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12192000"/>
  <p:embeddedFontLst>
    <p:embeddedFont>
      <p:font typeface="Noto Sans KR" panose="020B0604020202020204" charset="-128"/>
      <p:regular r:id="rId27"/>
      <p:bold r:id="rId28"/>
    </p:embeddedFont>
    <p:embeddedFont>
      <p:font typeface="Arial-Black" panose="020B0604020202020204" charset="0"/>
      <p:regular r:id="rId29"/>
    </p:embeddedFont>
    <p:embeddedFont>
      <p:font typeface="Arial-BoldMT" panose="020B0604020202020204" charset="0"/>
      <p:regular r:id="rId30"/>
    </p:embeddedFont>
    <p:embeddedFont>
      <p:font typeface="ArialMT" panose="020B0604020202020204" charset="0"/>
      <p:regular r:id="rId31"/>
      <p:bold r:id="rId32"/>
    </p:embeddedFon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OpenSans-Bold" panose="020B0604020202020204" charset="0"/>
      <p:regular r:id="rId41"/>
    </p:embeddedFont>
    <p:embeddedFont>
      <p:font typeface="Poppins" panose="00000500000000000000" pitchFamily="2" charset="0"/>
      <p:regular r:id="rId42"/>
      <p:bold r:id="rId43"/>
    </p:embeddedFont>
    <p:embeddedFont>
      <p:font typeface="Roboto-Regular" panose="020B0604020202020204" charset="0"/>
      <p:regular r:id="rId4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762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2753" y="3641527"/>
            <a:ext cx="3242965" cy="2701975"/>
          </a:xfrm>
          <a:prstGeom prst="rect">
            <a:avLst/>
          </a:prstGeom>
        </p:spPr>
      </p:pic>
      <p:sp>
        <p:nvSpPr>
          <p:cNvPr id="4" name="SK-1-text-3"/>
          <p:cNvSpPr/>
          <p:nvPr/>
        </p:nvSpPr>
        <p:spPr>
          <a:xfrm>
            <a:off x="590550" y="1838325"/>
            <a:ext cx="10959405" cy="14055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1C21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HIV in Primary Care:</a:t>
            </a:r>
            <a:endParaRPr lang="en-US" sz="4650" dirty="0"/>
          </a:p>
          <a:p>
            <a:pPr marL="0" indent="0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1C21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Testing, Counselling and PEPSE</a:t>
            </a:r>
            <a:endParaRPr lang="en-US" sz="4650" dirty="0"/>
          </a:p>
        </p:txBody>
      </p:sp>
      <p:sp>
        <p:nvSpPr>
          <p:cNvPr id="5" name="SK-1-text-4"/>
          <p:cNvSpPr/>
          <p:nvPr/>
        </p:nvSpPr>
        <p:spPr>
          <a:xfrm>
            <a:off x="590550" y="333375"/>
            <a:ext cx="11590020" cy="4792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73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000" dirty="0"/>
          </a:p>
        </p:txBody>
      </p:sp>
      <p:sp>
        <p:nvSpPr>
          <p:cNvPr id="6" name="SK-1-text-5"/>
          <p:cNvSpPr/>
          <p:nvPr/>
        </p:nvSpPr>
        <p:spPr>
          <a:xfrm>
            <a:off x="590550" y="4105275"/>
            <a:ext cx="11601450" cy="4792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73"/>
              </a:lnSpc>
              <a:buNone/>
            </a:pPr>
            <a:r>
              <a:rPr lang="en-US" sz="2925" b="1" dirty="0">
                <a:solidFill>
                  <a:srgbClr val="5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Trainee Teaching Resource</a:t>
            </a:r>
            <a:endParaRPr lang="en-US" sz="2925" dirty="0"/>
          </a:p>
        </p:txBody>
      </p:sp>
      <p:sp>
        <p:nvSpPr>
          <p:cNvPr id="7" name="SK-1-text-6"/>
          <p:cNvSpPr/>
          <p:nvPr/>
        </p:nvSpPr>
        <p:spPr>
          <a:xfrm>
            <a:off x="590550" y="809625"/>
            <a:ext cx="576072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8" name="SK-1-text-7"/>
          <p:cNvSpPr/>
          <p:nvPr/>
        </p:nvSpPr>
        <p:spPr>
          <a:xfrm>
            <a:off x="590550" y="4752975"/>
            <a:ext cx="1160145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5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Updated to BHIVA / BASHH 2024-2025 Standards · May 2026</a:t>
            </a:r>
            <a:endParaRPr lang="en-US" sz="1800" dirty="0"/>
          </a:p>
        </p:txBody>
      </p:sp>
      <p:sp>
        <p:nvSpPr>
          <p:cNvPr id="9" name="SK-1-text-8"/>
          <p:cNvSpPr/>
          <p:nvPr/>
        </p:nvSpPr>
        <p:spPr>
          <a:xfrm>
            <a:off x="1382018" y="6638925"/>
            <a:ext cx="9408765" cy="1684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6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· Always verify with current NICE/BNF guidance ·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1882" y="1831032"/>
            <a:ext cx="182761" cy="20568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2064246"/>
            <a:ext cx="670471" cy="4135338"/>
          </a:xfrm>
          <a:prstGeom prst="rect">
            <a:avLst/>
          </a:prstGeom>
        </p:spPr>
      </p:pic>
      <p:sp>
        <p:nvSpPr>
          <p:cNvPr id="5" name="SK-10-text-4"/>
          <p:cNvSpPr/>
          <p:nvPr/>
        </p:nvSpPr>
        <p:spPr>
          <a:xfrm>
            <a:off x="723900" y="876300"/>
            <a:ext cx="1146810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Pathophysiology and Natural History</a:t>
            </a:r>
            <a:endParaRPr lang="en-US" sz="3300" dirty="0"/>
          </a:p>
        </p:txBody>
      </p:sp>
      <p:sp>
        <p:nvSpPr>
          <p:cNvPr id="6" name="SK-10-text-5"/>
          <p:cNvSpPr/>
          <p:nvPr/>
        </p:nvSpPr>
        <p:spPr>
          <a:xfrm>
            <a:off x="8639175" y="2181225"/>
            <a:ext cx="3552825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92"/>
              </a:lnSpc>
              <a:buNone/>
            </a:pPr>
            <a:r>
              <a:rPr lang="en-US" sz="285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ART for ALL</a:t>
            </a:r>
            <a:endParaRPr lang="en-US" sz="2850" dirty="0"/>
          </a:p>
        </p:txBody>
      </p:sp>
      <p:sp>
        <p:nvSpPr>
          <p:cNvPr id="7" name="SK-10-text-6"/>
          <p:cNvSpPr/>
          <p:nvPr/>
        </p:nvSpPr>
        <p:spPr>
          <a:xfrm>
            <a:off x="1590675" y="2114550"/>
            <a:ext cx="914400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Acute Infection / Seroconversion</a:t>
            </a:r>
            <a:endParaRPr lang="en-US" sz="1875" dirty="0"/>
          </a:p>
        </p:txBody>
      </p:sp>
      <p:sp>
        <p:nvSpPr>
          <p:cNvPr id="8" name="SK-10-text-7"/>
          <p:cNvSpPr/>
          <p:nvPr/>
        </p:nvSpPr>
        <p:spPr>
          <a:xfrm>
            <a:off x="1590675" y="3209925"/>
            <a:ext cx="742950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Asymptomatic HIV Infection</a:t>
            </a:r>
            <a:endParaRPr lang="en-US" sz="1875" dirty="0"/>
          </a:p>
        </p:txBody>
      </p:sp>
      <p:sp>
        <p:nvSpPr>
          <p:cNvPr id="9" name="SK-10-text-8"/>
          <p:cNvSpPr/>
          <p:nvPr/>
        </p:nvSpPr>
        <p:spPr>
          <a:xfrm>
            <a:off x="1590675" y="4371975"/>
            <a:ext cx="54292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HIV-Related Illness</a:t>
            </a:r>
            <a:endParaRPr lang="en-US" sz="1875" dirty="0"/>
          </a:p>
        </p:txBody>
      </p:sp>
      <p:sp>
        <p:nvSpPr>
          <p:cNvPr id="10" name="SK-10-text-9"/>
          <p:cNvSpPr/>
          <p:nvPr/>
        </p:nvSpPr>
        <p:spPr>
          <a:xfrm>
            <a:off x="1590675" y="5467350"/>
            <a:ext cx="114300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AIDS</a:t>
            </a:r>
            <a:endParaRPr lang="en-US" sz="1875" dirty="0"/>
          </a:p>
        </p:txBody>
      </p:sp>
      <p:sp>
        <p:nvSpPr>
          <p:cNvPr id="11" name="SK-10-text-10"/>
          <p:cNvSpPr/>
          <p:nvPr/>
        </p:nvSpPr>
        <p:spPr>
          <a:xfrm>
            <a:off x="8696325" y="2695575"/>
            <a:ext cx="349567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Regardless of CD4 count</a:t>
            </a:r>
            <a:endParaRPr lang="en-US" sz="1575" dirty="0"/>
          </a:p>
        </p:txBody>
      </p:sp>
      <p:sp>
        <p:nvSpPr>
          <p:cNvPr id="12" name="SK-10-text-11"/>
          <p:cNvSpPr/>
          <p:nvPr/>
        </p:nvSpPr>
        <p:spPr>
          <a:xfrm>
            <a:off x="838200" y="1600200"/>
            <a:ext cx="10816590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Disease progression • Updated BHIVA 2025 ART guidance</a:t>
            </a:r>
            <a:endParaRPr lang="en-US" sz="1275" dirty="0"/>
          </a:p>
        </p:txBody>
      </p:sp>
      <p:sp>
        <p:nvSpPr>
          <p:cNvPr id="13" name="SK-10-text-12"/>
          <p:cNvSpPr/>
          <p:nvPr/>
        </p:nvSpPr>
        <p:spPr>
          <a:xfrm>
            <a:off x="504825" y="104775"/>
            <a:ext cx="114300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• www.bradfordvts.co.uk</a:t>
            </a:r>
            <a:endParaRPr lang="en-US" sz="1500" dirty="0"/>
          </a:p>
        </p:txBody>
      </p:sp>
      <p:sp>
        <p:nvSpPr>
          <p:cNvPr id="14" name="SK-10-text-13"/>
          <p:cNvSpPr/>
          <p:nvPr/>
        </p:nvSpPr>
        <p:spPr>
          <a:xfrm>
            <a:off x="8763000" y="1838325"/>
            <a:ext cx="3429000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⚡️ BHIVA 2025 UPDATE</a:t>
            </a:r>
            <a:endParaRPr lang="en-US" sz="1275" dirty="0"/>
          </a:p>
        </p:txBody>
      </p:sp>
      <p:sp>
        <p:nvSpPr>
          <p:cNvPr id="15" name="SK-10-text-14"/>
          <p:cNvSpPr/>
          <p:nvPr/>
        </p:nvSpPr>
        <p:spPr>
          <a:xfrm>
            <a:off x="1590675" y="2486025"/>
            <a:ext cx="707231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Weeks 2-6 • Viraemia peaks • CD4 temporarily falls then recovers •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May cause seroconversion illness</a:t>
            </a:r>
            <a:endParaRPr lang="en-US" sz="1425" dirty="0"/>
          </a:p>
        </p:txBody>
      </p:sp>
      <p:sp>
        <p:nvSpPr>
          <p:cNvPr id="16" name="SK-10-text-15"/>
          <p:cNvSpPr/>
          <p:nvPr/>
        </p:nvSpPr>
        <p:spPr>
          <a:xfrm>
            <a:off x="1590675" y="3600450"/>
            <a:ext cx="5626298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Median 10 years untreated • CD4 gradually declines •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Viral load persists • Patient feels well</a:t>
            </a:r>
            <a:endParaRPr lang="en-US" sz="1425" dirty="0"/>
          </a:p>
        </p:txBody>
      </p:sp>
      <p:sp>
        <p:nvSpPr>
          <p:cNvPr id="17" name="SK-10-text-16"/>
          <p:cNvSpPr/>
          <p:nvPr/>
        </p:nvSpPr>
        <p:spPr>
          <a:xfrm>
            <a:off x="1590675" y="4733925"/>
            <a:ext cx="6810375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CD4 200-350 • Recurrent infections • Constitutional symptoms •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Increasing immune compromise</a:t>
            </a:r>
            <a:endParaRPr lang="en-US" sz="1425" dirty="0"/>
          </a:p>
        </p:txBody>
      </p:sp>
      <p:sp>
        <p:nvSpPr>
          <p:cNvPr id="18" name="SK-10-text-17"/>
          <p:cNvSpPr/>
          <p:nvPr/>
        </p:nvSpPr>
        <p:spPr>
          <a:xfrm>
            <a:off x="1590675" y="5867400"/>
            <a:ext cx="602456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CD4 below 200 • AIDS-defining illnesses • PCP, Kaposi's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sarcoma, cerebral toxoplasmosis</a:t>
            </a:r>
            <a:endParaRPr lang="en-US" sz="1425" dirty="0"/>
          </a:p>
        </p:txBody>
      </p:sp>
      <p:sp>
        <p:nvSpPr>
          <p:cNvPr id="19" name="SK-10-text-18"/>
          <p:cNvSpPr/>
          <p:nvPr/>
        </p:nvSpPr>
        <p:spPr>
          <a:xfrm>
            <a:off x="8639175" y="3209925"/>
            <a:ext cx="3069878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Previous guidance: start ART if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CD4 above 200</a:t>
            </a:r>
            <a:endParaRPr lang="en-US" sz="1200" dirty="0"/>
          </a:p>
        </p:txBody>
      </p:sp>
      <p:sp>
        <p:nvSpPr>
          <p:cNvPr id="20" name="SK-10-text-19"/>
          <p:cNvSpPr/>
          <p:nvPr/>
        </p:nvSpPr>
        <p:spPr>
          <a:xfrm>
            <a:off x="8639175" y="3686175"/>
            <a:ext cx="3017490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Current guidance: offer ART to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every person with HIV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8639175" y="4171950"/>
            <a:ext cx="3394621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Earlier treatment = better outcomes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 prevents transmission (U=U)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8639175" y="4848225"/>
            <a:ext cx="2881313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First-line regimen: dolutegravir /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lamivudine (dual therapy)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8696325" y="5438775"/>
            <a:ext cx="3227040" cy="725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CD4 count still matters for: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PCP prophylaxis (below 200)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Vaccine decisions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2B32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Monitoring AIDS-defining illness risk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2051596" y="6638924"/>
            <a:ext cx="8088511" cy="2190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9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• Always verify with current NICE/BNF guidance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1-text-2"/>
          <p:cNvSpPr/>
          <p:nvPr/>
        </p:nvSpPr>
        <p:spPr>
          <a:xfrm>
            <a:off x="619125" y="742950"/>
            <a:ext cx="11572875" cy="476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49"/>
              </a:lnSpc>
              <a:buNone/>
            </a:pPr>
            <a:r>
              <a:rPr lang="en-US" sz="3150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HIV-Associated Conditions: The GP Role</a:t>
            </a:r>
            <a:endParaRPr lang="en-US" sz="3150" dirty="0"/>
          </a:p>
        </p:txBody>
      </p:sp>
      <p:sp>
        <p:nvSpPr>
          <p:cNvPr id="4" name="SK-11-text-3"/>
          <p:cNvSpPr/>
          <p:nvPr/>
        </p:nvSpPr>
        <p:spPr>
          <a:xfrm>
            <a:off x="657225" y="1581150"/>
            <a:ext cx="11534775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Patients with HIV need more than specialist care – the GP is central to long-term health</a:t>
            </a:r>
            <a:endParaRPr lang="en-US" sz="1800" dirty="0"/>
          </a:p>
        </p:txBody>
      </p:sp>
      <p:sp>
        <p:nvSpPr>
          <p:cNvPr id="5" name="SK-11-text-4"/>
          <p:cNvSpPr/>
          <p:nvPr/>
        </p:nvSpPr>
        <p:spPr>
          <a:xfrm>
            <a:off x="962025" y="2247900"/>
            <a:ext cx="434340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Annual Health Review</a:t>
            </a:r>
            <a:endParaRPr lang="en-US" sz="1425" dirty="0"/>
          </a:p>
        </p:txBody>
      </p:sp>
      <p:sp>
        <p:nvSpPr>
          <p:cNvPr id="6" name="SK-11-text-5"/>
          <p:cNvSpPr/>
          <p:nvPr/>
        </p:nvSpPr>
        <p:spPr>
          <a:xfrm>
            <a:off x="962025" y="2952750"/>
            <a:ext cx="412623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Cardiovascular Risk</a:t>
            </a:r>
            <a:endParaRPr lang="en-US" sz="1425" dirty="0"/>
          </a:p>
        </p:txBody>
      </p:sp>
      <p:sp>
        <p:nvSpPr>
          <p:cNvPr id="7" name="SK-11-text-6"/>
          <p:cNvSpPr/>
          <p:nvPr/>
        </p:nvSpPr>
        <p:spPr>
          <a:xfrm>
            <a:off x="962025" y="3800475"/>
            <a:ext cx="456057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Mental Health Support</a:t>
            </a:r>
            <a:endParaRPr lang="en-US" sz="1425" dirty="0"/>
          </a:p>
        </p:txBody>
      </p:sp>
      <p:sp>
        <p:nvSpPr>
          <p:cNvPr id="8" name="SK-11-text-7"/>
          <p:cNvSpPr/>
          <p:nvPr/>
        </p:nvSpPr>
        <p:spPr>
          <a:xfrm>
            <a:off x="962025" y="4648200"/>
            <a:ext cx="390906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Cervical Screening</a:t>
            </a:r>
            <a:endParaRPr lang="en-US" sz="1425" dirty="0"/>
          </a:p>
        </p:txBody>
      </p:sp>
      <p:sp>
        <p:nvSpPr>
          <p:cNvPr id="9" name="SK-11-text-8"/>
          <p:cNvSpPr/>
          <p:nvPr/>
        </p:nvSpPr>
        <p:spPr>
          <a:xfrm>
            <a:off x="962025" y="5505450"/>
            <a:ext cx="11229975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Drug Interactions with ART – Always Check Before Prescribing</a:t>
            </a:r>
            <a:endParaRPr lang="en-US" sz="1425" dirty="0"/>
          </a:p>
        </p:txBody>
      </p:sp>
      <p:sp>
        <p:nvSpPr>
          <p:cNvPr id="10" name="SK-11-text-9"/>
          <p:cNvSpPr/>
          <p:nvPr/>
        </p:nvSpPr>
        <p:spPr>
          <a:xfrm>
            <a:off x="6562725" y="2247900"/>
            <a:ext cx="238887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Bone Health</a:t>
            </a:r>
            <a:endParaRPr lang="en-US" sz="1425" dirty="0"/>
          </a:p>
        </p:txBody>
      </p:sp>
      <p:sp>
        <p:nvSpPr>
          <p:cNvPr id="11" name="SK-11-text-10"/>
          <p:cNvSpPr/>
          <p:nvPr/>
        </p:nvSpPr>
        <p:spPr>
          <a:xfrm>
            <a:off x="6562725" y="2952750"/>
            <a:ext cx="347472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Renal Monitoring</a:t>
            </a:r>
            <a:endParaRPr lang="en-US" sz="1425" dirty="0"/>
          </a:p>
        </p:txBody>
      </p:sp>
      <p:sp>
        <p:nvSpPr>
          <p:cNvPr id="12" name="SK-11-text-11"/>
          <p:cNvSpPr/>
          <p:nvPr/>
        </p:nvSpPr>
        <p:spPr>
          <a:xfrm>
            <a:off x="6562725" y="3800475"/>
            <a:ext cx="260604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Vaccinations</a:t>
            </a:r>
            <a:endParaRPr lang="en-US" sz="1425" dirty="0"/>
          </a:p>
        </p:txBody>
      </p:sp>
      <p:sp>
        <p:nvSpPr>
          <p:cNvPr id="13" name="SK-11-text-12"/>
          <p:cNvSpPr/>
          <p:nvPr/>
        </p:nvSpPr>
        <p:spPr>
          <a:xfrm>
            <a:off x="6562725" y="4648200"/>
            <a:ext cx="282321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STI Screening</a:t>
            </a:r>
            <a:endParaRPr lang="en-US" sz="1425" dirty="0"/>
          </a:p>
        </p:txBody>
      </p:sp>
      <p:sp>
        <p:nvSpPr>
          <p:cNvPr id="14" name="SK-11-text-13"/>
          <p:cNvSpPr/>
          <p:nvPr/>
        </p:nvSpPr>
        <p:spPr>
          <a:xfrm>
            <a:off x="962025" y="5810250"/>
            <a:ext cx="3415605" cy="3369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6"/>
              </a:lnSpc>
              <a:buNone/>
            </a:pPr>
            <a:r>
              <a:rPr lang="en-US" sz="127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 John's Wort – Contraindicated</a:t>
            </a:r>
            <a:endParaRPr lang="en-US" sz="1275" dirty="0"/>
          </a:p>
          <a:p>
            <a:pPr marL="0" indent="0">
              <a:lnSpc>
                <a:spcPts val="1326"/>
              </a:lnSpc>
              <a:buNone/>
            </a:pPr>
            <a:r>
              <a:rPr lang="en-US" sz="127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with ALL antiretrovirals</a:t>
            </a:r>
            <a:endParaRPr lang="en-US" sz="1275" dirty="0"/>
          </a:p>
        </p:txBody>
      </p:sp>
      <p:sp>
        <p:nvSpPr>
          <p:cNvPr id="15" name="SK-11-text-14"/>
          <p:cNvSpPr/>
          <p:nvPr/>
        </p:nvSpPr>
        <p:spPr>
          <a:xfrm>
            <a:off x="4572000" y="5810250"/>
            <a:ext cx="3384203" cy="3369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6"/>
              </a:lnSpc>
              <a:buNone/>
            </a:pPr>
            <a:r>
              <a:rPr lang="en-US" sz="127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Rifampicin – Significantly reduces</a:t>
            </a:r>
            <a:endParaRPr lang="en-US" sz="1275" dirty="0"/>
          </a:p>
          <a:p>
            <a:pPr marL="0" indent="0">
              <a:lnSpc>
                <a:spcPts val="1326"/>
              </a:lnSpc>
              <a:buNone/>
            </a:pPr>
            <a:r>
              <a:rPr lang="en-US" sz="127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most ART drug levels</a:t>
            </a:r>
            <a:endParaRPr lang="en-US" sz="1275" dirty="0"/>
          </a:p>
        </p:txBody>
      </p:sp>
      <p:sp>
        <p:nvSpPr>
          <p:cNvPr id="16" name="SK-11-text-15"/>
          <p:cNvSpPr/>
          <p:nvPr/>
        </p:nvSpPr>
        <p:spPr>
          <a:xfrm>
            <a:off x="8172450" y="5810250"/>
            <a:ext cx="3782318" cy="3369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6"/>
              </a:lnSpc>
              <a:buNone/>
            </a:pPr>
            <a:r>
              <a:rPr lang="en-US" sz="127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Some Statins / PPIs – Check individual</a:t>
            </a:r>
            <a:endParaRPr lang="en-US" sz="1275" dirty="0"/>
          </a:p>
          <a:p>
            <a:pPr marL="0" indent="0">
              <a:lnSpc>
                <a:spcPts val="1326"/>
              </a:lnSpc>
              <a:buNone/>
            </a:pPr>
            <a:r>
              <a:rPr lang="en-US" sz="1275" b="1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ART regimen before prescribing</a:t>
            </a:r>
            <a:endParaRPr lang="en-US" sz="1275" dirty="0"/>
          </a:p>
        </p:txBody>
      </p:sp>
      <p:sp>
        <p:nvSpPr>
          <p:cNvPr id="17" name="SK-11-text-16"/>
          <p:cNvSpPr/>
          <p:nvPr/>
        </p:nvSpPr>
        <p:spPr>
          <a:xfrm>
            <a:off x="962025" y="2524125"/>
            <a:ext cx="1122997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addition to specialist HIV clinic – holistic GP-led review</a:t>
            </a:r>
            <a:endParaRPr lang="en-US" sz="1275" dirty="0"/>
          </a:p>
        </p:txBody>
      </p:sp>
      <p:sp>
        <p:nvSpPr>
          <p:cNvPr id="18" name="SK-11-text-17"/>
          <p:cNvSpPr/>
          <p:nvPr/>
        </p:nvSpPr>
        <p:spPr>
          <a:xfrm>
            <a:off x="962025" y="3219450"/>
            <a:ext cx="5050036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+ ART both increase CV risk – assess and manage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proactively; smoking cessation is especially important</a:t>
            </a:r>
            <a:endParaRPr lang="en-US" sz="1275" dirty="0"/>
          </a:p>
        </p:txBody>
      </p:sp>
      <p:sp>
        <p:nvSpPr>
          <p:cNvPr id="19" name="SK-11-text-18"/>
          <p:cNvSpPr/>
          <p:nvPr/>
        </p:nvSpPr>
        <p:spPr>
          <a:xfrm>
            <a:off x="962025" y="4067175"/>
            <a:ext cx="5039618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Stigma, depression, and anxiety are common – screen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regularly and offer appropriate referral</a:t>
            </a:r>
            <a:endParaRPr lang="en-US" sz="1275" dirty="0"/>
          </a:p>
        </p:txBody>
      </p:sp>
      <p:sp>
        <p:nvSpPr>
          <p:cNvPr id="20" name="SK-11-text-19"/>
          <p:cNvSpPr/>
          <p:nvPr/>
        </p:nvSpPr>
        <p:spPr>
          <a:xfrm>
            <a:off x="962025" y="4924425"/>
            <a:ext cx="4672905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Increased frequency if HIV positive – annually (not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standard 3-yearly interval)</a:t>
            </a:r>
            <a:endParaRPr lang="en-US" sz="1275" dirty="0"/>
          </a:p>
        </p:txBody>
      </p:sp>
      <p:sp>
        <p:nvSpPr>
          <p:cNvPr id="21" name="SK-11-text-20"/>
          <p:cNvSpPr/>
          <p:nvPr/>
        </p:nvSpPr>
        <p:spPr>
          <a:xfrm>
            <a:off x="6562725" y="2524125"/>
            <a:ext cx="562927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Elevated osteoporosis risk – monitor DEXA where indicated</a:t>
            </a:r>
            <a:endParaRPr lang="en-US" sz="1275" dirty="0"/>
          </a:p>
        </p:txBody>
      </p:sp>
      <p:sp>
        <p:nvSpPr>
          <p:cNvPr id="22" name="SK-11-text-21"/>
          <p:cNvSpPr/>
          <p:nvPr/>
        </p:nvSpPr>
        <p:spPr>
          <a:xfrm>
            <a:off x="6562725" y="3219450"/>
            <a:ext cx="5217765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Tenofovir (TDF) nephrotoxicity – monitor eGFR and urine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protein regularly</a:t>
            </a:r>
            <a:endParaRPr lang="en-US" sz="1275" dirty="0"/>
          </a:p>
        </p:txBody>
      </p:sp>
      <p:sp>
        <p:nvSpPr>
          <p:cNvPr id="23" name="SK-11-text-22"/>
          <p:cNvSpPr/>
          <p:nvPr/>
        </p:nvSpPr>
        <p:spPr>
          <a:xfrm>
            <a:off x="6562725" y="4067175"/>
            <a:ext cx="5479703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Annual influenza • Pneumococcal • Hepatitis A/B • HPV – all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recommended</a:t>
            </a:r>
            <a:endParaRPr lang="en-US" sz="1275" dirty="0"/>
          </a:p>
        </p:txBody>
      </p:sp>
      <p:sp>
        <p:nvSpPr>
          <p:cNvPr id="24" name="SK-11-text-23"/>
          <p:cNvSpPr/>
          <p:nvPr/>
        </p:nvSpPr>
        <p:spPr>
          <a:xfrm>
            <a:off x="6562725" y="4924425"/>
            <a:ext cx="5071021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least annually – more frequently if ongoing high-risk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behaviour</a:t>
            </a:r>
            <a:endParaRPr lang="en-US" sz="1275" dirty="0"/>
          </a:p>
        </p:txBody>
      </p:sp>
      <p:sp>
        <p:nvSpPr>
          <p:cNvPr id="25" name="SK-11-text-24"/>
          <p:cNvSpPr/>
          <p:nvPr/>
        </p:nvSpPr>
        <p:spPr>
          <a:xfrm>
            <a:off x="962025" y="6267450"/>
            <a:ext cx="11229975" cy="1771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5"/>
              </a:lnSpc>
              <a:buNone/>
            </a:pPr>
            <a:r>
              <a:rPr lang="en-US" sz="1125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*AKT TIP: ALWAYS check HIV drug interactions before prescribing any new medication to a patient on ART</a:t>
            </a:r>
            <a:endParaRPr lang="en-US" sz="1125" dirty="0"/>
          </a:p>
        </p:txBody>
      </p:sp>
      <p:sp>
        <p:nvSpPr>
          <p:cNvPr id="26" name="SK-11-text-25"/>
          <p:cNvSpPr/>
          <p:nvPr/>
        </p:nvSpPr>
        <p:spPr>
          <a:xfrm>
            <a:off x="11068050" y="123825"/>
            <a:ext cx="523875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11 / 24</a:t>
            </a:r>
            <a:endParaRPr lang="en-US" sz="1050" dirty="0"/>
          </a:p>
        </p:txBody>
      </p:sp>
      <p:sp>
        <p:nvSpPr>
          <p:cNvPr id="27" name="SK-11-text-26"/>
          <p:cNvSpPr/>
          <p:nvPr/>
        </p:nvSpPr>
        <p:spPr>
          <a:xfrm>
            <a:off x="2125861" y="6591300"/>
            <a:ext cx="792093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1C26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• Always verify with current NICE/BNF guidance • www.bradfordvts.co.uk</a:t>
            </a:r>
            <a:endParaRPr lang="en-US" sz="1050" dirty="0"/>
          </a:p>
        </p:txBody>
      </p:sp>
      <p:sp>
        <p:nvSpPr>
          <p:cNvPr id="28" name="SK-11-text-27"/>
          <p:cNvSpPr/>
          <p:nvPr/>
        </p:nvSpPr>
        <p:spPr>
          <a:xfrm>
            <a:off x="657225" y="123825"/>
            <a:ext cx="800100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988" y="4725144"/>
            <a:ext cx="341263" cy="294829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1655" y="1707505"/>
            <a:ext cx="3364855" cy="222185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9961" y="4718298"/>
            <a:ext cx="353467" cy="315367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4704457"/>
            <a:ext cx="316855" cy="335905"/>
          </a:xfrm>
          <a:prstGeom prst="rect">
            <a:avLst/>
          </a:prstGeom>
        </p:spPr>
      </p:pic>
      <p:sp>
        <p:nvSpPr>
          <p:cNvPr id="7" name="SK-12-text-6"/>
          <p:cNvSpPr/>
          <p:nvPr/>
        </p:nvSpPr>
        <p:spPr>
          <a:xfrm>
            <a:off x="590550" y="647700"/>
            <a:ext cx="1954530" cy="5972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703"/>
              </a:lnSpc>
              <a:buNone/>
            </a:pPr>
            <a:r>
              <a:rPr lang="en-US" sz="4275" b="1" dirty="0">
                <a:solidFill>
                  <a:srgbClr val="ED7D3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U=U</a:t>
            </a:r>
            <a:endParaRPr lang="en-US" sz="4275" dirty="0"/>
          </a:p>
        </p:txBody>
      </p:sp>
      <p:sp>
        <p:nvSpPr>
          <p:cNvPr id="8" name="SK-12-text-7"/>
          <p:cNvSpPr/>
          <p:nvPr/>
        </p:nvSpPr>
        <p:spPr>
          <a:xfrm>
            <a:off x="590550" y="1352550"/>
            <a:ext cx="11601450" cy="408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217"/>
              </a:lnSpc>
              <a:buNone/>
            </a:pPr>
            <a:r>
              <a:rPr lang="en-US" sz="2925" b="1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Undetectable = Untransmittable</a:t>
            </a:r>
            <a:endParaRPr lang="en-US" sz="2925" dirty="0"/>
          </a:p>
        </p:txBody>
      </p:sp>
      <p:sp>
        <p:nvSpPr>
          <p:cNvPr id="9" name="SK-12-text-8"/>
          <p:cNvSpPr/>
          <p:nvPr/>
        </p:nvSpPr>
        <p:spPr>
          <a:xfrm>
            <a:off x="590550" y="2638425"/>
            <a:ext cx="7648575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9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person on effective ART with an undetectable viral load</a:t>
            </a:r>
            <a:endParaRPr lang="en-US" sz="1875" dirty="0"/>
          </a:p>
          <a:p>
            <a:pPr marL="0" indent="0">
              <a:lnSpc>
                <a:spcPts val="2419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(VL below 200 copies/mL) cannot sexually transmit HIV.</a:t>
            </a:r>
            <a:endParaRPr lang="en-US" sz="1875" dirty="0"/>
          </a:p>
        </p:txBody>
      </p:sp>
      <p:sp>
        <p:nvSpPr>
          <p:cNvPr id="10" name="SK-12-text-9"/>
          <p:cNvSpPr/>
          <p:nvPr/>
        </p:nvSpPr>
        <p:spPr>
          <a:xfrm>
            <a:off x="590550" y="2314575"/>
            <a:ext cx="43434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 DOES U=U MEAN?</a:t>
            </a:r>
            <a:endParaRPr lang="en-US" sz="1500" dirty="0"/>
          </a:p>
        </p:txBody>
      </p:sp>
      <p:sp>
        <p:nvSpPr>
          <p:cNvPr id="11" name="SK-12-text-10"/>
          <p:cNvSpPr/>
          <p:nvPr/>
        </p:nvSpPr>
        <p:spPr>
          <a:xfrm>
            <a:off x="1152525" y="4762202"/>
            <a:ext cx="22860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Applies To</a:t>
            </a:r>
            <a:endParaRPr lang="en-US" sz="1500" dirty="0"/>
          </a:p>
        </p:txBody>
      </p:sp>
      <p:sp>
        <p:nvSpPr>
          <p:cNvPr id="12" name="SK-12-text-11"/>
          <p:cNvSpPr/>
          <p:nvPr/>
        </p:nvSpPr>
        <p:spPr>
          <a:xfrm>
            <a:off x="4924425" y="4752975"/>
            <a:ext cx="43434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Does Not Apply When</a:t>
            </a:r>
            <a:endParaRPr lang="en-US" sz="1500" dirty="0"/>
          </a:p>
        </p:txBody>
      </p:sp>
      <p:sp>
        <p:nvSpPr>
          <p:cNvPr id="13" name="SK-12-text-12"/>
          <p:cNvSpPr/>
          <p:nvPr/>
        </p:nvSpPr>
        <p:spPr>
          <a:xfrm>
            <a:off x="8667750" y="4752975"/>
            <a:ext cx="352425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Implications</a:t>
            </a:r>
            <a:endParaRPr lang="en-US" sz="1500" dirty="0"/>
          </a:p>
        </p:txBody>
      </p:sp>
      <p:sp>
        <p:nvSpPr>
          <p:cNvPr id="14" name="SK-12-text-13"/>
          <p:cNvSpPr/>
          <p:nvPr/>
        </p:nvSpPr>
        <p:spPr>
          <a:xfrm>
            <a:off x="895350" y="3609975"/>
            <a:ext cx="589407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PARTNER 1 &amp; PARTNER 2 Studies</a:t>
            </a:r>
            <a:endParaRPr lang="en-US" sz="1275" dirty="0"/>
          </a:p>
        </p:txBody>
      </p:sp>
      <p:sp>
        <p:nvSpPr>
          <p:cNvPr id="15" name="SK-12-text-14"/>
          <p:cNvSpPr/>
          <p:nvPr/>
        </p:nvSpPr>
        <p:spPr>
          <a:xfrm>
            <a:off x="771525" y="5124450"/>
            <a:ext cx="3279428" cy="6268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Vaginal sex • Anal sex • Oral sex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Requires sustained undetectable VL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 ART</a:t>
            </a:r>
            <a:endParaRPr lang="en-US" sz="1275" dirty="0"/>
          </a:p>
        </p:txBody>
      </p:sp>
      <p:sp>
        <p:nvSpPr>
          <p:cNvPr id="16" name="SK-12-text-15"/>
          <p:cNvSpPr/>
          <p:nvPr/>
        </p:nvSpPr>
        <p:spPr>
          <a:xfrm>
            <a:off x="4495800" y="5124450"/>
            <a:ext cx="2671763" cy="6268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Viral load is detectable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During acute seroconversion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ART adherence is poor</a:t>
            </a:r>
            <a:endParaRPr lang="en-US" sz="1275" dirty="0"/>
          </a:p>
        </p:txBody>
      </p:sp>
      <p:sp>
        <p:nvSpPr>
          <p:cNvPr id="17" name="SK-12-text-16"/>
          <p:cNvSpPr/>
          <p:nvPr/>
        </p:nvSpPr>
        <p:spPr>
          <a:xfrm>
            <a:off x="8277225" y="5124450"/>
            <a:ext cx="3792736" cy="6268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Reduces stigma and psychological burden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Informs partner notification discussions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Does not protect against other STIs</a:t>
            </a:r>
            <a:endParaRPr lang="en-US" sz="1275" dirty="0"/>
          </a:p>
        </p:txBody>
      </p:sp>
      <p:sp>
        <p:nvSpPr>
          <p:cNvPr id="18" name="SK-12-text-17"/>
          <p:cNvSpPr/>
          <p:nvPr/>
        </p:nvSpPr>
        <p:spPr>
          <a:xfrm>
            <a:off x="895350" y="3886200"/>
            <a:ext cx="5940623" cy="4015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81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Zero transmissions recorded in serodiscordant couples where the</a:t>
            </a:r>
            <a:endParaRPr lang="en-US" sz="1275" dirty="0"/>
          </a:p>
          <a:p>
            <a:pPr marL="0" indent="0">
              <a:lnSpc>
                <a:spcPts val="1581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HIV-positive partner had an undetectable viral load</a:t>
            </a:r>
            <a:endParaRPr lang="en-US" sz="1275" dirty="0"/>
          </a:p>
        </p:txBody>
      </p:sp>
      <p:sp>
        <p:nvSpPr>
          <p:cNvPr id="19" name="SK-12-text-18"/>
          <p:cNvSpPr/>
          <p:nvPr/>
        </p:nvSpPr>
        <p:spPr>
          <a:xfrm>
            <a:off x="590550" y="123825"/>
            <a:ext cx="8572500" cy="14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36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· www.bradfordvts.co.uk</a:t>
            </a:r>
            <a:endParaRPr lang="en-US" sz="1125" dirty="0"/>
          </a:p>
        </p:txBody>
      </p:sp>
      <p:sp>
        <p:nvSpPr>
          <p:cNvPr id="20" name="SK-12-text-19"/>
          <p:cNvSpPr/>
          <p:nvPr/>
        </p:nvSpPr>
        <p:spPr>
          <a:xfrm>
            <a:off x="1571625" y="6200775"/>
            <a:ext cx="8004721" cy="3143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a patient with HIV asks about risk to their partner — U=U is the key evidence-based message.</a:t>
            </a:r>
            <a:endParaRPr lang="en-US" sz="1125" dirty="0"/>
          </a:p>
          <a:p>
            <a:pPr marL="0" indent="0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Reassure, but remind that ART adherence and regular VL monitoring are essential.</a:t>
            </a:r>
            <a:endParaRPr lang="en-US" sz="1125" dirty="0"/>
          </a:p>
        </p:txBody>
      </p:sp>
      <p:sp>
        <p:nvSpPr>
          <p:cNvPr id="21" name="SK-12-text-20"/>
          <p:cNvSpPr/>
          <p:nvPr/>
        </p:nvSpPr>
        <p:spPr>
          <a:xfrm>
            <a:off x="771525" y="6276975"/>
            <a:ext cx="960120" cy="2150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9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TIP</a:t>
            </a:r>
            <a:endParaRPr lang="en-US" sz="900" b="1" dirty="0"/>
          </a:p>
        </p:txBody>
      </p:sp>
      <p:sp>
        <p:nvSpPr>
          <p:cNvPr id="22" name="SK-12-text-21"/>
          <p:cNvSpPr/>
          <p:nvPr/>
        </p:nvSpPr>
        <p:spPr>
          <a:xfrm>
            <a:off x="2744093" y="6667500"/>
            <a:ext cx="6684615" cy="126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795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· Always verify with current NICE/BNF guidance · www.bradfordvts.co.uk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3-text-2"/>
          <p:cNvSpPr/>
          <p:nvPr/>
        </p:nvSpPr>
        <p:spPr>
          <a:xfrm>
            <a:off x="590550" y="781050"/>
            <a:ext cx="11601450" cy="4610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PrEP: Pre-Exposure Prophylaxis</a:t>
            </a:r>
            <a:endParaRPr lang="en-US" sz="3300" dirty="0"/>
          </a:p>
        </p:txBody>
      </p:sp>
      <p:sp>
        <p:nvSpPr>
          <p:cNvPr id="4" name="SK-13-text-3"/>
          <p:cNvSpPr/>
          <p:nvPr/>
        </p:nvSpPr>
        <p:spPr>
          <a:xfrm>
            <a:off x="771525" y="1905000"/>
            <a:ext cx="740664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Should Be Offered PrEP?</a:t>
            </a:r>
            <a:endParaRPr lang="en-US" sz="1800" dirty="0"/>
          </a:p>
        </p:txBody>
      </p:sp>
      <p:sp>
        <p:nvSpPr>
          <p:cNvPr id="5" name="SK-13-text-4"/>
          <p:cNvSpPr/>
          <p:nvPr/>
        </p:nvSpPr>
        <p:spPr>
          <a:xfrm>
            <a:off x="6324600" y="1838325"/>
            <a:ext cx="438912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Current Regimens</a:t>
            </a:r>
            <a:endParaRPr lang="en-US" sz="1800" dirty="0"/>
          </a:p>
        </p:txBody>
      </p:sp>
      <p:sp>
        <p:nvSpPr>
          <p:cNvPr id="6" name="SK-13-text-5"/>
          <p:cNvSpPr/>
          <p:nvPr/>
        </p:nvSpPr>
        <p:spPr>
          <a:xfrm>
            <a:off x="6324600" y="4819650"/>
            <a:ext cx="566928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3-Monthly Monitoring</a:t>
            </a:r>
            <a:endParaRPr lang="en-US" sz="1800" dirty="0"/>
          </a:p>
        </p:txBody>
      </p:sp>
      <p:sp>
        <p:nvSpPr>
          <p:cNvPr id="7" name="SK-13-text-6"/>
          <p:cNvSpPr/>
          <p:nvPr/>
        </p:nvSpPr>
        <p:spPr>
          <a:xfrm>
            <a:off x="590550" y="123825"/>
            <a:ext cx="653796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8" name="SK-13-text-7"/>
          <p:cNvSpPr/>
          <p:nvPr/>
        </p:nvSpPr>
        <p:spPr>
          <a:xfrm>
            <a:off x="9144000" y="123825"/>
            <a:ext cx="2734568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9" name="SK-13-text-8"/>
          <p:cNvSpPr/>
          <p:nvPr/>
        </p:nvSpPr>
        <p:spPr>
          <a:xfrm>
            <a:off x="438150" y="6019800"/>
            <a:ext cx="1152525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Over 111,000 people accessed PrEP in England in 2024 — free on NHS via sexual health clinics</a:t>
            </a:r>
            <a:endParaRPr lang="en-US" sz="1500" dirty="0"/>
          </a:p>
        </p:txBody>
      </p:sp>
      <p:sp>
        <p:nvSpPr>
          <p:cNvPr id="10" name="SK-13-text-9"/>
          <p:cNvSpPr/>
          <p:nvPr/>
        </p:nvSpPr>
        <p:spPr>
          <a:xfrm>
            <a:off x="1143000" y="2457450"/>
            <a:ext cx="6858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MSM</a:t>
            </a:r>
            <a:endParaRPr lang="en-US" sz="1500" dirty="0"/>
          </a:p>
        </p:txBody>
      </p:sp>
      <p:sp>
        <p:nvSpPr>
          <p:cNvPr id="11" name="SK-13-text-10"/>
          <p:cNvSpPr/>
          <p:nvPr/>
        </p:nvSpPr>
        <p:spPr>
          <a:xfrm>
            <a:off x="1143000" y="3143250"/>
            <a:ext cx="75438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Trans women who have sex with men</a:t>
            </a:r>
            <a:endParaRPr lang="en-US" sz="1500" dirty="0"/>
          </a:p>
        </p:txBody>
      </p:sp>
      <p:sp>
        <p:nvSpPr>
          <p:cNvPr id="12" name="SK-13-text-11"/>
          <p:cNvSpPr/>
          <p:nvPr/>
        </p:nvSpPr>
        <p:spPr>
          <a:xfrm>
            <a:off x="1143000" y="3829050"/>
            <a:ext cx="59436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Heterosexual men and women</a:t>
            </a:r>
            <a:endParaRPr lang="en-US" sz="1500" dirty="0"/>
          </a:p>
        </p:txBody>
      </p:sp>
      <p:sp>
        <p:nvSpPr>
          <p:cNvPr id="13" name="SK-13-text-12"/>
          <p:cNvSpPr/>
          <p:nvPr/>
        </p:nvSpPr>
        <p:spPr>
          <a:xfrm>
            <a:off x="1143000" y="4514850"/>
            <a:ext cx="52578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People who inject drugs</a:t>
            </a:r>
            <a:endParaRPr lang="en-US" sz="1500" dirty="0"/>
          </a:p>
        </p:txBody>
      </p:sp>
      <p:sp>
        <p:nvSpPr>
          <p:cNvPr id="14" name="SK-13-text-13"/>
          <p:cNvSpPr/>
          <p:nvPr/>
        </p:nvSpPr>
        <p:spPr>
          <a:xfrm>
            <a:off x="1143000" y="5200650"/>
            <a:ext cx="50292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Serodiscordant couples</a:t>
            </a:r>
            <a:endParaRPr lang="en-US" sz="1500" dirty="0"/>
          </a:p>
        </p:txBody>
      </p:sp>
      <p:sp>
        <p:nvSpPr>
          <p:cNvPr id="15" name="SK-13-text-14"/>
          <p:cNvSpPr/>
          <p:nvPr/>
        </p:nvSpPr>
        <p:spPr>
          <a:xfrm>
            <a:off x="6209258" y="2352675"/>
            <a:ext cx="5982593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PrEP: TDF/FTC (Truvada) – one tablet once daily</a:t>
            </a:r>
            <a:endParaRPr lang="en-US" sz="1500" dirty="0"/>
          </a:p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first-line option</a:t>
            </a:r>
            <a:endParaRPr lang="en-US" sz="1500" dirty="0"/>
          </a:p>
        </p:txBody>
      </p:sp>
      <p:sp>
        <p:nvSpPr>
          <p:cNvPr id="16" name="SK-13-text-15"/>
          <p:cNvSpPr/>
          <p:nvPr/>
        </p:nvSpPr>
        <p:spPr>
          <a:xfrm>
            <a:off x="6240661" y="3038475"/>
            <a:ext cx="5951190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Alternative Daily PrEP: TAF/FTC – one tablet once daily</a:t>
            </a:r>
            <a:endParaRPr lang="en-US" sz="1500" dirty="0"/>
          </a:p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Preferred for women; bone or renal concerns</a:t>
            </a:r>
            <a:endParaRPr lang="en-US" sz="1500" dirty="0"/>
          </a:p>
        </p:txBody>
      </p:sp>
      <p:sp>
        <p:nvSpPr>
          <p:cNvPr id="17" name="SK-13-text-16"/>
          <p:cNvSpPr/>
          <p:nvPr/>
        </p:nvSpPr>
        <p:spPr>
          <a:xfrm>
            <a:off x="6324600" y="3724275"/>
            <a:ext cx="3415605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Event-Based PrEP (MSM only):</a:t>
            </a:r>
            <a:endParaRPr lang="en-US" sz="1500" dirty="0"/>
          </a:p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2-1-1 Dosing</a:t>
            </a:r>
            <a:endParaRPr lang="en-US" sz="1500" dirty="0"/>
          </a:p>
        </p:txBody>
      </p:sp>
      <p:sp>
        <p:nvSpPr>
          <p:cNvPr id="18" name="SK-13-text-17"/>
          <p:cNvSpPr/>
          <p:nvPr/>
        </p:nvSpPr>
        <p:spPr>
          <a:xfrm>
            <a:off x="6372225" y="5334000"/>
            <a:ext cx="17373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HIV test</a:t>
            </a:r>
            <a:endParaRPr lang="en-US" sz="1425" dirty="0"/>
          </a:p>
        </p:txBody>
      </p:sp>
      <p:sp>
        <p:nvSpPr>
          <p:cNvPr id="19" name="SK-13-text-18"/>
          <p:cNvSpPr/>
          <p:nvPr/>
        </p:nvSpPr>
        <p:spPr>
          <a:xfrm>
            <a:off x="7419975" y="5334000"/>
            <a:ext cx="304038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Renal function</a:t>
            </a:r>
            <a:endParaRPr lang="en-US" sz="1425" dirty="0"/>
          </a:p>
        </p:txBody>
      </p:sp>
      <p:sp>
        <p:nvSpPr>
          <p:cNvPr id="20" name="SK-13-text-19"/>
          <p:cNvSpPr/>
          <p:nvPr/>
        </p:nvSpPr>
        <p:spPr>
          <a:xfrm>
            <a:off x="9001125" y="5334000"/>
            <a:ext cx="21717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 screen</a:t>
            </a:r>
            <a:endParaRPr lang="en-US" sz="1425" dirty="0"/>
          </a:p>
        </p:txBody>
      </p:sp>
      <p:sp>
        <p:nvSpPr>
          <p:cNvPr id="21" name="SK-13-text-20"/>
          <p:cNvSpPr/>
          <p:nvPr/>
        </p:nvSpPr>
        <p:spPr>
          <a:xfrm>
            <a:off x="10220325" y="5334000"/>
            <a:ext cx="19716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Blood pressure</a:t>
            </a:r>
            <a:endParaRPr lang="en-US" sz="1425" dirty="0"/>
          </a:p>
        </p:txBody>
      </p:sp>
      <p:sp>
        <p:nvSpPr>
          <p:cNvPr id="22" name="SK-13-text-21"/>
          <p:cNvSpPr/>
          <p:nvPr/>
        </p:nvSpPr>
        <p:spPr>
          <a:xfrm>
            <a:off x="8546753" y="942975"/>
            <a:ext cx="328984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1"/>
              </a:lnSpc>
              <a:buNone/>
            </a:pPr>
            <a:r>
              <a:rPr lang="en-US" sz="1425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BASHH / BHIVA 2025 Guidelines</a:t>
            </a:r>
            <a:endParaRPr lang="en-US" sz="1425" dirty="0"/>
          </a:p>
        </p:txBody>
      </p:sp>
      <p:sp>
        <p:nvSpPr>
          <p:cNvPr id="23" name="SK-13-text-22"/>
          <p:cNvSpPr/>
          <p:nvPr/>
        </p:nvSpPr>
        <p:spPr>
          <a:xfrm>
            <a:off x="1143000" y="2743200"/>
            <a:ext cx="637794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Recent STI or multiple partners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1143000" y="3429000"/>
            <a:ext cx="514350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Elevated acquisition risk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1143000" y="4114800"/>
            <a:ext cx="637794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HIV-positive partner not on ART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1143000" y="4781550"/>
            <a:ext cx="349758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Sharing equipment</a:t>
            </a:r>
            <a:endParaRPr lang="en-US" sz="1350" dirty="0"/>
          </a:p>
        </p:txBody>
      </p:sp>
      <p:sp>
        <p:nvSpPr>
          <p:cNvPr id="27" name="SK-13-text-26"/>
          <p:cNvSpPr/>
          <p:nvPr/>
        </p:nvSpPr>
        <p:spPr>
          <a:xfrm>
            <a:off x="1143000" y="5467350"/>
            <a:ext cx="1069848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HIV-positive partner has detectable viral load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6324600" y="4305300"/>
            <a:ext cx="586740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tablets 2-24h before; 1 tablet at 24h; 1 tablet at 48h</a:t>
            </a:r>
            <a:endParaRPr lang="en-US" sz="1350" dirty="0"/>
          </a:p>
        </p:txBody>
      </p:sp>
      <p:sp>
        <p:nvSpPr>
          <p:cNvPr id="29" name="SK-13-text-28"/>
          <p:cNvSpPr/>
          <p:nvPr/>
        </p:nvSpPr>
        <p:spPr>
          <a:xfrm>
            <a:off x="9387334" y="3810000"/>
            <a:ext cx="2399258" cy="1643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94"/>
              </a:lnSpc>
              <a:buNone/>
            </a:pPr>
            <a:r>
              <a:rPr lang="en-US" sz="1125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MSM ONLY — not for women</a:t>
            </a:r>
            <a:endParaRPr lang="en-US" sz="1125" dirty="0"/>
          </a:p>
        </p:txBody>
      </p:sp>
      <p:sp>
        <p:nvSpPr>
          <p:cNvPr id="30" name="SK-13-text-29"/>
          <p:cNvSpPr/>
          <p:nvPr/>
        </p:nvSpPr>
        <p:spPr>
          <a:xfrm>
            <a:off x="590550" y="6610350"/>
            <a:ext cx="1160145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 • Always verify with current NICE/BNF guidance</a:t>
            </a:r>
            <a:endParaRPr lang="en-US" sz="1050" dirty="0"/>
          </a:p>
        </p:txBody>
      </p:sp>
      <p:sp>
        <p:nvSpPr>
          <p:cNvPr id="31" name="SK-13-text-30"/>
          <p:cNvSpPr/>
          <p:nvPr/>
        </p:nvSpPr>
        <p:spPr>
          <a:xfrm>
            <a:off x="10106025" y="6610350"/>
            <a:ext cx="1728788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1867" y="4594771"/>
            <a:ext cx="999679" cy="10287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9882" y="4334173"/>
            <a:ext cx="707082" cy="699492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3686" y="4334173"/>
            <a:ext cx="707082" cy="699492"/>
          </a:xfrm>
          <a:prstGeom prst="rect">
            <a:avLst/>
          </a:prstGeom>
        </p:spPr>
      </p:pic>
      <p:sp>
        <p:nvSpPr>
          <p:cNvPr id="6" name="SK-14-text-5"/>
          <p:cNvSpPr/>
          <p:nvPr/>
        </p:nvSpPr>
        <p:spPr>
          <a:xfrm>
            <a:off x="228600" y="161925"/>
            <a:ext cx="11963400" cy="317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99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PEPSE: Post-Exposure Prophylaxis Following Sexual Exposure</a:t>
            </a:r>
            <a:endParaRPr lang="en-US" sz="2100" dirty="0"/>
          </a:p>
        </p:txBody>
      </p:sp>
      <p:sp>
        <p:nvSpPr>
          <p:cNvPr id="7" name="SK-14-text-6"/>
          <p:cNvSpPr/>
          <p:nvPr/>
        </p:nvSpPr>
        <p:spPr>
          <a:xfrm>
            <a:off x="1809750" y="1133475"/>
            <a:ext cx="10382250" cy="3292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92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Must start within 72 HOURS of exposure — ideally within 24 hours</a:t>
            </a:r>
            <a:endParaRPr lang="en-US" sz="1800" dirty="0"/>
          </a:p>
        </p:txBody>
      </p:sp>
      <p:sp>
        <p:nvSpPr>
          <p:cNvPr id="8" name="SK-14-text-7"/>
          <p:cNvSpPr/>
          <p:nvPr/>
        </p:nvSpPr>
        <p:spPr>
          <a:xfrm>
            <a:off x="895350" y="2524125"/>
            <a:ext cx="28803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8"/>
              </a:lnSpc>
              <a:buNone/>
            </a:pPr>
            <a:r>
              <a:rPr lang="en-US" sz="1350" dirty="0">
                <a:solidFill>
                  <a:srgbClr val="D95319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IS PEPSE?</a:t>
            </a:r>
            <a:endParaRPr lang="en-US" sz="1350" dirty="0"/>
          </a:p>
        </p:txBody>
      </p:sp>
      <p:sp>
        <p:nvSpPr>
          <p:cNvPr id="9" name="SK-14-text-8"/>
          <p:cNvSpPr/>
          <p:nvPr/>
        </p:nvSpPr>
        <p:spPr>
          <a:xfrm>
            <a:off x="6562725" y="2524125"/>
            <a:ext cx="51435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8"/>
              </a:lnSpc>
              <a:buNone/>
            </a:pPr>
            <a:r>
              <a:rPr lang="en-US" sz="1350" dirty="0">
                <a:solidFill>
                  <a:srgbClr val="D95319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WHO SHOULD RECEIVE PEPSE?</a:t>
            </a:r>
            <a:endParaRPr lang="en-US" sz="1350" dirty="0"/>
          </a:p>
        </p:txBody>
      </p:sp>
      <p:sp>
        <p:nvSpPr>
          <p:cNvPr id="10" name="SK-14-text-9"/>
          <p:cNvSpPr/>
          <p:nvPr/>
        </p:nvSpPr>
        <p:spPr>
          <a:xfrm>
            <a:off x="847725" y="2971800"/>
            <a:ext cx="5154811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Antiretroviral medication taken after a potential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HIV exposure to prevent infection from taking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hold. It is not a cure — it is a prevention window.</a:t>
            </a:r>
            <a:endParaRPr lang="en-US" sz="1500" dirty="0"/>
          </a:p>
        </p:txBody>
      </p:sp>
      <p:sp>
        <p:nvSpPr>
          <p:cNvPr id="11" name="SK-14-text-10"/>
          <p:cNvSpPr/>
          <p:nvPr/>
        </p:nvSpPr>
        <p:spPr>
          <a:xfrm>
            <a:off x="3498056" y="5172075"/>
            <a:ext cx="183356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28-day full course</a:t>
            </a:r>
            <a:endParaRPr lang="en-US" sz="1350" dirty="0"/>
          </a:p>
        </p:txBody>
      </p:sp>
      <p:sp>
        <p:nvSpPr>
          <p:cNvPr id="12" name="SK-14-text-11"/>
          <p:cNvSpPr/>
          <p:nvPr/>
        </p:nvSpPr>
        <p:spPr>
          <a:xfrm>
            <a:off x="1192411" y="5172075"/>
            <a:ext cx="163443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Start within 72h</a:t>
            </a:r>
            <a:endParaRPr lang="en-US" sz="1350" dirty="0"/>
          </a:p>
        </p:txBody>
      </p:sp>
      <p:sp>
        <p:nvSpPr>
          <p:cNvPr id="13" name="SK-14-text-12"/>
          <p:cNvSpPr/>
          <p:nvPr/>
        </p:nvSpPr>
        <p:spPr>
          <a:xfrm>
            <a:off x="6562725" y="2971800"/>
            <a:ext cx="5165378" cy="1371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Receptive anal or vaginal sex with HIV-positive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partner (unknown or detectable viral load)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Needle-sharing with HIV-positive person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Sexual assault (any route)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High-risk exposure in serodiscordant couple</a:t>
            </a:r>
            <a:endParaRPr lang="en-US" sz="1500" dirty="0"/>
          </a:p>
        </p:txBody>
      </p:sp>
      <p:sp>
        <p:nvSpPr>
          <p:cNvPr id="14" name="SK-14-text-13"/>
          <p:cNvSpPr/>
          <p:nvPr/>
        </p:nvSpPr>
        <p:spPr>
          <a:xfrm>
            <a:off x="6562725" y="4743450"/>
            <a:ext cx="3729930" cy="754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i="1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If HIV-positive source is on ART with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i="1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undetectable VL → PEPSE generally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i="1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not indicated (U=U)</a:t>
            </a:r>
            <a:endParaRPr lang="en-US" sz="1425" dirty="0"/>
          </a:p>
        </p:txBody>
      </p:sp>
      <p:sp>
        <p:nvSpPr>
          <p:cNvPr id="15" name="SK-14-text-14"/>
          <p:cNvSpPr/>
          <p:nvPr/>
        </p:nvSpPr>
        <p:spPr>
          <a:xfrm>
            <a:off x="10106025" y="228600"/>
            <a:ext cx="1959173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6" name="SK-14-text-15"/>
          <p:cNvSpPr/>
          <p:nvPr/>
        </p:nvSpPr>
        <p:spPr>
          <a:xfrm>
            <a:off x="2050256" y="1552575"/>
            <a:ext cx="8120063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 earlier PEPSE is started, the greater the efficacy. Every hour matters.</a:t>
            </a:r>
            <a:endParaRPr lang="en-US" sz="1350" dirty="0"/>
          </a:p>
        </p:txBody>
      </p:sp>
      <p:sp>
        <p:nvSpPr>
          <p:cNvPr id="17" name="SK-14-text-16"/>
          <p:cNvSpPr/>
          <p:nvPr/>
        </p:nvSpPr>
        <p:spPr>
          <a:xfrm>
            <a:off x="1390968" y="6094511"/>
            <a:ext cx="11535817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Risk assessment: useBASHH PEPSE tool – consider route of exposure, partner VL status, partner HIV status, and local prevalence.</a:t>
            </a:r>
            <a:endParaRPr lang="en-US" sz="1275" dirty="0"/>
          </a:p>
        </p:txBody>
      </p:sp>
      <p:sp>
        <p:nvSpPr>
          <p:cNvPr id="18" name="SK-14-text-17"/>
          <p:cNvSpPr/>
          <p:nvPr/>
        </p:nvSpPr>
        <p:spPr>
          <a:xfrm>
            <a:off x="2321123" y="6591300"/>
            <a:ext cx="7606605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· Always verify with current NICE/BNF guidance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471" y="4286250"/>
            <a:ext cx="341263" cy="329059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6259" y="4293096"/>
            <a:ext cx="377875" cy="315367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4279255"/>
            <a:ext cx="329059" cy="349746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784" y="2839194"/>
            <a:ext cx="329059" cy="30852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557" y="2441377"/>
            <a:ext cx="329059" cy="335905"/>
          </a:xfrm>
          <a:prstGeom prst="rect">
            <a:avLst/>
          </a:prstGeom>
        </p:spPr>
      </p:pic>
      <p:sp>
        <p:nvSpPr>
          <p:cNvPr id="8" name="SK-15-text-7"/>
          <p:cNvSpPr/>
          <p:nvPr/>
        </p:nvSpPr>
        <p:spPr>
          <a:xfrm>
            <a:off x="628650" y="714375"/>
            <a:ext cx="11563350" cy="436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34"/>
              </a:lnSpc>
              <a:buNone/>
            </a:pPr>
            <a:r>
              <a:rPr lang="en-US" sz="3150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PEPSE: Current BASHH 2024 Regimen</a:t>
            </a:r>
            <a:endParaRPr lang="en-US" sz="3150" dirty="0"/>
          </a:p>
        </p:txBody>
      </p:sp>
      <p:sp>
        <p:nvSpPr>
          <p:cNvPr id="9" name="SK-15-text-8"/>
          <p:cNvSpPr/>
          <p:nvPr/>
        </p:nvSpPr>
        <p:spPr>
          <a:xfrm>
            <a:off x="2105025" y="2428875"/>
            <a:ext cx="9345811" cy="7679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23"/>
              </a:lnSpc>
              <a:buNone/>
            </a:pPr>
            <a:r>
              <a:rPr lang="en-US" sz="2175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Truvada (TDF 300mg / FTC 200mg) — one tablet once daily</a:t>
            </a:r>
            <a:endParaRPr lang="en-US" sz="2175" dirty="0"/>
          </a:p>
          <a:p>
            <a:pPr marL="0" indent="0">
              <a:lnSpc>
                <a:spcPts val="3023"/>
              </a:lnSpc>
              <a:buNone/>
            </a:pPr>
            <a:r>
              <a:rPr lang="en-US" sz="2175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➕ Dolutegravir 50mg — once daily</a:t>
            </a:r>
            <a:endParaRPr lang="en-US" sz="2175" dirty="0"/>
          </a:p>
        </p:txBody>
      </p:sp>
      <p:sp>
        <p:nvSpPr>
          <p:cNvPr id="10" name="SK-15-text-9"/>
          <p:cNvSpPr/>
          <p:nvPr/>
        </p:nvSpPr>
        <p:spPr>
          <a:xfrm>
            <a:off x="657225" y="1447800"/>
            <a:ext cx="11534775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09"/>
              </a:lnSpc>
              <a:buNone/>
            </a:pPr>
            <a:r>
              <a:rPr lang="en-US" sz="210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Preferred regimen • Duration • Follow-up • Adherence</a:t>
            </a:r>
            <a:endParaRPr lang="en-US" sz="2100" dirty="0"/>
          </a:p>
        </p:txBody>
      </p:sp>
      <p:sp>
        <p:nvSpPr>
          <p:cNvPr id="11" name="SK-15-text-10"/>
          <p:cNvSpPr/>
          <p:nvPr/>
        </p:nvSpPr>
        <p:spPr>
          <a:xfrm>
            <a:off x="3529905" y="2085975"/>
            <a:ext cx="511299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96E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FIRST-LINE REGIMEN — BASHH 2024</a:t>
            </a:r>
            <a:endParaRPr lang="en-US" sz="1575" dirty="0"/>
          </a:p>
        </p:txBody>
      </p:sp>
      <p:sp>
        <p:nvSpPr>
          <p:cNvPr id="12" name="SK-15-text-11"/>
          <p:cNvSpPr/>
          <p:nvPr/>
        </p:nvSpPr>
        <p:spPr>
          <a:xfrm>
            <a:off x="1050697" y="4316994"/>
            <a:ext cx="624078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Follow-Up Testing Schedule</a:t>
            </a:r>
            <a:endParaRPr lang="en-US" sz="1575" dirty="0"/>
          </a:p>
        </p:txBody>
      </p:sp>
      <p:sp>
        <p:nvSpPr>
          <p:cNvPr id="13" name="SK-15-text-12"/>
          <p:cNvSpPr/>
          <p:nvPr/>
        </p:nvSpPr>
        <p:spPr>
          <a:xfrm>
            <a:off x="5038725" y="4314825"/>
            <a:ext cx="552069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Side Effects to Counsel</a:t>
            </a:r>
            <a:endParaRPr lang="en-US" sz="1575" dirty="0"/>
          </a:p>
        </p:txBody>
      </p:sp>
      <p:sp>
        <p:nvSpPr>
          <p:cNvPr id="14" name="SK-15-text-13"/>
          <p:cNvSpPr/>
          <p:nvPr/>
        </p:nvSpPr>
        <p:spPr>
          <a:xfrm>
            <a:off x="8696325" y="4314825"/>
            <a:ext cx="349567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Adherence Counselling</a:t>
            </a:r>
            <a:endParaRPr lang="en-US" sz="1575" dirty="0"/>
          </a:p>
        </p:txBody>
      </p:sp>
      <p:sp>
        <p:nvSpPr>
          <p:cNvPr id="15" name="SK-15-text-14"/>
          <p:cNvSpPr/>
          <p:nvPr/>
        </p:nvSpPr>
        <p:spPr>
          <a:xfrm>
            <a:off x="685800" y="4752975"/>
            <a:ext cx="39090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74"/>
              </a:lnSpc>
              <a:buNone/>
            </a:pPr>
            <a:r>
              <a:rPr lang="en-US" sz="1350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Follow-Up HIV Tests</a:t>
            </a:r>
            <a:endParaRPr lang="en-US" sz="1350" dirty="0"/>
          </a:p>
        </p:txBody>
      </p:sp>
      <p:sp>
        <p:nvSpPr>
          <p:cNvPr id="16" name="SK-15-text-15"/>
          <p:cNvSpPr/>
          <p:nvPr/>
        </p:nvSpPr>
        <p:spPr>
          <a:xfrm>
            <a:off x="4638675" y="4752975"/>
            <a:ext cx="39090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74"/>
              </a:lnSpc>
              <a:buNone/>
            </a:pPr>
            <a:r>
              <a:rPr lang="en-US" sz="1350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Side Effects</a:t>
            </a:r>
            <a:endParaRPr lang="en-US" sz="1350" dirty="0"/>
          </a:p>
        </p:txBody>
      </p:sp>
      <p:sp>
        <p:nvSpPr>
          <p:cNvPr id="17" name="SK-15-text-16"/>
          <p:cNvSpPr/>
          <p:nvPr/>
        </p:nvSpPr>
        <p:spPr>
          <a:xfrm>
            <a:off x="8296275" y="4752975"/>
            <a:ext cx="34975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74"/>
              </a:lnSpc>
              <a:buNone/>
            </a:pPr>
            <a:r>
              <a:rPr lang="en-US" sz="1350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Adherence Matters</a:t>
            </a:r>
            <a:endParaRPr lang="en-US" sz="1350" dirty="0"/>
          </a:p>
        </p:txBody>
      </p:sp>
      <p:sp>
        <p:nvSpPr>
          <p:cNvPr id="18" name="SK-15-text-17"/>
          <p:cNvSpPr/>
          <p:nvPr/>
        </p:nvSpPr>
        <p:spPr>
          <a:xfrm>
            <a:off x="685800" y="5057775"/>
            <a:ext cx="3908078" cy="944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Baseline: at PEPSE start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Day 28: on completion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Day 45: main result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- 3 months: confirmatory reassurance</a:t>
            </a:r>
            <a:endParaRPr lang="en-US" sz="1500" dirty="0"/>
          </a:p>
        </p:txBody>
      </p:sp>
      <p:sp>
        <p:nvSpPr>
          <p:cNvPr id="19" name="SK-15-text-18"/>
          <p:cNvSpPr/>
          <p:nvPr/>
        </p:nvSpPr>
        <p:spPr>
          <a:xfrm>
            <a:off x="4638675" y="5057775"/>
            <a:ext cx="3342233" cy="944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Nausea, headache, fatigue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Diarrhoea — usually first week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Usually self-limiting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Advise: take with food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8296275" y="5057775"/>
            <a:ext cx="3771900" cy="944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Set daily alarms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Carry tablets — do not miss doses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Missing doses reduces efficacy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PEPSE is not 100% effective</a:t>
            </a:r>
            <a:endParaRPr lang="en-US" sz="1500" dirty="0"/>
          </a:p>
        </p:txBody>
      </p:sp>
      <p:sp>
        <p:nvSpPr>
          <p:cNvPr id="21" name="SK-15-text-20"/>
          <p:cNvSpPr/>
          <p:nvPr/>
        </p:nvSpPr>
        <p:spPr>
          <a:xfrm>
            <a:off x="9553575" y="180975"/>
            <a:ext cx="2252663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72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2" name="SK-15-text-21"/>
          <p:cNvSpPr/>
          <p:nvPr/>
        </p:nvSpPr>
        <p:spPr>
          <a:xfrm>
            <a:off x="657225" y="114300"/>
            <a:ext cx="624078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23" name="SK-15-text-22"/>
          <p:cNvSpPr/>
          <p:nvPr/>
        </p:nvSpPr>
        <p:spPr>
          <a:xfrm>
            <a:off x="1696343" y="6334125"/>
            <a:ext cx="8780115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PEPSE is not a substitute for PrEP. Continue condom use during and after the course.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3926086" y="3371850"/>
            <a:ext cx="4358580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28 DAYS — COMPLETE THE FULL COURSE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2131665" y="6629400"/>
            <a:ext cx="8004721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*For educational purposes only • Always verify with current NICE/BNF guidance • www.bradfordvts.co.uk</a:t>
            </a:r>
            <a:endParaRPr lang="en-US" sz="1050" dirty="0"/>
          </a:p>
        </p:txBody>
      </p:sp>
      <p:sp>
        <p:nvSpPr>
          <p:cNvPr id="26" name="SK-15-text-25"/>
          <p:cNvSpPr/>
          <p:nvPr/>
        </p:nvSpPr>
        <p:spPr>
          <a:xfrm>
            <a:off x="2156371" y="3705225"/>
            <a:ext cx="7878961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44"/>
              </a:lnSpc>
              <a:buNone/>
            </a:pPr>
            <a:r>
              <a:rPr lang="en-US" sz="1350" i="1" dirty="0">
                <a:solidFill>
                  <a:srgbClr val="1C21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*Simpler once-daily dosing preferred over raltegravir-based regimen (BASHH 2024)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6089898"/>
            <a:ext cx="353467" cy="294829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2298" y="4135338"/>
            <a:ext cx="268188" cy="432048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4135338"/>
            <a:ext cx="304800" cy="44574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279" y="2317998"/>
            <a:ext cx="390079" cy="35659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2269927"/>
            <a:ext cx="280392" cy="479971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99663" y="658267"/>
            <a:ext cx="1353294" cy="1385292"/>
          </a:xfrm>
          <a:prstGeom prst="rect">
            <a:avLst/>
          </a:prstGeom>
        </p:spPr>
      </p:pic>
      <p:sp>
        <p:nvSpPr>
          <p:cNvPr id="9" name="SK-16-text-8"/>
          <p:cNvSpPr/>
          <p:nvPr/>
        </p:nvSpPr>
        <p:spPr>
          <a:xfrm>
            <a:off x="466725" y="742950"/>
            <a:ext cx="971550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and Pregnancy</a:t>
            </a:r>
            <a:endParaRPr lang="en-US" sz="3750" dirty="0"/>
          </a:p>
        </p:txBody>
      </p:sp>
      <p:sp>
        <p:nvSpPr>
          <p:cNvPr id="10" name="SK-16-text-9"/>
          <p:cNvSpPr/>
          <p:nvPr/>
        </p:nvSpPr>
        <p:spPr>
          <a:xfrm>
            <a:off x="466725" y="123825"/>
            <a:ext cx="8023860" cy="2546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05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1" name="SK-16-text-10"/>
          <p:cNvSpPr/>
          <p:nvPr/>
        </p:nvSpPr>
        <p:spPr>
          <a:xfrm>
            <a:off x="1143000" y="2362200"/>
            <a:ext cx="4663440" cy="2491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2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Antenatal Testing</a:t>
            </a:r>
            <a:endParaRPr lang="en-US" sz="1800" dirty="0"/>
          </a:p>
        </p:txBody>
      </p:sp>
      <p:sp>
        <p:nvSpPr>
          <p:cNvPr id="12" name="SK-16-text-11"/>
          <p:cNvSpPr/>
          <p:nvPr/>
        </p:nvSpPr>
        <p:spPr>
          <a:xfrm>
            <a:off x="6686550" y="2362200"/>
            <a:ext cx="5505450" cy="2491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2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Starting ART in Pregnancy</a:t>
            </a:r>
            <a:endParaRPr lang="en-US" sz="1800" dirty="0"/>
          </a:p>
        </p:txBody>
      </p:sp>
      <p:sp>
        <p:nvSpPr>
          <p:cNvPr id="13" name="SK-16-text-12"/>
          <p:cNvSpPr/>
          <p:nvPr/>
        </p:nvSpPr>
        <p:spPr>
          <a:xfrm>
            <a:off x="1143000" y="4238625"/>
            <a:ext cx="4389120" cy="2491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2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Mode of Delivery</a:t>
            </a:r>
            <a:endParaRPr lang="en-US" sz="1800" dirty="0"/>
          </a:p>
        </p:txBody>
      </p:sp>
      <p:sp>
        <p:nvSpPr>
          <p:cNvPr id="14" name="SK-16-text-13"/>
          <p:cNvSpPr/>
          <p:nvPr/>
        </p:nvSpPr>
        <p:spPr>
          <a:xfrm>
            <a:off x="6686550" y="4238625"/>
            <a:ext cx="5505450" cy="2491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2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Infant Feeding &amp; Neonatal Prophylaxis</a:t>
            </a:r>
            <a:endParaRPr lang="en-US" sz="1800" dirty="0"/>
          </a:p>
        </p:txBody>
      </p:sp>
      <p:sp>
        <p:nvSpPr>
          <p:cNvPr id="15" name="SK-16-text-14"/>
          <p:cNvSpPr/>
          <p:nvPr/>
        </p:nvSpPr>
        <p:spPr>
          <a:xfrm>
            <a:off x="466725" y="1628775"/>
            <a:ext cx="11725275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i="1" dirty="0">
                <a:solidFill>
                  <a:srgbClr val="75757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Preventing vertical transmission — what every GP trainee needs to know</a:t>
            </a:r>
            <a:endParaRPr lang="en-US" sz="1950" dirty="0"/>
          </a:p>
        </p:txBody>
      </p:sp>
      <p:sp>
        <p:nvSpPr>
          <p:cNvPr id="16" name="SK-16-text-15"/>
          <p:cNvSpPr/>
          <p:nvPr/>
        </p:nvSpPr>
        <p:spPr>
          <a:xfrm>
            <a:off x="1143000" y="2724150"/>
            <a:ext cx="5196780" cy="7148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Routine opt-out HIV test offered to ALL pregnant women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Repeat in third trimester if high-risk or initial test declined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Goal: identify and treat before delivery</a:t>
            </a:r>
            <a:endParaRPr lang="en-US" sz="1350" dirty="0"/>
          </a:p>
        </p:txBody>
      </p:sp>
      <p:sp>
        <p:nvSpPr>
          <p:cNvPr id="17" name="SK-16-text-16"/>
          <p:cNvSpPr/>
          <p:nvPr/>
        </p:nvSpPr>
        <p:spPr>
          <a:xfrm>
            <a:off x="6562725" y="2724150"/>
            <a:ext cx="5573911" cy="9530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ART started immediately regardless of CD4 count or viral load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Goal: achieve undetectable viral load before delivery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Transmission risk with undetectable VL at delivery: &lt;0.5%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Without treatment: up to 15–25% transmission risk</a:t>
            </a:r>
            <a:endParaRPr lang="en-US" sz="1350" dirty="0"/>
          </a:p>
        </p:txBody>
      </p:sp>
      <p:sp>
        <p:nvSpPr>
          <p:cNvPr id="18" name="SK-16-text-17"/>
          <p:cNvSpPr/>
          <p:nvPr/>
        </p:nvSpPr>
        <p:spPr>
          <a:xfrm>
            <a:off x="1143000" y="4600575"/>
            <a:ext cx="5332958" cy="7148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Vaginal delivery: recommended if VL undetectable at term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Caesarean section: if VL detectable or unknown at delivery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Decision made jointly with HIV specialist and obstetric team</a:t>
            </a:r>
            <a:endParaRPr lang="en-US" sz="1350" dirty="0"/>
          </a:p>
        </p:txBody>
      </p:sp>
      <p:sp>
        <p:nvSpPr>
          <p:cNvPr id="19" name="SK-16-text-18"/>
          <p:cNvSpPr/>
          <p:nvPr/>
        </p:nvSpPr>
        <p:spPr>
          <a:xfrm>
            <a:off x="6356003" y="4600575"/>
            <a:ext cx="5835848" cy="9530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Breastfeeding: NOT recommended in UK (formula feeding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preferred)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Small but non-zero transmission risk via breast milk even on ART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Neonatal ARV prophylaxis given based on maternal VL at delivery</a:t>
            </a:r>
            <a:endParaRPr lang="en-US" sz="1350" dirty="0"/>
          </a:p>
        </p:txBody>
      </p:sp>
      <p:sp>
        <p:nvSpPr>
          <p:cNvPr id="20" name="SK-16-text-19"/>
          <p:cNvSpPr/>
          <p:nvPr/>
        </p:nvSpPr>
        <p:spPr>
          <a:xfrm>
            <a:off x="58936" y="6153150"/>
            <a:ext cx="12133064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Urgent referral if HIV-positive woman has no viral suppression near delivery — involve obstetric and HIV specialist teams immediately.</a:t>
            </a:r>
            <a:endParaRPr lang="en-US" sz="1350" dirty="0"/>
          </a:p>
        </p:txBody>
      </p:sp>
      <p:sp>
        <p:nvSpPr>
          <p:cNvPr id="21" name="SK-16-text-20"/>
          <p:cNvSpPr/>
          <p:nvPr/>
        </p:nvSpPr>
        <p:spPr>
          <a:xfrm>
            <a:off x="9734550" y="161925"/>
            <a:ext cx="2137321" cy="169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2" name="SK-16-text-21"/>
          <p:cNvSpPr/>
          <p:nvPr/>
        </p:nvSpPr>
        <p:spPr>
          <a:xfrm>
            <a:off x="2744093" y="6677025"/>
            <a:ext cx="6684615" cy="122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6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- Always verify with current NICE/BNF guidance - 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467" y="5774382"/>
            <a:ext cx="341263" cy="315367"/>
          </a:xfrm>
          <a:prstGeom prst="rect">
            <a:avLst/>
          </a:prstGeom>
        </p:spPr>
      </p:pic>
      <p:sp>
        <p:nvSpPr>
          <p:cNvPr id="4" name="SK-17-text-3"/>
          <p:cNvSpPr/>
          <p:nvPr/>
        </p:nvSpPr>
        <p:spPr>
          <a:xfrm>
            <a:off x="809625" y="781050"/>
            <a:ext cx="11382375" cy="442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81"/>
              </a:lnSpc>
              <a:buNone/>
            </a:pPr>
            <a:r>
              <a:rPr lang="en-US" sz="29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Confidentiality and HIV: GMC Guidance</a:t>
            </a:r>
            <a:endParaRPr lang="en-US" sz="2925" dirty="0"/>
          </a:p>
        </p:txBody>
      </p:sp>
      <p:sp>
        <p:nvSpPr>
          <p:cNvPr id="5" name="SK-17-text-4"/>
          <p:cNvSpPr/>
          <p:nvPr/>
        </p:nvSpPr>
        <p:spPr>
          <a:xfrm>
            <a:off x="962025" y="1714500"/>
            <a:ext cx="499491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Counsel the patient</a:t>
            </a:r>
            <a:endParaRPr lang="en-US" sz="1725" dirty="0"/>
          </a:p>
        </p:txBody>
      </p:sp>
      <p:sp>
        <p:nvSpPr>
          <p:cNvPr id="6" name="SK-17-text-5"/>
          <p:cNvSpPr/>
          <p:nvPr/>
        </p:nvSpPr>
        <p:spPr>
          <a:xfrm>
            <a:off x="962025" y="3019425"/>
            <a:ext cx="394335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Try to persuade</a:t>
            </a:r>
            <a:endParaRPr lang="en-US" sz="1725" dirty="0"/>
          </a:p>
        </p:txBody>
      </p:sp>
      <p:sp>
        <p:nvSpPr>
          <p:cNvPr id="7" name="SK-17-text-6"/>
          <p:cNvSpPr/>
          <p:nvPr/>
        </p:nvSpPr>
        <p:spPr>
          <a:xfrm>
            <a:off x="962025" y="4333875"/>
            <a:ext cx="814959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Consult senior colleague or MDO</a:t>
            </a:r>
            <a:endParaRPr lang="en-US" sz="1725" dirty="0"/>
          </a:p>
        </p:txBody>
      </p:sp>
      <p:sp>
        <p:nvSpPr>
          <p:cNvPr id="8" name="SK-17-text-7"/>
          <p:cNvSpPr/>
          <p:nvPr/>
        </p:nvSpPr>
        <p:spPr>
          <a:xfrm>
            <a:off x="962025" y="5610225"/>
            <a:ext cx="683514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Disclose minimum necessary</a:t>
            </a:r>
            <a:endParaRPr lang="en-US" sz="1725" dirty="0"/>
          </a:p>
        </p:txBody>
      </p:sp>
      <p:sp>
        <p:nvSpPr>
          <p:cNvPr id="9" name="SK-17-text-8"/>
          <p:cNvSpPr/>
          <p:nvPr/>
        </p:nvSpPr>
        <p:spPr>
          <a:xfrm>
            <a:off x="7058025" y="2000250"/>
            <a:ext cx="5133975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Serious risk of HIV transmission</a:t>
            </a:r>
            <a:endParaRPr lang="en-US" sz="1725" dirty="0"/>
          </a:p>
        </p:txBody>
      </p:sp>
      <p:sp>
        <p:nvSpPr>
          <p:cNvPr id="10" name="SK-17-text-9"/>
          <p:cNvSpPr/>
          <p:nvPr/>
        </p:nvSpPr>
        <p:spPr>
          <a:xfrm>
            <a:off x="7058025" y="3133725"/>
            <a:ext cx="5133975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 refuses to disclose</a:t>
            </a:r>
            <a:endParaRPr lang="en-US" sz="1725" dirty="0"/>
          </a:p>
        </p:txBody>
      </p:sp>
      <p:sp>
        <p:nvSpPr>
          <p:cNvPr id="11" name="SK-17-text-10"/>
          <p:cNvSpPr/>
          <p:nvPr/>
        </p:nvSpPr>
        <p:spPr>
          <a:xfrm>
            <a:off x="7058025" y="4238625"/>
            <a:ext cx="5133975" cy="289322"/>
          </a:xfrm>
          <a:prstGeom prst="rect">
            <a:avLst/>
          </a:prstGeom>
          <a:solidFill>
            <a:schemeClr val="bg1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All persuasion has failed</a:t>
            </a:r>
            <a:endParaRPr lang="en-US" sz="1725" dirty="0"/>
          </a:p>
        </p:txBody>
      </p:sp>
      <p:sp>
        <p:nvSpPr>
          <p:cNvPr id="12" name="SK-17-text-11"/>
          <p:cNvSpPr/>
          <p:nvPr/>
        </p:nvSpPr>
        <p:spPr>
          <a:xfrm>
            <a:off x="7016055" y="5581650"/>
            <a:ext cx="5175796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TIP: GMC guidance permits disclosure WITHOUT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consent only as a last resort. Always attempt patient-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led disclosure first — and document every step.</a:t>
            </a:r>
            <a:endParaRPr lang="en-US" sz="1425" dirty="0"/>
          </a:p>
        </p:txBody>
      </p:sp>
      <p:sp>
        <p:nvSpPr>
          <p:cNvPr id="13" name="SK-17-text-12"/>
          <p:cNvSpPr/>
          <p:nvPr/>
        </p:nvSpPr>
        <p:spPr>
          <a:xfrm>
            <a:off x="962025" y="1485900"/>
            <a:ext cx="91440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K-17-text-13"/>
          <p:cNvSpPr/>
          <p:nvPr/>
        </p:nvSpPr>
        <p:spPr>
          <a:xfrm>
            <a:off x="962025" y="2790825"/>
            <a:ext cx="182880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REFUSED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SK-17-text-14"/>
          <p:cNvSpPr/>
          <p:nvPr/>
        </p:nvSpPr>
        <p:spPr>
          <a:xfrm>
            <a:off x="962025" y="4086225"/>
            <a:ext cx="292608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STILL REFUSED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SK-17-text-15"/>
          <p:cNvSpPr/>
          <p:nvPr/>
        </p:nvSpPr>
        <p:spPr>
          <a:xfrm>
            <a:off x="962025" y="5343525"/>
            <a:ext cx="292608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LAST RESORT ONLY</a:t>
            </a:r>
            <a:endParaRPr lang="en-US" sz="1200" dirty="0"/>
          </a:p>
        </p:txBody>
      </p:sp>
      <p:sp>
        <p:nvSpPr>
          <p:cNvPr id="17" name="SK-17-text-16"/>
          <p:cNvSpPr/>
          <p:nvPr/>
        </p:nvSpPr>
        <p:spPr>
          <a:xfrm>
            <a:off x="6293048" y="1514475"/>
            <a:ext cx="5898952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96D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DISCLOSURE WITHOUT CONSENT IS PERMITTED</a:t>
            </a:r>
            <a:endParaRPr lang="en-US" sz="1575" dirty="0"/>
          </a:p>
        </p:txBody>
      </p:sp>
      <p:sp>
        <p:nvSpPr>
          <p:cNvPr id="18" name="SK-17-text-17"/>
          <p:cNvSpPr/>
          <p:nvPr/>
        </p:nvSpPr>
        <p:spPr>
          <a:xfrm>
            <a:off x="962025" y="2066925"/>
            <a:ext cx="556349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Explain the importance of informing their partner. Offer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support — GUM clinic or counsellor can assist with disclosure.</a:t>
            </a:r>
            <a:endParaRPr lang="en-US" sz="1350" dirty="0"/>
          </a:p>
        </p:txBody>
      </p:sp>
      <p:sp>
        <p:nvSpPr>
          <p:cNvPr id="19" name="SK-17-text-18"/>
          <p:cNvSpPr/>
          <p:nvPr/>
        </p:nvSpPr>
        <p:spPr>
          <a:xfrm>
            <a:off x="962025" y="3362325"/>
            <a:ext cx="5385346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Make further attempts to encourage patient-led disclosure.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Document all conversations carefully.</a:t>
            </a:r>
            <a:endParaRPr lang="en-US" sz="1350" dirty="0"/>
          </a:p>
        </p:txBody>
      </p:sp>
      <p:sp>
        <p:nvSpPr>
          <p:cNvPr id="20" name="SK-17-text-19"/>
          <p:cNvSpPr/>
          <p:nvPr/>
        </p:nvSpPr>
        <p:spPr>
          <a:xfrm>
            <a:off x="962025" y="4648200"/>
            <a:ext cx="4945261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Seek advice from a senior clinician or medical defence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organisation before taking any further action.</a:t>
            </a:r>
            <a:endParaRPr lang="en-US" sz="1350" dirty="0"/>
          </a:p>
        </p:txBody>
      </p:sp>
      <p:sp>
        <p:nvSpPr>
          <p:cNvPr id="21" name="SK-17-text-20"/>
          <p:cNvSpPr/>
          <p:nvPr/>
        </p:nvSpPr>
        <p:spPr>
          <a:xfrm>
            <a:off x="962025" y="5934075"/>
            <a:ext cx="5154811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Inform only the identifiable person at serious risk. Do not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disclose beyond what is strictly necessary.</a:t>
            </a:r>
            <a:endParaRPr lang="en-US" sz="1350" dirty="0"/>
          </a:p>
        </p:txBody>
      </p:sp>
      <p:sp>
        <p:nvSpPr>
          <p:cNvPr id="22" name="SK-17-text-21"/>
          <p:cNvSpPr/>
          <p:nvPr/>
        </p:nvSpPr>
        <p:spPr>
          <a:xfrm>
            <a:off x="7058025" y="2352675"/>
            <a:ext cx="480908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 identifiable person faces a real and significant risk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harm.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7058025" y="3476625"/>
            <a:ext cx="497681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patient declines to inform their partner and will not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allow the doctor to do so.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7058025" y="4527947"/>
            <a:ext cx="4945261" cy="461665"/>
          </a:xfrm>
          <a:prstGeom prst="rect">
            <a:avLst/>
          </a:prstGeom>
          <a:solidFill>
            <a:schemeClr val="bg1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doctor has genuinely attempted and exhausted all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reasonable efforts to encourage voluntary disclosure.</a:t>
            </a:r>
            <a:endParaRPr lang="en-US" sz="1350" dirty="0"/>
          </a:p>
        </p:txBody>
      </p:sp>
      <p:sp>
        <p:nvSpPr>
          <p:cNvPr id="25" name="SK-17-text-24"/>
          <p:cNvSpPr/>
          <p:nvPr/>
        </p:nvSpPr>
        <p:spPr>
          <a:xfrm>
            <a:off x="3533775" y="142875"/>
            <a:ext cx="4800600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6" name="SK-17-text-25"/>
          <p:cNvSpPr/>
          <p:nvPr/>
        </p:nvSpPr>
        <p:spPr>
          <a:xfrm>
            <a:off x="161925" y="104775"/>
            <a:ext cx="5943600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7" name="SK-17-text-26"/>
          <p:cNvSpPr/>
          <p:nvPr/>
        </p:nvSpPr>
        <p:spPr>
          <a:xfrm>
            <a:off x="8956221" y="6592044"/>
            <a:ext cx="384048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F96D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2460278" y="6619875"/>
            <a:ext cx="5804446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· Always verify with current NICE/BNF guidance ·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8-text-2"/>
          <p:cNvSpPr/>
          <p:nvPr/>
        </p:nvSpPr>
        <p:spPr>
          <a:xfrm>
            <a:off x="742950" y="647700"/>
            <a:ext cx="5669280" cy="7027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4650" dirty="0"/>
          </a:p>
        </p:txBody>
      </p:sp>
      <p:sp>
        <p:nvSpPr>
          <p:cNvPr id="4" name="SK-18-text-3"/>
          <p:cNvSpPr/>
          <p:nvPr/>
        </p:nvSpPr>
        <p:spPr>
          <a:xfrm>
            <a:off x="742950" y="1352550"/>
            <a:ext cx="868680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30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HIV in Primary Care</a:t>
            </a:r>
            <a:endParaRPr lang="en-US" sz="3000" dirty="0"/>
          </a:p>
        </p:txBody>
      </p:sp>
      <p:sp>
        <p:nvSpPr>
          <p:cNvPr id="5" name="SK-18-text-4"/>
          <p:cNvSpPr/>
          <p:nvPr/>
        </p:nvSpPr>
        <p:spPr>
          <a:xfrm>
            <a:off x="809625" y="2286000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01</a:t>
            </a:r>
            <a:endParaRPr lang="en-US" sz="3750" dirty="0"/>
          </a:p>
        </p:txBody>
      </p:sp>
      <p:sp>
        <p:nvSpPr>
          <p:cNvPr id="6" name="SK-18-text-5"/>
          <p:cNvSpPr/>
          <p:nvPr/>
        </p:nvSpPr>
        <p:spPr>
          <a:xfrm>
            <a:off x="742950" y="311467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02</a:t>
            </a:r>
            <a:endParaRPr lang="en-US" sz="3750" dirty="0"/>
          </a:p>
        </p:txBody>
      </p:sp>
      <p:sp>
        <p:nvSpPr>
          <p:cNvPr id="7" name="SK-18-text-6"/>
          <p:cNvSpPr/>
          <p:nvPr/>
        </p:nvSpPr>
        <p:spPr>
          <a:xfrm>
            <a:off x="771525" y="397192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03</a:t>
            </a:r>
            <a:endParaRPr lang="en-US" sz="3750" dirty="0"/>
          </a:p>
        </p:txBody>
      </p:sp>
      <p:sp>
        <p:nvSpPr>
          <p:cNvPr id="8" name="SK-18-text-7"/>
          <p:cNvSpPr/>
          <p:nvPr/>
        </p:nvSpPr>
        <p:spPr>
          <a:xfrm>
            <a:off x="762000" y="481012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04</a:t>
            </a:r>
            <a:endParaRPr lang="en-US" sz="3750" dirty="0"/>
          </a:p>
        </p:txBody>
      </p:sp>
      <p:sp>
        <p:nvSpPr>
          <p:cNvPr id="9" name="SK-18-text-8"/>
          <p:cNvSpPr/>
          <p:nvPr/>
        </p:nvSpPr>
        <p:spPr>
          <a:xfrm>
            <a:off x="762000" y="566737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05</a:t>
            </a:r>
            <a:endParaRPr lang="en-US" sz="3750" dirty="0"/>
          </a:p>
        </p:txBody>
      </p:sp>
      <p:sp>
        <p:nvSpPr>
          <p:cNvPr id="10" name="SK-18-text-9"/>
          <p:cNvSpPr/>
          <p:nvPr/>
        </p:nvSpPr>
        <p:spPr>
          <a:xfrm>
            <a:off x="6381750" y="2286000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06</a:t>
            </a:r>
            <a:endParaRPr lang="en-US" sz="3750" dirty="0"/>
          </a:p>
        </p:txBody>
      </p:sp>
      <p:sp>
        <p:nvSpPr>
          <p:cNvPr id="11" name="SK-18-text-10"/>
          <p:cNvSpPr/>
          <p:nvPr/>
        </p:nvSpPr>
        <p:spPr>
          <a:xfrm>
            <a:off x="6429375" y="311467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07</a:t>
            </a:r>
            <a:endParaRPr lang="en-US" sz="3750" dirty="0"/>
          </a:p>
        </p:txBody>
      </p:sp>
      <p:sp>
        <p:nvSpPr>
          <p:cNvPr id="12" name="SK-18-text-11"/>
          <p:cNvSpPr/>
          <p:nvPr/>
        </p:nvSpPr>
        <p:spPr>
          <a:xfrm>
            <a:off x="6381750" y="397192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08</a:t>
            </a:r>
            <a:endParaRPr lang="en-US" sz="3750" dirty="0"/>
          </a:p>
        </p:txBody>
      </p:sp>
      <p:sp>
        <p:nvSpPr>
          <p:cNvPr id="13" name="SK-18-text-12"/>
          <p:cNvSpPr/>
          <p:nvPr/>
        </p:nvSpPr>
        <p:spPr>
          <a:xfrm>
            <a:off x="6381750" y="481012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09</a:t>
            </a:r>
            <a:endParaRPr lang="en-US" sz="3750" dirty="0"/>
          </a:p>
        </p:txBody>
      </p:sp>
      <p:sp>
        <p:nvSpPr>
          <p:cNvPr id="14" name="SK-18-text-13"/>
          <p:cNvSpPr/>
          <p:nvPr/>
        </p:nvSpPr>
        <p:spPr>
          <a:xfrm>
            <a:off x="6448425" y="5667375"/>
            <a:ext cx="1905000" cy="614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38"/>
              </a:lnSpc>
              <a:buNone/>
            </a:pPr>
            <a:r>
              <a:rPr lang="en-US" sz="3750" dirty="0">
                <a:solidFill>
                  <a:srgbClr val="F96728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10</a:t>
            </a:r>
            <a:endParaRPr lang="en-US" sz="3750" dirty="0"/>
          </a:p>
        </p:txBody>
      </p:sp>
      <p:sp>
        <p:nvSpPr>
          <p:cNvPr id="15" name="SK-18-text-14"/>
          <p:cNvSpPr/>
          <p:nvPr/>
        </p:nvSpPr>
        <p:spPr>
          <a:xfrm>
            <a:off x="1714500" y="2247900"/>
            <a:ext cx="648081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Offer HIV Tests Proactively</a:t>
            </a:r>
            <a:endParaRPr lang="en-US" sz="1575" dirty="0"/>
          </a:p>
        </p:txBody>
      </p:sp>
      <p:sp>
        <p:nvSpPr>
          <p:cNvPr id="16" name="SK-18-text-15"/>
          <p:cNvSpPr/>
          <p:nvPr/>
        </p:nvSpPr>
        <p:spPr>
          <a:xfrm>
            <a:off x="1714500" y="3105150"/>
            <a:ext cx="48006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Use Opt-Out Language</a:t>
            </a:r>
            <a:endParaRPr lang="en-US" sz="1575" dirty="0"/>
          </a:p>
        </p:txBody>
      </p:sp>
      <p:sp>
        <p:nvSpPr>
          <p:cNvPr id="17" name="SK-18-text-16"/>
          <p:cNvSpPr/>
          <p:nvPr/>
        </p:nvSpPr>
        <p:spPr>
          <a:xfrm>
            <a:off x="1714500" y="3952875"/>
            <a:ext cx="552069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4th-Gen Test: 45 Days</a:t>
            </a:r>
            <a:endParaRPr lang="en-US" sz="1575" dirty="0"/>
          </a:p>
        </p:txBody>
      </p:sp>
      <p:sp>
        <p:nvSpPr>
          <p:cNvPr id="18" name="SK-18-text-17"/>
          <p:cNvSpPr/>
          <p:nvPr/>
        </p:nvSpPr>
        <p:spPr>
          <a:xfrm>
            <a:off x="1714500" y="4781550"/>
            <a:ext cx="528066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U=U Changes Everything</a:t>
            </a:r>
            <a:endParaRPr lang="en-US" sz="1575" dirty="0"/>
          </a:p>
        </p:txBody>
      </p:sp>
      <p:sp>
        <p:nvSpPr>
          <p:cNvPr id="19" name="SK-18-text-18"/>
          <p:cNvSpPr/>
          <p:nvPr/>
        </p:nvSpPr>
        <p:spPr>
          <a:xfrm>
            <a:off x="1714500" y="5638800"/>
            <a:ext cx="520065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ART for ALL — Any CD4</a:t>
            </a:r>
            <a:endParaRPr lang="en-US" sz="1575" dirty="0"/>
          </a:p>
        </p:txBody>
      </p:sp>
      <p:sp>
        <p:nvSpPr>
          <p:cNvPr id="20" name="SK-18-text-19"/>
          <p:cNvSpPr/>
          <p:nvPr/>
        </p:nvSpPr>
        <p:spPr>
          <a:xfrm>
            <a:off x="7362825" y="2219325"/>
            <a:ext cx="482917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PEPSE: 72 Hours Maximum</a:t>
            </a:r>
            <a:endParaRPr lang="en-US" sz="1575" dirty="0"/>
          </a:p>
        </p:txBody>
      </p:sp>
      <p:sp>
        <p:nvSpPr>
          <p:cNvPr id="21" name="SK-18-text-20"/>
          <p:cNvSpPr/>
          <p:nvPr/>
        </p:nvSpPr>
        <p:spPr>
          <a:xfrm>
            <a:off x="7362825" y="3086100"/>
            <a:ext cx="482917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Always Check Drug Interactions</a:t>
            </a:r>
            <a:endParaRPr lang="en-US" sz="1575" dirty="0"/>
          </a:p>
        </p:txBody>
      </p:sp>
      <p:sp>
        <p:nvSpPr>
          <p:cNvPr id="22" name="SK-18-text-21"/>
          <p:cNvSpPr/>
          <p:nvPr/>
        </p:nvSpPr>
        <p:spPr>
          <a:xfrm>
            <a:off x="7362825" y="3914775"/>
            <a:ext cx="482917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PrEP Is Widely Accessible</a:t>
            </a:r>
            <a:endParaRPr lang="en-US" sz="1575" dirty="0"/>
          </a:p>
        </p:txBody>
      </p:sp>
      <p:sp>
        <p:nvSpPr>
          <p:cNvPr id="23" name="SK-18-text-22"/>
          <p:cNvSpPr/>
          <p:nvPr/>
        </p:nvSpPr>
        <p:spPr>
          <a:xfrm>
            <a:off x="7194203" y="4762500"/>
            <a:ext cx="4997797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Serconversion: Antibody May Be Negative</a:t>
            </a:r>
            <a:endParaRPr lang="en-US" sz="1575" dirty="0"/>
          </a:p>
        </p:txBody>
      </p:sp>
      <p:sp>
        <p:nvSpPr>
          <p:cNvPr id="24" name="SK-18-text-23"/>
          <p:cNvSpPr/>
          <p:nvPr/>
        </p:nvSpPr>
        <p:spPr>
          <a:xfrm>
            <a:off x="7362825" y="5619750"/>
            <a:ext cx="482917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2C3E5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Confidentiality: Patient Disclosure First</a:t>
            </a:r>
            <a:endParaRPr lang="en-US" sz="1575" dirty="0"/>
          </a:p>
        </p:txBody>
      </p:sp>
      <p:sp>
        <p:nvSpPr>
          <p:cNvPr id="25" name="SK-18-text-24"/>
          <p:cNvSpPr/>
          <p:nvPr/>
        </p:nvSpPr>
        <p:spPr>
          <a:xfrm>
            <a:off x="1714500" y="2514600"/>
            <a:ext cx="474627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registrations, STI screens, and indicator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conditions — don't wait to be asked.</a:t>
            </a:r>
            <a:endParaRPr lang="en-US" sz="1425" dirty="0"/>
          </a:p>
        </p:txBody>
      </p:sp>
      <p:sp>
        <p:nvSpPr>
          <p:cNvPr id="26" name="SK-18-text-25"/>
          <p:cNvSpPr/>
          <p:nvPr/>
        </p:nvSpPr>
        <p:spPr>
          <a:xfrm>
            <a:off x="1714500" y="3371850"/>
            <a:ext cx="508158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“We test everyone for HIV as part of our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standard checks”— reduces stigma and refusals.</a:t>
            </a:r>
            <a:endParaRPr lang="en-US" sz="1425" dirty="0"/>
          </a:p>
        </p:txBody>
      </p:sp>
      <p:sp>
        <p:nvSpPr>
          <p:cNvPr id="27" name="SK-18-text-26"/>
          <p:cNvSpPr/>
          <p:nvPr/>
        </p:nvSpPr>
        <p:spPr>
          <a:xfrm>
            <a:off x="1714500" y="4219575"/>
            <a:ext cx="449475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Reliable result at 45 days post-exposure —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3 months as older guidance states.</a:t>
            </a:r>
            <a:endParaRPr lang="en-US" sz="1425" dirty="0"/>
          </a:p>
        </p:txBody>
      </p:sp>
      <p:sp>
        <p:nvSpPr>
          <p:cNvPr id="28" name="SK-18-text-27"/>
          <p:cNvSpPr/>
          <p:nvPr/>
        </p:nvSpPr>
        <p:spPr>
          <a:xfrm>
            <a:off x="1714500" y="5057775"/>
            <a:ext cx="436899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Undetectable viral load = cannot sexually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transmit HIV. Use this to reduce stigma.</a:t>
            </a:r>
            <a:endParaRPr lang="en-US" sz="1425" dirty="0"/>
          </a:p>
        </p:txBody>
      </p:sp>
      <p:sp>
        <p:nvSpPr>
          <p:cNvPr id="29" name="SK-18-text-28"/>
          <p:cNvSpPr/>
          <p:nvPr/>
        </p:nvSpPr>
        <p:spPr>
          <a:xfrm>
            <a:off x="1714500" y="5915025"/>
            <a:ext cx="415944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BHIVA 2025: start antiretroviral therapy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regardless of CD4 count.</a:t>
            </a:r>
            <a:endParaRPr lang="en-US" sz="1425" dirty="0"/>
          </a:p>
        </p:txBody>
      </p:sp>
      <p:sp>
        <p:nvSpPr>
          <p:cNvPr id="30" name="SK-18-text-29"/>
          <p:cNvSpPr/>
          <p:nvPr/>
        </p:nvSpPr>
        <p:spPr>
          <a:xfrm>
            <a:off x="7362825" y="2476500"/>
            <a:ext cx="4473773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Ideally within 24 hours. Send to GUM or ED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 of hours — never delay.</a:t>
            </a:r>
            <a:endParaRPr lang="en-US" sz="1425" dirty="0"/>
          </a:p>
        </p:txBody>
      </p:sp>
      <p:sp>
        <p:nvSpPr>
          <p:cNvPr id="31" name="SK-18-text-30"/>
          <p:cNvSpPr/>
          <p:nvPr/>
        </p:nvSpPr>
        <p:spPr>
          <a:xfrm>
            <a:off x="7362825" y="3333750"/>
            <a:ext cx="4725293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 has extensive interactions. Check before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prescribing anything new.</a:t>
            </a:r>
            <a:endParaRPr lang="en-US" sz="1425" dirty="0"/>
          </a:p>
        </p:txBody>
      </p:sp>
      <p:sp>
        <p:nvSpPr>
          <p:cNvPr id="32" name="SK-18-text-31"/>
          <p:cNvSpPr/>
          <p:nvPr/>
        </p:nvSpPr>
        <p:spPr>
          <a:xfrm>
            <a:off x="7362825" y="4171950"/>
            <a:ext cx="432717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 111,000 accessed PrEP in England in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2024. Refer via sexual health clinic.</a:t>
            </a:r>
            <a:endParaRPr lang="en-US" sz="1425" dirty="0"/>
          </a:p>
        </p:txBody>
      </p:sp>
      <p:sp>
        <p:nvSpPr>
          <p:cNvPr id="33" name="SK-18-text-32"/>
          <p:cNvSpPr/>
          <p:nvPr/>
        </p:nvSpPr>
        <p:spPr>
          <a:xfrm>
            <a:off x="7362825" y="5019675"/>
            <a:ext cx="4672905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serconversion suspected, use HIV RNA —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antibody test alone.</a:t>
            </a:r>
            <a:endParaRPr lang="en-US" sz="1425" dirty="0"/>
          </a:p>
        </p:txBody>
      </p:sp>
      <p:sp>
        <p:nvSpPr>
          <p:cNvPr id="34" name="SK-18-text-33"/>
          <p:cNvSpPr/>
          <p:nvPr/>
        </p:nvSpPr>
        <p:spPr>
          <a:xfrm>
            <a:off x="7362825" y="5876925"/>
            <a:ext cx="4379565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GMC permits breach only as a last resort.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try patient-led disclosure first.</a:t>
            </a:r>
            <a:endParaRPr lang="en-US" sz="1425" dirty="0"/>
          </a:p>
        </p:txBody>
      </p:sp>
      <p:sp>
        <p:nvSpPr>
          <p:cNvPr id="35" name="SK-18-text-34"/>
          <p:cNvSpPr/>
          <p:nvPr/>
        </p:nvSpPr>
        <p:spPr>
          <a:xfrm>
            <a:off x="809625" y="85725"/>
            <a:ext cx="1138237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• www.bradfordvts.co.uk</a:t>
            </a:r>
            <a:endParaRPr lang="en-US" sz="1500" dirty="0"/>
          </a:p>
        </p:txBody>
      </p:sp>
      <p:sp>
        <p:nvSpPr>
          <p:cNvPr id="36" name="SK-18-text-35"/>
          <p:cNvSpPr/>
          <p:nvPr/>
        </p:nvSpPr>
        <p:spPr>
          <a:xfrm>
            <a:off x="2048768" y="6610350"/>
            <a:ext cx="8151465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For educational purposes only • Always verify with current NICE/BNF guidance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5169" y="658267"/>
            <a:ext cx="707082" cy="946398"/>
          </a:xfrm>
          <a:prstGeom prst="rect">
            <a:avLst/>
          </a:prstGeom>
        </p:spPr>
      </p:pic>
      <p:sp>
        <p:nvSpPr>
          <p:cNvPr id="4" name="SK-19-text-3"/>
          <p:cNvSpPr/>
          <p:nvPr/>
        </p:nvSpPr>
        <p:spPr>
          <a:xfrm>
            <a:off x="638175" y="647700"/>
            <a:ext cx="6454080" cy="7733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45"/>
              </a:lnSpc>
              <a:buNone/>
            </a:pPr>
            <a:r>
              <a:rPr lang="en-US" sz="26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EXAM PEARLS</a:t>
            </a:r>
            <a:endParaRPr lang="en-US" sz="2625" dirty="0"/>
          </a:p>
          <a:p>
            <a:pPr marL="0" indent="0">
              <a:lnSpc>
                <a:spcPts val="3045"/>
              </a:lnSpc>
              <a:buNone/>
            </a:pPr>
            <a:r>
              <a:rPr lang="en-US" sz="26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— Applied Knowledge Test</a:t>
            </a:r>
            <a:endParaRPr lang="en-US" sz="2625" dirty="0"/>
          </a:p>
        </p:txBody>
      </p:sp>
      <p:sp>
        <p:nvSpPr>
          <p:cNvPr id="5" name="SK-19-text-4"/>
          <p:cNvSpPr/>
          <p:nvPr/>
        </p:nvSpPr>
        <p:spPr>
          <a:xfrm>
            <a:off x="895350" y="1943100"/>
            <a:ext cx="5511105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Window period — 4th-gen Ag/Ab test?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Reliable result at 45 days post-exposure — not 3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months as older guidance states. Repeat at 3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months for reassurance only.</a:t>
            </a:r>
            <a:endParaRPr lang="en-US" sz="1500" dirty="0"/>
          </a:p>
        </p:txBody>
      </p:sp>
      <p:sp>
        <p:nvSpPr>
          <p:cNvPr id="6" name="SK-19-text-5"/>
          <p:cNvSpPr/>
          <p:nvPr/>
        </p:nvSpPr>
        <p:spPr>
          <a:xfrm>
            <a:off x="895350" y="3219450"/>
            <a:ext cx="5626298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Classic HIV indicator condition?</a:t>
            </a:r>
            <a:endParaRPr lang="en-US" sz="1350" dirty="0"/>
          </a:p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Oral hairy leukoplakia = think HIV unless proven</a:t>
            </a:r>
            <a:endParaRPr lang="en-US" sz="1350" dirty="0"/>
          </a:p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otherwise. Also: recurrent zoster, PCP, unexplained</a:t>
            </a:r>
            <a:endParaRPr lang="en-US" sz="1350" dirty="0"/>
          </a:p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lymphadenopathy.</a:t>
            </a:r>
            <a:endParaRPr lang="en-US" sz="1350" dirty="0"/>
          </a:p>
        </p:txBody>
      </p:sp>
      <p:sp>
        <p:nvSpPr>
          <p:cNvPr id="7" name="SK-19-text-6"/>
          <p:cNvSpPr/>
          <p:nvPr/>
        </p:nvSpPr>
        <p:spPr>
          <a:xfrm>
            <a:off x="895350" y="4343400"/>
            <a:ext cx="555307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GMC — can you breach HIV confidentiality?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Only as a last resort — patient disclosure must be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attempted first. Follow GMC process strictly.</a:t>
            </a:r>
            <a:endParaRPr lang="en-US" sz="1500" dirty="0"/>
          </a:p>
        </p:txBody>
      </p:sp>
      <p:sp>
        <p:nvSpPr>
          <p:cNvPr id="8" name="SK-19-text-7"/>
          <p:cNvSpPr/>
          <p:nvPr/>
        </p:nvSpPr>
        <p:spPr>
          <a:xfrm>
            <a:off x="895350" y="5467350"/>
            <a:ext cx="5385346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Key ART drug interaction?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St John's Wort — contraindicated with ALL ART.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Rifampicin significantly reduces most ART levels.</a:t>
            </a:r>
            <a:endParaRPr lang="en-US" sz="1500" dirty="0"/>
          </a:p>
        </p:txBody>
      </p:sp>
      <p:sp>
        <p:nvSpPr>
          <p:cNvPr id="9" name="SK-19-text-8"/>
          <p:cNvSpPr/>
          <p:nvPr/>
        </p:nvSpPr>
        <p:spPr>
          <a:xfrm>
            <a:off x="6515100" y="1943100"/>
            <a:ext cx="48006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When to start ART?</a:t>
            </a:r>
            <a:endParaRPr lang="en-US" sz="1500" dirty="0"/>
          </a:p>
        </p:txBody>
      </p:sp>
      <p:sp>
        <p:nvSpPr>
          <p:cNvPr id="10" name="SK-19-text-9"/>
          <p:cNvSpPr/>
          <p:nvPr/>
        </p:nvSpPr>
        <p:spPr>
          <a:xfrm>
            <a:off x="6515100" y="3162300"/>
            <a:ext cx="36576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PEPSE timing?</a:t>
            </a:r>
            <a:endParaRPr lang="en-US" sz="1500" dirty="0"/>
          </a:p>
        </p:txBody>
      </p:sp>
      <p:sp>
        <p:nvSpPr>
          <p:cNvPr id="11" name="SK-19-text-10"/>
          <p:cNvSpPr/>
          <p:nvPr/>
        </p:nvSpPr>
        <p:spPr>
          <a:xfrm>
            <a:off x="6515100" y="4257675"/>
            <a:ext cx="48006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U=U evidence base?</a:t>
            </a:r>
            <a:endParaRPr lang="en-US" sz="1500" dirty="0"/>
          </a:p>
        </p:txBody>
      </p:sp>
      <p:sp>
        <p:nvSpPr>
          <p:cNvPr id="12" name="SK-19-text-11"/>
          <p:cNvSpPr/>
          <p:nvPr/>
        </p:nvSpPr>
        <p:spPr>
          <a:xfrm>
            <a:off x="6515100" y="5467350"/>
            <a:ext cx="56769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4A00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Q: HIV in pregnancy — mode of delivery?</a:t>
            </a:r>
            <a:endParaRPr lang="en-US" sz="1500" dirty="0"/>
          </a:p>
        </p:txBody>
      </p:sp>
      <p:sp>
        <p:nvSpPr>
          <p:cNvPr id="13" name="SK-19-text-12"/>
          <p:cNvSpPr/>
          <p:nvPr/>
        </p:nvSpPr>
        <p:spPr>
          <a:xfrm>
            <a:off x="9478268" y="114300"/>
            <a:ext cx="2713583" cy="2080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3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14" name="SK-19-text-13"/>
          <p:cNvSpPr/>
          <p:nvPr/>
        </p:nvSpPr>
        <p:spPr>
          <a:xfrm>
            <a:off x="6515100" y="2238375"/>
            <a:ext cx="5416748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ALL people with HIV regardless of CD4 count —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BHIVA 2025 interim update. No threshold applies.</a:t>
            </a:r>
            <a:endParaRPr lang="en-US" sz="1500" dirty="0"/>
          </a:p>
        </p:txBody>
      </p:sp>
      <p:sp>
        <p:nvSpPr>
          <p:cNvPr id="15" name="SK-19-text-14"/>
          <p:cNvSpPr/>
          <p:nvPr/>
        </p:nvSpPr>
        <p:spPr>
          <a:xfrm>
            <a:off x="6515100" y="3438525"/>
            <a:ext cx="5311973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Must start within </a:t>
            </a:r>
            <a:r>
              <a:rPr lang="en-US" sz="1500" b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72 hours</a:t>
            </a: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 of exposure — ideally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within 24 hours. Efficacy declines with delay.</a:t>
            </a:r>
            <a:endParaRPr lang="en-US" sz="1500" dirty="0"/>
          </a:p>
        </p:txBody>
      </p:sp>
      <p:sp>
        <p:nvSpPr>
          <p:cNvPr id="16" name="SK-19-text-15"/>
          <p:cNvSpPr/>
          <p:nvPr/>
        </p:nvSpPr>
        <p:spPr>
          <a:xfrm>
            <a:off x="6515100" y="4533900"/>
            <a:ext cx="5605463" cy="742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PARTNER 1 and PARTNER 2 studies — zero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transmissions where HIV+ partner had undetectable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viral load.</a:t>
            </a:r>
            <a:endParaRPr lang="en-US" sz="1500" dirty="0"/>
          </a:p>
        </p:txBody>
      </p:sp>
      <p:sp>
        <p:nvSpPr>
          <p:cNvPr id="17" name="SK-19-text-16"/>
          <p:cNvSpPr/>
          <p:nvPr/>
        </p:nvSpPr>
        <p:spPr>
          <a:xfrm>
            <a:off x="6515100" y="5743575"/>
            <a:ext cx="5594896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Vaginal delivery acceptable if viral load is undetect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at term. Caesarean if VL detectable or unknown.</a:t>
            </a:r>
            <a:endParaRPr lang="en-US" sz="1500" dirty="0"/>
          </a:p>
        </p:txBody>
      </p:sp>
      <p:sp>
        <p:nvSpPr>
          <p:cNvPr id="18" name="SK-19-text-17"/>
          <p:cNvSpPr/>
          <p:nvPr/>
        </p:nvSpPr>
        <p:spPr>
          <a:xfrm>
            <a:off x="2052637" y="6629400"/>
            <a:ext cx="8067675" cy="144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34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· Always verify with current NICE/BNF guidance · www.bradfordvts.co.uk</a:t>
            </a:r>
            <a:endParaRPr lang="en-US" sz="1050" dirty="0"/>
          </a:p>
        </p:txBody>
      </p:sp>
      <p:sp>
        <p:nvSpPr>
          <p:cNvPr id="19" name="SK-19-text-18"/>
          <p:cNvSpPr/>
          <p:nvPr/>
        </p:nvSpPr>
        <p:spPr>
          <a:xfrm>
            <a:off x="161925" y="104775"/>
            <a:ext cx="5943600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82" y="5664696"/>
            <a:ext cx="585192" cy="397669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188" y="4539853"/>
            <a:ext cx="499765" cy="50050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953" y="4539853"/>
            <a:ext cx="438894" cy="479971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188" y="3442692"/>
            <a:ext cx="499765" cy="521196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157" y="3449538"/>
            <a:ext cx="426690" cy="51435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188" y="2393305"/>
            <a:ext cx="487561" cy="44574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0157" y="2352229"/>
            <a:ext cx="426690" cy="541734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590550" y="838200"/>
            <a:ext cx="9521190" cy="6067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778"/>
              </a:lnSpc>
              <a:buNone/>
            </a:pPr>
            <a:r>
              <a:rPr lang="en-US" sz="3675" b="1" dirty="0">
                <a:solidFill>
                  <a:srgbClr val="2C3E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Learning Outcomes</a:t>
            </a:r>
            <a:endParaRPr lang="en-US" sz="3675" dirty="0"/>
          </a:p>
        </p:txBody>
      </p:sp>
      <p:sp>
        <p:nvSpPr>
          <p:cNvPr id="11" name="SK-2-text-10"/>
          <p:cNvSpPr/>
          <p:nvPr/>
        </p:nvSpPr>
        <p:spPr>
          <a:xfrm>
            <a:off x="1419225" y="2362200"/>
            <a:ext cx="7920990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When and how to offer an HIV test</a:t>
            </a:r>
            <a:endParaRPr lang="en-US" sz="1575" dirty="0"/>
          </a:p>
        </p:txBody>
      </p:sp>
      <p:sp>
        <p:nvSpPr>
          <p:cNvPr id="12" name="SK-2-text-11"/>
          <p:cNvSpPr/>
          <p:nvPr/>
        </p:nvSpPr>
        <p:spPr>
          <a:xfrm>
            <a:off x="1419225" y="3438525"/>
            <a:ext cx="8641080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Interpret HIV test results correctly</a:t>
            </a:r>
            <a:endParaRPr lang="en-US" sz="1575" dirty="0"/>
          </a:p>
        </p:txBody>
      </p:sp>
      <p:sp>
        <p:nvSpPr>
          <p:cNvPr id="13" name="SK-2-text-12"/>
          <p:cNvSpPr/>
          <p:nvPr/>
        </p:nvSpPr>
        <p:spPr>
          <a:xfrm>
            <a:off x="1419225" y="4514850"/>
            <a:ext cx="7920990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U=U and its clinical implications</a:t>
            </a:r>
            <a:endParaRPr lang="en-US" sz="1575" dirty="0"/>
          </a:p>
        </p:txBody>
      </p:sp>
      <p:sp>
        <p:nvSpPr>
          <p:cNvPr id="14" name="SK-2-text-13"/>
          <p:cNvSpPr/>
          <p:nvPr/>
        </p:nvSpPr>
        <p:spPr>
          <a:xfrm>
            <a:off x="1419225" y="5600700"/>
            <a:ext cx="9841230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Navigate confidentiality and GMC guidance</a:t>
            </a:r>
            <a:endParaRPr lang="en-US" sz="1575" dirty="0"/>
          </a:p>
        </p:txBody>
      </p:sp>
      <p:sp>
        <p:nvSpPr>
          <p:cNvPr id="15" name="SK-2-text-14"/>
          <p:cNvSpPr/>
          <p:nvPr/>
        </p:nvSpPr>
        <p:spPr>
          <a:xfrm>
            <a:off x="7058025" y="2362200"/>
            <a:ext cx="5133975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Conduct a sensitive pre-test discussion</a:t>
            </a:r>
            <a:endParaRPr lang="en-US" sz="1575" dirty="0"/>
          </a:p>
        </p:txBody>
      </p:sp>
      <p:sp>
        <p:nvSpPr>
          <p:cNvPr id="16" name="SK-2-text-15"/>
          <p:cNvSpPr/>
          <p:nvPr/>
        </p:nvSpPr>
        <p:spPr>
          <a:xfrm>
            <a:off x="7058025" y="3438525"/>
            <a:ext cx="5133975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Understand HIV natural history and ART</a:t>
            </a:r>
            <a:endParaRPr lang="en-US" sz="1575" dirty="0"/>
          </a:p>
        </p:txBody>
      </p:sp>
      <p:sp>
        <p:nvSpPr>
          <p:cNvPr id="17" name="SK-2-text-16"/>
          <p:cNvSpPr/>
          <p:nvPr/>
        </p:nvSpPr>
        <p:spPr>
          <a:xfrm>
            <a:off x="7058025" y="4514850"/>
            <a:ext cx="5133975" cy="260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Prescribe and counsel on PEPSE</a:t>
            </a:r>
            <a:endParaRPr lang="en-US" sz="1575" dirty="0"/>
          </a:p>
        </p:txBody>
      </p:sp>
      <p:sp>
        <p:nvSpPr>
          <p:cNvPr id="18" name="SK-2-text-17"/>
          <p:cNvSpPr/>
          <p:nvPr/>
        </p:nvSpPr>
        <p:spPr>
          <a:xfrm>
            <a:off x="590550" y="123825"/>
            <a:ext cx="475488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9" name="SK-2-text-18"/>
          <p:cNvSpPr/>
          <p:nvPr/>
        </p:nvSpPr>
        <p:spPr>
          <a:xfrm>
            <a:off x="9734550" y="123825"/>
            <a:ext cx="2137321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75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0" name="SK-2-text-19"/>
          <p:cNvSpPr/>
          <p:nvPr/>
        </p:nvSpPr>
        <p:spPr>
          <a:xfrm>
            <a:off x="1419225" y="2724150"/>
            <a:ext cx="932688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Including opt-out approach and indicator conditions</a:t>
            </a:r>
            <a:endParaRPr lang="en-US" sz="1200" dirty="0"/>
          </a:p>
        </p:txBody>
      </p:sp>
      <p:sp>
        <p:nvSpPr>
          <p:cNvPr id="21" name="SK-2-text-20"/>
          <p:cNvSpPr/>
          <p:nvPr/>
        </p:nvSpPr>
        <p:spPr>
          <a:xfrm>
            <a:off x="1419225" y="3800475"/>
            <a:ext cx="877824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Positive, negative, and window period management</a:t>
            </a:r>
            <a:endParaRPr lang="en-US" sz="1200" dirty="0"/>
          </a:p>
        </p:txBody>
      </p:sp>
      <p:sp>
        <p:nvSpPr>
          <p:cNvPr id="22" name="SK-2-text-21"/>
          <p:cNvSpPr/>
          <p:nvPr/>
        </p:nvSpPr>
        <p:spPr>
          <a:xfrm>
            <a:off x="1419225" y="4876800"/>
            <a:ext cx="1005840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Undetectable = Untransmittable — PARTNER study evidence</a:t>
            </a:r>
            <a:endParaRPr lang="en-US" sz="1200" dirty="0"/>
          </a:p>
        </p:txBody>
      </p:sp>
      <p:sp>
        <p:nvSpPr>
          <p:cNvPr id="23" name="SK-2-text-22"/>
          <p:cNvSpPr/>
          <p:nvPr/>
        </p:nvSpPr>
        <p:spPr>
          <a:xfrm>
            <a:off x="1419225" y="5962650"/>
            <a:ext cx="914400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Partner notification and limits of confidentiality</a:t>
            </a:r>
            <a:endParaRPr lang="en-US" sz="1200" dirty="0"/>
          </a:p>
        </p:txBody>
      </p:sp>
      <p:sp>
        <p:nvSpPr>
          <p:cNvPr id="24" name="SK-2-text-23"/>
          <p:cNvSpPr/>
          <p:nvPr/>
        </p:nvSpPr>
        <p:spPr>
          <a:xfrm>
            <a:off x="7058025" y="2724150"/>
            <a:ext cx="5133975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Informed consent, risk assessment, non-judgemental approach</a:t>
            </a:r>
            <a:endParaRPr lang="en-US" sz="1200" dirty="0"/>
          </a:p>
        </p:txBody>
      </p:sp>
      <p:sp>
        <p:nvSpPr>
          <p:cNvPr id="25" name="SK-2-text-24"/>
          <p:cNvSpPr/>
          <p:nvPr/>
        </p:nvSpPr>
        <p:spPr>
          <a:xfrm>
            <a:off x="7058025" y="3800475"/>
            <a:ext cx="5133975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Updated BHIVA 2025: ART for all regardless of CD4</a:t>
            </a:r>
            <a:endParaRPr lang="en-US" sz="1200" dirty="0"/>
          </a:p>
        </p:txBody>
      </p:sp>
      <p:sp>
        <p:nvSpPr>
          <p:cNvPr id="26" name="SK-2-text-25"/>
          <p:cNvSpPr/>
          <p:nvPr/>
        </p:nvSpPr>
        <p:spPr>
          <a:xfrm>
            <a:off x="7058025" y="4876800"/>
            <a:ext cx="5133975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BASHH 2024 regimen, 72-hour window, adherence</a:t>
            </a:r>
            <a:endParaRPr lang="en-US" sz="1200" dirty="0"/>
          </a:p>
        </p:txBody>
      </p:sp>
      <p:sp>
        <p:nvSpPr>
          <p:cNvPr id="27" name="SK-2-text-26"/>
          <p:cNvSpPr/>
          <p:nvPr/>
        </p:nvSpPr>
        <p:spPr>
          <a:xfrm>
            <a:off x="2744093" y="6657975"/>
            <a:ext cx="6684615" cy="1279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08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 educational purposes only · Always verify with current NICE/BNF guidance ·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671" y="5115967"/>
            <a:ext cx="341263" cy="44574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188" y="3620988"/>
            <a:ext cx="524173" cy="363438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059" y="2043559"/>
            <a:ext cx="414486" cy="466279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5184577"/>
            <a:ext cx="499765" cy="294829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879" y="3579763"/>
            <a:ext cx="463153" cy="459432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043559"/>
            <a:ext cx="499765" cy="445740"/>
          </a:xfrm>
          <a:prstGeom prst="rect">
            <a:avLst/>
          </a:prstGeom>
        </p:spPr>
      </p:pic>
      <p:sp>
        <p:nvSpPr>
          <p:cNvPr id="9" name="SK-20-text-8"/>
          <p:cNvSpPr/>
          <p:nvPr/>
        </p:nvSpPr>
        <p:spPr>
          <a:xfrm>
            <a:off x="590550" y="647700"/>
            <a:ext cx="896112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73"/>
              </a:lnSpc>
              <a:buNone/>
            </a:pPr>
            <a:r>
              <a:rPr lang="en-US" sz="3675" b="1" dirty="0">
                <a:solidFill>
                  <a:srgbClr val="3C40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SCA</a:t>
            </a:r>
            <a:endParaRPr lang="en-US" sz="3675" dirty="0"/>
          </a:p>
        </p:txBody>
      </p:sp>
      <p:sp>
        <p:nvSpPr>
          <p:cNvPr id="10" name="SK-20-text-9"/>
          <p:cNvSpPr/>
          <p:nvPr/>
        </p:nvSpPr>
        <p:spPr>
          <a:xfrm>
            <a:off x="590550" y="1428750"/>
            <a:ext cx="1160145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588D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Communication skills that examiners are looking for — HIV in the consultation room</a:t>
            </a:r>
            <a:endParaRPr lang="en-US" sz="1950" dirty="0"/>
          </a:p>
        </p:txBody>
      </p:sp>
      <p:sp>
        <p:nvSpPr>
          <p:cNvPr id="11" name="SK-20-text-10"/>
          <p:cNvSpPr/>
          <p:nvPr/>
        </p:nvSpPr>
        <p:spPr>
          <a:xfrm>
            <a:off x="1323975" y="2038350"/>
            <a:ext cx="694944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Delivering a Positive HIV Result</a:t>
            </a:r>
            <a:endParaRPr lang="en-US" sz="1425" dirty="0"/>
          </a:p>
        </p:txBody>
      </p:sp>
      <p:sp>
        <p:nvSpPr>
          <p:cNvPr id="12" name="SK-20-text-11"/>
          <p:cNvSpPr/>
          <p:nvPr/>
        </p:nvSpPr>
        <p:spPr>
          <a:xfrm>
            <a:off x="1323975" y="3552825"/>
            <a:ext cx="369189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PEPSE Counselling</a:t>
            </a:r>
            <a:endParaRPr lang="en-US" sz="1425" dirty="0"/>
          </a:p>
        </p:txBody>
      </p:sp>
      <p:sp>
        <p:nvSpPr>
          <p:cNvPr id="13" name="SK-20-text-12"/>
          <p:cNvSpPr/>
          <p:nvPr/>
        </p:nvSpPr>
        <p:spPr>
          <a:xfrm>
            <a:off x="1323975" y="5095875"/>
            <a:ext cx="304038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Explaining U=U</a:t>
            </a:r>
            <a:endParaRPr lang="en-US" sz="1425" dirty="0"/>
          </a:p>
        </p:txBody>
      </p:sp>
      <p:sp>
        <p:nvSpPr>
          <p:cNvPr id="14" name="SK-20-text-13"/>
          <p:cNvSpPr/>
          <p:nvPr/>
        </p:nvSpPr>
        <p:spPr>
          <a:xfrm>
            <a:off x="7058025" y="2038350"/>
            <a:ext cx="5133975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Addressing Stigma and Fear</a:t>
            </a:r>
            <a:endParaRPr lang="en-US" sz="1425" dirty="0"/>
          </a:p>
        </p:txBody>
      </p:sp>
      <p:sp>
        <p:nvSpPr>
          <p:cNvPr id="15" name="SK-20-text-14"/>
          <p:cNvSpPr/>
          <p:nvPr/>
        </p:nvSpPr>
        <p:spPr>
          <a:xfrm>
            <a:off x="7058025" y="3552825"/>
            <a:ext cx="434340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Partner Notification</a:t>
            </a:r>
            <a:endParaRPr lang="en-US" sz="1425" dirty="0"/>
          </a:p>
        </p:txBody>
      </p:sp>
      <p:sp>
        <p:nvSpPr>
          <p:cNvPr id="16" name="SK-20-text-15"/>
          <p:cNvSpPr/>
          <p:nvPr/>
        </p:nvSpPr>
        <p:spPr>
          <a:xfrm>
            <a:off x="7058025" y="5095875"/>
            <a:ext cx="5133975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Confidentiality Conversations</a:t>
            </a:r>
            <a:endParaRPr lang="en-US" sz="1425" dirty="0"/>
          </a:p>
        </p:txBody>
      </p:sp>
      <p:sp>
        <p:nvSpPr>
          <p:cNvPr id="17" name="SK-20-text-16"/>
          <p:cNvSpPr/>
          <p:nvPr/>
        </p:nvSpPr>
        <p:spPr>
          <a:xfrm>
            <a:off x="5464969" y="800100"/>
            <a:ext cx="1100138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dirty="0">
                <a:solidFill>
                  <a:srgbClr val="3C404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SCA Skills</a:t>
            </a:r>
            <a:endParaRPr lang="en-US" sz="1350" dirty="0"/>
          </a:p>
        </p:txBody>
      </p:sp>
      <p:sp>
        <p:nvSpPr>
          <p:cNvPr id="18" name="SK-20-text-17"/>
          <p:cNvSpPr/>
          <p:nvPr/>
        </p:nvSpPr>
        <p:spPr>
          <a:xfrm>
            <a:off x="590550" y="123825"/>
            <a:ext cx="10858500" cy="1882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2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- www.bradfordvts.co.uk</a:t>
            </a:r>
            <a:endParaRPr lang="en-US" sz="1425" dirty="0"/>
          </a:p>
        </p:txBody>
      </p:sp>
      <p:sp>
        <p:nvSpPr>
          <p:cNvPr id="19" name="SK-20-text-18"/>
          <p:cNvSpPr/>
          <p:nvPr/>
        </p:nvSpPr>
        <p:spPr>
          <a:xfrm>
            <a:off x="1323975" y="2295525"/>
            <a:ext cx="4505325" cy="9636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Stay calm — give the result clearly and early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Acknowledge shock; keep information minimal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Focus on the next 24-48 hours only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Arrange follow-up within 48-72 hours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Safety net for mental health crisis</a:t>
            </a:r>
            <a:endParaRPr lang="en-US" sz="1275" dirty="0"/>
          </a:p>
        </p:txBody>
      </p:sp>
      <p:sp>
        <p:nvSpPr>
          <p:cNvPr id="20" name="SK-20-text-19"/>
          <p:cNvSpPr/>
          <p:nvPr/>
        </p:nvSpPr>
        <p:spPr>
          <a:xfrm>
            <a:off x="1323975" y="3829050"/>
            <a:ext cx="5364361" cy="9636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Explain the 72-hour window clearly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Stress: the sooner, the better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Outline the 28-day course and adherence importance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Address side effects honestly — nausea, fatigue common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PEPSE is not 100% effective — condoms still needed</a:t>
            </a:r>
            <a:endParaRPr lang="en-US" sz="1275" dirty="0"/>
          </a:p>
        </p:txBody>
      </p:sp>
      <p:sp>
        <p:nvSpPr>
          <p:cNvPr id="21" name="SK-20-text-20"/>
          <p:cNvSpPr/>
          <p:nvPr/>
        </p:nvSpPr>
        <p:spPr>
          <a:xfrm>
            <a:off x="1323975" y="5353050"/>
            <a:ext cx="5280571" cy="9636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Undetectable viral load = cannot sexually transmit HIV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Cite PARTNER studies — zero transmissions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Stress ART adherence is what maintains U=U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Clarify: does not protect against other STIs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Powerful tool for reducing patient anxiety</a:t>
            </a:r>
            <a:endParaRPr lang="en-US" sz="1275" dirty="0"/>
          </a:p>
        </p:txBody>
      </p:sp>
      <p:sp>
        <p:nvSpPr>
          <p:cNvPr id="22" name="SK-20-text-21"/>
          <p:cNvSpPr/>
          <p:nvPr/>
        </p:nvSpPr>
        <p:spPr>
          <a:xfrm>
            <a:off x="7058025" y="2295525"/>
            <a:ext cx="4568130" cy="9636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Normalise testing — ‘We offer this to everyone’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Avoid stigmatising language at all times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Explore the patient’s fears gently if reluctant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Frame HIV as a manageable long-term condition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Use U=U to reduce fear around transmission</a:t>
            </a:r>
            <a:endParaRPr lang="en-US" sz="1275" dirty="0"/>
          </a:p>
        </p:txBody>
      </p:sp>
      <p:sp>
        <p:nvSpPr>
          <p:cNvPr id="23" name="SK-20-text-22"/>
          <p:cNvSpPr/>
          <p:nvPr/>
        </p:nvSpPr>
        <p:spPr>
          <a:xfrm>
            <a:off x="7058025" y="3829050"/>
            <a:ext cx="4819650" cy="9636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Explore patient's feelings before advising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Offer GUM clinic support for disclosure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Explain the GMC process — patient disclosure first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Avoid being threatening about confidentiality limits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Reassure: support is available throughout</a:t>
            </a:r>
            <a:endParaRPr lang="en-US" sz="1275" dirty="0"/>
          </a:p>
        </p:txBody>
      </p:sp>
      <p:sp>
        <p:nvSpPr>
          <p:cNvPr id="24" name="SK-20-text-23"/>
          <p:cNvSpPr/>
          <p:nvPr/>
        </p:nvSpPr>
        <p:spPr>
          <a:xfrm>
            <a:off x="7058025" y="5353050"/>
            <a:ext cx="5039618" cy="9636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Explain confidentiality clearly and reassuringly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Outline limits calmly — not as a threat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GMC allows disclosure only as an absolute last resort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Offer to help the patient disclose with support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3C404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Always try patient-led disclosure first</a:t>
            </a:r>
            <a:endParaRPr lang="en-US" sz="1275" dirty="0"/>
          </a:p>
        </p:txBody>
      </p:sp>
      <p:sp>
        <p:nvSpPr>
          <p:cNvPr id="25" name="SK-20-text-24"/>
          <p:cNvSpPr/>
          <p:nvPr/>
        </p:nvSpPr>
        <p:spPr>
          <a:xfrm>
            <a:off x="2052637" y="6657975"/>
            <a:ext cx="8067675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educational purposes only • Always verify with current NICE/BNF guidance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690" y="5211961"/>
            <a:ext cx="463153" cy="603498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196" y="5184577"/>
            <a:ext cx="341263" cy="767953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079" y="3895279"/>
            <a:ext cx="548580" cy="555427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584" y="3867894"/>
            <a:ext cx="414486" cy="603498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3875" y="2434530"/>
            <a:ext cx="585192" cy="514350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973" y="2400300"/>
            <a:ext cx="487561" cy="548580"/>
          </a:xfrm>
          <a:prstGeom prst="rect">
            <a:avLst/>
          </a:prstGeom>
        </p:spPr>
      </p:pic>
      <p:sp>
        <p:nvSpPr>
          <p:cNvPr id="9" name="SK-21-text-8"/>
          <p:cNvSpPr/>
          <p:nvPr/>
        </p:nvSpPr>
        <p:spPr>
          <a:xfrm>
            <a:off x="590550" y="809625"/>
            <a:ext cx="11601450" cy="4400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65"/>
              </a:lnSpc>
              <a:buNone/>
            </a:pPr>
            <a:r>
              <a:rPr lang="en-US" sz="3150" dirty="0">
                <a:solidFill>
                  <a:srgbClr val="1C2739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RED FLAGS: HIV in Primary Care</a:t>
            </a:r>
            <a:endParaRPr lang="en-US" sz="3150" dirty="0"/>
          </a:p>
        </p:txBody>
      </p:sp>
      <p:sp>
        <p:nvSpPr>
          <p:cNvPr id="10" name="SK-21-text-9"/>
          <p:cNvSpPr/>
          <p:nvPr/>
        </p:nvSpPr>
        <p:spPr>
          <a:xfrm>
            <a:off x="292894" y="123825"/>
            <a:ext cx="6548438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Bradford VTS Teaching Deck · www.bradfordvts.co.uk</a:t>
            </a:r>
            <a:endParaRPr lang="en-US" sz="1575" dirty="0"/>
          </a:p>
        </p:txBody>
      </p:sp>
      <p:sp>
        <p:nvSpPr>
          <p:cNvPr id="11" name="SK-21-text-10"/>
          <p:cNvSpPr/>
          <p:nvPr/>
        </p:nvSpPr>
        <p:spPr>
          <a:xfrm>
            <a:off x="590550" y="1666875"/>
            <a:ext cx="1160145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dirty="0">
                <a:solidFill>
                  <a:srgbClr val="6D6D6D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These scenarios require urgent action — do not delay</a:t>
            </a:r>
            <a:endParaRPr lang="en-US" sz="1875" dirty="0"/>
          </a:p>
        </p:txBody>
      </p:sp>
      <p:sp>
        <p:nvSpPr>
          <p:cNvPr id="12" name="SK-21-text-11"/>
          <p:cNvSpPr/>
          <p:nvPr/>
        </p:nvSpPr>
        <p:spPr>
          <a:xfrm>
            <a:off x="1571625" y="2371725"/>
            <a:ext cx="4861471" cy="480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Serconversion Illness + Recent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High-Risk Exposure</a:t>
            </a:r>
            <a:endParaRPr lang="en-US" sz="1575" dirty="0"/>
          </a:p>
        </p:txBody>
      </p:sp>
      <p:sp>
        <p:nvSpPr>
          <p:cNvPr id="13" name="SK-21-text-12"/>
          <p:cNvSpPr/>
          <p:nvPr/>
        </p:nvSpPr>
        <p:spPr>
          <a:xfrm>
            <a:off x="7172325" y="2495550"/>
            <a:ext cx="50196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New AIDS-Defining Illness</a:t>
            </a:r>
            <a:endParaRPr lang="en-US" sz="1575" dirty="0"/>
          </a:p>
        </p:txBody>
      </p:sp>
      <p:sp>
        <p:nvSpPr>
          <p:cNvPr id="14" name="SK-21-text-13"/>
          <p:cNvSpPr/>
          <p:nvPr/>
        </p:nvSpPr>
        <p:spPr>
          <a:xfrm>
            <a:off x="1571625" y="3895725"/>
            <a:ext cx="653796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New HIV Positive Diagnosis</a:t>
            </a:r>
            <a:endParaRPr lang="en-US" sz="1650" dirty="0"/>
          </a:p>
        </p:txBody>
      </p:sp>
      <p:sp>
        <p:nvSpPr>
          <p:cNvPr id="15" name="SK-21-text-14"/>
          <p:cNvSpPr/>
          <p:nvPr/>
        </p:nvSpPr>
        <p:spPr>
          <a:xfrm>
            <a:off x="7037040" y="3895725"/>
            <a:ext cx="515496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Late PEPSE Request — Check the Clock</a:t>
            </a:r>
            <a:endParaRPr lang="en-US" sz="1650" dirty="0"/>
          </a:p>
        </p:txBody>
      </p:sp>
      <p:sp>
        <p:nvSpPr>
          <p:cNvPr id="16" name="SK-21-text-15"/>
          <p:cNvSpPr/>
          <p:nvPr/>
        </p:nvSpPr>
        <p:spPr>
          <a:xfrm>
            <a:off x="1571625" y="5162550"/>
            <a:ext cx="4662488" cy="480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HIV Positive Pregnancy Without Viral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Suppression</a:t>
            </a:r>
            <a:endParaRPr lang="en-US" sz="1575" dirty="0"/>
          </a:p>
        </p:txBody>
      </p:sp>
      <p:sp>
        <p:nvSpPr>
          <p:cNvPr id="17" name="SK-21-text-16"/>
          <p:cNvSpPr/>
          <p:nvPr/>
        </p:nvSpPr>
        <p:spPr>
          <a:xfrm>
            <a:off x="7172325" y="5162550"/>
            <a:ext cx="4641503" cy="480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Unexplained CD4 &lt;200 or Suspected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HIV Lymphoma</a:t>
            </a:r>
            <a:endParaRPr lang="en-US" sz="1575" dirty="0"/>
          </a:p>
        </p:txBody>
      </p:sp>
      <p:sp>
        <p:nvSpPr>
          <p:cNvPr id="18" name="SK-21-text-17"/>
          <p:cNvSpPr/>
          <p:nvPr/>
        </p:nvSpPr>
        <p:spPr>
          <a:xfrm>
            <a:off x="1571625" y="2952750"/>
            <a:ext cx="4861471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Urgent HIV RNA test • Consider PEPSE if within 72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hours • Antibody test may be falsely negative</a:t>
            </a:r>
            <a:endParaRPr lang="en-US" sz="1350" dirty="0"/>
          </a:p>
        </p:txBody>
      </p:sp>
      <p:sp>
        <p:nvSpPr>
          <p:cNvPr id="19" name="SK-21-text-18"/>
          <p:cNvSpPr/>
          <p:nvPr/>
        </p:nvSpPr>
        <p:spPr>
          <a:xfrm>
            <a:off x="7172325" y="2838450"/>
            <a:ext cx="4756696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Kaposi's sarcoma, PCP, cerebral toxoplasmosis •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Urgent referral to HIV specialist</a:t>
            </a:r>
            <a:endParaRPr lang="en-US" sz="1350" dirty="0"/>
          </a:p>
        </p:txBody>
      </p:sp>
      <p:sp>
        <p:nvSpPr>
          <p:cNvPr id="20" name="SK-21-text-19"/>
          <p:cNvSpPr/>
          <p:nvPr/>
        </p:nvSpPr>
        <p:spPr>
          <a:xfrm>
            <a:off x="1571625" y="4210050"/>
            <a:ext cx="491385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Urgent HIV specialist referral • Safety-net for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mental health crisis • Follow up within 48-72 hours</a:t>
            </a:r>
            <a:endParaRPr lang="en-US" sz="1350" dirty="0"/>
          </a:p>
        </p:txBody>
      </p:sp>
      <p:sp>
        <p:nvSpPr>
          <p:cNvPr id="21" name="SK-21-text-20"/>
          <p:cNvSpPr/>
          <p:nvPr/>
        </p:nvSpPr>
        <p:spPr>
          <a:xfrm>
            <a:off x="7047458" y="4210050"/>
            <a:ext cx="5144393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If &gt;72 hours post-exposure → PEPSE not indicated •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Offer STI screen + PrEP discussion instead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1571625" y="5743575"/>
            <a:ext cx="4505325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Urgent joint obstetric and HIV specialist team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referral • Start ART immediately</a:t>
            </a:r>
            <a:endParaRPr lang="en-US" sz="1350" dirty="0"/>
          </a:p>
        </p:txBody>
      </p:sp>
      <p:sp>
        <p:nvSpPr>
          <p:cNvPr id="23" name="SK-21-text-22"/>
          <p:cNvSpPr/>
          <p:nvPr/>
        </p:nvSpPr>
        <p:spPr>
          <a:xfrm>
            <a:off x="7172325" y="5743575"/>
            <a:ext cx="4819650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Start PCP prophylaxis • Urgent specialist review •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Consider haematology if lymphoma suspected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2324993" y="6638925"/>
            <a:ext cx="7522815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75"/>
              </a:lnSpc>
              <a:buNone/>
            </a:pPr>
            <a:r>
              <a:rPr lang="en-US" sz="9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• Always verify with current NICE/BNF guidance • 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282" y="857250"/>
            <a:ext cx="536377" cy="473125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188" y="5582394"/>
            <a:ext cx="377875" cy="349746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188" y="4704457"/>
            <a:ext cx="377875" cy="356592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188" y="3826669"/>
            <a:ext cx="377875" cy="370284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4188" y="2989957"/>
            <a:ext cx="377875" cy="356592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188" y="2112169"/>
            <a:ext cx="377875" cy="370284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5582394"/>
            <a:ext cx="377875" cy="349746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4690765"/>
            <a:ext cx="377875" cy="363438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3826669"/>
            <a:ext cx="377875" cy="370284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82" y="2989957"/>
            <a:ext cx="365671" cy="356592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7082" y="2098477"/>
            <a:ext cx="390079" cy="397669"/>
          </a:xfrm>
          <a:prstGeom prst="rect">
            <a:avLst/>
          </a:prstGeom>
        </p:spPr>
      </p:pic>
      <p:sp>
        <p:nvSpPr>
          <p:cNvPr id="14" name="SK-22-text-13"/>
          <p:cNvSpPr/>
          <p:nvPr/>
        </p:nvSpPr>
        <p:spPr>
          <a:xfrm>
            <a:off x="771525" y="809625"/>
            <a:ext cx="8046720" cy="4567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97"/>
              </a:lnSpc>
              <a:buNone/>
            </a:pPr>
            <a:r>
              <a:rPr lang="en-US" sz="330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PITFALLS:</a:t>
            </a:r>
            <a:endParaRPr lang="en-US" sz="3300" dirty="0"/>
          </a:p>
        </p:txBody>
      </p:sp>
      <p:sp>
        <p:nvSpPr>
          <p:cNvPr id="15" name="SK-22-text-14"/>
          <p:cNvSpPr/>
          <p:nvPr/>
        </p:nvSpPr>
        <p:spPr>
          <a:xfrm>
            <a:off x="771525" y="1314450"/>
            <a:ext cx="9212580" cy="3543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9811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Trainee Errors to Avoid</a:t>
            </a:r>
            <a:endParaRPr lang="en-US" sz="2325" dirty="0"/>
          </a:p>
        </p:txBody>
      </p:sp>
      <p:sp>
        <p:nvSpPr>
          <p:cNvPr id="16" name="SK-22-text-15"/>
          <p:cNvSpPr/>
          <p:nvPr/>
        </p:nvSpPr>
        <p:spPr>
          <a:xfrm>
            <a:off x="1200150" y="2038350"/>
            <a:ext cx="846582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ART only if CD4 drops below 200</a:t>
            </a:r>
            <a:endParaRPr lang="en-US" sz="1650" dirty="0"/>
          </a:p>
        </p:txBody>
      </p:sp>
      <p:sp>
        <p:nvSpPr>
          <p:cNvPr id="17" name="SK-22-text-16"/>
          <p:cNvSpPr/>
          <p:nvPr/>
        </p:nvSpPr>
        <p:spPr>
          <a:xfrm>
            <a:off x="6867525" y="2038350"/>
            <a:ext cx="5324475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Undetectable VL means cured</a:t>
            </a:r>
            <a:endParaRPr lang="en-US" sz="1650" dirty="0"/>
          </a:p>
        </p:txBody>
      </p:sp>
      <p:sp>
        <p:nvSpPr>
          <p:cNvPr id="18" name="SK-22-text-17"/>
          <p:cNvSpPr/>
          <p:nvPr/>
        </p:nvSpPr>
        <p:spPr>
          <a:xfrm>
            <a:off x="1200150" y="2924175"/>
            <a:ext cx="544830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3-month window period</a:t>
            </a:r>
            <a:endParaRPr lang="en-US" sz="1650" dirty="0"/>
          </a:p>
        </p:txBody>
      </p:sp>
      <p:sp>
        <p:nvSpPr>
          <p:cNvPr id="19" name="SK-22-text-18"/>
          <p:cNvSpPr/>
          <p:nvPr/>
        </p:nvSpPr>
        <p:spPr>
          <a:xfrm>
            <a:off x="6867525" y="2924175"/>
            <a:ext cx="5324475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PEPSE not available after hours</a:t>
            </a:r>
            <a:endParaRPr lang="en-US" sz="1650" dirty="0"/>
          </a:p>
        </p:txBody>
      </p:sp>
      <p:sp>
        <p:nvSpPr>
          <p:cNvPr id="20" name="SK-22-text-19"/>
          <p:cNvSpPr/>
          <p:nvPr/>
        </p:nvSpPr>
        <p:spPr>
          <a:xfrm>
            <a:off x="1200150" y="3810000"/>
            <a:ext cx="502920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Using the term HAART</a:t>
            </a:r>
            <a:endParaRPr lang="en-US" sz="1650" dirty="0"/>
          </a:p>
        </p:txBody>
      </p:sp>
      <p:sp>
        <p:nvSpPr>
          <p:cNvPr id="21" name="SK-22-text-20"/>
          <p:cNvSpPr/>
          <p:nvPr/>
        </p:nvSpPr>
        <p:spPr>
          <a:xfrm>
            <a:off x="6867525" y="3810000"/>
            <a:ext cx="5324475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Breaching HIV confidentiality without process</a:t>
            </a:r>
            <a:endParaRPr lang="en-US" sz="1650" dirty="0"/>
          </a:p>
        </p:txBody>
      </p:sp>
      <p:sp>
        <p:nvSpPr>
          <p:cNvPr id="22" name="SK-22-text-21"/>
          <p:cNvSpPr/>
          <p:nvPr/>
        </p:nvSpPr>
        <p:spPr>
          <a:xfrm>
            <a:off x="1200150" y="4648200"/>
            <a:ext cx="754380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Pneumocystis carinii pneumonia</a:t>
            </a:r>
            <a:endParaRPr lang="en-US" sz="1650" dirty="0"/>
          </a:p>
        </p:txBody>
      </p:sp>
      <p:sp>
        <p:nvSpPr>
          <p:cNvPr id="23" name="SK-22-text-22"/>
          <p:cNvSpPr/>
          <p:nvPr/>
        </p:nvSpPr>
        <p:spPr>
          <a:xfrm>
            <a:off x="6867525" y="4648200"/>
            <a:ext cx="5324475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Missing indicator conditions</a:t>
            </a:r>
            <a:endParaRPr lang="en-US" sz="1650" dirty="0"/>
          </a:p>
        </p:txBody>
      </p:sp>
      <p:sp>
        <p:nvSpPr>
          <p:cNvPr id="24" name="SK-22-text-23"/>
          <p:cNvSpPr/>
          <p:nvPr/>
        </p:nvSpPr>
        <p:spPr>
          <a:xfrm>
            <a:off x="1200150" y="5505450"/>
            <a:ext cx="804672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Skipping drug interaction checks</a:t>
            </a:r>
            <a:endParaRPr lang="en-US" sz="1650" dirty="0"/>
          </a:p>
        </p:txBody>
      </p:sp>
      <p:sp>
        <p:nvSpPr>
          <p:cNvPr id="25" name="SK-22-text-24"/>
          <p:cNvSpPr/>
          <p:nvPr/>
        </p:nvSpPr>
        <p:spPr>
          <a:xfrm>
            <a:off x="6867525" y="5505450"/>
            <a:ext cx="502920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PrEP is only for MSM</a:t>
            </a:r>
            <a:endParaRPr lang="en-US" sz="1650" dirty="0"/>
          </a:p>
        </p:txBody>
      </p:sp>
      <p:sp>
        <p:nvSpPr>
          <p:cNvPr id="26" name="SK-22-text-25"/>
          <p:cNvSpPr/>
          <p:nvPr/>
        </p:nvSpPr>
        <p:spPr>
          <a:xfrm>
            <a:off x="1200150" y="2381250"/>
            <a:ext cx="109918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Now: ART for ALL patients regardless of CD4 count — BHIVA 2025</a:t>
            </a:r>
            <a:endParaRPr lang="en-US" sz="1125" dirty="0"/>
          </a:p>
        </p:txBody>
      </p:sp>
      <p:sp>
        <p:nvSpPr>
          <p:cNvPr id="27" name="SK-22-text-26"/>
          <p:cNvSpPr/>
          <p:nvPr/>
        </p:nvSpPr>
        <p:spPr>
          <a:xfrm>
            <a:off x="6867525" y="2381250"/>
            <a:ext cx="5324475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is lifelong — undetectable means well-managed, not cured</a:t>
            </a:r>
            <a:endParaRPr lang="en-US" sz="1125" dirty="0"/>
          </a:p>
        </p:txBody>
      </p:sp>
      <p:sp>
        <p:nvSpPr>
          <p:cNvPr id="28" name="SK-22-text-27"/>
          <p:cNvSpPr/>
          <p:nvPr/>
        </p:nvSpPr>
        <p:spPr>
          <a:xfrm>
            <a:off x="1200150" y="3267075"/>
            <a:ext cx="109918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Now: 4th-generation Ag/Ab test reliable at 45 days post-exposure</a:t>
            </a:r>
            <a:endParaRPr lang="en-US" sz="1125" dirty="0"/>
          </a:p>
        </p:txBody>
      </p:sp>
      <p:sp>
        <p:nvSpPr>
          <p:cNvPr id="29" name="SK-22-text-28"/>
          <p:cNvSpPr/>
          <p:nvPr/>
        </p:nvSpPr>
        <p:spPr>
          <a:xfrm>
            <a:off x="6867525" y="3267075"/>
            <a:ext cx="5324475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Direct to ED for 24/7 PEPSE access if out of hours</a:t>
            </a:r>
            <a:endParaRPr lang="en-US" sz="1125" dirty="0"/>
          </a:p>
        </p:txBody>
      </p:sp>
      <p:sp>
        <p:nvSpPr>
          <p:cNvPr id="30" name="SK-22-text-29"/>
          <p:cNvSpPr/>
          <p:nvPr/>
        </p:nvSpPr>
        <p:spPr>
          <a:xfrm>
            <a:off x="1200150" y="4152900"/>
            <a:ext cx="84010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Correct terminology: ART (antiretroviral therapy)</a:t>
            </a:r>
            <a:endParaRPr lang="en-US" sz="1125" dirty="0"/>
          </a:p>
        </p:txBody>
      </p:sp>
      <p:sp>
        <p:nvSpPr>
          <p:cNvPr id="31" name="SK-22-text-30"/>
          <p:cNvSpPr/>
          <p:nvPr/>
        </p:nvSpPr>
        <p:spPr>
          <a:xfrm>
            <a:off x="6796088" y="4152900"/>
            <a:ext cx="5395913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Follow GMC steps — patient disclosure first; breach only as last resort</a:t>
            </a:r>
            <a:endParaRPr lang="en-US" sz="1125" dirty="0"/>
          </a:p>
        </p:txBody>
      </p:sp>
      <p:sp>
        <p:nvSpPr>
          <p:cNvPr id="32" name="SK-22-text-31"/>
          <p:cNvSpPr/>
          <p:nvPr/>
        </p:nvSpPr>
        <p:spPr>
          <a:xfrm>
            <a:off x="1200150" y="4991100"/>
            <a:ext cx="80581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Correct: Pneumocystis jirovecii pneumonia (PJP)</a:t>
            </a:r>
            <a:endParaRPr lang="en-US" sz="1125" dirty="0"/>
          </a:p>
        </p:txBody>
      </p:sp>
      <p:sp>
        <p:nvSpPr>
          <p:cNvPr id="33" name="SK-22-text-32"/>
          <p:cNvSpPr/>
          <p:nvPr/>
        </p:nvSpPr>
        <p:spPr>
          <a:xfrm>
            <a:off x="6848475" y="4991100"/>
            <a:ext cx="5343525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offer HIV test with oral hairy leukoplakia, recurrent zoster, PCP</a:t>
            </a:r>
            <a:endParaRPr lang="en-US" sz="1125" dirty="0"/>
          </a:p>
        </p:txBody>
      </p:sp>
      <p:sp>
        <p:nvSpPr>
          <p:cNvPr id="34" name="SK-22-text-33"/>
          <p:cNvSpPr/>
          <p:nvPr/>
        </p:nvSpPr>
        <p:spPr>
          <a:xfrm>
            <a:off x="1200150" y="5848350"/>
            <a:ext cx="97726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check ART interactions before any new prescription</a:t>
            </a:r>
            <a:endParaRPr lang="en-US" sz="1125" dirty="0"/>
          </a:p>
        </p:txBody>
      </p:sp>
      <p:sp>
        <p:nvSpPr>
          <p:cNvPr id="35" name="SK-22-text-34"/>
          <p:cNvSpPr/>
          <p:nvPr/>
        </p:nvSpPr>
        <p:spPr>
          <a:xfrm>
            <a:off x="6867525" y="5848350"/>
            <a:ext cx="5324475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PrEP is offered to all high-risk groups — not MSM exclusively</a:t>
            </a:r>
            <a:endParaRPr lang="en-US" sz="1125" dirty="0"/>
          </a:p>
        </p:txBody>
      </p:sp>
      <p:sp>
        <p:nvSpPr>
          <p:cNvPr id="36" name="SK-22-text-35"/>
          <p:cNvSpPr/>
          <p:nvPr/>
        </p:nvSpPr>
        <p:spPr>
          <a:xfrm>
            <a:off x="9858375" y="123825"/>
            <a:ext cx="2315468" cy="1863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68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7" name="SK-22-text-36"/>
          <p:cNvSpPr/>
          <p:nvPr/>
        </p:nvSpPr>
        <p:spPr>
          <a:xfrm>
            <a:off x="104775" y="123825"/>
            <a:ext cx="6537960" cy="2158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38" name="SK-22-text-37"/>
          <p:cNvSpPr/>
          <p:nvPr/>
        </p:nvSpPr>
        <p:spPr>
          <a:xfrm>
            <a:off x="2051596" y="6572250"/>
            <a:ext cx="8088511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39"/>
              </a:lnSpc>
              <a:buNone/>
            </a:pPr>
            <a:r>
              <a:rPr lang="en-US" sz="1125" dirty="0">
                <a:solidFill>
                  <a:srgbClr val="2B323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• Always verify with current NICE/BNF guidance •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84" y="5164038"/>
            <a:ext cx="316855" cy="322213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377" y="3854053"/>
            <a:ext cx="353467" cy="322213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377" y="2605980"/>
            <a:ext cx="353467" cy="20568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8777" y="5157192"/>
            <a:ext cx="304800" cy="33590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6573" y="3847207"/>
            <a:ext cx="316855" cy="32905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2165" y="2530525"/>
            <a:ext cx="353467" cy="349746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5164038"/>
            <a:ext cx="329059" cy="322213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3854053"/>
            <a:ext cx="329059" cy="329059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2544217"/>
            <a:ext cx="341263" cy="335905"/>
          </a:xfrm>
          <a:prstGeom prst="rect">
            <a:avLst/>
          </a:prstGeom>
        </p:spPr>
      </p:pic>
      <p:sp>
        <p:nvSpPr>
          <p:cNvPr id="12" name="SK-23-text-11"/>
          <p:cNvSpPr/>
          <p:nvPr/>
        </p:nvSpPr>
        <p:spPr>
          <a:xfrm>
            <a:off x="533400" y="914400"/>
            <a:ext cx="7680960" cy="5973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704"/>
              </a:lnSpc>
              <a:buNone/>
            </a:pPr>
            <a:r>
              <a:rPr lang="en-US" sz="42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4200" dirty="0"/>
          </a:p>
        </p:txBody>
      </p:sp>
      <p:sp>
        <p:nvSpPr>
          <p:cNvPr id="13" name="SK-23-text-12"/>
          <p:cNvSpPr/>
          <p:nvPr/>
        </p:nvSpPr>
        <p:spPr>
          <a:xfrm>
            <a:off x="533400" y="1543050"/>
            <a:ext cx="7383780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56"/>
              </a:lnSpc>
              <a:buNone/>
            </a:pPr>
            <a:r>
              <a:rPr lang="en-US" sz="2550" b="1" dirty="0">
                <a:solidFill>
                  <a:srgbClr val="F975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HIV in Primary Care</a:t>
            </a:r>
            <a:endParaRPr lang="en-US" sz="2550" dirty="0"/>
          </a:p>
        </p:txBody>
      </p:sp>
      <p:sp>
        <p:nvSpPr>
          <p:cNvPr id="14" name="SK-23-text-13"/>
          <p:cNvSpPr/>
          <p:nvPr/>
        </p:nvSpPr>
        <p:spPr>
          <a:xfrm>
            <a:off x="1057275" y="2552700"/>
            <a:ext cx="41148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Offer HIV Tests</a:t>
            </a:r>
            <a:endParaRPr lang="en-US" sz="1800" dirty="0"/>
          </a:p>
        </p:txBody>
      </p:sp>
      <p:sp>
        <p:nvSpPr>
          <p:cNvPr id="15" name="SK-23-text-14"/>
          <p:cNvSpPr/>
          <p:nvPr/>
        </p:nvSpPr>
        <p:spPr>
          <a:xfrm>
            <a:off x="1057275" y="3848100"/>
            <a:ext cx="512064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 — BHIVA 2025</a:t>
            </a:r>
            <a:endParaRPr lang="en-US" sz="1800" dirty="0"/>
          </a:p>
        </p:txBody>
      </p:sp>
      <p:sp>
        <p:nvSpPr>
          <p:cNvPr id="16" name="SK-23-text-15"/>
          <p:cNvSpPr/>
          <p:nvPr/>
        </p:nvSpPr>
        <p:spPr>
          <a:xfrm>
            <a:off x="1057275" y="5181600"/>
            <a:ext cx="603504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ART Interactions</a:t>
            </a:r>
            <a:endParaRPr lang="en-US" sz="1800" dirty="0"/>
          </a:p>
        </p:txBody>
      </p:sp>
      <p:sp>
        <p:nvSpPr>
          <p:cNvPr id="17" name="SK-23-text-16"/>
          <p:cNvSpPr/>
          <p:nvPr/>
        </p:nvSpPr>
        <p:spPr>
          <a:xfrm>
            <a:off x="4924425" y="2552700"/>
            <a:ext cx="347472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4th-Gen Test</a:t>
            </a:r>
            <a:endParaRPr lang="en-US" sz="1800" dirty="0"/>
          </a:p>
        </p:txBody>
      </p:sp>
      <p:sp>
        <p:nvSpPr>
          <p:cNvPr id="18" name="SK-23-text-17"/>
          <p:cNvSpPr/>
          <p:nvPr/>
        </p:nvSpPr>
        <p:spPr>
          <a:xfrm>
            <a:off x="4924425" y="3848100"/>
            <a:ext cx="329184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PEPSE Window</a:t>
            </a:r>
            <a:endParaRPr lang="en-US" sz="1800" dirty="0"/>
          </a:p>
        </p:txBody>
      </p:sp>
      <p:sp>
        <p:nvSpPr>
          <p:cNvPr id="19" name="SK-23-text-18"/>
          <p:cNvSpPr/>
          <p:nvPr/>
        </p:nvSpPr>
        <p:spPr>
          <a:xfrm>
            <a:off x="4924425" y="5181600"/>
            <a:ext cx="329184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GMC Guidance</a:t>
            </a:r>
            <a:endParaRPr lang="en-US" sz="1800" dirty="0"/>
          </a:p>
        </p:txBody>
      </p:sp>
      <p:sp>
        <p:nvSpPr>
          <p:cNvPr id="20" name="SK-23-text-19"/>
          <p:cNvSpPr/>
          <p:nvPr/>
        </p:nvSpPr>
        <p:spPr>
          <a:xfrm>
            <a:off x="8551813" y="2552700"/>
            <a:ext cx="428625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Undetectable = Untransmittable</a:t>
            </a:r>
            <a:endParaRPr lang="en-US" sz="1400" dirty="0"/>
          </a:p>
        </p:txBody>
      </p:sp>
      <p:sp>
        <p:nvSpPr>
          <p:cNvPr id="21" name="SK-23-text-20"/>
          <p:cNvSpPr/>
          <p:nvPr/>
        </p:nvSpPr>
        <p:spPr>
          <a:xfrm>
            <a:off x="8610600" y="3848100"/>
            <a:ext cx="35814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Seroconversion Illness</a:t>
            </a:r>
            <a:endParaRPr lang="en-US" sz="1800" dirty="0"/>
          </a:p>
        </p:txBody>
      </p:sp>
      <p:sp>
        <p:nvSpPr>
          <p:cNvPr id="22" name="SK-23-text-21"/>
          <p:cNvSpPr/>
          <p:nvPr/>
        </p:nvSpPr>
        <p:spPr>
          <a:xfrm>
            <a:off x="8610600" y="5181600"/>
            <a:ext cx="301752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PrEP Access</a:t>
            </a:r>
            <a:endParaRPr lang="en-US" sz="1800" dirty="0"/>
          </a:p>
        </p:txBody>
      </p:sp>
      <p:sp>
        <p:nvSpPr>
          <p:cNvPr id="23" name="SK-23-text-22"/>
          <p:cNvSpPr/>
          <p:nvPr/>
        </p:nvSpPr>
        <p:spPr>
          <a:xfrm>
            <a:off x="3960465" y="114300"/>
            <a:ext cx="42328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6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4" name="SK-23-text-23"/>
          <p:cNvSpPr/>
          <p:nvPr/>
        </p:nvSpPr>
        <p:spPr>
          <a:xfrm>
            <a:off x="714375" y="2914650"/>
            <a:ext cx="3939480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New registrations • indicator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conditions • STI screens • antenatal care</a:t>
            </a:r>
            <a:endParaRPr lang="en-US" sz="1425" dirty="0"/>
          </a:p>
        </p:txBody>
      </p:sp>
      <p:sp>
        <p:nvSpPr>
          <p:cNvPr id="25" name="SK-23-text-24"/>
          <p:cNvSpPr/>
          <p:nvPr/>
        </p:nvSpPr>
        <p:spPr>
          <a:xfrm>
            <a:off x="714375" y="4191000"/>
            <a:ext cx="3656558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Start ART regardless of CD4 count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no threshold</a:t>
            </a:r>
            <a:endParaRPr lang="en-US" sz="1425" dirty="0"/>
          </a:p>
        </p:txBody>
      </p:sp>
      <p:sp>
        <p:nvSpPr>
          <p:cNvPr id="26" name="SK-23-text-25"/>
          <p:cNvSpPr/>
          <p:nvPr/>
        </p:nvSpPr>
        <p:spPr>
          <a:xfrm>
            <a:off x="714375" y="5524500"/>
            <a:ext cx="3750915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ALWAYS check before prescribing •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 John’s Wort contraindicated</a:t>
            </a:r>
            <a:endParaRPr lang="en-US" sz="1425" dirty="0"/>
          </a:p>
        </p:txBody>
      </p:sp>
      <p:sp>
        <p:nvSpPr>
          <p:cNvPr id="27" name="SK-23-text-26"/>
          <p:cNvSpPr/>
          <p:nvPr/>
        </p:nvSpPr>
        <p:spPr>
          <a:xfrm>
            <a:off x="4514850" y="2914650"/>
            <a:ext cx="3373636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Reliable result at 45 days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post-exposure — not 3 months</a:t>
            </a:r>
            <a:endParaRPr lang="en-US" sz="1425" dirty="0"/>
          </a:p>
        </p:txBody>
      </p:sp>
      <p:sp>
        <p:nvSpPr>
          <p:cNvPr id="28" name="SK-23-text-27"/>
          <p:cNvSpPr/>
          <p:nvPr/>
        </p:nvSpPr>
        <p:spPr>
          <a:xfrm>
            <a:off x="4514850" y="4191000"/>
            <a:ext cx="3782318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Within 72 hours • ideally within 24h •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TDF/FTC + dolutegravir • 28 days</a:t>
            </a:r>
            <a:endParaRPr lang="en-US" sz="1425" dirty="0"/>
          </a:p>
        </p:txBody>
      </p:sp>
      <p:sp>
        <p:nvSpPr>
          <p:cNvPr id="29" name="SK-23-text-28"/>
          <p:cNvSpPr/>
          <p:nvPr/>
        </p:nvSpPr>
        <p:spPr>
          <a:xfrm>
            <a:off x="4514850" y="5524500"/>
            <a:ext cx="3782318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Patient disclosure first • breach only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 last resort after full GMC process</a:t>
            </a:r>
            <a:endParaRPr lang="en-US" sz="1425" dirty="0"/>
          </a:p>
        </p:txBody>
      </p:sp>
      <p:sp>
        <p:nvSpPr>
          <p:cNvPr id="30" name="SK-23-text-29"/>
          <p:cNvSpPr/>
          <p:nvPr/>
        </p:nvSpPr>
        <p:spPr>
          <a:xfrm>
            <a:off x="8210550" y="2914650"/>
            <a:ext cx="3960465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Undetectable viral load → cannot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sexually transmit HIV (PARTNER studies)</a:t>
            </a:r>
            <a:endParaRPr lang="en-US" sz="1425" dirty="0"/>
          </a:p>
        </p:txBody>
      </p:sp>
      <p:sp>
        <p:nvSpPr>
          <p:cNvPr id="31" name="SK-23-text-30"/>
          <p:cNvSpPr/>
          <p:nvPr/>
        </p:nvSpPr>
        <p:spPr>
          <a:xfrm>
            <a:off x="8210550" y="4191000"/>
            <a:ext cx="3866108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HIV antibody may be negative —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use HIV RNA if acute HIV suspected</a:t>
            </a:r>
            <a:endParaRPr lang="en-US" sz="1425" dirty="0"/>
          </a:p>
        </p:txBody>
      </p:sp>
      <p:sp>
        <p:nvSpPr>
          <p:cNvPr id="32" name="SK-23-text-31"/>
          <p:cNvSpPr/>
          <p:nvPr/>
        </p:nvSpPr>
        <p:spPr>
          <a:xfrm>
            <a:off x="8210550" y="5524500"/>
            <a:ext cx="392906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111,000+ accessed in 2024 • free via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sexual health clinics • refer proactively</a:t>
            </a:r>
            <a:endParaRPr lang="en-US" sz="1425" dirty="0"/>
          </a:p>
        </p:txBody>
      </p:sp>
      <p:sp>
        <p:nvSpPr>
          <p:cNvPr id="33" name="SK-23-text-32"/>
          <p:cNvSpPr/>
          <p:nvPr/>
        </p:nvSpPr>
        <p:spPr>
          <a:xfrm>
            <a:off x="4934396" y="428625"/>
            <a:ext cx="2294483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4" name="SK-23-text-33"/>
          <p:cNvSpPr/>
          <p:nvPr/>
        </p:nvSpPr>
        <p:spPr>
          <a:xfrm>
            <a:off x="533400" y="2171700"/>
            <a:ext cx="725424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*Core concepts — commit these to memory</a:t>
            </a:r>
            <a:endParaRPr lang="en-US" sz="1200" dirty="0"/>
          </a:p>
        </p:txBody>
      </p:sp>
      <p:sp>
        <p:nvSpPr>
          <p:cNvPr id="35" name="SK-23-text-34"/>
          <p:cNvSpPr/>
          <p:nvPr/>
        </p:nvSpPr>
        <p:spPr>
          <a:xfrm>
            <a:off x="2052637" y="6600825"/>
            <a:ext cx="8067675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For educational purposes only • Always verify with current NICE/BNF guidance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663" y="1817340"/>
            <a:ext cx="524173" cy="473125"/>
          </a:xfrm>
          <a:prstGeom prst="rect">
            <a:avLst/>
          </a:prstGeom>
        </p:spPr>
      </p:pic>
      <p:sp>
        <p:nvSpPr>
          <p:cNvPr id="4" name="SK-24-text-3"/>
          <p:cNvSpPr/>
          <p:nvPr/>
        </p:nvSpPr>
        <p:spPr>
          <a:xfrm>
            <a:off x="762000" y="838200"/>
            <a:ext cx="7498080" cy="5037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67"/>
              </a:lnSpc>
              <a:buNone/>
            </a:pPr>
            <a:r>
              <a:rPr lang="en-US" sz="30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Final Disclaimer</a:t>
            </a:r>
            <a:endParaRPr lang="en-US" sz="3075" dirty="0"/>
          </a:p>
        </p:txBody>
      </p:sp>
      <p:sp>
        <p:nvSpPr>
          <p:cNvPr id="5" name="SK-24-text-4"/>
          <p:cNvSpPr/>
          <p:nvPr/>
        </p:nvSpPr>
        <p:spPr>
          <a:xfrm>
            <a:off x="4158109" y="2400300"/>
            <a:ext cx="3866108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Important Notice</a:t>
            </a:r>
            <a:endParaRPr lang="en-US" sz="2850" dirty="0"/>
          </a:p>
        </p:txBody>
      </p:sp>
      <p:sp>
        <p:nvSpPr>
          <p:cNvPr id="6" name="SK-24-text-5"/>
          <p:cNvSpPr/>
          <p:nvPr/>
        </p:nvSpPr>
        <p:spPr>
          <a:xfrm>
            <a:off x="4416623" y="5886450"/>
            <a:ext cx="3415605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dirty="0">
                <a:solidFill>
                  <a:srgbClr val="F96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2100" dirty="0"/>
          </a:p>
        </p:txBody>
      </p:sp>
      <p:sp>
        <p:nvSpPr>
          <p:cNvPr id="7" name="SK-24-text-6"/>
          <p:cNvSpPr/>
          <p:nvPr/>
        </p:nvSpPr>
        <p:spPr>
          <a:xfrm>
            <a:off x="1315343" y="2981325"/>
            <a:ext cx="9618315" cy="1072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15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verify all clinical advice, drug doses, and treatment</a:t>
            </a:r>
            <a:endParaRPr lang="en-US" sz="2025" dirty="0"/>
          </a:p>
          <a:p>
            <a:pPr marL="0" indent="0" algn="ctr">
              <a:lnSpc>
                <a:spcPts val="2815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recommendations with the latest NICE guidelines and BNF before</a:t>
            </a:r>
            <a:endParaRPr lang="en-US" sz="2025" dirty="0"/>
          </a:p>
          <a:p>
            <a:pPr marL="0" indent="0" algn="ctr">
              <a:lnSpc>
                <a:spcPts val="2815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applying in clinical practice.</a:t>
            </a:r>
            <a:endParaRPr lang="en-US" sz="2025" dirty="0"/>
          </a:p>
        </p:txBody>
      </p:sp>
      <p:sp>
        <p:nvSpPr>
          <p:cNvPr id="8" name="SK-24-text-7"/>
          <p:cNvSpPr/>
          <p:nvPr/>
        </p:nvSpPr>
        <p:spPr>
          <a:xfrm>
            <a:off x="466725" y="142875"/>
            <a:ext cx="8023860" cy="280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07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9" name="SK-24-text-8"/>
          <p:cNvSpPr/>
          <p:nvPr/>
        </p:nvSpPr>
        <p:spPr>
          <a:xfrm>
            <a:off x="1455390" y="4343400"/>
            <a:ext cx="9262021" cy="595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4"/>
              </a:lnSpc>
              <a:buNone/>
            </a:pPr>
            <a:r>
              <a:rPr lang="en-US" sz="1875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This resource is for educational purposes only and does not constitute</a:t>
            </a:r>
            <a:endParaRPr lang="en-US" sz="1875" dirty="0"/>
          </a:p>
          <a:p>
            <a:pPr marL="0" indent="0" algn="ctr">
              <a:lnSpc>
                <a:spcPts val="2344"/>
              </a:lnSpc>
              <a:buNone/>
            </a:pPr>
            <a:r>
              <a:rPr lang="en-US" sz="1875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advice. Guidelines change — check current sources.</a:t>
            </a:r>
            <a:endParaRPr lang="en-US" sz="1875" dirty="0"/>
          </a:p>
        </p:txBody>
      </p:sp>
      <p:sp>
        <p:nvSpPr>
          <p:cNvPr id="10" name="SK-24-text-9"/>
          <p:cNvSpPr/>
          <p:nvPr/>
        </p:nvSpPr>
        <p:spPr>
          <a:xfrm>
            <a:off x="2889349" y="5438775"/>
            <a:ext cx="6422678" cy="3548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4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Resource · May 2026</a:t>
            </a:r>
            <a:endParaRPr lang="en-US" sz="1875" dirty="0"/>
          </a:p>
        </p:txBody>
      </p:sp>
      <p:sp>
        <p:nvSpPr>
          <p:cNvPr id="11" name="SK-24-text-10"/>
          <p:cNvSpPr/>
          <p:nvPr/>
        </p:nvSpPr>
        <p:spPr>
          <a:xfrm>
            <a:off x="9496425" y="180975"/>
            <a:ext cx="2399258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2" name="SK-24-text-11"/>
          <p:cNvSpPr/>
          <p:nvPr/>
        </p:nvSpPr>
        <p:spPr>
          <a:xfrm>
            <a:off x="1268164" y="6543675"/>
            <a:ext cx="9607748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39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in Primary Care: Testing, Counselling and PEPSE · Bradford VTS · Updated to BHIVA/BASHH 2024-2025 Standards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690" y="4533007"/>
            <a:ext cx="353467" cy="507355"/>
          </a:xfrm>
          <a:prstGeom prst="rect">
            <a:avLst/>
          </a:prstGeom>
        </p:spPr>
      </p:pic>
      <p:sp>
        <p:nvSpPr>
          <p:cNvPr id="4" name="SK-3-text-3"/>
          <p:cNvSpPr/>
          <p:nvPr/>
        </p:nvSpPr>
        <p:spPr>
          <a:xfrm>
            <a:off x="590550" y="1019175"/>
            <a:ext cx="1160145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1C21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Case for Testing in Primary Care</a:t>
            </a:r>
            <a:endParaRPr lang="en-US" sz="3750" dirty="0"/>
          </a:p>
        </p:txBody>
      </p:sp>
      <p:sp>
        <p:nvSpPr>
          <p:cNvPr id="5" name="SK-3-text-4"/>
          <p:cNvSpPr/>
          <p:nvPr/>
        </p:nvSpPr>
        <p:spPr>
          <a:xfrm>
            <a:off x="962025" y="2352675"/>
            <a:ext cx="4381500" cy="519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88"/>
              </a:lnSpc>
              <a:buNone/>
            </a:pPr>
            <a:r>
              <a:rPr lang="en-US" sz="3750" b="1" dirty="0">
                <a:solidFill>
                  <a:srgbClr val="F9672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3,043</a:t>
            </a:r>
            <a:endParaRPr lang="en-US" sz="3750" dirty="0"/>
          </a:p>
        </p:txBody>
      </p:sp>
      <p:sp>
        <p:nvSpPr>
          <p:cNvPr id="6" name="SK-3-text-5"/>
          <p:cNvSpPr/>
          <p:nvPr/>
        </p:nvSpPr>
        <p:spPr>
          <a:xfrm>
            <a:off x="962025" y="3848100"/>
            <a:ext cx="2095500" cy="519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88"/>
              </a:lnSpc>
              <a:buNone/>
            </a:pPr>
            <a:r>
              <a:rPr lang="en-US" sz="3750" b="1" dirty="0">
                <a:solidFill>
                  <a:srgbClr val="F9672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~7%</a:t>
            </a:r>
            <a:endParaRPr lang="en-US" sz="3750" dirty="0"/>
          </a:p>
        </p:txBody>
      </p:sp>
      <p:sp>
        <p:nvSpPr>
          <p:cNvPr id="7" name="SK-3-text-6"/>
          <p:cNvSpPr/>
          <p:nvPr/>
        </p:nvSpPr>
        <p:spPr>
          <a:xfrm>
            <a:off x="962025" y="5353050"/>
            <a:ext cx="2476500" cy="519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88"/>
              </a:lnSpc>
              <a:buNone/>
            </a:pPr>
            <a:r>
              <a:rPr lang="en-US" sz="3750" b="1" dirty="0">
                <a:solidFill>
                  <a:srgbClr val="F9672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43%</a:t>
            </a:r>
            <a:endParaRPr lang="en-US" sz="3750" dirty="0"/>
          </a:p>
        </p:txBody>
      </p:sp>
      <p:sp>
        <p:nvSpPr>
          <p:cNvPr id="8" name="SK-3-text-7"/>
          <p:cNvSpPr/>
          <p:nvPr/>
        </p:nvSpPr>
        <p:spPr>
          <a:xfrm>
            <a:off x="6562725" y="2286000"/>
            <a:ext cx="5629275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Testing Matters</a:t>
            </a:r>
            <a:endParaRPr lang="en-US" sz="1950" dirty="0"/>
          </a:p>
        </p:txBody>
      </p:sp>
      <p:sp>
        <p:nvSpPr>
          <p:cNvPr id="9" name="SK-3-text-8"/>
          <p:cNvSpPr/>
          <p:nvPr/>
        </p:nvSpPr>
        <p:spPr>
          <a:xfrm>
            <a:off x="7058025" y="4476750"/>
            <a:ext cx="4819650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1C21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Opt-Out Testing Highlight</a:t>
            </a:r>
            <a:endParaRPr lang="en-US" sz="1950" dirty="0"/>
          </a:p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1C21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&amp; High-Prevalence Areas</a:t>
            </a:r>
            <a:endParaRPr lang="en-US" sz="1950" dirty="0"/>
          </a:p>
        </p:txBody>
      </p:sp>
      <p:sp>
        <p:nvSpPr>
          <p:cNvPr id="10" name="SK-3-text-9"/>
          <p:cNvSpPr/>
          <p:nvPr/>
        </p:nvSpPr>
        <p:spPr>
          <a:xfrm>
            <a:off x="2790825" y="2314575"/>
            <a:ext cx="321647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new HIV diagnoses in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UK in 2024</a:t>
            </a:r>
            <a:endParaRPr lang="en-US" sz="1800" dirty="0"/>
          </a:p>
        </p:txBody>
      </p:sp>
      <p:sp>
        <p:nvSpPr>
          <p:cNvPr id="11" name="SK-3-text-10"/>
          <p:cNvSpPr/>
          <p:nvPr/>
        </p:nvSpPr>
        <p:spPr>
          <a:xfrm>
            <a:off x="2419350" y="3829050"/>
            <a:ext cx="297552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of people with HIV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remain undiagnosed</a:t>
            </a:r>
            <a:endParaRPr lang="en-US" sz="1800" dirty="0"/>
          </a:p>
        </p:txBody>
      </p:sp>
      <p:sp>
        <p:nvSpPr>
          <p:cNvPr id="12" name="SK-3-text-11"/>
          <p:cNvSpPr/>
          <p:nvPr/>
        </p:nvSpPr>
        <p:spPr>
          <a:xfrm>
            <a:off x="2419350" y="5353050"/>
            <a:ext cx="3436590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still present late — CD4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below 350 at diagnosis</a:t>
            </a:r>
            <a:endParaRPr lang="en-US" sz="1800" dirty="0"/>
          </a:p>
        </p:txBody>
      </p:sp>
      <p:sp>
        <p:nvSpPr>
          <p:cNvPr id="13" name="SK-3-text-12"/>
          <p:cNvSpPr/>
          <p:nvPr/>
        </p:nvSpPr>
        <p:spPr>
          <a:xfrm>
            <a:off x="590550" y="190500"/>
            <a:ext cx="713232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4" name="SK-3-text-13"/>
          <p:cNvSpPr/>
          <p:nvPr/>
        </p:nvSpPr>
        <p:spPr>
          <a:xfrm>
            <a:off x="6562725" y="2705100"/>
            <a:ext cx="5629275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Early treatment → near-normal life expectancy</a:t>
            </a:r>
            <a:endParaRPr lang="en-US" sz="1600" dirty="0"/>
          </a:p>
        </p:txBody>
      </p:sp>
      <p:sp>
        <p:nvSpPr>
          <p:cNvPr id="15" name="SK-3-text-14"/>
          <p:cNvSpPr/>
          <p:nvPr/>
        </p:nvSpPr>
        <p:spPr>
          <a:xfrm>
            <a:off x="6562725" y="3067050"/>
            <a:ext cx="5629275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Prevents onward transmission (U=U principle)</a:t>
            </a:r>
            <a:endParaRPr lang="en-US" sz="1600" dirty="0"/>
          </a:p>
        </p:txBody>
      </p:sp>
      <p:sp>
        <p:nvSpPr>
          <p:cNvPr id="16" name="SK-3-text-15"/>
          <p:cNvSpPr/>
          <p:nvPr/>
        </p:nvSpPr>
        <p:spPr>
          <a:xfrm>
            <a:off x="6562725" y="3429000"/>
            <a:ext cx="5217765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Enables vertical transmission prevention in</a:t>
            </a:r>
            <a:endParaRPr lang="en-US" sz="16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pregnancy</a:t>
            </a:r>
            <a:endParaRPr lang="en-US" sz="1600" dirty="0"/>
          </a:p>
        </p:txBody>
      </p:sp>
      <p:sp>
        <p:nvSpPr>
          <p:cNvPr id="17" name="SK-3-text-16"/>
          <p:cNvSpPr/>
          <p:nvPr/>
        </p:nvSpPr>
        <p:spPr>
          <a:xfrm>
            <a:off x="6505575" y="5219700"/>
            <a:ext cx="5605463" cy="9602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BHIVA/BASHH/RCEM 2024: Opt-out BBV testing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now recommended in Emergency Departments in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areas with HIV prevalence above 2 per 1,000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population — this includes Bradford.</a:t>
            </a:r>
            <a:endParaRPr lang="en-US" sz="1575" dirty="0"/>
          </a:p>
        </p:txBody>
      </p:sp>
      <p:sp>
        <p:nvSpPr>
          <p:cNvPr id="18" name="SK-3-text-17"/>
          <p:cNvSpPr/>
          <p:nvPr/>
        </p:nvSpPr>
        <p:spPr>
          <a:xfrm>
            <a:off x="9496425" y="190500"/>
            <a:ext cx="2346871" cy="1863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68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9" name="SK-3-text-18"/>
          <p:cNvSpPr/>
          <p:nvPr/>
        </p:nvSpPr>
        <p:spPr>
          <a:xfrm>
            <a:off x="1019175" y="3067050"/>
            <a:ext cx="107670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4% decrease from 2023 — but the challenge remains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1019175" y="4581525"/>
            <a:ext cx="1117282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Every undiagnosed case is a missed treatment opportunity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1019175" y="6048375"/>
            <a:ext cx="106984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Late presentation = worse outcomes, higher mortality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2454027" y="6638925"/>
            <a:ext cx="7407473" cy="1275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04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 educational purposes only • Always verify with current NICE/BNF guidance • 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263" y="5239494"/>
            <a:ext cx="451098" cy="37713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467" y="4670227"/>
            <a:ext cx="414486" cy="452586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8596" y="4053036"/>
            <a:ext cx="536377" cy="47997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3367236"/>
            <a:ext cx="524173" cy="50735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2640211"/>
            <a:ext cx="524173" cy="52119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1913334"/>
            <a:ext cx="524173" cy="541734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879" y="4862215"/>
            <a:ext cx="402282" cy="541734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286" y="4224486"/>
            <a:ext cx="316855" cy="438894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286" y="3483769"/>
            <a:ext cx="316855" cy="56227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2729359"/>
            <a:ext cx="499765" cy="493663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1927027"/>
            <a:ext cx="536377" cy="528042"/>
          </a:xfrm>
          <a:prstGeom prst="rect">
            <a:avLst/>
          </a:prstGeom>
        </p:spPr>
      </p:pic>
      <p:sp>
        <p:nvSpPr>
          <p:cNvPr id="14" name="SK-4-text-13"/>
          <p:cNvSpPr/>
          <p:nvPr/>
        </p:nvSpPr>
        <p:spPr>
          <a:xfrm>
            <a:off x="590550" y="266700"/>
            <a:ext cx="10424160" cy="3945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07"/>
              </a:lnSpc>
              <a:buNone/>
            </a:pPr>
            <a:r>
              <a:rPr lang="en-US" sz="28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Who to Offer an HIV Test</a:t>
            </a:r>
            <a:endParaRPr lang="en-US" sz="2850" dirty="0"/>
          </a:p>
        </p:txBody>
      </p:sp>
      <p:sp>
        <p:nvSpPr>
          <p:cNvPr id="15" name="SK-4-text-14"/>
          <p:cNvSpPr/>
          <p:nvPr/>
        </p:nvSpPr>
        <p:spPr>
          <a:xfrm>
            <a:off x="657225" y="1295400"/>
            <a:ext cx="594360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D354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Offer to Everyone In</a:t>
            </a:r>
            <a:endParaRPr lang="en-US" sz="1950" dirty="0"/>
          </a:p>
        </p:txBody>
      </p:sp>
      <p:sp>
        <p:nvSpPr>
          <p:cNvPr id="16" name="SK-4-text-15"/>
          <p:cNvSpPr/>
          <p:nvPr/>
        </p:nvSpPr>
        <p:spPr>
          <a:xfrm>
            <a:off x="6366421" y="1295400"/>
            <a:ext cx="5825579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D354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Proactively Offer to High-Risk Groups</a:t>
            </a:r>
            <a:endParaRPr lang="en-US" sz="1950" dirty="0"/>
          </a:p>
        </p:txBody>
      </p:sp>
      <p:sp>
        <p:nvSpPr>
          <p:cNvPr id="17" name="SK-4-text-16"/>
          <p:cNvSpPr/>
          <p:nvPr/>
        </p:nvSpPr>
        <p:spPr>
          <a:xfrm>
            <a:off x="1323975" y="1905000"/>
            <a:ext cx="474627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New patient registration — especially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 high-prevalence areas</a:t>
            </a:r>
            <a:endParaRPr lang="en-US" sz="1800" dirty="0"/>
          </a:p>
        </p:txBody>
      </p:sp>
      <p:sp>
        <p:nvSpPr>
          <p:cNvPr id="18" name="SK-4-text-17"/>
          <p:cNvSpPr/>
          <p:nvPr/>
        </p:nvSpPr>
        <p:spPr>
          <a:xfrm>
            <a:off x="1323975" y="2705100"/>
            <a:ext cx="49244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Sexual health consultations — any STI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or contraception visit</a:t>
            </a:r>
            <a:endParaRPr lang="en-US" sz="1800" dirty="0"/>
          </a:p>
        </p:txBody>
      </p:sp>
      <p:sp>
        <p:nvSpPr>
          <p:cNvPr id="19" name="SK-4-text-18"/>
          <p:cNvSpPr/>
          <p:nvPr/>
        </p:nvSpPr>
        <p:spPr>
          <a:xfrm>
            <a:off x="1323975" y="3505200"/>
            <a:ext cx="41804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Antenatal care — routine opt-out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screening</a:t>
            </a:r>
            <a:endParaRPr lang="en-US" sz="1800" dirty="0"/>
          </a:p>
        </p:txBody>
      </p:sp>
      <p:sp>
        <p:nvSpPr>
          <p:cNvPr id="20" name="SK-4-text-19"/>
          <p:cNvSpPr/>
          <p:nvPr/>
        </p:nvSpPr>
        <p:spPr>
          <a:xfrm>
            <a:off x="1323975" y="4305300"/>
            <a:ext cx="68580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Blood donations — routine</a:t>
            </a:r>
            <a:endParaRPr lang="en-US" sz="1800" dirty="0"/>
          </a:p>
        </p:txBody>
      </p:sp>
      <p:sp>
        <p:nvSpPr>
          <p:cNvPr id="21" name="SK-4-text-20"/>
          <p:cNvSpPr/>
          <p:nvPr/>
        </p:nvSpPr>
        <p:spPr>
          <a:xfrm>
            <a:off x="1323975" y="4829175"/>
            <a:ext cx="343659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HIV indicator conditions —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(see next slide)</a:t>
            </a:r>
            <a:endParaRPr lang="en-US" sz="1800" dirty="0"/>
          </a:p>
        </p:txBody>
      </p:sp>
      <p:sp>
        <p:nvSpPr>
          <p:cNvPr id="22" name="SK-4-text-21"/>
          <p:cNvSpPr/>
          <p:nvPr/>
        </p:nvSpPr>
        <p:spPr>
          <a:xfrm>
            <a:off x="7058025" y="1905000"/>
            <a:ext cx="51339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MSM — at least annually; every 3 months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if high risk</a:t>
            </a:r>
            <a:endParaRPr lang="en-US" sz="1800" dirty="0"/>
          </a:p>
        </p:txBody>
      </p:sp>
      <p:sp>
        <p:nvSpPr>
          <p:cNvPr id="23" name="SK-4-text-22"/>
          <p:cNvSpPr/>
          <p:nvPr/>
        </p:nvSpPr>
        <p:spPr>
          <a:xfrm>
            <a:off x="7058025" y="2619375"/>
            <a:ext cx="494526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People who inject drugs (PWID) — and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their sexual partners</a:t>
            </a:r>
            <a:endParaRPr lang="en-US" sz="1800" dirty="0"/>
          </a:p>
        </p:txBody>
      </p:sp>
      <p:sp>
        <p:nvSpPr>
          <p:cNvPr id="24" name="SK-4-text-23"/>
          <p:cNvSpPr/>
          <p:nvPr/>
        </p:nvSpPr>
        <p:spPr>
          <a:xfrm>
            <a:off x="7058025" y="3330327"/>
            <a:ext cx="523875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Sub-Saharan Africa / endemic regions —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other high-prevalence countries</a:t>
            </a:r>
            <a:endParaRPr lang="en-US" sz="1800" dirty="0"/>
          </a:p>
        </p:txBody>
      </p:sp>
      <p:sp>
        <p:nvSpPr>
          <p:cNvPr id="25" name="SK-4-text-24"/>
          <p:cNvSpPr/>
          <p:nvPr/>
        </p:nvSpPr>
        <p:spPr>
          <a:xfrm>
            <a:off x="7058025" y="4076700"/>
            <a:ext cx="40546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Partners of known HIV-positive</a:t>
            </a:r>
            <a:endParaRPr lang="en-US" sz="1800" dirty="0"/>
          </a:p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individuals</a:t>
            </a:r>
            <a:endParaRPr lang="en-US" sz="1800" dirty="0"/>
          </a:p>
        </p:txBody>
      </p:sp>
      <p:sp>
        <p:nvSpPr>
          <p:cNvPr id="26" name="SK-4-text-25"/>
          <p:cNvSpPr/>
          <p:nvPr/>
        </p:nvSpPr>
        <p:spPr>
          <a:xfrm>
            <a:off x="7058025" y="4762500"/>
            <a:ext cx="513397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Trans women who have sex with men</a:t>
            </a:r>
            <a:endParaRPr lang="en-US" sz="1800" dirty="0"/>
          </a:p>
        </p:txBody>
      </p:sp>
      <p:sp>
        <p:nvSpPr>
          <p:cNvPr id="27" name="SK-4-text-26"/>
          <p:cNvSpPr/>
          <p:nvPr/>
        </p:nvSpPr>
        <p:spPr>
          <a:xfrm>
            <a:off x="7058025" y="5295900"/>
            <a:ext cx="301752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Sex workers</a:t>
            </a:r>
            <a:endParaRPr lang="en-US" sz="1800" dirty="0"/>
          </a:p>
        </p:txBody>
      </p:sp>
      <p:sp>
        <p:nvSpPr>
          <p:cNvPr id="28" name="SK-4-text-27"/>
          <p:cNvSpPr/>
          <p:nvPr/>
        </p:nvSpPr>
        <p:spPr>
          <a:xfrm>
            <a:off x="27533" y="5953125"/>
            <a:ext cx="12164318" cy="2869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6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is a high-prevalence area — HIV testing should be offered at every new patient registration.</a:t>
            </a:r>
            <a:endParaRPr lang="en-US" sz="1725" dirty="0"/>
          </a:p>
        </p:txBody>
      </p:sp>
      <p:sp>
        <p:nvSpPr>
          <p:cNvPr id="29" name="SK-4-text-28"/>
          <p:cNvSpPr/>
          <p:nvPr/>
        </p:nvSpPr>
        <p:spPr>
          <a:xfrm>
            <a:off x="9496425" y="352425"/>
            <a:ext cx="2325886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0" name="SK-4-text-29"/>
          <p:cNvSpPr/>
          <p:nvPr/>
        </p:nvSpPr>
        <p:spPr>
          <a:xfrm>
            <a:off x="2048768" y="6600825"/>
            <a:ext cx="81514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· Always verify with current NICE/BNF guidance ·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5856684"/>
            <a:ext cx="402282" cy="356592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686" y="3950196"/>
            <a:ext cx="353467" cy="3429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079" y="3929509"/>
            <a:ext cx="341263" cy="38397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7286" y="3957042"/>
            <a:ext cx="365671" cy="32905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953" y="3929509"/>
            <a:ext cx="390079" cy="37713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1482" y="1995636"/>
            <a:ext cx="353467" cy="370284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6079" y="2009329"/>
            <a:ext cx="377875" cy="356592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0675" y="1981944"/>
            <a:ext cx="402282" cy="383977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953" y="1981944"/>
            <a:ext cx="414486" cy="383977"/>
          </a:xfrm>
          <a:prstGeom prst="rect">
            <a:avLst/>
          </a:prstGeom>
        </p:spPr>
      </p:pic>
      <p:sp>
        <p:nvSpPr>
          <p:cNvPr id="12" name="SK-5-text-11"/>
          <p:cNvSpPr/>
          <p:nvPr/>
        </p:nvSpPr>
        <p:spPr>
          <a:xfrm>
            <a:off x="619125" y="647700"/>
            <a:ext cx="10424160" cy="4198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06"/>
              </a:lnSpc>
              <a:buNone/>
            </a:pPr>
            <a:r>
              <a:rPr lang="en-US" sz="2850" dirty="0">
                <a:solidFill>
                  <a:srgbClr val="344955"/>
                </a:solidFill>
              </a:rPr>
              <a:t>HIV Indicator Conditions</a:t>
            </a:r>
            <a:endParaRPr lang="en-US" sz="2850" dirty="0"/>
          </a:p>
        </p:txBody>
      </p:sp>
      <p:sp>
        <p:nvSpPr>
          <p:cNvPr id="13" name="SK-5-text-12"/>
          <p:cNvSpPr/>
          <p:nvPr/>
        </p:nvSpPr>
        <p:spPr>
          <a:xfrm>
            <a:off x="619125" y="1181100"/>
            <a:ext cx="11572875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E67E22"/>
                </a:solidFill>
              </a:rPr>
              <a:t>Think HIV — These Conditions Always Require an HIV Test</a:t>
            </a:r>
            <a:endParaRPr lang="en-US" sz="1875" dirty="0"/>
          </a:p>
        </p:txBody>
      </p:sp>
      <p:sp>
        <p:nvSpPr>
          <p:cNvPr id="14" name="SK-5-text-13"/>
          <p:cNvSpPr/>
          <p:nvPr/>
        </p:nvSpPr>
        <p:spPr>
          <a:xfrm>
            <a:off x="1295400" y="2057400"/>
            <a:ext cx="22631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Dermatology</a:t>
            </a:r>
            <a:endParaRPr lang="en-US" sz="1350" dirty="0"/>
          </a:p>
        </p:txBody>
      </p:sp>
      <p:sp>
        <p:nvSpPr>
          <p:cNvPr id="15" name="SK-5-text-14"/>
          <p:cNvSpPr/>
          <p:nvPr/>
        </p:nvSpPr>
        <p:spPr>
          <a:xfrm>
            <a:off x="4248150" y="2057400"/>
            <a:ext cx="22631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Respiratory</a:t>
            </a:r>
            <a:endParaRPr lang="en-US" sz="1350" dirty="0"/>
          </a:p>
        </p:txBody>
      </p:sp>
      <p:sp>
        <p:nvSpPr>
          <p:cNvPr id="16" name="SK-5-text-15"/>
          <p:cNvSpPr/>
          <p:nvPr/>
        </p:nvSpPr>
        <p:spPr>
          <a:xfrm>
            <a:off x="6953250" y="2057400"/>
            <a:ext cx="18516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Neurology</a:t>
            </a:r>
            <a:endParaRPr lang="en-US" sz="1350" dirty="0"/>
          </a:p>
        </p:txBody>
      </p:sp>
      <p:sp>
        <p:nvSpPr>
          <p:cNvPr id="17" name="SK-5-text-16"/>
          <p:cNvSpPr/>
          <p:nvPr/>
        </p:nvSpPr>
        <p:spPr>
          <a:xfrm>
            <a:off x="9667875" y="2057400"/>
            <a:ext cx="252412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Gastroenterology</a:t>
            </a:r>
            <a:endParaRPr lang="en-US" sz="1350" dirty="0"/>
          </a:p>
        </p:txBody>
      </p:sp>
      <p:sp>
        <p:nvSpPr>
          <p:cNvPr id="18" name="SK-5-text-17"/>
          <p:cNvSpPr/>
          <p:nvPr/>
        </p:nvSpPr>
        <p:spPr>
          <a:xfrm>
            <a:off x="1295400" y="4019550"/>
            <a:ext cx="45262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Haematology / Oncology</a:t>
            </a:r>
            <a:endParaRPr lang="en-US" sz="1350" dirty="0"/>
          </a:p>
        </p:txBody>
      </p:sp>
      <p:sp>
        <p:nvSpPr>
          <p:cNvPr id="19" name="SK-5-text-18"/>
          <p:cNvSpPr/>
          <p:nvPr/>
        </p:nvSpPr>
        <p:spPr>
          <a:xfrm>
            <a:off x="4248150" y="4019550"/>
            <a:ext cx="20574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Oral / ENT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6953250" y="4019550"/>
            <a:ext cx="26746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Genitourinary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9667875" y="4019550"/>
            <a:ext cx="252412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344955"/>
                </a:solidFill>
              </a:rPr>
              <a:t>General / Other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3276600" y="5810250"/>
            <a:ext cx="7030343" cy="3658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AKT TIP: Oral hairy leukoplakia → think HIV unless proven otherwise.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Kaposi's sarcoma = AIDS-defining illness. Both are high-yield AKT topics.</a:t>
            </a:r>
            <a:endParaRPr lang="en-US" sz="1200" dirty="0"/>
          </a:p>
        </p:txBody>
      </p:sp>
      <p:sp>
        <p:nvSpPr>
          <p:cNvPr id="23" name="SK-5-text-22"/>
          <p:cNvSpPr/>
          <p:nvPr/>
        </p:nvSpPr>
        <p:spPr>
          <a:xfrm>
            <a:off x="923925" y="2438400"/>
            <a:ext cx="2755553" cy="91454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Seborrhoeic dermatitis (severe)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Molluscum contagiosum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(extensive)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Herpes zoster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(multidermatomal / recurrent)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3886200" y="2438400"/>
            <a:ext cx="2001143" cy="7774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344955"/>
                </a:solidFill>
              </a:rPr>
              <a:t>Recurrent pneumonia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344955"/>
                </a:solidFill>
              </a:rPr>
              <a:t>Tuberculosis (TB)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344955"/>
                </a:solidFill>
              </a:rPr>
              <a:t>PCP — Pneumocystis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344955"/>
                </a:solidFill>
              </a:rPr>
              <a:t>jirovecii pneumonia</a:t>
            </a:r>
            <a:endParaRPr lang="en-US" sz="1275" dirty="0"/>
          </a:p>
        </p:txBody>
      </p:sp>
      <p:sp>
        <p:nvSpPr>
          <p:cNvPr id="25" name="SK-5-text-24"/>
          <p:cNvSpPr/>
          <p:nvPr/>
        </p:nvSpPr>
        <p:spPr>
          <a:xfrm>
            <a:off x="6591300" y="2438400"/>
            <a:ext cx="2001143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Aseptic meningitis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Peripheral neuropathy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Unexplained dementia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9372600" y="2438400"/>
            <a:ext cx="2158305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Unexplained weight loss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Oral candidiasis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(unexplained)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Cryptosporidiosis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923925" y="4371975"/>
            <a:ext cx="2755553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Non-Hodgkin lymphoma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Unexplained lymphadenopathy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Thrombocytopenia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3886200" y="4371975"/>
            <a:ext cx="2221111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Oral hairy leukoplakia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(virtually pathognomonic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for HIV)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6591300" y="4371975"/>
            <a:ext cx="2252663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Any STI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Recurrent genital herpes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Cervical cancer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9372600" y="4371975"/>
            <a:ext cx="2095500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Unexplained persistent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fever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Kaposi's sarcoma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344955"/>
                </a:solidFill>
              </a:rPr>
              <a:t>Wasting syndrome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184785" y="106114"/>
            <a:ext cx="10858500" cy="1882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2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· www.bradfordvts.co.uk</a:t>
            </a:r>
            <a:endParaRPr lang="en-US" sz="1425" dirty="0"/>
          </a:p>
        </p:txBody>
      </p:sp>
      <p:sp>
        <p:nvSpPr>
          <p:cNvPr id="32" name="SK-5-text-31"/>
          <p:cNvSpPr/>
          <p:nvPr/>
        </p:nvSpPr>
        <p:spPr>
          <a:xfrm>
            <a:off x="2252067" y="6600825"/>
            <a:ext cx="7658993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· Always verify with current NICE/BNF guidance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475" y="1275457"/>
            <a:ext cx="3230761" cy="2468761"/>
          </a:xfrm>
          <a:prstGeom prst="rect">
            <a:avLst/>
          </a:prstGeom>
        </p:spPr>
      </p:pic>
      <p:sp>
        <p:nvSpPr>
          <p:cNvPr id="4" name="SK-6-text-3"/>
          <p:cNvSpPr/>
          <p:nvPr/>
        </p:nvSpPr>
        <p:spPr>
          <a:xfrm>
            <a:off x="224730" y="400050"/>
            <a:ext cx="8046690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56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HIV Pre-Test Discussion in Primary Care</a:t>
            </a:r>
            <a:endParaRPr lang="en-US" sz="2550" dirty="0"/>
          </a:p>
        </p:txBody>
      </p:sp>
      <p:sp>
        <p:nvSpPr>
          <p:cNvPr id="5" name="SK-6-text-4"/>
          <p:cNvSpPr/>
          <p:nvPr/>
        </p:nvSpPr>
        <p:spPr>
          <a:xfrm>
            <a:off x="1076325" y="1771650"/>
            <a:ext cx="822960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Why this test is being offered</a:t>
            </a:r>
            <a:endParaRPr lang="en-US" sz="1800" dirty="0"/>
          </a:p>
        </p:txBody>
      </p:sp>
      <p:sp>
        <p:nvSpPr>
          <p:cNvPr id="6" name="SK-6-text-5"/>
          <p:cNvSpPr/>
          <p:nvPr/>
        </p:nvSpPr>
        <p:spPr>
          <a:xfrm>
            <a:off x="1076325" y="2457450"/>
            <a:ext cx="1014984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HIV is and how it is transmitted</a:t>
            </a:r>
            <a:endParaRPr lang="en-US" sz="1800" dirty="0"/>
          </a:p>
        </p:txBody>
      </p:sp>
      <p:sp>
        <p:nvSpPr>
          <p:cNvPr id="7" name="SK-6-text-6"/>
          <p:cNvSpPr/>
          <p:nvPr/>
        </p:nvSpPr>
        <p:spPr>
          <a:xfrm>
            <a:off x="1076325" y="3143250"/>
            <a:ext cx="466344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window period</a:t>
            </a:r>
            <a:endParaRPr lang="en-US" sz="1800" dirty="0"/>
          </a:p>
        </p:txBody>
      </p:sp>
      <p:sp>
        <p:nvSpPr>
          <p:cNvPr id="8" name="SK-6-text-7"/>
          <p:cNvSpPr/>
          <p:nvPr/>
        </p:nvSpPr>
        <p:spPr>
          <a:xfrm>
            <a:off x="1076325" y="3829050"/>
            <a:ext cx="960120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benefits of knowing your status</a:t>
            </a:r>
            <a:endParaRPr lang="en-US" sz="1800" dirty="0"/>
          </a:p>
        </p:txBody>
      </p:sp>
      <p:sp>
        <p:nvSpPr>
          <p:cNvPr id="9" name="SK-6-text-8"/>
          <p:cNvSpPr/>
          <p:nvPr/>
        </p:nvSpPr>
        <p:spPr>
          <a:xfrm>
            <a:off x="1076325" y="4514850"/>
            <a:ext cx="411480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Confidentiality</a:t>
            </a:r>
            <a:endParaRPr lang="en-US" sz="1800" dirty="0"/>
          </a:p>
        </p:txBody>
      </p:sp>
      <p:sp>
        <p:nvSpPr>
          <p:cNvPr id="10" name="SK-6-text-9"/>
          <p:cNvSpPr/>
          <p:nvPr/>
        </p:nvSpPr>
        <p:spPr>
          <a:xfrm>
            <a:off x="1076325" y="5200650"/>
            <a:ext cx="658368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happens if positive</a:t>
            </a:r>
            <a:endParaRPr lang="en-US" sz="1800" dirty="0"/>
          </a:p>
        </p:txBody>
      </p:sp>
      <p:sp>
        <p:nvSpPr>
          <p:cNvPr id="11" name="SK-6-text-10"/>
          <p:cNvSpPr/>
          <p:nvPr/>
        </p:nvSpPr>
        <p:spPr>
          <a:xfrm>
            <a:off x="1076325" y="5886450"/>
            <a:ext cx="1920240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8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Consent</a:t>
            </a:r>
            <a:endParaRPr lang="en-US" sz="1800" dirty="0"/>
          </a:p>
        </p:txBody>
      </p:sp>
      <p:sp>
        <p:nvSpPr>
          <p:cNvPr id="12" name="SK-6-text-11"/>
          <p:cNvSpPr/>
          <p:nvPr/>
        </p:nvSpPr>
        <p:spPr>
          <a:xfrm>
            <a:off x="714375" y="1190625"/>
            <a:ext cx="11477625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i="1" dirty="0">
                <a:solidFill>
                  <a:srgbClr val="595959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Brief · Focused · Non-judgemental — BHIVA Guidance</a:t>
            </a:r>
            <a:endParaRPr lang="en-US" sz="1950" dirty="0"/>
          </a:p>
        </p:txBody>
      </p:sp>
      <p:sp>
        <p:nvSpPr>
          <p:cNvPr id="13" name="SK-6-text-12"/>
          <p:cNvSpPr/>
          <p:nvPr/>
        </p:nvSpPr>
        <p:spPr>
          <a:xfrm>
            <a:off x="9001125" y="4238625"/>
            <a:ext cx="201168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SCA Tip:</a:t>
            </a:r>
            <a:endParaRPr lang="en-US" sz="1650" dirty="0"/>
          </a:p>
        </p:txBody>
      </p:sp>
      <p:sp>
        <p:nvSpPr>
          <p:cNvPr id="14" name="SK-6-text-13"/>
          <p:cNvSpPr/>
          <p:nvPr/>
        </p:nvSpPr>
        <p:spPr>
          <a:xfrm>
            <a:off x="9001125" y="4610100"/>
            <a:ext cx="2965103" cy="14562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“If a patient seems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reluctant — explore their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fears gently. Fear of a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positive result is the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most common barrier.”</a:t>
            </a:r>
            <a:endParaRPr lang="en-US" sz="1650" dirty="0"/>
          </a:p>
        </p:txBody>
      </p:sp>
      <p:sp>
        <p:nvSpPr>
          <p:cNvPr id="15" name="SK-6-text-14"/>
          <p:cNvSpPr/>
          <p:nvPr/>
        </p:nvSpPr>
        <p:spPr>
          <a:xfrm>
            <a:off x="702915" y="17716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1</a:t>
            </a:r>
            <a:endParaRPr lang="en-US" sz="1725" dirty="0"/>
          </a:p>
        </p:txBody>
      </p:sp>
      <p:sp>
        <p:nvSpPr>
          <p:cNvPr id="16" name="SK-6-text-15"/>
          <p:cNvSpPr/>
          <p:nvPr/>
        </p:nvSpPr>
        <p:spPr>
          <a:xfrm>
            <a:off x="702915" y="24574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2</a:t>
            </a:r>
            <a:endParaRPr lang="en-US" sz="1725" dirty="0"/>
          </a:p>
        </p:txBody>
      </p:sp>
      <p:sp>
        <p:nvSpPr>
          <p:cNvPr id="17" name="SK-6-text-16"/>
          <p:cNvSpPr/>
          <p:nvPr/>
        </p:nvSpPr>
        <p:spPr>
          <a:xfrm>
            <a:off x="702915" y="31432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3</a:t>
            </a:r>
            <a:endParaRPr lang="en-US" sz="1725" dirty="0"/>
          </a:p>
        </p:txBody>
      </p:sp>
      <p:sp>
        <p:nvSpPr>
          <p:cNvPr id="18" name="SK-6-text-17"/>
          <p:cNvSpPr/>
          <p:nvPr/>
        </p:nvSpPr>
        <p:spPr>
          <a:xfrm>
            <a:off x="702915" y="38290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4</a:t>
            </a:r>
            <a:endParaRPr lang="en-US" sz="1725" dirty="0"/>
          </a:p>
        </p:txBody>
      </p:sp>
      <p:sp>
        <p:nvSpPr>
          <p:cNvPr id="19" name="SK-6-text-18"/>
          <p:cNvSpPr/>
          <p:nvPr/>
        </p:nvSpPr>
        <p:spPr>
          <a:xfrm>
            <a:off x="702915" y="45148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5</a:t>
            </a:r>
            <a:endParaRPr lang="en-US" sz="1725" dirty="0"/>
          </a:p>
        </p:txBody>
      </p:sp>
      <p:sp>
        <p:nvSpPr>
          <p:cNvPr id="20" name="SK-6-text-19"/>
          <p:cNvSpPr/>
          <p:nvPr/>
        </p:nvSpPr>
        <p:spPr>
          <a:xfrm>
            <a:off x="702915" y="52006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6</a:t>
            </a:r>
            <a:endParaRPr lang="en-US" sz="1725" dirty="0"/>
          </a:p>
        </p:txBody>
      </p:sp>
      <p:sp>
        <p:nvSpPr>
          <p:cNvPr id="21" name="SK-6-text-20"/>
          <p:cNvSpPr/>
          <p:nvPr/>
        </p:nvSpPr>
        <p:spPr>
          <a:xfrm>
            <a:off x="702915" y="5886450"/>
            <a:ext cx="251371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7</a:t>
            </a:r>
            <a:endParaRPr lang="en-US" sz="1725" dirty="0"/>
          </a:p>
        </p:txBody>
      </p:sp>
      <p:sp>
        <p:nvSpPr>
          <p:cNvPr id="22" name="SK-6-text-21"/>
          <p:cNvSpPr/>
          <p:nvPr/>
        </p:nvSpPr>
        <p:spPr>
          <a:xfrm>
            <a:off x="1076325" y="2095500"/>
            <a:ext cx="1111567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Normalise it — “We offer this as part of routine care”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1076325" y="2781300"/>
            <a:ext cx="11064240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Brief, factual, non-stigmatising explanation</a:t>
            </a:r>
            <a:endParaRPr lang="en-US" sz="1650" dirty="0"/>
          </a:p>
        </p:txBody>
      </p:sp>
      <p:sp>
        <p:nvSpPr>
          <p:cNvPr id="24" name="SK-6-text-23"/>
          <p:cNvSpPr/>
          <p:nvPr/>
        </p:nvSpPr>
        <p:spPr>
          <a:xfrm>
            <a:off x="1076325" y="3467100"/>
            <a:ext cx="1111567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4th-gen test reliable at 45 days post-exposure</a:t>
            </a:r>
            <a:endParaRPr lang="en-US" sz="1650" dirty="0"/>
          </a:p>
        </p:txBody>
      </p:sp>
      <p:sp>
        <p:nvSpPr>
          <p:cNvPr id="25" name="SK-6-text-24"/>
          <p:cNvSpPr/>
          <p:nvPr/>
        </p:nvSpPr>
        <p:spPr>
          <a:xfrm>
            <a:off x="1076325" y="4152900"/>
            <a:ext cx="1111567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Early treatment = near-normal life expectancy; U=U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1076325" y="4838700"/>
            <a:ext cx="1111567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Explain what goes in the notes; limits of confidentiality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1076325" y="5524500"/>
            <a:ext cx="1111567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Basic outline only — referral to specialist; support available</a:t>
            </a:r>
            <a:endParaRPr lang="en-US" sz="1650" dirty="0"/>
          </a:p>
        </p:txBody>
      </p:sp>
      <p:sp>
        <p:nvSpPr>
          <p:cNvPr id="28" name="SK-6-text-27"/>
          <p:cNvSpPr/>
          <p:nvPr/>
        </p:nvSpPr>
        <p:spPr>
          <a:xfrm>
            <a:off x="1076325" y="6210300"/>
            <a:ext cx="1111567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Verbal consent is sufficient — written not required</a:t>
            </a:r>
            <a:endParaRPr lang="en-US" sz="1650" dirty="0"/>
          </a:p>
        </p:txBody>
      </p:sp>
      <p:sp>
        <p:nvSpPr>
          <p:cNvPr id="29" name="SK-6-text-28"/>
          <p:cNvSpPr/>
          <p:nvPr/>
        </p:nvSpPr>
        <p:spPr>
          <a:xfrm>
            <a:off x="9734550" y="123825"/>
            <a:ext cx="2294483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2045494" y="6638925"/>
            <a:ext cx="8224837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· Always verify with current NICE/BNF guidance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482" y="1988790"/>
            <a:ext cx="5669161" cy="290765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584" y="1913334"/>
            <a:ext cx="560784" cy="630882"/>
          </a:xfrm>
          <a:prstGeom prst="rect">
            <a:avLst/>
          </a:prstGeom>
        </p:spPr>
      </p:pic>
      <p:sp>
        <p:nvSpPr>
          <p:cNvPr id="5" name="SK-7-text-4"/>
          <p:cNvSpPr/>
          <p:nvPr/>
        </p:nvSpPr>
        <p:spPr>
          <a:xfrm>
            <a:off x="762000" y="742950"/>
            <a:ext cx="1143000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Tests: Types and Window Periods</a:t>
            </a:r>
            <a:endParaRPr lang="en-US" sz="3750" dirty="0"/>
          </a:p>
        </p:txBody>
      </p:sp>
      <p:sp>
        <p:nvSpPr>
          <p:cNvPr id="6" name="SK-7-text-5"/>
          <p:cNvSpPr/>
          <p:nvPr/>
        </p:nvSpPr>
        <p:spPr>
          <a:xfrm>
            <a:off x="1485900" y="1800225"/>
            <a:ext cx="701040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1725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4th-Generation Ag/Ab Combo</a:t>
            </a:r>
            <a:endParaRPr lang="en-US" sz="1725" dirty="0"/>
          </a:p>
        </p:txBody>
      </p:sp>
      <p:sp>
        <p:nvSpPr>
          <p:cNvPr id="7" name="SK-7-text-6"/>
          <p:cNvSpPr/>
          <p:nvPr/>
        </p:nvSpPr>
        <p:spPr>
          <a:xfrm>
            <a:off x="962025" y="3038475"/>
            <a:ext cx="517017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1725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5th-Generation Test</a:t>
            </a:r>
            <a:endParaRPr lang="en-US" sz="1725" dirty="0"/>
          </a:p>
        </p:txBody>
      </p:sp>
      <p:sp>
        <p:nvSpPr>
          <p:cNvPr id="8" name="SK-7-text-7"/>
          <p:cNvSpPr/>
          <p:nvPr/>
        </p:nvSpPr>
        <p:spPr>
          <a:xfrm>
            <a:off x="962025" y="4238625"/>
            <a:ext cx="525780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1725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RNA (Viral Load)</a:t>
            </a:r>
            <a:endParaRPr lang="en-US" sz="1725" dirty="0"/>
          </a:p>
        </p:txBody>
      </p:sp>
      <p:sp>
        <p:nvSpPr>
          <p:cNvPr id="9" name="SK-7-text-8"/>
          <p:cNvSpPr/>
          <p:nvPr/>
        </p:nvSpPr>
        <p:spPr>
          <a:xfrm>
            <a:off x="962025" y="5438775"/>
            <a:ext cx="473202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1725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Antibody-Only Test</a:t>
            </a:r>
            <a:endParaRPr lang="en-US" sz="1725" dirty="0"/>
          </a:p>
        </p:txBody>
      </p:sp>
      <p:sp>
        <p:nvSpPr>
          <p:cNvPr id="10" name="SK-7-text-9"/>
          <p:cNvSpPr/>
          <p:nvPr/>
        </p:nvSpPr>
        <p:spPr>
          <a:xfrm>
            <a:off x="6058346" y="5715000"/>
            <a:ext cx="5856833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Standard UK HIV test (2024): 4th-generation Ag/Ab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combo — reliable result at 45 days post-exposure.</a:t>
            </a:r>
            <a:endParaRPr lang="en-US" sz="1650" dirty="0"/>
          </a:p>
        </p:txBody>
      </p:sp>
      <p:sp>
        <p:nvSpPr>
          <p:cNvPr id="11" name="SK-7-text-10"/>
          <p:cNvSpPr/>
          <p:nvPr/>
        </p:nvSpPr>
        <p:spPr>
          <a:xfrm>
            <a:off x="1485900" y="2143125"/>
            <a:ext cx="78867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Detects: HIV antibodies + p24 antigen</a:t>
            </a:r>
            <a:endParaRPr lang="en-US" sz="1350" dirty="0"/>
          </a:p>
        </p:txBody>
      </p:sp>
      <p:sp>
        <p:nvSpPr>
          <p:cNvPr id="12" name="SK-7-text-11"/>
          <p:cNvSpPr/>
          <p:nvPr/>
        </p:nvSpPr>
        <p:spPr>
          <a:xfrm>
            <a:off x="962025" y="3381375"/>
            <a:ext cx="761238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Detects: Ag/Ab + type differentiation</a:t>
            </a:r>
            <a:endParaRPr lang="en-US" sz="1350" dirty="0"/>
          </a:p>
        </p:txBody>
      </p:sp>
      <p:sp>
        <p:nvSpPr>
          <p:cNvPr id="13" name="SK-7-text-12"/>
          <p:cNvSpPr/>
          <p:nvPr/>
        </p:nvSpPr>
        <p:spPr>
          <a:xfrm>
            <a:off x="962025" y="4581525"/>
            <a:ext cx="781812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Detects: HIV genetic material directly</a:t>
            </a:r>
            <a:endParaRPr lang="en-US" sz="1350" dirty="0"/>
          </a:p>
        </p:txBody>
      </p:sp>
      <p:sp>
        <p:nvSpPr>
          <p:cNvPr id="14" name="SK-7-text-13"/>
          <p:cNvSpPr/>
          <p:nvPr/>
        </p:nvSpPr>
        <p:spPr>
          <a:xfrm>
            <a:off x="962025" y="5781675"/>
            <a:ext cx="576072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Detects: HIV antibodies only</a:t>
            </a:r>
            <a:endParaRPr lang="en-US" sz="1350" dirty="0"/>
          </a:p>
        </p:txBody>
      </p:sp>
      <p:sp>
        <p:nvSpPr>
          <p:cNvPr id="15" name="SK-7-text-14"/>
          <p:cNvSpPr/>
          <p:nvPr/>
        </p:nvSpPr>
        <p:spPr>
          <a:xfrm>
            <a:off x="1485900" y="2476500"/>
            <a:ext cx="1042416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96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Reliable at 45 days • Confirmatory at 3 months</a:t>
            </a:r>
            <a:endParaRPr lang="en-US" sz="1425" dirty="0"/>
          </a:p>
        </p:txBody>
      </p:sp>
      <p:sp>
        <p:nvSpPr>
          <p:cNvPr id="16" name="SK-7-text-15"/>
          <p:cNvSpPr/>
          <p:nvPr/>
        </p:nvSpPr>
        <p:spPr>
          <a:xfrm>
            <a:off x="962025" y="3686175"/>
            <a:ext cx="52120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~28 days (lab dependent)</a:t>
            </a:r>
            <a:endParaRPr lang="en-US" sz="1350" dirty="0"/>
          </a:p>
        </p:txBody>
      </p:sp>
      <p:sp>
        <p:nvSpPr>
          <p:cNvPr id="17" name="SK-7-text-16"/>
          <p:cNvSpPr/>
          <p:nvPr/>
        </p:nvSpPr>
        <p:spPr>
          <a:xfrm>
            <a:off x="962025" y="4924425"/>
            <a:ext cx="112299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~10–14 days • Used in suspected acute seroconversion</a:t>
            </a:r>
            <a:endParaRPr lang="en-US" sz="1350" dirty="0"/>
          </a:p>
        </p:txBody>
      </p:sp>
      <p:sp>
        <p:nvSpPr>
          <p:cNvPr id="18" name="SK-7-text-17"/>
          <p:cNvSpPr/>
          <p:nvPr/>
        </p:nvSpPr>
        <p:spPr>
          <a:xfrm>
            <a:off x="962025" y="6124575"/>
            <a:ext cx="102184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 months • No longer first-line; largely replaced</a:t>
            </a:r>
            <a:endParaRPr lang="en-US" sz="1350" dirty="0"/>
          </a:p>
        </p:txBody>
      </p:sp>
      <p:sp>
        <p:nvSpPr>
          <p:cNvPr id="19" name="SK-7-text-18"/>
          <p:cNvSpPr/>
          <p:nvPr/>
        </p:nvSpPr>
        <p:spPr>
          <a:xfrm>
            <a:off x="7926586" y="5029200"/>
            <a:ext cx="2263080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Days Post-Exposure</a:t>
            </a:r>
            <a:endParaRPr lang="en-US" sz="1500" dirty="0"/>
          </a:p>
        </p:txBody>
      </p:sp>
      <p:sp>
        <p:nvSpPr>
          <p:cNvPr id="20" name="SK-7-text-19"/>
          <p:cNvSpPr/>
          <p:nvPr/>
        </p:nvSpPr>
        <p:spPr>
          <a:xfrm>
            <a:off x="5060156" y="1838325"/>
            <a:ext cx="995363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UK Standard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2024</a:t>
            </a:r>
            <a:endParaRPr lang="en-US" sz="1125" dirty="0"/>
          </a:p>
        </p:txBody>
      </p:sp>
      <p:sp>
        <p:nvSpPr>
          <p:cNvPr id="21" name="SK-7-text-20"/>
          <p:cNvSpPr/>
          <p:nvPr/>
        </p:nvSpPr>
        <p:spPr>
          <a:xfrm>
            <a:off x="2052637" y="6638925"/>
            <a:ext cx="8067675" cy="158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• Always verify with current NICE/BNF guidance • www.bradfordvts.co.uk</a:t>
            </a:r>
            <a:endParaRPr lang="en-US" sz="1200" dirty="0"/>
          </a:p>
        </p:txBody>
      </p:sp>
      <p:sp>
        <p:nvSpPr>
          <p:cNvPr id="22" name="SK-7-text-21"/>
          <p:cNvSpPr/>
          <p:nvPr/>
        </p:nvSpPr>
        <p:spPr>
          <a:xfrm>
            <a:off x="590550" y="104775"/>
            <a:ext cx="9144000" cy="158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•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969" y="2304157"/>
            <a:ext cx="353467" cy="315367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067" y="2290465"/>
            <a:ext cx="353467" cy="349746"/>
          </a:xfrm>
          <a:prstGeom prst="rect">
            <a:avLst/>
          </a:prstGeom>
        </p:spPr>
      </p:pic>
      <p:sp>
        <p:nvSpPr>
          <p:cNvPr id="5" name="SK-8-text-4"/>
          <p:cNvSpPr/>
          <p:nvPr/>
        </p:nvSpPr>
        <p:spPr>
          <a:xfrm>
            <a:off x="590550" y="914400"/>
            <a:ext cx="11601450" cy="532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95"/>
              </a:lnSpc>
              <a:buNone/>
            </a:pPr>
            <a:r>
              <a:rPr lang="en-US" sz="3525" b="1" dirty="0">
                <a:solidFill>
                  <a:srgbClr val="2B323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Interpreting HIV Test Results</a:t>
            </a:r>
            <a:endParaRPr lang="en-US" sz="3525" dirty="0"/>
          </a:p>
        </p:txBody>
      </p:sp>
      <p:sp>
        <p:nvSpPr>
          <p:cNvPr id="6" name="SK-8-text-5"/>
          <p:cNvSpPr/>
          <p:nvPr/>
        </p:nvSpPr>
        <p:spPr>
          <a:xfrm>
            <a:off x="1447800" y="2314575"/>
            <a:ext cx="5143500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78"/>
              </a:lnSpc>
              <a:buNone/>
            </a:pPr>
            <a:r>
              <a:rPr lang="en-US" sz="2250" b="1" dirty="0">
                <a:solidFill>
                  <a:srgbClr val="2B323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Negative Result</a:t>
            </a:r>
            <a:endParaRPr lang="en-US" sz="2250" dirty="0"/>
          </a:p>
        </p:txBody>
      </p:sp>
      <p:sp>
        <p:nvSpPr>
          <p:cNvPr id="7" name="SK-8-text-6"/>
          <p:cNvSpPr/>
          <p:nvPr/>
        </p:nvSpPr>
        <p:spPr>
          <a:xfrm>
            <a:off x="7058025" y="2314575"/>
            <a:ext cx="5133975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78"/>
              </a:lnSpc>
              <a:buNone/>
            </a:pPr>
            <a:r>
              <a:rPr lang="en-US" sz="2250" b="1" dirty="0">
                <a:solidFill>
                  <a:srgbClr val="B73F1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Positive Result — Initial Steps</a:t>
            </a:r>
            <a:endParaRPr lang="en-US" sz="2250" dirty="0"/>
          </a:p>
        </p:txBody>
      </p:sp>
      <p:sp>
        <p:nvSpPr>
          <p:cNvPr id="8" name="SK-8-text-7"/>
          <p:cNvSpPr/>
          <p:nvPr/>
        </p:nvSpPr>
        <p:spPr>
          <a:xfrm>
            <a:off x="962025" y="2924175"/>
            <a:ext cx="5186363" cy="21315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Reassure the patient clearly and warmly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If tested within the window period → re-test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45 days post-exposure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Discuss ongoing risk reduction and consider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PrEP referral if high-risk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Opportunity for: hepatitis B vaccination, STI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screen, condom counselling</a:t>
            </a:r>
            <a:endParaRPr lang="en-US" sz="1725" dirty="0"/>
          </a:p>
        </p:txBody>
      </p:sp>
      <p:sp>
        <p:nvSpPr>
          <p:cNvPr id="9" name="SK-8-text-8"/>
          <p:cNvSpPr/>
          <p:nvPr/>
        </p:nvSpPr>
        <p:spPr>
          <a:xfrm>
            <a:off x="6638925" y="2924175"/>
            <a:ext cx="5553075" cy="2436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Give the result clearly and calmly — state it first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Keep information minimal at this first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consultation — focus on the next 24-48 hours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Arrange confirmatory testing via GUM / ID clinic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Do NOT start ART in primary care — refer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urgently to HIV specialist clinic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Safety net: assess risk of self-harm; arrange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follow-up within 48-72 hours</a:t>
            </a:r>
            <a:endParaRPr lang="en-US" sz="1725" dirty="0"/>
          </a:p>
        </p:txBody>
      </p:sp>
      <p:sp>
        <p:nvSpPr>
          <p:cNvPr id="10" name="SK-8-text-9"/>
          <p:cNvSpPr/>
          <p:nvPr/>
        </p:nvSpPr>
        <p:spPr>
          <a:xfrm>
            <a:off x="1143000" y="5743575"/>
            <a:ext cx="495582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Window period reminder: 4th-gen test reliable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45 days — not 3 months</a:t>
            </a:r>
            <a:endParaRPr lang="en-US" sz="1575" dirty="0"/>
          </a:p>
        </p:txBody>
      </p:sp>
      <p:sp>
        <p:nvSpPr>
          <p:cNvPr id="11" name="SK-8-text-10"/>
          <p:cNvSpPr/>
          <p:nvPr/>
        </p:nvSpPr>
        <p:spPr>
          <a:xfrm>
            <a:off x="6934200" y="5743575"/>
            <a:ext cx="4903440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Tip: Do not counsel about ART at this first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visit — focus on coping and support</a:t>
            </a:r>
            <a:endParaRPr lang="en-US" sz="1575" dirty="0"/>
          </a:p>
        </p:txBody>
      </p:sp>
      <p:sp>
        <p:nvSpPr>
          <p:cNvPr id="12" name="SK-8-text-11"/>
          <p:cNvSpPr/>
          <p:nvPr/>
        </p:nvSpPr>
        <p:spPr>
          <a:xfrm>
            <a:off x="590550" y="123825"/>
            <a:ext cx="6537960" cy="217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6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3" name="SK-8-text-12"/>
          <p:cNvSpPr/>
          <p:nvPr/>
        </p:nvSpPr>
        <p:spPr>
          <a:xfrm>
            <a:off x="9858375" y="123825"/>
            <a:ext cx="1906786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0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4" name="SK-8-text-13"/>
          <p:cNvSpPr/>
          <p:nvPr/>
        </p:nvSpPr>
        <p:spPr>
          <a:xfrm>
            <a:off x="2052637" y="6638925"/>
            <a:ext cx="8067675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14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· Always verify with current NICE/BNF guidance ·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2215009"/>
            <a:ext cx="5559475" cy="3284934"/>
          </a:xfrm>
          <a:prstGeom prst="rect">
            <a:avLst/>
          </a:prstGeom>
        </p:spPr>
      </p:pic>
      <p:sp>
        <p:nvSpPr>
          <p:cNvPr id="4" name="SK-9-text-3"/>
          <p:cNvSpPr/>
          <p:nvPr/>
        </p:nvSpPr>
        <p:spPr>
          <a:xfrm>
            <a:off x="590550" y="647700"/>
            <a:ext cx="11601450" cy="6538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148"/>
              </a:lnSpc>
              <a:buNone/>
            </a:pPr>
            <a:r>
              <a:rPr lang="en-US" sz="3900" b="1" dirty="0">
                <a:solidFill>
                  <a:srgbClr val="2B3A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Seroconversion Illness</a:t>
            </a:r>
            <a:endParaRPr lang="en-US" sz="3900" dirty="0"/>
          </a:p>
        </p:txBody>
      </p:sp>
      <p:sp>
        <p:nvSpPr>
          <p:cNvPr id="5" name="SK-9-text-4"/>
          <p:cNvSpPr/>
          <p:nvPr/>
        </p:nvSpPr>
        <p:spPr>
          <a:xfrm>
            <a:off x="590550" y="1581150"/>
            <a:ext cx="11601450" cy="3309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06"/>
              </a:lnSpc>
              <a:buNone/>
            </a:pPr>
            <a:r>
              <a:rPr lang="en-US" sz="1875" dirty="0">
                <a:solidFill>
                  <a:srgbClr val="4A869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Recognising the window when antibody tests can mislead</a:t>
            </a:r>
            <a:endParaRPr lang="en-US" sz="1875" dirty="0"/>
          </a:p>
        </p:txBody>
      </p:sp>
      <p:sp>
        <p:nvSpPr>
          <p:cNvPr id="6" name="SK-9-text-5"/>
          <p:cNvSpPr/>
          <p:nvPr/>
        </p:nvSpPr>
        <p:spPr>
          <a:xfrm>
            <a:off x="6686550" y="2181225"/>
            <a:ext cx="304038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77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ALERT</a:t>
            </a:r>
            <a:endParaRPr lang="en-US" sz="1425" dirty="0"/>
          </a:p>
        </p:txBody>
      </p:sp>
      <p:sp>
        <p:nvSpPr>
          <p:cNvPr id="7" name="SK-9-text-6"/>
          <p:cNvSpPr/>
          <p:nvPr/>
        </p:nvSpPr>
        <p:spPr>
          <a:xfrm>
            <a:off x="6686550" y="3609975"/>
            <a:ext cx="260604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4A869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CORRECT TEST</a:t>
            </a:r>
            <a:endParaRPr lang="en-US" sz="1425" dirty="0"/>
          </a:p>
        </p:txBody>
      </p:sp>
      <p:sp>
        <p:nvSpPr>
          <p:cNvPr id="8" name="SK-9-text-7"/>
          <p:cNvSpPr/>
          <p:nvPr/>
        </p:nvSpPr>
        <p:spPr>
          <a:xfrm>
            <a:off x="6686550" y="5038725"/>
            <a:ext cx="173736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77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FLAG</a:t>
            </a:r>
            <a:endParaRPr lang="en-US" sz="1425" dirty="0"/>
          </a:p>
        </p:txBody>
      </p:sp>
      <p:sp>
        <p:nvSpPr>
          <p:cNvPr id="9" name="SK-9-text-8"/>
          <p:cNvSpPr/>
          <p:nvPr/>
        </p:nvSpPr>
        <p:spPr>
          <a:xfrm>
            <a:off x="6686550" y="2457450"/>
            <a:ext cx="5364361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antibody tests may be negative during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seroconversion — the patient is highly infectious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but the standard test appears reassuring.</a:t>
            </a:r>
            <a:endParaRPr lang="en-US" sz="1650" dirty="0"/>
          </a:p>
        </p:txBody>
      </p:sp>
      <p:sp>
        <p:nvSpPr>
          <p:cNvPr id="10" name="SK-9-text-9"/>
          <p:cNvSpPr/>
          <p:nvPr/>
        </p:nvSpPr>
        <p:spPr>
          <a:xfrm>
            <a:off x="6686550" y="3895725"/>
            <a:ext cx="5416748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seroconversion is suspected → request HIV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RNA (viral load) or a 5th-generation test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HIV RNA detects infection from ~10-14 days post-exposure</a:t>
            </a:r>
            <a:endParaRPr lang="en-US" sz="1650" dirty="0"/>
          </a:p>
        </p:txBody>
      </p:sp>
      <p:sp>
        <p:nvSpPr>
          <p:cNvPr id="11" name="SK-9-text-10"/>
          <p:cNvSpPr/>
          <p:nvPr/>
        </p:nvSpPr>
        <p:spPr>
          <a:xfrm>
            <a:off x="6686550" y="5324475"/>
            <a:ext cx="5469136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Recent high-risk exposure + seroconversion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symptoms → Urgent HIV RNA + consider PEPSE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within 72 hours</a:t>
            </a:r>
            <a:endParaRPr lang="en-US" sz="1650" dirty="0"/>
          </a:p>
        </p:txBody>
      </p:sp>
      <p:sp>
        <p:nvSpPr>
          <p:cNvPr id="12" name="SK-9-text-11"/>
          <p:cNvSpPr/>
          <p:nvPr/>
        </p:nvSpPr>
        <p:spPr>
          <a:xfrm>
            <a:off x="1200150" y="6067425"/>
            <a:ext cx="5291138" cy="4423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negative HIV antibody test does NOT rule out acute HIV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infection during the seroconversion window.</a:t>
            </a:r>
            <a:endParaRPr lang="en-US" sz="1350" dirty="0"/>
          </a:p>
        </p:txBody>
      </p:sp>
      <p:sp>
        <p:nvSpPr>
          <p:cNvPr id="13" name="SK-9-text-12"/>
          <p:cNvSpPr/>
          <p:nvPr/>
        </p:nvSpPr>
        <p:spPr>
          <a:xfrm>
            <a:off x="639514" y="6124575"/>
            <a:ext cx="387548" cy="3324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1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350" dirty="0"/>
          </a:p>
          <a:p>
            <a:pPr marL="0" indent="0" algn="ctr">
              <a:lnSpc>
                <a:spcPts val="131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TIP</a:t>
            </a:r>
            <a:endParaRPr lang="en-US" sz="1350" dirty="0"/>
          </a:p>
        </p:txBody>
      </p:sp>
      <p:sp>
        <p:nvSpPr>
          <p:cNvPr id="14" name="SK-9-text-13"/>
          <p:cNvSpPr/>
          <p:nvPr/>
        </p:nvSpPr>
        <p:spPr>
          <a:xfrm>
            <a:off x="9982200" y="95250"/>
            <a:ext cx="22002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5" name="SK-9-text-14"/>
          <p:cNvSpPr/>
          <p:nvPr/>
        </p:nvSpPr>
        <p:spPr>
          <a:xfrm>
            <a:off x="228600" y="95250"/>
            <a:ext cx="53492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6" name="SK-9-text-15"/>
          <p:cNvSpPr/>
          <p:nvPr/>
        </p:nvSpPr>
        <p:spPr>
          <a:xfrm>
            <a:off x="2317849" y="6638925"/>
            <a:ext cx="7679978" cy="2190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educational purposes only · Always verify with current NICE/BNF guidance · www.bradfordvts.co.uk</a:t>
            </a:r>
            <a:endParaRPr lang="en-US" sz="1125" dirty="0"/>
          </a:p>
        </p:txBody>
      </p:sp>
      <p:sp>
        <p:nvSpPr>
          <p:cNvPr id="17" name="SK-9-text-16"/>
          <p:cNvSpPr/>
          <p:nvPr/>
        </p:nvSpPr>
        <p:spPr>
          <a:xfrm>
            <a:off x="962025" y="5610225"/>
            <a:ext cx="11229975" cy="18424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1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Onset: 2-6 weeks post-exposure · Duration: 1-2 weeks (self-limiting)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4324</Words>
  <Application>Microsoft Office PowerPoint</Application>
  <PresentationFormat>Widescreen</PresentationFormat>
  <Paragraphs>685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Arial-BoldMT</vt:lpstr>
      <vt:lpstr>Open Sans</vt:lpstr>
      <vt:lpstr>Poppins</vt:lpstr>
      <vt:lpstr>Arial</vt:lpstr>
      <vt:lpstr>Roboto-Regular</vt:lpstr>
      <vt:lpstr>Noto Sans KR</vt:lpstr>
      <vt:lpstr>ArialMT</vt:lpstr>
      <vt:lpstr>Montserrat</vt:lpstr>
      <vt:lpstr>Arial-Black</vt:lpstr>
      <vt:lpstr>OpenSans-Bold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2026-05-24T14:43:24Z</dcterms:created>
  <dcterms:modified xsi:type="dcterms:W3CDTF">2026-05-24T15:33:25Z</dcterms:modified>
</cp:coreProperties>
</file>