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9"/>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Lst>
  <p:sldSz cx="9144000" cy="5143500" type="screen16x9"/>
  <p:notesSz cx="5143500" cy="9144000"/>
  <p:embeddedFontLst>
    <p:embeddedFont>
      <p:font typeface="Alexandria" panose="020B0604020202020204" charset="-78"/>
      <p:regular r:id="rId30"/>
    </p:embeddedFont>
    <p:embeddedFont>
      <p:font typeface="Brygada 1918 SemiBold"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7" d="100"/>
          <a:sy n="117"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6214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txBody>
          <a:bodyPr/>
          <a:lstStyle/>
          <a:p>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lide 2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lide 2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lide 2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EBD4"/>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0.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1.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2.xml"/><Relationship Id="rId5" Type="http://schemas.openxmlformats.org/officeDocument/2006/relationships/image" Target="../media/image4.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_rels/slide2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_rels/slide2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3.xml"/><Relationship Id="rId1" Type="http://schemas.openxmlformats.org/officeDocument/2006/relationships/slideLayout" Target="../slideLayouts/slideLayout26.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_rels/slide2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4.xml"/><Relationship Id="rId1" Type="http://schemas.openxmlformats.org/officeDocument/2006/relationships/slideLayout" Target="../slideLayouts/slideLayout27.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_rels/slide2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5.xml"/><Relationship Id="rId1" Type="http://schemas.openxmlformats.org/officeDocument/2006/relationships/slideLayout" Target="../slideLayouts/slideLayout28.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tht.org.uk"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hyperlink" Target="http://www.playingsafely.co.u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sp>
        <p:nvSpPr>
          <p:cNvPr id="3" name="Text 0"/>
          <p:cNvSpPr/>
          <p:nvPr/>
        </p:nvSpPr>
        <p:spPr>
          <a:xfrm>
            <a:off x="3925119" y="1895326"/>
            <a:ext cx="3558332"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LGBT slang</a:t>
            </a:r>
            <a:endParaRPr lang="en-US" sz="2400" dirty="0"/>
          </a:p>
        </p:txBody>
      </p:sp>
      <p:sp>
        <p:nvSpPr>
          <p:cNvPr id="4" name="Text 1"/>
          <p:cNvSpPr/>
          <p:nvPr/>
        </p:nvSpPr>
        <p:spPr>
          <a:xfrm>
            <a:off x="3925119" y="2468910"/>
            <a:ext cx="4722763" cy="396925"/>
          </a:xfrm>
          <a:prstGeom prst="rect">
            <a:avLst/>
          </a:prstGeom>
          <a:noFill/>
          <a:ln/>
        </p:spPr>
        <p:txBody>
          <a:bodyPr wrap="square" lIns="0" tIns="0" rIns="0" bIns="0" rtlCol="0" anchor="t">
            <a:normAutofit/>
          </a:bodyPr>
          <a:lstStyle/>
          <a:p>
            <a:pPr marL="0" indent="0" algn="l">
              <a:lnSpc>
                <a:spcPct val="133000"/>
              </a:lnSpc>
              <a:buNone/>
            </a:pPr>
            <a:r>
              <a:rPr lang="en-US" sz="950" i="1" dirty="0">
                <a:solidFill>
                  <a:srgbClr val="403011"/>
                </a:solidFill>
                <a:latin typeface="Alexandria" pitchFamily="34" charset="0"/>
                <a:ea typeface="Alexandria" pitchFamily="34" charset="-122"/>
                <a:cs typeface="Alexandria" pitchFamily="34" charset="-120"/>
              </a:rPr>
              <a:t>The wonderful diversity within gay people — an educational resource for healthcare professionals and trainees.</a:t>
            </a:r>
            <a:endParaRPr lang="en-US" sz="950" dirty="0"/>
          </a:p>
        </p:txBody>
      </p:sp>
      <p:sp>
        <p:nvSpPr>
          <p:cNvPr id="5" name="Shape 2"/>
          <p:cNvSpPr/>
          <p:nvPr/>
        </p:nvSpPr>
        <p:spPr>
          <a:xfrm>
            <a:off x="3892462" y="1336328"/>
            <a:ext cx="1700074" cy="233214"/>
          </a:xfrm>
          <a:prstGeom prst="roundRect">
            <a:avLst>
              <a:gd name="adj" fmla="val 63828"/>
            </a:avLst>
          </a:prstGeom>
          <a:solidFill>
            <a:schemeClr val="accent2"/>
          </a:solidFill>
          <a:ln/>
        </p:spPr>
        <p:txBody>
          <a:bodyPr/>
          <a:lstStyle/>
          <a:p>
            <a:endParaRPr lang="en-GB"/>
          </a:p>
        </p:txBody>
      </p:sp>
      <p:sp>
        <p:nvSpPr>
          <p:cNvPr id="6" name="Text 3"/>
          <p:cNvSpPr/>
          <p:nvPr/>
        </p:nvSpPr>
        <p:spPr>
          <a:xfrm>
            <a:off x="3937472" y="1377468"/>
            <a:ext cx="1766813" cy="158800"/>
          </a:xfrm>
          <a:prstGeom prst="rect">
            <a:avLst/>
          </a:prstGeom>
          <a:noFill/>
          <a:ln/>
        </p:spPr>
        <p:txBody>
          <a:bodyPr wrap="none" lIns="0" tIns="0" rIns="0" bIns="0" rtlCol="0" anchor="t"/>
          <a:lstStyle/>
          <a:p>
            <a:pPr marL="0" indent="0" algn="l">
              <a:lnSpc>
                <a:spcPct val="133000"/>
              </a:lnSpc>
              <a:buNone/>
            </a:pPr>
            <a:r>
              <a:rPr lang="en-US" sz="750" b="1" dirty="0">
                <a:solidFill>
                  <a:schemeClr val="bg1"/>
                </a:solidFill>
                <a:latin typeface="Alexandria" pitchFamily="34" charset="0"/>
                <a:ea typeface="Alexandria" pitchFamily="34" charset="-122"/>
                <a:cs typeface="Alexandria" pitchFamily="34" charset="-120"/>
              </a:rPr>
              <a:t>BRADFORD VTS TEACHING DECK</a:t>
            </a:r>
            <a:endParaRPr lang="en-US" sz="750" b="1" dirty="0">
              <a:solidFill>
                <a:schemeClr val="bg1"/>
              </a:solidFill>
            </a:endParaRPr>
          </a:p>
        </p:txBody>
      </p:sp>
      <p:sp>
        <p:nvSpPr>
          <p:cNvPr id="7" name="Shape 4"/>
          <p:cNvSpPr/>
          <p:nvPr/>
        </p:nvSpPr>
        <p:spPr>
          <a:xfrm>
            <a:off x="6233401" y="3266256"/>
            <a:ext cx="1325761" cy="242739"/>
          </a:xfrm>
          <a:prstGeom prst="roundRect">
            <a:avLst>
              <a:gd name="adj" fmla="val 61323"/>
            </a:avLst>
          </a:prstGeom>
          <a:noFill/>
          <a:ln w="4763">
            <a:solidFill>
              <a:srgbClr val="626C3B"/>
            </a:solidFill>
            <a:prstDash val="solid"/>
          </a:ln>
        </p:spPr>
        <p:txBody>
          <a:bodyPr/>
          <a:lstStyle/>
          <a:p>
            <a:endParaRPr lang="en-GB"/>
          </a:p>
        </p:txBody>
      </p:sp>
      <p:sp>
        <p:nvSpPr>
          <p:cNvPr id="8" name="Text 5"/>
          <p:cNvSpPr/>
          <p:nvPr/>
        </p:nvSpPr>
        <p:spPr>
          <a:xfrm>
            <a:off x="6337027" y="3308226"/>
            <a:ext cx="1624608" cy="158800"/>
          </a:xfrm>
          <a:prstGeom prst="rect">
            <a:avLst/>
          </a:prstGeom>
          <a:noFill/>
          <a:ln/>
        </p:spPr>
        <p:txBody>
          <a:bodyPr wrap="none" lIns="0" tIns="0" rIns="0" bIns="0" rtlCol="0" anchor="t"/>
          <a:lstStyle/>
          <a:p>
            <a:pPr marL="0" indent="0" algn="l">
              <a:lnSpc>
                <a:spcPct val="133000"/>
              </a:lnSpc>
              <a:buNone/>
            </a:pPr>
            <a:r>
              <a:rPr lang="en-US" sz="750" dirty="0">
                <a:solidFill>
                  <a:srgbClr val="626C3B"/>
                </a:solidFill>
                <a:latin typeface="Alexandria" pitchFamily="34" charset="0"/>
                <a:ea typeface="Alexandria" pitchFamily="34" charset="-122"/>
                <a:cs typeface="Alexandria" pitchFamily="34" charset="-120"/>
              </a:rPr>
              <a:t>LGBT+ INCLUSIVE CARE</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96119" y="450726"/>
            <a:ext cx="5279678" cy="3142655"/>
          </a:xfrm>
          <a:prstGeom prst="rect">
            <a:avLst/>
          </a:prstGeom>
        </p:spPr>
      </p:pic>
      <p:sp>
        <p:nvSpPr>
          <p:cNvPr id="3" name="Text 0"/>
          <p:cNvSpPr/>
          <p:nvPr/>
        </p:nvSpPr>
        <p:spPr>
          <a:xfrm>
            <a:off x="496119" y="3698007"/>
            <a:ext cx="2783012" cy="290736"/>
          </a:xfrm>
          <a:prstGeom prst="rect">
            <a:avLst/>
          </a:prstGeom>
          <a:noFill/>
          <a:ln/>
        </p:spPr>
        <p:txBody>
          <a:bodyPr wrap="none" lIns="0" tIns="0" rIns="0" bIns="0" rtlCol="0" anchor="t"/>
          <a:lstStyle/>
          <a:p>
            <a:pPr marL="0" indent="0" algn="l">
              <a:lnSpc>
                <a:spcPct val="104000"/>
              </a:lnSpc>
              <a:buNone/>
            </a:pPr>
            <a:r>
              <a:rPr lang="en-US" sz="1800" dirty="0">
                <a:solidFill>
                  <a:srgbClr val="403011"/>
                </a:solidFill>
                <a:latin typeface="Brygada 1918 SemiBold" pitchFamily="34" charset="0"/>
                <a:ea typeface="Brygada 1918 SemiBold" pitchFamily="34" charset="-122"/>
                <a:cs typeface="Brygada 1918 SemiBold" pitchFamily="34" charset="-120"/>
              </a:rPr>
              <a:t>Cottage = Toilet</a:t>
            </a:r>
            <a:endParaRPr lang="en-US" sz="1800" dirty="0"/>
          </a:p>
        </p:txBody>
      </p:sp>
      <p:sp>
        <p:nvSpPr>
          <p:cNvPr id="4" name="Text 1"/>
          <p:cNvSpPr/>
          <p:nvPr/>
        </p:nvSpPr>
        <p:spPr>
          <a:xfrm>
            <a:off x="496119" y="4093369"/>
            <a:ext cx="8151763" cy="599331"/>
          </a:xfrm>
          <a:prstGeom prst="rect">
            <a:avLst/>
          </a:prstGeom>
          <a:noFill/>
          <a:ln/>
        </p:spPr>
        <p:txBody>
          <a:bodyPr wrap="square" lIns="0" tIns="0" rIns="0" bIns="0" rtlCol="0" anchor="t">
            <a:normAutofit/>
          </a:bodyPr>
          <a:lstStyle/>
          <a:p>
            <a:pPr marL="0" indent="0" algn="l">
              <a:lnSpc>
                <a:spcPct val="117000"/>
              </a:lnSpc>
              <a:buNone/>
            </a:pPr>
            <a:r>
              <a:rPr lang="en-US" sz="700" b="1" dirty="0">
                <a:solidFill>
                  <a:srgbClr val="403011"/>
                </a:solidFill>
                <a:latin typeface="Alexandria" pitchFamily="34" charset="0"/>
                <a:ea typeface="Alexandria" pitchFamily="34" charset="-122"/>
                <a:cs typeface="Alexandria" pitchFamily="34" charset="-120"/>
              </a:rPr>
              <a:t>"Cottaging"</a:t>
            </a:r>
            <a:r>
              <a:rPr lang="en-US" sz="700" dirty="0">
                <a:solidFill>
                  <a:srgbClr val="403011"/>
                </a:solidFill>
                <a:latin typeface="Alexandria" pitchFamily="34" charset="0"/>
                <a:ea typeface="Alexandria" pitchFamily="34" charset="-122"/>
                <a:cs typeface="Alexandria" pitchFamily="34" charset="-120"/>
              </a:rPr>
              <a:t> refers to the practice of seeking or engaging in casual sex in public toilets. The term originates from British slang and has historically been associated with gay men, partly as a result of the criminalisation of homosexuality which forced sexual encounters into covert, semi-public spaces.</a:t>
            </a:r>
            <a:endParaRPr lang="en-US" sz="700" dirty="0"/>
          </a:p>
          <a:p>
            <a:pPr marL="0" indent="0" algn="l">
              <a:lnSpc>
                <a:spcPct val="117000"/>
              </a:lnSpc>
              <a:buNone/>
            </a:pPr>
            <a:r>
              <a:rPr lang="en-US" sz="700" dirty="0">
                <a:solidFill>
                  <a:srgbClr val="403011"/>
                </a:solidFill>
                <a:latin typeface="Alexandria" pitchFamily="34" charset="0"/>
                <a:ea typeface="Alexandria" pitchFamily="34" charset="-122"/>
                <a:cs typeface="Alexandria" pitchFamily="34" charset="-120"/>
              </a:rPr>
              <a:t>From a clinical perspective, it is useful to understand cottaging as a social behaviour that may still occur, particularly among men who do not openly identify as gay or who lack access to other social spaces. Non-judgmental enquiry is essential.</a:t>
            </a:r>
            <a:endParaRPr lang="en-US" sz="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96119" y="357634"/>
            <a:ext cx="4983138" cy="3328839"/>
          </a:xfrm>
          <a:prstGeom prst="rect">
            <a:avLst/>
          </a:prstGeom>
        </p:spPr>
      </p:pic>
      <p:sp>
        <p:nvSpPr>
          <p:cNvPr id="3" name="Text 0"/>
          <p:cNvSpPr/>
          <p:nvPr/>
        </p:nvSpPr>
        <p:spPr>
          <a:xfrm>
            <a:off x="496119" y="3791099"/>
            <a:ext cx="2783012" cy="290736"/>
          </a:xfrm>
          <a:prstGeom prst="rect">
            <a:avLst/>
          </a:prstGeom>
          <a:noFill/>
          <a:ln/>
        </p:spPr>
        <p:txBody>
          <a:bodyPr wrap="none" lIns="0" tIns="0" rIns="0" bIns="0" rtlCol="0" anchor="t"/>
          <a:lstStyle/>
          <a:p>
            <a:pPr marL="0" indent="0" algn="l">
              <a:lnSpc>
                <a:spcPct val="104000"/>
              </a:lnSpc>
              <a:buNone/>
            </a:pPr>
            <a:r>
              <a:rPr lang="en-US" sz="1800" dirty="0">
                <a:solidFill>
                  <a:srgbClr val="403011"/>
                </a:solidFill>
                <a:latin typeface="Brygada 1918 SemiBold" pitchFamily="34" charset="0"/>
                <a:ea typeface="Brygada 1918 SemiBold" pitchFamily="34" charset="-122"/>
                <a:cs typeface="Brygada 1918 SemiBold" pitchFamily="34" charset="-120"/>
              </a:rPr>
              <a:t>Cruising in Parks</a:t>
            </a:r>
            <a:endParaRPr lang="en-US" sz="1800" dirty="0"/>
          </a:p>
        </p:txBody>
      </p:sp>
      <p:sp>
        <p:nvSpPr>
          <p:cNvPr id="4" name="Text 1"/>
          <p:cNvSpPr/>
          <p:nvPr/>
        </p:nvSpPr>
        <p:spPr>
          <a:xfrm>
            <a:off x="496119" y="4186461"/>
            <a:ext cx="8151763" cy="599331"/>
          </a:xfrm>
          <a:prstGeom prst="rect">
            <a:avLst/>
          </a:prstGeom>
          <a:noFill/>
          <a:ln/>
        </p:spPr>
        <p:txBody>
          <a:bodyPr wrap="square" lIns="0" tIns="0" rIns="0" bIns="0" rtlCol="0" anchor="t">
            <a:normAutofit/>
          </a:bodyPr>
          <a:lstStyle/>
          <a:p>
            <a:pPr marL="0" indent="0" algn="l">
              <a:lnSpc>
                <a:spcPct val="117000"/>
              </a:lnSpc>
              <a:buNone/>
            </a:pPr>
            <a:r>
              <a:rPr lang="en-US" sz="700" b="1" dirty="0">
                <a:solidFill>
                  <a:srgbClr val="403011"/>
                </a:solidFill>
                <a:latin typeface="Alexandria" pitchFamily="34" charset="0"/>
                <a:ea typeface="Alexandria" pitchFamily="34" charset="-122"/>
                <a:cs typeface="Alexandria" pitchFamily="34" charset="-120"/>
              </a:rPr>
              <a:t>"Cruising"</a:t>
            </a:r>
            <a:r>
              <a:rPr lang="en-US" sz="700" dirty="0">
                <a:solidFill>
                  <a:srgbClr val="403011"/>
                </a:solidFill>
                <a:latin typeface="Alexandria" pitchFamily="34" charset="0"/>
                <a:ea typeface="Alexandria" pitchFamily="34" charset="-122"/>
                <a:cs typeface="Alexandria" pitchFamily="34" charset="-120"/>
              </a:rPr>
              <a:t> refers to seeking casual sexual encounters in public outdoor spaces — typically parks, woodland areas, laybys, and other semi-secluded locations. These spaces are often well-known within the local gay community, even if they remain invisible to the general public.</a:t>
            </a:r>
            <a:endParaRPr lang="en-US" sz="700" dirty="0"/>
          </a:p>
          <a:p>
            <a:pPr marL="0" indent="0" algn="l">
              <a:lnSpc>
                <a:spcPct val="117000"/>
              </a:lnSpc>
              <a:buNone/>
            </a:pPr>
            <a:r>
              <a:rPr lang="en-US" sz="700" dirty="0">
                <a:solidFill>
                  <a:srgbClr val="403011"/>
                </a:solidFill>
                <a:latin typeface="Alexandria" pitchFamily="34" charset="0"/>
                <a:ea typeface="Alexandria" pitchFamily="34" charset="-122"/>
                <a:cs typeface="Alexandria" pitchFamily="34" charset="-120"/>
              </a:rPr>
              <a:t>As with cottaging, cruising is more common among men who may not openly identify as gay or bisexual, or who do not feel safe or comfortable in more visible gay social spaces. Understanding this behaviour helps clinicians provide appropriate sexual health screening and harm reduction advice.</a:t>
            </a:r>
            <a:endParaRPr lang="en-US" sz="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96119" y="393278"/>
            <a:ext cx="4343549" cy="3257624"/>
          </a:xfrm>
          <a:prstGeom prst="rect">
            <a:avLst/>
          </a:prstGeom>
        </p:spPr>
      </p:pic>
      <p:sp>
        <p:nvSpPr>
          <p:cNvPr id="3" name="Text 0"/>
          <p:cNvSpPr/>
          <p:nvPr/>
        </p:nvSpPr>
        <p:spPr>
          <a:xfrm>
            <a:off x="496119" y="3755529"/>
            <a:ext cx="2783012" cy="290736"/>
          </a:xfrm>
          <a:prstGeom prst="rect">
            <a:avLst/>
          </a:prstGeom>
          <a:noFill/>
          <a:ln/>
        </p:spPr>
        <p:txBody>
          <a:bodyPr wrap="none" lIns="0" tIns="0" rIns="0" bIns="0" rtlCol="0" anchor="t"/>
          <a:lstStyle/>
          <a:p>
            <a:pPr marL="0" indent="0" algn="l">
              <a:lnSpc>
                <a:spcPct val="104000"/>
              </a:lnSpc>
              <a:buNone/>
            </a:pPr>
            <a:r>
              <a:rPr lang="en-US" sz="1800" dirty="0">
                <a:solidFill>
                  <a:srgbClr val="403011"/>
                </a:solidFill>
                <a:latin typeface="Brygada 1918 SemiBold" pitchFamily="34" charset="0"/>
                <a:ea typeface="Brygada 1918 SemiBold" pitchFamily="34" charset="-122"/>
                <a:cs typeface="Brygada 1918 SemiBold" pitchFamily="34" charset="-120"/>
              </a:rPr>
              <a:t>Diva</a:t>
            </a:r>
            <a:endParaRPr lang="en-US" sz="1800" dirty="0"/>
          </a:p>
        </p:txBody>
      </p:sp>
      <p:sp>
        <p:nvSpPr>
          <p:cNvPr id="4" name="Text 1"/>
          <p:cNvSpPr/>
          <p:nvPr/>
        </p:nvSpPr>
        <p:spPr>
          <a:xfrm>
            <a:off x="496119" y="4150891"/>
            <a:ext cx="8151763" cy="599331"/>
          </a:xfrm>
          <a:prstGeom prst="rect">
            <a:avLst/>
          </a:prstGeom>
          <a:noFill/>
          <a:ln/>
        </p:spPr>
        <p:txBody>
          <a:bodyPr wrap="square" lIns="0" tIns="0" rIns="0" bIns="0" rtlCol="0" anchor="t">
            <a:normAutofit/>
          </a:bodyPr>
          <a:lstStyle/>
          <a:p>
            <a:pPr marL="0" indent="0" algn="l">
              <a:lnSpc>
                <a:spcPct val="117000"/>
              </a:lnSpc>
              <a:buNone/>
            </a:pPr>
            <a:r>
              <a:rPr lang="en-US" sz="700" dirty="0">
                <a:solidFill>
                  <a:srgbClr val="403011"/>
                </a:solidFill>
                <a:latin typeface="Alexandria" pitchFamily="34" charset="0"/>
                <a:ea typeface="Alexandria" pitchFamily="34" charset="-122"/>
                <a:cs typeface="Alexandria" pitchFamily="34" charset="-120"/>
              </a:rPr>
              <a:t>In gay culture, a </a:t>
            </a:r>
            <a:r>
              <a:rPr lang="en-US" sz="700" b="1" dirty="0">
                <a:solidFill>
                  <a:srgbClr val="403011"/>
                </a:solidFill>
                <a:latin typeface="Alexandria" pitchFamily="34" charset="0"/>
                <a:ea typeface="Alexandria" pitchFamily="34" charset="-122"/>
                <a:cs typeface="Alexandria" pitchFamily="34" charset="-120"/>
              </a:rPr>
              <a:t>"diva"</a:t>
            </a:r>
            <a:r>
              <a:rPr lang="en-US" sz="700" dirty="0">
                <a:solidFill>
                  <a:srgbClr val="403011"/>
                </a:solidFill>
                <a:latin typeface="Alexandria" pitchFamily="34" charset="0"/>
                <a:ea typeface="Alexandria" pitchFamily="34" charset="-122"/>
                <a:cs typeface="Alexandria" pitchFamily="34" charset="-120"/>
              </a:rPr>
              <a:t> is a female performer — often a powerful, glamorous, and emotionally expressive singer or entertainer — who holds particular cultural significance and admiration within the gay community.</a:t>
            </a:r>
            <a:endParaRPr lang="en-US" sz="700" dirty="0"/>
          </a:p>
          <a:p>
            <a:pPr marL="0" indent="0" algn="l">
              <a:lnSpc>
                <a:spcPct val="117000"/>
              </a:lnSpc>
              <a:buNone/>
            </a:pPr>
            <a:r>
              <a:rPr lang="en-US" sz="700" dirty="0">
                <a:solidFill>
                  <a:srgbClr val="403011"/>
                </a:solidFill>
                <a:latin typeface="Alexandria" pitchFamily="34" charset="0"/>
                <a:ea typeface="Alexandria" pitchFamily="34" charset="-122"/>
                <a:cs typeface="Alexandria" pitchFamily="34" charset="-120"/>
              </a:rPr>
              <a:t>Classic divas include Shirley Bassey, Edith Piaf, and Liza Minnelli. More recent figures include Madonna, Kylie Minogue, and Beyoncé. The connection between gay men and divas often relates to themes of resilience, flamboyance, and emotional authenticity — values that resonate deeply within gay cultural identity.</a:t>
            </a:r>
            <a:endParaRPr lang="en-US" sz="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96119" y="425128"/>
            <a:ext cx="4459858" cy="3193852"/>
          </a:xfrm>
          <a:prstGeom prst="rect">
            <a:avLst/>
          </a:prstGeom>
        </p:spPr>
      </p:pic>
      <p:sp>
        <p:nvSpPr>
          <p:cNvPr id="3" name="Text 0"/>
          <p:cNvSpPr/>
          <p:nvPr/>
        </p:nvSpPr>
        <p:spPr>
          <a:xfrm>
            <a:off x="496119" y="3723605"/>
            <a:ext cx="2783012" cy="290736"/>
          </a:xfrm>
          <a:prstGeom prst="rect">
            <a:avLst/>
          </a:prstGeom>
          <a:noFill/>
          <a:ln/>
        </p:spPr>
        <p:txBody>
          <a:bodyPr wrap="none" lIns="0" tIns="0" rIns="0" bIns="0" rtlCol="0" anchor="t"/>
          <a:lstStyle/>
          <a:p>
            <a:pPr marL="0" indent="0" algn="l">
              <a:lnSpc>
                <a:spcPct val="104000"/>
              </a:lnSpc>
              <a:buNone/>
            </a:pPr>
            <a:r>
              <a:rPr lang="en-US" sz="1800" dirty="0">
                <a:solidFill>
                  <a:srgbClr val="403011"/>
                </a:solidFill>
                <a:latin typeface="Brygada 1918 SemiBold" pitchFamily="34" charset="0"/>
                <a:ea typeface="Brygada 1918 SemiBold" pitchFamily="34" charset="-122"/>
                <a:cs typeface="Brygada 1918 SemiBold" pitchFamily="34" charset="-120"/>
              </a:rPr>
              <a:t>Drag Queen</a:t>
            </a:r>
            <a:endParaRPr lang="en-US" sz="1800" dirty="0"/>
          </a:p>
        </p:txBody>
      </p:sp>
      <p:sp>
        <p:nvSpPr>
          <p:cNvPr id="4" name="Text 1"/>
          <p:cNvSpPr/>
          <p:nvPr/>
        </p:nvSpPr>
        <p:spPr>
          <a:xfrm>
            <a:off x="496119" y="4118967"/>
            <a:ext cx="8151763" cy="599331"/>
          </a:xfrm>
          <a:prstGeom prst="rect">
            <a:avLst/>
          </a:prstGeom>
          <a:noFill/>
          <a:ln/>
        </p:spPr>
        <p:txBody>
          <a:bodyPr wrap="square" lIns="0" tIns="0" rIns="0" bIns="0" rtlCol="0" anchor="t">
            <a:normAutofit/>
          </a:bodyPr>
          <a:lstStyle/>
          <a:p>
            <a:pPr marL="0" indent="0" algn="l">
              <a:lnSpc>
                <a:spcPct val="117000"/>
              </a:lnSpc>
              <a:buNone/>
            </a:pPr>
            <a:r>
              <a:rPr lang="en-US" sz="700" dirty="0">
                <a:solidFill>
                  <a:srgbClr val="403011"/>
                </a:solidFill>
                <a:latin typeface="Alexandria" pitchFamily="34" charset="0"/>
                <a:ea typeface="Alexandria" pitchFamily="34" charset="-122"/>
                <a:cs typeface="Alexandria" pitchFamily="34" charset="-120"/>
              </a:rPr>
              <a:t>A </a:t>
            </a:r>
            <a:r>
              <a:rPr lang="en-US" sz="700" b="1" dirty="0">
                <a:solidFill>
                  <a:srgbClr val="403011"/>
                </a:solidFill>
                <a:latin typeface="Alexandria" pitchFamily="34" charset="0"/>
                <a:ea typeface="Alexandria" pitchFamily="34" charset="-122"/>
                <a:cs typeface="Alexandria" pitchFamily="34" charset="-120"/>
              </a:rPr>
              <a:t>drag queen</a:t>
            </a:r>
            <a:r>
              <a:rPr lang="en-US" sz="700" dirty="0">
                <a:solidFill>
                  <a:srgbClr val="403011"/>
                </a:solidFill>
                <a:latin typeface="Alexandria" pitchFamily="34" charset="0"/>
                <a:ea typeface="Alexandria" pitchFamily="34" charset="-122"/>
                <a:cs typeface="Alexandria" pitchFamily="34" charset="-120"/>
              </a:rPr>
              <a:t> is typically a person — usually male — who performs in exaggerated feminine dress, make-up, and persona, often for entertainment purposes. Drag is a celebrated art form within gay culture, involving elaborate costumes, lip-syncing, comedy, and theatrical performance.</a:t>
            </a:r>
            <a:endParaRPr lang="en-US" sz="700" dirty="0"/>
          </a:p>
          <a:p>
            <a:pPr marL="0" indent="0" algn="l">
              <a:lnSpc>
                <a:spcPct val="117000"/>
              </a:lnSpc>
              <a:buNone/>
            </a:pPr>
            <a:r>
              <a:rPr lang="en-US" sz="700" dirty="0">
                <a:solidFill>
                  <a:srgbClr val="403011"/>
                </a:solidFill>
                <a:latin typeface="Alexandria" pitchFamily="34" charset="0"/>
                <a:ea typeface="Alexandria" pitchFamily="34" charset="-122"/>
                <a:cs typeface="Alexandria" pitchFamily="34" charset="-120"/>
              </a:rPr>
              <a:t>It is important to distinguish drag performance from gender identity: drag queens are not necessarily transgender, and being a drag performer does not define someone's sexual orientation. Drag culture has gained mainstream visibility through shows such as </a:t>
            </a:r>
            <a:r>
              <a:rPr lang="en-US" sz="700" i="1" dirty="0">
                <a:solidFill>
                  <a:srgbClr val="403011"/>
                </a:solidFill>
                <a:latin typeface="Alexandria" pitchFamily="34" charset="0"/>
                <a:ea typeface="Alexandria" pitchFamily="34" charset="-122"/>
                <a:cs typeface="Alexandria" pitchFamily="34" charset="-120"/>
              </a:rPr>
              <a:t>RuPaul's Drag Race</a:t>
            </a:r>
            <a:r>
              <a:rPr lang="en-US" sz="700" dirty="0">
                <a:solidFill>
                  <a:srgbClr val="403011"/>
                </a:solidFill>
                <a:latin typeface="Alexandria" pitchFamily="34" charset="0"/>
                <a:ea typeface="Alexandria" pitchFamily="34" charset="-122"/>
                <a:cs typeface="Alexandria" pitchFamily="34" charset="-120"/>
              </a:rPr>
              <a:t>.</a:t>
            </a:r>
            <a:endParaRPr lang="en-US" sz="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88379" y="346025"/>
            <a:ext cx="3634606" cy="3180234"/>
          </a:xfrm>
          <a:prstGeom prst="rect">
            <a:avLst/>
          </a:prstGeom>
        </p:spPr>
      </p:pic>
      <p:sp>
        <p:nvSpPr>
          <p:cNvPr id="3" name="Text 0"/>
          <p:cNvSpPr/>
          <p:nvPr/>
        </p:nvSpPr>
        <p:spPr>
          <a:xfrm>
            <a:off x="488379" y="3627611"/>
            <a:ext cx="3119810" cy="286196"/>
          </a:xfrm>
          <a:prstGeom prst="rect">
            <a:avLst/>
          </a:prstGeom>
          <a:noFill/>
          <a:ln/>
        </p:spPr>
        <p:txBody>
          <a:bodyPr wrap="none" lIns="0" tIns="0" rIns="0" bIns="0" rtlCol="0" anchor="t"/>
          <a:lstStyle/>
          <a:p>
            <a:pPr marL="0" indent="0" algn="l">
              <a:lnSpc>
                <a:spcPct val="104000"/>
              </a:lnSpc>
              <a:buNone/>
            </a:pPr>
            <a:r>
              <a:rPr lang="en-US" sz="1800" dirty="0">
                <a:solidFill>
                  <a:srgbClr val="403011"/>
                </a:solidFill>
                <a:latin typeface="Brygada 1918 SemiBold" pitchFamily="34" charset="0"/>
                <a:ea typeface="Brygada 1918 SemiBold" pitchFamily="34" charset="-122"/>
                <a:cs typeface="Brygada 1918 SemiBold" pitchFamily="34" charset="-120"/>
              </a:rPr>
              <a:t>Drag King / Butch / Dyke</a:t>
            </a:r>
            <a:endParaRPr lang="en-US" sz="1800" dirty="0"/>
          </a:p>
        </p:txBody>
      </p:sp>
      <p:sp>
        <p:nvSpPr>
          <p:cNvPr id="4" name="Text 1"/>
          <p:cNvSpPr/>
          <p:nvPr/>
        </p:nvSpPr>
        <p:spPr>
          <a:xfrm>
            <a:off x="488379" y="4015160"/>
            <a:ext cx="8167241" cy="254645"/>
          </a:xfrm>
          <a:prstGeom prst="rect">
            <a:avLst/>
          </a:prstGeom>
          <a:noFill/>
          <a:ln/>
        </p:spPr>
        <p:txBody>
          <a:bodyPr wrap="square" lIns="0" tIns="0" rIns="0" bIns="0" rtlCol="0" anchor="t">
            <a:normAutofit/>
          </a:bodyPr>
          <a:lstStyle/>
          <a:p>
            <a:pPr marL="0" indent="0" algn="l">
              <a:lnSpc>
                <a:spcPct val="116000"/>
              </a:lnSpc>
              <a:buNone/>
            </a:pPr>
            <a:r>
              <a:rPr lang="en-US" sz="700" dirty="0">
                <a:solidFill>
                  <a:srgbClr val="403011"/>
                </a:solidFill>
                <a:latin typeface="Alexandria" pitchFamily="34" charset="0"/>
                <a:ea typeface="Alexandria" pitchFamily="34" charset="-122"/>
                <a:cs typeface="Alexandria" pitchFamily="34" charset="-120"/>
              </a:rPr>
              <a:t>A </a:t>
            </a:r>
            <a:r>
              <a:rPr lang="en-US" sz="700" b="1" dirty="0">
                <a:solidFill>
                  <a:srgbClr val="403011"/>
                </a:solidFill>
                <a:latin typeface="Alexandria" pitchFamily="34" charset="0"/>
                <a:ea typeface="Alexandria" pitchFamily="34" charset="-122"/>
                <a:cs typeface="Alexandria" pitchFamily="34" charset="-120"/>
              </a:rPr>
              <a:t>drag king</a:t>
            </a:r>
            <a:r>
              <a:rPr lang="en-US" sz="700" dirty="0">
                <a:solidFill>
                  <a:srgbClr val="403011"/>
                </a:solidFill>
                <a:latin typeface="Alexandria" pitchFamily="34" charset="0"/>
                <a:ea typeface="Alexandria" pitchFamily="34" charset="-122"/>
                <a:cs typeface="Alexandria" pitchFamily="34" charset="-120"/>
              </a:rPr>
              <a:t> is a performer — typically female or non-binary — who dresses in an exaggerated masculine style for entertainment. </a:t>
            </a:r>
            <a:r>
              <a:rPr lang="en-US" sz="700" b="1" dirty="0">
                <a:solidFill>
                  <a:srgbClr val="403011"/>
                </a:solidFill>
                <a:latin typeface="Alexandria" pitchFamily="34" charset="0"/>
                <a:ea typeface="Alexandria" pitchFamily="34" charset="-122"/>
                <a:cs typeface="Alexandria" pitchFamily="34" charset="-120"/>
              </a:rPr>
              <a:t>"Butch"</a:t>
            </a:r>
            <a:r>
              <a:rPr lang="en-US" sz="700" dirty="0">
                <a:solidFill>
                  <a:srgbClr val="403011"/>
                </a:solidFill>
                <a:latin typeface="Alexandria" pitchFamily="34" charset="0"/>
                <a:ea typeface="Alexandria" pitchFamily="34" charset="-122"/>
                <a:cs typeface="Alexandria" pitchFamily="34" charset="-120"/>
              </a:rPr>
              <a:t> describes a lesbian or queer woman who presents in a more masculine way, while </a:t>
            </a:r>
            <a:r>
              <a:rPr lang="en-US" sz="700" b="1" dirty="0">
                <a:solidFill>
                  <a:srgbClr val="403011"/>
                </a:solidFill>
                <a:latin typeface="Alexandria" pitchFamily="34" charset="0"/>
                <a:ea typeface="Alexandria" pitchFamily="34" charset="-122"/>
                <a:cs typeface="Alexandria" pitchFamily="34" charset="-120"/>
              </a:rPr>
              <a:t>"dyke"</a:t>
            </a:r>
            <a:r>
              <a:rPr lang="en-US" sz="700" dirty="0">
                <a:solidFill>
                  <a:srgbClr val="403011"/>
                </a:solidFill>
                <a:latin typeface="Alexandria" pitchFamily="34" charset="0"/>
                <a:ea typeface="Alexandria" pitchFamily="34" charset="-122"/>
                <a:cs typeface="Alexandria" pitchFamily="34" charset="-120"/>
              </a:rPr>
              <a:t> is a term for a lesbian that has historically been used as a slur but has been widely reclaimed by the community.</a:t>
            </a:r>
            <a:endParaRPr lang="en-US" sz="700" dirty="0"/>
          </a:p>
        </p:txBody>
      </p:sp>
      <p:sp>
        <p:nvSpPr>
          <p:cNvPr id="5" name="Shape 2"/>
          <p:cNvSpPr/>
          <p:nvPr/>
        </p:nvSpPr>
        <p:spPr>
          <a:xfrm>
            <a:off x="488379" y="4345856"/>
            <a:ext cx="8167241" cy="451619"/>
          </a:xfrm>
          <a:prstGeom prst="roundRect">
            <a:avLst>
              <a:gd name="adj" fmla="val 30418"/>
            </a:avLst>
          </a:prstGeom>
          <a:solidFill>
            <a:srgbClr val="FCF2B5"/>
          </a:solidFill>
          <a:ln/>
        </p:spPr>
        <p:txBody>
          <a:bodyPr/>
          <a:lstStyle/>
          <a:p>
            <a:endParaRPr lang="en-GB"/>
          </a:p>
        </p:txBody>
      </p:sp>
      <p:pic>
        <p:nvPicPr>
          <p:cNvPr id="6" name="Image 1" descr="preencoded.png"/>
          <p:cNvPicPr>
            <a:picLocks noChangeAspect="1"/>
          </p:cNvPicPr>
          <p:nvPr/>
        </p:nvPicPr>
        <p:blipFill>
          <a:blip r:embed="rId4"/>
          <a:stretch>
            <a:fillRect/>
          </a:stretch>
        </p:blipFill>
        <p:spPr>
          <a:xfrm>
            <a:off x="579909" y="4475336"/>
            <a:ext cx="114449" cy="91529"/>
          </a:xfrm>
          <a:prstGeom prst="rect">
            <a:avLst/>
          </a:prstGeom>
        </p:spPr>
      </p:pic>
      <p:sp>
        <p:nvSpPr>
          <p:cNvPr id="7" name="Text 3"/>
          <p:cNvSpPr/>
          <p:nvPr/>
        </p:nvSpPr>
        <p:spPr>
          <a:xfrm>
            <a:off x="785887" y="4436269"/>
            <a:ext cx="7778204" cy="254645"/>
          </a:xfrm>
          <a:prstGeom prst="rect">
            <a:avLst/>
          </a:prstGeom>
          <a:noFill/>
          <a:ln/>
        </p:spPr>
        <p:txBody>
          <a:bodyPr wrap="square" lIns="0" tIns="0" rIns="0" bIns="0" rtlCol="0" anchor="t">
            <a:normAutofit/>
          </a:bodyPr>
          <a:lstStyle/>
          <a:p>
            <a:pPr marL="0" indent="0" algn="l">
              <a:lnSpc>
                <a:spcPct val="116000"/>
              </a:lnSpc>
              <a:buNone/>
            </a:pPr>
            <a:r>
              <a:rPr lang="en-US" sz="700" dirty="0">
                <a:solidFill>
                  <a:srgbClr val="000000"/>
                </a:solidFill>
                <a:latin typeface="Alexandria" pitchFamily="34" charset="0"/>
                <a:ea typeface="Alexandria" pitchFamily="34" charset="-122"/>
                <a:cs typeface="Alexandria" pitchFamily="34" charset="-120"/>
              </a:rPr>
              <a:t>The term "dyke" can be offensive when used by those outside the community, or without invitation. Always take your cue from the patient's own language and self-identification.</a:t>
            </a:r>
            <a:endParaRPr lang="en-US" sz="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543550" y="0"/>
            <a:ext cx="3600450" cy="5143500"/>
          </a:xfrm>
          <a:prstGeom prst="rect">
            <a:avLst/>
          </a:prstGeom>
        </p:spPr>
      </p:pic>
      <p:pic>
        <p:nvPicPr>
          <p:cNvPr id="3" name="Image 1" descr="preencoded.png"/>
          <p:cNvPicPr>
            <a:picLocks noChangeAspect="1"/>
          </p:cNvPicPr>
          <p:nvPr/>
        </p:nvPicPr>
        <p:blipFill>
          <a:blip r:embed="rId4"/>
          <a:stretch>
            <a:fillRect/>
          </a:stretch>
        </p:blipFill>
        <p:spPr>
          <a:xfrm>
            <a:off x="7138467" y="1738313"/>
            <a:ext cx="1243013" cy="1666875"/>
          </a:xfrm>
          <a:prstGeom prst="rect">
            <a:avLst/>
          </a:prstGeom>
        </p:spPr>
      </p:pic>
      <p:sp>
        <p:nvSpPr>
          <p:cNvPr id="4" name="Text 0"/>
          <p:cNvSpPr/>
          <p:nvPr/>
        </p:nvSpPr>
        <p:spPr>
          <a:xfrm>
            <a:off x="496119" y="1322115"/>
            <a:ext cx="3558332"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Metrosexual</a:t>
            </a:r>
            <a:endParaRPr lang="en-US" sz="2400" dirty="0"/>
          </a:p>
        </p:txBody>
      </p:sp>
      <p:sp>
        <p:nvSpPr>
          <p:cNvPr id="5" name="Text 1"/>
          <p:cNvSpPr/>
          <p:nvPr/>
        </p:nvSpPr>
        <p:spPr>
          <a:xfrm>
            <a:off x="496119" y="1895698"/>
            <a:ext cx="4722763" cy="19256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metrosexual</a:t>
            </a:r>
            <a:r>
              <a:rPr lang="en-US" sz="950" dirty="0">
                <a:solidFill>
                  <a:srgbClr val="403011"/>
                </a:solidFill>
                <a:latin typeface="Alexandria" pitchFamily="34" charset="0"/>
                <a:ea typeface="Alexandria" pitchFamily="34" charset="-122"/>
                <a:cs typeface="Alexandria" pitchFamily="34" charset="-120"/>
              </a:rPr>
              <a:t> is a heterosexual man who takes significant interest in his personal grooming, appearance, and fashion — traits that have culturally been associated with gay men. The term gained widespread popularity in the early 2000s, with David Beckham frequently cited as the archetypal example.</a:t>
            </a:r>
            <a:endParaRPr lang="en-US" sz="950" dirty="0"/>
          </a:p>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From a clinical perspective, this term is a useful reminder that appearance, style, and behaviour are </a:t>
            </a:r>
            <a:r>
              <a:rPr lang="en-US" sz="950" b="1" dirty="0">
                <a:solidFill>
                  <a:srgbClr val="403011"/>
                </a:solidFill>
                <a:latin typeface="Alexandria" pitchFamily="34" charset="0"/>
                <a:ea typeface="Alexandria" pitchFamily="34" charset="-122"/>
                <a:cs typeface="Alexandria" pitchFamily="34" charset="-120"/>
              </a:rPr>
              <a:t>not reliable indicators of sexual orientation</a:t>
            </a:r>
            <a:r>
              <a:rPr lang="en-US" sz="950" dirty="0">
                <a:solidFill>
                  <a:srgbClr val="403011"/>
                </a:solidFill>
                <a:latin typeface="Alexandria" pitchFamily="34" charset="0"/>
                <a:ea typeface="Alexandria" pitchFamily="34" charset="-122"/>
                <a:cs typeface="Alexandria" pitchFamily="34" charset="-120"/>
              </a:rPr>
              <a:t>. Assumptions based on how a patient presents can lead to missed opportunities for appropriate sexual health care.</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pic>
        <p:nvPicPr>
          <p:cNvPr id="3" name="Image 1" descr="preencoded.png"/>
          <p:cNvPicPr>
            <a:picLocks noChangeAspect="1"/>
          </p:cNvPicPr>
          <p:nvPr/>
        </p:nvPicPr>
        <p:blipFill>
          <a:blip r:embed="rId4"/>
          <a:stretch>
            <a:fillRect/>
          </a:stretch>
        </p:blipFill>
        <p:spPr>
          <a:xfrm>
            <a:off x="833958" y="1738313"/>
            <a:ext cx="1100138" cy="1666875"/>
          </a:xfrm>
          <a:prstGeom prst="rect">
            <a:avLst/>
          </a:prstGeom>
        </p:spPr>
      </p:pic>
      <p:sp>
        <p:nvSpPr>
          <p:cNvPr id="4" name="Text 0"/>
          <p:cNvSpPr/>
          <p:nvPr/>
        </p:nvSpPr>
        <p:spPr>
          <a:xfrm>
            <a:off x="3925119" y="1322115"/>
            <a:ext cx="3558332"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Muscle Mary</a:t>
            </a:r>
            <a:endParaRPr lang="en-US" sz="2400" dirty="0"/>
          </a:p>
        </p:txBody>
      </p:sp>
      <p:sp>
        <p:nvSpPr>
          <p:cNvPr id="5" name="Text 1"/>
          <p:cNvSpPr/>
          <p:nvPr/>
        </p:nvSpPr>
        <p:spPr>
          <a:xfrm>
            <a:off x="3925119" y="1895698"/>
            <a:ext cx="4722763" cy="19256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"Muscle Mary"</a:t>
            </a:r>
            <a:r>
              <a:rPr lang="en-US" sz="950" dirty="0">
                <a:solidFill>
                  <a:srgbClr val="403011"/>
                </a:solidFill>
                <a:latin typeface="Alexandria" pitchFamily="34" charset="0"/>
                <a:ea typeface="Alexandria" pitchFamily="34" charset="-122"/>
                <a:cs typeface="Alexandria" pitchFamily="34" charset="-120"/>
              </a:rPr>
              <a:t> is gay slang for a gay man who is very muscular or bodybuilder-like in physique. The term is generally used affectionately or humorously within the community.</a:t>
            </a:r>
            <a:endParaRPr lang="en-US" sz="950" dirty="0"/>
          </a:p>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Body image is a particularly significant issue for many gay men. Research suggests gay and bisexual men are at higher risk of body dysmorphia, eating disorders, and steroid or performance-enhancing drug use compared to heterosexual men. Healthcare professionals should be aware of these risks and consider them when reviewing patients who present with related concerns.</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pic>
        <p:nvPicPr>
          <p:cNvPr id="3" name="Image 1" descr="preencoded.png"/>
          <p:cNvPicPr>
            <a:picLocks noChangeAspect="1"/>
          </p:cNvPicPr>
          <p:nvPr/>
        </p:nvPicPr>
        <p:blipFill>
          <a:blip r:embed="rId4"/>
          <a:stretch>
            <a:fillRect/>
          </a:stretch>
        </p:blipFill>
        <p:spPr>
          <a:xfrm>
            <a:off x="162446" y="1145381"/>
            <a:ext cx="2443163" cy="2852737"/>
          </a:xfrm>
          <a:prstGeom prst="rect">
            <a:avLst/>
          </a:prstGeom>
        </p:spPr>
      </p:pic>
      <p:sp>
        <p:nvSpPr>
          <p:cNvPr id="4" name="Text 0"/>
          <p:cNvSpPr/>
          <p:nvPr/>
        </p:nvSpPr>
        <p:spPr>
          <a:xfrm>
            <a:off x="3925119" y="1322115"/>
            <a:ext cx="3558332"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Queen</a:t>
            </a:r>
            <a:endParaRPr lang="en-US" sz="2400" dirty="0"/>
          </a:p>
        </p:txBody>
      </p:sp>
      <p:sp>
        <p:nvSpPr>
          <p:cNvPr id="5" name="Text 1"/>
          <p:cNvSpPr/>
          <p:nvPr/>
        </p:nvSpPr>
        <p:spPr>
          <a:xfrm>
            <a:off x="3925119" y="1895698"/>
            <a:ext cx="4722763" cy="19256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"queen"</a:t>
            </a:r>
            <a:r>
              <a:rPr lang="en-US" sz="950" dirty="0">
                <a:solidFill>
                  <a:srgbClr val="403011"/>
                </a:solidFill>
                <a:latin typeface="Alexandria" pitchFamily="34" charset="0"/>
                <a:ea typeface="Alexandria" pitchFamily="34" charset="-122"/>
                <a:cs typeface="Alexandria" pitchFamily="34" charset="-120"/>
              </a:rPr>
              <a:t> is a term used to describe a very effeminate and camp gay man. It can be used affectionately within the community as a form of self-identification or playful banter, though it may be perceived as derogatory if used by someone outside the community.</a:t>
            </a:r>
            <a:endParaRPr lang="en-US" sz="950" dirty="0"/>
          </a:p>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Being "camp" — characterised by theatricality, irony, and exaggerated femininity — is an important and celebrated aspect of gay cultural expression for many men. Healthcare professionals should never conflate effeminate presentation with assumptions about a patient's health behaviours or sexual practices.</a:t>
            </a:r>
            <a:endParaRPr lang="en-US" sz="9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543550" y="0"/>
            <a:ext cx="3600450" cy="5143500"/>
          </a:xfrm>
          <a:prstGeom prst="rect">
            <a:avLst/>
          </a:prstGeom>
        </p:spPr>
      </p:pic>
      <p:pic>
        <p:nvPicPr>
          <p:cNvPr id="3" name="Image 1" descr="preencoded.png"/>
          <p:cNvPicPr>
            <a:picLocks noChangeAspect="1"/>
          </p:cNvPicPr>
          <p:nvPr/>
        </p:nvPicPr>
        <p:blipFill>
          <a:blip r:embed="rId4"/>
          <a:stretch>
            <a:fillRect/>
          </a:stretch>
        </p:blipFill>
        <p:spPr>
          <a:xfrm>
            <a:off x="6807473" y="1159669"/>
            <a:ext cx="1905000" cy="2824163"/>
          </a:xfrm>
          <a:prstGeom prst="rect">
            <a:avLst/>
          </a:prstGeom>
        </p:spPr>
      </p:pic>
      <p:sp>
        <p:nvSpPr>
          <p:cNvPr id="4" name="Text 0"/>
          <p:cNvSpPr/>
          <p:nvPr/>
        </p:nvSpPr>
        <p:spPr>
          <a:xfrm>
            <a:off x="496119" y="1322115"/>
            <a:ext cx="3558332"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Stromo</a:t>
            </a:r>
            <a:endParaRPr lang="en-US" sz="2400" dirty="0"/>
          </a:p>
        </p:txBody>
      </p:sp>
      <p:sp>
        <p:nvSpPr>
          <p:cNvPr id="5" name="Text 1"/>
          <p:cNvSpPr/>
          <p:nvPr/>
        </p:nvSpPr>
        <p:spPr>
          <a:xfrm>
            <a:off x="496119" y="1895698"/>
            <a:ext cx="4722763" cy="19256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"stromo"</a:t>
            </a:r>
            <a:r>
              <a:rPr lang="en-US" sz="950" dirty="0">
                <a:solidFill>
                  <a:srgbClr val="403011"/>
                </a:solidFill>
                <a:latin typeface="Alexandria" pitchFamily="34" charset="0"/>
                <a:ea typeface="Alexandria" pitchFamily="34" charset="-122"/>
                <a:cs typeface="Alexandria" pitchFamily="34" charset="-120"/>
              </a:rPr>
              <a:t> is a gay man who acts and dresses in a conventionally straight manner — sometimes described as "straight-acting" or "straight-looking." The term is a blend of "straight" and "homo."</a:t>
            </a:r>
            <a:endParaRPr lang="en-US" sz="950" dirty="0"/>
          </a:p>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This term is clinically significant: a man who presents in a conventionally masculine way may not be recognised as gay by healthcare providers, potentially leading to missed sexual health conversations. It reinforces the importance of </a:t>
            </a:r>
            <a:r>
              <a:rPr lang="en-US" sz="950" b="1" dirty="0">
                <a:solidFill>
                  <a:srgbClr val="403011"/>
                </a:solidFill>
                <a:latin typeface="Alexandria" pitchFamily="34" charset="0"/>
                <a:ea typeface="Alexandria" pitchFamily="34" charset="-122"/>
                <a:cs typeface="Alexandria" pitchFamily="34" charset="-120"/>
              </a:rPr>
              <a:t>not assuming heterosexuality</a:t>
            </a:r>
            <a:r>
              <a:rPr lang="en-US" sz="950" dirty="0">
                <a:solidFill>
                  <a:srgbClr val="403011"/>
                </a:solidFill>
                <a:latin typeface="Alexandria" pitchFamily="34" charset="0"/>
                <a:ea typeface="Alexandria" pitchFamily="34" charset="-122"/>
                <a:cs typeface="Alexandria" pitchFamily="34" charset="-120"/>
              </a:rPr>
              <a:t> and of creating an environment where patients feel safe to disclose their sexual orientation and practices.</a:t>
            </a:r>
            <a:endParaRPr lang="en-US" sz="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543550" y="0"/>
            <a:ext cx="3600450" cy="5143500"/>
          </a:xfrm>
          <a:prstGeom prst="rect">
            <a:avLst/>
          </a:prstGeom>
        </p:spPr>
      </p:pic>
      <p:pic>
        <p:nvPicPr>
          <p:cNvPr id="3" name="Image 1" descr="preencoded.png"/>
          <p:cNvPicPr>
            <a:picLocks noChangeAspect="1"/>
          </p:cNvPicPr>
          <p:nvPr/>
        </p:nvPicPr>
        <p:blipFill>
          <a:blip r:embed="rId4"/>
          <a:stretch>
            <a:fillRect/>
          </a:stretch>
        </p:blipFill>
        <p:spPr>
          <a:xfrm>
            <a:off x="6438007" y="737890"/>
            <a:ext cx="2643932" cy="3667720"/>
          </a:xfrm>
          <a:prstGeom prst="rect">
            <a:avLst/>
          </a:prstGeom>
        </p:spPr>
      </p:pic>
      <p:sp>
        <p:nvSpPr>
          <p:cNvPr id="4" name="Text 0"/>
          <p:cNvSpPr/>
          <p:nvPr/>
        </p:nvSpPr>
        <p:spPr>
          <a:xfrm>
            <a:off x="496119" y="1257077"/>
            <a:ext cx="3568898"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Tranny / Transvestite</a:t>
            </a:r>
            <a:endParaRPr lang="en-US" sz="2400" dirty="0"/>
          </a:p>
        </p:txBody>
      </p:sp>
      <p:sp>
        <p:nvSpPr>
          <p:cNvPr id="5" name="Text 1"/>
          <p:cNvSpPr/>
          <p:nvPr/>
        </p:nvSpPr>
        <p:spPr>
          <a:xfrm>
            <a:off x="496119" y="1830660"/>
            <a:ext cx="4722763" cy="992312"/>
          </a:xfrm>
          <a:prstGeom prst="rect">
            <a:avLst/>
          </a:prstGeom>
          <a:noFill/>
          <a:ln/>
        </p:spPr>
        <p:txBody>
          <a:bodyPr wrap="square" lIns="0" tIns="0" rIns="0" bIns="0" rtlCol="0" anchor="t">
            <a:normAutofit/>
          </a:bodyPr>
          <a:lstStyle/>
          <a:p>
            <a:pPr marL="0" indent="0" algn="l">
              <a:lnSpc>
                <a:spcPct val="133000"/>
              </a:lnSpc>
              <a:buNone/>
            </a:pPr>
            <a:r>
              <a:rPr lang="en-US" sz="950" b="1" dirty="0">
                <a:solidFill>
                  <a:srgbClr val="403011"/>
                </a:solidFill>
                <a:latin typeface="Alexandria" pitchFamily="34" charset="0"/>
                <a:ea typeface="Alexandria" pitchFamily="34" charset="-122"/>
                <a:cs typeface="Alexandria" pitchFamily="34" charset="-120"/>
              </a:rPr>
              <a:t>"Tranny"</a:t>
            </a:r>
            <a:r>
              <a:rPr lang="en-US" sz="950" dirty="0">
                <a:solidFill>
                  <a:srgbClr val="403011"/>
                </a:solidFill>
                <a:latin typeface="Alexandria" pitchFamily="34" charset="0"/>
                <a:ea typeface="Alexandria" pitchFamily="34" charset="-122"/>
                <a:cs typeface="Alexandria" pitchFamily="34" charset="-120"/>
              </a:rPr>
              <a:t> is a shortened, informal form of </a:t>
            </a:r>
            <a:r>
              <a:rPr lang="en-US" sz="950" b="1" dirty="0">
                <a:solidFill>
                  <a:srgbClr val="403011"/>
                </a:solidFill>
                <a:latin typeface="Alexandria" pitchFamily="34" charset="0"/>
                <a:ea typeface="Alexandria" pitchFamily="34" charset="-122"/>
                <a:cs typeface="Alexandria" pitchFamily="34" charset="-120"/>
              </a:rPr>
              <a:t>transvestite</a:t>
            </a:r>
            <a:r>
              <a:rPr lang="en-US" sz="950" dirty="0">
                <a:solidFill>
                  <a:srgbClr val="403011"/>
                </a:solidFill>
                <a:latin typeface="Alexandria" pitchFamily="34" charset="0"/>
                <a:ea typeface="Alexandria" pitchFamily="34" charset="-122"/>
                <a:cs typeface="Alexandria" pitchFamily="34" charset="-120"/>
              </a:rPr>
              <a:t> — a person who wears clothing typically associated with the opposite gender. It is important to note that transvestism is distinct from being transgender: a transvestite does not necessarily identify as a different gender, and being a transvestite does not determine sexual orientation.</a:t>
            </a:r>
            <a:endParaRPr lang="en-US" sz="950" dirty="0"/>
          </a:p>
        </p:txBody>
      </p:sp>
      <p:sp>
        <p:nvSpPr>
          <p:cNvPr id="6" name="Shape 2"/>
          <p:cNvSpPr/>
          <p:nvPr/>
        </p:nvSpPr>
        <p:spPr>
          <a:xfrm>
            <a:off x="496119" y="2962498"/>
            <a:ext cx="4722763" cy="923925"/>
          </a:xfrm>
          <a:prstGeom prst="roundRect">
            <a:avLst>
              <a:gd name="adj" fmla="val 20139"/>
            </a:avLst>
          </a:prstGeom>
          <a:solidFill>
            <a:srgbClr val="FCF2B5"/>
          </a:solidFill>
          <a:ln/>
        </p:spPr>
        <p:txBody>
          <a:bodyPr/>
          <a:lstStyle/>
          <a:p>
            <a:endParaRPr lang="en-GB"/>
          </a:p>
        </p:txBody>
      </p:sp>
      <p:pic>
        <p:nvPicPr>
          <p:cNvPr id="7" name="Image 2" descr="preencoded.png"/>
          <p:cNvPicPr>
            <a:picLocks noChangeAspect="1"/>
          </p:cNvPicPr>
          <p:nvPr/>
        </p:nvPicPr>
        <p:blipFill>
          <a:blip r:embed="rId5"/>
          <a:stretch>
            <a:fillRect/>
          </a:stretch>
        </p:blipFill>
        <p:spPr>
          <a:xfrm>
            <a:off x="620092" y="3147045"/>
            <a:ext cx="155004" cy="123974"/>
          </a:xfrm>
          <a:prstGeom prst="rect">
            <a:avLst/>
          </a:prstGeom>
        </p:spPr>
      </p:pic>
      <p:sp>
        <p:nvSpPr>
          <p:cNvPr id="8" name="Text 3"/>
          <p:cNvSpPr/>
          <p:nvPr/>
        </p:nvSpPr>
        <p:spPr>
          <a:xfrm>
            <a:off x="899071" y="3117428"/>
            <a:ext cx="4195837"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Alexandria" pitchFamily="34" charset="0"/>
                <a:ea typeface="Alexandria" pitchFamily="34" charset="-122"/>
                <a:cs typeface="Alexandria" pitchFamily="34" charset="-120"/>
              </a:rPr>
              <a:t>The term "tranny" is increasingly considered offensive and should be avoided by healthcare professionals. Use "transvestite" or, better still, ask the individual how they prefer to be described.</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543550" y="0"/>
            <a:ext cx="3600450" cy="5143500"/>
          </a:xfrm>
          <a:prstGeom prst="rect">
            <a:avLst/>
          </a:prstGeom>
        </p:spPr>
      </p:pic>
      <p:sp>
        <p:nvSpPr>
          <p:cNvPr id="3" name="Text 0"/>
          <p:cNvSpPr/>
          <p:nvPr/>
        </p:nvSpPr>
        <p:spPr>
          <a:xfrm>
            <a:off x="496119" y="350044"/>
            <a:ext cx="3248174" cy="348853"/>
          </a:xfrm>
          <a:prstGeom prst="rect">
            <a:avLst/>
          </a:prstGeom>
          <a:noFill/>
          <a:ln/>
        </p:spPr>
        <p:txBody>
          <a:bodyPr wrap="none" lIns="0" tIns="0" rIns="0" bIns="0" rtlCol="0" anchor="t"/>
          <a:lstStyle/>
          <a:p>
            <a:pPr marL="0" indent="0" algn="l">
              <a:lnSpc>
                <a:spcPct val="104000"/>
              </a:lnSpc>
              <a:buNone/>
            </a:pPr>
            <a:r>
              <a:rPr lang="en-US" sz="2150" dirty="0">
                <a:solidFill>
                  <a:srgbClr val="403011"/>
                </a:solidFill>
                <a:latin typeface="Brygada 1918 SemiBold" pitchFamily="34" charset="0"/>
                <a:ea typeface="Brygada 1918 SemiBold" pitchFamily="34" charset="-122"/>
                <a:cs typeface="Brygada 1918 SemiBold" pitchFamily="34" charset="-120"/>
              </a:rPr>
              <a:t>Aims…</a:t>
            </a:r>
            <a:endParaRPr lang="en-US" sz="2150" dirty="0"/>
          </a:p>
        </p:txBody>
      </p:sp>
      <p:sp>
        <p:nvSpPr>
          <p:cNvPr id="4" name="Shape 1"/>
          <p:cNvSpPr/>
          <p:nvPr/>
        </p:nvSpPr>
        <p:spPr>
          <a:xfrm>
            <a:off x="496119" y="849585"/>
            <a:ext cx="4722763" cy="995437"/>
          </a:xfrm>
          <a:prstGeom prst="roundRect">
            <a:avLst>
              <a:gd name="adj" fmla="val 6889"/>
            </a:avLst>
          </a:prstGeom>
          <a:solidFill>
            <a:srgbClr val="F6EBD4"/>
          </a:solidFill>
          <a:ln w="14288">
            <a:solidFill>
              <a:srgbClr val="626C3B"/>
            </a:solidFill>
            <a:prstDash val="solid"/>
          </a:ln>
        </p:spPr>
        <p:txBody>
          <a:bodyPr/>
          <a:lstStyle/>
          <a:p>
            <a:endParaRPr lang="en-GB"/>
          </a:p>
        </p:txBody>
      </p:sp>
      <p:sp>
        <p:nvSpPr>
          <p:cNvPr id="5" name="Shape 2"/>
          <p:cNvSpPr/>
          <p:nvPr/>
        </p:nvSpPr>
        <p:spPr>
          <a:xfrm>
            <a:off x="481831" y="849585"/>
            <a:ext cx="57150" cy="995437"/>
          </a:xfrm>
          <a:prstGeom prst="roundRect">
            <a:avLst>
              <a:gd name="adj" fmla="val 293023"/>
            </a:avLst>
          </a:prstGeom>
          <a:solidFill>
            <a:srgbClr val="626C3B"/>
          </a:solidFill>
          <a:ln/>
        </p:spPr>
        <p:txBody>
          <a:bodyPr/>
          <a:lstStyle/>
          <a:p>
            <a:endParaRPr lang="en-GB"/>
          </a:p>
        </p:txBody>
      </p:sp>
      <p:sp>
        <p:nvSpPr>
          <p:cNvPr id="6" name="Text 3"/>
          <p:cNvSpPr/>
          <p:nvPr/>
        </p:nvSpPr>
        <p:spPr>
          <a:xfrm>
            <a:off x="664890" y="975494"/>
            <a:ext cx="1864519" cy="174352"/>
          </a:xfrm>
          <a:prstGeom prst="rect">
            <a:avLst/>
          </a:prstGeom>
          <a:noFill/>
          <a:ln/>
        </p:spPr>
        <p:txBody>
          <a:bodyPr wrap="none" lIns="0" tIns="0" rIns="0" bIns="0" rtlCol="0" anchor="t"/>
          <a:lstStyle/>
          <a:p>
            <a:pPr marL="0" indent="0" algn="l">
              <a:lnSpc>
                <a:spcPct val="104000"/>
              </a:lnSpc>
              <a:buNone/>
            </a:pPr>
            <a:r>
              <a:rPr lang="en-US" sz="1050" dirty="0">
                <a:solidFill>
                  <a:srgbClr val="403011"/>
                </a:solidFill>
                <a:latin typeface="Brygada 1918 SemiBold" pitchFamily="34" charset="0"/>
                <a:ea typeface="Brygada 1918 SemiBold" pitchFamily="34" charset="-122"/>
                <a:cs typeface="Brygada 1918 SemiBold" pitchFamily="34" charset="-120"/>
              </a:rPr>
              <a:t>Understanding Terminology</a:t>
            </a:r>
            <a:endParaRPr lang="en-US" sz="1050" dirty="0"/>
          </a:p>
        </p:txBody>
      </p:sp>
      <p:sp>
        <p:nvSpPr>
          <p:cNvPr id="7" name="Text 4"/>
          <p:cNvSpPr/>
          <p:nvPr/>
        </p:nvSpPr>
        <p:spPr>
          <a:xfrm>
            <a:off x="664890" y="1210121"/>
            <a:ext cx="4428083" cy="508992"/>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403011"/>
                </a:solidFill>
                <a:latin typeface="Alexandria" pitchFamily="34" charset="0"/>
                <a:ea typeface="Alexandria" pitchFamily="34" charset="-122"/>
                <a:cs typeface="Alexandria" pitchFamily="34" charset="-120"/>
              </a:rPr>
              <a:t>Understand the distinction between the terms </a:t>
            </a:r>
            <a:r>
              <a:rPr lang="en-US" sz="850" b="1" dirty="0">
                <a:solidFill>
                  <a:srgbClr val="403011"/>
                </a:solidFill>
                <a:latin typeface="Alexandria" pitchFamily="34" charset="0"/>
                <a:ea typeface="Alexandria" pitchFamily="34" charset="-122"/>
                <a:cs typeface="Alexandria" pitchFamily="34" charset="-120"/>
              </a:rPr>
              <a:t>"gay"</a:t>
            </a:r>
            <a:r>
              <a:rPr lang="en-US" sz="850" dirty="0">
                <a:solidFill>
                  <a:srgbClr val="403011"/>
                </a:solidFill>
                <a:latin typeface="Alexandria" pitchFamily="34" charset="0"/>
                <a:ea typeface="Alexandria" pitchFamily="34" charset="-122"/>
                <a:cs typeface="Alexandria" pitchFamily="34" charset="-120"/>
              </a:rPr>
              <a:t> and </a:t>
            </a:r>
            <a:r>
              <a:rPr lang="en-US" sz="850" b="1" dirty="0">
                <a:solidFill>
                  <a:srgbClr val="403011"/>
                </a:solidFill>
                <a:latin typeface="Alexandria" pitchFamily="34" charset="0"/>
                <a:ea typeface="Alexandria" pitchFamily="34" charset="-122"/>
                <a:cs typeface="Alexandria" pitchFamily="34" charset="-120"/>
              </a:rPr>
              <a:t>"men who have sex with men" (MSM)</a:t>
            </a:r>
            <a:r>
              <a:rPr lang="en-US" sz="850" dirty="0">
                <a:solidFill>
                  <a:srgbClr val="403011"/>
                </a:solidFill>
                <a:latin typeface="Alexandria" pitchFamily="34" charset="0"/>
                <a:ea typeface="Alexandria" pitchFamily="34" charset="-122"/>
                <a:cs typeface="Alexandria" pitchFamily="34" charset="-120"/>
              </a:rPr>
              <a:t> — two terms that are related but carry different clinical and social meanings.</a:t>
            </a:r>
            <a:endParaRPr lang="en-US" sz="850" dirty="0"/>
          </a:p>
        </p:txBody>
      </p:sp>
      <p:sp>
        <p:nvSpPr>
          <p:cNvPr id="8" name="Shape 5"/>
          <p:cNvSpPr/>
          <p:nvPr/>
        </p:nvSpPr>
        <p:spPr>
          <a:xfrm>
            <a:off x="496119" y="1945481"/>
            <a:ext cx="4722763" cy="995437"/>
          </a:xfrm>
          <a:prstGeom prst="roundRect">
            <a:avLst>
              <a:gd name="adj" fmla="val 6889"/>
            </a:avLst>
          </a:prstGeom>
          <a:solidFill>
            <a:srgbClr val="F6EBD4"/>
          </a:solidFill>
          <a:ln w="14288">
            <a:solidFill>
              <a:srgbClr val="83792E"/>
            </a:solidFill>
            <a:prstDash val="solid"/>
          </a:ln>
        </p:spPr>
        <p:txBody>
          <a:bodyPr/>
          <a:lstStyle/>
          <a:p>
            <a:endParaRPr lang="en-GB"/>
          </a:p>
        </p:txBody>
      </p:sp>
      <p:sp>
        <p:nvSpPr>
          <p:cNvPr id="9" name="Shape 6"/>
          <p:cNvSpPr/>
          <p:nvPr/>
        </p:nvSpPr>
        <p:spPr>
          <a:xfrm>
            <a:off x="481831" y="1945481"/>
            <a:ext cx="57150" cy="995437"/>
          </a:xfrm>
          <a:prstGeom prst="roundRect">
            <a:avLst>
              <a:gd name="adj" fmla="val 293023"/>
            </a:avLst>
          </a:prstGeom>
          <a:solidFill>
            <a:srgbClr val="83792E"/>
          </a:solidFill>
          <a:ln/>
        </p:spPr>
        <p:txBody>
          <a:bodyPr/>
          <a:lstStyle/>
          <a:p>
            <a:endParaRPr lang="en-GB"/>
          </a:p>
        </p:txBody>
      </p:sp>
      <p:sp>
        <p:nvSpPr>
          <p:cNvPr id="10" name="Text 7"/>
          <p:cNvSpPr/>
          <p:nvPr/>
        </p:nvSpPr>
        <p:spPr>
          <a:xfrm>
            <a:off x="664890" y="2071390"/>
            <a:ext cx="1424211" cy="174352"/>
          </a:xfrm>
          <a:prstGeom prst="rect">
            <a:avLst/>
          </a:prstGeom>
          <a:noFill/>
          <a:ln/>
        </p:spPr>
        <p:txBody>
          <a:bodyPr wrap="none" lIns="0" tIns="0" rIns="0" bIns="0" rtlCol="0" anchor="t"/>
          <a:lstStyle/>
          <a:p>
            <a:pPr marL="0" indent="0" algn="l">
              <a:lnSpc>
                <a:spcPct val="104000"/>
              </a:lnSpc>
              <a:buNone/>
            </a:pPr>
            <a:r>
              <a:rPr lang="en-US" sz="1050" dirty="0">
                <a:solidFill>
                  <a:srgbClr val="403011"/>
                </a:solidFill>
                <a:latin typeface="Brygada 1918 SemiBold" pitchFamily="34" charset="0"/>
                <a:ea typeface="Brygada 1918 SemiBold" pitchFamily="34" charset="-122"/>
                <a:cs typeface="Brygada 1918 SemiBold" pitchFamily="34" charset="-120"/>
              </a:rPr>
              <a:t>Gay-Friendly Practice</a:t>
            </a:r>
            <a:endParaRPr lang="en-US" sz="1050" dirty="0"/>
          </a:p>
        </p:txBody>
      </p:sp>
      <p:sp>
        <p:nvSpPr>
          <p:cNvPr id="11" name="Text 8"/>
          <p:cNvSpPr/>
          <p:nvPr/>
        </p:nvSpPr>
        <p:spPr>
          <a:xfrm>
            <a:off x="664890" y="2306017"/>
            <a:ext cx="4428083" cy="508992"/>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403011"/>
                </a:solidFill>
                <a:latin typeface="Alexandria" pitchFamily="34" charset="0"/>
                <a:ea typeface="Alexandria" pitchFamily="34" charset="-122"/>
                <a:cs typeface="Alexandria" pitchFamily="34" charset="-120"/>
              </a:rPr>
              <a:t>Appreciate why gay men are often reluctant to use primary care services, and consider practical steps you can take to make your practice more welcoming and inclusive.</a:t>
            </a:r>
            <a:endParaRPr lang="en-US" sz="850" dirty="0"/>
          </a:p>
        </p:txBody>
      </p:sp>
      <p:sp>
        <p:nvSpPr>
          <p:cNvPr id="12" name="Shape 9"/>
          <p:cNvSpPr/>
          <p:nvPr/>
        </p:nvSpPr>
        <p:spPr>
          <a:xfrm>
            <a:off x="496119" y="3041377"/>
            <a:ext cx="4722763" cy="825773"/>
          </a:xfrm>
          <a:prstGeom prst="roundRect">
            <a:avLst>
              <a:gd name="adj" fmla="val 8305"/>
            </a:avLst>
          </a:prstGeom>
          <a:solidFill>
            <a:srgbClr val="F6EBD4"/>
          </a:solidFill>
          <a:ln w="14288">
            <a:solidFill>
              <a:srgbClr val="E8AF3B"/>
            </a:solidFill>
            <a:prstDash val="solid"/>
          </a:ln>
        </p:spPr>
        <p:txBody>
          <a:bodyPr/>
          <a:lstStyle/>
          <a:p>
            <a:endParaRPr lang="en-GB"/>
          </a:p>
        </p:txBody>
      </p:sp>
      <p:sp>
        <p:nvSpPr>
          <p:cNvPr id="13" name="Shape 10"/>
          <p:cNvSpPr/>
          <p:nvPr/>
        </p:nvSpPr>
        <p:spPr>
          <a:xfrm>
            <a:off x="481831" y="3041377"/>
            <a:ext cx="57150" cy="825773"/>
          </a:xfrm>
          <a:prstGeom prst="roundRect">
            <a:avLst>
              <a:gd name="adj" fmla="val 293023"/>
            </a:avLst>
          </a:prstGeom>
          <a:solidFill>
            <a:srgbClr val="E8AF3B"/>
          </a:solidFill>
          <a:ln/>
        </p:spPr>
        <p:txBody>
          <a:bodyPr/>
          <a:lstStyle/>
          <a:p>
            <a:endParaRPr lang="en-GB"/>
          </a:p>
        </p:txBody>
      </p:sp>
      <p:sp>
        <p:nvSpPr>
          <p:cNvPr id="14" name="Text 11"/>
          <p:cNvSpPr/>
          <p:nvPr/>
        </p:nvSpPr>
        <p:spPr>
          <a:xfrm>
            <a:off x="664890" y="3167286"/>
            <a:ext cx="1395487" cy="174352"/>
          </a:xfrm>
          <a:prstGeom prst="rect">
            <a:avLst/>
          </a:prstGeom>
          <a:noFill/>
          <a:ln/>
        </p:spPr>
        <p:txBody>
          <a:bodyPr wrap="none" lIns="0" tIns="0" rIns="0" bIns="0" rtlCol="0" anchor="t"/>
          <a:lstStyle/>
          <a:p>
            <a:pPr marL="0" indent="0" algn="l">
              <a:lnSpc>
                <a:spcPct val="104000"/>
              </a:lnSpc>
              <a:buNone/>
            </a:pPr>
            <a:r>
              <a:rPr lang="en-US" sz="1050" dirty="0">
                <a:solidFill>
                  <a:srgbClr val="403011"/>
                </a:solidFill>
                <a:latin typeface="Brygada 1918 SemiBold" pitchFamily="34" charset="0"/>
                <a:ea typeface="Brygada 1918 SemiBold" pitchFamily="34" charset="-122"/>
                <a:cs typeface="Brygada 1918 SemiBold" pitchFamily="34" charset="-120"/>
              </a:rPr>
              <a:t>Key Health Issues</a:t>
            </a:r>
            <a:endParaRPr lang="en-US" sz="1050" dirty="0"/>
          </a:p>
        </p:txBody>
      </p:sp>
      <p:sp>
        <p:nvSpPr>
          <p:cNvPr id="15" name="Text 12"/>
          <p:cNvSpPr/>
          <p:nvPr/>
        </p:nvSpPr>
        <p:spPr>
          <a:xfrm>
            <a:off x="664890" y="3401913"/>
            <a:ext cx="4428083" cy="339328"/>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403011"/>
                </a:solidFill>
                <a:latin typeface="Alexandria" pitchFamily="34" charset="0"/>
                <a:ea typeface="Alexandria" pitchFamily="34" charset="-122"/>
                <a:cs typeface="Alexandria" pitchFamily="34" charset="-120"/>
              </a:rPr>
              <a:t>Know what health issues are particularly important to men who have sex with men, including sexual health, mental wellbeing, and preventive care.</a:t>
            </a:r>
            <a:endParaRPr lang="en-US" sz="850" dirty="0"/>
          </a:p>
        </p:txBody>
      </p:sp>
      <p:sp>
        <p:nvSpPr>
          <p:cNvPr id="16" name="Shape 13"/>
          <p:cNvSpPr/>
          <p:nvPr/>
        </p:nvSpPr>
        <p:spPr>
          <a:xfrm>
            <a:off x="496119" y="3967609"/>
            <a:ext cx="4722763" cy="825773"/>
          </a:xfrm>
          <a:prstGeom prst="roundRect">
            <a:avLst>
              <a:gd name="adj" fmla="val 8305"/>
            </a:avLst>
          </a:prstGeom>
          <a:solidFill>
            <a:srgbClr val="F6EBD4"/>
          </a:solidFill>
          <a:ln w="14288">
            <a:solidFill>
              <a:srgbClr val="CC914D"/>
            </a:solidFill>
            <a:prstDash val="solid"/>
          </a:ln>
        </p:spPr>
        <p:txBody>
          <a:bodyPr/>
          <a:lstStyle/>
          <a:p>
            <a:endParaRPr lang="en-GB"/>
          </a:p>
        </p:txBody>
      </p:sp>
      <p:sp>
        <p:nvSpPr>
          <p:cNvPr id="17" name="Shape 14"/>
          <p:cNvSpPr/>
          <p:nvPr/>
        </p:nvSpPr>
        <p:spPr>
          <a:xfrm>
            <a:off x="481831" y="3967609"/>
            <a:ext cx="57150" cy="825773"/>
          </a:xfrm>
          <a:prstGeom prst="roundRect">
            <a:avLst>
              <a:gd name="adj" fmla="val 293023"/>
            </a:avLst>
          </a:prstGeom>
          <a:solidFill>
            <a:srgbClr val="CC914D"/>
          </a:solidFill>
          <a:ln/>
        </p:spPr>
        <p:txBody>
          <a:bodyPr/>
          <a:lstStyle/>
          <a:p>
            <a:endParaRPr lang="en-GB"/>
          </a:p>
        </p:txBody>
      </p:sp>
      <p:sp>
        <p:nvSpPr>
          <p:cNvPr id="18" name="Text 15"/>
          <p:cNvSpPr/>
          <p:nvPr/>
        </p:nvSpPr>
        <p:spPr>
          <a:xfrm>
            <a:off x="664890" y="4093518"/>
            <a:ext cx="1704082" cy="174352"/>
          </a:xfrm>
          <a:prstGeom prst="rect">
            <a:avLst/>
          </a:prstGeom>
          <a:noFill/>
          <a:ln/>
        </p:spPr>
        <p:txBody>
          <a:bodyPr wrap="none" lIns="0" tIns="0" rIns="0" bIns="0" rtlCol="0" anchor="t"/>
          <a:lstStyle/>
          <a:p>
            <a:pPr marL="0" indent="0" algn="l">
              <a:lnSpc>
                <a:spcPct val="104000"/>
              </a:lnSpc>
              <a:buNone/>
            </a:pPr>
            <a:r>
              <a:rPr lang="en-US" sz="1050" dirty="0">
                <a:solidFill>
                  <a:srgbClr val="403011"/>
                </a:solidFill>
                <a:latin typeface="Brygada 1918 SemiBold" pitchFamily="34" charset="0"/>
                <a:ea typeface="Brygada 1918 SemiBold" pitchFamily="34" charset="-122"/>
                <a:cs typeface="Brygada 1918 SemiBold" pitchFamily="34" charset="-120"/>
              </a:rPr>
              <a:t>Sensitive Communication</a:t>
            </a:r>
            <a:endParaRPr lang="en-US" sz="1050" dirty="0"/>
          </a:p>
        </p:txBody>
      </p:sp>
      <p:sp>
        <p:nvSpPr>
          <p:cNvPr id="19" name="Text 16"/>
          <p:cNvSpPr/>
          <p:nvPr/>
        </p:nvSpPr>
        <p:spPr>
          <a:xfrm>
            <a:off x="664890" y="4328145"/>
            <a:ext cx="4428083" cy="339328"/>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403011"/>
                </a:solidFill>
                <a:latin typeface="Alexandria" pitchFamily="34" charset="0"/>
                <a:ea typeface="Alexandria" pitchFamily="34" charset="-122"/>
                <a:cs typeface="Alexandria" pitchFamily="34" charset="-120"/>
              </a:rPr>
              <a:t>Consider how to tackle difficult or sensitive issues without prejudice, using non-judgmental language and an inclusive, patient-centred approach.</a:t>
            </a:r>
            <a:endParaRPr lang="en-US" sz="8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543550" y="0"/>
            <a:ext cx="3600450" cy="5143500"/>
          </a:xfrm>
          <a:prstGeom prst="rect">
            <a:avLst/>
          </a:prstGeom>
        </p:spPr>
      </p:pic>
      <p:pic>
        <p:nvPicPr>
          <p:cNvPr id="3" name="Image 1" descr="preencoded.png"/>
          <p:cNvPicPr>
            <a:picLocks noChangeAspect="1"/>
          </p:cNvPicPr>
          <p:nvPr/>
        </p:nvPicPr>
        <p:blipFill>
          <a:blip r:embed="rId4"/>
          <a:stretch>
            <a:fillRect/>
          </a:stretch>
        </p:blipFill>
        <p:spPr>
          <a:xfrm>
            <a:off x="7045598" y="1619250"/>
            <a:ext cx="1428750" cy="1905000"/>
          </a:xfrm>
          <a:prstGeom prst="rect">
            <a:avLst/>
          </a:prstGeom>
        </p:spPr>
      </p:pic>
      <p:sp>
        <p:nvSpPr>
          <p:cNvPr id="4" name="Text 0"/>
          <p:cNvSpPr/>
          <p:nvPr/>
        </p:nvSpPr>
        <p:spPr>
          <a:xfrm>
            <a:off x="496119" y="1421309"/>
            <a:ext cx="3558332"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Twink</a:t>
            </a:r>
            <a:endParaRPr lang="en-US" sz="2400" dirty="0"/>
          </a:p>
        </p:txBody>
      </p:sp>
      <p:sp>
        <p:nvSpPr>
          <p:cNvPr id="5" name="Text 1"/>
          <p:cNvSpPr/>
          <p:nvPr/>
        </p:nvSpPr>
        <p:spPr>
          <a:xfrm>
            <a:off x="496119" y="1994892"/>
            <a:ext cx="4722763" cy="17272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"twink"</a:t>
            </a:r>
            <a:r>
              <a:rPr lang="en-US" sz="950" dirty="0">
                <a:solidFill>
                  <a:srgbClr val="403011"/>
                </a:solidFill>
                <a:latin typeface="Alexandria" pitchFamily="34" charset="0"/>
                <a:ea typeface="Alexandria" pitchFamily="34" charset="-122"/>
                <a:cs typeface="Alexandria" pitchFamily="34" charset="-120"/>
              </a:rPr>
              <a:t> is gay slang for a young, slim, often conventionally attractive gay man, typically with little body hair. The term generally refers to men of legal age (16 and above in the UK) who conform to a particular youthful aesthetic.</a:t>
            </a:r>
            <a:endParaRPr lang="en-US" sz="950" dirty="0"/>
          </a:p>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Twinks and </a:t>
            </a:r>
            <a:r>
              <a:rPr lang="en-US" sz="950" b="1" dirty="0">
                <a:solidFill>
                  <a:srgbClr val="403011"/>
                </a:solidFill>
                <a:latin typeface="Alexandria" pitchFamily="34" charset="0"/>
                <a:ea typeface="Alexandria" pitchFamily="34" charset="-122"/>
                <a:cs typeface="Alexandria" pitchFamily="34" charset="-120"/>
              </a:rPr>
              <a:t>"daddies"</a:t>
            </a:r>
            <a:r>
              <a:rPr lang="en-US" sz="950" dirty="0">
                <a:solidFill>
                  <a:srgbClr val="403011"/>
                </a:solidFill>
                <a:latin typeface="Alexandria" pitchFamily="34" charset="0"/>
                <a:ea typeface="Alexandria" pitchFamily="34" charset="-122"/>
                <a:cs typeface="Alexandria" pitchFamily="34" charset="-120"/>
              </a:rPr>
              <a:t> (older men attracted to younger partners) represent a well-recognised dynamic within gay culture. These generational pairings are consensual adult relationships and should not be confused with any form of inappropriate attraction. Understanding these terms helps clinicians communicate naturally and without confusion.</a:t>
            </a:r>
            <a:endParaRPr lang="en-US" sz="9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496119" y="968573"/>
            <a:ext cx="4466332"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Gay Slang Glossary — Part 1</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2627" y="1607939"/>
            <a:ext cx="186035" cy="186035"/>
          </a:xfrm>
          <a:prstGeom prst="rect">
            <a:avLst/>
          </a:prstGeom>
        </p:spPr>
      </p:pic>
      <p:sp>
        <p:nvSpPr>
          <p:cNvPr id="4" name="Text 1"/>
          <p:cNvSpPr/>
          <p:nvPr/>
        </p:nvSpPr>
        <p:spPr>
          <a:xfrm>
            <a:off x="899145" y="160414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Bear &amp; Cub</a:t>
            </a:r>
            <a:endParaRPr lang="en-US" sz="1200" dirty="0"/>
          </a:p>
        </p:txBody>
      </p:sp>
      <p:sp>
        <p:nvSpPr>
          <p:cNvPr id="5" name="Text 2"/>
          <p:cNvSpPr/>
          <p:nvPr/>
        </p:nvSpPr>
        <p:spPr>
          <a:xfrm>
            <a:off x="899145" y="1872407"/>
            <a:ext cx="3595315"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bear</a:t>
            </a:r>
            <a:r>
              <a:rPr lang="en-US" sz="950" dirty="0">
                <a:solidFill>
                  <a:srgbClr val="403011"/>
                </a:solidFill>
                <a:latin typeface="Alexandria" pitchFamily="34" charset="0"/>
                <a:ea typeface="Alexandria" pitchFamily="34" charset="-122"/>
                <a:cs typeface="Alexandria" pitchFamily="34" charset="-120"/>
              </a:rPr>
              <a:t> is a gay man with a beard and/or significant body hair — celebrated for a masculine, rugged look. A </a:t>
            </a:r>
            <a:r>
              <a:rPr lang="en-US" sz="950" b="1" dirty="0">
                <a:solidFill>
                  <a:srgbClr val="403011"/>
                </a:solidFill>
                <a:latin typeface="Alexandria" pitchFamily="34" charset="0"/>
                <a:ea typeface="Alexandria" pitchFamily="34" charset="-122"/>
                <a:cs typeface="Alexandria" pitchFamily="34" charset="-120"/>
              </a:rPr>
              <a:t>cub</a:t>
            </a:r>
            <a:r>
              <a:rPr lang="en-US" sz="950" dirty="0">
                <a:solidFill>
                  <a:srgbClr val="403011"/>
                </a:solidFill>
                <a:latin typeface="Alexandria" pitchFamily="34" charset="0"/>
                <a:ea typeface="Alexandria" pitchFamily="34" charset="-122"/>
                <a:cs typeface="Alexandria" pitchFamily="34" charset="-120"/>
              </a:rPr>
              <a:t> is a younger, typically slimmer bear who often socialises within the same community.</a:t>
            </a:r>
            <a:endParaRPr lang="en-US" sz="9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5974" y="1607939"/>
            <a:ext cx="186035" cy="186035"/>
          </a:xfrm>
          <a:prstGeom prst="rect">
            <a:avLst/>
          </a:prstGeom>
        </p:spPr>
      </p:pic>
      <p:sp>
        <p:nvSpPr>
          <p:cNvPr id="7" name="Text 3"/>
          <p:cNvSpPr/>
          <p:nvPr/>
        </p:nvSpPr>
        <p:spPr>
          <a:xfrm>
            <a:off x="5052492" y="160414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Bottom / Top</a:t>
            </a:r>
            <a:endParaRPr lang="en-US" sz="1200" dirty="0"/>
          </a:p>
        </p:txBody>
      </p:sp>
      <p:sp>
        <p:nvSpPr>
          <p:cNvPr id="8" name="Text 4"/>
          <p:cNvSpPr/>
          <p:nvPr/>
        </p:nvSpPr>
        <p:spPr>
          <a:xfrm>
            <a:off x="5052492" y="1872407"/>
            <a:ext cx="3595390"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Equivalent to passive/active. A </a:t>
            </a:r>
            <a:r>
              <a:rPr lang="en-US" sz="950" b="1" dirty="0">
                <a:solidFill>
                  <a:srgbClr val="403011"/>
                </a:solidFill>
                <a:latin typeface="Alexandria" pitchFamily="34" charset="0"/>
                <a:ea typeface="Alexandria" pitchFamily="34" charset="-122"/>
                <a:cs typeface="Alexandria" pitchFamily="34" charset="-120"/>
              </a:rPr>
              <a:t>bottom</a:t>
            </a:r>
            <a:r>
              <a:rPr lang="en-US" sz="950" dirty="0">
                <a:solidFill>
                  <a:srgbClr val="403011"/>
                </a:solidFill>
                <a:latin typeface="Alexandria" pitchFamily="34" charset="0"/>
                <a:ea typeface="Alexandria" pitchFamily="34" charset="-122"/>
                <a:cs typeface="Alexandria" pitchFamily="34" charset="-120"/>
              </a:rPr>
              <a:t> is the receptive partner; a </a:t>
            </a:r>
            <a:r>
              <a:rPr lang="en-US" sz="950" b="1" dirty="0">
                <a:solidFill>
                  <a:srgbClr val="403011"/>
                </a:solidFill>
                <a:latin typeface="Alexandria" pitchFamily="34" charset="0"/>
                <a:ea typeface="Alexandria" pitchFamily="34" charset="-122"/>
                <a:cs typeface="Alexandria" pitchFamily="34" charset="-120"/>
              </a:rPr>
              <a:t>top</a:t>
            </a:r>
            <a:r>
              <a:rPr lang="en-US" sz="950" dirty="0">
                <a:solidFill>
                  <a:srgbClr val="403011"/>
                </a:solidFill>
                <a:latin typeface="Alexandria" pitchFamily="34" charset="0"/>
                <a:ea typeface="Alexandria" pitchFamily="34" charset="-122"/>
                <a:cs typeface="Alexandria" pitchFamily="34" charset="-120"/>
              </a:rPr>
              <a:t> is the penetrative partner. Some men identify as </a:t>
            </a:r>
            <a:r>
              <a:rPr lang="en-US" sz="950" b="1" dirty="0">
                <a:solidFill>
                  <a:srgbClr val="403011"/>
                </a:solidFill>
                <a:latin typeface="Alexandria" pitchFamily="34" charset="0"/>
                <a:ea typeface="Alexandria" pitchFamily="34" charset="-122"/>
                <a:cs typeface="Alexandria" pitchFamily="34" charset="-120"/>
              </a:rPr>
              <a:t>versatile</a:t>
            </a:r>
            <a:r>
              <a:rPr lang="en-US" sz="950" dirty="0">
                <a:solidFill>
                  <a:srgbClr val="403011"/>
                </a:solidFill>
                <a:latin typeface="Alexandria" pitchFamily="34" charset="0"/>
                <a:ea typeface="Alexandria" pitchFamily="34" charset="-122"/>
                <a:cs typeface="Alexandria" pitchFamily="34" charset="-120"/>
              </a:rPr>
              <a:t>, taking either role depending on context or preference.</a:t>
            </a:r>
            <a:endParaRPr lang="en-US" sz="9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2627" y="2918073"/>
            <a:ext cx="186035" cy="186035"/>
          </a:xfrm>
          <a:prstGeom prst="rect">
            <a:avLst/>
          </a:prstGeom>
        </p:spPr>
      </p:pic>
      <p:sp>
        <p:nvSpPr>
          <p:cNvPr id="10" name="Text 5"/>
          <p:cNvSpPr/>
          <p:nvPr/>
        </p:nvSpPr>
        <p:spPr>
          <a:xfrm>
            <a:off x="899145" y="2914278"/>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Bug Chaser</a:t>
            </a:r>
            <a:endParaRPr lang="en-US" sz="1200" dirty="0"/>
          </a:p>
        </p:txBody>
      </p:sp>
      <p:sp>
        <p:nvSpPr>
          <p:cNvPr id="11" name="Text 6"/>
          <p:cNvSpPr/>
          <p:nvPr/>
        </p:nvSpPr>
        <p:spPr>
          <a:xfrm>
            <a:off x="899145" y="3182541"/>
            <a:ext cx="3595315"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term for individuals who deliberately seek unprotected sex with the goal — or thrill — of potentially acquiring HIV. A rare but clinically important behaviour requiring sensitive, non-judgmental exploration if disclosed.</a:t>
            </a:r>
            <a:endParaRPr lang="en-US" sz="95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95974" y="2918073"/>
            <a:ext cx="186035" cy="186035"/>
          </a:xfrm>
          <a:prstGeom prst="rect">
            <a:avLst/>
          </a:prstGeom>
        </p:spPr>
      </p:pic>
      <p:sp>
        <p:nvSpPr>
          <p:cNvPr id="13" name="Text 7"/>
          <p:cNvSpPr/>
          <p:nvPr/>
        </p:nvSpPr>
        <p:spPr>
          <a:xfrm>
            <a:off x="5052492" y="2914278"/>
            <a:ext cx="1644179"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Closeted / Coming Out</a:t>
            </a:r>
            <a:endParaRPr lang="en-US" sz="1200" dirty="0"/>
          </a:p>
        </p:txBody>
      </p:sp>
      <p:sp>
        <p:nvSpPr>
          <p:cNvPr id="14" name="Text 8"/>
          <p:cNvSpPr/>
          <p:nvPr/>
        </p:nvSpPr>
        <p:spPr>
          <a:xfrm>
            <a:off x="5052492" y="3182541"/>
            <a:ext cx="3595390" cy="992312"/>
          </a:xfrm>
          <a:prstGeom prst="rect">
            <a:avLst/>
          </a:prstGeom>
          <a:noFill/>
          <a:ln/>
        </p:spPr>
        <p:txBody>
          <a:bodyPr wrap="square" lIns="0" tIns="0" rIns="0" bIns="0" rtlCol="0" anchor="t">
            <a:normAutofit/>
          </a:bodyPr>
          <a:lstStyle/>
          <a:p>
            <a:pPr marL="0" indent="0" algn="l">
              <a:lnSpc>
                <a:spcPct val="133000"/>
              </a:lnSpc>
              <a:buNone/>
            </a:pPr>
            <a:r>
              <a:rPr lang="en-US" sz="950" b="1" dirty="0">
                <a:solidFill>
                  <a:srgbClr val="403011"/>
                </a:solidFill>
                <a:latin typeface="Alexandria" pitchFamily="34" charset="0"/>
                <a:ea typeface="Alexandria" pitchFamily="34" charset="-122"/>
                <a:cs typeface="Alexandria" pitchFamily="34" charset="-120"/>
              </a:rPr>
              <a:t>Closeted</a:t>
            </a:r>
            <a:r>
              <a:rPr lang="en-US" sz="950" dirty="0">
                <a:solidFill>
                  <a:srgbClr val="403011"/>
                </a:solidFill>
                <a:latin typeface="Alexandria" pitchFamily="34" charset="0"/>
                <a:ea typeface="Alexandria" pitchFamily="34" charset="-122"/>
                <a:cs typeface="Alexandria" pitchFamily="34" charset="-120"/>
              </a:rPr>
              <a:t> means not open to friends or family about being gay. </a:t>
            </a:r>
            <a:r>
              <a:rPr lang="en-US" sz="950" b="1" dirty="0">
                <a:solidFill>
                  <a:srgbClr val="403011"/>
                </a:solidFill>
                <a:latin typeface="Alexandria" pitchFamily="34" charset="0"/>
                <a:ea typeface="Alexandria" pitchFamily="34" charset="-122"/>
                <a:cs typeface="Alexandria" pitchFamily="34" charset="-120"/>
              </a:rPr>
              <a:t>Coming out</a:t>
            </a:r>
            <a:r>
              <a:rPr lang="en-US" sz="950" dirty="0">
                <a:solidFill>
                  <a:srgbClr val="403011"/>
                </a:solidFill>
                <a:latin typeface="Alexandria" pitchFamily="34" charset="0"/>
                <a:ea typeface="Alexandria" pitchFamily="34" charset="-122"/>
                <a:cs typeface="Alexandria" pitchFamily="34" charset="-120"/>
              </a:rPr>
              <a:t> is the ongoing process of disclosing one's sexual orientation — to oneself and to others. It is a deeply personal journey with significant implications for mental health and wellbeing.</a:t>
            </a:r>
            <a:endParaRPr lang="en-US" sz="9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496119" y="869379"/>
            <a:ext cx="4492972"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Gay Slang Glossary — Part 2</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2627" y="1508745"/>
            <a:ext cx="186035" cy="186035"/>
          </a:xfrm>
          <a:prstGeom prst="rect">
            <a:avLst/>
          </a:prstGeom>
        </p:spPr>
      </p:pic>
      <p:sp>
        <p:nvSpPr>
          <p:cNvPr id="4" name="Text 1"/>
          <p:cNvSpPr/>
          <p:nvPr/>
        </p:nvSpPr>
        <p:spPr>
          <a:xfrm>
            <a:off x="899145" y="1504950"/>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Cottage &amp; Cruising</a:t>
            </a:r>
            <a:endParaRPr lang="en-US" sz="1200" dirty="0"/>
          </a:p>
        </p:txBody>
      </p:sp>
      <p:sp>
        <p:nvSpPr>
          <p:cNvPr id="5" name="Text 2"/>
          <p:cNvSpPr/>
          <p:nvPr/>
        </p:nvSpPr>
        <p:spPr>
          <a:xfrm>
            <a:off x="899145" y="1773213"/>
            <a:ext cx="3595315"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cottage</a:t>
            </a:r>
            <a:r>
              <a:rPr lang="en-US" sz="950" dirty="0">
                <a:solidFill>
                  <a:srgbClr val="403011"/>
                </a:solidFill>
                <a:latin typeface="Alexandria" pitchFamily="34" charset="0"/>
                <a:ea typeface="Alexandria" pitchFamily="34" charset="-122"/>
                <a:cs typeface="Alexandria" pitchFamily="34" charset="-120"/>
              </a:rPr>
              <a:t> is a public toilet used for casual sex. </a:t>
            </a:r>
            <a:r>
              <a:rPr lang="en-US" sz="950" b="1" dirty="0">
                <a:solidFill>
                  <a:srgbClr val="403011"/>
                </a:solidFill>
                <a:latin typeface="Alexandria" pitchFamily="34" charset="0"/>
                <a:ea typeface="Alexandria" pitchFamily="34" charset="-122"/>
                <a:cs typeface="Alexandria" pitchFamily="34" charset="-120"/>
              </a:rPr>
              <a:t>Cruising</a:t>
            </a:r>
            <a:r>
              <a:rPr lang="en-US" sz="950" dirty="0">
                <a:solidFill>
                  <a:srgbClr val="403011"/>
                </a:solidFill>
                <a:latin typeface="Alexandria" pitchFamily="34" charset="0"/>
                <a:ea typeface="Alexandria" pitchFamily="34" charset="-122"/>
                <a:cs typeface="Alexandria" pitchFamily="34" charset="-120"/>
              </a:rPr>
              <a:t> refers to seeking sexual partners in public spaces such as parks or laybys. Both behaviours may indicate a patient who does not openly identify as gay and may not access mainstream sexual health services.</a:t>
            </a:r>
            <a:endParaRPr lang="en-US" sz="9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5974" y="1508745"/>
            <a:ext cx="186035" cy="186035"/>
          </a:xfrm>
          <a:prstGeom prst="rect">
            <a:avLst/>
          </a:prstGeom>
        </p:spPr>
      </p:pic>
      <p:sp>
        <p:nvSpPr>
          <p:cNvPr id="7" name="Text 3"/>
          <p:cNvSpPr/>
          <p:nvPr/>
        </p:nvSpPr>
        <p:spPr>
          <a:xfrm>
            <a:off x="5052492" y="1504950"/>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Cut</a:t>
            </a:r>
            <a:endParaRPr lang="en-US" sz="1200" dirty="0"/>
          </a:p>
        </p:txBody>
      </p:sp>
      <p:sp>
        <p:nvSpPr>
          <p:cNvPr id="8" name="Text 4"/>
          <p:cNvSpPr/>
          <p:nvPr/>
        </p:nvSpPr>
        <p:spPr>
          <a:xfrm>
            <a:off x="5052492" y="1773213"/>
            <a:ext cx="3595390"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Refers to circumcision. Many gay men and their partners have preferences regarding circumcision. This may be relevant in sexual health consultations, particularly when discussing STI risk and hygiene.</a:t>
            </a:r>
            <a:endParaRPr lang="en-US" sz="9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2627" y="3017341"/>
            <a:ext cx="186035" cy="186035"/>
          </a:xfrm>
          <a:prstGeom prst="rect">
            <a:avLst/>
          </a:prstGeom>
        </p:spPr>
      </p:pic>
      <p:sp>
        <p:nvSpPr>
          <p:cNvPr id="10" name="Text 5"/>
          <p:cNvSpPr/>
          <p:nvPr/>
        </p:nvSpPr>
        <p:spPr>
          <a:xfrm>
            <a:off x="899145" y="301354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Daddy</a:t>
            </a:r>
            <a:endParaRPr lang="en-US" sz="1200" dirty="0"/>
          </a:p>
        </p:txBody>
      </p:sp>
      <p:sp>
        <p:nvSpPr>
          <p:cNvPr id="11" name="Text 6"/>
          <p:cNvSpPr/>
          <p:nvPr/>
        </p:nvSpPr>
        <p:spPr>
          <a:xfrm>
            <a:off x="899145" y="3281809"/>
            <a:ext cx="3595315"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An older gay man, often attracted to younger men (twinks) of legal age. This is a consensual adult dynamic rooted in generational attraction — not to be confused with paedophilia. Understanding this term prevents misinterpretation in clinical settings.</a:t>
            </a:r>
            <a:endParaRPr lang="en-US" sz="95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95974" y="3017341"/>
            <a:ext cx="186035" cy="186035"/>
          </a:xfrm>
          <a:prstGeom prst="rect">
            <a:avLst/>
          </a:prstGeom>
        </p:spPr>
      </p:pic>
      <p:sp>
        <p:nvSpPr>
          <p:cNvPr id="13" name="Text 7"/>
          <p:cNvSpPr/>
          <p:nvPr/>
        </p:nvSpPr>
        <p:spPr>
          <a:xfrm>
            <a:off x="5052492" y="301354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Diva</a:t>
            </a:r>
            <a:endParaRPr lang="en-US" sz="1200" dirty="0"/>
          </a:p>
        </p:txBody>
      </p:sp>
      <p:sp>
        <p:nvSpPr>
          <p:cNvPr id="14" name="Text 8"/>
          <p:cNvSpPr/>
          <p:nvPr/>
        </p:nvSpPr>
        <p:spPr>
          <a:xfrm>
            <a:off x="5052492" y="3281809"/>
            <a:ext cx="3595390"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female cultural icon — often a singer or entertainer — held in particularly high regard by the gay community. Examples include Shirley Bassey, Kylie Minogue, and Madonna. Cultural knowledge of divas can build rapport in consultations.</a:t>
            </a:r>
            <a:endParaRPr lang="en-US" sz="9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496119" y="869379"/>
            <a:ext cx="4490517"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Gay Slang Glossary — Part 3</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2627" y="1508745"/>
            <a:ext cx="186035" cy="186035"/>
          </a:xfrm>
          <a:prstGeom prst="rect">
            <a:avLst/>
          </a:prstGeom>
        </p:spPr>
      </p:pic>
      <p:sp>
        <p:nvSpPr>
          <p:cNvPr id="4" name="Text 1"/>
          <p:cNvSpPr/>
          <p:nvPr/>
        </p:nvSpPr>
        <p:spPr>
          <a:xfrm>
            <a:off x="899145" y="1504950"/>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Fag Hag &amp; Fag Stag</a:t>
            </a:r>
            <a:endParaRPr lang="en-US" sz="1200" dirty="0"/>
          </a:p>
        </p:txBody>
      </p:sp>
      <p:sp>
        <p:nvSpPr>
          <p:cNvPr id="5" name="Text 2"/>
          <p:cNvSpPr/>
          <p:nvPr/>
        </p:nvSpPr>
        <p:spPr>
          <a:xfrm>
            <a:off x="899145" y="1773213"/>
            <a:ext cx="3595315"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fag hag</a:t>
            </a:r>
            <a:r>
              <a:rPr lang="en-US" sz="950" dirty="0">
                <a:solidFill>
                  <a:srgbClr val="403011"/>
                </a:solidFill>
                <a:latin typeface="Alexandria" pitchFamily="34" charset="0"/>
                <a:ea typeface="Alexandria" pitchFamily="34" charset="-122"/>
                <a:cs typeface="Alexandria" pitchFamily="34" charset="-120"/>
              </a:rPr>
              <a:t> is a straight woman who socialises primarily with gay men; a </a:t>
            </a:r>
            <a:r>
              <a:rPr lang="en-US" sz="950" b="1" dirty="0">
                <a:solidFill>
                  <a:srgbClr val="403011"/>
                </a:solidFill>
                <a:latin typeface="Alexandria" pitchFamily="34" charset="0"/>
                <a:ea typeface="Alexandria" pitchFamily="34" charset="-122"/>
                <a:cs typeface="Alexandria" pitchFamily="34" charset="-120"/>
              </a:rPr>
              <a:t>fag stag</a:t>
            </a:r>
            <a:r>
              <a:rPr lang="en-US" sz="950" dirty="0">
                <a:solidFill>
                  <a:srgbClr val="403011"/>
                </a:solidFill>
                <a:latin typeface="Alexandria" pitchFamily="34" charset="0"/>
                <a:ea typeface="Alexandria" pitchFamily="34" charset="-122"/>
                <a:cs typeface="Alexandria" pitchFamily="34" charset="-120"/>
              </a:rPr>
              <a:t> is a straight man in the same position. Both terms, though informal, describe genuine social dynamics in gay communities. Some find the terms affectionate; others may not.</a:t>
            </a:r>
            <a:endParaRPr lang="en-US" sz="9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5974" y="1508745"/>
            <a:ext cx="186035" cy="186035"/>
          </a:xfrm>
          <a:prstGeom prst="rect">
            <a:avLst/>
          </a:prstGeom>
        </p:spPr>
      </p:pic>
      <p:sp>
        <p:nvSpPr>
          <p:cNvPr id="7" name="Text 3"/>
          <p:cNvSpPr/>
          <p:nvPr/>
        </p:nvSpPr>
        <p:spPr>
          <a:xfrm>
            <a:off x="5052492" y="1504950"/>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Friend of Dorothy</a:t>
            </a:r>
            <a:endParaRPr lang="en-US" sz="1200" dirty="0"/>
          </a:p>
        </p:txBody>
      </p:sp>
      <p:sp>
        <p:nvSpPr>
          <p:cNvPr id="8" name="Text 4"/>
          <p:cNvSpPr/>
          <p:nvPr/>
        </p:nvSpPr>
        <p:spPr>
          <a:xfrm>
            <a:off x="5052492" y="1773213"/>
            <a:ext cx="3595390"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coded, historically used phrase meaning someone is gay — originating from </a:t>
            </a:r>
            <a:r>
              <a:rPr lang="en-US" sz="950" i="1" dirty="0">
                <a:solidFill>
                  <a:srgbClr val="403011"/>
                </a:solidFill>
                <a:latin typeface="Alexandria" pitchFamily="34" charset="0"/>
                <a:ea typeface="Alexandria" pitchFamily="34" charset="-122"/>
                <a:cs typeface="Alexandria" pitchFamily="34" charset="-120"/>
              </a:rPr>
              <a:t>The Wizard of Oz</a:t>
            </a:r>
            <a:r>
              <a:rPr lang="en-US" sz="950" dirty="0">
                <a:solidFill>
                  <a:srgbClr val="403011"/>
                </a:solidFill>
                <a:latin typeface="Alexandria" pitchFamily="34" charset="0"/>
                <a:ea typeface="Alexandria" pitchFamily="34" charset="-122"/>
                <a:cs typeface="Alexandria" pitchFamily="34" charset="-120"/>
              </a:rPr>
              <a:t>. Used during times when it was unsafe to be openly gay. Now largely a cultural reference, though occasionally still used with irony or affection.</a:t>
            </a:r>
            <a:endParaRPr lang="en-US" sz="9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2627" y="3017341"/>
            <a:ext cx="186035" cy="186035"/>
          </a:xfrm>
          <a:prstGeom prst="rect">
            <a:avLst/>
          </a:prstGeom>
        </p:spPr>
      </p:pic>
      <p:sp>
        <p:nvSpPr>
          <p:cNvPr id="10" name="Text 5"/>
          <p:cNvSpPr/>
          <p:nvPr/>
        </p:nvSpPr>
        <p:spPr>
          <a:xfrm>
            <a:off x="899145" y="301354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Gay Curious</a:t>
            </a:r>
            <a:endParaRPr lang="en-US" sz="1200" dirty="0"/>
          </a:p>
        </p:txBody>
      </p:sp>
      <p:sp>
        <p:nvSpPr>
          <p:cNvPr id="11" name="Text 6"/>
          <p:cNvSpPr/>
          <p:nvPr/>
        </p:nvSpPr>
        <p:spPr>
          <a:xfrm>
            <a:off x="899145" y="3281809"/>
            <a:ext cx="3595315"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Someone who is interested in exploring homosexual acts but does not identify as gay. This group may not seek sexual health care through gay-specific services — making inclusive, non-assumptive care in primary care settings especially important.</a:t>
            </a:r>
            <a:endParaRPr lang="en-US" sz="95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95974" y="3017341"/>
            <a:ext cx="186035" cy="186035"/>
          </a:xfrm>
          <a:prstGeom prst="rect">
            <a:avLst/>
          </a:prstGeom>
        </p:spPr>
      </p:pic>
      <p:sp>
        <p:nvSpPr>
          <p:cNvPr id="13" name="Text 7"/>
          <p:cNvSpPr/>
          <p:nvPr/>
        </p:nvSpPr>
        <p:spPr>
          <a:xfrm>
            <a:off x="5052492" y="3013546"/>
            <a:ext cx="1711598"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Gaydar &amp; Gaybourhood</a:t>
            </a:r>
            <a:endParaRPr lang="en-US" sz="1200" dirty="0"/>
          </a:p>
        </p:txBody>
      </p:sp>
      <p:sp>
        <p:nvSpPr>
          <p:cNvPr id="14" name="Text 8"/>
          <p:cNvSpPr/>
          <p:nvPr/>
        </p:nvSpPr>
        <p:spPr>
          <a:xfrm>
            <a:off x="5052492" y="3281809"/>
            <a:ext cx="3595390" cy="992312"/>
          </a:xfrm>
          <a:prstGeom prst="rect">
            <a:avLst/>
          </a:prstGeom>
          <a:noFill/>
          <a:ln/>
        </p:spPr>
        <p:txBody>
          <a:bodyPr wrap="square" lIns="0" tIns="0" rIns="0" bIns="0" rtlCol="0" anchor="t">
            <a:normAutofit/>
          </a:bodyPr>
          <a:lstStyle/>
          <a:p>
            <a:pPr marL="0" indent="0" algn="l">
              <a:lnSpc>
                <a:spcPct val="133000"/>
              </a:lnSpc>
              <a:buNone/>
            </a:pPr>
            <a:r>
              <a:rPr lang="en-US" sz="950" b="1" dirty="0">
                <a:solidFill>
                  <a:srgbClr val="403011"/>
                </a:solidFill>
                <a:latin typeface="Alexandria" pitchFamily="34" charset="0"/>
                <a:ea typeface="Alexandria" pitchFamily="34" charset="-122"/>
                <a:cs typeface="Alexandria" pitchFamily="34" charset="-120"/>
              </a:rPr>
              <a:t>Gaydar</a:t>
            </a:r>
            <a:r>
              <a:rPr lang="en-US" sz="950" dirty="0">
                <a:solidFill>
                  <a:srgbClr val="403011"/>
                </a:solidFill>
                <a:latin typeface="Alexandria" pitchFamily="34" charset="0"/>
                <a:ea typeface="Alexandria" pitchFamily="34" charset="-122"/>
                <a:cs typeface="Alexandria" pitchFamily="34" charset="-120"/>
              </a:rPr>
              <a:t> is the informal "radar" some people have for detecting whether others are gay. A </a:t>
            </a:r>
            <a:r>
              <a:rPr lang="en-US" sz="950" b="1" dirty="0">
                <a:solidFill>
                  <a:srgbClr val="403011"/>
                </a:solidFill>
                <a:latin typeface="Alexandria" pitchFamily="34" charset="0"/>
                <a:ea typeface="Alexandria" pitchFamily="34" charset="-122"/>
                <a:cs typeface="Alexandria" pitchFamily="34" charset="-120"/>
              </a:rPr>
              <a:t>gaybourhood</a:t>
            </a:r>
            <a:r>
              <a:rPr lang="en-US" sz="950" dirty="0">
                <a:solidFill>
                  <a:srgbClr val="403011"/>
                </a:solidFill>
                <a:latin typeface="Alexandria" pitchFamily="34" charset="0"/>
                <a:ea typeface="Alexandria" pitchFamily="34" charset="-122"/>
                <a:cs typeface="Alexandria" pitchFamily="34" charset="-120"/>
              </a:rPr>
              <a:t> is a neighbourhood with a high concentration of LGBT+ residents, businesses, and social spaces — such as Soho in London or the Gay Village in Manchester.</a:t>
            </a:r>
            <a:endParaRPr lang="en-US" sz="9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496119" y="869379"/>
            <a:ext cx="4508153"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Gay Slang Glossary — Part 4</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2627" y="1508745"/>
            <a:ext cx="186035" cy="186035"/>
          </a:xfrm>
          <a:prstGeom prst="rect">
            <a:avLst/>
          </a:prstGeom>
        </p:spPr>
      </p:pic>
      <p:sp>
        <p:nvSpPr>
          <p:cNvPr id="4" name="Text 1"/>
          <p:cNvSpPr/>
          <p:nvPr/>
        </p:nvSpPr>
        <p:spPr>
          <a:xfrm>
            <a:off x="899145" y="1504950"/>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Metrosexual</a:t>
            </a:r>
            <a:endParaRPr lang="en-US" sz="1200" dirty="0"/>
          </a:p>
        </p:txBody>
      </p:sp>
      <p:sp>
        <p:nvSpPr>
          <p:cNvPr id="5" name="Text 2"/>
          <p:cNvSpPr/>
          <p:nvPr/>
        </p:nvSpPr>
        <p:spPr>
          <a:xfrm>
            <a:off x="899145" y="1773213"/>
            <a:ext cx="3595315"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heterosexual man who takes great care over grooming and appearance in ways culturally associated with gay men. Often cited example: David Beckham. A reminder that appearance should never be used to infer sexual orientation.</a:t>
            </a:r>
            <a:endParaRPr lang="en-US" sz="9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5974" y="1508745"/>
            <a:ext cx="186035" cy="186035"/>
          </a:xfrm>
          <a:prstGeom prst="rect">
            <a:avLst/>
          </a:prstGeom>
        </p:spPr>
      </p:pic>
      <p:sp>
        <p:nvSpPr>
          <p:cNvPr id="7" name="Text 3"/>
          <p:cNvSpPr/>
          <p:nvPr/>
        </p:nvSpPr>
        <p:spPr>
          <a:xfrm>
            <a:off x="5052492" y="1504950"/>
            <a:ext cx="2094309"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Muscle Mary &amp; Prince Albert</a:t>
            </a:r>
            <a:endParaRPr lang="en-US" sz="1200" dirty="0"/>
          </a:p>
        </p:txBody>
      </p:sp>
      <p:sp>
        <p:nvSpPr>
          <p:cNvPr id="8" name="Text 4"/>
          <p:cNvSpPr/>
          <p:nvPr/>
        </p:nvSpPr>
        <p:spPr>
          <a:xfrm>
            <a:off x="5052492" y="1773213"/>
            <a:ext cx="3595390"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Muscle Mary</a:t>
            </a:r>
            <a:r>
              <a:rPr lang="en-US" sz="950" dirty="0">
                <a:solidFill>
                  <a:srgbClr val="403011"/>
                </a:solidFill>
                <a:latin typeface="Alexandria" pitchFamily="34" charset="0"/>
                <a:ea typeface="Alexandria" pitchFamily="34" charset="-122"/>
                <a:cs typeface="Alexandria" pitchFamily="34" charset="-120"/>
              </a:rPr>
              <a:t> is a very muscular gay man — relevant to body image discussions. A </a:t>
            </a:r>
            <a:r>
              <a:rPr lang="en-US" sz="950" b="1" dirty="0">
                <a:solidFill>
                  <a:srgbClr val="403011"/>
                </a:solidFill>
                <a:latin typeface="Alexandria" pitchFamily="34" charset="0"/>
                <a:ea typeface="Alexandria" pitchFamily="34" charset="-122"/>
                <a:cs typeface="Alexandria" pitchFamily="34" charset="-120"/>
              </a:rPr>
              <a:t>Prince Albert</a:t>
            </a:r>
            <a:r>
              <a:rPr lang="en-US" sz="950" dirty="0">
                <a:solidFill>
                  <a:srgbClr val="403011"/>
                </a:solidFill>
                <a:latin typeface="Alexandria" pitchFamily="34" charset="0"/>
                <a:ea typeface="Alexandria" pitchFamily="34" charset="-122"/>
                <a:cs typeface="Alexandria" pitchFamily="34" charset="-120"/>
              </a:rPr>
              <a:t> is a penile piercing through the glans, which some men report increases sexual pleasure. Be aware this exists; it may be relevant in physical examination or smear conversations.</a:t>
            </a:r>
            <a:endParaRPr lang="en-US" sz="9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2627" y="3017341"/>
            <a:ext cx="186035" cy="186035"/>
          </a:xfrm>
          <a:prstGeom prst="rect">
            <a:avLst/>
          </a:prstGeom>
        </p:spPr>
      </p:pic>
      <p:sp>
        <p:nvSpPr>
          <p:cNvPr id="10" name="Text 5"/>
          <p:cNvSpPr/>
          <p:nvPr/>
        </p:nvSpPr>
        <p:spPr>
          <a:xfrm>
            <a:off x="899145" y="301354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Queen &amp; Rimming</a:t>
            </a:r>
            <a:endParaRPr lang="en-US" sz="1200" dirty="0"/>
          </a:p>
        </p:txBody>
      </p:sp>
      <p:sp>
        <p:nvSpPr>
          <p:cNvPr id="11" name="Text 6"/>
          <p:cNvSpPr/>
          <p:nvPr/>
        </p:nvSpPr>
        <p:spPr>
          <a:xfrm>
            <a:off x="899145" y="3281809"/>
            <a:ext cx="3595315"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queen</a:t>
            </a:r>
            <a:r>
              <a:rPr lang="en-US" sz="950" dirty="0">
                <a:solidFill>
                  <a:srgbClr val="403011"/>
                </a:solidFill>
                <a:latin typeface="Alexandria" pitchFamily="34" charset="0"/>
                <a:ea typeface="Alexandria" pitchFamily="34" charset="-122"/>
                <a:cs typeface="Alexandria" pitchFamily="34" charset="-120"/>
              </a:rPr>
              <a:t> is a very effeminate, camp gay man — often used affectionately. </a:t>
            </a:r>
            <a:r>
              <a:rPr lang="en-US" sz="950" b="1" dirty="0">
                <a:solidFill>
                  <a:srgbClr val="403011"/>
                </a:solidFill>
                <a:latin typeface="Alexandria" pitchFamily="34" charset="0"/>
                <a:ea typeface="Alexandria" pitchFamily="34" charset="-122"/>
                <a:cs typeface="Alexandria" pitchFamily="34" charset="-120"/>
              </a:rPr>
              <a:t>Rimming</a:t>
            </a:r>
            <a:r>
              <a:rPr lang="en-US" sz="950" dirty="0">
                <a:solidFill>
                  <a:srgbClr val="403011"/>
                </a:solidFill>
                <a:latin typeface="Alexandria" pitchFamily="34" charset="0"/>
                <a:ea typeface="Alexandria" pitchFamily="34" charset="-122"/>
                <a:cs typeface="Alexandria" pitchFamily="34" charset="-120"/>
              </a:rPr>
              <a:t> refers to anilingus (oral-anal stimulation) — a common sexual practice with specific STI transmission risks including hepatitis A, shigella, and intestinal parasites.</a:t>
            </a:r>
            <a:endParaRPr lang="en-US" sz="95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95974" y="3017341"/>
            <a:ext cx="186035" cy="186035"/>
          </a:xfrm>
          <a:prstGeom prst="rect">
            <a:avLst/>
          </a:prstGeom>
        </p:spPr>
      </p:pic>
      <p:sp>
        <p:nvSpPr>
          <p:cNvPr id="13" name="Text 7"/>
          <p:cNvSpPr/>
          <p:nvPr/>
        </p:nvSpPr>
        <p:spPr>
          <a:xfrm>
            <a:off x="5052492" y="301354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Gay Pride</a:t>
            </a:r>
            <a:endParaRPr lang="en-US" sz="1200" dirty="0"/>
          </a:p>
        </p:txBody>
      </p:sp>
      <p:sp>
        <p:nvSpPr>
          <p:cNvPr id="14" name="Text 8"/>
          <p:cNvSpPr/>
          <p:nvPr/>
        </p:nvSpPr>
        <p:spPr>
          <a:xfrm>
            <a:off x="5052492" y="3281809"/>
            <a:ext cx="3595390"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The annual celebration of LGBT+ identity, culture, and rights, held in cities worldwide at various times of year. Pride events can be important for community belonging and mental health. Many patients will attend or identify strongly with Pride as a cultural event.</a:t>
            </a:r>
            <a:endParaRPr lang="en-US" sz="9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496119" y="869379"/>
            <a:ext cx="4492377"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Gay Slang Glossary — Part 5</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2627" y="1508745"/>
            <a:ext cx="186035" cy="186035"/>
          </a:xfrm>
          <a:prstGeom prst="rect">
            <a:avLst/>
          </a:prstGeom>
        </p:spPr>
      </p:pic>
      <p:sp>
        <p:nvSpPr>
          <p:cNvPr id="4" name="Text 1"/>
          <p:cNvSpPr/>
          <p:nvPr/>
        </p:nvSpPr>
        <p:spPr>
          <a:xfrm>
            <a:off x="899145" y="1504950"/>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Size Queen</a:t>
            </a:r>
            <a:endParaRPr lang="en-US" sz="1200" dirty="0"/>
          </a:p>
        </p:txBody>
      </p:sp>
      <p:sp>
        <p:nvSpPr>
          <p:cNvPr id="5" name="Text 2"/>
          <p:cNvSpPr/>
          <p:nvPr/>
        </p:nvSpPr>
        <p:spPr>
          <a:xfrm>
            <a:off x="899145" y="1773213"/>
            <a:ext cx="3595315"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gay man whose sexual preferences are strongly influenced by the size of a partner's penis. An informal term, used within the community, that reflects how sexual preferences vary widely — just as they do in heterosexual relationships.</a:t>
            </a:r>
            <a:endParaRPr lang="en-US" sz="9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5974" y="1508745"/>
            <a:ext cx="186035" cy="186035"/>
          </a:xfrm>
          <a:prstGeom prst="rect">
            <a:avLst/>
          </a:prstGeom>
        </p:spPr>
      </p:pic>
      <p:sp>
        <p:nvSpPr>
          <p:cNvPr id="7" name="Text 3"/>
          <p:cNvSpPr/>
          <p:nvPr/>
        </p:nvSpPr>
        <p:spPr>
          <a:xfrm>
            <a:off x="5052492" y="1504950"/>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Stromo</a:t>
            </a:r>
            <a:endParaRPr lang="en-US" sz="1200" dirty="0"/>
          </a:p>
        </p:txBody>
      </p:sp>
      <p:sp>
        <p:nvSpPr>
          <p:cNvPr id="8" name="Text 4"/>
          <p:cNvSpPr/>
          <p:nvPr/>
        </p:nvSpPr>
        <p:spPr>
          <a:xfrm>
            <a:off x="5052492" y="1773213"/>
            <a:ext cx="3595390"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gay man who acts and presents in a stereotypically straight manner. Clinically important: do not assume heterosexuality based on presentation. A stromo may not be identifiable as gay to health professionals and may avoid disclosing his sexuality without reassurance of confidentiality and non-judgment.</a:t>
            </a:r>
            <a:endParaRPr lang="en-US" sz="9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2627" y="3215804"/>
            <a:ext cx="186035" cy="186035"/>
          </a:xfrm>
          <a:prstGeom prst="rect">
            <a:avLst/>
          </a:prstGeom>
        </p:spPr>
      </p:pic>
      <p:sp>
        <p:nvSpPr>
          <p:cNvPr id="10" name="Text 5"/>
          <p:cNvSpPr/>
          <p:nvPr/>
        </p:nvSpPr>
        <p:spPr>
          <a:xfrm>
            <a:off x="899145" y="3212009"/>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Twink &amp; Tranny</a:t>
            </a:r>
            <a:endParaRPr lang="en-US" sz="1200" dirty="0"/>
          </a:p>
        </p:txBody>
      </p:sp>
      <p:sp>
        <p:nvSpPr>
          <p:cNvPr id="11" name="Text 6"/>
          <p:cNvSpPr/>
          <p:nvPr/>
        </p:nvSpPr>
        <p:spPr>
          <a:xfrm>
            <a:off x="899145" y="3480271"/>
            <a:ext cx="3595315"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twink</a:t>
            </a:r>
            <a:r>
              <a:rPr lang="en-US" sz="950" dirty="0">
                <a:solidFill>
                  <a:srgbClr val="403011"/>
                </a:solidFill>
                <a:latin typeface="Alexandria" pitchFamily="34" charset="0"/>
                <a:ea typeface="Alexandria" pitchFamily="34" charset="-122"/>
                <a:cs typeface="Alexandria" pitchFamily="34" charset="-120"/>
              </a:rPr>
              <a:t> is a young, slim gay man (of legal age). </a:t>
            </a:r>
            <a:r>
              <a:rPr lang="en-US" sz="950" b="1" dirty="0">
                <a:solidFill>
                  <a:srgbClr val="403011"/>
                </a:solidFill>
                <a:latin typeface="Alexandria" pitchFamily="34" charset="0"/>
                <a:ea typeface="Alexandria" pitchFamily="34" charset="-122"/>
                <a:cs typeface="Alexandria" pitchFamily="34" charset="-120"/>
              </a:rPr>
              <a:t>Tranny</a:t>
            </a:r>
            <a:r>
              <a:rPr lang="en-US" sz="950" dirty="0">
                <a:solidFill>
                  <a:srgbClr val="403011"/>
                </a:solidFill>
                <a:latin typeface="Alexandria" pitchFamily="34" charset="0"/>
                <a:ea typeface="Alexandria" pitchFamily="34" charset="-122"/>
                <a:cs typeface="Alexandria" pitchFamily="34" charset="-120"/>
              </a:rPr>
              <a:t> is a now largely outdated and potentially offensive shortening of transvestite — professionals should avoid the term and use respectful, patient-led language instead.</a:t>
            </a:r>
            <a:endParaRPr lang="en-US" sz="95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95974" y="3215804"/>
            <a:ext cx="186035" cy="186035"/>
          </a:xfrm>
          <a:prstGeom prst="rect">
            <a:avLst/>
          </a:prstGeom>
        </p:spPr>
      </p:pic>
      <p:sp>
        <p:nvSpPr>
          <p:cNvPr id="13" name="Text 7"/>
          <p:cNvSpPr/>
          <p:nvPr/>
        </p:nvSpPr>
        <p:spPr>
          <a:xfrm>
            <a:off x="5052492" y="3212009"/>
            <a:ext cx="1856482"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Water Sports &amp; Yestergay</a:t>
            </a:r>
            <a:endParaRPr lang="en-US" sz="1200" dirty="0"/>
          </a:p>
        </p:txBody>
      </p:sp>
      <p:sp>
        <p:nvSpPr>
          <p:cNvPr id="14" name="Text 8"/>
          <p:cNvSpPr/>
          <p:nvPr/>
        </p:nvSpPr>
        <p:spPr>
          <a:xfrm>
            <a:off x="5052492" y="3480271"/>
            <a:ext cx="3595390" cy="793849"/>
          </a:xfrm>
          <a:prstGeom prst="rect">
            <a:avLst/>
          </a:prstGeom>
          <a:noFill/>
          <a:ln/>
        </p:spPr>
        <p:txBody>
          <a:bodyPr wrap="square" lIns="0" tIns="0" rIns="0" bIns="0" rtlCol="0" anchor="t">
            <a:normAutofit/>
          </a:bodyPr>
          <a:lstStyle/>
          <a:p>
            <a:pPr marL="0" indent="0" algn="l">
              <a:lnSpc>
                <a:spcPct val="133000"/>
              </a:lnSpc>
              <a:buNone/>
            </a:pPr>
            <a:r>
              <a:rPr lang="en-US" sz="950" b="1" dirty="0">
                <a:solidFill>
                  <a:srgbClr val="403011"/>
                </a:solidFill>
                <a:latin typeface="Alexandria" pitchFamily="34" charset="0"/>
                <a:ea typeface="Alexandria" pitchFamily="34" charset="-122"/>
                <a:cs typeface="Alexandria" pitchFamily="34" charset="-120"/>
              </a:rPr>
              <a:t>Water sports</a:t>
            </a:r>
            <a:r>
              <a:rPr lang="en-US" sz="950" dirty="0">
                <a:solidFill>
                  <a:srgbClr val="403011"/>
                </a:solidFill>
                <a:latin typeface="Alexandria" pitchFamily="34" charset="0"/>
                <a:ea typeface="Alexandria" pitchFamily="34" charset="-122"/>
                <a:cs typeface="Alexandria" pitchFamily="34" charset="-120"/>
              </a:rPr>
              <a:t> refers to sexual activity involving urination. A </a:t>
            </a:r>
            <a:r>
              <a:rPr lang="en-US" sz="950" b="1" dirty="0">
                <a:solidFill>
                  <a:srgbClr val="403011"/>
                </a:solidFill>
                <a:latin typeface="Alexandria" pitchFamily="34" charset="0"/>
                <a:ea typeface="Alexandria" pitchFamily="34" charset="-122"/>
                <a:cs typeface="Alexandria" pitchFamily="34" charset="-120"/>
              </a:rPr>
              <a:t>yestergay</a:t>
            </a:r>
            <a:r>
              <a:rPr lang="en-US" sz="950" dirty="0">
                <a:solidFill>
                  <a:srgbClr val="403011"/>
                </a:solidFill>
                <a:latin typeface="Alexandria" pitchFamily="34" charset="0"/>
                <a:ea typeface="Alexandria" pitchFamily="34" charset="-122"/>
                <a:cs typeface="Alexandria" pitchFamily="34" charset="-120"/>
              </a:rPr>
              <a:t> is slang for someone who previously identified as gay but no longer does. Both terms reflect the fluidity and diversity of sexual expression and identity.</a:t>
            </a:r>
            <a:endParaRPr lang="en-US" sz="9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496119" y="819076"/>
            <a:ext cx="4006751"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An Important Reminder</a:t>
            </a:r>
            <a:endParaRPr lang="en-US" sz="2400" dirty="0"/>
          </a:p>
        </p:txBody>
      </p:sp>
      <p:sp>
        <p:nvSpPr>
          <p:cNvPr id="3" name="Text 1"/>
          <p:cNvSpPr/>
          <p:nvPr/>
        </p:nvSpPr>
        <p:spPr>
          <a:xfrm>
            <a:off x="682154" y="1594172"/>
            <a:ext cx="796572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Many of the sexual acts discussed in this presentation are not limited to the gay population. They are equally common — though more covertly practised — in the heterosexual community.</a:t>
            </a:r>
            <a:endParaRPr lang="en-US" sz="950" dirty="0"/>
          </a:p>
        </p:txBody>
      </p:sp>
      <p:sp>
        <p:nvSpPr>
          <p:cNvPr id="4" name="Shape 2"/>
          <p:cNvSpPr/>
          <p:nvPr/>
        </p:nvSpPr>
        <p:spPr>
          <a:xfrm>
            <a:off x="496119" y="1454646"/>
            <a:ext cx="14288" cy="675977"/>
          </a:xfrm>
          <a:prstGeom prst="rect">
            <a:avLst/>
          </a:prstGeom>
          <a:solidFill>
            <a:srgbClr val="626C3B"/>
          </a:solidFill>
          <a:ln/>
        </p:spPr>
        <p:txBody>
          <a:bodyPr/>
          <a:lstStyle/>
          <a:p>
            <a:endParaRPr lang="en-GB"/>
          </a:p>
        </p:txBody>
      </p:sp>
      <p:sp>
        <p:nvSpPr>
          <p:cNvPr id="5" name="Shape 3"/>
          <p:cNvSpPr/>
          <p:nvPr/>
        </p:nvSpPr>
        <p:spPr>
          <a:xfrm>
            <a:off x="406822" y="2270150"/>
            <a:ext cx="4103191" cy="2054275"/>
          </a:xfrm>
          <a:prstGeom prst="roundRect">
            <a:avLst>
              <a:gd name="adj" fmla="val 14492"/>
            </a:avLst>
          </a:prstGeom>
          <a:solidFill>
            <a:srgbClr val="626C3B"/>
          </a:solidFill>
          <a:ln/>
        </p:spPr>
        <p:txBody>
          <a:bodyPr/>
          <a:lstStyle/>
          <a:p>
            <a:endParaRPr lang="en-GB"/>
          </a:p>
        </p:txBody>
      </p:sp>
      <p:sp>
        <p:nvSpPr>
          <p:cNvPr id="6" name="Text 4"/>
          <p:cNvSpPr/>
          <p:nvPr/>
        </p:nvSpPr>
        <p:spPr>
          <a:xfrm>
            <a:off x="530796" y="2394124"/>
            <a:ext cx="2806601"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Brygada 1918 SemiBold" pitchFamily="34" charset="0"/>
                <a:ea typeface="Brygada 1918 SemiBold" pitchFamily="34" charset="-122"/>
                <a:cs typeface="Brygada 1918 SemiBold" pitchFamily="34" charset="-120"/>
              </a:rPr>
              <a:t>The Gay Community's Openness</a:t>
            </a:r>
            <a:endParaRPr lang="en-US" sz="1200" dirty="0"/>
          </a:p>
        </p:txBody>
      </p:sp>
      <p:sp>
        <p:nvSpPr>
          <p:cNvPr id="7" name="Text 5"/>
          <p:cNvSpPr/>
          <p:nvPr/>
        </p:nvSpPr>
        <p:spPr>
          <a:xfrm>
            <a:off x="530796" y="2711946"/>
            <a:ext cx="3855244"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Alexandria" pitchFamily="34" charset="0"/>
                <a:ea typeface="Alexandria" pitchFamily="34" charset="-122"/>
                <a:cs typeface="Alexandria" pitchFamily="34" charset="-120"/>
              </a:rPr>
              <a:t>The gay community tends to be considerably more open and frank about sexual matters than many heterosexual communities. This openness is a cultural strength — not a cause for judgement — and often means gay patients are well-informed about their sexual health.</a:t>
            </a:r>
            <a:endParaRPr lang="en-US" sz="950" dirty="0"/>
          </a:p>
        </p:txBody>
      </p:sp>
      <p:sp>
        <p:nvSpPr>
          <p:cNvPr id="8" name="Text 6"/>
          <p:cNvSpPr/>
          <p:nvPr/>
        </p:nvSpPr>
        <p:spPr>
          <a:xfrm>
            <a:off x="4728046" y="2394124"/>
            <a:ext cx="2280047"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What This Means for You</a:t>
            </a:r>
            <a:endParaRPr lang="en-US" sz="1200" dirty="0"/>
          </a:p>
        </p:txBody>
      </p:sp>
      <p:sp>
        <p:nvSpPr>
          <p:cNvPr id="9" name="Text 7"/>
          <p:cNvSpPr/>
          <p:nvPr/>
        </p:nvSpPr>
        <p:spPr>
          <a:xfrm>
            <a:off x="4728046" y="2711946"/>
            <a:ext cx="3924598" cy="150085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As a healthcare professional, you may encounter language, practices, or relationship structures that are unfamiliar. The appropriate response is </a:t>
            </a:r>
            <a:r>
              <a:rPr lang="en-US" sz="950" b="1" dirty="0">
                <a:solidFill>
                  <a:srgbClr val="403011"/>
                </a:solidFill>
                <a:latin typeface="Alexandria" pitchFamily="34" charset="0"/>
                <a:ea typeface="Alexandria" pitchFamily="34" charset="-122"/>
                <a:cs typeface="Alexandria" pitchFamily="34" charset="-120"/>
              </a:rPr>
              <a:t>curiosity without judgement</a:t>
            </a:r>
            <a:r>
              <a:rPr lang="en-US" sz="950" dirty="0">
                <a:solidFill>
                  <a:srgbClr val="403011"/>
                </a:solidFill>
                <a:latin typeface="Alexandria" pitchFamily="34" charset="0"/>
                <a:ea typeface="Alexandria" pitchFamily="34" charset="-122"/>
                <a:cs typeface="Alexandria" pitchFamily="34" charset="-120"/>
              </a:rPr>
              <a:t> — ask, listen, and learn. Never assume a behaviour is problematic simply because it is unfamiliar.</a:t>
            </a:r>
            <a:endParaRPr lang="en-US" sz="950" dirty="0"/>
          </a:p>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Normalising conversations about sexual health — regardless of orientation — improves outcomes for all patients.</a:t>
            </a:r>
            <a:endParaRPr lang="en-US" sz="9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496119" y="431453"/>
            <a:ext cx="5838751"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Popular Gay Cities Around the World</a:t>
            </a:r>
            <a:endParaRPr lang="en-US" sz="2400" dirty="0"/>
          </a:p>
        </p:txBody>
      </p:sp>
      <p:sp>
        <p:nvSpPr>
          <p:cNvPr id="3" name="Text 1"/>
          <p:cNvSpPr/>
          <p:nvPr/>
        </p:nvSpPr>
        <p:spPr>
          <a:xfrm>
            <a:off x="496119" y="106702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Gay communities thrive in many cities globally. Knowing where your patients may holiday, socialise, or seek community can support more contextually relevant sexual health conversations.</a:t>
            </a:r>
            <a:endParaRPr lang="en-US" sz="950" dirty="0"/>
          </a:p>
        </p:txBody>
      </p:sp>
      <p:sp>
        <p:nvSpPr>
          <p:cNvPr id="4" name="Shape 2"/>
          <p:cNvSpPr/>
          <p:nvPr/>
        </p:nvSpPr>
        <p:spPr>
          <a:xfrm>
            <a:off x="496119" y="1603474"/>
            <a:ext cx="2634555" cy="2243584"/>
          </a:xfrm>
          <a:prstGeom prst="roundRect">
            <a:avLst>
              <a:gd name="adj" fmla="val 8293"/>
            </a:avLst>
          </a:prstGeom>
          <a:solidFill>
            <a:srgbClr val="626C3B"/>
          </a:solidFill>
          <a:ln w="4763">
            <a:solidFill>
              <a:srgbClr val="7B8554"/>
            </a:solidFill>
            <a:prstDash val="solid"/>
          </a:ln>
        </p:spPr>
        <p:txBody>
          <a:bodyPr/>
          <a:lstStyle/>
          <a:p>
            <a:endParaRPr lang="en-GB"/>
          </a:p>
        </p:txBody>
      </p:sp>
      <p:sp>
        <p:nvSpPr>
          <p:cNvPr id="5" name="Text 3"/>
          <p:cNvSpPr/>
          <p:nvPr/>
        </p:nvSpPr>
        <p:spPr>
          <a:xfrm>
            <a:off x="624855" y="1732211"/>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Brygada 1918 SemiBold" pitchFamily="34" charset="0"/>
                <a:ea typeface="Brygada 1918 SemiBold" pitchFamily="34" charset="-122"/>
                <a:cs typeface="Brygada 1918 SemiBold" pitchFamily="34" charset="-120"/>
              </a:rPr>
              <a:t>🇬🇧</a:t>
            </a:r>
            <a:r>
              <a:rPr lang="en-US" sz="1200" dirty="0">
                <a:solidFill>
                  <a:srgbClr val="FFFFFF"/>
                </a:solidFill>
                <a:latin typeface="Brygada 1918 SemiBold" pitchFamily="34" charset="0"/>
                <a:ea typeface="Brygada 1918 SemiBold" pitchFamily="34" charset="-122"/>
                <a:cs typeface="Brygada 1918 SemiBold" pitchFamily="34" charset="-120"/>
              </a:rPr>
              <a:t> UK Cities</a:t>
            </a:r>
            <a:endParaRPr lang="en-US" sz="1200" dirty="0"/>
          </a:p>
        </p:txBody>
      </p:sp>
      <p:sp>
        <p:nvSpPr>
          <p:cNvPr id="6" name="Text 4"/>
          <p:cNvSpPr/>
          <p:nvPr/>
        </p:nvSpPr>
        <p:spPr>
          <a:xfrm>
            <a:off x="624855" y="2000473"/>
            <a:ext cx="2377083" cy="1717849"/>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b="1" dirty="0">
                <a:solidFill>
                  <a:srgbClr val="FFFFFF"/>
                </a:solidFill>
                <a:latin typeface="Alexandria" pitchFamily="34" charset="0"/>
                <a:ea typeface="Alexandria" pitchFamily="34" charset="-122"/>
                <a:cs typeface="Alexandria" pitchFamily="34" charset="-120"/>
              </a:rPr>
              <a:t>Brighton</a:t>
            </a:r>
            <a:r>
              <a:rPr lang="en-US" sz="950" dirty="0">
                <a:solidFill>
                  <a:srgbClr val="FFFFFF"/>
                </a:solidFill>
                <a:latin typeface="Alexandria" pitchFamily="34" charset="0"/>
                <a:ea typeface="Alexandria" pitchFamily="34" charset="-122"/>
                <a:cs typeface="Alexandria" pitchFamily="34" charset="-120"/>
              </a:rPr>
              <a:t> — estimated 1 in 3 men are gay; the national average is approximately 1 in 10</a:t>
            </a:r>
            <a:endParaRPr lang="en-US" sz="950" dirty="0"/>
          </a:p>
          <a:p>
            <a:pPr marL="342900" indent="-342900" algn="l">
              <a:lnSpc>
                <a:spcPct val="133000"/>
              </a:lnSpc>
              <a:buSzPct val="100000"/>
              <a:buChar char="•"/>
            </a:pPr>
            <a:r>
              <a:rPr lang="en-US" sz="950" b="1" dirty="0">
                <a:solidFill>
                  <a:srgbClr val="FFFFFF"/>
                </a:solidFill>
                <a:latin typeface="Alexandria" pitchFamily="34" charset="0"/>
                <a:ea typeface="Alexandria" pitchFamily="34" charset="-122"/>
                <a:cs typeface="Alexandria" pitchFamily="34" charset="-120"/>
              </a:rPr>
              <a:t>Manchester</a:t>
            </a:r>
            <a:r>
              <a:rPr lang="en-US" sz="950" dirty="0">
                <a:solidFill>
                  <a:srgbClr val="FFFFFF"/>
                </a:solidFill>
                <a:latin typeface="Alexandria" pitchFamily="34" charset="0"/>
                <a:ea typeface="Alexandria" pitchFamily="34" charset="-122"/>
                <a:cs typeface="Alexandria" pitchFamily="34" charset="-120"/>
              </a:rPr>
              <a:t> — home to the famous Canal Street Gay Village</a:t>
            </a:r>
            <a:endParaRPr lang="en-US" sz="950" dirty="0"/>
          </a:p>
          <a:p>
            <a:pPr marL="342900" indent="-342900" algn="l">
              <a:lnSpc>
                <a:spcPct val="133000"/>
              </a:lnSpc>
              <a:buSzPct val="100000"/>
              <a:buChar char="•"/>
            </a:pPr>
            <a:r>
              <a:rPr lang="en-US" sz="950" b="1" dirty="0">
                <a:solidFill>
                  <a:srgbClr val="FFFFFF"/>
                </a:solidFill>
                <a:latin typeface="Alexandria" pitchFamily="34" charset="0"/>
                <a:ea typeface="Alexandria" pitchFamily="34" charset="-122"/>
                <a:cs typeface="Alexandria" pitchFamily="34" charset="-120"/>
              </a:rPr>
              <a:t>London</a:t>
            </a:r>
            <a:r>
              <a:rPr lang="en-US" sz="950" dirty="0">
                <a:solidFill>
                  <a:srgbClr val="FFFFFF"/>
                </a:solidFill>
                <a:latin typeface="Alexandria" pitchFamily="34" charset="0"/>
                <a:ea typeface="Alexandria" pitchFamily="34" charset="-122"/>
                <a:cs typeface="Alexandria" pitchFamily="34" charset="-120"/>
              </a:rPr>
              <a:t> — Soho remains a hub of LGBT+ culture</a:t>
            </a:r>
            <a:endParaRPr lang="en-US" sz="950" dirty="0"/>
          </a:p>
          <a:p>
            <a:pPr marL="342900" indent="-342900" algn="l">
              <a:lnSpc>
                <a:spcPct val="133000"/>
              </a:lnSpc>
              <a:buSzPct val="100000"/>
              <a:buChar char="•"/>
            </a:pPr>
            <a:r>
              <a:rPr lang="en-US" sz="950" b="1" dirty="0">
                <a:solidFill>
                  <a:srgbClr val="FFFFFF"/>
                </a:solidFill>
                <a:latin typeface="Alexandria" pitchFamily="34" charset="0"/>
                <a:ea typeface="Alexandria" pitchFamily="34" charset="-122"/>
                <a:cs typeface="Alexandria" pitchFamily="34" charset="-120"/>
              </a:rPr>
              <a:t>Birmingham</a:t>
            </a:r>
            <a:r>
              <a:rPr lang="en-US" sz="950" dirty="0">
                <a:solidFill>
                  <a:srgbClr val="FFFFFF"/>
                </a:solidFill>
                <a:latin typeface="Alexandria" pitchFamily="34" charset="0"/>
                <a:ea typeface="Alexandria" pitchFamily="34" charset="-122"/>
                <a:cs typeface="Alexandria" pitchFamily="34" charset="-120"/>
              </a:rPr>
              <a:t> &amp; </a:t>
            </a:r>
            <a:r>
              <a:rPr lang="en-US" sz="950" b="1" dirty="0">
                <a:solidFill>
                  <a:srgbClr val="FFFFFF"/>
                </a:solidFill>
                <a:latin typeface="Alexandria" pitchFamily="34" charset="0"/>
                <a:ea typeface="Alexandria" pitchFamily="34" charset="-122"/>
                <a:cs typeface="Alexandria" pitchFamily="34" charset="-120"/>
              </a:rPr>
              <a:t>Blackpool</a:t>
            </a:r>
            <a:endParaRPr lang="en-US" sz="950" dirty="0"/>
          </a:p>
        </p:txBody>
      </p:sp>
      <p:sp>
        <p:nvSpPr>
          <p:cNvPr id="7" name="Shape 5"/>
          <p:cNvSpPr/>
          <p:nvPr/>
        </p:nvSpPr>
        <p:spPr>
          <a:xfrm>
            <a:off x="3254648" y="1603474"/>
            <a:ext cx="2634630" cy="2243584"/>
          </a:xfrm>
          <a:prstGeom prst="roundRect">
            <a:avLst>
              <a:gd name="adj" fmla="val 8293"/>
            </a:avLst>
          </a:prstGeom>
          <a:solidFill>
            <a:srgbClr val="83792E"/>
          </a:solidFill>
          <a:ln w="4763">
            <a:solidFill>
              <a:srgbClr val="9C9247"/>
            </a:solidFill>
            <a:prstDash val="solid"/>
          </a:ln>
        </p:spPr>
        <p:txBody>
          <a:bodyPr/>
          <a:lstStyle/>
          <a:p>
            <a:endParaRPr lang="en-GB"/>
          </a:p>
        </p:txBody>
      </p:sp>
      <p:sp>
        <p:nvSpPr>
          <p:cNvPr id="8" name="Text 6"/>
          <p:cNvSpPr/>
          <p:nvPr/>
        </p:nvSpPr>
        <p:spPr>
          <a:xfrm>
            <a:off x="3383384" y="1732211"/>
            <a:ext cx="1909390"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Brygada 1918 SemiBold" pitchFamily="34" charset="0"/>
                <a:ea typeface="Brygada 1918 SemiBold" pitchFamily="34" charset="-122"/>
                <a:cs typeface="Brygada 1918 SemiBold" pitchFamily="34" charset="-120"/>
              </a:rPr>
              <a:t>🌍</a:t>
            </a:r>
            <a:r>
              <a:rPr lang="en-US" sz="1200" dirty="0">
                <a:solidFill>
                  <a:srgbClr val="FFFFFF"/>
                </a:solidFill>
                <a:latin typeface="Brygada 1918 SemiBold" pitchFamily="34" charset="0"/>
                <a:ea typeface="Brygada 1918 SemiBold" pitchFamily="34" charset="-122"/>
                <a:cs typeface="Brygada 1918 SemiBold" pitchFamily="34" charset="-120"/>
              </a:rPr>
              <a:t> European Destinations</a:t>
            </a:r>
            <a:endParaRPr lang="en-US" sz="1200" dirty="0"/>
          </a:p>
        </p:txBody>
      </p:sp>
      <p:sp>
        <p:nvSpPr>
          <p:cNvPr id="9" name="Text 7"/>
          <p:cNvSpPr/>
          <p:nvPr/>
        </p:nvSpPr>
        <p:spPr>
          <a:xfrm>
            <a:off x="3383384" y="2000473"/>
            <a:ext cx="2377157" cy="1717849"/>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b="1" dirty="0">
                <a:solidFill>
                  <a:srgbClr val="FFFFFF"/>
                </a:solidFill>
                <a:latin typeface="Alexandria" pitchFamily="34" charset="0"/>
                <a:ea typeface="Alexandria" pitchFamily="34" charset="-122"/>
                <a:cs typeface="Alexandria" pitchFamily="34" charset="-120"/>
              </a:rPr>
              <a:t>Sitges</a:t>
            </a:r>
            <a:r>
              <a:rPr lang="en-US" sz="950" dirty="0">
                <a:solidFill>
                  <a:srgbClr val="FFFFFF"/>
                </a:solidFill>
                <a:latin typeface="Alexandria" pitchFamily="34" charset="0"/>
                <a:ea typeface="Alexandria" pitchFamily="34" charset="-122"/>
                <a:cs typeface="Alexandria" pitchFamily="34" charset="-120"/>
              </a:rPr>
              <a:t>, Spain — a popular gay resort town near Barcelona</a:t>
            </a:r>
            <a:endParaRPr lang="en-US" sz="950" dirty="0"/>
          </a:p>
          <a:p>
            <a:pPr marL="342900" indent="-342900" algn="l">
              <a:lnSpc>
                <a:spcPct val="133000"/>
              </a:lnSpc>
              <a:buSzPct val="100000"/>
              <a:buChar char="•"/>
            </a:pPr>
            <a:r>
              <a:rPr lang="en-US" sz="950" b="1" dirty="0">
                <a:solidFill>
                  <a:srgbClr val="FFFFFF"/>
                </a:solidFill>
                <a:latin typeface="Alexandria" pitchFamily="34" charset="0"/>
                <a:ea typeface="Alexandria" pitchFamily="34" charset="-122"/>
                <a:cs typeface="Alexandria" pitchFamily="34" charset="-120"/>
              </a:rPr>
              <a:t>Amsterdam</a:t>
            </a:r>
            <a:r>
              <a:rPr lang="en-US" sz="950" dirty="0">
                <a:solidFill>
                  <a:srgbClr val="FFFFFF"/>
                </a:solidFill>
                <a:latin typeface="Alexandria" pitchFamily="34" charset="0"/>
                <a:ea typeface="Alexandria" pitchFamily="34" charset="-122"/>
                <a:cs typeface="Alexandria" pitchFamily="34" charset="-120"/>
              </a:rPr>
              <a:t>, Netherlands — internationally renowned for LGBT+ culture</a:t>
            </a:r>
            <a:endParaRPr lang="en-US" sz="950" dirty="0"/>
          </a:p>
          <a:p>
            <a:pPr marL="342900" indent="-342900" algn="l">
              <a:lnSpc>
                <a:spcPct val="133000"/>
              </a:lnSpc>
              <a:buSzPct val="100000"/>
              <a:buChar char="•"/>
            </a:pPr>
            <a:r>
              <a:rPr lang="en-US" sz="950" b="1" dirty="0">
                <a:solidFill>
                  <a:srgbClr val="FFFFFF"/>
                </a:solidFill>
                <a:latin typeface="Alexandria" pitchFamily="34" charset="0"/>
                <a:ea typeface="Alexandria" pitchFamily="34" charset="-122"/>
                <a:cs typeface="Alexandria" pitchFamily="34" charset="-120"/>
              </a:rPr>
              <a:t>Brussels</a:t>
            </a:r>
            <a:r>
              <a:rPr lang="en-US" sz="950" dirty="0">
                <a:solidFill>
                  <a:srgbClr val="FFFFFF"/>
                </a:solidFill>
                <a:latin typeface="Alexandria" pitchFamily="34" charset="0"/>
                <a:ea typeface="Alexandria" pitchFamily="34" charset="-122"/>
                <a:cs typeface="Alexandria" pitchFamily="34" charset="-120"/>
              </a:rPr>
              <a:t>, Belgium</a:t>
            </a:r>
            <a:endParaRPr lang="en-US" sz="950" dirty="0"/>
          </a:p>
          <a:p>
            <a:pPr marL="342900" indent="-342900" algn="l">
              <a:lnSpc>
                <a:spcPct val="133000"/>
              </a:lnSpc>
              <a:buSzPct val="100000"/>
              <a:buChar char="•"/>
            </a:pPr>
            <a:r>
              <a:rPr lang="en-US" sz="950" b="1" dirty="0">
                <a:solidFill>
                  <a:srgbClr val="FFFFFF"/>
                </a:solidFill>
                <a:latin typeface="Alexandria" pitchFamily="34" charset="0"/>
                <a:ea typeface="Alexandria" pitchFamily="34" charset="-122"/>
                <a:cs typeface="Alexandria" pitchFamily="34" charset="-120"/>
              </a:rPr>
              <a:t>Gran Canaria</a:t>
            </a:r>
            <a:r>
              <a:rPr lang="en-US" sz="950" dirty="0">
                <a:solidFill>
                  <a:srgbClr val="FFFFFF"/>
                </a:solidFill>
                <a:latin typeface="Alexandria" pitchFamily="34" charset="0"/>
                <a:ea typeface="Alexandria" pitchFamily="34" charset="-122"/>
                <a:cs typeface="Alexandria" pitchFamily="34" charset="-120"/>
              </a:rPr>
              <a:t> — particularly Maspalomas beach</a:t>
            </a:r>
            <a:endParaRPr lang="en-US" sz="950" dirty="0"/>
          </a:p>
        </p:txBody>
      </p:sp>
      <p:sp>
        <p:nvSpPr>
          <p:cNvPr id="10" name="Shape 8"/>
          <p:cNvSpPr/>
          <p:nvPr/>
        </p:nvSpPr>
        <p:spPr>
          <a:xfrm>
            <a:off x="6013252" y="1603474"/>
            <a:ext cx="2634555" cy="2243584"/>
          </a:xfrm>
          <a:prstGeom prst="roundRect">
            <a:avLst>
              <a:gd name="adj" fmla="val 8293"/>
            </a:avLst>
          </a:prstGeom>
          <a:solidFill>
            <a:srgbClr val="E8AF3B"/>
          </a:solidFill>
          <a:ln w="4763">
            <a:solidFill>
              <a:srgbClr val="CE9521"/>
            </a:solidFill>
            <a:prstDash val="solid"/>
          </a:ln>
        </p:spPr>
        <p:txBody>
          <a:bodyPr/>
          <a:lstStyle/>
          <a:p>
            <a:endParaRPr lang="en-GB"/>
          </a:p>
        </p:txBody>
      </p:sp>
      <p:sp>
        <p:nvSpPr>
          <p:cNvPr id="11" name="Text 9"/>
          <p:cNvSpPr/>
          <p:nvPr/>
        </p:nvSpPr>
        <p:spPr>
          <a:xfrm>
            <a:off x="6141988" y="1732211"/>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Brygada 1918 SemiBold" pitchFamily="34" charset="0"/>
                <a:ea typeface="Brygada 1918 SemiBold" pitchFamily="34" charset="-122"/>
                <a:cs typeface="Brygada 1918 SemiBold" pitchFamily="34" charset="-120"/>
              </a:rPr>
              <a:t>🌎 Global Hotspots</a:t>
            </a:r>
            <a:endParaRPr lang="en-US" sz="1200" dirty="0"/>
          </a:p>
        </p:txBody>
      </p:sp>
      <p:sp>
        <p:nvSpPr>
          <p:cNvPr id="12" name="Text 10"/>
          <p:cNvSpPr/>
          <p:nvPr/>
        </p:nvSpPr>
        <p:spPr>
          <a:xfrm>
            <a:off x="6141988" y="2000473"/>
            <a:ext cx="2377083" cy="880616"/>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b="1" dirty="0">
                <a:solidFill>
                  <a:srgbClr val="000000"/>
                </a:solidFill>
                <a:latin typeface="Alexandria" pitchFamily="34" charset="0"/>
                <a:ea typeface="Alexandria" pitchFamily="34" charset="-122"/>
                <a:cs typeface="Alexandria" pitchFamily="34" charset="-120"/>
              </a:rPr>
              <a:t>San Francisco</a:t>
            </a:r>
            <a:r>
              <a:rPr lang="en-US" sz="950" dirty="0">
                <a:solidFill>
                  <a:srgbClr val="000000"/>
                </a:solidFill>
                <a:latin typeface="Alexandria" pitchFamily="34" charset="0"/>
                <a:ea typeface="Alexandria" pitchFamily="34" charset="-122"/>
                <a:cs typeface="Alexandria" pitchFamily="34" charset="-120"/>
              </a:rPr>
              <a:t> — the Castro district is iconic</a:t>
            </a:r>
            <a:endParaRPr lang="en-US" sz="950" dirty="0"/>
          </a:p>
          <a:p>
            <a:pPr marL="342900" indent="-342900" algn="l">
              <a:lnSpc>
                <a:spcPct val="133000"/>
              </a:lnSpc>
              <a:buSzPct val="100000"/>
              <a:buChar char="•"/>
            </a:pPr>
            <a:r>
              <a:rPr lang="en-US" sz="950" b="1" dirty="0">
                <a:solidFill>
                  <a:srgbClr val="000000"/>
                </a:solidFill>
                <a:latin typeface="Alexandria" pitchFamily="34" charset="0"/>
                <a:ea typeface="Alexandria" pitchFamily="34" charset="-122"/>
                <a:cs typeface="Alexandria" pitchFamily="34" charset="-120"/>
              </a:rPr>
              <a:t>Fort Lauderdale</a:t>
            </a:r>
            <a:r>
              <a:rPr lang="en-US" sz="950" dirty="0">
                <a:solidFill>
                  <a:srgbClr val="000000"/>
                </a:solidFill>
                <a:latin typeface="Alexandria" pitchFamily="34" charset="0"/>
                <a:ea typeface="Alexandria" pitchFamily="34" charset="-122"/>
                <a:cs typeface="Alexandria" pitchFamily="34" charset="-120"/>
              </a:rPr>
              <a:t>, Florida</a:t>
            </a:r>
            <a:endParaRPr lang="en-US" sz="950" dirty="0"/>
          </a:p>
          <a:p>
            <a:pPr marL="342900" indent="-342900" algn="l">
              <a:lnSpc>
                <a:spcPct val="133000"/>
              </a:lnSpc>
              <a:buSzPct val="100000"/>
              <a:buChar char="•"/>
            </a:pPr>
            <a:r>
              <a:rPr lang="en-US" sz="950" dirty="0">
                <a:solidFill>
                  <a:srgbClr val="000000"/>
                </a:solidFill>
                <a:latin typeface="Alexandria" pitchFamily="34" charset="0"/>
                <a:ea typeface="Alexandria" pitchFamily="34" charset="-122"/>
                <a:cs typeface="Alexandria" pitchFamily="34" charset="-120"/>
              </a:rPr>
              <a:t>…and many more worldwide!</a:t>
            </a:r>
            <a:endParaRPr lang="en-US" sz="950" dirty="0"/>
          </a:p>
        </p:txBody>
      </p:sp>
      <p:sp>
        <p:nvSpPr>
          <p:cNvPr id="13" name="Shape 11"/>
          <p:cNvSpPr/>
          <p:nvPr/>
        </p:nvSpPr>
        <p:spPr>
          <a:xfrm>
            <a:off x="496119" y="3986585"/>
            <a:ext cx="8151763" cy="725463"/>
          </a:xfrm>
          <a:prstGeom prst="roundRect">
            <a:avLst>
              <a:gd name="adj" fmla="val 25648"/>
            </a:avLst>
          </a:prstGeom>
          <a:solidFill>
            <a:srgbClr val="B6D6FC"/>
          </a:solidFill>
          <a:ln/>
        </p:spPr>
        <p:txBody>
          <a:bodyPr/>
          <a:lstStyle/>
          <a:p>
            <a:endParaRPr lang="en-GB"/>
          </a:p>
        </p:txBody>
      </p:sp>
      <p:pic>
        <p:nvPicPr>
          <p:cNvPr id="14" name="Image 0" descr="preencoded.png"/>
          <p:cNvPicPr>
            <a:picLocks noChangeAspect="1"/>
          </p:cNvPicPr>
          <p:nvPr/>
        </p:nvPicPr>
        <p:blipFill>
          <a:blip r:embed="rId3"/>
          <a:stretch>
            <a:fillRect/>
          </a:stretch>
        </p:blipFill>
        <p:spPr>
          <a:xfrm>
            <a:off x="620092" y="4171131"/>
            <a:ext cx="155004" cy="123974"/>
          </a:xfrm>
          <a:prstGeom prst="rect">
            <a:avLst/>
          </a:prstGeom>
        </p:spPr>
      </p:pic>
      <p:sp>
        <p:nvSpPr>
          <p:cNvPr id="15" name="Text 12"/>
          <p:cNvSpPr/>
          <p:nvPr/>
        </p:nvSpPr>
        <p:spPr>
          <a:xfrm>
            <a:off x="899071" y="4141515"/>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Alexandria" pitchFamily="34" charset="0"/>
                <a:ea typeface="Alexandria" pitchFamily="34" charset="-122"/>
                <a:cs typeface="Alexandria" pitchFamily="34" charset="-120"/>
              </a:rPr>
              <a:t>Patients who visit these destinations may have higher sexual health screening needs. Consider proactively offering STI testing and PrEP/PEP information following holidays to major gay resorts.</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595833"/>
            <a:ext cx="4531444"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Sexual Practices of Gay Men</a:t>
            </a:r>
            <a:endParaRPr lang="en-US" sz="2400" dirty="0"/>
          </a:p>
        </p:txBody>
      </p:sp>
      <p:sp>
        <p:nvSpPr>
          <p:cNvPr id="3" name="Shape 1"/>
          <p:cNvSpPr/>
          <p:nvPr/>
        </p:nvSpPr>
        <p:spPr>
          <a:xfrm>
            <a:off x="496119" y="1231404"/>
            <a:ext cx="8151763" cy="725463"/>
          </a:xfrm>
          <a:prstGeom prst="roundRect">
            <a:avLst>
              <a:gd name="adj" fmla="val 25648"/>
            </a:avLst>
          </a:prstGeom>
          <a:solidFill>
            <a:srgbClr val="B6D6FC"/>
          </a:solidFill>
          <a:ln/>
        </p:spPr>
        <p:txBody>
          <a:bodyPr/>
          <a:lstStyle/>
          <a:p>
            <a:endParaRPr lang="en-GB"/>
          </a:p>
        </p:txBody>
      </p:sp>
      <p:pic>
        <p:nvPicPr>
          <p:cNvPr id="4" name="Image 0" descr="preencoded.png"/>
          <p:cNvPicPr>
            <a:picLocks noChangeAspect="1"/>
          </p:cNvPicPr>
          <p:nvPr/>
        </p:nvPicPr>
        <p:blipFill>
          <a:blip r:embed="rId3"/>
          <a:stretch>
            <a:fillRect/>
          </a:stretch>
        </p:blipFill>
        <p:spPr>
          <a:xfrm>
            <a:off x="620092" y="1415951"/>
            <a:ext cx="155004" cy="123974"/>
          </a:xfrm>
          <a:prstGeom prst="rect">
            <a:avLst/>
          </a:prstGeom>
        </p:spPr>
      </p:pic>
      <p:sp>
        <p:nvSpPr>
          <p:cNvPr id="5" name="Text 2"/>
          <p:cNvSpPr/>
          <p:nvPr/>
        </p:nvSpPr>
        <p:spPr>
          <a:xfrm>
            <a:off x="899071" y="1386334"/>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Alexandria" pitchFamily="34" charset="0"/>
                <a:ea typeface="Alexandria" pitchFamily="34" charset="-122"/>
                <a:cs typeface="Alexandria" pitchFamily="34" charset="-120"/>
              </a:rPr>
              <a:t>An important reminder: many of the practices below are not exclusive to gay men — they are also common in heterosexual relationships, often less openly discussed.</a:t>
            </a:r>
            <a:endParaRPr lang="en-US" sz="950" dirty="0"/>
          </a:p>
        </p:txBody>
      </p:sp>
      <p:sp>
        <p:nvSpPr>
          <p:cNvPr id="6" name="Shape 3"/>
          <p:cNvSpPr/>
          <p:nvPr/>
        </p:nvSpPr>
        <p:spPr>
          <a:xfrm>
            <a:off x="406822" y="2096393"/>
            <a:ext cx="4103191" cy="2451199"/>
          </a:xfrm>
          <a:prstGeom prst="roundRect">
            <a:avLst>
              <a:gd name="adj" fmla="val 12146"/>
            </a:avLst>
          </a:prstGeom>
          <a:solidFill>
            <a:srgbClr val="626C3B"/>
          </a:solidFill>
          <a:ln/>
        </p:spPr>
        <p:txBody>
          <a:bodyPr/>
          <a:lstStyle/>
          <a:p>
            <a:endParaRPr lang="en-GB"/>
          </a:p>
        </p:txBody>
      </p:sp>
      <p:sp>
        <p:nvSpPr>
          <p:cNvPr id="7" name="Text 4"/>
          <p:cNvSpPr/>
          <p:nvPr/>
        </p:nvSpPr>
        <p:spPr>
          <a:xfrm>
            <a:off x="530796" y="2220367"/>
            <a:ext cx="2359893"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Brygada 1918 SemiBold" pitchFamily="34" charset="0"/>
                <a:ea typeface="Brygada 1918 SemiBold" pitchFamily="34" charset="-122"/>
                <a:cs typeface="Brygada 1918 SemiBold" pitchFamily="34" charset="-120"/>
              </a:rPr>
              <a:t>Common Sexual Practices</a:t>
            </a:r>
            <a:endParaRPr lang="en-US" sz="1200" dirty="0"/>
          </a:p>
        </p:txBody>
      </p:sp>
      <p:sp>
        <p:nvSpPr>
          <p:cNvPr id="8" name="Text 5"/>
          <p:cNvSpPr/>
          <p:nvPr/>
        </p:nvSpPr>
        <p:spPr>
          <a:xfrm>
            <a:off x="530796" y="2538189"/>
            <a:ext cx="3855244" cy="1897782"/>
          </a:xfrm>
          <a:prstGeom prst="rect">
            <a:avLst/>
          </a:prstGeom>
          <a:noFill/>
          <a:ln/>
        </p:spPr>
        <p:txBody>
          <a:bodyPr wrap="square" lIns="0" tIns="0" rIns="0" bIns="0" rtlCol="0" anchor="t">
            <a:normAutofit lnSpcReduction="10000"/>
          </a:bodyPr>
          <a:lstStyle/>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Oral sex</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Anal / thigh intercourse</a:t>
            </a:r>
          </a:p>
          <a:p>
            <a:pPr marL="342900" indent="-342900">
              <a:lnSpc>
                <a:spcPct val="133000"/>
              </a:lnSpc>
              <a:buSzPct val="100000"/>
              <a:buFontTx/>
              <a:buChar char="•"/>
            </a:pPr>
            <a:r>
              <a:rPr lang="en-US" sz="950" dirty="0">
                <a:solidFill>
                  <a:srgbClr val="FFFFFF"/>
                </a:solidFill>
                <a:latin typeface="Alexandria" pitchFamily="34" charset="0"/>
                <a:ea typeface="Alexandria" pitchFamily="34" charset="-122"/>
                <a:cs typeface="Alexandria" pitchFamily="34" charset="-120"/>
              </a:rPr>
              <a:t>Rimming (licking the anus)</a:t>
            </a:r>
            <a:endParaRPr lang="en-US" sz="950" dirty="0"/>
          </a:p>
          <a:p>
            <a:pPr marL="342900" indent="-342900">
              <a:lnSpc>
                <a:spcPct val="133000"/>
              </a:lnSpc>
              <a:buSzPct val="100000"/>
              <a:buFontTx/>
              <a:buChar char="•"/>
            </a:pPr>
            <a:r>
              <a:rPr lang="en-US" sz="950" dirty="0">
                <a:solidFill>
                  <a:srgbClr val="FFFFFF"/>
                </a:solidFill>
                <a:latin typeface="Alexandria" pitchFamily="34" charset="0"/>
                <a:ea typeface="Alexandria" pitchFamily="34" charset="-122"/>
                <a:cs typeface="Alexandria" pitchFamily="34" charset="-120"/>
              </a:rPr>
              <a:t>Fisting (fist in the anus)</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S&amp;M — sadomasochism</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Sex toys</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Water sports (urine play) / scat (poo play)</a:t>
            </a:r>
          </a:p>
          <a:p>
            <a:pPr marL="342900" indent="-342900" algn="l">
              <a:lnSpc>
                <a:spcPct val="133000"/>
              </a:lnSpc>
              <a:buSzPct val="100000"/>
              <a:buChar char="•"/>
            </a:pPr>
            <a:endParaRPr lang="en-US" sz="950" dirty="0">
              <a:solidFill>
                <a:srgbClr val="FFFFFF"/>
              </a:solidFill>
              <a:latin typeface="Alexandria" pitchFamily="34" charset="0"/>
              <a:cs typeface="Alexandria" pitchFamily="34" charset="-120"/>
            </a:endParaRPr>
          </a:p>
          <a:p>
            <a:pPr algn="l">
              <a:lnSpc>
                <a:spcPct val="133000"/>
              </a:lnSpc>
              <a:buSzPct val="100000"/>
            </a:pPr>
            <a:r>
              <a:rPr lang="en-US" sz="950" dirty="0">
                <a:solidFill>
                  <a:srgbClr val="FFFFFF"/>
                </a:solidFill>
                <a:latin typeface="Alexandria" pitchFamily="34" charset="0"/>
                <a:cs typeface="Alexandria" pitchFamily="34" charset="-120"/>
              </a:rPr>
              <a:t>Such practices are common in straight communities in the UK too.   Just not as widely discussed!</a:t>
            </a:r>
            <a:endParaRPr lang="en-US" sz="950" dirty="0"/>
          </a:p>
        </p:txBody>
      </p:sp>
      <p:sp>
        <p:nvSpPr>
          <p:cNvPr id="9" name="Text 6"/>
          <p:cNvSpPr/>
          <p:nvPr/>
        </p:nvSpPr>
        <p:spPr>
          <a:xfrm>
            <a:off x="4728046" y="2220367"/>
            <a:ext cx="2305645"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Social &amp; Cultural Context</a:t>
            </a:r>
            <a:endParaRPr lang="en-US" sz="1200" dirty="0"/>
          </a:p>
        </p:txBody>
      </p:sp>
      <p:sp>
        <p:nvSpPr>
          <p:cNvPr id="10" name="Text 7"/>
          <p:cNvSpPr/>
          <p:nvPr/>
        </p:nvSpPr>
        <p:spPr>
          <a:xfrm>
            <a:off x="4728046" y="2538189"/>
            <a:ext cx="3924598" cy="1897782"/>
          </a:xfrm>
          <a:prstGeom prst="rect">
            <a:avLst/>
          </a:prstGeom>
          <a:noFill/>
          <a:ln/>
        </p:spPr>
        <p:txBody>
          <a:bodyPr wrap="square" lIns="0" tIns="0" rIns="0" bIns="0" rtlCol="0" anchor="t">
            <a:normAutofit/>
          </a:bodyPr>
          <a:lstStyle/>
          <a:p>
            <a:pPr marL="0" indent="0" algn="l">
              <a:lnSpc>
                <a:spcPct val="133000"/>
              </a:lnSpc>
              <a:spcAft>
                <a:spcPts val="850"/>
              </a:spcAft>
              <a:buNone/>
            </a:pPr>
            <a:r>
              <a:rPr lang="en-US" sz="950" dirty="0">
                <a:solidFill>
                  <a:srgbClr val="403011"/>
                </a:solidFill>
                <a:latin typeface="Alexandria" pitchFamily="34" charset="0"/>
                <a:ea typeface="Alexandria" pitchFamily="34" charset="-122"/>
                <a:cs typeface="Alexandria" pitchFamily="34" charset="-120"/>
              </a:rPr>
              <a:t>Gay men meet partners through bars, clubs, saunas, cruising parks, laybys, and increasingly online (e.g. gay.com, Gaydar, Grindr). Understanding these social spaces helps clinicians ask relevant questions and provide appropriate, non-judgmental care.</a:t>
            </a:r>
            <a:endParaRPr lang="en-US" sz="950" dirty="0"/>
          </a:p>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Older cultural shorthand — such as handkerchief codes — is now largely outdated. The concept of </a:t>
            </a:r>
            <a:r>
              <a:rPr lang="en-US" sz="950" b="1" dirty="0">
                <a:solidFill>
                  <a:srgbClr val="403011"/>
                </a:solidFill>
                <a:latin typeface="Alexandria" pitchFamily="34" charset="0"/>
                <a:ea typeface="Alexandria" pitchFamily="34" charset="-122"/>
                <a:cs typeface="Alexandria" pitchFamily="34" charset="-120"/>
              </a:rPr>
              <a:t>"clones"</a:t>
            </a:r>
            <a:r>
              <a:rPr lang="en-US" sz="950" dirty="0">
                <a:solidFill>
                  <a:srgbClr val="403011"/>
                </a:solidFill>
                <a:latin typeface="Alexandria" pitchFamily="34" charset="0"/>
                <a:ea typeface="Alexandria" pitchFamily="34" charset="-122"/>
                <a:cs typeface="Alexandria" pitchFamily="34" charset="-120"/>
              </a:rPr>
              <a:t> (men who adopt a similar aesthetic) has evolved with each generation of gay culture.</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707454"/>
            <a:ext cx="5350966"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Woman-to-Woman Sexual Health</a:t>
            </a:r>
            <a:endParaRPr lang="en-US" sz="2400" dirty="0"/>
          </a:p>
        </p:txBody>
      </p:sp>
      <p:sp>
        <p:nvSpPr>
          <p:cNvPr id="3" name="Text 1"/>
          <p:cNvSpPr/>
          <p:nvPr/>
        </p:nvSpPr>
        <p:spPr>
          <a:xfrm>
            <a:off x="496119" y="1343025"/>
            <a:ext cx="8151763" cy="595387"/>
          </a:xfrm>
          <a:prstGeom prst="rect">
            <a:avLst/>
          </a:prstGeom>
          <a:noFill/>
          <a:ln/>
        </p:spPr>
        <p:txBody>
          <a:bodyPr wrap="square" lIns="0" tIns="0" rIns="0" bIns="0" rtlCol="0" anchor="t">
            <a:normAutofit/>
          </a:bodyPr>
          <a:lstStyle/>
          <a:p>
            <a:pPr marL="0" indent="0" algn="l">
              <a:lnSpc>
                <a:spcPct val="133000"/>
              </a:lnSpc>
              <a:buNone/>
            </a:pPr>
            <a:r>
              <a:rPr lang="en-US" sz="950" b="1" dirty="0">
                <a:solidFill>
                  <a:srgbClr val="403011"/>
                </a:solidFill>
                <a:latin typeface="Alexandria" pitchFamily="34" charset="0"/>
                <a:ea typeface="Alexandria" pitchFamily="34" charset="-122"/>
                <a:cs typeface="Alexandria" pitchFamily="34" charset="-120"/>
              </a:rPr>
              <a:t>Woman-to-woman sexual activity is not risk free.</a:t>
            </a:r>
            <a:r>
              <a:rPr lang="en-US" sz="950" dirty="0">
                <a:solidFill>
                  <a:srgbClr val="403011"/>
                </a:solidFill>
                <a:latin typeface="Alexandria" pitchFamily="34" charset="0"/>
                <a:ea typeface="Alexandria" pitchFamily="34" charset="-122"/>
                <a:cs typeface="Alexandria" pitchFamily="34" charset="-120"/>
              </a:rPr>
              <a:t> Healthcare professionals should never assume that lesbian or bisexual women are exempt from sexually transmitted infections. Many STIs can be transmitted through skin-to-skin contact, shared sex toys, and oral-genital contact.</a:t>
            </a:r>
            <a:endParaRPr lang="en-US" sz="950" dirty="0"/>
          </a:p>
        </p:txBody>
      </p:sp>
      <p:sp>
        <p:nvSpPr>
          <p:cNvPr id="4" name="Shape 2"/>
          <p:cNvSpPr/>
          <p:nvPr/>
        </p:nvSpPr>
        <p:spPr>
          <a:xfrm>
            <a:off x="496119" y="2077938"/>
            <a:ext cx="2634555" cy="1691580"/>
          </a:xfrm>
          <a:prstGeom prst="roundRect">
            <a:avLst>
              <a:gd name="adj" fmla="val 11000"/>
            </a:avLst>
          </a:prstGeom>
          <a:solidFill>
            <a:srgbClr val="626C3B"/>
          </a:solidFill>
          <a:ln w="4763">
            <a:solidFill>
              <a:srgbClr val="7B8554"/>
            </a:solidFill>
            <a:prstDash val="solid"/>
          </a:ln>
        </p:spPr>
        <p:txBody>
          <a:bodyPr/>
          <a:lstStyle/>
          <a:p>
            <a:endParaRPr lang="en-GB"/>
          </a:p>
        </p:txBody>
      </p:sp>
      <p:sp>
        <p:nvSpPr>
          <p:cNvPr id="5" name="Text 3"/>
          <p:cNvSpPr/>
          <p:nvPr/>
        </p:nvSpPr>
        <p:spPr>
          <a:xfrm>
            <a:off x="624855" y="220667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Brygada 1918 SemiBold" pitchFamily="34" charset="0"/>
                <a:ea typeface="Brygada 1918 SemiBold" pitchFamily="34" charset="-122"/>
                <a:cs typeface="Brygada 1918 SemiBold" pitchFamily="34" charset="-120"/>
              </a:rPr>
              <a:t>Common Conditions</a:t>
            </a:r>
            <a:endParaRPr lang="en-US" sz="1200" dirty="0"/>
          </a:p>
        </p:txBody>
      </p:sp>
      <p:sp>
        <p:nvSpPr>
          <p:cNvPr id="6" name="Text 4"/>
          <p:cNvSpPr/>
          <p:nvPr/>
        </p:nvSpPr>
        <p:spPr>
          <a:xfrm>
            <a:off x="624855" y="2474937"/>
            <a:ext cx="2377083" cy="1165845"/>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Allergic Vaginitis</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Bacterial Vaginosis (BV)</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Trichomoniasis</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Yeast Infections (Thrush)</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Pubic Lice (Crabs)</a:t>
            </a:r>
            <a:endParaRPr lang="en-US" sz="950" dirty="0"/>
          </a:p>
        </p:txBody>
      </p:sp>
      <p:sp>
        <p:nvSpPr>
          <p:cNvPr id="7" name="Shape 5"/>
          <p:cNvSpPr/>
          <p:nvPr/>
        </p:nvSpPr>
        <p:spPr>
          <a:xfrm>
            <a:off x="3254648" y="2077938"/>
            <a:ext cx="2634630" cy="1691580"/>
          </a:xfrm>
          <a:prstGeom prst="roundRect">
            <a:avLst>
              <a:gd name="adj" fmla="val 11000"/>
            </a:avLst>
          </a:prstGeom>
          <a:solidFill>
            <a:srgbClr val="83792E"/>
          </a:solidFill>
          <a:ln w="4763">
            <a:solidFill>
              <a:srgbClr val="9C9247"/>
            </a:solidFill>
            <a:prstDash val="solid"/>
          </a:ln>
        </p:spPr>
        <p:txBody>
          <a:bodyPr/>
          <a:lstStyle/>
          <a:p>
            <a:endParaRPr lang="en-GB"/>
          </a:p>
        </p:txBody>
      </p:sp>
      <p:sp>
        <p:nvSpPr>
          <p:cNvPr id="8" name="Text 6"/>
          <p:cNvSpPr/>
          <p:nvPr/>
        </p:nvSpPr>
        <p:spPr>
          <a:xfrm>
            <a:off x="3383384" y="220667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Brygada 1918 SemiBold" pitchFamily="34" charset="0"/>
                <a:ea typeface="Brygada 1918 SemiBold" pitchFamily="34" charset="-122"/>
                <a:cs typeface="Brygada 1918 SemiBold" pitchFamily="34" charset="-120"/>
              </a:rPr>
              <a:t>STIs to Screen For</a:t>
            </a:r>
            <a:endParaRPr lang="en-US" sz="1200" dirty="0"/>
          </a:p>
        </p:txBody>
      </p:sp>
      <p:sp>
        <p:nvSpPr>
          <p:cNvPr id="9" name="Text 7"/>
          <p:cNvSpPr/>
          <p:nvPr/>
        </p:nvSpPr>
        <p:spPr>
          <a:xfrm>
            <a:off x="3383384" y="2474937"/>
            <a:ext cx="2377157" cy="1165845"/>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Chlamydia</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Gonorrhoea</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Genital Warts</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Herpes</a:t>
            </a:r>
            <a:endParaRPr lang="en-US" sz="950" dirty="0"/>
          </a:p>
          <a:p>
            <a:pPr marL="342900" indent="-342900" algn="l">
              <a:lnSpc>
                <a:spcPct val="133000"/>
              </a:lnSpc>
              <a:buSzPct val="100000"/>
              <a:buChar char="•"/>
            </a:pPr>
            <a:r>
              <a:rPr lang="en-US" sz="950" dirty="0">
                <a:solidFill>
                  <a:srgbClr val="FFFFFF"/>
                </a:solidFill>
                <a:latin typeface="Alexandria" pitchFamily="34" charset="0"/>
                <a:ea typeface="Alexandria" pitchFamily="34" charset="-122"/>
                <a:cs typeface="Alexandria" pitchFamily="34" charset="-120"/>
              </a:rPr>
              <a:t>Syphilis</a:t>
            </a:r>
            <a:endParaRPr lang="en-US" sz="950" dirty="0"/>
          </a:p>
        </p:txBody>
      </p:sp>
      <p:sp>
        <p:nvSpPr>
          <p:cNvPr id="10" name="Shape 8"/>
          <p:cNvSpPr/>
          <p:nvPr/>
        </p:nvSpPr>
        <p:spPr>
          <a:xfrm>
            <a:off x="6013252" y="2077938"/>
            <a:ext cx="2634555" cy="1691580"/>
          </a:xfrm>
          <a:prstGeom prst="roundRect">
            <a:avLst>
              <a:gd name="adj" fmla="val 11000"/>
            </a:avLst>
          </a:prstGeom>
          <a:solidFill>
            <a:srgbClr val="E8AF3B"/>
          </a:solidFill>
          <a:ln w="4763">
            <a:solidFill>
              <a:srgbClr val="CE9521"/>
            </a:solidFill>
            <a:prstDash val="solid"/>
          </a:ln>
        </p:spPr>
        <p:txBody>
          <a:bodyPr/>
          <a:lstStyle/>
          <a:p>
            <a:endParaRPr lang="en-GB"/>
          </a:p>
        </p:txBody>
      </p:sp>
      <p:sp>
        <p:nvSpPr>
          <p:cNvPr id="11" name="Text 9"/>
          <p:cNvSpPr/>
          <p:nvPr/>
        </p:nvSpPr>
        <p:spPr>
          <a:xfrm>
            <a:off x="6141988" y="220667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Brygada 1918 SemiBold" pitchFamily="34" charset="0"/>
                <a:ea typeface="Brygada 1918 SemiBold" pitchFamily="34" charset="-122"/>
                <a:cs typeface="Brygada 1918 SemiBold" pitchFamily="34" charset="-120"/>
              </a:rPr>
              <a:t>Serious Conditions</a:t>
            </a:r>
            <a:endParaRPr lang="en-US" sz="1200" dirty="0"/>
          </a:p>
        </p:txBody>
      </p:sp>
      <p:sp>
        <p:nvSpPr>
          <p:cNvPr id="12" name="Text 10"/>
          <p:cNvSpPr/>
          <p:nvPr/>
        </p:nvSpPr>
        <p:spPr>
          <a:xfrm>
            <a:off x="6141988" y="2474937"/>
            <a:ext cx="2377083" cy="682154"/>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000000"/>
                </a:solidFill>
                <a:latin typeface="Alexandria" pitchFamily="34" charset="0"/>
                <a:ea typeface="Alexandria" pitchFamily="34" charset="-122"/>
                <a:cs typeface="Alexandria" pitchFamily="34" charset="-120"/>
              </a:rPr>
              <a:t>Pelvic Inflammatory Disease (PID)</a:t>
            </a:r>
            <a:endParaRPr lang="en-US" sz="950" dirty="0"/>
          </a:p>
          <a:p>
            <a:pPr marL="342900" indent="-342900" algn="l">
              <a:lnSpc>
                <a:spcPct val="133000"/>
              </a:lnSpc>
              <a:buSzPct val="100000"/>
              <a:buChar char="•"/>
            </a:pPr>
            <a:r>
              <a:rPr lang="en-US" sz="950" dirty="0">
                <a:solidFill>
                  <a:srgbClr val="000000"/>
                </a:solidFill>
                <a:latin typeface="Alexandria" pitchFamily="34" charset="0"/>
                <a:ea typeface="Alexandria" pitchFamily="34" charset="-122"/>
                <a:cs typeface="Alexandria" pitchFamily="34" charset="-120"/>
              </a:rPr>
              <a:t>Hepatitis (A, B, C)</a:t>
            </a:r>
            <a:endParaRPr lang="en-US" sz="950" dirty="0"/>
          </a:p>
          <a:p>
            <a:pPr marL="342900" indent="-342900" algn="l">
              <a:lnSpc>
                <a:spcPct val="133000"/>
              </a:lnSpc>
              <a:buSzPct val="100000"/>
              <a:buChar char="•"/>
            </a:pPr>
            <a:r>
              <a:rPr lang="en-US" sz="950" dirty="0">
                <a:solidFill>
                  <a:srgbClr val="000000"/>
                </a:solidFill>
                <a:latin typeface="Alexandria" pitchFamily="34" charset="0"/>
                <a:ea typeface="Alexandria" pitchFamily="34" charset="-122"/>
                <a:cs typeface="Alexandria" pitchFamily="34" charset="-120"/>
              </a:rPr>
              <a:t>HIV / AIDS</a:t>
            </a:r>
            <a:endParaRPr lang="en-US" sz="950" dirty="0"/>
          </a:p>
        </p:txBody>
      </p:sp>
      <p:sp>
        <p:nvSpPr>
          <p:cNvPr id="13" name="Shape 11"/>
          <p:cNvSpPr/>
          <p:nvPr/>
        </p:nvSpPr>
        <p:spPr>
          <a:xfrm>
            <a:off x="496119" y="3909045"/>
            <a:ext cx="8151763" cy="527000"/>
          </a:xfrm>
          <a:prstGeom prst="roundRect">
            <a:avLst>
              <a:gd name="adj" fmla="val 35307"/>
            </a:avLst>
          </a:prstGeom>
          <a:solidFill>
            <a:srgbClr val="FCF2B5"/>
          </a:solidFill>
          <a:ln/>
        </p:spPr>
        <p:txBody>
          <a:bodyPr/>
          <a:lstStyle/>
          <a:p>
            <a:endParaRPr lang="en-GB"/>
          </a:p>
        </p:txBody>
      </p:sp>
      <p:pic>
        <p:nvPicPr>
          <p:cNvPr id="14" name="Image 0" descr="preencoded.png"/>
          <p:cNvPicPr>
            <a:picLocks noChangeAspect="1"/>
          </p:cNvPicPr>
          <p:nvPr/>
        </p:nvPicPr>
        <p:blipFill>
          <a:blip r:embed="rId3"/>
          <a:stretch>
            <a:fillRect/>
          </a:stretch>
        </p:blipFill>
        <p:spPr>
          <a:xfrm>
            <a:off x="620092" y="4093592"/>
            <a:ext cx="155004" cy="123974"/>
          </a:xfrm>
          <a:prstGeom prst="rect">
            <a:avLst/>
          </a:prstGeom>
        </p:spPr>
      </p:pic>
      <p:sp>
        <p:nvSpPr>
          <p:cNvPr id="15" name="Text 12"/>
          <p:cNvSpPr/>
          <p:nvPr/>
        </p:nvSpPr>
        <p:spPr>
          <a:xfrm>
            <a:off x="899071" y="4063975"/>
            <a:ext cx="8082037" cy="198462"/>
          </a:xfrm>
          <a:prstGeom prst="rect">
            <a:avLst/>
          </a:prstGeom>
          <a:noFill/>
          <a:ln/>
        </p:spPr>
        <p:txBody>
          <a:bodyPr wrap="none" lIns="0" tIns="0" rIns="0" bIns="0" rtlCol="0" anchor="t"/>
          <a:lstStyle/>
          <a:p>
            <a:pPr marL="0" indent="0" algn="l">
              <a:lnSpc>
                <a:spcPct val="133000"/>
              </a:lnSpc>
              <a:buNone/>
            </a:pPr>
            <a:r>
              <a:rPr lang="en-US" sz="950" dirty="0">
                <a:solidFill>
                  <a:srgbClr val="000000"/>
                </a:solidFill>
                <a:latin typeface="Alexandria" pitchFamily="34" charset="0"/>
                <a:ea typeface="Alexandria" pitchFamily="34" charset="-122"/>
                <a:cs typeface="Alexandria" pitchFamily="34" charset="-120"/>
              </a:rPr>
              <a:t>Do not assume low risk based on sexual orientation alone. Always take a thorough sexual history in a non-judgmental way.</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846683"/>
            <a:ext cx="4135487"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Useful Resources &amp; Links</a:t>
            </a:r>
            <a:endParaRPr lang="en-US" sz="2400" dirty="0"/>
          </a:p>
        </p:txBody>
      </p:sp>
      <p:sp>
        <p:nvSpPr>
          <p:cNvPr id="3" name="Text 1"/>
          <p:cNvSpPr/>
          <p:nvPr/>
        </p:nvSpPr>
        <p:spPr>
          <a:xfrm>
            <a:off x="496119" y="1482254"/>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The following organisations provide high-quality, evidence-based information on LGBT+ sexual health. Signposting patients to trusted resources can support self-management and encourage engagement with services.</a:t>
            </a:r>
            <a:endParaRPr lang="en-US" sz="950" dirty="0"/>
          </a:p>
        </p:txBody>
      </p:sp>
      <p:sp>
        <p:nvSpPr>
          <p:cNvPr id="4" name="Shape 2"/>
          <p:cNvSpPr/>
          <p:nvPr/>
        </p:nvSpPr>
        <p:spPr>
          <a:xfrm>
            <a:off x="496119" y="2018705"/>
            <a:ext cx="4013895" cy="1413049"/>
          </a:xfrm>
          <a:prstGeom prst="roundRect">
            <a:avLst>
              <a:gd name="adj" fmla="val 13168"/>
            </a:avLst>
          </a:prstGeom>
          <a:solidFill>
            <a:srgbClr val="F6EBD4"/>
          </a:solidFill>
          <a:ln w="14288">
            <a:solidFill>
              <a:srgbClr val="626C3B"/>
            </a:solidFill>
            <a:prstDash val="solid"/>
          </a:ln>
        </p:spPr>
        <p:txBody>
          <a:bodyPr/>
          <a:lstStyle/>
          <a:p>
            <a:endParaRPr lang="en-GB"/>
          </a:p>
        </p:txBody>
      </p:sp>
      <p:sp>
        <p:nvSpPr>
          <p:cNvPr id="5" name="Text 3"/>
          <p:cNvSpPr/>
          <p:nvPr/>
        </p:nvSpPr>
        <p:spPr>
          <a:xfrm>
            <a:off x="634380" y="2156966"/>
            <a:ext cx="1679823"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Terrence Higgins Trust</a:t>
            </a:r>
            <a:endParaRPr lang="en-US" sz="1200" dirty="0"/>
          </a:p>
        </p:txBody>
      </p:sp>
      <p:sp>
        <p:nvSpPr>
          <p:cNvPr id="6" name="Text 4"/>
          <p:cNvSpPr/>
          <p:nvPr/>
        </p:nvSpPr>
        <p:spPr>
          <a:xfrm>
            <a:off x="634380" y="2425229"/>
            <a:ext cx="3737372" cy="868263"/>
          </a:xfrm>
          <a:prstGeom prst="rect">
            <a:avLst/>
          </a:prstGeom>
          <a:noFill/>
          <a:ln/>
        </p:spPr>
        <p:txBody>
          <a:bodyPr wrap="square" lIns="0" tIns="0" rIns="0" bIns="0" rtlCol="0" anchor="t">
            <a:normAutofit/>
          </a:bodyPr>
          <a:lstStyle/>
          <a:p>
            <a:pPr marL="0" indent="0" algn="l">
              <a:lnSpc>
                <a:spcPct val="133000"/>
              </a:lnSpc>
              <a:spcAft>
                <a:spcPts val="550"/>
              </a:spcAft>
              <a:buNone/>
            </a:pPr>
            <a:r>
              <a:rPr lang="en-US" sz="950" dirty="0">
                <a:solidFill>
                  <a:srgbClr val="403011"/>
                </a:solidFill>
                <a:latin typeface="Alexandria" pitchFamily="34" charset="0"/>
                <a:ea typeface="Alexandria" pitchFamily="34" charset="-122"/>
                <a:cs typeface="Alexandria" pitchFamily="34" charset="-120"/>
              </a:rPr>
              <a:t>The UK's leading HIV and sexual health charity. Offers guidance on HIV prevention, testing, treatment, and support for those living with HIV.</a:t>
            </a:r>
            <a:endParaRPr lang="en-US" sz="950" dirty="0"/>
          </a:p>
          <a:p>
            <a:pPr marL="0" indent="0" algn="l">
              <a:lnSpc>
                <a:spcPct val="133000"/>
              </a:lnSpc>
              <a:buNone/>
            </a:pPr>
            <a:r>
              <a:rPr lang="en-US" sz="950" u="sng" dirty="0">
                <a:solidFill>
                  <a:srgbClr val="626C3B"/>
                </a:solidFill>
                <a:latin typeface="Alexandria" pitchFamily="34" charset="0"/>
                <a:ea typeface="Alexandria" pitchFamily="34" charset="-122"/>
                <a:cs typeface="Alexandria" pitchFamily="34" charset="-120"/>
                <a:hlinkClick r:id="rId3">
                  <a:extLst>
                    <a:ext uri="{A12FA001-AC4F-418D-AE19-62706E023703}">
                      <ahyp:hlinkClr xmlns:ahyp="http://schemas.microsoft.com/office/drawing/2018/hyperlinkcolor" val="tx"/>
                    </a:ext>
                  </a:extLst>
                </a:hlinkClick>
              </a:rPr>
              <a:t>www.tht.org.uk</a:t>
            </a:r>
            <a:endParaRPr lang="en-US" sz="950" dirty="0"/>
          </a:p>
        </p:txBody>
      </p:sp>
      <p:sp>
        <p:nvSpPr>
          <p:cNvPr id="7" name="Shape 5"/>
          <p:cNvSpPr/>
          <p:nvPr/>
        </p:nvSpPr>
        <p:spPr>
          <a:xfrm>
            <a:off x="4633987" y="2018705"/>
            <a:ext cx="4013895" cy="1413049"/>
          </a:xfrm>
          <a:prstGeom prst="roundRect">
            <a:avLst>
              <a:gd name="adj" fmla="val 13168"/>
            </a:avLst>
          </a:prstGeom>
          <a:solidFill>
            <a:srgbClr val="F6EBD4"/>
          </a:solidFill>
          <a:ln w="14288">
            <a:solidFill>
              <a:srgbClr val="83792E"/>
            </a:solidFill>
            <a:prstDash val="solid"/>
          </a:ln>
        </p:spPr>
        <p:txBody>
          <a:bodyPr/>
          <a:lstStyle/>
          <a:p>
            <a:endParaRPr lang="en-GB"/>
          </a:p>
        </p:txBody>
      </p:sp>
      <p:sp>
        <p:nvSpPr>
          <p:cNvPr id="8" name="Text 6"/>
          <p:cNvSpPr/>
          <p:nvPr/>
        </p:nvSpPr>
        <p:spPr>
          <a:xfrm>
            <a:off x="4772248" y="215696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03011"/>
                </a:solidFill>
                <a:latin typeface="Brygada 1918 SemiBold" pitchFamily="34" charset="0"/>
                <a:ea typeface="Brygada 1918 SemiBold" pitchFamily="34" charset="-122"/>
                <a:cs typeface="Brygada 1918 SemiBold" pitchFamily="34" charset="-120"/>
              </a:rPr>
              <a:t>Playing Safely</a:t>
            </a:r>
            <a:endParaRPr lang="en-US" sz="1200" dirty="0"/>
          </a:p>
        </p:txBody>
      </p:sp>
      <p:sp>
        <p:nvSpPr>
          <p:cNvPr id="9" name="Text 7"/>
          <p:cNvSpPr/>
          <p:nvPr/>
        </p:nvSpPr>
        <p:spPr>
          <a:xfrm>
            <a:off x="4772248" y="2425229"/>
            <a:ext cx="3737372" cy="868263"/>
          </a:xfrm>
          <a:prstGeom prst="rect">
            <a:avLst/>
          </a:prstGeom>
          <a:noFill/>
          <a:ln/>
        </p:spPr>
        <p:txBody>
          <a:bodyPr wrap="square" lIns="0" tIns="0" rIns="0" bIns="0" rtlCol="0" anchor="t">
            <a:normAutofit/>
          </a:bodyPr>
          <a:lstStyle/>
          <a:p>
            <a:pPr marL="0" indent="0" algn="l">
              <a:lnSpc>
                <a:spcPct val="133000"/>
              </a:lnSpc>
              <a:spcAft>
                <a:spcPts val="550"/>
              </a:spcAft>
              <a:buNone/>
            </a:pPr>
            <a:r>
              <a:rPr lang="en-US" sz="950" dirty="0">
                <a:solidFill>
                  <a:srgbClr val="403011"/>
                </a:solidFill>
                <a:latin typeface="Alexandria" pitchFamily="34" charset="0"/>
                <a:ea typeface="Alexandria" pitchFamily="34" charset="-122"/>
                <a:cs typeface="Alexandria" pitchFamily="34" charset="-120"/>
              </a:rPr>
              <a:t>A dedicated resource providing practical safer sex information for gay and bisexual men, covering a range of practices and risk-reduction strategies.</a:t>
            </a:r>
            <a:endParaRPr lang="en-US" sz="950" dirty="0"/>
          </a:p>
          <a:p>
            <a:pPr marL="0" indent="0" algn="l">
              <a:lnSpc>
                <a:spcPct val="133000"/>
              </a:lnSpc>
              <a:buNone/>
            </a:pPr>
            <a:r>
              <a:rPr lang="en-US" sz="950" u="sng" dirty="0">
                <a:solidFill>
                  <a:srgbClr val="626C3B"/>
                </a:solidFill>
                <a:latin typeface="Alexandria" pitchFamily="34" charset="0"/>
                <a:ea typeface="Alexandria" pitchFamily="34" charset="-122"/>
                <a:cs typeface="Alexandria" pitchFamily="34" charset="-120"/>
                <a:hlinkClick r:id="rId4">
                  <a:extLst>
                    <a:ext uri="{A12FA001-AC4F-418D-AE19-62706E023703}">
                      <ahyp:hlinkClr xmlns:ahyp="http://schemas.microsoft.com/office/drawing/2018/hyperlinkcolor" val="tx"/>
                    </a:ext>
                  </a:extLst>
                </a:hlinkClick>
              </a:rPr>
              <a:t>www.playingsafely.co.uk</a:t>
            </a:r>
            <a:endParaRPr lang="en-US" sz="950" dirty="0"/>
          </a:p>
        </p:txBody>
      </p:sp>
      <p:sp>
        <p:nvSpPr>
          <p:cNvPr id="10" name="Shape 8"/>
          <p:cNvSpPr/>
          <p:nvPr/>
        </p:nvSpPr>
        <p:spPr>
          <a:xfrm>
            <a:off x="496119" y="3571280"/>
            <a:ext cx="8151763" cy="725463"/>
          </a:xfrm>
          <a:prstGeom prst="roundRect">
            <a:avLst>
              <a:gd name="adj" fmla="val 25648"/>
            </a:avLst>
          </a:prstGeom>
          <a:solidFill>
            <a:srgbClr val="B6FCB8"/>
          </a:solidFill>
          <a:ln/>
        </p:spPr>
        <p:txBody>
          <a:bodyPr/>
          <a:lstStyle/>
          <a:p>
            <a:endParaRPr lang="en-GB"/>
          </a:p>
        </p:txBody>
      </p:sp>
      <p:pic>
        <p:nvPicPr>
          <p:cNvPr id="11" name="Image 0" descr="preencoded.png"/>
          <p:cNvPicPr>
            <a:picLocks noChangeAspect="1"/>
          </p:cNvPicPr>
          <p:nvPr/>
        </p:nvPicPr>
        <p:blipFill>
          <a:blip r:embed="rId5"/>
          <a:stretch>
            <a:fillRect/>
          </a:stretch>
        </p:blipFill>
        <p:spPr>
          <a:xfrm>
            <a:off x="620092" y="3755827"/>
            <a:ext cx="155004" cy="123974"/>
          </a:xfrm>
          <a:prstGeom prst="rect">
            <a:avLst/>
          </a:prstGeom>
        </p:spPr>
      </p:pic>
      <p:sp>
        <p:nvSpPr>
          <p:cNvPr id="12" name="Text 9"/>
          <p:cNvSpPr/>
          <p:nvPr/>
        </p:nvSpPr>
        <p:spPr>
          <a:xfrm>
            <a:off x="899071" y="3726210"/>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Alexandria" pitchFamily="34" charset="0"/>
                <a:ea typeface="Alexandria" pitchFamily="34" charset="-122"/>
                <a:cs typeface="Alexandria" pitchFamily="34" charset="-120"/>
              </a:rPr>
              <a:t>Encourage patients to explore these resources in their own time. Having printed leaflets or visible signage in your waiting room also signals a welcoming, inclusive practice.</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543550" y="0"/>
            <a:ext cx="3600450" cy="5143500"/>
          </a:xfrm>
          <a:prstGeom prst="rect">
            <a:avLst/>
          </a:prstGeom>
        </p:spPr>
      </p:pic>
      <p:sp>
        <p:nvSpPr>
          <p:cNvPr id="3" name="Text 0"/>
          <p:cNvSpPr/>
          <p:nvPr/>
        </p:nvSpPr>
        <p:spPr>
          <a:xfrm>
            <a:off x="496119" y="1407393"/>
            <a:ext cx="3558332" cy="387548"/>
          </a:xfrm>
          <a:prstGeom prst="rect">
            <a:avLst/>
          </a:prstGeom>
          <a:noFill/>
          <a:ln/>
        </p:spPr>
        <p:txBody>
          <a:bodyPr wrap="none" lIns="0" tIns="0" rIns="0" bIns="0" rtlCol="0" anchor="t"/>
          <a:lstStyle/>
          <a:p>
            <a:pPr marL="0" indent="0" algn="l">
              <a:lnSpc>
                <a:spcPct val="104000"/>
              </a:lnSpc>
              <a:buNone/>
            </a:pPr>
            <a:r>
              <a:rPr lang="en-US" sz="2400" dirty="0">
                <a:solidFill>
                  <a:srgbClr val="403011"/>
                </a:solidFill>
                <a:latin typeface="Brygada 1918 SemiBold" pitchFamily="34" charset="0"/>
                <a:ea typeface="Brygada 1918 SemiBold" pitchFamily="34" charset="-122"/>
                <a:cs typeface="Brygada 1918 SemiBold" pitchFamily="34" charset="-120"/>
              </a:rPr>
              <a:t>LGBT Slang</a:t>
            </a:r>
            <a:endParaRPr lang="en-US" sz="2400" dirty="0"/>
          </a:p>
        </p:txBody>
      </p:sp>
      <p:sp>
        <p:nvSpPr>
          <p:cNvPr id="4" name="Text 1"/>
          <p:cNvSpPr/>
          <p:nvPr/>
        </p:nvSpPr>
        <p:spPr>
          <a:xfrm>
            <a:off x="496119" y="1980977"/>
            <a:ext cx="5179963" cy="775246"/>
          </a:xfrm>
          <a:prstGeom prst="rect">
            <a:avLst/>
          </a:prstGeom>
          <a:noFill/>
          <a:ln/>
        </p:spPr>
        <p:txBody>
          <a:bodyPr wrap="none" lIns="0" tIns="0" rIns="0" bIns="0" rtlCol="0" anchor="t"/>
          <a:lstStyle/>
          <a:p>
            <a:pPr marL="0" indent="0" algn="l">
              <a:lnSpc>
                <a:spcPct val="104000"/>
              </a:lnSpc>
              <a:buNone/>
            </a:pPr>
            <a:endParaRPr lang="en-US" sz="4850" dirty="0"/>
          </a:p>
        </p:txBody>
      </p:sp>
      <p:sp>
        <p:nvSpPr>
          <p:cNvPr id="5" name="Text 2"/>
          <p:cNvSpPr/>
          <p:nvPr/>
        </p:nvSpPr>
        <p:spPr>
          <a:xfrm>
            <a:off x="496119" y="2942258"/>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How well do you know the language of the gay community? The following slides present common terms used within gay culture. Understanding this vocabulary helps build rapport, demonstrate cultural competence, and communicate more effectively with your patients.</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96119" y="349672"/>
            <a:ext cx="4459858" cy="3344838"/>
          </a:xfrm>
          <a:prstGeom prst="rect">
            <a:avLst/>
          </a:prstGeom>
        </p:spPr>
      </p:pic>
      <p:sp>
        <p:nvSpPr>
          <p:cNvPr id="3" name="Text 0"/>
          <p:cNvSpPr/>
          <p:nvPr/>
        </p:nvSpPr>
        <p:spPr>
          <a:xfrm>
            <a:off x="496119" y="3799136"/>
            <a:ext cx="2783012" cy="290736"/>
          </a:xfrm>
          <a:prstGeom prst="rect">
            <a:avLst/>
          </a:prstGeom>
          <a:noFill/>
          <a:ln/>
        </p:spPr>
        <p:txBody>
          <a:bodyPr wrap="none" lIns="0" tIns="0" rIns="0" bIns="0" rtlCol="0" anchor="t"/>
          <a:lstStyle/>
          <a:p>
            <a:pPr marL="0" indent="0" algn="l">
              <a:lnSpc>
                <a:spcPct val="104000"/>
              </a:lnSpc>
              <a:buNone/>
            </a:pPr>
            <a:r>
              <a:rPr lang="en-US" sz="1800" dirty="0">
                <a:solidFill>
                  <a:srgbClr val="403011"/>
                </a:solidFill>
                <a:latin typeface="Brygada 1918 SemiBold" pitchFamily="34" charset="0"/>
                <a:ea typeface="Brygada 1918 SemiBold" pitchFamily="34" charset="-122"/>
                <a:cs typeface="Brygada 1918 SemiBold" pitchFamily="34" charset="-120"/>
              </a:rPr>
              <a:t>Clone</a:t>
            </a:r>
            <a:endParaRPr lang="en-US" sz="1800" dirty="0"/>
          </a:p>
        </p:txBody>
      </p:sp>
      <p:sp>
        <p:nvSpPr>
          <p:cNvPr id="4" name="Text 1"/>
          <p:cNvSpPr/>
          <p:nvPr/>
        </p:nvSpPr>
        <p:spPr>
          <a:xfrm>
            <a:off x="496119" y="4194497"/>
            <a:ext cx="8151763" cy="599331"/>
          </a:xfrm>
          <a:prstGeom prst="rect">
            <a:avLst/>
          </a:prstGeom>
          <a:noFill/>
          <a:ln/>
        </p:spPr>
        <p:txBody>
          <a:bodyPr wrap="square" lIns="0" tIns="0" rIns="0" bIns="0" rtlCol="0" anchor="t">
            <a:normAutofit/>
          </a:bodyPr>
          <a:lstStyle/>
          <a:p>
            <a:pPr marL="0" indent="0" algn="l">
              <a:lnSpc>
                <a:spcPct val="117000"/>
              </a:lnSpc>
              <a:buNone/>
            </a:pPr>
            <a:r>
              <a:rPr lang="en-US" sz="700" dirty="0">
                <a:solidFill>
                  <a:srgbClr val="403011"/>
                </a:solidFill>
                <a:latin typeface="Alexandria" pitchFamily="34" charset="0"/>
                <a:ea typeface="Alexandria" pitchFamily="34" charset="-122"/>
                <a:cs typeface="Alexandria" pitchFamily="34" charset="-120"/>
              </a:rPr>
              <a:t>A </a:t>
            </a:r>
            <a:r>
              <a:rPr lang="en-US" sz="700" b="1" dirty="0">
                <a:solidFill>
                  <a:srgbClr val="403011"/>
                </a:solidFill>
                <a:latin typeface="Alexandria" pitchFamily="34" charset="0"/>
                <a:ea typeface="Alexandria" pitchFamily="34" charset="-122"/>
                <a:cs typeface="Alexandria" pitchFamily="34" charset="-120"/>
              </a:rPr>
              <a:t>"clone"</a:t>
            </a:r>
            <a:r>
              <a:rPr lang="en-US" sz="700" dirty="0">
                <a:solidFill>
                  <a:srgbClr val="403011"/>
                </a:solidFill>
                <a:latin typeface="Alexandria" pitchFamily="34" charset="0"/>
                <a:ea typeface="Alexandria" pitchFamily="34" charset="-122"/>
                <a:cs typeface="Alexandria" pitchFamily="34" charset="-120"/>
              </a:rPr>
              <a:t> is an older gay slang term, typically referring to men — often with moustaches and short hair — who adopted a very similar aesthetic to one another in the 1970s and 1980s. The look was so ubiquitous within certain gay communities that men were said to look like copies of each other.</a:t>
            </a:r>
            <a:endParaRPr lang="en-US" sz="700" dirty="0"/>
          </a:p>
          <a:p>
            <a:pPr marL="0" indent="0" algn="l">
              <a:lnSpc>
                <a:spcPct val="117000"/>
              </a:lnSpc>
              <a:buNone/>
            </a:pPr>
            <a:r>
              <a:rPr lang="en-US" sz="700" dirty="0">
                <a:solidFill>
                  <a:srgbClr val="403011"/>
                </a:solidFill>
                <a:latin typeface="Alexandria" pitchFamily="34" charset="0"/>
                <a:ea typeface="Alexandria" pitchFamily="34" charset="-122"/>
                <a:cs typeface="Alexandria" pitchFamily="34" charset="-120"/>
              </a:rPr>
              <a:t>The term has largely fallen out of everyday use, though the concept of recurring style archetypes within gay communities remains culturally relevant. Each generation tends to develop its own version of the "clone."</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96119" y="381298"/>
            <a:ext cx="3895799" cy="3281511"/>
          </a:xfrm>
          <a:prstGeom prst="rect">
            <a:avLst/>
          </a:prstGeom>
        </p:spPr>
      </p:pic>
      <p:sp>
        <p:nvSpPr>
          <p:cNvPr id="3" name="Text 0"/>
          <p:cNvSpPr/>
          <p:nvPr/>
        </p:nvSpPr>
        <p:spPr>
          <a:xfrm>
            <a:off x="496119" y="3767435"/>
            <a:ext cx="2783012" cy="290736"/>
          </a:xfrm>
          <a:prstGeom prst="rect">
            <a:avLst/>
          </a:prstGeom>
          <a:noFill/>
          <a:ln/>
        </p:spPr>
        <p:txBody>
          <a:bodyPr wrap="none" lIns="0" tIns="0" rIns="0" bIns="0" rtlCol="0" anchor="t"/>
          <a:lstStyle/>
          <a:p>
            <a:pPr marL="0" indent="0" algn="l">
              <a:lnSpc>
                <a:spcPct val="104000"/>
              </a:lnSpc>
              <a:buNone/>
            </a:pPr>
            <a:r>
              <a:rPr lang="en-US" sz="1800" dirty="0">
                <a:solidFill>
                  <a:srgbClr val="403011"/>
                </a:solidFill>
                <a:latin typeface="Brygada 1918 SemiBold" pitchFamily="34" charset="0"/>
                <a:ea typeface="Brygada 1918 SemiBold" pitchFamily="34" charset="-122"/>
                <a:cs typeface="Brygada 1918 SemiBold" pitchFamily="34" charset="-120"/>
              </a:rPr>
              <a:t>Bear</a:t>
            </a:r>
            <a:endParaRPr lang="en-US" sz="1800" dirty="0"/>
          </a:p>
        </p:txBody>
      </p:sp>
      <p:sp>
        <p:nvSpPr>
          <p:cNvPr id="4" name="Text 1"/>
          <p:cNvSpPr/>
          <p:nvPr/>
        </p:nvSpPr>
        <p:spPr>
          <a:xfrm>
            <a:off x="496119" y="4162797"/>
            <a:ext cx="8151763" cy="599331"/>
          </a:xfrm>
          <a:prstGeom prst="rect">
            <a:avLst/>
          </a:prstGeom>
          <a:noFill/>
          <a:ln/>
        </p:spPr>
        <p:txBody>
          <a:bodyPr wrap="square" lIns="0" tIns="0" rIns="0" bIns="0" rtlCol="0" anchor="t">
            <a:normAutofit/>
          </a:bodyPr>
          <a:lstStyle/>
          <a:p>
            <a:pPr marL="0" indent="0" algn="l">
              <a:lnSpc>
                <a:spcPct val="117000"/>
              </a:lnSpc>
              <a:buNone/>
            </a:pPr>
            <a:r>
              <a:rPr lang="en-US" sz="700" dirty="0">
                <a:solidFill>
                  <a:srgbClr val="403011"/>
                </a:solidFill>
                <a:latin typeface="Alexandria" pitchFamily="34" charset="0"/>
                <a:ea typeface="Alexandria" pitchFamily="34" charset="-122"/>
                <a:cs typeface="Alexandria" pitchFamily="34" charset="-120"/>
              </a:rPr>
              <a:t>A </a:t>
            </a:r>
            <a:r>
              <a:rPr lang="en-US" sz="700" b="1" dirty="0">
                <a:solidFill>
                  <a:srgbClr val="403011"/>
                </a:solidFill>
                <a:latin typeface="Alexandria" pitchFamily="34" charset="0"/>
                <a:ea typeface="Alexandria" pitchFamily="34" charset="-122"/>
                <a:cs typeface="Alexandria" pitchFamily="34" charset="-120"/>
              </a:rPr>
              <a:t>"bear"</a:t>
            </a:r>
            <a:r>
              <a:rPr lang="en-US" sz="700" dirty="0">
                <a:solidFill>
                  <a:srgbClr val="403011"/>
                </a:solidFill>
                <a:latin typeface="Alexandria" pitchFamily="34" charset="0"/>
                <a:ea typeface="Alexandria" pitchFamily="34" charset="-122"/>
                <a:cs typeface="Alexandria" pitchFamily="34" charset="-120"/>
              </a:rPr>
              <a:t> is a term used within gay culture to describe a man who is typically larger, stockier, and hairy — often with a beard. Bears are celebrated for rejecting mainstream ideals of body image and instead embracing a more traditionally masculine, rugged aesthetic.</a:t>
            </a:r>
            <a:endParaRPr lang="en-US" sz="700" dirty="0"/>
          </a:p>
          <a:p>
            <a:pPr marL="0" indent="0" algn="l">
              <a:lnSpc>
                <a:spcPct val="117000"/>
              </a:lnSpc>
              <a:buNone/>
            </a:pPr>
            <a:r>
              <a:rPr lang="en-US" sz="700" dirty="0">
                <a:solidFill>
                  <a:srgbClr val="403011"/>
                </a:solidFill>
                <a:latin typeface="Alexandria" pitchFamily="34" charset="0"/>
                <a:ea typeface="Alexandria" pitchFamily="34" charset="-122"/>
                <a:cs typeface="Alexandria" pitchFamily="34" charset="-120"/>
              </a:rPr>
              <a:t>There is an established "bear community" with its own social events, bars, and online spaces. Many gay men specifically identify as bears or are attracted to them, making it an important subcultural identity to be aware of in a clinical context.</a:t>
            </a:r>
            <a:endParaRPr lang="en-US" sz="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pic>
        <p:nvPicPr>
          <p:cNvPr id="3" name="Image 1" descr="preencoded.png"/>
          <p:cNvPicPr>
            <a:picLocks noChangeAspect="1"/>
          </p:cNvPicPr>
          <p:nvPr/>
        </p:nvPicPr>
        <p:blipFill>
          <a:blip r:embed="rId4"/>
          <a:stretch>
            <a:fillRect/>
          </a:stretch>
        </p:blipFill>
        <p:spPr>
          <a:xfrm>
            <a:off x="264840" y="1338263"/>
            <a:ext cx="2238375" cy="2466975"/>
          </a:xfrm>
          <a:prstGeom prst="rect">
            <a:avLst/>
          </a:prstGeom>
        </p:spPr>
      </p:pic>
      <p:sp>
        <p:nvSpPr>
          <p:cNvPr id="4" name="Text 0"/>
          <p:cNvSpPr/>
          <p:nvPr/>
        </p:nvSpPr>
        <p:spPr>
          <a:xfrm>
            <a:off x="3925119" y="1559272"/>
            <a:ext cx="2938090" cy="310083"/>
          </a:xfrm>
          <a:prstGeom prst="rect">
            <a:avLst/>
          </a:prstGeom>
          <a:noFill/>
          <a:ln/>
        </p:spPr>
        <p:txBody>
          <a:bodyPr wrap="none" lIns="0" tIns="0" rIns="0" bIns="0" rtlCol="0" anchor="t"/>
          <a:lstStyle/>
          <a:p>
            <a:pPr marL="0" indent="0" algn="l">
              <a:lnSpc>
                <a:spcPct val="104000"/>
              </a:lnSpc>
              <a:buNone/>
            </a:pPr>
            <a:r>
              <a:rPr lang="en-US" sz="1950" dirty="0">
                <a:solidFill>
                  <a:srgbClr val="403011"/>
                </a:solidFill>
                <a:latin typeface="Brygada 1918 SemiBold" pitchFamily="34" charset="0"/>
                <a:ea typeface="Brygada 1918 SemiBold" pitchFamily="34" charset="-122"/>
                <a:cs typeface="Brygada 1918 SemiBold" pitchFamily="34" charset="-120"/>
              </a:rPr>
              <a:t>Cub</a:t>
            </a:r>
            <a:endParaRPr lang="en-US" sz="1950" dirty="0"/>
          </a:p>
        </p:txBody>
      </p:sp>
      <p:sp>
        <p:nvSpPr>
          <p:cNvPr id="5" name="Text 1"/>
          <p:cNvSpPr/>
          <p:nvPr/>
        </p:nvSpPr>
        <p:spPr>
          <a:xfrm>
            <a:off x="3925119" y="2055391"/>
            <a:ext cx="4722763" cy="1528763"/>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A </a:t>
            </a:r>
            <a:r>
              <a:rPr lang="en-US" sz="950" b="1" dirty="0">
                <a:solidFill>
                  <a:srgbClr val="403011"/>
                </a:solidFill>
                <a:latin typeface="Alexandria" pitchFamily="34" charset="0"/>
                <a:ea typeface="Alexandria" pitchFamily="34" charset="-122"/>
                <a:cs typeface="Alexandria" pitchFamily="34" charset="-120"/>
              </a:rPr>
              <a:t>"cub"</a:t>
            </a:r>
            <a:r>
              <a:rPr lang="en-US" sz="950" dirty="0">
                <a:solidFill>
                  <a:srgbClr val="403011"/>
                </a:solidFill>
                <a:latin typeface="Alexandria" pitchFamily="34" charset="0"/>
                <a:ea typeface="Alexandria" pitchFamily="34" charset="-122"/>
                <a:cs typeface="Alexandria" pitchFamily="34" charset="-120"/>
              </a:rPr>
              <a:t> is essentially a younger, typically slimmer or less hirsute version of a bear. Cubs often share the bear community's values — warmth, body positivity, and a rejection of conventional gay beauty standards — but present with a more youthful or less heavily built appearance.</a:t>
            </a:r>
            <a:endParaRPr lang="en-US" sz="950" dirty="0"/>
          </a:p>
          <a:p>
            <a:pPr marL="0" indent="0" algn="l">
              <a:lnSpc>
                <a:spcPct val="133000"/>
              </a:lnSpc>
              <a:buNone/>
            </a:pPr>
            <a:r>
              <a:rPr lang="en-US" sz="950" dirty="0">
                <a:solidFill>
                  <a:srgbClr val="403011"/>
                </a:solidFill>
                <a:latin typeface="Alexandria" pitchFamily="34" charset="0"/>
                <a:ea typeface="Alexandria" pitchFamily="34" charset="-122"/>
                <a:cs typeface="Alexandria" pitchFamily="34" charset="-120"/>
              </a:rPr>
              <a:t>Cubs often socialise within the bear community and may be romantically or sexually attracted to bears, though this is not universal. The term reflects the diversity of body types and identities celebrated within gay culture.</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3266</Words>
  <Application>Microsoft Office PowerPoint</Application>
  <PresentationFormat>On-screen Show (16:9)</PresentationFormat>
  <Paragraphs>196</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Brygada 1918 SemiBold</vt:lpstr>
      <vt:lpstr>Alexandria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Ramesh Mehay</dc:creator>
  <cp:lastModifiedBy>Ramesh Mehay</cp:lastModifiedBy>
  <cp:revision>3</cp:revision>
  <dcterms:created xsi:type="dcterms:W3CDTF">2026-05-24T23:45:21Z</dcterms:created>
  <dcterms:modified xsi:type="dcterms:W3CDTF">2026-05-25T15:57:14Z</dcterms:modified>
</cp:coreProperties>
</file>