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12192000"/>
  <p:embeddedFontLst>
    <p:embeddedFont>
      <p:font typeface="Noto Sans KR" panose="020B0604020202020204" charset="-128"/>
      <p:regular r:id="rId23"/>
      <p:bold r:id="rId24"/>
    </p:embeddedFont>
    <p:embeddedFont>
      <p:font typeface="Noto Sans SC" panose="020B0604020202020204" charset="-128"/>
      <p:regular r:id="rId25"/>
      <p:bold r:id="rId26"/>
    </p:embeddedFont>
    <p:embeddedFont>
      <p:font typeface="Arial-Black" panose="020B0604020202020204" charset="0"/>
      <p:regular r:id="rId27"/>
    </p:embeddedFont>
    <p:embeddedFont>
      <p:font typeface="Arial-BoldMT" panose="020B0604020202020204" charset="0"/>
      <p:regular r:id="rId28"/>
    </p:embeddedFont>
    <p:embeddedFont>
      <p:font typeface="ArialMT" panose="020B0604020202020204" charset="0"/>
      <p:regular r:id="rId29"/>
    </p:embeddedFont>
    <p:embeddedFont>
      <p:font typeface="ArialNarrow-BoldItalic" panose="020B0604020202020204" charset="0"/>
      <p:regular r:id="rId30"/>
    </p:embeddedFont>
    <p:embeddedFont>
      <p:font typeface="Lato" panose="020F0502020204030203" pitchFamily="34" charset="0"/>
      <p:regular r:id="rId31"/>
      <p:bold r:id="rId32"/>
    </p:embeddedFon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OpenSans-Bold" panose="020B0604020202020204" charset="0"/>
      <p:regular r:id="rId41"/>
    </p:embeddedFont>
    <p:embeddedFont>
      <p:font typeface="Roboto-BoldItalic" panose="020B0604020202020204" charset="0"/>
      <p:regular r:id="rId42"/>
    </p:embeddedFont>
    <p:embeddedFont>
      <p:font typeface="Roboto-Regular" panose="020B0604020202020204" charset="0"/>
      <p:regular r:id="rId4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7" autoAdjust="0"/>
    <p:restoredTop sz="94610"/>
  </p:normalViewPr>
  <p:slideViewPr>
    <p:cSldViewPr snapToGrid="0" snapToObjects="1">
      <p:cViewPr>
        <p:scale>
          <a:sx n="100" d="100"/>
          <a:sy n="100" d="100"/>
        </p:scale>
        <p:origin x="36" y="-5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29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4494" y="1344067"/>
            <a:ext cx="4389090" cy="344269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5897761"/>
            <a:ext cx="268188" cy="253603"/>
          </a:xfrm>
          <a:prstGeom prst="rect">
            <a:avLst/>
          </a:prstGeom>
        </p:spPr>
      </p:pic>
      <p:sp>
        <p:nvSpPr>
          <p:cNvPr id="5" name="SK-2-text-4"/>
          <p:cNvSpPr/>
          <p:nvPr/>
        </p:nvSpPr>
        <p:spPr>
          <a:xfrm>
            <a:off x="571500" y="1905000"/>
            <a:ext cx="5762625" cy="1571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88"/>
              </a:lnSpc>
              <a:buNone/>
            </a:pPr>
            <a:r>
              <a:rPr lang="en-US" sz="4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LGBTQ+ Health</a:t>
            </a:r>
            <a:endParaRPr lang="en-US" sz="4950" dirty="0"/>
          </a:p>
          <a:p>
            <a:pPr marL="0" indent="0">
              <a:lnSpc>
                <a:spcPts val="6188"/>
              </a:lnSpc>
              <a:buNone/>
            </a:pPr>
            <a:r>
              <a:rPr lang="en-US" sz="4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</a:t>
            </a:r>
            <a:endParaRPr lang="en-US" sz="4950" dirty="0"/>
          </a:p>
        </p:txBody>
      </p:sp>
      <p:sp>
        <p:nvSpPr>
          <p:cNvPr id="6" name="SK-2-text-5"/>
          <p:cNvSpPr/>
          <p:nvPr/>
        </p:nvSpPr>
        <p:spPr>
          <a:xfrm>
            <a:off x="571500" y="4000500"/>
            <a:ext cx="10287000" cy="3686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F0F0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Resource</a:t>
            </a:r>
            <a:endParaRPr lang="en-US" sz="2250" dirty="0"/>
          </a:p>
        </p:txBody>
      </p:sp>
      <p:sp>
        <p:nvSpPr>
          <p:cNvPr id="7" name="SK-2-text-6"/>
          <p:cNvSpPr/>
          <p:nvPr/>
        </p:nvSpPr>
        <p:spPr>
          <a:xfrm>
            <a:off x="7898946" y="5348138"/>
            <a:ext cx="4772025" cy="31759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1"/>
              </a:lnSpc>
              <a:buNone/>
            </a:pPr>
            <a:r>
              <a:rPr lang="en-US" sz="1725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Inclusive Care for Every Patient</a:t>
            </a:r>
            <a:endParaRPr lang="en-US" sz="1725" dirty="0"/>
          </a:p>
        </p:txBody>
      </p:sp>
      <p:sp>
        <p:nvSpPr>
          <p:cNvPr id="9" name="SK-2-text-8"/>
          <p:cNvSpPr/>
          <p:nvPr/>
        </p:nvSpPr>
        <p:spPr>
          <a:xfrm>
            <a:off x="658416" y="1463725"/>
            <a:ext cx="6096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0" name="SK-2-text-9"/>
          <p:cNvSpPr/>
          <p:nvPr/>
        </p:nvSpPr>
        <p:spPr>
          <a:xfrm>
            <a:off x="571500" y="4524375"/>
            <a:ext cx="6244530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i="1" dirty="0">
                <a:solidFill>
                  <a:srgbClr val="F0B2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2026</a:t>
            </a:r>
          </a:p>
          <a:p>
            <a:pPr marL="0" indent="0">
              <a:lnSpc>
                <a:spcPts val="2250"/>
              </a:lnSpc>
              <a:buNone/>
            </a:pPr>
            <a:r>
              <a:rPr lang="en-US" sz="1200" i="1" dirty="0">
                <a:solidFill>
                  <a:srgbClr val="F0B2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NHS England 2025 Standards</a:t>
            </a:r>
            <a:endParaRPr lang="en-US" sz="1200" dirty="0"/>
          </a:p>
          <a:p>
            <a:pPr marL="0" indent="0">
              <a:lnSpc>
                <a:spcPts val="2250"/>
              </a:lnSpc>
              <a:buNone/>
            </a:pPr>
            <a:r>
              <a:rPr lang="en-US" sz="1200" i="1" dirty="0">
                <a:solidFill>
                  <a:srgbClr val="F0B2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Equality Act 2010 • GMC Good Medical Practice 2024</a:t>
            </a:r>
            <a:endParaRPr lang="en-US" sz="1200" dirty="0"/>
          </a:p>
          <a:p>
            <a:pPr marL="0" indent="0">
              <a:lnSpc>
                <a:spcPts val="2250"/>
              </a:lnSpc>
              <a:buNone/>
            </a:pPr>
            <a:r>
              <a:rPr lang="en-US" sz="1200" i="1" dirty="0">
                <a:solidFill>
                  <a:srgbClr val="F0B2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BASHH 2024 • Gender Recognition Act 2004</a:t>
            </a:r>
            <a:endParaRPr lang="en-US" sz="1200" dirty="0"/>
          </a:p>
        </p:txBody>
      </p:sp>
      <p:sp>
        <p:nvSpPr>
          <p:cNvPr id="11" name="SK-2-text-10"/>
          <p:cNvSpPr/>
          <p:nvPr/>
        </p:nvSpPr>
        <p:spPr>
          <a:xfrm>
            <a:off x="571500" y="361950"/>
            <a:ext cx="740664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F0F0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• www.bradfordvts.co.uk</a:t>
            </a:r>
            <a:endParaRPr lang="en-US" sz="1350" dirty="0"/>
          </a:p>
        </p:txBody>
      </p:sp>
      <p:sp>
        <p:nvSpPr>
          <p:cNvPr id="12" name="SK-2-text-11"/>
          <p:cNvSpPr/>
          <p:nvPr/>
        </p:nvSpPr>
        <p:spPr>
          <a:xfrm>
            <a:off x="5171480" y="6543675"/>
            <a:ext cx="1896368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F0B2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3" name="SK-2-text-12"/>
          <p:cNvSpPr/>
          <p:nvPr/>
        </p:nvSpPr>
        <p:spPr>
          <a:xfrm>
            <a:off x="962025" y="5924550"/>
            <a:ext cx="11229975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*Always verify against current NICE/BNF guidance. Educational purposes only.</a:t>
            </a:r>
            <a:endParaRPr lang="en-US" sz="1050" dirty="0"/>
          </a:p>
        </p:txBody>
      </p:sp>
      <p:sp>
        <p:nvSpPr>
          <p:cNvPr id="14" name="SK-2-text-13"/>
          <p:cNvSpPr/>
          <p:nvPr/>
        </p:nvSpPr>
        <p:spPr>
          <a:xfrm>
            <a:off x="285750" y="6543675"/>
            <a:ext cx="754380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0F0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LGBTQ+ Health in Primary Care • Bradford VTS</a:t>
            </a:r>
            <a:endParaRPr lang="en-US" sz="1125" dirty="0"/>
          </a:p>
        </p:txBody>
      </p:sp>
      <p:sp>
        <p:nvSpPr>
          <p:cNvPr id="15" name="SK-2-text-14"/>
          <p:cNvSpPr/>
          <p:nvPr/>
        </p:nvSpPr>
        <p:spPr>
          <a:xfrm>
            <a:off x="10953750" y="6543675"/>
            <a:ext cx="953393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9"/>
              </a:lnSpc>
              <a:buNone/>
            </a:pPr>
            <a:r>
              <a:rPr lang="en-US" sz="1125" dirty="0">
                <a:solidFill>
                  <a:srgbClr val="F0F0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2 of 21</a:t>
            </a:r>
            <a:endParaRPr lang="en-US" sz="11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5856684"/>
            <a:ext cx="426690" cy="41136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973" y="2112169"/>
            <a:ext cx="341263" cy="3429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5388" y="2084784"/>
            <a:ext cx="316855" cy="383977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84784"/>
            <a:ext cx="365671" cy="383977"/>
          </a:xfrm>
          <a:prstGeom prst="rect">
            <a:avLst/>
          </a:prstGeom>
        </p:spPr>
      </p:pic>
      <p:sp>
        <p:nvSpPr>
          <p:cNvPr id="7" name="SK-11-text-6"/>
          <p:cNvSpPr/>
          <p:nvPr/>
        </p:nvSpPr>
        <p:spPr>
          <a:xfrm>
            <a:off x="633221" y="5819775"/>
            <a:ext cx="76200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AKT EXAM TRAP</a:t>
            </a:r>
            <a:endParaRPr lang="en-US" sz="3000" dirty="0"/>
          </a:p>
        </p:txBody>
      </p:sp>
      <p:sp>
        <p:nvSpPr>
          <p:cNvPr id="8" name="SK-11-text-7"/>
          <p:cNvSpPr/>
          <p:nvPr/>
        </p:nvSpPr>
        <p:spPr>
          <a:xfrm>
            <a:off x="466725" y="742950"/>
            <a:ext cx="1172527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Sexual Health of Gay and Bisexual Men</a:t>
            </a:r>
            <a:endParaRPr lang="en-US" sz="3000" dirty="0"/>
          </a:p>
        </p:txBody>
      </p:sp>
      <p:sp>
        <p:nvSpPr>
          <p:cNvPr id="9" name="SK-11-text-8"/>
          <p:cNvSpPr/>
          <p:nvPr/>
        </p:nvSpPr>
        <p:spPr>
          <a:xfrm>
            <a:off x="466725" y="123825"/>
            <a:ext cx="3291840" cy="2217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6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10" name="SK-11-text-9"/>
          <p:cNvSpPr/>
          <p:nvPr/>
        </p:nvSpPr>
        <p:spPr>
          <a:xfrm>
            <a:off x="1019175" y="2152650"/>
            <a:ext cx="477774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F96728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SCREENING FREQUENCY</a:t>
            </a:r>
            <a:endParaRPr lang="en-US" sz="1650" dirty="0"/>
          </a:p>
        </p:txBody>
      </p:sp>
      <p:sp>
        <p:nvSpPr>
          <p:cNvPr id="11" name="SK-11-text-10"/>
          <p:cNvSpPr/>
          <p:nvPr/>
        </p:nvSpPr>
        <p:spPr>
          <a:xfrm>
            <a:off x="5038725" y="2152650"/>
            <a:ext cx="301752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07E8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TO TEST</a:t>
            </a:r>
            <a:endParaRPr lang="en-US" sz="1650" dirty="0"/>
          </a:p>
        </p:txBody>
      </p:sp>
      <p:sp>
        <p:nvSpPr>
          <p:cNvPr id="12" name="SK-11-text-11"/>
          <p:cNvSpPr/>
          <p:nvPr/>
        </p:nvSpPr>
        <p:spPr>
          <a:xfrm>
            <a:off x="8943975" y="2152650"/>
            <a:ext cx="251460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7E3A97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PREVENTION</a:t>
            </a:r>
            <a:endParaRPr lang="en-US" sz="1650" dirty="0"/>
          </a:p>
        </p:txBody>
      </p:sp>
      <p:sp>
        <p:nvSpPr>
          <p:cNvPr id="13" name="SK-11-text-12"/>
          <p:cNvSpPr/>
          <p:nvPr/>
        </p:nvSpPr>
        <p:spPr>
          <a:xfrm>
            <a:off x="4857750" y="5819775"/>
            <a:ext cx="6967538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MSM require rectal AND pharyngeal swabs — urethral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swab alone is INSUFFICIENT and will be marked wrong</a:t>
            </a:r>
            <a:endParaRPr lang="en-US" sz="1725" dirty="0"/>
          </a:p>
        </p:txBody>
      </p:sp>
      <p:sp>
        <p:nvSpPr>
          <p:cNvPr id="14" name="SK-11-text-13"/>
          <p:cNvSpPr/>
          <p:nvPr/>
        </p:nvSpPr>
        <p:spPr>
          <a:xfrm>
            <a:off x="1895921" y="2686050"/>
            <a:ext cx="827633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Annual</a:t>
            </a:r>
            <a:endParaRPr lang="en-US" sz="1425" dirty="0"/>
          </a:p>
        </p:txBody>
      </p:sp>
      <p:sp>
        <p:nvSpPr>
          <p:cNvPr id="15" name="SK-11-text-14"/>
          <p:cNvSpPr/>
          <p:nvPr/>
        </p:nvSpPr>
        <p:spPr>
          <a:xfrm>
            <a:off x="1358652" y="3962400"/>
            <a:ext cx="1959173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Every 3 Months</a:t>
            </a:r>
            <a:endParaRPr lang="en-US" sz="1425" dirty="0"/>
          </a:p>
        </p:txBody>
      </p:sp>
      <p:sp>
        <p:nvSpPr>
          <p:cNvPr id="16" name="SK-11-text-15"/>
          <p:cNvSpPr/>
          <p:nvPr/>
        </p:nvSpPr>
        <p:spPr>
          <a:xfrm>
            <a:off x="613767" y="3105150"/>
            <a:ext cx="346799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74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All gay and bisexual men (MSM)</a:t>
            </a:r>
            <a:endParaRPr lang="en-US" sz="1350" dirty="0"/>
          </a:p>
          <a:p>
            <a:pPr marL="0" indent="0" algn="ctr">
              <a:lnSpc>
                <a:spcPts val="1674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Standard recommendation</a:t>
            </a:r>
            <a:endParaRPr lang="en-US" sz="1350" dirty="0"/>
          </a:p>
        </p:txBody>
      </p:sp>
      <p:sp>
        <p:nvSpPr>
          <p:cNvPr id="17" name="SK-11-text-16"/>
          <p:cNvSpPr/>
          <p:nvPr/>
        </p:nvSpPr>
        <p:spPr>
          <a:xfrm>
            <a:off x="4572000" y="2628900"/>
            <a:ext cx="10858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Swabs</a:t>
            </a:r>
            <a:endParaRPr lang="en-US" sz="1425" dirty="0"/>
          </a:p>
        </p:txBody>
      </p:sp>
      <p:sp>
        <p:nvSpPr>
          <p:cNvPr id="18" name="SK-11-text-17"/>
          <p:cNvSpPr/>
          <p:nvPr/>
        </p:nvSpPr>
        <p:spPr>
          <a:xfrm>
            <a:off x="4572000" y="2886075"/>
            <a:ext cx="3855690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Urethra — Chlamydia, Gonorrhoea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Rectum — Chlamydia, Gonorrhoea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(separate swab)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Pharynx — Gonorrhoea especially</a:t>
            </a:r>
            <a:endParaRPr lang="en-US" sz="1500" dirty="0"/>
          </a:p>
        </p:txBody>
      </p:sp>
      <p:sp>
        <p:nvSpPr>
          <p:cNvPr id="19" name="SK-11-text-18"/>
          <p:cNvSpPr/>
          <p:nvPr/>
        </p:nvSpPr>
        <p:spPr>
          <a:xfrm>
            <a:off x="4572000" y="4133850"/>
            <a:ext cx="130302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Bloods</a:t>
            </a:r>
            <a:endParaRPr lang="en-US" sz="1425" dirty="0"/>
          </a:p>
        </p:txBody>
      </p:sp>
      <p:sp>
        <p:nvSpPr>
          <p:cNvPr id="20" name="SK-11-text-19"/>
          <p:cNvSpPr/>
          <p:nvPr/>
        </p:nvSpPr>
        <p:spPr>
          <a:xfrm>
            <a:off x="4572000" y="4400550"/>
            <a:ext cx="3792736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HIV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Syphilis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Hepatitis B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Hepatitis C (if risk factors present)</a:t>
            </a:r>
            <a:endParaRPr lang="en-US" sz="1500" dirty="0"/>
          </a:p>
        </p:txBody>
      </p:sp>
      <p:sp>
        <p:nvSpPr>
          <p:cNvPr id="21" name="SK-11-text-20"/>
          <p:cNvSpPr/>
          <p:nvPr/>
        </p:nvSpPr>
        <p:spPr>
          <a:xfrm>
            <a:off x="8515350" y="2628900"/>
            <a:ext cx="238887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HPV Vaccine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8515350" y="2886075"/>
            <a:ext cx="3436590" cy="7085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Offered to MSM up to age 45 via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sexual health clinics (NHS MSM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catch-up programme)</a:t>
            </a:r>
            <a:endParaRPr lang="en-US" sz="1500" dirty="0"/>
          </a:p>
        </p:txBody>
      </p:sp>
      <p:sp>
        <p:nvSpPr>
          <p:cNvPr id="23" name="SK-11-text-22"/>
          <p:cNvSpPr/>
          <p:nvPr/>
        </p:nvSpPr>
        <p:spPr>
          <a:xfrm>
            <a:off x="8515350" y="3895725"/>
            <a:ext cx="282321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Hep B Vaccine</a:t>
            </a:r>
            <a:endParaRPr lang="en-US" sz="1425" dirty="0"/>
          </a:p>
        </p:txBody>
      </p:sp>
      <p:sp>
        <p:nvSpPr>
          <p:cNvPr id="24" name="SK-11-text-23"/>
          <p:cNvSpPr/>
          <p:nvPr/>
        </p:nvSpPr>
        <p:spPr>
          <a:xfrm>
            <a:off x="8515350" y="4152900"/>
            <a:ext cx="3676650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Offer to all unvaccinated MSM</a:t>
            </a:r>
            <a:endParaRPr lang="en-US" sz="1500" dirty="0"/>
          </a:p>
        </p:txBody>
      </p:sp>
      <p:sp>
        <p:nvSpPr>
          <p:cNvPr id="25" name="SK-11-text-24"/>
          <p:cNvSpPr/>
          <p:nvPr/>
        </p:nvSpPr>
        <p:spPr>
          <a:xfrm>
            <a:off x="8515350" y="4686300"/>
            <a:ext cx="86868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PrEP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8515350" y="4943475"/>
            <a:ext cx="3373636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Discuss eligibility with all at-risk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MSM — refer to HIV guidance</a:t>
            </a:r>
            <a:endParaRPr lang="en-US" sz="1500" dirty="0"/>
          </a:p>
        </p:txBody>
      </p:sp>
      <p:sp>
        <p:nvSpPr>
          <p:cNvPr id="27" name="SK-11-text-26"/>
          <p:cNvSpPr/>
          <p:nvPr/>
        </p:nvSpPr>
        <p:spPr>
          <a:xfrm>
            <a:off x="1200150" y="4410075"/>
            <a:ext cx="2367855" cy="10590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Multiple partners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Condomless anal sex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Chemsex use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PrEP use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466725" y="1495425"/>
            <a:ext cx="11725275" cy="2838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5"/>
              </a:lnSpc>
              <a:buNone/>
            </a:pPr>
            <a:r>
              <a:rPr lang="en-US" sz="1500" i="1" dirty="0">
                <a:solidFill>
                  <a:srgbClr val="40404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*MSM — Men Who Have Sex With Men |BASHH 2024 Guidelines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9734550" y="161925"/>
            <a:ext cx="2231678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228600" y="6638925"/>
            <a:ext cx="928116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31" name="SK-11-text-30"/>
          <p:cNvSpPr/>
          <p:nvPr/>
        </p:nvSpPr>
        <p:spPr>
          <a:xfrm>
            <a:off x="11087100" y="6638925"/>
            <a:ext cx="984796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11 of 21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373" y="6062365"/>
            <a:ext cx="329059" cy="28113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6062365"/>
            <a:ext cx="292596" cy="27429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0471" y="3044875"/>
            <a:ext cx="341263" cy="356592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553" y="3058567"/>
            <a:ext cx="341263" cy="33590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3051721"/>
            <a:ext cx="377875" cy="3429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5169" y="1872109"/>
            <a:ext cx="670471" cy="59650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1920180"/>
            <a:ext cx="585192" cy="493663"/>
          </a:xfrm>
          <a:prstGeom prst="rect">
            <a:avLst/>
          </a:prstGeom>
        </p:spPr>
      </p:pic>
      <p:sp>
        <p:nvSpPr>
          <p:cNvPr id="10" name="SK-12-text-9"/>
          <p:cNvSpPr/>
          <p:nvPr/>
        </p:nvSpPr>
        <p:spPr>
          <a:xfrm>
            <a:off x="466725" y="638175"/>
            <a:ext cx="11725275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Chemsex: Recognition &amp; Management in GP</a:t>
            </a:r>
            <a:endParaRPr lang="en-US" sz="3225" dirty="0"/>
          </a:p>
        </p:txBody>
      </p:sp>
      <p:sp>
        <p:nvSpPr>
          <p:cNvPr id="11" name="SK-12-text-10"/>
          <p:cNvSpPr/>
          <p:nvPr/>
        </p:nvSpPr>
        <p:spPr>
          <a:xfrm>
            <a:off x="1019175" y="3038475"/>
            <a:ext cx="3200400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F36C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SUBSTANCES</a:t>
            </a:r>
            <a:endParaRPr lang="en-US" sz="2100" dirty="0"/>
          </a:p>
        </p:txBody>
      </p:sp>
      <p:sp>
        <p:nvSpPr>
          <p:cNvPr id="12" name="SK-12-text-11"/>
          <p:cNvSpPr/>
          <p:nvPr/>
        </p:nvSpPr>
        <p:spPr>
          <a:xfrm>
            <a:off x="4857750" y="3038475"/>
            <a:ext cx="3840480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AD14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RISKS</a:t>
            </a:r>
            <a:endParaRPr lang="en-US" sz="2100" dirty="0"/>
          </a:p>
        </p:txBody>
      </p:sp>
      <p:sp>
        <p:nvSpPr>
          <p:cNvPr id="13" name="SK-12-text-12"/>
          <p:cNvSpPr/>
          <p:nvPr/>
        </p:nvSpPr>
        <p:spPr>
          <a:xfrm>
            <a:off x="8696325" y="3038475"/>
            <a:ext cx="2240280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1A8F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ROLE</a:t>
            </a:r>
            <a:endParaRPr lang="en-US" sz="2100" dirty="0"/>
          </a:p>
        </p:txBody>
      </p:sp>
      <p:sp>
        <p:nvSpPr>
          <p:cNvPr id="14" name="SK-12-text-13"/>
          <p:cNvSpPr/>
          <p:nvPr/>
        </p:nvSpPr>
        <p:spPr>
          <a:xfrm>
            <a:off x="466725" y="95250"/>
            <a:ext cx="329184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15" name="SK-12-text-14"/>
          <p:cNvSpPr/>
          <p:nvPr/>
        </p:nvSpPr>
        <p:spPr>
          <a:xfrm>
            <a:off x="466725" y="6638925"/>
            <a:ext cx="7955280" cy="1086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855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— LGBTQ+ Health in Primary Care</a:t>
            </a:r>
            <a:endParaRPr lang="en-US" sz="900" dirty="0"/>
          </a:p>
        </p:txBody>
      </p:sp>
      <p:sp>
        <p:nvSpPr>
          <p:cNvPr id="16" name="SK-12-text-15"/>
          <p:cNvSpPr/>
          <p:nvPr/>
        </p:nvSpPr>
        <p:spPr>
          <a:xfrm>
            <a:off x="10953750" y="6638925"/>
            <a:ext cx="953393" cy="1086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855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12 of 21</a:t>
            </a:r>
            <a:endParaRPr lang="en-US" sz="900" dirty="0"/>
          </a:p>
        </p:txBody>
      </p:sp>
      <p:sp>
        <p:nvSpPr>
          <p:cNvPr id="17" name="SK-12-text-16"/>
          <p:cNvSpPr/>
          <p:nvPr/>
        </p:nvSpPr>
        <p:spPr>
          <a:xfrm>
            <a:off x="1323975" y="1943100"/>
            <a:ext cx="10445948" cy="4146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Chemsex is the use of psychoactive substances specifically to enhance or facilitate sexual</a:t>
            </a:r>
            <a:endParaRPr lang="en-US" sz="1275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experience. Primarily reported in gay and bisexual men communities, though not exclusive to them.</a:t>
            </a:r>
            <a:endParaRPr lang="en-US" sz="1275" dirty="0"/>
          </a:p>
        </p:txBody>
      </p:sp>
      <p:sp>
        <p:nvSpPr>
          <p:cNvPr id="18" name="SK-12-text-17"/>
          <p:cNvSpPr/>
          <p:nvPr/>
        </p:nvSpPr>
        <p:spPr>
          <a:xfrm>
            <a:off x="838200" y="3609975"/>
            <a:ext cx="6217920" cy="187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9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Mephedrone — 'meph', 'meow meow'</a:t>
            </a:r>
            <a:endParaRPr lang="en-US" sz="1275" dirty="0"/>
          </a:p>
        </p:txBody>
      </p:sp>
      <p:sp>
        <p:nvSpPr>
          <p:cNvPr id="19" name="SK-12-text-18"/>
          <p:cNvSpPr/>
          <p:nvPr/>
        </p:nvSpPr>
        <p:spPr>
          <a:xfrm>
            <a:off x="838200" y="4171950"/>
            <a:ext cx="251460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GHB / GBL — 'G' — narrow</a:t>
            </a:r>
            <a:endParaRPr lang="en-US" sz="1350" dirty="0"/>
          </a:p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therapeutic window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838200" y="4743450"/>
            <a:ext cx="337363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Crystal Methamphetamine — 'Tina',</a:t>
            </a:r>
            <a:endParaRPr lang="en-US" sz="1350" dirty="0"/>
          </a:p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'crystal meth'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838200" y="5324475"/>
            <a:ext cx="6606540" cy="187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9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Also used: cocaine, ketamine, MDMA</a:t>
            </a:r>
            <a:endParaRPr lang="en-US" sz="1275" dirty="0"/>
          </a:p>
        </p:txBody>
      </p:sp>
      <p:sp>
        <p:nvSpPr>
          <p:cNvPr id="22" name="SK-12-text-21"/>
          <p:cNvSpPr/>
          <p:nvPr/>
        </p:nvSpPr>
        <p:spPr>
          <a:xfrm>
            <a:off x="962025" y="6086475"/>
            <a:ext cx="1280160" cy="1768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2"/>
              </a:lnSpc>
              <a:buNone/>
            </a:pPr>
            <a:r>
              <a:rPr lang="en-US" sz="1200" dirty="0">
                <a:solidFill>
                  <a:srgbClr val="F36C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AKT TIP</a:t>
            </a:r>
            <a:endParaRPr lang="en-US" sz="1200" dirty="0"/>
          </a:p>
        </p:txBody>
      </p:sp>
      <p:sp>
        <p:nvSpPr>
          <p:cNvPr id="23" name="SK-12-text-22"/>
          <p:cNvSpPr/>
          <p:nvPr/>
        </p:nvSpPr>
        <p:spPr>
          <a:xfrm>
            <a:off x="6686550" y="6086475"/>
            <a:ext cx="1280160" cy="1768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2"/>
              </a:lnSpc>
              <a:buNone/>
            </a:pPr>
            <a:r>
              <a:rPr lang="en-US" sz="1200" dirty="0">
                <a:solidFill>
                  <a:srgbClr val="AD1457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SCA TIP</a:t>
            </a:r>
            <a:endParaRPr lang="en-US" sz="1200" dirty="0"/>
          </a:p>
        </p:txBody>
      </p:sp>
      <p:sp>
        <p:nvSpPr>
          <p:cNvPr id="24" name="SK-12-text-23"/>
          <p:cNvSpPr/>
          <p:nvPr/>
        </p:nvSpPr>
        <p:spPr>
          <a:xfrm>
            <a:off x="9734550" y="114300"/>
            <a:ext cx="22734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466725" y="1343025"/>
            <a:ext cx="11725275" cy="2315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24"/>
              </a:lnSpc>
              <a:buNone/>
            </a:pPr>
            <a:r>
              <a:rPr lang="en-US" sz="1425" i="1" dirty="0">
                <a:solidFill>
                  <a:srgbClr val="5555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Primarily in gay/bisexual men communities — non-judgemental approach essential</a:t>
            </a:r>
            <a:endParaRPr lang="en-US" sz="1425" dirty="0"/>
          </a:p>
        </p:txBody>
      </p:sp>
      <p:sp>
        <p:nvSpPr>
          <p:cNvPr id="26" name="SK-12-text-25"/>
          <p:cNvSpPr/>
          <p:nvPr/>
        </p:nvSpPr>
        <p:spPr>
          <a:xfrm>
            <a:off x="4495800" y="3872508"/>
            <a:ext cx="3635573" cy="1454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HIV &amp; STI transmission — condomless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GHB/GBL overdose — narrow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therapeutic window, deaths reported</a:t>
            </a:r>
          </a:p>
          <a:p>
            <a:pPr marL="0" indent="0">
              <a:lnSpc>
                <a:spcPts val="1755"/>
              </a:lnSpc>
              <a:buNone/>
            </a:pP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Psychosis, anxiety, addiction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Chemsex-related deaths (GHB/GBL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toxicity)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Mental health deterioration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8334375" y="3543300"/>
            <a:ext cx="3813721" cy="13376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Non-judgemental enquiry — ask openly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Signpost to LGBTQ+ chemsex services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Address STI risk and offer sexual health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screen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Addiction services referral if needed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Monitor mental health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1685925" y="6010275"/>
            <a:ext cx="4851053" cy="333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GHB/GBL has a very narrow therapeutic window — overdose</a:t>
            </a:r>
            <a:endParaRPr lang="en-US" sz="1050" dirty="0"/>
          </a:p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risk is high. Know the substances and their specific dangers.</a:t>
            </a:r>
            <a:endParaRPr lang="en-US" sz="1050" dirty="0"/>
          </a:p>
        </p:txBody>
      </p:sp>
      <p:sp>
        <p:nvSpPr>
          <p:cNvPr id="29" name="SK-12-text-28"/>
          <p:cNvSpPr/>
          <p:nvPr/>
        </p:nvSpPr>
        <p:spPr>
          <a:xfrm>
            <a:off x="7623721" y="6010275"/>
            <a:ext cx="4568130" cy="333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Ask about chemsex sensitively in any MSM consultation —</a:t>
            </a:r>
            <a:endParaRPr lang="en-US" sz="1050" dirty="0"/>
          </a:p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non-judgemental tone is assessable.</a:t>
            </a:r>
            <a:endParaRPr lang="en-US" sz="1050" dirty="0"/>
          </a:p>
        </p:txBody>
      </p:sp>
      <p:sp>
        <p:nvSpPr>
          <p:cNvPr id="30" name="SK-12-text-29"/>
          <p:cNvSpPr/>
          <p:nvPr/>
        </p:nvSpPr>
        <p:spPr>
          <a:xfrm>
            <a:off x="8391525" y="5095875"/>
            <a:ext cx="3719512" cy="557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How to ask: "Some people use substances to</a:t>
            </a:r>
            <a:endParaRPr lang="en-US" sz="1125" dirty="0"/>
          </a:p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enhance sexual experiences — is this</a:t>
            </a:r>
            <a:endParaRPr lang="en-US" sz="1125" dirty="0"/>
          </a:p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something relevant to you?"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80" y="3737521"/>
            <a:ext cx="694879" cy="706338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5396" y="3744367"/>
            <a:ext cx="670471" cy="671959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098" y="1446907"/>
            <a:ext cx="572988" cy="569119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588" y="1378446"/>
            <a:ext cx="658267" cy="72003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5263" y="1378446"/>
            <a:ext cx="694879" cy="706338"/>
          </a:xfrm>
          <a:prstGeom prst="rect">
            <a:avLst/>
          </a:prstGeom>
        </p:spPr>
      </p:pic>
      <p:sp>
        <p:nvSpPr>
          <p:cNvPr id="8" name="SK-13-text-7"/>
          <p:cNvSpPr/>
          <p:nvPr/>
        </p:nvSpPr>
        <p:spPr>
          <a:xfrm>
            <a:off x="373261" y="638175"/>
            <a:ext cx="11818739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92"/>
              </a:lnSpc>
              <a:buNone/>
            </a:pPr>
            <a:r>
              <a:rPr lang="en-US" sz="28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Lesbian and Bisexual Women: Specific Health Needs</a:t>
            </a:r>
            <a:endParaRPr lang="en-US" sz="2850" dirty="0"/>
          </a:p>
        </p:txBody>
      </p:sp>
      <p:sp>
        <p:nvSpPr>
          <p:cNvPr id="9" name="SK-13-text-8"/>
          <p:cNvSpPr/>
          <p:nvPr/>
        </p:nvSpPr>
        <p:spPr>
          <a:xfrm>
            <a:off x="409575" y="66675"/>
            <a:ext cx="288036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9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575" dirty="0"/>
          </a:p>
        </p:txBody>
      </p:sp>
      <p:sp>
        <p:nvSpPr>
          <p:cNvPr id="10" name="SK-13-text-9"/>
          <p:cNvSpPr/>
          <p:nvPr/>
        </p:nvSpPr>
        <p:spPr>
          <a:xfrm>
            <a:off x="1096714" y="2114550"/>
            <a:ext cx="2273498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Cervical Screening</a:t>
            </a:r>
            <a:endParaRPr lang="en-US" sz="1425" dirty="0"/>
          </a:p>
        </p:txBody>
      </p:sp>
      <p:sp>
        <p:nvSpPr>
          <p:cNvPr id="11" name="SK-13-text-10"/>
          <p:cNvSpPr/>
          <p:nvPr/>
        </p:nvSpPr>
        <p:spPr>
          <a:xfrm>
            <a:off x="4868614" y="2114550"/>
            <a:ext cx="2483048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Pregnancy &amp; Fertility</a:t>
            </a:r>
            <a:endParaRPr lang="en-US" sz="1425" dirty="0"/>
          </a:p>
        </p:txBody>
      </p:sp>
      <p:sp>
        <p:nvSpPr>
          <p:cNvPr id="12" name="SK-13-text-11"/>
          <p:cNvSpPr/>
          <p:nvPr/>
        </p:nvSpPr>
        <p:spPr>
          <a:xfrm>
            <a:off x="9176296" y="2114550"/>
            <a:ext cx="1592461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Breast Cancer</a:t>
            </a:r>
            <a:endParaRPr lang="en-US" sz="1425" dirty="0"/>
          </a:p>
        </p:txBody>
      </p:sp>
      <p:sp>
        <p:nvSpPr>
          <p:cNvPr id="13" name="SK-13-text-12"/>
          <p:cNvSpPr/>
          <p:nvPr/>
        </p:nvSpPr>
        <p:spPr>
          <a:xfrm>
            <a:off x="3199805" y="4476750"/>
            <a:ext cx="1686818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Health</a:t>
            </a:r>
            <a:endParaRPr lang="en-US" sz="1425" dirty="0"/>
          </a:p>
        </p:txBody>
      </p:sp>
      <p:sp>
        <p:nvSpPr>
          <p:cNvPr id="14" name="SK-13-text-13"/>
          <p:cNvSpPr/>
          <p:nvPr/>
        </p:nvSpPr>
        <p:spPr>
          <a:xfrm>
            <a:off x="7073652" y="4476750"/>
            <a:ext cx="2168723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Violence</a:t>
            </a:r>
            <a:endParaRPr lang="en-US" sz="1425" dirty="0"/>
          </a:p>
        </p:txBody>
      </p:sp>
      <p:sp>
        <p:nvSpPr>
          <p:cNvPr id="15" name="SK-13-text-14"/>
          <p:cNvSpPr/>
          <p:nvPr/>
        </p:nvSpPr>
        <p:spPr>
          <a:xfrm>
            <a:off x="9734550" y="123825"/>
            <a:ext cx="2284065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6" name="SK-13-text-15"/>
          <p:cNvSpPr/>
          <p:nvPr/>
        </p:nvSpPr>
        <p:spPr>
          <a:xfrm>
            <a:off x="1268164" y="4762499"/>
            <a:ext cx="6338888" cy="688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Higher rates of depression, anxiety, and self-harm than heterosexual women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Stigma, discrimination, and family rejection are key drivers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Ask about mental health at every appropriate contact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Signpost to LGBTQ+-affirming psychological services</a:t>
            </a:r>
            <a:endParaRPr lang="en-US" sz="1050" dirty="0"/>
          </a:p>
        </p:txBody>
      </p:sp>
      <p:sp>
        <p:nvSpPr>
          <p:cNvPr id="17" name="SK-13-text-16"/>
          <p:cNvSpPr/>
          <p:nvPr/>
        </p:nvSpPr>
        <p:spPr>
          <a:xfrm>
            <a:off x="6324600" y="4762500"/>
            <a:ext cx="5196780" cy="688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Occurs in same-sex relationships — do not assume otherwise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Ask sensitively using the same approach as any consultation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Same safeguarding principles apply regardless of relationship type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Do not assume the perpetrator is male</a:t>
            </a:r>
            <a:endParaRPr lang="en-US" sz="1050" dirty="0"/>
          </a:p>
        </p:txBody>
      </p:sp>
      <p:sp>
        <p:nvSpPr>
          <p:cNvPr id="18" name="SK-13-text-17"/>
          <p:cNvSpPr/>
          <p:nvPr/>
        </p:nvSpPr>
        <p:spPr>
          <a:xfrm>
            <a:off x="4371975" y="2400300"/>
            <a:ext cx="3604171" cy="860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Same-sex female couples: IVF or donor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insemination options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GP can refer to fertility services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Partner not automatically on birth certificate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Legal parenthood requires formal registration</a:t>
            </a:r>
            <a:endParaRPr lang="en-US" sz="1050" dirty="0"/>
          </a:p>
        </p:txBody>
      </p:sp>
      <p:sp>
        <p:nvSpPr>
          <p:cNvPr id="19" name="SK-13-text-18"/>
          <p:cNvSpPr/>
          <p:nvPr/>
        </p:nvSpPr>
        <p:spPr>
          <a:xfrm>
            <a:off x="8252265" y="2376784"/>
            <a:ext cx="4075658" cy="860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Similar risk to general population overall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Slightly elevated risk due to: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↑ Full-term pregnancy rates (protective effect reduced)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↑ Rates of obesity and alcohol use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Ensure routine breast screening uptake</a:t>
            </a:r>
            <a:endParaRPr lang="en-US" sz="1050" dirty="0"/>
          </a:p>
        </p:txBody>
      </p:sp>
      <p:sp>
        <p:nvSpPr>
          <p:cNvPr id="20" name="SK-13-text-19"/>
          <p:cNvSpPr/>
          <p:nvPr/>
        </p:nvSpPr>
        <p:spPr>
          <a:xfrm>
            <a:off x="466725" y="2400300"/>
            <a:ext cx="3970883" cy="8602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Lower uptake among lesbian/bisexual women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Myth: HPV cannot spread between women — FALSE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HPV transmits via skin-to-skin genital contact and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shared sex toys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Offer screening to ALL people with a cervix</a:t>
            </a:r>
            <a:endParaRPr lang="en-US" sz="1050" dirty="0"/>
          </a:p>
        </p:txBody>
      </p:sp>
      <p:sp>
        <p:nvSpPr>
          <p:cNvPr id="21" name="SK-13-text-20"/>
          <p:cNvSpPr/>
          <p:nvPr/>
        </p:nvSpPr>
        <p:spPr>
          <a:xfrm>
            <a:off x="604158" y="6143327"/>
            <a:ext cx="12192000" cy="294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900" b="1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REMINDER</a:t>
            </a:r>
            <a:endParaRPr lang="en-US" sz="900" dirty="0"/>
          </a:p>
          <a:p>
            <a:pPr marL="0" indent="0">
              <a:lnSpc>
                <a:spcPts val="1161"/>
              </a:lnSpc>
              <a:buNone/>
            </a:pPr>
            <a:r>
              <a:rPr lang="en-US" sz="900" b="1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assume a female patient is heterosexual. Use 'partner' as default. Cervical screening applies to all people with a cervix – including trans men and lesbian women.</a:t>
            </a:r>
            <a:endParaRPr lang="en-US" sz="900" dirty="0"/>
          </a:p>
        </p:txBody>
      </p:sp>
      <p:sp>
        <p:nvSpPr>
          <p:cNvPr id="22" name="SK-13-text-21"/>
          <p:cNvSpPr/>
          <p:nvPr/>
        </p:nvSpPr>
        <p:spPr>
          <a:xfrm>
            <a:off x="2268736" y="5667375"/>
            <a:ext cx="3310830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Screen proactively – don't wait for disclosure</a:t>
            </a:r>
            <a:endParaRPr lang="en-US" sz="900" dirty="0"/>
          </a:p>
        </p:txBody>
      </p:sp>
      <p:sp>
        <p:nvSpPr>
          <p:cNvPr id="23" name="SK-13-text-22"/>
          <p:cNvSpPr/>
          <p:nvPr/>
        </p:nvSpPr>
        <p:spPr>
          <a:xfrm>
            <a:off x="6931819" y="5667375"/>
            <a:ext cx="2776538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Same safeguarding response – always</a:t>
            </a:r>
            <a:endParaRPr lang="en-US" sz="900" dirty="0"/>
          </a:p>
        </p:txBody>
      </p:sp>
      <p:sp>
        <p:nvSpPr>
          <p:cNvPr id="24" name="SK-13-text-23"/>
          <p:cNvSpPr/>
          <p:nvPr/>
        </p:nvSpPr>
        <p:spPr>
          <a:xfrm>
            <a:off x="691902" y="3486150"/>
            <a:ext cx="3216473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Actively invite – do not assume immunity</a:t>
            </a:r>
            <a:endParaRPr lang="en-US" sz="900" dirty="0"/>
          </a:p>
        </p:txBody>
      </p:sp>
      <p:sp>
        <p:nvSpPr>
          <p:cNvPr id="25" name="SK-13-text-24"/>
          <p:cNvSpPr/>
          <p:nvPr/>
        </p:nvSpPr>
        <p:spPr>
          <a:xfrm>
            <a:off x="4731990" y="3486150"/>
            <a:ext cx="2765971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 early – waiting lists can be long</a:t>
            </a:r>
            <a:endParaRPr lang="en-US" sz="900" dirty="0"/>
          </a:p>
        </p:txBody>
      </p:sp>
      <p:sp>
        <p:nvSpPr>
          <p:cNvPr id="26" name="SK-13-text-25"/>
          <p:cNvSpPr/>
          <p:nvPr/>
        </p:nvSpPr>
        <p:spPr>
          <a:xfrm>
            <a:off x="8367712" y="3486150"/>
            <a:ext cx="3248025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Don't overlook – standard screening applies</a:t>
            </a:r>
            <a:endParaRPr lang="en-US" sz="900" dirty="0"/>
          </a:p>
        </p:txBody>
      </p:sp>
      <p:sp>
        <p:nvSpPr>
          <p:cNvPr id="27" name="SK-13-text-26"/>
          <p:cNvSpPr/>
          <p:nvPr/>
        </p:nvSpPr>
        <p:spPr>
          <a:xfrm>
            <a:off x="104775" y="6677025"/>
            <a:ext cx="7955280" cy="113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89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– LGBTQ+ Health in Primary Care</a:t>
            </a:r>
            <a:endParaRPr lang="en-US" sz="900" dirty="0"/>
          </a:p>
        </p:txBody>
      </p:sp>
      <p:sp>
        <p:nvSpPr>
          <p:cNvPr id="28" name="SK-13-text-27"/>
          <p:cNvSpPr/>
          <p:nvPr/>
        </p:nvSpPr>
        <p:spPr>
          <a:xfrm>
            <a:off x="11201400" y="6677025"/>
            <a:ext cx="859036" cy="113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891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13 of 21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992" y="5397103"/>
            <a:ext cx="219373" cy="20568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388" y="5404098"/>
            <a:ext cx="219373" cy="198834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98" y="5404098"/>
            <a:ext cx="231577" cy="198834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1396" y="2009329"/>
            <a:ext cx="365671" cy="308521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0886" y="2009329"/>
            <a:ext cx="365671" cy="32905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0377" y="1995636"/>
            <a:ext cx="390079" cy="342900"/>
          </a:xfrm>
          <a:prstGeom prst="rect">
            <a:avLst/>
          </a:prstGeom>
        </p:spPr>
      </p:pic>
      <p:sp>
        <p:nvSpPr>
          <p:cNvPr id="9" name="SK-14-text-8"/>
          <p:cNvSpPr/>
          <p:nvPr/>
        </p:nvSpPr>
        <p:spPr>
          <a:xfrm>
            <a:off x="504825" y="742950"/>
            <a:ext cx="11687175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LGBTQ+ Young People in Primary Care</a:t>
            </a:r>
            <a:endParaRPr lang="en-US" sz="3075" dirty="0"/>
          </a:p>
        </p:txBody>
      </p:sp>
      <p:sp>
        <p:nvSpPr>
          <p:cNvPr id="10" name="SK-14-text-9"/>
          <p:cNvSpPr/>
          <p:nvPr/>
        </p:nvSpPr>
        <p:spPr>
          <a:xfrm>
            <a:off x="1294805" y="2524125"/>
            <a:ext cx="1896368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F97D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Core Principles</a:t>
            </a:r>
            <a:endParaRPr lang="en-US" sz="1725" dirty="0"/>
          </a:p>
        </p:txBody>
      </p:sp>
      <p:sp>
        <p:nvSpPr>
          <p:cNvPr id="11" name="SK-14-text-10"/>
          <p:cNvSpPr/>
          <p:nvPr/>
        </p:nvSpPr>
        <p:spPr>
          <a:xfrm>
            <a:off x="4599980" y="2524125"/>
            <a:ext cx="2944118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11707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Gillick &amp; Confidentiality</a:t>
            </a:r>
            <a:endParaRPr lang="en-US" sz="1725" dirty="0"/>
          </a:p>
        </p:txBody>
      </p:sp>
      <p:sp>
        <p:nvSpPr>
          <p:cNvPr id="12" name="SK-14-text-11"/>
          <p:cNvSpPr/>
          <p:nvPr/>
        </p:nvSpPr>
        <p:spPr>
          <a:xfrm>
            <a:off x="8875812" y="2524125"/>
            <a:ext cx="2126903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B515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Risk Assessment</a:t>
            </a:r>
            <a:endParaRPr lang="en-US" sz="1725" dirty="0"/>
          </a:p>
        </p:txBody>
      </p:sp>
      <p:sp>
        <p:nvSpPr>
          <p:cNvPr id="13" name="SK-14-text-12"/>
          <p:cNvSpPr/>
          <p:nvPr/>
        </p:nvSpPr>
        <p:spPr>
          <a:xfrm>
            <a:off x="504825" y="95250"/>
            <a:ext cx="34290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875" dirty="0"/>
          </a:p>
        </p:txBody>
      </p:sp>
      <p:sp>
        <p:nvSpPr>
          <p:cNvPr id="14" name="SK-14-text-13"/>
          <p:cNvSpPr/>
          <p:nvPr/>
        </p:nvSpPr>
        <p:spPr>
          <a:xfrm>
            <a:off x="466725" y="6610350"/>
            <a:ext cx="928116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– LGBTQ+ Health in Primary Care</a:t>
            </a:r>
            <a:endParaRPr lang="en-US" sz="1050" dirty="0"/>
          </a:p>
        </p:txBody>
      </p:sp>
      <p:sp>
        <p:nvSpPr>
          <p:cNvPr id="15" name="SK-14-text-14"/>
          <p:cNvSpPr/>
          <p:nvPr/>
        </p:nvSpPr>
        <p:spPr>
          <a:xfrm>
            <a:off x="9867900" y="142875"/>
            <a:ext cx="20431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10772775" y="6610350"/>
            <a:ext cx="995363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14 of 21</a:t>
            </a:r>
            <a:endParaRPr lang="en-US" sz="1125" dirty="0"/>
          </a:p>
        </p:txBody>
      </p:sp>
      <p:sp>
        <p:nvSpPr>
          <p:cNvPr id="17" name="SK-14-text-16"/>
          <p:cNvSpPr/>
          <p:nvPr/>
        </p:nvSpPr>
        <p:spPr>
          <a:xfrm>
            <a:off x="466725" y="1495425"/>
            <a:ext cx="117252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i="1" dirty="0">
                <a:solidFill>
                  <a:srgbClr val="6F6F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Identity, Confidentiality, Safeguarding &amp; Support</a:t>
            </a:r>
            <a:endParaRPr lang="en-US" sz="1650" dirty="0"/>
          </a:p>
        </p:txBody>
      </p:sp>
      <p:sp>
        <p:nvSpPr>
          <p:cNvPr id="18" name="SK-14-text-17"/>
          <p:cNvSpPr/>
          <p:nvPr/>
        </p:nvSpPr>
        <p:spPr>
          <a:xfrm>
            <a:off x="895350" y="5429250"/>
            <a:ext cx="176022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6F298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SIGNPOST TO</a:t>
            </a:r>
            <a:endParaRPr lang="en-US" sz="1050" dirty="0"/>
          </a:p>
        </p:txBody>
      </p:sp>
      <p:sp>
        <p:nvSpPr>
          <p:cNvPr id="19" name="SK-14-text-18"/>
          <p:cNvSpPr/>
          <p:nvPr/>
        </p:nvSpPr>
        <p:spPr>
          <a:xfrm>
            <a:off x="762000" y="6086475"/>
            <a:ext cx="112014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97D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TIP</a:t>
            </a:r>
            <a:endParaRPr lang="en-US" sz="1050" dirty="0"/>
          </a:p>
        </p:txBody>
      </p:sp>
      <p:sp>
        <p:nvSpPr>
          <p:cNvPr id="20" name="SK-14-text-19"/>
          <p:cNvSpPr/>
          <p:nvPr/>
        </p:nvSpPr>
        <p:spPr>
          <a:xfrm>
            <a:off x="895350" y="2933700"/>
            <a:ext cx="3478411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orientation &amp; gender identity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are normal variations – not pathology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895350" y="3409950"/>
            <a:ext cx="3258443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Support identity exploration without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premature labelling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895350" y="3876675"/>
            <a:ext cx="2336453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Respond with warmth and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normalisation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895350" y="4343400"/>
            <a:ext cx="2954536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 NOT contact parents about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LGBTQ+ identity without consent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4616350" y="2901850"/>
            <a:ext cx="3300413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Under-16s can consent to treatment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without parental involvement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4616350" y="3378100"/>
            <a:ext cx="3352800" cy="66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must be maintained –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LGBTQ+ identity is not a safeguarding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breach in itself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4616350" y="4063900"/>
            <a:ext cx="3227040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Only break confidentiality if genuine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concern exists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4616350" y="4530625"/>
            <a:ext cx="73914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Apply Fraser guidelines where relevant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8696325" y="2933700"/>
            <a:ext cx="3206055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Self-harm risk significantly elevated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LGBTQ+ youth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8696325" y="3409950"/>
            <a:ext cx="2587823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Assess mental health at every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appropriate contact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8696325" y="3876675"/>
            <a:ext cx="2818358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Bullying and family rejection are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major stressors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8696325" y="4343400"/>
            <a:ext cx="3143250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Forced conversion therapy by family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= safeguarding concern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2238375" y="5457825"/>
            <a:ext cx="512064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Childline – www.childline.org.uk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4845546" y="5438455"/>
            <a:ext cx="7267575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Mermaids (gender support) – www.mermaidsuk.org.uk</a:t>
            </a:r>
            <a:endParaRPr lang="en-US" sz="1050" dirty="0"/>
          </a:p>
        </p:txBody>
      </p:sp>
      <p:sp>
        <p:nvSpPr>
          <p:cNvPr id="34" name="SK-14-text-33"/>
          <p:cNvSpPr/>
          <p:nvPr/>
        </p:nvSpPr>
        <p:spPr>
          <a:xfrm>
            <a:off x="8820150" y="5457825"/>
            <a:ext cx="337185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LGBT+ Foundation – www.lgbt.foundation</a:t>
            </a:r>
            <a:endParaRPr lang="en-US" sz="1050" dirty="0"/>
          </a:p>
        </p:txBody>
      </p:sp>
      <p:sp>
        <p:nvSpPr>
          <p:cNvPr id="35" name="SK-14-text-34"/>
          <p:cNvSpPr/>
          <p:nvPr/>
        </p:nvSpPr>
        <p:spPr>
          <a:xfrm>
            <a:off x="1318413" y="6145411"/>
            <a:ext cx="117871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3D3D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a young person discloses LGBTQ+ identity – maintain confidentiality, respond warmly, and assess mental health. Do NOT involve parents without consent.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494" y="6254353"/>
            <a:ext cx="255984" cy="233065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063" y="5321796"/>
            <a:ext cx="316855" cy="27429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0" y="5321796"/>
            <a:ext cx="341263" cy="281136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5349180"/>
            <a:ext cx="365671" cy="23991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067" y="1844725"/>
            <a:ext cx="1097161" cy="1186309"/>
          </a:xfrm>
          <a:prstGeom prst="rect">
            <a:avLst/>
          </a:prstGeom>
        </p:spPr>
      </p:pic>
      <p:sp>
        <p:nvSpPr>
          <p:cNvPr id="8" name="SK-15-text-7"/>
          <p:cNvSpPr/>
          <p:nvPr/>
        </p:nvSpPr>
        <p:spPr>
          <a:xfrm>
            <a:off x="466725" y="647700"/>
            <a:ext cx="117252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Intersex: Brief Overview for GPs</a:t>
            </a:r>
            <a:endParaRPr lang="en-US" sz="3375" dirty="0"/>
          </a:p>
        </p:txBody>
      </p:sp>
      <p:sp>
        <p:nvSpPr>
          <p:cNvPr id="9" name="SK-15-text-8"/>
          <p:cNvSpPr/>
          <p:nvPr/>
        </p:nvSpPr>
        <p:spPr>
          <a:xfrm>
            <a:off x="466725" y="104775"/>
            <a:ext cx="3977640" cy="276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5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Bradford VTS</a:t>
            </a:r>
            <a:endParaRPr lang="en-US" sz="2175" dirty="0"/>
          </a:p>
        </p:txBody>
      </p:sp>
      <p:sp>
        <p:nvSpPr>
          <p:cNvPr id="10" name="SK-15-text-9"/>
          <p:cNvSpPr/>
          <p:nvPr/>
        </p:nvSpPr>
        <p:spPr>
          <a:xfrm>
            <a:off x="771525" y="3314700"/>
            <a:ext cx="5715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991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KEY CONDITIONS (EXAMPLES)</a:t>
            </a:r>
            <a:endParaRPr lang="en-US" sz="1500" dirty="0"/>
          </a:p>
        </p:txBody>
      </p:sp>
      <p:sp>
        <p:nvSpPr>
          <p:cNvPr id="11" name="SK-15-text-10"/>
          <p:cNvSpPr/>
          <p:nvPr/>
        </p:nvSpPr>
        <p:spPr>
          <a:xfrm>
            <a:off x="771525" y="5048250"/>
            <a:ext cx="3429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991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YOUR ROLE AS GP</a:t>
            </a:r>
            <a:endParaRPr lang="en-US" sz="1500" dirty="0"/>
          </a:p>
        </p:txBody>
      </p:sp>
      <p:sp>
        <p:nvSpPr>
          <p:cNvPr id="12" name="SK-15-text-11"/>
          <p:cNvSpPr/>
          <p:nvPr/>
        </p:nvSpPr>
        <p:spPr>
          <a:xfrm>
            <a:off x="6448425" y="3314700"/>
            <a:ext cx="574357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607D8B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NHS POLICY — ENGLAND 2023</a:t>
            </a:r>
            <a:endParaRPr lang="en-US" sz="1500" dirty="0"/>
          </a:p>
        </p:txBody>
      </p:sp>
      <p:sp>
        <p:nvSpPr>
          <p:cNvPr id="13" name="SK-15-text-12"/>
          <p:cNvSpPr/>
          <p:nvPr/>
        </p:nvSpPr>
        <p:spPr>
          <a:xfrm>
            <a:off x="544570" y="1379205"/>
            <a:ext cx="11725275" cy="2848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725" i="1" dirty="0">
                <a:solidFill>
                  <a:srgbClr val="61616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Variations in Sex Characteristics (VSC) — Sensitive, Non-Pathologising Care</a:t>
            </a:r>
            <a:endParaRPr lang="en-US" sz="1725" dirty="0"/>
          </a:p>
        </p:txBody>
      </p:sp>
      <p:sp>
        <p:nvSpPr>
          <p:cNvPr id="14" name="SK-15-text-13"/>
          <p:cNvSpPr/>
          <p:nvPr/>
        </p:nvSpPr>
        <p:spPr>
          <a:xfrm>
            <a:off x="2486025" y="1819275"/>
            <a:ext cx="2286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7B8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15" name="SK-15-text-14"/>
          <p:cNvSpPr/>
          <p:nvPr/>
        </p:nvSpPr>
        <p:spPr>
          <a:xfrm>
            <a:off x="1200150" y="5353050"/>
            <a:ext cx="18288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Approach</a:t>
            </a:r>
            <a:endParaRPr lang="en-US" sz="1500" dirty="0"/>
          </a:p>
        </p:txBody>
      </p:sp>
      <p:sp>
        <p:nvSpPr>
          <p:cNvPr id="16" name="SK-15-text-15"/>
          <p:cNvSpPr/>
          <p:nvPr/>
        </p:nvSpPr>
        <p:spPr>
          <a:xfrm>
            <a:off x="4981575" y="5353050"/>
            <a:ext cx="1143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Refer</a:t>
            </a:r>
            <a:endParaRPr lang="en-US" sz="1500" dirty="0"/>
          </a:p>
        </p:txBody>
      </p:sp>
      <p:sp>
        <p:nvSpPr>
          <p:cNvPr id="17" name="SK-15-text-16"/>
          <p:cNvSpPr/>
          <p:nvPr/>
        </p:nvSpPr>
        <p:spPr>
          <a:xfrm>
            <a:off x="8763000" y="5353050"/>
            <a:ext cx="18288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Language</a:t>
            </a:r>
            <a:endParaRPr lang="en-US" sz="1500" dirty="0"/>
          </a:p>
        </p:txBody>
      </p:sp>
      <p:sp>
        <p:nvSpPr>
          <p:cNvPr id="18" name="SK-15-text-17"/>
          <p:cNvSpPr/>
          <p:nvPr/>
        </p:nvSpPr>
        <p:spPr>
          <a:xfrm>
            <a:off x="2419350" y="2076450"/>
            <a:ext cx="938778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'Intersex' — now preferably termed 'Variations in Sex Characteristics (VSC)'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Umbrella term for conditions where sex characteristics do not fit typical male/female categories –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chromosomes, hormones, or anatomy.</a:t>
            </a:r>
            <a:endParaRPr lang="en-US" sz="1500" dirty="0"/>
          </a:p>
        </p:txBody>
      </p:sp>
      <p:sp>
        <p:nvSpPr>
          <p:cNvPr id="19" name="SK-15-text-18"/>
          <p:cNvSpPr/>
          <p:nvPr/>
        </p:nvSpPr>
        <p:spPr>
          <a:xfrm>
            <a:off x="771525" y="3552825"/>
            <a:ext cx="4023271" cy="990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Congenital Adrenal Hyperplasia (CAH)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Klinefelter Syndrome (XXY)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Turner Syndrome (XO)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Androgen Insensitivity Syndrome (AIS)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6448425" y="3552825"/>
            <a:ext cx="5657850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» Non-urgent genital surgery on infants with VSC is no longer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recommended (NHS England 2023)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6448425" y="3962400"/>
            <a:ext cx="5364361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» Decisions deferred until the individual can participate in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informed consent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1200150" y="5610225"/>
            <a:ext cx="3384203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Sensitive, non-pathologising – treat the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whole person, not the condition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4981575" y="5610225"/>
            <a:ext cx="3289846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Specialist referral to endocrinology,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urology, or gynaecology as appropriate</a:t>
            </a:r>
            <a:endParaRPr lang="en-US" sz="1350" dirty="0"/>
          </a:p>
        </p:txBody>
      </p:sp>
      <p:sp>
        <p:nvSpPr>
          <p:cNvPr id="24" name="SK-15-text-23"/>
          <p:cNvSpPr/>
          <p:nvPr/>
        </p:nvSpPr>
        <p:spPr>
          <a:xfrm>
            <a:off x="8763000" y="5610225"/>
            <a:ext cx="3258443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Use 'variations in sex characteristics' –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avoid outdated or stigmatising jargon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9734550" y="133350"/>
            <a:ext cx="221069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3667571" y="6296025"/>
            <a:ext cx="4809083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Always verify against current NICE/BNF guidance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2419350" y="2867025"/>
            <a:ext cx="9772650" cy="213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B8541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Intersex ≠ Transgender – these are two distinct concepts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71525" y="4600575"/>
            <a:ext cx="10607040" cy="213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Specialist referral: endocrinology / urology / gynaecology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6303615" y="4476750"/>
            <a:ext cx="5888236" cy="385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9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Identity: Intersex people may identify as male, female, non-binary, or other –</a:t>
            </a:r>
            <a:endParaRPr lang="en-US" sz="1125" dirty="0"/>
          </a:p>
          <a:p>
            <a:pPr marL="0" indent="0">
              <a:lnSpc>
                <a:spcPts val="1519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 not assume.</a:t>
            </a:r>
            <a:endParaRPr lang="en-US" sz="1125" dirty="0"/>
          </a:p>
        </p:txBody>
      </p:sp>
      <p:sp>
        <p:nvSpPr>
          <p:cNvPr id="30" name="SK-15-text-29"/>
          <p:cNvSpPr/>
          <p:nvPr/>
        </p:nvSpPr>
        <p:spPr>
          <a:xfrm>
            <a:off x="8980214" y="6648515"/>
            <a:ext cx="15086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61616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Educational Use Only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466725" y="6667500"/>
            <a:ext cx="861822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32" name="SK-15-text-31"/>
          <p:cNvSpPr/>
          <p:nvPr/>
        </p:nvSpPr>
        <p:spPr>
          <a:xfrm>
            <a:off x="10829925" y="6667500"/>
            <a:ext cx="100578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15 of 21</a:t>
            </a:r>
            <a:endParaRPr lang="en-US" sz="9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6-text-2"/>
          <p:cNvSpPr/>
          <p:nvPr/>
        </p:nvSpPr>
        <p:spPr>
          <a:xfrm>
            <a:off x="504825" y="876300"/>
            <a:ext cx="11687175" cy="473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26"/>
              </a:lnSpc>
              <a:buNone/>
            </a:pPr>
            <a:r>
              <a:rPr lang="en-US" sz="3450" b="1" dirty="0">
                <a:solidFill>
                  <a:srgbClr val="F960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TIPS: LGBTQ+ Health in Primary Care</a:t>
            </a:r>
            <a:endParaRPr lang="en-US" sz="3450" dirty="0"/>
          </a:p>
        </p:txBody>
      </p:sp>
      <p:sp>
        <p:nvSpPr>
          <p:cNvPr id="4" name="SK-16-text-3"/>
          <p:cNvSpPr/>
          <p:nvPr/>
        </p:nvSpPr>
        <p:spPr>
          <a:xfrm>
            <a:off x="466725" y="161925"/>
            <a:ext cx="3703320" cy="2777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7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2025" dirty="0"/>
          </a:p>
        </p:txBody>
      </p:sp>
      <p:sp>
        <p:nvSpPr>
          <p:cNvPr id="5" name="SK-16-text-4"/>
          <p:cNvSpPr/>
          <p:nvPr/>
        </p:nvSpPr>
        <p:spPr>
          <a:xfrm>
            <a:off x="714375" y="2314575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2100" dirty="0"/>
          </a:p>
        </p:txBody>
      </p:sp>
      <p:sp>
        <p:nvSpPr>
          <p:cNvPr id="6" name="SK-16-text-5"/>
          <p:cNvSpPr/>
          <p:nvPr/>
        </p:nvSpPr>
        <p:spPr>
          <a:xfrm>
            <a:off x="714375" y="316230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2100" dirty="0"/>
          </a:p>
        </p:txBody>
      </p:sp>
      <p:sp>
        <p:nvSpPr>
          <p:cNvPr id="7" name="SK-16-text-6"/>
          <p:cNvSpPr/>
          <p:nvPr/>
        </p:nvSpPr>
        <p:spPr>
          <a:xfrm>
            <a:off x="714375" y="401955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100" dirty="0"/>
          </a:p>
        </p:txBody>
      </p:sp>
      <p:sp>
        <p:nvSpPr>
          <p:cNvPr id="8" name="SK-16-text-7"/>
          <p:cNvSpPr/>
          <p:nvPr/>
        </p:nvSpPr>
        <p:spPr>
          <a:xfrm>
            <a:off x="714375" y="487680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2100" dirty="0"/>
          </a:p>
        </p:txBody>
      </p:sp>
      <p:sp>
        <p:nvSpPr>
          <p:cNvPr id="9" name="SK-16-text-8"/>
          <p:cNvSpPr/>
          <p:nvPr/>
        </p:nvSpPr>
        <p:spPr>
          <a:xfrm>
            <a:off x="714375" y="573405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2100" dirty="0"/>
          </a:p>
        </p:txBody>
      </p:sp>
      <p:sp>
        <p:nvSpPr>
          <p:cNvPr id="10" name="SK-16-text-9"/>
          <p:cNvSpPr/>
          <p:nvPr/>
        </p:nvSpPr>
        <p:spPr>
          <a:xfrm>
            <a:off x="6505575" y="2314575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2100" dirty="0"/>
          </a:p>
        </p:txBody>
      </p:sp>
      <p:sp>
        <p:nvSpPr>
          <p:cNvPr id="11" name="SK-16-text-10"/>
          <p:cNvSpPr/>
          <p:nvPr/>
        </p:nvSpPr>
        <p:spPr>
          <a:xfrm>
            <a:off x="6505575" y="316230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2100" dirty="0"/>
          </a:p>
        </p:txBody>
      </p:sp>
      <p:sp>
        <p:nvSpPr>
          <p:cNvPr id="12" name="SK-16-text-11"/>
          <p:cNvSpPr/>
          <p:nvPr/>
        </p:nvSpPr>
        <p:spPr>
          <a:xfrm>
            <a:off x="6505575" y="401955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2100" dirty="0"/>
          </a:p>
        </p:txBody>
      </p:sp>
      <p:sp>
        <p:nvSpPr>
          <p:cNvPr id="13" name="SK-16-text-12"/>
          <p:cNvSpPr/>
          <p:nvPr/>
        </p:nvSpPr>
        <p:spPr>
          <a:xfrm>
            <a:off x="6505575" y="487680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</a:t>
            </a:r>
            <a:endParaRPr lang="en-US" sz="2100" dirty="0"/>
          </a:p>
        </p:txBody>
      </p:sp>
      <p:sp>
        <p:nvSpPr>
          <p:cNvPr id="14" name="SK-16-text-13"/>
          <p:cNvSpPr/>
          <p:nvPr/>
        </p:nvSpPr>
        <p:spPr>
          <a:xfrm>
            <a:off x="6505575" y="5734050"/>
            <a:ext cx="106680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2100" dirty="0"/>
          </a:p>
        </p:txBody>
      </p:sp>
      <p:sp>
        <p:nvSpPr>
          <p:cNvPr id="15" name="SK-16-text-14"/>
          <p:cNvSpPr/>
          <p:nvPr/>
        </p:nvSpPr>
        <p:spPr>
          <a:xfrm>
            <a:off x="533400" y="1638300"/>
            <a:ext cx="11658600" cy="291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i="1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Ten essential clinical pearls for inclusive primary care</a:t>
            </a:r>
            <a:endParaRPr lang="en-US" sz="1725" dirty="0"/>
          </a:p>
        </p:txBody>
      </p:sp>
      <p:sp>
        <p:nvSpPr>
          <p:cNvPr id="16" name="SK-16-text-15"/>
          <p:cNvSpPr/>
          <p:nvPr/>
        </p:nvSpPr>
        <p:spPr>
          <a:xfrm>
            <a:off x="1381125" y="2181225"/>
            <a:ext cx="4442371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Identity Is Not a Choice</a:t>
            </a:r>
            <a:endParaRPr lang="en-US" sz="1575" dirty="0"/>
          </a:p>
        </p:txBody>
      </p:sp>
      <p:sp>
        <p:nvSpPr>
          <p:cNvPr id="17" name="SK-16-text-16"/>
          <p:cNvSpPr/>
          <p:nvPr/>
        </p:nvSpPr>
        <p:spPr>
          <a:xfrm>
            <a:off x="1381125" y="3038475"/>
            <a:ext cx="4350204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Inclusive Language</a:t>
            </a:r>
            <a:endParaRPr lang="en-US" sz="1575" dirty="0"/>
          </a:p>
        </p:txBody>
      </p:sp>
      <p:sp>
        <p:nvSpPr>
          <p:cNvPr id="18" name="SK-16-text-17"/>
          <p:cNvSpPr/>
          <p:nvPr/>
        </p:nvSpPr>
        <p:spPr>
          <a:xfrm>
            <a:off x="1381125" y="3895725"/>
            <a:ext cx="4442371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MSM Screening Protocol</a:t>
            </a:r>
            <a:endParaRPr lang="en-US" sz="1575" dirty="0"/>
          </a:p>
        </p:txBody>
      </p:sp>
      <p:sp>
        <p:nvSpPr>
          <p:cNvPr id="19" name="SK-16-text-18"/>
          <p:cNvSpPr/>
          <p:nvPr/>
        </p:nvSpPr>
        <p:spPr>
          <a:xfrm>
            <a:off x="1381125" y="4752975"/>
            <a:ext cx="4350204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Trans Identity</a:t>
            </a:r>
            <a:endParaRPr lang="en-US" sz="1575" dirty="0"/>
          </a:p>
        </p:txBody>
      </p:sp>
      <p:sp>
        <p:nvSpPr>
          <p:cNvPr id="20" name="SK-16-text-19"/>
          <p:cNvSpPr/>
          <p:nvPr/>
        </p:nvSpPr>
        <p:spPr>
          <a:xfrm>
            <a:off x="1381125" y="5610225"/>
            <a:ext cx="4442371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Cervical Screening for All</a:t>
            </a:r>
            <a:endParaRPr lang="en-US" sz="1575" dirty="0"/>
          </a:p>
        </p:txBody>
      </p:sp>
      <p:sp>
        <p:nvSpPr>
          <p:cNvPr id="21" name="SK-16-text-20"/>
          <p:cNvSpPr/>
          <p:nvPr/>
        </p:nvSpPr>
        <p:spPr>
          <a:xfrm>
            <a:off x="7172325" y="2181225"/>
            <a:ext cx="4366532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About Chemsex</a:t>
            </a:r>
            <a:endParaRPr lang="en-US" sz="1575" dirty="0"/>
          </a:p>
        </p:txBody>
      </p:sp>
      <p:sp>
        <p:nvSpPr>
          <p:cNvPr id="22" name="SK-16-text-21"/>
          <p:cNvSpPr/>
          <p:nvPr/>
        </p:nvSpPr>
        <p:spPr>
          <a:xfrm>
            <a:off x="7172326" y="3038475"/>
            <a:ext cx="4404632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Prioritise Mental Health</a:t>
            </a:r>
            <a:endParaRPr lang="en-US" sz="1575" dirty="0"/>
          </a:p>
        </p:txBody>
      </p:sp>
      <p:sp>
        <p:nvSpPr>
          <p:cNvPr id="23" name="SK-16-text-22"/>
          <p:cNvSpPr/>
          <p:nvPr/>
        </p:nvSpPr>
        <p:spPr>
          <a:xfrm>
            <a:off x="7172326" y="3895725"/>
            <a:ext cx="4442372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Refer for Conversion Therapy</a:t>
            </a:r>
            <a:endParaRPr lang="en-US" sz="1575" dirty="0"/>
          </a:p>
        </p:txBody>
      </p:sp>
      <p:sp>
        <p:nvSpPr>
          <p:cNvPr id="24" name="SK-16-text-23"/>
          <p:cNvSpPr/>
          <p:nvPr/>
        </p:nvSpPr>
        <p:spPr>
          <a:xfrm>
            <a:off x="7172325" y="4752975"/>
            <a:ext cx="4404633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Pronouns on the System</a:t>
            </a:r>
            <a:endParaRPr lang="en-US" sz="1575" dirty="0"/>
          </a:p>
        </p:txBody>
      </p:sp>
      <p:sp>
        <p:nvSpPr>
          <p:cNvPr id="25" name="SK-16-text-24"/>
          <p:cNvSpPr/>
          <p:nvPr/>
        </p:nvSpPr>
        <p:spPr>
          <a:xfrm>
            <a:off x="7172325" y="5610225"/>
            <a:ext cx="4442373" cy="276076"/>
          </a:xfrm>
          <a:prstGeom prst="rect">
            <a:avLst/>
          </a:prstGeom>
          <a:solidFill>
            <a:schemeClr val="bg2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Your Legal Duty</a:t>
            </a:r>
            <a:endParaRPr lang="en-US" sz="1575" dirty="0"/>
          </a:p>
        </p:txBody>
      </p:sp>
      <p:sp>
        <p:nvSpPr>
          <p:cNvPr id="26" name="SK-16-text-25"/>
          <p:cNvSpPr/>
          <p:nvPr/>
        </p:nvSpPr>
        <p:spPr>
          <a:xfrm>
            <a:off x="9496425" y="161925"/>
            <a:ext cx="249361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7" name="SK-16-text-26"/>
          <p:cNvSpPr/>
          <p:nvPr/>
        </p:nvSpPr>
        <p:spPr>
          <a:xfrm>
            <a:off x="1381125" y="2457450"/>
            <a:ext cx="4442371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Sexual orientation and gender identity are never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choices — never imply otherwise</a:t>
            </a:r>
            <a:endParaRPr lang="en-US" sz="1275" dirty="0"/>
          </a:p>
        </p:txBody>
      </p:sp>
      <p:sp>
        <p:nvSpPr>
          <p:cNvPr id="28" name="SK-16-text-27"/>
          <p:cNvSpPr/>
          <p:nvPr/>
        </p:nvSpPr>
        <p:spPr>
          <a:xfrm>
            <a:off x="1381125" y="3314700"/>
            <a:ext cx="4830068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Say “partner” — not “husband/wife” until the patient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establishes this themselves</a:t>
            </a:r>
            <a:endParaRPr lang="en-US" sz="1275" dirty="0"/>
          </a:p>
        </p:txBody>
      </p:sp>
      <p:sp>
        <p:nvSpPr>
          <p:cNvPr id="29" name="SK-16-text-28"/>
          <p:cNvSpPr/>
          <p:nvPr/>
        </p:nvSpPr>
        <p:spPr>
          <a:xfrm>
            <a:off x="1381125" y="4171950"/>
            <a:ext cx="4735711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sexual health screen; rectal AND pharyngeal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swabs — not just urethral</a:t>
            </a:r>
            <a:endParaRPr lang="en-US" sz="1275" dirty="0"/>
          </a:p>
        </p:txBody>
      </p:sp>
      <p:sp>
        <p:nvSpPr>
          <p:cNvPr id="30" name="SK-16-text-29"/>
          <p:cNvSpPr/>
          <p:nvPr/>
        </p:nvSpPr>
        <p:spPr>
          <a:xfrm>
            <a:off x="1381125" y="5029200"/>
            <a:ext cx="506060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preferred name and pronouns; never disclose trans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 without explicit consent</a:t>
            </a:r>
            <a:endParaRPr lang="en-US" sz="1275" dirty="0"/>
          </a:p>
        </p:txBody>
      </p:sp>
      <p:sp>
        <p:nvSpPr>
          <p:cNvPr id="31" name="SK-16-text-30"/>
          <p:cNvSpPr/>
          <p:nvPr/>
        </p:nvSpPr>
        <p:spPr>
          <a:xfrm>
            <a:off x="1381125" y="5886450"/>
            <a:ext cx="4966246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 to everyone with a cervix — including trans men;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assume exemption</a:t>
            </a:r>
            <a:endParaRPr lang="en-US" sz="1275" dirty="0"/>
          </a:p>
        </p:txBody>
      </p:sp>
      <p:sp>
        <p:nvSpPr>
          <p:cNvPr id="32" name="SK-16-text-31"/>
          <p:cNvSpPr/>
          <p:nvPr/>
        </p:nvSpPr>
        <p:spPr>
          <a:xfrm>
            <a:off x="7172325" y="2457450"/>
            <a:ext cx="4966246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Non-judgemental enquiry in MSM consultations — it's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real and significant risk</a:t>
            </a:r>
            <a:endParaRPr lang="en-US" sz="1275" dirty="0"/>
          </a:p>
        </p:txBody>
      </p:sp>
      <p:sp>
        <p:nvSpPr>
          <p:cNvPr id="33" name="SK-16-text-32"/>
          <p:cNvSpPr/>
          <p:nvPr/>
        </p:nvSpPr>
        <p:spPr>
          <a:xfrm>
            <a:off x="7172325" y="3314700"/>
            <a:ext cx="4630936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LGBTQ+ patients face significantly higher rates of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depression, anxiety, and self-harm — ask routinely</a:t>
            </a:r>
            <a:endParaRPr lang="en-US" sz="1275" dirty="0"/>
          </a:p>
        </p:txBody>
      </p:sp>
      <p:sp>
        <p:nvSpPr>
          <p:cNvPr id="34" name="SK-16-text-33"/>
          <p:cNvSpPr/>
          <p:nvPr/>
        </p:nvSpPr>
        <p:spPr>
          <a:xfrm>
            <a:off x="7172325" y="4171950"/>
            <a:ext cx="4903440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Harmful, unethical, and condemned by NHS England,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BMA, and GMC 2024</a:t>
            </a:r>
            <a:endParaRPr lang="en-US" sz="1275" dirty="0"/>
          </a:p>
        </p:txBody>
      </p:sp>
      <p:sp>
        <p:nvSpPr>
          <p:cNvPr id="35" name="SK-16-text-34"/>
          <p:cNvSpPr/>
          <p:nvPr/>
        </p:nvSpPr>
        <p:spPr>
          <a:xfrm>
            <a:off x="7172325" y="5029200"/>
            <a:ext cx="476726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just in a consultation note — update the clinical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record permanently</a:t>
            </a:r>
            <a:endParaRPr lang="en-US" sz="1275" dirty="0"/>
          </a:p>
        </p:txBody>
      </p:sp>
      <p:sp>
        <p:nvSpPr>
          <p:cNvPr id="36" name="SK-16-text-35"/>
          <p:cNvSpPr/>
          <p:nvPr/>
        </p:nvSpPr>
        <p:spPr>
          <a:xfrm>
            <a:off x="7120830" y="5886450"/>
            <a:ext cx="5071021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Equality Act 2010 — legal obligation to treat all LGBTQ+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patients without discrimination</a:t>
            </a:r>
            <a:endParaRPr lang="en-US" sz="1275" dirty="0"/>
          </a:p>
        </p:txBody>
      </p:sp>
      <p:sp>
        <p:nvSpPr>
          <p:cNvPr id="37" name="SK-16-text-36"/>
          <p:cNvSpPr/>
          <p:nvPr/>
        </p:nvSpPr>
        <p:spPr>
          <a:xfrm>
            <a:off x="466725" y="6638925"/>
            <a:ext cx="8618220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92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38" name="SK-16-text-37"/>
          <p:cNvSpPr/>
          <p:nvPr/>
        </p:nvSpPr>
        <p:spPr>
          <a:xfrm>
            <a:off x="10829925" y="6638925"/>
            <a:ext cx="984796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92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Slide 16 of 21</a:t>
            </a:r>
            <a:endParaRPr lang="en-US" sz="9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353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79" y="6206430"/>
            <a:ext cx="243780" cy="226219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875" y="5596086"/>
            <a:ext cx="280392" cy="30852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5623471"/>
            <a:ext cx="292596" cy="287982"/>
          </a:xfrm>
          <a:prstGeom prst="rect">
            <a:avLst/>
          </a:prstGeom>
        </p:spPr>
      </p:pic>
      <p:sp>
        <p:nvSpPr>
          <p:cNvPr id="6" name="SK-17-text-5"/>
          <p:cNvSpPr/>
          <p:nvPr/>
        </p:nvSpPr>
        <p:spPr>
          <a:xfrm>
            <a:off x="466725" y="1000125"/>
            <a:ext cx="9304020" cy="3665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86"/>
              </a:lnSpc>
              <a:buNone/>
            </a:pPr>
            <a:r>
              <a:rPr lang="en-US" sz="277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Exam Pearls: AKT &amp; SCA</a:t>
            </a:r>
            <a:endParaRPr lang="en-US" sz="2775" dirty="0"/>
          </a:p>
        </p:txBody>
      </p:sp>
      <p:sp>
        <p:nvSpPr>
          <p:cNvPr id="7" name="SK-17-text-6"/>
          <p:cNvSpPr/>
          <p:nvPr/>
        </p:nvSpPr>
        <p:spPr>
          <a:xfrm>
            <a:off x="466725" y="85725"/>
            <a:ext cx="301752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8" name="SK-17-text-7"/>
          <p:cNvSpPr/>
          <p:nvPr/>
        </p:nvSpPr>
        <p:spPr>
          <a:xfrm>
            <a:off x="741908" y="2143125"/>
            <a:ext cx="649486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2100" dirty="0"/>
          </a:p>
        </p:txBody>
      </p:sp>
      <p:sp>
        <p:nvSpPr>
          <p:cNvPr id="9" name="SK-17-text-8"/>
          <p:cNvSpPr/>
          <p:nvPr/>
        </p:nvSpPr>
        <p:spPr>
          <a:xfrm>
            <a:off x="6530280" y="2143125"/>
            <a:ext cx="71244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</a:t>
            </a:r>
            <a:endParaRPr lang="en-US" sz="2100" dirty="0"/>
          </a:p>
        </p:txBody>
      </p:sp>
      <p:sp>
        <p:nvSpPr>
          <p:cNvPr id="10" name="SK-17-text-9"/>
          <p:cNvSpPr/>
          <p:nvPr/>
        </p:nvSpPr>
        <p:spPr>
          <a:xfrm>
            <a:off x="1685925" y="2105025"/>
            <a:ext cx="337363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Applied Knowledge Test</a:t>
            </a:r>
            <a:endParaRPr lang="en-US" sz="1350" dirty="0"/>
          </a:p>
          <a:p>
            <a:pPr marL="0" indent="0">
              <a:lnSpc>
                <a:spcPts val="153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Knowledge &amp; Data Interpretation</a:t>
            </a:r>
            <a:endParaRPr lang="en-US" sz="1350" dirty="0"/>
          </a:p>
        </p:txBody>
      </p:sp>
      <p:sp>
        <p:nvSpPr>
          <p:cNvPr id="11" name="SK-17-text-10"/>
          <p:cNvSpPr/>
          <p:nvPr/>
        </p:nvSpPr>
        <p:spPr>
          <a:xfrm>
            <a:off x="7543800" y="2105025"/>
            <a:ext cx="41070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Structured Clinical Assessment</a:t>
            </a:r>
            <a:endParaRPr lang="en-US" sz="1350" dirty="0"/>
          </a:p>
          <a:p>
            <a:pPr marL="0" indent="0">
              <a:lnSpc>
                <a:spcPts val="153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Consultation &amp; Communication Skills</a:t>
            </a:r>
            <a:endParaRPr lang="en-US" sz="1350" dirty="0"/>
          </a:p>
        </p:txBody>
      </p:sp>
      <p:sp>
        <p:nvSpPr>
          <p:cNvPr id="12" name="SK-17-text-11"/>
          <p:cNvSpPr/>
          <p:nvPr/>
        </p:nvSpPr>
        <p:spPr>
          <a:xfrm>
            <a:off x="466725" y="1603102"/>
            <a:ext cx="1172527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High-yield topics for MRCGP assessment — LGBTQ+ Health</a:t>
            </a:r>
            <a:endParaRPr lang="en-US" sz="1650" dirty="0"/>
          </a:p>
        </p:txBody>
      </p:sp>
      <p:sp>
        <p:nvSpPr>
          <p:cNvPr id="13" name="SK-17-text-12"/>
          <p:cNvSpPr/>
          <p:nvPr/>
        </p:nvSpPr>
        <p:spPr>
          <a:xfrm>
            <a:off x="466725" y="657225"/>
            <a:ext cx="3040380" cy="228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6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REVISION FOCUS</a:t>
            </a:r>
            <a:endParaRPr lang="en-US" sz="1425" dirty="0"/>
          </a:p>
        </p:txBody>
      </p:sp>
      <p:sp>
        <p:nvSpPr>
          <p:cNvPr id="14" name="SK-17-text-13"/>
          <p:cNvSpPr/>
          <p:nvPr/>
        </p:nvSpPr>
        <p:spPr>
          <a:xfrm>
            <a:off x="9734550" y="123825"/>
            <a:ext cx="224209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5" name="SK-17-text-14"/>
          <p:cNvSpPr/>
          <p:nvPr/>
        </p:nvSpPr>
        <p:spPr>
          <a:xfrm>
            <a:off x="1019175" y="2857500"/>
            <a:ext cx="40462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Equality Act 2010</a:t>
            </a:r>
            <a:endParaRPr lang="en-US" sz="1350" dirty="0"/>
          </a:p>
        </p:txBody>
      </p:sp>
      <p:sp>
        <p:nvSpPr>
          <p:cNvPr id="16" name="SK-17-text-15"/>
          <p:cNvSpPr/>
          <p:nvPr/>
        </p:nvSpPr>
        <p:spPr>
          <a:xfrm>
            <a:off x="1019175" y="3305175"/>
            <a:ext cx="288036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GRC Disclosure</a:t>
            </a:r>
            <a:endParaRPr lang="en-US" sz="1350" dirty="0"/>
          </a:p>
        </p:txBody>
      </p:sp>
      <p:sp>
        <p:nvSpPr>
          <p:cNvPr id="17" name="SK-17-text-16"/>
          <p:cNvSpPr/>
          <p:nvPr/>
        </p:nvSpPr>
        <p:spPr>
          <a:xfrm>
            <a:off x="1019175" y="3752850"/>
            <a:ext cx="185166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MSM Swabs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1019175" y="4200525"/>
            <a:ext cx="37033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Cervical Screening</a:t>
            </a:r>
            <a:endParaRPr lang="en-US" sz="1350" dirty="0"/>
          </a:p>
        </p:txBody>
      </p:sp>
      <p:sp>
        <p:nvSpPr>
          <p:cNvPr id="19" name="SK-17-text-18"/>
          <p:cNvSpPr/>
          <p:nvPr/>
        </p:nvSpPr>
        <p:spPr>
          <a:xfrm>
            <a:off x="1019175" y="4648200"/>
            <a:ext cx="37033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Chemsex Substances</a:t>
            </a:r>
            <a:endParaRPr lang="en-US" sz="1350" dirty="0"/>
          </a:p>
        </p:txBody>
      </p:sp>
      <p:sp>
        <p:nvSpPr>
          <p:cNvPr id="20" name="SK-17-text-19"/>
          <p:cNvSpPr/>
          <p:nvPr/>
        </p:nvSpPr>
        <p:spPr>
          <a:xfrm>
            <a:off x="1019175" y="5095875"/>
            <a:ext cx="37033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Conversion Therapy</a:t>
            </a:r>
            <a:endParaRPr lang="en-US" sz="1350" dirty="0"/>
          </a:p>
        </p:txBody>
      </p:sp>
      <p:sp>
        <p:nvSpPr>
          <p:cNvPr id="21" name="SK-17-text-20"/>
          <p:cNvSpPr/>
          <p:nvPr/>
        </p:nvSpPr>
        <p:spPr>
          <a:xfrm>
            <a:off x="6848475" y="2857500"/>
            <a:ext cx="5343525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Non-judgemental tone When patient discloses LGBTQ+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identity — respond with warmth and normalisation</a:t>
            </a:r>
            <a:endParaRPr lang="en-US" sz="1200" dirty="0"/>
          </a:p>
        </p:txBody>
      </p:sp>
      <p:sp>
        <p:nvSpPr>
          <p:cNvPr id="22" name="SK-17-text-21"/>
          <p:cNvSpPr/>
          <p:nvPr/>
        </p:nvSpPr>
        <p:spPr>
          <a:xfrm>
            <a:off x="6867525" y="3305175"/>
            <a:ext cx="5008215" cy="304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Correct pronoun use Use patient's stated pronouns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consistently, even if unfamiliar — marks lost if not</a:t>
            </a:r>
            <a:endParaRPr lang="en-US" sz="1200" dirty="0"/>
          </a:p>
        </p:txBody>
      </p:sp>
      <p:sp>
        <p:nvSpPr>
          <p:cNvPr id="23" name="SK-17-text-22"/>
          <p:cNvSpPr/>
          <p:nvPr/>
        </p:nvSpPr>
        <p:spPr>
          <a:xfrm>
            <a:off x="6867525" y="3752850"/>
            <a:ext cx="53244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conflict &amp; young people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6867525" y="4200525"/>
            <a:ext cx="53244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Identity-specific health exploration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6867525" y="4648200"/>
            <a:ext cx="45262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awareness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1391394" y="6226969"/>
            <a:ext cx="11525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100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TRAP: MSM patients need rectal AND pharyngeal swabs — not urethral only. This is the most commonly tested AKT error in this topic.</a:t>
            </a:r>
            <a:endParaRPr lang="en-US" sz="1100" dirty="0"/>
          </a:p>
        </p:txBody>
      </p:sp>
      <p:sp>
        <p:nvSpPr>
          <p:cNvPr id="27" name="SK-17-text-26"/>
          <p:cNvSpPr/>
          <p:nvPr/>
        </p:nvSpPr>
        <p:spPr>
          <a:xfrm>
            <a:off x="2847975" y="2857500"/>
            <a:ext cx="3342233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Protected characteristics include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orientation &amp; gender reassignment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2847975" y="3305175"/>
            <a:ext cx="3363218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Revealing trans history without consent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= criminal offence under GRA 2004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2847975" y="3752850"/>
            <a:ext cx="2786955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Urethral + rectal + pharyngeal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urethral alone is WRONG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2847975" y="4200525"/>
            <a:ext cx="3258443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 men with a cervix still require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screening — do not omit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3152775" y="4648200"/>
            <a:ext cx="2744986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Mephedrone, GHB/GBL, crystal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methamphetamine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3048000" y="5095875"/>
            <a:ext cx="2525018" cy="3473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Harmful and unethical — never</a:t>
            </a:r>
            <a:endParaRPr lang="en-US" sz="1200" dirty="0"/>
          </a:p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recommend or refer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6867525" y="3971925"/>
            <a:ext cx="5324475" cy="1733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is paramount — Gillick competence applies under 16</a:t>
            </a:r>
            <a:endParaRPr lang="en-US" sz="1050" dirty="0"/>
          </a:p>
        </p:txBody>
      </p:sp>
      <p:sp>
        <p:nvSpPr>
          <p:cNvPr id="34" name="SK-17-text-33"/>
          <p:cNvSpPr/>
          <p:nvPr/>
        </p:nvSpPr>
        <p:spPr>
          <a:xfrm>
            <a:off x="6712148" y="4419600"/>
            <a:ext cx="5479852" cy="1733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Address MSM screening, trans care, or chemsex as relevant to the patient</a:t>
            </a:r>
            <a:endParaRPr lang="en-US" sz="1050" dirty="0"/>
          </a:p>
        </p:txBody>
      </p:sp>
      <p:sp>
        <p:nvSpPr>
          <p:cNvPr id="35" name="SK-17-text-34"/>
          <p:cNvSpPr/>
          <p:nvPr/>
        </p:nvSpPr>
        <p:spPr>
          <a:xfrm>
            <a:off x="6867525" y="5029200"/>
            <a:ext cx="5217765" cy="2658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6"/>
              </a:lnSpc>
              <a:buNone/>
            </a:pPr>
            <a:r>
              <a:rPr lang="en-US" sz="1125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violence in same-sex couples — same response as any</a:t>
            </a:r>
            <a:endParaRPr lang="en-US" sz="1125" dirty="0"/>
          </a:p>
          <a:p>
            <a:pPr marL="0" indent="0">
              <a:lnSpc>
                <a:spcPts val="1046"/>
              </a:lnSpc>
              <a:buNone/>
            </a:pPr>
            <a:r>
              <a:rPr lang="en-US" sz="1125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concern</a:t>
            </a:r>
            <a:endParaRPr lang="en-US" sz="1125" dirty="0"/>
          </a:p>
        </p:txBody>
      </p:sp>
      <p:sp>
        <p:nvSpPr>
          <p:cNvPr id="36" name="SK-17-text-35"/>
          <p:cNvSpPr/>
          <p:nvPr/>
        </p:nvSpPr>
        <p:spPr>
          <a:xfrm>
            <a:off x="6867525" y="5543550"/>
            <a:ext cx="4830068" cy="396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97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Tip: Heteronormative assumptions in SCA (e.g. 'do you have a</a:t>
            </a:r>
            <a:endParaRPr lang="en-US" sz="1050" dirty="0"/>
          </a:p>
          <a:p>
            <a:pPr marL="0" indent="0">
              <a:lnSpc>
                <a:spcPts val="1197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boyfriend?') will cost marks</a:t>
            </a:r>
            <a:endParaRPr lang="en-US" sz="1050" dirty="0"/>
          </a:p>
        </p:txBody>
      </p:sp>
      <p:sp>
        <p:nvSpPr>
          <p:cNvPr id="37" name="SK-17-text-36"/>
          <p:cNvSpPr/>
          <p:nvPr/>
        </p:nvSpPr>
        <p:spPr>
          <a:xfrm>
            <a:off x="104775" y="6667500"/>
            <a:ext cx="7955280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LGBTQ+ Health in Primary Care</a:t>
            </a:r>
            <a:endParaRPr lang="en-US" sz="900" dirty="0"/>
          </a:p>
        </p:txBody>
      </p:sp>
      <p:sp>
        <p:nvSpPr>
          <p:cNvPr id="38" name="SK-17-text-37"/>
          <p:cNvSpPr/>
          <p:nvPr/>
        </p:nvSpPr>
        <p:spPr>
          <a:xfrm>
            <a:off x="11077575" y="6667500"/>
            <a:ext cx="974378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17 of 21</a:t>
            </a:r>
            <a:endParaRPr lang="en-US" sz="9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4377" y="6055519"/>
            <a:ext cx="329059" cy="33590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1098" y="4169569"/>
            <a:ext cx="426690" cy="432048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8384" y="4169569"/>
            <a:ext cx="414486" cy="432048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4169569"/>
            <a:ext cx="438894" cy="432048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1098" y="2379613"/>
            <a:ext cx="426690" cy="637729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2379613"/>
            <a:ext cx="414486" cy="637729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8" y="2379613"/>
            <a:ext cx="426690" cy="637729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" y="630882"/>
            <a:ext cx="938659" cy="843409"/>
          </a:xfrm>
          <a:prstGeom prst="rect">
            <a:avLst/>
          </a:prstGeom>
        </p:spPr>
      </p:pic>
      <p:sp>
        <p:nvSpPr>
          <p:cNvPr id="11" name="SK-18-text-10"/>
          <p:cNvSpPr/>
          <p:nvPr/>
        </p:nvSpPr>
        <p:spPr>
          <a:xfrm>
            <a:off x="1571625" y="742950"/>
            <a:ext cx="10620375" cy="585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13"/>
              </a:lnSpc>
              <a:buNone/>
            </a:pPr>
            <a:r>
              <a:rPr lang="en-US" sz="3750" b="1" dirty="0">
                <a:solidFill>
                  <a:srgbClr val="282F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FLAGS: LGBTQ+ Health</a:t>
            </a:r>
            <a:endParaRPr lang="en-US" sz="3750" dirty="0"/>
          </a:p>
        </p:txBody>
      </p:sp>
      <p:sp>
        <p:nvSpPr>
          <p:cNvPr id="12" name="SK-18-text-11"/>
          <p:cNvSpPr/>
          <p:nvPr/>
        </p:nvSpPr>
        <p:spPr>
          <a:xfrm>
            <a:off x="631031" y="6086475"/>
            <a:ext cx="1833563" cy="2949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 CRITICAL</a:t>
            </a:r>
            <a:endParaRPr lang="en-US" sz="1350" dirty="0"/>
          </a:p>
        </p:txBody>
      </p:sp>
      <p:sp>
        <p:nvSpPr>
          <p:cNvPr id="13" name="SK-18-text-12"/>
          <p:cNvSpPr/>
          <p:nvPr/>
        </p:nvSpPr>
        <p:spPr>
          <a:xfrm>
            <a:off x="590550" y="1866900"/>
            <a:ext cx="11601450" cy="307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9"/>
              </a:lnSpc>
              <a:buNone/>
            </a:pPr>
            <a:r>
              <a:rPr lang="en-US" sz="1875" i="1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Safety-critical concerns requiring immediate clinical action</a:t>
            </a:r>
            <a:endParaRPr lang="en-US" sz="1875" dirty="0"/>
          </a:p>
        </p:txBody>
      </p:sp>
      <p:sp>
        <p:nvSpPr>
          <p:cNvPr id="14" name="SK-18-text-13"/>
          <p:cNvSpPr/>
          <p:nvPr/>
        </p:nvSpPr>
        <p:spPr>
          <a:xfrm>
            <a:off x="962025" y="2628900"/>
            <a:ext cx="408051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Suicidal Ideation</a:t>
            </a:r>
            <a:endParaRPr lang="en-US" sz="1575" dirty="0"/>
          </a:p>
        </p:txBody>
      </p:sp>
      <p:sp>
        <p:nvSpPr>
          <p:cNvPr id="15" name="SK-18-text-14"/>
          <p:cNvSpPr/>
          <p:nvPr/>
        </p:nvSpPr>
        <p:spPr>
          <a:xfrm>
            <a:off x="4762500" y="2628900"/>
            <a:ext cx="576072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Chemsex-Related Collapse</a:t>
            </a:r>
            <a:endParaRPr lang="en-US" sz="1575" dirty="0"/>
          </a:p>
        </p:txBody>
      </p:sp>
      <p:sp>
        <p:nvSpPr>
          <p:cNvPr id="16" name="SK-18-text-15"/>
          <p:cNvSpPr/>
          <p:nvPr/>
        </p:nvSpPr>
        <p:spPr>
          <a:xfrm>
            <a:off x="8582025" y="2628900"/>
            <a:ext cx="36099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Violence</a:t>
            </a:r>
            <a:endParaRPr lang="en-US" sz="1575" dirty="0"/>
          </a:p>
        </p:txBody>
      </p:sp>
      <p:sp>
        <p:nvSpPr>
          <p:cNvPr id="17" name="SK-18-text-16"/>
          <p:cNvSpPr/>
          <p:nvPr/>
        </p:nvSpPr>
        <p:spPr>
          <a:xfrm>
            <a:off x="962025" y="4438650"/>
            <a:ext cx="552069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Self-Harm: LGBTQ+ Youth</a:t>
            </a:r>
            <a:endParaRPr lang="en-US" sz="1575" dirty="0"/>
          </a:p>
        </p:txBody>
      </p:sp>
      <p:sp>
        <p:nvSpPr>
          <p:cNvPr id="18" name="SK-18-text-17"/>
          <p:cNvSpPr/>
          <p:nvPr/>
        </p:nvSpPr>
        <p:spPr>
          <a:xfrm>
            <a:off x="4762500" y="4438650"/>
            <a:ext cx="576072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Unsupervised Hormone Use</a:t>
            </a:r>
            <a:endParaRPr lang="en-US" sz="1575" dirty="0"/>
          </a:p>
        </p:txBody>
      </p:sp>
      <p:sp>
        <p:nvSpPr>
          <p:cNvPr id="19" name="SK-18-text-18"/>
          <p:cNvSpPr/>
          <p:nvPr/>
        </p:nvSpPr>
        <p:spPr>
          <a:xfrm>
            <a:off x="8582025" y="4438650"/>
            <a:ext cx="36099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Forced Conversion Therapy</a:t>
            </a:r>
            <a:endParaRPr lang="en-US" sz="1575" dirty="0"/>
          </a:p>
        </p:txBody>
      </p:sp>
      <p:sp>
        <p:nvSpPr>
          <p:cNvPr id="20" name="SK-18-text-19"/>
          <p:cNvSpPr/>
          <p:nvPr/>
        </p:nvSpPr>
        <p:spPr>
          <a:xfrm>
            <a:off x="2667000" y="6086475"/>
            <a:ext cx="95250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Any of the above requires prompt clinical action — do not defer or normalise</a:t>
            </a:r>
            <a:endParaRPr lang="en-US" sz="1650" dirty="0"/>
          </a:p>
        </p:txBody>
      </p:sp>
      <p:sp>
        <p:nvSpPr>
          <p:cNvPr id="21" name="SK-18-text-20"/>
          <p:cNvSpPr/>
          <p:nvPr/>
        </p:nvSpPr>
        <p:spPr>
          <a:xfrm>
            <a:off x="962025" y="3000375"/>
            <a:ext cx="341560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Significantly elevated in trans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LGB young people — assess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every relevant contact</a:t>
            </a:r>
            <a:endParaRPr lang="en-US" sz="1500" dirty="0"/>
          </a:p>
        </p:txBody>
      </p:sp>
      <p:sp>
        <p:nvSpPr>
          <p:cNvPr id="22" name="SK-18-text-21"/>
          <p:cNvSpPr/>
          <p:nvPr/>
        </p:nvSpPr>
        <p:spPr>
          <a:xfrm>
            <a:off x="4762500" y="3000375"/>
            <a:ext cx="336321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Especially GHB/GBL overdose —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narrow therapeutic window —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emergency referral immediately</a:t>
            </a:r>
            <a:endParaRPr lang="en-US" sz="1500" dirty="0"/>
          </a:p>
        </p:txBody>
      </p:sp>
      <p:sp>
        <p:nvSpPr>
          <p:cNvPr id="23" name="SK-18-text-22"/>
          <p:cNvSpPr/>
          <p:nvPr/>
        </p:nvSpPr>
        <p:spPr>
          <a:xfrm>
            <a:off x="8582025" y="3000375"/>
            <a:ext cx="345757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Occurs in same-sex relationships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apply same safeguarding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response as any other case</a:t>
            </a:r>
            <a:endParaRPr lang="en-US" sz="1500" dirty="0"/>
          </a:p>
        </p:txBody>
      </p:sp>
      <p:sp>
        <p:nvSpPr>
          <p:cNvPr id="24" name="SK-18-text-23"/>
          <p:cNvSpPr/>
          <p:nvPr/>
        </p:nvSpPr>
        <p:spPr>
          <a:xfrm>
            <a:off x="962025" y="4810125"/>
            <a:ext cx="322704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Activate mental health crisis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pathway — do not minimise or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delay</a:t>
            </a:r>
            <a:endParaRPr lang="en-US" sz="1500" dirty="0"/>
          </a:p>
        </p:txBody>
      </p:sp>
      <p:sp>
        <p:nvSpPr>
          <p:cNvPr id="25" name="SK-18-text-24"/>
          <p:cNvSpPr/>
          <p:nvPr/>
        </p:nvSpPr>
        <p:spPr>
          <a:xfrm>
            <a:off x="4762500" y="4810125"/>
            <a:ext cx="354136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 patients sourcing hormones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online — risk of serious adverse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effects; offer monitoring and support</a:t>
            </a:r>
            <a:endParaRPr lang="en-US" sz="1500" dirty="0"/>
          </a:p>
        </p:txBody>
      </p:sp>
      <p:sp>
        <p:nvSpPr>
          <p:cNvPr id="26" name="SK-18-text-25"/>
          <p:cNvSpPr/>
          <p:nvPr/>
        </p:nvSpPr>
        <p:spPr>
          <a:xfrm>
            <a:off x="8582025" y="4810125"/>
            <a:ext cx="330041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By family or community — treat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 a safeguarding concern and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 accordingly</a:t>
            </a:r>
            <a:endParaRPr lang="en-US" sz="1500" dirty="0"/>
          </a:p>
        </p:txBody>
      </p:sp>
      <p:sp>
        <p:nvSpPr>
          <p:cNvPr id="27" name="SK-18-text-26"/>
          <p:cNvSpPr/>
          <p:nvPr/>
        </p:nvSpPr>
        <p:spPr>
          <a:xfrm>
            <a:off x="9645848" y="95250"/>
            <a:ext cx="2546003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28" name="SK-18-text-27"/>
          <p:cNvSpPr/>
          <p:nvPr/>
        </p:nvSpPr>
        <p:spPr>
          <a:xfrm>
            <a:off x="228600" y="6638925"/>
            <a:ext cx="928116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29" name="SK-18-text-28"/>
          <p:cNvSpPr/>
          <p:nvPr/>
        </p:nvSpPr>
        <p:spPr>
          <a:xfrm>
            <a:off x="10953750" y="6638925"/>
            <a:ext cx="1079153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18 of 21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CE7CC"/>
          </a:solidFill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192" y="6048673"/>
            <a:ext cx="304800" cy="29482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761107"/>
            <a:ext cx="792361" cy="706338"/>
          </a:xfrm>
          <a:prstGeom prst="rect">
            <a:avLst/>
          </a:prstGeom>
        </p:spPr>
      </p:pic>
      <p:sp>
        <p:nvSpPr>
          <p:cNvPr id="5" name="SK-19-text-4"/>
          <p:cNvSpPr/>
          <p:nvPr/>
        </p:nvSpPr>
        <p:spPr>
          <a:xfrm>
            <a:off x="1381125" y="714375"/>
            <a:ext cx="5092005" cy="760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92"/>
              </a:lnSpc>
              <a:buNone/>
            </a:pPr>
            <a:r>
              <a:rPr lang="en-US" sz="26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2625" dirty="0"/>
          </a:p>
          <a:p>
            <a:pPr marL="0" indent="0">
              <a:lnSpc>
                <a:spcPts val="2992"/>
              </a:lnSpc>
              <a:buNone/>
            </a:pPr>
            <a:r>
              <a:rPr lang="en-US" sz="2625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Trainee Errors to Avoid</a:t>
            </a:r>
            <a:endParaRPr lang="en-US" sz="2625" dirty="0"/>
          </a:p>
        </p:txBody>
      </p:sp>
      <p:sp>
        <p:nvSpPr>
          <p:cNvPr id="6" name="SK-19-text-5"/>
          <p:cNvSpPr/>
          <p:nvPr/>
        </p:nvSpPr>
        <p:spPr>
          <a:xfrm>
            <a:off x="796230" y="2105025"/>
            <a:ext cx="293340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01</a:t>
            </a:r>
            <a:endParaRPr lang="en-US" sz="1575" dirty="0"/>
          </a:p>
        </p:txBody>
      </p:sp>
      <p:sp>
        <p:nvSpPr>
          <p:cNvPr id="7" name="SK-19-text-6"/>
          <p:cNvSpPr/>
          <p:nvPr/>
        </p:nvSpPr>
        <p:spPr>
          <a:xfrm>
            <a:off x="796230" y="2924175"/>
            <a:ext cx="293340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02</a:t>
            </a:r>
            <a:endParaRPr lang="en-US" sz="1575" dirty="0"/>
          </a:p>
        </p:txBody>
      </p:sp>
      <p:sp>
        <p:nvSpPr>
          <p:cNvPr id="8" name="SK-19-text-7"/>
          <p:cNvSpPr/>
          <p:nvPr/>
        </p:nvSpPr>
        <p:spPr>
          <a:xfrm>
            <a:off x="796230" y="3743325"/>
            <a:ext cx="293340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03</a:t>
            </a:r>
            <a:endParaRPr lang="en-US" sz="1575" dirty="0"/>
          </a:p>
        </p:txBody>
      </p:sp>
      <p:sp>
        <p:nvSpPr>
          <p:cNvPr id="9" name="SK-19-text-8"/>
          <p:cNvSpPr/>
          <p:nvPr/>
        </p:nvSpPr>
        <p:spPr>
          <a:xfrm>
            <a:off x="796230" y="4562475"/>
            <a:ext cx="293340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04</a:t>
            </a:r>
            <a:endParaRPr lang="en-US" sz="1575" dirty="0"/>
          </a:p>
        </p:txBody>
      </p:sp>
      <p:sp>
        <p:nvSpPr>
          <p:cNvPr id="10" name="SK-19-text-9"/>
          <p:cNvSpPr/>
          <p:nvPr/>
        </p:nvSpPr>
        <p:spPr>
          <a:xfrm>
            <a:off x="796230" y="5372100"/>
            <a:ext cx="293340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05</a:t>
            </a:r>
            <a:endParaRPr lang="en-US" sz="1575" dirty="0"/>
          </a:p>
        </p:txBody>
      </p:sp>
      <p:sp>
        <p:nvSpPr>
          <p:cNvPr id="11" name="SK-19-text-10"/>
          <p:cNvSpPr/>
          <p:nvPr/>
        </p:nvSpPr>
        <p:spPr>
          <a:xfrm>
            <a:off x="6548438" y="2105025"/>
            <a:ext cx="314325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06</a:t>
            </a:r>
            <a:endParaRPr lang="en-US" sz="1575" dirty="0"/>
          </a:p>
        </p:txBody>
      </p:sp>
      <p:sp>
        <p:nvSpPr>
          <p:cNvPr id="12" name="SK-19-text-11"/>
          <p:cNvSpPr/>
          <p:nvPr/>
        </p:nvSpPr>
        <p:spPr>
          <a:xfrm>
            <a:off x="6548438" y="2924175"/>
            <a:ext cx="314325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07</a:t>
            </a:r>
            <a:endParaRPr lang="en-US" sz="1575" dirty="0"/>
          </a:p>
        </p:txBody>
      </p:sp>
      <p:sp>
        <p:nvSpPr>
          <p:cNvPr id="13" name="SK-19-text-12"/>
          <p:cNvSpPr/>
          <p:nvPr/>
        </p:nvSpPr>
        <p:spPr>
          <a:xfrm>
            <a:off x="6548438" y="3743325"/>
            <a:ext cx="314325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08</a:t>
            </a:r>
            <a:endParaRPr lang="en-US" sz="1575" dirty="0"/>
          </a:p>
        </p:txBody>
      </p:sp>
      <p:sp>
        <p:nvSpPr>
          <p:cNvPr id="14" name="SK-19-text-13"/>
          <p:cNvSpPr/>
          <p:nvPr/>
        </p:nvSpPr>
        <p:spPr>
          <a:xfrm>
            <a:off x="6548438" y="4562475"/>
            <a:ext cx="314325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09</a:t>
            </a:r>
            <a:endParaRPr lang="en-US" sz="1575" dirty="0"/>
          </a:p>
        </p:txBody>
      </p:sp>
      <p:sp>
        <p:nvSpPr>
          <p:cNvPr id="15" name="SK-19-text-14"/>
          <p:cNvSpPr/>
          <p:nvPr/>
        </p:nvSpPr>
        <p:spPr>
          <a:xfrm>
            <a:off x="6548438" y="5372100"/>
            <a:ext cx="314325" cy="2680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11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10</a:t>
            </a:r>
            <a:endParaRPr lang="en-US" sz="1575" dirty="0"/>
          </a:p>
        </p:txBody>
      </p:sp>
      <p:sp>
        <p:nvSpPr>
          <p:cNvPr id="16" name="SK-19-text-15"/>
          <p:cNvSpPr/>
          <p:nvPr/>
        </p:nvSpPr>
        <p:spPr>
          <a:xfrm>
            <a:off x="1381125" y="2057400"/>
            <a:ext cx="4358581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Asking ‘Do you have a husband/boyfriend?’ to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all patients — heteronormative assumption</a:t>
            </a:r>
            <a:endParaRPr lang="en-US" sz="1275" dirty="0"/>
          </a:p>
        </p:txBody>
      </p:sp>
      <p:sp>
        <p:nvSpPr>
          <p:cNvPr id="17" name="SK-19-text-16"/>
          <p:cNvSpPr/>
          <p:nvPr/>
        </p:nvSpPr>
        <p:spPr>
          <a:xfrm>
            <a:off x="1381125" y="2867025"/>
            <a:ext cx="4358581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 taking rectal or pharyngeal swabs in MSM —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leads to missed GC and chlamydia</a:t>
            </a:r>
            <a:endParaRPr lang="en-US" sz="1275" dirty="0"/>
          </a:p>
        </p:txBody>
      </p:sp>
      <p:sp>
        <p:nvSpPr>
          <p:cNvPr id="18" name="SK-19-text-17"/>
          <p:cNvSpPr/>
          <p:nvPr/>
        </p:nvSpPr>
        <p:spPr>
          <a:xfrm>
            <a:off x="1381125" y="3686175"/>
            <a:ext cx="4568130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Assuming a trans patient has had surgery —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always ask about anatomy sensitively</a:t>
            </a:r>
            <a:endParaRPr lang="en-US" sz="1275" dirty="0"/>
          </a:p>
        </p:txBody>
      </p:sp>
      <p:sp>
        <p:nvSpPr>
          <p:cNvPr id="19" name="SK-19-text-18"/>
          <p:cNvSpPr/>
          <p:nvPr/>
        </p:nvSpPr>
        <p:spPr>
          <a:xfrm>
            <a:off x="1381126" y="4505325"/>
            <a:ext cx="4262438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Sharing a patient's trans history without consent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— illegal under GRA 2004</a:t>
            </a:r>
            <a:endParaRPr lang="en-US" sz="1275" dirty="0"/>
          </a:p>
        </p:txBody>
      </p:sp>
      <p:sp>
        <p:nvSpPr>
          <p:cNvPr id="20" name="SK-19-text-19"/>
          <p:cNvSpPr/>
          <p:nvPr/>
        </p:nvSpPr>
        <p:spPr>
          <a:xfrm>
            <a:off x="1381125" y="5314950"/>
            <a:ext cx="4433888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 inviting trans men for cervical screening — all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people with a cervix must be offered screening</a:t>
            </a:r>
            <a:endParaRPr lang="en-US" sz="1275" dirty="0"/>
          </a:p>
        </p:txBody>
      </p:sp>
      <p:sp>
        <p:nvSpPr>
          <p:cNvPr id="21" name="SK-19-text-20"/>
          <p:cNvSpPr/>
          <p:nvPr/>
        </p:nvSpPr>
        <p:spPr>
          <a:xfrm>
            <a:off x="7120831" y="2076748"/>
            <a:ext cx="4476750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Ignoring LGBTQ+ mental health — always ask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about mental health in consultations</a:t>
            </a:r>
            <a:endParaRPr lang="en-US" sz="1275" dirty="0"/>
          </a:p>
        </p:txBody>
      </p:sp>
      <p:sp>
        <p:nvSpPr>
          <p:cNvPr id="22" name="SK-19-text-21"/>
          <p:cNvSpPr/>
          <p:nvPr/>
        </p:nvSpPr>
        <p:spPr>
          <a:xfrm>
            <a:off x="7172325" y="2867025"/>
            <a:ext cx="4358580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Recommending or referring for conversion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therapy — harmful and unethical</a:t>
            </a:r>
            <a:endParaRPr lang="en-US" sz="1275" dirty="0"/>
          </a:p>
        </p:txBody>
      </p:sp>
      <p:sp>
        <p:nvSpPr>
          <p:cNvPr id="23" name="SK-19-text-22"/>
          <p:cNvSpPr/>
          <p:nvPr/>
        </p:nvSpPr>
        <p:spPr>
          <a:xfrm>
            <a:off x="7172326" y="3686175"/>
            <a:ext cx="4358580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Assuming a same-sex couple cannot have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biological children — IVF and donor options exist</a:t>
            </a:r>
            <a:endParaRPr lang="en-US" sz="1275" dirty="0"/>
          </a:p>
        </p:txBody>
      </p:sp>
      <p:sp>
        <p:nvSpPr>
          <p:cNvPr id="24" name="SK-19-text-23"/>
          <p:cNvSpPr/>
          <p:nvPr/>
        </p:nvSpPr>
        <p:spPr>
          <a:xfrm>
            <a:off x="7089429" y="4505325"/>
            <a:ext cx="4569172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Overlooking domestic violence in same-sex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relationships — same safeguarding principles apply</a:t>
            </a:r>
            <a:endParaRPr lang="en-US" sz="1275" dirty="0"/>
          </a:p>
        </p:txBody>
      </p:sp>
      <p:sp>
        <p:nvSpPr>
          <p:cNvPr id="25" name="SK-19-text-24"/>
          <p:cNvSpPr/>
          <p:nvPr/>
        </p:nvSpPr>
        <p:spPr>
          <a:xfrm>
            <a:off x="7172325" y="5314950"/>
            <a:ext cx="4433889" cy="385465"/>
          </a:xfrm>
          <a:prstGeom prst="rect">
            <a:avLst/>
          </a:prstGeom>
          <a:solidFill>
            <a:srgbClr val="FCE7CC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Using ‘homosexual’ in clinical records — use gay,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lesbian, or bisexual instead</a:t>
            </a:r>
            <a:endParaRPr lang="en-US" sz="1275" dirty="0"/>
          </a:p>
        </p:txBody>
      </p:sp>
      <p:sp>
        <p:nvSpPr>
          <p:cNvPr id="26" name="SK-19-text-25"/>
          <p:cNvSpPr/>
          <p:nvPr/>
        </p:nvSpPr>
        <p:spPr>
          <a:xfrm>
            <a:off x="9614446" y="114300"/>
            <a:ext cx="2577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2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27" name="SK-19-text-26"/>
          <p:cNvSpPr/>
          <p:nvPr/>
        </p:nvSpPr>
        <p:spPr>
          <a:xfrm>
            <a:off x="228600" y="114300"/>
            <a:ext cx="34290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75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Bradford VTS</a:t>
            </a:r>
            <a:endParaRPr lang="en-US" sz="1875" dirty="0"/>
          </a:p>
        </p:txBody>
      </p:sp>
      <p:sp>
        <p:nvSpPr>
          <p:cNvPr id="28" name="SK-19-text-27"/>
          <p:cNvSpPr/>
          <p:nvPr/>
        </p:nvSpPr>
        <p:spPr>
          <a:xfrm>
            <a:off x="228600" y="6600825"/>
            <a:ext cx="9281160" cy="1279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08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29" name="SK-19-text-28"/>
          <p:cNvSpPr/>
          <p:nvPr/>
        </p:nvSpPr>
        <p:spPr>
          <a:xfrm>
            <a:off x="11029950" y="6600825"/>
            <a:ext cx="1026765" cy="1279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08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19 of 21</a:t>
            </a:r>
            <a:endParaRPr lang="en-US" sz="1050" dirty="0"/>
          </a:p>
        </p:txBody>
      </p:sp>
      <p:sp>
        <p:nvSpPr>
          <p:cNvPr id="30" name="SK-19-text-29"/>
          <p:cNvSpPr/>
          <p:nvPr/>
        </p:nvSpPr>
        <p:spPr>
          <a:xfrm>
            <a:off x="2495550" y="6114752"/>
            <a:ext cx="9772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2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Recognising these errors in an SCA station will protect your marks — and your patients.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6048673"/>
            <a:ext cx="219373" cy="308521"/>
          </a:xfrm>
          <a:prstGeom prst="rect">
            <a:avLst/>
          </a:prstGeom>
        </p:spPr>
      </p:pic>
      <p:sp>
        <p:nvSpPr>
          <p:cNvPr id="4" name="SK-20-text-3"/>
          <p:cNvSpPr/>
          <p:nvPr/>
        </p:nvSpPr>
        <p:spPr>
          <a:xfrm>
            <a:off x="533400" y="857250"/>
            <a:ext cx="1165860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 LGBTQ+ Health</a:t>
            </a:r>
            <a:endParaRPr lang="en-US" sz="3300" dirty="0"/>
          </a:p>
        </p:txBody>
      </p:sp>
      <p:sp>
        <p:nvSpPr>
          <p:cNvPr id="5" name="SK-20-text-4"/>
          <p:cNvSpPr/>
          <p:nvPr/>
        </p:nvSpPr>
        <p:spPr>
          <a:xfrm>
            <a:off x="722858" y="2457450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01</a:t>
            </a:r>
            <a:endParaRPr lang="en-US" sz="2250" dirty="0"/>
          </a:p>
        </p:txBody>
      </p:sp>
      <p:sp>
        <p:nvSpPr>
          <p:cNvPr id="6" name="SK-20-text-5"/>
          <p:cNvSpPr/>
          <p:nvPr/>
        </p:nvSpPr>
        <p:spPr>
          <a:xfrm>
            <a:off x="720477" y="3209925"/>
            <a:ext cx="492323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02</a:t>
            </a:r>
            <a:endParaRPr lang="en-US" sz="2250" dirty="0"/>
          </a:p>
        </p:txBody>
      </p:sp>
      <p:sp>
        <p:nvSpPr>
          <p:cNvPr id="7" name="SK-20-text-6"/>
          <p:cNvSpPr/>
          <p:nvPr/>
        </p:nvSpPr>
        <p:spPr>
          <a:xfrm>
            <a:off x="720477" y="3962400"/>
            <a:ext cx="492323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03</a:t>
            </a:r>
            <a:endParaRPr lang="en-US" sz="2250" dirty="0"/>
          </a:p>
        </p:txBody>
      </p:sp>
      <p:sp>
        <p:nvSpPr>
          <p:cNvPr id="8" name="SK-20-text-7"/>
          <p:cNvSpPr/>
          <p:nvPr/>
        </p:nvSpPr>
        <p:spPr>
          <a:xfrm>
            <a:off x="720030" y="4714875"/>
            <a:ext cx="502890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04</a:t>
            </a:r>
            <a:endParaRPr lang="en-US" sz="2250" dirty="0"/>
          </a:p>
        </p:txBody>
      </p:sp>
      <p:sp>
        <p:nvSpPr>
          <p:cNvPr id="9" name="SK-20-text-8"/>
          <p:cNvSpPr/>
          <p:nvPr/>
        </p:nvSpPr>
        <p:spPr>
          <a:xfrm>
            <a:off x="720477" y="5467350"/>
            <a:ext cx="492323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05</a:t>
            </a:r>
            <a:endParaRPr lang="en-US" sz="2250" dirty="0"/>
          </a:p>
        </p:txBody>
      </p:sp>
      <p:sp>
        <p:nvSpPr>
          <p:cNvPr id="10" name="SK-20-text-9"/>
          <p:cNvSpPr/>
          <p:nvPr/>
        </p:nvSpPr>
        <p:spPr>
          <a:xfrm>
            <a:off x="6428333" y="2457450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06</a:t>
            </a:r>
            <a:endParaRPr lang="en-US" sz="2250" dirty="0"/>
          </a:p>
        </p:txBody>
      </p:sp>
      <p:sp>
        <p:nvSpPr>
          <p:cNvPr id="11" name="SK-20-text-10"/>
          <p:cNvSpPr/>
          <p:nvPr/>
        </p:nvSpPr>
        <p:spPr>
          <a:xfrm>
            <a:off x="6428333" y="3209925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07</a:t>
            </a:r>
            <a:endParaRPr lang="en-US" sz="2250" dirty="0"/>
          </a:p>
        </p:txBody>
      </p:sp>
      <p:sp>
        <p:nvSpPr>
          <p:cNvPr id="12" name="SK-20-text-11"/>
          <p:cNvSpPr/>
          <p:nvPr/>
        </p:nvSpPr>
        <p:spPr>
          <a:xfrm>
            <a:off x="6428333" y="3962400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08</a:t>
            </a:r>
            <a:endParaRPr lang="en-US" sz="2250" dirty="0"/>
          </a:p>
        </p:txBody>
      </p:sp>
      <p:sp>
        <p:nvSpPr>
          <p:cNvPr id="13" name="SK-20-text-12"/>
          <p:cNvSpPr/>
          <p:nvPr/>
        </p:nvSpPr>
        <p:spPr>
          <a:xfrm>
            <a:off x="6428333" y="4714875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09</a:t>
            </a:r>
            <a:endParaRPr lang="en-US" sz="2250" dirty="0"/>
          </a:p>
        </p:txBody>
      </p:sp>
      <p:sp>
        <p:nvSpPr>
          <p:cNvPr id="14" name="SK-20-text-13"/>
          <p:cNvSpPr/>
          <p:nvPr/>
        </p:nvSpPr>
        <p:spPr>
          <a:xfrm>
            <a:off x="6428333" y="5467350"/>
            <a:ext cx="439936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10</a:t>
            </a:r>
            <a:endParaRPr lang="en-US" sz="2250" dirty="0"/>
          </a:p>
        </p:txBody>
      </p:sp>
      <p:sp>
        <p:nvSpPr>
          <p:cNvPr id="15" name="SK-20-text-14"/>
          <p:cNvSpPr/>
          <p:nvPr/>
        </p:nvSpPr>
        <p:spPr>
          <a:xfrm>
            <a:off x="409575" y="104775"/>
            <a:ext cx="370332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2025" dirty="0"/>
          </a:p>
        </p:txBody>
      </p:sp>
      <p:sp>
        <p:nvSpPr>
          <p:cNvPr id="16" name="SK-20-text-15"/>
          <p:cNvSpPr/>
          <p:nvPr/>
        </p:nvSpPr>
        <p:spPr>
          <a:xfrm>
            <a:off x="1447800" y="2314575"/>
            <a:ext cx="53949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Equality Act 2010</a:t>
            </a:r>
            <a:endParaRPr lang="en-US" sz="1800" dirty="0"/>
          </a:p>
        </p:txBody>
      </p:sp>
      <p:sp>
        <p:nvSpPr>
          <p:cNvPr id="17" name="SK-20-text-16"/>
          <p:cNvSpPr/>
          <p:nvPr/>
        </p:nvSpPr>
        <p:spPr>
          <a:xfrm>
            <a:off x="1447800" y="3162300"/>
            <a:ext cx="822960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Gender Recognition Certificate</a:t>
            </a:r>
            <a:endParaRPr lang="en-US" sz="1800" dirty="0"/>
          </a:p>
        </p:txBody>
      </p:sp>
      <p:sp>
        <p:nvSpPr>
          <p:cNvPr id="18" name="SK-20-text-17"/>
          <p:cNvSpPr/>
          <p:nvPr/>
        </p:nvSpPr>
        <p:spPr>
          <a:xfrm>
            <a:off x="1447800" y="3876675"/>
            <a:ext cx="35661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MSM Screening</a:t>
            </a:r>
            <a:endParaRPr lang="en-US" sz="1800" dirty="0"/>
          </a:p>
        </p:txBody>
      </p:sp>
      <p:sp>
        <p:nvSpPr>
          <p:cNvPr id="19" name="SK-20-text-18"/>
          <p:cNvSpPr/>
          <p:nvPr/>
        </p:nvSpPr>
        <p:spPr>
          <a:xfrm>
            <a:off x="1447800" y="4514850"/>
            <a:ext cx="384048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 Patients</a:t>
            </a:r>
            <a:endParaRPr lang="en-US" sz="1800" dirty="0"/>
          </a:p>
        </p:txBody>
      </p:sp>
      <p:sp>
        <p:nvSpPr>
          <p:cNvPr id="20" name="SK-20-text-19"/>
          <p:cNvSpPr/>
          <p:nvPr/>
        </p:nvSpPr>
        <p:spPr>
          <a:xfrm>
            <a:off x="1447800" y="5295900"/>
            <a:ext cx="49377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Cervical Screening</a:t>
            </a:r>
            <a:endParaRPr lang="en-US" sz="1800" dirty="0"/>
          </a:p>
        </p:txBody>
      </p:sp>
      <p:sp>
        <p:nvSpPr>
          <p:cNvPr id="21" name="SK-20-text-20"/>
          <p:cNvSpPr/>
          <p:nvPr/>
        </p:nvSpPr>
        <p:spPr>
          <a:xfrm>
            <a:off x="7172325" y="2314575"/>
            <a:ext cx="192024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Chemsex</a:t>
            </a:r>
            <a:endParaRPr lang="en-US" sz="1800" dirty="0"/>
          </a:p>
        </p:txBody>
      </p:sp>
      <p:sp>
        <p:nvSpPr>
          <p:cNvPr id="22" name="SK-20-text-21"/>
          <p:cNvSpPr/>
          <p:nvPr/>
        </p:nvSpPr>
        <p:spPr>
          <a:xfrm>
            <a:off x="7172325" y="3143250"/>
            <a:ext cx="35661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Health</a:t>
            </a:r>
            <a:endParaRPr lang="en-US" sz="1800" dirty="0"/>
          </a:p>
        </p:txBody>
      </p:sp>
      <p:sp>
        <p:nvSpPr>
          <p:cNvPr id="23" name="SK-20-text-22"/>
          <p:cNvSpPr/>
          <p:nvPr/>
        </p:nvSpPr>
        <p:spPr>
          <a:xfrm>
            <a:off x="7172325" y="3829050"/>
            <a:ext cx="49377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Conversion Therapy</a:t>
            </a:r>
            <a:endParaRPr lang="en-US" sz="1800" dirty="0"/>
          </a:p>
        </p:txBody>
      </p:sp>
      <p:sp>
        <p:nvSpPr>
          <p:cNvPr id="24" name="SK-20-text-23"/>
          <p:cNvSpPr/>
          <p:nvPr/>
        </p:nvSpPr>
        <p:spPr>
          <a:xfrm>
            <a:off x="7172325" y="4438650"/>
            <a:ext cx="5019675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Young LGBTQ+ People</a:t>
            </a:r>
            <a:endParaRPr lang="en-US" sz="1800" dirty="0"/>
          </a:p>
        </p:txBody>
      </p:sp>
      <p:sp>
        <p:nvSpPr>
          <p:cNvPr id="25" name="SK-20-text-24"/>
          <p:cNvSpPr/>
          <p:nvPr/>
        </p:nvSpPr>
        <p:spPr>
          <a:xfrm>
            <a:off x="7172325" y="5200650"/>
            <a:ext cx="493776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Inclusive Language</a:t>
            </a:r>
            <a:endParaRPr lang="en-US" sz="1800" dirty="0"/>
          </a:p>
        </p:txBody>
      </p:sp>
      <p:sp>
        <p:nvSpPr>
          <p:cNvPr id="26" name="SK-20-text-25"/>
          <p:cNvSpPr/>
          <p:nvPr/>
        </p:nvSpPr>
        <p:spPr>
          <a:xfrm>
            <a:off x="590550" y="1771650"/>
            <a:ext cx="1160145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must-know facts for AKT, SCA &amp; clinical practice</a:t>
            </a:r>
            <a:endParaRPr lang="en-US" sz="1650" dirty="0"/>
          </a:p>
        </p:txBody>
      </p:sp>
      <p:sp>
        <p:nvSpPr>
          <p:cNvPr id="27" name="SK-20-text-26"/>
          <p:cNvSpPr/>
          <p:nvPr/>
        </p:nvSpPr>
        <p:spPr>
          <a:xfrm>
            <a:off x="1019175" y="6086475"/>
            <a:ext cx="3268980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Revision tip:</a:t>
            </a:r>
            <a:endParaRPr lang="en-US" sz="1650" dirty="0"/>
          </a:p>
        </p:txBody>
      </p:sp>
      <p:sp>
        <p:nvSpPr>
          <p:cNvPr id="28" name="SK-20-text-27"/>
          <p:cNvSpPr/>
          <p:nvPr/>
        </p:nvSpPr>
        <p:spPr>
          <a:xfrm>
            <a:off x="9867900" y="161925"/>
            <a:ext cx="20955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9" name="SK-20-text-28"/>
          <p:cNvSpPr/>
          <p:nvPr/>
        </p:nvSpPr>
        <p:spPr>
          <a:xfrm>
            <a:off x="2315988" y="6091237"/>
            <a:ext cx="7281863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Cover the subtext — can you recall each fact from the number alone?</a:t>
            </a:r>
            <a:endParaRPr lang="en-US" sz="1425" dirty="0"/>
          </a:p>
        </p:txBody>
      </p:sp>
      <p:sp>
        <p:nvSpPr>
          <p:cNvPr id="30" name="SK-20-text-29"/>
          <p:cNvSpPr/>
          <p:nvPr/>
        </p:nvSpPr>
        <p:spPr>
          <a:xfrm>
            <a:off x="466725" y="6638925"/>
            <a:ext cx="994410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— LGBTQ+ Health in Primary Care</a:t>
            </a:r>
            <a:endParaRPr lang="en-US" sz="1125" dirty="0"/>
          </a:p>
        </p:txBody>
      </p:sp>
      <p:sp>
        <p:nvSpPr>
          <p:cNvPr id="31" name="SK-20-text-30"/>
          <p:cNvSpPr/>
          <p:nvPr/>
        </p:nvSpPr>
        <p:spPr>
          <a:xfrm>
            <a:off x="10734675" y="6638925"/>
            <a:ext cx="1058168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Slide 20 of 21</a:t>
            </a:r>
            <a:endParaRPr lang="en-US" sz="1050" dirty="0"/>
          </a:p>
        </p:txBody>
      </p:sp>
      <p:sp>
        <p:nvSpPr>
          <p:cNvPr id="32" name="SK-20-text-31"/>
          <p:cNvSpPr/>
          <p:nvPr/>
        </p:nvSpPr>
        <p:spPr>
          <a:xfrm>
            <a:off x="1447800" y="2609850"/>
            <a:ext cx="4809083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Protects sexual orientation + gender reassignment —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legal duty to treat without discrimination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1447800" y="3448050"/>
            <a:ext cx="4662488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Disclosing trans history without consent = criminal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offence under GRA 2004</a:t>
            </a:r>
            <a:endParaRPr lang="en-US" sz="1200" dirty="0"/>
          </a:p>
        </p:txBody>
      </p:sp>
      <p:sp>
        <p:nvSpPr>
          <p:cNvPr id="34" name="SK-20-text-33"/>
          <p:cNvSpPr/>
          <p:nvPr/>
        </p:nvSpPr>
        <p:spPr>
          <a:xfrm>
            <a:off x="1447800" y="4133850"/>
            <a:ext cx="4714875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Annual screen; rectal + pharyngeal swabs always —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just urethral</a:t>
            </a:r>
            <a:endParaRPr lang="en-US" sz="1200" dirty="0"/>
          </a:p>
        </p:txBody>
      </p:sp>
      <p:sp>
        <p:nvSpPr>
          <p:cNvPr id="35" name="SK-20-text-34"/>
          <p:cNvSpPr/>
          <p:nvPr/>
        </p:nvSpPr>
        <p:spPr>
          <a:xfrm>
            <a:off x="1447800" y="4781550"/>
            <a:ext cx="4892873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correct name and pronouns; never disclose trans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 without consent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1447800" y="5591175"/>
            <a:ext cx="1005840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 to ALL people with a cervix — including trans men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7172325" y="2609850"/>
            <a:ext cx="4002286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Mephedrone, GHB/GBL, crystal meth — ask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sensitively and non-judgementally</a:t>
            </a:r>
            <a:endParaRPr lang="en-US" sz="1200" dirty="0"/>
          </a:p>
        </p:txBody>
      </p:sp>
      <p:sp>
        <p:nvSpPr>
          <p:cNvPr id="38" name="SK-20-text-37"/>
          <p:cNvSpPr/>
          <p:nvPr/>
        </p:nvSpPr>
        <p:spPr>
          <a:xfrm>
            <a:off x="7141815" y="3429000"/>
            <a:ext cx="5050185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LGBTQ+ patients at significantly higher risk — ask routinely</a:t>
            </a:r>
            <a:endParaRPr lang="en-US" sz="1200" dirty="0"/>
          </a:p>
        </p:txBody>
      </p:sp>
      <p:sp>
        <p:nvSpPr>
          <p:cNvPr id="39" name="SK-20-text-38"/>
          <p:cNvSpPr/>
          <p:nvPr/>
        </p:nvSpPr>
        <p:spPr>
          <a:xfrm>
            <a:off x="7172325" y="4086225"/>
            <a:ext cx="5019675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Harmful and unethical — NEVER recommend or refer</a:t>
            </a:r>
            <a:endParaRPr lang="en-US" sz="1200" dirty="0"/>
          </a:p>
        </p:txBody>
      </p:sp>
      <p:sp>
        <p:nvSpPr>
          <p:cNvPr id="40" name="SK-20-text-39"/>
          <p:cNvSpPr/>
          <p:nvPr/>
        </p:nvSpPr>
        <p:spPr>
          <a:xfrm>
            <a:off x="7172325" y="4714875"/>
            <a:ext cx="4851053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Confidentiality paramount; Gillick competence applies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 16</a:t>
            </a:r>
            <a:endParaRPr lang="en-US" sz="1200" dirty="0"/>
          </a:p>
        </p:txBody>
      </p:sp>
      <p:sp>
        <p:nvSpPr>
          <p:cNvPr id="41" name="SK-20-text-40"/>
          <p:cNvSpPr/>
          <p:nvPr/>
        </p:nvSpPr>
        <p:spPr>
          <a:xfrm>
            <a:off x="7172325" y="5467350"/>
            <a:ext cx="4096643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Partner, pronouns, 'assigned at birth' — avoid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heteronormative assumptions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5255" y="4917132"/>
            <a:ext cx="1524000" cy="133037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282" y="6240661"/>
            <a:ext cx="243780" cy="253603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6247507"/>
            <a:ext cx="280392" cy="212527"/>
          </a:xfrm>
          <a:prstGeom prst="rect">
            <a:avLst/>
          </a:prstGeom>
        </p:spPr>
      </p:pic>
      <p:sp>
        <p:nvSpPr>
          <p:cNvPr id="6" name="SK-3-text-5"/>
          <p:cNvSpPr/>
          <p:nvPr/>
        </p:nvSpPr>
        <p:spPr>
          <a:xfrm>
            <a:off x="590550" y="933450"/>
            <a:ext cx="77724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3D3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Outcomes</a:t>
            </a:r>
            <a:endParaRPr lang="en-US" sz="3000" dirty="0"/>
          </a:p>
        </p:txBody>
      </p:sp>
      <p:sp>
        <p:nvSpPr>
          <p:cNvPr id="7" name="SK-3-text-6"/>
          <p:cNvSpPr/>
          <p:nvPr/>
        </p:nvSpPr>
        <p:spPr>
          <a:xfrm>
            <a:off x="590550" y="123825"/>
            <a:ext cx="370332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2025" dirty="0"/>
          </a:p>
        </p:txBody>
      </p:sp>
      <p:sp>
        <p:nvSpPr>
          <p:cNvPr id="8" name="SK-3-text-7"/>
          <p:cNvSpPr/>
          <p:nvPr/>
        </p:nvSpPr>
        <p:spPr>
          <a:xfrm>
            <a:off x="819150" y="2466975"/>
            <a:ext cx="419100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2100" dirty="0"/>
          </a:p>
        </p:txBody>
      </p:sp>
      <p:sp>
        <p:nvSpPr>
          <p:cNvPr id="9" name="SK-3-text-8"/>
          <p:cNvSpPr/>
          <p:nvPr/>
        </p:nvSpPr>
        <p:spPr>
          <a:xfrm>
            <a:off x="819150" y="3448050"/>
            <a:ext cx="419100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2100" dirty="0"/>
          </a:p>
        </p:txBody>
      </p:sp>
      <p:sp>
        <p:nvSpPr>
          <p:cNvPr id="10" name="SK-3-text-9"/>
          <p:cNvSpPr/>
          <p:nvPr/>
        </p:nvSpPr>
        <p:spPr>
          <a:xfrm>
            <a:off x="819150" y="4419600"/>
            <a:ext cx="419100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100" dirty="0"/>
          </a:p>
        </p:txBody>
      </p:sp>
      <p:sp>
        <p:nvSpPr>
          <p:cNvPr id="11" name="SK-3-text-10"/>
          <p:cNvSpPr/>
          <p:nvPr/>
        </p:nvSpPr>
        <p:spPr>
          <a:xfrm>
            <a:off x="819150" y="5391150"/>
            <a:ext cx="419100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2100" dirty="0"/>
          </a:p>
        </p:txBody>
      </p:sp>
      <p:sp>
        <p:nvSpPr>
          <p:cNvPr id="12" name="SK-3-text-11"/>
          <p:cNvSpPr/>
          <p:nvPr/>
        </p:nvSpPr>
        <p:spPr>
          <a:xfrm>
            <a:off x="6429821" y="2466975"/>
            <a:ext cx="408533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2100" dirty="0"/>
          </a:p>
        </p:txBody>
      </p:sp>
      <p:sp>
        <p:nvSpPr>
          <p:cNvPr id="13" name="SK-3-text-12"/>
          <p:cNvSpPr/>
          <p:nvPr/>
        </p:nvSpPr>
        <p:spPr>
          <a:xfrm>
            <a:off x="6429821" y="3448050"/>
            <a:ext cx="408533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2100" dirty="0"/>
          </a:p>
        </p:txBody>
      </p:sp>
      <p:sp>
        <p:nvSpPr>
          <p:cNvPr id="14" name="SK-3-text-13"/>
          <p:cNvSpPr/>
          <p:nvPr/>
        </p:nvSpPr>
        <p:spPr>
          <a:xfrm>
            <a:off x="6429821" y="4419600"/>
            <a:ext cx="408533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2100" dirty="0"/>
          </a:p>
        </p:txBody>
      </p:sp>
      <p:sp>
        <p:nvSpPr>
          <p:cNvPr id="15" name="SK-3-text-14"/>
          <p:cNvSpPr/>
          <p:nvPr/>
        </p:nvSpPr>
        <p:spPr>
          <a:xfrm>
            <a:off x="6429821" y="5391150"/>
            <a:ext cx="408533" cy="4161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6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2100" dirty="0"/>
          </a:p>
        </p:txBody>
      </p:sp>
      <p:sp>
        <p:nvSpPr>
          <p:cNvPr id="16" name="SK-3-text-15"/>
          <p:cNvSpPr/>
          <p:nvPr/>
        </p:nvSpPr>
        <p:spPr>
          <a:xfrm>
            <a:off x="1571625" y="2419350"/>
            <a:ext cx="409664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Understand key terminology for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LGBTQ+ identities</a:t>
            </a:r>
            <a:endParaRPr lang="en-US" sz="1650" dirty="0"/>
          </a:p>
        </p:txBody>
      </p:sp>
      <p:sp>
        <p:nvSpPr>
          <p:cNvPr id="17" name="SK-3-text-16"/>
          <p:cNvSpPr/>
          <p:nvPr/>
        </p:nvSpPr>
        <p:spPr>
          <a:xfrm>
            <a:off x="1571625" y="3390900"/>
            <a:ext cx="446335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Recognise specific health needs of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LGBTQ+ patients</a:t>
            </a:r>
            <a:endParaRPr lang="en-US" sz="1650" dirty="0"/>
          </a:p>
        </p:txBody>
      </p:sp>
      <p:sp>
        <p:nvSpPr>
          <p:cNvPr id="18" name="SK-3-text-17"/>
          <p:cNvSpPr/>
          <p:nvPr/>
        </p:nvSpPr>
        <p:spPr>
          <a:xfrm>
            <a:off x="1571625" y="4362450"/>
            <a:ext cx="479866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Apply inclusive, non-heteronormative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consultation skills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1571625" y="5334000"/>
            <a:ext cx="4840486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Know the relevant legislation: Equality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Act 2010 and GRA 2004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7058025" y="2419350"/>
            <a:ext cx="4314825" cy="528042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Understand care for trans patients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in primary care</a:t>
            </a:r>
            <a:endParaRPr lang="en-US" sz="1650" dirty="0"/>
          </a:p>
        </p:txBody>
      </p:sp>
      <p:sp>
        <p:nvSpPr>
          <p:cNvPr id="21" name="SK-3-text-20"/>
          <p:cNvSpPr/>
          <p:nvPr/>
        </p:nvSpPr>
        <p:spPr>
          <a:xfrm>
            <a:off x="7058025" y="3390900"/>
            <a:ext cx="470430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Address sexual health needs of gay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and bisexual men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7058025" y="4362450"/>
            <a:ext cx="476726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Respond sensitively to disclosure of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LGBTQ+ identity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7058025" y="5334000"/>
            <a:ext cx="407565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— Recognise and respond to LGBTQ+</a:t>
            </a:r>
            <a:endParaRPr lang="en-US" sz="1650" dirty="0"/>
          </a:p>
          <a:p>
            <a:pPr marL="0" indent="0">
              <a:lnSpc>
                <a:spcPts val="207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mental health disparities</a:t>
            </a:r>
            <a:endParaRPr lang="en-US" sz="1650" dirty="0"/>
          </a:p>
        </p:txBody>
      </p:sp>
      <p:sp>
        <p:nvSpPr>
          <p:cNvPr id="24" name="SK-3-text-23"/>
          <p:cNvSpPr/>
          <p:nvPr/>
        </p:nvSpPr>
        <p:spPr>
          <a:xfrm>
            <a:off x="9144000" y="161925"/>
            <a:ext cx="2692598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963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657225" y="1781175"/>
            <a:ext cx="11534775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i="1" dirty="0">
                <a:solidFill>
                  <a:srgbClr val="59595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*By the end of this session, you will be able to...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628650" y="6638925"/>
            <a:ext cx="86182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75"/>
              </a:lnSpc>
              <a:buNone/>
            </a:pPr>
            <a:r>
              <a:rPr lang="en-US" sz="975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27" name="SK-3-text-26"/>
          <p:cNvSpPr/>
          <p:nvPr/>
        </p:nvSpPr>
        <p:spPr>
          <a:xfrm>
            <a:off x="10801350" y="6638925"/>
            <a:ext cx="859036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0000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Slide 3 of 21</a:t>
            </a:r>
            <a:endParaRPr lang="en-US" sz="975" dirty="0"/>
          </a:p>
        </p:txBody>
      </p:sp>
      <p:sp>
        <p:nvSpPr>
          <p:cNvPr id="28" name="SK-3-text-27"/>
          <p:cNvSpPr/>
          <p:nvPr/>
        </p:nvSpPr>
        <p:spPr>
          <a:xfrm>
            <a:off x="962025" y="6267450"/>
            <a:ext cx="480060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3762375" y="6267450"/>
            <a:ext cx="736092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8486" y="6007596"/>
            <a:ext cx="390079" cy="253603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53" y="5890915"/>
            <a:ext cx="548580" cy="479971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84" y="2448223"/>
            <a:ext cx="804565" cy="720030"/>
          </a:xfrm>
          <a:prstGeom prst="rect">
            <a:avLst/>
          </a:prstGeom>
        </p:spPr>
      </p:pic>
      <p:sp>
        <p:nvSpPr>
          <p:cNvPr id="6" name="SK-21-text-5"/>
          <p:cNvSpPr/>
          <p:nvPr/>
        </p:nvSpPr>
        <p:spPr>
          <a:xfrm>
            <a:off x="590550" y="876300"/>
            <a:ext cx="11601450" cy="500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38"/>
              </a:lnSpc>
              <a:buNone/>
            </a:pPr>
            <a:r>
              <a:rPr lang="en-US" sz="3150" b="1" dirty="0">
                <a:solidFill>
                  <a:srgbClr val="282F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Disclaimer &amp; Resources</a:t>
            </a:r>
            <a:endParaRPr lang="en-US" sz="3150" dirty="0"/>
          </a:p>
        </p:txBody>
      </p:sp>
      <p:sp>
        <p:nvSpPr>
          <p:cNvPr id="7" name="SK-21-text-6"/>
          <p:cNvSpPr/>
          <p:nvPr/>
        </p:nvSpPr>
        <p:spPr>
          <a:xfrm>
            <a:off x="590550" y="123825"/>
            <a:ext cx="3840480" cy="3199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2100" dirty="0"/>
          </a:p>
        </p:txBody>
      </p:sp>
      <p:sp>
        <p:nvSpPr>
          <p:cNvPr id="8" name="SK-21-text-7"/>
          <p:cNvSpPr/>
          <p:nvPr/>
        </p:nvSpPr>
        <p:spPr>
          <a:xfrm>
            <a:off x="1933575" y="2362200"/>
            <a:ext cx="7955280" cy="3223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38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Important Clinical Disclaimer</a:t>
            </a:r>
            <a:endParaRPr lang="en-US" sz="1800" dirty="0"/>
          </a:p>
        </p:txBody>
      </p:sp>
      <p:sp>
        <p:nvSpPr>
          <p:cNvPr id="9" name="SK-21-text-8"/>
          <p:cNvSpPr/>
          <p:nvPr/>
        </p:nvSpPr>
        <p:spPr>
          <a:xfrm>
            <a:off x="962025" y="3752850"/>
            <a:ext cx="3120390" cy="2760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F9721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RESOURCES</a:t>
            </a:r>
            <a:endParaRPr lang="en-US" sz="1575" dirty="0"/>
          </a:p>
        </p:txBody>
      </p:sp>
      <p:sp>
        <p:nvSpPr>
          <p:cNvPr id="10" name="SK-21-text-9"/>
          <p:cNvSpPr/>
          <p:nvPr/>
        </p:nvSpPr>
        <p:spPr>
          <a:xfrm>
            <a:off x="6562725" y="3752850"/>
            <a:ext cx="5629275" cy="2760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74"/>
              </a:lnSpc>
              <a:buNone/>
            </a:pPr>
            <a:r>
              <a:rPr lang="en-US" sz="1575" b="1" dirty="0">
                <a:solidFill>
                  <a:srgbClr val="1B9A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SUPPORT RESOURCES</a:t>
            </a:r>
            <a:endParaRPr lang="en-US" sz="1575" dirty="0"/>
          </a:p>
        </p:txBody>
      </p:sp>
      <p:sp>
        <p:nvSpPr>
          <p:cNvPr id="11" name="SK-21-text-10"/>
          <p:cNvSpPr/>
          <p:nvPr/>
        </p:nvSpPr>
        <p:spPr>
          <a:xfrm>
            <a:off x="9496425" y="161925"/>
            <a:ext cx="2305050" cy="228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7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2" name="SK-21-text-11"/>
          <p:cNvSpPr/>
          <p:nvPr/>
        </p:nvSpPr>
        <p:spPr>
          <a:xfrm>
            <a:off x="1662113" y="2724150"/>
            <a:ext cx="10529888" cy="4560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double-check this advice and drug doses with the latest NICE/BNF guidance. This document is</a:t>
            </a:r>
            <a:endParaRPr lang="en-US" sz="1425" dirty="0"/>
          </a:p>
          <a:p>
            <a:pPr marL="0" indent="0">
              <a:lnSpc>
                <a:spcPts val="17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educational purposes only and does not replace clinical judgement or current NHS guidelines.</a:t>
            </a:r>
            <a:endParaRPr lang="en-US" sz="1425" dirty="0"/>
          </a:p>
        </p:txBody>
      </p:sp>
      <p:sp>
        <p:nvSpPr>
          <p:cNvPr id="13" name="SK-21-text-12"/>
          <p:cNvSpPr/>
          <p:nvPr/>
        </p:nvSpPr>
        <p:spPr>
          <a:xfrm>
            <a:off x="962025" y="4076700"/>
            <a:ext cx="5133975" cy="13141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Guidelines — nice.org.uk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BNF Online — bnf.nice.org.uk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BASHH Guidelines — bashh.org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NHS England Trans Healthcare — england.nhs.uk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GMC Good Medical Practice 2024 — gmc-uk.org</a:t>
            </a:r>
            <a:endParaRPr lang="en-US" sz="1500" dirty="0"/>
          </a:p>
        </p:txBody>
      </p:sp>
      <p:sp>
        <p:nvSpPr>
          <p:cNvPr id="14" name="SK-21-text-13"/>
          <p:cNvSpPr/>
          <p:nvPr/>
        </p:nvSpPr>
        <p:spPr>
          <a:xfrm>
            <a:off x="6562725" y="4076700"/>
            <a:ext cx="5092005" cy="15769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Stonewall — stonewall.org.uk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Mermaids (young people) — mermaidsuk.org.uk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LGBT+ Foundation — lgbt.foundation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Childline — childline.org.uk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56 Dean Street (chemsex/sexual health) —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56deanstreet.nhs.uk</a:t>
            </a:r>
            <a:endParaRPr lang="en-US" sz="1500" dirty="0"/>
          </a:p>
        </p:txBody>
      </p:sp>
      <p:sp>
        <p:nvSpPr>
          <p:cNvPr id="15" name="SK-21-text-14"/>
          <p:cNvSpPr/>
          <p:nvPr/>
        </p:nvSpPr>
        <p:spPr>
          <a:xfrm>
            <a:off x="2742605" y="5953125"/>
            <a:ext cx="6716018" cy="2652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44"/>
              </a:lnSpc>
              <a:buNone/>
            </a:pPr>
            <a:r>
              <a:rPr lang="en-US" sz="900" dirty="0">
                <a:solidFill>
                  <a:srgbClr val="282F3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Bradford VTS Teaching Deck</a:t>
            </a:r>
            <a:endParaRPr lang="en-US" sz="900" dirty="0"/>
          </a:p>
          <a:p>
            <a:pPr marL="0" indent="0" algn="ctr">
              <a:lnSpc>
                <a:spcPts val="1044"/>
              </a:lnSpc>
              <a:buNone/>
            </a:pPr>
            <a:r>
              <a:rPr lang="en-US" sz="900" dirty="0">
                <a:solidFill>
                  <a:srgbClr val="282F33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Created May 2026 | Updated to NHS England 2025, Equality Act 2010, GMC 2024 Standards</a:t>
            </a:r>
            <a:endParaRPr lang="en-US" sz="900" dirty="0"/>
          </a:p>
        </p:txBody>
      </p:sp>
      <p:sp>
        <p:nvSpPr>
          <p:cNvPr id="16" name="SK-21-text-15"/>
          <p:cNvSpPr/>
          <p:nvPr/>
        </p:nvSpPr>
        <p:spPr>
          <a:xfrm>
            <a:off x="657225" y="6610350"/>
            <a:ext cx="653796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— LGBTQ+ Health in Primary Care</a:t>
            </a:r>
            <a:endParaRPr lang="en-US" sz="975" dirty="0"/>
          </a:p>
        </p:txBody>
      </p:sp>
      <p:sp>
        <p:nvSpPr>
          <p:cNvPr id="17" name="SK-21-text-16"/>
          <p:cNvSpPr/>
          <p:nvPr/>
        </p:nvSpPr>
        <p:spPr>
          <a:xfrm>
            <a:off x="9801225" y="6019800"/>
            <a:ext cx="2390775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6"/>
              </a:lnSpc>
              <a:buNone/>
            </a:pPr>
            <a:r>
              <a:rPr lang="en-US" sz="1200" dirty="0">
                <a:solidFill>
                  <a:srgbClr val="282F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Educational Use Only</a:t>
            </a:r>
            <a:endParaRPr lang="en-US" sz="1200" dirty="0"/>
          </a:p>
        </p:txBody>
      </p:sp>
      <p:sp>
        <p:nvSpPr>
          <p:cNvPr id="18" name="SK-21-text-17"/>
          <p:cNvSpPr/>
          <p:nvPr/>
        </p:nvSpPr>
        <p:spPr>
          <a:xfrm>
            <a:off x="5289649" y="6610350"/>
            <a:ext cx="1603028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19" name="SK-21-text-18"/>
          <p:cNvSpPr/>
          <p:nvPr/>
        </p:nvSpPr>
        <p:spPr>
          <a:xfrm>
            <a:off x="10648950" y="6610350"/>
            <a:ext cx="995363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21 of 21</a:t>
            </a:r>
            <a:endParaRPr lang="en-US" sz="975" dirty="0"/>
          </a:p>
        </p:txBody>
      </p:sp>
      <p:sp>
        <p:nvSpPr>
          <p:cNvPr id="20" name="SK-21-text-19"/>
          <p:cNvSpPr/>
          <p:nvPr/>
        </p:nvSpPr>
        <p:spPr>
          <a:xfrm>
            <a:off x="590550" y="1714500"/>
            <a:ext cx="11601450" cy="2149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2"/>
              </a:lnSpc>
              <a:buNone/>
            </a:pPr>
            <a:r>
              <a:rPr lang="en-US" sz="1200" i="1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LGBTQ+ Health in Primary Care — Bradford VTS Teaching Deck, May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4-text-2"/>
          <p:cNvSpPr/>
          <p:nvPr/>
        </p:nvSpPr>
        <p:spPr>
          <a:xfrm>
            <a:off x="466725" y="781050"/>
            <a:ext cx="11725275" cy="4295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3"/>
              </a:lnSpc>
              <a:buNone/>
            </a:pPr>
            <a:r>
              <a:rPr lang="en-US" sz="3075" b="1" dirty="0">
                <a:solidFill>
                  <a:srgbClr val="1C1C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LGBTQ+ Terminology: Getting It Right</a:t>
            </a:r>
            <a:endParaRPr lang="en-US" sz="3075" dirty="0"/>
          </a:p>
        </p:txBody>
      </p:sp>
      <p:sp>
        <p:nvSpPr>
          <p:cNvPr id="4" name="SK-4-text-3"/>
          <p:cNvSpPr/>
          <p:nvPr/>
        </p:nvSpPr>
        <p:spPr>
          <a:xfrm>
            <a:off x="4429125" y="2181225"/>
            <a:ext cx="34290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117A6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Gender Identity</a:t>
            </a:r>
            <a:endParaRPr lang="en-US" sz="1500" dirty="0"/>
          </a:p>
        </p:txBody>
      </p:sp>
      <p:sp>
        <p:nvSpPr>
          <p:cNvPr id="5" name="SK-4-text-4"/>
          <p:cNvSpPr/>
          <p:nvPr/>
        </p:nvSpPr>
        <p:spPr>
          <a:xfrm>
            <a:off x="657225" y="2181225"/>
            <a:ext cx="6858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6A40A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Sex</a:t>
            </a:r>
            <a:endParaRPr lang="en-US" sz="1500" dirty="0"/>
          </a:p>
        </p:txBody>
      </p:sp>
      <p:sp>
        <p:nvSpPr>
          <p:cNvPr id="6" name="SK-4-text-5"/>
          <p:cNvSpPr/>
          <p:nvPr/>
        </p:nvSpPr>
        <p:spPr>
          <a:xfrm>
            <a:off x="8277225" y="2181225"/>
            <a:ext cx="3914775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Sexual Orientation</a:t>
            </a:r>
            <a:endParaRPr lang="en-US" sz="1500" dirty="0"/>
          </a:p>
        </p:txBody>
      </p:sp>
      <p:sp>
        <p:nvSpPr>
          <p:cNvPr id="7" name="SK-4-text-6"/>
          <p:cNvSpPr/>
          <p:nvPr/>
        </p:nvSpPr>
        <p:spPr>
          <a:xfrm>
            <a:off x="4429125" y="3752850"/>
            <a:ext cx="43434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7991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Transgender / Trans</a:t>
            </a:r>
            <a:endParaRPr lang="en-US" sz="1500" dirty="0"/>
          </a:p>
        </p:txBody>
      </p:sp>
      <p:sp>
        <p:nvSpPr>
          <p:cNvPr id="8" name="SK-4-text-7"/>
          <p:cNvSpPr/>
          <p:nvPr/>
        </p:nvSpPr>
        <p:spPr>
          <a:xfrm>
            <a:off x="657225" y="3752850"/>
            <a:ext cx="20574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4091D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Cisgender</a:t>
            </a:r>
            <a:endParaRPr lang="en-US" sz="1500" dirty="0"/>
          </a:p>
        </p:txBody>
      </p:sp>
      <p:sp>
        <p:nvSpPr>
          <p:cNvPr id="9" name="SK-4-text-8"/>
          <p:cNvSpPr/>
          <p:nvPr/>
        </p:nvSpPr>
        <p:spPr>
          <a:xfrm>
            <a:off x="8277225" y="3752850"/>
            <a:ext cx="3914775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CC8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Non-Binary / Gender Dysphoria</a:t>
            </a:r>
            <a:endParaRPr lang="en-US" sz="1500" dirty="0"/>
          </a:p>
        </p:txBody>
      </p:sp>
      <p:sp>
        <p:nvSpPr>
          <p:cNvPr id="10" name="SK-4-text-9"/>
          <p:cNvSpPr/>
          <p:nvPr/>
        </p:nvSpPr>
        <p:spPr>
          <a:xfrm>
            <a:off x="4429125" y="2571750"/>
            <a:ext cx="3929063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 person's internal, deeply held sense of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their own gender. May or may not align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with sex assigned at birth.</a:t>
            </a:r>
            <a:endParaRPr lang="en-US" sz="1350" dirty="0"/>
          </a:p>
        </p:txBody>
      </p:sp>
      <p:sp>
        <p:nvSpPr>
          <p:cNvPr id="11" name="SK-4-text-10"/>
          <p:cNvSpPr/>
          <p:nvPr/>
        </p:nvSpPr>
        <p:spPr>
          <a:xfrm>
            <a:off x="657225" y="2571750"/>
            <a:ext cx="3478411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Biological characteristics —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chromosomes, hormones, anatomy.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Categories: male, female, intersex.</a:t>
            </a:r>
            <a:endParaRPr lang="en-US" sz="1350" dirty="0"/>
          </a:p>
        </p:txBody>
      </p:sp>
      <p:sp>
        <p:nvSpPr>
          <p:cNvPr id="12" name="SK-4-text-11"/>
          <p:cNvSpPr/>
          <p:nvPr/>
        </p:nvSpPr>
        <p:spPr>
          <a:xfrm>
            <a:off x="8277225" y="2571750"/>
            <a:ext cx="3132683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Who a person is attracted to —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emotionally, romantically, and/or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sexually.</a:t>
            </a:r>
            <a:endParaRPr lang="en-US" sz="1350" dirty="0"/>
          </a:p>
        </p:txBody>
      </p:sp>
      <p:sp>
        <p:nvSpPr>
          <p:cNvPr id="13" name="SK-4-text-12"/>
          <p:cNvSpPr/>
          <p:nvPr/>
        </p:nvSpPr>
        <p:spPr>
          <a:xfrm>
            <a:off x="4429125" y="4133850"/>
            <a:ext cx="3991868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Umbrella term — gender identity differs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from sex assigned at birth. Includes trans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men, trans women, non-binary people.</a:t>
            </a:r>
            <a:endParaRPr lang="en-US" sz="1350" dirty="0"/>
          </a:p>
        </p:txBody>
      </p:sp>
      <p:sp>
        <p:nvSpPr>
          <p:cNvPr id="14" name="SK-4-text-13"/>
          <p:cNvSpPr/>
          <p:nvPr/>
        </p:nvSpPr>
        <p:spPr>
          <a:xfrm>
            <a:off x="657225" y="4133850"/>
            <a:ext cx="337363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Gender identity aligns with the sex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assigned at birth.</a:t>
            </a:r>
            <a:endParaRPr lang="en-US" sz="1350" dirty="0"/>
          </a:p>
        </p:txBody>
      </p:sp>
      <p:sp>
        <p:nvSpPr>
          <p:cNvPr id="15" name="SK-4-text-14"/>
          <p:cNvSpPr/>
          <p:nvPr/>
        </p:nvSpPr>
        <p:spPr>
          <a:xfrm>
            <a:off x="8277225" y="4133850"/>
            <a:ext cx="3876675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Non-binary: identity outside male/female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Gender dysphoria: distress from mismatch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between identity and sex assigned at birth.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466725" y="104775"/>
            <a:ext cx="315468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725" dirty="0"/>
          </a:p>
        </p:txBody>
      </p:sp>
      <p:sp>
        <p:nvSpPr>
          <p:cNvPr id="17" name="SK-4-text-16"/>
          <p:cNvSpPr/>
          <p:nvPr/>
        </p:nvSpPr>
        <p:spPr>
          <a:xfrm>
            <a:off x="771525" y="5505450"/>
            <a:ext cx="3600450" cy="2920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575" b="1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X 'Transsexual'</a:t>
            </a:r>
            <a:endParaRPr lang="en-US" sz="1575" dirty="0"/>
          </a:p>
        </p:txBody>
      </p:sp>
      <p:sp>
        <p:nvSpPr>
          <p:cNvPr id="18" name="SK-4-text-17"/>
          <p:cNvSpPr/>
          <p:nvPr/>
        </p:nvSpPr>
        <p:spPr>
          <a:xfrm>
            <a:off x="3581400" y="5505450"/>
            <a:ext cx="3360420" cy="2920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575" b="1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X 'Homosexual'</a:t>
            </a:r>
            <a:endParaRPr lang="en-US" sz="1575" dirty="0"/>
          </a:p>
        </p:txBody>
      </p:sp>
      <p:sp>
        <p:nvSpPr>
          <p:cNvPr id="19" name="SK-4-text-18"/>
          <p:cNvSpPr/>
          <p:nvPr/>
        </p:nvSpPr>
        <p:spPr>
          <a:xfrm>
            <a:off x="6381750" y="5505450"/>
            <a:ext cx="4320540" cy="2920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575" b="1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X 'Biological sex'</a:t>
            </a:r>
            <a:endParaRPr lang="en-US" sz="1575" dirty="0"/>
          </a:p>
        </p:txBody>
      </p:sp>
      <p:sp>
        <p:nvSpPr>
          <p:cNvPr id="20" name="SK-4-text-19"/>
          <p:cNvSpPr/>
          <p:nvPr/>
        </p:nvSpPr>
        <p:spPr>
          <a:xfrm>
            <a:off x="466725" y="1562100"/>
            <a:ext cx="1097280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i="1" dirty="0">
                <a:solidFill>
                  <a:srgbClr val="59595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Use these terms confidently in clinical practice</a:t>
            </a:r>
            <a:endParaRPr lang="en-US" sz="1500" dirty="0"/>
          </a:p>
        </p:txBody>
      </p:sp>
      <p:sp>
        <p:nvSpPr>
          <p:cNvPr id="21" name="SK-4-text-20"/>
          <p:cNvSpPr/>
          <p:nvPr/>
        </p:nvSpPr>
        <p:spPr>
          <a:xfrm>
            <a:off x="9734550" y="133350"/>
            <a:ext cx="221069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771525" y="5238750"/>
            <a:ext cx="5425440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6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⚠️ AVOID IN CLINICAL SETTINGS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9144000" y="5238750"/>
            <a:ext cx="1280160" cy="2102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6"/>
              </a:lnSpc>
              <a:buNone/>
            </a:pPr>
            <a:r>
              <a:rPr lang="en-US" sz="1200" b="1" dirty="0">
                <a:solidFill>
                  <a:srgbClr val="6A40A8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AKT TIP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771525" y="5886450"/>
            <a:ext cx="5486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Outdated — use trans/transgender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3581400" y="5886450"/>
            <a:ext cx="238884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Feels clinical/pathologising —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use gay, lesbian, bisexual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6381750" y="5886450"/>
            <a:ext cx="58102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Preferred: 'sex assigned at birth'</a:t>
            </a:r>
            <a:endParaRPr lang="en-US" sz="1125" dirty="0"/>
          </a:p>
        </p:txBody>
      </p:sp>
      <p:sp>
        <p:nvSpPr>
          <p:cNvPr id="27" name="SK-4-text-26"/>
          <p:cNvSpPr/>
          <p:nvPr/>
        </p:nvSpPr>
        <p:spPr>
          <a:xfrm>
            <a:off x="9144000" y="5505450"/>
            <a:ext cx="292313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'Homosexual' carries historical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pathologising connotations — always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use patient-preferred language in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1C1C1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clinical records.</a:t>
            </a:r>
            <a:endParaRPr lang="en-US" sz="1125" dirty="0"/>
          </a:p>
        </p:txBody>
      </p:sp>
      <p:sp>
        <p:nvSpPr>
          <p:cNvPr id="28" name="SK-4-text-27"/>
          <p:cNvSpPr/>
          <p:nvPr/>
        </p:nvSpPr>
        <p:spPr>
          <a:xfrm>
            <a:off x="466725" y="6610350"/>
            <a:ext cx="99441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Bradford VTS Teaching Deck — LGBTQ+ Health in Primary Care</a:t>
            </a:r>
            <a:endParaRPr lang="en-US" sz="1125" dirty="0"/>
          </a:p>
        </p:txBody>
      </p:sp>
      <p:sp>
        <p:nvSpPr>
          <p:cNvPr id="29" name="SK-4-text-28"/>
          <p:cNvSpPr/>
          <p:nvPr/>
        </p:nvSpPr>
        <p:spPr>
          <a:xfrm>
            <a:off x="10829925" y="6610350"/>
            <a:ext cx="10057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Slide 4 of 21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5" y="47625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6233815"/>
            <a:ext cx="329059" cy="29482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8282" y="5774382"/>
            <a:ext cx="243780" cy="212527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282" y="3483769"/>
            <a:ext cx="219373" cy="205680"/>
          </a:xfrm>
          <a:prstGeom prst="rect">
            <a:avLst/>
          </a:prstGeom>
        </p:spPr>
      </p:pic>
      <p:sp>
        <p:nvSpPr>
          <p:cNvPr id="6" name="SK-5-text-5"/>
          <p:cNvSpPr/>
          <p:nvPr/>
        </p:nvSpPr>
        <p:spPr>
          <a:xfrm>
            <a:off x="466725" y="742950"/>
            <a:ext cx="11658600" cy="3885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Legal Framework in England</a:t>
            </a:r>
            <a:endParaRPr lang="en-US" sz="2550" dirty="0"/>
          </a:p>
        </p:txBody>
      </p:sp>
      <p:sp>
        <p:nvSpPr>
          <p:cNvPr id="7" name="SK-5-text-6"/>
          <p:cNvSpPr/>
          <p:nvPr/>
        </p:nvSpPr>
        <p:spPr>
          <a:xfrm>
            <a:off x="466725" y="95250"/>
            <a:ext cx="329184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8" name="SK-5-text-7"/>
          <p:cNvSpPr/>
          <p:nvPr/>
        </p:nvSpPr>
        <p:spPr>
          <a:xfrm>
            <a:off x="1496786" y="1272629"/>
            <a:ext cx="1074420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i="1" dirty="0">
                <a:solidFill>
                  <a:srgbClr val="6D6D6D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Key legislation every GP trainee must know</a:t>
            </a:r>
            <a:endParaRPr lang="en-US" sz="1800" dirty="0"/>
          </a:p>
        </p:txBody>
      </p:sp>
      <p:sp>
        <p:nvSpPr>
          <p:cNvPr id="9" name="SK-5-text-8"/>
          <p:cNvSpPr/>
          <p:nvPr/>
        </p:nvSpPr>
        <p:spPr>
          <a:xfrm>
            <a:off x="714375" y="2181225"/>
            <a:ext cx="69570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9 Protected Characteristics</a:t>
            </a:r>
            <a:endParaRPr lang="en-US" sz="1650" dirty="0"/>
          </a:p>
        </p:txBody>
      </p:sp>
      <p:sp>
        <p:nvSpPr>
          <p:cNvPr id="10" name="SK-5-text-9"/>
          <p:cNvSpPr/>
          <p:nvPr/>
        </p:nvSpPr>
        <p:spPr>
          <a:xfrm>
            <a:off x="6505575" y="2181225"/>
            <a:ext cx="568642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Gender Recognition Certificate (GRC)</a:t>
            </a:r>
            <a:endParaRPr lang="en-US" sz="1650" dirty="0"/>
          </a:p>
        </p:txBody>
      </p:sp>
      <p:sp>
        <p:nvSpPr>
          <p:cNvPr id="11" name="SK-5-text-10"/>
          <p:cNvSpPr/>
          <p:nvPr/>
        </p:nvSpPr>
        <p:spPr>
          <a:xfrm>
            <a:off x="714375" y="4495800"/>
            <a:ext cx="92202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Same-Sex Marriage Legal Since 2014</a:t>
            </a:r>
            <a:endParaRPr lang="en-US" sz="1650" dirty="0"/>
          </a:p>
        </p:txBody>
      </p:sp>
      <p:sp>
        <p:nvSpPr>
          <p:cNvPr id="12" name="SK-5-text-11"/>
          <p:cNvSpPr/>
          <p:nvPr/>
        </p:nvSpPr>
        <p:spPr>
          <a:xfrm>
            <a:off x="6505575" y="4495800"/>
            <a:ext cx="568642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Harmful &amp; Unethical — Never Recommend</a:t>
            </a:r>
            <a:endParaRPr lang="en-US" sz="1650" dirty="0"/>
          </a:p>
        </p:txBody>
      </p:sp>
      <p:sp>
        <p:nvSpPr>
          <p:cNvPr id="13" name="SK-5-text-12"/>
          <p:cNvSpPr/>
          <p:nvPr/>
        </p:nvSpPr>
        <p:spPr>
          <a:xfrm>
            <a:off x="857250" y="1866900"/>
            <a:ext cx="3371850" cy="2629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EQUALITY ACT 2010</a:t>
            </a:r>
            <a:endParaRPr lang="en-US" sz="1125" dirty="0"/>
          </a:p>
        </p:txBody>
      </p:sp>
      <p:sp>
        <p:nvSpPr>
          <p:cNvPr id="14" name="SK-5-text-13"/>
          <p:cNvSpPr/>
          <p:nvPr/>
        </p:nvSpPr>
        <p:spPr>
          <a:xfrm>
            <a:off x="947056" y="4181475"/>
            <a:ext cx="3262993" cy="3143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MARRIAGE ACT 2013</a:t>
            </a:r>
            <a:endParaRPr lang="en-US" sz="1125" dirty="0"/>
          </a:p>
        </p:txBody>
      </p:sp>
      <p:sp>
        <p:nvSpPr>
          <p:cNvPr id="15" name="SK-5-text-14"/>
          <p:cNvSpPr/>
          <p:nvPr/>
        </p:nvSpPr>
        <p:spPr>
          <a:xfrm>
            <a:off x="6717655" y="1866900"/>
            <a:ext cx="4931420" cy="2175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GENDER RECOGNITION ACT 2004</a:t>
            </a:r>
            <a:endParaRPr lang="en-US" sz="1125" dirty="0"/>
          </a:p>
        </p:txBody>
      </p:sp>
      <p:sp>
        <p:nvSpPr>
          <p:cNvPr id="16" name="SK-5-text-15"/>
          <p:cNvSpPr/>
          <p:nvPr/>
        </p:nvSpPr>
        <p:spPr>
          <a:xfrm>
            <a:off x="6662057" y="4181475"/>
            <a:ext cx="2986768" cy="3214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CONVERSION THERAPY</a:t>
            </a:r>
            <a:endParaRPr lang="en-US" sz="1125" dirty="0"/>
          </a:p>
        </p:txBody>
      </p:sp>
      <p:sp>
        <p:nvSpPr>
          <p:cNvPr id="17" name="SK-5-text-16"/>
          <p:cNvSpPr/>
          <p:nvPr/>
        </p:nvSpPr>
        <p:spPr>
          <a:xfrm>
            <a:off x="1031421" y="2501652"/>
            <a:ext cx="5825430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Prohibits discrimination in health &amp; social care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Relevant to GP practice: Sexual orientation + Gender reassign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Also covers: age, disability, race, religion/belief, sex,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marriage/civil partnership, pregnancy</a:t>
            </a:r>
            <a:endParaRPr lang="en-US" sz="1200" dirty="0"/>
          </a:p>
        </p:txBody>
      </p:sp>
      <p:sp>
        <p:nvSpPr>
          <p:cNvPr id="18" name="SK-5-text-17"/>
          <p:cNvSpPr/>
          <p:nvPr/>
        </p:nvSpPr>
        <p:spPr>
          <a:xfrm>
            <a:off x="6999833" y="2550914"/>
            <a:ext cx="5029200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Legally changes gender for all purposes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Requires: gender dysphoria diagnosis + 2 years living in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acquired gender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Birth certificate can be amended</a:t>
            </a:r>
            <a:endParaRPr lang="en-US" sz="1200" dirty="0"/>
          </a:p>
        </p:txBody>
      </p:sp>
      <p:sp>
        <p:nvSpPr>
          <p:cNvPr id="19" name="SK-5-text-18"/>
          <p:cNvSpPr/>
          <p:nvPr/>
        </p:nvSpPr>
        <p:spPr>
          <a:xfrm>
            <a:off x="1031421" y="4875908"/>
            <a:ext cx="5898803" cy="548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Marriage (Same Sex Couples) Act 2013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England &amp; Wales — same-sex couples have equal marriage rights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Civil partnerships also remain available</a:t>
            </a:r>
            <a:endParaRPr lang="en-US" sz="1200" dirty="0"/>
          </a:p>
        </p:txBody>
      </p:sp>
      <p:sp>
        <p:nvSpPr>
          <p:cNvPr id="20" name="SK-5-text-19"/>
          <p:cNvSpPr/>
          <p:nvPr/>
        </p:nvSpPr>
        <p:spPr>
          <a:xfrm>
            <a:off x="6999833" y="4804768"/>
            <a:ext cx="5332958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NHS England (2024) &amp; BMA: any attempt to change sexual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orientation or gender identity is harmful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GMC Good Medical Practice 2024: explicit professional duty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• Gillick competence applies to young LGBTQ+ people</a:t>
            </a:r>
            <a:endParaRPr lang="en-US" sz="1200" dirty="0"/>
          </a:p>
        </p:txBody>
      </p:sp>
      <p:sp>
        <p:nvSpPr>
          <p:cNvPr id="21" name="SK-5-text-20"/>
          <p:cNvSpPr/>
          <p:nvPr/>
        </p:nvSpPr>
        <p:spPr>
          <a:xfrm>
            <a:off x="1250497" y="3493889"/>
            <a:ext cx="6720840" cy="2128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Legal Duty to Treat Without Discrimination</a:t>
            </a:r>
            <a:endParaRPr lang="en-US" sz="1050" dirty="0"/>
          </a:p>
        </p:txBody>
      </p:sp>
      <p:sp>
        <p:nvSpPr>
          <p:cNvPr id="22" name="SK-5-text-21"/>
          <p:cNvSpPr/>
          <p:nvPr/>
        </p:nvSpPr>
        <p:spPr>
          <a:xfrm>
            <a:off x="1022985" y="5853559"/>
            <a:ext cx="304038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Equal Rights in Law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6919912" y="3566241"/>
            <a:ext cx="5629275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⚠️ Disclosing trans history without consent = Criminal Offence</a:t>
            </a:r>
            <a:endParaRPr lang="en-US" sz="1050" dirty="0"/>
          </a:p>
        </p:txBody>
      </p:sp>
      <p:sp>
        <p:nvSpPr>
          <p:cNvPr id="24" name="SK-5-text-23"/>
          <p:cNvSpPr/>
          <p:nvPr/>
        </p:nvSpPr>
        <p:spPr>
          <a:xfrm>
            <a:off x="6834187" y="5815906"/>
            <a:ext cx="56292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⛔️ Never Refer — Professional &amp; Ethical Violation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1187330" y="6378178"/>
            <a:ext cx="12174885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AKT TIP: Know the Equality Act 2010 protected characteristics — sexual orientation and gender reassignment are both explicitly protected.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9734550" y="142875"/>
            <a:ext cx="2294483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104775" y="6686550"/>
            <a:ext cx="86182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75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28" name="SK-5-text-27"/>
          <p:cNvSpPr/>
          <p:nvPr/>
        </p:nvSpPr>
        <p:spPr>
          <a:xfrm>
            <a:off x="11201400" y="6667500"/>
            <a:ext cx="869603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Slide 5 of 21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1553" y="575965"/>
            <a:ext cx="1670298" cy="5945832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86" y="5705773"/>
            <a:ext cx="438894" cy="383977"/>
          </a:xfrm>
          <a:prstGeom prst="rect">
            <a:avLst/>
          </a:prstGeom>
        </p:spPr>
      </p:pic>
      <p:sp>
        <p:nvSpPr>
          <p:cNvPr id="5" name="SK-6-text-4"/>
          <p:cNvSpPr/>
          <p:nvPr/>
        </p:nvSpPr>
        <p:spPr>
          <a:xfrm>
            <a:off x="1589633" y="2181225"/>
            <a:ext cx="859036" cy="6310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969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2×</a:t>
            </a:r>
            <a:endParaRPr lang="en-US" sz="3975" dirty="0"/>
          </a:p>
        </p:txBody>
      </p:sp>
      <p:sp>
        <p:nvSpPr>
          <p:cNvPr id="6" name="SK-6-text-5"/>
          <p:cNvSpPr/>
          <p:nvPr/>
        </p:nvSpPr>
        <p:spPr>
          <a:xfrm>
            <a:off x="4450556" y="2181225"/>
            <a:ext cx="1833563" cy="6310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969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4</a:t>
            </a:r>
            <a:endParaRPr lang="en-US" sz="3975" dirty="0"/>
          </a:p>
        </p:txBody>
      </p:sp>
      <p:sp>
        <p:nvSpPr>
          <p:cNvPr id="7" name="SK-6-text-6"/>
          <p:cNvSpPr/>
          <p:nvPr/>
        </p:nvSpPr>
        <p:spPr>
          <a:xfrm>
            <a:off x="7787134" y="2181225"/>
            <a:ext cx="1770608" cy="6310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969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8</a:t>
            </a:r>
            <a:endParaRPr lang="en-US" sz="3975" dirty="0"/>
          </a:p>
        </p:txBody>
      </p:sp>
      <p:sp>
        <p:nvSpPr>
          <p:cNvPr id="8" name="SK-6-text-7"/>
          <p:cNvSpPr/>
          <p:nvPr/>
        </p:nvSpPr>
        <p:spPr>
          <a:xfrm>
            <a:off x="504825" y="876300"/>
            <a:ext cx="11687175" cy="4335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13"/>
              </a:lnSpc>
              <a:buNone/>
            </a:pPr>
            <a:r>
              <a:rPr lang="en-US" sz="3075" b="1" dirty="0">
                <a:solidFill>
                  <a:srgbClr val="2A2A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LGBTQ+ Health Inequalities: The Evidence</a:t>
            </a:r>
            <a:endParaRPr lang="en-US" sz="3075" dirty="0"/>
          </a:p>
        </p:txBody>
      </p:sp>
      <p:sp>
        <p:nvSpPr>
          <p:cNvPr id="9" name="SK-6-text-8"/>
          <p:cNvSpPr/>
          <p:nvPr/>
        </p:nvSpPr>
        <p:spPr>
          <a:xfrm>
            <a:off x="1266825" y="5676900"/>
            <a:ext cx="9209633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Health inequalities are driven by stigma, discrimination, and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healthcare avoidance — not by LGBTQ+ identities themselves.</a:t>
            </a:r>
            <a:endParaRPr lang="en-US" sz="1800" dirty="0"/>
          </a:p>
        </p:txBody>
      </p:sp>
      <p:sp>
        <p:nvSpPr>
          <p:cNvPr id="10" name="SK-6-text-9"/>
          <p:cNvSpPr/>
          <p:nvPr/>
        </p:nvSpPr>
        <p:spPr>
          <a:xfrm>
            <a:off x="567630" y="2867025"/>
            <a:ext cx="3017490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more likely to experience</a:t>
            </a:r>
            <a:endParaRPr lang="en-US" sz="1500" dirty="0"/>
          </a:p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 &amp; anxiety</a:t>
            </a:r>
            <a:endParaRPr lang="en-US" sz="1500" dirty="0"/>
          </a:p>
        </p:txBody>
      </p:sp>
      <p:sp>
        <p:nvSpPr>
          <p:cNvPr id="11" name="SK-6-text-10"/>
          <p:cNvSpPr/>
          <p:nvPr/>
        </p:nvSpPr>
        <p:spPr>
          <a:xfrm>
            <a:off x="3935164" y="2867025"/>
            <a:ext cx="2902148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LGBTQ+ people avoided</a:t>
            </a:r>
            <a:endParaRPr lang="en-US" sz="1500" dirty="0"/>
          </a:p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seeking care</a:t>
            </a:r>
            <a:endParaRPr lang="en-US" sz="1500" dirty="0"/>
          </a:p>
        </p:txBody>
      </p:sp>
      <p:sp>
        <p:nvSpPr>
          <p:cNvPr id="12" name="SK-6-text-11"/>
          <p:cNvSpPr/>
          <p:nvPr/>
        </p:nvSpPr>
        <p:spPr>
          <a:xfrm>
            <a:off x="7239893" y="2867025"/>
            <a:ext cx="2912715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 people had unmet</a:t>
            </a:r>
            <a:endParaRPr lang="en-US" sz="1500" dirty="0"/>
          </a:p>
          <a:p>
            <a:pPr marL="0" indent="0" algn="ctr">
              <a:lnSpc>
                <a:spcPts val="166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mental health needs</a:t>
            </a:r>
            <a:endParaRPr lang="en-US" sz="1500" dirty="0"/>
          </a:p>
        </p:txBody>
      </p:sp>
      <p:sp>
        <p:nvSpPr>
          <p:cNvPr id="13" name="SK-6-text-12"/>
          <p:cNvSpPr/>
          <p:nvPr/>
        </p:nvSpPr>
        <p:spPr>
          <a:xfrm>
            <a:off x="504825" y="152400"/>
            <a:ext cx="315468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725" dirty="0"/>
          </a:p>
        </p:txBody>
      </p:sp>
      <p:sp>
        <p:nvSpPr>
          <p:cNvPr id="14" name="SK-6-text-13"/>
          <p:cNvSpPr/>
          <p:nvPr/>
        </p:nvSpPr>
        <p:spPr>
          <a:xfrm>
            <a:off x="9429750" y="152400"/>
            <a:ext cx="2441228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5" name="SK-6-text-14"/>
          <p:cNvSpPr/>
          <p:nvPr/>
        </p:nvSpPr>
        <p:spPr>
          <a:xfrm>
            <a:off x="704850" y="4162425"/>
            <a:ext cx="3909060" cy="2009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82"/>
              </a:lnSpc>
              <a:buNone/>
            </a:pPr>
            <a:r>
              <a:rPr lang="en-US" sz="1425" b="1" dirty="0">
                <a:solidFill>
                  <a:srgbClr val="2A747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Gay &amp; Bisexual Men</a:t>
            </a:r>
            <a:endParaRPr lang="en-US" sz="1425" dirty="0"/>
          </a:p>
        </p:txBody>
      </p:sp>
      <p:sp>
        <p:nvSpPr>
          <p:cNvPr id="16" name="SK-6-text-15"/>
          <p:cNvSpPr/>
          <p:nvPr/>
        </p:nvSpPr>
        <p:spPr>
          <a:xfrm>
            <a:off x="3990975" y="4162425"/>
            <a:ext cx="5212080" cy="2009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82"/>
              </a:lnSpc>
              <a:buNone/>
            </a:pPr>
            <a:r>
              <a:rPr lang="en-US" sz="1425" b="1" dirty="0">
                <a:solidFill>
                  <a:srgbClr val="D4521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Lesbian &amp; Bisexual Women</a:t>
            </a:r>
            <a:endParaRPr lang="en-US" sz="1425" dirty="0"/>
          </a:p>
        </p:txBody>
      </p:sp>
      <p:sp>
        <p:nvSpPr>
          <p:cNvPr id="17" name="SK-6-text-16"/>
          <p:cNvSpPr/>
          <p:nvPr/>
        </p:nvSpPr>
        <p:spPr>
          <a:xfrm>
            <a:off x="7296150" y="4162425"/>
            <a:ext cx="2606040" cy="2009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82"/>
              </a:lnSpc>
              <a:buNone/>
            </a:pPr>
            <a:r>
              <a:rPr lang="en-US" sz="1425" b="1" dirty="0">
                <a:solidFill>
                  <a:srgbClr val="4F526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 People</a:t>
            </a:r>
            <a:endParaRPr lang="en-US" sz="1425" dirty="0"/>
          </a:p>
        </p:txBody>
      </p:sp>
      <p:sp>
        <p:nvSpPr>
          <p:cNvPr id="18" name="SK-6-text-17"/>
          <p:cNvSpPr/>
          <p:nvPr/>
        </p:nvSpPr>
        <p:spPr>
          <a:xfrm>
            <a:off x="1266825" y="5467350"/>
            <a:ext cx="18859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b="1" dirty="0">
                <a:solidFill>
                  <a:srgbClr val="F9921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MESSAGE</a:t>
            </a:r>
            <a:endParaRPr lang="en-US" sz="1125" dirty="0"/>
          </a:p>
        </p:txBody>
      </p:sp>
      <p:sp>
        <p:nvSpPr>
          <p:cNvPr id="19" name="SK-6-text-18"/>
          <p:cNvSpPr/>
          <p:nvPr/>
        </p:nvSpPr>
        <p:spPr>
          <a:xfrm>
            <a:off x="533400" y="1628775"/>
            <a:ext cx="880110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*Sources: Stonewall 2017, 2018 | NHS England Data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830580" y="4438650"/>
            <a:ext cx="2828925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Higher rates of STIs and HIV risk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Chemsex — significant community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health issue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Hepatitis B and HPV exposure</a:t>
            </a:r>
            <a:endParaRPr lang="en-US" sz="1050" dirty="0"/>
          </a:p>
        </p:txBody>
      </p:sp>
      <p:sp>
        <p:nvSpPr>
          <p:cNvPr id="21" name="SK-6-text-20"/>
          <p:cNvSpPr/>
          <p:nvPr/>
        </p:nvSpPr>
        <p:spPr>
          <a:xfrm>
            <a:off x="4194274" y="4435949"/>
            <a:ext cx="3206055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Lower cervical smear uptake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Higher rates of obesity and alcohol use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Barriers to recognising HPV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transmission risk</a:t>
            </a:r>
            <a:endParaRPr lang="en-US" sz="1050" dirty="0"/>
          </a:p>
        </p:txBody>
      </p:sp>
      <p:sp>
        <p:nvSpPr>
          <p:cNvPr id="22" name="SK-6-text-21"/>
          <p:cNvSpPr/>
          <p:nvPr/>
        </p:nvSpPr>
        <p:spPr>
          <a:xfrm>
            <a:off x="7484760" y="4399975"/>
            <a:ext cx="3436590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Barriers to cancer screening access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Significantly elevated self-harm and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suicidality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Long GIC waiting lists compound distress</a:t>
            </a:r>
            <a:endParaRPr lang="en-US" sz="1050" dirty="0"/>
          </a:p>
        </p:txBody>
      </p:sp>
      <p:sp>
        <p:nvSpPr>
          <p:cNvPr id="23" name="SK-6-text-22"/>
          <p:cNvSpPr/>
          <p:nvPr/>
        </p:nvSpPr>
        <p:spPr>
          <a:xfrm>
            <a:off x="533400" y="6600825"/>
            <a:ext cx="9281160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24" name="SK-6-text-23"/>
          <p:cNvSpPr/>
          <p:nvPr/>
        </p:nvSpPr>
        <p:spPr>
          <a:xfrm>
            <a:off x="10772775" y="6600825"/>
            <a:ext cx="995363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6 of 21</a:t>
            </a:r>
            <a:endParaRPr lang="en-US" sz="1050" dirty="0"/>
          </a:p>
        </p:txBody>
      </p:sp>
      <p:sp>
        <p:nvSpPr>
          <p:cNvPr id="25" name="SK-6-text-24"/>
          <p:cNvSpPr/>
          <p:nvPr/>
        </p:nvSpPr>
        <p:spPr>
          <a:xfrm>
            <a:off x="609600" y="3438525"/>
            <a:ext cx="2933700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LGB people vs general population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4175224" y="3438525"/>
            <a:ext cx="2441228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due to fear of discrimination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7661374" y="3438525"/>
            <a:ext cx="2022128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the past 12 months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1493044" y="3790950"/>
            <a:ext cx="1100138" cy="1162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16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Stonewall 2018</a:t>
            </a:r>
            <a:endParaRPr lang="en-US" sz="825" dirty="0"/>
          </a:p>
        </p:txBody>
      </p:sp>
      <p:sp>
        <p:nvSpPr>
          <p:cNvPr id="29" name="SK-6-text-28"/>
          <p:cNvSpPr/>
          <p:nvPr/>
        </p:nvSpPr>
        <p:spPr>
          <a:xfrm>
            <a:off x="4858196" y="3790950"/>
            <a:ext cx="1037183" cy="1162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16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Stonewall 2017</a:t>
            </a:r>
            <a:endParaRPr lang="en-US" sz="825" dirty="0"/>
          </a:p>
        </p:txBody>
      </p:sp>
      <p:sp>
        <p:nvSpPr>
          <p:cNvPr id="30" name="SK-6-text-29"/>
          <p:cNvSpPr/>
          <p:nvPr/>
        </p:nvSpPr>
        <p:spPr>
          <a:xfrm>
            <a:off x="8018115" y="3790950"/>
            <a:ext cx="1299121" cy="1162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16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NHS England Data</a:t>
            </a:r>
            <a:endParaRPr lang="en-US" sz="8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090" y="857250"/>
            <a:ext cx="2877294" cy="325755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667" y="5390257"/>
            <a:ext cx="670471" cy="64457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5397103"/>
            <a:ext cx="707082" cy="61719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0667" y="4032498"/>
            <a:ext cx="670471" cy="521196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3957042"/>
            <a:ext cx="548580" cy="66511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6259" y="2537371"/>
            <a:ext cx="694879" cy="671959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2571750"/>
            <a:ext cx="707082" cy="610344"/>
          </a:xfrm>
          <a:prstGeom prst="rect">
            <a:avLst/>
          </a:prstGeom>
        </p:spPr>
      </p:pic>
      <p:sp>
        <p:nvSpPr>
          <p:cNvPr id="10" name="SK-7-text-9"/>
          <p:cNvSpPr/>
          <p:nvPr/>
        </p:nvSpPr>
        <p:spPr>
          <a:xfrm>
            <a:off x="466725" y="876300"/>
            <a:ext cx="11725275" cy="453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67"/>
              </a:lnSpc>
              <a:buNone/>
            </a:pPr>
            <a:r>
              <a:rPr lang="en-US" sz="3075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Creating an Inclusive Consultation</a:t>
            </a:r>
            <a:endParaRPr lang="en-US" sz="3075" dirty="0"/>
          </a:p>
        </p:txBody>
      </p:sp>
      <p:sp>
        <p:nvSpPr>
          <p:cNvPr id="11" name="SK-7-text-10"/>
          <p:cNvSpPr/>
          <p:nvPr/>
        </p:nvSpPr>
        <p:spPr>
          <a:xfrm>
            <a:off x="409575" y="161925"/>
            <a:ext cx="3291840" cy="2446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26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12" name="SK-7-text-11"/>
          <p:cNvSpPr/>
          <p:nvPr/>
        </p:nvSpPr>
        <p:spPr>
          <a:xfrm>
            <a:off x="9108728" y="4476750"/>
            <a:ext cx="775246" cy="2713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</a:t>
            </a:r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13" name="SK-7-text-12"/>
          <p:cNvSpPr/>
          <p:nvPr/>
        </p:nvSpPr>
        <p:spPr>
          <a:xfrm>
            <a:off x="1381125" y="2409825"/>
            <a:ext cx="4937760" cy="2519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Without Assumptions</a:t>
            </a:r>
            <a:endParaRPr lang="en-US" sz="1350" dirty="0"/>
          </a:p>
        </p:txBody>
      </p:sp>
      <p:sp>
        <p:nvSpPr>
          <p:cNvPr id="14" name="SK-7-text-13"/>
          <p:cNvSpPr/>
          <p:nvPr/>
        </p:nvSpPr>
        <p:spPr>
          <a:xfrm>
            <a:off x="5467350" y="2409825"/>
            <a:ext cx="3703320" cy="2519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5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About Pronouns</a:t>
            </a:r>
            <a:endParaRPr lang="en-US" sz="1350" dirty="0"/>
          </a:p>
        </p:txBody>
      </p:sp>
      <p:sp>
        <p:nvSpPr>
          <p:cNvPr id="15" name="SK-7-text-14"/>
          <p:cNvSpPr/>
          <p:nvPr/>
        </p:nvSpPr>
        <p:spPr>
          <a:xfrm>
            <a:off x="1381125" y="3829050"/>
            <a:ext cx="3703320" cy="241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04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It Properly</a:t>
            </a:r>
            <a:endParaRPr lang="en-US" sz="1350" dirty="0"/>
          </a:p>
        </p:txBody>
      </p:sp>
      <p:sp>
        <p:nvSpPr>
          <p:cNvPr id="16" name="SK-7-text-15"/>
          <p:cNvSpPr/>
          <p:nvPr/>
        </p:nvSpPr>
        <p:spPr>
          <a:xfrm>
            <a:off x="5467350" y="3829050"/>
            <a:ext cx="3909060" cy="241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04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Out a Patient</a:t>
            </a:r>
            <a:endParaRPr lang="en-US" sz="1350" dirty="0"/>
          </a:p>
        </p:txBody>
      </p:sp>
      <p:sp>
        <p:nvSpPr>
          <p:cNvPr id="17" name="SK-7-text-16"/>
          <p:cNvSpPr/>
          <p:nvPr/>
        </p:nvSpPr>
        <p:spPr>
          <a:xfrm>
            <a:off x="1381125" y="5238750"/>
            <a:ext cx="3909060" cy="241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04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Respond With Warmth</a:t>
            </a:r>
            <a:endParaRPr lang="en-US" sz="1350" dirty="0"/>
          </a:p>
        </p:txBody>
      </p:sp>
      <p:sp>
        <p:nvSpPr>
          <p:cNvPr id="18" name="SK-7-text-17"/>
          <p:cNvSpPr/>
          <p:nvPr/>
        </p:nvSpPr>
        <p:spPr>
          <a:xfrm>
            <a:off x="5467350" y="5238750"/>
            <a:ext cx="5143500" cy="241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04"/>
              </a:lnSpc>
              <a:buNone/>
            </a:pPr>
            <a:r>
              <a:rPr lang="en-US" sz="135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Appearance Assumptions</a:t>
            </a:r>
            <a:endParaRPr lang="en-US" sz="1350" dirty="0"/>
          </a:p>
        </p:txBody>
      </p:sp>
      <p:sp>
        <p:nvSpPr>
          <p:cNvPr id="19" name="SK-7-text-18"/>
          <p:cNvSpPr/>
          <p:nvPr/>
        </p:nvSpPr>
        <p:spPr>
          <a:xfrm>
            <a:off x="466725" y="1752600"/>
            <a:ext cx="1030986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i="1" dirty="0">
                <a:solidFill>
                  <a:srgbClr val="7878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steps for every GP consultation</a:t>
            </a:r>
            <a:endParaRPr lang="en-US" sz="1650" dirty="0"/>
          </a:p>
        </p:txBody>
      </p:sp>
      <p:sp>
        <p:nvSpPr>
          <p:cNvPr id="20" name="SK-7-text-19"/>
          <p:cNvSpPr/>
          <p:nvPr/>
        </p:nvSpPr>
        <p:spPr>
          <a:xfrm>
            <a:off x="9734550" y="180975"/>
            <a:ext cx="2346871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53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1" name="SK-7-text-20"/>
          <p:cNvSpPr/>
          <p:nvPr/>
        </p:nvSpPr>
        <p:spPr>
          <a:xfrm>
            <a:off x="9144000" y="4848225"/>
            <a:ext cx="2986088" cy="11662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Making heteronormative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assumptions in an SCA station —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e.g. asking 'Do you have a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boyfriend?' in a sexual health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— will cost marks. Practice</a:t>
            </a:r>
            <a:endParaRPr lang="en-US" sz="112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inclusive language actively.</a:t>
            </a:r>
            <a:endParaRPr lang="en-US" sz="1125" dirty="0"/>
          </a:p>
        </p:txBody>
      </p:sp>
      <p:sp>
        <p:nvSpPr>
          <p:cNvPr id="22" name="SK-7-text-21"/>
          <p:cNvSpPr/>
          <p:nvPr/>
        </p:nvSpPr>
        <p:spPr>
          <a:xfrm>
            <a:off x="1400175" y="2743200"/>
            <a:ext cx="3111698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'Ask 'Do you have a partner?' —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'Are you married?' or 'Do you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have a boyfriend?'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5467350" y="2743200"/>
            <a:ext cx="2870746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'What pronouns do you use?' —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respectfully, not intrusively.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Normalise it as routine.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1400175" y="4152900"/>
            <a:ext cx="3310830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Log preferred name and pronouns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clinical system — not just in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consultation note.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5467350" y="4152900"/>
            <a:ext cx="2912715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reveal LGBTQ+ status to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family, friends, or colleagues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without explicit consent.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1400175" y="5572125"/>
            <a:ext cx="3227040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a patient discloses their identity,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say: 'Thank you for telling me —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helps me provide better care.'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5467350" y="5572125"/>
            <a:ext cx="3122265" cy="621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assume sexual orientation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how a patient looks, dresses,</a:t>
            </a:r>
            <a:endParaRPr lang="en-US" sz="1200" dirty="0"/>
          </a:p>
          <a:p>
            <a:pPr marL="0" indent="0">
              <a:lnSpc>
                <a:spcPts val="1632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presents.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466725" y="6600825"/>
            <a:ext cx="9281160" cy="165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10953750" y="6600825"/>
            <a:ext cx="869603" cy="165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0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7 of 21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055" y="2345382"/>
            <a:ext cx="292596" cy="27429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855" y="2331690"/>
            <a:ext cx="292596" cy="287982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728192"/>
            <a:ext cx="280392" cy="281136"/>
          </a:xfrm>
          <a:prstGeom prst="rect">
            <a:avLst/>
          </a:prstGeom>
        </p:spPr>
      </p:pic>
      <p:sp>
        <p:nvSpPr>
          <p:cNvPr id="6" name="SK-8-text-5"/>
          <p:cNvSpPr/>
          <p:nvPr/>
        </p:nvSpPr>
        <p:spPr>
          <a:xfrm>
            <a:off x="533400" y="647700"/>
            <a:ext cx="10001250" cy="4000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625" b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Language to Use and Avoid</a:t>
            </a:r>
            <a:endParaRPr lang="en-US" sz="2625" dirty="0"/>
          </a:p>
        </p:txBody>
      </p:sp>
      <p:sp>
        <p:nvSpPr>
          <p:cNvPr id="7" name="SK-8-text-6"/>
          <p:cNvSpPr/>
          <p:nvPr/>
        </p:nvSpPr>
        <p:spPr>
          <a:xfrm>
            <a:off x="2200275" y="2314575"/>
            <a:ext cx="3771900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THESE TERMS</a:t>
            </a:r>
            <a:endParaRPr lang="en-US" sz="1650" dirty="0"/>
          </a:p>
        </p:txBody>
      </p:sp>
      <p:sp>
        <p:nvSpPr>
          <p:cNvPr id="8" name="SK-8-text-7"/>
          <p:cNvSpPr/>
          <p:nvPr/>
        </p:nvSpPr>
        <p:spPr>
          <a:xfrm>
            <a:off x="8058150" y="2314575"/>
            <a:ext cx="4133850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AVOID THESE TERMS</a:t>
            </a:r>
            <a:endParaRPr lang="en-US" sz="1650" dirty="0"/>
          </a:p>
        </p:txBody>
      </p:sp>
      <p:sp>
        <p:nvSpPr>
          <p:cNvPr id="9" name="SK-8-text-8"/>
          <p:cNvSpPr/>
          <p:nvPr/>
        </p:nvSpPr>
        <p:spPr>
          <a:xfrm>
            <a:off x="504825" y="95250"/>
            <a:ext cx="301752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10" name="SK-8-text-9"/>
          <p:cNvSpPr/>
          <p:nvPr/>
        </p:nvSpPr>
        <p:spPr>
          <a:xfrm>
            <a:off x="9648825" y="114300"/>
            <a:ext cx="22734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1" name="SK-8-text-10"/>
          <p:cNvSpPr/>
          <p:nvPr/>
        </p:nvSpPr>
        <p:spPr>
          <a:xfrm>
            <a:off x="238125" y="6600825"/>
            <a:ext cx="8618220" cy="1436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31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12" name="SK-8-text-11"/>
          <p:cNvSpPr/>
          <p:nvPr/>
        </p:nvSpPr>
        <p:spPr>
          <a:xfrm>
            <a:off x="11087100" y="6591300"/>
            <a:ext cx="984796" cy="1546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18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8 of 21</a:t>
            </a:r>
            <a:endParaRPr lang="en-US" sz="1050" dirty="0"/>
          </a:p>
        </p:txBody>
      </p:sp>
      <p:sp>
        <p:nvSpPr>
          <p:cNvPr id="13" name="SK-8-text-12"/>
          <p:cNvSpPr/>
          <p:nvPr/>
        </p:nvSpPr>
        <p:spPr>
          <a:xfrm>
            <a:off x="533400" y="1276350"/>
            <a:ext cx="116586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Professional clinical language promotes dignity and reduces harm</a:t>
            </a:r>
            <a:endParaRPr lang="en-US" sz="1500" dirty="0"/>
          </a:p>
        </p:txBody>
      </p:sp>
      <p:sp>
        <p:nvSpPr>
          <p:cNvPr id="14" name="SK-8-text-13"/>
          <p:cNvSpPr/>
          <p:nvPr/>
        </p:nvSpPr>
        <p:spPr>
          <a:xfrm>
            <a:off x="1591568" y="2971800"/>
            <a:ext cx="817215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'partner'</a:t>
            </a:r>
            <a:endParaRPr lang="en-US" sz="1350" dirty="0"/>
          </a:p>
        </p:txBody>
      </p:sp>
      <p:sp>
        <p:nvSpPr>
          <p:cNvPr id="15" name="SK-8-text-14"/>
          <p:cNvSpPr/>
          <p:nvPr/>
        </p:nvSpPr>
        <p:spPr>
          <a:xfrm>
            <a:off x="692348" y="3543300"/>
            <a:ext cx="2577405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'trans man / trans woman'</a:t>
            </a:r>
            <a:endParaRPr lang="en-US" sz="1350" dirty="0"/>
          </a:p>
        </p:txBody>
      </p:sp>
      <p:sp>
        <p:nvSpPr>
          <p:cNvPr id="16" name="SK-8-text-15"/>
          <p:cNvSpPr/>
          <p:nvPr/>
        </p:nvSpPr>
        <p:spPr>
          <a:xfrm>
            <a:off x="551408" y="4095750"/>
            <a:ext cx="2954536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'assigned female/male at birth</a:t>
            </a:r>
            <a:endParaRPr lang="en-US" sz="1350" dirty="0"/>
          </a:p>
        </p:txBody>
      </p:sp>
      <p:sp>
        <p:nvSpPr>
          <p:cNvPr id="17" name="SK-8-text-16"/>
          <p:cNvSpPr/>
          <p:nvPr/>
        </p:nvSpPr>
        <p:spPr>
          <a:xfrm>
            <a:off x="1077218" y="4648200"/>
            <a:ext cx="1864965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'sexual orientation'</a:t>
            </a:r>
            <a:endParaRPr lang="en-US" sz="1350" dirty="0"/>
          </a:p>
        </p:txBody>
      </p:sp>
      <p:sp>
        <p:nvSpPr>
          <p:cNvPr id="18" name="SK-8-text-17"/>
          <p:cNvSpPr/>
          <p:nvPr/>
        </p:nvSpPr>
        <p:spPr>
          <a:xfrm>
            <a:off x="806648" y="5200650"/>
            <a:ext cx="2367855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'gay / lesbian / bisexual'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583853" y="5743575"/>
            <a:ext cx="2870746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'preferred name &amp; pronouns'</a:t>
            </a:r>
            <a:endParaRPr lang="en-US" sz="1350" dirty="0"/>
          </a:p>
        </p:txBody>
      </p:sp>
      <p:sp>
        <p:nvSpPr>
          <p:cNvPr id="20" name="SK-8-text-19"/>
          <p:cNvSpPr/>
          <p:nvPr/>
        </p:nvSpPr>
        <p:spPr>
          <a:xfrm>
            <a:off x="7089428" y="2971800"/>
            <a:ext cx="1403896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'homosexual'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7109371" y="3543300"/>
            <a:ext cx="1382911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'transsexual'</a:t>
            </a:r>
            <a:endParaRPr lang="en-US" sz="1350" dirty="0"/>
          </a:p>
        </p:txBody>
      </p:sp>
      <p:sp>
        <p:nvSpPr>
          <p:cNvPr id="22" name="SK-8-text-21"/>
          <p:cNvSpPr/>
          <p:nvPr/>
        </p:nvSpPr>
        <p:spPr>
          <a:xfrm>
            <a:off x="6933605" y="4095750"/>
            <a:ext cx="1686818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'lifestyle choice'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7152233" y="4648200"/>
            <a:ext cx="1278136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'he-she / it'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6536978" y="5200650"/>
            <a:ext cx="2870746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'born a man / born a woman'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6989862" y="5743575"/>
            <a:ext cx="1917353" cy="2503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71"/>
              </a:lnSpc>
              <a:buNone/>
            </a:pPr>
            <a:r>
              <a:rPr lang="en-US" sz="135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'sexual preference'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1064865" y="1794347"/>
            <a:ext cx="12049125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TIP: The key principle is to use terms that do not imply pathology or choice — avoid language with historical stigmatising connotations.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3629025" y="2943225"/>
            <a:ext cx="1885950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‘husband/wife’ until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 establishes this</a:t>
            </a:r>
            <a:endParaRPr lang="en-US" sz="1050" dirty="0"/>
          </a:p>
        </p:txBody>
      </p:sp>
      <p:sp>
        <p:nvSpPr>
          <p:cNvPr id="28" name="SK-8-text-27"/>
          <p:cNvSpPr/>
          <p:nvPr/>
        </p:nvSpPr>
        <p:spPr>
          <a:xfrm>
            <a:off x="3629025" y="3543300"/>
            <a:ext cx="448056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Person-first language always</a:t>
            </a:r>
            <a:endParaRPr lang="en-US" sz="1050" dirty="0"/>
          </a:p>
        </p:txBody>
      </p:sp>
      <p:sp>
        <p:nvSpPr>
          <p:cNvPr id="29" name="SK-8-text-28"/>
          <p:cNvSpPr/>
          <p:nvPr/>
        </p:nvSpPr>
        <p:spPr>
          <a:xfrm>
            <a:off x="3629025" y="4057650"/>
            <a:ext cx="2263080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AFAB/AMAB — use where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anatomy is clinically relevant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3629025" y="4648200"/>
            <a:ext cx="2043113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‘sexual preference’ —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preference implies choice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3629025" y="5200650"/>
            <a:ext cx="1969740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Patient-preferred identity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terms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3629025" y="5743575"/>
            <a:ext cx="19801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— on records and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conversation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9239250" y="2933700"/>
            <a:ext cx="2682180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Pathologising connotations in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settings — use gay/lesbian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9239250" y="3505200"/>
            <a:ext cx="2242096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Outdated clinical term — use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trans/transgender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9239250" y="4057650"/>
            <a:ext cx="2325886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orientation and gender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identity are not choices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9239250" y="4648200"/>
            <a:ext cx="295275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Highly offensive — never use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9239250" y="5200650"/>
            <a:ext cx="2451646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'assigned male/female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birth' instead</a:t>
            </a:r>
            <a:endParaRPr lang="en-US" sz="1050" dirty="0"/>
          </a:p>
        </p:txBody>
      </p:sp>
      <p:sp>
        <p:nvSpPr>
          <p:cNvPr id="38" name="SK-8-text-37"/>
          <p:cNvSpPr/>
          <p:nvPr/>
        </p:nvSpPr>
        <p:spPr>
          <a:xfrm>
            <a:off x="9239250" y="5743575"/>
            <a:ext cx="2032546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Implies choice — use</a:t>
            </a:r>
            <a:endParaRPr lang="en-US" sz="1050" dirty="0"/>
          </a:p>
          <a:p>
            <a:pPr marL="0" indent="0">
              <a:lnSpc>
                <a:spcPts val="1050"/>
              </a:lnSpc>
              <a:buNone/>
            </a:pPr>
            <a:r>
              <a:rPr lang="en-US" sz="1050" i="1" dirty="0">
                <a:solidFill>
                  <a:srgbClr val="221F2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'sexual orientation'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075" y="2071092"/>
            <a:ext cx="475357" cy="466279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690" y="2071092"/>
            <a:ext cx="390079" cy="452586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5396" y="2077938"/>
            <a:ext cx="475357" cy="43204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2071092"/>
            <a:ext cx="511969" cy="479971"/>
          </a:xfrm>
          <a:prstGeom prst="rect">
            <a:avLst/>
          </a:prstGeom>
        </p:spPr>
      </p:pic>
      <p:sp>
        <p:nvSpPr>
          <p:cNvPr id="7" name="SK-9-text-6"/>
          <p:cNvSpPr/>
          <p:nvPr/>
        </p:nvSpPr>
        <p:spPr>
          <a:xfrm>
            <a:off x="571500" y="714375"/>
            <a:ext cx="11620500" cy="4198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06"/>
              </a:lnSpc>
              <a:buNone/>
            </a:pPr>
            <a:r>
              <a:rPr lang="en-US" sz="2850" dirty="0">
                <a:solidFill>
                  <a:srgbClr val="3D3D3D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Working With Trans Patients in Primary Care</a:t>
            </a:r>
            <a:endParaRPr lang="en-US" sz="2850" dirty="0"/>
          </a:p>
        </p:txBody>
      </p:sp>
      <p:sp>
        <p:nvSpPr>
          <p:cNvPr id="8" name="SK-9-text-7"/>
          <p:cNvSpPr/>
          <p:nvPr/>
        </p:nvSpPr>
        <p:spPr>
          <a:xfrm>
            <a:off x="571500" y="66675"/>
            <a:ext cx="3291840" cy="2149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2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</a:t>
            </a:r>
            <a:endParaRPr lang="en-US" sz="1800" dirty="0"/>
          </a:p>
        </p:txBody>
      </p:sp>
      <p:sp>
        <p:nvSpPr>
          <p:cNvPr id="9" name="SK-9-text-8"/>
          <p:cNvSpPr/>
          <p:nvPr/>
        </p:nvSpPr>
        <p:spPr>
          <a:xfrm>
            <a:off x="895350" y="1733550"/>
            <a:ext cx="34290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ED7D31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CORE PRINCIPLES</a:t>
            </a:r>
            <a:endParaRPr lang="en-US" sz="1500" dirty="0"/>
          </a:p>
        </p:txBody>
      </p:sp>
      <p:sp>
        <p:nvSpPr>
          <p:cNvPr id="10" name="SK-9-text-9"/>
          <p:cNvSpPr/>
          <p:nvPr/>
        </p:nvSpPr>
        <p:spPr>
          <a:xfrm>
            <a:off x="895350" y="3667125"/>
            <a:ext cx="52578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17709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CLINICAL CONSIDERATIONS</a:t>
            </a:r>
            <a:endParaRPr lang="en-US" sz="1500" dirty="0"/>
          </a:p>
        </p:txBody>
      </p:sp>
      <p:sp>
        <p:nvSpPr>
          <p:cNvPr id="11" name="SK-9-text-10"/>
          <p:cNvSpPr/>
          <p:nvPr/>
        </p:nvSpPr>
        <p:spPr>
          <a:xfrm>
            <a:off x="1571625" y="2209800"/>
            <a:ext cx="26746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Dignity First</a:t>
            </a:r>
            <a:endParaRPr lang="en-US" sz="1350" dirty="0"/>
          </a:p>
        </p:txBody>
      </p:sp>
      <p:sp>
        <p:nvSpPr>
          <p:cNvPr id="12" name="SK-9-text-11"/>
          <p:cNvSpPr/>
          <p:nvPr/>
        </p:nvSpPr>
        <p:spPr>
          <a:xfrm>
            <a:off x="4248150" y="2209800"/>
            <a:ext cx="30861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Name &amp; Pronouns</a:t>
            </a:r>
            <a:endParaRPr lang="en-US" sz="1350" dirty="0"/>
          </a:p>
        </p:txBody>
      </p:sp>
      <p:sp>
        <p:nvSpPr>
          <p:cNvPr id="13" name="SK-9-text-12"/>
          <p:cNvSpPr/>
          <p:nvPr/>
        </p:nvSpPr>
        <p:spPr>
          <a:xfrm>
            <a:off x="7067550" y="2209800"/>
            <a:ext cx="30861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Confidentiality</a:t>
            </a:r>
            <a:endParaRPr lang="en-US" sz="1350" dirty="0"/>
          </a:p>
        </p:txBody>
      </p:sp>
      <p:sp>
        <p:nvSpPr>
          <p:cNvPr id="14" name="SK-9-text-13"/>
          <p:cNvSpPr/>
          <p:nvPr/>
        </p:nvSpPr>
        <p:spPr>
          <a:xfrm>
            <a:off x="9858375" y="2209800"/>
            <a:ext cx="23336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Equal Rights</a:t>
            </a:r>
            <a:endParaRPr lang="en-US" sz="1350" dirty="0"/>
          </a:p>
        </p:txBody>
      </p:sp>
      <p:sp>
        <p:nvSpPr>
          <p:cNvPr id="15" name="SK-9-text-14"/>
          <p:cNvSpPr/>
          <p:nvPr/>
        </p:nvSpPr>
        <p:spPr>
          <a:xfrm>
            <a:off x="1152525" y="4019550"/>
            <a:ext cx="530352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Hormone Therapy (Shared Care)</a:t>
            </a:r>
            <a:endParaRPr lang="en-US" sz="1200" dirty="0"/>
          </a:p>
        </p:txBody>
      </p:sp>
      <p:sp>
        <p:nvSpPr>
          <p:cNvPr id="16" name="SK-9-text-15"/>
          <p:cNvSpPr/>
          <p:nvPr/>
        </p:nvSpPr>
        <p:spPr>
          <a:xfrm>
            <a:off x="1152525" y="4714875"/>
            <a:ext cx="54864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Cervical Screening — Trans Men</a:t>
            </a:r>
            <a:endParaRPr lang="en-US" sz="1200" dirty="0"/>
          </a:p>
        </p:txBody>
      </p:sp>
      <p:sp>
        <p:nvSpPr>
          <p:cNvPr id="17" name="SK-9-text-16"/>
          <p:cNvSpPr/>
          <p:nvPr/>
        </p:nvSpPr>
        <p:spPr>
          <a:xfrm>
            <a:off x="1152525" y="5391150"/>
            <a:ext cx="493776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Breast &amp; Prostate Vigilance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6686550" y="4019550"/>
            <a:ext cx="38404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Mental Health Support</a:t>
            </a:r>
            <a:endParaRPr lang="en-US" sz="1200" dirty="0"/>
          </a:p>
        </p:txBody>
      </p:sp>
      <p:sp>
        <p:nvSpPr>
          <p:cNvPr id="19" name="SK-9-text-18"/>
          <p:cNvSpPr/>
          <p:nvPr/>
        </p:nvSpPr>
        <p:spPr>
          <a:xfrm>
            <a:off x="6686550" y="4714875"/>
            <a:ext cx="310896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GIC Waiting Lists</a:t>
            </a:r>
            <a:endParaRPr lang="en-US" sz="1200" dirty="0"/>
          </a:p>
        </p:txBody>
      </p:sp>
      <p:sp>
        <p:nvSpPr>
          <p:cNvPr id="20" name="SK-9-text-19"/>
          <p:cNvSpPr/>
          <p:nvPr/>
        </p:nvSpPr>
        <p:spPr>
          <a:xfrm>
            <a:off x="9686925" y="123825"/>
            <a:ext cx="2168723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69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1504950" y="2600325"/>
            <a:ext cx="1969740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Treat in presented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gender role at all times</a:t>
            </a:r>
            <a:endParaRPr lang="en-US" sz="1125" dirty="0"/>
          </a:p>
        </p:txBody>
      </p:sp>
      <p:sp>
        <p:nvSpPr>
          <p:cNvPr id="22" name="SK-9-text-21"/>
          <p:cNvSpPr/>
          <p:nvPr/>
        </p:nvSpPr>
        <p:spPr>
          <a:xfrm>
            <a:off x="3713708" y="2600325"/>
            <a:ext cx="2325886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Use preferred name and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pronouns on all records and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communications</a:t>
            </a:r>
            <a:endParaRPr lang="en-US" sz="1125" dirty="0"/>
          </a:p>
        </p:txBody>
      </p:sp>
      <p:sp>
        <p:nvSpPr>
          <p:cNvPr id="23" name="SK-9-text-22"/>
          <p:cNvSpPr/>
          <p:nvPr/>
        </p:nvSpPr>
        <p:spPr>
          <a:xfrm>
            <a:off x="9334500" y="2600325"/>
            <a:ext cx="2095500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Trans patients have the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same rights to healthcare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as any other patient</a:t>
            </a:r>
            <a:endParaRPr lang="en-US" sz="1125" dirty="0"/>
          </a:p>
        </p:txBody>
      </p:sp>
      <p:sp>
        <p:nvSpPr>
          <p:cNvPr id="24" name="SK-9-text-23"/>
          <p:cNvSpPr/>
          <p:nvPr/>
        </p:nvSpPr>
        <p:spPr>
          <a:xfrm>
            <a:off x="1152525" y="4248150"/>
            <a:ext cx="5794028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GP may be asked for shared care with gender clinic — monitor bloods: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FBC, LFTs, lipids, testosterone/oestrogen levels, blood pressure</a:t>
            </a:r>
            <a:endParaRPr lang="en-US" sz="1125" dirty="0"/>
          </a:p>
        </p:txBody>
      </p:sp>
      <p:sp>
        <p:nvSpPr>
          <p:cNvPr id="25" name="SK-9-text-24"/>
          <p:cNvSpPr/>
          <p:nvPr/>
        </p:nvSpPr>
        <p:spPr>
          <a:xfrm>
            <a:off x="1152525" y="4933950"/>
            <a:ext cx="5794028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Trans men with a cervix must be offered cervical screening — register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as female OR trigger manually</a:t>
            </a:r>
            <a:endParaRPr lang="en-US" sz="1125" dirty="0"/>
          </a:p>
        </p:txBody>
      </p:sp>
      <p:sp>
        <p:nvSpPr>
          <p:cNvPr id="26" name="SK-9-text-25"/>
          <p:cNvSpPr/>
          <p:nvPr/>
        </p:nvSpPr>
        <p:spPr>
          <a:xfrm>
            <a:off x="1152525" y="5619750"/>
            <a:ext cx="5500688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Trans women: breast screening awareness; trans women still carry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prostate cancer risk — remember anatomy</a:t>
            </a:r>
            <a:endParaRPr lang="en-US" sz="1125" dirty="0"/>
          </a:p>
        </p:txBody>
      </p:sp>
      <p:sp>
        <p:nvSpPr>
          <p:cNvPr id="27" name="SK-9-text-26"/>
          <p:cNvSpPr/>
          <p:nvPr/>
        </p:nvSpPr>
        <p:spPr>
          <a:xfrm>
            <a:off x="6686550" y="4248150"/>
            <a:ext cx="5018633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Refer to psychological services as needed. Do NOT refer for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conversion therapy — harmful and unethical</a:t>
            </a:r>
            <a:endParaRPr lang="en-US" sz="1125" dirty="0"/>
          </a:p>
        </p:txBody>
      </p:sp>
      <p:sp>
        <p:nvSpPr>
          <p:cNvPr id="28" name="SK-9-text-27"/>
          <p:cNvSpPr/>
          <p:nvPr/>
        </p:nvSpPr>
        <p:spPr>
          <a:xfrm>
            <a:off x="6686550" y="4933950"/>
            <a:ext cx="5311973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NHS Gender Identity Clinic waits: up to 5–7 years in some areas.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Patients may be self-medicating with internet-sourced hormones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offer monitoring and support</a:t>
            </a:r>
            <a:endParaRPr lang="en-US" sz="1125" dirty="0"/>
          </a:p>
        </p:txBody>
      </p:sp>
      <p:sp>
        <p:nvSpPr>
          <p:cNvPr id="29" name="SK-9-text-28"/>
          <p:cNvSpPr/>
          <p:nvPr/>
        </p:nvSpPr>
        <p:spPr>
          <a:xfrm>
            <a:off x="6582668" y="2600325"/>
            <a:ext cx="2284065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Never disclose trans history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without explicit consent —</a:t>
            </a:r>
            <a:endParaRPr lang="en-US" sz="1125" dirty="0"/>
          </a:p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GRA 2004 protection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104775" y="6667500"/>
            <a:ext cx="9281160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— LGBTQ+ Health in Primary Care</a:t>
            </a:r>
            <a:endParaRPr lang="en-US" sz="1050" dirty="0"/>
          </a:p>
        </p:txBody>
      </p:sp>
      <p:sp>
        <p:nvSpPr>
          <p:cNvPr id="31" name="SK-9-text-30"/>
          <p:cNvSpPr/>
          <p:nvPr/>
        </p:nvSpPr>
        <p:spPr>
          <a:xfrm>
            <a:off x="11153775" y="6667500"/>
            <a:ext cx="890588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9 of 21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862012" y="6248400"/>
            <a:ext cx="12101513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0"/>
              </a:lnSpc>
              <a:buNone/>
            </a:pPr>
            <a:r>
              <a:rPr lang="en-US" sz="975" dirty="0">
                <a:solidFill>
                  <a:srgbClr val="3D3D3D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⚠️ IMPORTANT Do NOT require evidence of surgery before using correct pronouns or name. Trans identity is valid regardless of stage of transition.</a:t>
            </a:r>
            <a:endParaRPr lang="en-US" sz="9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6" y="1913334"/>
            <a:ext cx="10997059" cy="2016175"/>
          </a:xfrm>
          <a:prstGeom prst="rect">
            <a:avLst/>
          </a:prstGeom>
        </p:spPr>
      </p:pic>
      <p:sp>
        <p:nvSpPr>
          <p:cNvPr id="4" name="SK-10-text-3"/>
          <p:cNvSpPr/>
          <p:nvPr/>
        </p:nvSpPr>
        <p:spPr>
          <a:xfrm>
            <a:off x="533400" y="752475"/>
            <a:ext cx="1165860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3000" b="1" dirty="0">
                <a:solidFill>
                  <a:srgbClr val="221F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 Healthcare Pathway in the NHS</a:t>
            </a:r>
            <a:endParaRPr lang="en-US" sz="3000" dirty="0"/>
          </a:p>
        </p:txBody>
      </p:sp>
      <p:sp>
        <p:nvSpPr>
          <p:cNvPr id="5" name="SK-10-text-4"/>
          <p:cNvSpPr/>
          <p:nvPr/>
        </p:nvSpPr>
        <p:spPr>
          <a:xfrm>
            <a:off x="466725" y="104775"/>
            <a:ext cx="3977640" cy="328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</a:t>
            </a:r>
            <a:endParaRPr lang="en-US" sz="2175" dirty="0"/>
          </a:p>
        </p:txBody>
      </p:sp>
      <p:sp>
        <p:nvSpPr>
          <p:cNvPr id="6" name="SK-10-text-5"/>
          <p:cNvSpPr/>
          <p:nvPr/>
        </p:nvSpPr>
        <p:spPr>
          <a:xfrm>
            <a:off x="533400" y="1476375"/>
            <a:ext cx="1072896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9"/>
              </a:lnSpc>
              <a:buNone/>
            </a:pPr>
            <a:r>
              <a:rPr lang="en-US" sz="1650" b="1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*From GP Referral to Gender-Affirming Care</a:t>
            </a:r>
            <a:endParaRPr lang="en-US" sz="1650" dirty="0"/>
          </a:p>
        </p:txBody>
      </p:sp>
      <p:sp>
        <p:nvSpPr>
          <p:cNvPr id="7" name="SK-10-text-6"/>
          <p:cNvSpPr/>
          <p:nvPr/>
        </p:nvSpPr>
        <p:spPr>
          <a:xfrm>
            <a:off x="838200" y="4400550"/>
            <a:ext cx="678942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SHARED CARE — MONITORING</a:t>
            </a:r>
            <a:endParaRPr lang="en-US" sz="1650" dirty="0"/>
          </a:p>
        </p:txBody>
      </p:sp>
      <p:sp>
        <p:nvSpPr>
          <p:cNvPr id="8" name="SK-10-text-7"/>
          <p:cNvSpPr/>
          <p:nvPr/>
        </p:nvSpPr>
        <p:spPr>
          <a:xfrm>
            <a:off x="6562725" y="4400550"/>
            <a:ext cx="20116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REMEMBER</a:t>
            </a:r>
            <a:endParaRPr lang="en-US" sz="1650" dirty="0"/>
          </a:p>
        </p:txBody>
      </p:sp>
      <p:sp>
        <p:nvSpPr>
          <p:cNvPr id="9" name="SK-10-text-8"/>
          <p:cNvSpPr/>
          <p:nvPr/>
        </p:nvSpPr>
        <p:spPr>
          <a:xfrm>
            <a:off x="1173452" y="4732288"/>
            <a:ext cx="5270153" cy="10590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FBC, LFTs, lipids — routine bloods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Testosterone / oestrogen levels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Blood pressure monitoring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Safeguarding if hormones sourced externally</a:t>
            </a:r>
            <a:endParaRPr lang="en-US" sz="1500" dirty="0"/>
          </a:p>
        </p:txBody>
      </p:sp>
      <p:sp>
        <p:nvSpPr>
          <p:cNvPr id="10" name="SK-10-text-9"/>
          <p:cNvSpPr/>
          <p:nvPr/>
        </p:nvSpPr>
        <p:spPr>
          <a:xfrm>
            <a:off x="6778856" y="4732288"/>
            <a:ext cx="5594896" cy="13238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Do NOT require evidence of surgery before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using correct pronouns or name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Trans identity is valid at every stage of transition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Patients may be self-medicating with internet-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sourced hormones — monitor and support</a:t>
            </a:r>
            <a:endParaRPr lang="en-US" sz="1500" dirty="0"/>
          </a:p>
        </p:txBody>
      </p:sp>
      <p:sp>
        <p:nvSpPr>
          <p:cNvPr id="11" name="SK-10-text-10"/>
          <p:cNvSpPr/>
          <p:nvPr/>
        </p:nvSpPr>
        <p:spPr>
          <a:xfrm>
            <a:off x="9734550" y="190500"/>
            <a:ext cx="2137321" cy="1602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6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2" name="SK-10-text-11"/>
          <p:cNvSpPr/>
          <p:nvPr/>
        </p:nvSpPr>
        <p:spPr>
          <a:xfrm>
            <a:off x="838200" y="6019800"/>
            <a:ext cx="9525000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i="1" dirty="0">
                <a:solidFill>
                  <a:srgbClr val="FF6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*Liaise with GIC for shared care protocol</a:t>
            </a:r>
            <a:endParaRPr lang="en-US" sz="1500" dirty="0"/>
          </a:p>
        </p:txBody>
      </p:sp>
      <p:sp>
        <p:nvSpPr>
          <p:cNvPr id="13" name="SK-10-text-12"/>
          <p:cNvSpPr/>
          <p:nvPr/>
        </p:nvSpPr>
        <p:spPr>
          <a:xfrm>
            <a:off x="466725" y="6638925"/>
            <a:ext cx="8618220" cy="1287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14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— LGBTQ+ Health in Primary Care</a:t>
            </a:r>
            <a:endParaRPr lang="en-US" sz="975" dirty="0"/>
          </a:p>
        </p:txBody>
      </p:sp>
      <p:sp>
        <p:nvSpPr>
          <p:cNvPr id="14" name="SK-10-text-13"/>
          <p:cNvSpPr/>
          <p:nvPr/>
        </p:nvSpPr>
        <p:spPr>
          <a:xfrm>
            <a:off x="10715625" y="6638925"/>
            <a:ext cx="1058168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10 of 21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3974</Words>
  <Application>Microsoft Office PowerPoint</Application>
  <PresentationFormat>Widescreen</PresentationFormat>
  <Paragraphs>741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Lato</vt:lpstr>
      <vt:lpstr>ArialMT</vt:lpstr>
      <vt:lpstr>Noto Sans SC</vt:lpstr>
      <vt:lpstr>Arial-BoldMT</vt:lpstr>
      <vt:lpstr>Roboto-Regular</vt:lpstr>
      <vt:lpstr>Roboto-BoldItalic</vt:lpstr>
      <vt:lpstr>Open Sans</vt:lpstr>
      <vt:lpstr>Noto Sans KR</vt:lpstr>
      <vt:lpstr>Arial</vt:lpstr>
      <vt:lpstr>ArialNarrow-BoldItalic</vt:lpstr>
      <vt:lpstr>OpenSans-Bold</vt:lpstr>
      <vt:lpstr>Montserrat</vt:lpstr>
      <vt:lpstr>Arial-Black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2026-05-24T14:43:41Z</dcterms:created>
  <dcterms:modified xsi:type="dcterms:W3CDTF">2026-05-24T15:20:49Z</dcterms:modified>
</cp:coreProperties>
</file>