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embeddedFontLst>
    <p:embeddedFont>
      <p:font typeface="Alexandria" panose="020B0604020202020204" charset="-78"/>
      <p:regular r:id="rId11"/>
    </p:embeddedFont>
    <p:embeddedFont>
      <p:font typeface="Brygada 1918 Semi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0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85999"/>
            <a:ext cx="466137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Postcoital Bleeding (PCB)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496119" y="1244724"/>
            <a:ext cx="2504256" cy="223911"/>
          </a:xfrm>
          <a:prstGeom prst="rect">
            <a:avLst/>
          </a:prstGeom>
          <a:solidFill>
            <a:schemeClr val="accent2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chemeClr val="bg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 BRADFORD VTS TEACHING DECK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496119" y="2377864"/>
            <a:ext cx="1743521" cy="275927"/>
          </a:xfrm>
          <a:prstGeom prst="roundRect">
            <a:avLst>
              <a:gd name="adj" fmla="val 61654"/>
            </a:avLst>
          </a:prstGeom>
          <a:noFill/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554289" y="2425118"/>
            <a:ext cx="202108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626C3B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BRADFORD VTS · MAY 2026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96119" y="2776984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structured clinical reference for general practitioners. Covers assessment, investigation, and management of postcoital bleeding — with red flags, referral criteria, and exam tips.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86349" y="362322"/>
            <a:ext cx="3724424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Definition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3886349" y="1059805"/>
            <a:ext cx="2240756" cy="12050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Postcoital bleeding (PCB)</a:t>
            </a:r>
            <a:r>
              <a:rPr lang="en-US" sz="10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is non-menstrual bleeding that occurs </a:t>
            </a:r>
            <a:r>
              <a:rPr lang="en-US" sz="10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during or after sexual intercourse</a:t>
            </a:r>
            <a:r>
              <a:rPr lang="en-US" sz="10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 The most serious cause to exclude is </a:t>
            </a:r>
            <a:r>
              <a:rPr lang="en-US" sz="1000" b="1" dirty="0">
                <a:solidFill>
                  <a:srgbClr val="626C3B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cancer</a:t>
            </a:r>
            <a:r>
              <a:rPr lang="en-US" sz="10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3886349" y="2400374"/>
            <a:ext cx="2240756" cy="1331119"/>
          </a:xfrm>
          <a:prstGeom prst="roundRect">
            <a:avLst>
              <a:gd name="adj" fmla="val 14727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020" y="2596976"/>
            <a:ext cx="163339" cy="13067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11030" y="2553519"/>
            <a:ext cx="1685404" cy="1004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PCB alone is </a:t>
            </a:r>
            <a:r>
              <a:rPr lang="en-US" sz="100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</a:t>
            </a:r>
            <a:r>
              <a:rPr lang="en-US" sz="10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an indication for colposcopy — a structured assessment is required first.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450657" y="1086892"/>
            <a:ext cx="2240756" cy="1819573"/>
          </a:xfrm>
          <a:prstGeom prst="roundRect">
            <a:avLst>
              <a:gd name="adj" fmla="val 3769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5"/>
          <p:cNvSpPr/>
          <p:nvPr/>
        </p:nvSpPr>
        <p:spPr>
          <a:xfrm>
            <a:off x="6436370" y="1086892"/>
            <a:ext cx="57150" cy="1819573"/>
          </a:xfrm>
          <a:prstGeom prst="roundRect">
            <a:avLst>
              <a:gd name="adj" fmla="val 343023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6638479" y="1231850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Key Principle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6638479" y="1556445"/>
            <a:ext cx="1907977" cy="12050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Always investigate before referring. A systematic approach ensures serious pathology is not missed and unnecessary procedures are avoided.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6450657" y="3026941"/>
            <a:ext cx="2240756" cy="1618729"/>
          </a:xfrm>
          <a:prstGeom prst="roundRect">
            <a:avLst>
              <a:gd name="adj" fmla="val 4237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9"/>
          <p:cNvSpPr/>
          <p:nvPr/>
        </p:nvSpPr>
        <p:spPr>
          <a:xfrm>
            <a:off x="6436370" y="3026941"/>
            <a:ext cx="57150" cy="1618729"/>
          </a:xfrm>
          <a:prstGeom prst="roundRect">
            <a:avLst>
              <a:gd name="adj" fmla="val 343023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/>
          <p:nvPr/>
        </p:nvSpPr>
        <p:spPr>
          <a:xfrm>
            <a:off x="6638479" y="3171899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Scope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638479" y="3496494"/>
            <a:ext cx="1907977" cy="1004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Applies to all women presenting with bleeding during or after intercourse, regardless of age or menopausal status.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458391"/>
            <a:ext cx="3945954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Causes of PCB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488379" y="1169194"/>
            <a:ext cx="2630835" cy="2552923"/>
          </a:xfrm>
          <a:prstGeom prst="roundRect">
            <a:avLst>
              <a:gd name="adj" fmla="val 8200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32668" y="1313483"/>
            <a:ext cx="174902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✔</a:t>
            </a: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Benign / Common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32668" y="1613892"/>
            <a:ext cx="2342257" cy="1963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ectropion (contact bleeding)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or endometrial polyps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Infection (Chlamydia, Gonorrhoea, TV)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Atrophic vaginitis (post-menopausal)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Trauma (piercings, sex toys)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256583" y="1169194"/>
            <a:ext cx="2630835" cy="2552923"/>
          </a:xfrm>
          <a:prstGeom prst="roundRect">
            <a:avLst>
              <a:gd name="adj" fmla="val 8200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400871" y="1313483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⚠</a:t>
            </a: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Less Common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00871" y="1613892"/>
            <a:ext cx="2342257" cy="9819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Clotting disorder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Vaginal dryness / lubricant issues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Endometritis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024786" y="1169194"/>
            <a:ext cx="2630835" cy="2552923"/>
          </a:xfrm>
          <a:prstGeom prst="roundRect">
            <a:avLst>
              <a:gd name="adj" fmla="val 8200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6169075" y="1313483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🔴 Serious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169075" y="1613892"/>
            <a:ext cx="2342257" cy="93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malignancy</a:t>
            </a:r>
            <a:endParaRPr lang="en-US" sz="10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Endometrial cancer (especially post-menopausal women)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88379" y="3876601"/>
            <a:ext cx="8167241" cy="808434"/>
          </a:xfrm>
          <a:prstGeom prst="roundRect">
            <a:avLst>
              <a:gd name="adj" fmla="val 25893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06" y="4086002"/>
            <a:ext cx="174427" cy="139526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1859" y="4048795"/>
            <a:ext cx="757423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Always consider and actively exclude serious causes — particularly cervical malignancy — before attributing PCB to a benign aetiology.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43123"/>
            <a:ext cx="6628879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Initial Assessment: History and Examination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" y="965076"/>
            <a:ext cx="3588023" cy="358802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3839" y="968685"/>
            <a:ext cx="176064" cy="1760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01307" y="965076"/>
            <a:ext cx="20288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Full Sexual &amp; Medical History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5101307" y="1245691"/>
            <a:ext cx="35256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Including number of partners, contraception type, and STI history.</a:t>
            </a:r>
            <a:endParaRPr lang="en-US" sz="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3839" y="1787091"/>
            <a:ext cx="176064" cy="1760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101307" y="1783482"/>
            <a:ext cx="160786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Cervical Smear History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5101307" y="2064097"/>
            <a:ext cx="35256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Check if up to date with the current HPV-primary screening programme.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3839" y="2605497"/>
            <a:ext cx="176064" cy="1760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101307" y="2601888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Age of Patient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5101307" y="2882503"/>
            <a:ext cx="35256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Pre-menopausal vs. post-menopausal — different risk stratification applies.</a:t>
            </a:r>
            <a:endParaRPr lang="en-US" sz="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3839" y="3423903"/>
            <a:ext cx="176064" cy="17606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101307" y="3420294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Medication History</a:t>
            </a:r>
            <a:endParaRPr lang="en-US" sz="1150" dirty="0"/>
          </a:p>
        </p:txBody>
      </p:sp>
      <p:sp>
        <p:nvSpPr>
          <p:cNvPr id="15" name="Text 8"/>
          <p:cNvSpPr/>
          <p:nvPr/>
        </p:nvSpPr>
        <p:spPr>
          <a:xfrm>
            <a:off x="5101307" y="3700909"/>
            <a:ext cx="35256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Especially hormonal contraception — OCP increases risk of cervical ectropion.</a:t>
            </a:r>
            <a:endParaRPr lang="en-US" sz="9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3839" y="4242308"/>
            <a:ext cx="176064" cy="176064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5101307" y="4238699"/>
            <a:ext cx="1621334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Speculum Examination</a:t>
            </a:r>
            <a:endParaRPr lang="en-US" sz="1150" dirty="0"/>
          </a:p>
        </p:txBody>
      </p:sp>
      <p:sp>
        <p:nvSpPr>
          <p:cNvPr id="18" name="Text 10"/>
          <p:cNvSpPr/>
          <p:nvPr/>
        </p:nvSpPr>
        <p:spPr>
          <a:xfrm>
            <a:off x="5101307" y="4519315"/>
            <a:ext cx="352566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Inspect cervix carefully and document appearance in full.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411361"/>
            <a:ext cx="3945954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Investigations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88379" y="1122164"/>
            <a:ext cx="86244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following investigations should be considered based on clinical findings and patient history.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8379" y="1498104"/>
            <a:ext cx="8167241" cy="2271117"/>
          </a:xfrm>
          <a:prstGeom prst="roundRect">
            <a:avLst>
              <a:gd name="adj" fmla="val 921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32743" y="1590005"/>
            <a:ext cx="262302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Investigation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082379" y="1590005"/>
            <a:ext cx="588615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Notes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32743" y="1990502"/>
            <a:ext cx="216582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STI screen</a:t>
            </a: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(NAAT vulvo-vaginal / endocervical swab)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082379" y="1990502"/>
            <a:ext cx="542895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Chlamydia + Gonorrhoea; HVS for TV/BV if discharge present. Recommended at </a:t>
            </a: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all ages</a:t>
            </a: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32743" y="2612454"/>
            <a:ext cx="262302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smear</a:t>
            </a: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(if due)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082379" y="2612454"/>
            <a:ext cx="542895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Do </a:t>
            </a: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</a:t>
            </a: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bring forward smear if not due. Check HPV screening status. If smear is due — perform it.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32743" y="3234407"/>
            <a:ext cx="262302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USS pelvis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082379" y="3234407"/>
            <a:ext cx="542895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If endometrial pathology suspected — e.g. post-menopausal bleeding or irregular endometrium on examination.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88379" y="3923705"/>
            <a:ext cx="8167241" cy="808434"/>
          </a:xfrm>
          <a:prstGeom prst="roundRect">
            <a:avLst>
              <a:gd name="adj" fmla="val 25893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06" y="4133106"/>
            <a:ext cx="174427" cy="13952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41859" y="4095899"/>
            <a:ext cx="757423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HPV-primary screening is now the standard pathway. Do not perform a smear early simply because the patient presents with PCB.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91568" y="245492"/>
            <a:ext cx="2751311" cy="269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Management by Cause</a:t>
            </a:r>
            <a:endParaRPr lang="en-US" sz="1700" dirty="0"/>
          </a:p>
        </p:txBody>
      </p:sp>
      <p:sp>
        <p:nvSpPr>
          <p:cNvPr id="3" name="Shape 1"/>
          <p:cNvSpPr/>
          <p:nvPr/>
        </p:nvSpPr>
        <p:spPr>
          <a:xfrm>
            <a:off x="1591568" y="620613"/>
            <a:ext cx="1210419" cy="150316"/>
          </a:xfrm>
          <a:prstGeom prst="roundRect">
            <a:avLst>
              <a:gd name="adj" fmla="val 68966"/>
            </a:avLst>
          </a:prstGeom>
          <a:noFill/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1648123" y="651272"/>
            <a:ext cx="1554510" cy="88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500" dirty="0">
                <a:solidFill>
                  <a:srgbClr val="626C3B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NICE NG12 2015, UPDATED 2025</a:t>
            </a:r>
            <a:endParaRPr lang="en-US" sz="500" dirty="0"/>
          </a:p>
        </p:txBody>
      </p:sp>
      <p:sp>
        <p:nvSpPr>
          <p:cNvPr id="5" name="Shape 3"/>
          <p:cNvSpPr/>
          <p:nvPr/>
        </p:nvSpPr>
        <p:spPr>
          <a:xfrm>
            <a:off x="1591568" y="830089"/>
            <a:ext cx="5960864" cy="580504"/>
          </a:xfrm>
          <a:prstGeom prst="roundRect">
            <a:avLst>
              <a:gd name="adj" fmla="val 22323"/>
            </a:avLst>
          </a:prstGeom>
          <a:solidFill>
            <a:srgbClr val="F6EBD4"/>
          </a:solidFill>
          <a:ln w="9525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601093" y="839614"/>
            <a:ext cx="345504" cy="561454"/>
          </a:xfrm>
          <a:prstGeom prst="roundRect">
            <a:avLst>
              <a:gd name="adj" fmla="val 34198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6687" y="1055489"/>
            <a:ext cx="129555" cy="12955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99208" y="925934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Infection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999208" y="1092398"/>
            <a:ext cx="5457379" cy="2223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Treat as per BASHH guidelines.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Chlamydia: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Doxycycline 100mg BD for 7 days (first line — updated 2024). Contact trace all partners.</a:t>
            </a:r>
            <a:endParaRPr lang="en-US" sz="650" dirty="0"/>
          </a:p>
        </p:txBody>
      </p:sp>
      <p:sp>
        <p:nvSpPr>
          <p:cNvPr id="10" name="Shape 7"/>
          <p:cNvSpPr/>
          <p:nvPr/>
        </p:nvSpPr>
        <p:spPr>
          <a:xfrm>
            <a:off x="1591568" y="1463204"/>
            <a:ext cx="5960864" cy="580504"/>
          </a:xfrm>
          <a:prstGeom prst="roundRect">
            <a:avLst>
              <a:gd name="adj" fmla="val 22323"/>
            </a:avLst>
          </a:prstGeom>
          <a:solidFill>
            <a:srgbClr val="F6EBD4"/>
          </a:solidFill>
          <a:ln w="9525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1601093" y="1472729"/>
            <a:ext cx="345504" cy="561454"/>
          </a:xfrm>
          <a:prstGeom prst="roundRect">
            <a:avLst>
              <a:gd name="adj" fmla="val 34198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6687" y="1688604"/>
            <a:ext cx="129555" cy="12955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999208" y="1559049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Cervical Ectropion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999208" y="1725513"/>
            <a:ext cx="5457379" cy="2223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Normal appearance: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Consider OCP change (switch to progesterone-only); refer colposcopy for cryocautery.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Abnormal/highly vascular: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Fast track referral — do NOT wait for smear result.</a:t>
            </a:r>
            <a:endParaRPr lang="en-US" sz="650" dirty="0"/>
          </a:p>
        </p:txBody>
      </p:sp>
      <p:sp>
        <p:nvSpPr>
          <p:cNvPr id="15" name="Shape 11"/>
          <p:cNvSpPr/>
          <p:nvPr/>
        </p:nvSpPr>
        <p:spPr>
          <a:xfrm>
            <a:off x="1591568" y="2096319"/>
            <a:ext cx="5960864" cy="580504"/>
          </a:xfrm>
          <a:prstGeom prst="roundRect">
            <a:avLst>
              <a:gd name="adj" fmla="val 22323"/>
            </a:avLst>
          </a:prstGeom>
          <a:solidFill>
            <a:srgbClr val="F6EBD4"/>
          </a:solidFill>
          <a:ln w="9525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2"/>
          <p:cNvSpPr/>
          <p:nvPr/>
        </p:nvSpPr>
        <p:spPr>
          <a:xfrm>
            <a:off x="1601093" y="2105844"/>
            <a:ext cx="345504" cy="561454"/>
          </a:xfrm>
          <a:prstGeom prst="roundRect">
            <a:avLst>
              <a:gd name="adj" fmla="val 34198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6687" y="2321719"/>
            <a:ext cx="129555" cy="12955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999208" y="2192164"/>
            <a:ext cx="1508820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Cervical / Endometrial Polyps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999208" y="2358628"/>
            <a:ext cx="5457379" cy="2223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polyp on stalk: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May be avulsed in surgery; send for histology.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Broad base: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Loop diathermy at colposcopy.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Endometrial polyp: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Refer for hysteroscopy.</a:t>
            </a:r>
            <a:endParaRPr lang="en-US" sz="650" dirty="0"/>
          </a:p>
        </p:txBody>
      </p:sp>
      <p:sp>
        <p:nvSpPr>
          <p:cNvPr id="20" name="Shape 15"/>
          <p:cNvSpPr/>
          <p:nvPr/>
        </p:nvSpPr>
        <p:spPr>
          <a:xfrm>
            <a:off x="1591568" y="2729433"/>
            <a:ext cx="5960864" cy="518294"/>
          </a:xfrm>
          <a:prstGeom prst="roundRect">
            <a:avLst>
              <a:gd name="adj" fmla="val 25002"/>
            </a:avLst>
          </a:prstGeom>
          <a:solidFill>
            <a:srgbClr val="F6EBD4"/>
          </a:solidFill>
          <a:ln w="9525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6"/>
          <p:cNvSpPr/>
          <p:nvPr/>
        </p:nvSpPr>
        <p:spPr>
          <a:xfrm>
            <a:off x="1601093" y="2738958"/>
            <a:ext cx="345504" cy="499244"/>
          </a:xfrm>
          <a:prstGeom prst="roundRect">
            <a:avLst>
              <a:gd name="adj" fmla="val 34198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6687" y="2923729"/>
            <a:ext cx="129555" cy="12955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999208" y="2825279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Atrophic Vaginitis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1999208" y="2991743"/>
            <a:ext cx="5457379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Topical oestrogen cream (unless contraindicated); lubricants (e.g. SYLK, Replens).</a:t>
            </a:r>
            <a:endParaRPr lang="en-US" sz="650" dirty="0"/>
          </a:p>
        </p:txBody>
      </p:sp>
      <p:sp>
        <p:nvSpPr>
          <p:cNvPr id="25" name="Shape 19"/>
          <p:cNvSpPr/>
          <p:nvPr/>
        </p:nvSpPr>
        <p:spPr>
          <a:xfrm>
            <a:off x="1591568" y="3300338"/>
            <a:ext cx="5960864" cy="518294"/>
          </a:xfrm>
          <a:prstGeom prst="roundRect">
            <a:avLst>
              <a:gd name="adj" fmla="val 25002"/>
            </a:avLst>
          </a:prstGeom>
          <a:solidFill>
            <a:srgbClr val="F6EBD4"/>
          </a:solidFill>
          <a:ln w="9525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0"/>
          <p:cNvSpPr/>
          <p:nvPr/>
        </p:nvSpPr>
        <p:spPr>
          <a:xfrm>
            <a:off x="1601093" y="3309863"/>
            <a:ext cx="345504" cy="499244"/>
          </a:xfrm>
          <a:prstGeom prst="roundRect">
            <a:avLst>
              <a:gd name="adj" fmla="val 34198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06687" y="3494633"/>
            <a:ext cx="129555" cy="12955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999208" y="3396183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Trauma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1999208" y="3562648"/>
            <a:ext cx="5457379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Reassure if minor; address underlying cause (sex toys, piercings).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Consider safeguarding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if history is inconsistent.</a:t>
            </a:r>
            <a:endParaRPr lang="en-US" sz="650" dirty="0"/>
          </a:p>
        </p:txBody>
      </p:sp>
      <p:sp>
        <p:nvSpPr>
          <p:cNvPr id="30" name="Shape 23"/>
          <p:cNvSpPr/>
          <p:nvPr/>
        </p:nvSpPr>
        <p:spPr>
          <a:xfrm>
            <a:off x="1591568" y="3871243"/>
            <a:ext cx="5960864" cy="580504"/>
          </a:xfrm>
          <a:prstGeom prst="roundRect">
            <a:avLst>
              <a:gd name="adj" fmla="val 22323"/>
            </a:avLst>
          </a:prstGeom>
          <a:solidFill>
            <a:srgbClr val="F6EBD4"/>
          </a:solidFill>
          <a:ln w="9525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4"/>
          <p:cNvSpPr/>
          <p:nvPr/>
        </p:nvSpPr>
        <p:spPr>
          <a:xfrm>
            <a:off x="1601093" y="3880768"/>
            <a:ext cx="345504" cy="561454"/>
          </a:xfrm>
          <a:prstGeom prst="roundRect">
            <a:avLst>
              <a:gd name="adj" fmla="val 34198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6687" y="4096643"/>
            <a:ext cx="129555" cy="129555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1999208" y="3967088"/>
            <a:ext cx="135738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Post-Menopausal Bleeding</a:t>
            </a:r>
            <a:endParaRPr lang="en-US" sz="850" dirty="0"/>
          </a:p>
        </p:txBody>
      </p:sp>
      <p:sp>
        <p:nvSpPr>
          <p:cNvPr id="34" name="Text 26"/>
          <p:cNvSpPr/>
          <p:nvPr/>
        </p:nvSpPr>
        <p:spPr>
          <a:xfrm>
            <a:off x="1999208" y="4133552"/>
            <a:ext cx="5457379" cy="2223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NICE NG12 (updated 2026): </a:t>
            </a:r>
            <a:r>
              <a:rPr lang="en-US" sz="65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2-week wait referral</a:t>
            </a:r>
            <a:r>
              <a:rPr lang="en-US" sz="65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for women ≥55 with unexplained PMB not attributable to HRT. Urgent referral if cervix looks abnormal.</a:t>
            </a:r>
            <a:endParaRPr lang="en-US" sz="650" dirty="0"/>
          </a:p>
        </p:txBody>
      </p:sp>
      <p:sp>
        <p:nvSpPr>
          <p:cNvPr id="35" name="Shape 27"/>
          <p:cNvSpPr/>
          <p:nvPr/>
        </p:nvSpPr>
        <p:spPr>
          <a:xfrm>
            <a:off x="1591568" y="4510906"/>
            <a:ext cx="5960864" cy="387028"/>
          </a:xfrm>
          <a:prstGeom prst="roundRect">
            <a:avLst>
              <a:gd name="adj" fmla="val 33482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7888" y="4629001"/>
            <a:ext cx="107975" cy="86320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1872183" y="4585097"/>
            <a:ext cx="5593928" cy="2223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Suspected cervical malignancy:</a:t>
            </a:r>
            <a:r>
              <a:rPr lang="en-US" sz="6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2-week wait referral to colposcopy. Do NOT wait for smear result. Signs: irregular/friable cervix, offensive discharge, contact bleeding, visible tumour.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29505"/>
            <a:ext cx="3562127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Red Flags &amp; Exam Tips</a:t>
            </a:r>
            <a:endParaRPr lang="en-US" sz="2300" dirty="0"/>
          </a:p>
        </p:txBody>
      </p:sp>
      <p:sp>
        <p:nvSpPr>
          <p:cNvPr id="3" name="Shape 1"/>
          <p:cNvSpPr/>
          <p:nvPr/>
        </p:nvSpPr>
        <p:spPr>
          <a:xfrm>
            <a:off x="521643" y="951458"/>
            <a:ext cx="3907110" cy="449014"/>
          </a:xfrm>
          <a:prstGeom prst="roundRect">
            <a:avLst>
              <a:gd name="adj" fmla="val 39220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94" y="1124024"/>
            <a:ext cx="146745" cy="1173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89" y="1077962"/>
            <a:ext cx="3865513" cy="176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🔴</a:t>
            </a:r>
            <a:r>
              <a:rPr lang="en-US" sz="90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Suspect Cervical Malignancy If: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521643" y="1509787"/>
            <a:ext cx="1904926" cy="1223293"/>
          </a:xfrm>
          <a:prstGeom prst="roundRect">
            <a:avLst>
              <a:gd name="adj" fmla="val 14396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643756" y="1631900"/>
            <a:ext cx="1660699" cy="3668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Irregular / Friable Cervix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43756" y="2095946"/>
            <a:ext cx="1660699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Abnormal texture or appearance on speculum examination.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523753" y="1509787"/>
            <a:ext cx="1905000" cy="1223293"/>
          </a:xfrm>
          <a:prstGeom prst="roundRect">
            <a:avLst>
              <a:gd name="adj" fmla="val 14396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2645866" y="1631900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Offensive Discharge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2645866" y="1912516"/>
            <a:ext cx="166077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Persistent or unusual discharge alongside PCB.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521643" y="2830264"/>
            <a:ext cx="1904926" cy="868189"/>
          </a:xfrm>
          <a:prstGeom prst="roundRect">
            <a:avLst>
              <a:gd name="adj" fmla="val 20284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643756" y="2952378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Visible Lesion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43756" y="3232993"/>
            <a:ext cx="1660699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Any visible tumour or ulceration on the cervix.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2523753" y="2830264"/>
            <a:ext cx="1905000" cy="868189"/>
          </a:xfrm>
          <a:prstGeom prst="roundRect">
            <a:avLst>
              <a:gd name="adj" fmla="val 20284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2645866" y="2952378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Contact Bleeding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2645866" y="3232993"/>
            <a:ext cx="166077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Bleeding provoked by examination or intercourse.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521643" y="3807768"/>
            <a:ext cx="436431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2-week wait referral required — do NOT await smear result.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521643" y="4088755"/>
            <a:ext cx="3907110" cy="615925"/>
          </a:xfrm>
          <a:prstGeom prst="roundRect">
            <a:avLst>
              <a:gd name="adj" fmla="val 2859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94" y="4261321"/>
            <a:ext cx="146745" cy="117351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903089" y="4215259"/>
            <a:ext cx="340831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Always perform </a:t>
            </a:r>
            <a:r>
              <a:rPr lang="en-US" sz="90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annual cervical smear</a:t>
            </a: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in HIV-positive women, regardless of standard screening intervals.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4719861" y="951458"/>
            <a:ext cx="3907110" cy="449014"/>
          </a:xfrm>
          <a:prstGeom prst="roundRect">
            <a:avLst>
              <a:gd name="adj" fmla="val 39220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212" y="1124024"/>
            <a:ext cx="146745" cy="117351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101307" y="1077962"/>
            <a:ext cx="3865513" cy="176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🟣</a:t>
            </a:r>
            <a:r>
              <a:rPr lang="en-US" sz="90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AKT / SCA Exam Tips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4719861" y="1509787"/>
            <a:ext cx="3907110" cy="887239"/>
          </a:xfrm>
          <a:prstGeom prst="roundRect">
            <a:avLst>
              <a:gd name="adj" fmla="val 7730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1"/>
          <p:cNvSpPr/>
          <p:nvPr/>
        </p:nvSpPr>
        <p:spPr>
          <a:xfrm>
            <a:off x="4705573" y="1509787"/>
            <a:ext cx="57150" cy="887239"/>
          </a:xfrm>
          <a:prstGeom prst="roundRect">
            <a:avLst>
              <a:gd name="adj" fmla="val 308140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2"/>
          <p:cNvSpPr/>
          <p:nvPr/>
        </p:nvSpPr>
        <p:spPr>
          <a:xfrm>
            <a:off x="4894362" y="1641425"/>
            <a:ext cx="197948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PCB ≠ Colposcopy Indication</a:t>
            </a:r>
            <a:endParaRPr lang="en-US" sz="1150" dirty="0"/>
          </a:p>
        </p:txBody>
      </p:sp>
      <p:sp>
        <p:nvSpPr>
          <p:cNvPr id="28" name="Text 23"/>
          <p:cNvSpPr/>
          <p:nvPr/>
        </p:nvSpPr>
        <p:spPr>
          <a:xfrm>
            <a:off x="4894362" y="1922041"/>
            <a:ext cx="3600971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PCB alone is </a:t>
            </a:r>
            <a:r>
              <a:rPr lang="en-US" sz="9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</a:t>
            </a: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an indication for colposcopy. Investigate first: infection screen, smear history, speculum examination.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4719861" y="2494211"/>
            <a:ext cx="3907110" cy="887239"/>
          </a:xfrm>
          <a:prstGeom prst="roundRect">
            <a:avLst>
              <a:gd name="adj" fmla="val 7730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Shape 25"/>
          <p:cNvSpPr/>
          <p:nvPr/>
        </p:nvSpPr>
        <p:spPr>
          <a:xfrm>
            <a:off x="4705573" y="2494211"/>
            <a:ext cx="57150" cy="887239"/>
          </a:xfrm>
          <a:prstGeom prst="roundRect">
            <a:avLst>
              <a:gd name="adj" fmla="val 308140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Text 26"/>
          <p:cNvSpPr/>
          <p:nvPr/>
        </p:nvSpPr>
        <p:spPr>
          <a:xfrm>
            <a:off x="4894362" y="2625849"/>
            <a:ext cx="160183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Cervical Screening Age</a:t>
            </a:r>
            <a:endParaRPr lang="en-US" sz="1150" dirty="0"/>
          </a:p>
        </p:txBody>
      </p:sp>
      <p:sp>
        <p:nvSpPr>
          <p:cNvPr id="32" name="Text 27"/>
          <p:cNvSpPr/>
          <p:nvPr/>
        </p:nvSpPr>
        <p:spPr>
          <a:xfrm>
            <a:off x="4894362" y="2906464"/>
            <a:ext cx="3600971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Cervical screening starts at age </a:t>
            </a:r>
            <a:r>
              <a:rPr lang="en-US" sz="9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25</a:t>
            </a: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 Do </a:t>
            </a:r>
            <a:r>
              <a:rPr lang="en-US" sz="9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</a:t>
            </a: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perform a smear early, even if the patient presents with PCB.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4719861" y="3478634"/>
            <a:ext cx="3907110" cy="887239"/>
          </a:xfrm>
          <a:prstGeom prst="roundRect">
            <a:avLst>
              <a:gd name="adj" fmla="val 7730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29"/>
          <p:cNvSpPr/>
          <p:nvPr/>
        </p:nvSpPr>
        <p:spPr>
          <a:xfrm>
            <a:off x="4705573" y="3478634"/>
            <a:ext cx="57150" cy="887239"/>
          </a:xfrm>
          <a:prstGeom prst="roundRect">
            <a:avLst>
              <a:gd name="adj" fmla="val 308140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0"/>
          <p:cNvSpPr/>
          <p:nvPr/>
        </p:nvSpPr>
        <p:spPr>
          <a:xfrm>
            <a:off x="4894362" y="3610273"/>
            <a:ext cx="1663526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HPV-Primary Screening</a:t>
            </a:r>
            <a:endParaRPr lang="en-US" sz="1150" dirty="0"/>
          </a:p>
        </p:txBody>
      </p:sp>
      <p:sp>
        <p:nvSpPr>
          <p:cNvPr id="36" name="Text 31"/>
          <p:cNvSpPr/>
          <p:nvPr/>
        </p:nvSpPr>
        <p:spPr>
          <a:xfrm>
            <a:off x="4894362" y="3890888"/>
            <a:ext cx="3600971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HPV-primary screening is now the standard pathway — </a:t>
            </a:r>
            <a:r>
              <a:rPr lang="en-US" sz="9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not smear first</a:t>
            </a: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 Know this for the AKT.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39840" y="335459"/>
            <a:ext cx="4893320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NICE NG12 Cervical Cancer Referral Criteria</a:t>
            </a:r>
            <a:endParaRPr lang="en-US" sz="2300" dirty="0"/>
          </a:p>
        </p:txBody>
      </p:sp>
      <p:sp>
        <p:nvSpPr>
          <p:cNvPr id="4" name="Shape 1"/>
          <p:cNvSpPr/>
          <p:nvPr/>
        </p:nvSpPr>
        <p:spPr>
          <a:xfrm>
            <a:off x="3839840" y="1214958"/>
            <a:ext cx="857622" cy="207690"/>
          </a:xfrm>
          <a:prstGeom prst="roundRect">
            <a:avLst>
              <a:gd name="adj" fmla="val 67833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3910236" y="1250156"/>
            <a:ext cx="1174031" cy="13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7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UPDATED 2025</a:t>
            </a:r>
            <a:endParaRPr lang="en-US" sz="700" dirty="0"/>
          </a:p>
        </p:txBody>
      </p:sp>
      <p:sp>
        <p:nvSpPr>
          <p:cNvPr id="6" name="Shape 3"/>
          <p:cNvSpPr/>
          <p:nvPr/>
        </p:nvSpPr>
        <p:spPr>
          <a:xfrm>
            <a:off x="3971851" y="1531962"/>
            <a:ext cx="14288" cy="2093342"/>
          </a:xfrm>
          <a:prstGeom prst="roundRect">
            <a:avLst>
              <a:gd name="adj" fmla="val 1232517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4089611" y="1656829"/>
            <a:ext cx="352202" cy="14288"/>
          </a:xfrm>
          <a:prstGeom prst="roundRect">
            <a:avLst>
              <a:gd name="adj" fmla="val 1232517"/>
            </a:avLst>
          </a:prstGeom>
          <a:solidFill>
            <a:srgbClr val="7B855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3839803" y="1531962"/>
            <a:ext cx="264096" cy="264096"/>
          </a:xfrm>
          <a:prstGeom prst="roundRect">
            <a:avLst>
              <a:gd name="adj" fmla="val 6668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3883782" y="1553914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558903" y="1572295"/>
            <a:ext cx="1592163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Cervical Cancer (2WW)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4558903" y="1813992"/>
            <a:ext cx="4174257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Suspected cancer pathway referral if cervix appears consistent with cervical cancer on examination.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089611" y="2476649"/>
            <a:ext cx="352202" cy="14288"/>
          </a:xfrm>
          <a:prstGeom prst="roundRect">
            <a:avLst>
              <a:gd name="adj" fmla="val 1232517"/>
            </a:avLst>
          </a:prstGeom>
          <a:solidFill>
            <a:srgbClr val="9C924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0"/>
          <p:cNvSpPr/>
          <p:nvPr/>
        </p:nvSpPr>
        <p:spPr>
          <a:xfrm>
            <a:off x="3839803" y="2351782"/>
            <a:ext cx="264096" cy="264096"/>
          </a:xfrm>
          <a:prstGeom prst="roundRect">
            <a:avLst>
              <a:gd name="adj" fmla="val 66681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3883782" y="2373734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558903" y="2392114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Vulval Cancer (2WW)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558903" y="2633811"/>
            <a:ext cx="417425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Consider 2WW for unexplained vulval lump, ulceration, or bleeding.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089611" y="3124795"/>
            <a:ext cx="352202" cy="14288"/>
          </a:xfrm>
          <a:prstGeom prst="roundRect">
            <a:avLst>
              <a:gd name="adj" fmla="val 1232517"/>
            </a:avLst>
          </a:prstGeom>
          <a:solidFill>
            <a:srgbClr val="CE952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5"/>
          <p:cNvSpPr/>
          <p:nvPr/>
        </p:nvSpPr>
        <p:spPr>
          <a:xfrm>
            <a:off x="3839803" y="2999929"/>
            <a:ext cx="264096" cy="264096"/>
          </a:xfrm>
          <a:prstGeom prst="roundRect">
            <a:avLst>
              <a:gd name="adj" fmla="val 66681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3883782" y="3021881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4558903" y="3040261"/>
            <a:ext cx="189502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Endometrial Cancer (2WW)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558903" y="3281958"/>
            <a:ext cx="4174257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2WW if age ≥55 with unexplained post-menopausal bleeding not attributable to HRT (NICE NG12, 2026 amendment).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3839840" y="3734619"/>
            <a:ext cx="4893320" cy="620688"/>
          </a:xfrm>
          <a:prstGeom prst="roundRect">
            <a:avLst>
              <a:gd name="adj" fmla="val 28372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191" y="3907185"/>
            <a:ext cx="146745" cy="117351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4221287" y="3861122"/>
            <a:ext cx="4394522" cy="348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⚠ </a:t>
            </a:r>
            <a:r>
              <a:rPr lang="en-US" sz="900" b="1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Disclaimer:</a:t>
            </a:r>
            <a:r>
              <a:rPr lang="en-US" sz="90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Always double check this advice and drug doses with the latest NICE/BNF guidance. This document is for educational purposes only.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3839840" y="4464621"/>
            <a:ext cx="4893320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free resource provided by </a:t>
            </a:r>
            <a:r>
              <a:rPr lang="en-US" sz="900" b="1" i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www.bradfordvts.co.uk</a:t>
            </a:r>
            <a:r>
              <a:rPr lang="en-US" sz="900" i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· Dr Ramesh Mehay · Revised May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885</Words>
  <Application>Microsoft Office PowerPoint</Application>
  <PresentationFormat>On-screen Show (16:9)</PresentationFormat>
  <Paragraphs>103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Brygada 1918 SemiBold</vt:lpstr>
      <vt:lpstr>Alexandria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Ramesh Mehay</dc:creator>
  <cp:lastModifiedBy>Ramesh Mehay</cp:lastModifiedBy>
  <cp:revision>2</cp:revision>
  <dcterms:created xsi:type="dcterms:W3CDTF">2026-05-24T23:12:05Z</dcterms:created>
  <dcterms:modified xsi:type="dcterms:W3CDTF">2026-05-24T23:13:51Z</dcterms:modified>
</cp:coreProperties>
</file>