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12192000"/>
  <p:embeddedFontLst>
    <p:embeddedFont>
      <p:font typeface="Noto Sans KR" panose="020B0604020202020204" charset="-128"/>
      <p:regular r:id="rId23"/>
      <p:bold r:id="rId24"/>
    </p:embeddedFont>
    <p:embeddedFont>
      <p:font typeface="Arial-Black" panose="020B0604020202020204" charset="0"/>
      <p:regular r:id="rId25"/>
    </p:embeddedFont>
    <p:embeddedFont>
      <p:font typeface="Arial-BoldMT" panose="020B0604020202020204" charset="0"/>
      <p:regular r:id="rId26"/>
    </p:embeddedFont>
    <p:embeddedFont>
      <p:font typeface="ArialMT" panose="020B0604020202020204" charset="0"/>
      <p:regular r:id="rId27"/>
    </p:embeddedFont>
    <p:embeddedFont>
      <p:font typeface="Montserrat" panose="00000500000000000000" pitchFamily="2" charset="0"/>
      <p:regular r:id="rId28"/>
      <p:bold r:id="rId29"/>
      <p:italic r:id="rId30"/>
      <p:boldItalic r:id="rId31"/>
    </p:embeddedFont>
    <p:embeddedFont>
      <p:font typeface="Noto Sans" panose="020B0502040504020204" pitchFamily="34" charset="0"/>
      <p:regular r:id="rId32"/>
      <p:bold r:id="rId33"/>
      <p:italic r:id="rId34"/>
      <p:boldItalic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  <p:embeddedFont>
      <p:font typeface="OpenSans-Bold" panose="020B0604020202020204" charset="0"/>
      <p:regular r:id="rId40"/>
    </p:embeddedFont>
    <p:embeddedFont>
      <p:font typeface="Roboto Condensed" panose="02000000000000000000" pitchFamily="2" charset="0"/>
      <p:regular r:id="rId41"/>
      <p:bold r:id="rId42"/>
      <p:italic r:id="rId43"/>
      <p:boldItalic r:id="rId44"/>
    </p:embeddedFont>
    <p:embeddedFont>
      <p:font typeface="Roboto-BoldItalic" panose="020B0604020202020204" charset="0"/>
      <p:regular r:id="rId45"/>
    </p:embeddedFont>
    <p:embeddedFont>
      <p:font typeface="Roboto-Regular" panose="020B0604020202020204" charset="0"/>
      <p:regular r:id="rId46"/>
    </p:embeddedFont>
    <p:embeddedFont>
      <p:font typeface="TimesNewRomanPS-BoldItalicMT" panose="020B0604020202020204" charset="0"/>
      <p:regular r:id="rId47"/>
    </p:embeddedFont>
    <p:embeddedFont>
      <p:font typeface="TimesNewRomanPS-ItalicMT" panose="020B0604020202020204" charset="0"/>
      <p:regular r:id="rId4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425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-text-2"/>
          <p:cNvSpPr/>
          <p:nvPr/>
        </p:nvSpPr>
        <p:spPr>
          <a:xfrm>
            <a:off x="590550" y="1562100"/>
            <a:ext cx="11493698" cy="1571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6188"/>
              </a:lnSpc>
              <a:buNone/>
            </a:pPr>
            <a:r>
              <a:rPr lang="en-US" sz="4950" b="1" dirty="0">
                <a:solidFill>
                  <a:srgbClr val="1421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Sexual History Taking</a:t>
            </a:r>
            <a:endParaRPr lang="en-US" sz="4950" dirty="0"/>
          </a:p>
          <a:p>
            <a:pPr marL="0" indent="0">
              <a:lnSpc>
                <a:spcPts val="6188"/>
              </a:lnSpc>
              <a:buNone/>
            </a:pPr>
            <a:r>
              <a:rPr lang="en-US" sz="4950" b="1" dirty="0">
                <a:solidFill>
                  <a:srgbClr val="1421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&amp; Common STIs in Primary Care</a:t>
            </a:r>
            <a:endParaRPr lang="en-US" sz="4950" dirty="0"/>
          </a:p>
        </p:txBody>
      </p:sp>
      <p:sp>
        <p:nvSpPr>
          <p:cNvPr id="4" name="SK-1-text-3"/>
          <p:cNvSpPr/>
          <p:nvPr/>
        </p:nvSpPr>
        <p:spPr>
          <a:xfrm>
            <a:off x="590550" y="266700"/>
            <a:ext cx="10104120" cy="40808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213"/>
              </a:lnSpc>
              <a:buNone/>
            </a:pPr>
            <a:r>
              <a:rPr lang="en-US" dirty="0">
                <a:solidFill>
                  <a:srgbClr val="FFFEFA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</a:t>
            </a:r>
            <a:endParaRPr lang="en-US" dirty="0"/>
          </a:p>
        </p:txBody>
      </p:sp>
      <p:sp>
        <p:nvSpPr>
          <p:cNvPr id="5" name="SK-1-text-4"/>
          <p:cNvSpPr/>
          <p:nvPr/>
        </p:nvSpPr>
        <p:spPr>
          <a:xfrm>
            <a:off x="590550" y="3314700"/>
            <a:ext cx="1160145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402"/>
              </a:lnSpc>
              <a:buNone/>
            </a:pPr>
            <a:r>
              <a:rPr lang="en-US" sz="2700" dirty="0">
                <a:solidFill>
                  <a:srgbClr val="5B5B5B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A Bradford VTS Teaching Resource for GP Trainees</a:t>
            </a:r>
            <a:endParaRPr lang="en-US" sz="2700" dirty="0"/>
          </a:p>
        </p:txBody>
      </p:sp>
      <p:sp>
        <p:nvSpPr>
          <p:cNvPr id="6" name="SK-1-text-5"/>
          <p:cNvSpPr/>
          <p:nvPr/>
        </p:nvSpPr>
        <p:spPr>
          <a:xfrm>
            <a:off x="590550" y="4076700"/>
            <a:ext cx="11601450" cy="4115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240"/>
              </a:lnSpc>
              <a:buNone/>
            </a:pPr>
            <a:r>
              <a:rPr lang="en-US" sz="2250" dirty="0">
                <a:solidFill>
                  <a:srgbClr val="14141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May 2026 · Updated to currentBASHH 2024/2025 standarcs</a:t>
            </a:r>
            <a:endParaRPr lang="en-US" sz="2250" dirty="0"/>
          </a:p>
        </p:txBody>
      </p:sp>
      <p:sp>
        <p:nvSpPr>
          <p:cNvPr id="7" name="SK-1-text-6"/>
          <p:cNvSpPr/>
          <p:nvPr/>
        </p:nvSpPr>
        <p:spPr>
          <a:xfrm>
            <a:off x="3625729" y="5431971"/>
            <a:ext cx="9660136" cy="6179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2"/>
              </a:lnSpc>
              <a:buNone/>
            </a:pPr>
            <a:r>
              <a:rPr lang="en-US" sz="1725" dirty="0">
                <a:solidFill>
                  <a:srgbClr val="141414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⚠️ Disclaimer: Always double check this advice and drug doses with the</a:t>
            </a:r>
            <a:endParaRPr lang="en-US" sz="1725" dirty="0"/>
          </a:p>
          <a:p>
            <a:pPr marL="0" indent="0">
              <a:lnSpc>
                <a:spcPts val="2432"/>
              </a:lnSpc>
              <a:buNone/>
            </a:pPr>
            <a:r>
              <a:rPr lang="en-US" sz="1725" dirty="0">
                <a:solidFill>
                  <a:srgbClr val="141414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latest NICE/BNF guidance. This document is for educational purposes only.</a:t>
            </a:r>
            <a:endParaRPr lang="en-US" sz="1725" dirty="0"/>
          </a:p>
        </p:txBody>
      </p:sp>
      <p:sp>
        <p:nvSpPr>
          <p:cNvPr id="8" name="SK-1-text-7"/>
          <p:cNvSpPr/>
          <p:nvPr/>
        </p:nvSpPr>
        <p:spPr>
          <a:xfrm>
            <a:off x="104775" y="6591300"/>
            <a:ext cx="4320540" cy="1903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99"/>
              </a:lnSpc>
              <a:buNone/>
            </a:pPr>
            <a:r>
              <a:rPr lang="en-US" sz="1350" dirty="0">
                <a:solidFill>
                  <a:srgbClr val="FFFEFA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0-text-2"/>
          <p:cNvSpPr/>
          <p:nvPr/>
        </p:nvSpPr>
        <p:spPr>
          <a:xfrm>
            <a:off x="466725" y="466725"/>
            <a:ext cx="10561320" cy="5028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60"/>
              </a:lnSpc>
              <a:buNone/>
            </a:pPr>
            <a:r>
              <a:rPr lang="en-US" sz="33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CHLAMYDIA TRACHOMATIS</a:t>
            </a:r>
            <a:endParaRPr lang="en-US" sz="3300" dirty="0"/>
          </a:p>
        </p:txBody>
      </p:sp>
      <p:sp>
        <p:nvSpPr>
          <p:cNvPr id="4" name="SK-10-text-3"/>
          <p:cNvSpPr/>
          <p:nvPr/>
        </p:nvSpPr>
        <p:spPr>
          <a:xfrm>
            <a:off x="466725" y="1771650"/>
            <a:ext cx="201168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39C12"/>
                </a:solidFill>
              </a:rPr>
              <a:t>SYMPTOMS</a:t>
            </a:r>
            <a:endParaRPr lang="en-US" sz="1650" dirty="0"/>
          </a:p>
        </p:txBody>
      </p:sp>
      <p:sp>
        <p:nvSpPr>
          <p:cNvPr id="5" name="SK-10-text-4"/>
          <p:cNvSpPr/>
          <p:nvPr/>
        </p:nvSpPr>
        <p:spPr>
          <a:xfrm>
            <a:off x="466725" y="4648200"/>
            <a:ext cx="226314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39C12"/>
                </a:solidFill>
              </a:rPr>
              <a:t>DIAGNOSIS</a:t>
            </a:r>
            <a:endParaRPr lang="en-US" sz="1650" dirty="0"/>
          </a:p>
        </p:txBody>
      </p:sp>
      <p:sp>
        <p:nvSpPr>
          <p:cNvPr id="6" name="SK-10-text-5"/>
          <p:cNvSpPr/>
          <p:nvPr/>
        </p:nvSpPr>
        <p:spPr>
          <a:xfrm>
            <a:off x="6562725" y="1771650"/>
            <a:ext cx="5629275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39C12"/>
                </a:solidFill>
              </a:rPr>
              <a:t>UPDATED TREATMENT — BASHH 2024</a:t>
            </a:r>
            <a:endParaRPr lang="en-US" sz="1650" dirty="0"/>
          </a:p>
        </p:txBody>
      </p:sp>
      <p:sp>
        <p:nvSpPr>
          <p:cNvPr id="7" name="SK-10-text-6"/>
          <p:cNvSpPr/>
          <p:nvPr/>
        </p:nvSpPr>
        <p:spPr>
          <a:xfrm>
            <a:off x="6448425" y="4514850"/>
            <a:ext cx="326898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F39C12"/>
                </a:solidFill>
              </a:rPr>
              <a:t>COMPLICATIONS</a:t>
            </a:r>
            <a:endParaRPr lang="en-US" sz="1650" dirty="0"/>
          </a:p>
        </p:txBody>
      </p:sp>
      <p:sp>
        <p:nvSpPr>
          <p:cNvPr id="8" name="SK-10-text-7"/>
          <p:cNvSpPr/>
          <p:nvPr/>
        </p:nvSpPr>
        <p:spPr>
          <a:xfrm>
            <a:off x="590550" y="2181225"/>
            <a:ext cx="125730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Women</a:t>
            </a:r>
            <a:endParaRPr lang="en-US" sz="1650" dirty="0"/>
          </a:p>
        </p:txBody>
      </p:sp>
      <p:sp>
        <p:nvSpPr>
          <p:cNvPr id="9" name="SK-10-text-8"/>
          <p:cNvSpPr/>
          <p:nvPr/>
        </p:nvSpPr>
        <p:spPr>
          <a:xfrm>
            <a:off x="3333750" y="2181225"/>
            <a:ext cx="75438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Men</a:t>
            </a:r>
            <a:endParaRPr lang="en-US" sz="1650" dirty="0"/>
          </a:p>
        </p:txBody>
      </p:sp>
      <p:sp>
        <p:nvSpPr>
          <p:cNvPr id="10" name="SK-10-text-9"/>
          <p:cNvSpPr/>
          <p:nvPr/>
        </p:nvSpPr>
        <p:spPr>
          <a:xfrm>
            <a:off x="6562725" y="2181225"/>
            <a:ext cx="276606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FIRST LINE:</a:t>
            </a:r>
            <a:endParaRPr lang="en-US" sz="1650" dirty="0"/>
          </a:p>
        </p:txBody>
      </p:sp>
      <p:sp>
        <p:nvSpPr>
          <p:cNvPr id="11" name="SK-10-text-10"/>
          <p:cNvSpPr/>
          <p:nvPr/>
        </p:nvSpPr>
        <p:spPr>
          <a:xfrm>
            <a:off x="466725" y="4991100"/>
            <a:ext cx="5029200" cy="2515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NAAT — gold standard</a:t>
            </a:r>
            <a:endParaRPr lang="en-US" sz="1650" dirty="0"/>
          </a:p>
        </p:txBody>
      </p:sp>
      <p:sp>
        <p:nvSpPr>
          <p:cNvPr id="12" name="SK-10-text-11"/>
          <p:cNvSpPr/>
          <p:nvPr/>
        </p:nvSpPr>
        <p:spPr>
          <a:xfrm>
            <a:off x="590550" y="2486025"/>
            <a:ext cx="2472630" cy="13028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- 70–80% asymptomatic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Post-coital or inter-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menstrual bleeding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Vaginal discharge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Lower abdominal pain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Dysuria</a:t>
            </a:r>
            <a:endParaRPr lang="en-US" sz="1425" dirty="0"/>
          </a:p>
        </p:txBody>
      </p:sp>
      <p:sp>
        <p:nvSpPr>
          <p:cNvPr id="13" name="SK-10-text-12"/>
          <p:cNvSpPr/>
          <p:nvPr/>
        </p:nvSpPr>
        <p:spPr>
          <a:xfrm>
            <a:off x="3333750" y="2486025"/>
            <a:ext cx="2147888" cy="10857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- 50% asymptomatic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Urethral discharge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Dysuria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Testicular or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epididymal pain</a:t>
            </a:r>
            <a:endParaRPr lang="en-US" sz="1425" dirty="0"/>
          </a:p>
        </p:txBody>
      </p:sp>
      <p:sp>
        <p:nvSpPr>
          <p:cNvPr id="14" name="SK-10-text-13"/>
          <p:cNvSpPr/>
          <p:nvPr/>
        </p:nvSpPr>
        <p:spPr>
          <a:xfrm>
            <a:off x="6562725" y="2552700"/>
            <a:ext cx="5629275" cy="272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Doxycycline 100mg twice daily · 7 days</a:t>
            </a:r>
            <a:endParaRPr lang="en-US" sz="1650" dirty="0"/>
          </a:p>
        </p:txBody>
      </p:sp>
      <p:sp>
        <p:nvSpPr>
          <p:cNvPr id="15" name="SK-10-text-14"/>
          <p:cNvSpPr/>
          <p:nvPr/>
        </p:nvSpPr>
        <p:spPr>
          <a:xfrm>
            <a:off x="6562725" y="4857750"/>
            <a:ext cx="2765971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PID and ectopic pregnancy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Infertility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Epididymo-orchitis</a:t>
            </a:r>
            <a:endParaRPr lang="en-US" sz="1425" dirty="0"/>
          </a:p>
        </p:txBody>
      </p:sp>
      <p:sp>
        <p:nvSpPr>
          <p:cNvPr id="16" name="SK-10-text-15"/>
          <p:cNvSpPr/>
          <p:nvPr/>
        </p:nvSpPr>
        <p:spPr>
          <a:xfrm>
            <a:off x="9248775" y="4857750"/>
            <a:ext cx="2430661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Reiter's syndrome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Neonatal conjunctivitis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and pneumonia</a:t>
            </a:r>
            <a:endParaRPr lang="en-US" sz="1425" dirty="0"/>
          </a:p>
        </p:txBody>
      </p:sp>
      <p:sp>
        <p:nvSpPr>
          <p:cNvPr id="17" name="SK-10-text-16"/>
          <p:cNvSpPr/>
          <p:nvPr/>
        </p:nvSpPr>
        <p:spPr>
          <a:xfrm>
            <a:off x="466725" y="5295900"/>
            <a:ext cx="5573911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Vulvo-vaginal swab (VVS) for women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First-catch urine for men</a:t>
            </a:r>
            <a:endParaRPr lang="en-US" sz="1425" dirty="0"/>
          </a:p>
          <a:p>
            <a:pPr marL="0" indent="0">
              <a:lnSpc>
                <a:spcPts val="1710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- Add throat and rectal swabs if relevant sites exposed</a:t>
            </a:r>
            <a:endParaRPr lang="en-US" sz="1425" dirty="0"/>
          </a:p>
        </p:txBody>
      </p:sp>
      <p:sp>
        <p:nvSpPr>
          <p:cNvPr id="18" name="SK-10-text-17"/>
          <p:cNvSpPr/>
          <p:nvPr/>
        </p:nvSpPr>
        <p:spPr>
          <a:xfrm>
            <a:off x="6605737" y="2931765"/>
            <a:ext cx="5856833" cy="4953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500" i="1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Azithromycin 1g stat has been DOWNGRADED — lower</a:t>
            </a:r>
            <a:endParaRPr lang="en-US" sz="1500" dirty="0"/>
          </a:p>
          <a:p>
            <a:pPr marL="0" indent="0">
              <a:lnSpc>
                <a:spcPts val="1950"/>
              </a:lnSpc>
              <a:buNone/>
            </a:pPr>
            <a:r>
              <a:rPr lang="en-US" sz="1500" i="1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cure rate per updated evidence. No longer first line.</a:t>
            </a:r>
            <a:endParaRPr lang="en-US" sz="1500" dirty="0"/>
          </a:p>
        </p:txBody>
      </p:sp>
      <p:sp>
        <p:nvSpPr>
          <p:cNvPr id="19" name="SK-10-text-18"/>
          <p:cNvSpPr/>
          <p:nvPr/>
        </p:nvSpPr>
        <p:spPr>
          <a:xfrm>
            <a:off x="6605737" y="3697784"/>
            <a:ext cx="5930205" cy="4208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Alternative (pregnancy / breastfeeding):</a:t>
            </a:r>
            <a:endParaRPr lang="en-US" sz="1275" dirty="0"/>
          </a:p>
          <a:p>
            <a:pPr marL="0" indent="0">
              <a:lnSpc>
                <a:spcPts val="1658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Azithromycin 1g stat, then 500mg daily for 2 further days</a:t>
            </a:r>
            <a:endParaRPr lang="en-US" sz="1275" dirty="0"/>
          </a:p>
        </p:txBody>
      </p:sp>
      <p:sp>
        <p:nvSpPr>
          <p:cNvPr id="20" name="SK-10-text-19"/>
          <p:cNvSpPr/>
          <p:nvPr/>
        </p:nvSpPr>
        <p:spPr>
          <a:xfrm>
            <a:off x="466725" y="1171575"/>
            <a:ext cx="11725275" cy="2352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52"/>
              </a:lnSpc>
              <a:buNone/>
            </a:pPr>
            <a:r>
              <a:rPr lang="en-US" sz="1425" dirty="0">
                <a:solidFill>
                  <a:srgbClr val="2C3E5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*Most common bacterial STI in the UK · Obligate intracellular bacterium · 170,000+ diagnoses per year</a:t>
            </a:r>
            <a:endParaRPr lang="en-US" sz="1425" dirty="0"/>
          </a:p>
        </p:txBody>
      </p:sp>
      <p:sp>
        <p:nvSpPr>
          <p:cNvPr id="21" name="SK-10-text-20"/>
          <p:cNvSpPr/>
          <p:nvPr/>
        </p:nvSpPr>
        <p:spPr>
          <a:xfrm>
            <a:off x="9734550" y="742950"/>
            <a:ext cx="1204913" cy="2134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680"/>
              </a:lnSpc>
              <a:buNone/>
            </a:pPr>
            <a:r>
              <a:rPr lang="en-US" sz="1200" dirty="0">
                <a:solidFill>
                  <a:srgbClr val="F39C12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Slide 10 of 20</a:t>
            </a:r>
            <a:endParaRPr lang="en-US" sz="1200" dirty="0"/>
          </a:p>
        </p:txBody>
      </p:sp>
      <p:sp>
        <p:nvSpPr>
          <p:cNvPr id="22" name="SK-10-text-21"/>
          <p:cNvSpPr/>
          <p:nvPr/>
        </p:nvSpPr>
        <p:spPr>
          <a:xfrm>
            <a:off x="423267" y="6162674"/>
            <a:ext cx="953393" cy="2935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 TIP</a:t>
            </a:r>
            <a:endParaRPr lang="en-US" sz="1575" dirty="0"/>
          </a:p>
        </p:txBody>
      </p:sp>
      <p:sp>
        <p:nvSpPr>
          <p:cNvPr id="23" name="SK-10-text-22"/>
          <p:cNvSpPr/>
          <p:nvPr/>
        </p:nvSpPr>
        <p:spPr>
          <a:xfrm>
            <a:off x="0" y="6591300"/>
            <a:ext cx="2137321" cy="1781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402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24" name="SK-10-text-23"/>
          <p:cNvSpPr/>
          <p:nvPr/>
        </p:nvSpPr>
        <p:spPr>
          <a:xfrm>
            <a:off x="8283773" y="6591300"/>
            <a:ext cx="3908078" cy="1781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02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Bradford VTS Teaching Resource · May 2026</a:t>
            </a:r>
            <a:endParaRPr lang="en-US" sz="1275" dirty="0"/>
          </a:p>
        </p:txBody>
      </p:sp>
      <p:sp>
        <p:nvSpPr>
          <p:cNvPr id="25" name="SK-10-text-24"/>
          <p:cNvSpPr/>
          <p:nvPr/>
        </p:nvSpPr>
        <p:spPr>
          <a:xfrm>
            <a:off x="590550" y="4210050"/>
            <a:ext cx="11010900" cy="19437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i="1" dirty="0">
                <a:solidFill>
                  <a:srgbClr val="777777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*Both sexes: proctitis, conjunctivitis (autoinoculation)</a:t>
            </a:r>
            <a:endParaRPr lang="en-US" sz="1275" dirty="0"/>
          </a:p>
        </p:txBody>
      </p:sp>
      <p:sp>
        <p:nvSpPr>
          <p:cNvPr id="26" name="SK-10-text-25"/>
          <p:cNvSpPr/>
          <p:nvPr/>
        </p:nvSpPr>
        <p:spPr>
          <a:xfrm>
            <a:off x="1544411" y="6214914"/>
            <a:ext cx="11420475" cy="1599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dirty="0">
                <a:solidFill>
                  <a:srgbClr val="2C3E5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Chlamydia screening is offered to ALL under-25s regardless of s. Doxycycline 100mg BD 7 days is now first line — azithromycin has been downgraded.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3192" y="5410944"/>
            <a:ext cx="889992" cy="1398984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6220123"/>
            <a:ext cx="292596" cy="281136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1153" y="3058567"/>
            <a:ext cx="182761" cy="34290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357" y="3086100"/>
            <a:ext cx="292596" cy="287982"/>
          </a:xfrm>
          <a:prstGeom prst="rect">
            <a:avLst/>
          </a:prstGeom>
        </p:spPr>
      </p:pic>
      <p:sp>
        <p:nvSpPr>
          <p:cNvPr id="7" name="SK-11-text-6"/>
          <p:cNvSpPr/>
          <p:nvPr/>
        </p:nvSpPr>
        <p:spPr>
          <a:xfrm>
            <a:off x="352425" y="190500"/>
            <a:ext cx="5257800" cy="5213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106"/>
              </a:lnSpc>
              <a:buNone/>
            </a:pPr>
            <a:r>
              <a:rPr lang="en-US" sz="3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Gonorrhoea</a:t>
            </a:r>
            <a:endParaRPr lang="en-US" sz="3450" dirty="0"/>
          </a:p>
        </p:txBody>
      </p:sp>
      <p:sp>
        <p:nvSpPr>
          <p:cNvPr id="8" name="SK-11-text-7"/>
          <p:cNvSpPr/>
          <p:nvPr/>
        </p:nvSpPr>
        <p:spPr>
          <a:xfrm>
            <a:off x="7387084" y="2181225"/>
            <a:ext cx="3447008" cy="8387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302"/>
              </a:lnSpc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Ceftriaxone 1g IM</a:t>
            </a:r>
            <a:endParaRPr lang="en-US" sz="2775" dirty="0"/>
          </a:p>
          <a:p>
            <a:pPr marL="0" indent="0" algn="ctr">
              <a:lnSpc>
                <a:spcPts val="3302"/>
              </a:lnSpc>
              <a:buNone/>
            </a:pPr>
            <a:r>
              <a:rPr lang="en-US" sz="27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Single dose</a:t>
            </a:r>
            <a:endParaRPr lang="en-US" sz="2775" dirty="0"/>
          </a:p>
        </p:txBody>
      </p:sp>
      <p:sp>
        <p:nvSpPr>
          <p:cNvPr id="9" name="SK-11-text-8"/>
          <p:cNvSpPr/>
          <p:nvPr/>
        </p:nvSpPr>
        <p:spPr>
          <a:xfrm>
            <a:off x="7386042" y="1352550"/>
            <a:ext cx="3467993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10"/>
              </a:lnSpc>
              <a:buNone/>
            </a:pPr>
            <a:r>
              <a:rPr lang="en-US" sz="2025" b="1" dirty="0">
                <a:solidFill>
                  <a:srgbClr val="F57C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FIRST-LINE TREATMENT</a:t>
            </a:r>
            <a:endParaRPr lang="en-US" sz="2025" dirty="0"/>
          </a:p>
        </p:txBody>
      </p:sp>
      <p:sp>
        <p:nvSpPr>
          <p:cNvPr id="10" name="SK-11-text-9"/>
          <p:cNvSpPr/>
          <p:nvPr/>
        </p:nvSpPr>
        <p:spPr>
          <a:xfrm>
            <a:off x="381000" y="1219200"/>
            <a:ext cx="237744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F57C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ORGANISM</a:t>
            </a:r>
            <a:endParaRPr lang="en-US" sz="1950" dirty="0"/>
          </a:p>
        </p:txBody>
      </p:sp>
      <p:sp>
        <p:nvSpPr>
          <p:cNvPr id="11" name="SK-11-text-10"/>
          <p:cNvSpPr/>
          <p:nvPr/>
        </p:nvSpPr>
        <p:spPr>
          <a:xfrm>
            <a:off x="381000" y="2628900"/>
            <a:ext cx="237744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F57C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SYMPTOMS</a:t>
            </a:r>
            <a:endParaRPr lang="en-US" sz="1950" dirty="0"/>
          </a:p>
        </p:txBody>
      </p:sp>
      <p:sp>
        <p:nvSpPr>
          <p:cNvPr id="12" name="SK-11-text-11"/>
          <p:cNvSpPr/>
          <p:nvPr/>
        </p:nvSpPr>
        <p:spPr>
          <a:xfrm>
            <a:off x="381000" y="4305300"/>
            <a:ext cx="2674620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F57C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</a:t>
            </a:r>
            <a:endParaRPr lang="en-US" sz="1950" dirty="0"/>
          </a:p>
        </p:txBody>
      </p:sp>
      <p:sp>
        <p:nvSpPr>
          <p:cNvPr id="13" name="SK-11-text-12"/>
          <p:cNvSpPr/>
          <p:nvPr/>
        </p:nvSpPr>
        <p:spPr>
          <a:xfrm>
            <a:off x="9384953" y="323850"/>
            <a:ext cx="2451646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0015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BASHH 2025 UPDATED</a:t>
            </a:r>
            <a:endParaRPr lang="en-US" sz="1425" dirty="0"/>
          </a:p>
        </p:txBody>
      </p:sp>
      <p:sp>
        <p:nvSpPr>
          <p:cNvPr id="14" name="SK-11-text-13"/>
          <p:cNvSpPr/>
          <p:nvPr/>
        </p:nvSpPr>
        <p:spPr>
          <a:xfrm>
            <a:off x="8453438" y="1714500"/>
            <a:ext cx="1362075" cy="226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TimesNewRomanPS-ItalicMT" pitchFamily="34" charset="0"/>
                <a:ea typeface="TimesNewRomanPS-ItalicMT" pitchFamily="34" charset="-122"/>
                <a:cs typeface="TimesNewRomanPS-ItalicMT" pitchFamily="34" charset="-120"/>
              </a:rPr>
              <a:t>BASHH 2025</a:t>
            </a:r>
            <a:endParaRPr lang="en-US" sz="1500" dirty="0"/>
          </a:p>
        </p:txBody>
      </p:sp>
      <p:sp>
        <p:nvSpPr>
          <p:cNvPr id="15" name="SK-11-text-14"/>
          <p:cNvSpPr/>
          <p:nvPr/>
        </p:nvSpPr>
        <p:spPr>
          <a:xfrm>
            <a:off x="381000" y="1581150"/>
            <a:ext cx="5490121" cy="8143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Neisseria gonorrhoeae — gram-negative diplococcus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Second most common bacterial STI in the UK</a:t>
            </a:r>
            <a:endParaRPr lang="en-US" sz="1425" dirty="0"/>
          </a:p>
          <a:p>
            <a:pPr marL="0" indent="0">
              <a:lnSpc>
                <a:spcPts val="2138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⚠️ Increasing antimicrobial resistance (AMR)</a:t>
            </a:r>
            <a:endParaRPr lang="en-US" sz="1425" dirty="0"/>
          </a:p>
        </p:txBody>
      </p:sp>
      <p:sp>
        <p:nvSpPr>
          <p:cNvPr id="16" name="SK-11-text-15"/>
          <p:cNvSpPr/>
          <p:nvPr/>
        </p:nvSpPr>
        <p:spPr>
          <a:xfrm>
            <a:off x="381000" y="4648200"/>
            <a:ext cx="6286500" cy="4500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7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*NAAT — send to laboratory (do NOT use HVS for GC diagnosis alone)</a:t>
            </a:r>
            <a:endParaRPr lang="en-US" sz="1275" dirty="0"/>
          </a:p>
          <a:p>
            <a:pPr marL="0" indent="0">
              <a:lnSpc>
                <a:spcPts val="1772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*Culture required for AMR surveillance</a:t>
            </a:r>
            <a:endParaRPr lang="en-US" sz="1275" dirty="0"/>
          </a:p>
        </p:txBody>
      </p:sp>
      <p:sp>
        <p:nvSpPr>
          <p:cNvPr id="17" name="SK-11-text-16"/>
          <p:cNvSpPr/>
          <p:nvPr/>
        </p:nvSpPr>
        <p:spPr>
          <a:xfrm>
            <a:off x="6607373" y="3067050"/>
            <a:ext cx="5584627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i="1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*⇧ Updated from 500mg — due to rising antimicrobial resistance</a:t>
            </a:r>
            <a:endParaRPr lang="en-US" sz="1200" dirty="0"/>
          </a:p>
        </p:txBody>
      </p:sp>
      <p:sp>
        <p:nvSpPr>
          <p:cNvPr id="18" name="SK-11-text-17"/>
          <p:cNvSpPr/>
          <p:nvPr/>
        </p:nvSpPr>
        <p:spPr>
          <a:xfrm>
            <a:off x="381000" y="5324475"/>
            <a:ext cx="6296918" cy="6634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Sites to swab:</a:t>
            </a:r>
            <a:endParaRPr lang="en-US" sz="1350" dirty="0"/>
          </a:p>
        </p:txBody>
      </p:sp>
      <p:sp>
        <p:nvSpPr>
          <p:cNvPr id="19" name="SK-11-text-18"/>
          <p:cNvSpPr/>
          <p:nvPr/>
        </p:nvSpPr>
        <p:spPr>
          <a:xfrm>
            <a:off x="6792621" y="3551262"/>
            <a:ext cx="5720655" cy="9830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Alternatives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If allergy or needle phobia (susceptibility must be confirmed first):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Ciprofloxacin 500mg oral single dose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Azithromycin 2g oral single dose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Gentamicin 240mg IM + Azithromycin 2g oral</a:t>
            </a:r>
            <a:endParaRPr lang="en-US" sz="1200" dirty="0"/>
          </a:p>
        </p:txBody>
      </p:sp>
      <p:sp>
        <p:nvSpPr>
          <p:cNvPr id="20" name="SK-11-text-19"/>
          <p:cNvSpPr/>
          <p:nvPr/>
        </p:nvSpPr>
        <p:spPr>
          <a:xfrm>
            <a:off x="6864846" y="4924425"/>
            <a:ext cx="4201418" cy="9830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Test of Cure required if: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Pharyngeal infection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Treated with anything other than ceftriaxone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Susceptibility unknown</a:t>
            </a:r>
            <a:endParaRPr lang="en-US" sz="1200" dirty="0"/>
          </a:p>
          <a:p>
            <a:pPr marL="0" indent="0">
              <a:lnSpc>
                <a:spcPts val="1548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Patient is pregnant</a:t>
            </a:r>
            <a:endParaRPr lang="en-US" sz="1200" dirty="0"/>
          </a:p>
        </p:txBody>
      </p:sp>
      <p:sp>
        <p:nvSpPr>
          <p:cNvPr id="21" name="SK-11-text-20"/>
          <p:cNvSpPr/>
          <p:nvPr/>
        </p:nvSpPr>
        <p:spPr>
          <a:xfrm>
            <a:off x="860227" y="3217760"/>
            <a:ext cx="2902148" cy="7709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Men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Urethral discharge + dysuria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Urethral discharge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Urethral discharge</a:t>
            </a:r>
            <a:endParaRPr lang="en-US" sz="1275" dirty="0"/>
          </a:p>
        </p:txBody>
      </p:sp>
      <p:sp>
        <p:nvSpPr>
          <p:cNvPr id="22" name="SK-11-text-21"/>
          <p:cNvSpPr/>
          <p:nvPr/>
        </p:nvSpPr>
        <p:spPr>
          <a:xfrm>
            <a:off x="3762375" y="3228975"/>
            <a:ext cx="2378273" cy="7709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Women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Asymptomatic, discharge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Pain + enetiseer</a:t>
            </a:r>
            <a:endParaRPr lang="en-US" sz="1275" dirty="0"/>
          </a:p>
          <a:p>
            <a:pPr marL="0" indent="0">
              <a:lnSpc>
                <a:spcPts val="1517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• Pain</a:t>
            </a:r>
            <a:endParaRPr lang="en-US" sz="1275" dirty="0"/>
          </a:p>
        </p:txBody>
      </p:sp>
      <p:sp>
        <p:nvSpPr>
          <p:cNvPr id="23" name="SK-11-text-22"/>
          <p:cNvSpPr/>
          <p:nvPr/>
        </p:nvSpPr>
        <p:spPr>
          <a:xfrm>
            <a:off x="5201096" y="6562725"/>
            <a:ext cx="1875383" cy="1966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48"/>
              </a:lnSpc>
              <a:buNone/>
            </a:pPr>
            <a:r>
              <a:rPr lang="en-US" sz="1200" dirty="0">
                <a:solidFill>
                  <a:srgbClr val="0015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4" name="SK-11-text-23"/>
          <p:cNvSpPr/>
          <p:nvPr/>
        </p:nvSpPr>
        <p:spPr>
          <a:xfrm>
            <a:off x="860227" y="6297588"/>
            <a:ext cx="12112079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⚠️ PITFALL: Never use 500mg ceftriaxone — updated to 1g. Confirm N. gonorrhoeae before treating. All cases refer to GUM for culture and sensitivity.</a:t>
            </a:r>
            <a:endParaRPr lang="en-US" sz="1125" dirty="0"/>
          </a:p>
        </p:txBody>
      </p:sp>
      <p:sp>
        <p:nvSpPr>
          <p:cNvPr id="25" name="SK-11-text-17">
            <a:extLst>
              <a:ext uri="{FF2B5EF4-FFF2-40B4-BE49-F238E27FC236}">
                <a16:creationId xmlns:a16="http://schemas.microsoft.com/office/drawing/2014/main" id="{ED24A578-41F9-6B7C-3B9F-96A4EBB1F55D}"/>
              </a:ext>
            </a:extLst>
          </p:cNvPr>
          <p:cNvSpPr/>
          <p:nvPr/>
        </p:nvSpPr>
        <p:spPr>
          <a:xfrm>
            <a:off x="1953604" y="5092302"/>
            <a:ext cx="6296918" cy="7021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Endocervical / VVS</a:t>
            </a:r>
            <a:endParaRPr lang="en-US" sz="1350" dirty="0"/>
          </a:p>
        </p:txBody>
      </p:sp>
      <p:sp>
        <p:nvSpPr>
          <p:cNvPr id="26" name="SK-11-text-17">
            <a:extLst>
              <a:ext uri="{FF2B5EF4-FFF2-40B4-BE49-F238E27FC236}">
                <a16:creationId xmlns:a16="http://schemas.microsoft.com/office/drawing/2014/main" id="{4ACE3E7C-9705-81FE-8CD7-AC9B3F9D665A}"/>
              </a:ext>
            </a:extLst>
          </p:cNvPr>
          <p:cNvSpPr/>
          <p:nvPr/>
        </p:nvSpPr>
        <p:spPr>
          <a:xfrm>
            <a:off x="3848345" y="5099745"/>
            <a:ext cx="6296918" cy="6580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Urethral (men)</a:t>
            </a:r>
            <a:endParaRPr lang="en-US" sz="1350" dirty="0"/>
          </a:p>
        </p:txBody>
      </p:sp>
      <p:sp>
        <p:nvSpPr>
          <p:cNvPr id="27" name="SK-11-text-17">
            <a:extLst>
              <a:ext uri="{FF2B5EF4-FFF2-40B4-BE49-F238E27FC236}">
                <a16:creationId xmlns:a16="http://schemas.microsoft.com/office/drawing/2014/main" id="{C975A9D2-02B7-1C8B-3304-27AA727791C0}"/>
              </a:ext>
            </a:extLst>
          </p:cNvPr>
          <p:cNvSpPr/>
          <p:nvPr/>
        </p:nvSpPr>
        <p:spPr>
          <a:xfrm>
            <a:off x="5370686" y="5107187"/>
            <a:ext cx="6296918" cy="6634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Rectal</a:t>
            </a:r>
            <a:endParaRPr lang="en-US" sz="1350" dirty="0"/>
          </a:p>
        </p:txBody>
      </p:sp>
      <p:sp>
        <p:nvSpPr>
          <p:cNvPr id="28" name="SK-11-text-17">
            <a:extLst>
              <a:ext uri="{FF2B5EF4-FFF2-40B4-BE49-F238E27FC236}">
                <a16:creationId xmlns:a16="http://schemas.microsoft.com/office/drawing/2014/main" id="{A05A8584-BC0B-F27C-6AC6-93D9931866AE}"/>
              </a:ext>
            </a:extLst>
          </p:cNvPr>
          <p:cNvSpPr/>
          <p:nvPr/>
        </p:nvSpPr>
        <p:spPr>
          <a:xfrm>
            <a:off x="2011040" y="5486513"/>
            <a:ext cx="6296918" cy="66347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Pharyngeal (if relevant exposure)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2973" y="2290465"/>
            <a:ext cx="585192" cy="534888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5365" y="2290465"/>
            <a:ext cx="560784" cy="54858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1294" y="2215009"/>
            <a:ext cx="597396" cy="699492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5890" y="2338536"/>
            <a:ext cx="548580" cy="438894"/>
          </a:xfrm>
          <a:prstGeom prst="rect">
            <a:avLst/>
          </a:prstGeom>
        </p:spPr>
      </p:pic>
      <p:sp>
        <p:nvSpPr>
          <p:cNvPr id="7" name="SK-12-text-6"/>
          <p:cNvSpPr/>
          <p:nvPr/>
        </p:nvSpPr>
        <p:spPr>
          <a:xfrm>
            <a:off x="657225" y="876300"/>
            <a:ext cx="4572000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63"/>
              </a:lnSpc>
              <a:buNone/>
            </a:pPr>
            <a:r>
              <a:rPr lang="en-US" sz="3750" b="1" dirty="0">
                <a:solidFill>
                  <a:srgbClr val="11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Syphilis</a:t>
            </a:r>
            <a:endParaRPr lang="en-US" sz="3750" dirty="0"/>
          </a:p>
        </p:txBody>
      </p:sp>
      <p:sp>
        <p:nvSpPr>
          <p:cNvPr id="8" name="SK-12-text-7"/>
          <p:cNvSpPr/>
          <p:nvPr/>
        </p:nvSpPr>
        <p:spPr>
          <a:xfrm>
            <a:off x="590550" y="190500"/>
            <a:ext cx="8321040" cy="290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89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</a:t>
            </a:r>
            <a:endParaRPr lang="en-US" sz="2100" dirty="0"/>
          </a:p>
        </p:txBody>
      </p:sp>
      <p:sp>
        <p:nvSpPr>
          <p:cNvPr id="9" name="SK-12-text-8"/>
          <p:cNvSpPr/>
          <p:nvPr/>
        </p:nvSpPr>
        <p:spPr>
          <a:xfrm>
            <a:off x="1262509" y="1905000"/>
            <a:ext cx="1351508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F9822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PRIMARY</a:t>
            </a:r>
            <a:endParaRPr lang="en-US" sz="1950" dirty="0"/>
          </a:p>
        </p:txBody>
      </p:sp>
      <p:sp>
        <p:nvSpPr>
          <p:cNvPr id="10" name="SK-12-text-9"/>
          <p:cNvSpPr/>
          <p:nvPr/>
        </p:nvSpPr>
        <p:spPr>
          <a:xfrm>
            <a:off x="3803749" y="1905000"/>
            <a:ext cx="1812578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63B3A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SECONDARY</a:t>
            </a:r>
            <a:endParaRPr lang="en-US" sz="1950" dirty="0"/>
          </a:p>
        </p:txBody>
      </p:sp>
      <p:sp>
        <p:nvSpPr>
          <p:cNvPr id="11" name="SK-12-text-10"/>
          <p:cNvSpPr/>
          <p:nvPr/>
        </p:nvSpPr>
        <p:spPr>
          <a:xfrm>
            <a:off x="6898928" y="1905000"/>
            <a:ext cx="1194346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9F86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LATENT</a:t>
            </a:r>
            <a:endParaRPr lang="en-US" sz="1950" dirty="0"/>
          </a:p>
        </p:txBody>
      </p:sp>
      <p:sp>
        <p:nvSpPr>
          <p:cNvPr id="12" name="SK-12-text-11"/>
          <p:cNvSpPr/>
          <p:nvPr/>
        </p:nvSpPr>
        <p:spPr>
          <a:xfrm>
            <a:off x="9566374" y="1905000"/>
            <a:ext cx="1393478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11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TERTIARY</a:t>
            </a:r>
            <a:endParaRPr lang="en-US" sz="1875" dirty="0"/>
          </a:p>
        </p:txBody>
      </p:sp>
      <p:sp>
        <p:nvSpPr>
          <p:cNvPr id="13" name="SK-12-text-12"/>
          <p:cNvSpPr/>
          <p:nvPr/>
        </p:nvSpPr>
        <p:spPr>
          <a:xfrm>
            <a:off x="1504950" y="4352925"/>
            <a:ext cx="2571750" cy="2833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31"/>
              </a:lnSpc>
              <a:buNone/>
            </a:pPr>
            <a:r>
              <a:rPr lang="en-US" sz="1875" b="1" dirty="0">
                <a:solidFill>
                  <a:srgbClr val="11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Diagnosis</a:t>
            </a:r>
            <a:endParaRPr lang="en-US" sz="1875" dirty="0"/>
          </a:p>
        </p:txBody>
      </p:sp>
      <p:sp>
        <p:nvSpPr>
          <p:cNvPr id="14" name="SK-12-text-13"/>
          <p:cNvSpPr/>
          <p:nvPr/>
        </p:nvSpPr>
        <p:spPr>
          <a:xfrm>
            <a:off x="6562725" y="4352925"/>
            <a:ext cx="5629275" cy="294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1"/>
              </a:lnSpc>
              <a:buNone/>
            </a:pPr>
            <a:r>
              <a:rPr lang="en-US" sz="1950" b="1" dirty="0">
                <a:solidFill>
                  <a:srgbClr val="1122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Treatment &amp; Referral</a:t>
            </a:r>
            <a:endParaRPr lang="en-US" sz="1950" dirty="0"/>
          </a:p>
        </p:txBody>
      </p:sp>
      <p:sp>
        <p:nvSpPr>
          <p:cNvPr id="15" name="SK-12-text-14"/>
          <p:cNvSpPr/>
          <p:nvPr/>
        </p:nvSpPr>
        <p:spPr>
          <a:xfrm>
            <a:off x="595313" y="2933700"/>
            <a:ext cx="2619375" cy="82272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Painless chancre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Site of inoculation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2-3 weeks post-exposure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Inguinal lymphadenopathy</a:t>
            </a:r>
            <a:endParaRPr lang="en-US" sz="1350" dirty="0"/>
          </a:p>
        </p:txBody>
      </p:sp>
      <p:sp>
        <p:nvSpPr>
          <p:cNvPr id="16" name="SK-12-text-15"/>
          <p:cNvSpPr/>
          <p:nvPr/>
        </p:nvSpPr>
        <p:spPr>
          <a:xfrm>
            <a:off x="3332708" y="2933700"/>
            <a:ext cx="2744986" cy="82272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Widespread maculopa, rash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Includes palms &amp; soles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Systemic features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i="1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Condylomata lata</a:t>
            </a:r>
            <a:endParaRPr lang="en-US" sz="1350" dirty="0"/>
          </a:p>
        </p:txBody>
      </p:sp>
      <p:sp>
        <p:nvSpPr>
          <p:cNvPr id="17" name="SK-12-text-16"/>
          <p:cNvSpPr/>
          <p:nvPr/>
        </p:nvSpPr>
        <p:spPr>
          <a:xfrm>
            <a:off x="6102102" y="2933700"/>
            <a:ext cx="2797373" cy="617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Asymptomatic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Early (&lt;2 years) – infectious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Late (&gt;2 years)</a:t>
            </a:r>
            <a:endParaRPr lang="en-US" sz="1350" dirty="0"/>
          </a:p>
        </p:txBody>
      </p:sp>
      <p:sp>
        <p:nvSpPr>
          <p:cNvPr id="18" name="SK-12-text-17"/>
          <p:cNvSpPr/>
          <p:nvPr/>
        </p:nvSpPr>
        <p:spPr>
          <a:xfrm>
            <a:off x="9114830" y="2933700"/>
            <a:ext cx="2315468" cy="65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Gummas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Cardiovascular syphilis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Neurosyphilis</a:t>
            </a:r>
            <a:endParaRPr lang="en-US" sz="1425" dirty="0"/>
          </a:p>
        </p:txBody>
      </p:sp>
      <p:sp>
        <p:nvSpPr>
          <p:cNvPr id="19" name="SK-12-text-18"/>
          <p:cNvSpPr/>
          <p:nvPr/>
        </p:nvSpPr>
        <p:spPr>
          <a:xfrm>
            <a:off x="1504950" y="4714875"/>
            <a:ext cx="5081588" cy="7148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Serology: TPHA/TPPA + RPR/VDRL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Dark-ground microscopy of lesion (if available)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Consider in any atypical ulcer or unexplained rash</a:t>
            </a:r>
            <a:endParaRPr lang="en-US" sz="1350" dirty="0"/>
          </a:p>
        </p:txBody>
      </p:sp>
      <p:sp>
        <p:nvSpPr>
          <p:cNvPr id="20" name="SK-12-text-19"/>
          <p:cNvSpPr/>
          <p:nvPr/>
        </p:nvSpPr>
        <p:spPr>
          <a:xfrm>
            <a:off x="6562725" y="4714875"/>
            <a:ext cx="5437733" cy="10060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Benzathine penicillin G 2.4 MU IM single dose</a:t>
            </a:r>
            <a:endParaRPr lang="en-US" sz="1425" dirty="0"/>
          </a:p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(primary / secondary / early latent)</a:t>
            </a:r>
            <a:endParaRPr lang="en-US" sz="1425" dirty="0"/>
          </a:p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🚩 Refer ALL cases to GUM — do not treat in primary</a:t>
            </a:r>
            <a:endParaRPr lang="en-US" sz="1425" dirty="0"/>
          </a:p>
          <a:p>
            <a:pPr marL="0" indent="0">
              <a:lnSpc>
                <a:spcPts val="1981"/>
              </a:lnSpc>
              <a:buNone/>
            </a:pPr>
            <a:r>
              <a:rPr lang="en-US" sz="1425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care without specialist advice</a:t>
            </a:r>
            <a:endParaRPr lang="en-US" sz="1425" dirty="0"/>
          </a:p>
        </p:txBody>
      </p:sp>
      <p:sp>
        <p:nvSpPr>
          <p:cNvPr id="21" name="SK-12-text-20"/>
          <p:cNvSpPr/>
          <p:nvPr/>
        </p:nvSpPr>
        <p:spPr>
          <a:xfrm>
            <a:off x="1641574" y="6124575"/>
            <a:ext cx="974378" cy="22845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99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TIP</a:t>
            </a:r>
            <a:endParaRPr lang="en-US" sz="1650" dirty="0"/>
          </a:p>
        </p:txBody>
      </p:sp>
      <p:sp>
        <p:nvSpPr>
          <p:cNvPr id="22" name="SK-12-text-21"/>
          <p:cNvSpPr/>
          <p:nvPr/>
        </p:nvSpPr>
        <p:spPr>
          <a:xfrm>
            <a:off x="3108726" y="6124575"/>
            <a:ext cx="9576495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11224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Rash on palms and soles = think secondary syphilis. Painless ulcer (chancre) = primary presentation.</a:t>
            </a:r>
            <a:endParaRPr lang="en-US" sz="1350" dirty="0"/>
          </a:p>
        </p:txBody>
      </p:sp>
      <p:sp>
        <p:nvSpPr>
          <p:cNvPr id="23" name="SK-12-text-22"/>
          <p:cNvSpPr/>
          <p:nvPr/>
        </p:nvSpPr>
        <p:spPr>
          <a:xfrm>
            <a:off x="161925" y="6638925"/>
            <a:ext cx="3600450" cy="148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70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282" y="5061198"/>
            <a:ext cx="1060698" cy="1494979"/>
          </a:xfrm>
          <a:prstGeom prst="rect">
            <a:avLst/>
          </a:prstGeom>
        </p:spPr>
      </p:pic>
      <p:sp>
        <p:nvSpPr>
          <p:cNvPr id="4" name="SK-13-text-3"/>
          <p:cNvSpPr/>
          <p:nvPr/>
        </p:nvSpPr>
        <p:spPr>
          <a:xfrm>
            <a:off x="466725" y="876300"/>
            <a:ext cx="11725275" cy="4621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638"/>
              </a:lnSpc>
              <a:buNone/>
            </a:pPr>
            <a:r>
              <a:rPr lang="en-US" sz="3675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Bacterial Vaginosis (BV)</a:t>
            </a:r>
            <a:endParaRPr lang="en-US" sz="3675" dirty="0"/>
          </a:p>
        </p:txBody>
      </p:sp>
      <p:sp>
        <p:nvSpPr>
          <p:cNvPr id="5" name="SK-13-text-4"/>
          <p:cNvSpPr/>
          <p:nvPr/>
        </p:nvSpPr>
        <p:spPr>
          <a:xfrm>
            <a:off x="466725" y="123825"/>
            <a:ext cx="10995660" cy="384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25"/>
              </a:lnSpc>
              <a:buNone/>
            </a:pPr>
            <a:r>
              <a:rPr lang="en-US" sz="27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2775" dirty="0"/>
          </a:p>
        </p:txBody>
      </p:sp>
      <p:sp>
        <p:nvSpPr>
          <p:cNvPr id="6" name="SK-13-text-5"/>
          <p:cNvSpPr/>
          <p:nvPr/>
        </p:nvSpPr>
        <p:spPr>
          <a:xfrm>
            <a:off x="590550" y="2990850"/>
            <a:ext cx="952500" cy="476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50"/>
              </a:lnSpc>
              <a:buNone/>
            </a:pPr>
            <a:r>
              <a:rPr lang="en-US" sz="3750" b="1" dirty="0">
                <a:solidFill>
                  <a:srgbClr val="F77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</a:t>
            </a:r>
            <a:endParaRPr lang="en-US" sz="3750" dirty="0"/>
          </a:p>
        </p:txBody>
      </p:sp>
      <p:sp>
        <p:nvSpPr>
          <p:cNvPr id="7" name="SK-13-text-6"/>
          <p:cNvSpPr/>
          <p:nvPr/>
        </p:nvSpPr>
        <p:spPr>
          <a:xfrm>
            <a:off x="3457575" y="2990850"/>
            <a:ext cx="952500" cy="476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50"/>
              </a:lnSpc>
              <a:buNone/>
            </a:pPr>
            <a:r>
              <a:rPr lang="en-US" sz="3750" b="1" dirty="0">
                <a:solidFill>
                  <a:srgbClr val="F77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</a:t>
            </a:r>
            <a:endParaRPr lang="en-US" sz="3750" dirty="0"/>
          </a:p>
        </p:txBody>
      </p:sp>
      <p:sp>
        <p:nvSpPr>
          <p:cNvPr id="8" name="SK-13-text-7"/>
          <p:cNvSpPr/>
          <p:nvPr/>
        </p:nvSpPr>
        <p:spPr>
          <a:xfrm>
            <a:off x="6324600" y="2990850"/>
            <a:ext cx="952500" cy="476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50"/>
              </a:lnSpc>
              <a:buNone/>
            </a:pPr>
            <a:r>
              <a:rPr lang="en-US" sz="3750" b="1" dirty="0">
                <a:solidFill>
                  <a:srgbClr val="F77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</a:t>
            </a:r>
            <a:endParaRPr lang="en-US" sz="3750" dirty="0"/>
          </a:p>
        </p:txBody>
      </p:sp>
      <p:sp>
        <p:nvSpPr>
          <p:cNvPr id="9" name="SK-13-text-8"/>
          <p:cNvSpPr/>
          <p:nvPr/>
        </p:nvSpPr>
        <p:spPr>
          <a:xfrm>
            <a:off x="9191625" y="2990850"/>
            <a:ext cx="952500" cy="4762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50"/>
              </a:lnSpc>
              <a:buNone/>
            </a:pPr>
            <a:r>
              <a:rPr lang="en-US" sz="3750" b="1" dirty="0">
                <a:solidFill>
                  <a:srgbClr val="F77F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</a:t>
            </a:r>
            <a:endParaRPr lang="en-US" sz="3750" dirty="0"/>
          </a:p>
        </p:txBody>
      </p:sp>
      <p:sp>
        <p:nvSpPr>
          <p:cNvPr id="10" name="SK-13-text-9"/>
          <p:cNvSpPr/>
          <p:nvPr/>
        </p:nvSpPr>
        <p:spPr>
          <a:xfrm>
            <a:off x="533400" y="2524125"/>
            <a:ext cx="11658600" cy="331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12"/>
              </a:lnSpc>
              <a:buNone/>
            </a:pPr>
            <a:r>
              <a:rPr lang="en-US" sz="2025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Amsel's Criteria — Diagnose with 3 out of 4:</a:t>
            </a:r>
            <a:endParaRPr lang="en-US" sz="2025" dirty="0"/>
          </a:p>
        </p:txBody>
      </p:sp>
      <p:sp>
        <p:nvSpPr>
          <p:cNvPr id="11" name="SK-13-text-10"/>
          <p:cNvSpPr/>
          <p:nvPr/>
        </p:nvSpPr>
        <p:spPr>
          <a:xfrm>
            <a:off x="590550" y="3657600"/>
            <a:ext cx="502920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Homogenous Discharge</a:t>
            </a:r>
            <a:endParaRPr lang="en-US" sz="1650" dirty="0"/>
          </a:p>
        </p:txBody>
      </p:sp>
      <p:sp>
        <p:nvSpPr>
          <p:cNvPr id="12" name="SK-13-text-11"/>
          <p:cNvSpPr/>
          <p:nvPr/>
        </p:nvSpPr>
        <p:spPr>
          <a:xfrm>
            <a:off x="4204246" y="3657600"/>
            <a:ext cx="963811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pH &gt; 4.5</a:t>
            </a:r>
            <a:endParaRPr lang="en-US" sz="1650" dirty="0"/>
          </a:p>
        </p:txBody>
      </p:sp>
      <p:sp>
        <p:nvSpPr>
          <p:cNvPr id="13" name="SK-13-text-12"/>
          <p:cNvSpPr/>
          <p:nvPr/>
        </p:nvSpPr>
        <p:spPr>
          <a:xfrm>
            <a:off x="6562725" y="3657600"/>
            <a:ext cx="477774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Positive Whiff Test</a:t>
            </a:r>
            <a:endParaRPr lang="en-US" sz="1650" dirty="0"/>
          </a:p>
        </p:txBody>
      </p:sp>
      <p:sp>
        <p:nvSpPr>
          <p:cNvPr id="14" name="SK-13-text-13"/>
          <p:cNvSpPr/>
          <p:nvPr/>
        </p:nvSpPr>
        <p:spPr>
          <a:xfrm>
            <a:off x="9837837" y="3657600"/>
            <a:ext cx="1079153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Clue Cells</a:t>
            </a:r>
            <a:endParaRPr lang="en-US" sz="1650" dirty="0"/>
          </a:p>
        </p:txBody>
      </p:sp>
      <p:sp>
        <p:nvSpPr>
          <p:cNvPr id="15" name="SK-13-text-14"/>
          <p:cNvSpPr/>
          <p:nvPr/>
        </p:nvSpPr>
        <p:spPr>
          <a:xfrm>
            <a:off x="533400" y="4781550"/>
            <a:ext cx="1165860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Metronidazole 400–500mg twice daily · 5–7 days</a:t>
            </a:r>
            <a:endParaRPr lang="en-US" sz="1650" dirty="0"/>
          </a:p>
        </p:txBody>
      </p:sp>
      <p:sp>
        <p:nvSpPr>
          <p:cNvPr id="16" name="SK-13-text-15"/>
          <p:cNvSpPr/>
          <p:nvPr/>
        </p:nvSpPr>
        <p:spPr>
          <a:xfrm>
            <a:off x="590550" y="5953125"/>
            <a:ext cx="1160145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Not sexually transmitted — partner notification NOT required</a:t>
            </a:r>
            <a:endParaRPr lang="en-US" sz="1650" dirty="0"/>
          </a:p>
        </p:txBody>
      </p:sp>
      <p:sp>
        <p:nvSpPr>
          <p:cNvPr id="17" name="SK-13-text-16"/>
          <p:cNvSpPr/>
          <p:nvPr/>
        </p:nvSpPr>
        <p:spPr>
          <a:xfrm>
            <a:off x="6257925" y="4495800"/>
            <a:ext cx="4997648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PREGNANCY: Metronidazole safe in all trimesters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Avoid single 2g dose</a:t>
            </a:r>
            <a:endParaRPr lang="en-US" sz="1500" dirty="0"/>
          </a:p>
        </p:txBody>
      </p:sp>
      <p:sp>
        <p:nvSpPr>
          <p:cNvPr id="18" name="SK-13-text-17"/>
          <p:cNvSpPr/>
          <p:nvPr/>
        </p:nvSpPr>
        <p:spPr>
          <a:xfrm>
            <a:off x="714375" y="2038350"/>
            <a:ext cx="41910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~50% Asymptomatic</a:t>
            </a:r>
            <a:endParaRPr lang="en-US" sz="1500" dirty="0"/>
          </a:p>
        </p:txBody>
      </p:sp>
      <p:sp>
        <p:nvSpPr>
          <p:cNvPr id="19" name="SK-13-text-18"/>
          <p:cNvSpPr/>
          <p:nvPr/>
        </p:nvSpPr>
        <p:spPr>
          <a:xfrm>
            <a:off x="3276600" y="2038350"/>
            <a:ext cx="57150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Thin grey/white discharge</a:t>
            </a:r>
            <a:endParaRPr lang="en-US" sz="1500" dirty="0"/>
          </a:p>
        </p:txBody>
      </p:sp>
      <p:sp>
        <p:nvSpPr>
          <p:cNvPr id="20" name="SK-13-text-19"/>
          <p:cNvSpPr/>
          <p:nvPr/>
        </p:nvSpPr>
        <p:spPr>
          <a:xfrm>
            <a:off x="6381750" y="2038350"/>
            <a:ext cx="2514600" cy="2076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35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Fishy odour</a:t>
            </a:r>
            <a:endParaRPr lang="en-US" sz="1500" dirty="0"/>
          </a:p>
        </p:txBody>
      </p:sp>
      <p:sp>
        <p:nvSpPr>
          <p:cNvPr id="21" name="SK-13-text-20"/>
          <p:cNvSpPr/>
          <p:nvPr/>
        </p:nvSpPr>
        <p:spPr>
          <a:xfrm>
            <a:off x="6257925" y="5200650"/>
            <a:ext cx="5144393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~50% recurrence at 3 months — reassure patient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No test of cure needed if symptoms resolve</a:t>
            </a:r>
            <a:endParaRPr lang="en-US" sz="1500" dirty="0"/>
          </a:p>
        </p:txBody>
      </p:sp>
      <p:sp>
        <p:nvSpPr>
          <p:cNvPr id="22" name="SK-13-text-21"/>
          <p:cNvSpPr/>
          <p:nvPr/>
        </p:nvSpPr>
        <p:spPr>
          <a:xfrm>
            <a:off x="533400" y="5095875"/>
            <a:ext cx="5898803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Alternative: Metronidazole gel 0.75% intravaginal · 5 days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Or: Clindamycin cream 2% intravaginal · 7 days</a:t>
            </a:r>
            <a:endParaRPr lang="en-US" sz="1500" dirty="0"/>
          </a:p>
        </p:txBody>
      </p:sp>
      <p:sp>
        <p:nvSpPr>
          <p:cNvPr id="23" name="SK-13-text-22"/>
          <p:cNvSpPr/>
          <p:nvPr/>
        </p:nvSpPr>
        <p:spPr>
          <a:xfrm>
            <a:off x="533400" y="1600200"/>
            <a:ext cx="11658600" cy="2912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4D4D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Imbalance: ↓ Lactobacilli ↑ Anaerobes (Gardnerella, Prevotella, Mobiluncus)</a:t>
            </a:r>
            <a:endParaRPr lang="en-US" sz="1650" dirty="0"/>
          </a:p>
        </p:txBody>
      </p:sp>
      <p:sp>
        <p:nvSpPr>
          <p:cNvPr id="24" name="SK-13-text-23"/>
          <p:cNvSpPr/>
          <p:nvPr/>
        </p:nvSpPr>
        <p:spPr>
          <a:xfrm>
            <a:off x="962025" y="6267450"/>
            <a:ext cx="11229975" cy="190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 NOT treat asymptomatic BV without clinical indication</a:t>
            </a:r>
            <a:endParaRPr lang="en-US" sz="1500" dirty="0"/>
          </a:p>
        </p:txBody>
      </p:sp>
      <p:sp>
        <p:nvSpPr>
          <p:cNvPr id="25" name="SK-13-text-24"/>
          <p:cNvSpPr/>
          <p:nvPr/>
        </p:nvSpPr>
        <p:spPr>
          <a:xfrm>
            <a:off x="590550" y="4514850"/>
            <a:ext cx="1828800" cy="2667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FIRST LINE</a:t>
            </a:r>
            <a:endParaRPr lang="en-US" sz="1200" dirty="0"/>
          </a:p>
        </p:txBody>
      </p:sp>
      <p:sp>
        <p:nvSpPr>
          <p:cNvPr id="26" name="SK-13-text-25"/>
          <p:cNvSpPr/>
          <p:nvPr/>
        </p:nvSpPr>
        <p:spPr>
          <a:xfrm>
            <a:off x="3612356" y="3962400"/>
            <a:ext cx="2043113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7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Test with pH paper</a:t>
            </a:r>
            <a:endParaRPr lang="en-US" sz="1350" dirty="0"/>
          </a:p>
        </p:txBody>
      </p:sp>
      <p:sp>
        <p:nvSpPr>
          <p:cNvPr id="27" name="SK-13-text-26"/>
          <p:cNvSpPr/>
          <p:nvPr/>
        </p:nvSpPr>
        <p:spPr>
          <a:xfrm>
            <a:off x="6338888" y="3962400"/>
            <a:ext cx="2409825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7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Fishy odour + 10% KOH</a:t>
            </a:r>
            <a:endParaRPr lang="en-US" sz="1350" dirty="0"/>
          </a:p>
        </p:txBody>
      </p:sp>
      <p:sp>
        <p:nvSpPr>
          <p:cNvPr id="28" name="SK-13-text-27"/>
          <p:cNvSpPr/>
          <p:nvPr/>
        </p:nvSpPr>
        <p:spPr>
          <a:xfrm>
            <a:off x="9669214" y="3962400"/>
            <a:ext cx="1435298" cy="23827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77"/>
              </a:lnSpc>
              <a:buNone/>
            </a:pPr>
            <a:r>
              <a:rPr lang="en-US" sz="13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On microscopy</a:t>
            </a:r>
            <a:endParaRPr lang="en-US" sz="1350" dirty="0"/>
          </a:p>
        </p:txBody>
      </p:sp>
      <p:sp>
        <p:nvSpPr>
          <p:cNvPr id="29" name="SK-13-text-28"/>
          <p:cNvSpPr/>
          <p:nvPr/>
        </p:nvSpPr>
        <p:spPr>
          <a:xfrm>
            <a:off x="5267771" y="6638925"/>
            <a:ext cx="1665833" cy="1238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975"/>
              </a:lnSpc>
              <a:buNone/>
            </a:pPr>
            <a:r>
              <a:rPr lang="en-US" sz="9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975" dirty="0"/>
          </a:p>
        </p:txBody>
      </p:sp>
      <p:sp>
        <p:nvSpPr>
          <p:cNvPr id="30" name="SK-13-text-29"/>
          <p:cNvSpPr/>
          <p:nvPr/>
        </p:nvSpPr>
        <p:spPr>
          <a:xfrm>
            <a:off x="6257925" y="4514850"/>
            <a:ext cx="1748790" cy="1619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5"/>
              </a:lnSpc>
              <a:buNone/>
            </a:pPr>
            <a:endParaRPr lang="en-US" sz="12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667" y="5904607"/>
            <a:ext cx="182761" cy="267444"/>
          </a:xfrm>
          <a:prstGeom prst="rect">
            <a:avLst/>
          </a:prstGeom>
        </p:spPr>
      </p:pic>
      <p:sp>
        <p:nvSpPr>
          <p:cNvPr id="4" name="SK-14-text-3"/>
          <p:cNvSpPr/>
          <p:nvPr/>
        </p:nvSpPr>
        <p:spPr>
          <a:xfrm>
            <a:off x="590550" y="257175"/>
            <a:ext cx="11601450" cy="5600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10"/>
              </a:lnSpc>
              <a:buNone/>
            </a:pPr>
            <a:r>
              <a:rPr lang="en-US" sz="36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TRICHOMONAS VAGINALIS (TV)</a:t>
            </a:r>
            <a:endParaRPr lang="en-US" sz="3675" dirty="0"/>
          </a:p>
        </p:txBody>
      </p:sp>
      <p:sp>
        <p:nvSpPr>
          <p:cNvPr id="5" name="SK-14-text-4"/>
          <p:cNvSpPr/>
          <p:nvPr/>
        </p:nvSpPr>
        <p:spPr>
          <a:xfrm>
            <a:off x="714375" y="1933575"/>
            <a:ext cx="22860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875" dirty="0">
                <a:solidFill>
                  <a:srgbClr val="1B2A49"/>
                </a:solidFill>
                <a:latin typeface="TimesNewRomanPS-BoldItalicMT" pitchFamily="34" charset="0"/>
                <a:ea typeface="TimesNewRomanPS-BoldItalicMT" pitchFamily="34" charset="-122"/>
                <a:cs typeface="TimesNewRomanPS-BoldItalicMT" pitchFamily="34" charset="-120"/>
              </a:rPr>
              <a:t>Symptoms</a:t>
            </a:r>
            <a:endParaRPr lang="en-US" sz="1875" dirty="0"/>
          </a:p>
        </p:txBody>
      </p:sp>
      <p:sp>
        <p:nvSpPr>
          <p:cNvPr id="6" name="SK-14-text-5"/>
          <p:cNvSpPr/>
          <p:nvPr/>
        </p:nvSpPr>
        <p:spPr>
          <a:xfrm>
            <a:off x="657225" y="3390900"/>
            <a:ext cx="257175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875" dirty="0">
                <a:solidFill>
                  <a:srgbClr val="1B2A49"/>
                </a:solidFill>
                <a:latin typeface="TimesNewRomanPS-BoldItalicMT" pitchFamily="34" charset="0"/>
                <a:ea typeface="TimesNewRomanPS-BoldItalicMT" pitchFamily="34" charset="-122"/>
                <a:cs typeface="TimesNewRomanPS-BoldItalicMT" pitchFamily="34" charset="-120"/>
              </a:rPr>
              <a:t>Diagnosis</a:t>
            </a:r>
            <a:endParaRPr lang="en-US" sz="1875" dirty="0"/>
          </a:p>
        </p:txBody>
      </p:sp>
      <p:sp>
        <p:nvSpPr>
          <p:cNvPr id="7" name="SK-14-text-6"/>
          <p:cNvSpPr/>
          <p:nvPr/>
        </p:nvSpPr>
        <p:spPr>
          <a:xfrm>
            <a:off x="657225" y="4733925"/>
            <a:ext cx="257175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875" dirty="0">
                <a:solidFill>
                  <a:srgbClr val="1B2A49"/>
                </a:solidFill>
                <a:latin typeface="TimesNewRomanPS-BoldItalicMT" pitchFamily="34" charset="0"/>
                <a:ea typeface="TimesNewRomanPS-BoldItalicMT" pitchFamily="34" charset="-122"/>
                <a:cs typeface="TimesNewRomanPS-BoldItalicMT" pitchFamily="34" charset="-120"/>
              </a:rPr>
              <a:t>Treatment</a:t>
            </a:r>
            <a:endParaRPr lang="en-US" sz="1875" dirty="0"/>
          </a:p>
        </p:txBody>
      </p:sp>
      <p:sp>
        <p:nvSpPr>
          <p:cNvPr id="8" name="SK-14-text-7"/>
          <p:cNvSpPr/>
          <p:nvPr/>
        </p:nvSpPr>
        <p:spPr>
          <a:xfrm>
            <a:off x="8277225" y="2114550"/>
            <a:ext cx="3914775" cy="3286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88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OpenSans-Bold" pitchFamily="34" charset="0"/>
                <a:ea typeface="OpenSans-Bold" pitchFamily="34" charset="-122"/>
                <a:cs typeface="OpenSans-Bold" pitchFamily="34" charset="-120"/>
              </a:rPr>
              <a:t>Partner Notification</a:t>
            </a:r>
            <a:endParaRPr lang="en-US" sz="2250" dirty="0"/>
          </a:p>
        </p:txBody>
      </p:sp>
      <p:sp>
        <p:nvSpPr>
          <p:cNvPr id="9" name="SK-14-text-8"/>
          <p:cNvSpPr/>
          <p:nvPr/>
        </p:nvSpPr>
        <p:spPr>
          <a:xfrm>
            <a:off x="8296275" y="4414838"/>
            <a:ext cx="4149030" cy="15769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“Strawberry spots” = punctate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haemorrhages on the cervix — a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classic but uncommon finding.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Seen in colposcopy or on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speculum exam. High-yield for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AKT.</a:t>
            </a:r>
            <a:endParaRPr lang="en-US" sz="1725" dirty="0"/>
          </a:p>
        </p:txBody>
      </p:sp>
      <p:sp>
        <p:nvSpPr>
          <p:cNvPr id="10" name="SK-14-text-9"/>
          <p:cNvSpPr/>
          <p:nvPr/>
        </p:nvSpPr>
        <p:spPr>
          <a:xfrm>
            <a:off x="714375" y="2247900"/>
            <a:ext cx="6506468" cy="7884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- 10-50% asymptomatic — often missed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Frothy, yellow-green, offensive vaginal discharge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Vulval soreness, dysuria, cervical "strawberry spots"</a:t>
            </a:r>
            <a:endParaRPr lang="en-US" sz="1725" dirty="0"/>
          </a:p>
        </p:txBody>
      </p:sp>
      <p:sp>
        <p:nvSpPr>
          <p:cNvPr id="11" name="SK-14-text-10"/>
          <p:cNvSpPr/>
          <p:nvPr/>
        </p:nvSpPr>
        <p:spPr>
          <a:xfrm>
            <a:off x="657225" y="3714750"/>
            <a:ext cx="8015288" cy="525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NAAT — preferred; higher sensitivity ✅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HVS wet prep microscopy — sensitivity 60-70% (acceptable alternative)</a:t>
            </a:r>
            <a:endParaRPr lang="en-US" sz="1725" dirty="0"/>
          </a:p>
        </p:txBody>
      </p:sp>
      <p:sp>
        <p:nvSpPr>
          <p:cNvPr id="12" name="SK-14-text-11"/>
          <p:cNvSpPr/>
          <p:nvPr/>
        </p:nvSpPr>
        <p:spPr>
          <a:xfrm>
            <a:off x="657225" y="5057775"/>
            <a:ext cx="6066383" cy="525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Metronidazole 400mg twice daily for 5-7 days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- Single 2g dose — lower cure rate; not preferred</a:t>
            </a:r>
            <a:endParaRPr lang="en-US" sz="1725" dirty="0"/>
          </a:p>
        </p:txBody>
      </p:sp>
      <p:sp>
        <p:nvSpPr>
          <p:cNvPr id="13" name="SK-14-text-12"/>
          <p:cNvSpPr/>
          <p:nvPr/>
        </p:nvSpPr>
        <p:spPr>
          <a:xfrm>
            <a:off x="8458200" y="2571750"/>
            <a:ext cx="3027908" cy="5256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Required — treat partner</a:t>
            </a:r>
            <a:endParaRPr lang="en-US" sz="1725" dirty="0"/>
          </a:p>
          <a:p>
            <a:pPr marL="0" indent="0">
              <a:lnSpc>
                <a:spcPts val="2070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even if asymtomatic</a:t>
            </a:r>
            <a:endParaRPr lang="en-US" sz="1725" dirty="0"/>
          </a:p>
        </p:txBody>
      </p:sp>
      <p:sp>
        <p:nvSpPr>
          <p:cNvPr id="14" name="SK-14-text-13"/>
          <p:cNvSpPr/>
          <p:nvPr/>
        </p:nvSpPr>
        <p:spPr>
          <a:xfrm>
            <a:off x="1051832" y="1358207"/>
            <a:ext cx="9555480" cy="23812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8"/>
              </a:lnSpc>
              <a:buNone/>
            </a:pPr>
            <a:r>
              <a:rPr lang="en-US" sz="1425" i="1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Flagellated Protozoan • Sexually Transmitted</a:t>
            </a:r>
            <a:endParaRPr lang="en-US" sz="1425" dirty="0"/>
          </a:p>
        </p:txBody>
      </p:sp>
      <p:sp>
        <p:nvSpPr>
          <p:cNvPr id="15" name="SK-14-text-14"/>
          <p:cNvSpPr/>
          <p:nvPr/>
        </p:nvSpPr>
        <p:spPr>
          <a:xfrm>
            <a:off x="8277225" y="3962400"/>
            <a:ext cx="2720340" cy="278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75"/>
              </a:lnSpc>
              <a:buNone/>
            </a:pPr>
            <a:r>
              <a:rPr lang="en-US" sz="1275" dirty="0">
                <a:solidFill>
                  <a:srgbClr val="FFFFFF"/>
                </a:solidFill>
                <a:latin typeface="Roboto-BoldItalic" pitchFamily="34" charset="0"/>
                <a:ea typeface="Roboto-BoldItalic" pitchFamily="34" charset="-122"/>
                <a:cs typeface="Roboto-BoldItalic" pitchFamily="34" charset="-120"/>
              </a:rPr>
              <a:t>CLINICAL PEARL</a:t>
            </a:r>
            <a:endParaRPr lang="en-US" sz="1275" dirty="0"/>
          </a:p>
        </p:txBody>
      </p:sp>
      <p:sp>
        <p:nvSpPr>
          <p:cNvPr id="16" name="SK-14-text-15"/>
          <p:cNvSpPr/>
          <p:nvPr/>
        </p:nvSpPr>
        <p:spPr>
          <a:xfrm>
            <a:off x="1809750" y="5953125"/>
            <a:ext cx="6391275" cy="356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Pregnancy: Treat symptomatic TV with metronidazole — safety data</a:t>
            </a:r>
            <a:endParaRPr lang="en-US" sz="1275" dirty="0"/>
          </a:p>
          <a:p>
            <a:pPr marL="0" indent="0">
              <a:lnSpc>
                <a:spcPts val="1402"/>
              </a:lnSpc>
              <a:buNone/>
            </a:pPr>
            <a:r>
              <a:rPr lang="en-US" sz="1275" dirty="0">
                <a:solidFill>
                  <a:srgbClr val="1B2A49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reassuring. Avoid high-dose single regimen in first trimester.</a:t>
            </a:r>
            <a:endParaRPr lang="en-US" sz="1275" dirty="0"/>
          </a:p>
        </p:txBody>
      </p:sp>
      <p:sp>
        <p:nvSpPr>
          <p:cNvPr id="17" name="SK-14-text-16"/>
          <p:cNvSpPr/>
          <p:nvPr/>
        </p:nvSpPr>
        <p:spPr>
          <a:xfrm>
            <a:off x="5006727" y="6610350"/>
            <a:ext cx="216872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769" y="4999434"/>
            <a:ext cx="7607796" cy="781794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5169" y="4773067"/>
            <a:ext cx="1206996" cy="184472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784" y="6309271"/>
            <a:ext cx="158353" cy="239911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173" y="4711303"/>
            <a:ext cx="268188" cy="267444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7577" y="2153394"/>
            <a:ext cx="268188" cy="260598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2153394"/>
            <a:ext cx="255984" cy="260598"/>
          </a:xfrm>
          <a:prstGeom prst="rect">
            <a:avLst/>
          </a:prstGeom>
        </p:spPr>
      </p:pic>
      <p:sp>
        <p:nvSpPr>
          <p:cNvPr id="9" name="SK-15-text-8"/>
          <p:cNvSpPr/>
          <p:nvPr/>
        </p:nvSpPr>
        <p:spPr>
          <a:xfrm>
            <a:off x="2317254" y="4999434"/>
            <a:ext cx="1475780" cy="1954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0000"/>
                </a:solidFill>
              </a:rPr>
              <a:t>Drug</a:t>
            </a:r>
            <a:endParaRPr lang="en-US" sz="1125" dirty="0"/>
          </a:p>
        </p:txBody>
      </p:sp>
      <p:sp>
        <p:nvSpPr>
          <p:cNvPr id="10" name="SK-15-text-9"/>
          <p:cNvSpPr/>
          <p:nvPr/>
        </p:nvSpPr>
        <p:spPr>
          <a:xfrm>
            <a:off x="3983534" y="4999434"/>
            <a:ext cx="2925812" cy="1954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0000"/>
                </a:solidFill>
              </a:rPr>
              <a:t>Dose</a:t>
            </a:r>
            <a:endParaRPr lang="en-US" sz="1125" dirty="0"/>
          </a:p>
        </p:txBody>
      </p:sp>
      <p:sp>
        <p:nvSpPr>
          <p:cNvPr id="11" name="SK-15-text-10"/>
          <p:cNvSpPr/>
          <p:nvPr/>
        </p:nvSpPr>
        <p:spPr>
          <a:xfrm>
            <a:off x="7099846" y="4999434"/>
            <a:ext cx="1229469" cy="1954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0000"/>
                </a:solidFill>
              </a:rPr>
              <a:t>Duration</a:t>
            </a:r>
            <a:endParaRPr lang="en-US" sz="1125" dirty="0"/>
          </a:p>
        </p:txBody>
      </p:sp>
      <p:sp>
        <p:nvSpPr>
          <p:cNvPr id="12" name="SK-15-text-11"/>
          <p:cNvSpPr/>
          <p:nvPr/>
        </p:nvSpPr>
        <p:spPr>
          <a:xfrm>
            <a:off x="912019" y="5194846"/>
            <a:ext cx="1284465" cy="1954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0000"/>
                </a:solidFill>
              </a:rPr>
              <a:t>Option 1</a:t>
            </a:r>
            <a:endParaRPr lang="en-US" sz="1125" dirty="0"/>
          </a:p>
        </p:txBody>
      </p:sp>
      <p:sp>
        <p:nvSpPr>
          <p:cNvPr id="13" name="SK-15-text-12"/>
          <p:cNvSpPr/>
          <p:nvPr/>
        </p:nvSpPr>
        <p:spPr>
          <a:xfrm>
            <a:off x="2317254" y="5194846"/>
            <a:ext cx="1475780" cy="1954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</a:rPr>
              <a:t>Aciclovir</a:t>
            </a:r>
            <a:endParaRPr lang="en-US" sz="1125" dirty="0"/>
          </a:p>
        </p:txBody>
      </p:sp>
      <p:sp>
        <p:nvSpPr>
          <p:cNvPr id="14" name="SK-15-text-13"/>
          <p:cNvSpPr/>
          <p:nvPr/>
        </p:nvSpPr>
        <p:spPr>
          <a:xfrm>
            <a:off x="3983534" y="5194846"/>
            <a:ext cx="3863262" cy="1954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</a:rPr>
              <a:t>200mg five times daily</a:t>
            </a:r>
            <a:endParaRPr lang="en-US" sz="1125" dirty="0"/>
          </a:p>
        </p:txBody>
      </p:sp>
      <p:sp>
        <p:nvSpPr>
          <p:cNvPr id="15" name="SK-15-text-14"/>
          <p:cNvSpPr/>
          <p:nvPr/>
        </p:nvSpPr>
        <p:spPr>
          <a:xfrm>
            <a:off x="7099846" y="5194846"/>
            <a:ext cx="1229469" cy="1954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</a:rPr>
              <a:t>5 days</a:t>
            </a:r>
            <a:endParaRPr lang="en-US" sz="1125" dirty="0"/>
          </a:p>
        </p:txBody>
      </p:sp>
      <p:sp>
        <p:nvSpPr>
          <p:cNvPr id="16" name="SK-15-text-15"/>
          <p:cNvSpPr/>
          <p:nvPr/>
        </p:nvSpPr>
        <p:spPr>
          <a:xfrm>
            <a:off x="912019" y="5390257"/>
            <a:ext cx="1284465" cy="1954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0000"/>
                </a:solidFill>
              </a:rPr>
              <a:t>Option 2</a:t>
            </a:r>
            <a:endParaRPr lang="en-US" sz="1125" dirty="0"/>
          </a:p>
        </p:txBody>
      </p:sp>
      <p:sp>
        <p:nvSpPr>
          <p:cNvPr id="17" name="SK-15-text-16"/>
          <p:cNvSpPr/>
          <p:nvPr/>
        </p:nvSpPr>
        <p:spPr>
          <a:xfrm>
            <a:off x="2317254" y="5390257"/>
            <a:ext cx="1822185" cy="1954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</a:rPr>
              <a:t>Valaciclovir</a:t>
            </a:r>
            <a:endParaRPr lang="en-US" sz="1125" dirty="0"/>
          </a:p>
        </p:txBody>
      </p:sp>
      <p:sp>
        <p:nvSpPr>
          <p:cNvPr id="18" name="SK-15-text-17"/>
          <p:cNvSpPr/>
          <p:nvPr/>
        </p:nvSpPr>
        <p:spPr>
          <a:xfrm>
            <a:off x="3983534" y="5390257"/>
            <a:ext cx="3058416" cy="1954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</a:rPr>
              <a:t>500mg twice daily</a:t>
            </a:r>
            <a:endParaRPr lang="en-US" sz="1125" dirty="0"/>
          </a:p>
        </p:txBody>
      </p:sp>
      <p:sp>
        <p:nvSpPr>
          <p:cNvPr id="19" name="SK-15-text-18"/>
          <p:cNvSpPr/>
          <p:nvPr/>
        </p:nvSpPr>
        <p:spPr>
          <a:xfrm>
            <a:off x="7099846" y="5390257"/>
            <a:ext cx="1229469" cy="1954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</a:rPr>
              <a:t>5 days</a:t>
            </a:r>
            <a:endParaRPr lang="en-US" sz="1125" dirty="0"/>
          </a:p>
        </p:txBody>
      </p:sp>
      <p:sp>
        <p:nvSpPr>
          <p:cNvPr id="20" name="SK-15-text-19"/>
          <p:cNvSpPr/>
          <p:nvPr/>
        </p:nvSpPr>
        <p:spPr>
          <a:xfrm>
            <a:off x="912019" y="5585668"/>
            <a:ext cx="1284465" cy="1955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0000"/>
                </a:solidFill>
              </a:rPr>
              <a:t>Option 3</a:t>
            </a:r>
            <a:endParaRPr lang="en-US" sz="1125" dirty="0"/>
          </a:p>
        </p:txBody>
      </p:sp>
      <p:sp>
        <p:nvSpPr>
          <p:cNvPr id="21" name="SK-15-text-20"/>
          <p:cNvSpPr/>
          <p:nvPr/>
        </p:nvSpPr>
        <p:spPr>
          <a:xfrm>
            <a:off x="2317254" y="5585668"/>
            <a:ext cx="1670336" cy="1955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</a:rPr>
              <a:t>Famciclovir</a:t>
            </a:r>
            <a:endParaRPr lang="en-US" sz="1125" dirty="0"/>
          </a:p>
        </p:txBody>
      </p:sp>
      <p:sp>
        <p:nvSpPr>
          <p:cNvPr id="22" name="SK-15-text-21"/>
          <p:cNvSpPr/>
          <p:nvPr/>
        </p:nvSpPr>
        <p:spPr>
          <a:xfrm>
            <a:off x="3983534" y="5585668"/>
            <a:ext cx="4024232" cy="1955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</a:rPr>
              <a:t>250mg three times daily</a:t>
            </a:r>
            <a:endParaRPr lang="en-US" sz="1125" dirty="0"/>
          </a:p>
        </p:txBody>
      </p:sp>
      <p:sp>
        <p:nvSpPr>
          <p:cNvPr id="23" name="SK-15-text-22"/>
          <p:cNvSpPr/>
          <p:nvPr/>
        </p:nvSpPr>
        <p:spPr>
          <a:xfrm>
            <a:off x="7099846" y="5585668"/>
            <a:ext cx="1229469" cy="1955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0000"/>
                </a:solidFill>
              </a:rPr>
              <a:t>5 days</a:t>
            </a:r>
            <a:endParaRPr lang="en-US" sz="1125" dirty="0"/>
          </a:p>
        </p:txBody>
      </p:sp>
      <p:sp>
        <p:nvSpPr>
          <p:cNvPr id="24" name="SK-15-text-23"/>
          <p:cNvSpPr/>
          <p:nvPr/>
        </p:nvSpPr>
        <p:spPr>
          <a:xfrm>
            <a:off x="466725" y="714375"/>
            <a:ext cx="8686800" cy="4054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192"/>
              </a:lnSpc>
              <a:buNone/>
            </a:pPr>
            <a:r>
              <a:rPr lang="en-US" sz="2850" b="1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Genital Herpes (HSV)</a:t>
            </a:r>
            <a:endParaRPr lang="en-US" sz="2850" dirty="0"/>
          </a:p>
        </p:txBody>
      </p:sp>
      <p:sp>
        <p:nvSpPr>
          <p:cNvPr id="25" name="SK-15-text-24"/>
          <p:cNvSpPr/>
          <p:nvPr/>
        </p:nvSpPr>
        <p:spPr>
          <a:xfrm>
            <a:off x="409575" y="1238250"/>
            <a:ext cx="11782425" cy="2787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95"/>
              </a:lnSpc>
              <a:buNone/>
            </a:pPr>
            <a:r>
              <a:rPr lang="en-US" sz="1650" i="1" dirty="0">
                <a:solidFill>
                  <a:srgbClr val="94754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HSV-1 and HSV-2 — both cause genital herpes · Transmission possible without visible lesions</a:t>
            </a:r>
            <a:endParaRPr lang="en-US" sz="1650" dirty="0"/>
          </a:p>
        </p:txBody>
      </p:sp>
      <p:sp>
        <p:nvSpPr>
          <p:cNvPr id="26" name="SK-15-text-25"/>
          <p:cNvSpPr/>
          <p:nvPr/>
        </p:nvSpPr>
        <p:spPr>
          <a:xfrm>
            <a:off x="466725" y="161925"/>
            <a:ext cx="7429500" cy="238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5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27" name="SK-15-text-26"/>
          <p:cNvSpPr/>
          <p:nvPr/>
        </p:nvSpPr>
        <p:spPr>
          <a:xfrm>
            <a:off x="895350" y="2152650"/>
            <a:ext cx="3257550" cy="217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D95A0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Primary Episode</a:t>
            </a:r>
            <a:endParaRPr lang="en-US" sz="1425" dirty="0"/>
          </a:p>
        </p:txBody>
      </p:sp>
      <p:sp>
        <p:nvSpPr>
          <p:cNvPr id="28" name="SK-15-text-27"/>
          <p:cNvSpPr/>
          <p:nvPr/>
        </p:nvSpPr>
        <p:spPr>
          <a:xfrm>
            <a:off x="6686550" y="2152650"/>
            <a:ext cx="3909060" cy="217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Recurrent Episodes</a:t>
            </a:r>
            <a:endParaRPr lang="en-US" sz="1425" dirty="0"/>
          </a:p>
        </p:txBody>
      </p:sp>
      <p:sp>
        <p:nvSpPr>
          <p:cNvPr id="29" name="SK-15-text-28"/>
          <p:cNvSpPr/>
          <p:nvPr/>
        </p:nvSpPr>
        <p:spPr>
          <a:xfrm>
            <a:off x="843855" y="4775788"/>
            <a:ext cx="11601450" cy="2171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D95A0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Treatment Window — Must Start Within 5 Days of Lesion Onset</a:t>
            </a:r>
            <a:endParaRPr lang="en-US" sz="1425" dirty="0"/>
          </a:p>
        </p:txBody>
      </p:sp>
      <p:sp>
        <p:nvSpPr>
          <p:cNvPr id="30" name="SK-15-text-29"/>
          <p:cNvSpPr/>
          <p:nvPr/>
        </p:nvSpPr>
        <p:spPr>
          <a:xfrm>
            <a:off x="838200" y="2438400"/>
            <a:ext cx="6858000" cy="1954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9"/>
              </a:lnSpc>
              <a:buNone/>
            </a:pPr>
            <a:r>
              <a:rPr lang="en-US" sz="1350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Most severe — can last 2-3 weeks</a:t>
            </a:r>
            <a:endParaRPr lang="en-US" sz="1350" dirty="0"/>
          </a:p>
        </p:txBody>
      </p:sp>
      <p:sp>
        <p:nvSpPr>
          <p:cNvPr id="31" name="SK-15-text-30"/>
          <p:cNvSpPr/>
          <p:nvPr/>
        </p:nvSpPr>
        <p:spPr>
          <a:xfrm>
            <a:off x="6686550" y="2438400"/>
            <a:ext cx="5505450" cy="1954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9"/>
              </a:lnSpc>
              <a:buNone/>
            </a:pPr>
            <a:r>
              <a:rPr lang="en-US" sz="1350" i="1" dirty="0">
                <a:solidFill>
                  <a:srgbClr val="595959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Usually mild — resolves in 3-4 days</a:t>
            </a:r>
            <a:endParaRPr lang="en-US" sz="1350" dirty="0"/>
          </a:p>
        </p:txBody>
      </p:sp>
      <p:sp>
        <p:nvSpPr>
          <p:cNvPr id="32" name="SK-15-text-31"/>
          <p:cNvSpPr/>
          <p:nvPr/>
        </p:nvSpPr>
        <p:spPr>
          <a:xfrm>
            <a:off x="1088570" y="2676525"/>
            <a:ext cx="5390215" cy="11662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Prodrome: tingling, burning, itching before lesions appear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Painful blisters and ulcers on genitals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Dysuria — may cause urinary retention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Inguinal lymphadenopathy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Systemic flu-like illness: fever, malaise, myalgia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Duration: 2-3 weeks untreated</a:t>
            </a:r>
            <a:endParaRPr lang="en-US" sz="1275" dirty="0"/>
          </a:p>
        </p:txBody>
      </p:sp>
      <p:sp>
        <p:nvSpPr>
          <p:cNvPr id="33" name="SK-15-text-32"/>
          <p:cNvSpPr/>
          <p:nvPr/>
        </p:nvSpPr>
        <p:spPr>
          <a:xfrm>
            <a:off x="6909346" y="2676525"/>
            <a:ext cx="5282655" cy="11662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Prodrome may precede recurrence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Milder, fewer lesions than primary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Resolves in 3-4 days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Triggers: stress, illness, menstruation, immunosuppression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Antivirals not usually needed for recurrences</a:t>
            </a:r>
            <a:endParaRPr lang="en-US" sz="1275" dirty="0"/>
          </a:p>
          <a:p>
            <a:pPr marL="0" indent="0">
              <a:lnSpc>
                <a:spcPts val="1530"/>
              </a:lnSpc>
              <a:buNone/>
            </a:pPr>
            <a:r>
              <a:rPr lang="en-US" sz="1275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- 6+ episodes/year → consider suppressive therapy</a:t>
            </a:r>
            <a:endParaRPr lang="en-US" sz="1275" dirty="0"/>
          </a:p>
        </p:txBody>
      </p:sp>
      <p:sp>
        <p:nvSpPr>
          <p:cNvPr id="34" name="SK-15-text-33"/>
          <p:cNvSpPr/>
          <p:nvPr/>
        </p:nvSpPr>
        <p:spPr>
          <a:xfrm>
            <a:off x="838200" y="5762625"/>
            <a:ext cx="11254740" cy="1599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1050" b="1" dirty="0">
                <a:solidFill>
                  <a:srgbClr val="D95A0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Antivirals are ineffective if started after 5 days of lesion onset</a:t>
            </a:r>
            <a:endParaRPr lang="en-US" sz="1050" dirty="0"/>
          </a:p>
        </p:txBody>
      </p:sp>
      <p:sp>
        <p:nvSpPr>
          <p:cNvPr id="35" name="SK-15-text-34"/>
          <p:cNvSpPr/>
          <p:nvPr/>
        </p:nvSpPr>
        <p:spPr>
          <a:xfrm>
            <a:off x="838200" y="5972175"/>
            <a:ext cx="1135380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Suppressive therapy: Aciclovir 400mg twice daily — for 6+ recurrences/year (discuss with GUM)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816769" y="6369504"/>
            <a:ext cx="11601450" cy="1829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Pregnancy: Refer if primary episode in 3rd trimester · Caesarean section if active lesions at onset of labour</a:t>
            </a:r>
            <a:endParaRPr lang="en-US" sz="1200" dirty="0"/>
          </a:p>
        </p:txBody>
      </p:sp>
      <p:sp>
        <p:nvSpPr>
          <p:cNvPr id="37" name="SK-15-text-36"/>
          <p:cNvSpPr/>
          <p:nvPr/>
        </p:nvSpPr>
        <p:spPr>
          <a:xfrm>
            <a:off x="466725" y="6667500"/>
            <a:ext cx="2640330" cy="18082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825"/>
              </a:lnSpc>
              <a:buNone/>
            </a:pPr>
            <a:r>
              <a:rPr lang="en-US" sz="8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825" dirty="0"/>
          </a:p>
        </p:txBody>
      </p:sp>
      <p:sp>
        <p:nvSpPr>
          <p:cNvPr id="38" name="SK-15-text-37"/>
          <p:cNvSpPr/>
          <p:nvPr/>
        </p:nvSpPr>
        <p:spPr>
          <a:xfrm>
            <a:off x="548580" y="1736293"/>
            <a:ext cx="12192000" cy="18082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4"/>
              </a:lnSpc>
              <a:buNone/>
            </a:pPr>
            <a:r>
              <a:rPr lang="en-US" sz="975" b="1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Organism: HSV-1 or HSV-2 (both cause genital herpes) | Key Risk: Viral shedding occurs without visible lesions — transmission possible at any time</a:t>
            </a:r>
            <a:endParaRPr lang="en-US" sz="975" dirty="0"/>
          </a:p>
        </p:txBody>
      </p:sp>
      <p:sp>
        <p:nvSpPr>
          <p:cNvPr id="39" name="SK-15-text-38"/>
          <p:cNvSpPr/>
          <p:nvPr/>
        </p:nvSpPr>
        <p:spPr>
          <a:xfrm>
            <a:off x="0" y="4324350"/>
            <a:ext cx="12192000" cy="18082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4"/>
              </a:lnSpc>
              <a:buNone/>
            </a:pPr>
            <a:r>
              <a:rPr lang="en-US" sz="975" b="1" dirty="0">
                <a:solidFill>
                  <a:srgbClr val="0028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Diagnosis: Swab lesion for PCR — gold standard (preferred over culture). Do not delay starting treatment while awaiting result. Serology useful for discordant couples.</a:t>
            </a:r>
            <a:endParaRPr lang="en-US" sz="97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6-text-2"/>
          <p:cNvSpPr/>
          <p:nvPr/>
        </p:nvSpPr>
        <p:spPr>
          <a:xfrm>
            <a:off x="466725" y="838200"/>
            <a:ext cx="10206990" cy="5192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89"/>
              </a:lnSpc>
              <a:buNone/>
            </a:pPr>
            <a:r>
              <a:rPr lang="en-US" sz="3525" b="1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Genital Warts (HPV)</a:t>
            </a:r>
            <a:endParaRPr lang="en-US" sz="3525" dirty="0"/>
          </a:p>
        </p:txBody>
      </p:sp>
      <p:sp>
        <p:nvSpPr>
          <p:cNvPr id="4" name="SK-16-text-3"/>
          <p:cNvSpPr/>
          <p:nvPr/>
        </p:nvSpPr>
        <p:spPr>
          <a:xfrm>
            <a:off x="466725" y="104775"/>
            <a:ext cx="802386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0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5" name="SK-16-text-4"/>
          <p:cNvSpPr/>
          <p:nvPr/>
        </p:nvSpPr>
        <p:spPr>
          <a:xfrm>
            <a:off x="8153400" y="2114550"/>
            <a:ext cx="403860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22"/>
              </a:lnSpc>
              <a:buNone/>
            </a:pPr>
            <a:r>
              <a:rPr lang="en-US" sz="1800" b="1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HPV Vaccination Programme</a:t>
            </a:r>
            <a:endParaRPr lang="en-US" sz="1800" dirty="0"/>
          </a:p>
        </p:txBody>
      </p:sp>
      <p:sp>
        <p:nvSpPr>
          <p:cNvPr id="6" name="SK-16-text-5"/>
          <p:cNvSpPr/>
          <p:nvPr/>
        </p:nvSpPr>
        <p:spPr>
          <a:xfrm>
            <a:off x="466725" y="1819275"/>
            <a:ext cx="173736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ORGANISM</a:t>
            </a:r>
            <a:endParaRPr lang="en-US" sz="1425" dirty="0"/>
          </a:p>
        </p:txBody>
      </p:sp>
      <p:sp>
        <p:nvSpPr>
          <p:cNvPr id="7" name="SK-16-text-6"/>
          <p:cNvSpPr/>
          <p:nvPr/>
        </p:nvSpPr>
        <p:spPr>
          <a:xfrm>
            <a:off x="466725" y="2924175"/>
            <a:ext cx="629793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CLINICAL FEATURES &amp; DIAGNOSIS</a:t>
            </a:r>
            <a:endParaRPr lang="en-US" sz="1425" dirty="0"/>
          </a:p>
        </p:txBody>
      </p:sp>
      <p:sp>
        <p:nvSpPr>
          <p:cNvPr id="8" name="SK-16-text-7"/>
          <p:cNvSpPr/>
          <p:nvPr/>
        </p:nvSpPr>
        <p:spPr>
          <a:xfrm>
            <a:off x="466725" y="4324350"/>
            <a:ext cx="369189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TREATMENT OPTIONS</a:t>
            </a:r>
            <a:endParaRPr lang="en-US" sz="1425" dirty="0"/>
          </a:p>
        </p:txBody>
      </p:sp>
      <p:sp>
        <p:nvSpPr>
          <p:cNvPr id="9" name="SK-16-text-8"/>
          <p:cNvSpPr/>
          <p:nvPr/>
        </p:nvSpPr>
        <p:spPr>
          <a:xfrm>
            <a:off x="466725" y="5743575"/>
            <a:ext cx="4343400" cy="21535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96"/>
              </a:lnSpc>
              <a:buNone/>
            </a:pPr>
            <a:r>
              <a:rPr lang="en-US" sz="1425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PARTNER NOTIFICATION</a:t>
            </a:r>
            <a:endParaRPr lang="en-US" sz="1425" dirty="0"/>
          </a:p>
        </p:txBody>
      </p:sp>
      <p:sp>
        <p:nvSpPr>
          <p:cNvPr id="10" name="SK-16-text-9"/>
          <p:cNvSpPr/>
          <p:nvPr/>
        </p:nvSpPr>
        <p:spPr>
          <a:xfrm>
            <a:off x="8515350" y="1733550"/>
            <a:ext cx="367665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UPDATED — NHS 2024</a:t>
            </a:r>
            <a:endParaRPr lang="en-US" sz="1350" dirty="0"/>
          </a:p>
        </p:txBody>
      </p:sp>
      <p:sp>
        <p:nvSpPr>
          <p:cNvPr id="11" name="SK-16-text-10"/>
          <p:cNvSpPr/>
          <p:nvPr/>
        </p:nvSpPr>
        <p:spPr>
          <a:xfrm>
            <a:off x="466725" y="2124075"/>
            <a:ext cx="11725275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Human Papillomavirus (HPV) — mainly types 6 and 11 (non-oncogenic; cause warts)</a:t>
            </a:r>
            <a:endParaRPr lang="en-US" sz="1350" dirty="0"/>
          </a:p>
        </p:txBody>
      </p:sp>
      <p:sp>
        <p:nvSpPr>
          <p:cNvPr id="12" name="SK-16-text-11"/>
          <p:cNvSpPr/>
          <p:nvPr/>
        </p:nvSpPr>
        <p:spPr>
          <a:xfrm>
            <a:off x="466725" y="2428875"/>
            <a:ext cx="11725275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HPV 16 and 18 cause cervical cancer — genital warts themselves are benign</a:t>
            </a:r>
            <a:endParaRPr lang="en-US" sz="1350" dirty="0"/>
          </a:p>
        </p:txBody>
      </p:sp>
      <p:sp>
        <p:nvSpPr>
          <p:cNvPr id="13" name="SK-16-text-12"/>
          <p:cNvSpPr/>
          <p:nvPr/>
        </p:nvSpPr>
        <p:spPr>
          <a:xfrm>
            <a:off x="466725" y="3219450"/>
            <a:ext cx="11725275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Soft, fleshy, painless growths on or around genitals, anus, perianal area</a:t>
            </a:r>
            <a:endParaRPr lang="en-US" sz="1350" dirty="0"/>
          </a:p>
        </p:txBody>
      </p:sp>
      <p:sp>
        <p:nvSpPr>
          <p:cNvPr id="14" name="SK-16-text-13"/>
          <p:cNvSpPr/>
          <p:nvPr/>
        </p:nvSpPr>
        <p:spPr>
          <a:xfrm>
            <a:off x="466725" y="3514725"/>
            <a:ext cx="987552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May be flat or pedunculated (cauliflower-like)</a:t>
            </a:r>
            <a:endParaRPr lang="en-US" sz="1350" dirty="0"/>
          </a:p>
        </p:txBody>
      </p:sp>
      <p:sp>
        <p:nvSpPr>
          <p:cNvPr id="15" name="SK-16-text-14"/>
          <p:cNvSpPr/>
          <p:nvPr/>
        </p:nvSpPr>
        <p:spPr>
          <a:xfrm>
            <a:off x="466725" y="3829050"/>
            <a:ext cx="11725275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Diagnosis: clinical — visual examination only (no swab needed)</a:t>
            </a:r>
            <a:endParaRPr lang="en-US" sz="1350" dirty="0"/>
          </a:p>
        </p:txBody>
      </p:sp>
      <p:sp>
        <p:nvSpPr>
          <p:cNvPr id="16" name="SK-16-text-15"/>
          <p:cNvSpPr/>
          <p:nvPr/>
        </p:nvSpPr>
        <p:spPr>
          <a:xfrm>
            <a:off x="8153400" y="2486025"/>
            <a:ext cx="3499396" cy="4765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Offered to all boys AND girls aged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11–13 (Year 8 school programme)</a:t>
            </a:r>
            <a:endParaRPr lang="en-US" sz="1350" dirty="0"/>
          </a:p>
        </p:txBody>
      </p:sp>
      <p:sp>
        <p:nvSpPr>
          <p:cNvPr id="17" name="SK-16-text-16"/>
          <p:cNvSpPr/>
          <p:nvPr/>
        </p:nvSpPr>
        <p:spPr>
          <a:xfrm>
            <a:off x="8153400" y="3067050"/>
            <a:ext cx="403860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Boys included since September 2019 ←</a:t>
            </a:r>
            <a:endParaRPr lang="en-US" sz="1350" dirty="0"/>
          </a:p>
        </p:txBody>
      </p:sp>
      <p:sp>
        <p:nvSpPr>
          <p:cNvPr id="18" name="SK-16-text-17"/>
          <p:cNvSpPr/>
          <p:nvPr/>
        </p:nvSpPr>
        <p:spPr>
          <a:xfrm>
            <a:off x="8153400" y="3371850"/>
            <a:ext cx="403860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2-dose schedule if under 15 years</a:t>
            </a:r>
            <a:endParaRPr lang="en-US" sz="1350" dirty="0"/>
          </a:p>
        </p:txBody>
      </p:sp>
      <p:sp>
        <p:nvSpPr>
          <p:cNvPr id="19" name="SK-16-text-18"/>
          <p:cNvSpPr/>
          <p:nvPr/>
        </p:nvSpPr>
        <p:spPr>
          <a:xfrm>
            <a:off x="8153400" y="3676650"/>
            <a:ext cx="2598390" cy="4423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3-dose schedule if 15+ or</a:t>
            </a:r>
            <a:endParaRPr lang="en-US" sz="1350" dirty="0"/>
          </a:p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immunocompromised</a:t>
            </a:r>
            <a:endParaRPr lang="en-US" sz="1350" dirty="0"/>
          </a:p>
        </p:txBody>
      </p:sp>
      <p:sp>
        <p:nvSpPr>
          <p:cNvPr id="20" name="SK-16-text-19"/>
          <p:cNvSpPr/>
          <p:nvPr/>
        </p:nvSpPr>
        <p:spPr>
          <a:xfrm>
            <a:off x="8153400" y="4257675"/>
            <a:ext cx="3887093" cy="4765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MSM vaccine programme: up to age 45</a:t>
            </a:r>
            <a:endParaRPr lang="en-US" sz="1350" dirty="0"/>
          </a:p>
          <a:p>
            <a:pPr marL="0" indent="0">
              <a:lnSpc>
                <a:spcPts val="1877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at sexual health clinics</a:t>
            </a:r>
            <a:endParaRPr lang="en-US" sz="1350" dirty="0"/>
          </a:p>
        </p:txBody>
      </p:sp>
      <p:sp>
        <p:nvSpPr>
          <p:cNvPr id="21" name="SK-16-text-20"/>
          <p:cNvSpPr/>
          <p:nvPr/>
        </p:nvSpPr>
        <p:spPr>
          <a:xfrm>
            <a:off x="671104" y="4617541"/>
            <a:ext cx="267462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Cryotherapy</a:t>
            </a:r>
            <a:endParaRPr lang="en-US" sz="1350" dirty="0"/>
          </a:p>
        </p:txBody>
      </p:sp>
      <p:sp>
        <p:nvSpPr>
          <p:cNvPr id="22" name="SK-16-text-21"/>
          <p:cNvSpPr/>
          <p:nvPr/>
        </p:nvSpPr>
        <p:spPr>
          <a:xfrm>
            <a:off x="2105025" y="4633488"/>
            <a:ext cx="617220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Podophyllotoxin cream/solution</a:t>
            </a:r>
            <a:endParaRPr lang="en-US" sz="1350" dirty="0"/>
          </a:p>
        </p:txBody>
      </p:sp>
      <p:sp>
        <p:nvSpPr>
          <p:cNvPr id="23" name="SK-16-text-22"/>
          <p:cNvSpPr/>
          <p:nvPr/>
        </p:nvSpPr>
        <p:spPr>
          <a:xfrm>
            <a:off x="5067300" y="4614055"/>
            <a:ext cx="308610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Imiquimod cream</a:t>
            </a:r>
            <a:endParaRPr lang="en-US" sz="1350" dirty="0"/>
          </a:p>
        </p:txBody>
      </p:sp>
      <p:sp>
        <p:nvSpPr>
          <p:cNvPr id="24" name="SK-16-text-23"/>
          <p:cNvSpPr/>
          <p:nvPr/>
        </p:nvSpPr>
        <p:spPr>
          <a:xfrm>
            <a:off x="619125" y="4975155"/>
            <a:ext cx="390906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Surgical excision</a:t>
            </a:r>
            <a:endParaRPr lang="en-US" sz="1350" dirty="0"/>
          </a:p>
        </p:txBody>
      </p:sp>
      <p:sp>
        <p:nvSpPr>
          <p:cNvPr id="25" name="SK-16-text-24"/>
          <p:cNvSpPr/>
          <p:nvPr/>
        </p:nvSpPr>
        <p:spPr>
          <a:xfrm>
            <a:off x="2421255" y="5002709"/>
            <a:ext cx="2880360" cy="2211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2"/>
              </a:lnSpc>
              <a:buNone/>
            </a:pPr>
            <a:r>
              <a:rPr lang="en-US" sz="135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Electrocautery</a:t>
            </a:r>
            <a:endParaRPr lang="en-US" sz="1350" dirty="0"/>
          </a:p>
        </p:txBody>
      </p:sp>
      <p:sp>
        <p:nvSpPr>
          <p:cNvPr id="26" name="SK-16-text-25"/>
          <p:cNvSpPr/>
          <p:nvPr/>
        </p:nvSpPr>
        <p:spPr>
          <a:xfrm>
            <a:off x="466725" y="5286375"/>
            <a:ext cx="11725275" cy="1985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4"/>
              </a:lnSpc>
              <a:buNone/>
            </a:pPr>
            <a:r>
              <a:rPr lang="en-US" sz="1125" i="1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Patient-applied options: podophyllotoxin, imiquimod. Clinic-applied: cryotherapy, excision, electrocautery.</a:t>
            </a:r>
            <a:endParaRPr lang="en-US" sz="1125" dirty="0"/>
          </a:p>
        </p:txBody>
      </p:sp>
      <p:sp>
        <p:nvSpPr>
          <p:cNvPr id="27" name="SK-16-text-26"/>
          <p:cNvSpPr/>
          <p:nvPr/>
        </p:nvSpPr>
        <p:spPr>
          <a:xfrm>
            <a:off x="466725" y="6038850"/>
            <a:ext cx="11725275" cy="2271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8"/>
              </a:lnSpc>
              <a:buNone/>
            </a:pPr>
            <a:r>
              <a:rPr lang="en-US" sz="1200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Not routinely required — warts may remain dormant for months after exposure</a:t>
            </a:r>
            <a:endParaRPr lang="en-US" sz="1200" dirty="0"/>
          </a:p>
        </p:txBody>
      </p:sp>
      <p:sp>
        <p:nvSpPr>
          <p:cNvPr id="28" name="SK-16-text-27"/>
          <p:cNvSpPr/>
          <p:nvPr/>
        </p:nvSpPr>
        <p:spPr>
          <a:xfrm>
            <a:off x="7905750" y="5886450"/>
            <a:ext cx="3541365" cy="3705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AKT TIP — Boys included since 2019 — old decks</a:t>
            </a:r>
            <a:endParaRPr lang="en-US" sz="1050" dirty="0"/>
          </a:p>
          <a:p>
            <a:pPr marL="0" indent="0">
              <a:lnSpc>
                <a:spcPts val="146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say girls only. This is a known exam distractor.</a:t>
            </a:r>
            <a:endParaRPr lang="en-US" sz="1050" dirty="0"/>
          </a:p>
        </p:txBody>
      </p:sp>
      <p:sp>
        <p:nvSpPr>
          <p:cNvPr id="29" name="SK-16-text-28"/>
          <p:cNvSpPr/>
          <p:nvPr/>
        </p:nvSpPr>
        <p:spPr>
          <a:xfrm>
            <a:off x="8277225" y="5029200"/>
            <a:ext cx="3914775" cy="21282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76"/>
              </a:lnSpc>
              <a:buNone/>
            </a:pPr>
            <a:r>
              <a:rPr lang="en-US" sz="1125" i="1" dirty="0">
                <a:solidFill>
                  <a:srgbClr val="12294D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Vaccine does NOT replace cervical screening</a:t>
            </a:r>
            <a:endParaRPr lang="en-US" sz="1125" dirty="0"/>
          </a:p>
        </p:txBody>
      </p:sp>
      <p:sp>
        <p:nvSpPr>
          <p:cNvPr id="30" name="SK-16-text-29"/>
          <p:cNvSpPr/>
          <p:nvPr/>
        </p:nvSpPr>
        <p:spPr>
          <a:xfrm>
            <a:off x="104775" y="6600825"/>
            <a:ext cx="3600450" cy="1985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64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7-text-2"/>
          <p:cNvSpPr/>
          <p:nvPr/>
        </p:nvSpPr>
        <p:spPr>
          <a:xfrm>
            <a:off x="466725" y="266700"/>
            <a:ext cx="10081260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373"/>
              </a:lnSpc>
              <a:buNone/>
            </a:pPr>
            <a:r>
              <a:rPr lang="en-US" sz="36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CERVICAL SCREENING</a:t>
            </a:r>
            <a:endParaRPr lang="en-US" sz="3675" dirty="0"/>
          </a:p>
        </p:txBody>
      </p:sp>
      <p:sp>
        <p:nvSpPr>
          <p:cNvPr id="4" name="SK-17-text-3"/>
          <p:cNvSpPr/>
          <p:nvPr/>
        </p:nvSpPr>
        <p:spPr>
          <a:xfrm>
            <a:off x="6324600" y="1295400"/>
            <a:ext cx="5867400" cy="3306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04"/>
              </a:lnSpc>
              <a:buNone/>
            </a:pPr>
            <a:r>
              <a:rPr lang="en-US" sz="2100" b="1" dirty="0">
                <a:solidFill>
                  <a:srgbClr val="1A204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When to Refer for Colposcopy</a:t>
            </a:r>
            <a:endParaRPr lang="en-US" sz="2100" dirty="0"/>
          </a:p>
        </p:txBody>
      </p:sp>
      <p:sp>
        <p:nvSpPr>
          <p:cNvPr id="5" name="SK-17-text-4"/>
          <p:cNvSpPr/>
          <p:nvPr/>
        </p:nvSpPr>
        <p:spPr>
          <a:xfrm>
            <a:off x="466725" y="1295400"/>
            <a:ext cx="7360920" cy="3306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04"/>
              </a:lnSpc>
              <a:buNone/>
            </a:pPr>
            <a:r>
              <a:rPr lang="en-US" sz="2100" b="1" dirty="0">
                <a:solidFill>
                  <a:srgbClr val="1A204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How Screening Now Works</a:t>
            </a:r>
            <a:endParaRPr lang="en-US" sz="2100" dirty="0"/>
          </a:p>
        </p:txBody>
      </p:sp>
      <p:sp>
        <p:nvSpPr>
          <p:cNvPr id="6" name="SK-17-text-5"/>
          <p:cNvSpPr/>
          <p:nvPr/>
        </p:nvSpPr>
        <p:spPr>
          <a:xfrm>
            <a:off x="6562725" y="4924425"/>
            <a:ext cx="2320290" cy="3287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88"/>
              </a:lnSpc>
              <a:buNone/>
            </a:pPr>
            <a:r>
              <a:rPr lang="en-US" sz="2175" b="1" dirty="0">
                <a:solidFill>
                  <a:srgbClr val="F96D0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TIP</a:t>
            </a:r>
            <a:endParaRPr lang="en-US" sz="2175" dirty="0"/>
          </a:p>
        </p:txBody>
      </p:sp>
      <p:sp>
        <p:nvSpPr>
          <p:cNvPr id="7" name="SK-17-text-6"/>
          <p:cNvSpPr/>
          <p:nvPr/>
        </p:nvSpPr>
        <p:spPr>
          <a:xfrm>
            <a:off x="6324600" y="1838325"/>
            <a:ext cx="5835848" cy="5441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HPV positive + abnormal cells on cytology</a:t>
            </a:r>
            <a:endParaRPr lang="en-US" sz="1800" dirty="0"/>
          </a:p>
          <a:p>
            <a:pPr marL="0" indent="0">
              <a:lnSpc>
                <a:spcPts val="214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triage</a:t>
            </a:r>
            <a:endParaRPr lang="en-US" sz="1800" dirty="0"/>
          </a:p>
        </p:txBody>
      </p:sp>
      <p:sp>
        <p:nvSpPr>
          <p:cNvPr id="8" name="SK-17-text-7"/>
          <p:cNvSpPr/>
          <p:nvPr/>
        </p:nvSpPr>
        <p:spPr>
          <a:xfrm>
            <a:off x="6282630" y="2524125"/>
            <a:ext cx="5909221" cy="5441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HPV 16 or 18 detected — refer regardless of</a:t>
            </a:r>
            <a:endParaRPr lang="en-US" sz="1800" dirty="0"/>
          </a:p>
          <a:p>
            <a:pPr marL="0" indent="0">
              <a:lnSpc>
                <a:spcPts val="214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cytology result</a:t>
            </a:r>
            <a:endParaRPr lang="en-US" sz="1800" dirty="0"/>
          </a:p>
        </p:txBody>
      </p:sp>
      <p:sp>
        <p:nvSpPr>
          <p:cNvPr id="9" name="SK-17-text-8"/>
          <p:cNvSpPr/>
          <p:nvPr/>
        </p:nvSpPr>
        <p:spPr>
          <a:xfrm>
            <a:off x="6188273" y="3209925"/>
            <a:ext cx="6003578" cy="54411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Persistent HPV — same HPV type detected at</a:t>
            </a:r>
            <a:endParaRPr lang="en-US" sz="1800" dirty="0"/>
          </a:p>
          <a:p>
            <a:pPr marL="0" indent="0">
              <a:lnSpc>
                <a:spcPts val="2142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repeat screening interval</a:t>
            </a:r>
            <a:endParaRPr lang="en-US" sz="1800" dirty="0"/>
          </a:p>
        </p:txBody>
      </p:sp>
      <p:sp>
        <p:nvSpPr>
          <p:cNvPr id="10" name="SK-17-text-9"/>
          <p:cNvSpPr/>
          <p:nvPr/>
        </p:nvSpPr>
        <p:spPr>
          <a:xfrm>
            <a:off x="6562725" y="5272236"/>
            <a:ext cx="5856833" cy="814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39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Cervical screening is NOT recommended under</a:t>
            </a:r>
            <a:endParaRPr lang="en-US" sz="1725" dirty="0"/>
          </a:p>
          <a:p>
            <a:pPr marL="0" indent="0">
              <a:lnSpc>
                <a:spcPts val="2139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the age of 25 — even if sexually active. This is a</a:t>
            </a:r>
            <a:endParaRPr lang="en-US" sz="1725" dirty="0"/>
          </a:p>
          <a:p>
            <a:pPr marL="0" indent="0">
              <a:lnSpc>
                <a:spcPts val="2139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common AKT exam distractor.</a:t>
            </a:r>
            <a:endParaRPr lang="en-US" sz="1725" dirty="0"/>
          </a:p>
        </p:txBody>
      </p:sp>
      <p:sp>
        <p:nvSpPr>
          <p:cNvPr id="11" name="SK-17-text-10"/>
          <p:cNvSpPr/>
          <p:nvPr/>
        </p:nvSpPr>
        <p:spPr>
          <a:xfrm>
            <a:off x="471934" y="1981200"/>
            <a:ext cx="2608808" cy="5942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Primary HPV Test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Taken first — replaces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cytology as the initial test</a:t>
            </a:r>
            <a:endParaRPr lang="en-US" sz="1200" dirty="0"/>
          </a:p>
        </p:txBody>
      </p:sp>
      <p:sp>
        <p:nvSpPr>
          <p:cNvPr id="12" name="SK-17-text-11"/>
          <p:cNvSpPr/>
          <p:nvPr/>
        </p:nvSpPr>
        <p:spPr>
          <a:xfrm>
            <a:off x="3536156" y="1924050"/>
            <a:ext cx="2252663" cy="792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If HPV Positive →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Cytology (Triage)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Cells examined only if</a:t>
            </a:r>
            <a:endParaRPr lang="en-US" sz="1200" dirty="0"/>
          </a:p>
          <a:p>
            <a:pPr marL="0" indent="0" algn="ctr">
              <a:lnSpc>
                <a:spcPts val="156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HPV detected</a:t>
            </a:r>
            <a:endParaRPr lang="en-US" sz="1200" dirty="0"/>
          </a:p>
        </p:txBody>
      </p:sp>
      <p:sp>
        <p:nvSpPr>
          <p:cNvPr id="13" name="SK-17-text-12"/>
          <p:cNvSpPr/>
          <p:nvPr/>
        </p:nvSpPr>
        <p:spPr>
          <a:xfrm>
            <a:off x="1019175" y="3429000"/>
            <a:ext cx="787908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09"/>
              </a:lnSpc>
              <a:buNone/>
            </a:pPr>
            <a:r>
              <a:rPr lang="en-US" sz="1650" b="1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Age 25 — First invitation sent</a:t>
            </a:r>
            <a:endParaRPr lang="en-US" sz="1650" dirty="0"/>
          </a:p>
        </p:txBody>
      </p:sp>
      <p:sp>
        <p:nvSpPr>
          <p:cNvPr id="14" name="SK-17-text-13"/>
          <p:cNvSpPr/>
          <p:nvPr/>
        </p:nvSpPr>
        <p:spPr>
          <a:xfrm>
            <a:off x="1019175" y="4171950"/>
            <a:ext cx="737616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09"/>
              </a:lnSpc>
              <a:buNone/>
            </a:pPr>
            <a:r>
              <a:rPr lang="en-US" sz="1650" b="1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Ages 25–49 — Every 3 years</a:t>
            </a:r>
            <a:endParaRPr lang="en-US" sz="1650" dirty="0"/>
          </a:p>
        </p:txBody>
      </p:sp>
      <p:sp>
        <p:nvSpPr>
          <p:cNvPr id="15" name="SK-17-text-14"/>
          <p:cNvSpPr/>
          <p:nvPr/>
        </p:nvSpPr>
        <p:spPr>
          <a:xfrm>
            <a:off x="1019175" y="4905375"/>
            <a:ext cx="737616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09"/>
              </a:lnSpc>
              <a:buNone/>
            </a:pPr>
            <a:r>
              <a:rPr lang="en-US" sz="1650" b="1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Ages 50–64 — Every 5 years</a:t>
            </a:r>
            <a:endParaRPr lang="en-US" sz="1650" dirty="0"/>
          </a:p>
        </p:txBody>
      </p:sp>
      <p:sp>
        <p:nvSpPr>
          <p:cNvPr id="16" name="SK-17-text-15"/>
          <p:cNvSpPr/>
          <p:nvPr/>
        </p:nvSpPr>
        <p:spPr>
          <a:xfrm>
            <a:off x="1019175" y="5591175"/>
            <a:ext cx="5311973" cy="516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32"/>
              </a:lnSpc>
              <a:buNone/>
            </a:pPr>
            <a:r>
              <a:rPr lang="en-US" sz="1575" b="1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Age 65+ — Only if recent abnormal result</a:t>
            </a:r>
            <a:endParaRPr lang="en-US" sz="1575" dirty="0"/>
          </a:p>
          <a:p>
            <a:pPr marL="0" indent="0">
              <a:lnSpc>
                <a:spcPts val="2032"/>
              </a:lnSpc>
              <a:buNone/>
            </a:pPr>
            <a:r>
              <a:rPr lang="en-US" sz="1575" b="1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or never previously screened</a:t>
            </a:r>
            <a:endParaRPr lang="en-US" sz="1575" dirty="0"/>
          </a:p>
        </p:txBody>
      </p:sp>
      <p:sp>
        <p:nvSpPr>
          <p:cNvPr id="17" name="SK-17-text-16"/>
          <p:cNvSpPr/>
          <p:nvPr/>
        </p:nvSpPr>
        <p:spPr>
          <a:xfrm>
            <a:off x="9734550" y="95250"/>
            <a:ext cx="2388840" cy="1924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15"/>
              </a:lnSpc>
              <a:buNone/>
            </a:pPr>
            <a:r>
              <a:rPr lang="en-US" sz="1500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NHS Programme 2024</a:t>
            </a:r>
            <a:endParaRPr lang="en-US" sz="1500" dirty="0"/>
          </a:p>
        </p:txBody>
      </p:sp>
      <p:sp>
        <p:nvSpPr>
          <p:cNvPr id="18" name="SK-17-text-17"/>
          <p:cNvSpPr/>
          <p:nvPr/>
        </p:nvSpPr>
        <p:spPr>
          <a:xfrm>
            <a:off x="6562725" y="4057352"/>
            <a:ext cx="6097786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NG12: Consider 2-week wait referral if cervix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appears suspicious on clinical examination.</a:t>
            </a:r>
            <a:endParaRPr lang="en-US" sz="1650" dirty="0"/>
          </a:p>
        </p:txBody>
      </p:sp>
      <p:sp>
        <p:nvSpPr>
          <p:cNvPr id="19" name="SK-17-text-18"/>
          <p:cNvSpPr/>
          <p:nvPr/>
        </p:nvSpPr>
        <p:spPr>
          <a:xfrm>
            <a:off x="5005388" y="6610350"/>
            <a:ext cx="2200275" cy="1696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33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8-text-2"/>
          <p:cNvSpPr/>
          <p:nvPr/>
        </p:nvSpPr>
        <p:spPr>
          <a:xfrm>
            <a:off x="590550" y="876300"/>
            <a:ext cx="11601450" cy="5119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031"/>
              </a:lnSpc>
              <a:buNone/>
            </a:pPr>
            <a:r>
              <a:rPr lang="en-US" sz="3225" dirty="0">
                <a:solidFill>
                  <a:srgbClr val="0B1A3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Hepatitis B in Sexual Health</a:t>
            </a:r>
            <a:endParaRPr lang="en-US" sz="3225" dirty="0"/>
          </a:p>
        </p:txBody>
      </p:sp>
      <p:sp>
        <p:nvSpPr>
          <p:cNvPr id="4" name="SK-18-text-3"/>
          <p:cNvSpPr/>
          <p:nvPr/>
        </p:nvSpPr>
        <p:spPr>
          <a:xfrm>
            <a:off x="590550" y="123825"/>
            <a:ext cx="8915400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5" name="SK-18-text-4"/>
          <p:cNvSpPr/>
          <p:nvPr/>
        </p:nvSpPr>
        <p:spPr>
          <a:xfrm>
            <a:off x="657225" y="1771650"/>
            <a:ext cx="2743200" cy="2286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D46A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TRANSMISSION</a:t>
            </a:r>
            <a:endParaRPr lang="en-US" sz="1500" dirty="0"/>
          </a:p>
        </p:txBody>
      </p:sp>
      <p:sp>
        <p:nvSpPr>
          <p:cNvPr id="6" name="SK-18-text-5"/>
          <p:cNvSpPr/>
          <p:nvPr/>
        </p:nvSpPr>
        <p:spPr>
          <a:xfrm>
            <a:off x="714375" y="3429000"/>
            <a:ext cx="4343400" cy="296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37"/>
              </a:lnSpc>
              <a:buNone/>
            </a:pPr>
            <a:r>
              <a:rPr lang="en-US" sz="1425" dirty="0">
                <a:solidFill>
                  <a:srgbClr val="D46A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SCREEN FOR HEP B IN:</a:t>
            </a:r>
            <a:endParaRPr lang="en-US" sz="1425" dirty="0"/>
          </a:p>
        </p:txBody>
      </p:sp>
      <p:sp>
        <p:nvSpPr>
          <p:cNvPr id="7" name="SK-18-text-6"/>
          <p:cNvSpPr/>
          <p:nvPr/>
        </p:nvSpPr>
        <p:spPr>
          <a:xfrm>
            <a:off x="657225" y="5267325"/>
            <a:ext cx="7086600" cy="236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D46A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POST-EXPOSURE PROPHYLAXIS (PEP)</a:t>
            </a:r>
            <a:endParaRPr lang="en-US" sz="1500" dirty="0"/>
          </a:p>
        </p:txBody>
      </p:sp>
      <p:sp>
        <p:nvSpPr>
          <p:cNvPr id="8" name="SK-18-text-7"/>
          <p:cNvSpPr/>
          <p:nvPr/>
        </p:nvSpPr>
        <p:spPr>
          <a:xfrm>
            <a:off x="8160544" y="1933575"/>
            <a:ext cx="2566988" cy="236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SEROLOGY MARKERS</a:t>
            </a:r>
            <a:endParaRPr lang="en-US" sz="1500" dirty="0"/>
          </a:p>
        </p:txBody>
      </p:sp>
      <p:sp>
        <p:nvSpPr>
          <p:cNvPr id="9" name="SK-18-text-8"/>
          <p:cNvSpPr/>
          <p:nvPr/>
        </p:nvSpPr>
        <p:spPr>
          <a:xfrm>
            <a:off x="7296150" y="4924425"/>
            <a:ext cx="4572000" cy="236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VACCINATION SCHEDULE</a:t>
            </a:r>
            <a:endParaRPr lang="en-US" sz="1500" dirty="0"/>
          </a:p>
        </p:txBody>
      </p:sp>
      <p:sp>
        <p:nvSpPr>
          <p:cNvPr id="10" name="SK-18-text-9"/>
          <p:cNvSpPr/>
          <p:nvPr/>
        </p:nvSpPr>
        <p:spPr>
          <a:xfrm>
            <a:off x="714375" y="2114550"/>
            <a:ext cx="6548438" cy="11400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Sexual transmission (especially unprotected anal sex),</a:t>
            </a:r>
            <a:endParaRPr lang="en-US" sz="1650" dirty="0"/>
          </a:p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parenteral (needles), vertical (mother to child)</a:t>
            </a:r>
            <a:endParaRPr lang="en-US" sz="1650" dirty="0"/>
          </a:p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10–100× more infectious than HIV</a:t>
            </a:r>
            <a:endParaRPr lang="en-US" sz="1650" dirty="0"/>
          </a:p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Incubation: 1–6 months; many cases asymptomatic</a:t>
            </a:r>
            <a:endParaRPr lang="en-US" sz="1650" dirty="0"/>
          </a:p>
        </p:txBody>
      </p:sp>
      <p:sp>
        <p:nvSpPr>
          <p:cNvPr id="12" name="SK-18-text-11"/>
          <p:cNvSpPr/>
          <p:nvPr/>
        </p:nvSpPr>
        <p:spPr>
          <a:xfrm>
            <a:off x="991961" y="5562152"/>
            <a:ext cx="5731073" cy="5363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12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HBIG 500 IU IM within 48 hours</a:t>
            </a:r>
            <a:endParaRPr lang="en-US" sz="1650" dirty="0"/>
          </a:p>
          <a:p>
            <a:pPr marL="0" indent="0">
              <a:lnSpc>
                <a:spcPts val="2112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Accelerated vaccine course: 0, 1, 2, 12 months</a:t>
            </a:r>
            <a:endParaRPr lang="en-US" sz="1650" dirty="0"/>
          </a:p>
        </p:txBody>
      </p:sp>
      <p:sp>
        <p:nvSpPr>
          <p:cNvPr id="13" name="SK-18-text-12"/>
          <p:cNvSpPr/>
          <p:nvPr/>
        </p:nvSpPr>
        <p:spPr>
          <a:xfrm>
            <a:off x="7419975" y="2457450"/>
            <a:ext cx="2336453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HBsAg — Hepatitis B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Surface Antigen</a:t>
            </a:r>
            <a:endParaRPr lang="en-US" sz="1575" dirty="0"/>
          </a:p>
        </p:txBody>
      </p:sp>
      <p:sp>
        <p:nvSpPr>
          <p:cNvPr id="14" name="SK-18-text-13"/>
          <p:cNvSpPr/>
          <p:nvPr/>
        </p:nvSpPr>
        <p:spPr>
          <a:xfrm>
            <a:off x="9734550" y="2552700"/>
            <a:ext cx="2457450" cy="2681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12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Active infection</a:t>
            </a:r>
            <a:endParaRPr lang="en-US" sz="1650" dirty="0"/>
          </a:p>
        </p:txBody>
      </p:sp>
      <p:sp>
        <p:nvSpPr>
          <p:cNvPr id="15" name="SK-18-text-14"/>
          <p:cNvSpPr/>
          <p:nvPr/>
        </p:nvSpPr>
        <p:spPr>
          <a:xfrm>
            <a:off x="7419975" y="3181350"/>
            <a:ext cx="1896368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Anti-HBs —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Surface Antibody</a:t>
            </a:r>
            <a:endParaRPr lang="en-US" sz="1575" dirty="0"/>
          </a:p>
        </p:txBody>
      </p:sp>
      <p:sp>
        <p:nvSpPr>
          <p:cNvPr id="16" name="SK-18-text-15"/>
          <p:cNvSpPr/>
          <p:nvPr/>
        </p:nvSpPr>
        <p:spPr>
          <a:xfrm>
            <a:off x="9734550" y="3062612"/>
            <a:ext cx="1707803" cy="804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12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Immunity</a:t>
            </a:r>
            <a:endParaRPr lang="en-US" sz="1650" dirty="0"/>
          </a:p>
          <a:p>
            <a:pPr marL="0" indent="0">
              <a:lnSpc>
                <a:spcPts val="2112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(vaccination or</a:t>
            </a:r>
            <a:endParaRPr lang="en-US" sz="1650" dirty="0"/>
          </a:p>
          <a:p>
            <a:pPr marL="0" indent="0">
              <a:lnSpc>
                <a:spcPts val="2112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recovery)</a:t>
            </a:r>
            <a:endParaRPr lang="en-US" sz="1650" dirty="0"/>
          </a:p>
        </p:txBody>
      </p:sp>
      <p:sp>
        <p:nvSpPr>
          <p:cNvPr id="17" name="SK-18-text-16"/>
          <p:cNvSpPr/>
          <p:nvPr/>
        </p:nvSpPr>
        <p:spPr>
          <a:xfrm>
            <a:off x="7419975" y="3943350"/>
            <a:ext cx="1592461" cy="4759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Anti-HBc —</a:t>
            </a:r>
            <a:endParaRPr lang="en-US" sz="1575" dirty="0"/>
          </a:p>
          <a:p>
            <a:pPr marL="0" indent="0">
              <a:lnSpc>
                <a:spcPts val="1874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Core Antibody</a:t>
            </a:r>
            <a:endParaRPr lang="en-US" sz="1575" dirty="0"/>
          </a:p>
        </p:txBody>
      </p:sp>
      <p:sp>
        <p:nvSpPr>
          <p:cNvPr id="18" name="SK-18-text-17"/>
          <p:cNvSpPr/>
          <p:nvPr/>
        </p:nvSpPr>
        <p:spPr>
          <a:xfrm>
            <a:off x="9734550" y="3962400"/>
            <a:ext cx="1728788" cy="5363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12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Past or current</a:t>
            </a:r>
            <a:endParaRPr lang="en-US" sz="1650" dirty="0"/>
          </a:p>
          <a:p>
            <a:pPr marL="0" indent="0">
              <a:lnSpc>
                <a:spcPts val="2112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infection</a:t>
            </a:r>
            <a:endParaRPr lang="en-US" sz="1650" dirty="0"/>
          </a:p>
        </p:txBody>
      </p:sp>
      <p:sp>
        <p:nvSpPr>
          <p:cNvPr id="19" name="SK-18-text-18"/>
          <p:cNvSpPr/>
          <p:nvPr/>
        </p:nvSpPr>
        <p:spPr>
          <a:xfrm>
            <a:off x="7486650" y="5200650"/>
            <a:ext cx="4316611" cy="9447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Standard schedule: 0, 1, 6 months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Check anti-HBs titre 8–12 weeks post-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completion</a:t>
            </a:r>
            <a:endParaRPr lang="en-US" sz="1500" dirty="0"/>
          </a:p>
          <a:p>
            <a:pPr marL="0" indent="0">
              <a:lnSpc>
                <a:spcPts val="186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Aim: anti-HBs &gt; 100 IU/L</a:t>
            </a:r>
            <a:endParaRPr lang="en-US" sz="1500" dirty="0"/>
          </a:p>
        </p:txBody>
      </p:sp>
      <p:sp>
        <p:nvSpPr>
          <p:cNvPr id="20" name="SK-18-text-19"/>
          <p:cNvSpPr/>
          <p:nvPr/>
        </p:nvSpPr>
        <p:spPr>
          <a:xfrm>
            <a:off x="895350" y="6591300"/>
            <a:ext cx="3360420" cy="1480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166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21" name="SK-18-text-10">
            <a:extLst>
              <a:ext uri="{FF2B5EF4-FFF2-40B4-BE49-F238E27FC236}">
                <a16:creationId xmlns:a16="http://schemas.microsoft.com/office/drawing/2014/main" id="{DD3BA7C4-DAF4-211F-9113-AD4370FAE3A5}"/>
              </a:ext>
            </a:extLst>
          </p:cNvPr>
          <p:cNvSpPr/>
          <p:nvPr/>
        </p:nvSpPr>
        <p:spPr>
          <a:xfrm>
            <a:off x="785441" y="3171411"/>
            <a:ext cx="6852196" cy="17100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Gay/bisexual men (GBM)</a:t>
            </a:r>
            <a:endParaRPr lang="en-US" sz="1650" dirty="0"/>
          </a:p>
        </p:txBody>
      </p:sp>
      <p:sp>
        <p:nvSpPr>
          <p:cNvPr id="22" name="SK-18-text-10">
            <a:extLst>
              <a:ext uri="{FF2B5EF4-FFF2-40B4-BE49-F238E27FC236}">
                <a16:creationId xmlns:a16="http://schemas.microsoft.com/office/drawing/2014/main" id="{9501D3EC-3592-0B7C-F042-4059B1057D06}"/>
              </a:ext>
            </a:extLst>
          </p:cNvPr>
          <p:cNvSpPr/>
          <p:nvPr/>
        </p:nvSpPr>
        <p:spPr>
          <a:xfrm>
            <a:off x="3360235" y="3289830"/>
            <a:ext cx="6852196" cy="17100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Sex workers</a:t>
            </a:r>
            <a:endParaRPr lang="en-US" sz="1650" dirty="0"/>
          </a:p>
          <a:p>
            <a:pPr marL="0" indent="0">
              <a:lnSpc>
                <a:spcPts val="2244"/>
              </a:lnSpc>
              <a:buNone/>
            </a:pPr>
            <a:endParaRPr lang="en-US" sz="1650" dirty="0"/>
          </a:p>
        </p:txBody>
      </p:sp>
      <p:sp>
        <p:nvSpPr>
          <p:cNvPr id="23" name="SK-18-text-10">
            <a:extLst>
              <a:ext uri="{FF2B5EF4-FFF2-40B4-BE49-F238E27FC236}">
                <a16:creationId xmlns:a16="http://schemas.microsoft.com/office/drawing/2014/main" id="{DB03825F-6A4A-447F-B62E-3A19BBC84AE5}"/>
              </a:ext>
            </a:extLst>
          </p:cNvPr>
          <p:cNvSpPr/>
          <p:nvPr/>
        </p:nvSpPr>
        <p:spPr>
          <a:xfrm>
            <a:off x="4836993" y="3160812"/>
            <a:ext cx="6852196" cy="17100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IVDU</a:t>
            </a:r>
            <a:endParaRPr lang="en-US" sz="1650" dirty="0"/>
          </a:p>
        </p:txBody>
      </p:sp>
      <p:sp>
        <p:nvSpPr>
          <p:cNvPr id="24" name="SK-18-text-10">
            <a:extLst>
              <a:ext uri="{FF2B5EF4-FFF2-40B4-BE49-F238E27FC236}">
                <a16:creationId xmlns:a16="http://schemas.microsoft.com/office/drawing/2014/main" id="{976DABCF-0396-9140-725D-B99763A28A32}"/>
              </a:ext>
            </a:extLst>
          </p:cNvPr>
          <p:cNvSpPr/>
          <p:nvPr/>
        </p:nvSpPr>
        <p:spPr>
          <a:xfrm>
            <a:off x="829672" y="3541812"/>
            <a:ext cx="6852196" cy="17100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HIV-positive patients</a:t>
            </a:r>
            <a:endParaRPr lang="en-US" sz="1650" dirty="0"/>
          </a:p>
        </p:txBody>
      </p:sp>
      <p:sp>
        <p:nvSpPr>
          <p:cNvPr id="25" name="SK-18-text-10">
            <a:extLst>
              <a:ext uri="{FF2B5EF4-FFF2-40B4-BE49-F238E27FC236}">
                <a16:creationId xmlns:a16="http://schemas.microsoft.com/office/drawing/2014/main" id="{EFF33FAD-F443-D08A-7803-D48458B4A87D}"/>
              </a:ext>
            </a:extLst>
          </p:cNvPr>
          <p:cNvSpPr/>
          <p:nvPr/>
        </p:nvSpPr>
        <p:spPr>
          <a:xfrm>
            <a:off x="2988990" y="3692559"/>
            <a:ext cx="6852196" cy="17100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Household/sexual contacts of carriers</a:t>
            </a:r>
            <a:endParaRPr lang="en-US" sz="1650" dirty="0"/>
          </a:p>
          <a:p>
            <a:pPr marL="0" indent="0">
              <a:lnSpc>
                <a:spcPts val="2244"/>
              </a:lnSpc>
              <a:buNone/>
            </a:pPr>
            <a:endParaRPr lang="en-US" sz="1650" dirty="0"/>
          </a:p>
        </p:txBody>
      </p:sp>
      <p:sp>
        <p:nvSpPr>
          <p:cNvPr id="26" name="SK-18-text-10">
            <a:extLst>
              <a:ext uri="{FF2B5EF4-FFF2-40B4-BE49-F238E27FC236}">
                <a16:creationId xmlns:a16="http://schemas.microsoft.com/office/drawing/2014/main" id="{767EC562-7163-BC20-261E-A316D69EADB9}"/>
              </a:ext>
            </a:extLst>
          </p:cNvPr>
          <p:cNvSpPr/>
          <p:nvPr/>
        </p:nvSpPr>
        <p:spPr>
          <a:xfrm>
            <a:off x="714375" y="3895725"/>
            <a:ext cx="6852196" cy="17100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•People from endemic countries</a:t>
            </a:r>
            <a:endParaRPr lang="en-US" sz="16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8879" y="5945832"/>
            <a:ext cx="341263" cy="308521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4894" y="1803648"/>
            <a:ext cx="658267" cy="630882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788" y="1796653"/>
            <a:ext cx="633859" cy="630882"/>
          </a:xfrm>
          <a:prstGeom prst="rect">
            <a:avLst/>
          </a:prstGeom>
        </p:spPr>
      </p:pic>
      <p:sp>
        <p:nvSpPr>
          <p:cNvPr id="6" name="SK-19-text-5"/>
          <p:cNvSpPr/>
          <p:nvPr/>
        </p:nvSpPr>
        <p:spPr>
          <a:xfrm>
            <a:off x="590550" y="314325"/>
            <a:ext cx="11601450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870"/>
              </a:lnSpc>
              <a:buNone/>
            </a:pPr>
            <a:r>
              <a:rPr lang="en-US" sz="32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When to Refer to GUM Clinic</a:t>
            </a:r>
            <a:endParaRPr lang="en-US" sz="3225" dirty="0"/>
          </a:p>
        </p:txBody>
      </p:sp>
      <p:sp>
        <p:nvSpPr>
          <p:cNvPr id="7" name="SK-19-text-6"/>
          <p:cNvSpPr/>
          <p:nvPr/>
        </p:nvSpPr>
        <p:spPr>
          <a:xfrm>
            <a:off x="1685925" y="1771650"/>
            <a:ext cx="5486400" cy="371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2250" dirty="0">
                <a:solidFill>
                  <a:srgbClr val="118AB2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Routine Referral</a:t>
            </a:r>
            <a:endParaRPr lang="en-US" sz="2250" dirty="0"/>
          </a:p>
        </p:txBody>
      </p:sp>
      <p:sp>
        <p:nvSpPr>
          <p:cNvPr id="8" name="SK-19-text-7"/>
          <p:cNvSpPr/>
          <p:nvPr/>
        </p:nvSpPr>
        <p:spPr>
          <a:xfrm>
            <a:off x="7296150" y="1771650"/>
            <a:ext cx="4895850" cy="3714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2250" dirty="0">
                <a:solidFill>
                  <a:srgbClr val="8B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Urgent Referral</a:t>
            </a:r>
            <a:endParaRPr lang="en-US" sz="2250" dirty="0"/>
          </a:p>
        </p:txBody>
      </p:sp>
      <p:sp>
        <p:nvSpPr>
          <p:cNvPr id="9" name="SK-19-text-8"/>
          <p:cNvSpPr/>
          <p:nvPr/>
        </p:nvSpPr>
        <p:spPr>
          <a:xfrm>
            <a:off x="8515350" y="533400"/>
            <a:ext cx="3676650" cy="3001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1725" i="1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*Referral Guidance</a:t>
            </a:r>
            <a:endParaRPr lang="en-US" sz="1725" dirty="0"/>
          </a:p>
        </p:txBody>
      </p:sp>
      <p:sp>
        <p:nvSpPr>
          <p:cNvPr id="10" name="SK-19-text-9"/>
          <p:cNvSpPr/>
          <p:nvPr/>
        </p:nvSpPr>
        <p:spPr>
          <a:xfrm>
            <a:off x="2683424" y="5969836"/>
            <a:ext cx="9911804" cy="2335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838"/>
              </a:lnSpc>
            </a:pPr>
            <a:r>
              <a:rPr lang="en-US" sz="1425" dirty="0">
                <a:solidFill>
                  <a:srgbClr val="8B4513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What is Your LOCAL Sexual Health Service? —  </a:t>
            </a:r>
            <a:r>
              <a:rPr lang="en-GB" sz="1600" dirty="0"/>
              <a:t>Find a sexual health clinic (NHS website)</a:t>
            </a:r>
            <a:endParaRPr lang="en-US" sz="1425" dirty="0"/>
          </a:p>
        </p:txBody>
      </p:sp>
      <p:sp>
        <p:nvSpPr>
          <p:cNvPr id="11" name="SK-19-text-10"/>
          <p:cNvSpPr/>
          <p:nvPr/>
        </p:nvSpPr>
        <p:spPr>
          <a:xfrm>
            <a:off x="1686967" y="2954759"/>
            <a:ext cx="4704308" cy="22114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Gonorrhoea — all cases (needs culture +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sensitivity for AMR)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Syphilis — all stages (specialist treatment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required)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Complicated or disseminated STI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Recurrent herpes requiring suppressive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therapy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Genital warts beyond basic primary care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management</a:t>
            </a:r>
            <a:endParaRPr lang="en-US" sz="1500" dirty="0"/>
          </a:p>
        </p:txBody>
      </p:sp>
      <p:sp>
        <p:nvSpPr>
          <p:cNvPr id="12" name="SK-19-text-11"/>
          <p:cNvSpPr/>
          <p:nvPr/>
        </p:nvSpPr>
        <p:spPr>
          <a:xfrm>
            <a:off x="7296150" y="2884927"/>
            <a:ext cx="4756696" cy="22114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Suspected disseminated gonococcal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infection (DGI) — sepsis, joint pain, rash,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fever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Suspected syphilitic chancre — rule out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malignancy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HIV-related illness or seroconversion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PID not responding to outpatient treatment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• Suspected sexual assault — follow local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SARC pathway; consider PEP</a:t>
            </a:r>
            <a:endParaRPr lang="en-US" sz="1500" dirty="0"/>
          </a:p>
        </p:txBody>
      </p:sp>
      <p:sp>
        <p:nvSpPr>
          <p:cNvPr id="13" name="SK-19-text-12"/>
          <p:cNvSpPr/>
          <p:nvPr/>
        </p:nvSpPr>
        <p:spPr>
          <a:xfrm>
            <a:off x="1685925" y="2228850"/>
            <a:ext cx="3687961" cy="4914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i="1" dirty="0">
                <a:solidFill>
                  <a:srgbClr val="555555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Non-emergency — arrange within</a:t>
            </a:r>
            <a:endParaRPr lang="en-US" sz="1500" dirty="0"/>
          </a:p>
          <a:p>
            <a:pPr marL="0" indent="0">
              <a:lnSpc>
                <a:spcPts val="1935"/>
              </a:lnSpc>
              <a:buNone/>
            </a:pPr>
            <a:r>
              <a:rPr lang="en-US" sz="1500" i="1" dirty="0">
                <a:solidFill>
                  <a:srgbClr val="555555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standard timeframe</a:t>
            </a:r>
            <a:endParaRPr lang="en-US" sz="1500" dirty="0"/>
          </a:p>
        </p:txBody>
      </p:sp>
      <p:sp>
        <p:nvSpPr>
          <p:cNvPr id="14" name="SK-19-text-13"/>
          <p:cNvSpPr/>
          <p:nvPr/>
        </p:nvSpPr>
        <p:spPr>
          <a:xfrm>
            <a:off x="7296150" y="2266950"/>
            <a:ext cx="4895850" cy="2457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35"/>
              </a:lnSpc>
              <a:buNone/>
            </a:pPr>
            <a:r>
              <a:rPr lang="en-US" sz="1500" i="1" dirty="0">
                <a:solidFill>
                  <a:srgbClr val="8B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Same-day or emergency action required</a:t>
            </a:r>
            <a:endParaRPr lang="en-US" sz="1500" dirty="0"/>
          </a:p>
        </p:txBody>
      </p:sp>
      <p:sp>
        <p:nvSpPr>
          <p:cNvPr id="15" name="SK-19-text-14"/>
          <p:cNvSpPr/>
          <p:nvPr/>
        </p:nvSpPr>
        <p:spPr>
          <a:xfrm>
            <a:off x="104775" y="6600825"/>
            <a:ext cx="466344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*www.bradfordvts.co.uk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1859" y="617190"/>
            <a:ext cx="767953" cy="1213842"/>
          </a:xfrm>
          <a:prstGeom prst="rect">
            <a:avLst/>
          </a:prstGeom>
        </p:spPr>
      </p:pic>
      <p:sp>
        <p:nvSpPr>
          <p:cNvPr id="4" name="SK-2-text-3"/>
          <p:cNvSpPr/>
          <p:nvPr/>
        </p:nvSpPr>
        <p:spPr>
          <a:xfrm>
            <a:off x="657225" y="838200"/>
            <a:ext cx="11534775" cy="4862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828"/>
              </a:lnSpc>
              <a:buNone/>
            </a:pPr>
            <a:r>
              <a:rPr lang="en-US" sz="3300" b="1" dirty="0">
                <a:solidFill>
                  <a:srgbClr val="0B1A30"/>
                </a:solidFill>
              </a:rPr>
              <a:t>Source Attribution &amp; Clinical Currency</a:t>
            </a:r>
            <a:endParaRPr lang="en-US" sz="3300" dirty="0"/>
          </a:p>
        </p:txBody>
      </p:sp>
      <p:sp>
        <p:nvSpPr>
          <p:cNvPr id="5" name="SK-2-text-4"/>
          <p:cNvSpPr/>
          <p:nvPr/>
        </p:nvSpPr>
        <p:spPr>
          <a:xfrm>
            <a:off x="962025" y="2314575"/>
            <a:ext cx="5120640" cy="3626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56"/>
              </a:lnSpc>
              <a:buNone/>
            </a:pPr>
            <a:r>
              <a:rPr lang="en-US" sz="210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Source Documents</a:t>
            </a:r>
            <a:endParaRPr lang="en-US" sz="2100" dirty="0"/>
          </a:p>
        </p:txBody>
      </p:sp>
      <p:sp>
        <p:nvSpPr>
          <p:cNvPr id="6" name="SK-2-text-5"/>
          <p:cNvSpPr/>
          <p:nvPr/>
        </p:nvSpPr>
        <p:spPr>
          <a:xfrm>
            <a:off x="7667625" y="2314575"/>
            <a:ext cx="4524375" cy="3626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856"/>
              </a:lnSpc>
              <a:buNone/>
            </a:pPr>
            <a:r>
              <a:rPr lang="en-US" sz="2100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Clinical Currency</a:t>
            </a:r>
            <a:endParaRPr lang="en-US" sz="2100" dirty="0"/>
          </a:p>
        </p:txBody>
      </p:sp>
      <p:sp>
        <p:nvSpPr>
          <p:cNvPr id="7" name="SK-2-text-6"/>
          <p:cNvSpPr/>
          <p:nvPr/>
        </p:nvSpPr>
        <p:spPr>
          <a:xfrm>
            <a:off x="1200150" y="2828925"/>
            <a:ext cx="4882455" cy="199504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Sexual History Taking and Common STIs</a:t>
            </a:r>
            <a:endParaRPr lang="en-US" sz="1650" dirty="0"/>
          </a:p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(PowerPoint)</a:t>
            </a:r>
            <a:endParaRPr lang="en-US" sz="1650" dirty="0"/>
          </a:p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Sexually Transmitted Infections (PDF)</a:t>
            </a:r>
            <a:endParaRPr lang="en-US" sz="1650" dirty="0"/>
          </a:p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Sexual History: How to Take One (PDF)</a:t>
            </a:r>
            <a:endParaRPr lang="en-US" sz="1650" dirty="0"/>
          </a:p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Sexual History: Basic Rules (PowerPoint)</a:t>
            </a:r>
            <a:endParaRPr lang="en-US" sz="1650" dirty="0"/>
          </a:p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Sexual Health (Document)</a:t>
            </a:r>
            <a:endParaRPr lang="en-US" sz="1650" dirty="0"/>
          </a:p>
          <a:p>
            <a:pPr marL="0" indent="0">
              <a:lnSpc>
                <a:spcPts val="2244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• Sexual Health Cases (Document)</a:t>
            </a:r>
            <a:endParaRPr lang="en-US" sz="1650" dirty="0"/>
          </a:p>
        </p:txBody>
      </p:sp>
      <p:sp>
        <p:nvSpPr>
          <p:cNvPr id="8" name="SK-2-text-7"/>
          <p:cNvSpPr/>
          <p:nvPr/>
        </p:nvSpPr>
        <p:spPr>
          <a:xfrm>
            <a:off x="6760369" y="2924175"/>
            <a:ext cx="110013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BASHH</a:t>
            </a:r>
            <a:endParaRPr lang="en-US" sz="150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2024/2025</a:t>
            </a:r>
            <a:endParaRPr lang="en-US" sz="1500" dirty="0"/>
          </a:p>
        </p:txBody>
      </p:sp>
      <p:sp>
        <p:nvSpPr>
          <p:cNvPr id="9" name="SK-2-text-8"/>
          <p:cNvSpPr/>
          <p:nvPr/>
        </p:nvSpPr>
        <p:spPr>
          <a:xfrm>
            <a:off x="6757988" y="3952875"/>
            <a:ext cx="1152525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NICE NG12</a:t>
            </a:r>
            <a:endParaRPr lang="en-US" sz="150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(2025)</a:t>
            </a:r>
            <a:endParaRPr lang="en-US" sz="1500" dirty="0"/>
          </a:p>
        </p:txBody>
      </p:sp>
      <p:sp>
        <p:nvSpPr>
          <p:cNvPr id="10" name="SK-2-text-9"/>
          <p:cNvSpPr/>
          <p:nvPr/>
        </p:nvSpPr>
        <p:spPr>
          <a:xfrm>
            <a:off x="6426994" y="4752975"/>
            <a:ext cx="172878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NHS HPV</a:t>
            </a:r>
            <a:endParaRPr lang="en-US" sz="150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Programme 2024</a:t>
            </a:r>
            <a:endParaRPr lang="en-US" sz="1500" dirty="0"/>
          </a:p>
        </p:txBody>
      </p:sp>
      <p:sp>
        <p:nvSpPr>
          <p:cNvPr id="11" name="SK-2-text-10"/>
          <p:cNvSpPr/>
          <p:nvPr/>
        </p:nvSpPr>
        <p:spPr>
          <a:xfrm>
            <a:off x="590550" y="123825"/>
            <a:ext cx="6537960" cy="2095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50"/>
              </a:lnSpc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12" name="SK-2-text-11"/>
          <p:cNvSpPr/>
          <p:nvPr/>
        </p:nvSpPr>
        <p:spPr>
          <a:xfrm>
            <a:off x="9496425" y="123825"/>
            <a:ext cx="2399258" cy="1905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5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3" name="SK-2-text-12"/>
          <p:cNvSpPr/>
          <p:nvPr/>
        </p:nvSpPr>
        <p:spPr>
          <a:xfrm>
            <a:off x="161925" y="6638925"/>
            <a:ext cx="3840480" cy="1524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4" name="SK-2-text-13"/>
          <p:cNvSpPr/>
          <p:nvPr/>
        </p:nvSpPr>
        <p:spPr>
          <a:xfrm>
            <a:off x="8277225" y="2828925"/>
            <a:ext cx="3551783" cy="8643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British Association for Sexual Health</a:t>
            </a:r>
            <a:endParaRPr lang="en-US" sz="1350" dirty="0"/>
          </a:p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HIV — updated treatment</a:t>
            </a:r>
            <a:endParaRPr lang="en-US" sz="1350" dirty="0"/>
          </a:p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guidelines for chlamydia, gonorrhoea,</a:t>
            </a:r>
            <a:endParaRPr lang="en-US" sz="1350" dirty="0"/>
          </a:p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PID, and STI management</a:t>
            </a:r>
            <a:endParaRPr lang="en-US" sz="1350" dirty="0"/>
          </a:p>
        </p:txBody>
      </p:sp>
      <p:sp>
        <p:nvSpPr>
          <p:cNvPr id="15" name="SK-2-text-14"/>
          <p:cNvSpPr/>
          <p:nvPr/>
        </p:nvSpPr>
        <p:spPr>
          <a:xfrm>
            <a:off x="8277225" y="3848100"/>
            <a:ext cx="3017490" cy="648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Amended guidance on cervical</a:t>
            </a:r>
            <a:endParaRPr lang="en-US" sz="1350" dirty="0"/>
          </a:p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cancer recognition and referral,</a:t>
            </a:r>
            <a:endParaRPr lang="en-US" sz="1350" dirty="0"/>
          </a:p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including 2-week wait criteria</a:t>
            </a:r>
            <a:endParaRPr lang="en-US" sz="1350" dirty="0"/>
          </a:p>
        </p:txBody>
      </p:sp>
      <p:sp>
        <p:nvSpPr>
          <p:cNvPr id="16" name="SK-2-text-15"/>
          <p:cNvSpPr/>
          <p:nvPr/>
        </p:nvSpPr>
        <p:spPr>
          <a:xfrm>
            <a:off x="8277225" y="4657725"/>
            <a:ext cx="3227040" cy="6482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national HPV vaccination</a:t>
            </a:r>
            <a:endParaRPr lang="en-US" sz="1350" dirty="0"/>
          </a:p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schedule including gender-neutral</a:t>
            </a:r>
            <a:endParaRPr lang="en-US" sz="1350" dirty="0"/>
          </a:p>
          <a:p>
            <a:pPr marL="0" indent="0">
              <a:lnSpc>
                <a:spcPts val="1701"/>
              </a:lnSpc>
              <a:buNone/>
            </a:pPr>
            <a:r>
              <a:rPr lang="en-US" sz="1350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programme and MSM pathway</a:t>
            </a:r>
            <a:endParaRPr lang="en-US" sz="1350" dirty="0"/>
          </a:p>
        </p:txBody>
      </p:sp>
      <p:sp>
        <p:nvSpPr>
          <p:cNvPr id="17" name="SK-2-text-16"/>
          <p:cNvSpPr/>
          <p:nvPr/>
        </p:nvSpPr>
        <p:spPr>
          <a:xfrm>
            <a:off x="962025" y="5143500"/>
            <a:ext cx="7132320" cy="2229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i="1" dirty="0">
                <a:solidFill>
                  <a:srgbClr val="78787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Processed and reviewed: May 2026</a:t>
            </a:r>
            <a:endParaRPr lang="en-US" sz="1350" dirty="0"/>
          </a:p>
        </p:txBody>
      </p:sp>
      <p:sp>
        <p:nvSpPr>
          <p:cNvPr id="18" name="SK-2-text-17"/>
          <p:cNvSpPr/>
          <p:nvPr/>
        </p:nvSpPr>
        <p:spPr>
          <a:xfrm>
            <a:off x="706636" y="5886450"/>
            <a:ext cx="10854630" cy="430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96"/>
              </a:lnSpc>
              <a:buNone/>
            </a:pPr>
            <a:r>
              <a:rPr lang="en-US" sz="1275" i="1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teaching resource has been compiled from the above sources and updated to reflect current UK clinical guidelines.</a:t>
            </a:r>
            <a:endParaRPr lang="en-US" sz="1275" dirty="0"/>
          </a:p>
          <a:p>
            <a:pPr marL="0" indent="0" algn="ctr">
              <a:lnSpc>
                <a:spcPts val="1696"/>
              </a:lnSpc>
              <a:buNone/>
            </a:pPr>
            <a:r>
              <a:rPr lang="en-US" sz="1275" i="1" dirty="0">
                <a:solidFill>
                  <a:srgbClr val="0B1A3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verify against the latest BNF and NICE guidance before clinical application.</a:t>
            </a:r>
            <a:endParaRPr lang="en-US" sz="127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20-text-2"/>
          <p:cNvSpPr/>
          <p:nvPr/>
        </p:nvSpPr>
        <p:spPr>
          <a:xfrm>
            <a:off x="504825" y="933450"/>
            <a:ext cx="11687175" cy="566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63"/>
              </a:lnSpc>
              <a:buNone/>
            </a:pPr>
            <a:r>
              <a:rPr lang="en-US" sz="3750" b="1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Pelvic Inflammatory Disease (PID)</a:t>
            </a:r>
            <a:endParaRPr lang="en-US" sz="3750" dirty="0"/>
          </a:p>
        </p:txBody>
      </p:sp>
      <p:sp>
        <p:nvSpPr>
          <p:cNvPr id="4" name="SK-20-text-3"/>
          <p:cNvSpPr/>
          <p:nvPr/>
        </p:nvSpPr>
        <p:spPr>
          <a:xfrm>
            <a:off x="676275" y="2990850"/>
            <a:ext cx="4937760" cy="3446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14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Symptoms &amp; Signs</a:t>
            </a:r>
            <a:endParaRPr lang="en-US" sz="2025" dirty="0"/>
          </a:p>
        </p:txBody>
      </p:sp>
      <p:sp>
        <p:nvSpPr>
          <p:cNvPr id="5" name="SK-20-text-4"/>
          <p:cNvSpPr/>
          <p:nvPr/>
        </p:nvSpPr>
        <p:spPr>
          <a:xfrm>
            <a:off x="4457700" y="2990850"/>
            <a:ext cx="4320540" cy="3446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14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Investigations</a:t>
            </a:r>
            <a:endParaRPr lang="en-US" sz="2025" dirty="0"/>
          </a:p>
        </p:txBody>
      </p:sp>
      <p:sp>
        <p:nvSpPr>
          <p:cNvPr id="6" name="SK-20-text-5"/>
          <p:cNvSpPr/>
          <p:nvPr/>
        </p:nvSpPr>
        <p:spPr>
          <a:xfrm>
            <a:off x="8277225" y="2990850"/>
            <a:ext cx="2777490" cy="3446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14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Treatment</a:t>
            </a:r>
            <a:endParaRPr lang="en-US" sz="2025" dirty="0"/>
          </a:p>
        </p:txBody>
      </p:sp>
      <p:sp>
        <p:nvSpPr>
          <p:cNvPr id="7" name="SK-20-text-6"/>
          <p:cNvSpPr/>
          <p:nvPr/>
        </p:nvSpPr>
        <p:spPr>
          <a:xfrm>
            <a:off x="504825" y="123825"/>
            <a:ext cx="7429500" cy="2595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4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8" name="SK-20-text-7"/>
          <p:cNvSpPr/>
          <p:nvPr/>
        </p:nvSpPr>
        <p:spPr>
          <a:xfrm>
            <a:off x="676275" y="2085975"/>
            <a:ext cx="11326118" cy="529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Definition: Ascending infection from the lower genital tract to the uterus, fallopian tubes, and ovaries</a:t>
            </a:r>
            <a:endParaRPr lang="en-US" sz="15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Causes: Chlamydia · Gonorrhoea · Mixed anaerobes</a:t>
            </a:r>
            <a:endParaRPr lang="en-US" sz="1500" dirty="0"/>
          </a:p>
        </p:txBody>
      </p:sp>
      <p:sp>
        <p:nvSpPr>
          <p:cNvPr id="9" name="SK-20-text-8"/>
          <p:cNvSpPr/>
          <p:nvPr/>
        </p:nvSpPr>
        <p:spPr>
          <a:xfrm>
            <a:off x="676275" y="3524250"/>
            <a:ext cx="3667125" cy="14562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Bilateral lower abdominal pain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Deep dyspareunia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Abnormal vaginal discharge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Fever / systemic upset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Irregular bleeding</a:t>
            </a:r>
            <a:endParaRPr lang="en-US" sz="1650" dirty="0"/>
          </a:p>
        </p:txBody>
      </p:sp>
      <p:sp>
        <p:nvSpPr>
          <p:cNvPr id="10" name="SK-20-text-9"/>
          <p:cNvSpPr/>
          <p:nvPr/>
        </p:nvSpPr>
        <p:spPr>
          <a:xfrm>
            <a:off x="890893" y="4997849"/>
            <a:ext cx="3834705" cy="794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200" b="1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🔔 Chandelier Sign — cervical motion</a:t>
            </a:r>
            <a:endParaRPr lang="en-US" sz="12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200" b="1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tenderness on bimanual examination;</a:t>
            </a:r>
            <a:endParaRPr lang="en-US" sz="12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200" b="1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also adnexal and uterine tenderness</a:t>
            </a:r>
            <a:endParaRPr lang="en-US" sz="1200" dirty="0"/>
          </a:p>
        </p:txBody>
      </p:sp>
      <p:sp>
        <p:nvSpPr>
          <p:cNvPr id="11" name="SK-20-text-10"/>
          <p:cNvSpPr/>
          <p:nvPr/>
        </p:nvSpPr>
        <p:spPr>
          <a:xfrm>
            <a:off x="4457700" y="3524250"/>
            <a:ext cx="3866108" cy="17475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STI screen — NAAT (chlamydia/GC)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High vaginal swab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FBC and CRP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Urine pregnancy test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Pelvic ultrasound — if tubo-ovarian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abscess (TOA) suspected</a:t>
            </a:r>
            <a:endParaRPr lang="en-US" sz="1650" dirty="0"/>
          </a:p>
        </p:txBody>
      </p:sp>
      <p:sp>
        <p:nvSpPr>
          <p:cNvPr id="12" name="SK-20-text-11"/>
          <p:cNvSpPr/>
          <p:nvPr/>
        </p:nvSpPr>
        <p:spPr>
          <a:xfrm>
            <a:off x="8277225" y="3590925"/>
            <a:ext cx="3740348" cy="14562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Outpatient (mild-moderate):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Ceftriaxone 1g IM — stat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Doxycycline 100mg twice daily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Metronidazole 400mg twice daily</a:t>
            </a:r>
            <a:endParaRPr lang="en-US" sz="1650" dirty="0"/>
          </a:p>
          <a:p>
            <a:pPr marL="0" indent="0">
              <a:lnSpc>
                <a:spcPts val="2294"/>
              </a:lnSpc>
              <a:buNone/>
            </a:pPr>
            <a:r>
              <a:rPr lang="en-US" sz="165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Duration: 14 days</a:t>
            </a:r>
            <a:endParaRPr lang="en-US" sz="1650" dirty="0"/>
          </a:p>
        </p:txBody>
      </p:sp>
      <p:sp>
        <p:nvSpPr>
          <p:cNvPr id="13" name="SK-20-text-12"/>
          <p:cNvSpPr/>
          <p:nvPr/>
        </p:nvSpPr>
        <p:spPr>
          <a:xfrm>
            <a:off x="8574435" y="5149603"/>
            <a:ext cx="3667125" cy="529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85"/>
              </a:lnSpc>
              <a:buNone/>
            </a:pPr>
            <a:r>
              <a:rPr lang="en-US" sz="1200" b="1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Admit if: Illness · Pregnant · Failed</a:t>
            </a:r>
            <a:endParaRPr lang="en-US" sz="1200" dirty="0"/>
          </a:p>
          <a:p>
            <a:pPr marL="0" indent="0">
              <a:lnSpc>
                <a:spcPts val="2085"/>
              </a:lnSpc>
              <a:buNone/>
            </a:pPr>
            <a:r>
              <a:rPr lang="en-US" sz="1200" b="1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outpatient · Tubo-ovarian abscess</a:t>
            </a:r>
            <a:endParaRPr lang="en-US" sz="1200" dirty="0"/>
          </a:p>
        </p:txBody>
      </p:sp>
      <p:sp>
        <p:nvSpPr>
          <p:cNvPr id="14" name="SK-20-text-13"/>
          <p:cNvSpPr/>
          <p:nvPr/>
        </p:nvSpPr>
        <p:spPr>
          <a:xfrm>
            <a:off x="9144000" y="161925"/>
            <a:ext cx="2765971" cy="17918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411"/>
              </a:lnSpc>
              <a:buNone/>
            </a:pPr>
            <a:r>
              <a:rPr lang="en-US" sz="1425" i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Sexual Health in Primary Care</a:t>
            </a:r>
            <a:endParaRPr lang="en-US" sz="1425" dirty="0"/>
          </a:p>
        </p:txBody>
      </p:sp>
      <p:sp>
        <p:nvSpPr>
          <p:cNvPr id="15" name="SK-20-text-14"/>
          <p:cNvSpPr/>
          <p:nvPr/>
        </p:nvSpPr>
        <p:spPr>
          <a:xfrm>
            <a:off x="4789691" y="5314949"/>
            <a:ext cx="3656558" cy="394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20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Diagnosis is primarily clinical — do not</a:t>
            </a:r>
            <a:endParaRPr lang="en-US" sz="1200" dirty="0"/>
          </a:p>
          <a:p>
            <a:pPr marL="0" indent="0">
              <a:lnSpc>
                <a:spcPts val="1553"/>
              </a:lnSpc>
              <a:buNone/>
            </a:pPr>
            <a:r>
              <a:rPr lang="en-US" sz="1200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wait for results before treating</a:t>
            </a:r>
            <a:endParaRPr lang="en-US" sz="1200" dirty="0"/>
          </a:p>
        </p:txBody>
      </p:sp>
      <p:sp>
        <p:nvSpPr>
          <p:cNvPr id="16" name="SK-20-text-15"/>
          <p:cNvSpPr/>
          <p:nvPr/>
        </p:nvSpPr>
        <p:spPr>
          <a:xfrm>
            <a:off x="844748" y="6086475"/>
            <a:ext cx="11347252" cy="1971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3"/>
              </a:lnSpc>
              <a:buNone/>
            </a:pPr>
            <a:r>
              <a:rPr lang="en-US" sz="1425" b="1" dirty="0">
                <a:solidFill>
                  <a:srgbClr val="122D4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⚠️ Complications: Ectopic pregnancy · Infertility · Chronic pelvic pain · Fitz-Hugh-Curtis syndrome (perihepatitis)</a:t>
            </a:r>
            <a:endParaRPr lang="en-US" sz="1425" dirty="0"/>
          </a:p>
        </p:txBody>
      </p:sp>
      <p:sp>
        <p:nvSpPr>
          <p:cNvPr id="17" name="SK-20-text-16"/>
          <p:cNvSpPr/>
          <p:nvPr/>
        </p:nvSpPr>
        <p:spPr>
          <a:xfrm>
            <a:off x="8566696" y="6638925"/>
            <a:ext cx="3625155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339"/>
              </a:lnSpc>
              <a:buNone/>
            </a:pPr>
            <a:r>
              <a:rPr lang="en-US" sz="1125" dirty="0">
                <a:solidFill>
                  <a:srgbClr val="C1C1C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Resource · May 2026</a:t>
            </a:r>
            <a:endParaRPr lang="en-US" sz="1125" dirty="0"/>
          </a:p>
        </p:txBody>
      </p:sp>
      <p:sp>
        <p:nvSpPr>
          <p:cNvPr id="18" name="SK-20-text-17"/>
          <p:cNvSpPr/>
          <p:nvPr/>
        </p:nvSpPr>
        <p:spPr>
          <a:xfrm>
            <a:off x="161925" y="6638925"/>
            <a:ext cx="36004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3-text-2"/>
          <p:cNvSpPr/>
          <p:nvPr/>
        </p:nvSpPr>
        <p:spPr>
          <a:xfrm>
            <a:off x="657225" y="838200"/>
            <a:ext cx="10104120" cy="5844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602"/>
              </a:lnSpc>
              <a:buNone/>
            </a:pPr>
            <a:r>
              <a:rPr lang="en-US" sz="39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Learning Outcomes</a:t>
            </a:r>
            <a:endParaRPr lang="en-US" sz="3900" dirty="0"/>
          </a:p>
        </p:txBody>
      </p:sp>
      <p:sp>
        <p:nvSpPr>
          <p:cNvPr id="4" name="SK-3-text-3"/>
          <p:cNvSpPr/>
          <p:nvPr/>
        </p:nvSpPr>
        <p:spPr>
          <a:xfrm>
            <a:off x="714375" y="1790700"/>
            <a:ext cx="11477625" cy="3973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129"/>
              </a:lnSpc>
              <a:buNone/>
            </a:pPr>
            <a:r>
              <a:rPr lang="en-US" sz="2100" i="1" dirty="0">
                <a:solidFill>
                  <a:srgbClr val="80684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By the end of this session, you will be able to:</a:t>
            </a:r>
            <a:endParaRPr lang="en-US" sz="2100" dirty="0"/>
          </a:p>
        </p:txBody>
      </p:sp>
      <p:sp>
        <p:nvSpPr>
          <p:cNvPr id="5" name="SK-3-text-4"/>
          <p:cNvSpPr/>
          <p:nvPr/>
        </p:nvSpPr>
        <p:spPr>
          <a:xfrm>
            <a:off x="657225" y="142875"/>
            <a:ext cx="9806940" cy="374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45"/>
              </a:lnSpc>
              <a:buNone/>
            </a:pPr>
            <a:r>
              <a:rPr lang="en-US" sz="24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2475" dirty="0"/>
          </a:p>
        </p:txBody>
      </p:sp>
      <p:sp>
        <p:nvSpPr>
          <p:cNvPr id="6" name="SK-3-text-5"/>
          <p:cNvSpPr/>
          <p:nvPr/>
        </p:nvSpPr>
        <p:spPr>
          <a:xfrm>
            <a:off x="1400175" y="2590800"/>
            <a:ext cx="499764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Take a sensitive, non-judgemental</a:t>
            </a:r>
            <a:endParaRPr lang="en-US" sz="1725" dirty="0"/>
          </a:p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sexual history using the 5 P's framework</a:t>
            </a:r>
            <a:endParaRPr lang="en-US" sz="1725" dirty="0"/>
          </a:p>
        </p:txBody>
      </p:sp>
      <p:sp>
        <p:nvSpPr>
          <p:cNvPr id="7" name="SK-3-text-6"/>
          <p:cNvSpPr/>
          <p:nvPr/>
        </p:nvSpPr>
        <p:spPr>
          <a:xfrm>
            <a:off x="1400175" y="3800475"/>
            <a:ext cx="5050036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Recognise the clinical features of</a:t>
            </a:r>
            <a:endParaRPr lang="en-US" sz="1725" dirty="0"/>
          </a:p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common STIs presenting in primary care</a:t>
            </a:r>
            <a:endParaRPr lang="en-US" sz="1725" dirty="0"/>
          </a:p>
        </p:txBody>
      </p:sp>
      <p:sp>
        <p:nvSpPr>
          <p:cNvPr id="8" name="SK-3-text-7"/>
          <p:cNvSpPr/>
          <p:nvPr/>
        </p:nvSpPr>
        <p:spPr>
          <a:xfrm>
            <a:off x="1400175" y="5019675"/>
            <a:ext cx="4274790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Apply current BASHH 2024/2025</a:t>
            </a:r>
            <a:endParaRPr lang="en-US" sz="1725" dirty="0"/>
          </a:p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treatment guidelines confidently</a:t>
            </a:r>
            <a:endParaRPr lang="en-US" sz="1725" dirty="0"/>
          </a:p>
        </p:txBody>
      </p:sp>
      <p:sp>
        <p:nvSpPr>
          <p:cNvPr id="9" name="SK-3-text-8"/>
          <p:cNvSpPr/>
          <p:nvPr/>
        </p:nvSpPr>
        <p:spPr>
          <a:xfrm>
            <a:off x="7058025" y="2590800"/>
            <a:ext cx="4892873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Know when to investigate and when to</a:t>
            </a:r>
            <a:endParaRPr lang="en-US" sz="1725" dirty="0"/>
          </a:p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refer to GUM clinic</a:t>
            </a:r>
            <a:endParaRPr lang="en-US" sz="1725" dirty="0"/>
          </a:p>
        </p:txBody>
      </p:sp>
      <p:sp>
        <p:nvSpPr>
          <p:cNvPr id="10" name="SK-3-text-9"/>
          <p:cNvSpPr/>
          <p:nvPr/>
        </p:nvSpPr>
        <p:spPr>
          <a:xfrm>
            <a:off x="7058025" y="3800475"/>
            <a:ext cx="4379565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Understand partner notification</a:t>
            </a:r>
            <a:endParaRPr lang="en-US" sz="1725" dirty="0"/>
          </a:p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principles and public health duties</a:t>
            </a:r>
            <a:endParaRPr lang="en-US" sz="1725" dirty="0"/>
          </a:p>
        </p:txBody>
      </p:sp>
      <p:sp>
        <p:nvSpPr>
          <p:cNvPr id="11" name="SK-3-text-10"/>
          <p:cNvSpPr/>
          <p:nvPr/>
        </p:nvSpPr>
        <p:spPr>
          <a:xfrm>
            <a:off x="7058025" y="5019675"/>
            <a:ext cx="436899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— Apply current HPV vaccination and</a:t>
            </a:r>
            <a:endParaRPr lang="en-US" sz="1725" dirty="0"/>
          </a:p>
          <a:p>
            <a:pPr marL="0" indent="0">
              <a:lnSpc>
                <a:spcPts val="2294"/>
              </a:lnSpc>
              <a:buNone/>
            </a:pPr>
            <a:r>
              <a:rPr lang="en-US" sz="1725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cervical screening guidance</a:t>
            </a:r>
            <a:endParaRPr lang="en-US" sz="1725" dirty="0"/>
          </a:p>
        </p:txBody>
      </p:sp>
      <p:sp>
        <p:nvSpPr>
          <p:cNvPr id="12" name="SK-3-text-11"/>
          <p:cNvSpPr/>
          <p:nvPr/>
        </p:nvSpPr>
        <p:spPr>
          <a:xfrm>
            <a:off x="950565" y="2667000"/>
            <a:ext cx="251371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01</a:t>
            </a:r>
            <a:endParaRPr lang="en-US" sz="1500" dirty="0"/>
          </a:p>
        </p:txBody>
      </p:sp>
      <p:sp>
        <p:nvSpPr>
          <p:cNvPr id="13" name="SK-3-text-12"/>
          <p:cNvSpPr/>
          <p:nvPr/>
        </p:nvSpPr>
        <p:spPr>
          <a:xfrm>
            <a:off x="950565" y="3886200"/>
            <a:ext cx="251371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02</a:t>
            </a:r>
            <a:endParaRPr lang="en-US" sz="1500" dirty="0"/>
          </a:p>
        </p:txBody>
      </p:sp>
      <p:sp>
        <p:nvSpPr>
          <p:cNvPr id="14" name="SK-3-text-13"/>
          <p:cNvSpPr/>
          <p:nvPr/>
        </p:nvSpPr>
        <p:spPr>
          <a:xfrm>
            <a:off x="950565" y="5143500"/>
            <a:ext cx="251371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03</a:t>
            </a:r>
            <a:endParaRPr lang="en-US" sz="1500" dirty="0"/>
          </a:p>
        </p:txBody>
      </p:sp>
      <p:sp>
        <p:nvSpPr>
          <p:cNvPr id="15" name="SK-3-text-14"/>
          <p:cNvSpPr/>
          <p:nvPr/>
        </p:nvSpPr>
        <p:spPr>
          <a:xfrm>
            <a:off x="6608415" y="2667000"/>
            <a:ext cx="251371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04</a:t>
            </a:r>
            <a:endParaRPr lang="en-US" sz="1500" dirty="0"/>
          </a:p>
        </p:txBody>
      </p:sp>
      <p:sp>
        <p:nvSpPr>
          <p:cNvPr id="16" name="SK-3-text-15"/>
          <p:cNvSpPr/>
          <p:nvPr/>
        </p:nvSpPr>
        <p:spPr>
          <a:xfrm>
            <a:off x="6608415" y="3886200"/>
            <a:ext cx="251371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05</a:t>
            </a:r>
            <a:endParaRPr lang="en-US" sz="1500" dirty="0"/>
          </a:p>
        </p:txBody>
      </p:sp>
      <p:sp>
        <p:nvSpPr>
          <p:cNvPr id="17" name="SK-3-text-16"/>
          <p:cNvSpPr/>
          <p:nvPr/>
        </p:nvSpPr>
        <p:spPr>
          <a:xfrm>
            <a:off x="6608415" y="5143500"/>
            <a:ext cx="251371" cy="2647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85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06</a:t>
            </a:r>
            <a:endParaRPr lang="en-US" sz="1500" dirty="0"/>
          </a:p>
        </p:txBody>
      </p:sp>
      <p:sp>
        <p:nvSpPr>
          <p:cNvPr id="18" name="SK-3-text-17"/>
          <p:cNvSpPr/>
          <p:nvPr/>
        </p:nvSpPr>
        <p:spPr>
          <a:xfrm>
            <a:off x="657225" y="6610350"/>
            <a:ext cx="36004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4-text-2"/>
          <p:cNvSpPr/>
          <p:nvPr/>
        </p:nvSpPr>
        <p:spPr>
          <a:xfrm>
            <a:off x="590550" y="742950"/>
            <a:ext cx="11601450" cy="562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428"/>
              </a:lnSpc>
              <a:buNone/>
            </a:pPr>
            <a:r>
              <a:rPr lang="en-US" sz="3600" b="1" dirty="0">
                <a:solidFill>
                  <a:srgbClr val="00206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Why Sexual Health Matters in GP</a:t>
            </a:r>
            <a:endParaRPr lang="en-US" sz="3600" dirty="0"/>
          </a:p>
        </p:txBody>
      </p:sp>
      <p:sp>
        <p:nvSpPr>
          <p:cNvPr id="4" name="SK-4-text-3"/>
          <p:cNvSpPr/>
          <p:nvPr/>
        </p:nvSpPr>
        <p:spPr>
          <a:xfrm>
            <a:off x="1471017" y="1800225"/>
            <a:ext cx="2210693" cy="6389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031"/>
              </a:lnSpc>
              <a:buNone/>
            </a:pPr>
            <a:r>
              <a:rPr lang="en-US" sz="3900" b="1" dirty="0">
                <a:solidFill>
                  <a:srgbClr val="F9672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+7.5%</a:t>
            </a:r>
            <a:endParaRPr lang="en-US" sz="3900" dirty="0"/>
          </a:p>
        </p:txBody>
      </p:sp>
      <p:sp>
        <p:nvSpPr>
          <p:cNvPr id="5" name="SK-4-text-4"/>
          <p:cNvSpPr/>
          <p:nvPr/>
        </p:nvSpPr>
        <p:spPr>
          <a:xfrm>
            <a:off x="922883" y="3429000"/>
            <a:ext cx="3373636" cy="6389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031"/>
              </a:lnSpc>
              <a:buNone/>
            </a:pPr>
            <a:r>
              <a:rPr lang="en-US" sz="3900" b="1" dirty="0">
                <a:solidFill>
                  <a:srgbClr val="5A8B8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170,000+</a:t>
            </a:r>
            <a:endParaRPr lang="en-US" sz="3900" dirty="0"/>
          </a:p>
        </p:txBody>
      </p:sp>
      <p:sp>
        <p:nvSpPr>
          <p:cNvPr id="6" name="SK-4-text-5"/>
          <p:cNvSpPr/>
          <p:nvPr/>
        </p:nvSpPr>
        <p:spPr>
          <a:xfrm>
            <a:off x="1532483" y="4991100"/>
            <a:ext cx="2116336" cy="6389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031"/>
              </a:lnSpc>
              <a:buNone/>
            </a:pPr>
            <a:r>
              <a:rPr lang="en-US" sz="3900" b="1" dirty="0">
                <a:solidFill>
                  <a:srgbClr val="24116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15-24</a:t>
            </a:r>
            <a:endParaRPr lang="en-US" sz="3900" dirty="0"/>
          </a:p>
        </p:txBody>
      </p:sp>
      <p:sp>
        <p:nvSpPr>
          <p:cNvPr id="7" name="SK-4-text-6"/>
          <p:cNvSpPr/>
          <p:nvPr/>
        </p:nvSpPr>
        <p:spPr>
          <a:xfrm>
            <a:off x="5343525" y="1771650"/>
            <a:ext cx="6768405" cy="7480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45"/>
              </a:lnSpc>
              <a:buNone/>
            </a:pPr>
            <a:r>
              <a:rPr lang="en-US" sz="24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Many STIs are asymptomatic — clinicians</a:t>
            </a:r>
            <a:endParaRPr lang="en-US" sz="2475" dirty="0"/>
          </a:p>
          <a:p>
            <a:pPr marL="0" indent="0">
              <a:lnSpc>
                <a:spcPts val="2945"/>
              </a:lnSpc>
              <a:buNone/>
            </a:pPr>
            <a:r>
              <a:rPr lang="en-US" sz="24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must proactively ask.</a:t>
            </a:r>
            <a:endParaRPr lang="en-US" sz="2475" dirty="0"/>
          </a:p>
        </p:txBody>
      </p:sp>
      <p:sp>
        <p:nvSpPr>
          <p:cNvPr id="8" name="SK-4-text-7"/>
          <p:cNvSpPr/>
          <p:nvPr/>
        </p:nvSpPr>
        <p:spPr>
          <a:xfrm>
            <a:off x="5343525" y="2695575"/>
            <a:ext cx="6213128" cy="74801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45"/>
              </a:lnSpc>
              <a:buNone/>
            </a:pPr>
            <a:r>
              <a:rPr lang="en-US" sz="24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Primary care is often the first point of</a:t>
            </a:r>
            <a:endParaRPr lang="en-US" sz="2475" dirty="0"/>
          </a:p>
          <a:p>
            <a:pPr marL="0" indent="0">
              <a:lnSpc>
                <a:spcPts val="2945"/>
              </a:lnSpc>
              <a:buNone/>
            </a:pPr>
            <a:r>
              <a:rPr lang="en-US" sz="24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contact for sexual health concerns.</a:t>
            </a:r>
            <a:endParaRPr lang="en-US" sz="2475" dirty="0"/>
          </a:p>
        </p:txBody>
      </p:sp>
      <p:sp>
        <p:nvSpPr>
          <p:cNvPr id="9" name="SK-4-text-8"/>
          <p:cNvSpPr/>
          <p:nvPr/>
        </p:nvSpPr>
        <p:spPr>
          <a:xfrm>
            <a:off x="5297686" y="3619500"/>
            <a:ext cx="6894165" cy="11220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945"/>
              </a:lnSpc>
              <a:buNone/>
            </a:pPr>
            <a:r>
              <a:rPr lang="en-US" sz="24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NICE QS178: all patients attending primary</a:t>
            </a:r>
            <a:endParaRPr lang="en-US" sz="2475" dirty="0"/>
          </a:p>
          <a:p>
            <a:pPr marL="0" indent="0">
              <a:lnSpc>
                <a:spcPts val="2945"/>
              </a:lnSpc>
              <a:buNone/>
            </a:pPr>
            <a:r>
              <a:rPr lang="en-US" sz="24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care should be asked about sexual history</a:t>
            </a:r>
            <a:endParaRPr lang="en-US" sz="2475" dirty="0"/>
          </a:p>
          <a:p>
            <a:pPr marL="0" indent="0">
              <a:lnSpc>
                <a:spcPts val="2945"/>
              </a:lnSpc>
              <a:buNone/>
            </a:pPr>
            <a:r>
              <a:rPr lang="en-US" sz="2475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where relevant.</a:t>
            </a:r>
            <a:endParaRPr lang="en-US" sz="2475" dirty="0"/>
          </a:p>
        </p:txBody>
      </p:sp>
      <p:sp>
        <p:nvSpPr>
          <p:cNvPr id="10" name="SK-4-text-9"/>
          <p:cNvSpPr/>
          <p:nvPr/>
        </p:nvSpPr>
        <p:spPr>
          <a:xfrm>
            <a:off x="5343525" y="4924425"/>
            <a:ext cx="6223546" cy="11796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096"/>
              </a:lnSpc>
              <a:buNone/>
            </a:pPr>
            <a:r>
              <a:rPr lang="en-US" sz="2400" dirty="0">
                <a:solidFill>
                  <a:srgbClr val="6D5B4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Early detection prevents serious</a:t>
            </a:r>
            <a:endParaRPr lang="en-US" sz="2400" dirty="0"/>
          </a:p>
          <a:p>
            <a:pPr marL="0" indent="0">
              <a:lnSpc>
                <a:spcPts val="3096"/>
              </a:lnSpc>
              <a:buNone/>
            </a:pPr>
            <a:r>
              <a:rPr lang="en-US" sz="2400" dirty="0">
                <a:solidFill>
                  <a:srgbClr val="6D5B4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complications: PID • infertility • ectopic</a:t>
            </a:r>
            <a:endParaRPr lang="en-US" sz="2400" dirty="0"/>
          </a:p>
          <a:p>
            <a:pPr marL="0" indent="0">
              <a:lnSpc>
                <a:spcPts val="3096"/>
              </a:lnSpc>
              <a:buNone/>
            </a:pPr>
            <a:r>
              <a:rPr lang="en-US" sz="2400" dirty="0">
                <a:solidFill>
                  <a:srgbClr val="6D5B4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pregnancy • neonatal transmission</a:t>
            </a:r>
            <a:endParaRPr lang="en-US" sz="2400" dirty="0"/>
          </a:p>
        </p:txBody>
      </p:sp>
      <p:sp>
        <p:nvSpPr>
          <p:cNvPr id="11" name="SK-4-text-10"/>
          <p:cNvSpPr/>
          <p:nvPr/>
        </p:nvSpPr>
        <p:spPr>
          <a:xfrm>
            <a:off x="590550" y="123825"/>
            <a:ext cx="9212580" cy="3219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34"/>
              </a:lnSpc>
              <a:buNone/>
            </a:pPr>
            <a:r>
              <a:rPr lang="en-US" sz="232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2325" dirty="0"/>
          </a:p>
        </p:txBody>
      </p:sp>
      <p:sp>
        <p:nvSpPr>
          <p:cNvPr id="12" name="SK-4-text-11"/>
          <p:cNvSpPr/>
          <p:nvPr/>
        </p:nvSpPr>
        <p:spPr>
          <a:xfrm>
            <a:off x="923925" y="2524125"/>
            <a:ext cx="3352800" cy="5214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53"/>
              </a:lnSpc>
              <a:buNone/>
            </a:pPr>
            <a:r>
              <a:rPr lang="en-US" sz="172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Gonorrhoea cases rose in</a:t>
            </a:r>
            <a:endParaRPr lang="en-US" sz="1725" dirty="0"/>
          </a:p>
          <a:p>
            <a:pPr marL="0" indent="0" algn="ctr">
              <a:lnSpc>
                <a:spcPts val="2053"/>
              </a:lnSpc>
              <a:buNone/>
            </a:pPr>
            <a:r>
              <a:rPr lang="en-US" sz="172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England, 2023 (UKHSA data)</a:t>
            </a:r>
            <a:endParaRPr lang="en-US" sz="1725" dirty="0"/>
          </a:p>
        </p:txBody>
      </p:sp>
      <p:sp>
        <p:nvSpPr>
          <p:cNvPr id="13" name="SK-4-text-12"/>
          <p:cNvSpPr/>
          <p:nvPr/>
        </p:nvSpPr>
        <p:spPr>
          <a:xfrm>
            <a:off x="373388" y="4101054"/>
            <a:ext cx="4327178" cy="5214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53"/>
              </a:lnSpc>
              <a:buNone/>
            </a:pPr>
            <a:r>
              <a:rPr lang="en-US" sz="172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Chlamydia diagnoses per year —</a:t>
            </a:r>
            <a:endParaRPr lang="en-US" sz="1725" dirty="0"/>
          </a:p>
          <a:p>
            <a:pPr marL="0" indent="0" algn="ctr">
              <a:lnSpc>
                <a:spcPts val="2053"/>
              </a:lnSpc>
              <a:buNone/>
            </a:pPr>
            <a:r>
              <a:rPr lang="en-US" sz="172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most common bacterial STI in the UK</a:t>
            </a:r>
            <a:endParaRPr lang="en-US" sz="1725" dirty="0"/>
          </a:p>
        </p:txBody>
      </p:sp>
      <p:sp>
        <p:nvSpPr>
          <p:cNvPr id="14" name="SK-4-text-13"/>
          <p:cNvSpPr/>
          <p:nvPr/>
        </p:nvSpPr>
        <p:spPr>
          <a:xfrm>
            <a:off x="1259681" y="5715000"/>
            <a:ext cx="2671763" cy="5214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053"/>
              </a:lnSpc>
              <a:buNone/>
            </a:pPr>
            <a:r>
              <a:rPr lang="en-US" sz="172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Age group with highest</a:t>
            </a:r>
            <a:endParaRPr lang="en-US" sz="1725" dirty="0"/>
          </a:p>
          <a:p>
            <a:pPr marL="0" indent="0" algn="ctr">
              <a:lnSpc>
                <a:spcPts val="2053"/>
              </a:lnSpc>
              <a:buNone/>
            </a:pPr>
            <a:r>
              <a:rPr lang="en-US" sz="1725" i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chlamydia prevalence</a:t>
            </a:r>
            <a:endParaRPr lang="en-US" sz="1725" dirty="0"/>
          </a:p>
        </p:txBody>
      </p:sp>
      <p:sp>
        <p:nvSpPr>
          <p:cNvPr id="15" name="SK-4-text-14"/>
          <p:cNvSpPr/>
          <p:nvPr/>
        </p:nvSpPr>
        <p:spPr>
          <a:xfrm>
            <a:off x="161925" y="6572250"/>
            <a:ext cx="5040630" cy="1940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28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5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38986"/>
            <a:ext cx="889992" cy="918865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0157" y="1844725"/>
            <a:ext cx="2962573" cy="2125861"/>
          </a:xfrm>
          <a:prstGeom prst="rect">
            <a:avLst/>
          </a:prstGeom>
        </p:spPr>
      </p:pic>
      <p:sp>
        <p:nvSpPr>
          <p:cNvPr id="5" name="SK-5-text-4"/>
          <p:cNvSpPr/>
          <p:nvPr/>
        </p:nvSpPr>
        <p:spPr>
          <a:xfrm>
            <a:off x="657225" y="533400"/>
            <a:ext cx="11534775" cy="47610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749"/>
              </a:lnSpc>
              <a:buNone/>
            </a:pPr>
            <a:r>
              <a:rPr lang="en-US" sz="31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Creating a Safe Environment</a:t>
            </a:r>
            <a:endParaRPr lang="en-US" sz="3150" dirty="0"/>
          </a:p>
        </p:txBody>
      </p:sp>
      <p:sp>
        <p:nvSpPr>
          <p:cNvPr id="6" name="SK-5-text-5"/>
          <p:cNvSpPr/>
          <p:nvPr/>
        </p:nvSpPr>
        <p:spPr>
          <a:xfrm>
            <a:off x="1200150" y="1714500"/>
            <a:ext cx="4320540" cy="331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12"/>
              </a:lnSpc>
              <a:buNone/>
            </a:pPr>
            <a:r>
              <a:rPr lang="en-US" sz="2025" b="1" dirty="0">
                <a:solidFill>
                  <a:srgbClr val="1122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Ensure Privacy</a:t>
            </a:r>
            <a:endParaRPr lang="en-US" sz="2025" dirty="0"/>
          </a:p>
        </p:txBody>
      </p:sp>
      <p:sp>
        <p:nvSpPr>
          <p:cNvPr id="7" name="SK-5-text-6"/>
          <p:cNvSpPr/>
          <p:nvPr/>
        </p:nvSpPr>
        <p:spPr>
          <a:xfrm>
            <a:off x="1200150" y="2667000"/>
            <a:ext cx="6789420" cy="331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12"/>
              </a:lnSpc>
              <a:buNone/>
            </a:pPr>
            <a:r>
              <a:rPr lang="en-US" sz="2025" b="1" dirty="0">
                <a:solidFill>
                  <a:srgbClr val="1122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Set Expectations Early</a:t>
            </a:r>
            <a:endParaRPr lang="en-US" sz="2025" dirty="0"/>
          </a:p>
        </p:txBody>
      </p:sp>
      <p:sp>
        <p:nvSpPr>
          <p:cNvPr id="8" name="SK-5-text-7"/>
          <p:cNvSpPr/>
          <p:nvPr/>
        </p:nvSpPr>
        <p:spPr>
          <a:xfrm>
            <a:off x="1200150" y="3648075"/>
            <a:ext cx="10184130" cy="331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12"/>
              </a:lnSpc>
              <a:buNone/>
            </a:pPr>
            <a:r>
              <a:rPr lang="en-US" sz="2025" b="1" dirty="0">
                <a:solidFill>
                  <a:srgbClr val="1122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Adopt a Warm, Matter-of-Fact Tone</a:t>
            </a:r>
            <a:endParaRPr lang="en-US" sz="2025" dirty="0"/>
          </a:p>
        </p:txBody>
      </p:sp>
      <p:sp>
        <p:nvSpPr>
          <p:cNvPr id="9" name="SK-5-text-8"/>
          <p:cNvSpPr/>
          <p:nvPr/>
        </p:nvSpPr>
        <p:spPr>
          <a:xfrm>
            <a:off x="1200150" y="4629150"/>
            <a:ext cx="6789420" cy="331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12"/>
              </a:lnSpc>
              <a:buNone/>
            </a:pPr>
            <a:r>
              <a:rPr lang="en-US" sz="2025" b="1" dirty="0">
                <a:solidFill>
                  <a:srgbClr val="1122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Inclusive Language</a:t>
            </a:r>
            <a:endParaRPr lang="en-US" sz="2025" dirty="0"/>
          </a:p>
        </p:txBody>
      </p:sp>
      <p:sp>
        <p:nvSpPr>
          <p:cNvPr id="10" name="SK-5-text-9"/>
          <p:cNvSpPr/>
          <p:nvPr/>
        </p:nvSpPr>
        <p:spPr>
          <a:xfrm>
            <a:off x="1200150" y="5610225"/>
            <a:ext cx="9258300" cy="3317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12"/>
              </a:lnSpc>
              <a:buNone/>
            </a:pPr>
            <a:r>
              <a:rPr lang="en-US" sz="2025" b="1" dirty="0">
                <a:solidFill>
                  <a:srgbClr val="1122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Reassure About Confidentiality</a:t>
            </a:r>
            <a:endParaRPr lang="en-US" sz="2025" dirty="0"/>
          </a:p>
        </p:txBody>
      </p:sp>
      <p:sp>
        <p:nvSpPr>
          <p:cNvPr id="11" name="SK-5-text-10"/>
          <p:cNvSpPr/>
          <p:nvPr/>
        </p:nvSpPr>
        <p:spPr>
          <a:xfrm>
            <a:off x="8696325" y="4648200"/>
            <a:ext cx="1680210" cy="198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59"/>
              </a:lnSpc>
              <a:buNone/>
            </a:pPr>
            <a:r>
              <a:rPr lang="en-US" sz="1575" b="1" dirty="0">
                <a:solidFill>
                  <a:srgbClr val="F77F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TIP</a:t>
            </a:r>
            <a:endParaRPr lang="en-US" sz="1575" dirty="0"/>
          </a:p>
        </p:txBody>
      </p:sp>
      <p:sp>
        <p:nvSpPr>
          <p:cNvPr id="12" name="SK-5-text-11"/>
          <p:cNvSpPr/>
          <p:nvPr/>
        </p:nvSpPr>
        <p:spPr>
          <a:xfrm>
            <a:off x="762893" y="1733550"/>
            <a:ext cx="188565" cy="245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1"/>
              </a:lnSpc>
              <a:buNone/>
            </a:pPr>
            <a:r>
              <a:rPr lang="en-US" sz="1950" b="1" dirty="0">
                <a:solidFill>
                  <a:srgbClr val="F77F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950" dirty="0"/>
          </a:p>
        </p:txBody>
      </p:sp>
      <p:sp>
        <p:nvSpPr>
          <p:cNvPr id="13" name="SK-5-text-12"/>
          <p:cNvSpPr/>
          <p:nvPr/>
        </p:nvSpPr>
        <p:spPr>
          <a:xfrm>
            <a:off x="762893" y="2714625"/>
            <a:ext cx="188565" cy="245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1"/>
              </a:lnSpc>
              <a:buNone/>
            </a:pPr>
            <a:r>
              <a:rPr lang="en-US" sz="1950" b="1" dirty="0">
                <a:solidFill>
                  <a:srgbClr val="1122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950" dirty="0"/>
          </a:p>
        </p:txBody>
      </p:sp>
      <p:sp>
        <p:nvSpPr>
          <p:cNvPr id="14" name="SK-5-text-13"/>
          <p:cNvSpPr/>
          <p:nvPr/>
        </p:nvSpPr>
        <p:spPr>
          <a:xfrm>
            <a:off x="762893" y="3695700"/>
            <a:ext cx="188565" cy="245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1"/>
              </a:lnSpc>
              <a:buNone/>
            </a:pPr>
            <a:r>
              <a:rPr lang="en-US" sz="1950" b="1" dirty="0">
                <a:solidFill>
                  <a:srgbClr val="F77F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950" dirty="0"/>
          </a:p>
        </p:txBody>
      </p:sp>
      <p:sp>
        <p:nvSpPr>
          <p:cNvPr id="15" name="SK-5-text-14"/>
          <p:cNvSpPr/>
          <p:nvPr/>
        </p:nvSpPr>
        <p:spPr>
          <a:xfrm>
            <a:off x="762893" y="4676775"/>
            <a:ext cx="188565" cy="245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1"/>
              </a:lnSpc>
              <a:buNone/>
            </a:pPr>
            <a:r>
              <a:rPr lang="en-US" sz="1950" b="1" dirty="0">
                <a:solidFill>
                  <a:srgbClr val="11224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950" dirty="0"/>
          </a:p>
        </p:txBody>
      </p:sp>
      <p:sp>
        <p:nvSpPr>
          <p:cNvPr id="16" name="SK-5-text-15"/>
          <p:cNvSpPr/>
          <p:nvPr/>
        </p:nvSpPr>
        <p:spPr>
          <a:xfrm>
            <a:off x="762893" y="5657850"/>
            <a:ext cx="188565" cy="24512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31"/>
              </a:lnSpc>
              <a:buNone/>
            </a:pPr>
            <a:r>
              <a:rPr lang="en-US" sz="1950" b="1" dirty="0">
                <a:solidFill>
                  <a:srgbClr val="F77F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950" dirty="0"/>
          </a:p>
        </p:txBody>
      </p:sp>
      <p:sp>
        <p:nvSpPr>
          <p:cNvPr id="17" name="SK-5-text-16"/>
          <p:cNvSpPr/>
          <p:nvPr/>
        </p:nvSpPr>
        <p:spPr>
          <a:xfrm>
            <a:off x="10829925" y="57150"/>
            <a:ext cx="1267718" cy="15091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lnSpc>
                <a:spcPts val="1188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</a:t>
            </a:r>
            <a:endParaRPr lang="en-US" sz="1200" dirty="0"/>
          </a:p>
        </p:txBody>
      </p:sp>
      <p:sp>
        <p:nvSpPr>
          <p:cNvPr id="18" name="SK-5-text-17"/>
          <p:cNvSpPr/>
          <p:nvPr/>
        </p:nvSpPr>
        <p:spPr>
          <a:xfrm>
            <a:off x="8391525" y="5029200"/>
            <a:ext cx="3614738" cy="93404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11224B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examiner wants to see you put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11224B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patient at ease before diving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11224B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into questions. Acknowledge any</a:t>
            </a:r>
            <a:endParaRPr lang="en-US" sz="1425" dirty="0"/>
          </a:p>
          <a:p>
            <a:pPr marL="0" indent="0">
              <a:lnSpc>
                <a:spcPts val="1838"/>
              </a:lnSpc>
              <a:buNone/>
            </a:pPr>
            <a:r>
              <a:rPr lang="en-US" sz="1425" i="1" dirty="0">
                <a:solidFill>
                  <a:srgbClr val="11224B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sensitivity early.</a:t>
            </a:r>
            <a:endParaRPr lang="en-US" sz="1425" dirty="0"/>
          </a:p>
        </p:txBody>
      </p:sp>
      <p:sp>
        <p:nvSpPr>
          <p:cNvPr id="19" name="SK-5-text-18"/>
          <p:cNvSpPr/>
          <p:nvPr/>
        </p:nvSpPr>
        <p:spPr>
          <a:xfrm>
            <a:off x="1200150" y="2114550"/>
            <a:ext cx="1069848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4422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 one else in the room · curtain closed · door shut</a:t>
            </a:r>
            <a:endParaRPr lang="en-US" sz="1350" dirty="0"/>
          </a:p>
        </p:txBody>
      </p:sp>
      <p:sp>
        <p:nvSpPr>
          <p:cNvPr id="20" name="SK-5-text-19"/>
          <p:cNvSpPr/>
          <p:nvPr/>
        </p:nvSpPr>
        <p:spPr>
          <a:xfrm>
            <a:off x="1200150" y="3095625"/>
            <a:ext cx="925830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4422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Tell the patient what you need to ask and why</a:t>
            </a:r>
            <a:endParaRPr lang="en-US" sz="1350" dirty="0"/>
          </a:p>
        </p:txBody>
      </p:sp>
      <p:sp>
        <p:nvSpPr>
          <p:cNvPr id="21" name="SK-5-text-20"/>
          <p:cNvSpPr/>
          <p:nvPr/>
        </p:nvSpPr>
        <p:spPr>
          <a:xfrm>
            <a:off x="1200150" y="4067175"/>
            <a:ext cx="1049274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4422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Non-judgemental · calm · normalise the conversation</a:t>
            </a:r>
            <a:endParaRPr lang="en-US" sz="1350" dirty="0"/>
          </a:p>
        </p:txBody>
      </p:sp>
      <p:sp>
        <p:nvSpPr>
          <p:cNvPr id="22" name="SK-5-text-21"/>
          <p:cNvSpPr/>
          <p:nvPr/>
        </p:nvSpPr>
        <p:spPr>
          <a:xfrm>
            <a:off x="1200150" y="5048250"/>
            <a:ext cx="1099185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4422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“Partner” not “husband/wife” · avoid assumptions about gender or sexuality</a:t>
            </a:r>
            <a:endParaRPr lang="en-US" sz="1350" dirty="0"/>
          </a:p>
        </p:txBody>
      </p:sp>
      <p:sp>
        <p:nvSpPr>
          <p:cNvPr id="23" name="SK-5-text-22"/>
          <p:cNvSpPr/>
          <p:nvPr/>
        </p:nvSpPr>
        <p:spPr>
          <a:xfrm>
            <a:off x="1200150" y="6019800"/>
            <a:ext cx="10991850" cy="2040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607"/>
              </a:lnSpc>
              <a:buNone/>
            </a:pPr>
            <a:r>
              <a:rPr lang="en-US" sz="1350" i="1" dirty="0">
                <a:solidFill>
                  <a:srgbClr val="44220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Explain limits of confidentiality · Gillick competence awareness for under-16s</a:t>
            </a:r>
            <a:endParaRPr lang="en-US" sz="1350" dirty="0"/>
          </a:p>
        </p:txBody>
      </p:sp>
      <p:sp>
        <p:nvSpPr>
          <p:cNvPr id="24" name="SK-5-text-23"/>
          <p:cNvSpPr/>
          <p:nvPr/>
        </p:nvSpPr>
        <p:spPr>
          <a:xfrm>
            <a:off x="1200150" y="6638925"/>
            <a:ext cx="3360420" cy="1320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40"/>
              </a:lnSpc>
              <a:buNone/>
            </a:pPr>
            <a:r>
              <a:rPr lang="en-US" sz="1050" i="1" dirty="0">
                <a:solidFill>
                  <a:srgbClr val="FFFFFF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6-text-2"/>
          <p:cNvSpPr/>
          <p:nvPr/>
        </p:nvSpPr>
        <p:spPr>
          <a:xfrm>
            <a:off x="590550" y="923925"/>
            <a:ext cx="6642646" cy="11108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373"/>
              </a:lnSpc>
              <a:buNone/>
            </a:pPr>
            <a:r>
              <a:rPr lang="en-US" sz="3675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5 P's Framework for</a:t>
            </a:r>
            <a:endParaRPr lang="en-US" sz="3675" dirty="0"/>
          </a:p>
          <a:p>
            <a:pPr marL="0" indent="0">
              <a:lnSpc>
                <a:spcPts val="4373"/>
              </a:lnSpc>
              <a:buNone/>
            </a:pPr>
            <a:r>
              <a:rPr lang="en-US" sz="3675" b="1" dirty="0">
                <a:solidFill>
                  <a:srgbClr val="0B1A3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Sexual History Taking</a:t>
            </a:r>
            <a:endParaRPr lang="en-US" sz="3675" dirty="0"/>
          </a:p>
        </p:txBody>
      </p:sp>
      <p:sp>
        <p:nvSpPr>
          <p:cNvPr id="4" name="SK-6-text-3"/>
          <p:cNvSpPr/>
          <p:nvPr/>
        </p:nvSpPr>
        <p:spPr>
          <a:xfrm>
            <a:off x="876300" y="2590800"/>
            <a:ext cx="419100" cy="7027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534"/>
              </a:lnSpc>
              <a:buNone/>
            </a:pPr>
            <a:r>
              <a:rPr lang="en-US" sz="4650" b="1" dirty="0">
                <a:solidFill>
                  <a:srgbClr val="F7941D"/>
                </a:solidFill>
              </a:rPr>
              <a:t>1</a:t>
            </a:r>
            <a:endParaRPr lang="en-US" sz="4650" dirty="0"/>
          </a:p>
        </p:txBody>
      </p:sp>
      <p:sp>
        <p:nvSpPr>
          <p:cNvPr id="5" name="SK-6-text-4"/>
          <p:cNvSpPr/>
          <p:nvPr/>
        </p:nvSpPr>
        <p:spPr>
          <a:xfrm>
            <a:off x="3075384" y="2590800"/>
            <a:ext cx="544711" cy="7027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534"/>
              </a:lnSpc>
              <a:buNone/>
            </a:pPr>
            <a:r>
              <a:rPr lang="en-US" sz="4650" b="1" dirty="0">
                <a:solidFill>
                  <a:srgbClr val="F7941D"/>
                </a:solidFill>
              </a:rPr>
              <a:t>2</a:t>
            </a:r>
            <a:endParaRPr lang="en-US" sz="4650" dirty="0"/>
          </a:p>
        </p:txBody>
      </p:sp>
      <p:sp>
        <p:nvSpPr>
          <p:cNvPr id="6" name="SK-6-text-5"/>
          <p:cNvSpPr/>
          <p:nvPr/>
        </p:nvSpPr>
        <p:spPr>
          <a:xfrm>
            <a:off x="5400080" y="2590800"/>
            <a:ext cx="429518" cy="7027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534"/>
              </a:lnSpc>
              <a:buNone/>
            </a:pPr>
            <a:r>
              <a:rPr lang="en-US" sz="4650" b="1" dirty="0">
                <a:solidFill>
                  <a:srgbClr val="F7941D"/>
                </a:solidFill>
              </a:rPr>
              <a:t>3</a:t>
            </a:r>
            <a:endParaRPr lang="en-US" sz="4650" dirty="0"/>
          </a:p>
        </p:txBody>
      </p:sp>
      <p:sp>
        <p:nvSpPr>
          <p:cNvPr id="7" name="SK-6-text-6"/>
          <p:cNvSpPr/>
          <p:nvPr/>
        </p:nvSpPr>
        <p:spPr>
          <a:xfrm>
            <a:off x="7662267" y="2590800"/>
            <a:ext cx="534293" cy="7027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534"/>
              </a:lnSpc>
              <a:buNone/>
            </a:pPr>
            <a:r>
              <a:rPr lang="en-US" sz="4650" b="1" dirty="0">
                <a:solidFill>
                  <a:srgbClr val="F7941D"/>
                </a:solidFill>
              </a:rPr>
              <a:t>4</a:t>
            </a:r>
            <a:endParaRPr lang="en-US" sz="4650" dirty="0"/>
          </a:p>
        </p:txBody>
      </p:sp>
      <p:sp>
        <p:nvSpPr>
          <p:cNvPr id="8" name="SK-6-text-7"/>
          <p:cNvSpPr/>
          <p:nvPr/>
        </p:nvSpPr>
        <p:spPr>
          <a:xfrm>
            <a:off x="9929217" y="2590800"/>
            <a:ext cx="534293" cy="7027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534"/>
              </a:lnSpc>
              <a:buNone/>
            </a:pPr>
            <a:r>
              <a:rPr lang="en-US" sz="4650" b="1" dirty="0">
                <a:solidFill>
                  <a:srgbClr val="F7941D"/>
                </a:solidFill>
              </a:rPr>
              <a:t>5</a:t>
            </a:r>
            <a:endParaRPr lang="en-US" sz="4650" dirty="0"/>
          </a:p>
        </p:txBody>
      </p:sp>
      <p:sp>
        <p:nvSpPr>
          <p:cNvPr id="9" name="SK-6-text-8"/>
          <p:cNvSpPr/>
          <p:nvPr/>
        </p:nvSpPr>
        <p:spPr>
          <a:xfrm>
            <a:off x="590550" y="142875"/>
            <a:ext cx="9212580" cy="3543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790"/>
              </a:lnSpc>
              <a:buNone/>
            </a:pPr>
            <a:r>
              <a:rPr lang="en-US" sz="23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325" dirty="0"/>
          </a:p>
        </p:txBody>
      </p:sp>
      <p:sp>
        <p:nvSpPr>
          <p:cNvPr id="10" name="SK-6-text-9"/>
          <p:cNvSpPr/>
          <p:nvPr/>
        </p:nvSpPr>
        <p:spPr>
          <a:xfrm>
            <a:off x="896243" y="3600450"/>
            <a:ext cx="1445865" cy="3173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99"/>
              </a:lnSpc>
              <a:buNone/>
            </a:pPr>
            <a:r>
              <a:rPr lang="en-US" sz="2100" b="1" dirty="0">
                <a:solidFill>
                  <a:srgbClr val="639F9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Partners</a:t>
            </a:r>
            <a:endParaRPr lang="en-US" sz="2100" dirty="0"/>
          </a:p>
        </p:txBody>
      </p:sp>
      <p:sp>
        <p:nvSpPr>
          <p:cNvPr id="11" name="SK-6-text-10"/>
          <p:cNvSpPr/>
          <p:nvPr/>
        </p:nvSpPr>
        <p:spPr>
          <a:xfrm>
            <a:off x="3048893" y="3600450"/>
            <a:ext cx="1655415" cy="3173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99"/>
              </a:lnSpc>
              <a:buNone/>
            </a:pPr>
            <a:r>
              <a:rPr lang="en-US" sz="2100" b="1" dirty="0">
                <a:solidFill>
                  <a:srgbClr val="639F9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Practices</a:t>
            </a:r>
            <a:endParaRPr lang="en-US" sz="2100" dirty="0"/>
          </a:p>
        </p:txBody>
      </p:sp>
      <p:sp>
        <p:nvSpPr>
          <p:cNvPr id="12" name="SK-6-text-11"/>
          <p:cNvSpPr/>
          <p:nvPr/>
        </p:nvSpPr>
        <p:spPr>
          <a:xfrm>
            <a:off x="5263009" y="3600450"/>
            <a:ext cx="1770608" cy="3173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99"/>
              </a:lnSpc>
              <a:buNone/>
            </a:pPr>
            <a:r>
              <a:rPr lang="en-US" sz="2100" b="1" dirty="0">
                <a:solidFill>
                  <a:srgbClr val="639F9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Protection</a:t>
            </a:r>
            <a:endParaRPr lang="en-US" sz="2100" dirty="0"/>
          </a:p>
        </p:txBody>
      </p:sp>
      <p:sp>
        <p:nvSpPr>
          <p:cNvPr id="13" name="SK-6-text-12"/>
          <p:cNvSpPr/>
          <p:nvPr/>
        </p:nvSpPr>
        <p:spPr>
          <a:xfrm>
            <a:off x="7622381" y="3600450"/>
            <a:ext cx="1624013" cy="3173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99"/>
              </a:lnSpc>
              <a:buNone/>
            </a:pPr>
            <a:r>
              <a:rPr lang="en-US" sz="2100" b="1" dirty="0">
                <a:solidFill>
                  <a:srgbClr val="639F9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Past STIs</a:t>
            </a:r>
            <a:endParaRPr lang="en-US" sz="2100" dirty="0"/>
          </a:p>
        </p:txBody>
      </p:sp>
      <p:sp>
        <p:nvSpPr>
          <p:cNvPr id="14" name="SK-6-text-13"/>
          <p:cNvSpPr/>
          <p:nvPr/>
        </p:nvSpPr>
        <p:spPr>
          <a:xfrm>
            <a:off x="9775924" y="3600450"/>
            <a:ext cx="1812578" cy="3173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499"/>
              </a:lnSpc>
              <a:buNone/>
            </a:pPr>
            <a:r>
              <a:rPr lang="en-US" sz="2100" b="1" dirty="0">
                <a:solidFill>
                  <a:srgbClr val="639F9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Pregnancy</a:t>
            </a:r>
            <a:endParaRPr lang="en-US" sz="2100" dirty="0"/>
          </a:p>
        </p:txBody>
      </p:sp>
      <p:sp>
        <p:nvSpPr>
          <p:cNvPr id="15" name="SK-6-text-14"/>
          <p:cNvSpPr/>
          <p:nvPr/>
        </p:nvSpPr>
        <p:spPr>
          <a:xfrm>
            <a:off x="6210300" y="1676400"/>
            <a:ext cx="1047750" cy="2357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56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TIP</a:t>
            </a:r>
            <a:endParaRPr lang="en-US" sz="1875" dirty="0"/>
          </a:p>
        </p:txBody>
      </p:sp>
      <p:sp>
        <p:nvSpPr>
          <p:cNvPr id="16" name="SK-6-text-15"/>
          <p:cNvSpPr/>
          <p:nvPr/>
        </p:nvSpPr>
        <p:spPr>
          <a:xfrm>
            <a:off x="1470571" y="5816203"/>
            <a:ext cx="754261" cy="2357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56"/>
              </a:lnSpc>
              <a:buNone/>
            </a:pPr>
            <a:r>
              <a:rPr lang="en-US" sz="18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PLUS</a:t>
            </a:r>
            <a:endParaRPr lang="en-US" sz="1875" dirty="0"/>
          </a:p>
        </p:txBody>
      </p:sp>
      <p:sp>
        <p:nvSpPr>
          <p:cNvPr id="17" name="SK-6-text-16"/>
          <p:cNvSpPr/>
          <p:nvPr/>
        </p:nvSpPr>
        <p:spPr>
          <a:xfrm>
            <a:off x="620911" y="4029075"/>
            <a:ext cx="2053530" cy="7774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How many partners in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the last 3–6 months?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Male, female, or both?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Regular or casual?</a:t>
            </a:r>
            <a:endParaRPr lang="en-US" sz="1275" dirty="0"/>
          </a:p>
        </p:txBody>
      </p:sp>
      <p:sp>
        <p:nvSpPr>
          <p:cNvPr id="18" name="SK-6-text-17"/>
          <p:cNvSpPr/>
          <p:nvPr/>
        </p:nvSpPr>
        <p:spPr>
          <a:xfrm>
            <a:off x="2942183" y="4029075"/>
            <a:ext cx="1906786" cy="7774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Type of sex: vaginal,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anal, oral? Receptive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or insertive? Guides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which sites to swab.</a:t>
            </a:r>
            <a:endParaRPr lang="en-US" sz="1275" dirty="0"/>
          </a:p>
        </p:txBody>
      </p:sp>
      <p:sp>
        <p:nvSpPr>
          <p:cNvPr id="19" name="SK-6-text-18"/>
          <p:cNvSpPr/>
          <p:nvPr/>
        </p:nvSpPr>
        <p:spPr>
          <a:xfrm>
            <a:off x="5260181" y="4029075"/>
            <a:ext cx="1833563" cy="7774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Contraceptive use?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Condom use —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consistent? PrEP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use?</a:t>
            </a:r>
            <a:endParaRPr lang="en-US" sz="1275" dirty="0"/>
          </a:p>
        </p:txBody>
      </p:sp>
      <p:sp>
        <p:nvSpPr>
          <p:cNvPr id="20" name="SK-6-text-19"/>
          <p:cNvSpPr/>
          <p:nvPr/>
        </p:nvSpPr>
        <p:spPr>
          <a:xfrm>
            <a:off x="7497961" y="4029075"/>
            <a:ext cx="1843980" cy="5831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Previous STIs and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treatment? Previous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HIV tests?</a:t>
            </a:r>
            <a:endParaRPr lang="en-US" sz="1275" dirty="0"/>
          </a:p>
        </p:txBody>
      </p:sp>
      <p:sp>
        <p:nvSpPr>
          <p:cNvPr id="21" name="SK-6-text-20"/>
          <p:cNvSpPr/>
          <p:nvPr/>
        </p:nvSpPr>
        <p:spPr>
          <a:xfrm>
            <a:off x="9817298" y="4029075"/>
            <a:ext cx="1739205" cy="5831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Risk of pregnancy?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Current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contraception?</a:t>
            </a:r>
            <a:endParaRPr lang="en-US" sz="1275" dirty="0"/>
          </a:p>
        </p:txBody>
      </p:sp>
      <p:sp>
        <p:nvSpPr>
          <p:cNvPr id="22" name="SK-6-text-21"/>
          <p:cNvSpPr/>
          <p:nvPr/>
        </p:nvSpPr>
        <p:spPr>
          <a:xfrm>
            <a:off x="2003078" y="5667375"/>
            <a:ext cx="9157246" cy="484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10"/>
              </a:lnSpc>
              <a:buNone/>
            </a:pPr>
            <a:r>
              <a:rPr lang="en-US" sz="1425" i="1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Also ask about: Drug use during sex (chemsex — mephedrone, GHB/GBL, crystal meth) ·</a:t>
            </a:r>
            <a:endParaRPr lang="en-US" sz="1425" dirty="0"/>
          </a:p>
          <a:p>
            <a:pPr marL="0" indent="0" algn="ctr">
              <a:lnSpc>
                <a:spcPts val="1910"/>
              </a:lnSpc>
              <a:buNone/>
            </a:pPr>
            <a:r>
              <a:rPr lang="en-US" sz="1425" i="1" dirty="0">
                <a:solidFill>
                  <a:srgbClr val="000000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Sex abroad (drug-resistant strains) · Sex work</a:t>
            </a:r>
            <a:endParaRPr lang="en-US" sz="1425" dirty="0"/>
          </a:p>
        </p:txBody>
      </p:sp>
      <p:sp>
        <p:nvSpPr>
          <p:cNvPr id="23" name="SK-6-text-22"/>
          <p:cNvSpPr/>
          <p:nvPr/>
        </p:nvSpPr>
        <p:spPr>
          <a:xfrm>
            <a:off x="5195888" y="6638925"/>
            <a:ext cx="1781175" cy="133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050"/>
              </a:lnSpc>
              <a:buNone/>
            </a:pPr>
            <a:r>
              <a:rPr lang="en-US" sz="1050" dirty="0">
                <a:solidFill>
                  <a:srgbClr val="FFFFFF"/>
                </a:solidFill>
                <a:latin typeface="Roboto-Regular" pitchFamily="34" charset="0"/>
                <a:ea typeface="Roboto-Regular" pitchFamily="34" charset="-122"/>
                <a:cs typeface="Roboto-Regular" pitchFamily="34" charset="-120"/>
              </a:rPr>
              <a:t>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3780" y="2043559"/>
            <a:ext cx="3084463" cy="3079105"/>
          </a:xfrm>
          <a:prstGeom prst="rect">
            <a:avLst/>
          </a:prstGeom>
        </p:spPr>
      </p:pic>
      <p:sp>
        <p:nvSpPr>
          <p:cNvPr id="4" name="SK-7-text-3"/>
          <p:cNvSpPr/>
          <p:nvPr/>
        </p:nvSpPr>
        <p:spPr>
          <a:xfrm>
            <a:off x="590550" y="923925"/>
            <a:ext cx="11601450" cy="5774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547"/>
              </a:lnSpc>
              <a:buNone/>
            </a:pPr>
            <a:r>
              <a:rPr lang="en-US" sz="3525" b="1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Inclusive Language in Sexual History</a:t>
            </a:r>
            <a:endParaRPr lang="en-US" sz="3525" dirty="0"/>
          </a:p>
        </p:txBody>
      </p:sp>
      <p:sp>
        <p:nvSpPr>
          <p:cNvPr id="5" name="SK-7-text-4"/>
          <p:cNvSpPr/>
          <p:nvPr/>
        </p:nvSpPr>
        <p:spPr>
          <a:xfrm>
            <a:off x="590550" y="133350"/>
            <a:ext cx="8023860" cy="305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10"/>
              </a:lnSpc>
              <a:buNone/>
            </a:pPr>
            <a:r>
              <a:rPr lang="en-US" sz="20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6" name="SK-7-text-5"/>
          <p:cNvSpPr/>
          <p:nvPr/>
        </p:nvSpPr>
        <p:spPr>
          <a:xfrm>
            <a:off x="10524530" y="1038225"/>
            <a:ext cx="1267718" cy="3832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3017"/>
              </a:lnSpc>
              <a:buNone/>
            </a:pPr>
            <a:r>
              <a:rPr lang="en-US" sz="20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SCA TIP</a:t>
            </a:r>
            <a:endParaRPr lang="en-US" sz="2025" dirty="0"/>
          </a:p>
        </p:txBody>
      </p:sp>
      <p:sp>
        <p:nvSpPr>
          <p:cNvPr id="7" name="SK-7-text-6"/>
          <p:cNvSpPr/>
          <p:nvPr/>
        </p:nvSpPr>
        <p:spPr>
          <a:xfrm>
            <a:off x="838200" y="2181225"/>
            <a:ext cx="402336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Partner Language</a:t>
            </a:r>
            <a:endParaRPr lang="en-US" sz="1650" dirty="0"/>
          </a:p>
        </p:txBody>
      </p:sp>
      <p:sp>
        <p:nvSpPr>
          <p:cNvPr id="8" name="SK-7-text-7"/>
          <p:cNvSpPr/>
          <p:nvPr/>
        </p:nvSpPr>
        <p:spPr>
          <a:xfrm>
            <a:off x="838200" y="4495800"/>
            <a:ext cx="477774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Anatomy-led history</a:t>
            </a:r>
            <a:endParaRPr lang="en-US" sz="1650" dirty="0"/>
          </a:p>
        </p:txBody>
      </p:sp>
      <p:sp>
        <p:nvSpPr>
          <p:cNvPr id="9" name="SK-7-text-8"/>
          <p:cNvSpPr/>
          <p:nvPr/>
        </p:nvSpPr>
        <p:spPr>
          <a:xfrm>
            <a:off x="4248150" y="2181225"/>
            <a:ext cx="452628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Gender of Partners</a:t>
            </a:r>
            <a:endParaRPr lang="en-US" sz="1650" dirty="0"/>
          </a:p>
        </p:txBody>
      </p:sp>
      <p:sp>
        <p:nvSpPr>
          <p:cNvPr id="10" name="SK-7-text-9"/>
          <p:cNvSpPr/>
          <p:nvPr/>
        </p:nvSpPr>
        <p:spPr>
          <a:xfrm>
            <a:off x="4248150" y="4133850"/>
            <a:ext cx="5783580" cy="2702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29"/>
              </a:lnSpc>
              <a:buNone/>
            </a:pPr>
            <a:r>
              <a:rPr lang="en-US" sz="1650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Affirming Body Language</a:t>
            </a:r>
            <a:endParaRPr lang="en-US" sz="1650" dirty="0"/>
          </a:p>
        </p:txBody>
      </p:sp>
      <p:sp>
        <p:nvSpPr>
          <p:cNvPr id="11" name="SK-7-text-10"/>
          <p:cNvSpPr/>
          <p:nvPr/>
        </p:nvSpPr>
        <p:spPr>
          <a:xfrm>
            <a:off x="838200" y="2790825"/>
            <a:ext cx="2891730" cy="609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“husband” / “boyfriend”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5F5F5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→ “partner”</a:t>
            </a:r>
            <a:endParaRPr lang="en-US" sz="1725" dirty="0"/>
          </a:p>
        </p:txBody>
      </p:sp>
      <p:sp>
        <p:nvSpPr>
          <p:cNvPr id="12" name="SK-7-text-11"/>
          <p:cNvSpPr/>
          <p:nvPr/>
        </p:nvSpPr>
        <p:spPr>
          <a:xfrm>
            <a:off x="4248150" y="2790825"/>
            <a:ext cx="2902148" cy="609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“Do you have sex with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men, women, or both?”</a:t>
            </a:r>
            <a:endParaRPr lang="en-US" sz="1725" dirty="0"/>
          </a:p>
        </p:txBody>
      </p:sp>
      <p:sp>
        <p:nvSpPr>
          <p:cNvPr id="13" name="SK-7-text-12"/>
          <p:cNvSpPr/>
          <p:nvPr/>
        </p:nvSpPr>
        <p:spPr>
          <a:xfrm>
            <a:off x="838200" y="4067175"/>
            <a:ext cx="7623810" cy="3045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Trans and Non-Binary Patients</a:t>
            </a:r>
            <a:endParaRPr lang="en-US" sz="1725" dirty="0"/>
          </a:p>
        </p:txBody>
      </p:sp>
      <p:sp>
        <p:nvSpPr>
          <p:cNvPr id="14" name="SK-7-text-13"/>
          <p:cNvSpPr/>
          <p:nvPr/>
        </p:nvSpPr>
        <p:spPr>
          <a:xfrm>
            <a:off x="4248150" y="4476750"/>
            <a:ext cx="2776538" cy="6090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“your vagina” not “the</a:t>
            </a:r>
            <a:endParaRPr lang="en-US" sz="1725" dirty="0"/>
          </a:p>
          <a:p>
            <a:pPr marL="0" indent="0">
              <a:lnSpc>
                <a:spcPts val="2398"/>
              </a:lnSpc>
              <a:buNone/>
            </a:pPr>
            <a:r>
              <a:rPr lang="en-US" sz="1725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vagina”</a:t>
            </a:r>
            <a:endParaRPr lang="en-US" sz="1725" dirty="0"/>
          </a:p>
        </p:txBody>
      </p:sp>
      <p:sp>
        <p:nvSpPr>
          <p:cNvPr id="15" name="SK-7-text-14"/>
          <p:cNvSpPr/>
          <p:nvPr/>
        </p:nvSpPr>
        <p:spPr>
          <a:xfrm>
            <a:off x="4305300" y="5871865"/>
            <a:ext cx="7250311" cy="51970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46"/>
              </a:lnSpc>
              <a:buNone/>
            </a:pPr>
            <a:r>
              <a:rPr lang="en-US" sz="1650" b="1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Inclusive language is assessed in the SCA – markers specifically</a:t>
            </a:r>
            <a:endParaRPr lang="en-US" sz="1650" dirty="0"/>
          </a:p>
          <a:p>
            <a:pPr marL="0" indent="0">
              <a:lnSpc>
                <a:spcPts val="2046"/>
              </a:lnSpc>
              <a:buNone/>
            </a:pPr>
            <a:r>
              <a:rPr lang="en-US" sz="1650" b="1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look for non-assumptive questioning and affirming responses.</a:t>
            </a:r>
            <a:endParaRPr lang="en-US" sz="1650" dirty="0"/>
          </a:p>
        </p:txBody>
      </p:sp>
      <p:sp>
        <p:nvSpPr>
          <p:cNvPr id="16" name="SK-7-text-15"/>
          <p:cNvSpPr/>
          <p:nvPr/>
        </p:nvSpPr>
        <p:spPr>
          <a:xfrm>
            <a:off x="838200" y="2524125"/>
            <a:ext cx="237744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Instead of...</a:t>
            </a:r>
            <a:endParaRPr lang="en-US" sz="1200" dirty="0"/>
          </a:p>
        </p:txBody>
      </p:sp>
      <p:sp>
        <p:nvSpPr>
          <p:cNvPr id="17" name="SK-7-text-16"/>
          <p:cNvSpPr/>
          <p:nvPr/>
        </p:nvSpPr>
        <p:spPr>
          <a:xfrm>
            <a:off x="838200" y="4838700"/>
            <a:ext cx="3248025" cy="54426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*Ask what anatomy the patient has – this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guides which swabs and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examinations are relevant</a:t>
            </a:r>
            <a:endParaRPr lang="en-US" sz="1200" dirty="0"/>
          </a:p>
        </p:txBody>
      </p:sp>
      <p:sp>
        <p:nvSpPr>
          <p:cNvPr id="18" name="SK-7-text-17"/>
          <p:cNvSpPr/>
          <p:nvPr/>
        </p:nvSpPr>
        <p:spPr>
          <a:xfrm>
            <a:off x="4248150" y="2524125"/>
            <a:ext cx="2377440" cy="1814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Ask openly...</a:t>
            </a:r>
            <a:endParaRPr lang="en-US" sz="1200" dirty="0"/>
          </a:p>
        </p:txBody>
      </p:sp>
      <p:sp>
        <p:nvSpPr>
          <p:cNvPr id="19" name="SK-7-text-18"/>
          <p:cNvSpPr/>
          <p:nvPr/>
        </p:nvSpPr>
        <p:spPr>
          <a:xfrm>
            <a:off x="4248150" y="5095875"/>
            <a:ext cx="3373636" cy="36284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*Affirming ownership language builds trust</a:t>
            </a:r>
            <a:endParaRPr lang="en-US" sz="1200" dirty="0"/>
          </a:p>
          <a:p>
            <a:pPr marL="0" indent="0">
              <a:lnSpc>
                <a:spcPts val="1428"/>
              </a:lnSpc>
              <a:buNone/>
            </a:pPr>
            <a:r>
              <a:rPr lang="en-US" sz="1200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and rapport</a:t>
            </a:r>
            <a:endParaRPr lang="en-US" sz="1200" dirty="0"/>
          </a:p>
        </p:txBody>
      </p:sp>
      <p:sp>
        <p:nvSpPr>
          <p:cNvPr id="20" name="SK-7-text-19"/>
          <p:cNvSpPr/>
          <p:nvPr/>
        </p:nvSpPr>
        <p:spPr>
          <a:xfrm>
            <a:off x="838200" y="3486150"/>
            <a:ext cx="61150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i="1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*Avoids heteronormative assumptions</a:t>
            </a:r>
            <a:endParaRPr lang="en-US" sz="1125" dirty="0"/>
          </a:p>
        </p:txBody>
      </p:sp>
      <p:sp>
        <p:nvSpPr>
          <p:cNvPr id="21" name="SK-7-text-20"/>
          <p:cNvSpPr/>
          <p:nvPr/>
        </p:nvSpPr>
        <p:spPr>
          <a:xfrm>
            <a:off x="4248150" y="3486150"/>
            <a:ext cx="74866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i="1" dirty="0">
                <a:solidFill>
                  <a:srgbClr val="17294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*Non-assumptive – never presume orientation</a:t>
            </a:r>
            <a:endParaRPr lang="en-US" sz="1125" dirty="0"/>
          </a:p>
        </p:txBody>
      </p:sp>
      <p:sp>
        <p:nvSpPr>
          <p:cNvPr id="22" name="SK-7-text-21"/>
          <p:cNvSpPr/>
          <p:nvPr/>
        </p:nvSpPr>
        <p:spPr>
          <a:xfrm>
            <a:off x="590550" y="6638925"/>
            <a:ext cx="3600450" cy="16996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339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67" y="1776115"/>
            <a:ext cx="377875" cy="322213"/>
          </a:xfrm>
          <a:prstGeom prst="rect">
            <a:avLst/>
          </a:prstGeom>
        </p:spPr>
      </p:pic>
      <p:sp>
        <p:nvSpPr>
          <p:cNvPr id="4" name="SK-8-text-3"/>
          <p:cNvSpPr/>
          <p:nvPr/>
        </p:nvSpPr>
        <p:spPr>
          <a:xfrm>
            <a:off x="590550" y="809625"/>
            <a:ext cx="11601450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4320"/>
              </a:lnSpc>
              <a:buNone/>
            </a:pPr>
            <a:r>
              <a:rPr lang="en-US" sz="3600" b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What to Ask in a Sexual History</a:t>
            </a:r>
            <a:endParaRPr lang="en-US" sz="3600" dirty="0"/>
          </a:p>
        </p:txBody>
      </p:sp>
      <p:sp>
        <p:nvSpPr>
          <p:cNvPr id="5" name="SK-8-text-4"/>
          <p:cNvSpPr/>
          <p:nvPr/>
        </p:nvSpPr>
        <p:spPr>
          <a:xfrm>
            <a:off x="590550" y="123825"/>
            <a:ext cx="8618220" cy="3287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88"/>
              </a:lnSpc>
              <a:buNone/>
            </a:pPr>
            <a:r>
              <a:rPr lang="en-US" sz="2175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BRADFORD VTS TEACHING DECK</a:t>
            </a:r>
            <a:endParaRPr lang="en-US" sz="2175" dirty="0"/>
          </a:p>
        </p:txBody>
      </p:sp>
      <p:sp>
        <p:nvSpPr>
          <p:cNvPr id="6" name="SK-8-text-5"/>
          <p:cNvSpPr/>
          <p:nvPr/>
        </p:nvSpPr>
        <p:spPr>
          <a:xfrm>
            <a:off x="1200150" y="1771650"/>
            <a:ext cx="10991850" cy="3095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438"/>
              </a:lnSpc>
              <a:buNone/>
            </a:pPr>
            <a:r>
              <a:rPr lang="en-US" sz="1600" i="1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‘I need to ask you some questions about your sexual health — so I can help you as best as I can…’</a:t>
            </a:r>
            <a:endParaRPr lang="en-US" sz="1600" dirty="0"/>
          </a:p>
        </p:txBody>
      </p:sp>
      <p:sp>
        <p:nvSpPr>
          <p:cNvPr id="7" name="SK-8-text-6"/>
          <p:cNvSpPr/>
          <p:nvPr/>
        </p:nvSpPr>
        <p:spPr>
          <a:xfrm>
            <a:off x="714375" y="2457450"/>
            <a:ext cx="3520440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9"/>
              </a:lnSpc>
              <a:buNone/>
            </a:pPr>
            <a:r>
              <a:rPr lang="en-US" sz="1650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RECENT CONTACT</a:t>
            </a:r>
            <a:endParaRPr lang="en-US" sz="1650" dirty="0"/>
          </a:p>
        </p:txBody>
      </p:sp>
      <p:sp>
        <p:nvSpPr>
          <p:cNvPr id="8" name="SK-8-text-7"/>
          <p:cNvSpPr/>
          <p:nvPr/>
        </p:nvSpPr>
        <p:spPr>
          <a:xfrm>
            <a:off x="6448425" y="2457450"/>
            <a:ext cx="3268980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9"/>
              </a:lnSpc>
              <a:buNone/>
            </a:pPr>
            <a:r>
              <a:rPr lang="en-US" sz="1650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CONTRACEPTION</a:t>
            </a:r>
            <a:endParaRPr lang="en-US" sz="1650" dirty="0"/>
          </a:p>
        </p:txBody>
      </p:sp>
      <p:sp>
        <p:nvSpPr>
          <p:cNvPr id="9" name="SK-8-text-8"/>
          <p:cNvSpPr/>
          <p:nvPr/>
        </p:nvSpPr>
        <p:spPr>
          <a:xfrm>
            <a:off x="714375" y="3781425"/>
            <a:ext cx="4023360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9"/>
              </a:lnSpc>
              <a:buNone/>
            </a:pPr>
            <a:r>
              <a:rPr lang="en-US" sz="1650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SEXUAL PRACTICES</a:t>
            </a:r>
            <a:endParaRPr lang="en-US" sz="1650" dirty="0"/>
          </a:p>
        </p:txBody>
      </p:sp>
      <p:sp>
        <p:nvSpPr>
          <p:cNvPr id="10" name="SK-8-text-9"/>
          <p:cNvSpPr/>
          <p:nvPr/>
        </p:nvSpPr>
        <p:spPr>
          <a:xfrm>
            <a:off x="6448425" y="3724275"/>
            <a:ext cx="4526280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9"/>
              </a:lnSpc>
              <a:buNone/>
            </a:pPr>
            <a:r>
              <a:rPr lang="en-US" sz="1650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CHEMSEX &amp; DRUG USE</a:t>
            </a:r>
            <a:endParaRPr lang="en-US" sz="1650" dirty="0"/>
          </a:p>
        </p:txBody>
      </p:sp>
      <p:sp>
        <p:nvSpPr>
          <p:cNvPr id="11" name="SK-8-text-10"/>
          <p:cNvSpPr/>
          <p:nvPr/>
        </p:nvSpPr>
        <p:spPr>
          <a:xfrm>
            <a:off x="714375" y="5143500"/>
            <a:ext cx="5280660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9"/>
              </a:lnSpc>
              <a:buNone/>
            </a:pPr>
            <a:r>
              <a:rPr lang="en-US" sz="1650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PARTNER &amp; STI HISTORY</a:t>
            </a:r>
            <a:endParaRPr lang="en-US" sz="1650" dirty="0"/>
          </a:p>
        </p:txBody>
      </p:sp>
      <p:sp>
        <p:nvSpPr>
          <p:cNvPr id="12" name="SK-8-text-11"/>
          <p:cNvSpPr/>
          <p:nvPr/>
        </p:nvSpPr>
        <p:spPr>
          <a:xfrm>
            <a:off x="6448425" y="4943475"/>
            <a:ext cx="2766060" cy="2220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49"/>
              </a:lnSpc>
              <a:buNone/>
            </a:pPr>
            <a:r>
              <a:rPr lang="en-US" sz="1650" b="1" dirty="0">
                <a:solidFill>
                  <a:srgbClr val="D354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TRAVEL RISK</a:t>
            </a:r>
            <a:endParaRPr lang="en-US" sz="1650" dirty="0"/>
          </a:p>
        </p:txBody>
      </p:sp>
      <p:sp>
        <p:nvSpPr>
          <p:cNvPr id="13" name="SK-8-text-12"/>
          <p:cNvSpPr/>
          <p:nvPr/>
        </p:nvSpPr>
        <p:spPr>
          <a:xfrm>
            <a:off x="714375" y="2724150"/>
            <a:ext cx="5699671" cy="8170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Last sexual contact — when and what kind?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Number of partners in the past 3 months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Gender of partners</a:t>
            </a:r>
            <a:endParaRPr lang="en-US" sz="1650" dirty="0"/>
          </a:p>
        </p:txBody>
      </p:sp>
      <p:sp>
        <p:nvSpPr>
          <p:cNvPr id="14" name="SK-8-text-13"/>
          <p:cNvSpPr/>
          <p:nvPr/>
        </p:nvSpPr>
        <p:spPr>
          <a:xfrm>
            <a:off x="6448425" y="2724150"/>
            <a:ext cx="4232821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Current contraception method?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• Risk of pregnancy?</a:t>
            </a:r>
            <a:endParaRPr lang="en-US" sz="1650" dirty="0"/>
          </a:p>
        </p:txBody>
      </p:sp>
      <p:sp>
        <p:nvSpPr>
          <p:cNvPr id="15" name="SK-8-text-14"/>
          <p:cNvSpPr/>
          <p:nvPr/>
        </p:nvSpPr>
        <p:spPr>
          <a:xfrm>
            <a:off x="714375" y="4067175"/>
            <a:ext cx="4327178" cy="8170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Types of sex: oral, vaginal, anal?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Insertive or receptive role?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Consistent condom use?</a:t>
            </a:r>
            <a:endParaRPr lang="en-US" sz="1650" dirty="0"/>
          </a:p>
        </p:txBody>
      </p:sp>
      <p:sp>
        <p:nvSpPr>
          <p:cNvPr id="16" name="SK-8-text-15"/>
          <p:cNvSpPr/>
          <p:nvPr/>
        </p:nvSpPr>
        <p:spPr>
          <a:xfrm>
            <a:off x="6448425" y="4019550"/>
            <a:ext cx="5029200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Drug use during sex?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Mephedrone, GHB/GBL, crystal meth?</a:t>
            </a:r>
            <a:endParaRPr lang="en-US" sz="1650" dirty="0"/>
          </a:p>
        </p:txBody>
      </p:sp>
      <p:sp>
        <p:nvSpPr>
          <p:cNvPr id="17" name="SK-8-text-16"/>
          <p:cNvSpPr/>
          <p:nvPr/>
        </p:nvSpPr>
        <p:spPr>
          <a:xfrm>
            <a:off x="714375" y="5400675"/>
            <a:ext cx="3918496" cy="81706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Any symptoms in partner?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Previous STIs — ever tested?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Last HIV test and result?</a:t>
            </a:r>
            <a:endParaRPr lang="en-US" sz="1650" dirty="0"/>
          </a:p>
        </p:txBody>
      </p:sp>
      <p:sp>
        <p:nvSpPr>
          <p:cNvPr id="18" name="SK-8-text-17"/>
          <p:cNvSpPr/>
          <p:nvPr/>
        </p:nvSpPr>
        <p:spPr>
          <a:xfrm>
            <a:off x="6448425" y="5219700"/>
            <a:ext cx="4725293" cy="5447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Sex abroad?</a:t>
            </a:r>
            <a:endParaRPr lang="en-US" sz="1650" dirty="0"/>
          </a:p>
          <a:p>
            <a:pPr marL="0" indent="0">
              <a:lnSpc>
                <a:spcPts val="2145"/>
              </a:lnSpc>
              <a:buNone/>
            </a:pPr>
            <a:r>
              <a:rPr lang="en-US" sz="1650" dirty="0">
                <a:solidFill>
                  <a:srgbClr val="0B1A3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Drug-resistant strains consideration</a:t>
            </a:r>
            <a:endParaRPr lang="en-US" sz="1650" dirty="0"/>
          </a:p>
        </p:txBody>
      </p:sp>
      <p:sp>
        <p:nvSpPr>
          <p:cNvPr id="19" name="SK-8-text-18"/>
          <p:cNvSpPr/>
          <p:nvPr/>
        </p:nvSpPr>
        <p:spPr>
          <a:xfrm>
            <a:off x="228600" y="6591300"/>
            <a:ext cx="4800600" cy="1885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85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www.bradfordvts.co.uk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9-text-2"/>
          <p:cNvSpPr/>
          <p:nvPr/>
        </p:nvSpPr>
        <p:spPr>
          <a:xfrm>
            <a:off x="590550" y="876300"/>
            <a:ext cx="11601450" cy="4994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3933"/>
              </a:lnSpc>
              <a:buNone/>
            </a:pPr>
            <a:r>
              <a:rPr lang="en-US" sz="3450" dirty="0">
                <a:solidFill>
                  <a:srgbClr val="002060"/>
                </a:solidFill>
                <a:latin typeface="Arial-Black" pitchFamily="34" charset="0"/>
                <a:ea typeface="Arial-Black" pitchFamily="34" charset="-122"/>
                <a:cs typeface="Arial-Black" pitchFamily="34" charset="-120"/>
              </a:rPr>
              <a:t>Case Study 1: The Asymptomatic Screen</a:t>
            </a:r>
            <a:endParaRPr lang="en-US" sz="3450" dirty="0"/>
          </a:p>
        </p:txBody>
      </p:sp>
      <p:sp>
        <p:nvSpPr>
          <p:cNvPr id="4" name="SK-9-text-3"/>
          <p:cNvSpPr/>
          <p:nvPr/>
        </p:nvSpPr>
        <p:spPr>
          <a:xfrm>
            <a:off x="590550" y="123825"/>
            <a:ext cx="3429000" cy="3257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65"/>
              </a:lnSpc>
              <a:buNone/>
            </a:pPr>
            <a:r>
              <a:rPr lang="en-US" sz="2250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CASE STUDY</a:t>
            </a:r>
            <a:endParaRPr lang="en-US" sz="2250" dirty="0"/>
          </a:p>
        </p:txBody>
      </p:sp>
      <p:sp>
        <p:nvSpPr>
          <p:cNvPr id="5" name="SK-9-text-4"/>
          <p:cNvSpPr/>
          <p:nvPr/>
        </p:nvSpPr>
        <p:spPr>
          <a:xfrm>
            <a:off x="895350" y="2733675"/>
            <a:ext cx="7147560" cy="3306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04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Rebecca, 21 — Student</a:t>
            </a:r>
            <a:endParaRPr lang="en-US" sz="2100" dirty="0"/>
          </a:p>
        </p:txBody>
      </p:sp>
      <p:sp>
        <p:nvSpPr>
          <p:cNvPr id="6" name="SK-9-text-5"/>
          <p:cNvSpPr/>
          <p:nvPr/>
        </p:nvSpPr>
        <p:spPr>
          <a:xfrm>
            <a:off x="895350" y="4476750"/>
            <a:ext cx="5760720" cy="3306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604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What would you do?</a:t>
            </a:r>
            <a:endParaRPr lang="en-US" sz="2100" dirty="0"/>
          </a:p>
        </p:txBody>
      </p:sp>
      <p:sp>
        <p:nvSpPr>
          <p:cNvPr id="7" name="SK-9-text-6"/>
          <p:cNvSpPr/>
          <p:nvPr/>
        </p:nvSpPr>
        <p:spPr>
          <a:xfrm>
            <a:off x="895350" y="3267075"/>
            <a:ext cx="5133975" cy="64412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536"/>
              </a:lnSpc>
              <a:buNone/>
            </a:pPr>
            <a:r>
              <a:rPr lang="en-US" sz="1725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Attends for routine contraception review.</a:t>
            </a:r>
            <a:endParaRPr lang="en-US" sz="1725" dirty="0"/>
          </a:p>
          <a:p>
            <a:pPr marL="0" indent="0">
              <a:lnSpc>
                <a:spcPts val="2536"/>
              </a:lnSpc>
              <a:buNone/>
            </a:pPr>
            <a:r>
              <a:rPr lang="en-US" sz="1725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New partner 6 weeks ago. No symptoms.</a:t>
            </a:r>
            <a:endParaRPr lang="en-US" sz="1725" dirty="0"/>
          </a:p>
        </p:txBody>
      </p:sp>
      <p:sp>
        <p:nvSpPr>
          <p:cNvPr id="8" name="SK-9-text-7"/>
          <p:cNvSpPr/>
          <p:nvPr/>
        </p:nvSpPr>
        <p:spPr>
          <a:xfrm>
            <a:off x="6324600" y="1866900"/>
            <a:ext cx="34975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404"/>
              </a:lnSpc>
              <a:buNone/>
            </a:pPr>
            <a:r>
              <a:rPr lang="en-US" sz="1350" dirty="0">
                <a:solidFill>
                  <a:srgbClr val="D35400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CLINICAL APPROACH</a:t>
            </a:r>
            <a:endParaRPr lang="en-US" sz="1350" dirty="0"/>
          </a:p>
        </p:txBody>
      </p:sp>
      <p:sp>
        <p:nvSpPr>
          <p:cNvPr id="9" name="SK-9-text-8"/>
          <p:cNvSpPr/>
          <p:nvPr/>
        </p:nvSpPr>
        <p:spPr>
          <a:xfrm>
            <a:off x="6562725" y="2209800"/>
            <a:ext cx="5605463" cy="49619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Opportunistic STI screen — especially chlamydia,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given new partner</a:t>
            </a:r>
            <a:endParaRPr lang="en-US" sz="1575" dirty="0"/>
          </a:p>
        </p:txBody>
      </p:sp>
      <p:sp>
        <p:nvSpPr>
          <p:cNvPr id="10" name="SK-9-text-9"/>
          <p:cNvSpPr/>
          <p:nvPr/>
        </p:nvSpPr>
        <p:spPr>
          <a:xfrm>
            <a:off x="6562725" y="2828925"/>
            <a:ext cx="5448300" cy="49619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BASHH guidance: routine chlamydia screen in all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sexually active patients under 25</a:t>
            </a:r>
            <a:endParaRPr lang="en-US" sz="1575" dirty="0"/>
          </a:p>
        </p:txBody>
      </p:sp>
      <p:sp>
        <p:nvSpPr>
          <p:cNvPr id="11" name="SK-9-text-10"/>
          <p:cNvSpPr/>
          <p:nvPr/>
        </p:nvSpPr>
        <p:spPr>
          <a:xfrm>
            <a:off x="6502598" y="3438525"/>
            <a:ext cx="5689253" cy="49619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NCSP: National Chlamydia Screening Programme —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offer to all under 25s regardless of symptoms</a:t>
            </a:r>
            <a:endParaRPr lang="en-US" sz="1575" dirty="0"/>
          </a:p>
        </p:txBody>
      </p:sp>
      <p:sp>
        <p:nvSpPr>
          <p:cNvPr id="12" name="SK-9-text-11"/>
          <p:cNvSpPr/>
          <p:nvPr/>
        </p:nvSpPr>
        <p:spPr>
          <a:xfrm>
            <a:off x="6505575" y="4057650"/>
            <a:ext cx="6108353" cy="49619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Tests: Vulvo-vaginal swab (VVS) for NAAT — chlamydia</a:t>
            </a:r>
            <a:endParaRPr lang="en-US" sz="1575" dirty="0"/>
          </a:p>
          <a:p>
            <a:pPr marL="0" indent="0">
              <a:lnSpc>
                <a:spcPts val="1953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and gonorrhoea; MSU if urinary symptoms present</a:t>
            </a:r>
            <a:endParaRPr lang="en-US" sz="1575" dirty="0"/>
          </a:p>
        </p:txBody>
      </p:sp>
      <p:sp>
        <p:nvSpPr>
          <p:cNvPr id="13" name="SK-9-text-12"/>
          <p:cNvSpPr/>
          <p:nvPr/>
        </p:nvSpPr>
        <p:spPr>
          <a:xfrm>
            <a:off x="6562725" y="4676775"/>
            <a:ext cx="5629275" cy="26863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115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Counsel: partner notification if result returns positive</a:t>
            </a:r>
            <a:endParaRPr lang="en-US" sz="1500" dirty="0"/>
          </a:p>
        </p:txBody>
      </p:sp>
      <p:sp>
        <p:nvSpPr>
          <p:cNvPr id="14" name="SK-9-text-13"/>
          <p:cNvSpPr/>
          <p:nvPr/>
        </p:nvSpPr>
        <p:spPr>
          <a:xfrm>
            <a:off x="6562725" y="5505450"/>
            <a:ext cx="5029200" cy="6786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781"/>
              </a:lnSpc>
              <a:buNone/>
            </a:pPr>
            <a:r>
              <a:rPr lang="en-US" sz="1425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Chlamydia screening is offered to ALL under-25s</a:t>
            </a:r>
            <a:endParaRPr lang="en-US" sz="1425" dirty="0"/>
          </a:p>
          <a:p>
            <a:pPr marL="0" indent="0">
              <a:lnSpc>
                <a:spcPts val="1781"/>
              </a:lnSpc>
              <a:buNone/>
            </a:pPr>
            <a:r>
              <a:rPr lang="en-US" sz="1425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regardless of symptoms — this is a classic AKT</a:t>
            </a:r>
            <a:endParaRPr lang="en-US" sz="1425" dirty="0"/>
          </a:p>
          <a:p>
            <a:pPr marL="0" indent="0">
              <a:lnSpc>
                <a:spcPts val="1781"/>
              </a:lnSpc>
              <a:buNone/>
            </a:pPr>
            <a:r>
              <a:rPr lang="en-US" sz="1425" i="1" dirty="0">
                <a:solidFill>
                  <a:srgbClr val="000000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distractor.</a:t>
            </a:r>
            <a:endParaRPr lang="en-US" sz="1425" dirty="0"/>
          </a:p>
        </p:txBody>
      </p:sp>
      <p:sp>
        <p:nvSpPr>
          <p:cNvPr id="15" name="SK-9-text-14"/>
          <p:cNvSpPr/>
          <p:nvPr/>
        </p:nvSpPr>
        <p:spPr>
          <a:xfrm>
            <a:off x="962025" y="2238375"/>
            <a:ext cx="1737360" cy="1936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25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THE CASE</a:t>
            </a:r>
            <a:endParaRPr lang="en-US" sz="1425" dirty="0"/>
          </a:p>
        </p:txBody>
      </p:sp>
      <p:sp>
        <p:nvSpPr>
          <p:cNvPr id="16" name="SK-9-text-15"/>
          <p:cNvSpPr/>
          <p:nvPr/>
        </p:nvSpPr>
        <p:spPr>
          <a:xfrm>
            <a:off x="6522720" y="5208719"/>
            <a:ext cx="1520190" cy="2246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525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Arial-BoldMT" pitchFamily="34" charset="0"/>
                <a:ea typeface="Arial-BoldMT" pitchFamily="34" charset="-122"/>
                <a:cs typeface="Arial-BoldMT" pitchFamily="34" charset="-120"/>
              </a:rPr>
              <a:t>AKT TIP</a:t>
            </a:r>
            <a:endParaRPr lang="en-US" sz="1425" dirty="0"/>
          </a:p>
        </p:txBody>
      </p:sp>
      <p:sp>
        <p:nvSpPr>
          <p:cNvPr id="17" name="SK-9-text-16"/>
          <p:cNvSpPr/>
          <p:nvPr/>
        </p:nvSpPr>
        <p:spPr>
          <a:xfrm>
            <a:off x="466725" y="6600825"/>
            <a:ext cx="3600450" cy="1385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091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ArialMT" pitchFamily="34" charset="0"/>
                <a:ea typeface="ArialMT" pitchFamily="34" charset="-122"/>
                <a:cs typeface="ArialMT" pitchFamily="34" charset="-120"/>
              </a:rPr>
              <a:t>www.bradfordvts.co.uk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3109</Words>
  <Application>Microsoft Office PowerPoint</Application>
  <PresentationFormat>Widescreen</PresentationFormat>
  <Paragraphs>602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Open Sans</vt:lpstr>
      <vt:lpstr>Arial-Black</vt:lpstr>
      <vt:lpstr>Roboto-Regular</vt:lpstr>
      <vt:lpstr>TimesNewRomanPS-BoldItalicMT</vt:lpstr>
      <vt:lpstr>Arial</vt:lpstr>
      <vt:lpstr>ArialMT</vt:lpstr>
      <vt:lpstr>Noto Sans KR</vt:lpstr>
      <vt:lpstr>Roboto-BoldItalic</vt:lpstr>
      <vt:lpstr>Arial-BoldMT</vt:lpstr>
      <vt:lpstr>TimesNewRomanPS-ItalicMT</vt:lpstr>
      <vt:lpstr>Montserrat</vt:lpstr>
      <vt:lpstr>Roboto Condensed</vt:lpstr>
      <vt:lpstr>Noto Sans</vt:lpstr>
      <vt:lpstr>OpenSans-Bold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2026-05-24T14:43:27Z</dcterms:created>
  <dcterms:modified xsi:type="dcterms:W3CDTF">2026-05-24T15:04:55Z</dcterms:modified>
</cp:coreProperties>
</file>