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66" r:id="rId5"/>
    <p:sldMasterId id="2147483674" r:id="rId6"/>
    <p:sldMasterId id="2147483697" r:id="rId7"/>
  </p:sldMasterIdLst>
  <p:notesMasterIdLst>
    <p:notesMasterId r:id="rId20"/>
  </p:notesMasterIdLst>
  <p:handoutMasterIdLst>
    <p:handoutMasterId r:id="rId21"/>
  </p:handoutMasterIdLst>
  <p:sldIdLst>
    <p:sldId id="272" r:id="rId8"/>
    <p:sldId id="3087" r:id="rId9"/>
    <p:sldId id="274" r:id="rId10"/>
    <p:sldId id="1425" r:id="rId11"/>
    <p:sldId id="500" r:id="rId12"/>
    <p:sldId id="3069" r:id="rId13"/>
    <p:sldId id="3089" r:id="rId14"/>
    <p:sldId id="3070" r:id="rId15"/>
    <p:sldId id="3072" r:id="rId16"/>
    <p:sldId id="1422" r:id="rId17"/>
    <p:sldId id="1432" r:id="rId18"/>
    <p:sldId id="30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E13A3D9-F3A8-4DFE-9DA3-0B76B5F3FA2C}">
          <p14:sldIdLst>
            <p14:sldId id="272"/>
            <p14:sldId id="3087"/>
            <p14:sldId id="274"/>
            <p14:sldId id="1425"/>
            <p14:sldId id="500"/>
            <p14:sldId id="3069"/>
            <p14:sldId id="3089"/>
            <p14:sldId id="3070"/>
            <p14:sldId id="3072"/>
            <p14:sldId id="1422"/>
            <p14:sldId id="1432"/>
            <p14:sldId id="307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709" userDrawn="1">
          <p15:clr>
            <a:srgbClr val="A4A3A4"/>
          </p15:clr>
        </p15:guide>
        <p15:guide id="4" pos="317" userDrawn="1">
          <p15:clr>
            <a:srgbClr val="A4A3A4"/>
          </p15:clr>
        </p15:guide>
        <p15:guide id="5" orient="horz" pos="595" userDrawn="1">
          <p15:clr>
            <a:srgbClr val="A4A3A4"/>
          </p15:clr>
        </p15:guide>
        <p15:guide id="6" orient="horz" pos="16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rgan St-Prix, Sharday" initials="MSS" lastIdx="2" clrIdx="0">
    <p:extLst>
      <p:ext uri="{19B8F6BF-5375-455C-9EA6-DF929625EA0E}">
        <p15:presenceInfo xmlns:p15="http://schemas.microsoft.com/office/powerpoint/2012/main" userId="S-1-5-21-597545548-1168997572-679101248-1623128" providerId="AD"/>
      </p:ext>
    </p:extLst>
  </p:cmAuthor>
  <p:cmAuthor id="2" name="Misha Imtiaz" initials="MI" lastIdx="1" clrIdx="1">
    <p:extLst>
      <p:ext uri="{19B8F6BF-5375-455C-9EA6-DF929625EA0E}">
        <p15:presenceInfo xmlns:p15="http://schemas.microsoft.com/office/powerpoint/2012/main" userId="S::Misha.Imtiaz@england.nhs.uk::82b91e81-a5d8-434c-8e40-ce627f31cf0a" providerId="AD"/>
      </p:ext>
    </p:extLst>
  </p:cmAuthor>
  <p:cmAuthor id="3" name="Sharday Morgan-StPrix" initials="SM" lastIdx="1" clrIdx="2">
    <p:extLst>
      <p:ext uri="{19B8F6BF-5375-455C-9EA6-DF929625EA0E}">
        <p15:presenceInfo xmlns:p15="http://schemas.microsoft.com/office/powerpoint/2012/main" userId="S::sharday.morgan-stprix@england.nhs.uk::e31997f9-7737-4c0f-a506-77918364177b" providerId="AD"/>
      </p:ext>
    </p:extLst>
  </p:cmAuthor>
  <p:cmAuthor id="4" name="FARRELL, Suzanne (NHS ENGLAND &amp; NHS IMPROVEMENT - X24)" initials="FS(E&amp;NI-X" lastIdx="2" clrIdx="3">
    <p:extLst>
      <p:ext uri="{19B8F6BF-5375-455C-9EA6-DF929625EA0E}">
        <p15:presenceInfo xmlns:p15="http://schemas.microsoft.com/office/powerpoint/2012/main" userId="FARRELL, Suzanne (NHS ENGLAND &amp; NHS IMPROVEMENT - X24)" providerId="None"/>
      </p:ext>
    </p:extLst>
  </p:cmAuthor>
  <p:cmAuthor id="5" name="Suzanne Farrell" initials="SF" lastIdx="2" clrIdx="4">
    <p:extLst>
      <p:ext uri="{19B8F6BF-5375-455C-9EA6-DF929625EA0E}">
        <p15:presenceInfo xmlns:p15="http://schemas.microsoft.com/office/powerpoint/2012/main" userId="S::suzanne.farrell3@england.nhs.uk::1372cd53-e2e7-4f7b-ae86-387375fca2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22" autoAdjust="0"/>
    <p:restoredTop sz="86369" autoAdjust="0"/>
  </p:normalViewPr>
  <p:slideViewPr>
    <p:cSldViewPr snapToGrid="0" snapToObjects="1">
      <p:cViewPr varScale="1">
        <p:scale>
          <a:sx n="98" d="100"/>
          <a:sy n="98" d="100"/>
        </p:scale>
        <p:origin x="1692" y="90"/>
      </p:cViewPr>
      <p:guideLst>
        <p:guide orient="horz" pos="2160"/>
        <p:guide pos="2880"/>
        <p:guide orient="horz" pos="709"/>
        <p:guide pos="317"/>
        <p:guide orient="horz" pos="595"/>
        <p:guide orient="horz" pos="164"/>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8" d="100"/>
          <a:sy n="88" d="100"/>
        </p:scale>
        <p:origin x="-3870"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a:t>National: Urgent cases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'[20 Feb 18 test Graphs for national CYP ED performance Q1 2016-17 up to Q4 2020-21v4.xlsx]Sheet1'!$B$1</c:f>
              <c:strCache>
                <c:ptCount val="1"/>
                <c:pt idx="0">
                  <c:v>N completed  urgent  pathways </c:v>
                </c:pt>
              </c:strCache>
            </c:strRef>
          </c:tx>
          <c:spPr>
            <a:solidFill>
              <a:schemeClr val="accent1"/>
            </a:solidFill>
            <a:ln>
              <a:noFill/>
            </a:ln>
            <a:effectLst/>
          </c:spPr>
          <c:invertIfNegative val="0"/>
          <c:dPt>
            <c:idx val="16"/>
            <c:invertIfNegative val="0"/>
            <c:bubble3D val="0"/>
            <c:spPr>
              <a:solidFill>
                <a:srgbClr val="00B050"/>
              </a:solidFill>
              <a:ln>
                <a:noFill/>
              </a:ln>
              <a:effectLst/>
            </c:spPr>
            <c:extLst>
              <c:ext xmlns:c16="http://schemas.microsoft.com/office/drawing/2014/chart" uri="{C3380CC4-5D6E-409C-BE32-E72D297353CC}">
                <c16:uniqueId val="{00000000-DC9C-4696-9564-BB474CDE97C3}"/>
              </c:ext>
            </c:extLst>
          </c:dPt>
          <c:dPt>
            <c:idx val="17"/>
            <c:invertIfNegative val="0"/>
            <c:bubble3D val="0"/>
            <c:spPr>
              <a:solidFill>
                <a:srgbClr val="00B050"/>
              </a:solidFill>
              <a:ln>
                <a:noFill/>
              </a:ln>
              <a:effectLst/>
            </c:spPr>
            <c:extLst>
              <c:ext xmlns:c16="http://schemas.microsoft.com/office/drawing/2014/chart" uri="{C3380CC4-5D6E-409C-BE32-E72D297353CC}">
                <c16:uniqueId val="{00000001-DC9C-4696-9564-BB474CDE97C3}"/>
              </c:ext>
            </c:extLst>
          </c:dPt>
          <c:dPt>
            <c:idx val="18"/>
            <c:invertIfNegative val="0"/>
            <c:bubble3D val="0"/>
            <c:spPr>
              <a:solidFill>
                <a:srgbClr val="00B050"/>
              </a:solidFill>
              <a:ln>
                <a:noFill/>
              </a:ln>
              <a:effectLst/>
            </c:spPr>
            <c:extLst>
              <c:ext xmlns:c16="http://schemas.microsoft.com/office/drawing/2014/chart" uri="{C3380CC4-5D6E-409C-BE32-E72D297353CC}">
                <c16:uniqueId val="{00000002-DC9C-4696-9564-BB474CDE97C3}"/>
              </c:ext>
            </c:extLst>
          </c:dPt>
          <c:dPt>
            <c:idx val="19"/>
            <c:invertIfNegative val="0"/>
            <c:bubble3D val="0"/>
            <c:spPr>
              <a:solidFill>
                <a:srgbClr val="00B050"/>
              </a:solidFill>
              <a:ln>
                <a:noFill/>
              </a:ln>
              <a:effectLst/>
            </c:spPr>
            <c:extLst>
              <c:ext xmlns:c16="http://schemas.microsoft.com/office/drawing/2014/chart" uri="{C3380CC4-5D6E-409C-BE32-E72D297353CC}">
                <c16:uniqueId val="{00000003-DC9C-4696-9564-BB474CDE97C3}"/>
              </c:ext>
            </c:extLst>
          </c:dPt>
          <c:cat>
            <c:strRef>
              <c:f>'[20 Feb 18 test Graphs for national CYP ED performance Q1 2016-17 up to Q4 2020-21v4.xlsx]Sheet1'!$A$2:$A$21</c:f>
              <c:strCache>
                <c:ptCount val="20"/>
                <c:pt idx="0">
                  <c:v>Q1-16/17</c:v>
                </c:pt>
                <c:pt idx="1">
                  <c:v>Q2-16/17</c:v>
                </c:pt>
                <c:pt idx="2">
                  <c:v>Q3-16/17</c:v>
                </c:pt>
                <c:pt idx="3">
                  <c:v>Q4-16/17</c:v>
                </c:pt>
                <c:pt idx="4">
                  <c:v>Q1-17/18</c:v>
                </c:pt>
                <c:pt idx="5">
                  <c:v>Q2-17/18</c:v>
                </c:pt>
                <c:pt idx="6">
                  <c:v>Q3-17/18</c:v>
                </c:pt>
                <c:pt idx="7">
                  <c:v>Q4-17/18</c:v>
                </c:pt>
                <c:pt idx="8">
                  <c:v>Q1-18/19</c:v>
                </c:pt>
                <c:pt idx="9">
                  <c:v>Q2-18/19</c:v>
                </c:pt>
                <c:pt idx="10">
                  <c:v>Q3-18-19</c:v>
                </c:pt>
                <c:pt idx="11">
                  <c:v>Q4 18-19</c:v>
                </c:pt>
                <c:pt idx="12">
                  <c:v>Q1 19-20</c:v>
                </c:pt>
                <c:pt idx="13">
                  <c:v>Q2 19-20</c:v>
                </c:pt>
                <c:pt idx="14">
                  <c:v>Q3 19-20</c:v>
                </c:pt>
                <c:pt idx="15">
                  <c:v>Q4 19-20</c:v>
                </c:pt>
                <c:pt idx="16">
                  <c:v>Q1 20-21</c:v>
                </c:pt>
                <c:pt idx="17">
                  <c:v>Q2 20-21</c:v>
                </c:pt>
                <c:pt idx="18">
                  <c:v>Q3 20-21</c:v>
                </c:pt>
                <c:pt idx="19">
                  <c:v>Q4 20-21</c:v>
                </c:pt>
              </c:strCache>
            </c:strRef>
          </c:cat>
          <c:val>
            <c:numRef>
              <c:f>'[20 Feb 18 test Graphs for national CYP ED performance Q1 2016-17 up to Q4 2020-21v4.xlsx]Sheet1'!$B$2:$B$21</c:f>
              <c:numCache>
                <c:formatCode>General</c:formatCode>
                <c:ptCount val="20"/>
                <c:pt idx="0">
                  <c:v>239</c:v>
                </c:pt>
                <c:pt idx="1">
                  <c:v>226</c:v>
                </c:pt>
                <c:pt idx="2">
                  <c:v>302</c:v>
                </c:pt>
                <c:pt idx="3">
                  <c:v>249</c:v>
                </c:pt>
                <c:pt idx="4">
                  <c:v>281</c:v>
                </c:pt>
                <c:pt idx="5">
                  <c:v>286</c:v>
                </c:pt>
                <c:pt idx="6">
                  <c:v>307</c:v>
                </c:pt>
                <c:pt idx="7" formatCode="#,##0">
                  <c:v>266</c:v>
                </c:pt>
                <c:pt idx="8" formatCode="#,##0">
                  <c:v>293</c:v>
                </c:pt>
                <c:pt idx="9" formatCode="#,##0">
                  <c:v>246</c:v>
                </c:pt>
                <c:pt idx="10" formatCode="#,##0">
                  <c:v>336</c:v>
                </c:pt>
                <c:pt idx="11" formatCode="#,##0">
                  <c:v>351</c:v>
                </c:pt>
                <c:pt idx="12" formatCode="#,##0">
                  <c:v>318</c:v>
                </c:pt>
                <c:pt idx="13" formatCode="#,##0">
                  <c:v>325</c:v>
                </c:pt>
                <c:pt idx="14" formatCode="#,##0">
                  <c:v>377</c:v>
                </c:pt>
                <c:pt idx="15">
                  <c:v>353</c:v>
                </c:pt>
                <c:pt idx="16">
                  <c:v>328</c:v>
                </c:pt>
                <c:pt idx="17" formatCode="#,##0">
                  <c:v>625</c:v>
                </c:pt>
                <c:pt idx="18" formatCode="#,##0">
                  <c:v>700</c:v>
                </c:pt>
                <c:pt idx="19" formatCode="#,##0">
                  <c:v>719</c:v>
                </c:pt>
              </c:numCache>
            </c:numRef>
          </c:val>
          <c:extLst>
            <c:ext xmlns:c16="http://schemas.microsoft.com/office/drawing/2014/chart" uri="{C3380CC4-5D6E-409C-BE32-E72D297353CC}">
              <c16:uniqueId val="{00000004-DC9C-4696-9564-BB474CDE97C3}"/>
            </c:ext>
          </c:extLst>
        </c:ser>
        <c:dLbls>
          <c:showLegendKey val="0"/>
          <c:showVal val="0"/>
          <c:showCatName val="0"/>
          <c:showSerName val="0"/>
          <c:showPercent val="0"/>
          <c:showBubbleSize val="0"/>
        </c:dLbls>
        <c:gapWidth val="150"/>
        <c:axId val="221144576"/>
        <c:axId val="221146112"/>
      </c:barChart>
      <c:lineChart>
        <c:grouping val="standard"/>
        <c:varyColors val="0"/>
        <c:ser>
          <c:idx val="1"/>
          <c:order val="1"/>
          <c:tx>
            <c:strRef>
              <c:f>'[20 Feb 18 test Graphs for national CYP ED performance Q1 2016-17 up to Q4 2020-21v4.xlsx]Sheet1'!$C$1</c:f>
              <c:strCache>
                <c:ptCount val="1"/>
                <c:pt idx="0">
                  <c:v>% urgent national CYP within 1W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'[20 Feb 18 test Graphs for national CYP ED performance Q1 2016-17 up to Q4 2020-21v4.xlsx]Sheet1'!$A$2:$A$21</c:f>
              <c:strCache>
                <c:ptCount val="20"/>
                <c:pt idx="0">
                  <c:v>Q1-16/17</c:v>
                </c:pt>
                <c:pt idx="1">
                  <c:v>Q2-16/17</c:v>
                </c:pt>
                <c:pt idx="2">
                  <c:v>Q3-16/17</c:v>
                </c:pt>
                <c:pt idx="3">
                  <c:v>Q4-16/17</c:v>
                </c:pt>
                <c:pt idx="4">
                  <c:v>Q1-17/18</c:v>
                </c:pt>
                <c:pt idx="5">
                  <c:v>Q2-17/18</c:v>
                </c:pt>
                <c:pt idx="6">
                  <c:v>Q3-17/18</c:v>
                </c:pt>
                <c:pt idx="7">
                  <c:v>Q4-17/18</c:v>
                </c:pt>
                <c:pt idx="8">
                  <c:v>Q1-18/19</c:v>
                </c:pt>
                <c:pt idx="9">
                  <c:v>Q2-18/19</c:v>
                </c:pt>
                <c:pt idx="10">
                  <c:v>Q3-18-19</c:v>
                </c:pt>
                <c:pt idx="11">
                  <c:v>Q4 18-19</c:v>
                </c:pt>
                <c:pt idx="12">
                  <c:v>Q1 19-20</c:v>
                </c:pt>
                <c:pt idx="13">
                  <c:v>Q2 19-20</c:v>
                </c:pt>
                <c:pt idx="14">
                  <c:v>Q3 19-20</c:v>
                </c:pt>
                <c:pt idx="15">
                  <c:v>Q4 19-20</c:v>
                </c:pt>
                <c:pt idx="16">
                  <c:v>Q1 20-21</c:v>
                </c:pt>
                <c:pt idx="17">
                  <c:v>Q2 20-21</c:v>
                </c:pt>
                <c:pt idx="18">
                  <c:v>Q3 20-21</c:v>
                </c:pt>
                <c:pt idx="19">
                  <c:v>Q4 20-21</c:v>
                </c:pt>
              </c:strCache>
            </c:strRef>
          </c:cat>
          <c:val>
            <c:numRef>
              <c:f>'[20 Feb 18 test Graphs for national CYP ED performance Q1 2016-17 up to Q4 2020-21v4.xlsx]Sheet1'!$C$2:$C$21</c:f>
              <c:numCache>
                <c:formatCode>General</c:formatCode>
                <c:ptCount val="20"/>
                <c:pt idx="0">
                  <c:v>64.5</c:v>
                </c:pt>
                <c:pt idx="1">
                  <c:v>58</c:v>
                </c:pt>
                <c:pt idx="2">
                  <c:v>67.2</c:v>
                </c:pt>
                <c:pt idx="3">
                  <c:v>68.7</c:v>
                </c:pt>
                <c:pt idx="4">
                  <c:v>73.3</c:v>
                </c:pt>
                <c:pt idx="5">
                  <c:v>71</c:v>
                </c:pt>
                <c:pt idx="6">
                  <c:v>76.900000000000006</c:v>
                </c:pt>
                <c:pt idx="7">
                  <c:v>78.900000000000006</c:v>
                </c:pt>
                <c:pt idx="8">
                  <c:v>74.7</c:v>
                </c:pt>
                <c:pt idx="9">
                  <c:v>81.3</c:v>
                </c:pt>
                <c:pt idx="10">
                  <c:v>80.7</c:v>
                </c:pt>
                <c:pt idx="11">
                  <c:v>80.599999999999994</c:v>
                </c:pt>
                <c:pt idx="12">
                  <c:v>77.7</c:v>
                </c:pt>
                <c:pt idx="13">
                  <c:v>75.099999999999994</c:v>
                </c:pt>
                <c:pt idx="14">
                  <c:v>73.5</c:v>
                </c:pt>
                <c:pt idx="15">
                  <c:v>80.5</c:v>
                </c:pt>
                <c:pt idx="16">
                  <c:v>87.8</c:v>
                </c:pt>
                <c:pt idx="17">
                  <c:v>85.3</c:v>
                </c:pt>
                <c:pt idx="18">
                  <c:v>72.7</c:v>
                </c:pt>
                <c:pt idx="19">
                  <c:v>70.7</c:v>
                </c:pt>
              </c:numCache>
            </c:numRef>
          </c:val>
          <c:smooth val="0"/>
          <c:extLst>
            <c:ext xmlns:c16="http://schemas.microsoft.com/office/drawing/2014/chart" uri="{C3380CC4-5D6E-409C-BE32-E72D297353CC}">
              <c16:uniqueId val="{00000005-DC9C-4696-9564-BB474CDE97C3}"/>
            </c:ext>
          </c:extLst>
        </c:ser>
        <c:dLbls>
          <c:showLegendKey val="0"/>
          <c:showVal val="0"/>
          <c:showCatName val="0"/>
          <c:showSerName val="0"/>
          <c:showPercent val="0"/>
          <c:showBubbleSize val="0"/>
        </c:dLbls>
        <c:marker val="1"/>
        <c:smooth val="0"/>
        <c:axId val="221149440"/>
        <c:axId val="221147904"/>
      </c:lineChart>
      <c:catAx>
        <c:axId val="22114457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146112"/>
        <c:crosses val="autoZero"/>
        <c:auto val="1"/>
        <c:lblAlgn val="ctr"/>
        <c:lblOffset val="100"/>
        <c:noMultiLvlLbl val="0"/>
      </c:catAx>
      <c:valAx>
        <c:axId val="22114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144576"/>
        <c:crosses val="autoZero"/>
        <c:crossBetween val="between"/>
      </c:valAx>
      <c:valAx>
        <c:axId val="221147904"/>
        <c:scaling>
          <c:orientation val="minMax"/>
          <c:max val="100"/>
          <c:min val="0"/>
        </c:scaling>
        <c:delete val="0"/>
        <c:axPos val="r"/>
        <c:numFmt formatCode="#,##0_);\(#,##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149440"/>
        <c:crosses val="max"/>
        <c:crossBetween val="between"/>
      </c:valAx>
      <c:catAx>
        <c:axId val="221149440"/>
        <c:scaling>
          <c:orientation val="minMax"/>
        </c:scaling>
        <c:delete val="1"/>
        <c:axPos val="b"/>
        <c:numFmt formatCode="General" sourceLinked="1"/>
        <c:majorTickMark val="none"/>
        <c:minorTickMark val="none"/>
        <c:tickLblPos val="nextTo"/>
        <c:crossAx val="221147904"/>
        <c:crossesAt val="0"/>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a:t>National: Urgent cases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'[20 Feb 18 test Graphs for national CYP ED performance Q1 2016-17 up to Q4 2020-21v4.xlsx]Sheet1'!$B$1</c:f>
              <c:strCache>
                <c:ptCount val="1"/>
                <c:pt idx="0">
                  <c:v>N completed  urgent  pathways </c:v>
                </c:pt>
              </c:strCache>
            </c:strRef>
          </c:tx>
          <c:spPr>
            <a:solidFill>
              <a:schemeClr val="accent1"/>
            </a:solidFill>
            <a:ln>
              <a:noFill/>
            </a:ln>
            <a:effectLst/>
          </c:spPr>
          <c:invertIfNegative val="0"/>
          <c:dPt>
            <c:idx val="16"/>
            <c:invertIfNegative val="0"/>
            <c:bubble3D val="0"/>
            <c:spPr>
              <a:solidFill>
                <a:srgbClr val="00B050"/>
              </a:solidFill>
              <a:ln>
                <a:noFill/>
              </a:ln>
              <a:effectLst/>
            </c:spPr>
            <c:extLst>
              <c:ext xmlns:c16="http://schemas.microsoft.com/office/drawing/2014/chart" uri="{C3380CC4-5D6E-409C-BE32-E72D297353CC}">
                <c16:uniqueId val="{00000000-34BC-4612-AD8C-364F19660EE4}"/>
              </c:ext>
            </c:extLst>
          </c:dPt>
          <c:dPt>
            <c:idx val="17"/>
            <c:invertIfNegative val="0"/>
            <c:bubble3D val="0"/>
            <c:spPr>
              <a:solidFill>
                <a:srgbClr val="00B050"/>
              </a:solidFill>
              <a:ln>
                <a:noFill/>
              </a:ln>
              <a:effectLst/>
            </c:spPr>
            <c:extLst>
              <c:ext xmlns:c16="http://schemas.microsoft.com/office/drawing/2014/chart" uri="{C3380CC4-5D6E-409C-BE32-E72D297353CC}">
                <c16:uniqueId val="{00000001-34BC-4612-AD8C-364F19660EE4}"/>
              </c:ext>
            </c:extLst>
          </c:dPt>
          <c:dPt>
            <c:idx val="18"/>
            <c:invertIfNegative val="0"/>
            <c:bubble3D val="0"/>
            <c:spPr>
              <a:solidFill>
                <a:srgbClr val="00B050"/>
              </a:solidFill>
              <a:ln>
                <a:noFill/>
              </a:ln>
              <a:effectLst/>
            </c:spPr>
            <c:extLst>
              <c:ext xmlns:c16="http://schemas.microsoft.com/office/drawing/2014/chart" uri="{C3380CC4-5D6E-409C-BE32-E72D297353CC}">
                <c16:uniqueId val="{00000002-34BC-4612-AD8C-364F19660EE4}"/>
              </c:ext>
            </c:extLst>
          </c:dPt>
          <c:dPt>
            <c:idx val="19"/>
            <c:invertIfNegative val="0"/>
            <c:bubble3D val="0"/>
            <c:spPr>
              <a:solidFill>
                <a:srgbClr val="00B050"/>
              </a:solidFill>
              <a:ln>
                <a:noFill/>
              </a:ln>
              <a:effectLst/>
            </c:spPr>
            <c:extLst>
              <c:ext xmlns:c16="http://schemas.microsoft.com/office/drawing/2014/chart" uri="{C3380CC4-5D6E-409C-BE32-E72D297353CC}">
                <c16:uniqueId val="{00000003-34BC-4612-AD8C-364F19660EE4}"/>
              </c:ext>
            </c:extLst>
          </c:dPt>
          <c:cat>
            <c:strRef>
              <c:f>'[20 Feb 18 test Graphs for national CYP ED performance Q1 2016-17 up to Q4 2020-21v4.xlsx]Sheet1'!$A$2:$A$21</c:f>
              <c:strCache>
                <c:ptCount val="20"/>
                <c:pt idx="0">
                  <c:v>Q1-16/17</c:v>
                </c:pt>
                <c:pt idx="1">
                  <c:v>Q2-16/17</c:v>
                </c:pt>
                <c:pt idx="2">
                  <c:v>Q3-16/17</c:v>
                </c:pt>
                <c:pt idx="3">
                  <c:v>Q4-16/17</c:v>
                </c:pt>
                <c:pt idx="4">
                  <c:v>Q1-17/18</c:v>
                </c:pt>
                <c:pt idx="5">
                  <c:v>Q2-17/18</c:v>
                </c:pt>
                <c:pt idx="6">
                  <c:v>Q3-17/18</c:v>
                </c:pt>
                <c:pt idx="7">
                  <c:v>Q4-17/18</c:v>
                </c:pt>
                <c:pt idx="8">
                  <c:v>Q1-18/19</c:v>
                </c:pt>
                <c:pt idx="9">
                  <c:v>Q2-18/19</c:v>
                </c:pt>
                <c:pt idx="10">
                  <c:v>Q3-18-19</c:v>
                </c:pt>
                <c:pt idx="11">
                  <c:v>Q4 18-19</c:v>
                </c:pt>
                <c:pt idx="12">
                  <c:v>Q1 19-20</c:v>
                </c:pt>
                <c:pt idx="13">
                  <c:v>Q2 19-20</c:v>
                </c:pt>
                <c:pt idx="14">
                  <c:v>Q3 19-20</c:v>
                </c:pt>
                <c:pt idx="15">
                  <c:v>Q4 19-20</c:v>
                </c:pt>
                <c:pt idx="16">
                  <c:v>Q1 20-21</c:v>
                </c:pt>
                <c:pt idx="17">
                  <c:v>Q2 20-21</c:v>
                </c:pt>
                <c:pt idx="18">
                  <c:v>Q3 20-21</c:v>
                </c:pt>
                <c:pt idx="19">
                  <c:v>Q4 20-21</c:v>
                </c:pt>
              </c:strCache>
            </c:strRef>
          </c:cat>
          <c:val>
            <c:numRef>
              <c:f>'[20 Feb 18 test Graphs for national CYP ED performance Q1 2016-17 up to Q4 2020-21v4.xlsx]Sheet1'!$B$2:$B$21</c:f>
              <c:numCache>
                <c:formatCode>General</c:formatCode>
                <c:ptCount val="20"/>
                <c:pt idx="0">
                  <c:v>239</c:v>
                </c:pt>
                <c:pt idx="1">
                  <c:v>226</c:v>
                </c:pt>
                <c:pt idx="2">
                  <c:v>302</c:v>
                </c:pt>
                <c:pt idx="3">
                  <c:v>249</c:v>
                </c:pt>
                <c:pt idx="4">
                  <c:v>281</c:v>
                </c:pt>
                <c:pt idx="5">
                  <c:v>286</c:v>
                </c:pt>
                <c:pt idx="6">
                  <c:v>307</c:v>
                </c:pt>
                <c:pt idx="7" formatCode="#,##0">
                  <c:v>266</c:v>
                </c:pt>
                <c:pt idx="8" formatCode="#,##0">
                  <c:v>293</c:v>
                </c:pt>
                <c:pt idx="9" formatCode="#,##0">
                  <c:v>246</c:v>
                </c:pt>
                <c:pt idx="10" formatCode="#,##0">
                  <c:v>336</c:v>
                </c:pt>
                <c:pt idx="11" formatCode="#,##0">
                  <c:v>351</c:v>
                </c:pt>
                <c:pt idx="12" formatCode="#,##0">
                  <c:v>318</c:v>
                </c:pt>
                <c:pt idx="13" formatCode="#,##0">
                  <c:v>325</c:v>
                </c:pt>
                <c:pt idx="14" formatCode="#,##0">
                  <c:v>377</c:v>
                </c:pt>
                <c:pt idx="15">
                  <c:v>353</c:v>
                </c:pt>
                <c:pt idx="16">
                  <c:v>328</c:v>
                </c:pt>
                <c:pt idx="17" formatCode="#,##0">
                  <c:v>625</c:v>
                </c:pt>
                <c:pt idx="18" formatCode="#,##0">
                  <c:v>700</c:v>
                </c:pt>
                <c:pt idx="19" formatCode="#,##0">
                  <c:v>719</c:v>
                </c:pt>
              </c:numCache>
            </c:numRef>
          </c:val>
          <c:extLst>
            <c:ext xmlns:c16="http://schemas.microsoft.com/office/drawing/2014/chart" uri="{C3380CC4-5D6E-409C-BE32-E72D297353CC}">
              <c16:uniqueId val="{00000004-34BC-4612-AD8C-364F19660EE4}"/>
            </c:ext>
          </c:extLst>
        </c:ser>
        <c:dLbls>
          <c:showLegendKey val="0"/>
          <c:showVal val="0"/>
          <c:showCatName val="0"/>
          <c:showSerName val="0"/>
          <c:showPercent val="0"/>
          <c:showBubbleSize val="0"/>
        </c:dLbls>
        <c:gapWidth val="150"/>
        <c:axId val="221144576"/>
        <c:axId val="221146112"/>
      </c:barChart>
      <c:lineChart>
        <c:grouping val="standard"/>
        <c:varyColors val="0"/>
        <c:ser>
          <c:idx val="1"/>
          <c:order val="1"/>
          <c:tx>
            <c:strRef>
              <c:f>'[20 Feb 18 test Graphs for national CYP ED performance Q1 2016-17 up to Q4 2020-21v4.xlsx]Sheet1'!$C$1</c:f>
              <c:strCache>
                <c:ptCount val="1"/>
                <c:pt idx="0">
                  <c:v>% urgent national CYP within 1W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'[20 Feb 18 test Graphs for national CYP ED performance Q1 2016-17 up to Q4 2020-21v4.xlsx]Sheet1'!$A$2:$A$21</c:f>
              <c:strCache>
                <c:ptCount val="20"/>
                <c:pt idx="0">
                  <c:v>Q1-16/17</c:v>
                </c:pt>
                <c:pt idx="1">
                  <c:v>Q2-16/17</c:v>
                </c:pt>
                <c:pt idx="2">
                  <c:v>Q3-16/17</c:v>
                </c:pt>
                <c:pt idx="3">
                  <c:v>Q4-16/17</c:v>
                </c:pt>
                <c:pt idx="4">
                  <c:v>Q1-17/18</c:v>
                </c:pt>
                <c:pt idx="5">
                  <c:v>Q2-17/18</c:v>
                </c:pt>
                <c:pt idx="6">
                  <c:v>Q3-17/18</c:v>
                </c:pt>
                <c:pt idx="7">
                  <c:v>Q4-17/18</c:v>
                </c:pt>
                <c:pt idx="8">
                  <c:v>Q1-18/19</c:v>
                </c:pt>
                <c:pt idx="9">
                  <c:v>Q2-18/19</c:v>
                </c:pt>
                <c:pt idx="10">
                  <c:v>Q3-18-19</c:v>
                </c:pt>
                <c:pt idx="11">
                  <c:v>Q4 18-19</c:v>
                </c:pt>
                <c:pt idx="12">
                  <c:v>Q1 19-20</c:v>
                </c:pt>
                <c:pt idx="13">
                  <c:v>Q2 19-20</c:v>
                </c:pt>
                <c:pt idx="14">
                  <c:v>Q3 19-20</c:v>
                </c:pt>
                <c:pt idx="15">
                  <c:v>Q4 19-20</c:v>
                </c:pt>
                <c:pt idx="16">
                  <c:v>Q1 20-21</c:v>
                </c:pt>
                <c:pt idx="17">
                  <c:v>Q2 20-21</c:v>
                </c:pt>
                <c:pt idx="18">
                  <c:v>Q3 20-21</c:v>
                </c:pt>
                <c:pt idx="19">
                  <c:v>Q4 20-21</c:v>
                </c:pt>
              </c:strCache>
            </c:strRef>
          </c:cat>
          <c:val>
            <c:numRef>
              <c:f>'[20 Feb 18 test Graphs for national CYP ED performance Q1 2016-17 up to Q4 2020-21v4.xlsx]Sheet1'!$C$2:$C$21</c:f>
              <c:numCache>
                <c:formatCode>General</c:formatCode>
                <c:ptCount val="20"/>
                <c:pt idx="0">
                  <c:v>64.5</c:v>
                </c:pt>
                <c:pt idx="1">
                  <c:v>58</c:v>
                </c:pt>
                <c:pt idx="2">
                  <c:v>67.2</c:v>
                </c:pt>
                <c:pt idx="3">
                  <c:v>68.7</c:v>
                </c:pt>
                <c:pt idx="4">
                  <c:v>73.3</c:v>
                </c:pt>
                <c:pt idx="5">
                  <c:v>71</c:v>
                </c:pt>
                <c:pt idx="6">
                  <c:v>76.900000000000006</c:v>
                </c:pt>
                <c:pt idx="7">
                  <c:v>78.900000000000006</c:v>
                </c:pt>
                <c:pt idx="8">
                  <c:v>74.7</c:v>
                </c:pt>
                <c:pt idx="9">
                  <c:v>81.3</c:v>
                </c:pt>
                <c:pt idx="10">
                  <c:v>80.7</c:v>
                </c:pt>
                <c:pt idx="11">
                  <c:v>80.599999999999994</c:v>
                </c:pt>
                <c:pt idx="12">
                  <c:v>77.7</c:v>
                </c:pt>
                <c:pt idx="13">
                  <c:v>75.099999999999994</c:v>
                </c:pt>
                <c:pt idx="14">
                  <c:v>73.5</c:v>
                </c:pt>
                <c:pt idx="15">
                  <c:v>80.5</c:v>
                </c:pt>
                <c:pt idx="16">
                  <c:v>87.8</c:v>
                </c:pt>
                <c:pt idx="17">
                  <c:v>85.3</c:v>
                </c:pt>
                <c:pt idx="18">
                  <c:v>72.7</c:v>
                </c:pt>
                <c:pt idx="19">
                  <c:v>70.7</c:v>
                </c:pt>
              </c:numCache>
            </c:numRef>
          </c:val>
          <c:smooth val="0"/>
          <c:extLst>
            <c:ext xmlns:c16="http://schemas.microsoft.com/office/drawing/2014/chart" uri="{C3380CC4-5D6E-409C-BE32-E72D297353CC}">
              <c16:uniqueId val="{00000005-34BC-4612-AD8C-364F19660EE4}"/>
            </c:ext>
          </c:extLst>
        </c:ser>
        <c:dLbls>
          <c:showLegendKey val="0"/>
          <c:showVal val="0"/>
          <c:showCatName val="0"/>
          <c:showSerName val="0"/>
          <c:showPercent val="0"/>
          <c:showBubbleSize val="0"/>
        </c:dLbls>
        <c:marker val="1"/>
        <c:smooth val="0"/>
        <c:axId val="221149440"/>
        <c:axId val="221147904"/>
      </c:lineChart>
      <c:catAx>
        <c:axId val="22114457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146112"/>
        <c:crosses val="autoZero"/>
        <c:auto val="1"/>
        <c:lblAlgn val="ctr"/>
        <c:lblOffset val="100"/>
        <c:noMultiLvlLbl val="0"/>
      </c:catAx>
      <c:valAx>
        <c:axId val="22114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144576"/>
        <c:crosses val="autoZero"/>
        <c:crossBetween val="between"/>
      </c:valAx>
      <c:valAx>
        <c:axId val="221147904"/>
        <c:scaling>
          <c:orientation val="minMax"/>
          <c:max val="100"/>
          <c:min val="0"/>
        </c:scaling>
        <c:delete val="0"/>
        <c:axPos val="r"/>
        <c:numFmt formatCode="#,##0_);\(#,##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149440"/>
        <c:crosses val="max"/>
        <c:crossBetween val="between"/>
      </c:valAx>
      <c:catAx>
        <c:axId val="221149440"/>
        <c:scaling>
          <c:orientation val="minMax"/>
        </c:scaling>
        <c:delete val="1"/>
        <c:axPos val="b"/>
        <c:numFmt formatCode="General" sourceLinked="1"/>
        <c:majorTickMark val="none"/>
        <c:minorTickMark val="none"/>
        <c:tickLblPos val="nextTo"/>
        <c:crossAx val="221147904"/>
        <c:crossesAt val="0"/>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FA0B5E-4212-6C47-BAC5-F77E1525775F}" type="doc">
      <dgm:prSet loTypeId="urn:microsoft.com/office/officeart/2005/8/layout/list1" loCatId="" qsTypeId="urn:microsoft.com/office/officeart/2005/8/quickstyle/simple2" qsCatId="simple" csTypeId="urn:microsoft.com/office/officeart/2005/8/colors/accent3_3" csCatId="accent3" phldr="1"/>
      <dgm:spPr/>
      <dgm:t>
        <a:bodyPr/>
        <a:lstStyle/>
        <a:p>
          <a:endParaRPr lang="en-GB"/>
        </a:p>
      </dgm:t>
    </dgm:pt>
    <dgm:pt modelId="{CC4E1BB4-2D4E-3B48-A64A-7C59ACDD06DB}">
      <dgm:prSet custT="1"/>
      <dgm:spPr>
        <a:solidFill>
          <a:schemeClr val="accent2"/>
        </a:solidFill>
      </dgm:spPr>
      <dgm:t>
        <a:bodyPr/>
        <a:lstStyle/>
        <a:p>
          <a:pPr rtl="0"/>
          <a:r>
            <a:rPr lang="en-GB" sz="1400" b="1">
              <a:solidFill>
                <a:schemeClr val="tx1"/>
              </a:solidFill>
              <a:latin typeface="Arial" panose="020B0604020202020204" pitchFamily="34" charset="0"/>
              <a:cs typeface="Arial" panose="020B0604020202020204" pitchFamily="34" charset="0"/>
            </a:rPr>
            <a:t>When care cannot be delivered in the community</a:t>
          </a:r>
        </a:p>
      </dgm:t>
    </dgm:pt>
    <dgm:pt modelId="{98428C0F-B034-CD4F-B2D7-C885E7F4D515}" type="parTrans" cxnId="{2EDC7BE5-7BFE-CF42-812D-C8CEC7B9D7D7}">
      <dgm:prSet/>
      <dgm:spPr/>
      <dgm:t>
        <a:bodyPr/>
        <a:lstStyle/>
        <a:p>
          <a:endParaRPr lang="en-GB"/>
        </a:p>
      </dgm:t>
    </dgm:pt>
    <dgm:pt modelId="{ECA322C4-6305-C245-8CE0-9C2B84B76B74}" type="sibTrans" cxnId="{2EDC7BE5-7BFE-CF42-812D-C8CEC7B9D7D7}">
      <dgm:prSet/>
      <dgm:spPr/>
      <dgm:t>
        <a:bodyPr/>
        <a:lstStyle/>
        <a:p>
          <a:endParaRPr lang="en-GB"/>
        </a:p>
      </dgm:t>
    </dgm:pt>
    <dgm:pt modelId="{478CFB68-09F7-E440-A8FD-DE2B8888C34A}">
      <dgm:prSet custT="1"/>
      <dgm:spPr>
        <a:solidFill>
          <a:schemeClr val="accent2"/>
        </a:solidFill>
      </dgm:spPr>
      <dgm:t>
        <a:bodyPr/>
        <a:lstStyle/>
        <a:p>
          <a:pPr rtl="0"/>
          <a:r>
            <a:rPr lang="en-GB" sz="1400" b="1" dirty="0">
              <a:solidFill>
                <a:schemeClr val="tx1"/>
              </a:solidFill>
              <a:latin typeface="Arial" panose="020B0604020202020204" pitchFamily="34" charset="0"/>
              <a:cs typeface="Arial" panose="020B0604020202020204" pitchFamily="34" charset="0"/>
            </a:rPr>
            <a:t>When reviewing need for day or inpatient care as part of an integrated treatment programme with CED </a:t>
          </a:r>
        </a:p>
      </dgm:t>
    </dgm:pt>
    <dgm:pt modelId="{D1735310-C004-2A4C-B877-21955EEDA39B}" type="parTrans" cxnId="{15F8CF24-B085-FB44-B80F-1B9A19138623}">
      <dgm:prSet/>
      <dgm:spPr/>
      <dgm:t>
        <a:bodyPr/>
        <a:lstStyle/>
        <a:p>
          <a:endParaRPr lang="en-GB"/>
        </a:p>
      </dgm:t>
    </dgm:pt>
    <dgm:pt modelId="{81016B47-9950-DB48-AAB2-0A2C44174A20}" type="sibTrans" cxnId="{15F8CF24-B085-FB44-B80F-1B9A19138623}">
      <dgm:prSet/>
      <dgm:spPr/>
      <dgm:t>
        <a:bodyPr/>
        <a:lstStyle/>
        <a:p>
          <a:endParaRPr lang="en-GB"/>
        </a:p>
      </dgm:t>
    </dgm:pt>
    <dgm:pt modelId="{561900C2-62DC-3541-BC5C-B70F423E6016}">
      <dgm:prSet/>
      <dgm:spPr>
        <a:solidFill>
          <a:schemeClr val="accent2"/>
        </a:solidFill>
      </dgm:spPr>
      <dgm:t>
        <a:bodyPr/>
        <a:lstStyle/>
        <a:p>
          <a:pPr rtl="0"/>
          <a:r>
            <a:rPr lang="en-GB" b="1">
              <a:solidFill>
                <a:schemeClr val="tx1"/>
              </a:solidFill>
              <a:latin typeface="Arial" panose="020B0604020202020204" pitchFamily="34" charset="0"/>
              <a:cs typeface="Arial" panose="020B0604020202020204" pitchFamily="34" charset="0"/>
            </a:rPr>
            <a:t>Maintain integrated care pathway by ensuring  </a:t>
          </a:r>
        </a:p>
      </dgm:t>
    </dgm:pt>
    <dgm:pt modelId="{FAD6299F-D799-0C4C-A1B0-76DB3895DB30}" type="parTrans" cxnId="{BE3B0FB7-0E4B-9040-8FCD-2823298EA428}">
      <dgm:prSet/>
      <dgm:spPr/>
      <dgm:t>
        <a:bodyPr/>
        <a:lstStyle/>
        <a:p>
          <a:endParaRPr lang="en-GB"/>
        </a:p>
      </dgm:t>
    </dgm:pt>
    <dgm:pt modelId="{F612A781-0CC4-8342-A670-3F0372AABABB}" type="sibTrans" cxnId="{BE3B0FB7-0E4B-9040-8FCD-2823298EA428}">
      <dgm:prSet/>
      <dgm:spPr/>
      <dgm:t>
        <a:bodyPr/>
        <a:lstStyle/>
        <a:p>
          <a:endParaRPr lang="en-GB"/>
        </a:p>
      </dgm:t>
    </dgm:pt>
    <dgm:pt modelId="{1F89E435-3AFB-2F48-9D5E-1ECD315E3C41}">
      <dgm:prSet custT="1"/>
      <dgm:spPr/>
      <dgm:t>
        <a:bodyPr/>
        <a:lstStyle/>
        <a:p>
          <a:pPr rtl="0"/>
          <a:r>
            <a:rPr lang="en-GB" sz="1200" dirty="0">
              <a:latin typeface="Arial" panose="020B0604020202020204" pitchFamily="34" charset="0"/>
              <a:cs typeface="Arial" panose="020B0604020202020204" pitchFamily="34" charset="0"/>
            </a:rPr>
            <a:t>For those </a:t>
          </a:r>
          <a:r>
            <a:rPr lang="en-GB" sz="1200" b="0" dirty="0">
              <a:solidFill>
                <a:schemeClr val="bg2"/>
              </a:solidFill>
              <a:latin typeface="Arial" panose="020B0604020202020204" pitchFamily="34" charset="0"/>
              <a:cs typeface="Arial" panose="020B0604020202020204" pitchFamily="34" charset="0"/>
            </a:rPr>
            <a:t>with physical health is severely compromised  </a:t>
          </a:r>
          <a:r>
            <a:rPr lang="en-GB" sz="1200" dirty="0">
              <a:latin typeface="Arial" panose="020B0604020202020204" pitchFamily="34" charset="0"/>
              <a:cs typeface="Arial" panose="020B0604020202020204" pitchFamily="34" charset="0"/>
            </a:rPr>
            <a:t>- admit to a medical inpatient or day patient service for medical stabilisation and to initiate refeeding (1.11.1)</a:t>
          </a:r>
        </a:p>
      </dgm:t>
    </dgm:pt>
    <dgm:pt modelId="{A0DEA45B-18C9-AC45-9F40-C54131D28C02}" type="parTrans" cxnId="{7E9364A4-7ABC-7148-815B-3F5A86ECD1AC}">
      <dgm:prSet/>
      <dgm:spPr/>
      <dgm:t>
        <a:bodyPr/>
        <a:lstStyle/>
        <a:p>
          <a:endParaRPr lang="en-GB"/>
        </a:p>
      </dgm:t>
    </dgm:pt>
    <dgm:pt modelId="{AC909099-A4DF-AB4F-AC03-E511C8584721}" type="sibTrans" cxnId="{7E9364A4-7ABC-7148-815B-3F5A86ECD1AC}">
      <dgm:prSet/>
      <dgm:spPr/>
      <dgm:t>
        <a:bodyPr/>
        <a:lstStyle/>
        <a:p>
          <a:endParaRPr lang="en-GB"/>
        </a:p>
      </dgm:t>
    </dgm:pt>
    <dgm:pt modelId="{6E317471-F558-2C47-97B3-24F3B707DE6E}">
      <dgm:prSet custT="1"/>
      <dgm:spPr/>
      <dgm:t>
        <a:bodyPr/>
        <a:lstStyle/>
        <a:p>
          <a:pPr rtl="0"/>
          <a:r>
            <a:rPr lang="en-GB" sz="1200" dirty="0">
              <a:latin typeface="Arial" panose="020B0604020202020204" pitchFamily="34" charset="0"/>
              <a:cs typeface="Arial" panose="020B0604020202020204" pitchFamily="34" charset="0"/>
            </a:rPr>
            <a:t>Deliver care </a:t>
          </a:r>
          <a:r>
            <a:rPr lang="en-GB" sz="1200" dirty="0">
              <a:solidFill>
                <a:schemeClr val="bg2"/>
              </a:solidFill>
              <a:latin typeface="Arial" panose="020B0604020202020204" pitchFamily="34" charset="0"/>
              <a:cs typeface="Arial" panose="020B0604020202020204" pitchFamily="34" charset="0"/>
            </a:rPr>
            <a:t>in age-appropriate facilities </a:t>
          </a:r>
          <a:r>
            <a:rPr lang="en-GB" sz="1200" dirty="0">
              <a:latin typeface="Arial" panose="020B0604020202020204" pitchFamily="34" charset="0"/>
              <a:cs typeface="Arial" panose="020B0604020202020204" pitchFamily="34" charset="0"/>
            </a:rPr>
            <a:t>(for example, paediatric wards or adolescent mental health services). Should be </a:t>
          </a:r>
          <a:r>
            <a:rPr lang="en-GB" sz="1200" dirty="0">
              <a:solidFill>
                <a:schemeClr val="bg2"/>
              </a:solidFill>
              <a:latin typeface="Arial" panose="020B0604020202020204" pitchFamily="34" charset="0"/>
              <a:cs typeface="Arial" panose="020B0604020202020204" pitchFamily="34" charset="0"/>
            </a:rPr>
            <a:t>near to their home </a:t>
          </a:r>
          <a:r>
            <a:rPr lang="en-GB" sz="1200" dirty="0">
              <a:latin typeface="Arial" panose="020B0604020202020204" pitchFamily="34" charset="0"/>
              <a:cs typeface="Arial" panose="020B0604020202020204" pitchFamily="34" charset="0"/>
            </a:rPr>
            <a:t>and have the </a:t>
          </a:r>
          <a:r>
            <a:rPr lang="en-GB" sz="1200" dirty="0">
              <a:solidFill>
                <a:schemeClr val="bg2"/>
              </a:solidFill>
              <a:latin typeface="Arial" panose="020B0604020202020204" pitchFamily="34" charset="0"/>
              <a:cs typeface="Arial" panose="020B0604020202020204" pitchFamily="34" charset="0"/>
            </a:rPr>
            <a:t>capacity to provide appropriate educational activities </a:t>
          </a:r>
          <a:r>
            <a:rPr lang="en-GB" sz="1200" dirty="0">
              <a:latin typeface="Arial" panose="020B0604020202020204" pitchFamily="34" charset="0"/>
              <a:cs typeface="Arial" panose="020B0604020202020204" pitchFamily="34" charset="0"/>
            </a:rPr>
            <a:t>during extended admissions.(1.11.8)</a:t>
          </a:r>
        </a:p>
      </dgm:t>
    </dgm:pt>
    <dgm:pt modelId="{B7EB0ADA-0555-1345-9FD5-E42BBDA51C18}" type="parTrans" cxnId="{8D714C89-A271-AF47-BC5D-2ECAFB305707}">
      <dgm:prSet/>
      <dgm:spPr/>
      <dgm:t>
        <a:bodyPr/>
        <a:lstStyle/>
        <a:p>
          <a:endParaRPr lang="en-GB"/>
        </a:p>
      </dgm:t>
    </dgm:pt>
    <dgm:pt modelId="{47C3328C-94D8-084A-99F2-9EFD492AE314}" type="sibTrans" cxnId="{8D714C89-A271-AF47-BC5D-2ECAFB305707}">
      <dgm:prSet/>
      <dgm:spPr/>
      <dgm:t>
        <a:bodyPr/>
        <a:lstStyle/>
        <a:p>
          <a:endParaRPr lang="en-GB"/>
        </a:p>
      </dgm:t>
    </dgm:pt>
    <dgm:pt modelId="{10CCFA84-3CAC-2648-A568-7A3B65937A40}">
      <dgm:prSet custT="1"/>
      <dgm:spPr/>
      <dgm:t>
        <a:bodyPr/>
        <a:lstStyle/>
        <a:p>
          <a:pPr rtl="0"/>
          <a:r>
            <a:rPr lang="en-GB" sz="1200" dirty="0">
              <a:latin typeface="Arial" panose="020B0604020202020204" pitchFamily="34" charset="0"/>
              <a:cs typeface="Arial" panose="020B0604020202020204" pitchFamily="34" charset="0"/>
            </a:rPr>
            <a:t>CED team keep in contact with the inpatient team:</a:t>
          </a:r>
        </a:p>
      </dgm:t>
    </dgm:pt>
    <dgm:pt modelId="{9A2FD09F-0CD7-B94D-B383-DCC9BDC2F077}" type="parTrans" cxnId="{7261969B-679C-D74E-957A-15DF704477CD}">
      <dgm:prSet/>
      <dgm:spPr/>
      <dgm:t>
        <a:bodyPr/>
        <a:lstStyle/>
        <a:p>
          <a:endParaRPr lang="en-GB"/>
        </a:p>
      </dgm:t>
    </dgm:pt>
    <dgm:pt modelId="{82B84209-DBB0-D044-98A0-CF377ECFE95B}" type="sibTrans" cxnId="{7261969B-679C-D74E-957A-15DF704477CD}">
      <dgm:prSet/>
      <dgm:spPr/>
      <dgm:t>
        <a:bodyPr/>
        <a:lstStyle/>
        <a:p>
          <a:endParaRPr lang="en-GB"/>
        </a:p>
      </dgm:t>
    </dgm:pt>
    <dgm:pt modelId="{AE008323-C5DE-4306-BC9E-83A920D64B12}">
      <dgm:prSet custT="1"/>
      <dgm:spPr/>
      <dgm:t>
        <a:bodyPr/>
        <a:lstStyle/>
        <a:p>
          <a:pPr rtl="0"/>
          <a:r>
            <a:rPr lang="en-GB" sz="1200" dirty="0">
              <a:latin typeface="Arial" panose="020B0604020202020204" pitchFamily="34" charset="0"/>
              <a:cs typeface="Arial" panose="020B0604020202020204" pitchFamily="34" charset="0"/>
            </a:rPr>
            <a:t>For those </a:t>
          </a:r>
          <a:r>
            <a:rPr lang="en-GB" sz="1200" dirty="0">
              <a:solidFill>
                <a:schemeClr val="bg2"/>
              </a:solidFill>
              <a:latin typeface="Arial" panose="020B0604020202020204" pitchFamily="34" charset="0"/>
              <a:cs typeface="Arial" panose="020B0604020202020204" pitchFamily="34" charset="0"/>
            </a:rPr>
            <a:t>with ED and severe/acute mental health risk </a:t>
          </a:r>
          <a:r>
            <a:rPr lang="en-GB" sz="1200" dirty="0">
              <a:latin typeface="Arial" panose="020B0604020202020204" pitchFamily="34" charset="0"/>
              <a:cs typeface="Arial" panose="020B0604020202020204" pitchFamily="34" charset="0"/>
            </a:rPr>
            <a:t>(such as significant suicide risk), consider psychiatric crisis care or psychiatric inpatient care (1.11.5)</a:t>
          </a:r>
        </a:p>
      </dgm:t>
    </dgm:pt>
    <dgm:pt modelId="{B8C53309-7978-477C-A3D4-FA56FF1AF131}" type="parTrans" cxnId="{C15C3F9F-409A-4CAB-B528-CA342DF076E1}">
      <dgm:prSet/>
      <dgm:spPr/>
      <dgm:t>
        <a:bodyPr/>
        <a:lstStyle/>
        <a:p>
          <a:endParaRPr lang="en-GB"/>
        </a:p>
      </dgm:t>
    </dgm:pt>
    <dgm:pt modelId="{B7E14D6A-E2A3-482E-92F0-1C784DCA5903}" type="sibTrans" cxnId="{C15C3F9F-409A-4CAB-B528-CA342DF076E1}">
      <dgm:prSet/>
      <dgm:spPr/>
      <dgm:t>
        <a:bodyPr/>
        <a:lstStyle/>
        <a:p>
          <a:endParaRPr lang="en-GB"/>
        </a:p>
      </dgm:t>
    </dgm:pt>
    <dgm:pt modelId="{63D59A5C-A005-4CD1-84A0-26A35CE61B38}">
      <dgm:prSet custT="1"/>
      <dgm:spPr/>
      <dgm:t>
        <a:bodyPr/>
        <a:lstStyle/>
        <a:p>
          <a:r>
            <a:rPr lang="en-GB" sz="1200" dirty="0">
              <a:latin typeface="Arial" panose="020B0604020202020204" pitchFamily="34" charset="0"/>
              <a:cs typeface="Arial" panose="020B0604020202020204" pitchFamily="34" charset="0"/>
            </a:rPr>
            <a:t>Do not discharge people solely because they have reached a healthy weight (1.11.4)</a:t>
          </a:r>
        </a:p>
      </dgm:t>
    </dgm:pt>
    <dgm:pt modelId="{17AD4168-2DFA-44B7-8D4B-D668C7147FD5}" type="parTrans" cxnId="{C2771ED9-882B-4F1D-814C-996413D55A0A}">
      <dgm:prSet/>
      <dgm:spPr/>
      <dgm:t>
        <a:bodyPr/>
        <a:lstStyle/>
        <a:p>
          <a:endParaRPr lang="en-GB"/>
        </a:p>
      </dgm:t>
    </dgm:pt>
    <dgm:pt modelId="{41C1C755-0FE8-4473-A892-253E42AFB684}" type="sibTrans" cxnId="{C2771ED9-882B-4F1D-814C-996413D55A0A}">
      <dgm:prSet/>
      <dgm:spPr/>
      <dgm:t>
        <a:bodyPr/>
        <a:lstStyle/>
        <a:p>
          <a:endParaRPr lang="en-GB"/>
        </a:p>
      </dgm:t>
    </dgm:pt>
    <dgm:pt modelId="{B43952C5-7CDA-4FF0-8C25-F5346D7D7597}">
      <dgm:prSet custT="1"/>
      <dgm:spPr/>
      <dgm:t>
        <a:bodyPr/>
        <a:lstStyle/>
        <a:p>
          <a:pPr rtl="0"/>
          <a:r>
            <a:rPr lang="en-GB" sz="1200" dirty="0">
              <a:latin typeface="Arial" panose="020B0604020202020204" pitchFamily="34" charset="0"/>
              <a:cs typeface="Arial" panose="020B0604020202020204" pitchFamily="34" charset="0"/>
            </a:rPr>
            <a:t>Keep the person's family members or carers involved (1.11.7)</a:t>
          </a:r>
        </a:p>
      </dgm:t>
    </dgm:pt>
    <dgm:pt modelId="{CA06C358-727A-4D52-94B2-FB2C6A9F53E9}" type="parTrans" cxnId="{C1C97325-F7DB-407A-BAF9-571406AB6BD1}">
      <dgm:prSet/>
      <dgm:spPr/>
      <dgm:t>
        <a:bodyPr/>
        <a:lstStyle/>
        <a:p>
          <a:endParaRPr lang="en-GB"/>
        </a:p>
      </dgm:t>
    </dgm:pt>
    <dgm:pt modelId="{1DE2B244-D44B-4597-BF16-9565A53A3900}" type="sibTrans" cxnId="{C1C97325-F7DB-407A-BAF9-571406AB6BD1}">
      <dgm:prSet/>
      <dgm:spPr/>
      <dgm:t>
        <a:bodyPr/>
        <a:lstStyle/>
        <a:p>
          <a:endParaRPr lang="en-GB"/>
        </a:p>
      </dgm:t>
    </dgm:pt>
    <dgm:pt modelId="{E9EAFDF1-518A-4F8A-AC16-8F75E72F6E3E}">
      <dgm:prSet custT="1"/>
      <dgm:spPr/>
      <dgm:t>
        <a:bodyPr/>
        <a:lstStyle/>
        <a:p>
          <a:r>
            <a:rPr lang="en-GB" sz="1200" dirty="0">
              <a:latin typeface="Arial" panose="020B0604020202020204" pitchFamily="34" charset="0"/>
              <a:cs typeface="Arial" panose="020B0604020202020204" pitchFamily="34" charset="0"/>
            </a:rPr>
            <a:t>To consider starting or continuing psychological treatments for the eating disorder (1.11.7)</a:t>
          </a:r>
        </a:p>
      </dgm:t>
    </dgm:pt>
    <dgm:pt modelId="{F24FFCBE-6133-49E2-9942-384589F0ACE8}" type="parTrans" cxnId="{49CC3202-244D-4D3D-B2C7-51AEF4956D64}">
      <dgm:prSet/>
      <dgm:spPr/>
      <dgm:t>
        <a:bodyPr/>
        <a:lstStyle/>
        <a:p>
          <a:endParaRPr lang="en-GB"/>
        </a:p>
      </dgm:t>
    </dgm:pt>
    <dgm:pt modelId="{1CEE25C4-F38B-4F22-B645-4DC8145C9C21}" type="sibTrans" cxnId="{49CC3202-244D-4D3D-B2C7-51AEF4956D64}">
      <dgm:prSet/>
      <dgm:spPr/>
      <dgm:t>
        <a:bodyPr/>
        <a:lstStyle/>
        <a:p>
          <a:endParaRPr lang="en-GB"/>
        </a:p>
      </dgm:t>
    </dgm:pt>
    <dgm:pt modelId="{19F52A95-5AD9-46E3-8FB3-B402966B1C33}">
      <dgm:prSet custT="1"/>
      <dgm:spPr/>
      <dgm:t>
        <a:bodyPr/>
        <a:lstStyle/>
        <a:p>
          <a:pPr rtl="0"/>
          <a:endParaRPr lang="en-GB" sz="1200" dirty="0">
            <a:latin typeface="Arial" panose="020B0604020202020204" pitchFamily="34" charset="0"/>
            <a:cs typeface="Arial" panose="020B0604020202020204" pitchFamily="34" charset="0"/>
          </a:endParaRPr>
        </a:p>
      </dgm:t>
    </dgm:pt>
    <dgm:pt modelId="{680FC945-2643-4AB2-BAD5-3BEE6498D2C2}" type="parTrans" cxnId="{57706BD6-7963-46EC-A687-03C4258526F8}">
      <dgm:prSet/>
      <dgm:spPr/>
      <dgm:t>
        <a:bodyPr/>
        <a:lstStyle/>
        <a:p>
          <a:endParaRPr lang="en-GB"/>
        </a:p>
      </dgm:t>
    </dgm:pt>
    <dgm:pt modelId="{93934776-67BE-4B25-8B1E-5F2558EAA3BE}" type="sibTrans" cxnId="{57706BD6-7963-46EC-A687-03C4258526F8}">
      <dgm:prSet/>
      <dgm:spPr/>
      <dgm:t>
        <a:bodyPr/>
        <a:lstStyle/>
        <a:p>
          <a:endParaRPr lang="en-GB"/>
        </a:p>
      </dgm:t>
    </dgm:pt>
    <dgm:pt modelId="{7EE93D93-C39E-493D-AB67-A56ADFDCF4B8}">
      <dgm:prSet custT="1"/>
      <dgm:spPr/>
      <dgm:t>
        <a:bodyPr/>
        <a:lstStyle/>
        <a:p>
          <a:pPr rtl="0"/>
          <a:r>
            <a:rPr lang="en-GB" sz="1200" dirty="0">
              <a:latin typeface="Arial" panose="020B0604020202020204" pitchFamily="34" charset="0"/>
              <a:cs typeface="Arial" panose="020B0604020202020204" pitchFamily="34" charset="0"/>
            </a:rPr>
            <a:t>To advise on care and management, both during the admission and when planning discharge or transition to adult eating disorder services (1.11.7)</a:t>
          </a:r>
        </a:p>
      </dgm:t>
    </dgm:pt>
    <dgm:pt modelId="{A1CE54EF-1A88-4EFC-8218-F64EE1D6DCFF}" type="parTrans" cxnId="{867F0695-44CF-41F5-83D3-77FC64B3BA6A}">
      <dgm:prSet/>
      <dgm:spPr/>
      <dgm:t>
        <a:bodyPr/>
        <a:lstStyle/>
        <a:p>
          <a:endParaRPr lang="en-GB"/>
        </a:p>
      </dgm:t>
    </dgm:pt>
    <dgm:pt modelId="{D88C632B-3BB2-44C5-90EB-A70A97DB5511}" type="sibTrans" cxnId="{867F0695-44CF-41F5-83D3-77FC64B3BA6A}">
      <dgm:prSet/>
      <dgm:spPr/>
      <dgm:t>
        <a:bodyPr/>
        <a:lstStyle/>
        <a:p>
          <a:endParaRPr lang="en-GB"/>
        </a:p>
      </dgm:t>
    </dgm:pt>
    <dgm:pt modelId="{5031E3D2-0BA4-4101-88D0-2E96DA6F97A1}">
      <dgm:prSet custT="1"/>
      <dgm:spPr/>
      <dgm:t>
        <a:bodyPr/>
        <a:lstStyle/>
        <a:p>
          <a:pPr rtl="0"/>
          <a:endParaRPr lang="en-GB" sz="1200" dirty="0">
            <a:latin typeface="Arial" panose="020B0604020202020204" pitchFamily="34" charset="0"/>
            <a:cs typeface="Arial" panose="020B0604020202020204" pitchFamily="34" charset="0"/>
          </a:endParaRPr>
        </a:p>
      </dgm:t>
    </dgm:pt>
    <dgm:pt modelId="{AAED252E-1F86-4570-8893-8F5BFB5C13D0}" type="parTrans" cxnId="{F56B4DFE-8E6D-4BDE-94BC-4654A124FC26}">
      <dgm:prSet/>
      <dgm:spPr/>
      <dgm:t>
        <a:bodyPr/>
        <a:lstStyle/>
        <a:p>
          <a:endParaRPr lang="en-GB"/>
        </a:p>
      </dgm:t>
    </dgm:pt>
    <dgm:pt modelId="{F6258101-4692-4185-A359-881BDDDB27B1}" type="sibTrans" cxnId="{F56B4DFE-8E6D-4BDE-94BC-4654A124FC26}">
      <dgm:prSet/>
      <dgm:spPr/>
      <dgm:t>
        <a:bodyPr/>
        <a:lstStyle/>
        <a:p>
          <a:endParaRPr lang="en-GB"/>
        </a:p>
      </dgm:t>
    </dgm:pt>
    <dgm:pt modelId="{3E0459CA-AE67-48FA-BCBC-FCDCDE9BE59E}">
      <dgm:prSet custT="1"/>
      <dgm:spPr/>
      <dgm:t>
        <a:bodyPr/>
        <a:lstStyle/>
        <a:p>
          <a:pPr rtl="0"/>
          <a:r>
            <a:rPr lang="en-GB" sz="1200" dirty="0">
              <a:latin typeface="Arial" panose="020B0604020202020204" pitchFamily="34" charset="0"/>
              <a:cs typeface="Arial" panose="020B0604020202020204" pitchFamily="34" charset="0"/>
            </a:rPr>
            <a:t>Do not use inpatient care solely to provide psychological treatment for eating disorders(1.11.4)</a:t>
          </a:r>
        </a:p>
      </dgm:t>
    </dgm:pt>
    <dgm:pt modelId="{E68D45F8-8C4C-4058-B6EE-13A4960CDB20}" type="parTrans" cxnId="{8A3E19E8-E564-41C8-8509-DDBB62C5DC35}">
      <dgm:prSet/>
      <dgm:spPr/>
      <dgm:t>
        <a:bodyPr/>
        <a:lstStyle/>
        <a:p>
          <a:endParaRPr lang="en-GB"/>
        </a:p>
      </dgm:t>
    </dgm:pt>
    <dgm:pt modelId="{327FFDA1-88E8-42AF-924A-225014348649}" type="sibTrans" cxnId="{8A3E19E8-E564-41C8-8509-DDBB62C5DC35}">
      <dgm:prSet/>
      <dgm:spPr/>
      <dgm:t>
        <a:bodyPr/>
        <a:lstStyle/>
        <a:p>
          <a:endParaRPr lang="en-GB"/>
        </a:p>
      </dgm:t>
    </dgm:pt>
    <dgm:pt modelId="{DD52B0CA-350F-4DC7-9BF4-C899634DEE50}">
      <dgm:prSet custT="1"/>
      <dgm:spPr/>
      <dgm:t>
        <a:bodyPr/>
        <a:lstStyle/>
        <a:p>
          <a:pPr rtl="0"/>
          <a:endParaRPr lang="en-GB" sz="1200">
            <a:latin typeface="Arial" panose="020B0604020202020204" pitchFamily="34" charset="0"/>
            <a:cs typeface="Arial" panose="020B0604020202020204" pitchFamily="34" charset="0"/>
          </a:endParaRPr>
        </a:p>
      </dgm:t>
    </dgm:pt>
    <dgm:pt modelId="{D1F838C4-9916-442B-870D-18186DCC0EB4}" type="parTrans" cxnId="{F442F163-185D-44B2-B46E-0766E8F17616}">
      <dgm:prSet/>
      <dgm:spPr/>
      <dgm:t>
        <a:bodyPr/>
        <a:lstStyle/>
        <a:p>
          <a:endParaRPr lang="en-GB"/>
        </a:p>
      </dgm:t>
    </dgm:pt>
    <dgm:pt modelId="{5A038ED5-286B-440A-86B1-C47596E629A8}" type="sibTrans" cxnId="{F442F163-185D-44B2-B46E-0766E8F17616}">
      <dgm:prSet/>
      <dgm:spPr/>
      <dgm:t>
        <a:bodyPr/>
        <a:lstStyle/>
        <a:p>
          <a:endParaRPr lang="en-GB"/>
        </a:p>
      </dgm:t>
    </dgm:pt>
    <dgm:pt modelId="{116D6F31-217D-4580-A8E1-0851FE754DDA}">
      <dgm:prSet custT="1"/>
      <dgm:spPr/>
      <dgm:t>
        <a:bodyPr/>
        <a:lstStyle/>
        <a:p>
          <a:pPr rtl="0"/>
          <a:endParaRPr lang="en-GB" sz="1200">
            <a:latin typeface="Arial" panose="020B0604020202020204" pitchFamily="34" charset="0"/>
            <a:cs typeface="Arial" panose="020B0604020202020204" pitchFamily="34" charset="0"/>
          </a:endParaRPr>
        </a:p>
      </dgm:t>
    </dgm:pt>
    <dgm:pt modelId="{5683B7A5-1338-4438-AA79-A5D6D9BD34B9}" type="parTrans" cxnId="{5B9E077C-3107-4E29-BF5A-A3405C273E4D}">
      <dgm:prSet/>
      <dgm:spPr/>
      <dgm:t>
        <a:bodyPr/>
        <a:lstStyle/>
        <a:p>
          <a:endParaRPr lang="en-GB"/>
        </a:p>
      </dgm:t>
    </dgm:pt>
    <dgm:pt modelId="{5B4A3EE0-F832-4996-9EE0-DD5DDE2BE7F0}" type="sibTrans" cxnId="{5B9E077C-3107-4E29-BF5A-A3405C273E4D}">
      <dgm:prSet/>
      <dgm:spPr/>
      <dgm:t>
        <a:bodyPr/>
        <a:lstStyle/>
        <a:p>
          <a:endParaRPr lang="en-GB"/>
        </a:p>
      </dgm:t>
    </dgm:pt>
    <dgm:pt modelId="{D3787F06-C89B-46DC-9ABF-4A78DD1BD694}">
      <dgm:prSet custT="1"/>
      <dgm:spPr/>
      <dgm:t>
        <a:bodyPr/>
        <a:lstStyle/>
        <a:p>
          <a:pPr rtl="0"/>
          <a:endParaRPr lang="en-GB" sz="1200">
            <a:latin typeface="Arial" panose="020B0604020202020204" pitchFamily="34" charset="0"/>
            <a:cs typeface="Arial" panose="020B0604020202020204" pitchFamily="34" charset="0"/>
          </a:endParaRPr>
        </a:p>
      </dgm:t>
    </dgm:pt>
    <dgm:pt modelId="{ECB2B8BC-4DA6-4D70-A810-7D0B8C50EB32}" type="parTrans" cxnId="{26E0258B-8EC4-4FB3-9289-49D3D2FFB75B}">
      <dgm:prSet/>
      <dgm:spPr/>
      <dgm:t>
        <a:bodyPr/>
        <a:lstStyle/>
        <a:p>
          <a:endParaRPr lang="en-GB"/>
        </a:p>
      </dgm:t>
    </dgm:pt>
    <dgm:pt modelId="{062F1B36-6F76-471A-9A2F-A237BBE72F5F}" type="sibTrans" cxnId="{26E0258B-8EC4-4FB3-9289-49D3D2FFB75B}">
      <dgm:prSet/>
      <dgm:spPr/>
      <dgm:t>
        <a:bodyPr/>
        <a:lstStyle/>
        <a:p>
          <a:endParaRPr lang="en-GB"/>
        </a:p>
      </dgm:t>
    </dgm:pt>
    <dgm:pt modelId="{CAD633B9-D228-4CF6-ABA3-38BF658FEC48}">
      <dgm:prSet custT="1"/>
      <dgm:spPr/>
      <dgm:t>
        <a:bodyPr/>
        <a:lstStyle/>
        <a:p>
          <a:pPr rtl="0"/>
          <a:endParaRPr lang="en-GB" sz="1200">
            <a:latin typeface="Arial" panose="020B0604020202020204" pitchFamily="34" charset="0"/>
            <a:cs typeface="Arial" panose="020B0604020202020204" pitchFamily="34" charset="0"/>
          </a:endParaRPr>
        </a:p>
      </dgm:t>
    </dgm:pt>
    <dgm:pt modelId="{135802AC-16DE-488C-B7F9-EDE2634E9A37}" type="parTrans" cxnId="{2E1C2FAE-A49E-4743-A4F9-BF9B8FE0ADCC}">
      <dgm:prSet/>
      <dgm:spPr/>
      <dgm:t>
        <a:bodyPr/>
        <a:lstStyle/>
        <a:p>
          <a:endParaRPr lang="en-GB"/>
        </a:p>
      </dgm:t>
    </dgm:pt>
    <dgm:pt modelId="{E3ABFC11-32B5-48ED-ADA3-B0604D864D20}" type="sibTrans" cxnId="{2E1C2FAE-A49E-4743-A4F9-BF9B8FE0ADCC}">
      <dgm:prSet/>
      <dgm:spPr/>
      <dgm:t>
        <a:bodyPr/>
        <a:lstStyle/>
        <a:p>
          <a:endParaRPr lang="en-GB"/>
        </a:p>
      </dgm:t>
    </dgm:pt>
    <dgm:pt modelId="{6BE25FD5-AC1F-3548-BF79-B7A70EA38B61}" type="pres">
      <dgm:prSet presAssocID="{F4FA0B5E-4212-6C47-BAC5-F77E1525775F}" presName="linear" presStyleCnt="0">
        <dgm:presLayoutVars>
          <dgm:dir/>
          <dgm:animLvl val="lvl"/>
          <dgm:resizeHandles val="exact"/>
        </dgm:presLayoutVars>
      </dgm:prSet>
      <dgm:spPr/>
    </dgm:pt>
    <dgm:pt modelId="{F2575618-CDBA-534F-8AC7-B7A1274F2933}" type="pres">
      <dgm:prSet presAssocID="{CC4E1BB4-2D4E-3B48-A64A-7C59ACDD06DB}" presName="parentLin" presStyleCnt="0"/>
      <dgm:spPr/>
    </dgm:pt>
    <dgm:pt modelId="{B66F65AC-65F1-8948-932C-6B882DC7FF95}" type="pres">
      <dgm:prSet presAssocID="{CC4E1BB4-2D4E-3B48-A64A-7C59ACDD06DB}" presName="parentLeftMargin" presStyleLbl="node1" presStyleIdx="0" presStyleCnt="3"/>
      <dgm:spPr/>
    </dgm:pt>
    <dgm:pt modelId="{05197F99-D26B-6641-A243-E3FC128806E5}" type="pres">
      <dgm:prSet presAssocID="{CC4E1BB4-2D4E-3B48-A64A-7C59ACDD06DB}" presName="parentText" presStyleLbl="node1" presStyleIdx="0" presStyleCnt="3" custScaleX="142857" custScaleY="90933">
        <dgm:presLayoutVars>
          <dgm:chMax val="0"/>
          <dgm:bulletEnabled val="1"/>
        </dgm:presLayoutVars>
      </dgm:prSet>
      <dgm:spPr/>
    </dgm:pt>
    <dgm:pt modelId="{DDB598BE-BF51-BA42-AC51-19A8870E857A}" type="pres">
      <dgm:prSet presAssocID="{CC4E1BB4-2D4E-3B48-A64A-7C59ACDD06DB}" presName="negativeSpace" presStyleCnt="0"/>
      <dgm:spPr/>
    </dgm:pt>
    <dgm:pt modelId="{378E3169-472B-9A4A-9E7A-5BD962B90DEE}" type="pres">
      <dgm:prSet presAssocID="{CC4E1BB4-2D4E-3B48-A64A-7C59ACDD06DB}" presName="childText" presStyleLbl="conFgAcc1" presStyleIdx="0" presStyleCnt="3">
        <dgm:presLayoutVars>
          <dgm:bulletEnabled val="1"/>
        </dgm:presLayoutVars>
      </dgm:prSet>
      <dgm:spPr/>
    </dgm:pt>
    <dgm:pt modelId="{74FB3749-D198-6F47-8516-9205362D4046}" type="pres">
      <dgm:prSet presAssocID="{ECA322C4-6305-C245-8CE0-9C2B84B76B74}" presName="spaceBetweenRectangles" presStyleCnt="0"/>
      <dgm:spPr/>
    </dgm:pt>
    <dgm:pt modelId="{09C52540-E8E5-7D4B-9176-29C68046EC97}" type="pres">
      <dgm:prSet presAssocID="{478CFB68-09F7-E440-A8FD-DE2B8888C34A}" presName="parentLin" presStyleCnt="0"/>
      <dgm:spPr/>
    </dgm:pt>
    <dgm:pt modelId="{AF4EEA70-5B43-4041-9BC9-0D1569418805}" type="pres">
      <dgm:prSet presAssocID="{478CFB68-09F7-E440-A8FD-DE2B8888C34A}" presName="parentLeftMargin" presStyleLbl="node1" presStyleIdx="0" presStyleCnt="3"/>
      <dgm:spPr/>
    </dgm:pt>
    <dgm:pt modelId="{9E9BF3F1-A226-0147-9292-42CBDCF7EC2C}" type="pres">
      <dgm:prSet presAssocID="{478CFB68-09F7-E440-A8FD-DE2B8888C34A}" presName="parentText" presStyleLbl="node1" presStyleIdx="1" presStyleCnt="3" custScaleX="143522" custScaleY="151182" custLinFactNeighborX="-4141" custLinFactNeighborY="-4609">
        <dgm:presLayoutVars>
          <dgm:chMax val="0"/>
          <dgm:bulletEnabled val="1"/>
        </dgm:presLayoutVars>
      </dgm:prSet>
      <dgm:spPr/>
    </dgm:pt>
    <dgm:pt modelId="{F65D88D4-3855-D942-B51C-09E1DE777B77}" type="pres">
      <dgm:prSet presAssocID="{478CFB68-09F7-E440-A8FD-DE2B8888C34A}" presName="negativeSpace" presStyleCnt="0"/>
      <dgm:spPr/>
    </dgm:pt>
    <dgm:pt modelId="{48CE1AA6-7802-4C47-9DA6-BDDC71614523}" type="pres">
      <dgm:prSet presAssocID="{478CFB68-09F7-E440-A8FD-DE2B8888C34A}" presName="childText" presStyleLbl="conFgAcc1" presStyleIdx="1" presStyleCnt="3">
        <dgm:presLayoutVars>
          <dgm:bulletEnabled val="1"/>
        </dgm:presLayoutVars>
      </dgm:prSet>
      <dgm:spPr/>
    </dgm:pt>
    <dgm:pt modelId="{43460854-FC06-E947-9320-4CA483347776}" type="pres">
      <dgm:prSet presAssocID="{81016B47-9950-DB48-AAB2-0A2C44174A20}" presName="spaceBetweenRectangles" presStyleCnt="0"/>
      <dgm:spPr/>
    </dgm:pt>
    <dgm:pt modelId="{0CB68D12-637E-D344-8153-72E6FF8A8829}" type="pres">
      <dgm:prSet presAssocID="{561900C2-62DC-3541-BC5C-B70F423E6016}" presName="parentLin" presStyleCnt="0"/>
      <dgm:spPr/>
    </dgm:pt>
    <dgm:pt modelId="{E62FC6D0-58EA-BB44-A9BA-75C0741F2A34}" type="pres">
      <dgm:prSet presAssocID="{561900C2-62DC-3541-BC5C-B70F423E6016}" presName="parentLeftMargin" presStyleLbl="node1" presStyleIdx="1" presStyleCnt="3"/>
      <dgm:spPr/>
    </dgm:pt>
    <dgm:pt modelId="{2A848439-A242-DF4D-BAED-B480A321701F}" type="pres">
      <dgm:prSet presAssocID="{561900C2-62DC-3541-BC5C-B70F423E6016}" presName="parentText" presStyleLbl="node1" presStyleIdx="2" presStyleCnt="3" custScaleX="142857" custLinFactNeighborX="-2070" custLinFactNeighborY="4609">
        <dgm:presLayoutVars>
          <dgm:chMax val="0"/>
          <dgm:bulletEnabled val="1"/>
        </dgm:presLayoutVars>
      </dgm:prSet>
      <dgm:spPr/>
    </dgm:pt>
    <dgm:pt modelId="{C79AED14-B229-0C45-A53D-9645A520F0DF}" type="pres">
      <dgm:prSet presAssocID="{561900C2-62DC-3541-BC5C-B70F423E6016}" presName="negativeSpace" presStyleCnt="0"/>
      <dgm:spPr/>
    </dgm:pt>
    <dgm:pt modelId="{60DECBBE-359C-7640-98AD-A20462BBAD8E}" type="pres">
      <dgm:prSet presAssocID="{561900C2-62DC-3541-BC5C-B70F423E6016}" presName="childText" presStyleLbl="conFgAcc1" presStyleIdx="2" presStyleCnt="3">
        <dgm:presLayoutVars>
          <dgm:bulletEnabled val="1"/>
        </dgm:presLayoutVars>
      </dgm:prSet>
      <dgm:spPr/>
    </dgm:pt>
  </dgm:ptLst>
  <dgm:cxnLst>
    <dgm:cxn modelId="{49CC3202-244D-4D3D-B2C7-51AEF4956D64}" srcId="{561900C2-62DC-3541-BC5C-B70F423E6016}" destId="{E9EAFDF1-518A-4F8A-AC16-8F75E72F6E3E}" srcOrd="6" destOrd="0" parTransId="{F24FFCBE-6133-49E2-9942-384589F0ACE8}" sibTransId="{1CEE25C4-F38B-4F22-B645-4DC8145C9C21}"/>
    <dgm:cxn modelId="{CA9D411A-9851-40AE-B7C1-9F880522C6CB}" type="presOf" srcId="{CC4E1BB4-2D4E-3B48-A64A-7C59ACDD06DB}" destId="{B66F65AC-65F1-8948-932C-6B882DC7FF95}" srcOrd="0" destOrd="0" presId="urn:microsoft.com/office/officeart/2005/8/layout/list1"/>
    <dgm:cxn modelId="{6D3E8020-6ACD-497F-A4C6-BCFDC684A7C4}" type="presOf" srcId="{561900C2-62DC-3541-BC5C-B70F423E6016}" destId="{2A848439-A242-DF4D-BAED-B480A321701F}" srcOrd="1" destOrd="0" presId="urn:microsoft.com/office/officeart/2005/8/layout/list1"/>
    <dgm:cxn modelId="{D8BB5022-865B-467B-B801-F589318BDD3E}" type="presOf" srcId="{478CFB68-09F7-E440-A8FD-DE2B8888C34A}" destId="{AF4EEA70-5B43-4041-9BC9-0D1569418805}" srcOrd="0" destOrd="0" presId="urn:microsoft.com/office/officeart/2005/8/layout/list1"/>
    <dgm:cxn modelId="{AD75D723-9710-4A7B-B138-15A773548E99}" type="presOf" srcId="{5031E3D2-0BA4-4101-88D0-2E96DA6F97A1}" destId="{60DECBBE-359C-7640-98AD-A20462BBAD8E}" srcOrd="0" destOrd="1" presId="urn:microsoft.com/office/officeart/2005/8/layout/list1"/>
    <dgm:cxn modelId="{DA8B0524-49DE-45C6-A6A4-7697452A3C2A}" type="presOf" srcId="{19F52A95-5AD9-46E3-8FB3-B402966B1C33}" destId="{378E3169-472B-9A4A-9E7A-5BD962B90DEE}" srcOrd="0" destOrd="1" presId="urn:microsoft.com/office/officeart/2005/8/layout/list1"/>
    <dgm:cxn modelId="{15F8CF24-B085-FB44-B80F-1B9A19138623}" srcId="{F4FA0B5E-4212-6C47-BAC5-F77E1525775F}" destId="{478CFB68-09F7-E440-A8FD-DE2B8888C34A}" srcOrd="1" destOrd="0" parTransId="{D1735310-C004-2A4C-B877-21955EEDA39B}" sibTransId="{81016B47-9950-DB48-AAB2-0A2C44174A20}"/>
    <dgm:cxn modelId="{C1C97325-F7DB-407A-BAF9-571406AB6BD1}" srcId="{561900C2-62DC-3541-BC5C-B70F423E6016}" destId="{B43952C5-7CDA-4FF0-8C25-F5346D7D7597}" srcOrd="4" destOrd="0" parTransId="{CA06C358-727A-4D52-94B2-FB2C6A9F53E9}" sibTransId="{1DE2B244-D44B-4597-BF16-9565A53A3900}"/>
    <dgm:cxn modelId="{771B9D2C-C4AA-423D-947A-7DADA7D77EB3}" type="presOf" srcId="{AE008323-C5DE-4306-BC9E-83A920D64B12}" destId="{378E3169-472B-9A4A-9E7A-5BD962B90DEE}" srcOrd="0" destOrd="2" presId="urn:microsoft.com/office/officeart/2005/8/layout/list1"/>
    <dgm:cxn modelId="{4AF4692F-A5C9-44BE-958F-011E6BF2A6FD}" type="presOf" srcId="{CAD633B9-D228-4CF6-ABA3-38BF658FEC48}" destId="{60DECBBE-359C-7640-98AD-A20462BBAD8E}" srcOrd="0" destOrd="5" presId="urn:microsoft.com/office/officeart/2005/8/layout/list1"/>
    <dgm:cxn modelId="{CFBC405F-CD90-4C2F-9CCA-4509513D012A}" type="presOf" srcId="{561900C2-62DC-3541-BC5C-B70F423E6016}" destId="{E62FC6D0-58EA-BB44-A9BA-75C0741F2A34}" srcOrd="0" destOrd="0" presId="urn:microsoft.com/office/officeart/2005/8/layout/list1"/>
    <dgm:cxn modelId="{5C50E342-6969-4059-93A9-4E827A97FEA6}" type="presOf" srcId="{1F89E435-3AFB-2F48-9D5E-1ECD315E3C41}" destId="{378E3169-472B-9A4A-9E7A-5BD962B90DEE}" srcOrd="0" destOrd="0" presId="urn:microsoft.com/office/officeart/2005/8/layout/list1"/>
    <dgm:cxn modelId="{F442F163-185D-44B2-B46E-0766E8F17616}" srcId="{478CFB68-09F7-E440-A8FD-DE2B8888C34A}" destId="{DD52B0CA-350F-4DC7-9BF4-C899634DEE50}" srcOrd="1" destOrd="0" parTransId="{D1F838C4-9916-442B-870D-18186DCC0EB4}" sibTransId="{5A038ED5-286B-440A-86B1-C47596E629A8}"/>
    <dgm:cxn modelId="{30C48170-B3B5-471C-A689-79B4769B5DEE}" type="presOf" srcId="{63D59A5C-A005-4CD1-84A0-26A35CE61B38}" destId="{48CE1AA6-7802-4C47-9DA6-BDDC71614523}" srcOrd="0" destOrd="4" presId="urn:microsoft.com/office/officeart/2005/8/layout/list1"/>
    <dgm:cxn modelId="{F08BED7A-AB58-4D9A-BCA7-294B6F6BED4A}" type="presOf" srcId="{6E317471-F558-2C47-97B3-24F3B707DE6E}" destId="{48CE1AA6-7802-4C47-9DA6-BDDC71614523}" srcOrd="0" destOrd="0" presId="urn:microsoft.com/office/officeart/2005/8/layout/list1"/>
    <dgm:cxn modelId="{5B9E077C-3107-4E29-BF5A-A3405C273E4D}" srcId="{478CFB68-09F7-E440-A8FD-DE2B8888C34A}" destId="{116D6F31-217D-4580-A8E1-0851FE754DDA}" srcOrd="3" destOrd="0" parTransId="{5683B7A5-1338-4438-AA79-A5D6D9BD34B9}" sibTransId="{5B4A3EE0-F832-4996-9EE0-DD5DDE2BE7F0}"/>
    <dgm:cxn modelId="{7E6DFD80-2898-4D42-890A-71F0AAD20F9C}" type="presOf" srcId="{CC4E1BB4-2D4E-3B48-A64A-7C59ACDD06DB}" destId="{05197F99-D26B-6641-A243-E3FC128806E5}" srcOrd="1" destOrd="0" presId="urn:microsoft.com/office/officeart/2005/8/layout/list1"/>
    <dgm:cxn modelId="{4B0DD583-C5FC-4A9C-9E99-D1011A83C749}" type="presOf" srcId="{7EE93D93-C39E-493D-AB67-A56ADFDCF4B8}" destId="{60DECBBE-359C-7640-98AD-A20462BBAD8E}" srcOrd="0" destOrd="2" presId="urn:microsoft.com/office/officeart/2005/8/layout/list1"/>
    <dgm:cxn modelId="{205A6384-6901-47EC-BF46-04AC60F13826}" type="presOf" srcId="{E9EAFDF1-518A-4F8A-AC16-8F75E72F6E3E}" destId="{60DECBBE-359C-7640-98AD-A20462BBAD8E}" srcOrd="0" destOrd="6" presId="urn:microsoft.com/office/officeart/2005/8/layout/list1"/>
    <dgm:cxn modelId="{8D714C89-A271-AF47-BC5D-2ECAFB305707}" srcId="{478CFB68-09F7-E440-A8FD-DE2B8888C34A}" destId="{6E317471-F558-2C47-97B3-24F3B707DE6E}" srcOrd="0" destOrd="0" parTransId="{B7EB0ADA-0555-1345-9FD5-E42BBDA51C18}" sibTransId="{47C3328C-94D8-084A-99F2-9EFD492AE314}"/>
    <dgm:cxn modelId="{26E0258B-8EC4-4FB3-9289-49D3D2FFB75B}" srcId="{561900C2-62DC-3541-BC5C-B70F423E6016}" destId="{D3787F06-C89B-46DC-9ABF-4A78DD1BD694}" srcOrd="3" destOrd="0" parTransId="{ECB2B8BC-4DA6-4D70-A810-7D0B8C50EB32}" sibTransId="{062F1B36-6F76-471A-9A2F-A237BBE72F5F}"/>
    <dgm:cxn modelId="{48DEFD90-40C5-4E88-9825-C46DC174688F}" type="presOf" srcId="{116D6F31-217D-4580-A8E1-0851FE754DDA}" destId="{48CE1AA6-7802-4C47-9DA6-BDDC71614523}" srcOrd="0" destOrd="3" presId="urn:microsoft.com/office/officeart/2005/8/layout/list1"/>
    <dgm:cxn modelId="{94A21793-AD7B-4554-8A4F-E265C1F4CC66}" type="presOf" srcId="{10CCFA84-3CAC-2648-A568-7A3B65937A40}" destId="{60DECBBE-359C-7640-98AD-A20462BBAD8E}" srcOrd="0" destOrd="0" presId="urn:microsoft.com/office/officeart/2005/8/layout/list1"/>
    <dgm:cxn modelId="{867F0695-44CF-41F5-83D3-77FC64B3BA6A}" srcId="{561900C2-62DC-3541-BC5C-B70F423E6016}" destId="{7EE93D93-C39E-493D-AB67-A56ADFDCF4B8}" srcOrd="2" destOrd="0" parTransId="{A1CE54EF-1A88-4EFC-8218-F64EE1D6DCFF}" sibTransId="{D88C632B-3BB2-44C5-90EB-A70A97DB5511}"/>
    <dgm:cxn modelId="{7261969B-679C-D74E-957A-15DF704477CD}" srcId="{561900C2-62DC-3541-BC5C-B70F423E6016}" destId="{10CCFA84-3CAC-2648-A568-7A3B65937A40}" srcOrd="0" destOrd="0" parTransId="{9A2FD09F-0CD7-B94D-B383-DCC9BDC2F077}" sibTransId="{82B84209-DBB0-D044-98A0-CF377ECFE95B}"/>
    <dgm:cxn modelId="{C15C3F9F-409A-4CAB-B528-CA342DF076E1}" srcId="{CC4E1BB4-2D4E-3B48-A64A-7C59ACDD06DB}" destId="{AE008323-C5DE-4306-BC9E-83A920D64B12}" srcOrd="2" destOrd="0" parTransId="{B8C53309-7978-477C-A3D4-FA56FF1AF131}" sibTransId="{B7E14D6A-E2A3-482E-92F0-1C784DCA5903}"/>
    <dgm:cxn modelId="{7E9364A4-7ABC-7148-815B-3F5A86ECD1AC}" srcId="{CC4E1BB4-2D4E-3B48-A64A-7C59ACDD06DB}" destId="{1F89E435-3AFB-2F48-9D5E-1ECD315E3C41}" srcOrd="0" destOrd="0" parTransId="{A0DEA45B-18C9-AC45-9F40-C54131D28C02}" sibTransId="{AC909099-A4DF-AB4F-AC03-E511C8584721}"/>
    <dgm:cxn modelId="{2E1C2FAE-A49E-4743-A4F9-BF9B8FE0ADCC}" srcId="{561900C2-62DC-3541-BC5C-B70F423E6016}" destId="{CAD633B9-D228-4CF6-ABA3-38BF658FEC48}" srcOrd="5" destOrd="0" parTransId="{135802AC-16DE-488C-B7F9-EDE2634E9A37}" sibTransId="{E3ABFC11-32B5-48ED-ADA3-B0604D864D20}"/>
    <dgm:cxn modelId="{3953F5B5-336A-47AD-946B-1A7C45BC7579}" type="presOf" srcId="{F4FA0B5E-4212-6C47-BAC5-F77E1525775F}" destId="{6BE25FD5-AC1F-3548-BF79-B7A70EA38B61}" srcOrd="0" destOrd="0" presId="urn:microsoft.com/office/officeart/2005/8/layout/list1"/>
    <dgm:cxn modelId="{BE3B0FB7-0E4B-9040-8FCD-2823298EA428}" srcId="{F4FA0B5E-4212-6C47-BAC5-F77E1525775F}" destId="{561900C2-62DC-3541-BC5C-B70F423E6016}" srcOrd="2" destOrd="0" parTransId="{FAD6299F-D799-0C4C-A1B0-76DB3895DB30}" sibTransId="{F612A781-0CC4-8342-A670-3F0372AABABB}"/>
    <dgm:cxn modelId="{EBF362C8-9381-4C3F-8E75-B963F3943556}" type="presOf" srcId="{D3787F06-C89B-46DC-9ABF-4A78DD1BD694}" destId="{60DECBBE-359C-7640-98AD-A20462BBAD8E}" srcOrd="0" destOrd="3" presId="urn:microsoft.com/office/officeart/2005/8/layout/list1"/>
    <dgm:cxn modelId="{57706BD6-7963-46EC-A687-03C4258526F8}" srcId="{CC4E1BB4-2D4E-3B48-A64A-7C59ACDD06DB}" destId="{19F52A95-5AD9-46E3-8FB3-B402966B1C33}" srcOrd="1" destOrd="0" parTransId="{680FC945-2643-4AB2-BAD5-3BEE6498D2C2}" sibTransId="{93934776-67BE-4B25-8B1E-5F2558EAA3BE}"/>
    <dgm:cxn modelId="{C2771ED9-882B-4F1D-814C-996413D55A0A}" srcId="{478CFB68-09F7-E440-A8FD-DE2B8888C34A}" destId="{63D59A5C-A005-4CD1-84A0-26A35CE61B38}" srcOrd="4" destOrd="0" parTransId="{17AD4168-2DFA-44B7-8D4B-D668C7147FD5}" sibTransId="{41C1C755-0FE8-4473-A892-253E42AFB684}"/>
    <dgm:cxn modelId="{2EDC7BE5-7BFE-CF42-812D-C8CEC7B9D7D7}" srcId="{F4FA0B5E-4212-6C47-BAC5-F77E1525775F}" destId="{CC4E1BB4-2D4E-3B48-A64A-7C59ACDD06DB}" srcOrd="0" destOrd="0" parTransId="{98428C0F-B034-CD4F-B2D7-C885E7F4D515}" sibTransId="{ECA322C4-6305-C245-8CE0-9C2B84B76B74}"/>
    <dgm:cxn modelId="{8A3E19E8-E564-41C8-8509-DDBB62C5DC35}" srcId="{478CFB68-09F7-E440-A8FD-DE2B8888C34A}" destId="{3E0459CA-AE67-48FA-BCBC-FCDCDE9BE59E}" srcOrd="2" destOrd="0" parTransId="{E68D45F8-8C4C-4058-B6EE-13A4960CDB20}" sibTransId="{327FFDA1-88E8-42AF-924A-225014348649}"/>
    <dgm:cxn modelId="{93E2E2E8-60C2-4307-A2E0-C3832B659AB9}" type="presOf" srcId="{DD52B0CA-350F-4DC7-9BF4-C899634DEE50}" destId="{48CE1AA6-7802-4C47-9DA6-BDDC71614523}" srcOrd="0" destOrd="1" presId="urn:microsoft.com/office/officeart/2005/8/layout/list1"/>
    <dgm:cxn modelId="{F6D388EB-9704-44FC-805B-1982FE0A96FF}" type="presOf" srcId="{478CFB68-09F7-E440-A8FD-DE2B8888C34A}" destId="{9E9BF3F1-A226-0147-9292-42CBDCF7EC2C}" srcOrd="1" destOrd="0" presId="urn:microsoft.com/office/officeart/2005/8/layout/list1"/>
    <dgm:cxn modelId="{9F5CA8F0-50A7-46D5-90F2-C6B3C7FF104B}" type="presOf" srcId="{3E0459CA-AE67-48FA-BCBC-FCDCDE9BE59E}" destId="{48CE1AA6-7802-4C47-9DA6-BDDC71614523}" srcOrd="0" destOrd="2" presId="urn:microsoft.com/office/officeart/2005/8/layout/list1"/>
    <dgm:cxn modelId="{299754FD-F956-40F3-AE94-BC9912927783}" type="presOf" srcId="{B43952C5-7CDA-4FF0-8C25-F5346D7D7597}" destId="{60DECBBE-359C-7640-98AD-A20462BBAD8E}" srcOrd="0" destOrd="4" presId="urn:microsoft.com/office/officeart/2005/8/layout/list1"/>
    <dgm:cxn modelId="{F56B4DFE-8E6D-4BDE-94BC-4654A124FC26}" srcId="{561900C2-62DC-3541-BC5C-B70F423E6016}" destId="{5031E3D2-0BA4-4101-88D0-2E96DA6F97A1}" srcOrd="1" destOrd="0" parTransId="{AAED252E-1F86-4570-8893-8F5BFB5C13D0}" sibTransId="{F6258101-4692-4185-A359-881BDDDB27B1}"/>
    <dgm:cxn modelId="{C7B03ADB-317C-40B7-A865-A36B3C61553E}" type="presParOf" srcId="{6BE25FD5-AC1F-3548-BF79-B7A70EA38B61}" destId="{F2575618-CDBA-534F-8AC7-B7A1274F2933}" srcOrd="0" destOrd="0" presId="urn:microsoft.com/office/officeart/2005/8/layout/list1"/>
    <dgm:cxn modelId="{C5A3D170-420C-447B-A82A-65F54C5E6CA8}" type="presParOf" srcId="{F2575618-CDBA-534F-8AC7-B7A1274F2933}" destId="{B66F65AC-65F1-8948-932C-6B882DC7FF95}" srcOrd="0" destOrd="0" presId="urn:microsoft.com/office/officeart/2005/8/layout/list1"/>
    <dgm:cxn modelId="{DE4D9FF0-0254-49A5-92C2-E0296238DCAA}" type="presParOf" srcId="{F2575618-CDBA-534F-8AC7-B7A1274F2933}" destId="{05197F99-D26B-6641-A243-E3FC128806E5}" srcOrd="1" destOrd="0" presId="urn:microsoft.com/office/officeart/2005/8/layout/list1"/>
    <dgm:cxn modelId="{42B9F22B-56D7-4536-8863-EA54A9989F83}" type="presParOf" srcId="{6BE25FD5-AC1F-3548-BF79-B7A70EA38B61}" destId="{DDB598BE-BF51-BA42-AC51-19A8870E857A}" srcOrd="1" destOrd="0" presId="urn:microsoft.com/office/officeart/2005/8/layout/list1"/>
    <dgm:cxn modelId="{FF77520C-8555-455C-9084-445A0B52056C}" type="presParOf" srcId="{6BE25FD5-AC1F-3548-BF79-B7A70EA38B61}" destId="{378E3169-472B-9A4A-9E7A-5BD962B90DEE}" srcOrd="2" destOrd="0" presId="urn:microsoft.com/office/officeart/2005/8/layout/list1"/>
    <dgm:cxn modelId="{0CB560F2-D148-41F8-83C4-72A7C941FF12}" type="presParOf" srcId="{6BE25FD5-AC1F-3548-BF79-B7A70EA38B61}" destId="{74FB3749-D198-6F47-8516-9205362D4046}" srcOrd="3" destOrd="0" presId="urn:microsoft.com/office/officeart/2005/8/layout/list1"/>
    <dgm:cxn modelId="{DDF991A8-A3BE-4F80-9E92-8569A2FF62DC}" type="presParOf" srcId="{6BE25FD5-AC1F-3548-BF79-B7A70EA38B61}" destId="{09C52540-E8E5-7D4B-9176-29C68046EC97}" srcOrd="4" destOrd="0" presId="urn:microsoft.com/office/officeart/2005/8/layout/list1"/>
    <dgm:cxn modelId="{23A36057-1747-41D5-AEC3-53268DD4F0C5}" type="presParOf" srcId="{09C52540-E8E5-7D4B-9176-29C68046EC97}" destId="{AF4EEA70-5B43-4041-9BC9-0D1569418805}" srcOrd="0" destOrd="0" presId="urn:microsoft.com/office/officeart/2005/8/layout/list1"/>
    <dgm:cxn modelId="{0F218873-3E78-4DA6-AC9B-86E515222098}" type="presParOf" srcId="{09C52540-E8E5-7D4B-9176-29C68046EC97}" destId="{9E9BF3F1-A226-0147-9292-42CBDCF7EC2C}" srcOrd="1" destOrd="0" presId="urn:microsoft.com/office/officeart/2005/8/layout/list1"/>
    <dgm:cxn modelId="{B5ABC9C9-2369-45D4-ABF4-AE0503777A91}" type="presParOf" srcId="{6BE25FD5-AC1F-3548-BF79-B7A70EA38B61}" destId="{F65D88D4-3855-D942-B51C-09E1DE777B77}" srcOrd="5" destOrd="0" presId="urn:microsoft.com/office/officeart/2005/8/layout/list1"/>
    <dgm:cxn modelId="{C816CA17-6850-4F90-9D1A-222F0FAC3192}" type="presParOf" srcId="{6BE25FD5-AC1F-3548-BF79-B7A70EA38B61}" destId="{48CE1AA6-7802-4C47-9DA6-BDDC71614523}" srcOrd="6" destOrd="0" presId="urn:microsoft.com/office/officeart/2005/8/layout/list1"/>
    <dgm:cxn modelId="{F402002F-2D77-4FA9-9CBE-D0A8100F8A4E}" type="presParOf" srcId="{6BE25FD5-AC1F-3548-BF79-B7A70EA38B61}" destId="{43460854-FC06-E947-9320-4CA483347776}" srcOrd="7" destOrd="0" presId="urn:microsoft.com/office/officeart/2005/8/layout/list1"/>
    <dgm:cxn modelId="{0DB65AEB-4ECA-4E8D-954E-95B06AA88BA0}" type="presParOf" srcId="{6BE25FD5-AC1F-3548-BF79-B7A70EA38B61}" destId="{0CB68D12-637E-D344-8153-72E6FF8A8829}" srcOrd="8" destOrd="0" presId="urn:microsoft.com/office/officeart/2005/8/layout/list1"/>
    <dgm:cxn modelId="{222654E0-8F20-46EE-B9E8-3843700A88C3}" type="presParOf" srcId="{0CB68D12-637E-D344-8153-72E6FF8A8829}" destId="{E62FC6D0-58EA-BB44-A9BA-75C0741F2A34}" srcOrd="0" destOrd="0" presId="urn:microsoft.com/office/officeart/2005/8/layout/list1"/>
    <dgm:cxn modelId="{C004BBFE-70D0-4091-8813-42F587BAC4C6}" type="presParOf" srcId="{0CB68D12-637E-D344-8153-72E6FF8A8829}" destId="{2A848439-A242-DF4D-BAED-B480A321701F}" srcOrd="1" destOrd="0" presId="urn:microsoft.com/office/officeart/2005/8/layout/list1"/>
    <dgm:cxn modelId="{F775A27E-B7D4-4842-8758-01F690DE948F}" type="presParOf" srcId="{6BE25FD5-AC1F-3548-BF79-B7A70EA38B61}" destId="{C79AED14-B229-0C45-A53D-9645A520F0DF}" srcOrd="9" destOrd="0" presId="urn:microsoft.com/office/officeart/2005/8/layout/list1"/>
    <dgm:cxn modelId="{223357ED-AFC4-43EA-9759-3E7EA79B1511}" type="presParOf" srcId="{6BE25FD5-AC1F-3548-BF79-B7A70EA38B61}" destId="{60DECBBE-359C-7640-98AD-A20462BBAD8E}"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8E3169-472B-9A4A-9E7A-5BD962B90DEE}">
      <dsp:nvSpPr>
        <dsp:cNvPr id="0" name=""/>
        <dsp:cNvSpPr/>
      </dsp:nvSpPr>
      <dsp:spPr>
        <a:xfrm>
          <a:off x="0" y="202092"/>
          <a:ext cx="7886700" cy="1234800"/>
        </a:xfrm>
        <a:prstGeom prst="rect">
          <a:avLst/>
        </a:prstGeom>
        <a:solidFill>
          <a:schemeClr val="lt1">
            <a:alpha val="90000"/>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291592" rIns="612096" bIns="85344" numCol="1" spcCol="1270" anchor="t" anchorCtr="0">
          <a:noAutofit/>
        </a:bodyPr>
        <a:lstStyle/>
        <a:p>
          <a:pPr marL="114300" lvl="1" indent="-114300" algn="l" defTabSz="533400" rtl="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For those </a:t>
          </a:r>
          <a:r>
            <a:rPr lang="en-GB" sz="1200" b="0" kern="1200" dirty="0">
              <a:solidFill>
                <a:schemeClr val="bg2"/>
              </a:solidFill>
              <a:latin typeface="Arial" panose="020B0604020202020204" pitchFamily="34" charset="0"/>
              <a:cs typeface="Arial" panose="020B0604020202020204" pitchFamily="34" charset="0"/>
            </a:rPr>
            <a:t>with physical health is severely compromised  </a:t>
          </a:r>
          <a:r>
            <a:rPr lang="en-GB" sz="1200" kern="1200" dirty="0">
              <a:latin typeface="Arial" panose="020B0604020202020204" pitchFamily="34" charset="0"/>
              <a:cs typeface="Arial" panose="020B0604020202020204" pitchFamily="34" charset="0"/>
            </a:rPr>
            <a:t>- admit to a medical inpatient or day patient service for medical stabilisation and to initiate refeeding (1.11.1)</a:t>
          </a:r>
        </a:p>
        <a:p>
          <a:pPr marL="114300" lvl="1" indent="-114300" algn="l" defTabSz="533400" rtl="0">
            <a:lnSpc>
              <a:spcPct val="90000"/>
            </a:lnSpc>
            <a:spcBef>
              <a:spcPct val="0"/>
            </a:spcBef>
            <a:spcAft>
              <a:spcPct val="15000"/>
            </a:spcAft>
            <a:buChar char="•"/>
          </a:pPr>
          <a:endParaRPr lang="en-GB"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For those </a:t>
          </a:r>
          <a:r>
            <a:rPr lang="en-GB" sz="1200" kern="1200" dirty="0">
              <a:solidFill>
                <a:schemeClr val="bg2"/>
              </a:solidFill>
              <a:latin typeface="Arial" panose="020B0604020202020204" pitchFamily="34" charset="0"/>
              <a:cs typeface="Arial" panose="020B0604020202020204" pitchFamily="34" charset="0"/>
            </a:rPr>
            <a:t>with ED and severe/acute mental health risk </a:t>
          </a:r>
          <a:r>
            <a:rPr lang="en-GB" sz="1200" kern="1200" dirty="0">
              <a:latin typeface="Arial" panose="020B0604020202020204" pitchFamily="34" charset="0"/>
              <a:cs typeface="Arial" panose="020B0604020202020204" pitchFamily="34" charset="0"/>
            </a:rPr>
            <a:t>(such as significant suicide risk), consider psychiatric crisis care or psychiatric inpatient care (1.11.5)</a:t>
          </a:r>
        </a:p>
      </dsp:txBody>
      <dsp:txXfrm>
        <a:off x="0" y="202092"/>
        <a:ext cx="7886700" cy="1234800"/>
      </dsp:txXfrm>
    </dsp:sp>
    <dsp:sp modelId="{05197F99-D26B-6641-A243-E3FC128806E5}">
      <dsp:nvSpPr>
        <dsp:cNvPr id="0" name=""/>
        <dsp:cNvSpPr/>
      </dsp:nvSpPr>
      <dsp:spPr>
        <a:xfrm>
          <a:off x="375465" y="32924"/>
          <a:ext cx="7509301" cy="375807"/>
        </a:xfrm>
        <a:prstGeom prst="round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622300" rtl="0">
            <a:lnSpc>
              <a:spcPct val="90000"/>
            </a:lnSpc>
            <a:spcBef>
              <a:spcPct val="0"/>
            </a:spcBef>
            <a:spcAft>
              <a:spcPct val="35000"/>
            </a:spcAft>
            <a:buNone/>
          </a:pPr>
          <a:r>
            <a:rPr lang="en-GB" sz="1400" b="1" kern="1200">
              <a:solidFill>
                <a:schemeClr val="tx1"/>
              </a:solidFill>
              <a:latin typeface="Arial" panose="020B0604020202020204" pitchFamily="34" charset="0"/>
              <a:cs typeface="Arial" panose="020B0604020202020204" pitchFamily="34" charset="0"/>
            </a:rPr>
            <a:t>When care cannot be delivered in the community</a:t>
          </a:r>
        </a:p>
      </dsp:txBody>
      <dsp:txXfrm>
        <a:off x="393810" y="51269"/>
        <a:ext cx="7472611" cy="339117"/>
      </dsp:txXfrm>
    </dsp:sp>
    <dsp:sp modelId="{48CE1AA6-7802-4C47-9DA6-BDDC71614523}">
      <dsp:nvSpPr>
        <dsp:cNvPr id="0" name=""/>
        <dsp:cNvSpPr/>
      </dsp:nvSpPr>
      <dsp:spPr>
        <a:xfrm>
          <a:off x="0" y="1930657"/>
          <a:ext cx="7886700" cy="1587600"/>
        </a:xfrm>
        <a:prstGeom prst="rect">
          <a:avLst/>
        </a:prstGeom>
        <a:solidFill>
          <a:schemeClr val="lt1">
            <a:alpha val="90000"/>
            <a:hueOff val="0"/>
            <a:satOff val="0"/>
            <a:lumOff val="0"/>
            <a:alphaOff val="0"/>
          </a:schemeClr>
        </a:solidFill>
        <a:ln w="12700" cap="flat" cmpd="sng" algn="ctr">
          <a:solidFill>
            <a:schemeClr val="accent3">
              <a:shade val="80000"/>
              <a:hueOff val="38343"/>
              <a:satOff val="-934"/>
              <a:lumOff val="1218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291592" rIns="612096" bIns="85344" numCol="1" spcCol="1270" anchor="t" anchorCtr="0">
          <a:noAutofit/>
        </a:bodyPr>
        <a:lstStyle/>
        <a:p>
          <a:pPr marL="114300" lvl="1" indent="-114300" algn="l" defTabSz="533400" rtl="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Deliver care </a:t>
          </a:r>
          <a:r>
            <a:rPr lang="en-GB" sz="1200" kern="1200" dirty="0">
              <a:solidFill>
                <a:schemeClr val="bg2"/>
              </a:solidFill>
              <a:latin typeface="Arial" panose="020B0604020202020204" pitchFamily="34" charset="0"/>
              <a:cs typeface="Arial" panose="020B0604020202020204" pitchFamily="34" charset="0"/>
            </a:rPr>
            <a:t>in age-appropriate facilities </a:t>
          </a:r>
          <a:r>
            <a:rPr lang="en-GB" sz="1200" kern="1200" dirty="0">
              <a:latin typeface="Arial" panose="020B0604020202020204" pitchFamily="34" charset="0"/>
              <a:cs typeface="Arial" panose="020B0604020202020204" pitchFamily="34" charset="0"/>
            </a:rPr>
            <a:t>(for example, paediatric wards or adolescent mental health services). Should be </a:t>
          </a:r>
          <a:r>
            <a:rPr lang="en-GB" sz="1200" kern="1200" dirty="0">
              <a:solidFill>
                <a:schemeClr val="bg2"/>
              </a:solidFill>
              <a:latin typeface="Arial" panose="020B0604020202020204" pitchFamily="34" charset="0"/>
              <a:cs typeface="Arial" panose="020B0604020202020204" pitchFamily="34" charset="0"/>
            </a:rPr>
            <a:t>near to their home </a:t>
          </a:r>
          <a:r>
            <a:rPr lang="en-GB" sz="1200" kern="1200" dirty="0">
              <a:latin typeface="Arial" panose="020B0604020202020204" pitchFamily="34" charset="0"/>
              <a:cs typeface="Arial" panose="020B0604020202020204" pitchFamily="34" charset="0"/>
            </a:rPr>
            <a:t>and have the </a:t>
          </a:r>
          <a:r>
            <a:rPr lang="en-GB" sz="1200" kern="1200" dirty="0">
              <a:solidFill>
                <a:schemeClr val="bg2"/>
              </a:solidFill>
              <a:latin typeface="Arial" panose="020B0604020202020204" pitchFamily="34" charset="0"/>
              <a:cs typeface="Arial" panose="020B0604020202020204" pitchFamily="34" charset="0"/>
            </a:rPr>
            <a:t>capacity to provide appropriate educational activities </a:t>
          </a:r>
          <a:r>
            <a:rPr lang="en-GB" sz="1200" kern="1200" dirty="0">
              <a:latin typeface="Arial" panose="020B0604020202020204" pitchFamily="34" charset="0"/>
              <a:cs typeface="Arial" panose="020B0604020202020204" pitchFamily="34" charset="0"/>
            </a:rPr>
            <a:t>during extended admissions.(1.11.8)</a:t>
          </a:r>
        </a:p>
        <a:p>
          <a:pPr marL="114300" lvl="1" indent="-114300" algn="l" defTabSz="533400" rtl="0">
            <a:lnSpc>
              <a:spcPct val="90000"/>
            </a:lnSpc>
            <a:spcBef>
              <a:spcPct val="0"/>
            </a:spcBef>
            <a:spcAft>
              <a:spcPct val="15000"/>
            </a:spcAft>
            <a:buChar char="•"/>
          </a:pPr>
          <a:endParaRPr lang="en-GB" sz="1200" kern="120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Do not use inpatient care solely to provide psychological treatment for eating disorders(1.11.4)</a:t>
          </a:r>
        </a:p>
        <a:p>
          <a:pPr marL="114300" lvl="1" indent="-114300" algn="l" defTabSz="533400" rtl="0">
            <a:lnSpc>
              <a:spcPct val="90000"/>
            </a:lnSpc>
            <a:spcBef>
              <a:spcPct val="0"/>
            </a:spcBef>
            <a:spcAft>
              <a:spcPct val="15000"/>
            </a:spcAft>
            <a:buChar char="•"/>
          </a:pPr>
          <a:endParaRPr lang="en-GB" sz="1200" kern="120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Do not discharge people solely because they have reached a healthy weight (1.11.4)</a:t>
          </a:r>
        </a:p>
      </dsp:txBody>
      <dsp:txXfrm>
        <a:off x="0" y="1930657"/>
        <a:ext cx="7886700" cy="1587600"/>
      </dsp:txXfrm>
    </dsp:sp>
    <dsp:sp modelId="{9E9BF3F1-A226-0147-9292-42CBDCF7EC2C}">
      <dsp:nvSpPr>
        <dsp:cNvPr id="0" name=""/>
        <dsp:cNvSpPr/>
      </dsp:nvSpPr>
      <dsp:spPr>
        <a:xfrm>
          <a:off x="358071" y="1493444"/>
          <a:ext cx="7505568" cy="624804"/>
        </a:xfrm>
        <a:prstGeom prst="round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622300" rtl="0">
            <a:lnSpc>
              <a:spcPct val="90000"/>
            </a:lnSpc>
            <a:spcBef>
              <a:spcPct val="0"/>
            </a:spcBef>
            <a:spcAft>
              <a:spcPct val="35000"/>
            </a:spcAft>
            <a:buNone/>
          </a:pPr>
          <a:r>
            <a:rPr lang="en-GB" sz="1400" b="1" kern="1200" dirty="0">
              <a:solidFill>
                <a:schemeClr val="tx1"/>
              </a:solidFill>
              <a:latin typeface="Arial" panose="020B0604020202020204" pitchFamily="34" charset="0"/>
              <a:cs typeface="Arial" panose="020B0604020202020204" pitchFamily="34" charset="0"/>
            </a:rPr>
            <a:t>When reviewing need for day or inpatient care as part of an integrated treatment programme with CED </a:t>
          </a:r>
        </a:p>
      </dsp:txBody>
      <dsp:txXfrm>
        <a:off x="388571" y="1523944"/>
        <a:ext cx="7444568" cy="563804"/>
      </dsp:txXfrm>
    </dsp:sp>
    <dsp:sp modelId="{60DECBBE-359C-7640-98AD-A20462BBAD8E}">
      <dsp:nvSpPr>
        <dsp:cNvPr id="0" name=""/>
        <dsp:cNvSpPr/>
      </dsp:nvSpPr>
      <dsp:spPr>
        <a:xfrm>
          <a:off x="0" y="3800497"/>
          <a:ext cx="7886700" cy="1808099"/>
        </a:xfrm>
        <a:prstGeom prst="rect">
          <a:avLst/>
        </a:prstGeom>
        <a:solidFill>
          <a:schemeClr val="lt1">
            <a:alpha val="90000"/>
            <a:hueOff val="0"/>
            <a:satOff val="0"/>
            <a:lumOff val="0"/>
            <a:alphaOff val="0"/>
          </a:schemeClr>
        </a:solidFill>
        <a:ln w="12700" cap="flat" cmpd="sng" algn="ctr">
          <a:solidFill>
            <a:schemeClr val="accent3">
              <a:shade val="80000"/>
              <a:hueOff val="76685"/>
              <a:satOff val="-1867"/>
              <a:lumOff val="2437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291592" rIns="612096" bIns="85344" numCol="1" spcCol="1270" anchor="t" anchorCtr="0">
          <a:noAutofit/>
        </a:bodyPr>
        <a:lstStyle/>
        <a:p>
          <a:pPr marL="114300" lvl="1" indent="-114300" algn="l" defTabSz="533400" rtl="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CED team keep in contact with the inpatient team:</a:t>
          </a:r>
        </a:p>
        <a:p>
          <a:pPr marL="114300" lvl="1" indent="-114300" algn="l" defTabSz="533400" rtl="0">
            <a:lnSpc>
              <a:spcPct val="90000"/>
            </a:lnSpc>
            <a:spcBef>
              <a:spcPct val="0"/>
            </a:spcBef>
            <a:spcAft>
              <a:spcPct val="15000"/>
            </a:spcAft>
            <a:buChar char="•"/>
          </a:pPr>
          <a:endParaRPr lang="en-GB" sz="1200" kern="1200" dirty="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To advise on care and management, both during the admission and when planning discharge or transition to adult eating disorder services (1.11.7)</a:t>
          </a:r>
        </a:p>
        <a:p>
          <a:pPr marL="114300" lvl="1" indent="-114300" algn="l" defTabSz="533400" rtl="0">
            <a:lnSpc>
              <a:spcPct val="90000"/>
            </a:lnSpc>
            <a:spcBef>
              <a:spcPct val="0"/>
            </a:spcBef>
            <a:spcAft>
              <a:spcPct val="15000"/>
            </a:spcAft>
            <a:buChar char="•"/>
          </a:pPr>
          <a:endParaRPr lang="en-GB" sz="1200" kern="1200">
            <a:latin typeface="Arial" panose="020B0604020202020204" pitchFamily="34" charset="0"/>
            <a:cs typeface="Arial" panose="020B0604020202020204" pitchFamily="34" charset="0"/>
          </a:endParaRPr>
        </a:p>
        <a:p>
          <a:pPr marL="114300" lvl="1" indent="-114300" algn="l" defTabSz="533400" rtl="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Keep the person's family members or carers involved (1.11.7)</a:t>
          </a:r>
        </a:p>
        <a:p>
          <a:pPr marL="114300" lvl="1" indent="-114300" algn="l" defTabSz="533400" rtl="0">
            <a:lnSpc>
              <a:spcPct val="90000"/>
            </a:lnSpc>
            <a:spcBef>
              <a:spcPct val="0"/>
            </a:spcBef>
            <a:spcAft>
              <a:spcPct val="15000"/>
            </a:spcAft>
            <a:buChar char="•"/>
          </a:pPr>
          <a:endParaRPr lang="en-GB" sz="1200" kern="120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To consider starting or continuing psychological treatments for the eating disorder (1.11.7)</a:t>
          </a:r>
        </a:p>
      </dsp:txBody>
      <dsp:txXfrm>
        <a:off x="0" y="3800497"/>
        <a:ext cx="7886700" cy="1808099"/>
      </dsp:txXfrm>
    </dsp:sp>
    <dsp:sp modelId="{2A848439-A242-DF4D-BAED-B480A321701F}">
      <dsp:nvSpPr>
        <dsp:cNvPr id="0" name=""/>
        <dsp:cNvSpPr/>
      </dsp:nvSpPr>
      <dsp:spPr>
        <a:xfrm>
          <a:off x="367693" y="3612905"/>
          <a:ext cx="7509301" cy="413280"/>
        </a:xfrm>
        <a:prstGeom prst="round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622300" rtl="0">
            <a:lnSpc>
              <a:spcPct val="90000"/>
            </a:lnSpc>
            <a:spcBef>
              <a:spcPct val="0"/>
            </a:spcBef>
            <a:spcAft>
              <a:spcPct val="35000"/>
            </a:spcAft>
            <a:buNone/>
          </a:pPr>
          <a:r>
            <a:rPr lang="en-GB" sz="1400" b="1" kern="1200">
              <a:solidFill>
                <a:schemeClr val="tx1"/>
              </a:solidFill>
              <a:latin typeface="Arial" panose="020B0604020202020204" pitchFamily="34" charset="0"/>
              <a:cs typeface="Arial" panose="020B0604020202020204" pitchFamily="34" charset="0"/>
            </a:rPr>
            <a:t>Maintain integrated care pathway by ensuring  </a:t>
          </a:r>
        </a:p>
      </dsp:txBody>
      <dsp:txXfrm>
        <a:off x="387868" y="3633080"/>
        <a:ext cx="7468951"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790A331-7ADD-4391-8CA5-606C9BFD26F5}" type="datetimeFigureOut">
              <a:rPr lang="en-GB" smtClean="0"/>
              <a:t>14/06/2021</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a:t>NHS Improvement</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EAE16CE-1862-465F-9912-D0001C1A0F9A}" type="slidenum">
              <a:rPr lang="en-GB" smtClean="0"/>
              <a:t>‹#›</a:t>
            </a:fld>
            <a:endParaRPr lang="en-GB"/>
          </a:p>
        </p:txBody>
      </p:sp>
    </p:spTree>
    <p:extLst>
      <p:ext uri="{BB962C8B-B14F-4D97-AF65-F5344CB8AC3E}">
        <p14:creationId xmlns:p14="http://schemas.microsoft.com/office/powerpoint/2010/main" val="85506748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2AE991-F138-4FD8-982E-957F3CA6A0F6}" type="datetimeFigureOut">
              <a:rPr lang="en-GB" smtClean="0"/>
              <a:t>14/06/2021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a:t>NHS Improvement</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90AB7D-FC04-41BF-88F7-E47891A06283}" type="slidenum">
              <a:rPr lang="en-GB" smtClean="0"/>
              <a:t>‹#›</a:t>
            </a:fld>
            <a:endParaRPr lang="en-GB"/>
          </a:p>
        </p:txBody>
      </p:sp>
    </p:spTree>
    <p:extLst>
      <p:ext uri="{BB962C8B-B14F-4D97-AF65-F5344CB8AC3E}">
        <p14:creationId xmlns:p14="http://schemas.microsoft.com/office/powerpoint/2010/main" val="118901105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23B7EB-4B42-4999-A9C2-CF6136E68D7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9182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r>
              <a:rPr lang="en-GB"/>
              <a:t>NHS Improvement</a:t>
            </a:r>
          </a:p>
        </p:txBody>
      </p:sp>
      <p:sp>
        <p:nvSpPr>
          <p:cNvPr id="5" name="Slide Number Placeholder 4"/>
          <p:cNvSpPr>
            <a:spLocks noGrp="1"/>
          </p:cNvSpPr>
          <p:nvPr>
            <p:ph type="sldNum" sz="quarter" idx="5"/>
          </p:nvPr>
        </p:nvSpPr>
        <p:spPr/>
        <p:txBody>
          <a:bodyPr/>
          <a:lstStyle/>
          <a:p>
            <a:fld id="{7890AB7D-FC04-41BF-88F7-E47891A06283}" type="slidenum">
              <a:rPr lang="en-GB" smtClean="0"/>
              <a:t>12</a:t>
            </a:fld>
            <a:endParaRPr lang="en-GB"/>
          </a:p>
        </p:txBody>
      </p:sp>
    </p:spTree>
    <p:extLst>
      <p:ext uri="{BB962C8B-B14F-4D97-AF65-F5344CB8AC3E}">
        <p14:creationId xmlns:p14="http://schemas.microsoft.com/office/powerpoint/2010/main" val="4219748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xml"/><Relationship Id="rId4" Type="http://schemas.openxmlformats.org/officeDocument/2006/relationships/image" Target="../media/image4.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449539" y="3660487"/>
            <a:ext cx="7886700" cy="689541"/>
          </a:xfrm>
          <a:prstGeom prst="rect">
            <a:avLst/>
          </a:prstGeom>
        </p:spPr>
        <p:txBody>
          <a:bodyPr/>
          <a:lstStyle>
            <a:lvl1pPr>
              <a:defRPr sz="3600" baseline="0">
                <a:solidFill>
                  <a:srgbClr val="005EB8"/>
                </a:solidFill>
                <a:latin typeface="Arial" panose="020B0604020202020204" pitchFamily="34" charset="0"/>
                <a:cs typeface="Arial" panose="020B0604020202020204" pitchFamily="34" charset="0"/>
              </a:defRPr>
            </a:lvl1pPr>
          </a:lstStyle>
          <a:p>
            <a:r>
              <a:rPr lang="en-US" dirty="0"/>
              <a:t>Presentation title</a:t>
            </a:r>
          </a:p>
        </p:txBody>
      </p:sp>
      <p:sp>
        <p:nvSpPr>
          <p:cNvPr id="11" name="Subtitle 2"/>
          <p:cNvSpPr>
            <a:spLocks noGrp="1"/>
          </p:cNvSpPr>
          <p:nvPr>
            <p:ph type="subTitle" idx="1" hasCustomPrompt="1"/>
          </p:nvPr>
        </p:nvSpPr>
        <p:spPr>
          <a:xfrm>
            <a:off x="449539" y="4364955"/>
            <a:ext cx="6858000" cy="473244"/>
          </a:xfrm>
          <a:prstGeom prst="rect">
            <a:avLst/>
          </a:prstGeom>
        </p:spPr>
        <p:txBody>
          <a:bodyPr/>
          <a:lstStyle>
            <a:lvl1pPr marL="0" indent="0" algn="l">
              <a:buNone/>
              <a:defRPr sz="1800" b="0" i="0" baseline="0">
                <a:solidFill>
                  <a:srgbClr val="005EB8"/>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a:stretch>
            <a:fillRect/>
          </a:stretch>
        </p:blipFill>
        <p:spPr>
          <a:xfrm>
            <a:off x="7696159" y="293024"/>
            <a:ext cx="1080655" cy="436418"/>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stretch>
            <a:fillRect/>
          </a:stretch>
        </p:blipFill>
        <p:spPr>
          <a:xfrm>
            <a:off x="0" y="6345236"/>
            <a:ext cx="9144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2575560" y="5792942"/>
            <a:ext cx="3992880"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5180" y="1649628"/>
            <a:ext cx="7737674"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0"/>
          <p:cNvSpPr>
            <a:spLocks noGrp="1"/>
          </p:cNvSpPr>
          <p:nvPr>
            <p:ph type="title"/>
          </p:nvPr>
        </p:nvSpPr>
        <p:spPr>
          <a:xfrm>
            <a:off x="461190" y="854464"/>
            <a:ext cx="6567055"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dirty="0"/>
              <a:t>Click to edit Master title style</a:t>
            </a:r>
            <a:endParaRPr lang="en-US" sz="2800" dirty="0">
              <a:solidFill>
                <a:srgbClr val="005EB8"/>
              </a:solidFill>
              <a:latin typeface="Arial" charset="0"/>
              <a:ea typeface="Arial" charset="0"/>
              <a:cs typeface="Arial" charset="0"/>
            </a:endParaRPr>
          </a:p>
        </p:txBody>
      </p:sp>
      <p:sp>
        <p:nvSpPr>
          <p:cNvPr id="8" name="TextBox 7"/>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6" y="6333439"/>
            <a:ext cx="5723164"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59" y="293024"/>
            <a:ext cx="1080655" cy="43641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449539" y="3660488"/>
            <a:ext cx="7886700" cy="689541"/>
          </a:xfrm>
          <a:prstGeom prst="rect">
            <a:avLst/>
          </a:prstGeom>
        </p:spPr>
        <p:txBody>
          <a:bodyPr/>
          <a:lstStyle>
            <a:lvl1pPr>
              <a:defRPr sz="2700" baseline="0">
                <a:solidFill>
                  <a:srgbClr val="005EB8"/>
                </a:solidFill>
                <a:latin typeface="Arial" panose="020B0604020202020204" pitchFamily="34" charset="0"/>
                <a:cs typeface="Arial" panose="020B0604020202020204" pitchFamily="34" charset="0"/>
              </a:defRPr>
            </a:lvl1pPr>
          </a:lstStyle>
          <a:p>
            <a:r>
              <a:rPr lang="en-US" dirty="0"/>
              <a:t>Presentation title</a:t>
            </a:r>
          </a:p>
        </p:txBody>
      </p:sp>
      <p:sp>
        <p:nvSpPr>
          <p:cNvPr id="11" name="Subtitle 2"/>
          <p:cNvSpPr>
            <a:spLocks noGrp="1"/>
          </p:cNvSpPr>
          <p:nvPr>
            <p:ph type="subTitle" idx="1" hasCustomPrompt="1"/>
          </p:nvPr>
        </p:nvSpPr>
        <p:spPr>
          <a:xfrm>
            <a:off x="449539" y="4364955"/>
            <a:ext cx="6858000" cy="473244"/>
          </a:xfrm>
          <a:prstGeom prst="rect">
            <a:avLst/>
          </a:prstGeom>
        </p:spPr>
        <p:txBody>
          <a:bodyPr/>
          <a:lstStyle>
            <a:lvl1pPr marL="0" indent="0" algn="l">
              <a:buNone/>
              <a:defRPr sz="1350" b="0" i="0" baseline="0">
                <a:solidFill>
                  <a:srgbClr val="005EB8"/>
                </a:solidFill>
                <a:latin typeface="Arial" charset="0"/>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a:stretch>
            <a:fillRect/>
          </a:stretch>
        </p:blipFill>
        <p:spPr>
          <a:xfrm>
            <a:off x="7696160" y="293024"/>
            <a:ext cx="1080655" cy="436418"/>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stretch>
            <a:fillRect/>
          </a:stretch>
        </p:blipFill>
        <p:spPr>
          <a:xfrm>
            <a:off x="0" y="6345238"/>
            <a:ext cx="9144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2575560" y="5792942"/>
            <a:ext cx="3992880" cy="406400"/>
          </a:xfrm>
          <a:prstGeom prst="rect">
            <a:avLst/>
          </a:prstGeom>
          <a:solidFill>
            <a:schemeClr val="lt1"/>
          </a:solid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a:spcAft>
                <a:spcPts val="0"/>
              </a:spcAft>
            </a:pPr>
            <a:r>
              <a:rPr lang="en-GB" sz="1350" dirty="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9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8722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5181" y="1649628"/>
            <a:ext cx="773767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0"/>
          <p:cNvSpPr>
            <a:spLocks noGrp="1"/>
          </p:cNvSpPr>
          <p:nvPr>
            <p:ph type="title"/>
          </p:nvPr>
        </p:nvSpPr>
        <p:spPr>
          <a:xfrm>
            <a:off x="461191" y="854466"/>
            <a:ext cx="6567055"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dirty="0"/>
              <a:t>Click to edit Master title style</a:t>
            </a:r>
            <a:endParaRPr lang="en-US" sz="2100" dirty="0">
              <a:solidFill>
                <a:srgbClr val="005EB8"/>
              </a:solidFill>
              <a:latin typeface="Arial" charset="0"/>
              <a:ea typeface="Arial" charset="0"/>
              <a:cs typeface="Arial" charset="0"/>
            </a:endParaRPr>
          </a:p>
        </p:txBody>
      </p:sp>
      <p:sp>
        <p:nvSpPr>
          <p:cNvPr id="8" name="TextBox 7"/>
          <p:cNvSpPr txBox="1"/>
          <p:nvPr userDrawn="1"/>
        </p:nvSpPr>
        <p:spPr>
          <a:xfrm>
            <a:off x="291315" y="6372537"/>
            <a:ext cx="647362" cy="230832"/>
          </a:xfrm>
          <a:prstGeom prst="rect">
            <a:avLst/>
          </a:prstGeom>
          <a:noFill/>
        </p:spPr>
        <p:txBody>
          <a:bodyPr wrap="square" rtlCol="0">
            <a:spAutoFit/>
          </a:bodyPr>
          <a:lstStyle/>
          <a:p>
            <a:pPr algn="l"/>
            <a:fld id="{34F92BC6-D7C3-584B-87F2-0B845776A5AD}" type="slidenum">
              <a:rPr lang="en-US" sz="9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900" dirty="0">
                <a:solidFill>
                  <a:schemeClr val="accent3">
                    <a:lumMod val="60000"/>
                    <a:lumOff val="40000"/>
                  </a:schemeClr>
                </a:solidFill>
                <a:latin typeface="Arial" panose="020B0604020202020204" pitchFamily="34" charset="0"/>
                <a:cs typeface="Arial" panose="020B0604020202020204" pitchFamily="34" charset="0"/>
              </a:rPr>
              <a:t> </a:t>
            </a:r>
            <a:r>
              <a:rPr lang="en-US" sz="900" dirty="0">
                <a:solidFill>
                  <a:schemeClr val="accent3"/>
                </a:solidFill>
                <a:latin typeface="Arial" panose="020B0604020202020204" pitchFamily="34" charset="0"/>
                <a:cs typeface="Arial" panose="020B0604020202020204" pitchFamily="34" charset="0"/>
              </a:rPr>
              <a:t>  </a:t>
            </a:r>
            <a:r>
              <a:rPr lang="en-US" sz="900" dirty="0">
                <a:solidFill>
                  <a:srgbClr val="005EB8"/>
                </a:solidFill>
                <a:latin typeface="Arial" panose="020B0604020202020204" pitchFamily="34" charset="0"/>
                <a:cs typeface="Arial" panose="020B0604020202020204" pitchFamily="34" charset="0"/>
              </a:rPr>
              <a:t>|</a:t>
            </a:r>
            <a:endParaRPr lang="en-US" sz="9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dirty="0"/>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60" y="293024"/>
            <a:ext cx="1080655" cy="436418"/>
          </a:xfrm>
          <a:prstGeom prst="rect">
            <a:avLst/>
          </a:prstGeom>
        </p:spPr>
      </p:pic>
    </p:spTree>
    <p:extLst>
      <p:ext uri="{BB962C8B-B14F-4D97-AF65-F5344CB8AC3E}">
        <p14:creationId xmlns:p14="http://schemas.microsoft.com/office/powerpoint/2010/main" val="1596735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Slide Number Placeholder 2"/>
          <p:cNvSpPr>
            <a:spLocks noGrp="1"/>
          </p:cNvSpPr>
          <p:nvPr>
            <p:ph type="sldNum" sz="quarter" idx="10"/>
          </p:nvPr>
        </p:nvSpPr>
        <p:spPr>
          <a:xfrm>
            <a:off x="6553200" y="6356352"/>
            <a:ext cx="2133600" cy="365125"/>
          </a:xfrm>
        </p:spPr>
        <p:txBody>
          <a:bodyPr/>
          <a:lstStyle>
            <a:lvl1pPr>
              <a:defRPr/>
            </a:lvl1pPr>
          </a:lstStyle>
          <a:p>
            <a:fld id="{D66C4C68-9C76-5449-BBA0-107A51179E14}" type="slidenum">
              <a:rPr lang="en-US" smtClean="0"/>
              <a:pPr/>
              <a:t>‹#›</a:t>
            </a:fld>
            <a:endParaRPr lang="en-US" dirty="0"/>
          </a:p>
        </p:txBody>
      </p:sp>
      <p:sp>
        <p:nvSpPr>
          <p:cNvPr id="6" name="Title 1"/>
          <p:cNvSpPr>
            <a:spLocks noGrp="1"/>
          </p:cNvSpPr>
          <p:nvPr>
            <p:ph type="title"/>
          </p:nvPr>
        </p:nvSpPr>
        <p:spPr>
          <a:xfrm>
            <a:off x="457202" y="749914"/>
            <a:ext cx="7356815" cy="667725"/>
          </a:xfrm>
        </p:spPr>
        <p:txBody>
          <a:bodyPr/>
          <a:lstStyle/>
          <a:p>
            <a:r>
              <a:rPr lang="en-GB"/>
              <a:t>Click to edit Master title style</a:t>
            </a: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38078" y="5517239"/>
            <a:ext cx="1222923" cy="956325"/>
          </a:xfrm>
          <a:prstGeom prst="rect">
            <a:avLst/>
          </a:prstGeom>
        </p:spPr>
      </p:pic>
    </p:spTree>
    <p:extLst>
      <p:ext uri="{BB962C8B-B14F-4D97-AF65-F5344CB8AC3E}">
        <p14:creationId xmlns:p14="http://schemas.microsoft.com/office/powerpoint/2010/main" val="3062184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endParaRPr lang="en-US" dirty="0"/>
          </a:p>
        </p:txBody>
      </p:sp>
      <p:sp>
        <p:nvSpPr>
          <p:cNvPr id="4" name="Slide Number Placeholder 2"/>
          <p:cNvSpPr>
            <a:spLocks noGrp="1"/>
          </p:cNvSpPr>
          <p:nvPr>
            <p:ph type="sldNum" sz="quarter" idx="10"/>
          </p:nvPr>
        </p:nvSpPr>
        <p:spPr>
          <a:xfrm>
            <a:off x="6553200" y="6356352"/>
            <a:ext cx="2133600" cy="365125"/>
          </a:xfrm>
        </p:spPr>
        <p:txBody>
          <a:bodyPr/>
          <a:lstStyle>
            <a:lvl1pPr>
              <a:defRPr/>
            </a:lvl1pPr>
          </a:lstStyle>
          <a:p>
            <a:fld id="{D66C4C68-9C76-5449-BBA0-107A51179E14}" type="slidenum">
              <a:rPr lang="en-US" smtClean="0"/>
              <a:pPr/>
              <a:t>‹#›</a:t>
            </a:fld>
            <a:endParaRPr lang="en-US" dirty="0"/>
          </a:p>
        </p:txBody>
      </p:sp>
      <p:sp>
        <p:nvSpPr>
          <p:cNvPr id="6" name="Title 1"/>
          <p:cNvSpPr>
            <a:spLocks noGrp="1"/>
          </p:cNvSpPr>
          <p:nvPr>
            <p:ph type="title"/>
          </p:nvPr>
        </p:nvSpPr>
        <p:spPr>
          <a:xfrm>
            <a:off x="457202" y="749914"/>
            <a:ext cx="7356815" cy="667725"/>
          </a:xfrm>
        </p:spPr>
        <p:txBody>
          <a:bodyPr/>
          <a:lstStyle/>
          <a:p>
            <a:r>
              <a:rPr lang="en-GB"/>
              <a:t>Click to edit Master title style</a:t>
            </a: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38078" y="5517239"/>
            <a:ext cx="1222923" cy="956325"/>
          </a:xfrm>
          <a:prstGeom prst="rect">
            <a:avLst/>
          </a:prstGeom>
        </p:spPr>
      </p:pic>
    </p:spTree>
    <p:extLst>
      <p:ext uri="{BB962C8B-B14F-4D97-AF65-F5344CB8AC3E}">
        <p14:creationId xmlns:p14="http://schemas.microsoft.com/office/powerpoint/2010/main" val="2863962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endParaRPr lang="en-US" dirty="0"/>
          </a:p>
        </p:txBody>
      </p:sp>
      <p:sp>
        <p:nvSpPr>
          <p:cNvPr id="4" name="Slide Number Placeholder 2"/>
          <p:cNvSpPr>
            <a:spLocks noGrp="1"/>
          </p:cNvSpPr>
          <p:nvPr>
            <p:ph type="sldNum" sz="quarter" idx="10"/>
          </p:nvPr>
        </p:nvSpPr>
        <p:spPr>
          <a:xfrm>
            <a:off x="6553200" y="6356352"/>
            <a:ext cx="2133600" cy="365125"/>
          </a:xfrm>
        </p:spPr>
        <p:txBody>
          <a:bodyPr/>
          <a:lstStyle>
            <a:lvl1pPr>
              <a:defRPr/>
            </a:lvl1pPr>
          </a:lstStyle>
          <a:p>
            <a:fld id="{D66C4C68-9C76-5449-BBA0-107A51179E14}" type="slidenum">
              <a:rPr lang="en-US" smtClean="0"/>
              <a:pPr/>
              <a:t>‹#›</a:t>
            </a:fld>
            <a:endParaRPr lang="en-US" dirty="0"/>
          </a:p>
        </p:txBody>
      </p:sp>
      <p:sp>
        <p:nvSpPr>
          <p:cNvPr id="6" name="Title 1"/>
          <p:cNvSpPr>
            <a:spLocks noGrp="1"/>
          </p:cNvSpPr>
          <p:nvPr>
            <p:ph type="title"/>
          </p:nvPr>
        </p:nvSpPr>
        <p:spPr>
          <a:xfrm>
            <a:off x="457202" y="749914"/>
            <a:ext cx="7356815" cy="667725"/>
          </a:xfrm>
        </p:spPr>
        <p:txBody>
          <a:bodyPr/>
          <a:lstStyle/>
          <a:p>
            <a:r>
              <a:rPr lang="en-GB"/>
              <a:t>Click to edit Master title style</a:t>
            </a: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38078" y="5517239"/>
            <a:ext cx="1222923" cy="956325"/>
          </a:xfrm>
          <a:prstGeom prst="rect">
            <a:avLst/>
          </a:prstGeom>
        </p:spPr>
      </p:pic>
    </p:spTree>
    <p:extLst>
      <p:ext uri="{BB962C8B-B14F-4D97-AF65-F5344CB8AC3E}">
        <p14:creationId xmlns:p14="http://schemas.microsoft.com/office/powerpoint/2010/main" val="3218764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483" y="1601"/>
          <a:ext cx="1465"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3" y="1601"/>
                        <a:ext cx="1465"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nvPr>
        </p:nvSpPr>
        <p:spPr>
          <a:xfrm>
            <a:off x="434975" y="163513"/>
            <a:ext cx="7726347" cy="831850"/>
          </a:xfrm>
        </p:spPr>
        <p:txBody>
          <a:bodyPr/>
          <a:lstStyle>
            <a:lvl1pPr>
              <a:defRPr/>
            </a:lvl1pPr>
          </a:lstStyle>
          <a:p>
            <a:r>
              <a:rPr lang="en-US" dirty="0"/>
              <a:t>Slide title</a:t>
            </a:r>
            <a:endParaRPr lang="en-GB" dirty="0"/>
          </a:p>
        </p:txBody>
      </p:sp>
      <p:sp>
        <p:nvSpPr>
          <p:cNvPr id="5" name="Text Placeholder 4"/>
          <p:cNvSpPr>
            <a:spLocks noGrp="1"/>
          </p:cNvSpPr>
          <p:nvPr>
            <p:ph type="body" sz="quarter" idx="10" hasCustomPrompt="1"/>
          </p:nvPr>
        </p:nvSpPr>
        <p:spPr>
          <a:xfrm>
            <a:off x="434990" y="1509714"/>
            <a:ext cx="8274051" cy="4613275"/>
          </a:xfrm>
        </p:spPr>
        <p:txBody>
          <a:bodyPr/>
          <a:lstStyle>
            <a:lvl1pPr>
              <a:defRPr baseline="0"/>
            </a:lvl1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20"/>
          <p:cNvSpPr>
            <a:spLocks noGrp="1"/>
          </p:cNvSpPr>
          <p:nvPr>
            <p:ph type="body" sz="quarter" idx="11" hasCustomPrompt="1"/>
          </p:nvPr>
        </p:nvSpPr>
        <p:spPr>
          <a:xfrm>
            <a:off x="434975" y="6293224"/>
            <a:ext cx="8274066" cy="304128"/>
          </a:xfrm>
          <a:prstGeom prst="rect">
            <a:avLst/>
          </a:prstGeom>
        </p:spPr>
        <p:txBody>
          <a:bodyPr anchor="b"/>
          <a:lstStyle>
            <a:lvl1pPr marL="0" indent="0">
              <a:buFont typeface="Arial" panose="020B0604020202020204" pitchFamily="34" charset="0"/>
              <a:buNone/>
              <a:defRPr sz="422" b="0"/>
            </a:lvl1pPr>
            <a:lvl2pPr marL="152025" indent="-77687">
              <a:buFont typeface="Arial" panose="020B0604020202020204" pitchFamily="34" charset="0"/>
              <a:buChar char="•"/>
              <a:defRPr sz="591"/>
            </a:lvl2pPr>
            <a:lvl3pPr marL="304049" indent="-117200">
              <a:buFont typeface="Courier New" panose="02070309020205020404" pitchFamily="49" charset="0"/>
              <a:buChar char="o"/>
              <a:defRPr sz="591" baseline="0"/>
            </a:lvl3pPr>
          </a:lstStyle>
          <a:p>
            <a:pPr lvl="0"/>
            <a:r>
              <a:rPr lang="en-US" dirty="0"/>
              <a:t>Click to add notes or sources</a:t>
            </a:r>
          </a:p>
        </p:txBody>
      </p:sp>
    </p:spTree>
    <p:extLst>
      <p:ext uri="{BB962C8B-B14F-4D97-AF65-F5344CB8AC3E}">
        <p14:creationId xmlns:p14="http://schemas.microsoft.com/office/powerpoint/2010/main" val="1345159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no arrow)">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Slide Number Placeholder 2"/>
          <p:cNvSpPr>
            <a:spLocks noGrp="1"/>
          </p:cNvSpPr>
          <p:nvPr>
            <p:ph type="sldNum" sz="quarter" idx="10"/>
          </p:nvPr>
        </p:nvSpPr>
        <p:spPr/>
        <p:txBody>
          <a:bodyPr/>
          <a:lstStyle>
            <a:lvl1pPr>
              <a:defRPr/>
            </a:lvl1pPr>
          </a:lstStyle>
          <a:p>
            <a:endParaRPr lang="en-US" dirty="0"/>
          </a:p>
          <a:p>
            <a:endParaRPr lang="en-US" dirty="0"/>
          </a:p>
          <a:p>
            <a:endParaRPr lang="en-US" dirty="0"/>
          </a:p>
          <a:p>
            <a:endParaRPr lang="en-US" dirty="0"/>
          </a:p>
        </p:txBody>
      </p:sp>
      <p:sp>
        <p:nvSpPr>
          <p:cNvPr id="4" name="Content Placeholder 2"/>
          <p:cNvSpPr>
            <a:spLocks noGrp="1"/>
          </p:cNvSpPr>
          <p:nvPr>
            <p:ph idx="1"/>
          </p:nvPr>
        </p:nvSpPr>
        <p:spPr>
          <a:xfrm>
            <a:off x="457201" y="1680295"/>
            <a:ext cx="7841707" cy="395073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547599947"/>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6A20C3-86C4-47E3-8792-0B7431AB2281}"/>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09D99AB-B947-4545-8FB5-268B9643900A}"/>
              </a:ext>
            </a:extLst>
          </p:cNvPr>
          <p:cNvSpPr>
            <a:spLocks noGrp="1"/>
          </p:cNvSpPr>
          <p:nvPr>
            <p:ph type="dt" sz="half" idx="10"/>
          </p:nvPr>
        </p:nvSpPr>
        <p:spPr>
          <a:xfrm>
            <a:off x="628650" y="6356351"/>
            <a:ext cx="2057400" cy="365125"/>
          </a:xfrm>
          <a:prstGeom prst="rect">
            <a:avLst/>
          </a:prstGeom>
        </p:spPr>
        <p:txBody>
          <a:bodyPr/>
          <a:lstStyle/>
          <a:p>
            <a:fld id="{A6279626-894E-4D32-85F3-4A91CA7FBCD3}" type="datetimeFigureOut">
              <a:rPr lang="en-GB" smtClean="0"/>
              <a:t>14/06/2021</a:t>
            </a:fld>
            <a:endParaRPr lang="en-GB" dirty="0"/>
          </a:p>
        </p:txBody>
      </p:sp>
      <p:sp>
        <p:nvSpPr>
          <p:cNvPr id="5" name="Footer Placeholder 4">
            <a:extLst>
              <a:ext uri="{FF2B5EF4-FFF2-40B4-BE49-F238E27FC236}">
                <a16:creationId xmlns:a16="http://schemas.microsoft.com/office/drawing/2014/main" id="{9E5155FC-9DBB-4FF2-885B-C877B7634695}"/>
              </a:ext>
            </a:extLst>
          </p:cNvPr>
          <p:cNvSpPr>
            <a:spLocks noGrp="1"/>
          </p:cNvSpPr>
          <p:nvPr>
            <p:ph type="ftr" sz="quarter" idx="11"/>
          </p:nvPr>
        </p:nvSpPr>
        <p:spPr>
          <a:xfrm>
            <a:off x="3028950" y="6356351"/>
            <a:ext cx="30861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093D4B9C-60AB-47C5-8018-71CA8AD57FD8}"/>
              </a:ext>
            </a:extLst>
          </p:cNvPr>
          <p:cNvSpPr>
            <a:spLocks noGrp="1"/>
          </p:cNvSpPr>
          <p:nvPr>
            <p:ph type="sldNum" sz="quarter" idx="12"/>
          </p:nvPr>
        </p:nvSpPr>
        <p:spPr>
          <a:xfrm>
            <a:off x="6457950" y="6356351"/>
            <a:ext cx="2057400" cy="365125"/>
          </a:xfrm>
          <a:prstGeom prst="rect">
            <a:avLst/>
          </a:prstGeom>
        </p:spPr>
        <p:txBody>
          <a:bodyPr/>
          <a:lstStyle/>
          <a:p>
            <a:fld id="{34710792-56B9-4EB1-AFAD-DBC759F67D0C}" type="slidenum">
              <a:rPr lang="en-GB" smtClean="0"/>
              <a:t>‹#›</a:t>
            </a:fld>
            <a:endParaRPr lang="en-GB" dirty="0"/>
          </a:p>
        </p:txBody>
      </p:sp>
      <p:sp>
        <p:nvSpPr>
          <p:cNvPr id="8" name="Title 7">
            <a:extLst>
              <a:ext uri="{FF2B5EF4-FFF2-40B4-BE49-F238E27FC236}">
                <a16:creationId xmlns:a16="http://schemas.microsoft.com/office/drawing/2014/main" id="{B7D344A9-FDC6-4E84-B62E-EE98F0BE708C}"/>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2692980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C5C94-049E-4BA8-9BB2-F6147D5DFD73}"/>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8BC0B8-079E-48C0-8B30-F97ED92ACFAE}"/>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F98ED5-E82C-4E81-B08E-CBA646AD6AC6}"/>
              </a:ext>
            </a:extLst>
          </p:cNvPr>
          <p:cNvSpPr>
            <a:spLocks noGrp="1"/>
          </p:cNvSpPr>
          <p:nvPr>
            <p:ph type="dt" sz="half" idx="10"/>
          </p:nvPr>
        </p:nvSpPr>
        <p:spPr>
          <a:xfrm>
            <a:off x="628650" y="6356351"/>
            <a:ext cx="2057400" cy="365125"/>
          </a:xfrm>
          <a:prstGeom prst="rect">
            <a:avLst/>
          </a:prstGeom>
        </p:spPr>
        <p:txBody>
          <a:bodyPr/>
          <a:lstStyle/>
          <a:p>
            <a:fld id="{A6279626-894E-4D32-85F3-4A91CA7FBCD3}" type="datetimeFigureOut">
              <a:rPr lang="en-GB" smtClean="0"/>
              <a:t>14/06/2021</a:t>
            </a:fld>
            <a:endParaRPr lang="en-GB" dirty="0"/>
          </a:p>
        </p:txBody>
      </p:sp>
      <p:sp>
        <p:nvSpPr>
          <p:cNvPr id="5" name="Footer Placeholder 4">
            <a:extLst>
              <a:ext uri="{FF2B5EF4-FFF2-40B4-BE49-F238E27FC236}">
                <a16:creationId xmlns:a16="http://schemas.microsoft.com/office/drawing/2014/main" id="{9A9DB0A8-9E83-40EF-B4DB-7D1CFE4D2E8E}"/>
              </a:ext>
            </a:extLst>
          </p:cNvPr>
          <p:cNvSpPr>
            <a:spLocks noGrp="1"/>
          </p:cNvSpPr>
          <p:nvPr>
            <p:ph type="ftr" sz="quarter" idx="11"/>
          </p:nvPr>
        </p:nvSpPr>
        <p:spPr>
          <a:xfrm>
            <a:off x="3028950" y="6356351"/>
            <a:ext cx="30861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809DA4A8-B415-4A3F-9453-E90ADFDDFAC6}"/>
              </a:ext>
            </a:extLst>
          </p:cNvPr>
          <p:cNvSpPr>
            <a:spLocks noGrp="1"/>
          </p:cNvSpPr>
          <p:nvPr>
            <p:ph type="sldNum" sz="quarter" idx="12"/>
          </p:nvPr>
        </p:nvSpPr>
        <p:spPr>
          <a:xfrm>
            <a:off x="6457950" y="6356351"/>
            <a:ext cx="2057400" cy="365125"/>
          </a:xfrm>
          <a:prstGeom prst="rect">
            <a:avLst/>
          </a:prstGeom>
        </p:spPr>
        <p:txBody>
          <a:bodyPr/>
          <a:lstStyle/>
          <a:p>
            <a:fld id="{34710792-56B9-4EB1-AFAD-DBC759F67D0C}" type="slidenum">
              <a:rPr lang="en-GB" smtClean="0"/>
              <a:t>‹#›</a:t>
            </a:fld>
            <a:endParaRPr lang="en-GB" dirty="0"/>
          </a:p>
        </p:txBody>
      </p:sp>
    </p:spTree>
    <p:extLst>
      <p:ext uri="{BB962C8B-B14F-4D97-AF65-F5344CB8AC3E}">
        <p14:creationId xmlns:p14="http://schemas.microsoft.com/office/powerpoint/2010/main" val="1570784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EE7A5-280D-4F04-9D29-A1D059D3A3EA}"/>
              </a:ext>
            </a:extLst>
          </p:cNvPr>
          <p:cNvSpPr>
            <a:spLocks noGrp="1"/>
          </p:cNvSpPr>
          <p:nvPr>
            <p:ph type="title"/>
          </p:nvPr>
        </p:nvSpPr>
        <p:spPr>
          <a:xfrm>
            <a:off x="623888" y="1709739"/>
            <a:ext cx="7886700" cy="2852737"/>
          </a:xfrm>
          <a:prstGeom prst="rect">
            <a:avLst/>
          </a:prstGeo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A434081-60F5-439D-86C2-95C77CC70D0E}"/>
              </a:ext>
            </a:extLst>
          </p:cNvPr>
          <p:cNvSpPr>
            <a:spLocks noGrp="1"/>
          </p:cNvSpPr>
          <p:nvPr>
            <p:ph type="body" idx="1"/>
          </p:nvPr>
        </p:nvSpPr>
        <p:spPr>
          <a:xfrm>
            <a:off x="623888" y="4589464"/>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CE8C4BE-A21D-49AF-B7B6-F1E49D8D45AF}"/>
              </a:ext>
            </a:extLst>
          </p:cNvPr>
          <p:cNvSpPr>
            <a:spLocks noGrp="1"/>
          </p:cNvSpPr>
          <p:nvPr>
            <p:ph type="dt" sz="half" idx="10"/>
          </p:nvPr>
        </p:nvSpPr>
        <p:spPr>
          <a:xfrm>
            <a:off x="628650" y="6356351"/>
            <a:ext cx="2057400" cy="365125"/>
          </a:xfrm>
          <a:prstGeom prst="rect">
            <a:avLst/>
          </a:prstGeom>
        </p:spPr>
        <p:txBody>
          <a:bodyPr/>
          <a:lstStyle/>
          <a:p>
            <a:fld id="{A6279626-894E-4D32-85F3-4A91CA7FBCD3}" type="datetimeFigureOut">
              <a:rPr lang="en-GB" smtClean="0"/>
              <a:t>14/06/2021</a:t>
            </a:fld>
            <a:endParaRPr lang="en-GB" dirty="0"/>
          </a:p>
        </p:txBody>
      </p:sp>
      <p:sp>
        <p:nvSpPr>
          <p:cNvPr id="5" name="Footer Placeholder 4">
            <a:extLst>
              <a:ext uri="{FF2B5EF4-FFF2-40B4-BE49-F238E27FC236}">
                <a16:creationId xmlns:a16="http://schemas.microsoft.com/office/drawing/2014/main" id="{BBB6E30D-1F43-4D87-9FBA-503C79972B65}"/>
              </a:ext>
            </a:extLst>
          </p:cNvPr>
          <p:cNvSpPr>
            <a:spLocks noGrp="1"/>
          </p:cNvSpPr>
          <p:nvPr>
            <p:ph type="ftr" sz="quarter" idx="11"/>
          </p:nvPr>
        </p:nvSpPr>
        <p:spPr>
          <a:xfrm>
            <a:off x="3028950" y="6356351"/>
            <a:ext cx="30861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6C58C673-BCBE-40C5-975F-48F86B0AEB2F}"/>
              </a:ext>
            </a:extLst>
          </p:cNvPr>
          <p:cNvSpPr>
            <a:spLocks noGrp="1"/>
          </p:cNvSpPr>
          <p:nvPr>
            <p:ph type="sldNum" sz="quarter" idx="12"/>
          </p:nvPr>
        </p:nvSpPr>
        <p:spPr>
          <a:xfrm>
            <a:off x="6457950" y="6356351"/>
            <a:ext cx="2057400" cy="365125"/>
          </a:xfrm>
          <a:prstGeom prst="rect">
            <a:avLst/>
          </a:prstGeom>
        </p:spPr>
        <p:txBody>
          <a:bodyPr/>
          <a:lstStyle/>
          <a:p>
            <a:fld id="{34710792-56B9-4EB1-AFAD-DBC759F67D0C}" type="slidenum">
              <a:rPr lang="en-GB" smtClean="0"/>
              <a:t>‹#›</a:t>
            </a:fld>
            <a:endParaRPr lang="en-GB" dirty="0"/>
          </a:p>
        </p:txBody>
      </p:sp>
    </p:spTree>
    <p:extLst>
      <p:ext uri="{BB962C8B-B14F-4D97-AF65-F5344CB8AC3E}">
        <p14:creationId xmlns:p14="http://schemas.microsoft.com/office/powerpoint/2010/main" val="35620257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926F3-98AE-427F-B94A-F2D3D01CDBD2}"/>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3ABEF80-94E9-46BB-AC47-23BCFFA54D84}"/>
              </a:ext>
            </a:extLst>
          </p:cNvPr>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350C6A4-A9A1-42F8-B694-EC6FF546EA3D}"/>
              </a:ext>
            </a:extLst>
          </p:cNvPr>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96B6326-72F7-4038-93B5-F9F39A07EDDA}"/>
              </a:ext>
            </a:extLst>
          </p:cNvPr>
          <p:cNvSpPr>
            <a:spLocks noGrp="1"/>
          </p:cNvSpPr>
          <p:nvPr>
            <p:ph type="dt" sz="half" idx="10"/>
          </p:nvPr>
        </p:nvSpPr>
        <p:spPr>
          <a:xfrm>
            <a:off x="628650" y="6356351"/>
            <a:ext cx="2057400" cy="365125"/>
          </a:xfrm>
          <a:prstGeom prst="rect">
            <a:avLst/>
          </a:prstGeom>
        </p:spPr>
        <p:txBody>
          <a:bodyPr/>
          <a:lstStyle/>
          <a:p>
            <a:fld id="{A6279626-894E-4D32-85F3-4A91CA7FBCD3}" type="datetimeFigureOut">
              <a:rPr lang="en-GB" smtClean="0"/>
              <a:t>14/06/2021</a:t>
            </a:fld>
            <a:endParaRPr lang="en-GB" dirty="0"/>
          </a:p>
        </p:txBody>
      </p:sp>
      <p:sp>
        <p:nvSpPr>
          <p:cNvPr id="6" name="Footer Placeholder 5">
            <a:extLst>
              <a:ext uri="{FF2B5EF4-FFF2-40B4-BE49-F238E27FC236}">
                <a16:creationId xmlns:a16="http://schemas.microsoft.com/office/drawing/2014/main" id="{E645B74A-5AEF-4B77-A439-7D2EECA0241C}"/>
              </a:ext>
            </a:extLst>
          </p:cNvPr>
          <p:cNvSpPr>
            <a:spLocks noGrp="1"/>
          </p:cNvSpPr>
          <p:nvPr>
            <p:ph type="ftr" sz="quarter" idx="11"/>
          </p:nvPr>
        </p:nvSpPr>
        <p:spPr>
          <a:xfrm>
            <a:off x="3028950" y="6356351"/>
            <a:ext cx="30861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D46CD225-9BC6-45D2-8D71-CDF4D699E9A9}"/>
              </a:ext>
            </a:extLst>
          </p:cNvPr>
          <p:cNvSpPr>
            <a:spLocks noGrp="1"/>
          </p:cNvSpPr>
          <p:nvPr>
            <p:ph type="sldNum" sz="quarter" idx="12"/>
          </p:nvPr>
        </p:nvSpPr>
        <p:spPr>
          <a:xfrm>
            <a:off x="6457950" y="6356351"/>
            <a:ext cx="2057400" cy="365125"/>
          </a:xfrm>
          <a:prstGeom prst="rect">
            <a:avLst/>
          </a:prstGeom>
        </p:spPr>
        <p:txBody>
          <a:bodyPr/>
          <a:lstStyle/>
          <a:p>
            <a:fld id="{34710792-56B9-4EB1-AFAD-DBC759F67D0C}" type="slidenum">
              <a:rPr lang="en-GB" smtClean="0"/>
              <a:t>‹#›</a:t>
            </a:fld>
            <a:endParaRPr lang="en-GB" dirty="0"/>
          </a:p>
        </p:txBody>
      </p:sp>
    </p:spTree>
    <p:extLst>
      <p:ext uri="{BB962C8B-B14F-4D97-AF65-F5344CB8AC3E}">
        <p14:creationId xmlns:p14="http://schemas.microsoft.com/office/powerpoint/2010/main" val="3175576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01432-464C-4F26-9C21-7C054B7BD863}"/>
              </a:ext>
            </a:extLst>
          </p:cNvPr>
          <p:cNvSpPr>
            <a:spLocks noGrp="1"/>
          </p:cNvSpPr>
          <p:nvPr>
            <p:ph type="title"/>
          </p:nvPr>
        </p:nvSpPr>
        <p:spPr>
          <a:xfrm>
            <a:off x="629841" y="365126"/>
            <a:ext cx="78867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A60DEB-1ECB-4D40-B376-FDB9DE3B54FB}"/>
              </a:ext>
            </a:extLst>
          </p:cNvPr>
          <p:cNvSpPr>
            <a:spLocks noGrp="1"/>
          </p:cNvSpPr>
          <p:nvPr>
            <p:ph type="body" idx="1"/>
          </p:nvPr>
        </p:nvSpPr>
        <p:spPr>
          <a:xfrm>
            <a:off x="629842" y="1681163"/>
            <a:ext cx="3868340"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947562C-4951-493D-B42B-010B591FCAD6}"/>
              </a:ext>
            </a:extLst>
          </p:cNvPr>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ED4416F-B3BA-42DF-9ED9-4BFA36372C10}"/>
              </a:ext>
            </a:extLst>
          </p:cNvPr>
          <p:cNvSpPr>
            <a:spLocks noGrp="1"/>
          </p:cNvSpPr>
          <p:nvPr>
            <p:ph type="body" sz="quarter" idx="3"/>
          </p:nvPr>
        </p:nvSpPr>
        <p:spPr>
          <a:xfrm>
            <a:off x="4629150" y="1681163"/>
            <a:ext cx="3887391"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FD014A23-9633-4BC5-B493-64D4AF86C702}"/>
              </a:ext>
            </a:extLst>
          </p:cNvPr>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AFD1402-CE50-4F4D-80FB-13131F64FF1F}"/>
              </a:ext>
            </a:extLst>
          </p:cNvPr>
          <p:cNvSpPr>
            <a:spLocks noGrp="1"/>
          </p:cNvSpPr>
          <p:nvPr>
            <p:ph type="dt" sz="half" idx="10"/>
          </p:nvPr>
        </p:nvSpPr>
        <p:spPr>
          <a:xfrm>
            <a:off x="628650" y="6356351"/>
            <a:ext cx="2057400" cy="365125"/>
          </a:xfrm>
          <a:prstGeom prst="rect">
            <a:avLst/>
          </a:prstGeom>
        </p:spPr>
        <p:txBody>
          <a:bodyPr/>
          <a:lstStyle/>
          <a:p>
            <a:fld id="{A6279626-894E-4D32-85F3-4A91CA7FBCD3}" type="datetimeFigureOut">
              <a:rPr lang="en-GB" smtClean="0"/>
              <a:t>14/06/2021</a:t>
            </a:fld>
            <a:endParaRPr lang="en-GB" dirty="0"/>
          </a:p>
        </p:txBody>
      </p:sp>
      <p:sp>
        <p:nvSpPr>
          <p:cNvPr id="8" name="Footer Placeholder 7">
            <a:extLst>
              <a:ext uri="{FF2B5EF4-FFF2-40B4-BE49-F238E27FC236}">
                <a16:creationId xmlns:a16="http://schemas.microsoft.com/office/drawing/2014/main" id="{6F8F5856-B880-41A9-ACDD-9DFDFC8B8401}"/>
              </a:ext>
            </a:extLst>
          </p:cNvPr>
          <p:cNvSpPr>
            <a:spLocks noGrp="1"/>
          </p:cNvSpPr>
          <p:nvPr>
            <p:ph type="ftr" sz="quarter" idx="11"/>
          </p:nvPr>
        </p:nvSpPr>
        <p:spPr>
          <a:xfrm>
            <a:off x="3028950" y="6356351"/>
            <a:ext cx="3086100" cy="365125"/>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1BF00B79-0C06-45E8-84A3-CE6FE1B74883}"/>
              </a:ext>
            </a:extLst>
          </p:cNvPr>
          <p:cNvSpPr>
            <a:spLocks noGrp="1"/>
          </p:cNvSpPr>
          <p:nvPr>
            <p:ph type="sldNum" sz="quarter" idx="12"/>
          </p:nvPr>
        </p:nvSpPr>
        <p:spPr>
          <a:xfrm>
            <a:off x="6457950" y="6356351"/>
            <a:ext cx="2057400" cy="365125"/>
          </a:xfrm>
          <a:prstGeom prst="rect">
            <a:avLst/>
          </a:prstGeom>
        </p:spPr>
        <p:txBody>
          <a:bodyPr/>
          <a:lstStyle/>
          <a:p>
            <a:fld id="{34710792-56B9-4EB1-AFAD-DBC759F67D0C}" type="slidenum">
              <a:rPr lang="en-GB" smtClean="0"/>
              <a:t>‹#›</a:t>
            </a:fld>
            <a:endParaRPr lang="en-GB" dirty="0"/>
          </a:p>
        </p:txBody>
      </p:sp>
    </p:spTree>
    <p:extLst>
      <p:ext uri="{BB962C8B-B14F-4D97-AF65-F5344CB8AC3E}">
        <p14:creationId xmlns:p14="http://schemas.microsoft.com/office/powerpoint/2010/main" val="8714338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C2FAF-D1BF-420E-AB17-310FD285A469}"/>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95A0CBB-19F0-4CD7-B2CD-B9B02B70B4E1}"/>
              </a:ext>
            </a:extLst>
          </p:cNvPr>
          <p:cNvSpPr>
            <a:spLocks noGrp="1"/>
          </p:cNvSpPr>
          <p:nvPr>
            <p:ph type="dt" sz="half" idx="10"/>
          </p:nvPr>
        </p:nvSpPr>
        <p:spPr>
          <a:xfrm>
            <a:off x="628650" y="6356351"/>
            <a:ext cx="2057400" cy="365125"/>
          </a:xfrm>
          <a:prstGeom prst="rect">
            <a:avLst/>
          </a:prstGeom>
        </p:spPr>
        <p:txBody>
          <a:bodyPr/>
          <a:lstStyle/>
          <a:p>
            <a:fld id="{A6279626-894E-4D32-85F3-4A91CA7FBCD3}" type="datetimeFigureOut">
              <a:rPr lang="en-GB" smtClean="0"/>
              <a:t>14/06/2021</a:t>
            </a:fld>
            <a:endParaRPr lang="en-GB" dirty="0"/>
          </a:p>
        </p:txBody>
      </p:sp>
      <p:sp>
        <p:nvSpPr>
          <p:cNvPr id="4" name="Footer Placeholder 3">
            <a:extLst>
              <a:ext uri="{FF2B5EF4-FFF2-40B4-BE49-F238E27FC236}">
                <a16:creationId xmlns:a16="http://schemas.microsoft.com/office/drawing/2014/main" id="{CC58D6B3-FBFA-4892-9D94-C17D9E9AB066}"/>
              </a:ext>
            </a:extLst>
          </p:cNvPr>
          <p:cNvSpPr>
            <a:spLocks noGrp="1"/>
          </p:cNvSpPr>
          <p:nvPr>
            <p:ph type="ftr" sz="quarter" idx="11"/>
          </p:nvPr>
        </p:nvSpPr>
        <p:spPr>
          <a:xfrm>
            <a:off x="3028950" y="6356351"/>
            <a:ext cx="30861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D4AD7735-F513-4187-A643-4B0C6B1AE0B3}"/>
              </a:ext>
            </a:extLst>
          </p:cNvPr>
          <p:cNvSpPr>
            <a:spLocks noGrp="1"/>
          </p:cNvSpPr>
          <p:nvPr>
            <p:ph type="sldNum" sz="quarter" idx="12"/>
          </p:nvPr>
        </p:nvSpPr>
        <p:spPr>
          <a:xfrm>
            <a:off x="6457950" y="6356351"/>
            <a:ext cx="2057400" cy="365125"/>
          </a:xfrm>
          <a:prstGeom prst="rect">
            <a:avLst/>
          </a:prstGeom>
        </p:spPr>
        <p:txBody>
          <a:bodyPr/>
          <a:lstStyle/>
          <a:p>
            <a:fld id="{34710792-56B9-4EB1-AFAD-DBC759F67D0C}" type="slidenum">
              <a:rPr lang="en-GB" smtClean="0"/>
              <a:t>‹#›</a:t>
            </a:fld>
            <a:endParaRPr lang="en-GB" dirty="0"/>
          </a:p>
        </p:txBody>
      </p:sp>
    </p:spTree>
    <p:extLst>
      <p:ext uri="{BB962C8B-B14F-4D97-AF65-F5344CB8AC3E}">
        <p14:creationId xmlns:p14="http://schemas.microsoft.com/office/powerpoint/2010/main" val="2774082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2E6EB8-8A6D-402A-AE19-F3D702757B8F}"/>
              </a:ext>
            </a:extLst>
          </p:cNvPr>
          <p:cNvSpPr>
            <a:spLocks noGrp="1"/>
          </p:cNvSpPr>
          <p:nvPr>
            <p:ph type="dt" sz="half" idx="10"/>
          </p:nvPr>
        </p:nvSpPr>
        <p:spPr>
          <a:xfrm>
            <a:off x="628650" y="6356351"/>
            <a:ext cx="2057400" cy="365125"/>
          </a:xfrm>
          <a:prstGeom prst="rect">
            <a:avLst/>
          </a:prstGeom>
        </p:spPr>
        <p:txBody>
          <a:bodyPr/>
          <a:lstStyle/>
          <a:p>
            <a:fld id="{A6279626-894E-4D32-85F3-4A91CA7FBCD3}" type="datetimeFigureOut">
              <a:rPr lang="en-GB" smtClean="0"/>
              <a:t>14/06/2021</a:t>
            </a:fld>
            <a:endParaRPr lang="en-GB" dirty="0"/>
          </a:p>
        </p:txBody>
      </p:sp>
      <p:sp>
        <p:nvSpPr>
          <p:cNvPr id="3" name="Footer Placeholder 2">
            <a:extLst>
              <a:ext uri="{FF2B5EF4-FFF2-40B4-BE49-F238E27FC236}">
                <a16:creationId xmlns:a16="http://schemas.microsoft.com/office/drawing/2014/main" id="{C8FABD69-D6A0-41A0-8EBE-6D9918A009D3}"/>
              </a:ext>
            </a:extLst>
          </p:cNvPr>
          <p:cNvSpPr>
            <a:spLocks noGrp="1"/>
          </p:cNvSpPr>
          <p:nvPr>
            <p:ph type="ftr" sz="quarter" idx="11"/>
          </p:nvPr>
        </p:nvSpPr>
        <p:spPr>
          <a:xfrm>
            <a:off x="3028950" y="6356351"/>
            <a:ext cx="3086100" cy="365125"/>
          </a:xfrm>
          <a:prstGeom prst="rect">
            <a:avLst/>
          </a:prstGeom>
        </p:spPr>
        <p:txBody>
          <a:bodyPr/>
          <a:lstStyle/>
          <a:p>
            <a:endParaRPr lang="en-GB" dirty="0"/>
          </a:p>
        </p:txBody>
      </p:sp>
      <p:sp>
        <p:nvSpPr>
          <p:cNvPr id="4" name="Slide Number Placeholder 3">
            <a:extLst>
              <a:ext uri="{FF2B5EF4-FFF2-40B4-BE49-F238E27FC236}">
                <a16:creationId xmlns:a16="http://schemas.microsoft.com/office/drawing/2014/main" id="{A7543769-4DBF-4113-9BC5-F7B8AC2895A4}"/>
              </a:ext>
            </a:extLst>
          </p:cNvPr>
          <p:cNvSpPr>
            <a:spLocks noGrp="1"/>
          </p:cNvSpPr>
          <p:nvPr>
            <p:ph type="sldNum" sz="quarter" idx="12"/>
          </p:nvPr>
        </p:nvSpPr>
        <p:spPr>
          <a:xfrm>
            <a:off x="6457950" y="6356351"/>
            <a:ext cx="2057400" cy="365125"/>
          </a:xfrm>
          <a:prstGeom prst="rect">
            <a:avLst/>
          </a:prstGeom>
        </p:spPr>
        <p:txBody>
          <a:bodyPr/>
          <a:lstStyle/>
          <a:p>
            <a:fld id="{34710792-56B9-4EB1-AFAD-DBC759F67D0C}" type="slidenum">
              <a:rPr lang="en-GB" smtClean="0"/>
              <a:t>‹#›</a:t>
            </a:fld>
            <a:endParaRPr lang="en-GB" dirty="0"/>
          </a:p>
        </p:txBody>
      </p:sp>
    </p:spTree>
    <p:extLst>
      <p:ext uri="{BB962C8B-B14F-4D97-AF65-F5344CB8AC3E}">
        <p14:creationId xmlns:p14="http://schemas.microsoft.com/office/powerpoint/2010/main" val="1312736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09A1A-99F8-4674-83A8-DC2387DAA86D}"/>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E6A8062-6B17-4EC5-BF33-AB2C5CC2F71B}"/>
              </a:ext>
            </a:extLst>
          </p:cNvPr>
          <p:cNvSpPr>
            <a:spLocks noGrp="1"/>
          </p:cNvSpPr>
          <p:nvPr>
            <p:ph idx="1"/>
          </p:nvPr>
        </p:nvSpPr>
        <p:spPr>
          <a:xfrm>
            <a:off x="3887391" y="987426"/>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E82C0BF-59BB-474A-9BB1-E4FE236802C1}"/>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69075FE-7B08-4433-9D4B-D4DED46B9B6F}"/>
              </a:ext>
            </a:extLst>
          </p:cNvPr>
          <p:cNvSpPr>
            <a:spLocks noGrp="1"/>
          </p:cNvSpPr>
          <p:nvPr>
            <p:ph type="dt" sz="half" idx="10"/>
          </p:nvPr>
        </p:nvSpPr>
        <p:spPr>
          <a:xfrm>
            <a:off x="628650" y="6356351"/>
            <a:ext cx="2057400" cy="365125"/>
          </a:xfrm>
          <a:prstGeom prst="rect">
            <a:avLst/>
          </a:prstGeom>
        </p:spPr>
        <p:txBody>
          <a:bodyPr/>
          <a:lstStyle/>
          <a:p>
            <a:fld id="{A6279626-894E-4D32-85F3-4A91CA7FBCD3}" type="datetimeFigureOut">
              <a:rPr lang="en-GB" smtClean="0"/>
              <a:t>14/06/2021</a:t>
            </a:fld>
            <a:endParaRPr lang="en-GB" dirty="0"/>
          </a:p>
        </p:txBody>
      </p:sp>
      <p:sp>
        <p:nvSpPr>
          <p:cNvPr id="6" name="Footer Placeholder 5">
            <a:extLst>
              <a:ext uri="{FF2B5EF4-FFF2-40B4-BE49-F238E27FC236}">
                <a16:creationId xmlns:a16="http://schemas.microsoft.com/office/drawing/2014/main" id="{570DB038-25AE-46B4-8B39-0DC173E572F4}"/>
              </a:ext>
            </a:extLst>
          </p:cNvPr>
          <p:cNvSpPr>
            <a:spLocks noGrp="1"/>
          </p:cNvSpPr>
          <p:nvPr>
            <p:ph type="ftr" sz="quarter" idx="11"/>
          </p:nvPr>
        </p:nvSpPr>
        <p:spPr>
          <a:xfrm>
            <a:off x="3028950" y="6356351"/>
            <a:ext cx="30861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69DF5918-7D8A-4364-83F4-58FC16804EC6}"/>
              </a:ext>
            </a:extLst>
          </p:cNvPr>
          <p:cNvSpPr>
            <a:spLocks noGrp="1"/>
          </p:cNvSpPr>
          <p:nvPr>
            <p:ph type="sldNum" sz="quarter" idx="12"/>
          </p:nvPr>
        </p:nvSpPr>
        <p:spPr>
          <a:xfrm>
            <a:off x="6457950" y="6356351"/>
            <a:ext cx="2057400" cy="365125"/>
          </a:xfrm>
          <a:prstGeom prst="rect">
            <a:avLst/>
          </a:prstGeom>
        </p:spPr>
        <p:txBody>
          <a:bodyPr/>
          <a:lstStyle/>
          <a:p>
            <a:fld id="{34710792-56B9-4EB1-AFAD-DBC759F67D0C}" type="slidenum">
              <a:rPr lang="en-GB" smtClean="0"/>
              <a:t>‹#›</a:t>
            </a:fld>
            <a:endParaRPr lang="en-GB" dirty="0"/>
          </a:p>
        </p:txBody>
      </p:sp>
    </p:spTree>
    <p:extLst>
      <p:ext uri="{BB962C8B-B14F-4D97-AF65-F5344CB8AC3E}">
        <p14:creationId xmlns:p14="http://schemas.microsoft.com/office/powerpoint/2010/main" val="3185298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81A56-695A-42F3-9F59-CCC2103D0B7B}"/>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1A39745-00CD-422B-88BF-F8B2D6990D00}"/>
              </a:ext>
            </a:extLst>
          </p:cNvPr>
          <p:cNvSpPr>
            <a:spLocks noGrp="1"/>
          </p:cNvSpPr>
          <p:nvPr>
            <p:ph type="pic" idx="1"/>
          </p:nvPr>
        </p:nvSpPr>
        <p:spPr>
          <a:xfrm>
            <a:off x="3887391" y="987426"/>
            <a:ext cx="4629150" cy="487362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dirty="0"/>
          </a:p>
        </p:txBody>
      </p:sp>
      <p:sp>
        <p:nvSpPr>
          <p:cNvPr id="4" name="Text Placeholder 3">
            <a:extLst>
              <a:ext uri="{FF2B5EF4-FFF2-40B4-BE49-F238E27FC236}">
                <a16:creationId xmlns:a16="http://schemas.microsoft.com/office/drawing/2014/main" id="{EFD9088D-0877-402B-8C4F-58501B8E822E}"/>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D8B38D42-5AE3-4462-89FA-3530E69EF316}"/>
              </a:ext>
            </a:extLst>
          </p:cNvPr>
          <p:cNvSpPr>
            <a:spLocks noGrp="1"/>
          </p:cNvSpPr>
          <p:nvPr>
            <p:ph type="dt" sz="half" idx="10"/>
          </p:nvPr>
        </p:nvSpPr>
        <p:spPr>
          <a:xfrm>
            <a:off x="628650" y="6356351"/>
            <a:ext cx="2057400" cy="365125"/>
          </a:xfrm>
          <a:prstGeom prst="rect">
            <a:avLst/>
          </a:prstGeom>
        </p:spPr>
        <p:txBody>
          <a:bodyPr/>
          <a:lstStyle/>
          <a:p>
            <a:fld id="{A6279626-894E-4D32-85F3-4A91CA7FBCD3}" type="datetimeFigureOut">
              <a:rPr lang="en-GB" smtClean="0"/>
              <a:t>14/06/2021</a:t>
            </a:fld>
            <a:endParaRPr lang="en-GB" dirty="0"/>
          </a:p>
        </p:txBody>
      </p:sp>
      <p:sp>
        <p:nvSpPr>
          <p:cNvPr id="6" name="Footer Placeholder 5">
            <a:extLst>
              <a:ext uri="{FF2B5EF4-FFF2-40B4-BE49-F238E27FC236}">
                <a16:creationId xmlns:a16="http://schemas.microsoft.com/office/drawing/2014/main" id="{28F313DE-7EBA-4575-B883-6FEE48053890}"/>
              </a:ext>
            </a:extLst>
          </p:cNvPr>
          <p:cNvSpPr>
            <a:spLocks noGrp="1"/>
          </p:cNvSpPr>
          <p:nvPr>
            <p:ph type="ftr" sz="quarter" idx="11"/>
          </p:nvPr>
        </p:nvSpPr>
        <p:spPr>
          <a:xfrm>
            <a:off x="3028950" y="6356351"/>
            <a:ext cx="3086100" cy="365125"/>
          </a:xfrm>
          <a:prstGeom prst="rect">
            <a:avLst/>
          </a:prstGeom>
        </p:spPr>
        <p:txBody>
          <a:bodyPr/>
          <a:lstStyle/>
          <a:p>
            <a:endParaRPr lang="en-GB" dirty="0"/>
          </a:p>
        </p:txBody>
      </p:sp>
      <p:sp>
        <p:nvSpPr>
          <p:cNvPr id="7" name="Slide Number Placeholder 6">
            <a:extLst>
              <a:ext uri="{FF2B5EF4-FFF2-40B4-BE49-F238E27FC236}">
                <a16:creationId xmlns:a16="http://schemas.microsoft.com/office/drawing/2014/main" id="{971C264E-5345-4930-931C-39D219A126EA}"/>
              </a:ext>
            </a:extLst>
          </p:cNvPr>
          <p:cNvSpPr>
            <a:spLocks noGrp="1"/>
          </p:cNvSpPr>
          <p:nvPr>
            <p:ph type="sldNum" sz="quarter" idx="12"/>
          </p:nvPr>
        </p:nvSpPr>
        <p:spPr>
          <a:xfrm>
            <a:off x="6457950" y="6356351"/>
            <a:ext cx="2057400" cy="365125"/>
          </a:xfrm>
          <a:prstGeom prst="rect">
            <a:avLst/>
          </a:prstGeom>
        </p:spPr>
        <p:txBody>
          <a:bodyPr/>
          <a:lstStyle/>
          <a:p>
            <a:fld id="{34710792-56B9-4EB1-AFAD-DBC759F67D0C}" type="slidenum">
              <a:rPr lang="en-GB" smtClean="0"/>
              <a:t>‹#›</a:t>
            </a:fld>
            <a:endParaRPr lang="en-GB" dirty="0"/>
          </a:p>
        </p:txBody>
      </p:sp>
    </p:spTree>
    <p:extLst>
      <p:ext uri="{BB962C8B-B14F-4D97-AF65-F5344CB8AC3E}">
        <p14:creationId xmlns:p14="http://schemas.microsoft.com/office/powerpoint/2010/main" val="42302487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8C0B4-AD71-4936-8632-373D610C6268}"/>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CB6483E-FD48-447D-AF86-D567E9924137}"/>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3CDB41-1626-4CD2-B25E-77070FCA3A0F}"/>
              </a:ext>
            </a:extLst>
          </p:cNvPr>
          <p:cNvSpPr>
            <a:spLocks noGrp="1"/>
          </p:cNvSpPr>
          <p:nvPr>
            <p:ph type="dt" sz="half" idx="10"/>
          </p:nvPr>
        </p:nvSpPr>
        <p:spPr>
          <a:xfrm>
            <a:off x="628650" y="6356351"/>
            <a:ext cx="2057400" cy="365125"/>
          </a:xfrm>
          <a:prstGeom prst="rect">
            <a:avLst/>
          </a:prstGeom>
        </p:spPr>
        <p:txBody>
          <a:bodyPr/>
          <a:lstStyle/>
          <a:p>
            <a:fld id="{A6279626-894E-4D32-85F3-4A91CA7FBCD3}" type="datetimeFigureOut">
              <a:rPr lang="en-GB" smtClean="0"/>
              <a:t>14/06/2021</a:t>
            </a:fld>
            <a:endParaRPr lang="en-GB" dirty="0"/>
          </a:p>
        </p:txBody>
      </p:sp>
      <p:sp>
        <p:nvSpPr>
          <p:cNvPr id="5" name="Footer Placeholder 4">
            <a:extLst>
              <a:ext uri="{FF2B5EF4-FFF2-40B4-BE49-F238E27FC236}">
                <a16:creationId xmlns:a16="http://schemas.microsoft.com/office/drawing/2014/main" id="{64403EB2-6310-4DF8-AB8F-B851F25A1E0D}"/>
              </a:ext>
            </a:extLst>
          </p:cNvPr>
          <p:cNvSpPr>
            <a:spLocks noGrp="1"/>
          </p:cNvSpPr>
          <p:nvPr>
            <p:ph type="ftr" sz="quarter" idx="11"/>
          </p:nvPr>
        </p:nvSpPr>
        <p:spPr>
          <a:xfrm>
            <a:off x="3028950" y="6356351"/>
            <a:ext cx="30861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F15028E8-DE47-41BA-A7D7-E8BC26D76368}"/>
              </a:ext>
            </a:extLst>
          </p:cNvPr>
          <p:cNvSpPr>
            <a:spLocks noGrp="1"/>
          </p:cNvSpPr>
          <p:nvPr>
            <p:ph type="sldNum" sz="quarter" idx="12"/>
          </p:nvPr>
        </p:nvSpPr>
        <p:spPr>
          <a:xfrm>
            <a:off x="6457950" y="6356351"/>
            <a:ext cx="2057400" cy="365125"/>
          </a:xfrm>
          <a:prstGeom prst="rect">
            <a:avLst/>
          </a:prstGeom>
        </p:spPr>
        <p:txBody>
          <a:bodyPr/>
          <a:lstStyle/>
          <a:p>
            <a:fld id="{34710792-56B9-4EB1-AFAD-DBC759F67D0C}" type="slidenum">
              <a:rPr lang="en-GB" smtClean="0"/>
              <a:t>‹#›</a:t>
            </a:fld>
            <a:endParaRPr lang="en-GB" dirty="0"/>
          </a:p>
        </p:txBody>
      </p:sp>
    </p:spTree>
    <p:extLst>
      <p:ext uri="{BB962C8B-B14F-4D97-AF65-F5344CB8AC3E}">
        <p14:creationId xmlns:p14="http://schemas.microsoft.com/office/powerpoint/2010/main" val="22487793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0C5F3C-B0FC-4902-88DD-ACFD549E5FD4}"/>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DC65C03-955E-49CB-A0BA-4D233F889D13}"/>
              </a:ext>
            </a:extLst>
          </p:cNvPr>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645A31-B7D2-4607-AC11-71F7150D3D74}"/>
              </a:ext>
            </a:extLst>
          </p:cNvPr>
          <p:cNvSpPr>
            <a:spLocks noGrp="1"/>
          </p:cNvSpPr>
          <p:nvPr>
            <p:ph type="dt" sz="half" idx="10"/>
          </p:nvPr>
        </p:nvSpPr>
        <p:spPr>
          <a:xfrm>
            <a:off x="628650" y="6356351"/>
            <a:ext cx="2057400" cy="365125"/>
          </a:xfrm>
          <a:prstGeom prst="rect">
            <a:avLst/>
          </a:prstGeom>
        </p:spPr>
        <p:txBody>
          <a:bodyPr/>
          <a:lstStyle/>
          <a:p>
            <a:fld id="{A6279626-894E-4D32-85F3-4A91CA7FBCD3}" type="datetimeFigureOut">
              <a:rPr lang="en-GB" smtClean="0"/>
              <a:t>14/06/2021</a:t>
            </a:fld>
            <a:endParaRPr lang="en-GB" dirty="0"/>
          </a:p>
        </p:txBody>
      </p:sp>
      <p:sp>
        <p:nvSpPr>
          <p:cNvPr id="5" name="Footer Placeholder 4">
            <a:extLst>
              <a:ext uri="{FF2B5EF4-FFF2-40B4-BE49-F238E27FC236}">
                <a16:creationId xmlns:a16="http://schemas.microsoft.com/office/drawing/2014/main" id="{384E89CF-43C4-4834-BAA8-6050B9EF97BE}"/>
              </a:ext>
            </a:extLst>
          </p:cNvPr>
          <p:cNvSpPr>
            <a:spLocks noGrp="1"/>
          </p:cNvSpPr>
          <p:nvPr>
            <p:ph type="ftr" sz="quarter" idx="11"/>
          </p:nvPr>
        </p:nvSpPr>
        <p:spPr>
          <a:xfrm>
            <a:off x="3028950" y="6356351"/>
            <a:ext cx="30861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15303410-603C-458A-A9C2-5F50E3B19269}"/>
              </a:ext>
            </a:extLst>
          </p:cNvPr>
          <p:cNvSpPr>
            <a:spLocks noGrp="1"/>
          </p:cNvSpPr>
          <p:nvPr>
            <p:ph type="sldNum" sz="quarter" idx="12"/>
          </p:nvPr>
        </p:nvSpPr>
        <p:spPr>
          <a:xfrm>
            <a:off x="6457950" y="6356351"/>
            <a:ext cx="2057400" cy="365125"/>
          </a:xfrm>
          <a:prstGeom prst="rect">
            <a:avLst/>
          </a:prstGeom>
        </p:spPr>
        <p:txBody>
          <a:bodyPr/>
          <a:lstStyle/>
          <a:p>
            <a:fld id="{34710792-56B9-4EB1-AFAD-DBC759F67D0C}" type="slidenum">
              <a:rPr lang="en-GB" smtClean="0"/>
              <a:t>‹#›</a:t>
            </a:fld>
            <a:endParaRPr lang="en-GB" dirty="0"/>
          </a:p>
        </p:txBody>
      </p:sp>
    </p:spTree>
    <p:extLst>
      <p:ext uri="{BB962C8B-B14F-4D97-AF65-F5344CB8AC3E}">
        <p14:creationId xmlns:p14="http://schemas.microsoft.com/office/powerpoint/2010/main" val="3212811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5181" y="1649628"/>
            <a:ext cx="773767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461191" y="854466"/>
            <a:ext cx="6567055"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8" name="TextBox 7"/>
          <p:cNvSpPr txBox="1"/>
          <p:nvPr userDrawn="1"/>
        </p:nvSpPr>
        <p:spPr>
          <a:xfrm>
            <a:off x="291315" y="6372537"/>
            <a:ext cx="647362" cy="230832"/>
          </a:xfrm>
          <a:prstGeom prst="rect">
            <a:avLst/>
          </a:prstGeom>
          <a:noFill/>
        </p:spPr>
        <p:txBody>
          <a:bodyPr wrap="square" rtlCol="0">
            <a:spAutoFit/>
          </a:bodyPr>
          <a:lstStyle/>
          <a:p>
            <a:pPr algn="l"/>
            <a:fld id="{34F92BC6-D7C3-584B-87F2-0B845776A5AD}" type="slidenum">
              <a:rPr lang="en-US" sz="9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900" dirty="0">
                <a:solidFill>
                  <a:schemeClr val="accent3">
                    <a:lumMod val="60000"/>
                    <a:lumOff val="40000"/>
                  </a:schemeClr>
                </a:solidFill>
                <a:latin typeface="Arial" panose="020B0604020202020204" pitchFamily="34" charset="0"/>
                <a:cs typeface="Arial" panose="020B0604020202020204" pitchFamily="34" charset="0"/>
              </a:rPr>
              <a:t> </a:t>
            </a:r>
            <a:r>
              <a:rPr lang="en-US" sz="900" dirty="0">
                <a:solidFill>
                  <a:schemeClr val="accent3"/>
                </a:solidFill>
                <a:latin typeface="Arial" panose="020B0604020202020204" pitchFamily="34" charset="0"/>
                <a:cs typeface="Arial" panose="020B0604020202020204" pitchFamily="34" charset="0"/>
              </a:rPr>
              <a:t>  </a:t>
            </a:r>
            <a:r>
              <a:rPr lang="en-US" sz="900" dirty="0">
                <a:solidFill>
                  <a:srgbClr val="005EB8"/>
                </a:solidFill>
                <a:latin typeface="Arial" panose="020B0604020202020204" pitchFamily="34" charset="0"/>
                <a:cs typeface="Arial" panose="020B0604020202020204" pitchFamily="34" charset="0"/>
              </a:rPr>
              <a:t>|</a:t>
            </a:r>
            <a:endParaRPr lang="en-US" sz="9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dirty="0"/>
              <a:t>Presentation title</a:t>
            </a:r>
          </a:p>
        </p:txBody>
      </p:sp>
    </p:spTree>
    <p:extLst>
      <p:ext uri="{BB962C8B-B14F-4D97-AF65-F5344CB8AC3E}">
        <p14:creationId xmlns:p14="http://schemas.microsoft.com/office/powerpoint/2010/main" val="25316724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5181" y="1649628"/>
            <a:ext cx="773767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461191" y="854466"/>
            <a:ext cx="6567055"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8" name="TextBox 7"/>
          <p:cNvSpPr txBox="1"/>
          <p:nvPr userDrawn="1"/>
        </p:nvSpPr>
        <p:spPr>
          <a:xfrm>
            <a:off x="291315" y="6372537"/>
            <a:ext cx="647362" cy="230832"/>
          </a:xfrm>
          <a:prstGeom prst="rect">
            <a:avLst/>
          </a:prstGeom>
          <a:noFill/>
        </p:spPr>
        <p:txBody>
          <a:bodyPr wrap="square" rtlCol="0">
            <a:spAutoFit/>
          </a:bodyPr>
          <a:lstStyle/>
          <a:p>
            <a:pPr algn="l"/>
            <a:fld id="{34F92BC6-D7C3-584B-87F2-0B845776A5AD}" type="slidenum">
              <a:rPr lang="en-US" sz="9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900" dirty="0">
                <a:solidFill>
                  <a:schemeClr val="accent3">
                    <a:lumMod val="60000"/>
                    <a:lumOff val="40000"/>
                  </a:schemeClr>
                </a:solidFill>
                <a:latin typeface="Arial" panose="020B0604020202020204" pitchFamily="34" charset="0"/>
                <a:cs typeface="Arial" panose="020B0604020202020204" pitchFamily="34" charset="0"/>
              </a:rPr>
              <a:t> </a:t>
            </a:r>
            <a:r>
              <a:rPr lang="en-US" sz="900" dirty="0">
                <a:solidFill>
                  <a:schemeClr val="accent3"/>
                </a:solidFill>
                <a:latin typeface="Arial" panose="020B0604020202020204" pitchFamily="34" charset="0"/>
                <a:cs typeface="Arial" panose="020B0604020202020204" pitchFamily="34" charset="0"/>
              </a:rPr>
              <a:t>  </a:t>
            </a:r>
            <a:r>
              <a:rPr lang="en-US" sz="900" dirty="0">
                <a:solidFill>
                  <a:srgbClr val="005EB8"/>
                </a:solidFill>
                <a:latin typeface="Arial" panose="020B0604020202020204" pitchFamily="34" charset="0"/>
                <a:cs typeface="Arial" panose="020B0604020202020204" pitchFamily="34" charset="0"/>
              </a:rPr>
              <a:t>|</a:t>
            </a:r>
            <a:endParaRPr lang="en-US" sz="9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dirty="0"/>
              <a:t>Presentation title</a:t>
            </a:r>
          </a:p>
        </p:txBody>
      </p:sp>
    </p:spTree>
    <p:extLst>
      <p:ext uri="{BB962C8B-B14F-4D97-AF65-F5344CB8AC3E}">
        <p14:creationId xmlns:p14="http://schemas.microsoft.com/office/powerpoint/2010/main" val="40523747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5181" y="1649628"/>
            <a:ext cx="773767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461191" y="854466"/>
            <a:ext cx="6567055"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8" name="TextBox 7"/>
          <p:cNvSpPr txBox="1"/>
          <p:nvPr userDrawn="1"/>
        </p:nvSpPr>
        <p:spPr>
          <a:xfrm>
            <a:off x="291315" y="6372537"/>
            <a:ext cx="647362" cy="230832"/>
          </a:xfrm>
          <a:prstGeom prst="rect">
            <a:avLst/>
          </a:prstGeom>
          <a:noFill/>
        </p:spPr>
        <p:txBody>
          <a:bodyPr wrap="square" rtlCol="0">
            <a:spAutoFit/>
          </a:bodyPr>
          <a:lstStyle/>
          <a:p>
            <a:pPr algn="l"/>
            <a:fld id="{34F92BC6-D7C3-584B-87F2-0B845776A5AD}" type="slidenum">
              <a:rPr lang="en-US" sz="9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900" dirty="0">
                <a:solidFill>
                  <a:schemeClr val="accent3">
                    <a:lumMod val="60000"/>
                    <a:lumOff val="40000"/>
                  </a:schemeClr>
                </a:solidFill>
                <a:latin typeface="Arial" panose="020B0604020202020204" pitchFamily="34" charset="0"/>
                <a:cs typeface="Arial" panose="020B0604020202020204" pitchFamily="34" charset="0"/>
              </a:rPr>
              <a:t> </a:t>
            </a:r>
            <a:r>
              <a:rPr lang="en-US" sz="900" dirty="0">
                <a:solidFill>
                  <a:schemeClr val="accent3"/>
                </a:solidFill>
                <a:latin typeface="Arial" panose="020B0604020202020204" pitchFamily="34" charset="0"/>
                <a:cs typeface="Arial" panose="020B0604020202020204" pitchFamily="34" charset="0"/>
              </a:rPr>
              <a:t>  </a:t>
            </a:r>
            <a:r>
              <a:rPr lang="en-US" sz="900" dirty="0">
                <a:solidFill>
                  <a:srgbClr val="005EB8"/>
                </a:solidFill>
                <a:latin typeface="Arial" panose="020B0604020202020204" pitchFamily="34" charset="0"/>
                <a:cs typeface="Arial" panose="020B0604020202020204" pitchFamily="34" charset="0"/>
              </a:rPr>
              <a:t>|</a:t>
            </a:r>
            <a:endParaRPr lang="en-US" sz="9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dirty="0"/>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60" y="293024"/>
            <a:ext cx="1080655" cy="436418"/>
          </a:xfrm>
          <a:prstGeom prst="rect">
            <a:avLst/>
          </a:prstGeom>
        </p:spPr>
      </p:pic>
    </p:spTree>
    <p:extLst>
      <p:ext uri="{BB962C8B-B14F-4D97-AF65-F5344CB8AC3E}">
        <p14:creationId xmlns:p14="http://schemas.microsoft.com/office/powerpoint/2010/main" val="28993603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5181" y="1649628"/>
            <a:ext cx="773767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461191" y="854466"/>
            <a:ext cx="6567055"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8" name="TextBox 7"/>
          <p:cNvSpPr txBox="1"/>
          <p:nvPr userDrawn="1"/>
        </p:nvSpPr>
        <p:spPr>
          <a:xfrm>
            <a:off x="291315" y="6372537"/>
            <a:ext cx="647362" cy="230832"/>
          </a:xfrm>
          <a:prstGeom prst="rect">
            <a:avLst/>
          </a:prstGeom>
          <a:noFill/>
        </p:spPr>
        <p:txBody>
          <a:bodyPr wrap="square" rtlCol="0">
            <a:spAutoFit/>
          </a:bodyPr>
          <a:lstStyle/>
          <a:p>
            <a:pPr algn="l"/>
            <a:fld id="{34F92BC6-D7C3-584B-87F2-0B845776A5AD}" type="slidenum">
              <a:rPr lang="en-US" sz="9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900" dirty="0">
                <a:solidFill>
                  <a:schemeClr val="accent3">
                    <a:lumMod val="60000"/>
                    <a:lumOff val="40000"/>
                  </a:schemeClr>
                </a:solidFill>
                <a:latin typeface="Arial" panose="020B0604020202020204" pitchFamily="34" charset="0"/>
                <a:cs typeface="Arial" panose="020B0604020202020204" pitchFamily="34" charset="0"/>
              </a:rPr>
              <a:t> </a:t>
            </a:r>
            <a:r>
              <a:rPr lang="en-US" sz="900" dirty="0">
                <a:solidFill>
                  <a:schemeClr val="accent3"/>
                </a:solidFill>
                <a:latin typeface="Arial" panose="020B0604020202020204" pitchFamily="34" charset="0"/>
                <a:cs typeface="Arial" panose="020B0604020202020204" pitchFamily="34" charset="0"/>
              </a:rPr>
              <a:t>  </a:t>
            </a:r>
            <a:r>
              <a:rPr lang="en-US" sz="900" dirty="0">
                <a:solidFill>
                  <a:srgbClr val="005EB8"/>
                </a:solidFill>
                <a:latin typeface="Arial" panose="020B0604020202020204" pitchFamily="34" charset="0"/>
                <a:cs typeface="Arial" panose="020B0604020202020204" pitchFamily="34" charset="0"/>
              </a:rPr>
              <a:t>|</a:t>
            </a:r>
            <a:endParaRPr lang="en-US" sz="9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dirty="0"/>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60" y="293024"/>
            <a:ext cx="1080655" cy="436418"/>
          </a:xfrm>
          <a:prstGeom prst="rect">
            <a:avLst/>
          </a:prstGeom>
        </p:spPr>
      </p:pic>
    </p:spTree>
    <p:extLst>
      <p:ext uri="{BB962C8B-B14F-4D97-AF65-F5344CB8AC3E}">
        <p14:creationId xmlns:p14="http://schemas.microsoft.com/office/powerpoint/2010/main" val="29986498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1191" y="1343804"/>
            <a:ext cx="773767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0"/>
          <p:cNvSpPr>
            <a:spLocks noGrp="1"/>
          </p:cNvSpPr>
          <p:nvPr>
            <p:ph type="title"/>
          </p:nvPr>
        </p:nvSpPr>
        <p:spPr>
          <a:xfrm>
            <a:off x="457201" y="548642"/>
            <a:ext cx="6567055"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dirty="0">
              <a:solidFill>
                <a:srgbClr val="005EB8"/>
              </a:solidFill>
              <a:latin typeface="Arial" charset="0"/>
              <a:ea typeface="Arial" charset="0"/>
              <a:cs typeface="Arial" charset="0"/>
            </a:endParaRPr>
          </a:p>
        </p:txBody>
      </p:sp>
      <p:sp>
        <p:nvSpPr>
          <p:cNvPr id="8" name="TextBox 7"/>
          <p:cNvSpPr txBox="1"/>
          <p:nvPr userDrawn="1"/>
        </p:nvSpPr>
        <p:spPr>
          <a:xfrm>
            <a:off x="291315" y="6372537"/>
            <a:ext cx="647362" cy="230832"/>
          </a:xfrm>
          <a:prstGeom prst="rect">
            <a:avLst/>
          </a:prstGeom>
          <a:noFill/>
        </p:spPr>
        <p:txBody>
          <a:bodyPr wrap="square" rtlCol="0">
            <a:spAutoFit/>
          </a:bodyPr>
          <a:lstStyle/>
          <a:p>
            <a:pPr algn="l"/>
            <a:fld id="{34F92BC6-D7C3-584B-87F2-0B845776A5AD}" type="slidenum">
              <a:rPr lang="en-US" sz="9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900" dirty="0">
                <a:solidFill>
                  <a:schemeClr val="accent3">
                    <a:lumMod val="60000"/>
                    <a:lumOff val="40000"/>
                  </a:schemeClr>
                </a:solidFill>
                <a:latin typeface="Arial" panose="020B0604020202020204" pitchFamily="34" charset="0"/>
                <a:cs typeface="Arial" panose="020B0604020202020204" pitchFamily="34" charset="0"/>
              </a:rPr>
              <a:t> </a:t>
            </a:r>
            <a:r>
              <a:rPr lang="en-US" sz="900" dirty="0">
                <a:solidFill>
                  <a:schemeClr val="accent3"/>
                </a:solidFill>
                <a:latin typeface="Arial" panose="020B0604020202020204" pitchFamily="34" charset="0"/>
                <a:cs typeface="Arial" panose="020B0604020202020204" pitchFamily="34" charset="0"/>
              </a:rPr>
              <a:t>  </a:t>
            </a:r>
            <a:r>
              <a:rPr lang="en-US" sz="900" dirty="0">
                <a:solidFill>
                  <a:srgbClr val="005EB8"/>
                </a:solidFill>
                <a:latin typeface="Arial" panose="020B0604020202020204" pitchFamily="34" charset="0"/>
                <a:cs typeface="Arial" panose="020B0604020202020204" pitchFamily="34" charset="0"/>
              </a:rPr>
              <a:t>|</a:t>
            </a:r>
            <a:endParaRPr lang="en-US" sz="9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dirty="0"/>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60" y="293024"/>
            <a:ext cx="1080655" cy="436418"/>
          </a:xfrm>
          <a:prstGeom prst="rect">
            <a:avLst/>
          </a:prstGeom>
        </p:spPr>
      </p:pic>
    </p:spTree>
    <p:extLst>
      <p:ext uri="{BB962C8B-B14F-4D97-AF65-F5344CB8AC3E}">
        <p14:creationId xmlns:p14="http://schemas.microsoft.com/office/powerpoint/2010/main" val="2655919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1191" y="1343804"/>
            <a:ext cx="773767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457201" y="548642"/>
            <a:ext cx="6567055"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8" name="TextBox 7"/>
          <p:cNvSpPr txBox="1"/>
          <p:nvPr userDrawn="1"/>
        </p:nvSpPr>
        <p:spPr>
          <a:xfrm>
            <a:off x="291315" y="6372537"/>
            <a:ext cx="647362" cy="230832"/>
          </a:xfrm>
          <a:prstGeom prst="rect">
            <a:avLst/>
          </a:prstGeom>
          <a:noFill/>
        </p:spPr>
        <p:txBody>
          <a:bodyPr wrap="square" rtlCol="0">
            <a:spAutoFit/>
          </a:bodyPr>
          <a:lstStyle/>
          <a:p>
            <a:pPr algn="l"/>
            <a:endParaRPr lang="en-US" sz="90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60" y="293024"/>
            <a:ext cx="1080655" cy="436418"/>
          </a:xfrm>
          <a:prstGeom prst="rect">
            <a:avLst/>
          </a:prstGeom>
        </p:spPr>
      </p:pic>
    </p:spTree>
    <p:extLst>
      <p:ext uri="{BB962C8B-B14F-4D97-AF65-F5344CB8AC3E}">
        <p14:creationId xmlns:p14="http://schemas.microsoft.com/office/powerpoint/2010/main" val="39063409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1191" y="1343804"/>
            <a:ext cx="773767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457201" y="548642"/>
            <a:ext cx="6567055"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8" name="TextBox 7"/>
          <p:cNvSpPr txBox="1"/>
          <p:nvPr userDrawn="1"/>
        </p:nvSpPr>
        <p:spPr>
          <a:xfrm>
            <a:off x="291315" y="6372537"/>
            <a:ext cx="647362" cy="230832"/>
          </a:xfrm>
          <a:prstGeom prst="rect">
            <a:avLst/>
          </a:prstGeom>
          <a:noFill/>
        </p:spPr>
        <p:txBody>
          <a:bodyPr wrap="square" rtlCol="0">
            <a:spAutoFit/>
          </a:bodyPr>
          <a:lstStyle/>
          <a:p>
            <a:pPr algn="l"/>
            <a:endParaRPr lang="en-US" sz="90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60" y="293024"/>
            <a:ext cx="1080655" cy="436418"/>
          </a:xfrm>
          <a:prstGeom prst="rect">
            <a:avLst/>
          </a:prstGeom>
        </p:spPr>
      </p:pic>
    </p:spTree>
    <p:extLst>
      <p:ext uri="{BB962C8B-B14F-4D97-AF65-F5344CB8AC3E}">
        <p14:creationId xmlns:p14="http://schemas.microsoft.com/office/powerpoint/2010/main" val="22991246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1191" y="1343804"/>
            <a:ext cx="773767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457201" y="548642"/>
            <a:ext cx="6567055"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8" name="TextBox 7"/>
          <p:cNvSpPr txBox="1"/>
          <p:nvPr userDrawn="1"/>
        </p:nvSpPr>
        <p:spPr>
          <a:xfrm>
            <a:off x="291315" y="6372537"/>
            <a:ext cx="647362" cy="230832"/>
          </a:xfrm>
          <a:prstGeom prst="rect">
            <a:avLst/>
          </a:prstGeom>
          <a:noFill/>
        </p:spPr>
        <p:txBody>
          <a:bodyPr wrap="square" rtlCol="0">
            <a:spAutoFit/>
          </a:bodyPr>
          <a:lstStyle/>
          <a:p>
            <a:pPr algn="l"/>
            <a:endParaRPr lang="en-US" sz="90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60" y="293024"/>
            <a:ext cx="1080655" cy="436418"/>
          </a:xfrm>
          <a:prstGeom prst="rect">
            <a:avLst/>
          </a:prstGeom>
        </p:spPr>
      </p:pic>
    </p:spTree>
    <p:extLst>
      <p:ext uri="{BB962C8B-B14F-4D97-AF65-F5344CB8AC3E}">
        <p14:creationId xmlns:p14="http://schemas.microsoft.com/office/powerpoint/2010/main" val="14641183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1191" y="1343804"/>
            <a:ext cx="773767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457201" y="548642"/>
            <a:ext cx="6567055"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8" name="TextBox 7"/>
          <p:cNvSpPr txBox="1"/>
          <p:nvPr userDrawn="1"/>
        </p:nvSpPr>
        <p:spPr>
          <a:xfrm>
            <a:off x="291315" y="6372537"/>
            <a:ext cx="647362" cy="230832"/>
          </a:xfrm>
          <a:prstGeom prst="rect">
            <a:avLst/>
          </a:prstGeom>
          <a:noFill/>
        </p:spPr>
        <p:txBody>
          <a:bodyPr wrap="square" rtlCol="0">
            <a:spAutoFit/>
          </a:bodyPr>
          <a:lstStyle/>
          <a:p>
            <a:pPr algn="l"/>
            <a:endParaRPr lang="en-US" sz="90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60" y="293024"/>
            <a:ext cx="1080655" cy="436418"/>
          </a:xfrm>
          <a:prstGeom prst="rect">
            <a:avLst/>
          </a:prstGeom>
        </p:spPr>
      </p:pic>
    </p:spTree>
    <p:extLst>
      <p:ext uri="{BB962C8B-B14F-4D97-AF65-F5344CB8AC3E}">
        <p14:creationId xmlns:p14="http://schemas.microsoft.com/office/powerpoint/2010/main" val="32569106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1191" y="1343804"/>
            <a:ext cx="773767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457201" y="548642"/>
            <a:ext cx="6567055"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8" name="TextBox 7"/>
          <p:cNvSpPr txBox="1"/>
          <p:nvPr userDrawn="1"/>
        </p:nvSpPr>
        <p:spPr>
          <a:xfrm>
            <a:off x="291315" y="6372537"/>
            <a:ext cx="647362" cy="230832"/>
          </a:xfrm>
          <a:prstGeom prst="rect">
            <a:avLst/>
          </a:prstGeom>
          <a:noFill/>
        </p:spPr>
        <p:txBody>
          <a:bodyPr wrap="square" rtlCol="0">
            <a:spAutoFit/>
          </a:bodyPr>
          <a:lstStyle/>
          <a:p>
            <a:pPr algn="l"/>
            <a:endParaRPr lang="en-US" sz="90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60" y="293024"/>
            <a:ext cx="1080655" cy="436418"/>
          </a:xfrm>
          <a:prstGeom prst="rect">
            <a:avLst/>
          </a:prstGeom>
        </p:spPr>
      </p:pic>
    </p:spTree>
    <p:extLst>
      <p:ext uri="{BB962C8B-B14F-4D97-AF65-F5344CB8AC3E}">
        <p14:creationId xmlns:p14="http://schemas.microsoft.com/office/powerpoint/2010/main" val="41137104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FCB08CE-B749-4A34-8E38-256DAB23FDA3}"/>
              </a:ext>
            </a:extLst>
          </p:cNvPr>
          <p:cNvSpPr txBox="1"/>
          <p:nvPr userDrawn="1"/>
        </p:nvSpPr>
        <p:spPr>
          <a:xfrm>
            <a:off x="218485" y="6372536"/>
            <a:ext cx="485522" cy="230832"/>
          </a:xfrm>
          <a:prstGeom prst="rect">
            <a:avLst/>
          </a:prstGeom>
          <a:noFill/>
        </p:spPr>
        <p:txBody>
          <a:bodyPr wrap="square" rtlCol="0">
            <a:spAutoFit/>
          </a:bodyPr>
          <a:lstStyle/>
          <a:p>
            <a:pPr algn="l"/>
            <a:fld id="{34F92BC6-D7C3-584B-87F2-0B845776A5AD}" type="slidenum">
              <a:rPr lang="en-US" sz="9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900">
                <a:solidFill>
                  <a:schemeClr val="accent3">
                    <a:lumMod val="60000"/>
                    <a:lumOff val="40000"/>
                  </a:schemeClr>
                </a:solidFill>
                <a:latin typeface="Arial" panose="020B0604020202020204" pitchFamily="34" charset="0"/>
                <a:cs typeface="Arial" panose="020B0604020202020204" pitchFamily="34" charset="0"/>
              </a:rPr>
              <a:t> </a:t>
            </a:r>
            <a:r>
              <a:rPr lang="en-US" sz="900">
                <a:solidFill>
                  <a:schemeClr val="accent3"/>
                </a:solidFill>
                <a:latin typeface="Arial" panose="020B0604020202020204" pitchFamily="34" charset="0"/>
                <a:cs typeface="Arial" panose="020B0604020202020204" pitchFamily="34" charset="0"/>
              </a:rPr>
              <a:t>  </a:t>
            </a:r>
            <a:r>
              <a:rPr lang="en-US" sz="900">
                <a:solidFill>
                  <a:srgbClr val="005EB8"/>
                </a:solidFill>
                <a:latin typeface="Arial" panose="020B0604020202020204" pitchFamily="34" charset="0"/>
                <a:cs typeface="Arial" panose="020B0604020202020204" pitchFamily="34" charset="0"/>
              </a:rPr>
              <a:t>|</a:t>
            </a:r>
            <a:endParaRPr lang="en-US" sz="900">
              <a:solidFill>
                <a:schemeClr val="accent3"/>
              </a:solidFill>
              <a:latin typeface="Arial" panose="020B0604020202020204" pitchFamily="34" charset="0"/>
              <a:cs typeface="Arial" panose="020B0604020202020204" pitchFamily="34" charset="0"/>
            </a:endParaRPr>
          </a:p>
        </p:txBody>
      </p:sp>
      <p:sp>
        <p:nvSpPr>
          <p:cNvPr id="12" name="Title 10">
            <a:extLst>
              <a:ext uri="{FF2B5EF4-FFF2-40B4-BE49-F238E27FC236}">
                <a16:creationId xmlns:a16="http://schemas.microsoft.com/office/drawing/2014/main" id="{22B34758-9E88-47CF-97D6-6500D97D9E41}"/>
              </a:ext>
            </a:extLst>
          </p:cNvPr>
          <p:cNvSpPr>
            <a:spLocks noGrp="1"/>
          </p:cNvSpPr>
          <p:nvPr>
            <p:ph type="title"/>
          </p:nvPr>
        </p:nvSpPr>
        <p:spPr>
          <a:xfrm>
            <a:off x="586408" y="1037980"/>
            <a:ext cx="7981124"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13" name="Content Placeholder 9">
            <a:extLst>
              <a:ext uri="{FF2B5EF4-FFF2-40B4-BE49-F238E27FC236}">
                <a16:creationId xmlns:a16="http://schemas.microsoft.com/office/drawing/2014/main" id="{34C2919C-3AD4-436F-A0CC-4F48C43AA521}"/>
              </a:ext>
            </a:extLst>
          </p:cNvPr>
          <p:cNvSpPr>
            <a:spLocks noGrp="1"/>
          </p:cNvSpPr>
          <p:nvPr>
            <p:ph sz="quarter" idx="10"/>
          </p:nvPr>
        </p:nvSpPr>
        <p:spPr>
          <a:xfrm>
            <a:off x="586408" y="1833143"/>
            <a:ext cx="798112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clipart&#10;&#10;Description generated with very high confidence">
            <a:extLst>
              <a:ext uri="{FF2B5EF4-FFF2-40B4-BE49-F238E27FC236}">
                <a16:creationId xmlns:a16="http://schemas.microsoft.com/office/drawing/2014/main" id="{284323AA-9573-44A2-B321-13F3CEFFCC69}"/>
              </a:ext>
            </a:extLst>
          </p:cNvPr>
          <p:cNvPicPr>
            <a:picLocks noChangeAspect="1"/>
          </p:cNvPicPr>
          <p:nvPr userDrawn="1"/>
        </p:nvPicPr>
        <p:blipFill>
          <a:blip r:embed="rId2"/>
          <a:stretch>
            <a:fillRect/>
          </a:stretch>
        </p:blipFill>
        <p:spPr>
          <a:xfrm>
            <a:off x="7901812" y="365911"/>
            <a:ext cx="981707" cy="528611"/>
          </a:xfrm>
          <a:prstGeom prst="rect">
            <a:avLst/>
          </a:prstGeom>
        </p:spPr>
      </p:pic>
      <p:sp>
        <p:nvSpPr>
          <p:cNvPr id="15" name="Footer Placeholder 2">
            <a:extLst>
              <a:ext uri="{FF2B5EF4-FFF2-40B4-BE49-F238E27FC236}">
                <a16:creationId xmlns:a16="http://schemas.microsoft.com/office/drawing/2014/main" id="{5AB091A9-979F-438D-A004-40CFB3EAC3A7}"/>
              </a:ext>
            </a:extLst>
          </p:cNvPr>
          <p:cNvSpPr>
            <a:spLocks noGrp="1"/>
          </p:cNvSpPr>
          <p:nvPr>
            <p:ph type="ftr" sz="quarter" idx="3"/>
          </p:nvPr>
        </p:nvSpPr>
        <p:spPr>
          <a:xfrm>
            <a:off x="518007" y="6333440"/>
            <a:ext cx="4292373"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a:t>Presentation title</a:t>
            </a:r>
          </a:p>
        </p:txBody>
      </p:sp>
    </p:spTree>
    <p:extLst>
      <p:ext uri="{BB962C8B-B14F-4D97-AF65-F5344CB8AC3E}">
        <p14:creationId xmlns:p14="http://schemas.microsoft.com/office/powerpoint/2010/main" val="4016286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5181" y="1649628"/>
            <a:ext cx="7737674" cy="2244128"/>
          </a:xfrm>
          <a:prstGeom prst="rect">
            <a:avLst/>
          </a:prstGeom>
        </p:spPr>
        <p:txBody>
          <a:bodyPr/>
          <a:lstStyle>
            <a:lvl1pPr>
              <a:defRPr sz="788">
                <a:latin typeface="Arial" panose="020B0604020202020204" pitchFamily="34" charset="0"/>
                <a:cs typeface="Arial" panose="020B0604020202020204" pitchFamily="34" charset="0"/>
              </a:defRPr>
            </a:lvl1pPr>
            <a:lvl2pPr>
              <a:defRPr sz="788">
                <a:latin typeface="Arial" panose="020B0604020202020204" pitchFamily="34" charset="0"/>
                <a:cs typeface="Arial" panose="020B0604020202020204" pitchFamily="34" charset="0"/>
              </a:defRPr>
            </a:lvl2pPr>
            <a:lvl3pPr>
              <a:defRPr sz="788">
                <a:latin typeface="Arial" panose="020B0604020202020204" pitchFamily="34" charset="0"/>
                <a:cs typeface="Arial" panose="020B0604020202020204" pitchFamily="34" charset="0"/>
              </a:defRPr>
            </a:lvl3pPr>
            <a:lvl4pPr>
              <a:defRPr sz="788">
                <a:latin typeface="Arial" panose="020B0604020202020204" pitchFamily="34" charset="0"/>
                <a:cs typeface="Arial" panose="020B0604020202020204" pitchFamily="34" charset="0"/>
              </a:defRPr>
            </a:lvl4pPr>
            <a:lvl5pPr>
              <a:defRPr sz="788">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461193" y="854470"/>
            <a:ext cx="6567055" cy="611649"/>
          </a:xfrm>
          <a:prstGeom prst="rect">
            <a:avLst/>
          </a:prstGeom>
        </p:spPr>
        <p:txBody>
          <a:bodyPr/>
          <a:lstStyle>
            <a:lvl1pPr>
              <a:defRPr sz="2025"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1575">
              <a:solidFill>
                <a:srgbClr val="005EB8"/>
              </a:solidFill>
              <a:latin typeface="Arial" charset="0"/>
              <a:ea typeface="Arial" charset="0"/>
              <a:cs typeface="Arial" charset="0"/>
            </a:endParaRPr>
          </a:p>
        </p:txBody>
      </p:sp>
      <p:sp>
        <p:nvSpPr>
          <p:cNvPr id="8" name="TextBox 7"/>
          <p:cNvSpPr txBox="1"/>
          <p:nvPr userDrawn="1"/>
        </p:nvSpPr>
        <p:spPr>
          <a:xfrm>
            <a:off x="291315" y="6372539"/>
            <a:ext cx="647362" cy="196208"/>
          </a:xfrm>
          <a:prstGeom prst="rect">
            <a:avLst/>
          </a:prstGeom>
          <a:noFill/>
        </p:spPr>
        <p:txBody>
          <a:bodyPr wrap="square" rtlCol="0">
            <a:spAutoFit/>
          </a:bodyPr>
          <a:lstStyle/>
          <a:p>
            <a:pPr algn="l"/>
            <a:fld id="{34F92BC6-D7C3-584B-87F2-0B845776A5AD}" type="slidenum">
              <a:rPr lang="en-US" sz="675"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675" dirty="0">
                <a:solidFill>
                  <a:schemeClr val="accent3">
                    <a:lumMod val="60000"/>
                    <a:lumOff val="40000"/>
                  </a:schemeClr>
                </a:solidFill>
                <a:latin typeface="Arial" panose="020B0604020202020204" pitchFamily="34" charset="0"/>
                <a:cs typeface="Arial" panose="020B0604020202020204" pitchFamily="34" charset="0"/>
              </a:rPr>
              <a:t> </a:t>
            </a:r>
            <a:r>
              <a:rPr lang="en-US" sz="675" dirty="0">
                <a:solidFill>
                  <a:schemeClr val="accent3"/>
                </a:solidFill>
                <a:latin typeface="Arial" panose="020B0604020202020204" pitchFamily="34" charset="0"/>
                <a:cs typeface="Arial" panose="020B0604020202020204" pitchFamily="34" charset="0"/>
              </a:rPr>
              <a:t>  </a:t>
            </a:r>
            <a:r>
              <a:rPr lang="en-US" sz="675" dirty="0">
                <a:solidFill>
                  <a:srgbClr val="005EB8"/>
                </a:solidFill>
                <a:latin typeface="Arial" panose="020B0604020202020204" pitchFamily="34" charset="0"/>
                <a:cs typeface="Arial" panose="020B0604020202020204" pitchFamily="34" charset="0"/>
              </a:rPr>
              <a:t>|</a:t>
            </a:r>
            <a:endParaRPr lang="en-US" sz="675"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8" y="6333445"/>
            <a:ext cx="5723164" cy="365125"/>
          </a:xfrm>
          <a:prstGeom prst="rect">
            <a:avLst/>
          </a:prstGeom>
        </p:spPr>
        <p:txBody>
          <a:bodyPr vert="horz" lIns="91440" tIns="45720" rIns="91440" bIns="45720" rtlCol="0" anchor="ctr"/>
          <a:lstStyle>
            <a:lvl1pPr algn="l">
              <a:defRPr sz="675" b="0">
                <a:solidFill>
                  <a:schemeClr val="accent3">
                    <a:lumMod val="60000"/>
                    <a:lumOff val="40000"/>
                  </a:schemeClr>
                </a:solidFill>
                <a:latin typeface="Arial" charset="0"/>
                <a:ea typeface="Arial" charset="0"/>
                <a:cs typeface="Arial" charset="0"/>
              </a:defRPr>
            </a:lvl1pPr>
          </a:lstStyle>
          <a:p>
            <a:r>
              <a:rPr lang="en-US" dirty="0"/>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62" y="293024"/>
            <a:ext cx="1080655" cy="436418"/>
          </a:xfrm>
          <a:prstGeom prst="rect">
            <a:avLst/>
          </a:prstGeom>
        </p:spPr>
      </p:pic>
    </p:spTree>
    <p:extLst>
      <p:ext uri="{BB962C8B-B14F-4D97-AF65-F5344CB8AC3E}">
        <p14:creationId xmlns:p14="http://schemas.microsoft.com/office/powerpoint/2010/main" val="1897462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and Content (no arrow)">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67DE7D0A-5CC0-CD4F-AD63-02ED5F8284D6}" type="slidenum">
              <a:rPr lang="en-US" smtClean="0"/>
              <a:pPr/>
              <a:t>‹#›</a:t>
            </a:fld>
            <a:endParaRPr lang="en-US" dirty="0"/>
          </a:p>
        </p:txBody>
      </p:sp>
      <p:sp>
        <p:nvSpPr>
          <p:cNvPr id="4" name="Content Placeholder 2"/>
          <p:cNvSpPr>
            <a:spLocks noGrp="1"/>
          </p:cNvSpPr>
          <p:nvPr>
            <p:ph idx="1"/>
          </p:nvPr>
        </p:nvSpPr>
        <p:spPr>
          <a:xfrm>
            <a:off x="457201" y="1680295"/>
            <a:ext cx="7841707" cy="395073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6228752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image" Target="../media/image5.jpeg"/><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nvPr>
        </p:nvSpPr>
        <p:spPr>
          <a:xfrm>
            <a:off x="690676" y="6333439"/>
            <a:ext cx="5723164"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t>Presentation title</a:t>
            </a:r>
          </a:p>
        </p:txBody>
      </p:sp>
    </p:spTree>
    <p:extLst>
      <p:ext uri="{BB962C8B-B14F-4D97-AF65-F5344CB8AC3E}">
        <p14:creationId xmlns:p14="http://schemas.microsoft.com/office/powerpoint/2010/main" val="266261087"/>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291315" y="6372537"/>
            <a:ext cx="647362" cy="230832"/>
          </a:xfrm>
          <a:prstGeom prst="rect">
            <a:avLst/>
          </a:prstGeom>
          <a:noFill/>
        </p:spPr>
        <p:txBody>
          <a:bodyPr wrap="square" rtlCol="0">
            <a:spAutoFit/>
          </a:bodyPr>
          <a:lstStyle/>
          <a:p>
            <a:pPr algn="l"/>
            <a:fld id="{34F92BC6-D7C3-584B-87F2-0B845776A5AD}" type="slidenum">
              <a:rPr lang="en-US" sz="9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900" dirty="0">
                <a:solidFill>
                  <a:schemeClr val="accent3">
                    <a:lumMod val="60000"/>
                    <a:lumOff val="40000"/>
                  </a:schemeClr>
                </a:solidFill>
                <a:latin typeface="Arial" panose="020B0604020202020204" pitchFamily="34" charset="0"/>
                <a:cs typeface="Arial" panose="020B0604020202020204" pitchFamily="34" charset="0"/>
              </a:rPr>
              <a:t> </a:t>
            </a:r>
            <a:r>
              <a:rPr lang="en-US" sz="900" dirty="0">
                <a:solidFill>
                  <a:schemeClr val="accent3"/>
                </a:solidFill>
                <a:latin typeface="Arial" panose="020B0604020202020204" pitchFamily="34" charset="0"/>
                <a:cs typeface="Arial" panose="020B0604020202020204" pitchFamily="34" charset="0"/>
              </a:rPr>
              <a:t> </a:t>
            </a:r>
            <a:r>
              <a:rPr lang="en-US" sz="900" dirty="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nvPr>
        </p:nvSpPr>
        <p:spPr>
          <a:xfrm>
            <a:off x="690677" y="6333441"/>
            <a:ext cx="5723164"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dirty="0"/>
              <a:t>Presentation title</a:t>
            </a:r>
          </a:p>
        </p:txBody>
      </p:sp>
    </p:spTree>
    <p:extLst>
      <p:ext uri="{BB962C8B-B14F-4D97-AF65-F5344CB8AC3E}">
        <p14:creationId xmlns:p14="http://schemas.microsoft.com/office/powerpoint/2010/main" val="25061456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A8A8CC3-EA2B-4FFB-9152-C97F3181C225}"/>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8498032" y="108014"/>
            <a:ext cx="570157" cy="307777"/>
          </a:xfrm>
          <a:prstGeom prst="rect">
            <a:avLst/>
          </a:prstGeom>
        </p:spPr>
      </p:pic>
      <p:sp>
        <p:nvSpPr>
          <p:cNvPr id="12" name="TextBox 11">
            <a:extLst>
              <a:ext uri="{FF2B5EF4-FFF2-40B4-BE49-F238E27FC236}">
                <a16:creationId xmlns:a16="http://schemas.microsoft.com/office/drawing/2014/main" id="{7AFE6F1E-8595-4A8B-876A-8960CD4AC46B}"/>
              </a:ext>
            </a:extLst>
          </p:cNvPr>
          <p:cNvSpPr txBox="1"/>
          <p:nvPr userDrawn="1"/>
        </p:nvSpPr>
        <p:spPr>
          <a:xfrm>
            <a:off x="7417" y="6512339"/>
            <a:ext cx="9136583" cy="253916"/>
          </a:xfrm>
          <a:prstGeom prst="rect">
            <a:avLst/>
          </a:prstGeom>
          <a:noFill/>
        </p:spPr>
        <p:txBody>
          <a:bodyPr wrap="square" rtlCol="0">
            <a:spAutoFit/>
          </a:bodyPr>
          <a:lstStyle/>
          <a:p>
            <a:pPr algn="ctr"/>
            <a:r>
              <a:rPr lang="en-GB" sz="1050" dirty="0">
                <a:solidFill>
                  <a:srgbClr val="0071BB"/>
                </a:solidFill>
                <a:latin typeface="Arial" panose="020B0604020202020204" pitchFamily="34" charset="0"/>
                <a:cs typeface="Arial" panose="020B0604020202020204" pitchFamily="34" charset="0"/>
              </a:rPr>
              <a:t>www.england.nhs.uk	</a:t>
            </a:r>
          </a:p>
        </p:txBody>
      </p:sp>
    </p:spTree>
    <p:extLst>
      <p:ext uri="{BB962C8B-B14F-4D97-AF65-F5344CB8AC3E}">
        <p14:creationId xmlns:p14="http://schemas.microsoft.com/office/powerpoint/2010/main" val="144499136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291315" y="6372539"/>
            <a:ext cx="647362" cy="196208"/>
          </a:xfrm>
          <a:prstGeom prst="rect">
            <a:avLst/>
          </a:prstGeom>
          <a:noFill/>
        </p:spPr>
        <p:txBody>
          <a:bodyPr wrap="square" rtlCol="0">
            <a:spAutoFit/>
          </a:bodyPr>
          <a:lstStyle/>
          <a:p>
            <a:pPr algn="l"/>
            <a:fld id="{34F92BC6-D7C3-584B-87F2-0B845776A5AD}" type="slidenum">
              <a:rPr lang="en-US" sz="675"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675" dirty="0">
                <a:solidFill>
                  <a:schemeClr val="accent3">
                    <a:lumMod val="60000"/>
                    <a:lumOff val="40000"/>
                  </a:schemeClr>
                </a:solidFill>
                <a:latin typeface="Arial" panose="020B0604020202020204" pitchFamily="34" charset="0"/>
                <a:cs typeface="Arial" panose="020B0604020202020204" pitchFamily="34" charset="0"/>
              </a:rPr>
              <a:t> </a:t>
            </a:r>
            <a:r>
              <a:rPr lang="en-US" sz="675" dirty="0">
                <a:solidFill>
                  <a:schemeClr val="accent3"/>
                </a:solidFill>
                <a:latin typeface="Arial" panose="020B0604020202020204" pitchFamily="34" charset="0"/>
                <a:cs typeface="Arial" panose="020B0604020202020204" pitchFamily="34" charset="0"/>
              </a:rPr>
              <a:t> </a:t>
            </a:r>
            <a:r>
              <a:rPr lang="en-US" sz="675" dirty="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nvPr>
        </p:nvSpPr>
        <p:spPr>
          <a:xfrm>
            <a:off x="690678" y="6333445"/>
            <a:ext cx="5723164" cy="365125"/>
          </a:xfrm>
          <a:prstGeom prst="rect">
            <a:avLst/>
          </a:prstGeom>
        </p:spPr>
        <p:txBody>
          <a:bodyPr vert="horz" lIns="91440" tIns="45720" rIns="91440" bIns="45720" rtlCol="0" anchor="ctr"/>
          <a:lstStyle>
            <a:lvl1pPr algn="l">
              <a:defRPr sz="675" b="0">
                <a:solidFill>
                  <a:schemeClr val="accent3">
                    <a:lumMod val="60000"/>
                    <a:lumOff val="40000"/>
                  </a:schemeClr>
                </a:solidFill>
                <a:latin typeface="Arial" charset="0"/>
                <a:ea typeface="Arial" charset="0"/>
                <a:cs typeface="Arial" charset="0"/>
              </a:defRPr>
            </a:lvl1pPr>
          </a:lstStyle>
          <a:p>
            <a:r>
              <a:rPr lang="en-US" dirty="0"/>
              <a:t>Presentation title</a:t>
            </a:r>
          </a:p>
        </p:txBody>
      </p:sp>
    </p:spTree>
    <p:extLst>
      <p:ext uri="{BB962C8B-B14F-4D97-AF65-F5344CB8AC3E}">
        <p14:creationId xmlns:p14="http://schemas.microsoft.com/office/powerpoint/2010/main" val="2597574534"/>
      </p:ext>
    </p:extLst>
  </p:cSld>
  <p:clrMap bg1="lt1" tx1="dk1" bg2="lt2" tx2="dk2" accent1="accent1" accent2="accent2" accent3="accent3" accent4="accent4" accent5="accent5" accent6="accent6" hlink="hlink" folHlink="folHlink"/>
  <p:sldLayoutIdLst>
    <p:sldLayoutId id="2147483698" r:id="rId1"/>
    <p:sldLayoutId id="2147483699" r:id="rId2"/>
  </p:sldLayoutIdLst>
  <p:hf hd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england.nhs.uk/mental-health/cyp/eating-disorders/" TargetMode="External"/><Relationship Id="rId2" Type="http://schemas.openxmlformats.org/officeDocument/2006/relationships/hyperlink" Target="https://www.england.nhs.uk/statistics/statistical-work-areas/cyped-waiting-times/" TargetMode="External"/><Relationship Id="rId1" Type="http://schemas.openxmlformats.org/officeDocument/2006/relationships/slideLayout" Target="../slideLayouts/slideLayout2.xml"/><Relationship Id="rId4" Type="http://schemas.openxmlformats.org/officeDocument/2006/relationships/hyperlink" Target="https://www.nhsemployers.org/covid19/health-safety-and-wellbeing/support-available-for-nhs-staf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hyperlink" Target="&#8226;%09https:/www.england.nhs.uk/wp-content/uploads/2019/08/addendum-to-the-cyp-ed-guidance.pdf" TargetMode="Externa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england.nhs.uk/statistics/statistical-work-areas/cyped-waiting-times/" TargetMode="External"/><Relationship Id="rId2" Type="http://schemas.openxmlformats.org/officeDocument/2006/relationships/notesSlide" Target="../notesSlides/notesSlide1.xml"/><Relationship Id="rId1" Type="http://schemas.openxmlformats.org/officeDocument/2006/relationships/slideLayout" Target="../slideLayouts/slideLayout21.xml"/><Relationship Id="rId5" Type="http://schemas.openxmlformats.org/officeDocument/2006/relationships/chart" Target="../charts/char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hyperlink" Target="https://lscjtp.org.uk/uncategorized/oliver-mcgowan-mandatory-training-in-learning-disability-and-autism/" TargetMode="Externa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hyperlink" Target="https://future.nhs.uk/CYPED/grouphome" TargetMode="Externa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hyperlink" Target="https://mccaed.slam.nhs.uk/professionals/event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lscjtp.org.uk/uncategorized/oliver-mcgowan-mandatory-training-in-learning-disability-and-autism/" TargetMode="External"/><Relationship Id="rId3" Type="http://schemas.openxmlformats.org/officeDocument/2006/relationships/hyperlink" Target="https://www.beateatingdisorders.org.uk/" TargetMode="External"/><Relationship Id="rId7" Type="http://schemas.openxmlformats.org/officeDocument/2006/relationships/hyperlink" Target="https://wecantalk.online/" TargetMode="External"/><Relationship Id="rId12" Type="http://schemas.openxmlformats.org/officeDocument/2006/relationships/image" Target="../media/image12.png"/><Relationship Id="rId2" Type="http://schemas.openxmlformats.org/officeDocument/2006/relationships/hyperlink" Target="https://www.minded.org.uk/" TargetMode="External"/><Relationship Id="rId1" Type="http://schemas.openxmlformats.org/officeDocument/2006/relationships/slideLayout" Target="../slideLayouts/slideLayout21.xml"/><Relationship Id="rId6" Type="http://schemas.openxmlformats.org/officeDocument/2006/relationships/hyperlink" Target="https://apps.apple.com/gb/app/junior-marsipan/id951888106" TargetMode="External"/><Relationship Id="rId11" Type="http://schemas.openxmlformats.org/officeDocument/2006/relationships/image" Target="../media/image11.png"/><Relationship Id="rId5" Type="http://schemas.openxmlformats.org/officeDocument/2006/relationships/hyperlink" Target="https://www.healthylondon.org/paediatric-critical-care-in-practice-pccp/" TargetMode="External"/><Relationship Id="rId10" Type="http://schemas.openxmlformats.org/officeDocument/2006/relationships/image" Target="../media/image10.png"/><Relationship Id="rId4" Type="http://schemas.openxmlformats.org/officeDocument/2006/relationships/hyperlink" Target="https://www.healthylondon.org/our-work/mental-health-transformation/" TargetMode="External"/><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E598E-0BEA-40C4-B11F-1354CE813FA7}"/>
              </a:ext>
            </a:extLst>
          </p:cNvPr>
          <p:cNvSpPr>
            <a:spLocks noGrp="1"/>
          </p:cNvSpPr>
          <p:nvPr>
            <p:ph type="title"/>
          </p:nvPr>
        </p:nvSpPr>
        <p:spPr>
          <a:xfrm>
            <a:off x="346046" y="2326386"/>
            <a:ext cx="8340754" cy="1204855"/>
          </a:xfrm>
        </p:spPr>
        <p:txBody>
          <a:bodyPr/>
          <a:lstStyle/>
          <a:p>
            <a:br>
              <a:rPr lang="en-GB" dirty="0"/>
            </a:br>
            <a:r>
              <a:rPr lang="en-GB" dirty="0">
                <a:solidFill>
                  <a:schemeClr val="bg2"/>
                </a:solidFill>
              </a:rPr>
              <a:t>Children and Young People’s Eating Disorders</a:t>
            </a:r>
            <a:br>
              <a:rPr lang="en-GB" dirty="0">
                <a:solidFill>
                  <a:schemeClr val="bg2"/>
                </a:solidFill>
              </a:rPr>
            </a:br>
            <a:br>
              <a:rPr lang="en-GB" dirty="0">
                <a:solidFill>
                  <a:schemeClr val="bg2"/>
                </a:solidFill>
              </a:rPr>
            </a:br>
            <a:br>
              <a:rPr lang="en-GB" sz="1400" dirty="0">
                <a:solidFill>
                  <a:schemeClr val="bg2"/>
                </a:solidFill>
              </a:rPr>
            </a:br>
            <a:r>
              <a:rPr lang="en-GB" sz="1400" dirty="0">
                <a:solidFill>
                  <a:schemeClr val="bg2"/>
                </a:solidFill>
              </a:rPr>
              <a:t>National CYP MH programme </a:t>
            </a:r>
            <a:br>
              <a:rPr lang="en-GB" dirty="0">
                <a:solidFill>
                  <a:schemeClr val="bg2"/>
                </a:solidFill>
              </a:rPr>
            </a:br>
            <a:br>
              <a:rPr lang="en-GB" dirty="0">
                <a:solidFill>
                  <a:schemeClr val="bg2"/>
                </a:solidFill>
              </a:rPr>
            </a:br>
            <a:endParaRPr lang="en-GB" dirty="0">
              <a:solidFill>
                <a:schemeClr val="bg2"/>
              </a:solidFill>
            </a:endParaRPr>
          </a:p>
        </p:txBody>
      </p:sp>
    </p:spTree>
    <p:extLst>
      <p:ext uri="{BB962C8B-B14F-4D97-AF65-F5344CB8AC3E}">
        <p14:creationId xmlns:p14="http://schemas.microsoft.com/office/powerpoint/2010/main" val="3671858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B5C95A9-020D-4EB9-834D-EC27F9ED0949}"/>
              </a:ext>
            </a:extLst>
          </p:cNvPr>
          <p:cNvSpPr txBox="1">
            <a:spLocks/>
          </p:cNvSpPr>
          <p:nvPr/>
        </p:nvSpPr>
        <p:spPr>
          <a:xfrm>
            <a:off x="1311628" y="937293"/>
            <a:ext cx="5830025" cy="270313"/>
          </a:xfrm>
          <a:prstGeom prst="rect">
            <a:avLst/>
          </a:prstGeom>
        </p:spPr>
        <p:txBody>
          <a:bodyPr vert="horz" lIns="51435" tIns="25718" rIns="51435" bIns="25718" rtlCol="0" anchor="ctr">
            <a:normAutofit lnSpcReduction="10000"/>
          </a:bodyPr>
          <a:lstStyle>
            <a:lvl1pPr algn="l" defTabSz="457200" rtl="0" eaLnBrk="1" latinLnBrk="0" hangingPunct="1">
              <a:spcBef>
                <a:spcPct val="0"/>
              </a:spcBef>
              <a:buNone/>
              <a:defRPr lang="en-GB" sz="3600" b="1" i="0" kern="1200" baseline="0" smtClean="0">
                <a:solidFill>
                  <a:schemeClr val="tx2"/>
                </a:solidFill>
                <a:latin typeface="Arial"/>
                <a:ea typeface="+mj-ea"/>
                <a:cs typeface="Arial"/>
              </a:defRPr>
            </a:lvl1pPr>
          </a:lstStyle>
          <a:p>
            <a:pPr defTabSz="257175">
              <a:defRPr/>
            </a:pPr>
            <a:endParaRPr lang="en-GB" sz="1575" dirty="0">
              <a:solidFill>
                <a:srgbClr val="0072C6"/>
              </a:solidFill>
            </a:endParaRPr>
          </a:p>
        </p:txBody>
      </p:sp>
      <p:sp>
        <p:nvSpPr>
          <p:cNvPr id="5" name="Title 4">
            <a:extLst>
              <a:ext uri="{FF2B5EF4-FFF2-40B4-BE49-F238E27FC236}">
                <a16:creationId xmlns:a16="http://schemas.microsoft.com/office/drawing/2014/main" id="{B4E88F8A-65CF-4E22-AE2B-4A377E356ED2}"/>
              </a:ext>
            </a:extLst>
          </p:cNvPr>
          <p:cNvSpPr>
            <a:spLocks noGrp="1"/>
          </p:cNvSpPr>
          <p:nvPr>
            <p:ph type="title"/>
          </p:nvPr>
        </p:nvSpPr>
        <p:spPr>
          <a:xfrm>
            <a:off x="586741" y="377335"/>
            <a:ext cx="6875416" cy="677771"/>
          </a:xfrm>
        </p:spPr>
        <p:txBody>
          <a:bodyPr/>
          <a:lstStyle/>
          <a:p>
            <a:r>
              <a:rPr lang="en-GB" sz="2400" dirty="0">
                <a:solidFill>
                  <a:schemeClr val="accent1"/>
                </a:solidFill>
              </a:rPr>
              <a:t>NHS England policy and guidance for CYP ED</a:t>
            </a:r>
          </a:p>
        </p:txBody>
      </p:sp>
      <p:sp>
        <p:nvSpPr>
          <p:cNvPr id="6" name="Content Placeholder 5">
            <a:extLst>
              <a:ext uri="{FF2B5EF4-FFF2-40B4-BE49-F238E27FC236}">
                <a16:creationId xmlns:a16="http://schemas.microsoft.com/office/drawing/2014/main" id="{CEE8CD94-61DC-4D44-81B7-93990861AD23}"/>
              </a:ext>
            </a:extLst>
          </p:cNvPr>
          <p:cNvSpPr>
            <a:spLocks noGrp="1"/>
          </p:cNvSpPr>
          <p:nvPr>
            <p:ph sz="quarter" idx="10"/>
          </p:nvPr>
        </p:nvSpPr>
        <p:spPr>
          <a:xfrm>
            <a:off x="664562" y="1055106"/>
            <a:ext cx="8265430" cy="4518004"/>
          </a:xfrm>
        </p:spPr>
        <p:txBody>
          <a:bodyPr/>
          <a:lstStyle/>
          <a:p>
            <a:pPr>
              <a:lnSpc>
                <a:spcPct val="100000"/>
              </a:lnSpc>
            </a:pPr>
            <a:r>
              <a:rPr lang="en-GB" sz="1100" b="1" dirty="0"/>
              <a:t>Eating Disorder Access and Waiting Time Standard </a:t>
            </a:r>
            <a:r>
              <a:rPr lang="en-GB" sz="1100" dirty="0"/>
              <a:t>(set in 2015/16 to be delivered by March 2021): 95% of CYP with an eating disorder should start National Institute of Clinical Excellence (NICE)-recommended treatment within 1 week if urgent, and 4 weeks if routine. Progress towards the standard is </a:t>
            </a:r>
            <a:r>
              <a:rPr lang="en-GB" sz="1100" dirty="0">
                <a:hlinkClick r:id="rId2"/>
              </a:rPr>
              <a:t>reported on a quarterly basis</a:t>
            </a:r>
            <a:r>
              <a:rPr lang="en-GB" sz="1100" dirty="0"/>
              <a:t>.  </a:t>
            </a:r>
          </a:p>
          <a:p>
            <a:pPr>
              <a:lnSpc>
                <a:spcPct val="100000"/>
              </a:lnSpc>
            </a:pPr>
            <a:r>
              <a:rPr lang="en-GB" sz="1100" dirty="0">
                <a:solidFill>
                  <a:schemeClr val="bg2"/>
                </a:solidFill>
                <a:hlinkClick r:id="rId3">
                  <a:extLst>
                    <a:ext uri="{A12FA001-AC4F-418D-AE19-62706E023703}">
                      <ahyp:hlinkClr xmlns:ahyp="http://schemas.microsoft.com/office/drawing/2018/hyperlinkcolor" val="tx"/>
                    </a:ext>
                  </a:extLst>
                </a:hlinkClick>
              </a:rPr>
              <a:t>Guidance published </a:t>
            </a:r>
            <a:r>
              <a:rPr lang="en-GB" sz="1100" b="1" dirty="0"/>
              <a:t>to support delivery of evidence-based community model, and extended in 2019 to improve integration with in-patient care</a:t>
            </a:r>
            <a:r>
              <a:rPr lang="en-GB" sz="1100" dirty="0"/>
              <a:t>. The model is more effective than continuing to deliver in generic Children and Young People’s Mental Health (CYP MH) teams, and includes self referral. </a:t>
            </a:r>
          </a:p>
          <a:p>
            <a:pPr>
              <a:lnSpc>
                <a:spcPct val="100000"/>
              </a:lnSpc>
            </a:pPr>
            <a:r>
              <a:rPr lang="en-GB" sz="1100" dirty="0"/>
              <a:t>£30m per annum allocated to CCG baselines from 2016 in addition to money already spent by Clinical Commissioning Groups (CCGs)  </a:t>
            </a:r>
          </a:p>
          <a:p>
            <a:pPr>
              <a:lnSpc>
                <a:spcPct val="100000"/>
              </a:lnSpc>
            </a:pPr>
            <a:r>
              <a:rPr lang="en-GB" sz="1100" b="1" dirty="0"/>
              <a:t>Additional investment </a:t>
            </a:r>
            <a:r>
              <a:rPr lang="en-GB" sz="1100" dirty="0"/>
              <a:t>of £11m in 2019-20 and a further £11m in 2020-21 was allocated in the Long Term Plan in recognition of rising referrals, and there is a continued need to increase staff capacity and capability but actual spend reported by CCGs did not increase. This may be a coding error during Covid-19. </a:t>
            </a:r>
          </a:p>
          <a:p>
            <a:pPr>
              <a:lnSpc>
                <a:spcPct val="100000"/>
              </a:lnSpc>
            </a:pPr>
            <a:r>
              <a:rPr lang="en-GB" sz="1100" b="1" dirty="0"/>
              <a:t>NEW:</a:t>
            </a:r>
            <a:r>
              <a:rPr lang="en-GB" sz="1100" dirty="0"/>
              <a:t> On top of the investment going into CCG baselines, </a:t>
            </a:r>
          </a:p>
          <a:p>
            <a:pPr lvl="1">
              <a:lnSpc>
                <a:spcPct val="100000"/>
              </a:lnSpc>
            </a:pPr>
            <a:r>
              <a:rPr lang="en-GB" sz="1100" b="1" dirty="0"/>
              <a:t>£79 million additional funding </a:t>
            </a:r>
            <a:r>
              <a:rPr lang="en-GB" sz="1100" dirty="0"/>
              <a:t>announced by the Government (5 March 2021) to help up accelerate our CYP Mental Health (including eating disorder services) ambitions and address the pressures arising from the pandemic.  </a:t>
            </a:r>
          </a:p>
          <a:p>
            <a:pPr lvl="1">
              <a:lnSpc>
                <a:spcPct val="100000"/>
              </a:lnSpc>
            </a:pPr>
            <a:r>
              <a:rPr lang="en-GB" sz="1100" b="1" dirty="0"/>
              <a:t>£10m for CYP MH </a:t>
            </a:r>
            <a:r>
              <a:rPr lang="en-GB" sz="1100" dirty="0"/>
              <a:t>inpatient beds last winter included support for those with an Eating Disorder but principally by enhancing CYP ED community infrastructure and working on admission avoidance strategies.  </a:t>
            </a:r>
          </a:p>
          <a:p>
            <a:pPr>
              <a:lnSpc>
                <a:spcPct val="100000"/>
              </a:lnSpc>
            </a:pPr>
            <a:r>
              <a:rPr lang="en-GB" sz="1100" dirty="0"/>
              <a:t>Actual spend is reported each year in Q4 reports on the </a:t>
            </a:r>
            <a:r>
              <a:rPr lang="en-GB" sz="1100" dirty="0">
                <a:solidFill>
                  <a:schemeClr val="bg2"/>
                </a:solidFill>
                <a:hlinkClick r:id="rId4">
                  <a:extLst>
                    <a:ext uri="{A12FA001-AC4F-418D-AE19-62706E023703}">
                      <ahyp:hlinkClr xmlns:ahyp="http://schemas.microsoft.com/office/drawing/2018/hyperlinkcolor" val="tx"/>
                    </a:ext>
                  </a:extLst>
                </a:hlinkClick>
              </a:rPr>
              <a:t>NHS Mental </a:t>
            </a:r>
            <a:r>
              <a:rPr lang="en-GB" sz="1200" dirty="0">
                <a:solidFill>
                  <a:schemeClr val="bg2"/>
                </a:solidFill>
                <a:hlinkClick r:id="rId4">
                  <a:extLst>
                    <a:ext uri="{A12FA001-AC4F-418D-AE19-62706E023703}">
                      <ahyp:hlinkClr xmlns:ahyp="http://schemas.microsoft.com/office/drawing/2018/hyperlinkcolor" val="tx"/>
                    </a:ext>
                  </a:extLst>
                </a:hlinkClick>
              </a:rPr>
              <a:t>Health Dashboard</a:t>
            </a:r>
            <a:endParaRPr lang="en-GB" sz="1200" dirty="0"/>
          </a:p>
          <a:p>
            <a:pPr>
              <a:lnSpc>
                <a:spcPct val="100000"/>
              </a:lnSpc>
            </a:pPr>
            <a:endParaRPr lang="en-GB" sz="975" dirty="0"/>
          </a:p>
          <a:p>
            <a:pPr marL="0" indent="0">
              <a:lnSpc>
                <a:spcPct val="100000"/>
              </a:lnSpc>
              <a:buNone/>
            </a:pPr>
            <a:r>
              <a:rPr lang="en-GB" sz="975" dirty="0"/>
              <a:t> </a:t>
            </a:r>
          </a:p>
          <a:p>
            <a:pPr marL="0" indent="0">
              <a:lnSpc>
                <a:spcPct val="100000"/>
              </a:lnSpc>
              <a:buNone/>
            </a:pPr>
            <a:endParaRPr lang="en-GB" sz="1200" dirty="0"/>
          </a:p>
          <a:p>
            <a:pPr marL="0" indent="0">
              <a:lnSpc>
                <a:spcPct val="100000"/>
              </a:lnSpc>
              <a:buNone/>
            </a:pPr>
            <a:endParaRPr lang="en-GB" sz="1200" dirty="0"/>
          </a:p>
          <a:p>
            <a:pPr>
              <a:lnSpc>
                <a:spcPct val="100000"/>
              </a:lnSpc>
            </a:pPr>
            <a:endParaRPr lang="en-GB" sz="675" dirty="0"/>
          </a:p>
          <a:p>
            <a:pPr>
              <a:lnSpc>
                <a:spcPct val="100000"/>
              </a:lnSpc>
            </a:pPr>
            <a:endParaRPr lang="en-GB" sz="600" dirty="0"/>
          </a:p>
        </p:txBody>
      </p:sp>
      <p:graphicFrame>
        <p:nvGraphicFramePr>
          <p:cNvPr id="3" name="Table 3">
            <a:extLst>
              <a:ext uri="{FF2B5EF4-FFF2-40B4-BE49-F238E27FC236}">
                <a16:creationId xmlns:a16="http://schemas.microsoft.com/office/drawing/2014/main" id="{2B7B918D-DA5C-4248-84E0-46C75EB766FD}"/>
              </a:ext>
            </a:extLst>
          </p:cNvPr>
          <p:cNvGraphicFramePr>
            <a:graphicFrameLocks noGrp="1"/>
          </p:cNvGraphicFramePr>
          <p:nvPr>
            <p:extLst>
              <p:ext uri="{D42A27DB-BD31-4B8C-83A1-F6EECF244321}">
                <p14:modId xmlns:p14="http://schemas.microsoft.com/office/powerpoint/2010/main" val="1661173629"/>
              </p:ext>
            </p:extLst>
          </p:nvPr>
        </p:nvGraphicFramePr>
        <p:xfrm>
          <a:off x="1094246" y="4910713"/>
          <a:ext cx="6955508" cy="1340168"/>
        </p:xfrm>
        <a:graphic>
          <a:graphicData uri="http://schemas.openxmlformats.org/drawingml/2006/table">
            <a:tbl>
              <a:tblPr firstRow="1" bandRow="1">
                <a:tableStyleId>{5C22544A-7EE6-4342-B048-85BDC9FD1C3A}</a:tableStyleId>
              </a:tblPr>
              <a:tblGrid>
                <a:gridCol w="1304800">
                  <a:extLst>
                    <a:ext uri="{9D8B030D-6E8A-4147-A177-3AD203B41FA5}">
                      <a16:colId xmlns:a16="http://schemas.microsoft.com/office/drawing/2014/main" val="392070230"/>
                    </a:ext>
                  </a:extLst>
                </a:gridCol>
                <a:gridCol w="837119">
                  <a:extLst>
                    <a:ext uri="{9D8B030D-6E8A-4147-A177-3AD203B41FA5}">
                      <a16:colId xmlns:a16="http://schemas.microsoft.com/office/drawing/2014/main" val="2311715274"/>
                    </a:ext>
                  </a:extLst>
                </a:gridCol>
                <a:gridCol w="598775">
                  <a:extLst>
                    <a:ext uri="{9D8B030D-6E8A-4147-A177-3AD203B41FA5}">
                      <a16:colId xmlns:a16="http://schemas.microsoft.com/office/drawing/2014/main" val="3711037207"/>
                    </a:ext>
                  </a:extLst>
                </a:gridCol>
                <a:gridCol w="571500">
                  <a:extLst>
                    <a:ext uri="{9D8B030D-6E8A-4147-A177-3AD203B41FA5}">
                      <a16:colId xmlns:a16="http://schemas.microsoft.com/office/drawing/2014/main" val="2290996433"/>
                    </a:ext>
                  </a:extLst>
                </a:gridCol>
                <a:gridCol w="607219">
                  <a:extLst>
                    <a:ext uri="{9D8B030D-6E8A-4147-A177-3AD203B41FA5}">
                      <a16:colId xmlns:a16="http://schemas.microsoft.com/office/drawing/2014/main" val="2269814421"/>
                    </a:ext>
                  </a:extLst>
                </a:gridCol>
                <a:gridCol w="603884">
                  <a:extLst>
                    <a:ext uri="{9D8B030D-6E8A-4147-A177-3AD203B41FA5}">
                      <a16:colId xmlns:a16="http://schemas.microsoft.com/office/drawing/2014/main" val="609051833"/>
                    </a:ext>
                  </a:extLst>
                </a:gridCol>
                <a:gridCol w="581979">
                  <a:extLst>
                    <a:ext uri="{9D8B030D-6E8A-4147-A177-3AD203B41FA5}">
                      <a16:colId xmlns:a16="http://schemas.microsoft.com/office/drawing/2014/main" val="3467966924"/>
                    </a:ext>
                  </a:extLst>
                </a:gridCol>
                <a:gridCol w="585788">
                  <a:extLst>
                    <a:ext uri="{9D8B030D-6E8A-4147-A177-3AD203B41FA5}">
                      <a16:colId xmlns:a16="http://schemas.microsoft.com/office/drawing/2014/main" val="2034926855"/>
                    </a:ext>
                  </a:extLst>
                </a:gridCol>
                <a:gridCol w="614363">
                  <a:extLst>
                    <a:ext uri="{9D8B030D-6E8A-4147-A177-3AD203B41FA5}">
                      <a16:colId xmlns:a16="http://schemas.microsoft.com/office/drawing/2014/main" val="4098681692"/>
                    </a:ext>
                  </a:extLst>
                </a:gridCol>
                <a:gridCol w="650081">
                  <a:extLst>
                    <a:ext uri="{9D8B030D-6E8A-4147-A177-3AD203B41FA5}">
                      <a16:colId xmlns:a16="http://schemas.microsoft.com/office/drawing/2014/main" val="2988282622"/>
                    </a:ext>
                  </a:extLst>
                </a:gridCol>
              </a:tblGrid>
              <a:tr h="441008">
                <a:tc gridSpan="2">
                  <a:txBody>
                    <a:bodyPr/>
                    <a:lstStyle/>
                    <a:p>
                      <a:r>
                        <a:rPr lang="en-GB" sz="1000" dirty="0"/>
                        <a:t>Funding (£ million – cash prices) </a:t>
                      </a:r>
                    </a:p>
                  </a:txBody>
                  <a:tcPr marL="68580" marR="68580" marT="34290" marB="34290"/>
                </a:tc>
                <a:tc hMerge="1">
                  <a:txBody>
                    <a:bodyPr/>
                    <a:lstStyle/>
                    <a:p>
                      <a:endParaRPr lang="en-GB" sz="1400" dirty="0"/>
                    </a:p>
                  </a:txBody>
                  <a:tcPr/>
                </a:tc>
                <a:tc>
                  <a:txBody>
                    <a:bodyPr/>
                    <a:lstStyle/>
                    <a:p>
                      <a:r>
                        <a:rPr lang="en-GB" sz="1000" dirty="0"/>
                        <a:t>2016/17</a:t>
                      </a:r>
                    </a:p>
                  </a:txBody>
                  <a:tcPr marL="68580" marR="68580" marT="34290" marB="34290"/>
                </a:tc>
                <a:tc>
                  <a:txBody>
                    <a:bodyPr/>
                    <a:lstStyle/>
                    <a:p>
                      <a:r>
                        <a:rPr lang="en-GB" sz="1000" dirty="0"/>
                        <a:t>2017/18</a:t>
                      </a:r>
                    </a:p>
                  </a:txBody>
                  <a:tcPr marL="68580" marR="68580" marT="34290" marB="34290"/>
                </a:tc>
                <a:tc>
                  <a:txBody>
                    <a:bodyPr/>
                    <a:lstStyle/>
                    <a:p>
                      <a:r>
                        <a:rPr lang="en-GB" sz="1000" dirty="0"/>
                        <a:t>2018/19</a:t>
                      </a:r>
                    </a:p>
                  </a:txBody>
                  <a:tcPr marL="68580" marR="68580" marT="34290" marB="34290"/>
                </a:tc>
                <a:tc>
                  <a:txBody>
                    <a:bodyPr/>
                    <a:lstStyle/>
                    <a:p>
                      <a:r>
                        <a:rPr lang="en-GB" sz="1000" dirty="0"/>
                        <a:t>2019/20</a:t>
                      </a:r>
                    </a:p>
                  </a:txBody>
                  <a:tcPr marL="68580" marR="68580" marT="34290" marB="34290"/>
                </a:tc>
                <a:tc>
                  <a:txBody>
                    <a:bodyPr/>
                    <a:lstStyle/>
                    <a:p>
                      <a:r>
                        <a:rPr lang="en-GB" sz="1000" dirty="0"/>
                        <a:t>2020/21</a:t>
                      </a:r>
                    </a:p>
                  </a:txBody>
                  <a:tcPr marL="68580" marR="68580" marT="34290" marB="34290"/>
                </a:tc>
                <a:tc>
                  <a:txBody>
                    <a:bodyPr/>
                    <a:lstStyle/>
                    <a:p>
                      <a:r>
                        <a:rPr lang="en-GB" sz="1000" dirty="0"/>
                        <a:t>2021/22</a:t>
                      </a:r>
                    </a:p>
                  </a:txBody>
                  <a:tcPr marL="68580" marR="68580" marT="34290" marB="34290"/>
                </a:tc>
                <a:tc>
                  <a:txBody>
                    <a:bodyPr/>
                    <a:lstStyle/>
                    <a:p>
                      <a:r>
                        <a:rPr lang="en-GB" sz="1000" dirty="0"/>
                        <a:t>2022/23</a:t>
                      </a:r>
                    </a:p>
                  </a:txBody>
                  <a:tcPr marL="68580" marR="68580" marT="34290" marB="34290"/>
                </a:tc>
                <a:tc>
                  <a:txBody>
                    <a:bodyPr/>
                    <a:lstStyle/>
                    <a:p>
                      <a:r>
                        <a:rPr lang="en-GB" sz="1000" dirty="0"/>
                        <a:t>2023/24</a:t>
                      </a:r>
                    </a:p>
                  </a:txBody>
                  <a:tcPr marL="68580" marR="68580" marT="34290" marB="34290"/>
                </a:tc>
                <a:extLst>
                  <a:ext uri="{0D108BD9-81ED-4DB2-BD59-A6C34878D82A}">
                    <a16:rowId xmlns:a16="http://schemas.microsoft.com/office/drawing/2014/main" val="545343179"/>
                  </a:ext>
                </a:extLst>
              </a:tr>
              <a:tr h="514350">
                <a:tc>
                  <a:txBody>
                    <a:bodyPr/>
                    <a:lstStyle/>
                    <a:p>
                      <a:r>
                        <a:rPr lang="en-GB" sz="1000" dirty="0"/>
                        <a:t>CYP Eating disorder </a:t>
                      </a:r>
                    </a:p>
                  </a:txBody>
                  <a:tcPr marL="68580" marR="68580" marT="34290" marB="34290"/>
                </a:tc>
                <a:tc>
                  <a:txBody>
                    <a:bodyPr/>
                    <a:lstStyle/>
                    <a:p>
                      <a:r>
                        <a:rPr lang="en-GB" sz="1000" dirty="0"/>
                        <a:t>CCG baseline </a:t>
                      </a:r>
                      <a:r>
                        <a:rPr lang="en-GB" sz="1000" dirty="0">
                          <a:solidFill>
                            <a:schemeClr val="tx1"/>
                          </a:solidFill>
                        </a:rPr>
                        <a:t>additional allocation </a:t>
                      </a:r>
                    </a:p>
                  </a:txBody>
                  <a:tcPr marL="68580" marR="68580" marT="34290" marB="34290"/>
                </a:tc>
                <a:tc>
                  <a:txBody>
                    <a:bodyPr/>
                    <a:lstStyle/>
                    <a:p>
                      <a:r>
                        <a:rPr lang="en-GB" sz="1000" dirty="0"/>
                        <a:t>£30</a:t>
                      </a:r>
                    </a:p>
                  </a:txBody>
                  <a:tcPr marL="68580" marR="68580" marT="34290" marB="34290"/>
                </a:tc>
                <a:tc>
                  <a:txBody>
                    <a:bodyPr/>
                    <a:lstStyle/>
                    <a:p>
                      <a:r>
                        <a:rPr lang="en-GB" sz="1000" dirty="0"/>
                        <a:t>£30</a:t>
                      </a:r>
                    </a:p>
                  </a:txBody>
                  <a:tcPr marL="68580" marR="68580" marT="34290" marB="34290"/>
                </a:tc>
                <a:tc>
                  <a:txBody>
                    <a:bodyPr/>
                    <a:lstStyle/>
                    <a:p>
                      <a:r>
                        <a:rPr lang="en-GB" sz="1000" dirty="0"/>
                        <a:t>£30</a:t>
                      </a:r>
                    </a:p>
                  </a:txBody>
                  <a:tcPr marL="68580" marR="68580" marT="34290" marB="34290"/>
                </a:tc>
                <a:tc>
                  <a:txBody>
                    <a:bodyPr/>
                    <a:lstStyle/>
                    <a:p>
                      <a:r>
                        <a:rPr lang="en-GB" sz="1000" b="1" dirty="0"/>
                        <a:t>£41</a:t>
                      </a:r>
                    </a:p>
                  </a:txBody>
                  <a:tcPr marL="68580" marR="68580" marT="34290" marB="34290"/>
                </a:tc>
                <a:tc>
                  <a:txBody>
                    <a:bodyPr/>
                    <a:lstStyle/>
                    <a:p>
                      <a:r>
                        <a:rPr lang="en-GB" sz="1000" dirty="0"/>
                        <a:t>£52</a:t>
                      </a:r>
                    </a:p>
                  </a:txBody>
                  <a:tcPr marL="68580" marR="68580" marT="34290" marB="34290"/>
                </a:tc>
                <a:tc>
                  <a:txBody>
                    <a:bodyPr/>
                    <a:lstStyle/>
                    <a:p>
                      <a:r>
                        <a:rPr lang="en-GB" sz="1000" dirty="0"/>
                        <a:t>£53</a:t>
                      </a:r>
                    </a:p>
                  </a:txBody>
                  <a:tcPr marL="68580" marR="68580" marT="34290" marB="34290"/>
                </a:tc>
                <a:tc>
                  <a:txBody>
                    <a:bodyPr/>
                    <a:lstStyle/>
                    <a:p>
                      <a:r>
                        <a:rPr lang="en-GB" sz="1000" dirty="0"/>
                        <a:t>£53</a:t>
                      </a:r>
                    </a:p>
                  </a:txBody>
                  <a:tcPr marL="68580" marR="68580" marT="34290" marB="34290"/>
                </a:tc>
                <a:tc>
                  <a:txBody>
                    <a:bodyPr/>
                    <a:lstStyle/>
                    <a:p>
                      <a:r>
                        <a:rPr lang="en-GB" sz="1000" dirty="0"/>
                        <a:t>£54</a:t>
                      </a:r>
                    </a:p>
                  </a:txBody>
                  <a:tcPr marL="68580" marR="68580" marT="34290" marB="34290"/>
                </a:tc>
                <a:extLst>
                  <a:ext uri="{0D108BD9-81ED-4DB2-BD59-A6C34878D82A}">
                    <a16:rowId xmlns:a16="http://schemas.microsoft.com/office/drawing/2014/main" val="3362927153"/>
                  </a:ext>
                </a:extLst>
              </a:tr>
              <a:tr h="365760">
                <a:tc>
                  <a:txBody>
                    <a:bodyPr/>
                    <a:lstStyle/>
                    <a:p>
                      <a:r>
                        <a:rPr lang="en-GB" sz="1000" dirty="0"/>
                        <a:t>Actual reported spend</a:t>
                      </a:r>
                    </a:p>
                  </a:txBody>
                  <a:tcPr marL="68580" marR="68580" marT="34290" marB="34290"/>
                </a:tc>
                <a:tc>
                  <a:txBody>
                    <a:bodyPr/>
                    <a:lstStyle/>
                    <a:p>
                      <a:endParaRPr lang="en-GB" sz="1000" dirty="0"/>
                    </a:p>
                  </a:txBody>
                  <a:tcPr marL="68580" marR="68580" marT="34290" marB="34290"/>
                </a:tc>
                <a:tc>
                  <a:txBody>
                    <a:bodyPr/>
                    <a:lstStyle/>
                    <a:p>
                      <a:r>
                        <a:rPr lang="en-GB" sz="1000" dirty="0"/>
                        <a:t>N/A</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£46.7</a:t>
                      </a:r>
                    </a:p>
                    <a:p>
                      <a:endParaRPr lang="en-GB" sz="1000" dirty="0"/>
                    </a:p>
                  </a:txBody>
                  <a:tcPr marL="68580" marR="68580" marT="34290" marB="34290"/>
                </a:tc>
                <a:tc>
                  <a:txBody>
                    <a:bodyPr/>
                    <a:lstStyle/>
                    <a:p>
                      <a:r>
                        <a:rPr lang="en-GB" sz="1000" dirty="0"/>
                        <a:t>£50.6</a:t>
                      </a:r>
                    </a:p>
                  </a:txBody>
                  <a:tcPr marL="68580" marR="68580" marT="34290" marB="34290"/>
                </a:tc>
                <a:tc>
                  <a:txBody>
                    <a:bodyPr/>
                    <a:lstStyle/>
                    <a:p>
                      <a:r>
                        <a:rPr lang="en-GB" sz="1000" b="1" dirty="0">
                          <a:solidFill>
                            <a:schemeClr val="tx1"/>
                          </a:solidFill>
                        </a:rPr>
                        <a:t>£50.0*</a:t>
                      </a:r>
                    </a:p>
                  </a:txBody>
                  <a:tcPr marL="68580" marR="68580" marT="34290" marB="34290"/>
                </a:tc>
                <a:tc>
                  <a:txBody>
                    <a:bodyPr/>
                    <a:lstStyle/>
                    <a:p>
                      <a:pPr algn="ctr"/>
                      <a:r>
                        <a:rPr lang="en-GB" sz="1000" dirty="0"/>
                        <a:t>-</a:t>
                      </a:r>
                    </a:p>
                  </a:txBody>
                  <a:tcPr marL="68580" marR="68580" marT="34290" marB="34290"/>
                </a:tc>
                <a:tc>
                  <a:txBody>
                    <a:bodyPr/>
                    <a:lstStyle/>
                    <a:p>
                      <a:pPr algn="ctr"/>
                      <a:r>
                        <a:rPr lang="en-GB" sz="1000" dirty="0"/>
                        <a:t>-</a:t>
                      </a:r>
                    </a:p>
                  </a:txBody>
                  <a:tcPr marL="68580" marR="68580" marT="34290" marB="34290"/>
                </a:tc>
                <a:tc>
                  <a:txBody>
                    <a:bodyPr/>
                    <a:lstStyle/>
                    <a:p>
                      <a:pPr algn="ctr"/>
                      <a:r>
                        <a:rPr lang="en-GB" sz="1000" dirty="0"/>
                        <a:t>-</a:t>
                      </a:r>
                    </a:p>
                  </a:txBody>
                  <a:tcPr marL="68580" marR="68580" marT="34290" marB="34290"/>
                </a:tc>
                <a:tc>
                  <a:txBody>
                    <a:bodyPr/>
                    <a:lstStyle/>
                    <a:p>
                      <a:pPr algn="ctr"/>
                      <a:r>
                        <a:rPr lang="en-GB" sz="1000" dirty="0"/>
                        <a:t>-</a:t>
                      </a:r>
                    </a:p>
                  </a:txBody>
                  <a:tcPr marL="68580" marR="68580" marT="34290" marB="34290"/>
                </a:tc>
                <a:extLst>
                  <a:ext uri="{0D108BD9-81ED-4DB2-BD59-A6C34878D82A}">
                    <a16:rowId xmlns:a16="http://schemas.microsoft.com/office/drawing/2014/main" val="107836217"/>
                  </a:ext>
                </a:extLst>
              </a:tr>
            </a:tbl>
          </a:graphicData>
        </a:graphic>
      </p:graphicFrame>
      <p:sp>
        <p:nvSpPr>
          <p:cNvPr id="2" name="TextBox 1">
            <a:extLst>
              <a:ext uri="{FF2B5EF4-FFF2-40B4-BE49-F238E27FC236}">
                <a16:creationId xmlns:a16="http://schemas.microsoft.com/office/drawing/2014/main" id="{4E30C5F7-4E1D-4549-805F-11C994D181AA}"/>
              </a:ext>
            </a:extLst>
          </p:cNvPr>
          <p:cNvSpPr txBox="1"/>
          <p:nvPr/>
        </p:nvSpPr>
        <p:spPr>
          <a:xfrm>
            <a:off x="4024449" y="6480665"/>
            <a:ext cx="6010955" cy="242374"/>
          </a:xfrm>
          <a:prstGeom prst="rect">
            <a:avLst/>
          </a:prstGeom>
          <a:noFill/>
        </p:spPr>
        <p:txBody>
          <a:bodyPr wrap="square" rtlCol="0">
            <a:spAutoFit/>
          </a:bodyPr>
          <a:lstStyle/>
          <a:p>
            <a:pPr defTabSz="342900">
              <a:defRPr/>
            </a:pPr>
            <a:r>
              <a:rPr lang="en-GB" sz="975" dirty="0">
                <a:solidFill>
                  <a:srgbClr val="000000"/>
                </a:solidFill>
                <a:latin typeface="Calibri" panose="020F0502020204030204"/>
              </a:rPr>
              <a:t>*may be a coding error  during Covid as overall CYPMH rose above extra funding in the baseline.  </a:t>
            </a:r>
          </a:p>
        </p:txBody>
      </p:sp>
    </p:spTree>
    <p:extLst>
      <p:ext uri="{BB962C8B-B14F-4D97-AF65-F5344CB8AC3E}">
        <p14:creationId xmlns:p14="http://schemas.microsoft.com/office/powerpoint/2010/main" val="982587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ancing Mental Health Equality guidance">
            <a:extLst>
              <a:ext uri="{FF2B5EF4-FFF2-40B4-BE49-F238E27FC236}">
                <a16:creationId xmlns:a16="http://schemas.microsoft.com/office/drawing/2014/main" id="{4EC8FB90-451E-460F-AEF8-01ADFE96A1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500" y="2584541"/>
            <a:ext cx="1236102" cy="17358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itle 4">
            <a:extLst>
              <a:ext uri="{FF2B5EF4-FFF2-40B4-BE49-F238E27FC236}">
                <a16:creationId xmlns:a16="http://schemas.microsoft.com/office/drawing/2014/main" id="{2DE8EDF3-5FEB-4B5D-B3D7-985FBF825E6A}"/>
              </a:ext>
            </a:extLst>
          </p:cNvPr>
          <p:cNvSpPr>
            <a:spLocks noGrp="1"/>
          </p:cNvSpPr>
          <p:nvPr>
            <p:ph type="title"/>
          </p:nvPr>
        </p:nvSpPr>
        <p:spPr>
          <a:xfrm>
            <a:off x="215613" y="390223"/>
            <a:ext cx="7376429" cy="500794"/>
          </a:xfrm>
        </p:spPr>
        <p:txBody>
          <a:bodyPr/>
          <a:lstStyle/>
          <a:p>
            <a:r>
              <a:rPr lang="en-GB" b="1" dirty="0">
                <a:solidFill>
                  <a:schemeClr val="accent1"/>
                </a:solidFill>
              </a:rPr>
              <a:t>Equality, diversity and inclusion in CYPMH</a:t>
            </a:r>
          </a:p>
        </p:txBody>
      </p:sp>
      <p:sp>
        <p:nvSpPr>
          <p:cNvPr id="6" name="Content Placeholder 5">
            <a:extLst>
              <a:ext uri="{FF2B5EF4-FFF2-40B4-BE49-F238E27FC236}">
                <a16:creationId xmlns:a16="http://schemas.microsoft.com/office/drawing/2014/main" id="{07F2F0B7-F648-4CEF-AF5B-567C609B281D}"/>
              </a:ext>
            </a:extLst>
          </p:cNvPr>
          <p:cNvSpPr>
            <a:spLocks noGrp="1"/>
          </p:cNvSpPr>
          <p:nvPr>
            <p:ph idx="1"/>
          </p:nvPr>
        </p:nvSpPr>
        <p:spPr>
          <a:xfrm>
            <a:off x="281866" y="1684790"/>
            <a:ext cx="3506679" cy="803732"/>
          </a:xfrm>
        </p:spPr>
        <p:style>
          <a:lnRef idx="3">
            <a:schemeClr val="lt1"/>
          </a:lnRef>
          <a:fillRef idx="1">
            <a:schemeClr val="accent5"/>
          </a:fillRef>
          <a:effectRef idx="1">
            <a:schemeClr val="accent5"/>
          </a:effectRef>
          <a:fontRef idx="minor">
            <a:schemeClr val="lt1"/>
          </a:fontRef>
        </p:style>
        <p:txBody>
          <a:bodyPr lIns="68580" tIns="34290" rIns="68580" bIns="34290" anchor="t">
            <a:noAutofit/>
          </a:bodyPr>
          <a:lstStyle/>
          <a:p>
            <a:pPr marL="0" indent="0" fontAlgn="base">
              <a:buNone/>
            </a:pPr>
            <a:r>
              <a:rPr lang="en-GB" sz="1050" b="1" dirty="0">
                <a:solidFill>
                  <a:schemeClr val="tx1"/>
                </a:solidFill>
              </a:rPr>
              <a:t>The Advancing Mental Health Equalities strategy sets out the short-term actions that NHSE/I is taking with the support of the Advancing Mental Health Equalities Taskforce to create more equitable access, experience and outcomes in mental health services in England. </a:t>
            </a:r>
            <a:endParaRPr lang="en-GB" sz="1050" b="1" dirty="0">
              <a:solidFill>
                <a:schemeClr val="tx1"/>
              </a:solidFill>
              <a:cs typeface="Calibri"/>
            </a:endParaRPr>
          </a:p>
        </p:txBody>
      </p:sp>
      <p:grpSp>
        <p:nvGrpSpPr>
          <p:cNvPr id="8" name="Group 7">
            <a:extLst>
              <a:ext uri="{FF2B5EF4-FFF2-40B4-BE49-F238E27FC236}">
                <a16:creationId xmlns:a16="http://schemas.microsoft.com/office/drawing/2014/main" id="{AE527A32-CE6A-4F65-8609-E25CBCDFE58F}"/>
              </a:ext>
            </a:extLst>
          </p:cNvPr>
          <p:cNvGrpSpPr/>
          <p:nvPr/>
        </p:nvGrpSpPr>
        <p:grpSpPr>
          <a:xfrm>
            <a:off x="3900158" y="1274323"/>
            <a:ext cx="5156294" cy="5058383"/>
            <a:chOff x="5282213" y="1123618"/>
            <a:chExt cx="6498454" cy="5414440"/>
          </a:xfrm>
        </p:grpSpPr>
        <p:sp>
          <p:nvSpPr>
            <p:cNvPr id="9" name="Straight Connector 8">
              <a:extLst>
                <a:ext uri="{FF2B5EF4-FFF2-40B4-BE49-F238E27FC236}">
                  <a16:creationId xmlns:a16="http://schemas.microsoft.com/office/drawing/2014/main" id="{BBFD7DE3-E75E-4E28-A35F-31E6B86633EF}"/>
                </a:ext>
              </a:extLst>
            </p:cNvPr>
            <p:cNvSpPr/>
            <p:nvPr/>
          </p:nvSpPr>
          <p:spPr>
            <a:xfrm>
              <a:off x="5282214" y="5431310"/>
              <a:ext cx="6498453" cy="0"/>
            </a:xfrm>
            <a:prstGeom prst="line">
              <a:avLst/>
            </a:prstGeom>
          </p:spPr>
          <p:style>
            <a:lnRef idx="2">
              <a:schemeClr val="accent1">
                <a:shade val="80000"/>
                <a:hueOff val="0"/>
                <a:satOff val="0"/>
                <a:lumOff val="0"/>
                <a:alphaOff val="0"/>
              </a:schemeClr>
            </a:lnRef>
            <a:fillRef idx="0">
              <a:schemeClr val="accent1">
                <a:shade val="80000"/>
                <a:hueOff val="0"/>
                <a:satOff val="0"/>
                <a:lumOff val="0"/>
                <a:alphaOff val="0"/>
              </a:schemeClr>
            </a:fillRef>
            <a:effectRef idx="0">
              <a:schemeClr val="accent1">
                <a:shade val="80000"/>
                <a:hueOff val="0"/>
                <a:satOff val="0"/>
                <a:lumOff val="0"/>
                <a:alphaOff val="0"/>
              </a:schemeClr>
            </a:effectRef>
            <a:fontRef idx="minor">
              <a:schemeClr val="tx1">
                <a:hueOff val="0"/>
                <a:satOff val="0"/>
                <a:lumOff val="0"/>
                <a:alphaOff val="0"/>
              </a:schemeClr>
            </a:fontRef>
          </p:style>
        </p:sp>
        <p:sp>
          <p:nvSpPr>
            <p:cNvPr id="10" name="Straight Connector 9">
              <a:extLst>
                <a:ext uri="{FF2B5EF4-FFF2-40B4-BE49-F238E27FC236}">
                  <a16:creationId xmlns:a16="http://schemas.microsoft.com/office/drawing/2014/main" id="{52F3E71F-19B3-4A64-9088-202FFDFE6C75}"/>
                </a:ext>
              </a:extLst>
            </p:cNvPr>
            <p:cNvSpPr/>
            <p:nvPr/>
          </p:nvSpPr>
          <p:spPr>
            <a:xfrm>
              <a:off x="5282214" y="4390825"/>
              <a:ext cx="6498453" cy="0"/>
            </a:xfrm>
            <a:prstGeom prst="line">
              <a:avLst/>
            </a:prstGeom>
          </p:spPr>
          <p:style>
            <a:lnRef idx="2">
              <a:schemeClr val="accent1">
                <a:shade val="80000"/>
                <a:hueOff val="0"/>
                <a:satOff val="0"/>
                <a:lumOff val="0"/>
                <a:alphaOff val="0"/>
              </a:schemeClr>
            </a:lnRef>
            <a:fillRef idx="0">
              <a:schemeClr val="accent1">
                <a:shade val="80000"/>
                <a:hueOff val="0"/>
                <a:satOff val="0"/>
                <a:lumOff val="0"/>
                <a:alphaOff val="0"/>
              </a:schemeClr>
            </a:fillRef>
            <a:effectRef idx="0">
              <a:schemeClr val="accent1">
                <a:shade val="80000"/>
                <a:hueOff val="0"/>
                <a:satOff val="0"/>
                <a:lumOff val="0"/>
                <a:alphaOff val="0"/>
              </a:schemeClr>
            </a:effectRef>
            <a:fontRef idx="minor">
              <a:schemeClr val="tx1">
                <a:hueOff val="0"/>
                <a:satOff val="0"/>
                <a:lumOff val="0"/>
                <a:alphaOff val="0"/>
              </a:schemeClr>
            </a:fontRef>
          </p:style>
        </p:sp>
        <p:sp>
          <p:nvSpPr>
            <p:cNvPr id="11" name="Straight Connector 10">
              <a:extLst>
                <a:ext uri="{FF2B5EF4-FFF2-40B4-BE49-F238E27FC236}">
                  <a16:creationId xmlns:a16="http://schemas.microsoft.com/office/drawing/2014/main" id="{EE399998-684E-46AB-9B8D-528E47C4A2E1}"/>
                </a:ext>
              </a:extLst>
            </p:cNvPr>
            <p:cNvSpPr/>
            <p:nvPr/>
          </p:nvSpPr>
          <p:spPr>
            <a:xfrm>
              <a:off x="5282214" y="3057373"/>
              <a:ext cx="6498453" cy="0"/>
            </a:xfrm>
            <a:prstGeom prst="line">
              <a:avLst/>
            </a:prstGeom>
          </p:spPr>
          <p:style>
            <a:lnRef idx="2">
              <a:schemeClr val="accent1">
                <a:shade val="80000"/>
                <a:hueOff val="0"/>
                <a:satOff val="0"/>
                <a:lumOff val="0"/>
                <a:alphaOff val="0"/>
              </a:schemeClr>
            </a:lnRef>
            <a:fillRef idx="0">
              <a:schemeClr val="accent1">
                <a:shade val="80000"/>
                <a:hueOff val="0"/>
                <a:satOff val="0"/>
                <a:lumOff val="0"/>
                <a:alphaOff val="0"/>
              </a:schemeClr>
            </a:fillRef>
            <a:effectRef idx="0">
              <a:schemeClr val="accent1">
                <a:shade val="80000"/>
                <a:hueOff val="0"/>
                <a:satOff val="0"/>
                <a:lumOff val="0"/>
                <a:alphaOff val="0"/>
              </a:schemeClr>
            </a:effectRef>
            <a:fontRef idx="minor">
              <a:schemeClr val="tx1">
                <a:hueOff val="0"/>
                <a:satOff val="0"/>
                <a:lumOff val="0"/>
                <a:alphaOff val="0"/>
              </a:schemeClr>
            </a:fontRef>
          </p:style>
        </p:sp>
        <p:sp>
          <p:nvSpPr>
            <p:cNvPr id="12" name="Straight Connector 11">
              <a:extLst>
                <a:ext uri="{FF2B5EF4-FFF2-40B4-BE49-F238E27FC236}">
                  <a16:creationId xmlns:a16="http://schemas.microsoft.com/office/drawing/2014/main" id="{3DD8E137-A985-4C3F-BFCD-AFB3ECD26B80}"/>
                </a:ext>
              </a:extLst>
            </p:cNvPr>
            <p:cNvSpPr/>
            <p:nvPr/>
          </p:nvSpPr>
          <p:spPr>
            <a:xfrm>
              <a:off x="5282214" y="1546365"/>
              <a:ext cx="6498453" cy="0"/>
            </a:xfrm>
            <a:prstGeom prst="line">
              <a:avLst/>
            </a:prstGeom>
          </p:spPr>
          <p:style>
            <a:lnRef idx="2">
              <a:schemeClr val="accent1">
                <a:shade val="80000"/>
                <a:hueOff val="0"/>
                <a:satOff val="0"/>
                <a:lumOff val="0"/>
                <a:alphaOff val="0"/>
              </a:schemeClr>
            </a:lnRef>
            <a:fillRef idx="0">
              <a:schemeClr val="accent1">
                <a:shade val="80000"/>
                <a:hueOff val="0"/>
                <a:satOff val="0"/>
                <a:lumOff val="0"/>
                <a:alphaOff val="0"/>
              </a:schemeClr>
            </a:fillRef>
            <a:effectRef idx="0">
              <a:schemeClr val="accent1">
                <a:shade val="80000"/>
                <a:hueOff val="0"/>
                <a:satOff val="0"/>
                <a:lumOff val="0"/>
                <a:alphaOff val="0"/>
              </a:schemeClr>
            </a:effectRef>
            <a:fontRef idx="minor">
              <a:schemeClr val="tx1">
                <a:hueOff val="0"/>
                <a:satOff val="0"/>
                <a:lumOff val="0"/>
                <a:alphaOff val="0"/>
              </a:schemeClr>
            </a:fontRef>
          </p:style>
        </p:sp>
        <p:sp>
          <p:nvSpPr>
            <p:cNvPr id="14" name="Freeform: Shape 13">
              <a:extLst>
                <a:ext uri="{FF2B5EF4-FFF2-40B4-BE49-F238E27FC236}">
                  <a16:creationId xmlns:a16="http://schemas.microsoft.com/office/drawing/2014/main" id="{6EF9777B-969C-4F87-B818-E49AD3626962}"/>
                </a:ext>
              </a:extLst>
            </p:cNvPr>
            <p:cNvSpPr/>
            <p:nvPr/>
          </p:nvSpPr>
          <p:spPr>
            <a:xfrm>
              <a:off x="5282214" y="1123618"/>
              <a:ext cx="1689597" cy="413870"/>
            </a:xfrm>
            <a:custGeom>
              <a:avLst/>
              <a:gdLst>
                <a:gd name="connsiteX0" fmla="*/ 68992 w 1689597"/>
                <a:gd name="connsiteY0" fmla="*/ 0 h 413870"/>
                <a:gd name="connsiteX1" fmla="*/ 1620605 w 1689597"/>
                <a:gd name="connsiteY1" fmla="*/ 0 h 413870"/>
                <a:gd name="connsiteX2" fmla="*/ 1689597 w 1689597"/>
                <a:gd name="connsiteY2" fmla="*/ 68992 h 413870"/>
                <a:gd name="connsiteX3" fmla="*/ 1689597 w 1689597"/>
                <a:gd name="connsiteY3" fmla="*/ 413870 h 413870"/>
                <a:gd name="connsiteX4" fmla="*/ 1689597 w 1689597"/>
                <a:gd name="connsiteY4" fmla="*/ 413870 h 413870"/>
                <a:gd name="connsiteX5" fmla="*/ 0 w 1689597"/>
                <a:gd name="connsiteY5" fmla="*/ 413870 h 413870"/>
                <a:gd name="connsiteX6" fmla="*/ 0 w 1689597"/>
                <a:gd name="connsiteY6" fmla="*/ 413870 h 413870"/>
                <a:gd name="connsiteX7" fmla="*/ 0 w 1689597"/>
                <a:gd name="connsiteY7" fmla="*/ 68992 h 413870"/>
                <a:gd name="connsiteX8" fmla="*/ 68992 w 1689597"/>
                <a:gd name="connsiteY8" fmla="*/ 0 h 4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9597" h="413870">
                  <a:moveTo>
                    <a:pt x="68992" y="0"/>
                  </a:moveTo>
                  <a:lnTo>
                    <a:pt x="1620605" y="0"/>
                  </a:lnTo>
                  <a:cubicBezTo>
                    <a:pt x="1658708" y="0"/>
                    <a:pt x="1689597" y="30889"/>
                    <a:pt x="1689597" y="68992"/>
                  </a:cubicBezTo>
                  <a:lnTo>
                    <a:pt x="1689597" y="413870"/>
                  </a:lnTo>
                  <a:lnTo>
                    <a:pt x="1689597" y="413870"/>
                  </a:lnTo>
                  <a:lnTo>
                    <a:pt x="0" y="413870"/>
                  </a:lnTo>
                  <a:lnTo>
                    <a:pt x="0" y="413870"/>
                  </a:lnTo>
                  <a:lnTo>
                    <a:pt x="0" y="68992"/>
                  </a:lnTo>
                  <a:cubicBezTo>
                    <a:pt x="0" y="30889"/>
                    <a:pt x="30889" y="0"/>
                    <a:pt x="68992" y="0"/>
                  </a:cubicBezTo>
                  <a:close/>
                </a:path>
              </a:pathLst>
            </a:custGeom>
          </p:spPr>
          <p:style>
            <a:lnRef idx="2">
              <a:schemeClr val="accent1">
                <a:shade val="80000"/>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33729" tIns="33729" rIns="33729" bIns="18574" numCol="1" spcCol="1270" anchor="ctr" anchorCtr="0">
              <a:noAutofit/>
            </a:bodyPr>
            <a:lstStyle/>
            <a:p>
              <a:pPr algn="ctr" defTabSz="433388">
                <a:lnSpc>
                  <a:spcPct val="90000"/>
                </a:lnSpc>
                <a:spcBef>
                  <a:spcPct val="0"/>
                </a:spcBef>
                <a:spcAft>
                  <a:spcPct val="35000"/>
                </a:spcAft>
              </a:pPr>
              <a:r>
                <a:rPr lang="en-GB" sz="975" b="1" dirty="0">
                  <a:solidFill>
                    <a:srgbClr val="FFFFFF"/>
                  </a:solidFill>
                  <a:latin typeface="Calibri" panose="020F0502020204030204"/>
                </a:rPr>
                <a:t>Supporting local systems​</a:t>
              </a:r>
              <a:endParaRPr lang="en-GB" sz="975" dirty="0">
                <a:solidFill>
                  <a:srgbClr val="FFFFFF"/>
                </a:solidFill>
                <a:latin typeface="Calibri" panose="020F0502020204030204"/>
              </a:endParaRPr>
            </a:p>
          </p:txBody>
        </p:sp>
        <p:sp>
          <p:nvSpPr>
            <p:cNvPr id="15" name="Freeform: Shape 14">
              <a:extLst>
                <a:ext uri="{FF2B5EF4-FFF2-40B4-BE49-F238E27FC236}">
                  <a16:creationId xmlns:a16="http://schemas.microsoft.com/office/drawing/2014/main" id="{3AC8E955-39AC-4E52-AB68-0B4DED7A2B15}"/>
                </a:ext>
              </a:extLst>
            </p:cNvPr>
            <p:cNvSpPr/>
            <p:nvPr/>
          </p:nvSpPr>
          <p:spPr>
            <a:xfrm>
              <a:off x="5282213" y="1564115"/>
              <a:ext cx="6498453" cy="827865"/>
            </a:xfrm>
            <a:custGeom>
              <a:avLst/>
              <a:gdLst>
                <a:gd name="connsiteX0" fmla="*/ 0 w 6498453"/>
                <a:gd name="connsiteY0" fmla="*/ 0 h 827865"/>
                <a:gd name="connsiteX1" fmla="*/ 6498453 w 6498453"/>
                <a:gd name="connsiteY1" fmla="*/ 0 h 827865"/>
                <a:gd name="connsiteX2" fmla="*/ 6498453 w 6498453"/>
                <a:gd name="connsiteY2" fmla="*/ 827865 h 827865"/>
                <a:gd name="connsiteX3" fmla="*/ 0 w 6498453"/>
                <a:gd name="connsiteY3" fmla="*/ 827865 h 827865"/>
                <a:gd name="connsiteX4" fmla="*/ 0 w 6498453"/>
                <a:gd name="connsiteY4" fmla="*/ 0 h 827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453" h="827865">
                  <a:moveTo>
                    <a:pt x="0" y="0"/>
                  </a:moveTo>
                  <a:lnTo>
                    <a:pt x="6498453" y="0"/>
                  </a:lnTo>
                  <a:lnTo>
                    <a:pt x="6498453" y="827865"/>
                  </a:lnTo>
                  <a:lnTo>
                    <a:pt x="0" y="8278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145" tIns="17145" rIns="17145" bIns="17145" numCol="1" spcCol="1270" anchor="t" anchorCtr="0">
              <a:noAutofit/>
            </a:bodyPr>
            <a:lstStyle/>
            <a:p>
              <a:pPr marL="85725" lvl="1" indent="-85725" defTabSz="400050">
                <a:lnSpc>
                  <a:spcPct val="90000"/>
                </a:lnSpc>
                <a:spcBef>
                  <a:spcPct val="0"/>
                </a:spcBef>
                <a:spcAft>
                  <a:spcPct val="15000"/>
                </a:spcAft>
                <a:buFontTx/>
                <a:buChar char="•"/>
              </a:pPr>
              <a:r>
                <a:rPr lang="en-GB" sz="1000" dirty="0">
                  <a:solidFill>
                    <a:srgbClr val="000000">
                      <a:hueOff val="0"/>
                      <a:satOff val="0"/>
                      <a:lumOff val="0"/>
                      <a:alphaOff val="0"/>
                    </a:srgbClr>
                  </a:solidFill>
                  <a:latin typeface="Calibri" panose="020F0502020204030204"/>
                </a:rPr>
                <a:t>Working with clinical networks and other national teams to collate and share positive practice on advancing mental health equalities. This includes a case studies pack developed to inform future MHST delivery and implementation, including the need to address health inequalities and educational disadvantage. </a:t>
              </a:r>
            </a:p>
            <a:p>
              <a:pPr marL="85725" lvl="1" indent="-85725" defTabSz="400050">
                <a:lnSpc>
                  <a:spcPct val="90000"/>
                </a:lnSpc>
                <a:spcBef>
                  <a:spcPct val="0"/>
                </a:spcBef>
                <a:spcAft>
                  <a:spcPct val="15000"/>
                </a:spcAft>
                <a:buFontTx/>
                <a:buChar char="•"/>
              </a:pPr>
              <a:r>
                <a:rPr lang="en-GB" sz="1000" dirty="0">
                  <a:solidFill>
                    <a:srgbClr val="000000">
                      <a:hueOff val="0"/>
                      <a:satOff val="0"/>
                      <a:lumOff val="0"/>
                      <a:alphaOff val="0"/>
                    </a:srgbClr>
                  </a:solidFill>
                  <a:latin typeface="Calibri" panose="020F0502020204030204"/>
                </a:rPr>
                <a:t>Started preparations with Young Minds to speak to CYP and parents/carers from ethnic minority backgrounds to inform the Patient and Carer Race Equality Framework</a:t>
              </a:r>
            </a:p>
          </p:txBody>
        </p:sp>
        <p:sp>
          <p:nvSpPr>
            <p:cNvPr id="16" name="Freeform: Shape 15">
              <a:extLst>
                <a:ext uri="{FF2B5EF4-FFF2-40B4-BE49-F238E27FC236}">
                  <a16:creationId xmlns:a16="http://schemas.microsoft.com/office/drawing/2014/main" id="{930ECD1A-D9B6-4E24-9B13-3CDE632CF473}"/>
                </a:ext>
              </a:extLst>
            </p:cNvPr>
            <p:cNvSpPr/>
            <p:nvPr/>
          </p:nvSpPr>
          <p:spPr>
            <a:xfrm>
              <a:off x="6971811" y="2634626"/>
              <a:ext cx="4808855" cy="413870"/>
            </a:xfrm>
            <a:custGeom>
              <a:avLst/>
              <a:gdLst>
                <a:gd name="connsiteX0" fmla="*/ 0 w 4808855"/>
                <a:gd name="connsiteY0" fmla="*/ 0 h 413870"/>
                <a:gd name="connsiteX1" fmla="*/ 4808855 w 4808855"/>
                <a:gd name="connsiteY1" fmla="*/ 0 h 413870"/>
                <a:gd name="connsiteX2" fmla="*/ 4808855 w 4808855"/>
                <a:gd name="connsiteY2" fmla="*/ 413870 h 413870"/>
                <a:gd name="connsiteX3" fmla="*/ 0 w 4808855"/>
                <a:gd name="connsiteY3" fmla="*/ 413870 h 413870"/>
                <a:gd name="connsiteX4" fmla="*/ 0 w 4808855"/>
                <a:gd name="connsiteY4" fmla="*/ 0 h 41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8855" h="413870">
                  <a:moveTo>
                    <a:pt x="0" y="0"/>
                  </a:moveTo>
                  <a:lnTo>
                    <a:pt x="4808855" y="0"/>
                  </a:lnTo>
                  <a:lnTo>
                    <a:pt x="4808855" y="413870"/>
                  </a:lnTo>
                  <a:lnTo>
                    <a:pt x="0" y="41387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574" tIns="18574" rIns="18574" bIns="18574" numCol="1" spcCol="1270" anchor="b" anchorCtr="0">
              <a:noAutofit/>
            </a:bodyPr>
            <a:lstStyle/>
            <a:p>
              <a:pPr defTabSz="433388">
                <a:lnSpc>
                  <a:spcPct val="90000"/>
                </a:lnSpc>
                <a:spcBef>
                  <a:spcPct val="0"/>
                </a:spcBef>
                <a:spcAft>
                  <a:spcPct val="35000"/>
                </a:spcAft>
              </a:pPr>
              <a:endParaRPr lang="en-GB" sz="975" dirty="0">
                <a:solidFill>
                  <a:srgbClr val="000000">
                    <a:hueOff val="0"/>
                    <a:satOff val="0"/>
                    <a:lumOff val="0"/>
                    <a:alphaOff val="0"/>
                  </a:srgbClr>
                </a:solidFill>
                <a:latin typeface="Calibri" panose="020F0502020204030204"/>
              </a:endParaRPr>
            </a:p>
          </p:txBody>
        </p:sp>
        <p:sp>
          <p:nvSpPr>
            <p:cNvPr id="17" name="Freeform: Shape 16">
              <a:extLst>
                <a:ext uri="{FF2B5EF4-FFF2-40B4-BE49-F238E27FC236}">
                  <a16:creationId xmlns:a16="http://schemas.microsoft.com/office/drawing/2014/main" id="{45A25DD4-3240-4C65-AA04-8A595100A12F}"/>
                </a:ext>
              </a:extLst>
            </p:cNvPr>
            <p:cNvSpPr/>
            <p:nvPr/>
          </p:nvSpPr>
          <p:spPr>
            <a:xfrm>
              <a:off x="5282214" y="2670136"/>
              <a:ext cx="1689597" cy="413870"/>
            </a:xfrm>
            <a:custGeom>
              <a:avLst/>
              <a:gdLst>
                <a:gd name="connsiteX0" fmla="*/ 68992 w 1689597"/>
                <a:gd name="connsiteY0" fmla="*/ 0 h 413870"/>
                <a:gd name="connsiteX1" fmla="*/ 1620605 w 1689597"/>
                <a:gd name="connsiteY1" fmla="*/ 0 h 413870"/>
                <a:gd name="connsiteX2" fmla="*/ 1689597 w 1689597"/>
                <a:gd name="connsiteY2" fmla="*/ 68992 h 413870"/>
                <a:gd name="connsiteX3" fmla="*/ 1689597 w 1689597"/>
                <a:gd name="connsiteY3" fmla="*/ 413870 h 413870"/>
                <a:gd name="connsiteX4" fmla="*/ 1689597 w 1689597"/>
                <a:gd name="connsiteY4" fmla="*/ 413870 h 413870"/>
                <a:gd name="connsiteX5" fmla="*/ 0 w 1689597"/>
                <a:gd name="connsiteY5" fmla="*/ 413870 h 413870"/>
                <a:gd name="connsiteX6" fmla="*/ 0 w 1689597"/>
                <a:gd name="connsiteY6" fmla="*/ 413870 h 413870"/>
                <a:gd name="connsiteX7" fmla="*/ 0 w 1689597"/>
                <a:gd name="connsiteY7" fmla="*/ 68992 h 413870"/>
                <a:gd name="connsiteX8" fmla="*/ 68992 w 1689597"/>
                <a:gd name="connsiteY8" fmla="*/ 0 h 4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9597" h="413870">
                  <a:moveTo>
                    <a:pt x="68992" y="0"/>
                  </a:moveTo>
                  <a:lnTo>
                    <a:pt x="1620605" y="0"/>
                  </a:lnTo>
                  <a:cubicBezTo>
                    <a:pt x="1658708" y="0"/>
                    <a:pt x="1689597" y="30889"/>
                    <a:pt x="1689597" y="68992"/>
                  </a:cubicBezTo>
                  <a:lnTo>
                    <a:pt x="1689597" y="413870"/>
                  </a:lnTo>
                  <a:lnTo>
                    <a:pt x="1689597" y="413870"/>
                  </a:lnTo>
                  <a:lnTo>
                    <a:pt x="0" y="413870"/>
                  </a:lnTo>
                  <a:lnTo>
                    <a:pt x="0" y="413870"/>
                  </a:lnTo>
                  <a:lnTo>
                    <a:pt x="0" y="68992"/>
                  </a:lnTo>
                  <a:cubicBezTo>
                    <a:pt x="0" y="30889"/>
                    <a:pt x="30889" y="0"/>
                    <a:pt x="68992" y="0"/>
                  </a:cubicBezTo>
                  <a:close/>
                </a:path>
              </a:pathLst>
            </a:custGeom>
          </p:spPr>
          <p:style>
            <a:lnRef idx="2">
              <a:schemeClr val="accent1">
                <a:shade val="80000"/>
                <a:hueOff val="254083"/>
                <a:satOff val="-27099"/>
                <a:lumOff val="13688"/>
                <a:alphaOff val="0"/>
              </a:schemeClr>
            </a:lnRef>
            <a:fillRef idx="1">
              <a:schemeClr val="accent1">
                <a:shade val="80000"/>
                <a:hueOff val="254083"/>
                <a:satOff val="-27099"/>
                <a:lumOff val="13688"/>
                <a:alphaOff val="0"/>
              </a:schemeClr>
            </a:fillRef>
            <a:effectRef idx="0">
              <a:schemeClr val="accent1">
                <a:shade val="80000"/>
                <a:hueOff val="254083"/>
                <a:satOff val="-27099"/>
                <a:lumOff val="13688"/>
                <a:alphaOff val="0"/>
              </a:schemeClr>
            </a:effectRef>
            <a:fontRef idx="minor">
              <a:schemeClr val="lt1"/>
            </a:fontRef>
          </p:style>
          <p:txBody>
            <a:bodyPr spcFirstLastPara="0" vert="horz" wrap="square" lIns="33729" tIns="33729" rIns="33729" bIns="18574" numCol="1" spcCol="1270" anchor="ctr" anchorCtr="0">
              <a:noAutofit/>
            </a:bodyPr>
            <a:lstStyle/>
            <a:p>
              <a:pPr algn="ctr" defTabSz="433388">
                <a:lnSpc>
                  <a:spcPct val="90000"/>
                </a:lnSpc>
                <a:spcBef>
                  <a:spcPct val="0"/>
                </a:spcBef>
                <a:spcAft>
                  <a:spcPct val="35000"/>
                </a:spcAft>
              </a:pPr>
              <a:r>
                <a:rPr lang="en-GB" sz="975" b="1" dirty="0">
                  <a:solidFill>
                    <a:srgbClr val="FFFFFF"/>
                  </a:solidFill>
                  <a:latin typeface="Calibri" panose="020F0502020204030204"/>
                </a:rPr>
                <a:t>Data and information</a:t>
              </a:r>
            </a:p>
          </p:txBody>
        </p:sp>
        <p:sp>
          <p:nvSpPr>
            <p:cNvPr id="18" name="Freeform: Shape 17">
              <a:extLst>
                <a:ext uri="{FF2B5EF4-FFF2-40B4-BE49-F238E27FC236}">
                  <a16:creationId xmlns:a16="http://schemas.microsoft.com/office/drawing/2014/main" id="{467235AA-95DE-4C30-AD6E-864795EB95DF}"/>
                </a:ext>
              </a:extLst>
            </p:cNvPr>
            <p:cNvSpPr/>
            <p:nvPr/>
          </p:nvSpPr>
          <p:spPr>
            <a:xfrm>
              <a:off x="5282214" y="3084005"/>
              <a:ext cx="6498453" cy="827865"/>
            </a:xfrm>
            <a:custGeom>
              <a:avLst/>
              <a:gdLst>
                <a:gd name="connsiteX0" fmla="*/ 0 w 6498453"/>
                <a:gd name="connsiteY0" fmla="*/ 0 h 827865"/>
                <a:gd name="connsiteX1" fmla="*/ 6498453 w 6498453"/>
                <a:gd name="connsiteY1" fmla="*/ 0 h 827865"/>
                <a:gd name="connsiteX2" fmla="*/ 6498453 w 6498453"/>
                <a:gd name="connsiteY2" fmla="*/ 827865 h 827865"/>
                <a:gd name="connsiteX3" fmla="*/ 0 w 6498453"/>
                <a:gd name="connsiteY3" fmla="*/ 827865 h 827865"/>
                <a:gd name="connsiteX4" fmla="*/ 0 w 6498453"/>
                <a:gd name="connsiteY4" fmla="*/ 0 h 827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453" h="827865">
                  <a:moveTo>
                    <a:pt x="0" y="0"/>
                  </a:moveTo>
                  <a:lnTo>
                    <a:pt x="6498453" y="0"/>
                  </a:lnTo>
                  <a:lnTo>
                    <a:pt x="6498453" y="827865"/>
                  </a:lnTo>
                  <a:lnTo>
                    <a:pt x="0" y="8278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145" tIns="17145" rIns="17145" bIns="17145" numCol="1" spcCol="1270" anchor="t" anchorCtr="0">
              <a:noAutofit/>
            </a:bodyPr>
            <a:lstStyle/>
            <a:p>
              <a:pPr marL="85725" lvl="1" indent="-85725" defTabSz="400050">
                <a:lnSpc>
                  <a:spcPct val="90000"/>
                </a:lnSpc>
                <a:spcBef>
                  <a:spcPct val="0"/>
                </a:spcBef>
                <a:spcAft>
                  <a:spcPct val="15000"/>
                </a:spcAft>
                <a:buFontTx/>
                <a:buChar char="•"/>
              </a:pPr>
              <a:r>
                <a:rPr lang="en-GB" sz="1000" dirty="0">
                  <a:solidFill>
                    <a:srgbClr val="000000">
                      <a:hueOff val="0"/>
                      <a:satOff val="0"/>
                      <a:lumOff val="0"/>
                      <a:alphaOff val="0"/>
                    </a:srgbClr>
                  </a:solidFill>
                  <a:latin typeface="Calibri" panose="020F0502020204030204"/>
                </a:rPr>
                <a:t>Working with the Mental Health Infrastructure team to develop a plan to monitor and improve the quality of data for headline metrics (access and outcomes) for different demographic groups</a:t>
              </a:r>
            </a:p>
            <a:p>
              <a:pPr marL="85725" lvl="1" indent="-85725" defTabSz="400050">
                <a:lnSpc>
                  <a:spcPct val="90000"/>
                </a:lnSpc>
                <a:spcBef>
                  <a:spcPct val="0"/>
                </a:spcBef>
                <a:spcAft>
                  <a:spcPct val="15000"/>
                </a:spcAft>
                <a:buFontTx/>
                <a:buChar char="•"/>
              </a:pPr>
              <a:r>
                <a:rPr lang="en-GB" sz="1000" dirty="0">
                  <a:solidFill>
                    <a:srgbClr val="000000">
                      <a:hueOff val="0"/>
                      <a:satOff val="0"/>
                      <a:lumOff val="0"/>
                      <a:alphaOff val="0"/>
                    </a:srgbClr>
                  </a:solidFill>
                  <a:latin typeface="Calibri" panose="020F0502020204030204"/>
                </a:rPr>
                <a:t>Planning to support local health systems to make better use of patient experience measures to address health inequalities and continually improve services</a:t>
              </a:r>
            </a:p>
            <a:p>
              <a:pPr marL="42863" lvl="1" indent="-42863" defTabSz="366713">
                <a:lnSpc>
                  <a:spcPct val="90000"/>
                </a:lnSpc>
                <a:spcBef>
                  <a:spcPct val="0"/>
                </a:spcBef>
                <a:spcAft>
                  <a:spcPct val="15000"/>
                </a:spcAft>
                <a:buFontTx/>
                <a:buChar char="•"/>
              </a:pPr>
              <a:endParaRPr lang="en-GB" sz="825" dirty="0">
                <a:solidFill>
                  <a:srgbClr val="000000">
                    <a:hueOff val="0"/>
                    <a:satOff val="0"/>
                    <a:lumOff val="0"/>
                    <a:alphaOff val="0"/>
                  </a:srgbClr>
                </a:solidFill>
                <a:latin typeface="Calibri" panose="020F0502020204030204"/>
              </a:endParaRPr>
            </a:p>
          </p:txBody>
        </p:sp>
        <p:sp>
          <p:nvSpPr>
            <p:cNvPr id="19" name="Freeform: Shape 18">
              <a:extLst>
                <a:ext uri="{FF2B5EF4-FFF2-40B4-BE49-F238E27FC236}">
                  <a16:creationId xmlns:a16="http://schemas.microsoft.com/office/drawing/2014/main" id="{3422CF21-BA78-4B9E-A610-62FBD0BB8FF8}"/>
                </a:ext>
              </a:extLst>
            </p:cNvPr>
            <p:cNvSpPr/>
            <p:nvPr/>
          </p:nvSpPr>
          <p:spPr>
            <a:xfrm>
              <a:off x="6971811" y="3755010"/>
              <a:ext cx="4808855" cy="413870"/>
            </a:xfrm>
            <a:custGeom>
              <a:avLst/>
              <a:gdLst>
                <a:gd name="connsiteX0" fmla="*/ 0 w 4808855"/>
                <a:gd name="connsiteY0" fmla="*/ 0 h 413870"/>
                <a:gd name="connsiteX1" fmla="*/ 4808855 w 4808855"/>
                <a:gd name="connsiteY1" fmla="*/ 0 h 413870"/>
                <a:gd name="connsiteX2" fmla="*/ 4808855 w 4808855"/>
                <a:gd name="connsiteY2" fmla="*/ 413870 h 413870"/>
                <a:gd name="connsiteX3" fmla="*/ 0 w 4808855"/>
                <a:gd name="connsiteY3" fmla="*/ 413870 h 413870"/>
                <a:gd name="connsiteX4" fmla="*/ 0 w 4808855"/>
                <a:gd name="connsiteY4" fmla="*/ 0 h 41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8855" h="413870">
                  <a:moveTo>
                    <a:pt x="0" y="0"/>
                  </a:moveTo>
                  <a:lnTo>
                    <a:pt x="4808855" y="0"/>
                  </a:lnTo>
                  <a:lnTo>
                    <a:pt x="4808855" y="413870"/>
                  </a:lnTo>
                  <a:lnTo>
                    <a:pt x="0" y="41387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574" tIns="18574" rIns="18574" bIns="18574" numCol="1" spcCol="1270" anchor="b" anchorCtr="0">
              <a:noAutofit/>
            </a:bodyPr>
            <a:lstStyle/>
            <a:p>
              <a:pPr defTabSz="433388">
                <a:lnSpc>
                  <a:spcPct val="90000"/>
                </a:lnSpc>
                <a:spcBef>
                  <a:spcPct val="0"/>
                </a:spcBef>
                <a:spcAft>
                  <a:spcPct val="35000"/>
                </a:spcAft>
              </a:pPr>
              <a:endParaRPr lang="en-GB" sz="975" dirty="0">
                <a:solidFill>
                  <a:srgbClr val="000000">
                    <a:hueOff val="0"/>
                    <a:satOff val="0"/>
                    <a:lumOff val="0"/>
                    <a:alphaOff val="0"/>
                  </a:srgbClr>
                </a:solidFill>
                <a:latin typeface="Calibri" panose="020F0502020204030204"/>
              </a:endParaRPr>
            </a:p>
          </p:txBody>
        </p:sp>
        <p:sp>
          <p:nvSpPr>
            <p:cNvPr id="20" name="Freeform: Shape 19">
              <a:extLst>
                <a:ext uri="{FF2B5EF4-FFF2-40B4-BE49-F238E27FC236}">
                  <a16:creationId xmlns:a16="http://schemas.microsoft.com/office/drawing/2014/main" id="{AA3F74B0-059D-40D0-91A0-1609B5DADB13}"/>
                </a:ext>
              </a:extLst>
            </p:cNvPr>
            <p:cNvSpPr/>
            <p:nvPr/>
          </p:nvSpPr>
          <p:spPr>
            <a:xfrm>
              <a:off x="5282214" y="3985835"/>
              <a:ext cx="1689597" cy="413870"/>
            </a:xfrm>
            <a:custGeom>
              <a:avLst/>
              <a:gdLst>
                <a:gd name="connsiteX0" fmla="*/ 68992 w 1689597"/>
                <a:gd name="connsiteY0" fmla="*/ 0 h 413870"/>
                <a:gd name="connsiteX1" fmla="*/ 1620605 w 1689597"/>
                <a:gd name="connsiteY1" fmla="*/ 0 h 413870"/>
                <a:gd name="connsiteX2" fmla="*/ 1689597 w 1689597"/>
                <a:gd name="connsiteY2" fmla="*/ 68992 h 413870"/>
                <a:gd name="connsiteX3" fmla="*/ 1689597 w 1689597"/>
                <a:gd name="connsiteY3" fmla="*/ 413870 h 413870"/>
                <a:gd name="connsiteX4" fmla="*/ 1689597 w 1689597"/>
                <a:gd name="connsiteY4" fmla="*/ 413870 h 413870"/>
                <a:gd name="connsiteX5" fmla="*/ 0 w 1689597"/>
                <a:gd name="connsiteY5" fmla="*/ 413870 h 413870"/>
                <a:gd name="connsiteX6" fmla="*/ 0 w 1689597"/>
                <a:gd name="connsiteY6" fmla="*/ 413870 h 413870"/>
                <a:gd name="connsiteX7" fmla="*/ 0 w 1689597"/>
                <a:gd name="connsiteY7" fmla="*/ 68992 h 413870"/>
                <a:gd name="connsiteX8" fmla="*/ 68992 w 1689597"/>
                <a:gd name="connsiteY8" fmla="*/ 0 h 4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9597" h="413870">
                  <a:moveTo>
                    <a:pt x="68992" y="0"/>
                  </a:moveTo>
                  <a:lnTo>
                    <a:pt x="1620605" y="0"/>
                  </a:lnTo>
                  <a:cubicBezTo>
                    <a:pt x="1658708" y="0"/>
                    <a:pt x="1689597" y="30889"/>
                    <a:pt x="1689597" y="68992"/>
                  </a:cubicBezTo>
                  <a:lnTo>
                    <a:pt x="1689597" y="413870"/>
                  </a:lnTo>
                  <a:lnTo>
                    <a:pt x="1689597" y="413870"/>
                  </a:lnTo>
                  <a:lnTo>
                    <a:pt x="0" y="413870"/>
                  </a:lnTo>
                  <a:lnTo>
                    <a:pt x="0" y="413870"/>
                  </a:lnTo>
                  <a:lnTo>
                    <a:pt x="0" y="68992"/>
                  </a:lnTo>
                  <a:cubicBezTo>
                    <a:pt x="0" y="30889"/>
                    <a:pt x="30889" y="0"/>
                    <a:pt x="68992" y="0"/>
                  </a:cubicBezTo>
                  <a:close/>
                </a:path>
              </a:pathLst>
            </a:custGeom>
          </p:spPr>
          <p:style>
            <a:lnRef idx="2">
              <a:schemeClr val="accent1">
                <a:shade val="80000"/>
                <a:hueOff val="508167"/>
                <a:satOff val="-54199"/>
                <a:lumOff val="27376"/>
                <a:alphaOff val="0"/>
              </a:schemeClr>
            </a:lnRef>
            <a:fillRef idx="1">
              <a:schemeClr val="accent1">
                <a:shade val="80000"/>
                <a:hueOff val="508167"/>
                <a:satOff val="-54199"/>
                <a:lumOff val="27376"/>
                <a:alphaOff val="0"/>
              </a:schemeClr>
            </a:fillRef>
            <a:effectRef idx="0">
              <a:schemeClr val="accent1">
                <a:shade val="80000"/>
                <a:hueOff val="508167"/>
                <a:satOff val="-54199"/>
                <a:lumOff val="27376"/>
                <a:alphaOff val="0"/>
              </a:schemeClr>
            </a:effectRef>
            <a:fontRef idx="minor">
              <a:schemeClr val="lt1"/>
            </a:fontRef>
          </p:style>
          <p:txBody>
            <a:bodyPr spcFirstLastPara="0" vert="horz" wrap="square" lIns="33729" tIns="33729" rIns="33729" bIns="18574" numCol="1" spcCol="1270" anchor="ctr" anchorCtr="0">
              <a:noAutofit/>
            </a:bodyPr>
            <a:lstStyle/>
            <a:p>
              <a:pPr algn="ctr" defTabSz="433388">
                <a:lnSpc>
                  <a:spcPct val="90000"/>
                </a:lnSpc>
                <a:spcBef>
                  <a:spcPct val="0"/>
                </a:spcBef>
                <a:spcAft>
                  <a:spcPct val="35000"/>
                </a:spcAft>
              </a:pPr>
              <a:r>
                <a:rPr lang="en-GB" sz="975" b="1" dirty="0">
                  <a:solidFill>
                    <a:srgbClr val="FFFFFF"/>
                  </a:solidFill>
                  <a:latin typeface="Calibri" panose="020F0502020204030204"/>
                </a:rPr>
                <a:t>Workforce</a:t>
              </a:r>
              <a:endParaRPr lang="en-GB" sz="975" dirty="0">
                <a:solidFill>
                  <a:srgbClr val="FFFFFF"/>
                </a:solidFill>
                <a:latin typeface="Calibri" panose="020F0502020204030204"/>
              </a:endParaRPr>
            </a:p>
          </p:txBody>
        </p:sp>
        <p:sp>
          <p:nvSpPr>
            <p:cNvPr id="21" name="Freeform: Shape 20">
              <a:extLst>
                <a:ext uri="{FF2B5EF4-FFF2-40B4-BE49-F238E27FC236}">
                  <a16:creationId xmlns:a16="http://schemas.microsoft.com/office/drawing/2014/main" id="{31E7DB31-F35F-4FCB-9DB3-AA3092561A02}"/>
                </a:ext>
              </a:extLst>
            </p:cNvPr>
            <p:cNvSpPr/>
            <p:nvPr/>
          </p:nvSpPr>
          <p:spPr>
            <a:xfrm>
              <a:off x="5282214" y="4426335"/>
              <a:ext cx="6498453" cy="827865"/>
            </a:xfrm>
            <a:custGeom>
              <a:avLst/>
              <a:gdLst>
                <a:gd name="connsiteX0" fmla="*/ 0 w 6498453"/>
                <a:gd name="connsiteY0" fmla="*/ 0 h 827865"/>
                <a:gd name="connsiteX1" fmla="*/ 6498453 w 6498453"/>
                <a:gd name="connsiteY1" fmla="*/ 0 h 827865"/>
                <a:gd name="connsiteX2" fmla="*/ 6498453 w 6498453"/>
                <a:gd name="connsiteY2" fmla="*/ 827865 h 827865"/>
                <a:gd name="connsiteX3" fmla="*/ 0 w 6498453"/>
                <a:gd name="connsiteY3" fmla="*/ 827865 h 827865"/>
                <a:gd name="connsiteX4" fmla="*/ 0 w 6498453"/>
                <a:gd name="connsiteY4" fmla="*/ 0 h 827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453" h="827865">
                  <a:moveTo>
                    <a:pt x="0" y="0"/>
                  </a:moveTo>
                  <a:lnTo>
                    <a:pt x="6498453" y="0"/>
                  </a:lnTo>
                  <a:lnTo>
                    <a:pt x="6498453" y="827865"/>
                  </a:lnTo>
                  <a:lnTo>
                    <a:pt x="0" y="8278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145" tIns="17145" rIns="17145" bIns="17145" numCol="1" spcCol="1270" anchor="t" anchorCtr="0">
              <a:noAutofit/>
            </a:bodyPr>
            <a:lstStyle/>
            <a:p>
              <a:pPr marL="85725" lvl="1" indent="-85725" defTabSz="400050">
                <a:lnSpc>
                  <a:spcPct val="90000"/>
                </a:lnSpc>
                <a:spcBef>
                  <a:spcPct val="0"/>
                </a:spcBef>
                <a:spcAft>
                  <a:spcPct val="15000"/>
                </a:spcAft>
                <a:buFontTx/>
                <a:buChar char="•"/>
              </a:pPr>
              <a:r>
                <a:rPr lang="en-GB" sz="1000" dirty="0">
                  <a:solidFill>
                    <a:srgbClr val="000000">
                      <a:hueOff val="0"/>
                      <a:satOff val="0"/>
                      <a:lumOff val="0"/>
                      <a:alphaOff val="0"/>
                    </a:srgbClr>
                  </a:solidFill>
                  <a:latin typeface="Calibri" panose="020F0502020204030204"/>
                </a:rPr>
                <a:t>Supporting the HEE CYP Mental Health New Roles Implementation Group to widen participation amongst groups underrepresented in the mental health workforce, starting in the Children’s Wellbeing Practitioner and Education Mental Health Practitioner workforce​</a:t>
              </a:r>
            </a:p>
          </p:txBody>
        </p:sp>
        <p:sp>
          <p:nvSpPr>
            <p:cNvPr id="22" name="Freeform: Shape 21">
              <a:extLst>
                <a:ext uri="{FF2B5EF4-FFF2-40B4-BE49-F238E27FC236}">
                  <a16:creationId xmlns:a16="http://schemas.microsoft.com/office/drawing/2014/main" id="{DBF716F9-223D-4B9C-B62D-33CCECC36844}"/>
                </a:ext>
              </a:extLst>
            </p:cNvPr>
            <p:cNvSpPr/>
            <p:nvPr/>
          </p:nvSpPr>
          <p:spPr>
            <a:xfrm>
              <a:off x="6971811" y="5017439"/>
              <a:ext cx="4808855" cy="413870"/>
            </a:xfrm>
            <a:custGeom>
              <a:avLst/>
              <a:gdLst>
                <a:gd name="connsiteX0" fmla="*/ 0 w 4808855"/>
                <a:gd name="connsiteY0" fmla="*/ 0 h 413870"/>
                <a:gd name="connsiteX1" fmla="*/ 4808855 w 4808855"/>
                <a:gd name="connsiteY1" fmla="*/ 0 h 413870"/>
                <a:gd name="connsiteX2" fmla="*/ 4808855 w 4808855"/>
                <a:gd name="connsiteY2" fmla="*/ 413870 h 413870"/>
                <a:gd name="connsiteX3" fmla="*/ 0 w 4808855"/>
                <a:gd name="connsiteY3" fmla="*/ 413870 h 413870"/>
                <a:gd name="connsiteX4" fmla="*/ 0 w 4808855"/>
                <a:gd name="connsiteY4" fmla="*/ 0 h 413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8855" h="413870">
                  <a:moveTo>
                    <a:pt x="0" y="0"/>
                  </a:moveTo>
                  <a:lnTo>
                    <a:pt x="4808855" y="0"/>
                  </a:lnTo>
                  <a:lnTo>
                    <a:pt x="4808855" y="413870"/>
                  </a:lnTo>
                  <a:lnTo>
                    <a:pt x="0" y="41387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574" tIns="18574" rIns="18574" bIns="18574" numCol="1" spcCol="1270" anchor="b" anchorCtr="0">
              <a:noAutofit/>
            </a:bodyPr>
            <a:lstStyle/>
            <a:p>
              <a:pPr defTabSz="433388">
                <a:lnSpc>
                  <a:spcPct val="90000"/>
                </a:lnSpc>
                <a:spcBef>
                  <a:spcPct val="0"/>
                </a:spcBef>
                <a:spcAft>
                  <a:spcPct val="35000"/>
                </a:spcAft>
              </a:pPr>
              <a:endParaRPr lang="en-GB" sz="975" dirty="0">
                <a:solidFill>
                  <a:srgbClr val="000000">
                    <a:hueOff val="0"/>
                    <a:satOff val="0"/>
                    <a:lumOff val="0"/>
                    <a:alphaOff val="0"/>
                  </a:srgbClr>
                </a:solidFill>
                <a:latin typeface="Calibri" panose="020F0502020204030204"/>
              </a:endParaRPr>
            </a:p>
          </p:txBody>
        </p:sp>
        <p:sp>
          <p:nvSpPr>
            <p:cNvPr id="23" name="Freeform: Shape 22">
              <a:extLst>
                <a:ext uri="{FF2B5EF4-FFF2-40B4-BE49-F238E27FC236}">
                  <a16:creationId xmlns:a16="http://schemas.microsoft.com/office/drawing/2014/main" id="{7E605713-65AA-439B-8F0F-619F8B0DE969}"/>
                </a:ext>
              </a:extLst>
            </p:cNvPr>
            <p:cNvSpPr/>
            <p:nvPr/>
          </p:nvSpPr>
          <p:spPr>
            <a:xfrm>
              <a:off x="5282214" y="5017439"/>
              <a:ext cx="1689597" cy="413870"/>
            </a:xfrm>
            <a:custGeom>
              <a:avLst/>
              <a:gdLst>
                <a:gd name="connsiteX0" fmla="*/ 68992 w 1689597"/>
                <a:gd name="connsiteY0" fmla="*/ 0 h 413870"/>
                <a:gd name="connsiteX1" fmla="*/ 1620605 w 1689597"/>
                <a:gd name="connsiteY1" fmla="*/ 0 h 413870"/>
                <a:gd name="connsiteX2" fmla="*/ 1689597 w 1689597"/>
                <a:gd name="connsiteY2" fmla="*/ 68992 h 413870"/>
                <a:gd name="connsiteX3" fmla="*/ 1689597 w 1689597"/>
                <a:gd name="connsiteY3" fmla="*/ 413870 h 413870"/>
                <a:gd name="connsiteX4" fmla="*/ 1689597 w 1689597"/>
                <a:gd name="connsiteY4" fmla="*/ 413870 h 413870"/>
                <a:gd name="connsiteX5" fmla="*/ 0 w 1689597"/>
                <a:gd name="connsiteY5" fmla="*/ 413870 h 413870"/>
                <a:gd name="connsiteX6" fmla="*/ 0 w 1689597"/>
                <a:gd name="connsiteY6" fmla="*/ 413870 h 413870"/>
                <a:gd name="connsiteX7" fmla="*/ 0 w 1689597"/>
                <a:gd name="connsiteY7" fmla="*/ 68992 h 413870"/>
                <a:gd name="connsiteX8" fmla="*/ 68992 w 1689597"/>
                <a:gd name="connsiteY8" fmla="*/ 0 h 4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9597" h="413870">
                  <a:moveTo>
                    <a:pt x="68992" y="0"/>
                  </a:moveTo>
                  <a:lnTo>
                    <a:pt x="1620605" y="0"/>
                  </a:lnTo>
                  <a:cubicBezTo>
                    <a:pt x="1658708" y="0"/>
                    <a:pt x="1689597" y="30889"/>
                    <a:pt x="1689597" y="68992"/>
                  </a:cubicBezTo>
                  <a:lnTo>
                    <a:pt x="1689597" y="413870"/>
                  </a:lnTo>
                  <a:lnTo>
                    <a:pt x="1689597" y="413870"/>
                  </a:lnTo>
                  <a:lnTo>
                    <a:pt x="0" y="413870"/>
                  </a:lnTo>
                  <a:lnTo>
                    <a:pt x="0" y="413870"/>
                  </a:lnTo>
                  <a:lnTo>
                    <a:pt x="0" y="68992"/>
                  </a:lnTo>
                  <a:cubicBezTo>
                    <a:pt x="0" y="30889"/>
                    <a:pt x="30889" y="0"/>
                    <a:pt x="68992" y="0"/>
                  </a:cubicBezTo>
                  <a:close/>
                </a:path>
              </a:pathLst>
            </a:custGeom>
          </p:spPr>
          <p:style>
            <a:lnRef idx="2">
              <a:schemeClr val="accent1">
                <a:shade val="80000"/>
                <a:hueOff val="762250"/>
                <a:satOff val="-81298"/>
                <a:lumOff val="41064"/>
                <a:alphaOff val="0"/>
              </a:schemeClr>
            </a:lnRef>
            <a:fillRef idx="1">
              <a:schemeClr val="accent1">
                <a:shade val="80000"/>
                <a:hueOff val="762250"/>
                <a:satOff val="-81298"/>
                <a:lumOff val="41064"/>
                <a:alphaOff val="0"/>
              </a:schemeClr>
            </a:fillRef>
            <a:effectRef idx="0">
              <a:schemeClr val="accent1">
                <a:shade val="80000"/>
                <a:hueOff val="762250"/>
                <a:satOff val="-81298"/>
                <a:lumOff val="41064"/>
                <a:alphaOff val="0"/>
              </a:schemeClr>
            </a:effectRef>
            <a:fontRef idx="minor">
              <a:schemeClr val="lt1"/>
            </a:fontRef>
          </p:style>
          <p:txBody>
            <a:bodyPr spcFirstLastPara="0" vert="horz" wrap="square" lIns="33729" tIns="33729" rIns="33729" bIns="18574" numCol="1" spcCol="1270" anchor="ctr" anchorCtr="0">
              <a:noAutofit/>
            </a:bodyPr>
            <a:lstStyle/>
            <a:p>
              <a:pPr algn="ctr" defTabSz="433388">
                <a:lnSpc>
                  <a:spcPct val="90000"/>
                </a:lnSpc>
                <a:spcBef>
                  <a:spcPct val="0"/>
                </a:spcBef>
                <a:spcAft>
                  <a:spcPct val="35000"/>
                </a:spcAft>
              </a:pPr>
              <a:r>
                <a:rPr lang="en-GB" sz="975" dirty="0">
                  <a:solidFill>
                    <a:srgbClr val="FFFFFF"/>
                  </a:solidFill>
                  <a:latin typeface="Calibri" panose="020F0502020204030204"/>
                </a:rPr>
                <a:t>Co-production</a:t>
              </a:r>
            </a:p>
          </p:txBody>
        </p:sp>
        <p:sp>
          <p:nvSpPr>
            <p:cNvPr id="24" name="Freeform: Shape 23">
              <a:extLst>
                <a:ext uri="{FF2B5EF4-FFF2-40B4-BE49-F238E27FC236}">
                  <a16:creationId xmlns:a16="http://schemas.microsoft.com/office/drawing/2014/main" id="{34721035-1E61-4B5A-8807-396D95120DA1}"/>
                </a:ext>
              </a:extLst>
            </p:cNvPr>
            <p:cNvSpPr/>
            <p:nvPr/>
          </p:nvSpPr>
          <p:spPr>
            <a:xfrm>
              <a:off x="5282214" y="5431310"/>
              <a:ext cx="6498453" cy="1106748"/>
            </a:xfrm>
            <a:custGeom>
              <a:avLst/>
              <a:gdLst>
                <a:gd name="connsiteX0" fmla="*/ 0 w 6498453"/>
                <a:gd name="connsiteY0" fmla="*/ 0 h 1106748"/>
                <a:gd name="connsiteX1" fmla="*/ 6498453 w 6498453"/>
                <a:gd name="connsiteY1" fmla="*/ 0 h 1106748"/>
                <a:gd name="connsiteX2" fmla="*/ 6498453 w 6498453"/>
                <a:gd name="connsiteY2" fmla="*/ 1106748 h 1106748"/>
                <a:gd name="connsiteX3" fmla="*/ 0 w 6498453"/>
                <a:gd name="connsiteY3" fmla="*/ 1106748 h 1106748"/>
                <a:gd name="connsiteX4" fmla="*/ 0 w 6498453"/>
                <a:gd name="connsiteY4" fmla="*/ 0 h 1106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453" h="1106748">
                  <a:moveTo>
                    <a:pt x="0" y="0"/>
                  </a:moveTo>
                  <a:lnTo>
                    <a:pt x="6498453" y="0"/>
                  </a:lnTo>
                  <a:lnTo>
                    <a:pt x="6498453" y="1106748"/>
                  </a:lnTo>
                  <a:lnTo>
                    <a:pt x="0" y="11067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145" tIns="17145" rIns="17145" bIns="17145" numCol="1" spcCol="1270" anchor="t" anchorCtr="0">
              <a:noAutofit/>
            </a:bodyPr>
            <a:lstStyle/>
            <a:p>
              <a:pPr marL="85725" lvl="1" indent="-85725" defTabSz="400050">
                <a:lnSpc>
                  <a:spcPct val="90000"/>
                </a:lnSpc>
                <a:spcBef>
                  <a:spcPct val="0"/>
                </a:spcBef>
                <a:spcAft>
                  <a:spcPct val="15000"/>
                </a:spcAft>
                <a:buFontTx/>
                <a:buChar char="•"/>
              </a:pPr>
              <a:r>
                <a:rPr lang="en-GB" sz="1000" dirty="0">
                  <a:solidFill>
                    <a:srgbClr val="000000">
                      <a:hueOff val="0"/>
                      <a:satOff val="0"/>
                      <a:lumOff val="0"/>
                      <a:alphaOff val="0"/>
                    </a:srgbClr>
                  </a:solidFill>
                  <a:latin typeface="Calibri" panose="020F0502020204030204"/>
                </a:rPr>
                <a:t>Reviewing our approach to participation and co-production in the children and young people’s mental health programme, with a focus on increasing the diversity of voices of children, young people, parents, carers and families in our work.  </a:t>
              </a:r>
            </a:p>
            <a:p>
              <a:pPr marL="85725" lvl="1" indent="-85725" defTabSz="400050">
                <a:lnSpc>
                  <a:spcPct val="90000"/>
                </a:lnSpc>
                <a:spcBef>
                  <a:spcPct val="0"/>
                </a:spcBef>
                <a:spcAft>
                  <a:spcPct val="15000"/>
                </a:spcAft>
                <a:buFontTx/>
                <a:buChar char="•"/>
              </a:pPr>
              <a:r>
                <a:rPr lang="en-GB" sz="1000" dirty="0">
                  <a:solidFill>
                    <a:srgbClr val="000000">
                      <a:hueOff val="0"/>
                      <a:satOff val="0"/>
                      <a:lumOff val="0"/>
                      <a:alphaOff val="0"/>
                    </a:srgbClr>
                  </a:solidFill>
                  <a:latin typeface="Calibri" panose="020F0502020204030204"/>
                </a:rPr>
                <a:t>We are exploring different models for how we deliver this, including by working with a range of voluntary sector organisations and through connecting with existing networks like the NHS Youth Forum and local parent/carer forums. </a:t>
              </a:r>
            </a:p>
          </p:txBody>
        </p:sp>
      </p:grpSp>
      <p:pic>
        <p:nvPicPr>
          <p:cNvPr id="1028" name="Picture 4" descr="working well together">
            <a:extLst>
              <a:ext uri="{FF2B5EF4-FFF2-40B4-BE49-F238E27FC236}">
                <a16:creationId xmlns:a16="http://schemas.microsoft.com/office/drawing/2014/main" id="{3BB5610E-BCA8-47D4-B994-1B43D2937E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4620" y="2724806"/>
            <a:ext cx="1342864" cy="18955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C4241538-106F-4A62-9C22-445DC6C83103}"/>
              </a:ext>
            </a:extLst>
          </p:cNvPr>
          <p:cNvPicPr>
            <a:picLocks noChangeAspect="1"/>
          </p:cNvPicPr>
          <p:nvPr/>
        </p:nvPicPr>
        <p:blipFill rotWithShape="1">
          <a:blip r:embed="rId4"/>
          <a:srcRect l="36562" t="12917" r="37579" b="21250"/>
          <a:stretch/>
        </p:blipFill>
        <p:spPr>
          <a:xfrm>
            <a:off x="2270137" y="2881430"/>
            <a:ext cx="1413014" cy="20234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Arrow: Down 6">
            <a:extLst>
              <a:ext uri="{FF2B5EF4-FFF2-40B4-BE49-F238E27FC236}">
                <a16:creationId xmlns:a16="http://schemas.microsoft.com/office/drawing/2014/main" id="{F6298F0C-41FF-4698-8369-40A1B91236A1}"/>
              </a:ext>
            </a:extLst>
          </p:cNvPr>
          <p:cNvSpPr/>
          <p:nvPr/>
        </p:nvSpPr>
        <p:spPr>
          <a:xfrm>
            <a:off x="2754490" y="2442069"/>
            <a:ext cx="382381" cy="406154"/>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defTabSz="685800"/>
            <a:endParaRPr lang="en-GB" sz="1350" dirty="0">
              <a:solidFill>
                <a:srgbClr val="000000"/>
              </a:solidFill>
              <a:latin typeface="Calibri" panose="020F0502020204030204"/>
            </a:endParaRPr>
          </a:p>
        </p:txBody>
      </p:sp>
      <p:sp>
        <p:nvSpPr>
          <p:cNvPr id="25" name="Rectangle 24">
            <a:extLst>
              <a:ext uri="{FF2B5EF4-FFF2-40B4-BE49-F238E27FC236}">
                <a16:creationId xmlns:a16="http://schemas.microsoft.com/office/drawing/2014/main" id="{75B6C3B9-FCE1-48F5-864B-BC43B65041CD}"/>
              </a:ext>
            </a:extLst>
          </p:cNvPr>
          <p:cNvSpPr/>
          <p:nvPr/>
        </p:nvSpPr>
        <p:spPr>
          <a:xfrm>
            <a:off x="308499" y="4951653"/>
            <a:ext cx="3506680" cy="507831"/>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defTabSz="342900" fontAlgn="base">
              <a:spcBef>
                <a:spcPct val="20000"/>
              </a:spcBef>
              <a:buClr>
                <a:srgbClr val="003087"/>
              </a:buClr>
            </a:pPr>
            <a:r>
              <a:rPr lang="en-GB" sz="900" b="1" dirty="0">
                <a:solidFill>
                  <a:srgbClr val="FFFFFF"/>
                </a:solidFill>
                <a:latin typeface="Calibri" panose="020F0502020204030204"/>
              </a:rPr>
              <a:t>The CYP MH programme is supporting this work by taking forward actions relating to four overall workstreams within the strategy (see right). </a:t>
            </a:r>
          </a:p>
        </p:txBody>
      </p:sp>
    </p:spTree>
    <p:extLst>
      <p:ext uri="{BB962C8B-B14F-4D97-AF65-F5344CB8AC3E}">
        <p14:creationId xmlns:p14="http://schemas.microsoft.com/office/powerpoint/2010/main" val="419523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D3062F-52C6-4033-A5F4-BA168C93DFD3}"/>
              </a:ext>
            </a:extLst>
          </p:cNvPr>
          <p:cNvSpPr>
            <a:spLocks noGrp="1"/>
          </p:cNvSpPr>
          <p:nvPr>
            <p:ph type="title"/>
          </p:nvPr>
        </p:nvSpPr>
        <p:spPr>
          <a:xfrm>
            <a:off x="536524" y="625720"/>
            <a:ext cx="6567055" cy="458737"/>
          </a:xfrm>
        </p:spPr>
        <p:txBody>
          <a:bodyPr/>
          <a:lstStyle/>
          <a:p>
            <a:r>
              <a:rPr lang="en-GB" dirty="0">
                <a:solidFill>
                  <a:schemeClr val="accent1"/>
                </a:solidFill>
              </a:rPr>
              <a:t>The evidence-based model     </a:t>
            </a:r>
          </a:p>
        </p:txBody>
      </p:sp>
      <p:sp>
        <p:nvSpPr>
          <p:cNvPr id="4" name="Footer Placeholder 3">
            <a:extLst>
              <a:ext uri="{FF2B5EF4-FFF2-40B4-BE49-F238E27FC236}">
                <a16:creationId xmlns:a16="http://schemas.microsoft.com/office/drawing/2014/main" id="{A456AD3D-E88E-4AB0-BC56-B66A8C9AD12A}"/>
              </a:ext>
            </a:extLst>
          </p:cNvPr>
          <p:cNvSpPr>
            <a:spLocks noGrp="1"/>
          </p:cNvSpPr>
          <p:nvPr>
            <p:ph type="ftr" sz="quarter" idx="3"/>
          </p:nvPr>
        </p:nvSpPr>
        <p:spPr>
          <a:xfrm>
            <a:off x="206406" y="5534847"/>
            <a:ext cx="8182992" cy="273844"/>
          </a:xfrm>
        </p:spPr>
        <p:txBody>
          <a:bodyPr/>
          <a:lstStyle/>
          <a:p>
            <a:r>
              <a:rPr lang="en-US" b="1" dirty="0">
                <a:solidFill>
                  <a:schemeClr val="bg2"/>
                </a:solidFill>
              </a:rPr>
              <a:t>Guidance and recommendations  – NICE, NHSE/I, QNCC-ED, Junior </a:t>
            </a:r>
            <a:r>
              <a:rPr lang="en-US" b="1" dirty="0" err="1">
                <a:solidFill>
                  <a:schemeClr val="bg2"/>
                </a:solidFill>
              </a:rPr>
              <a:t>Marsipan</a:t>
            </a:r>
            <a:r>
              <a:rPr lang="en-US" b="1" dirty="0">
                <a:solidFill>
                  <a:schemeClr val="bg2"/>
                </a:solidFill>
              </a:rPr>
              <a:t> and GIRFT report</a:t>
            </a:r>
          </a:p>
        </p:txBody>
      </p:sp>
      <p:grpSp>
        <p:nvGrpSpPr>
          <p:cNvPr id="5" name="Group 4">
            <a:extLst>
              <a:ext uri="{FF2B5EF4-FFF2-40B4-BE49-F238E27FC236}">
                <a16:creationId xmlns:a16="http://schemas.microsoft.com/office/drawing/2014/main" id="{30D27AB6-475C-4A7A-8FBA-417B6DFBAE90}"/>
              </a:ext>
            </a:extLst>
          </p:cNvPr>
          <p:cNvGrpSpPr/>
          <p:nvPr/>
        </p:nvGrpSpPr>
        <p:grpSpPr>
          <a:xfrm>
            <a:off x="410899" y="1917281"/>
            <a:ext cx="4500977" cy="3458381"/>
            <a:chOff x="2049896" y="1820491"/>
            <a:chExt cx="3778069" cy="4253166"/>
          </a:xfrm>
        </p:grpSpPr>
        <p:cxnSp>
          <p:nvCxnSpPr>
            <p:cNvPr id="6" name="Straight Connector 5">
              <a:extLst>
                <a:ext uri="{FF2B5EF4-FFF2-40B4-BE49-F238E27FC236}">
                  <a16:creationId xmlns:a16="http://schemas.microsoft.com/office/drawing/2014/main" id="{B5D988E7-F63B-4468-AE5D-6517F2A6EA1F}"/>
                </a:ext>
              </a:extLst>
            </p:cNvPr>
            <p:cNvCxnSpPr>
              <a:cxnSpLocks/>
              <a:endCxn id="12" idx="2"/>
            </p:cNvCxnSpPr>
            <p:nvPr/>
          </p:nvCxnSpPr>
          <p:spPr>
            <a:xfrm>
              <a:off x="3442025" y="3947878"/>
              <a:ext cx="1469475" cy="555314"/>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9489B59-F35E-4786-A781-040FB0CAE823}"/>
                </a:ext>
              </a:extLst>
            </p:cNvPr>
            <p:cNvCxnSpPr>
              <a:cxnSpLocks/>
              <a:endCxn id="13" idx="1"/>
            </p:cNvCxnSpPr>
            <p:nvPr/>
          </p:nvCxnSpPr>
          <p:spPr>
            <a:xfrm>
              <a:off x="3398758" y="3938428"/>
              <a:ext cx="1049096" cy="135297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6A5E7D9-4AFF-4AC3-80C7-61B9DAC3E31D}"/>
                </a:ext>
              </a:extLst>
            </p:cNvPr>
            <p:cNvCxnSpPr>
              <a:cxnSpLocks/>
              <a:endCxn id="11" idx="2"/>
            </p:cNvCxnSpPr>
            <p:nvPr/>
          </p:nvCxnSpPr>
          <p:spPr>
            <a:xfrm flipV="1">
              <a:off x="3442025" y="3390958"/>
              <a:ext cx="1469475" cy="54286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29A55C4-234F-4B7E-B2B4-08B4B899997D}"/>
                </a:ext>
              </a:extLst>
            </p:cNvPr>
            <p:cNvCxnSpPr>
              <a:cxnSpLocks/>
              <a:endCxn id="14" idx="3"/>
            </p:cNvCxnSpPr>
            <p:nvPr/>
          </p:nvCxnSpPr>
          <p:spPr>
            <a:xfrm flipV="1">
              <a:off x="3430198" y="2602743"/>
              <a:ext cx="1017656" cy="133108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206E6CEE-4978-408E-AC7F-9B48148DDC0F}"/>
                </a:ext>
              </a:extLst>
            </p:cNvPr>
            <p:cNvSpPr/>
            <p:nvPr/>
          </p:nvSpPr>
          <p:spPr>
            <a:xfrm>
              <a:off x="2049896" y="1820492"/>
              <a:ext cx="2064054" cy="3140932"/>
            </a:xfrm>
            <a:prstGeom prst="ellipse">
              <a:avLst/>
            </a:prstGeom>
            <a:solidFill>
              <a:srgbClr val="0070C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latin typeface="Arial" pitchFamily="34" charset="0"/>
                <a:cs typeface="Arial" pitchFamily="34" charset="0"/>
              </a:endParaRPr>
            </a:p>
          </p:txBody>
        </p:sp>
        <p:sp>
          <p:nvSpPr>
            <p:cNvPr id="11" name="Oval 10">
              <a:extLst>
                <a:ext uri="{FF2B5EF4-FFF2-40B4-BE49-F238E27FC236}">
                  <a16:creationId xmlns:a16="http://schemas.microsoft.com/office/drawing/2014/main" id="{6EA42F04-D98F-44D4-889F-2B44120CF7F2}"/>
                </a:ext>
              </a:extLst>
            </p:cNvPr>
            <p:cNvSpPr/>
            <p:nvPr/>
          </p:nvSpPr>
          <p:spPr>
            <a:xfrm>
              <a:off x="4911500" y="2932725"/>
              <a:ext cx="916465" cy="916465"/>
            </a:xfrm>
            <a:prstGeom prst="ellipse">
              <a:avLst/>
            </a:prstGeom>
            <a:solidFill>
              <a:schemeClr val="accent1">
                <a:lumMod val="75000"/>
              </a:schemeClr>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ko-KR" sz="2025" dirty="0">
                  <a:latin typeface="Arial" pitchFamily="34" charset="0"/>
                  <a:cs typeface="Arial" pitchFamily="34" charset="0"/>
                </a:rPr>
                <a:t>B</a:t>
              </a:r>
              <a:endParaRPr lang="ko-KR" altLang="en-US" sz="2025" dirty="0">
                <a:latin typeface="Arial" pitchFamily="34" charset="0"/>
                <a:cs typeface="Arial" pitchFamily="34" charset="0"/>
              </a:endParaRPr>
            </a:p>
          </p:txBody>
        </p:sp>
        <p:sp>
          <p:nvSpPr>
            <p:cNvPr id="12" name="Oval 11">
              <a:extLst>
                <a:ext uri="{FF2B5EF4-FFF2-40B4-BE49-F238E27FC236}">
                  <a16:creationId xmlns:a16="http://schemas.microsoft.com/office/drawing/2014/main" id="{5619D0ED-9C53-4651-881E-5214EB3EDB0D}"/>
                </a:ext>
              </a:extLst>
            </p:cNvPr>
            <p:cNvSpPr/>
            <p:nvPr/>
          </p:nvSpPr>
          <p:spPr>
            <a:xfrm>
              <a:off x="4911500" y="4044959"/>
              <a:ext cx="916465" cy="916465"/>
            </a:xfrm>
            <a:prstGeom prst="ellipse">
              <a:avLst/>
            </a:prstGeom>
            <a:solidFill>
              <a:schemeClr val="accent1">
                <a:lumMod val="50000"/>
              </a:schemeClr>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ko-KR" sz="2025" dirty="0">
                  <a:latin typeface="Arial" pitchFamily="34" charset="0"/>
                  <a:cs typeface="Arial" pitchFamily="34" charset="0"/>
                </a:rPr>
                <a:t>C</a:t>
              </a:r>
              <a:endParaRPr lang="ko-KR" altLang="en-US" sz="2025" dirty="0">
                <a:latin typeface="Arial" pitchFamily="34" charset="0"/>
                <a:cs typeface="Arial" pitchFamily="34" charset="0"/>
              </a:endParaRPr>
            </a:p>
          </p:txBody>
        </p:sp>
        <p:sp>
          <p:nvSpPr>
            <p:cNvPr id="13" name="Oval 12">
              <a:extLst>
                <a:ext uri="{FF2B5EF4-FFF2-40B4-BE49-F238E27FC236}">
                  <a16:creationId xmlns:a16="http://schemas.microsoft.com/office/drawing/2014/main" id="{14661C42-EB32-44C3-A4E9-1378114D1493}"/>
                </a:ext>
              </a:extLst>
            </p:cNvPr>
            <p:cNvSpPr/>
            <p:nvPr/>
          </p:nvSpPr>
          <p:spPr>
            <a:xfrm>
              <a:off x="4313641" y="5157192"/>
              <a:ext cx="916465" cy="916465"/>
            </a:xfrm>
            <a:prstGeom prst="ellipse">
              <a:avLst/>
            </a:prstGeom>
            <a:solidFill>
              <a:schemeClr val="accent1"/>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ko-KR" sz="2025" dirty="0">
                  <a:latin typeface="Arial" pitchFamily="34" charset="0"/>
                  <a:cs typeface="Arial" pitchFamily="34" charset="0"/>
                </a:rPr>
                <a:t>D</a:t>
              </a:r>
              <a:endParaRPr lang="ko-KR" altLang="en-US" sz="2025" dirty="0">
                <a:latin typeface="Arial" pitchFamily="34" charset="0"/>
                <a:cs typeface="Arial" pitchFamily="34" charset="0"/>
              </a:endParaRPr>
            </a:p>
          </p:txBody>
        </p:sp>
        <p:sp>
          <p:nvSpPr>
            <p:cNvPr id="14" name="Oval 13">
              <a:extLst>
                <a:ext uri="{FF2B5EF4-FFF2-40B4-BE49-F238E27FC236}">
                  <a16:creationId xmlns:a16="http://schemas.microsoft.com/office/drawing/2014/main" id="{51BC563F-2554-485C-A91D-AE47BCC322FF}"/>
                </a:ext>
              </a:extLst>
            </p:cNvPr>
            <p:cNvSpPr/>
            <p:nvPr/>
          </p:nvSpPr>
          <p:spPr>
            <a:xfrm>
              <a:off x="4313641" y="1820491"/>
              <a:ext cx="916465" cy="916465"/>
            </a:xfrm>
            <a:prstGeom prst="ellipse">
              <a:avLst/>
            </a:prstGeom>
            <a:solidFill>
              <a:schemeClr val="accent1">
                <a:lumMod val="60000"/>
                <a:lumOff val="40000"/>
              </a:schemeClr>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ko-KR" sz="2025" dirty="0">
                  <a:latin typeface="Arial" pitchFamily="34" charset="0"/>
                  <a:cs typeface="Arial" pitchFamily="34" charset="0"/>
                </a:rPr>
                <a:t>A</a:t>
              </a:r>
              <a:endParaRPr lang="ko-KR" altLang="en-US" sz="2025" dirty="0">
                <a:latin typeface="Arial" pitchFamily="34" charset="0"/>
                <a:cs typeface="Arial" pitchFamily="34" charset="0"/>
              </a:endParaRPr>
            </a:p>
          </p:txBody>
        </p:sp>
      </p:grpSp>
      <p:sp>
        <p:nvSpPr>
          <p:cNvPr id="15" name="TextBox 14">
            <a:extLst>
              <a:ext uri="{FF2B5EF4-FFF2-40B4-BE49-F238E27FC236}">
                <a16:creationId xmlns:a16="http://schemas.microsoft.com/office/drawing/2014/main" id="{E5B0AF0E-5DE5-46C7-8D58-9B1C2AAA1098}"/>
              </a:ext>
            </a:extLst>
          </p:cNvPr>
          <p:cNvSpPr txBox="1"/>
          <p:nvPr/>
        </p:nvSpPr>
        <p:spPr>
          <a:xfrm>
            <a:off x="4354315" y="1704492"/>
            <a:ext cx="2903417" cy="923330"/>
          </a:xfrm>
          <a:prstGeom prst="rect">
            <a:avLst/>
          </a:prstGeom>
          <a:noFill/>
        </p:spPr>
        <p:txBody>
          <a:bodyPr wrap="square" rtlCol="0">
            <a:spAutoFit/>
          </a:bodyPr>
          <a:lstStyle/>
          <a:p>
            <a:r>
              <a:rPr lang="en-GB" altLang="ko-KR" sz="1350" dirty="0">
                <a:solidFill>
                  <a:schemeClr val="tx1">
                    <a:lumMod val="75000"/>
                    <a:lumOff val="25000"/>
                  </a:schemeClr>
                </a:solidFill>
                <a:latin typeface="Arial" panose="020B0604020202020204" pitchFamily="34" charset="0"/>
                <a:cs typeface="Arial" panose="020B0604020202020204" pitchFamily="34" charset="0"/>
              </a:rPr>
              <a:t>Prevention and early identification with GPs, Schools / colleges – many teams partner with vol. sector to support this work.</a:t>
            </a:r>
          </a:p>
        </p:txBody>
      </p:sp>
      <p:sp>
        <p:nvSpPr>
          <p:cNvPr id="16" name="TextBox 15">
            <a:extLst>
              <a:ext uri="{FF2B5EF4-FFF2-40B4-BE49-F238E27FC236}">
                <a16:creationId xmlns:a16="http://schemas.microsoft.com/office/drawing/2014/main" id="{E462E65A-0C99-47D3-B310-FBA07244B242}"/>
              </a:ext>
            </a:extLst>
          </p:cNvPr>
          <p:cNvSpPr txBox="1"/>
          <p:nvPr/>
        </p:nvSpPr>
        <p:spPr>
          <a:xfrm>
            <a:off x="5061910" y="2741632"/>
            <a:ext cx="3589680" cy="1131079"/>
          </a:xfrm>
          <a:prstGeom prst="rect">
            <a:avLst/>
          </a:prstGeom>
          <a:noFill/>
        </p:spPr>
        <p:txBody>
          <a:bodyPr wrap="square" rtlCol="0">
            <a:spAutoFit/>
          </a:bodyPr>
          <a:lstStyle/>
          <a:p>
            <a:r>
              <a:rPr lang="en-GB" altLang="ko-KR" sz="1350" dirty="0">
                <a:solidFill>
                  <a:schemeClr val="tx1">
                    <a:lumMod val="75000"/>
                    <a:lumOff val="25000"/>
                  </a:schemeClr>
                </a:solidFill>
                <a:latin typeface="Arial" panose="020B0604020202020204" pitchFamily="34" charset="0"/>
                <a:cs typeface="Arial" panose="020B0604020202020204" pitchFamily="34" charset="0"/>
              </a:rPr>
              <a:t>Ensure swift access to evidence based treatment as soon as an eating disorder is suspected; treatment for eating disorder alongside co-existing mental health or other needs</a:t>
            </a:r>
          </a:p>
        </p:txBody>
      </p:sp>
      <p:sp>
        <p:nvSpPr>
          <p:cNvPr id="17" name="TextBox 16">
            <a:extLst>
              <a:ext uri="{FF2B5EF4-FFF2-40B4-BE49-F238E27FC236}">
                <a16:creationId xmlns:a16="http://schemas.microsoft.com/office/drawing/2014/main" id="{316319B4-B511-4D79-9916-DB20A129ABE4}"/>
              </a:ext>
            </a:extLst>
          </p:cNvPr>
          <p:cNvSpPr txBox="1"/>
          <p:nvPr/>
        </p:nvSpPr>
        <p:spPr>
          <a:xfrm>
            <a:off x="5061910" y="3986523"/>
            <a:ext cx="3774029" cy="507831"/>
          </a:xfrm>
          <a:prstGeom prst="rect">
            <a:avLst/>
          </a:prstGeom>
          <a:noFill/>
        </p:spPr>
        <p:txBody>
          <a:bodyPr wrap="square" rtlCol="0">
            <a:spAutoFit/>
          </a:bodyPr>
          <a:lstStyle/>
          <a:p>
            <a:r>
              <a:rPr lang="en-GB" altLang="ko-KR" sz="1350" dirty="0">
                <a:solidFill>
                  <a:schemeClr val="tx1">
                    <a:lumMod val="75000"/>
                    <a:lumOff val="25000"/>
                  </a:schemeClr>
                </a:solidFill>
                <a:latin typeface="Arial" panose="020B0604020202020204" pitchFamily="34" charset="0"/>
                <a:cs typeface="Arial" panose="020B0604020202020204" pitchFamily="34" charset="0"/>
              </a:rPr>
              <a:t>Support intensive outreach, in-reach during admission or home treatment when required </a:t>
            </a:r>
          </a:p>
        </p:txBody>
      </p:sp>
      <p:sp>
        <p:nvSpPr>
          <p:cNvPr id="18" name="TextBox 17">
            <a:extLst>
              <a:ext uri="{FF2B5EF4-FFF2-40B4-BE49-F238E27FC236}">
                <a16:creationId xmlns:a16="http://schemas.microsoft.com/office/drawing/2014/main" id="{43EC4F12-396B-4561-9061-CBF14A841BC3}"/>
              </a:ext>
            </a:extLst>
          </p:cNvPr>
          <p:cNvSpPr txBox="1"/>
          <p:nvPr/>
        </p:nvSpPr>
        <p:spPr>
          <a:xfrm>
            <a:off x="4365963" y="4890914"/>
            <a:ext cx="4588353" cy="507831"/>
          </a:xfrm>
          <a:prstGeom prst="rect">
            <a:avLst/>
          </a:prstGeom>
          <a:noFill/>
        </p:spPr>
        <p:txBody>
          <a:bodyPr wrap="square" rtlCol="0">
            <a:spAutoFit/>
          </a:bodyPr>
          <a:lstStyle/>
          <a:p>
            <a:r>
              <a:rPr lang="en-GB" altLang="ko-KR" sz="1350" dirty="0">
                <a:solidFill>
                  <a:schemeClr val="tx1">
                    <a:lumMod val="75000"/>
                    <a:lumOff val="25000"/>
                  </a:schemeClr>
                </a:solidFill>
                <a:latin typeface="Arial" panose="020B0604020202020204" pitchFamily="34" charset="0"/>
                <a:cs typeface="Arial" panose="020B0604020202020204" pitchFamily="34" charset="0"/>
              </a:rPr>
              <a:t>Provide care before, during and post admission to </a:t>
            </a:r>
          </a:p>
          <a:p>
            <a:r>
              <a:rPr lang="en-GB" altLang="ko-KR" sz="1350" dirty="0">
                <a:solidFill>
                  <a:schemeClr val="tx1">
                    <a:lumMod val="75000"/>
                    <a:lumOff val="25000"/>
                  </a:schemeClr>
                </a:solidFill>
                <a:latin typeface="Arial" panose="020B0604020202020204" pitchFamily="34" charset="0"/>
                <a:cs typeface="Arial" panose="020B0604020202020204" pitchFamily="34" charset="0"/>
              </a:rPr>
              <a:t>medical ward or CYPMH unit</a:t>
            </a:r>
            <a:endParaRPr lang="en-GB" altLang="ko-KR" sz="1350" dirty="0">
              <a:solidFill>
                <a:srgbClr val="FF0000"/>
              </a:solidFill>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6256F671-4090-4825-9640-381C61366F60}"/>
              </a:ext>
            </a:extLst>
          </p:cNvPr>
          <p:cNvSpPr/>
          <p:nvPr/>
        </p:nvSpPr>
        <p:spPr>
          <a:xfrm>
            <a:off x="632014" y="2432530"/>
            <a:ext cx="1812959" cy="1754326"/>
          </a:xfrm>
          <a:prstGeom prst="rect">
            <a:avLst/>
          </a:prstGeom>
        </p:spPr>
        <p:txBody>
          <a:bodyPr wrap="square">
            <a:spAutoFit/>
          </a:bodyPr>
          <a:lstStyle/>
          <a:p>
            <a:pPr algn="ctr"/>
            <a:r>
              <a:rPr lang="en-GB" sz="1350" dirty="0">
                <a:solidFill>
                  <a:schemeClr val="bg1"/>
                </a:solidFill>
                <a:latin typeface="Arial" panose="020B0604020202020204" pitchFamily="34" charset="0"/>
                <a:cs typeface="Arial" panose="020B0604020202020204" pitchFamily="34" charset="0"/>
              </a:rPr>
              <a:t>Evidenced model of delivery for the Eating Disorder Pathway including integration with inpatient care (medical ward and inpatient CYPMH)</a:t>
            </a:r>
          </a:p>
        </p:txBody>
      </p:sp>
    </p:spTree>
    <p:extLst>
      <p:ext uri="{BB962C8B-B14F-4D97-AF65-F5344CB8AC3E}">
        <p14:creationId xmlns:p14="http://schemas.microsoft.com/office/powerpoint/2010/main" val="4113164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3513" y="203676"/>
            <a:ext cx="7156974" cy="500794"/>
          </a:xfrm>
        </p:spPr>
        <p:txBody>
          <a:bodyPr>
            <a:noAutofit/>
          </a:bodyPr>
          <a:lstStyle/>
          <a:p>
            <a:r>
              <a:rPr lang="en-GB" sz="1800" b="1" dirty="0">
                <a:solidFill>
                  <a:schemeClr val="bg2"/>
                </a:solidFill>
                <a:latin typeface="Arial" panose="020B0604020202020204" pitchFamily="34" charset="0"/>
                <a:cs typeface="Arial" panose="020B0604020202020204" pitchFamily="34" charset="0"/>
              </a:rPr>
              <a:t>Eating Disorder care – when inpatient or day care is required (NICE guideline 2017; </a:t>
            </a:r>
            <a:r>
              <a:rPr lang="en-GB" sz="1800" b="1" dirty="0">
                <a:solidFill>
                  <a:schemeClr val="bg2"/>
                </a:solidFill>
                <a:latin typeface="Arial" panose="020B0604020202020204" pitchFamily="34" charset="0"/>
                <a:cs typeface="Arial" panose="020B0604020202020204" pitchFamily="34" charset="0"/>
                <a:hlinkClick r:id="rId2"/>
              </a:rPr>
              <a:t>NHS Eng. ED addendum</a:t>
            </a:r>
            <a:r>
              <a:rPr lang="en-GB" sz="1800" b="1" dirty="0">
                <a:solidFill>
                  <a:schemeClr val="bg2"/>
                </a:solidFill>
                <a:latin typeface="Arial" panose="020B0604020202020204" pitchFamily="34" charset="0"/>
                <a:cs typeface="Arial" panose="020B0604020202020204" pitchFamily="34" charset="0"/>
              </a:rPr>
              <a:t> 2019)</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0275512"/>
              </p:ext>
            </p:extLst>
          </p:nvPr>
        </p:nvGraphicFramePr>
        <p:xfrm>
          <a:off x="889909" y="865414"/>
          <a:ext cx="7886700" cy="5641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00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dgm id="{05197F99-D26B-6641-A243-E3FC128806E5}"/>
                                            </p:graphicEl>
                                          </p:spTgt>
                                        </p:tgtEl>
                                        <p:attrNameLst>
                                          <p:attrName>style.visibility</p:attrName>
                                        </p:attrNameLst>
                                      </p:cBhvr>
                                      <p:to>
                                        <p:strVal val="visible"/>
                                      </p:to>
                                    </p:set>
                                    <p:animEffect transition="in" filter="wipe(left)">
                                      <p:cBhvr>
                                        <p:cTn id="7" dur="500"/>
                                        <p:tgtEl>
                                          <p:spTgt spid="4">
                                            <p:graphicEl>
                                              <a:dgm id="{05197F99-D26B-6641-A243-E3FC128806E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graphicEl>
                                              <a:dgm id="{378E3169-472B-9A4A-9E7A-5BD962B90DEE}"/>
                                            </p:graphicEl>
                                          </p:spTgt>
                                        </p:tgtEl>
                                        <p:attrNameLst>
                                          <p:attrName>style.visibility</p:attrName>
                                        </p:attrNameLst>
                                      </p:cBhvr>
                                      <p:to>
                                        <p:strVal val="visible"/>
                                      </p:to>
                                    </p:set>
                                    <p:animEffect transition="in" filter="wipe(left)">
                                      <p:cBhvr>
                                        <p:cTn id="12" dur="500"/>
                                        <p:tgtEl>
                                          <p:spTgt spid="4">
                                            <p:graphicEl>
                                              <a:dgm id="{378E3169-472B-9A4A-9E7A-5BD962B90DE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graphicEl>
                                              <a:dgm id="{9E9BF3F1-A226-0147-9292-42CBDCF7EC2C}"/>
                                            </p:graphicEl>
                                          </p:spTgt>
                                        </p:tgtEl>
                                        <p:attrNameLst>
                                          <p:attrName>style.visibility</p:attrName>
                                        </p:attrNameLst>
                                      </p:cBhvr>
                                      <p:to>
                                        <p:strVal val="visible"/>
                                      </p:to>
                                    </p:set>
                                    <p:animEffect transition="in" filter="wipe(left)">
                                      <p:cBhvr>
                                        <p:cTn id="17" dur="500"/>
                                        <p:tgtEl>
                                          <p:spTgt spid="4">
                                            <p:graphicEl>
                                              <a:dgm id="{9E9BF3F1-A226-0147-9292-42CBDCF7EC2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graphicEl>
                                              <a:dgm id="{48CE1AA6-7802-4C47-9DA6-BDDC71614523}"/>
                                            </p:graphicEl>
                                          </p:spTgt>
                                        </p:tgtEl>
                                        <p:attrNameLst>
                                          <p:attrName>style.visibility</p:attrName>
                                        </p:attrNameLst>
                                      </p:cBhvr>
                                      <p:to>
                                        <p:strVal val="visible"/>
                                      </p:to>
                                    </p:set>
                                    <p:animEffect transition="in" filter="wipe(left)">
                                      <p:cBhvr>
                                        <p:cTn id="22" dur="500"/>
                                        <p:tgtEl>
                                          <p:spTgt spid="4">
                                            <p:graphicEl>
                                              <a:dgm id="{48CE1AA6-7802-4C47-9DA6-BDDC71614523}"/>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graphicEl>
                                              <a:dgm id="{2A848439-A242-DF4D-BAED-B480A321701F}"/>
                                            </p:graphicEl>
                                          </p:spTgt>
                                        </p:tgtEl>
                                        <p:attrNameLst>
                                          <p:attrName>style.visibility</p:attrName>
                                        </p:attrNameLst>
                                      </p:cBhvr>
                                      <p:to>
                                        <p:strVal val="visible"/>
                                      </p:to>
                                    </p:set>
                                    <p:animEffect transition="in" filter="wipe(left)">
                                      <p:cBhvr>
                                        <p:cTn id="27" dur="500"/>
                                        <p:tgtEl>
                                          <p:spTgt spid="4">
                                            <p:graphicEl>
                                              <a:dgm id="{2A848439-A242-DF4D-BAED-B480A321701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graphicEl>
                                              <a:dgm id="{60DECBBE-359C-7640-98AD-A20462BBAD8E}"/>
                                            </p:graphicEl>
                                          </p:spTgt>
                                        </p:tgtEl>
                                        <p:attrNameLst>
                                          <p:attrName>style.visibility</p:attrName>
                                        </p:attrNameLst>
                                      </p:cBhvr>
                                      <p:to>
                                        <p:strVal val="visible"/>
                                      </p:to>
                                    </p:set>
                                    <p:animEffect transition="in" filter="wipe(left)">
                                      <p:cBhvr>
                                        <p:cTn id="32" dur="500"/>
                                        <p:tgtEl>
                                          <p:spTgt spid="4">
                                            <p:graphicEl>
                                              <a:dgm id="{60DECBBE-359C-7640-98AD-A20462BBAD8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6D977B4-F9D4-4B8B-BF65-6D8401430FA7}"/>
              </a:ext>
            </a:extLst>
          </p:cNvPr>
          <p:cNvSpPr>
            <a:spLocks noGrp="1"/>
          </p:cNvSpPr>
          <p:nvPr>
            <p:ph type="title"/>
          </p:nvPr>
        </p:nvSpPr>
        <p:spPr>
          <a:xfrm>
            <a:off x="370779" y="224813"/>
            <a:ext cx="8104909" cy="690947"/>
          </a:xfrm>
        </p:spPr>
        <p:txBody>
          <a:bodyPr/>
          <a:lstStyle/>
          <a:p>
            <a:r>
              <a:rPr lang="en-GB" sz="2400" dirty="0"/>
              <a:t>Surge in CYP eating disorder cases during Covid-19 </a:t>
            </a:r>
          </a:p>
        </p:txBody>
      </p:sp>
      <p:sp>
        <p:nvSpPr>
          <p:cNvPr id="10" name="Content Placeholder 9">
            <a:extLst>
              <a:ext uri="{FF2B5EF4-FFF2-40B4-BE49-F238E27FC236}">
                <a16:creationId xmlns:a16="http://schemas.microsoft.com/office/drawing/2014/main" id="{F8335B03-B43A-44BE-B07C-2160EA726E7B}"/>
              </a:ext>
            </a:extLst>
          </p:cNvPr>
          <p:cNvSpPr txBox="1">
            <a:spLocks noGrp="1"/>
          </p:cNvSpPr>
          <p:nvPr>
            <p:ph sz="quarter" idx="10"/>
          </p:nvPr>
        </p:nvSpPr>
        <p:spPr>
          <a:xfrm>
            <a:off x="223053" y="868863"/>
            <a:ext cx="4055442" cy="5170646"/>
          </a:xfrm>
          <a:prstGeom prst="rect">
            <a:avLst/>
          </a:prstGeom>
          <a:solidFill>
            <a:schemeClr val="accent5">
              <a:lumMod val="20000"/>
              <a:lumOff val="80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marL="0" indent="0" defTabSz="342900">
              <a:lnSpc>
                <a:spcPct val="100000"/>
              </a:lnSpc>
              <a:spcBef>
                <a:spcPts val="0"/>
              </a:spcBef>
              <a:buNone/>
              <a:defRPr/>
            </a:pPr>
            <a:r>
              <a:rPr lang="en-GB" sz="1100" b="1" dirty="0">
                <a:solidFill>
                  <a:srgbClr val="000000"/>
                </a:solidFill>
              </a:rPr>
              <a:t>Rise in demand and improved access but there is a significant surge in demand during Covid-19:</a:t>
            </a:r>
          </a:p>
          <a:p>
            <a:pPr marL="0" indent="0" defTabSz="342900">
              <a:lnSpc>
                <a:spcPct val="100000"/>
              </a:lnSpc>
              <a:spcBef>
                <a:spcPts val="0"/>
              </a:spcBef>
              <a:buNone/>
              <a:defRPr/>
            </a:pPr>
            <a:endParaRPr lang="en-GB" sz="1100" b="1" dirty="0">
              <a:solidFill>
                <a:srgbClr val="000000"/>
              </a:solidFill>
            </a:endParaRPr>
          </a:p>
          <a:p>
            <a:pPr marL="0" indent="0" defTabSz="342900">
              <a:lnSpc>
                <a:spcPct val="100000"/>
              </a:lnSpc>
              <a:spcBef>
                <a:spcPts val="0"/>
              </a:spcBef>
              <a:buNone/>
              <a:defRPr/>
            </a:pPr>
            <a:endParaRPr lang="en-GB" sz="900" b="1" dirty="0">
              <a:solidFill>
                <a:srgbClr val="000000"/>
              </a:solidFill>
            </a:endParaRPr>
          </a:p>
          <a:p>
            <a:pPr marL="0" indent="0" defTabSz="342900">
              <a:lnSpc>
                <a:spcPct val="100000"/>
              </a:lnSpc>
              <a:spcBef>
                <a:spcPts val="0"/>
              </a:spcBef>
              <a:buNone/>
              <a:defRPr/>
            </a:pPr>
            <a:endParaRPr lang="en-GB" sz="900" b="1" dirty="0">
              <a:solidFill>
                <a:srgbClr val="000000"/>
              </a:solidFill>
            </a:endParaRPr>
          </a:p>
          <a:p>
            <a:pPr marL="0" indent="0" defTabSz="342900">
              <a:lnSpc>
                <a:spcPct val="100000"/>
              </a:lnSpc>
              <a:spcBef>
                <a:spcPts val="0"/>
              </a:spcBef>
              <a:buNone/>
              <a:defRPr/>
            </a:pPr>
            <a:endParaRPr lang="en-GB" sz="900" b="1" dirty="0">
              <a:solidFill>
                <a:srgbClr val="000000"/>
              </a:solidFill>
            </a:endParaRPr>
          </a:p>
          <a:p>
            <a:pPr marL="0" indent="0" defTabSz="342900">
              <a:lnSpc>
                <a:spcPct val="100000"/>
              </a:lnSpc>
              <a:spcBef>
                <a:spcPts val="0"/>
              </a:spcBef>
              <a:buNone/>
              <a:defRPr/>
            </a:pPr>
            <a:endParaRPr lang="en-GB" sz="900" b="1" dirty="0">
              <a:solidFill>
                <a:srgbClr val="000000"/>
              </a:solidFill>
            </a:endParaRPr>
          </a:p>
          <a:p>
            <a:pPr marL="0" indent="0" defTabSz="342900">
              <a:lnSpc>
                <a:spcPct val="100000"/>
              </a:lnSpc>
              <a:spcBef>
                <a:spcPts val="0"/>
              </a:spcBef>
              <a:buNone/>
              <a:defRPr/>
            </a:pPr>
            <a:endParaRPr lang="en-GB" sz="900" b="1" dirty="0">
              <a:solidFill>
                <a:srgbClr val="000000"/>
              </a:solidFill>
            </a:endParaRPr>
          </a:p>
          <a:p>
            <a:pPr marL="0" indent="0" defTabSz="342900">
              <a:lnSpc>
                <a:spcPct val="100000"/>
              </a:lnSpc>
              <a:spcBef>
                <a:spcPts val="0"/>
              </a:spcBef>
              <a:buNone/>
              <a:defRPr/>
            </a:pPr>
            <a:endParaRPr lang="en-GB" sz="900" b="1" dirty="0">
              <a:solidFill>
                <a:srgbClr val="000000"/>
              </a:solidFill>
            </a:endParaRPr>
          </a:p>
          <a:p>
            <a:pPr marL="0" indent="0" defTabSz="342900">
              <a:lnSpc>
                <a:spcPct val="100000"/>
              </a:lnSpc>
              <a:spcBef>
                <a:spcPts val="0"/>
              </a:spcBef>
              <a:buNone/>
              <a:defRPr/>
            </a:pPr>
            <a:endParaRPr lang="en-GB" sz="900" b="1" dirty="0">
              <a:solidFill>
                <a:srgbClr val="000000"/>
              </a:solidFill>
            </a:endParaRPr>
          </a:p>
          <a:p>
            <a:pPr marL="0" indent="0" defTabSz="342900">
              <a:lnSpc>
                <a:spcPct val="100000"/>
              </a:lnSpc>
              <a:spcBef>
                <a:spcPts val="0"/>
              </a:spcBef>
              <a:buNone/>
              <a:defRPr/>
            </a:pPr>
            <a:endParaRPr lang="en-GB" sz="900" b="1" dirty="0">
              <a:solidFill>
                <a:srgbClr val="000000"/>
              </a:solidFill>
            </a:endParaRPr>
          </a:p>
          <a:p>
            <a:pPr marL="0" indent="0" defTabSz="342900">
              <a:lnSpc>
                <a:spcPct val="100000"/>
              </a:lnSpc>
              <a:spcBef>
                <a:spcPts val="0"/>
              </a:spcBef>
              <a:buNone/>
              <a:defRPr/>
            </a:pPr>
            <a:endParaRPr lang="en-GB" sz="900" b="1" dirty="0">
              <a:solidFill>
                <a:srgbClr val="000000"/>
              </a:solidFill>
            </a:endParaRPr>
          </a:p>
          <a:p>
            <a:pPr marL="0" indent="0" defTabSz="342900">
              <a:lnSpc>
                <a:spcPct val="100000"/>
              </a:lnSpc>
              <a:spcBef>
                <a:spcPts val="0"/>
              </a:spcBef>
              <a:buNone/>
              <a:defRPr/>
            </a:pPr>
            <a:endParaRPr lang="en-GB" sz="900" b="1" dirty="0">
              <a:solidFill>
                <a:srgbClr val="000000"/>
              </a:solidFill>
            </a:endParaRPr>
          </a:p>
          <a:p>
            <a:pPr marL="0" indent="0" defTabSz="342900">
              <a:lnSpc>
                <a:spcPct val="100000"/>
              </a:lnSpc>
              <a:spcBef>
                <a:spcPts val="0"/>
              </a:spcBef>
              <a:buNone/>
              <a:defRPr/>
            </a:pPr>
            <a:endParaRPr lang="en-GB" sz="900" b="1" dirty="0">
              <a:solidFill>
                <a:srgbClr val="000000"/>
              </a:solidFill>
            </a:endParaRPr>
          </a:p>
          <a:p>
            <a:pPr marL="0" indent="0" defTabSz="342900">
              <a:lnSpc>
                <a:spcPct val="100000"/>
              </a:lnSpc>
              <a:spcBef>
                <a:spcPts val="0"/>
              </a:spcBef>
              <a:buNone/>
              <a:defRPr/>
            </a:pPr>
            <a:endParaRPr lang="en-GB" sz="1100" dirty="0">
              <a:solidFill>
                <a:srgbClr val="000000"/>
              </a:solidFill>
            </a:endParaRPr>
          </a:p>
          <a:p>
            <a:pPr marL="0" indent="0" defTabSz="342900">
              <a:lnSpc>
                <a:spcPct val="100000"/>
              </a:lnSpc>
              <a:spcBef>
                <a:spcPts val="0"/>
              </a:spcBef>
              <a:buNone/>
              <a:defRPr/>
            </a:pPr>
            <a:r>
              <a:rPr lang="en-GB" sz="1100" dirty="0">
                <a:solidFill>
                  <a:srgbClr val="000000"/>
                </a:solidFill>
              </a:rPr>
              <a:t>Compared to 2019/20</a:t>
            </a:r>
            <a:r>
              <a:rPr lang="en-GB" sz="1100" b="1" dirty="0">
                <a:solidFill>
                  <a:srgbClr val="000000"/>
                </a:solidFill>
              </a:rPr>
              <a:t>, 2,661 more CYP </a:t>
            </a:r>
            <a:r>
              <a:rPr lang="en-GB" sz="1100" dirty="0">
                <a:solidFill>
                  <a:srgbClr val="000000"/>
                </a:solidFill>
              </a:rPr>
              <a:t>started treatment in 2020/21</a:t>
            </a:r>
          </a:p>
          <a:p>
            <a:pPr marL="0" indent="0" defTabSz="342900">
              <a:lnSpc>
                <a:spcPct val="100000"/>
              </a:lnSpc>
              <a:spcBef>
                <a:spcPts val="0"/>
              </a:spcBef>
              <a:buNone/>
              <a:defRPr/>
            </a:pPr>
            <a:endParaRPr lang="en-GB" sz="1100" dirty="0">
              <a:solidFill>
                <a:srgbClr val="000000"/>
              </a:solidFill>
            </a:endParaRPr>
          </a:p>
          <a:p>
            <a:pPr marL="0" indent="0" defTabSz="342900">
              <a:lnSpc>
                <a:spcPct val="100000"/>
              </a:lnSpc>
              <a:spcBef>
                <a:spcPts val="0"/>
              </a:spcBef>
              <a:buNone/>
              <a:defRPr/>
            </a:pPr>
            <a:r>
              <a:rPr lang="en-GB" sz="1100" b="1" dirty="0">
                <a:solidFill>
                  <a:srgbClr val="000000"/>
                </a:solidFill>
              </a:rPr>
              <a:t>Increase</a:t>
            </a:r>
            <a:r>
              <a:rPr lang="en-GB" sz="1100" dirty="0">
                <a:solidFill>
                  <a:srgbClr val="000000"/>
                </a:solidFill>
              </a:rPr>
              <a:t> in the number requiring treatment (no. starting and still waiting to start treatment) over the last 12 months was: </a:t>
            </a:r>
          </a:p>
          <a:p>
            <a:pPr defTabSz="342900">
              <a:lnSpc>
                <a:spcPct val="100000"/>
              </a:lnSpc>
              <a:spcBef>
                <a:spcPts val="0"/>
              </a:spcBef>
              <a:buFontTx/>
              <a:buChar char="-"/>
              <a:defRPr/>
            </a:pPr>
            <a:r>
              <a:rPr lang="en-GB" sz="1100" b="1" dirty="0">
                <a:solidFill>
                  <a:srgbClr val="000000"/>
                </a:solidFill>
              </a:rPr>
              <a:t>129% for urgent </a:t>
            </a:r>
            <a:r>
              <a:rPr lang="en-GB" sz="1100" dirty="0">
                <a:solidFill>
                  <a:srgbClr val="000000"/>
                </a:solidFill>
              </a:rPr>
              <a:t>treatment </a:t>
            </a:r>
          </a:p>
          <a:p>
            <a:pPr defTabSz="342900">
              <a:lnSpc>
                <a:spcPct val="100000"/>
              </a:lnSpc>
              <a:spcBef>
                <a:spcPts val="0"/>
              </a:spcBef>
              <a:buFontTx/>
              <a:buChar char="-"/>
              <a:defRPr/>
            </a:pPr>
            <a:r>
              <a:rPr lang="en-GB" sz="1100" b="1" dirty="0">
                <a:solidFill>
                  <a:srgbClr val="000000"/>
                </a:solidFill>
              </a:rPr>
              <a:t>60% for non-urgent/routine </a:t>
            </a:r>
            <a:r>
              <a:rPr lang="en-GB" sz="1100" dirty="0">
                <a:solidFill>
                  <a:srgbClr val="000000"/>
                </a:solidFill>
              </a:rPr>
              <a:t>treatment</a:t>
            </a:r>
          </a:p>
          <a:p>
            <a:pPr marL="0" indent="0" defTabSz="342900">
              <a:lnSpc>
                <a:spcPct val="100000"/>
              </a:lnSpc>
              <a:spcBef>
                <a:spcPts val="0"/>
              </a:spcBef>
              <a:buNone/>
              <a:defRPr/>
            </a:pPr>
            <a:endParaRPr lang="en-GB" sz="1100" b="1" dirty="0">
              <a:solidFill>
                <a:srgbClr val="000000"/>
              </a:solidFill>
            </a:endParaRPr>
          </a:p>
          <a:p>
            <a:pPr marL="0" indent="0" defTabSz="342900">
              <a:lnSpc>
                <a:spcPct val="100000"/>
              </a:lnSpc>
              <a:spcBef>
                <a:spcPts val="0"/>
              </a:spcBef>
              <a:buNone/>
              <a:defRPr/>
            </a:pPr>
            <a:r>
              <a:rPr lang="en-GB" sz="1100" dirty="0">
                <a:solidFill>
                  <a:srgbClr val="000000"/>
                </a:solidFill>
              </a:rPr>
              <a:t>Increase evident across all regions with significant pressures in Midlands, North West, East of </a:t>
            </a:r>
            <a:r>
              <a:rPr lang="en-GB" sz="1100" dirty="0" err="1">
                <a:solidFill>
                  <a:srgbClr val="000000"/>
                </a:solidFill>
              </a:rPr>
              <a:t>Eng</a:t>
            </a:r>
            <a:r>
              <a:rPr lang="en-GB" sz="1100" dirty="0">
                <a:solidFill>
                  <a:srgbClr val="000000"/>
                </a:solidFill>
              </a:rPr>
              <a:t>, and London. </a:t>
            </a:r>
          </a:p>
          <a:p>
            <a:pPr marL="342900" lvl="1" indent="0" defTabSz="342900">
              <a:lnSpc>
                <a:spcPct val="100000"/>
              </a:lnSpc>
              <a:spcBef>
                <a:spcPts val="0"/>
              </a:spcBef>
              <a:buNone/>
              <a:defRPr/>
            </a:pPr>
            <a:endParaRPr lang="en-GB" sz="1100" dirty="0">
              <a:solidFill>
                <a:srgbClr val="000000"/>
              </a:solidFill>
            </a:endParaRPr>
          </a:p>
          <a:p>
            <a:pPr marL="0" indent="0" defTabSz="342900">
              <a:lnSpc>
                <a:spcPct val="100000"/>
              </a:lnSpc>
              <a:spcBef>
                <a:spcPts val="0"/>
              </a:spcBef>
              <a:buNone/>
              <a:defRPr/>
            </a:pPr>
            <a:r>
              <a:rPr lang="en-GB" sz="1100" dirty="0">
                <a:solidFill>
                  <a:prstClr val="black"/>
                </a:solidFill>
                <a:latin typeface="Arial"/>
                <a:cs typeface="Arial"/>
              </a:rPr>
              <a:t>CYP Community Eating Disorder Teams </a:t>
            </a:r>
            <a:r>
              <a:rPr lang="en-GB" sz="1100" b="1" dirty="0">
                <a:solidFill>
                  <a:prstClr val="black"/>
                </a:solidFill>
                <a:latin typeface="Arial"/>
                <a:cs typeface="Arial"/>
              </a:rPr>
              <a:t>continue to deliver treatment using remote ways of working for </a:t>
            </a:r>
            <a:r>
              <a:rPr lang="en-GB" sz="1100" dirty="0">
                <a:solidFill>
                  <a:prstClr val="black"/>
                </a:solidFill>
                <a:latin typeface="Arial"/>
                <a:cs typeface="Arial"/>
              </a:rPr>
              <a:t>individual and family interventions alongside face to face appointments when required. Includes working with primary, community, schools/FE colleges to help identify CYP who may be at risk of relapse during Covid-19 and lockdown.</a:t>
            </a:r>
          </a:p>
        </p:txBody>
      </p:sp>
      <p:sp>
        <p:nvSpPr>
          <p:cNvPr id="11" name="TextBox 10">
            <a:extLst>
              <a:ext uri="{FF2B5EF4-FFF2-40B4-BE49-F238E27FC236}">
                <a16:creationId xmlns:a16="http://schemas.microsoft.com/office/drawing/2014/main" id="{2D9EF664-02E9-4F43-BAEF-07AAAD0BCF37}"/>
              </a:ext>
            </a:extLst>
          </p:cNvPr>
          <p:cNvSpPr txBox="1"/>
          <p:nvPr/>
        </p:nvSpPr>
        <p:spPr>
          <a:xfrm>
            <a:off x="4520744" y="719552"/>
            <a:ext cx="4055442" cy="276999"/>
          </a:xfrm>
          <a:prstGeom prst="rect">
            <a:avLst/>
          </a:prstGeom>
          <a:noFill/>
        </p:spPr>
        <p:txBody>
          <a:bodyPr wrap="square" rtlCol="0">
            <a:spAutoFit/>
          </a:bodyPr>
          <a:lstStyle/>
          <a:p>
            <a:pPr algn="ctr" defTabSz="342900">
              <a:defRPr/>
            </a:pPr>
            <a:r>
              <a:rPr lang="en-GB" sz="1200" b="1" dirty="0">
                <a:solidFill>
                  <a:srgbClr val="000000"/>
                </a:solidFill>
                <a:latin typeface="Arial" panose="020B0604020202020204" pitchFamily="34" charset="0"/>
                <a:cs typeface="Arial" panose="020B0604020202020204" pitchFamily="34" charset="0"/>
              </a:rPr>
              <a:t>Progress Q1 2016/17 to Q4 2020/21 (SDCS data)</a:t>
            </a:r>
            <a:endParaRPr lang="en-GB" sz="1200" b="1" dirty="0">
              <a:solidFill>
                <a:srgbClr val="FF0000"/>
              </a:solidFill>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A3ED0A81-0533-402F-8B28-EF4BE1B4337B}"/>
              </a:ext>
            </a:extLst>
          </p:cNvPr>
          <p:cNvGraphicFramePr>
            <a:graphicFrameLocks noGrp="1"/>
          </p:cNvGraphicFramePr>
          <p:nvPr>
            <p:extLst>
              <p:ext uri="{D42A27DB-BD31-4B8C-83A1-F6EECF244321}">
                <p14:modId xmlns:p14="http://schemas.microsoft.com/office/powerpoint/2010/main" val="4225586915"/>
              </p:ext>
            </p:extLst>
          </p:nvPr>
        </p:nvGraphicFramePr>
        <p:xfrm>
          <a:off x="925013" y="1305207"/>
          <a:ext cx="2528480" cy="1625611"/>
        </p:xfrm>
        <a:graphic>
          <a:graphicData uri="http://schemas.openxmlformats.org/drawingml/2006/table">
            <a:tbl>
              <a:tblPr>
                <a:tableStyleId>{5C22544A-7EE6-4342-B048-85BDC9FD1C3A}</a:tableStyleId>
              </a:tblPr>
              <a:tblGrid>
                <a:gridCol w="569709">
                  <a:extLst>
                    <a:ext uri="{9D8B030D-6E8A-4147-A177-3AD203B41FA5}">
                      <a16:colId xmlns:a16="http://schemas.microsoft.com/office/drawing/2014/main" val="2578651508"/>
                    </a:ext>
                  </a:extLst>
                </a:gridCol>
                <a:gridCol w="1080073">
                  <a:extLst>
                    <a:ext uri="{9D8B030D-6E8A-4147-A177-3AD203B41FA5}">
                      <a16:colId xmlns:a16="http://schemas.microsoft.com/office/drawing/2014/main" val="1497542536"/>
                    </a:ext>
                  </a:extLst>
                </a:gridCol>
                <a:gridCol w="878698">
                  <a:extLst>
                    <a:ext uri="{9D8B030D-6E8A-4147-A177-3AD203B41FA5}">
                      <a16:colId xmlns:a16="http://schemas.microsoft.com/office/drawing/2014/main" val="110110511"/>
                    </a:ext>
                  </a:extLst>
                </a:gridCol>
              </a:tblGrid>
              <a:tr h="601164">
                <a:tc>
                  <a:txBody>
                    <a:bodyPr/>
                    <a:lstStyle/>
                    <a:p>
                      <a:pPr algn="ctr" fontAlgn="b"/>
                      <a:r>
                        <a:rPr lang="en-GB" sz="1000" b="1" u="none" strike="noStrike" dirty="0">
                          <a:effectLst/>
                          <a:latin typeface="Arial" panose="020B0604020202020204" pitchFamily="34" charset="0"/>
                          <a:cs typeface="Arial" panose="020B0604020202020204" pitchFamily="34" charset="0"/>
                        </a:rPr>
                        <a:t>Year </a:t>
                      </a:r>
                    </a:p>
                    <a:p>
                      <a:pPr algn="ctr" fontAlgn="b"/>
                      <a:endParaRPr lang="en-GB" sz="1000" b="1" i="0" u="none" strike="noStrike" dirty="0">
                        <a:solidFill>
                          <a:srgbClr val="000000"/>
                        </a:solidFill>
                        <a:effectLst/>
                        <a:latin typeface="Arial" panose="020B0604020202020204" pitchFamily="34" charset="0"/>
                        <a:cs typeface="Arial" panose="020B0604020202020204" pitchFamily="34" charset="0"/>
                      </a:endParaRPr>
                    </a:p>
                    <a:p>
                      <a:pPr algn="ctr" fontAlgn="b"/>
                      <a:endParaRPr lang="en-GB" sz="1000" b="1" i="0" u="none" strike="noStrike" dirty="0">
                        <a:solidFill>
                          <a:srgbClr val="000000"/>
                        </a:solidFill>
                        <a:effectLst/>
                        <a:latin typeface="Arial" panose="020B0604020202020204" pitchFamily="34" charset="0"/>
                        <a:cs typeface="Arial" panose="020B0604020202020204" pitchFamily="34" charset="0"/>
                      </a:endParaRPr>
                    </a:p>
                    <a:p>
                      <a:pPr algn="ctr" fontAlgn="b"/>
                      <a:endParaRPr lang="en-GB" sz="1000" b="1"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tc>
                  <a:txBody>
                    <a:bodyPr/>
                    <a:lstStyle/>
                    <a:p>
                      <a:pPr algn="ctr" fontAlgn="b"/>
                      <a:r>
                        <a:rPr lang="en-GB" sz="1000" b="1" u="none" strike="noStrike" dirty="0">
                          <a:effectLst/>
                          <a:latin typeface="Arial" panose="020B0604020202020204" pitchFamily="34" charset="0"/>
                          <a:cs typeface="Arial" panose="020B0604020202020204" pitchFamily="34" charset="0"/>
                        </a:rPr>
                        <a:t>No. starting urgent  and routine treatment  </a:t>
                      </a:r>
                    </a:p>
                    <a:p>
                      <a:pPr algn="ctr" fontAlgn="b"/>
                      <a:endParaRPr lang="en-GB" sz="1000" b="1"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tc>
                  <a:txBody>
                    <a:bodyPr/>
                    <a:lstStyle/>
                    <a:p>
                      <a:pPr algn="ctr" fontAlgn="b"/>
                      <a:r>
                        <a:rPr lang="en-GB" sz="1000" b="1" u="none" strike="noStrike" dirty="0">
                          <a:effectLst/>
                          <a:latin typeface="Arial" panose="020B0604020202020204" pitchFamily="34" charset="0"/>
                          <a:cs typeface="Arial" panose="020B0604020202020204" pitchFamily="34" charset="0"/>
                        </a:rPr>
                        <a:t>Av % CYP within the ED standard</a:t>
                      </a:r>
                    </a:p>
                    <a:p>
                      <a:pPr algn="ctr" fontAlgn="b"/>
                      <a:endParaRPr lang="en-GB" sz="1000" b="1" u="none" strike="noStrike" dirty="0">
                        <a:effectLst/>
                        <a:latin typeface="Arial" panose="020B0604020202020204" pitchFamily="34" charset="0"/>
                        <a:cs typeface="Arial" panose="020B0604020202020204" pitchFamily="34" charset="0"/>
                      </a:endParaRPr>
                    </a:p>
                    <a:p>
                      <a:pPr algn="ctr" fontAlgn="b"/>
                      <a:r>
                        <a:rPr lang="en-GB" sz="1000" b="1" u="none" strike="noStrike" dirty="0">
                          <a:effectLst/>
                          <a:latin typeface="Arial" panose="020B0604020202020204" pitchFamily="34" charset="0"/>
                          <a:cs typeface="Arial" panose="020B0604020202020204" pitchFamily="34" charset="0"/>
                        </a:rPr>
                        <a:t> </a:t>
                      </a:r>
                      <a:endParaRPr lang="en-GB" sz="1000" b="1"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extLst>
                  <a:ext uri="{0D108BD9-81ED-4DB2-BD59-A6C34878D82A}">
                    <a16:rowId xmlns:a16="http://schemas.microsoft.com/office/drawing/2014/main" val="27718673"/>
                  </a:ext>
                </a:extLst>
              </a:tr>
              <a:tr h="139247">
                <a:tc>
                  <a:txBody>
                    <a:bodyPr/>
                    <a:lstStyle/>
                    <a:p>
                      <a:pPr algn="ctr" fontAlgn="b"/>
                      <a:r>
                        <a:rPr lang="en-GB" sz="1000" u="none" strike="noStrike" dirty="0">
                          <a:effectLst/>
                          <a:latin typeface="Arial" panose="020B0604020202020204" pitchFamily="34" charset="0"/>
                          <a:cs typeface="Arial" panose="020B0604020202020204" pitchFamily="34" charset="0"/>
                        </a:rPr>
                        <a:t>2016/17</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tc>
                  <a:txBody>
                    <a:bodyPr/>
                    <a:lstStyle/>
                    <a:p>
                      <a:pPr algn="ctr" fontAlgn="b"/>
                      <a:r>
                        <a:rPr lang="en-GB" sz="1000" u="none" strike="noStrike" dirty="0">
                          <a:effectLst/>
                          <a:latin typeface="Arial" panose="020B0604020202020204" pitchFamily="34" charset="0"/>
                          <a:cs typeface="Arial" panose="020B0604020202020204" pitchFamily="34" charset="0"/>
                        </a:rPr>
                        <a:t>5243</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tc>
                  <a:txBody>
                    <a:bodyPr/>
                    <a:lstStyle/>
                    <a:p>
                      <a:pPr algn="ctr" fontAlgn="b"/>
                      <a:r>
                        <a:rPr lang="en-GB" sz="1000" u="none" strike="noStrike" dirty="0">
                          <a:effectLst/>
                          <a:latin typeface="Arial" panose="020B0604020202020204" pitchFamily="34" charset="0"/>
                          <a:cs typeface="Arial" panose="020B0604020202020204" pitchFamily="34" charset="0"/>
                        </a:rPr>
                        <a:t>72</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extLst>
                  <a:ext uri="{0D108BD9-81ED-4DB2-BD59-A6C34878D82A}">
                    <a16:rowId xmlns:a16="http://schemas.microsoft.com/office/drawing/2014/main" val="1173742264"/>
                  </a:ext>
                </a:extLst>
              </a:tr>
              <a:tr h="139247">
                <a:tc>
                  <a:txBody>
                    <a:bodyPr/>
                    <a:lstStyle/>
                    <a:p>
                      <a:pPr algn="ctr" fontAlgn="b"/>
                      <a:r>
                        <a:rPr lang="en-GB" sz="1000" u="none" strike="noStrike" dirty="0">
                          <a:effectLst/>
                          <a:latin typeface="Arial" panose="020B0604020202020204" pitchFamily="34" charset="0"/>
                          <a:cs typeface="Arial" panose="020B0604020202020204" pitchFamily="34" charset="0"/>
                        </a:rPr>
                        <a:t>2017/18</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tc>
                  <a:txBody>
                    <a:bodyPr/>
                    <a:lstStyle/>
                    <a:p>
                      <a:pPr algn="ctr" fontAlgn="b"/>
                      <a:r>
                        <a:rPr lang="en-GB" sz="1000" u="none" strike="noStrike" dirty="0">
                          <a:effectLst/>
                          <a:latin typeface="Arial" panose="020B0604020202020204" pitchFamily="34" charset="0"/>
                          <a:cs typeface="Arial" panose="020B0604020202020204" pitchFamily="34" charset="0"/>
                        </a:rPr>
                        <a:t>6867</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tc>
                  <a:txBody>
                    <a:bodyPr/>
                    <a:lstStyle/>
                    <a:p>
                      <a:pPr algn="ctr" fontAlgn="b"/>
                      <a:r>
                        <a:rPr lang="en-GB" sz="1000" u="none" strike="noStrike" dirty="0">
                          <a:effectLst/>
                          <a:latin typeface="Arial" panose="020B0604020202020204" pitchFamily="34" charset="0"/>
                          <a:cs typeface="Arial" panose="020B0604020202020204" pitchFamily="34" charset="0"/>
                        </a:rPr>
                        <a:t>80</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extLst>
                  <a:ext uri="{0D108BD9-81ED-4DB2-BD59-A6C34878D82A}">
                    <a16:rowId xmlns:a16="http://schemas.microsoft.com/office/drawing/2014/main" val="2930407701"/>
                  </a:ext>
                </a:extLst>
              </a:tr>
              <a:tr h="139247">
                <a:tc>
                  <a:txBody>
                    <a:bodyPr/>
                    <a:lstStyle/>
                    <a:p>
                      <a:pPr algn="ctr" fontAlgn="b"/>
                      <a:r>
                        <a:rPr lang="en-GB" sz="1000" u="none" strike="noStrike" dirty="0">
                          <a:effectLst/>
                          <a:latin typeface="Arial" panose="020B0604020202020204" pitchFamily="34" charset="0"/>
                          <a:cs typeface="Arial" panose="020B0604020202020204" pitchFamily="34" charset="0"/>
                        </a:rPr>
                        <a:t>2018/19</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tc>
                  <a:txBody>
                    <a:bodyPr/>
                    <a:lstStyle/>
                    <a:p>
                      <a:pPr algn="ctr" fontAlgn="b"/>
                      <a:r>
                        <a:rPr lang="en-GB" sz="1000" u="none" strike="noStrike" dirty="0">
                          <a:effectLst/>
                          <a:latin typeface="Arial" panose="020B0604020202020204" pitchFamily="34" charset="0"/>
                          <a:cs typeface="Arial" panose="020B0604020202020204" pitchFamily="34" charset="0"/>
                        </a:rPr>
                        <a:t>7575</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tc>
                  <a:txBody>
                    <a:bodyPr/>
                    <a:lstStyle/>
                    <a:p>
                      <a:pPr algn="ctr" fontAlgn="b"/>
                      <a:r>
                        <a:rPr lang="en-GB" sz="1000" u="none" strike="noStrike" dirty="0">
                          <a:effectLst/>
                          <a:latin typeface="Arial" panose="020B0604020202020204" pitchFamily="34" charset="0"/>
                          <a:cs typeface="Arial" panose="020B0604020202020204" pitchFamily="34" charset="0"/>
                        </a:rPr>
                        <a:t>82</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extLst>
                  <a:ext uri="{0D108BD9-81ED-4DB2-BD59-A6C34878D82A}">
                    <a16:rowId xmlns:a16="http://schemas.microsoft.com/office/drawing/2014/main" val="1660082373"/>
                  </a:ext>
                </a:extLst>
              </a:tr>
              <a:tr h="139247">
                <a:tc>
                  <a:txBody>
                    <a:bodyPr/>
                    <a:lstStyle/>
                    <a:p>
                      <a:pPr algn="ctr" fontAlgn="b"/>
                      <a:r>
                        <a:rPr lang="en-GB" sz="1000" u="none" strike="noStrike" dirty="0">
                          <a:effectLst/>
                          <a:latin typeface="Arial" panose="020B0604020202020204" pitchFamily="34" charset="0"/>
                          <a:cs typeface="Arial" panose="020B0604020202020204" pitchFamily="34" charset="0"/>
                        </a:rPr>
                        <a:t>2019/20</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tc>
                  <a:txBody>
                    <a:bodyPr/>
                    <a:lstStyle/>
                    <a:p>
                      <a:pPr algn="ctr" fontAlgn="b"/>
                      <a:r>
                        <a:rPr lang="en-GB" sz="1000" u="none" strike="noStrike" dirty="0">
                          <a:effectLst/>
                          <a:latin typeface="Arial" panose="020B0604020202020204" pitchFamily="34" charset="0"/>
                          <a:cs typeface="Arial" panose="020B0604020202020204" pitchFamily="34" charset="0"/>
                        </a:rPr>
                        <a:t>8034</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tc>
                  <a:txBody>
                    <a:bodyPr/>
                    <a:lstStyle/>
                    <a:p>
                      <a:pPr algn="ctr" fontAlgn="b"/>
                      <a:r>
                        <a:rPr lang="en-GB" sz="1000" u="none" strike="noStrike" dirty="0">
                          <a:effectLst/>
                          <a:latin typeface="Arial" panose="020B0604020202020204" pitchFamily="34" charset="0"/>
                          <a:cs typeface="Arial" panose="020B0604020202020204" pitchFamily="34" charset="0"/>
                        </a:rPr>
                        <a:t>77</a:t>
                      </a:r>
                      <a:endParaRPr lang="en-GB" sz="10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extLst>
                  <a:ext uri="{0D108BD9-81ED-4DB2-BD59-A6C34878D82A}">
                    <a16:rowId xmlns:a16="http://schemas.microsoft.com/office/drawing/2014/main" val="3986990078"/>
                  </a:ext>
                </a:extLst>
              </a:tr>
              <a:tr h="225436">
                <a:tc>
                  <a:txBody>
                    <a:bodyPr/>
                    <a:lstStyle/>
                    <a:p>
                      <a:pPr algn="ctr" fontAlgn="b"/>
                      <a:r>
                        <a:rPr lang="en-GB" sz="1000" b="1" u="none" strike="noStrike" dirty="0">
                          <a:effectLst/>
                          <a:latin typeface="Arial" panose="020B0604020202020204" pitchFamily="34" charset="0"/>
                          <a:cs typeface="Arial" panose="020B0604020202020204" pitchFamily="34" charset="0"/>
                        </a:rPr>
                        <a:t>2020/21 </a:t>
                      </a:r>
                      <a:endParaRPr lang="en-GB" sz="1000" b="1"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tc>
                <a:tc>
                  <a:txBody>
                    <a:bodyPr/>
                    <a:lstStyle/>
                    <a:p>
                      <a:pPr algn="ctr" fontAlgn="b"/>
                      <a:r>
                        <a:rPr lang="en-GB" sz="1000" b="1" i="0" u="none" strike="noStrike" dirty="0">
                          <a:solidFill>
                            <a:srgbClr val="000000"/>
                          </a:solidFill>
                          <a:effectLst/>
                          <a:latin typeface="Arial" panose="020B0604020202020204" pitchFamily="34" charset="0"/>
                          <a:cs typeface="Arial" panose="020B0604020202020204" pitchFamily="34" charset="0"/>
                        </a:rPr>
                        <a:t>10,695</a:t>
                      </a:r>
                    </a:p>
                  </a:txBody>
                  <a:tcPr marL="5715" marR="5715" marT="5715" marB="0" anchor="b"/>
                </a:tc>
                <a:tc>
                  <a:txBody>
                    <a:bodyPr/>
                    <a:lstStyle/>
                    <a:p>
                      <a:pPr algn="ctr" fontAlgn="b"/>
                      <a:r>
                        <a:rPr lang="en-GB" sz="1000" b="0" i="0" u="none" strike="noStrike" dirty="0">
                          <a:solidFill>
                            <a:srgbClr val="000000"/>
                          </a:solidFill>
                          <a:effectLst/>
                          <a:latin typeface="Arial" panose="020B0604020202020204" pitchFamily="34" charset="0"/>
                          <a:cs typeface="Arial" panose="020B0604020202020204" pitchFamily="34" charset="0"/>
                        </a:rPr>
                        <a:t>77</a:t>
                      </a:r>
                    </a:p>
                  </a:txBody>
                  <a:tcPr marL="5715" marR="5715" marT="5715" marB="0" anchor="b"/>
                </a:tc>
                <a:extLst>
                  <a:ext uri="{0D108BD9-81ED-4DB2-BD59-A6C34878D82A}">
                    <a16:rowId xmlns:a16="http://schemas.microsoft.com/office/drawing/2014/main" val="2354457531"/>
                  </a:ext>
                </a:extLst>
              </a:tr>
            </a:tbl>
          </a:graphicData>
        </a:graphic>
      </p:graphicFrame>
      <p:sp>
        <p:nvSpPr>
          <p:cNvPr id="4" name="TextBox 3">
            <a:extLst>
              <a:ext uri="{FF2B5EF4-FFF2-40B4-BE49-F238E27FC236}">
                <a16:creationId xmlns:a16="http://schemas.microsoft.com/office/drawing/2014/main" id="{93E10571-DB37-45B6-B9CB-4FA153F073A1}"/>
              </a:ext>
            </a:extLst>
          </p:cNvPr>
          <p:cNvSpPr txBox="1"/>
          <p:nvPr/>
        </p:nvSpPr>
        <p:spPr>
          <a:xfrm>
            <a:off x="618933" y="6352195"/>
            <a:ext cx="4291662" cy="219291"/>
          </a:xfrm>
          <a:prstGeom prst="rect">
            <a:avLst/>
          </a:prstGeom>
          <a:noFill/>
        </p:spPr>
        <p:txBody>
          <a:bodyPr wrap="square" rtlCol="0">
            <a:spAutoFit/>
          </a:bodyPr>
          <a:lstStyle/>
          <a:p>
            <a:pPr defTabSz="685800"/>
            <a:r>
              <a:rPr lang="en-GB" sz="825" dirty="0">
                <a:solidFill>
                  <a:prstClr val="black"/>
                </a:solidFill>
                <a:latin typeface="Calibri" panose="020F0502020204030204"/>
                <a:hlinkClick r:id="rId3"/>
              </a:rPr>
              <a:t>Statistics » Children and Young People with an Eating Disorder Waiting Times (england.nhs.uk)</a:t>
            </a:r>
            <a:endParaRPr lang="en-GB" sz="825" dirty="0">
              <a:solidFill>
                <a:prstClr val="black"/>
              </a:solidFill>
              <a:latin typeface="Calibri" panose="020F0502020204030204"/>
            </a:endParaRPr>
          </a:p>
        </p:txBody>
      </p:sp>
      <p:graphicFrame>
        <p:nvGraphicFramePr>
          <p:cNvPr id="9" name="Chart 8">
            <a:extLst>
              <a:ext uri="{FF2B5EF4-FFF2-40B4-BE49-F238E27FC236}">
                <a16:creationId xmlns:a16="http://schemas.microsoft.com/office/drawing/2014/main" id="{9B0CE21E-292C-44DA-94E3-936C25E02C6B}"/>
              </a:ext>
            </a:extLst>
          </p:cNvPr>
          <p:cNvGraphicFramePr>
            <a:graphicFrameLocks/>
          </p:cNvGraphicFramePr>
          <p:nvPr>
            <p:extLst>
              <p:ext uri="{D42A27DB-BD31-4B8C-83A1-F6EECF244321}">
                <p14:modId xmlns:p14="http://schemas.microsoft.com/office/powerpoint/2010/main" val="2376401608"/>
              </p:ext>
            </p:extLst>
          </p:nvPr>
        </p:nvGraphicFramePr>
        <p:xfrm>
          <a:off x="4453159" y="1071878"/>
          <a:ext cx="4690841" cy="273697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E7D701EF-8E08-4B4F-A89E-21AFCDB790F9}"/>
              </a:ext>
            </a:extLst>
          </p:cNvPr>
          <p:cNvGraphicFramePr>
            <a:graphicFrameLocks/>
          </p:cNvGraphicFramePr>
          <p:nvPr>
            <p:extLst>
              <p:ext uri="{D42A27DB-BD31-4B8C-83A1-F6EECF244321}">
                <p14:modId xmlns:p14="http://schemas.microsoft.com/office/powerpoint/2010/main" val="1647849694"/>
              </p:ext>
            </p:extLst>
          </p:nvPr>
        </p:nvGraphicFramePr>
        <p:xfrm>
          <a:off x="4423233" y="3675586"/>
          <a:ext cx="4720767" cy="280987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07435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053263-E234-450A-9CCB-D712AF6BE09B}"/>
              </a:ext>
            </a:extLst>
          </p:cNvPr>
          <p:cNvSpPr>
            <a:spLocks noGrp="1"/>
          </p:cNvSpPr>
          <p:nvPr>
            <p:ph sz="quarter" idx="10"/>
          </p:nvPr>
        </p:nvSpPr>
        <p:spPr>
          <a:xfrm>
            <a:off x="334736" y="918459"/>
            <a:ext cx="8273552" cy="5021082"/>
          </a:xfrm>
        </p:spPr>
        <p:txBody>
          <a:bodyPr/>
          <a:lstStyle/>
          <a:p>
            <a:pPr defTabSz="700088" eaLnBrk="0" hangingPunct="0">
              <a:lnSpc>
                <a:spcPct val="100000"/>
              </a:lnSpc>
              <a:spcBef>
                <a:spcPts val="0"/>
              </a:spcBef>
              <a:buClr>
                <a:schemeClr val="tx1"/>
              </a:buClr>
              <a:defRPr/>
            </a:pPr>
            <a:r>
              <a:rPr lang="en-GB" sz="1200" b="1" dirty="0"/>
              <a:t>Roll out of provider collaboratives to strengthen place based commissioning- implementation of outcomes framework (Impact)</a:t>
            </a:r>
          </a:p>
          <a:p>
            <a:pPr defTabSz="700088" eaLnBrk="0" hangingPunct="0">
              <a:lnSpc>
                <a:spcPct val="100000"/>
              </a:lnSpc>
              <a:spcBef>
                <a:spcPts val="0"/>
              </a:spcBef>
              <a:buClr>
                <a:schemeClr val="tx1"/>
              </a:buClr>
              <a:defRPr/>
            </a:pPr>
            <a:r>
              <a:rPr lang="en-GB" sz="1200" b="1" dirty="0"/>
              <a:t>GIRFT deep dive visits to support quality improvement</a:t>
            </a:r>
          </a:p>
          <a:p>
            <a:pPr defTabSz="700088" eaLnBrk="0" hangingPunct="0">
              <a:lnSpc>
                <a:spcPct val="100000"/>
              </a:lnSpc>
              <a:spcBef>
                <a:spcPts val="0"/>
              </a:spcBef>
              <a:buClr>
                <a:schemeClr val="tx1"/>
              </a:buClr>
              <a:defRPr/>
            </a:pPr>
            <a:endParaRPr lang="en-GB" sz="1200" b="1" dirty="0"/>
          </a:p>
          <a:p>
            <a:pPr defTabSz="700088" eaLnBrk="0" hangingPunct="0">
              <a:lnSpc>
                <a:spcPct val="100000"/>
              </a:lnSpc>
              <a:spcBef>
                <a:spcPts val="0"/>
              </a:spcBef>
              <a:buClr>
                <a:schemeClr val="tx1"/>
              </a:buClr>
              <a:defRPr/>
            </a:pPr>
            <a:r>
              <a:rPr lang="en-GB" sz="1200" b="1" dirty="0"/>
              <a:t>Clinical Reference Group  (CRG) and Complex Eating Disorder Working Group </a:t>
            </a:r>
            <a:r>
              <a:rPr lang="en-GB" sz="1200" dirty="0"/>
              <a:t>supporting</a:t>
            </a:r>
            <a:r>
              <a:rPr lang="en-GB" sz="1200" b="1" dirty="0"/>
              <a:t> </a:t>
            </a:r>
            <a:r>
              <a:rPr lang="en-GB" sz="1200" dirty="0"/>
              <a:t>Children &amp; Young Peoples Quality Improvement Taskforce and improve integrated care across the whole pathway.</a:t>
            </a:r>
          </a:p>
          <a:p>
            <a:pPr defTabSz="700088" eaLnBrk="0" hangingPunct="0">
              <a:lnSpc>
                <a:spcPct val="100000"/>
              </a:lnSpc>
              <a:spcBef>
                <a:spcPts val="0"/>
              </a:spcBef>
              <a:buClr>
                <a:schemeClr val="tx1"/>
              </a:buClr>
              <a:defRPr/>
            </a:pPr>
            <a:endParaRPr lang="en-GB" sz="1200" b="1" dirty="0">
              <a:solidFill>
                <a:schemeClr val="accent1"/>
              </a:solidFill>
            </a:endParaRPr>
          </a:p>
          <a:p>
            <a:pPr lvl="1" defTabSz="700088" eaLnBrk="0" hangingPunct="0">
              <a:lnSpc>
                <a:spcPct val="100000"/>
              </a:lnSpc>
              <a:spcBef>
                <a:spcPts val="0"/>
              </a:spcBef>
              <a:buClr>
                <a:schemeClr val="tx1"/>
              </a:buClr>
              <a:defRPr/>
            </a:pPr>
            <a:r>
              <a:rPr lang="en-GB" sz="1200" b="1" dirty="0"/>
              <a:t>All Age Eating Disorder Reducing Restrictive Practice Guidance </a:t>
            </a:r>
            <a:r>
              <a:rPr lang="en-GB" sz="1200" dirty="0"/>
              <a:t>focus is on prevention, reducing restrictive practice (July 2021)</a:t>
            </a:r>
          </a:p>
          <a:p>
            <a:pPr marL="0" indent="0" defTabSz="700088" eaLnBrk="0" hangingPunct="0">
              <a:lnSpc>
                <a:spcPct val="100000"/>
              </a:lnSpc>
              <a:spcBef>
                <a:spcPts val="0"/>
              </a:spcBef>
              <a:buClr>
                <a:schemeClr val="tx1"/>
              </a:buClr>
              <a:buNone/>
              <a:defRPr/>
            </a:pPr>
            <a:endParaRPr lang="en-GB" sz="1200" dirty="0"/>
          </a:p>
          <a:p>
            <a:pPr lvl="1" defTabSz="700088" eaLnBrk="0" hangingPunct="0">
              <a:lnSpc>
                <a:spcPct val="100000"/>
              </a:lnSpc>
              <a:spcBef>
                <a:spcPts val="0"/>
              </a:spcBef>
              <a:buClr>
                <a:schemeClr val="tx1"/>
              </a:buClr>
              <a:defRPr/>
            </a:pPr>
            <a:r>
              <a:rPr lang="en-GB" sz="1200" b="1" dirty="0"/>
              <a:t>Feeding Under Restraint - </a:t>
            </a:r>
            <a:r>
              <a:rPr lang="en-GB" sz="1200" dirty="0"/>
              <a:t> National Audit (due to start January 2021 with a completion date of July 2022) to </a:t>
            </a:r>
          </a:p>
          <a:p>
            <a:pPr lvl="2" defTabSz="700088" eaLnBrk="0" hangingPunct="0">
              <a:lnSpc>
                <a:spcPct val="100000"/>
              </a:lnSpc>
              <a:spcBef>
                <a:spcPts val="0"/>
              </a:spcBef>
              <a:buClr>
                <a:schemeClr val="tx1"/>
              </a:buClr>
              <a:defRPr/>
            </a:pPr>
            <a:r>
              <a:rPr lang="en-GB" sz="1200" dirty="0"/>
              <a:t>understand  the restrictive practice associated with different eating disorder presentations in NHS and Independent sectors and experience of service users and families. </a:t>
            </a:r>
          </a:p>
          <a:p>
            <a:pPr lvl="2" defTabSz="700088" eaLnBrk="0" hangingPunct="0">
              <a:lnSpc>
                <a:spcPct val="100000"/>
              </a:lnSpc>
              <a:spcBef>
                <a:spcPts val="0"/>
              </a:spcBef>
              <a:buClr>
                <a:schemeClr val="tx1"/>
              </a:buClr>
              <a:defRPr/>
            </a:pPr>
            <a:r>
              <a:rPr lang="en-GB" sz="1200" dirty="0"/>
              <a:t>inform and develop national guidelines by the CRG</a:t>
            </a:r>
          </a:p>
          <a:p>
            <a:pPr lvl="1" defTabSz="700088" eaLnBrk="0" hangingPunct="0">
              <a:lnSpc>
                <a:spcPct val="100000"/>
              </a:lnSpc>
              <a:spcBef>
                <a:spcPts val="0"/>
              </a:spcBef>
              <a:buClr>
                <a:schemeClr val="tx1"/>
              </a:buClr>
              <a:defRPr/>
            </a:pPr>
            <a:endParaRPr lang="en-GB" sz="1200" dirty="0"/>
          </a:p>
          <a:p>
            <a:pPr lvl="1" defTabSz="700088" eaLnBrk="0" hangingPunct="0">
              <a:lnSpc>
                <a:spcPct val="100000"/>
              </a:lnSpc>
              <a:spcBef>
                <a:spcPts val="0"/>
              </a:spcBef>
              <a:buClr>
                <a:schemeClr val="tx1"/>
              </a:buClr>
              <a:defRPr/>
            </a:pPr>
            <a:r>
              <a:rPr lang="en-GB" sz="1200" b="1" dirty="0"/>
              <a:t>Avoidant Restrictive Food Intake Disorder (ARFID) in Autistic People – briefing developed with lead academics and this is being used to support</a:t>
            </a:r>
          </a:p>
          <a:p>
            <a:pPr marL="0" indent="0" defTabSz="700088" eaLnBrk="0" hangingPunct="0">
              <a:lnSpc>
                <a:spcPct val="100000"/>
              </a:lnSpc>
              <a:spcBef>
                <a:spcPts val="0"/>
              </a:spcBef>
              <a:buClr>
                <a:schemeClr val="tx1"/>
              </a:buClr>
              <a:buNone/>
              <a:defRPr/>
            </a:pPr>
            <a:r>
              <a:rPr lang="en-GB" sz="1200" b="1" dirty="0">
                <a:solidFill>
                  <a:srgbClr val="FF0000"/>
                </a:solidFill>
              </a:rPr>
              <a:t> </a:t>
            </a:r>
          </a:p>
          <a:p>
            <a:pPr lvl="2" defTabSz="700088" eaLnBrk="0" hangingPunct="0">
              <a:lnSpc>
                <a:spcPct val="100000"/>
              </a:lnSpc>
              <a:spcBef>
                <a:spcPts val="0"/>
              </a:spcBef>
              <a:buClr>
                <a:schemeClr val="tx1"/>
              </a:buClr>
              <a:defRPr/>
            </a:pPr>
            <a:r>
              <a:rPr lang="en-GB" sz="1200" b="1" dirty="0"/>
              <a:t>Designing and delivering training nationally for those</a:t>
            </a:r>
          </a:p>
          <a:p>
            <a:pPr lvl="3" defTabSz="700088" eaLnBrk="0" hangingPunct="0">
              <a:lnSpc>
                <a:spcPct val="100000"/>
              </a:lnSpc>
              <a:spcBef>
                <a:spcPts val="0"/>
              </a:spcBef>
              <a:buClr>
                <a:schemeClr val="tx1"/>
              </a:buClr>
              <a:buFont typeface="Courier New" panose="02070309020205020404" pitchFamily="49" charset="0"/>
              <a:buChar char="o"/>
              <a:defRPr/>
            </a:pPr>
            <a:r>
              <a:rPr lang="en-GB" sz="1200" dirty="0"/>
              <a:t>working in eating disorder services (and other services where eating difficulties are seen), on how to recognise autism and adapt existing evidence-based interventions so that they are suitable for autistic people;</a:t>
            </a:r>
          </a:p>
          <a:p>
            <a:pPr lvl="3" defTabSz="700088" eaLnBrk="0" hangingPunct="0">
              <a:lnSpc>
                <a:spcPct val="100000"/>
              </a:lnSpc>
              <a:spcBef>
                <a:spcPts val="0"/>
              </a:spcBef>
              <a:buClr>
                <a:schemeClr val="tx1"/>
              </a:buClr>
              <a:buFont typeface="Courier New" panose="02070309020205020404" pitchFamily="49" charset="0"/>
              <a:buChar char="o"/>
              <a:defRPr/>
            </a:pPr>
            <a:r>
              <a:rPr lang="en-GB" sz="1200" dirty="0"/>
              <a:t>half day autism training is being rolled out to all CYPMH inpatient units (</a:t>
            </a:r>
            <a:r>
              <a:rPr lang="en-GB" sz="1200" dirty="0">
                <a:hlinkClick r:id="rId2"/>
              </a:rPr>
              <a:t>Oliver McGowan training</a:t>
            </a:r>
            <a:r>
              <a:rPr lang="en-GB" sz="1200" dirty="0"/>
              <a:t>); train the trainer specification being developed for 2-day autism training for all inpatient units, which is to commence from April 2021;</a:t>
            </a:r>
          </a:p>
          <a:p>
            <a:pPr lvl="2" defTabSz="700088" eaLnBrk="0" hangingPunct="0">
              <a:lnSpc>
                <a:spcPct val="100000"/>
              </a:lnSpc>
              <a:spcBef>
                <a:spcPts val="0"/>
              </a:spcBef>
              <a:buClr>
                <a:schemeClr val="tx1"/>
              </a:buClr>
              <a:defRPr/>
            </a:pPr>
            <a:r>
              <a:rPr lang="en-GB" sz="1200" b="1" dirty="0"/>
              <a:t>Fostering closer links between NHS LD and Autism services and eating disorder services, so that expertise can be shared.</a:t>
            </a:r>
          </a:p>
          <a:p>
            <a:pPr lvl="1">
              <a:lnSpc>
                <a:spcPct val="100000"/>
              </a:lnSpc>
              <a:buClr>
                <a:schemeClr val="tx1"/>
              </a:buClr>
            </a:pPr>
            <a:endParaRPr lang="en-GB" dirty="0"/>
          </a:p>
          <a:p>
            <a:pPr defTabSz="700088" eaLnBrk="0" hangingPunct="0">
              <a:lnSpc>
                <a:spcPct val="100000"/>
              </a:lnSpc>
              <a:spcBef>
                <a:spcPts val="0"/>
              </a:spcBef>
              <a:buClr>
                <a:srgbClr val="C41230"/>
              </a:buClr>
              <a:buFont typeface="Wingdings" panose="05000000000000000000" pitchFamily="2" charset="2"/>
              <a:buChar char="§"/>
              <a:defRPr/>
            </a:pPr>
            <a:endParaRPr lang="en-GB" sz="1200" dirty="0"/>
          </a:p>
          <a:p>
            <a:pPr marL="0" indent="0" defTabSz="700088" eaLnBrk="0" hangingPunct="0">
              <a:lnSpc>
                <a:spcPct val="100000"/>
              </a:lnSpc>
              <a:spcBef>
                <a:spcPts val="0"/>
              </a:spcBef>
              <a:buClr>
                <a:srgbClr val="C41230"/>
              </a:buClr>
              <a:buNone/>
              <a:defRPr/>
            </a:pPr>
            <a:endParaRPr lang="en-GB" sz="1200" b="1" dirty="0">
              <a:solidFill>
                <a:schemeClr val="accent1"/>
              </a:solidFill>
            </a:endParaRPr>
          </a:p>
          <a:p>
            <a:pPr marL="0" indent="0" defTabSz="700088" eaLnBrk="0" hangingPunct="0">
              <a:lnSpc>
                <a:spcPct val="100000"/>
              </a:lnSpc>
              <a:spcBef>
                <a:spcPts val="0"/>
              </a:spcBef>
              <a:buClr>
                <a:srgbClr val="C41230"/>
              </a:buClr>
              <a:buNone/>
              <a:defRPr/>
            </a:pPr>
            <a:endParaRPr lang="en-GB" sz="1200" b="1" dirty="0">
              <a:solidFill>
                <a:schemeClr val="accent1"/>
              </a:solidFill>
            </a:endParaRPr>
          </a:p>
          <a:p>
            <a:pPr marL="0" indent="0">
              <a:buClr>
                <a:srgbClr val="005EB8"/>
              </a:buClr>
              <a:buNone/>
              <a:defRPr/>
            </a:pPr>
            <a:endParaRPr lang="en-GB" sz="1125" dirty="0"/>
          </a:p>
          <a:p>
            <a:pPr marL="0" indent="0">
              <a:lnSpc>
                <a:spcPct val="100000"/>
              </a:lnSpc>
              <a:spcBef>
                <a:spcPts val="0"/>
              </a:spcBef>
              <a:buNone/>
              <a:defRPr/>
            </a:pPr>
            <a:endParaRPr lang="en-GB" sz="1200" kern="0" dirty="0">
              <a:solidFill>
                <a:srgbClr val="000000"/>
              </a:solidFill>
            </a:endParaRPr>
          </a:p>
          <a:p>
            <a:pPr marL="0" indent="0">
              <a:buClr>
                <a:srgbClr val="005EB8"/>
              </a:buClr>
              <a:buNone/>
              <a:defRPr/>
            </a:pPr>
            <a:endParaRPr lang="en-GB" sz="1125" dirty="0"/>
          </a:p>
        </p:txBody>
      </p:sp>
      <p:sp>
        <p:nvSpPr>
          <p:cNvPr id="3" name="Title 2">
            <a:extLst>
              <a:ext uri="{FF2B5EF4-FFF2-40B4-BE49-F238E27FC236}">
                <a16:creationId xmlns:a16="http://schemas.microsoft.com/office/drawing/2014/main" id="{A0EC4EC9-0F70-4F9E-B219-19AAA2920DA8}"/>
              </a:ext>
            </a:extLst>
          </p:cNvPr>
          <p:cNvSpPr>
            <a:spLocks noGrp="1"/>
          </p:cNvSpPr>
          <p:nvPr>
            <p:ph type="title"/>
          </p:nvPr>
        </p:nvSpPr>
        <p:spPr>
          <a:xfrm>
            <a:off x="334736" y="387646"/>
            <a:ext cx="8687248" cy="458737"/>
          </a:xfrm>
        </p:spPr>
        <p:txBody>
          <a:bodyPr/>
          <a:lstStyle/>
          <a:p>
            <a:r>
              <a:rPr lang="en-GB" sz="2400" dirty="0"/>
              <a:t>Inpatient CYPMH - Eating Disorders </a:t>
            </a:r>
            <a:r>
              <a:rPr lang="en-GB" sz="900" b="1" dirty="0"/>
              <a:t> </a:t>
            </a:r>
          </a:p>
        </p:txBody>
      </p:sp>
      <p:sp>
        <p:nvSpPr>
          <p:cNvPr id="4" name="AutoShape 2">
            <a:extLst>
              <a:ext uri="{FF2B5EF4-FFF2-40B4-BE49-F238E27FC236}">
                <a16:creationId xmlns:a16="http://schemas.microsoft.com/office/drawing/2014/main" id="{15FB3436-FEEE-4EF2-9F87-DE13006F64B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382813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B20684-1986-478F-86B6-33DF65DFC71C}"/>
              </a:ext>
            </a:extLst>
          </p:cNvPr>
          <p:cNvSpPr>
            <a:spLocks noGrp="1"/>
          </p:cNvSpPr>
          <p:nvPr>
            <p:ph sz="quarter" idx="10"/>
          </p:nvPr>
        </p:nvSpPr>
        <p:spPr>
          <a:xfrm>
            <a:off x="553673" y="1216479"/>
            <a:ext cx="7636598" cy="4814670"/>
          </a:xfrm>
        </p:spPr>
        <p:txBody>
          <a:bodyPr/>
          <a:lstStyle/>
          <a:p>
            <a:pPr marL="0" indent="0">
              <a:buNone/>
            </a:pPr>
            <a:r>
              <a:rPr lang="en-GB" sz="1400" b="1" dirty="0"/>
              <a:t>Issues raised by clinicians and evidenced in the data are </a:t>
            </a:r>
          </a:p>
          <a:p>
            <a:pPr lvl="0" fontAlgn="base"/>
            <a:r>
              <a:rPr lang="en-GB" sz="1400" b="1" dirty="0"/>
              <a:t>CYP are presenting with higher levels of physical and mental health complexity and risk </a:t>
            </a:r>
            <a:r>
              <a:rPr lang="en-GB" sz="1400" dirty="0"/>
              <a:t>with some requiring immediate in-patient admission (e.g. physical health at risk requiring urgent medical stabilisation). </a:t>
            </a:r>
          </a:p>
          <a:p>
            <a:pPr fontAlgn="base"/>
            <a:r>
              <a:rPr lang="en-GB" sz="1400" dirty="0"/>
              <a:t>Pressures on holding patients on paediatric wards (beyond the planned 2 week stay for medical stabilisation) and challenge around onward admissions to inpatient CYPMH units to meet demand for urgent inpatient CYPMH treatment. </a:t>
            </a:r>
          </a:p>
          <a:p>
            <a:pPr marL="0" indent="0">
              <a:buNone/>
            </a:pPr>
            <a:endParaRPr lang="en-GB" sz="1400" b="1" dirty="0"/>
          </a:p>
          <a:p>
            <a:pPr marL="0" indent="0">
              <a:buNone/>
            </a:pPr>
            <a:r>
              <a:rPr lang="en-GB" sz="1400" b="1" dirty="0"/>
              <a:t>Insights on reasons for the increase: </a:t>
            </a:r>
          </a:p>
          <a:p>
            <a:pPr marL="0" indent="0">
              <a:buNone/>
            </a:pPr>
            <a:r>
              <a:rPr lang="en-GB" sz="1400" dirty="0"/>
              <a:t>The only available information is anecdotal based on what clinicians are consistently reporting. </a:t>
            </a:r>
          </a:p>
          <a:p>
            <a:pPr lvl="1" fontAlgn="base"/>
            <a:r>
              <a:rPr lang="en-GB" sz="1400" dirty="0"/>
              <a:t>CYP with an eating disorder can be ambivalent about having a problem, and family and friends may be unaware of their deterioration  </a:t>
            </a:r>
          </a:p>
          <a:p>
            <a:pPr lvl="1" fontAlgn="base"/>
            <a:r>
              <a:rPr lang="en-GB" sz="1400" dirty="0"/>
              <a:t>Lockdown is causing anxiety and depression, and CYP not eating due to loss of appetite or because it is something they can control </a:t>
            </a:r>
          </a:p>
          <a:p>
            <a:pPr lvl="1" fontAlgn="base"/>
            <a:r>
              <a:rPr lang="en-GB" sz="1400" dirty="0"/>
              <a:t>Issues at home during lockdown, potentially exasperating an emerging eating disorder.  </a:t>
            </a:r>
          </a:p>
          <a:p>
            <a:pPr lvl="1" fontAlgn="base"/>
            <a:r>
              <a:rPr lang="en-GB" sz="1400" dirty="0"/>
              <a:t>On the reopening of Schools, some teachers spotted stark deterioration and intervened to support a referral. </a:t>
            </a:r>
          </a:p>
          <a:p>
            <a:pPr marL="0" indent="0">
              <a:buNone/>
            </a:pPr>
            <a:r>
              <a:rPr lang="en-GB" sz="1400" dirty="0"/>
              <a:t>Dr Mima Simic (SLAM CYP ED service) stated that: ‘</a:t>
            </a:r>
            <a:r>
              <a:rPr lang="en-GB" sz="1400" i="1" dirty="0"/>
              <a:t>Covid-19 has presented the perfect storm of </a:t>
            </a:r>
            <a:r>
              <a:rPr lang="en-US" sz="1400" i="1" dirty="0"/>
              <a:t>unpredictability and loss of control</a:t>
            </a:r>
            <a:r>
              <a:rPr lang="en-GB" sz="1400" i="1" dirty="0"/>
              <a:t>; </a:t>
            </a:r>
            <a:r>
              <a:rPr lang="en-US" sz="1400" i="1" dirty="0"/>
              <a:t>lockdowns and loss of daily structure</a:t>
            </a:r>
            <a:r>
              <a:rPr lang="en-GB" sz="1400" i="1" dirty="0"/>
              <a:t>; unhelpful </a:t>
            </a:r>
            <a:r>
              <a:rPr lang="en-US" sz="1400" i="1" dirty="0"/>
              <a:t>health campaign to lose weight.’</a:t>
            </a:r>
            <a:endParaRPr lang="en-GB" sz="1400" dirty="0"/>
          </a:p>
          <a:p>
            <a:pPr marL="0" indent="0">
              <a:buNone/>
            </a:pPr>
            <a:endParaRPr lang="en-GB" sz="1400" dirty="0"/>
          </a:p>
          <a:p>
            <a:endParaRPr lang="en-GB" dirty="0"/>
          </a:p>
        </p:txBody>
      </p:sp>
      <p:sp>
        <p:nvSpPr>
          <p:cNvPr id="3" name="Title 2">
            <a:extLst>
              <a:ext uri="{FF2B5EF4-FFF2-40B4-BE49-F238E27FC236}">
                <a16:creationId xmlns:a16="http://schemas.microsoft.com/office/drawing/2014/main" id="{EDF68A9F-153F-433C-BED6-9B9F7F525174}"/>
              </a:ext>
            </a:extLst>
          </p:cNvPr>
          <p:cNvSpPr>
            <a:spLocks noGrp="1"/>
          </p:cNvSpPr>
          <p:nvPr>
            <p:ph type="title"/>
          </p:nvPr>
        </p:nvSpPr>
        <p:spPr>
          <a:xfrm>
            <a:off x="553673" y="564899"/>
            <a:ext cx="6567055" cy="458737"/>
          </a:xfrm>
        </p:spPr>
        <p:txBody>
          <a:bodyPr/>
          <a:lstStyle/>
          <a:p>
            <a:r>
              <a:rPr lang="en-GB" dirty="0"/>
              <a:t>Clinicians views on surge during Covid-19 </a:t>
            </a:r>
          </a:p>
        </p:txBody>
      </p:sp>
    </p:spTree>
    <p:extLst>
      <p:ext uri="{BB962C8B-B14F-4D97-AF65-F5344CB8AC3E}">
        <p14:creationId xmlns:p14="http://schemas.microsoft.com/office/powerpoint/2010/main" val="3055063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B20684-1986-478F-86B6-33DF65DFC71C}"/>
              </a:ext>
            </a:extLst>
          </p:cNvPr>
          <p:cNvSpPr>
            <a:spLocks noGrp="1"/>
          </p:cNvSpPr>
          <p:nvPr>
            <p:ph sz="quarter" idx="10"/>
          </p:nvPr>
        </p:nvSpPr>
        <p:spPr>
          <a:xfrm>
            <a:off x="566257" y="973354"/>
            <a:ext cx="7984223" cy="5225143"/>
          </a:xfrm>
        </p:spPr>
        <p:txBody>
          <a:bodyPr/>
          <a:lstStyle/>
          <a:p>
            <a:pPr marL="0" indent="0" defTabSz="342900">
              <a:lnSpc>
                <a:spcPct val="100000"/>
              </a:lnSpc>
              <a:spcBef>
                <a:spcPts val="0"/>
              </a:spcBef>
              <a:buNone/>
              <a:defRPr/>
            </a:pPr>
            <a:r>
              <a:rPr lang="en-GB" sz="1200" b="1" dirty="0">
                <a:solidFill>
                  <a:srgbClr val="000000"/>
                </a:solidFill>
              </a:rPr>
              <a:t>Actions underway to support services</a:t>
            </a:r>
          </a:p>
          <a:p>
            <a:pPr marL="0" indent="0" defTabSz="342900">
              <a:lnSpc>
                <a:spcPct val="100000"/>
              </a:lnSpc>
              <a:spcBef>
                <a:spcPts val="0"/>
              </a:spcBef>
              <a:buNone/>
              <a:defRPr/>
            </a:pPr>
            <a:endParaRPr lang="en-GB" sz="1200" dirty="0">
              <a:solidFill>
                <a:srgbClr val="000000"/>
              </a:solidFill>
            </a:endParaRPr>
          </a:p>
          <a:p>
            <a:pPr marL="0" indent="0" defTabSz="342900">
              <a:lnSpc>
                <a:spcPct val="100000"/>
              </a:lnSpc>
              <a:spcBef>
                <a:spcPts val="0"/>
              </a:spcBef>
              <a:buNone/>
              <a:defRPr/>
            </a:pPr>
            <a:r>
              <a:rPr lang="en-GB" sz="1200" dirty="0">
                <a:solidFill>
                  <a:srgbClr val="000000"/>
                </a:solidFill>
              </a:rPr>
              <a:t>Work with regions and clinical networks to:</a:t>
            </a:r>
          </a:p>
          <a:p>
            <a:pPr defTabSz="342900">
              <a:lnSpc>
                <a:spcPct val="100000"/>
              </a:lnSpc>
              <a:spcBef>
                <a:spcPts val="0"/>
              </a:spcBef>
              <a:defRPr/>
            </a:pPr>
            <a:r>
              <a:rPr lang="en-GB" sz="1200" dirty="0">
                <a:solidFill>
                  <a:srgbClr val="000000"/>
                </a:solidFill>
              </a:rPr>
              <a:t>Support the significant pressures and capacity issues across the system</a:t>
            </a:r>
          </a:p>
          <a:p>
            <a:pPr defTabSz="342900">
              <a:lnSpc>
                <a:spcPct val="100000"/>
              </a:lnSpc>
              <a:spcBef>
                <a:spcPts val="0"/>
              </a:spcBef>
              <a:defRPr/>
            </a:pPr>
            <a:r>
              <a:rPr lang="en-GB" sz="1200" dirty="0">
                <a:solidFill>
                  <a:srgbClr val="000000"/>
                </a:solidFill>
              </a:rPr>
              <a:t>NHS E/I </a:t>
            </a:r>
            <a:r>
              <a:rPr lang="en-GB" sz="1200" b="1" dirty="0">
                <a:solidFill>
                  <a:schemeClr val="accent1"/>
                </a:solidFill>
              </a:rPr>
              <a:t>national CYP ED webinars </a:t>
            </a:r>
            <a:r>
              <a:rPr lang="en-GB" sz="1200" dirty="0">
                <a:solidFill>
                  <a:srgbClr val="000000"/>
                </a:solidFill>
              </a:rPr>
              <a:t>25 Feb 2021 and for CYP MH Provider Collaborative Forum 18 Mar 2021 </a:t>
            </a:r>
          </a:p>
          <a:p>
            <a:pPr defTabSz="342900">
              <a:lnSpc>
                <a:spcPct val="100000"/>
              </a:lnSpc>
              <a:spcBef>
                <a:spcPts val="0"/>
              </a:spcBef>
              <a:defRPr/>
            </a:pPr>
            <a:r>
              <a:rPr lang="en-GB" sz="1200" dirty="0">
                <a:solidFill>
                  <a:srgbClr val="000000"/>
                </a:solidFill>
              </a:rPr>
              <a:t>To be followed by an </a:t>
            </a:r>
            <a:r>
              <a:rPr lang="en-GB" sz="1200" b="1" dirty="0">
                <a:solidFill>
                  <a:schemeClr val="accent1"/>
                </a:solidFill>
              </a:rPr>
              <a:t>RCPCH webinar </a:t>
            </a:r>
            <a:r>
              <a:rPr lang="en-GB" sz="1200" dirty="0">
                <a:solidFill>
                  <a:srgbClr val="000000"/>
                </a:solidFill>
              </a:rPr>
              <a:t>to emphasise CYP community ED teams and Paediatrics integration</a:t>
            </a:r>
          </a:p>
          <a:p>
            <a:pPr defTabSz="342900">
              <a:lnSpc>
                <a:spcPct val="100000"/>
              </a:lnSpc>
              <a:spcBef>
                <a:spcPts val="0"/>
              </a:spcBef>
              <a:defRPr/>
            </a:pPr>
            <a:r>
              <a:rPr lang="en-GB" sz="1200" dirty="0">
                <a:solidFill>
                  <a:srgbClr val="000000"/>
                </a:solidFill>
              </a:rPr>
              <a:t>Training opportunities for new/existing MDT staff (roll out of HLP Paediatric Critical Care E-portal for hospital staff to complete e-learning on eating disorder and self-harm modules) </a:t>
            </a:r>
          </a:p>
          <a:p>
            <a:pPr defTabSz="342900">
              <a:lnSpc>
                <a:spcPct val="100000"/>
              </a:lnSpc>
              <a:spcBef>
                <a:spcPts val="0"/>
              </a:spcBef>
              <a:defRPr/>
            </a:pPr>
            <a:r>
              <a:rPr lang="en-GB" sz="1200" dirty="0">
                <a:solidFill>
                  <a:srgbClr val="000000"/>
                </a:solidFill>
              </a:rPr>
              <a:t>Focused work on eating disorders within </a:t>
            </a:r>
            <a:r>
              <a:rPr lang="en-GB" sz="1200" b="1" dirty="0">
                <a:solidFill>
                  <a:schemeClr val="accent1"/>
                </a:solidFill>
              </a:rPr>
              <a:t>physical and mental health integration workstream</a:t>
            </a:r>
            <a:r>
              <a:rPr lang="en-GB" sz="1200" dirty="0">
                <a:solidFill>
                  <a:srgbClr val="000000"/>
                </a:solidFill>
              </a:rPr>
              <a:t>. </a:t>
            </a:r>
          </a:p>
          <a:p>
            <a:pPr defTabSz="342900">
              <a:lnSpc>
                <a:spcPct val="100000"/>
              </a:lnSpc>
              <a:spcBef>
                <a:spcPts val="0"/>
              </a:spcBef>
              <a:defRPr/>
            </a:pPr>
            <a:r>
              <a:rPr lang="en-GB" sz="1200" dirty="0">
                <a:solidFill>
                  <a:srgbClr val="000000"/>
                </a:solidFill>
              </a:rPr>
              <a:t>Release of the Eating Disorder </a:t>
            </a:r>
            <a:r>
              <a:rPr lang="en-GB" sz="1200" b="1" dirty="0">
                <a:solidFill>
                  <a:schemeClr val="accent1"/>
                </a:solidFill>
              </a:rPr>
              <a:t>Dashboard</a:t>
            </a:r>
            <a:r>
              <a:rPr lang="en-GB" sz="1200" dirty="0">
                <a:solidFill>
                  <a:srgbClr val="000000"/>
                </a:solidFill>
              </a:rPr>
              <a:t> on </a:t>
            </a:r>
            <a:r>
              <a:rPr lang="en-GB" sz="1200" dirty="0">
                <a:hlinkClick r:id="rId2" tooltip="https://future.nhs.uk/cyped/grouphome"/>
              </a:rPr>
              <a:t>Children and Young People's Eating Disorders - </a:t>
            </a:r>
            <a:r>
              <a:rPr lang="en-GB" sz="1200" dirty="0" err="1">
                <a:hlinkClick r:id="rId2" tooltip="https://future.nhs.uk/cyped/grouphome"/>
              </a:rPr>
              <a:t>FutureNHS</a:t>
            </a:r>
            <a:r>
              <a:rPr lang="en-GB" sz="1200" dirty="0">
                <a:hlinkClick r:id="rId2" tooltip="https://future.nhs.uk/cyped/grouphome"/>
              </a:rPr>
              <a:t> Collaboration Platform</a:t>
            </a:r>
            <a:r>
              <a:rPr lang="en-GB" sz="1200" dirty="0"/>
              <a:t> </a:t>
            </a:r>
            <a:r>
              <a:rPr lang="en-GB" sz="1200" dirty="0">
                <a:solidFill>
                  <a:srgbClr val="000000"/>
                </a:solidFill>
              </a:rPr>
              <a:t>to help improve data flow and quality to the MHSDS. </a:t>
            </a:r>
          </a:p>
          <a:p>
            <a:pPr defTabSz="342900">
              <a:lnSpc>
                <a:spcPct val="100000"/>
              </a:lnSpc>
              <a:spcBef>
                <a:spcPts val="0"/>
              </a:spcBef>
              <a:defRPr/>
            </a:pPr>
            <a:r>
              <a:rPr lang="en-GB" sz="1200" b="1" i="1" dirty="0"/>
              <a:t>Whole pathways, </a:t>
            </a:r>
            <a:r>
              <a:rPr lang="en-GB" sz="1200" dirty="0"/>
              <a:t>including inpatient beds </a:t>
            </a:r>
            <a:r>
              <a:rPr lang="en-US" sz="1200" dirty="0"/>
              <a:t>​- e</a:t>
            </a:r>
            <a:r>
              <a:rPr lang="en-GB" sz="1200" dirty="0" err="1"/>
              <a:t>xtension</a:t>
            </a:r>
            <a:r>
              <a:rPr lang="en-GB" sz="1200" dirty="0"/>
              <a:t> of New Models of Care/</a:t>
            </a:r>
            <a:r>
              <a:rPr lang="en-GB" sz="1200" b="1" dirty="0">
                <a:solidFill>
                  <a:schemeClr val="accent1"/>
                </a:solidFill>
              </a:rPr>
              <a:t>Provider Collaboratives </a:t>
            </a:r>
            <a:r>
              <a:rPr lang="en-GB" sz="1200" dirty="0"/>
              <a:t>continues to drive integrated pathways </a:t>
            </a:r>
            <a:r>
              <a:rPr lang="en-US" sz="1200" dirty="0"/>
              <a:t>​(</a:t>
            </a:r>
            <a:r>
              <a:rPr lang="en-US" sz="1200" i="1" dirty="0"/>
              <a:t>21 CYP MH NHS-led Provider Collaboratives</a:t>
            </a:r>
            <a:r>
              <a:rPr lang="en-US" sz="1200" dirty="0"/>
              <a:t>)</a:t>
            </a:r>
            <a:endParaRPr lang="en-GB" sz="1200" dirty="0">
              <a:solidFill>
                <a:srgbClr val="000000"/>
              </a:solidFill>
            </a:endParaRPr>
          </a:p>
          <a:p>
            <a:pPr marL="0" indent="0" defTabSz="342900">
              <a:lnSpc>
                <a:spcPct val="100000"/>
              </a:lnSpc>
              <a:spcBef>
                <a:spcPts val="0"/>
              </a:spcBef>
              <a:buNone/>
              <a:defRPr/>
            </a:pPr>
            <a:endParaRPr lang="en-GB" sz="1200" dirty="0">
              <a:solidFill>
                <a:srgbClr val="000000"/>
              </a:solidFill>
            </a:endParaRPr>
          </a:p>
          <a:p>
            <a:pPr marL="0" indent="0" defTabSz="342900">
              <a:lnSpc>
                <a:spcPct val="100000"/>
              </a:lnSpc>
              <a:spcBef>
                <a:spcPts val="0"/>
              </a:spcBef>
              <a:buNone/>
              <a:defRPr/>
            </a:pPr>
            <a:r>
              <a:rPr lang="en-GB" sz="1200" b="1" dirty="0">
                <a:solidFill>
                  <a:srgbClr val="000000"/>
                </a:solidFill>
              </a:rPr>
              <a:t>Future work planned: </a:t>
            </a:r>
          </a:p>
          <a:p>
            <a:pPr lvl="0"/>
            <a:r>
              <a:rPr lang="en-GB" sz="1200" dirty="0"/>
              <a:t>National joint programme of work between CYPMH and CYP Transformation ‘CYPMH in UEC and acute environments’ to support closer integration between MH and acute colleagues </a:t>
            </a:r>
          </a:p>
          <a:p>
            <a:pPr defTabSz="342900">
              <a:lnSpc>
                <a:spcPct val="100000"/>
              </a:lnSpc>
              <a:spcBef>
                <a:spcPts val="0"/>
              </a:spcBef>
              <a:defRPr/>
            </a:pPr>
            <a:r>
              <a:rPr lang="en-GB" sz="1200" dirty="0">
                <a:solidFill>
                  <a:srgbClr val="000000"/>
                </a:solidFill>
              </a:rPr>
              <a:t>National All Age Eating Disorder Audit (data collection to start 2022/23)</a:t>
            </a:r>
          </a:p>
          <a:p>
            <a:pPr defTabSz="342900">
              <a:lnSpc>
                <a:spcPct val="100000"/>
              </a:lnSpc>
              <a:spcBef>
                <a:spcPts val="0"/>
              </a:spcBef>
              <a:defRPr/>
            </a:pPr>
            <a:r>
              <a:rPr lang="en-GB" sz="1200" dirty="0">
                <a:solidFill>
                  <a:srgbClr val="000000"/>
                </a:solidFill>
              </a:rPr>
              <a:t>Review CYP CED workforce data from the NHS Benchmarking 2020-21 CYP MH workforce data collection (Aug 2021) </a:t>
            </a:r>
          </a:p>
          <a:p>
            <a:pPr marL="0" indent="0">
              <a:buNone/>
            </a:pPr>
            <a:r>
              <a:rPr lang="en-GB" sz="1200" dirty="0"/>
              <a:t>NHSE/I continues to work with regional and integrated care systems (ICSs) mental health leads and their CYP Eating Disorders Clinical Networks with HEE, NHSE/I Specialised Commissioning national and regional leads, NHS System Improvement Team (SIT), CYP Transformation team to </a:t>
            </a:r>
          </a:p>
          <a:p>
            <a:pPr marL="257175" indent="-257175">
              <a:buAutoNum type="alphaLcParenR"/>
            </a:pPr>
            <a:r>
              <a:rPr lang="en-GB" sz="1200" dirty="0"/>
              <a:t>support local services and </a:t>
            </a:r>
          </a:p>
          <a:p>
            <a:pPr marL="257175" indent="-257175">
              <a:buAutoNum type="alphaLcParenR"/>
            </a:pPr>
            <a:r>
              <a:rPr lang="en-GB" sz="1200" dirty="0"/>
              <a:t>help ensure the funding flows to these services as intended to deliver the standard and evidence-based model, including integration with inpatient settings (local paediatric/medical wards for medical stabilisation and/or inpatient CYP mental health settings when required).  </a:t>
            </a:r>
            <a:r>
              <a:rPr lang="en-US" sz="1200" dirty="0"/>
              <a:t>​</a:t>
            </a:r>
            <a:r>
              <a:rPr lang="en-GB" sz="1200" dirty="0"/>
              <a:t> </a:t>
            </a:r>
          </a:p>
          <a:p>
            <a:pPr marL="0" indent="0">
              <a:buNone/>
            </a:pPr>
            <a:endParaRPr lang="en-GB" dirty="0"/>
          </a:p>
          <a:p>
            <a:pPr lvl="1" defTabSz="342900">
              <a:lnSpc>
                <a:spcPct val="100000"/>
              </a:lnSpc>
              <a:spcBef>
                <a:spcPts val="0"/>
              </a:spcBef>
              <a:buAutoNum type="alphaUcPeriod"/>
              <a:defRPr/>
            </a:pPr>
            <a:endParaRPr lang="en-GB" sz="825" dirty="0">
              <a:solidFill>
                <a:srgbClr val="000000"/>
              </a:solidFill>
            </a:endParaRPr>
          </a:p>
          <a:p>
            <a:endParaRPr lang="en-GB" dirty="0"/>
          </a:p>
        </p:txBody>
      </p:sp>
      <p:sp>
        <p:nvSpPr>
          <p:cNvPr id="3" name="Title 2">
            <a:extLst>
              <a:ext uri="{FF2B5EF4-FFF2-40B4-BE49-F238E27FC236}">
                <a16:creationId xmlns:a16="http://schemas.microsoft.com/office/drawing/2014/main" id="{EDF68A9F-153F-433C-BED6-9B9F7F525174}"/>
              </a:ext>
            </a:extLst>
          </p:cNvPr>
          <p:cNvSpPr>
            <a:spLocks noGrp="1"/>
          </p:cNvSpPr>
          <p:nvPr>
            <p:ph type="title"/>
          </p:nvPr>
        </p:nvSpPr>
        <p:spPr>
          <a:xfrm>
            <a:off x="461191" y="514617"/>
            <a:ext cx="6567055" cy="458737"/>
          </a:xfrm>
        </p:spPr>
        <p:txBody>
          <a:bodyPr/>
          <a:lstStyle/>
          <a:p>
            <a:r>
              <a:rPr lang="en-GB" dirty="0"/>
              <a:t>Support and future work </a:t>
            </a:r>
          </a:p>
        </p:txBody>
      </p:sp>
    </p:spTree>
    <p:extLst>
      <p:ext uri="{BB962C8B-B14F-4D97-AF65-F5344CB8AC3E}">
        <p14:creationId xmlns:p14="http://schemas.microsoft.com/office/powerpoint/2010/main" val="2289256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B5C95A9-020D-4EB9-834D-EC27F9ED0949}"/>
              </a:ext>
            </a:extLst>
          </p:cNvPr>
          <p:cNvSpPr txBox="1">
            <a:spLocks/>
          </p:cNvSpPr>
          <p:nvPr/>
        </p:nvSpPr>
        <p:spPr>
          <a:xfrm>
            <a:off x="1311628" y="937293"/>
            <a:ext cx="5830025" cy="270313"/>
          </a:xfrm>
          <a:prstGeom prst="rect">
            <a:avLst/>
          </a:prstGeom>
        </p:spPr>
        <p:txBody>
          <a:bodyPr vert="horz" lIns="51435" tIns="25718" rIns="51435" bIns="25718" rtlCol="0" anchor="ctr">
            <a:normAutofit lnSpcReduction="10000"/>
          </a:bodyPr>
          <a:lstStyle>
            <a:lvl1pPr algn="l" defTabSz="457200" rtl="0" eaLnBrk="1" latinLnBrk="0" hangingPunct="1">
              <a:spcBef>
                <a:spcPct val="0"/>
              </a:spcBef>
              <a:buNone/>
              <a:defRPr lang="en-GB" sz="3600" b="1" i="0" kern="1200" baseline="0" smtClean="0">
                <a:solidFill>
                  <a:schemeClr val="tx2"/>
                </a:solidFill>
                <a:latin typeface="Arial"/>
                <a:ea typeface="+mj-ea"/>
                <a:cs typeface="Arial"/>
              </a:defRPr>
            </a:lvl1pPr>
          </a:lstStyle>
          <a:p>
            <a:pPr defTabSz="257175">
              <a:defRPr/>
            </a:pPr>
            <a:endParaRPr lang="en-GB" sz="1575" dirty="0">
              <a:solidFill>
                <a:srgbClr val="0072C6"/>
              </a:solidFill>
            </a:endParaRPr>
          </a:p>
        </p:txBody>
      </p:sp>
      <p:sp>
        <p:nvSpPr>
          <p:cNvPr id="5" name="Title 4">
            <a:extLst>
              <a:ext uri="{FF2B5EF4-FFF2-40B4-BE49-F238E27FC236}">
                <a16:creationId xmlns:a16="http://schemas.microsoft.com/office/drawing/2014/main" id="{B4E88F8A-65CF-4E22-AE2B-4A377E356ED2}"/>
              </a:ext>
            </a:extLst>
          </p:cNvPr>
          <p:cNvSpPr>
            <a:spLocks noGrp="1"/>
          </p:cNvSpPr>
          <p:nvPr>
            <p:ph type="title"/>
          </p:nvPr>
        </p:nvSpPr>
        <p:spPr>
          <a:xfrm>
            <a:off x="464820" y="448142"/>
            <a:ext cx="7165538" cy="713490"/>
          </a:xfrm>
        </p:spPr>
        <p:txBody>
          <a:bodyPr/>
          <a:lstStyle/>
          <a:p>
            <a:r>
              <a:rPr lang="en-GB" sz="2400" dirty="0"/>
              <a:t>Training available </a:t>
            </a:r>
            <a:endParaRPr lang="en-GB" sz="2400" strike="sngStrike" dirty="0"/>
          </a:p>
        </p:txBody>
      </p:sp>
      <p:sp>
        <p:nvSpPr>
          <p:cNvPr id="6" name="Content Placeholder 5">
            <a:extLst>
              <a:ext uri="{FF2B5EF4-FFF2-40B4-BE49-F238E27FC236}">
                <a16:creationId xmlns:a16="http://schemas.microsoft.com/office/drawing/2014/main" id="{CEE8CD94-61DC-4D44-81B7-93990861AD23}"/>
              </a:ext>
            </a:extLst>
          </p:cNvPr>
          <p:cNvSpPr>
            <a:spLocks noGrp="1"/>
          </p:cNvSpPr>
          <p:nvPr>
            <p:ph sz="quarter" idx="10"/>
          </p:nvPr>
        </p:nvSpPr>
        <p:spPr>
          <a:xfrm>
            <a:off x="478088" y="1072449"/>
            <a:ext cx="8084376" cy="4679736"/>
          </a:xfrm>
        </p:spPr>
        <p:txBody>
          <a:bodyPr/>
          <a:lstStyle/>
          <a:p>
            <a:pPr>
              <a:lnSpc>
                <a:spcPct val="100000"/>
              </a:lnSpc>
            </a:pPr>
            <a:r>
              <a:rPr lang="en-GB" b="1" dirty="0"/>
              <a:t>Whole Team Training: </a:t>
            </a:r>
            <a:r>
              <a:rPr lang="en-GB" dirty="0"/>
              <a:t>Evidence-based whole team training is available for providers to commission directly from the supplier as teams change.  During the pandemic, regions with providers, are commissioning a refresh 2-day programme to support teams</a:t>
            </a:r>
            <a:r>
              <a:rPr lang="en-GB" b="1" dirty="0"/>
              <a:t>. </a:t>
            </a:r>
          </a:p>
          <a:p>
            <a:pPr>
              <a:lnSpc>
                <a:spcPct val="100000"/>
              </a:lnSpc>
            </a:pPr>
            <a:r>
              <a:rPr lang="en-GB" b="1" dirty="0"/>
              <a:t>Staff Training:  </a:t>
            </a:r>
          </a:p>
          <a:p>
            <a:pPr lvl="1">
              <a:lnSpc>
                <a:spcPct val="100000"/>
              </a:lnSpc>
            </a:pPr>
            <a:r>
              <a:rPr lang="en-GB" dirty="0"/>
              <a:t>Teams will continue to need to recruit new staff who are trained to deliver evidenced interventions  </a:t>
            </a:r>
          </a:p>
          <a:p>
            <a:pPr lvl="1">
              <a:lnSpc>
                <a:spcPct val="100000"/>
              </a:lnSpc>
            </a:pPr>
            <a:r>
              <a:rPr lang="en-GB" dirty="0"/>
              <a:t>HEE has funded Systemic Family Practice for Eating Disorder and Cognitive Behavioural Therapy (CBT) for Eating Disorders for 2020-21 but going forward providers need to work with HEE regional leads to support the above and other relevant training for new and existing staff within CYP eating disorder teams.</a:t>
            </a:r>
          </a:p>
          <a:p>
            <a:pPr>
              <a:lnSpc>
                <a:spcPct val="100000"/>
              </a:lnSpc>
            </a:pPr>
            <a:r>
              <a:rPr lang="en-GB" b="1" dirty="0"/>
              <a:t>CYP with Avoidant Restrictive Food Intake Disorder (ARFID) - </a:t>
            </a:r>
            <a:r>
              <a:rPr lang="en-GB" dirty="0"/>
              <a:t>we tested adaptation of the service offer, assessment and treatment to meet the needs of CYP with ARFID – recognising the level of demand for this client group. Training is now available for providers to commission in order to support adaptions to their care pathway (2 day intensive course - see </a:t>
            </a:r>
            <a:r>
              <a:rPr lang="en-GB" dirty="0">
                <a:hlinkClick r:id="rId2">
                  <a:extLst>
                    <a:ext uri="{A12FA001-AC4F-418D-AE19-62706E023703}">
                      <ahyp:hlinkClr xmlns:ahyp="http://schemas.microsoft.com/office/drawing/2018/hyperlinkcolor" val="tx"/>
                    </a:ext>
                  </a:extLst>
                </a:hlinkClick>
              </a:rPr>
              <a:t>https://mccaed.slam.nhs.uk/professionals/events/</a:t>
            </a:r>
            <a:r>
              <a:rPr lang="en-GB" dirty="0"/>
              <a:t> ) </a:t>
            </a:r>
          </a:p>
          <a:p>
            <a:pPr>
              <a:lnSpc>
                <a:spcPct val="100000"/>
              </a:lnSpc>
            </a:pPr>
            <a:r>
              <a:rPr lang="en-GB" dirty="0"/>
              <a:t>Working with NHS England’s </a:t>
            </a:r>
            <a:r>
              <a:rPr lang="en-GB" b="1" dirty="0"/>
              <a:t>CYP Transformation team </a:t>
            </a:r>
            <a:r>
              <a:rPr lang="en-GB" dirty="0"/>
              <a:t>and </a:t>
            </a:r>
            <a:r>
              <a:rPr lang="en-GB" b="1" dirty="0"/>
              <a:t>Public Health England </a:t>
            </a:r>
            <a:r>
              <a:rPr lang="en-GB" dirty="0"/>
              <a:t>to improve care for CYP who experience health issues linked to being </a:t>
            </a:r>
            <a:r>
              <a:rPr lang="en-GB" b="1" dirty="0"/>
              <a:t>severely overweight/obese.  </a:t>
            </a:r>
          </a:p>
          <a:p>
            <a:pPr>
              <a:lnSpc>
                <a:spcPct val="100000"/>
              </a:lnSpc>
            </a:pPr>
            <a:endParaRPr lang="en-GB" sz="1200" b="1" dirty="0">
              <a:solidFill>
                <a:schemeClr val="bg2"/>
              </a:solidFill>
            </a:endParaRPr>
          </a:p>
        </p:txBody>
      </p:sp>
    </p:spTree>
    <p:extLst>
      <p:ext uri="{BB962C8B-B14F-4D97-AF65-F5344CB8AC3E}">
        <p14:creationId xmlns:p14="http://schemas.microsoft.com/office/powerpoint/2010/main" val="1175087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44" y="1194916"/>
            <a:ext cx="2521610" cy="3312909"/>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3" name="Title 2">
            <a:extLst>
              <a:ext uri="{FF2B5EF4-FFF2-40B4-BE49-F238E27FC236}">
                <a16:creationId xmlns:a16="http://schemas.microsoft.com/office/drawing/2014/main" id="{02486086-CE28-44AA-91F3-068C3EED4CA3}"/>
              </a:ext>
            </a:extLst>
          </p:cNvPr>
          <p:cNvSpPr>
            <a:spLocks noGrp="1"/>
          </p:cNvSpPr>
          <p:nvPr>
            <p:ph type="title"/>
          </p:nvPr>
        </p:nvSpPr>
        <p:spPr>
          <a:xfrm>
            <a:off x="581025" y="1316802"/>
            <a:ext cx="2118607" cy="2969450"/>
          </a:xfrm>
        </p:spPr>
        <p:txBody>
          <a:bodyPr vert="horz" lIns="68580" tIns="34290" rIns="68580" bIns="34290" rtlCol="0" anchor="ctr">
            <a:normAutofit/>
          </a:bodyPr>
          <a:lstStyle/>
          <a:p>
            <a:r>
              <a:rPr lang="en-US" sz="2925" dirty="0">
                <a:solidFill>
                  <a:srgbClr val="FFFFFF"/>
                </a:solidFill>
                <a:latin typeface="+mj-lt"/>
                <a:cs typeface="+mj-cs"/>
              </a:rPr>
              <a:t>E. Resources for children, young people, families and practitioners</a:t>
            </a:r>
            <a:endParaRPr lang="en-US" sz="2925" strike="sngStrike" dirty="0">
              <a:solidFill>
                <a:srgbClr val="FFFFFF"/>
              </a:solidFill>
              <a:latin typeface="+mj-lt"/>
              <a:cs typeface="+mj-cs"/>
            </a:endParaRPr>
          </a:p>
        </p:txBody>
      </p:sp>
      <p:sp>
        <p:nvSpPr>
          <p:cNvPr id="15" name="Rectangle 14">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91068" y="1191345"/>
            <a:ext cx="3787767" cy="4467881"/>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17" name="Rectangle 16">
            <a:extLst>
              <a:ext uri="{FF2B5EF4-FFF2-40B4-BE49-F238E27FC236}">
                <a16:creationId xmlns:a16="http://schemas.microsoft.com/office/drawing/2014/main" id="{64FEE433-2394-4108-A026-27C0B02AC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9148" y="1193292"/>
            <a:ext cx="1885950" cy="1028700"/>
          </a:xfrm>
          <a:prstGeom prst="rect">
            <a:avLst/>
          </a:prstGeom>
          <a:solidFill>
            <a:srgbClr val="68D4EC">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sp>
        <p:nvSpPr>
          <p:cNvPr id="19" name="Rectangle 18">
            <a:extLst>
              <a:ext uri="{FF2B5EF4-FFF2-40B4-BE49-F238E27FC236}">
                <a16:creationId xmlns:a16="http://schemas.microsoft.com/office/drawing/2014/main" id="{C5A0ACF5-0DF4-4C7E-9FE2-427405D12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9148" y="2338578"/>
            <a:ext cx="1885950" cy="1028700"/>
          </a:xfrm>
          <a:prstGeom prst="rect">
            <a:avLst/>
          </a:prstGeom>
          <a:solidFill>
            <a:srgbClr val="68D4EC">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sp>
        <p:nvSpPr>
          <p:cNvPr id="21" name="Rectangle 20">
            <a:extLst>
              <a:ext uri="{FF2B5EF4-FFF2-40B4-BE49-F238E27FC236}">
                <a16:creationId xmlns:a16="http://schemas.microsoft.com/office/drawing/2014/main" id="{6C6DD569-B9FB-4700-A850-80EDA6A64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9148" y="3483864"/>
            <a:ext cx="1885950" cy="1028700"/>
          </a:xfrm>
          <a:prstGeom prst="rect">
            <a:avLst/>
          </a:prstGeom>
          <a:solidFill>
            <a:srgbClr val="68D4EC">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sp>
        <p:nvSpPr>
          <p:cNvPr id="23" name="Rectangle 22">
            <a:extLst>
              <a:ext uri="{FF2B5EF4-FFF2-40B4-BE49-F238E27FC236}">
                <a16:creationId xmlns:a16="http://schemas.microsoft.com/office/drawing/2014/main" id="{05CC4153-3F0D-4F4C-8F12-E8FC3FA40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43" y="4629150"/>
            <a:ext cx="2521610" cy="1028700"/>
          </a:xfrm>
          <a:prstGeom prst="rect">
            <a:avLst/>
          </a:prstGeom>
          <a:solidFill>
            <a:srgbClr val="474B7F">
              <a:alpha val="9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5" name="Content Placeholder 4">
            <a:extLst>
              <a:ext uri="{FF2B5EF4-FFF2-40B4-BE49-F238E27FC236}">
                <a16:creationId xmlns:a16="http://schemas.microsoft.com/office/drawing/2014/main" id="{1A9CA0D1-6EBA-413B-9AAE-26760F995E06}"/>
              </a:ext>
            </a:extLst>
          </p:cNvPr>
          <p:cNvSpPr txBox="1">
            <a:spLocks noGrp="1"/>
          </p:cNvSpPr>
          <p:nvPr>
            <p:ph sz="quarter" idx="10"/>
          </p:nvPr>
        </p:nvSpPr>
        <p:spPr>
          <a:xfrm>
            <a:off x="3207647" y="1461221"/>
            <a:ext cx="3380994" cy="4079979"/>
          </a:xfrm>
          <a:prstGeom prst="rect">
            <a:avLst/>
          </a:prstGeom>
        </p:spPr>
        <p:txBody>
          <a:bodyPr vert="horz" lIns="68580" tIns="34290" rIns="68580" bIns="34290" rtlCol="0" anchor="ctr">
            <a:normAutofit fontScale="85000" lnSpcReduction="20000"/>
          </a:bodyPr>
          <a:lstStyle/>
          <a:p>
            <a:pPr marL="214313">
              <a:lnSpc>
                <a:spcPct val="120000"/>
              </a:lnSpc>
            </a:pPr>
            <a:r>
              <a:rPr lang="en-US" b="1" dirty="0" err="1"/>
              <a:t>MindEd</a:t>
            </a:r>
            <a:r>
              <a:rPr lang="en-US" b="1" dirty="0"/>
              <a:t> for Families </a:t>
            </a:r>
          </a:p>
          <a:p>
            <a:pPr marL="557213" lvl="1">
              <a:lnSpc>
                <a:spcPct val="120000"/>
              </a:lnSpc>
            </a:pPr>
            <a:r>
              <a:rPr lang="en-US" dirty="0"/>
              <a:t>Resource for all adults to increase awareness and understanding</a:t>
            </a:r>
          </a:p>
          <a:p>
            <a:pPr marL="557213" lvl="1">
              <a:lnSpc>
                <a:spcPct val="120000"/>
              </a:lnSpc>
            </a:pPr>
            <a:r>
              <a:rPr lang="en-US" dirty="0"/>
              <a:t>Includes free e-learning sessions for all those working with CYP (incl. ED sessions) </a:t>
            </a:r>
            <a:r>
              <a:rPr lang="en-US" dirty="0">
                <a:hlinkClick r:id="rId2"/>
              </a:rPr>
              <a:t>https://www.minded.org.uk/</a:t>
            </a:r>
            <a:r>
              <a:rPr lang="en-US" dirty="0"/>
              <a:t> </a:t>
            </a:r>
          </a:p>
          <a:p>
            <a:pPr marL="214313">
              <a:lnSpc>
                <a:spcPct val="120000"/>
              </a:lnSpc>
            </a:pPr>
            <a:r>
              <a:rPr lang="en-US" dirty="0">
                <a:hlinkClick r:id="rId3"/>
              </a:rPr>
              <a:t>Beat</a:t>
            </a:r>
            <a:r>
              <a:rPr lang="en-US" dirty="0"/>
              <a:t> – work to improve awareness and understanding in schools and with GPs; individual and parent support services.</a:t>
            </a:r>
          </a:p>
          <a:p>
            <a:pPr marL="214313">
              <a:lnSpc>
                <a:spcPct val="120000"/>
              </a:lnSpc>
            </a:pPr>
            <a:r>
              <a:rPr lang="en-US" dirty="0">
                <a:hlinkClick r:id="rId4"/>
              </a:rPr>
              <a:t>Healthy London Partnerships  </a:t>
            </a:r>
            <a:r>
              <a:rPr lang="en-US" dirty="0"/>
              <a:t>– Guidance for GPs and Schools is being adapted for other areas with the support of Clinical Networks for Eating Disorders – </a:t>
            </a:r>
            <a:r>
              <a:rPr lang="en-US" dirty="0">
                <a:hlinkClick r:id="" action="ppaction://noaction"/>
              </a:rPr>
              <a:t>Eating Disorder Awareness: Guidelines for referring CYP </a:t>
            </a:r>
            <a:endParaRPr lang="en-US" dirty="0"/>
          </a:p>
          <a:p>
            <a:pPr>
              <a:lnSpc>
                <a:spcPct val="120000"/>
              </a:lnSpc>
            </a:pPr>
            <a:r>
              <a:rPr lang="en-US" dirty="0">
                <a:hlinkClick r:id="rId5"/>
              </a:rPr>
              <a:t>HLP </a:t>
            </a:r>
            <a:r>
              <a:rPr lang="en-US" dirty="0" err="1">
                <a:hlinkClick r:id="rId5"/>
              </a:rPr>
              <a:t>Paediatric</a:t>
            </a:r>
            <a:r>
              <a:rPr lang="en-US" dirty="0">
                <a:hlinkClick r:id="rId5"/>
              </a:rPr>
              <a:t> </a:t>
            </a:r>
            <a:r>
              <a:rPr lang="en-US" dirty="0" err="1">
                <a:hlinkClick r:id="rId5"/>
              </a:rPr>
              <a:t>Critcial</a:t>
            </a:r>
            <a:r>
              <a:rPr lang="en-US" dirty="0">
                <a:hlinkClick r:id="rId5"/>
              </a:rPr>
              <a:t> Care in Practice (PCCP) E-learning portal </a:t>
            </a:r>
            <a:r>
              <a:rPr lang="en-US" dirty="0"/>
              <a:t>for medical staff on treating CYP who present with eating disorder (completed by 900 medical and nursing staff across 30 London Hospitals)</a:t>
            </a:r>
          </a:p>
          <a:p>
            <a:pPr>
              <a:lnSpc>
                <a:spcPct val="120000"/>
              </a:lnSpc>
            </a:pPr>
            <a:r>
              <a:rPr lang="en-US" dirty="0">
                <a:hlinkClick r:id="rId6"/>
              </a:rPr>
              <a:t>Junior MARISPAN App</a:t>
            </a:r>
            <a:endParaRPr lang="en-US" dirty="0"/>
          </a:p>
          <a:p>
            <a:pPr>
              <a:lnSpc>
                <a:spcPct val="120000"/>
              </a:lnSpc>
            </a:pPr>
            <a:r>
              <a:rPr lang="en-US" dirty="0"/>
              <a:t>Free online learning tool </a:t>
            </a:r>
            <a:r>
              <a:rPr lang="en-US" dirty="0">
                <a:hlinkClick r:id="rId7"/>
              </a:rPr>
              <a:t>‘We can talk’  </a:t>
            </a:r>
            <a:r>
              <a:rPr lang="en-US" dirty="0"/>
              <a:t>to improve the care delivered for CYP presenting to hospital in a mental health crisis.</a:t>
            </a:r>
          </a:p>
          <a:p>
            <a:pPr>
              <a:lnSpc>
                <a:spcPct val="120000"/>
              </a:lnSpc>
            </a:pPr>
            <a:r>
              <a:rPr lang="en-US" dirty="0">
                <a:hlinkClick r:id="rId8"/>
              </a:rPr>
              <a:t>Oliver McGowan training </a:t>
            </a:r>
            <a:r>
              <a:rPr lang="en-US" dirty="0"/>
              <a:t>– for health and social care staff to receive learning disability and autism training at the right level for their role.  </a:t>
            </a:r>
          </a:p>
        </p:txBody>
      </p:sp>
      <p:pic>
        <p:nvPicPr>
          <p:cNvPr id="7" name="Picture 2">
            <a:extLst>
              <a:ext uri="{FF2B5EF4-FFF2-40B4-BE49-F238E27FC236}">
                <a16:creationId xmlns:a16="http://schemas.microsoft.com/office/drawing/2014/main" id="{FE091E1B-625C-41D6-9CB2-C820CE70F4C3}"/>
              </a:ext>
            </a:extLst>
          </p:cNvPr>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7190583" y="2425363"/>
            <a:ext cx="1303080" cy="85201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a16="http://schemas.microsoft.com/office/drawing/2014/main" id="{C27C9F58-7DD2-4D80-A9C5-EC2C8D3ED406}"/>
              </a:ext>
            </a:extLst>
          </p:cNvPr>
          <p:cNvPicPr>
            <a:picLocks noChangeAspect="1"/>
          </p:cNvPicPr>
          <p:nvPr/>
        </p:nvPicPr>
        <p:blipFill>
          <a:blip r:embed="rId10"/>
          <a:stretch>
            <a:fillRect/>
          </a:stretch>
        </p:blipFill>
        <p:spPr>
          <a:xfrm>
            <a:off x="7190583" y="4689186"/>
            <a:ext cx="1408288" cy="852014"/>
          </a:xfrm>
          <a:prstGeom prst="rect">
            <a:avLst/>
          </a:prstGeom>
        </p:spPr>
      </p:pic>
      <p:pic>
        <p:nvPicPr>
          <p:cNvPr id="8" name="Picture 7">
            <a:extLst>
              <a:ext uri="{FF2B5EF4-FFF2-40B4-BE49-F238E27FC236}">
                <a16:creationId xmlns:a16="http://schemas.microsoft.com/office/drawing/2014/main" id="{B60FA263-6DC6-4475-93FC-E2A614823747}"/>
              </a:ext>
            </a:extLst>
          </p:cNvPr>
          <p:cNvPicPr>
            <a:picLocks noChangeAspect="1"/>
          </p:cNvPicPr>
          <p:nvPr/>
        </p:nvPicPr>
        <p:blipFill>
          <a:blip r:embed="rId11"/>
          <a:stretch>
            <a:fillRect/>
          </a:stretch>
        </p:blipFill>
        <p:spPr>
          <a:xfrm>
            <a:off x="7030681" y="3572207"/>
            <a:ext cx="1622885" cy="852014"/>
          </a:xfrm>
          <a:prstGeom prst="rect">
            <a:avLst/>
          </a:prstGeom>
        </p:spPr>
      </p:pic>
      <p:sp>
        <p:nvSpPr>
          <p:cNvPr id="25" name="Rectangle 24">
            <a:extLst>
              <a:ext uri="{FF2B5EF4-FFF2-40B4-BE49-F238E27FC236}">
                <a16:creationId xmlns:a16="http://schemas.microsoft.com/office/drawing/2014/main" id="{0C6CBAFB-7CEE-4ECF-BBF5-8A7C359535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9148" y="4629150"/>
            <a:ext cx="1885950" cy="1028700"/>
          </a:xfrm>
          <a:prstGeom prst="rect">
            <a:avLst/>
          </a:prstGeom>
          <a:solidFill>
            <a:srgbClr val="68D4EC">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pic>
        <p:nvPicPr>
          <p:cNvPr id="6" name="Picture 2">
            <a:extLst>
              <a:ext uri="{FF2B5EF4-FFF2-40B4-BE49-F238E27FC236}">
                <a16:creationId xmlns:a16="http://schemas.microsoft.com/office/drawing/2014/main" id="{EE759913-D739-466D-B821-751FB98D1400}"/>
              </a:ext>
            </a:extLst>
          </p:cNvPr>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7030681" y="1316801"/>
            <a:ext cx="1647483" cy="70018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7683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AF94724-CCAF-4490-9BFF-1A9EE460401E}"/>
              </a:ext>
            </a:extLst>
          </p:cNvPr>
          <p:cNvSpPr txBox="1">
            <a:spLocks/>
          </p:cNvSpPr>
          <p:nvPr/>
        </p:nvSpPr>
        <p:spPr>
          <a:xfrm>
            <a:off x="503238" y="260350"/>
            <a:ext cx="7194621" cy="667725"/>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endParaRPr lang="en-GB" sz="2800" dirty="0"/>
          </a:p>
        </p:txBody>
      </p:sp>
      <p:sp>
        <p:nvSpPr>
          <p:cNvPr id="16" name="Content Placeholder 15">
            <a:extLst>
              <a:ext uri="{FF2B5EF4-FFF2-40B4-BE49-F238E27FC236}">
                <a16:creationId xmlns:a16="http://schemas.microsoft.com/office/drawing/2014/main" id="{30B89B22-5D4F-4D9C-AD8D-1ACDDBB8A075}"/>
              </a:ext>
            </a:extLst>
          </p:cNvPr>
          <p:cNvSpPr>
            <a:spLocks noGrp="1"/>
          </p:cNvSpPr>
          <p:nvPr>
            <p:ph sz="quarter" idx="10"/>
          </p:nvPr>
        </p:nvSpPr>
        <p:spPr/>
        <p:txBody>
          <a:bodyPr lIns="91440" tIns="45720" rIns="91440" bIns="45720" anchor="t"/>
          <a:lstStyle/>
          <a:p>
            <a:pPr marL="0" indent="0" algn="ctr">
              <a:buNone/>
            </a:pPr>
            <a:r>
              <a:rPr lang="en-GB" sz="2800" dirty="0">
                <a:solidFill>
                  <a:srgbClr val="0070C0"/>
                </a:solidFill>
                <a:latin typeface="Arial"/>
                <a:cs typeface="Arial"/>
              </a:rPr>
              <a:t>Thank you </a:t>
            </a:r>
          </a:p>
          <a:p>
            <a:pPr marL="0" indent="0" algn="ctr">
              <a:buNone/>
            </a:pPr>
            <a:r>
              <a:rPr lang="en-GB" sz="2800" dirty="0">
                <a:solidFill>
                  <a:srgbClr val="0070C0"/>
                </a:solidFill>
                <a:latin typeface="Arial"/>
                <a:cs typeface="Arial"/>
              </a:rPr>
              <a:t>&amp;</a:t>
            </a:r>
          </a:p>
          <a:p>
            <a:pPr marL="0" indent="0" algn="ctr">
              <a:buNone/>
            </a:pPr>
            <a:r>
              <a:rPr lang="en-GB" sz="2800" dirty="0">
                <a:solidFill>
                  <a:srgbClr val="0070C0"/>
                </a:solidFill>
                <a:latin typeface="Arial"/>
                <a:cs typeface="Arial"/>
              </a:rPr>
              <a:t>Questions </a:t>
            </a:r>
            <a:endParaRPr lang="en-GB" sz="2800" dirty="0">
              <a:solidFill>
                <a:srgbClr val="0070C0"/>
              </a:solidFill>
            </a:endParaRPr>
          </a:p>
        </p:txBody>
      </p:sp>
    </p:spTree>
    <p:extLst>
      <p:ext uri="{BB962C8B-B14F-4D97-AF65-F5344CB8AC3E}">
        <p14:creationId xmlns:p14="http://schemas.microsoft.com/office/powerpoint/2010/main" val="28918507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86AE45B1EAAE546A059324323015640" ma:contentTypeVersion="6" ma:contentTypeDescription="Create a new document." ma:contentTypeScope="" ma:versionID="bd6f0f48254a8c1b6bfb22162b518013">
  <xsd:schema xmlns:xsd="http://www.w3.org/2001/XMLSchema" xmlns:xs="http://www.w3.org/2001/XMLSchema" xmlns:p="http://schemas.microsoft.com/office/2006/metadata/properties" xmlns:ns2="ced1a235-045b-4f60-9147-50c21eb4636a" xmlns:ns3="99c4f9ca-ca4d-46c7-8fd8-4915363be2f7" targetNamespace="http://schemas.microsoft.com/office/2006/metadata/properties" ma:root="true" ma:fieldsID="3e8b95e4ccc36edee50f6252691b64cd" ns2:_="" ns3:_="">
    <xsd:import namespace="ced1a235-045b-4f60-9147-50c21eb4636a"/>
    <xsd:import namespace="99c4f9ca-ca4d-46c7-8fd8-4915363be2f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d1a235-045b-4f60-9147-50c21eb463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9c4f9ca-ca4d-46c7-8fd8-4915363be2f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99c4f9ca-ca4d-46c7-8fd8-4915363be2f7">
      <UserInfo>
        <DisplayName>Jay Nairn</DisplayName>
        <AccountId>17</AccountId>
        <AccountType/>
      </UserInfo>
    </SharedWithUsers>
  </documentManagement>
</p:properties>
</file>

<file path=customXml/itemProps1.xml><?xml version="1.0" encoding="utf-8"?>
<ds:datastoreItem xmlns:ds="http://schemas.openxmlformats.org/officeDocument/2006/customXml" ds:itemID="{A6333066-D95F-4DC9-8F45-8431A5C3C76B}">
  <ds:schemaRefs>
    <ds:schemaRef ds:uri="http://schemas.microsoft.com/sharepoint/v3/contenttype/forms"/>
  </ds:schemaRefs>
</ds:datastoreItem>
</file>

<file path=customXml/itemProps2.xml><?xml version="1.0" encoding="utf-8"?>
<ds:datastoreItem xmlns:ds="http://schemas.openxmlformats.org/officeDocument/2006/customXml" ds:itemID="{1B708EAE-CFAD-4306-9F67-BE98FD6F5F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d1a235-045b-4f60-9147-50c21eb4636a"/>
    <ds:schemaRef ds:uri="99c4f9ca-ca4d-46c7-8fd8-4915363be2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4D9FD49-C1C5-400A-B04D-90A236984D1F}">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9c4f9ca-ca4d-46c7-8fd8-4915363be2f7"/>
    <ds:schemaRef ds:uri="ced1a235-045b-4f60-9147-50c21eb4636a"/>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5658</TotalTime>
  <Words>2513</Words>
  <Application>Microsoft Office PowerPoint</Application>
  <PresentationFormat>On-screen Show (4:3)</PresentationFormat>
  <Paragraphs>210</Paragraphs>
  <Slides>12</Slides>
  <Notes>2</Notes>
  <HiddenSlides>0</HiddenSlides>
  <MMClips>0</MMClips>
  <ScaleCrop>false</ScaleCrop>
  <HeadingPairs>
    <vt:vector size="8" baseType="variant">
      <vt:variant>
        <vt:lpstr>Fonts Used</vt:lpstr>
      </vt:variant>
      <vt:variant>
        <vt:i4>5</vt:i4>
      </vt:variant>
      <vt:variant>
        <vt:lpstr>Theme</vt:lpstr>
      </vt:variant>
      <vt:variant>
        <vt:i4>4</vt:i4>
      </vt:variant>
      <vt:variant>
        <vt:lpstr>Embedded OLE Servers</vt:lpstr>
      </vt:variant>
      <vt:variant>
        <vt:i4>1</vt:i4>
      </vt:variant>
      <vt:variant>
        <vt:lpstr>Slide Titles</vt:lpstr>
      </vt:variant>
      <vt:variant>
        <vt:i4>12</vt:i4>
      </vt:variant>
    </vt:vector>
  </HeadingPairs>
  <TitlesOfParts>
    <vt:vector size="22" baseType="lpstr">
      <vt:lpstr>Arial</vt:lpstr>
      <vt:lpstr>Calibri</vt:lpstr>
      <vt:lpstr>Calibri Light</vt:lpstr>
      <vt:lpstr>Courier New</vt:lpstr>
      <vt:lpstr>Wingdings</vt:lpstr>
      <vt:lpstr>Office Theme</vt:lpstr>
      <vt:lpstr>5_Office Theme</vt:lpstr>
      <vt:lpstr>2_Office Theme</vt:lpstr>
      <vt:lpstr>3_Office Theme</vt:lpstr>
      <vt:lpstr>think-cell Slide</vt:lpstr>
      <vt:lpstr> Children and Young People’s Eating Disorders   National CYP MH programme   </vt:lpstr>
      <vt:lpstr>NHS England policy and guidance for CYP ED</vt:lpstr>
      <vt:lpstr>Equality, diversity and inclusion in CYPMH</vt:lpstr>
      <vt:lpstr>The evidence-based model     </vt:lpstr>
      <vt:lpstr>Eating Disorder care – when inpatient or day care is required (NICE guideline 2017; NHS Eng. ED addendum 2019)</vt:lpstr>
      <vt:lpstr>Surge in CYP eating disorder cases during Covid-19 </vt:lpstr>
      <vt:lpstr>Inpatient CYPMH - Eating Disorders  </vt:lpstr>
      <vt:lpstr>Clinicians views on surge during Covid-19 </vt:lpstr>
      <vt:lpstr>Support and future work </vt:lpstr>
      <vt:lpstr>Training available </vt:lpstr>
      <vt:lpstr>E. Resources for children, young people, families and practitioners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Sanderson</dc:creator>
  <cp:lastModifiedBy>Ramesh Mehay</cp:lastModifiedBy>
  <cp:revision>151</cp:revision>
  <dcterms:created xsi:type="dcterms:W3CDTF">2017-05-03T08:06:17Z</dcterms:created>
  <dcterms:modified xsi:type="dcterms:W3CDTF">2021-06-14T19:20:10Z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0x010100986AE45B1EAAE546A059324323015640</vt:lpwstr>
  </property>
  <property fmtid="{D5CDD505-2E9C-101B-9397-08002B2CF9AE}" pid="3" name="TaxKeyword">
    <vt:lpwstr/>
  </property>
  <property fmtid="{D5CDD505-2E9C-101B-9397-08002B2CF9AE}" pid="4" name="Subject0">
    <vt:lpwstr/>
  </property>
  <property fmtid="{D5CDD505-2E9C-101B-9397-08002B2CF9AE}" pid="5" name="Document type0">
    <vt:lpwstr/>
  </property>
  <property fmtid="{D5CDD505-2E9C-101B-9397-08002B2CF9AE}" pid="6" name="WTTeamSiteDocumentType">
    <vt:lpwstr/>
  </property>
  <property fmtid="{D5CDD505-2E9C-101B-9397-08002B2CF9AE}" pid="7" name="WTTeamSiteDocumentTypeTaxHTField0">
    <vt:lpwstr/>
  </property>
  <property fmtid="{D5CDD505-2E9C-101B-9397-08002B2CF9AE}" pid="8" name="cebceaf3e3574cdab9f9dab6bbd34ddb">
    <vt:lpwstr/>
  </property>
  <property fmtid="{D5CDD505-2E9C-101B-9397-08002B2CF9AE}" pid="9" name="n2fe4ed80ae84f2cbc880662fe0a8735">
    <vt:lpwstr/>
  </property>
  <property fmtid="{D5CDD505-2E9C-101B-9397-08002B2CF9AE}" pid="10" name="TaxCatchAll">
    <vt:lpwstr/>
  </property>
  <property fmtid="{D5CDD505-2E9C-101B-9397-08002B2CF9AE}" pid="11" name="TaxKeywordTaxHTField">
    <vt:lpwstr/>
  </property>
</Properties>
</file>