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66" r:id="rId3"/>
    <p:sldId id="257" r:id="rId4"/>
    <p:sldId id="259" r:id="rId5"/>
    <p:sldId id="262" r:id="rId6"/>
    <p:sldId id="258" r:id="rId7"/>
    <p:sldId id="261" r:id="rId8"/>
    <p:sldId id="267" r:id="rId9"/>
    <p:sldId id="260" r:id="rId10"/>
    <p:sldId id="268" r:id="rId11"/>
    <p:sldId id="263" r:id="rId12"/>
    <p:sldId id="269" r:id="rId13"/>
    <p:sldId id="264" r:id="rId14"/>
    <p:sldId id="270" r:id="rId15"/>
    <p:sldId id="265" r:id="rId16"/>
    <p:sldId id="271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>
      <p:cViewPr varScale="1">
        <p:scale>
          <a:sx n="92" d="100"/>
          <a:sy n="92" d="100"/>
        </p:scale>
        <p:origin x="95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DB172-3E60-4F7D-B682-EF0ABC3187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E188D-4D5F-4A74-A5E8-DBFEBBE083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933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Petr </a:t>
            </a:r>
            <a:r>
              <a:rPr lang="en-GB" dirty="0" err="1"/>
              <a:t>Salovey</a:t>
            </a:r>
            <a:r>
              <a:rPr lang="en-GB" dirty="0"/>
              <a:t>, John Mayer, Konstantin</a:t>
            </a:r>
            <a:r>
              <a:rPr lang="en-GB" baseline="0" dirty="0"/>
              <a:t> </a:t>
            </a:r>
            <a:r>
              <a:rPr lang="en-GB" baseline="0" dirty="0" err="1"/>
              <a:t>Vasily</a:t>
            </a:r>
            <a:r>
              <a:rPr lang="en-GB" baseline="0" dirty="0"/>
              <a:t> </a:t>
            </a:r>
            <a:r>
              <a:rPr lang="en-GB" baseline="0" dirty="0" err="1"/>
              <a:t>Petrides</a:t>
            </a:r>
            <a:r>
              <a:rPr lang="en-GB" baseline="0" dirty="0"/>
              <a:t>, Daniel Goleman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E188D-4D5F-4A74-A5E8-DBFEBBE083E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006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Empathy quiz/Emotional Intelligence – Greater Good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E188D-4D5F-4A74-A5E8-DBFEBBE083E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739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May be related to their own attachment,</a:t>
            </a:r>
            <a:r>
              <a:rPr lang="en-GB" baseline="0" dirty="0"/>
              <a:t> emotional intelligence,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E188D-4D5F-4A74-A5E8-DBFEBBE083E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221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Understanding effects our subjective judgements.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E188D-4D5F-4A74-A5E8-DBFEBBE083E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893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71CDC44-5778-4141-A27C-74B89115B063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C6D301D-6AE4-4B8D-A83D-C0A7C70C57EF}" type="slidenum">
              <a:rPr lang="en-GB" smtClean="0"/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1431032"/>
          </a:xfrm>
        </p:spPr>
        <p:txBody>
          <a:bodyPr/>
          <a:lstStyle/>
          <a:p>
            <a:r>
              <a:rPr lang="en-GB" dirty="0"/>
              <a:t>Dr Emma Brandon</a:t>
            </a:r>
          </a:p>
          <a:p>
            <a:r>
              <a:rPr lang="en-GB" dirty="0"/>
              <a:t>2015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Teaching Empathy</a:t>
            </a:r>
          </a:p>
        </p:txBody>
      </p:sp>
    </p:spTree>
    <p:extLst>
      <p:ext uri="{BB962C8B-B14F-4D97-AF65-F5344CB8AC3E}">
        <p14:creationId xmlns:p14="http://schemas.microsoft.com/office/powerpoint/2010/main" val="54247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" r="507"/>
          <a:stretch>
            <a:fillRect/>
          </a:stretch>
        </p:blipFill>
        <p:spPr>
          <a:xfrm>
            <a:off x="4139952" y="2276872"/>
            <a:ext cx="3814359" cy="2592288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-3132856" y="476672"/>
            <a:ext cx="2438400" cy="5257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42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Empathy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4398240"/>
          </a:xfrm>
        </p:spPr>
        <p:txBody>
          <a:bodyPr/>
          <a:lstStyle/>
          <a:p>
            <a:r>
              <a:rPr lang="en-GB" dirty="0"/>
              <a:t>A sense of self-awareness &amp; ability to distinguish own feelings from others</a:t>
            </a:r>
          </a:p>
          <a:p>
            <a:r>
              <a:rPr lang="en-GB" dirty="0"/>
              <a:t>Taking another person’s perspective</a:t>
            </a:r>
          </a:p>
          <a:p>
            <a:r>
              <a:rPr lang="en-GB" dirty="0"/>
              <a:t>Being able to regulate one’s own emotions</a:t>
            </a:r>
          </a:p>
          <a:p>
            <a:r>
              <a:rPr lang="en-GB" dirty="0"/>
              <a:t>Caring for people &amp; wanting to help them</a:t>
            </a:r>
          </a:p>
          <a:p>
            <a:r>
              <a:rPr lang="en-GB" dirty="0"/>
              <a:t>Discerning what another person is thinking/feeling</a:t>
            </a:r>
          </a:p>
          <a:p>
            <a:r>
              <a:rPr lang="en-GB" dirty="0"/>
              <a:t>Ability to feel &amp; share another person’s emotions</a:t>
            </a:r>
          </a:p>
          <a:p>
            <a:r>
              <a:rPr lang="en-GB" dirty="0"/>
              <a:t>Altruistic</a:t>
            </a:r>
          </a:p>
          <a:p>
            <a:r>
              <a:rPr lang="en-GB" dirty="0"/>
              <a:t>Other-aware</a:t>
            </a:r>
          </a:p>
        </p:txBody>
      </p:sp>
    </p:spTree>
    <p:extLst>
      <p:ext uri="{BB962C8B-B14F-4D97-AF65-F5344CB8AC3E}">
        <p14:creationId xmlns:p14="http://schemas.microsoft.com/office/powerpoint/2010/main" val="402635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Empathy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Cognitive empathy- recognising the emotion</a:t>
            </a:r>
          </a:p>
          <a:p>
            <a:r>
              <a:rPr lang="en-GB" dirty="0"/>
              <a:t>Emotional empathy- experiencing the emotion</a:t>
            </a:r>
          </a:p>
          <a:p>
            <a:r>
              <a:rPr lang="en-GB" dirty="0"/>
              <a:t>Compassionate empathy- we want to help the other person deal with the situation &amp; emotions</a:t>
            </a:r>
          </a:p>
          <a:p>
            <a:endParaRPr lang="en-GB" dirty="0"/>
          </a:p>
          <a:p>
            <a:r>
              <a:rPr lang="en-GB" dirty="0"/>
              <a:t>Difficult part is taking action that truly helps another</a:t>
            </a:r>
          </a:p>
          <a:p>
            <a:endParaRPr lang="en-GB" dirty="0"/>
          </a:p>
          <a:p>
            <a:r>
              <a:rPr lang="en-GB" dirty="0"/>
              <a:t>Neurological basis; Theory of Mind &amp; Empathy</a:t>
            </a:r>
          </a:p>
          <a:p>
            <a:r>
              <a:rPr lang="en-GB" dirty="0"/>
              <a:t>Emotional Intelligence</a:t>
            </a:r>
          </a:p>
        </p:txBody>
      </p:sp>
    </p:spTree>
    <p:extLst>
      <p:ext uri="{BB962C8B-B14F-4D97-AF65-F5344CB8AC3E}">
        <p14:creationId xmlns:p14="http://schemas.microsoft.com/office/powerpoint/2010/main" val="666063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Emotional Intelligence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Ability to monitor one’s own &amp; other’s emotions</a:t>
            </a:r>
          </a:p>
          <a:p>
            <a:r>
              <a:rPr lang="en-GB" dirty="0"/>
              <a:t>To discriminate between emotions</a:t>
            </a:r>
          </a:p>
          <a:p>
            <a:r>
              <a:rPr lang="en-GB" dirty="0"/>
              <a:t>To label them appropriately</a:t>
            </a:r>
          </a:p>
          <a:p>
            <a:r>
              <a:rPr lang="en-GB" dirty="0"/>
              <a:t>To use emotional information to guide thinking &amp; behaviour</a:t>
            </a:r>
          </a:p>
          <a:p>
            <a:r>
              <a:rPr lang="en-GB" dirty="0"/>
              <a:t>Greater mental health, exemplary job performance, better leadership skills, increases empathy</a:t>
            </a:r>
          </a:p>
          <a:p>
            <a:r>
              <a:rPr lang="en-GB" dirty="0"/>
              <a:t>Perceive emotions, understand emotions, use them &amp; manage them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014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Empathy important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4398240"/>
          </a:xfrm>
        </p:spPr>
        <p:txBody>
          <a:bodyPr/>
          <a:lstStyle/>
          <a:p>
            <a:r>
              <a:rPr lang="en-GB" dirty="0"/>
              <a:t>Important survival skill</a:t>
            </a:r>
          </a:p>
          <a:p>
            <a:r>
              <a:rPr lang="en-GB" dirty="0"/>
              <a:t>Sensing distress in a companion may help you recognise a threat</a:t>
            </a:r>
          </a:p>
          <a:p>
            <a:r>
              <a:rPr lang="en-GB" dirty="0"/>
              <a:t>Develops early in children </a:t>
            </a:r>
          </a:p>
          <a:p>
            <a:r>
              <a:rPr lang="en-GB" dirty="0"/>
              <a:t>Promotes pro-social behaviour, positive mental states and increases helping behaviours</a:t>
            </a:r>
          </a:p>
          <a:p>
            <a:r>
              <a:rPr lang="en-GB" dirty="0"/>
              <a:t>Aids effective communication</a:t>
            </a:r>
          </a:p>
          <a:p>
            <a:r>
              <a:rPr lang="en-GB" dirty="0"/>
              <a:t>Helps reduce burn-out</a:t>
            </a:r>
          </a:p>
          <a:p>
            <a:r>
              <a:rPr lang="en-GB" dirty="0"/>
              <a:t>Increases effectiveness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0243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Secular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Golden Rule</a:t>
            </a:r>
          </a:p>
          <a:p>
            <a:r>
              <a:rPr lang="en-GB" dirty="0"/>
              <a:t>‘treat others as you want to be treated’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Platinum Rule</a:t>
            </a:r>
          </a:p>
          <a:p>
            <a:r>
              <a:rPr lang="en-GB" dirty="0"/>
              <a:t>‘Treat others as they want to be treated’</a:t>
            </a:r>
          </a:p>
        </p:txBody>
      </p:sp>
    </p:spTree>
    <p:extLst>
      <p:ext uri="{BB962C8B-B14F-4D97-AF65-F5344CB8AC3E}">
        <p14:creationId xmlns:p14="http://schemas.microsoft.com/office/powerpoint/2010/main" val="196156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2" b="3262"/>
          <a:stretch>
            <a:fillRect/>
          </a:stretch>
        </p:blipFill>
        <p:spPr>
          <a:xfrm>
            <a:off x="3707904" y="1988840"/>
            <a:ext cx="4392488" cy="2990797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 flipH="1">
            <a:off x="-3204864" y="1484784"/>
            <a:ext cx="2232248" cy="1872208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621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Promoting Empathy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With trainee:</a:t>
            </a:r>
          </a:p>
          <a:p>
            <a:r>
              <a:rPr lang="en-GB" dirty="0"/>
              <a:t>Recognise a ‘struggling’ trainee </a:t>
            </a:r>
          </a:p>
          <a:p>
            <a:r>
              <a:rPr lang="en-GB" dirty="0"/>
              <a:t>Tools to assess Empathy and Emotional Intelligence</a:t>
            </a:r>
          </a:p>
          <a:p>
            <a:r>
              <a:rPr lang="en-GB" dirty="0"/>
              <a:t>Encourage Mind-mindedness, sympathy &amp; self-awareness in feedback/CBD/assessments</a:t>
            </a:r>
          </a:p>
          <a:p>
            <a:r>
              <a:rPr lang="en-GB" dirty="0"/>
              <a:t>Differences hinder empathy; recognise prejudices</a:t>
            </a:r>
          </a:p>
          <a:p>
            <a:r>
              <a:rPr lang="en-GB" dirty="0"/>
              <a:t>Don’t have to ‘like’ someone</a:t>
            </a:r>
          </a:p>
          <a:p>
            <a:r>
              <a:rPr lang="en-GB" dirty="0"/>
              <a:t>Recognise our ‘judgements’ of people</a:t>
            </a:r>
          </a:p>
          <a:p>
            <a:r>
              <a:rPr lang="en-GB" dirty="0"/>
              <a:t>‘be interested’ in others</a:t>
            </a:r>
          </a:p>
        </p:txBody>
      </p:sp>
    </p:spTree>
    <p:extLst>
      <p:ext uri="{BB962C8B-B14F-4D97-AF65-F5344CB8AC3E}">
        <p14:creationId xmlns:p14="http://schemas.microsoft.com/office/powerpoint/2010/main" val="454856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Promoting Empathy</a:t>
            </a:r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6" y="2060848"/>
            <a:ext cx="3910335" cy="3648535"/>
          </a:xfrm>
        </p:spPr>
      </p:pic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69" y="2036975"/>
            <a:ext cx="3960439" cy="3672408"/>
          </a:xfrm>
        </p:spPr>
      </p:pic>
    </p:spTree>
    <p:extLst>
      <p:ext uri="{BB962C8B-B14F-4D97-AF65-F5344CB8AC3E}">
        <p14:creationId xmlns:p14="http://schemas.microsoft.com/office/powerpoint/2010/main" val="4244379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Promoting Empathy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Trainees may avoid emotions in their patients</a:t>
            </a:r>
          </a:p>
          <a:p>
            <a:r>
              <a:rPr lang="en-GB" dirty="0"/>
              <a:t>Use role play</a:t>
            </a:r>
          </a:p>
          <a:p>
            <a:r>
              <a:rPr lang="en-GB" dirty="0"/>
              <a:t>Validate the other person’s perspective</a:t>
            </a:r>
          </a:p>
          <a:p>
            <a:r>
              <a:rPr lang="en-GB" dirty="0"/>
              <a:t>Encourage them to put aside their point of view</a:t>
            </a:r>
          </a:p>
          <a:p>
            <a:r>
              <a:rPr lang="en-GB" dirty="0"/>
              <a:t>Promote flexibility</a:t>
            </a:r>
          </a:p>
          <a:p>
            <a:r>
              <a:rPr lang="en-GB" dirty="0"/>
              <a:t>View videos and critique listening skills</a:t>
            </a:r>
          </a:p>
          <a:p>
            <a:r>
              <a:rPr lang="en-GB" dirty="0"/>
              <a:t>Listening with eyes, ears, instincts, heart</a:t>
            </a:r>
          </a:p>
          <a:p>
            <a:r>
              <a:rPr lang="en-GB" dirty="0"/>
              <a:t>Practising empathic phrases</a:t>
            </a:r>
          </a:p>
          <a:p>
            <a:r>
              <a:rPr lang="en-GB" dirty="0"/>
              <a:t>Focus on ICE</a:t>
            </a:r>
          </a:p>
          <a:p>
            <a:r>
              <a:rPr lang="en-GB" dirty="0"/>
              <a:t>Help trainees access their emotions</a:t>
            </a:r>
          </a:p>
        </p:txBody>
      </p:sp>
    </p:spTree>
    <p:extLst>
      <p:ext uri="{BB962C8B-B14F-4D97-AF65-F5344CB8AC3E}">
        <p14:creationId xmlns:p14="http://schemas.microsoft.com/office/powerpoint/2010/main" val="2153125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Promoting Empathy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54" y="2110281"/>
            <a:ext cx="3888431" cy="36004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32" y="2132856"/>
            <a:ext cx="3888428" cy="3600400"/>
          </a:xfrm>
        </p:spPr>
      </p:pic>
    </p:spTree>
    <p:extLst>
      <p:ext uri="{BB962C8B-B14F-4D97-AF65-F5344CB8AC3E}">
        <p14:creationId xmlns:p14="http://schemas.microsoft.com/office/powerpoint/2010/main" val="3905080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Practice active listening (in general life too)</a:t>
            </a:r>
          </a:p>
          <a:p>
            <a:r>
              <a:rPr lang="en-GB" dirty="0"/>
              <a:t>Share in other people’s joy</a:t>
            </a:r>
          </a:p>
          <a:p>
            <a:r>
              <a:rPr lang="en-GB" dirty="0"/>
              <a:t>Look for commonalities with others</a:t>
            </a:r>
          </a:p>
          <a:p>
            <a:r>
              <a:rPr lang="en-GB" dirty="0"/>
              <a:t>Read fiction</a:t>
            </a:r>
          </a:p>
          <a:p>
            <a:r>
              <a:rPr lang="en-GB" dirty="0"/>
              <a:t>Pay attention to faces</a:t>
            </a:r>
          </a:p>
          <a:p>
            <a:r>
              <a:rPr lang="en-GB" dirty="0"/>
              <a:t>Cultivate curiosity in others/other cultures</a:t>
            </a:r>
          </a:p>
          <a:p>
            <a:r>
              <a:rPr lang="en-GB" dirty="0"/>
              <a:t>Challenge prejudices/look for commonalities</a:t>
            </a:r>
          </a:p>
          <a:p>
            <a:r>
              <a:rPr lang="en-GB" dirty="0"/>
              <a:t>Listen hard &amp; open up</a:t>
            </a:r>
          </a:p>
          <a:p>
            <a:r>
              <a:rPr lang="en-GB" dirty="0"/>
              <a:t>Ask other person to explain their position</a:t>
            </a:r>
          </a:p>
        </p:txBody>
      </p:sp>
    </p:spTree>
    <p:extLst>
      <p:ext uri="{BB962C8B-B14F-4D97-AF65-F5344CB8AC3E}">
        <p14:creationId xmlns:p14="http://schemas.microsoft.com/office/powerpoint/2010/main" val="702509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Potential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4470248"/>
          </a:xfrm>
        </p:spPr>
        <p:txBody>
          <a:bodyPr>
            <a:normAutofit/>
          </a:bodyPr>
          <a:lstStyle/>
          <a:p>
            <a:r>
              <a:rPr lang="en-GB" dirty="0"/>
              <a:t>Confusing empathy with sympathy</a:t>
            </a:r>
          </a:p>
          <a:p>
            <a:r>
              <a:rPr lang="en-GB" dirty="0"/>
              <a:t>Becoming over-involved</a:t>
            </a:r>
          </a:p>
          <a:p>
            <a:r>
              <a:rPr lang="en-GB" dirty="0"/>
              <a:t>Blurring of professional boundaries</a:t>
            </a:r>
          </a:p>
          <a:p>
            <a:r>
              <a:rPr lang="en-GB" dirty="0"/>
              <a:t>Not’ housekeeping’ the consultation</a:t>
            </a:r>
          </a:p>
          <a:p>
            <a:r>
              <a:rPr lang="en-GB" dirty="0"/>
              <a:t>Emotional burnout</a:t>
            </a:r>
          </a:p>
          <a:p>
            <a:r>
              <a:rPr lang="en-GB" dirty="0"/>
              <a:t>Longer consultations initially</a:t>
            </a:r>
          </a:p>
          <a:p>
            <a:r>
              <a:rPr lang="en-GB" dirty="0"/>
              <a:t>Repeat attendance by patients/over-reliance on doctor</a:t>
            </a:r>
          </a:p>
          <a:p>
            <a:r>
              <a:rPr lang="en-GB" dirty="0"/>
              <a:t>It is a complex skill !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6696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988840"/>
            <a:ext cx="8503920" cy="4110208"/>
          </a:xfrm>
        </p:spPr>
        <p:txBody>
          <a:bodyPr/>
          <a:lstStyle/>
          <a:p>
            <a:r>
              <a:rPr lang="en-GB" dirty="0"/>
              <a:t>Allows more advanced communication</a:t>
            </a:r>
          </a:p>
          <a:p>
            <a:r>
              <a:rPr lang="en-GB" dirty="0"/>
              <a:t>More effective communication</a:t>
            </a:r>
          </a:p>
          <a:p>
            <a:r>
              <a:rPr lang="en-GB" dirty="0"/>
              <a:t>Better outcomes for patients</a:t>
            </a:r>
          </a:p>
          <a:p>
            <a:r>
              <a:rPr lang="en-GB" dirty="0"/>
              <a:t>Better mental health and reduced burnout for doctors</a:t>
            </a:r>
          </a:p>
          <a:p>
            <a:r>
              <a:rPr lang="en-GB" dirty="0"/>
              <a:t>Reduced complaints</a:t>
            </a:r>
          </a:p>
          <a:p>
            <a:r>
              <a:rPr lang="en-GB" dirty="0"/>
              <a:t>A broader  life experience</a:t>
            </a:r>
          </a:p>
          <a:p>
            <a:r>
              <a:rPr lang="en-GB" dirty="0"/>
              <a:t>Meets professional competencies</a:t>
            </a:r>
          </a:p>
        </p:txBody>
      </p:sp>
    </p:spTree>
    <p:extLst>
      <p:ext uri="{BB962C8B-B14F-4D97-AF65-F5344CB8AC3E}">
        <p14:creationId xmlns:p14="http://schemas.microsoft.com/office/powerpoint/2010/main" val="3270800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Food for thought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88" y="2060848"/>
            <a:ext cx="4752528" cy="3744416"/>
          </a:xfrm>
        </p:spPr>
      </p:pic>
    </p:spTree>
    <p:extLst>
      <p:ext uri="{BB962C8B-B14F-4D97-AF65-F5344CB8AC3E}">
        <p14:creationId xmlns:p14="http://schemas.microsoft.com/office/powerpoint/2010/main" val="40361215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a2b16a03-5945-4f8d-aaaf-1656caa1d07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121</TotalTime>
  <Words>503</Words>
  <Application>Microsoft Office PowerPoint</Application>
  <PresentationFormat>On-screen Show (4:3)</PresentationFormat>
  <Paragraphs>101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Georgia</vt:lpstr>
      <vt:lpstr>Wingdings</vt:lpstr>
      <vt:lpstr>Wingdings 2</vt:lpstr>
      <vt:lpstr>Civic</vt:lpstr>
      <vt:lpstr>Teaching Empathy</vt:lpstr>
      <vt:lpstr>PowerPoint Presentation</vt:lpstr>
      <vt:lpstr>What is Empathy ?</vt:lpstr>
      <vt:lpstr>What is Empathy ?</vt:lpstr>
      <vt:lpstr>Emotional Intelligence</vt:lpstr>
      <vt:lpstr>Why is Empathy important ?</vt:lpstr>
      <vt:lpstr>Secular Ethics</vt:lpstr>
      <vt:lpstr>PowerPoint Presentation</vt:lpstr>
      <vt:lpstr>Promoting Empathy</vt:lpstr>
      <vt:lpstr>Promoting Empathy</vt:lpstr>
      <vt:lpstr>Promoting Empathy</vt:lpstr>
      <vt:lpstr>Promoting Empathy</vt:lpstr>
      <vt:lpstr>Other Strategies</vt:lpstr>
      <vt:lpstr>Potential Problems</vt:lpstr>
      <vt:lpstr>Importance</vt:lpstr>
      <vt:lpstr>Food for thought</vt:lpstr>
    </vt:vector>
  </TitlesOfParts>
  <Company>NHS Great Yarmouth &amp; Waveney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Empathy</dc:title>
  <dc:creator>Emma Brandon</dc:creator>
  <cp:lastModifiedBy>Ramesh Mehay</cp:lastModifiedBy>
  <cp:revision>29</cp:revision>
  <dcterms:created xsi:type="dcterms:W3CDTF">2015-03-22T15:05:42Z</dcterms:created>
  <dcterms:modified xsi:type="dcterms:W3CDTF">2019-12-15T23:48:13Z</dcterms:modified>
</cp:coreProperties>
</file>