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4" r:id="rId1"/>
  </p:sldMasterIdLst>
  <p:notesMasterIdLst>
    <p:notesMasterId r:id="rId45"/>
  </p:notesMasterIdLst>
  <p:handoutMasterIdLst>
    <p:handoutMasterId r:id="rId46"/>
  </p:handoutMasterIdLst>
  <p:sldIdLst>
    <p:sldId id="291" r:id="rId2"/>
    <p:sldId id="294" r:id="rId3"/>
    <p:sldId id="299" r:id="rId4"/>
    <p:sldId id="290" r:id="rId5"/>
    <p:sldId id="278" r:id="rId6"/>
    <p:sldId id="279" r:id="rId7"/>
    <p:sldId id="280" r:id="rId8"/>
    <p:sldId id="281" r:id="rId9"/>
    <p:sldId id="282" r:id="rId10"/>
    <p:sldId id="283" r:id="rId11"/>
    <p:sldId id="298" r:id="rId12"/>
    <p:sldId id="257" r:id="rId13"/>
    <p:sldId id="300" r:id="rId14"/>
    <p:sldId id="258" r:id="rId15"/>
    <p:sldId id="259" r:id="rId16"/>
    <p:sldId id="301" r:id="rId17"/>
    <p:sldId id="260" r:id="rId18"/>
    <p:sldId id="302" r:id="rId19"/>
    <p:sldId id="261" r:id="rId20"/>
    <p:sldId id="262" r:id="rId21"/>
    <p:sldId id="263" r:id="rId22"/>
    <p:sldId id="271" r:id="rId23"/>
    <p:sldId id="303" r:id="rId24"/>
    <p:sldId id="264" r:id="rId25"/>
    <p:sldId id="286" r:id="rId26"/>
    <p:sldId id="284" r:id="rId27"/>
    <p:sldId id="304" r:id="rId28"/>
    <p:sldId id="270" r:id="rId29"/>
    <p:sldId id="267" r:id="rId30"/>
    <p:sldId id="285" r:id="rId31"/>
    <p:sldId id="273" r:id="rId32"/>
    <p:sldId id="287" r:id="rId33"/>
    <p:sldId id="288" r:id="rId34"/>
    <p:sldId id="289" r:id="rId35"/>
    <p:sldId id="305" r:id="rId36"/>
    <p:sldId id="265" r:id="rId37"/>
    <p:sldId id="268" r:id="rId38"/>
    <p:sldId id="275" r:id="rId39"/>
    <p:sldId id="276" r:id="rId40"/>
    <p:sldId id="277" r:id="rId41"/>
    <p:sldId id="295" r:id="rId42"/>
    <p:sldId id="292" r:id="rId43"/>
    <p:sldId id="293" r:id="rId4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278F"/>
    <a:srgbClr val="9227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964"/>
    <p:restoredTop sz="71898" autoAdjust="0"/>
  </p:normalViewPr>
  <p:slideViewPr>
    <p:cSldViewPr snapToGrid="0" snapToObjects="1">
      <p:cViewPr varScale="1">
        <p:scale>
          <a:sx n="82" d="100"/>
          <a:sy n="82" d="100"/>
        </p:scale>
        <p:origin x="2052" y="8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3" d="100"/>
          <a:sy n="83" d="100"/>
        </p:scale>
        <p:origin x="1768" y="2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FE6E74-5690-F647-8F26-03AE257AFACB}" type="doc">
      <dgm:prSet loTypeId="urn:microsoft.com/office/officeart/2005/8/layout/venn1" loCatId="" qsTypeId="urn:microsoft.com/office/officeart/2005/8/quickstyle/simple4" qsCatId="simple" csTypeId="urn:microsoft.com/office/officeart/2005/8/colors/accent1_2" csCatId="accent1" phldr="1"/>
      <dgm:spPr/>
    </dgm:pt>
    <dgm:pt modelId="{C8A9AA58-89D1-D643-A212-7DEF54B34FFB}">
      <dgm:prSet phldrT="[Text]"/>
      <dgm:spPr/>
      <dgm:t>
        <a:bodyPr/>
        <a:lstStyle/>
        <a:p>
          <a:r>
            <a:rPr lang="en-US" dirty="0"/>
            <a:t>Usury</a:t>
          </a:r>
        </a:p>
      </dgm:t>
    </dgm:pt>
    <dgm:pt modelId="{B79533A5-E4FC-5842-9CFB-1EFFBFF85A49}" type="parTrans" cxnId="{4D81343D-84B8-FF41-9ED5-A3997A548976}">
      <dgm:prSet/>
      <dgm:spPr/>
      <dgm:t>
        <a:bodyPr/>
        <a:lstStyle/>
        <a:p>
          <a:endParaRPr lang="en-US"/>
        </a:p>
      </dgm:t>
    </dgm:pt>
    <dgm:pt modelId="{2C572C24-1745-9242-9FF9-7918DD36BA6A}" type="sibTrans" cxnId="{4D81343D-84B8-FF41-9ED5-A3997A548976}">
      <dgm:prSet/>
      <dgm:spPr/>
      <dgm:t>
        <a:bodyPr/>
        <a:lstStyle/>
        <a:p>
          <a:endParaRPr lang="en-US"/>
        </a:p>
      </dgm:t>
    </dgm:pt>
    <dgm:pt modelId="{658D559E-DB92-E94C-9497-3D6DD7CFA74B}">
      <dgm:prSet phldrT="[Text]"/>
      <dgm:spPr/>
      <dgm:t>
        <a:bodyPr/>
        <a:lstStyle/>
        <a:p>
          <a:r>
            <a:rPr lang="en-US" dirty="0"/>
            <a:t>Mortgage</a:t>
          </a:r>
        </a:p>
      </dgm:t>
    </dgm:pt>
    <dgm:pt modelId="{D46AB9B1-FC2F-4043-AF85-DB3EBFC01698}" type="parTrans" cxnId="{6DDEF9EB-CC0E-754B-8A55-418716A96F6D}">
      <dgm:prSet/>
      <dgm:spPr/>
      <dgm:t>
        <a:bodyPr/>
        <a:lstStyle/>
        <a:p>
          <a:endParaRPr lang="en-US"/>
        </a:p>
      </dgm:t>
    </dgm:pt>
    <dgm:pt modelId="{E55F6B80-139B-B341-9495-D55FE5474555}" type="sibTrans" cxnId="{6DDEF9EB-CC0E-754B-8A55-418716A96F6D}">
      <dgm:prSet/>
      <dgm:spPr/>
      <dgm:t>
        <a:bodyPr/>
        <a:lstStyle/>
        <a:p>
          <a:endParaRPr lang="en-US"/>
        </a:p>
      </dgm:t>
    </dgm:pt>
    <dgm:pt modelId="{0255D006-1686-E648-B249-7484553F175A}" type="pres">
      <dgm:prSet presAssocID="{B0FE6E74-5690-F647-8F26-03AE257AFACB}" presName="compositeShape" presStyleCnt="0">
        <dgm:presLayoutVars>
          <dgm:chMax val="7"/>
          <dgm:dir/>
          <dgm:resizeHandles val="exact"/>
        </dgm:presLayoutVars>
      </dgm:prSet>
      <dgm:spPr/>
    </dgm:pt>
    <dgm:pt modelId="{06ABAF28-660B-724F-9D3B-BA52A3A809DF}" type="pres">
      <dgm:prSet presAssocID="{C8A9AA58-89D1-D643-A212-7DEF54B34FFB}" presName="circ1" presStyleLbl="vennNode1" presStyleIdx="0" presStyleCnt="2"/>
      <dgm:spPr/>
    </dgm:pt>
    <dgm:pt modelId="{C630CA8A-9767-0745-9897-DE5D0E9C9C2D}" type="pres">
      <dgm:prSet presAssocID="{C8A9AA58-89D1-D643-A212-7DEF54B34FFB}" presName="circ1Tx" presStyleLbl="revTx" presStyleIdx="0" presStyleCnt="0">
        <dgm:presLayoutVars>
          <dgm:chMax val="0"/>
          <dgm:chPref val="0"/>
          <dgm:bulletEnabled val="1"/>
        </dgm:presLayoutVars>
      </dgm:prSet>
      <dgm:spPr/>
    </dgm:pt>
    <dgm:pt modelId="{73F16726-ABA5-7D4F-85F3-0E95B4A9D9C5}" type="pres">
      <dgm:prSet presAssocID="{658D559E-DB92-E94C-9497-3D6DD7CFA74B}" presName="circ2" presStyleLbl="vennNode1" presStyleIdx="1" presStyleCnt="2"/>
      <dgm:spPr/>
    </dgm:pt>
    <dgm:pt modelId="{3B18F73A-216A-0045-82F4-4819B6137794}" type="pres">
      <dgm:prSet presAssocID="{658D559E-DB92-E94C-9497-3D6DD7CFA74B}" presName="circ2Tx" presStyleLbl="revTx" presStyleIdx="0" presStyleCnt="0">
        <dgm:presLayoutVars>
          <dgm:chMax val="0"/>
          <dgm:chPref val="0"/>
          <dgm:bulletEnabled val="1"/>
        </dgm:presLayoutVars>
      </dgm:prSet>
      <dgm:spPr/>
    </dgm:pt>
  </dgm:ptLst>
  <dgm:cxnLst>
    <dgm:cxn modelId="{64428A0E-317C-5A4F-B419-887806BE2B72}" type="presOf" srcId="{C8A9AA58-89D1-D643-A212-7DEF54B34FFB}" destId="{C630CA8A-9767-0745-9897-DE5D0E9C9C2D}" srcOrd="1" destOrd="0" presId="urn:microsoft.com/office/officeart/2005/8/layout/venn1"/>
    <dgm:cxn modelId="{02CC7732-5DF2-E548-B403-81B71D580A73}" type="presOf" srcId="{658D559E-DB92-E94C-9497-3D6DD7CFA74B}" destId="{73F16726-ABA5-7D4F-85F3-0E95B4A9D9C5}" srcOrd="0" destOrd="0" presId="urn:microsoft.com/office/officeart/2005/8/layout/venn1"/>
    <dgm:cxn modelId="{4B6B1C35-E3DB-B84B-8F55-357A62677354}" type="presOf" srcId="{B0FE6E74-5690-F647-8F26-03AE257AFACB}" destId="{0255D006-1686-E648-B249-7484553F175A}" srcOrd="0" destOrd="0" presId="urn:microsoft.com/office/officeart/2005/8/layout/venn1"/>
    <dgm:cxn modelId="{4D81343D-84B8-FF41-9ED5-A3997A548976}" srcId="{B0FE6E74-5690-F647-8F26-03AE257AFACB}" destId="{C8A9AA58-89D1-D643-A212-7DEF54B34FFB}" srcOrd="0" destOrd="0" parTransId="{B79533A5-E4FC-5842-9CFB-1EFFBFF85A49}" sibTransId="{2C572C24-1745-9242-9FF9-7918DD36BA6A}"/>
    <dgm:cxn modelId="{B771BAD7-EE80-5640-AFF7-5B6C56E77C15}" type="presOf" srcId="{658D559E-DB92-E94C-9497-3D6DD7CFA74B}" destId="{3B18F73A-216A-0045-82F4-4819B6137794}" srcOrd="1" destOrd="0" presId="urn:microsoft.com/office/officeart/2005/8/layout/venn1"/>
    <dgm:cxn modelId="{6DDEF9EB-CC0E-754B-8A55-418716A96F6D}" srcId="{B0FE6E74-5690-F647-8F26-03AE257AFACB}" destId="{658D559E-DB92-E94C-9497-3D6DD7CFA74B}" srcOrd="1" destOrd="0" parTransId="{D46AB9B1-FC2F-4043-AF85-DB3EBFC01698}" sibTransId="{E55F6B80-139B-B341-9495-D55FE5474555}"/>
    <dgm:cxn modelId="{027ABAFD-B6DF-5B4D-B3B2-59527393822E}" type="presOf" srcId="{C8A9AA58-89D1-D643-A212-7DEF54B34FFB}" destId="{06ABAF28-660B-724F-9D3B-BA52A3A809DF}" srcOrd="0" destOrd="0" presId="urn:microsoft.com/office/officeart/2005/8/layout/venn1"/>
    <dgm:cxn modelId="{080FAD03-0B58-F24E-9534-DCFFFEA5B754}" type="presParOf" srcId="{0255D006-1686-E648-B249-7484553F175A}" destId="{06ABAF28-660B-724F-9D3B-BA52A3A809DF}" srcOrd="0" destOrd="0" presId="urn:microsoft.com/office/officeart/2005/8/layout/venn1"/>
    <dgm:cxn modelId="{1F9404F3-F0D5-594D-B39D-FA7881151370}" type="presParOf" srcId="{0255D006-1686-E648-B249-7484553F175A}" destId="{C630CA8A-9767-0745-9897-DE5D0E9C9C2D}" srcOrd="1" destOrd="0" presId="urn:microsoft.com/office/officeart/2005/8/layout/venn1"/>
    <dgm:cxn modelId="{23256B5D-4C39-4B48-8EDD-1818ED85D726}" type="presParOf" srcId="{0255D006-1686-E648-B249-7484553F175A}" destId="{73F16726-ABA5-7D4F-85F3-0E95B4A9D9C5}" srcOrd="2" destOrd="0" presId="urn:microsoft.com/office/officeart/2005/8/layout/venn1"/>
    <dgm:cxn modelId="{418960E4-EC48-8F45-9C14-A0057F6A8F06}" type="presParOf" srcId="{0255D006-1686-E648-B249-7484553F175A}" destId="{3B18F73A-216A-0045-82F4-4819B6137794}"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EFD3F6-5CDE-F14E-B443-928513E2FAE9}" type="doc">
      <dgm:prSet loTypeId="urn:microsoft.com/office/officeart/2005/8/layout/venn1" loCatId="" qsTypeId="urn:microsoft.com/office/officeart/2005/8/quickstyle/simple4" qsCatId="simple" csTypeId="urn:microsoft.com/office/officeart/2005/8/colors/accent1_2" csCatId="accent1" phldr="1"/>
      <dgm:spPr/>
    </dgm:pt>
    <dgm:pt modelId="{F7DAE4E7-0F61-214F-8BFE-6B73C2BF8167}">
      <dgm:prSet phldrT="[Text]"/>
      <dgm:spPr/>
      <dgm:t>
        <a:bodyPr/>
        <a:lstStyle/>
        <a:p>
          <a:r>
            <a:rPr lang="en-US" dirty="0"/>
            <a:t>Same-sex activity condemned in Bible</a:t>
          </a:r>
        </a:p>
      </dgm:t>
    </dgm:pt>
    <dgm:pt modelId="{8FAB5AD7-9E95-AE44-AF57-2FE579E14BA5}" type="parTrans" cxnId="{749F7B72-A140-8E43-A2C0-7A92274CD71F}">
      <dgm:prSet/>
      <dgm:spPr/>
      <dgm:t>
        <a:bodyPr/>
        <a:lstStyle/>
        <a:p>
          <a:endParaRPr lang="en-US"/>
        </a:p>
      </dgm:t>
    </dgm:pt>
    <dgm:pt modelId="{6E401993-02BC-A049-A63A-FE18E23BEC96}" type="sibTrans" cxnId="{749F7B72-A140-8E43-A2C0-7A92274CD71F}">
      <dgm:prSet/>
      <dgm:spPr/>
      <dgm:t>
        <a:bodyPr/>
        <a:lstStyle/>
        <a:p>
          <a:endParaRPr lang="en-US"/>
        </a:p>
      </dgm:t>
    </dgm:pt>
    <dgm:pt modelId="{7781672E-6BB2-0840-B8C3-9E71D7426040}">
      <dgm:prSet phldrT="[Text]"/>
      <dgm:spPr/>
      <dgm:t>
        <a:bodyPr/>
        <a:lstStyle/>
        <a:p>
          <a:r>
            <a:rPr lang="en-US" dirty="0">
              <a:solidFill>
                <a:srgbClr val="FFFFFF"/>
              </a:solidFill>
            </a:rPr>
            <a:t>Faithful, monogamous same-sex relationships now</a:t>
          </a:r>
        </a:p>
      </dgm:t>
    </dgm:pt>
    <dgm:pt modelId="{588700B3-A64A-A24F-AA02-547414B4C22F}" type="parTrans" cxnId="{55BE4559-F7A1-EE4E-BCFB-AB30917328DB}">
      <dgm:prSet/>
      <dgm:spPr/>
      <dgm:t>
        <a:bodyPr/>
        <a:lstStyle/>
        <a:p>
          <a:endParaRPr lang="en-US"/>
        </a:p>
      </dgm:t>
    </dgm:pt>
    <dgm:pt modelId="{0D67C00D-E6D9-F343-A9EC-EC9C330DD939}" type="sibTrans" cxnId="{55BE4559-F7A1-EE4E-BCFB-AB30917328DB}">
      <dgm:prSet/>
      <dgm:spPr/>
      <dgm:t>
        <a:bodyPr/>
        <a:lstStyle/>
        <a:p>
          <a:endParaRPr lang="en-US"/>
        </a:p>
      </dgm:t>
    </dgm:pt>
    <dgm:pt modelId="{AF48A7B1-9AFA-6A48-B5CB-22922FEBB138}" type="pres">
      <dgm:prSet presAssocID="{2CEFD3F6-5CDE-F14E-B443-928513E2FAE9}" presName="compositeShape" presStyleCnt="0">
        <dgm:presLayoutVars>
          <dgm:chMax val="7"/>
          <dgm:dir/>
          <dgm:resizeHandles val="exact"/>
        </dgm:presLayoutVars>
      </dgm:prSet>
      <dgm:spPr/>
    </dgm:pt>
    <dgm:pt modelId="{1D30A90D-9164-434D-9561-A782443508E5}" type="pres">
      <dgm:prSet presAssocID="{F7DAE4E7-0F61-214F-8BFE-6B73C2BF8167}" presName="circ1" presStyleLbl="vennNode1" presStyleIdx="0" presStyleCnt="2"/>
      <dgm:spPr/>
    </dgm:pt>
    <dgm:pt modelId="{200971E2-47F4-AC47-82B5-69186025542F}" type="pres">
      <dgm:prSet presAssocID="{F7DAE4E7-0F61-214F-8BFE-6B73C2BF8167}" presName="circ1Tx" presStyleLbl="revTx" presStyleIdx="0" presStyleCnt="0">
        <dgm:presLayoutVars>
          <dgm:chMax val="0"/>
          <dgm:chPref val="0"/>
          <dgm:bulletEnabled val="1"/>
        </dgm:presLayoutVars>
      </dgm:prSet>
      <dgm:spPr/>
    </dgm:pt>
    <dgm:pt modelId="{3BF4CDAD-795B-084F-8309-41F5A4FA8D6E}" type="pres">
      <dgm:prSet presAssocID="{7781672E-6BB2-0840-B8C3-9E71D7426040}" presName="circ2" presStyleLbl="vennNode1" presStyleIdx="1" presStyleCnt="2"/>
      <dgm:spPr/>
    </dgm:pt>
    <dgm:pt modelId="{03B1F558-5436-C344-9242-DE2A88EAAAB8}" type="pres">
      <dgm:prSet presAssocID="{7781672E-6BB2-0840-B8C3-9E71D7426040}" presName="circ2Tx" presStyleLbl="revTx" presStyleIdx="0" presStyleCnt="0">
        <dgm:presLayoutVars>
          <dgm:chMax val="0"/>
          <dgm:chPref val="0"/>
          <dgm:bulletEnabled val="1"/>
        </dgm:presLayoutVars>
      </dgm:prSet>
      <dgm:spPr/>
    </dgm:pt>
  </dgm:ptLst>
  <dgm:cxnLst>
    <dgm:cxn modelId="{21C0200C-B533-FC47-A11F-AC093EDD3578}" type="presOf" srcId="{7781672E-6BB2-0840-B8C3-9E71D7426040}" destId="{03B1F558-5436-C344-9242-DE2A88EAAAB8}" srcOrd="1" destOrd="0" presId="urn:microsoft.com/office/officeart/2005/8/layout/venn1"/>
    <dgm:cxn modelId="{0AC8A265-11E8-9840-A1E9-FA7BD115478A}" type="presOf" srcId="{2CEFD3F6-5CDE-F14E-B443-928513E2FAE9}" destId="{AF48A7B1-9AFA-6A48-B5CB-22922FEBB138}" srcOrd="0" destOrd="0" presId="urn:microsoft.com/office/officeart/2005/8/layout/venn1"/>
    <dgm:cxn modelId="{749F7B72-A140-8E43-A2C0-7A92274CD71F}" srcId="{2CEFD3F6-5CDE-F14E-B443-928513E2FAE9}" destId="{F7DAE4E7-0F61-214F-8BFE-6B73C2BF8167}" srcOrd="0" destOrd="0" parTransId="{8FAB5AD7-9E95-AE44-AF57-2FE579E14BA5}" sibTransId="{6E401993-02BC-A049-A63A-FE18E23BEC96}"/>
    <dgm:cxn modelId="{55BE4559-F7A1-EE4E-BCFB-AB30917328DB}" srcId="{2CEFD3F6-5CDE-F14E-B443-928513E2FAE9}" destId="{7781672E-6BB2-0840-B8C3-9E71D7426040}" srcOrd="1" destOrd="0" parTransId="{588700B3-A64A-A24F-AA02-547414B4C22F}" sibTransId="{0D67C00D-E6D9-F343-A9EC-EC9C330DD939}"/>
    <dgm:cxn modelId="{DCC739AC-2CC5-6F4C-BE9E-23E74DD78AF2}" type="presOf" srcId="{F7DAE4E7-0F61-214F-8BFE-6B73C2BF8167}" destId="{1D30A90D-9164-434D-9561-A782443508E5}" srcOrd="0" destOrd="0" presId="urn:microsoft.com/office/officeart/2005/8/layout/venn1"/>
    <dgm:cxn modelId="{80FFF3B2-013F-2142-A8A3-A7962DC3C560}" type="presOf" srcId="{F7DAE4E7-0F61-214F-8BFE-6B73C2BF8167}" destId="{200971E2-47F4-AC47-82B5-69186025542F}" srcOrd="1" destOrd="0" presId="urn:microsoft.com/office/officeart/2005/8/layout/venn1"/>
    <dgm:cxn modelId="{5F8777D0-C0D2-2B45-929D-57A538CC17A6}" type="presOf" srcId="{7781672E-6BB2-0840-B8C3-9E71D7426040}" destId="{3BF4CDAD-795B-084F-8309-41F5A4FA8D6E}" srcOrd="0" destOrd="0" presId="urn:microsoft.com/office/officeart/2005/8/layout/venn1"/>
    <dgm:cxn modelId="{5A03E9BA-FE4B-474B-B9CB-73EAC86CB6E0}" type="presParOf" srcId="{AF48A7B1-9AFA-6A48-B5CB-22922FEBB138}" destId="{1D30A90D-9164-434D-9561-A782443508E5}" srcOrd="0" destOrd="0" presId="urn:microsoft.com/office/officeart/2005/8/layout/venn1"/>
    <dgm:cxn modelId="{496EE08B-3F28-5945-9B5E-BF1C49CFFB71}" type="presParOf" srcId="{AF48A7B1-9AFA-6A48-B5CB-22922FEBB138}" destId="{200971E2-47F4-AC47-82B5-69186025542F}" srcOrd="1" destOrd="0" presId="urn:microsoft.com/office/officeart/2005/8/layout/venn1"/>
    <dgm:cxn modelId="{3C90258E-4049-D448-B31C-E2CC222B723C}" type="presParOf" srcId="{AF48A7B1-9AFA-6A48-B5CB-22922FEBB138}" destId="{3BF4CDAD-795B-084F-8309-41F5A4FA8D6E}" srcOrd="2" destOrd="0" presId="urn:microsoft.com/office/officeart/2005/8/layout/venn1"/>
    <dgm:cxn modelId="{B8D99FA8-C06B-8841-8497-0DB4B99C3FB8}" type="presParOf" srcId="{AF48A7B1-9AFA-6A48-B5CB-22922FEBB138}" destId="{03B1F558-5436-C344-9242-DE2A88EAAAB8}"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EFD3F6-5CDE-F14E-B443-928513E2FAE9}" type="doc">
      <dgm:prSet loTypeId="urn:microsoft.com/office/officeart/2005/8/layout/venn1" loCatId="" qsTypeId="urn:microsoft.com/office/officeart/2005/8/quickstyle/simple4" qsCatId="simple" csTypeId="urn:microsoft.com/office/officeart/2005/8/colors/accent1_2" csCatId="accent1" phldr="1"/>
      <dgm:spPr/>
    </dgm:pt>
    <dgm:pt modelId="{F7DAE4E7-0F61-214F-8BFE-6B73C2BF8167}">
      <dgm:prSet phldrT="[Text]"/>
      <dgm:spPr/>
      <dgm:t>
        <a:bodyPr/>
        <a:lstStyle/>
        <a:p>
          <a:r>
            <a:rPr lang="en-US" dirty="0"/>
            <a:t>Same-sex activity condemned in Bible</a:t>
          </a:r>
        </a:p>
      </dgm:t>
    </dgm:pt>
    <dgm:pt modelId="{8FAB5AD7-9E95-AE44-AF57-2FE579E14BA5}" type="parTrans" cxnId="{749F7B72-A140-8E43-A2C0-7A92274CD71F}">
      <dgm:prSet/>
      <dgm:spPr/>
      <dgm:t>
        <a:bodyPr/>
        <a:lstStyle/>
        <a:p>
          <a:endParaRPr lang="en-US"/>
        </a:p>
      </dgm:t>
    </dgm:pt>
    <dgm:pt modelId="{6E401993-02BC-A049-A63A-FE18E23BEC96}" type="sibTrans" cxnId="{749F7B72-A140-8E43-A2C0-7A92274CD71F}">
      <dgm:prSet/>
      <dgm:spPr/>
      <dgm:t>
        <a:bodyPr/>
        <a:lstStyle/>
        <a:p>
          <a:endParaRPr lang="en-US"/>
        </a:p>
      </dgm:t>
    </dgm:pt>
    <dgm:pt modelId="{7781672E-6BB2-0840-B8C3-9E71D7426040}">
      <dgm:prSet phldrT="[Text]"/>
      <dgm:spPr/>
      <dgm:t>
        <a:bodyPr/>
        <a:lstStyle/>
        <a:p>
          <a:pPr algn="ctr"/>
          <a:r>
            <a:rPr lang="en-US" dirty="0">
              <a:solidFill>
                <a:schemeClr val="bg1"/>
              </a:solidFill>
            </a:rPr>
            <a:t>Faithful, monogamous same-sex relationships now</a:t>
          </a:r>
        </a:p>
      </dgm:t>
    </dgm:pt>
    <dgm:pt modelId="{588700B3-A64A-A24F-AA02-547414B4C22F}" type="parTrans" cxnId="{55BE4559-F7A1-EE4E-BCFB-AB30917328DB}">
      <dgm:prSet/>
      <dgm:spPr/>
      <dgm:t>
        <a:bodyPr/>
        <a:lstStyle/>
        <a:p>
          <a:endParaRPr lang="en-US"/>
        </a:p>
      </dgm:t>
    </dgm:pt>
    <dgm:pt modelId="{0D67C00D-E6D9-F343-A9EC-EC9C330DD939}" type="sibTrans" cxnId="{55BE4559-F7A1-EE4E-BCFB-AB30917328DB}">
      <dgm:prSet/>
      <dgm:spPr/>
      <dgm:t>
        <a:bodyPr/>
        <a:lstStyle/>
        <a:p>
          <a:endParaRPr lang="en-US"/>
        </a:p>
      </dgm:t>
    </dgm:pt>
    <dgm:pt modelId="{AF48A7B1-9AFA-6A48-B5CB-22922FEBB138}" type="pres">
      <dgm:prSet presAssocID="{2CEFD3F6-5CDE-F14E-B443-928513E2FAE9}" presName="compositeShape" presStyleCnt="0">
        <dgm:presLayoutVars>
          <dgm:chMax val="7"/>
          <dgm:dir/>
          <dgm:resizeHandles val="exact"/>
        </dgm:presLayoutVars>
      </dgm:prSet>
      <dgm:spPr/>
    </dgm:pt>
    <dgm:pt modelId="{1D30A90D-9164-434D-9561-A782443508E5}" type="pres">
      <dgm:prSet presAssocID="{F7DAE4E7-0F61-214F-8BFE-6B73C2BF8167}" presName="circ1" presStyleLbl="vennNode1" presStyleIdx="0" presStyleCnt="2" custLinFactNeighborX="21530" custLinFactNeighborY="-273"/>
      <dgm:spPr/>
    </dgm:pt>
    <dgm:pt modelId="{200971E2-47F4-AC47-82B5-69186025542F}" type="pres">
      <dgm:prSet presAssocID="{F7DAE4E7-0F61-214F-8BFE-6B73C2BF8167}" presName="circ1Tx" presStyleLbl="revTx" presStyleIdx="0" presStyleCnt="0">
        <dgm:presLayoutVars>
          <dgm:chMax val="0"/>
          <dgm:chPref val="0"/>
          <dgm:bulletEnabled val="1"/>
        </dgm:presLayoutVars>
      </dgm:prSet>
      <dgm:spPr/>
    </dgm:pt>
    <dgm:pt modelId="{3BF4CDAD-795B-084F-8309-41F5A4FA8D6E}" type="pres">
      <dgm:prSet presAssocID="{7781672E-6BB2-0840-B8C3-9E71D7426040}" presName="circ2" presStyleLbl="vennNode1" presStyleIdx="1" presStyleCnt="2" custLinFactNeighborX="-30067" custLinFactNeighborY="274"/>
      <dgm:spPr/>
    </dgm:pt>
    <dgm:pt modelId="{03B1F558-5436-C344-9242-DE2A88EAAAB8}" type="pres">
      <dgm:prSet presAssocID="{7781672E-6BB2-0840-B8C3-9E71D7426040}" presName="circ2Tx" presStyleLbl="revTx" presStyleIdx="0" presStyleCnt="0">
        <dgm:presLayoutVars>
          <dgm:chMax val="0"/>
          <dgm:chPref val="0"/>
          <dgm:bulletEnabled val="1"/>
        </dgm:presLayoutVars>
      </dgm:prSet>
      <dgm:spPr/>
    </dgm:pt>
  </dgm:ptLst>
  <dgm:cxnLst>
    <dgm:cxn modelId="{33EF0619-3C41-9C4A-9D2E-756E20495294}" type="presOf" srcId="{F7DAE4E7-0F61-214F-8BFE-6B73C2BF8167}" destId="{200971E2-47F4-AC47-82B5-69186025542F}" srcOrd="1" destOrd="0" presId="urn:microsoft.com/office/officeart/2005/8/layout/venn1"/>
    <dgm:cxn modelId="{8B1B5B20-6D86-8D45-8EA5-A991F80C3CC4}" type="presOf" srcId="{2CEFD3F6-5CDE-F14E-B443-928513E2FAE9}" destId="{AF48A7B1-9AFA-6A48-B5CB-22922FEBB138}" srcOrd="0" destOrd="0" presId="urn:microsoft.com/office/officeart/2005/8/layout/venn1"/>
    <dgm:cxn modelId="{70C1E569-674C-A641-A1C1-E4D9E35330CE}" type="presOf" srcId="{7781672E-6BB2-0840-B8C3-9E71D7426040}" destId="{03B1F558-5436-C344-9242-DE2A88EAAAB8}" srcOrd="1" destOrd="0" presId="urn:microsoft.com/office/officeart/2005/8/layout/venn1"/>
    <dgm:cxn modelId="{749F7B72-A140-8E43-A2C0-7A92274CD71F}" srcId="{2CEFD3F6-5CDE-F14E-B443-928513E2FAE9}" destId="{F7DAE4E7-0F61-214F-8BFE-6B73C2BF8167}" srcOrd="0" destOrd="0" parTransId="{8FAB5AD7-9E95-AE44-AF57-2FE579E14BA5}" sibTransId="{6E401993-02BC-A049-A63A-FE18E23BEC96}"/>
    <dgm:cxn modelId="{55BE4559-F7A1-EE4E-BCFB-AB30917328DB}" srcId="{2CEFD3F6-5CDE-F14E-B443-928513E2FAE9}" destId="{7781672E-6BB2-0840-B8C3-9E71D7426040}" srcOrd="1" destOrd="0" parTransId="{588700B3-A64A-A24F-AA02-547414B4C22F}" sibTransId="{0D67C00D-E6D9-F343-A9EC-EC9C330DD939}"/>
    <dgm:cxn modelId="{20328499-7838-1946-AD18-AD182FEF2AFA}" type="presOf" srcId="{F7DAE4E7-0F61-214F-8BFE-6B73C2BF8167}" destId="{1D30A90D-9164-434D-9561-A782443508E5}" srcOrd="0" destOrd="0" presId="urn:microsoft.com/office/officeart/2005/8/layout/venn1"/>
    <dgm:cxn modelId="{86F766A8-FCE5-2748-AC86-B77324E1F0EC}" type="presOf" srcId="{7781672E-6BB2-0840-B8C3-9E71D7426040}" destId="{3BF4CDAD-795B-084F-8309-41F5A4FA8D6E}" srcOrd="0" destOrd="0" presId="urn:microsoft.com/office/officeart/2005/8/layout/venn1"/>
    <dgm:cxn modelId="{F58154E2-CBF5-2842-878F-993717864059}" type="presParOf" srcId="{AF48A7B1-9AFA-6A48-B5CB-22922FEBB138}" destId="{1D30A90D-9164-434D-9561-A782443508E5}" srcOrd="0" destOrd="0" presId="urn:microsoft.com/office/officeart/2005/8/layout/venn1"/>
    <dgm:cxn modelId="{AB702695-CFC9-E546-A7DD-86B048A7BDF1}" type="presParOf" srcId="{AF48A7B1-9AFA-6A48-B5CB-22922FEBB138}" destId="{200971E2-47F4-AC47-82B5-69186025542F}" srcOrd="1" destOrd="0" presId="urn:microsoft.com/office/officeart/2005/8/layout/venn1"/>
    <dgm:cxn modelId="{45E09041-AEF1-794F-BB74-BF903B746DA8}" type="presParOf" srcId="{AF48A7B1-9AFA-6A48-B5CB-22922FEBB138}" destId="{3BF4CDAD-795B-084F-8309-41F5A4FA8D6E}" srcOrd="2" destOrd="0" presId="urn:microsoft.com/office/officeart/2005/8/layout/venn1"/>
    <dgm:cxn modelId="{EA5C737B-6806-5842-860E-BF0836898C7F}" type="presParOf" srcId="{AF48A7B1-9AFA-6A48-B5CB-22922FEBB138}" destId="{03B1F558-5436-C344-9242-DE2A88EAAAB8}"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ABAF28-660B-724F-9D3B-BA52A3A809DF}">
      <dsp:nvSpPr>
        <dsp:cNvPr id="0" name=""/>
        <dsp:cNvSpPr/>
      </dsp:nvSpPr>
      <dsp:spPr>
        <a:xfrm>
          <a:off x="242023" y="12310"/>
          <a:ext cx="4501341" cy="4501341"/>
        </a:xfrm>
        <a:prstGeom prst="ellipse">
          <a:avLst/>
        </a:prstGeom>
        <a:gradFill rotWithShape="0">
          <a:gsLst>
            <a:gs pos="0">
              <a:schemeClr val="accent1">
                <a:alpha val="50000"/>
                <a:hueOff val="0"/>
                <a:satOff val="0"/>
                <a:lumOff val="0"/>
                <a:alphaOff val="0"/>
                <a:shade val="15000"/>
                <a:satMod val="180000"/>
              </a:schemeClr>
            </a:gs>
            <a:gs pos="50000">
              <a:schemeClr val="accent1">
                <a:alpha val="50000"/>
                <a:hueOff val="0"/>
                <a:satOff val="0"/>
                <a:lumOff val="0"/>
                <a:alphaOff val="0"/>
                <a:shade val="45000"/>
                <a:satMod val="170000"/>
              </a:schemeClr>
            </a:gs>
            <a:gs pos="70000">
              <a:schemeClr val="accent1">
                <a:alpha val="50000"/>
                <a:hueOff val="0"/>
                <a:satOff val="0"/>
                <a:lumOff val="0"/>
                <a:alphaOff val="0"/>
                <a:tint val="99000"/>
                <a:shade val="65000"/>
                <a:satMod val="155000"/>
              </a:schemeClr>
            </a:gs>
            <a:gs pos="100000">
              <a:schemeClr val="accent1">
                <a:alpha val="50000"/>
                <a:hueOff val="0"/>
                <a:satOff val="0"/>
                <a:lumOff val="0"/>
                <a:alphaOff val="0"/>
                <a:tint val="95500"/>
                <a:shade val="100000"/>
                <a:satMod val="15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955800">
            <a:lnSpc>
              <a:spcPct val="90000"/>
            </a:lnSpc>
            <a:spcBef>
              <a:spcPct val="0"/>
            </a:spcBef>
            <a:spcAft>
              <a:spcPct val="35000"/>
            </a:spcAft>
            <a:buNone/>
          </a:pPr>
          <a:r>
            <a:rPr lang="en-US" sz="4400" kern="1200" dirty="0"/>
            <a:t>Usury</a:t>
          </a:r>
        </a:p>
      </dsp:txBody>
      <dsp:txXfrm>
        <a:off x="870589" y="543115"/>
        <a:ext cx="2595368" cy="3439731"/>
      </dsp:txXfrm>
    </dsp:sp>
    <dsp:sp modelId="{73F16726-ABA5-7D4F-85F3-0E95B4A9D9C5}">
      <dsp:nvSpPr>
        <dsp:cNvPr id="0" name=""/>
        <dsp:cNvSpPr/>
      </dsp:nvSpPr>
      <dsp:spPr>
        <a:xfrm>
          <a:off x="3486234" y="12310"/>
          <a:ext cx="4501341" cy="4501341"/>
        </a:xfrm>
        <a:prstGeom prst="ellipse">
          <a:avLst/>
        </a:prstGeom>
        <a:gradFill rotWithShape="0">
          <a:gsLst>
            <a:gs pos="0">
              <a:schemeClr val="accent1">
                <a:alpha val="50000"/>
                <a:hueOff val="0"/>
                <a:satOff val="0"/>
                <a:lumOff val="0"/>
                <a:alphaOff val="0"/>
                <a:shade val="15000"/>
                <a:satMod val="180000"/>
              </a:schemeClr>
            </a:gs>
            <a:gs pos="50000">
              <a:schemeClr val="accent1">
                <a:alpha val="50000"/>
                <a:hueOff val="0"/>
                <a:satOff val="0"/>
                <a:lumOff val="0"/>
                <a:alphaOff val="0"/>
                <a:shade val="45000"/>
                <a:satMod val="170000"/>
              </a:schemeClr>
            </a:gs>
            <a:gs pos="70000">
              <a:schemeClr val="accent1">
                <a:alpha val="50000"/>
                <a:hueOff val="0"/>
                <a:satOff val="0"/>
                <a:lumOff val="0"/>
                <a:alphaOff val="0"/>
                <a:tint val="99000"/>
                <a:shade val="65000"/>
                <a:satMod val="155000"/>
              </a:schemeClr>
            </a:gs>
            <a:gs pos="100000">
              <a:schemeClr val="accent1">
                <a:alpha val="50000"/>
                <a:hueOff val="0"/>
                <a:satOff val="0"/>
                <a:lumOff val="0"/>
                <a:alphaOff val="0"/>
                <a:tint val="95500"/>
                <a:shade val="100000"/>
                <a:satMod val="15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955800">
            <a:lnSpc>
              <a:spcPct val="90000"/>
            </a:lnSpc>
            <a:spcBef>
              <a:spcPct val="0"/>
            </a:spcBef>
            <a:spcAft>
              <a:spcPct val="35000"/>
            </a:spcAft>
            <a:buNone/>
          </a:pPr>
          <a:r>
            <a:rPr lang="en-US" sz="4400" kern="1200" dirty="0"/>
            <a:t>Mortgage</a:t>
          </a:r>
        </a:p>
      </dsp:txBody>
      <dsp:txXfrm>
        <a:off x="4763642" y="543115"/>
        <a:ext cx="2595368" cy="34397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30A90D-9164-434D-9561-A782443508E5}">
      <dsp:nvSpPr>
        <dsp:cNvPr id="0" name=""/>
        <dsp:cNvSpPr/>
      </dsp:nvSpPr>
      <dsp:spPr>
        <a:xfrm>
          <a:off x="242023" y="12310"/>
          <a:ext cx="4501341" cy="4501341"/>
        </a:xfrm>
        <a:prstGeom prst="ellipse">
          <a:avLst/>
        </a:prstGeom>
        <a:gradFill rotWithShape="0">
          <a:gsLst>
            <a:gs pos="0">
              <a:schemeClr val="accent1">
                <a:alpha val="50000"/>
                <a:hueOff val="0"/>
                <a:satOff val="0"/>
                <a:lumOff val="0"/>
                <a:alphaOff val="0"/>
                <a:shade val="15000"/>
                <a:satMod val="180000"/>
              </a:schemeClr>
            </a:gs>
            <a:gs pos="50000">
              <a:schemeClr val="accent1">
                <a:alpha val="50000"/>
                <a:hueOff val="0"/>
                <a:satOff val="0"/>
                <a:lumOff val="0"/>
                <a:alphaOff val="0"/>
                <a:shade val="45000"/>
                <a:satMod val="170000"/>
              </a:schemeClr>
            </a:gs>
            <a:gs pos="70000">
              <a:schemeClr val="accent1">
                <a:alpha val="50000"/>
                <a:hueOff val="0"/>
                <a:satOff val="0"/>
                <a:lumOff val="0"/>
                <a:alphaOff val="0"/>
                <a:tint val="99000"/>
                <a:shade val="65000"/>
                <a:satMod val="155000"/>
              </a:schemeClr>
            </a:gs>
            <a:gs pos="100000">
              <a:schemeClr val="accent1">
                <a:alpha val="50000"/>
                <a:hueOff val="0"/>
                <a:satOff val="0"/>
                <a:lumOff val="0"/>
                <a:alphaOff val="0"/>
                <a:tint val="95500"/>
                <a:shade val="100000"/>
                <a:satMod val="15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dirty="0"/>
            <a:t>Same-sex activity condemned in Bible</a:t>
          </a:r>
        </a:p>
      </dsp:txBody>
      <dsp:txXfrm>
        <a:off x="870589" y="543115"/>
        <a:ext cx="2595368" cy="3439731"/>
      </dsp:txXfrm>
    </dsp:sp>
    <dsp:sp modelId="{3BF4CDAD-795B-084F-8309-41F5A4FA8D6E}">
      <dsp:nvSpPr>
        <dsp:cNvPr id="0" name=""/>
        <dsp:cNvSpPr/>
      </dsp:nvSpPr>
      <dsp:spPr>
        <a:xfrm>
          <a:off x="3486234" y="12310"/>
          <a:ext cx="4501341" cy="4501341"/>
        </a:xfrm>
        <a:prstGeom prst="ellipse">
          <a:avLst/>
        </a:prstGeom>
        <a:gradFill rotWithShape="0">
          <a:gsLst>
            <a:gs pos="0">
              <a:schemeClr val="accent1">
                <a:alpha val="50000"/>
                <a:hueOff val="0"/>
                <a:satOff val="0"/>
                <a:lumOff val="0"/>
                <a:alphaOff val="0"/>
                <a:shade val="15000"/>
                <a:satMod val="180000"/>
              </a:schemeClr>
            </a:gs>
            <a:gs pos="50000">
              <a:schemeClr val="accent1">
                <a:alpha val="50000"/>
                <a:hueOff val="0"/>
                <a:satOff val="0"/>
                <a:lumOff val="0"/>
                <a:alphaOff val="0"/>
                <a:shade val="45000"/>
                <a:satMod val="170000"/>
              </a:schemeClr>
            </a:gs>
            <a:gs pos="70000">
              <a:schemeClr val="accent1">
                <a:alpha val="50000"/>
                <a:hueOff val="0"/>
                <a:satOff val="0"/>
                <a:lumOff val="0"/>
                <a:alphaOff val="0"/>
                <a:tint val="99000"/>
                <a:shade val="65000"/>
                <a:satMod val="155000"/>
              </a:schemeClr>
            </a:gs>
            <a:gs pos="100000">
              <a:schemeClr val="accent1">
                <a:alpha val="50000"/>
                <a:hueOff val="0"/>
                <a:satOff val="0"/>
                <a:lumOff val="0"/>
                <a:alphaOff val="0"/>
                <a:tint val="95500"/>
                <a:shade val="100000"/>
                <a:satMod val="15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rgbClr val="FFFFFF"/>
              </a:solidFill>
            </a:rPr>
            <a:t>Faithful, monogamous same-sex relationships now</a:t>
          </a:r>
        </a:p>
      </dsp:txBody>
      <dsp:txXfrm>
        <a:off x="4763642" y="543115"/>
        <a:ext cx="2595368" cy="34397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30A90D-9164-434D-9561-A782443508E5}">
      <dsp:nvSpPr>
        <dsp:cNvPr id="0" name=""/>
        <dsp:cNvSpPr/>
      </dsp:nvSpPr>
      <dsp:spPr>
        <a:xfrm>
          <a:off x="1211162" y="21"/>
          <a:ext cx="4501341" cy="4501341"/>
        </a:xfrm>
        <a:prstGeom prst="ellipse">
          <a:avLst/>
        </a:prstGeom>
        <a:gradFill rotWithShape="0">
          <a:gsLst>
            <a:gs pos="0">
              <a:schemeClr val="accent1">
                <a:alpha val="50000"/>
                <a:hueOff val="0"/>
                <a:satOff val="0"/>
                <a:lumOff val="0"/>
                <a:alphaOff val="0"/>
                <a:shade val="15000"/>
                <a:satMod val="180000"/>
              </a:schemeClr>
            </a:gs>
            <a:gs pos="50000">
              <a:schemeClr val="accent1">
                <a:alpha val="50000"/>
                <a:hueOff val="0"/>
                <a:satOff val="0"/>
                <a:lumOff val="0"/>
                <a:alphaOff val="0"/>
                <a:shade val="45000"/>
                <a:satMod val="170000"/>
              </a:schemeClr>
            </a:gs>
            <a:gs pos="70000">
              <a:schemeClr val="accent1">
                <a:alpha val="50000"/>
                <a:hueOff val="0"/>
                <a:satOff val="0"/>
                <a:lumOff val="0"/>
                <a:alphaOff val="0"/>
                <a:tint val="99000"/>
                <a:shade val="65000"/>
                <a:satMod val="155000"/>
              </a:schemeClr>
            </a:gs>
            <a:gs pos="100000">
              <a:schemeClr val="accent1">
                <a:alpha val="50000"/>
                <a:hueOff val="0"/>
                <a:satOff val="0"/>
                <a:lumOff val="0"/>
                <a:alphaOff val="0"/>
                <a:tint val="95500"/>
                <a:shade val="100000"/>
                <a:satMod val="15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dirty="0"/>
            <a:t>Same-sex activity condemned in Bible</a:t>
          </a:r>
        </a:p>
      </dsp:txBody>
      <dsp:txXfrm>
        <a:off x="1839728" y="530826"/>
        <a:ext cx="2595368" cy="3439731"/>
      </dsp:txXfrm>
    </dsp:sp>
    <dsp:sp modelId="{3BF4CDAD-795B-084F-8309-41F5A4FA8D6E}">
      <dsp:nvSpPr>
        <dsp:cNvPr id="0" name=""/>
        <dsp:cNvSpPr/>
      </dsp:nvSpPr>
      <dsp:spPr>
        <a:xfrm>
          <a:off x="2132815" y="24621"/>
          <a:ext cx="4501341" cy="4501341"/>
        </a:xfrm>
        <a:prstGeom prst="ellipse">
          <a:avLst/>
        </a:prstGeom>
        <a:gradFill rotWithShape="0">
          <a:gsLst>
            <a:gs pos="0">
              <a:schemeClr val="accent1">
                <a:alpha val="50000"/>
                <a:hueOff val="0"/>
                <a:satOff val="0"/>
                <a:lumOff val="0"/>
                <a:alphaOff val="0"/>
                <a:shade val="15000"/>
                <a:satMod val="180000"/>
              </a:schemeClr>
            </a:gs>
            <a:gs pos="50000">
              <a:schemeClr val="accent1">
                <a:alpha val="50000"/>
                <a:hueOff val="0"/>
                <a:satOff val="0"/>
                <a:lumOff val="0"/>
                <a:alphaOff val="0"/>
                <a:shade val="45000"/>
                <a:satMod val="170000"/>
              </a:schemeClr>
            </a:gs>
            <a:gs pos="70000">
              <a:schemeClr val="accent1">
                <a:alpha val="50000"/>
                <a:hueOff val="0"/>
                <a:satOff val="0"/>
                <a:lumOff val="0"/>
                <a:alphaOff val="0"/>
                <a:tint val="99000"/>
                <a:shade val="65000"/>
                <a:satMod val="155000"/>
              </a:schemeClr>
            </a:gs>
            <a:gs pos="100000">
              <a:schemeClr val="accent1">
                <a:alpha val="50000"/>
                <a:hueOff val="0"/>
                <a:satOff val="0"/>
                <a:lumOff val="0"/>
                <a:alphaOff val="0"/>
                <a:tint val="95500"/>
                <a:shade val="100000"/>
                <a:satMod val="15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chemeClr val="bg1"/>
              </a:solidFill>
            </a:rPr>
            <a:t>Faithful, monogamous same-sex relationships now</a:t>
          </a:r>
        </a:p>
      </dsp:txBody>
      <dsp:txXfrm>
        <a:off x="3410223" y="555426"/>
        <a:ext cx="2595368" cy="3439731"/>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2B9A925-65A1-1344-861D-8B8EE816449D}" type="datetimeFigureOut">
              <a:rPr lang="en-US" smtClean="0"/>
              <a:pPr/>
              <a:t>4/16/2021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BF0F1A9-BAED-9C49-B00A-0FACDC5EB660}" type="slidenum">
              <a:rPr lang="en-US" smtClean="0"/>
              <a:pPr/>
              <a:t>‹#›</a:t>
            </a:fld>
            <a:endParaRPr lang="en-US"/>
          </a:p>
        </p:txBody>
      </p:sp>
    </p:spTree>
    <p:extLst>
      <p:ext uri="{BB962C8B-B14F-4D97-AF65-F5344CB8AC3E}">
        <p14:creationId xmlns:p14="http://schemas.microsoft.com/office/powerpoint/2010/main" val="19864962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2784E1-4EF6-2B4A-ACFD-9A866CE05D05}" type="datetimeFigureOut">
              <a:rPr lang="en-US" smtClean="0"/>
              <a:pPr/>
              <a:t>4/16/2021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F789DE-F0B9-B043-AAB6-EE2C07D6AB38}" type="slidenum">
              <a:rPr lang="en-US" smtClean="0"/>
              <a:pPr/>
              <a:t>‹#›</a:t>
            </a:fld>
            <a:endParaRPr lang="en-US"/>
          </a:p>
        </p:txBody>
      </p:sp>
    </p:spTree>
    <p:extLst>
      <p:ext uri="{BB962C8B-B14F-4D97-AF65-F5344CB8AC3E}">
        <p14:creationId xmlns:p14="http://schemas.microsoft.com/office/powerpoint/2010/main" val="43743282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views expressed are the sole responsibility of Jonathan</a:t>
            </a:r>
            <a:r>
              <a:rPr lang="en-US" baseline="0" dirty="0"/>
              <a:t> Tallon, and do not necessarily reflect the views of Northern Baptist College. I reserve the right to change my mind.</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1</a:t>
            </a:fld>
            <a:endParaRPr lang="en-US"/>
          </a:p>
        </p:txBody>
      </p:sp>
    </p:spTree>
    <p:extLst>
      <p:ext uri="{BB962C8B-B14F-4D97-AF65-F5344CB8AC3E}">
        <p14:creationId xmlns:p14="http://schemas.microsoft.com/office/powerpoint/2010/main" val="2212782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789DE-F0B9-B043-AAB6-EE2C07D6AB38}" type="slidenum">
              <a:rPr lang="en-US" smtClean="0"/>
              <a:pPr/>
              <a:t>2</a:t>
            </a:fld>
            <a:endParaRPr lang="en-US"/>
          </a:p>
        </p:txBody>
      </p:sp>
    </p:spTree>
    <p:extLst>
      <p:ext uri="{BB962C8B-B14F-4D97-AF65-F5344CB8AC3E}">
        <p14:creationId xmlns:p14="http://schemas.microsoft.com/office/powerpoint/2010/main" val="1650961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Always left out -</a:t>
            </a:r>
            <a:r>
              <a:rPr lang="en-US" baseline="0" dirty="0"/>
              <a:t> but at least I’m acknowledging you’re left out</a:t>
            </a:r>
            <a:r>
              <a:rPr lang="mr-IN" baseline="0" dirty="0"/>
              <a:t>…</a:t>
            </a:r>
            <a:r>
              <a:rPr lang="en-GB" baseline="0" dirty="0"/>
              <a:t>?!</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3</a:t>
            </a:fld>
            <a:endParaRPr lang="en-US"/>
          </a:p>
        </p:txBody>
      </p:sp>
    </p:spTree>
    <p:extLst>
      <p:ext uri="{BB962C8B-B14F-4D97-AF65-F5344CB8AC3E}">
        <p14:creationId xmlns:p14="http://schemas.microsoft.com/office/powerpoint/2010/main" val="784649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the arguments</a:t>
            </a:r>
            <a:r>
              <a:rPr lang="en-US" baseline="0" dirty="0"/>
              <a:t> currently used by those in </a:t>
            </a:r>
            <a:r>
              <a:rPr lang="en-US" baseline="0" dirty="0" err="1"/>
              <a:t>favour</a:t>
            </a:r>
            <a:r>
              <a:rPr lang="en-US" baseline="0" dirty="0"/>
              <a:t> of changing the Church’s traditional understanding.</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4</a:t>
            </a:fld>
            <a:endParaRPr lang="en-US"/>
          </a:p>
        </p:txBody>
      </p:sp>
    </p:spTree>
    <p:extLst>
      <p:ext uri="{BB962C8B-B14F-4D97-AF65-F5344CB8AC3E}">
        <p14:creationId xmlns:p14="http://schemas.microsoft.com/office/powerpoint/2010/main" val="2601684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basic argument against change, and why</a:t>
            </a:r>
            <a:r>
              <a:rPr lang="en-US" baseline="0" dirty="0"/>
              <a:t> it is less straightforward than might first appear.</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5</a:t>
            </a:fld>
            <a:endParaRPr lang="en-US"/>
          </a:p>
        </p:txBody>
      </p:sp>
    </p:spTree>
    <p:extLst>
      <p:ext uri="{BB962C8B-B14F-4D97-AF65-F5344CB8AC3E}">
        <p14:creationId xmlns:p14="http://schemas.microsoft.com/office/powerpoint/2010/main" val="3780753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a:t>
            </a:r>
            <a:r>
              <a:rPr lang="en-US" baseline="0" dirty="0"/>
              <a:t> is a difference between usury and having a mortgage, and it’s large enough so that we can treat the two differently.</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6</a:t>
            </a:fld>
            <a:endParaRPr lang="en-US"/>
          </a:p>
        </p:txBody>
      </p:sp>
    </p:spTree>
    <p:extLst>
      <p:ext uri="{BB962C8B-B14F-4D97-AF65-F5344CB8AC3E}">
        <p14:creationId xmlns:p14="http://schemas.microsoft.com/office/powerpoint/2010/main" val="556260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actual argument</a:t>
            </a:r>
            <a:r>
              <a:rPr lang="en-US" baseline="0" dirty="0"/>
              <a:t> – note the difference. Are X and Y the same?</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7</a:t>
            </a:fld>
            <a:endParaRPr lang="en-US"/>
          </a:p>
        </p:txBody>
      </p:sp>
    </p:spTree>
    <p:extLst>
      <p:ext uri="{BB962C8B-B14F-4D97-AF65-F5344CB8AC3E}">
        <p14:creationId xmlns:p14="http://schemas.microsoft.com/office/powerpoint/2010/main" val="3198708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789DE-F0B9-B043-AAB6-EE2C07D6AB38}" type="slidenum">
              <a:rPr lang="en-US" smtClean="0"/>
              <a:pPr/>
              <a:t>8</a:t>
            </a:fld>
            <a:endParaRPr lang="en-US"/>
          </a:p>
        </p:txBody>
      </p:sp>
    </p:spTree>
    <p:extLst>
      <p:ext uri="{BB962C8B-B14F-4D97-AF65-F5344CB8AC3E}">
        <p14:creationId xmlns:p14="http://schemas.microsoft.com/office/powerpoint/2010/main" val="68803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789DE-F0B9-B043-AAB6-EE2C07D6AB38}" type="slidenum">
              <a:rPr lang="en-US" smtClean="0"/>
              <a:pPr/>
              <a:t>9</a:t>
            </a:fld>
            <a:endParaRPr lang="en-US"/>
          </a:p>
        </p:txBody>
      </p:sp>
    </p:spTree>
    <p:extLst>
      <p:ext uri="{BB962C8B-B14F-4D97-AF65-F5344CB8AC3E}">
        <p14:creationId xmlns:p14="http://schemas.microsoft.com/office/powerpoint/2010/main" val="1028541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789DE-F0B9-B043-AAB6-EE2C07D6AB38}" type="slidenum">
              <a:rPr lang="en-US" smtClean="0"/>
              <a:pPr/>
              <a:t>10</a:t>
            </a:fld>
            <a:endParaRPr lang="en-US"/>
          </a:p>
        </p:txBody>
      </p:sp>
    </p:spTree>
    <p:extLst>
      <p:ext uri="{BB962C8B-B14F-4D97-AF65-F5344CB8AC3E}">
        <p14:creationId xmlns:p14="http://schemas.microsoft.com/office/powerpoint/2010/main" val="1603603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Phylis</a:t>
            </a:r>
            <a:r>
              <a:rPr lang="en-US" baseline="0" dirty="0"/>
              <a:t> </a:t>
            </a:r>
            <a:r>
              <a:rPr lang="en-US" baseline="0" dirty="0" err="1"/>
              <a:t>Trible</a:t>
            </a:r>
            <a:r>
              <a:rPr lang="en-US" baseline="0" dirty="0"/>
              <a:t> </a:t>
            </a:r>
            <a:r>
              <a:rPr lang="en-GB" baseline="0" dirty="0"/>
              <a:t>(1984) Texts of Terror. Literary feminist readings of biblical narratives. Four narratives </a:t>
            </a:r>
            <a:r>
              <a:rPr lang="mr-IN" baseline="0" dirty="0"/>
              <a:t>–</a:t>
            </a:r>
            <a:r>
              <a:rPr lang="en-GB" baseline="0" dirty="0"/>
              <a:t> Hagar, Tamar, unnamed woman in Judges, the daughter of Jephthah.</a:t>
            </a:r>
          </a:p>
          <a:p>
            <a:endParaRPr lang="en-GB" baseline="0" dirty="0"/>
          </a:p>
          <a:p>
            <a:r>
              <a:rPr lang="en-GB" baseline="0" dirty="0"/>
              <a:t>The terror texts for LGBTIQ</a:t>
            </a:r>
            <a:r>
              <a:rPr lang="mr-IN" baseline="0" dirty="0"/>
              <a:t>…</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11</a:t>
            </a:fld>
            <a:endParaRPr lang="en-US"/>
          </a:p>
        </p:txBody>
      </p:sp>
    </p:spTree>
    <p:extLst>
      <p:ext uri="{BB962C8B-B14F-4D97-AF65-F5344CB8AC3E}">
        <p14:creationId xmlns:p14="http://schemas.microsoft.com/office/powerpoint/2010/main" val="969683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called the clobber</a:t>
            </a:r>
            <a:r>
              <a:rPr lang="en-US" baseline="0" dirty="0"/>
              <a:t> verses. The key verses usually end up being Genesis and Romans.</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12</a:t>
            </a:fld>
            <a:endParaRPr lang="en-US"/>
          </a:p>
        </p:txBody>
      </p:sp>
    </p:spTree>
    <p:extLst>
      <p:ext uri="{BB962C8B-B14F-4D97-AF65-F5344CB8AC3E}">
        <p14:creationId xmlns:p14="http://schemas.microsoft.com/office/powerpoint/2010/main" val="39045593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789DE-F0B9-B043-AAB6-EE2C07D6AB38}" type="slidenum">
              <a:rPr lang="en-US" smtClean="0"/>
              <a:pPr/>
              <a:t>13</a:t>
            </a:fld>
            <a:endParaRPr lang="en-US"/>
          </a:p>
        </p:txBody>
      </p:sp>
    </p:spTree>
    <p:extLst>
      <p:ext uri="{BB962C8B-B14F-4D97-AF65-F5344CB8AC3E}">
        <p14:creationId xmlns:p14="http://schemas.microsoft.com/office/powerpoint/2010/main" val="8397671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Issue</a:t>
            </a:r>
            <a:r>
              <a:rPr lang="en-US" baseline="0" dirty="0"/>
              <a:t> </a:t>
            </a:r>
            <a:r>
              <a:rPr lang="mr-IN" baseline="0" dirty="0"/>
              <a:t>–</a:t>
            </a:r>
            <a:r>
              <a:rPr lang="en-US" baseline="0" dirty="0"/>
              <a:t> we have a narrative. But it has been read and interpreted in multiple ways over the centuries. Difficult to rely on details and place great weight on interpreting them.</a:t>
            </a:r>
          </a:p>
          <a:p>
            <a:endParaRPr lang="en-US" baseline="0" dirty="0"/>
          </a:p>
          <a:p>
            <a:r>
              <a:rPr lang="en-US" baseline="0" dirty="0"/>
              <a:t>Broad picture </a:t>
            </a:r>
            <a:r>
              <a:rPr lang="mr-IN" baseline="0" dirty="0"/>
              <a:t>–</a:t>
            </a:r>
            <a:r>
              <a:rPr lang="en-US" baseline="0" dirty="0"/>
              <a:t> God created humankind and blessed them, and marriage is blessed by God. If get too narrow </a:t>
            </a:r>
            <a:r>
              <a:rPr lang="mr-IN" baseline="0" dirty="0"/>
              <a:t>–</a:t>
            </a:r>
            <a:r>
              <a:rPr lang="en-US" baseline="0" dirty="0"/>
              <a:t> if a man gets married, and they stay with his parents, is it a real marriage?</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14</a:t>
            </a:fld>
            <a:endParaRPr lang="en-US"/>
          </a:p>
        </p:txBody>
      </p:sp>
    </p:spTree>
    <p:extLst>
      <p:ext uri="{BB962C8B-B14F-4D97-AF65-F5344CB8AC3E}">
        <p14:creationId xmlns:p14="http://schemas.microsoft.com/office/powerpoint/2010/main" val="40834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‘natural order’ </a:t>
            </a:r>
            <a:r>
              <a:rPr lang="mr-IN" dirty="0"/>
              <a:t>–</a:t>
            </a:r>
            <a:r>
              <a:rPr lang="en-US" dirty="0"/>
              <a:t> universally? Certainly</a:t>
            </a:r>
            <a:r>
              <a:rPr lang="en-US" baseline="0" dirty="0"/>
              <a:t> the most common, but is it a description of what God blesses, or a prescription </a:t>
            </a:r>
            <a:r>
              <a:rPr lang="mr-IN" baseline="0" dirty="0"/>
              <a:t>–</a:t>
            </a:r>
            <a:r>
              <a:rPr lang="en-US" baseline="0" dirty="0"/>
              <a:t> this, and this only. </a:t>
            </a:r>
            <a:r>
              <a:rPr lang="en-US" dirty="0"/>
              <a:t>Danger of image of God being found</a:t>
            </a:r>
            <a:r>
              <a:rPr lang="en-US" baseline="0" dirty="0"/>
              <a:t> only in married people with kids, and everyone else being second class. </a:t>
            </a:r>
            <a:endParaRPr lang="en-US" dirty="0"/>
          </a:p>
          <a:p>
            <a:endParaRPr lang="en-US" dirty="0"/>
          </a:p>
          <a:p>
            <a:r>
              <a:rPr lang="en-US" dirty="0"/>
              <a:t>‘Be fruitful’ </a:t>
            </a:r>
            <a:r>
              <a:rPr lang="mr-IN" dirty="0"/>
              <a:t>–</a:t>
            </a:r>
            <a:r>
              <a:rPr lang="en-US" dirty="0"/>
              <a:t> is procreation necessary? What about couples who can’t have children </a:t>
            </a:r>
            <a:r>
              <a:rPr lang="mr-IN" dirty="0"/>
              <a:t>–</a:t>
            </a:r>
            <a:r>
              <a:rPr lang="en-US" baseline="0" dirty="0"/>
              <a:t> can they still marry (10 year divorce rule in some forms of Judaism)? What about those who would like to marry but don’t meet the right person? Churches are full of single people </a:t>
            </a:r>
            <a:r>
              <a:rPr lang="mr-IN" baseline="0" dirty="0"/>
              <a:t>–</a:t>
            </a:r>
            <a:r>
              <a:rPr lang="en-US" baseline="0" dirty="0"/>
              <a:t> most do not feel called to celibacy. If this is </a:t>
            </a:r>
            <a:r>
              <a:rPr lang="en-US" baseline="0" dirty="0" err="1"/>
              <a:t>emphasised</a:t>
            </a:r>
            <a:r>
              <a:rPr lang="en-US" baseline="0" dirty="0"/>
              <a:t>, a danger of turning Christianity into a fertility cult.</a:t>
            </a:r>
          </a:p>
          <a:p>
            <a:endParaRPr lang="en-US" baseline="0" dirty="0"/>
          </a:p>
          <a:p>
            <a:r>
              <a:rPr lang="en-US" baseline="0" dirty="0"/>
              <a:t>Other views of ’be fruitful’ </a:t>
            </a:r>
            <a:r>
              <a:rPr lang="mr-IN" baseline="0" dirty="0"/>
              <a:t>–</a:t>
            </a:r>
            <a:r>
              <a:rPr lang="en-US" baseline="0" dirty="0"/>
              <a:t> responsibility of whole of humankind.</a:t>
            </a:r>
          </a:p>
          <a:p>
            <a:endParaRPr lang="en-US" baseline="0" dirty="0"/>
          </a:p>
          <a:p>
            <a:r>
              <a:rPr lang="en-US" dirty="0"/>
              <a:t>What</a:t>
            </a:r>
            <a:r>
              <a:rPr lang="en-US" baseline="0" dirty="0"/>
              <a:t> about companionship? Is this enough (not good to be alone). What if your ideal companion would be the same sex?</a:t>
            </a:r>
          </a:p>
          <a:p>
            <a:endParaRPr lang="en-US" baseline="0" dirty="0"/>
          </a:p>
          <a:p>
            <a:r>
              <a:rPr lang="en-US" baseline="0" dirty="0"/>
              <a:t>Physical complementarity </a:t>
            </a:r>
            <a:r>
              <a:rPr lang="mr-IN" baseline="0" dirty="0"/>
              <a:t>–</a:t>
            </a:r>
            <a:r>
              <a:rPr lang="en-US" baseline="0" dirty="0"/>
              <a:t> is this necessary? Slot and tab view of humanity. </a:t>
            </a:r>
            <a:endParaRPr lang="en-US" dirty="0"/>
          </a:p>
          <a:p>
            <a:endParaRPr lang="en-US" dirty="0"/>
          </a:p>
          <a:p>
            <a:r>
              <a:rPr lang="en-US" dirty="0"/>
              <a:t>In</a:t>
            </a:r>
            <a:r>
              <a:rPr lang="en-US" baseline="0" dirty="0"/>
              <a:t> each case, we also need to consider celibacy and couples who can’t have children; how does our reading affect them? Note also – what does being fruitful mean?</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15</a:t>
            </a:fld>
            <a:endParaRPr lang="en-US"/>
          </a:p>
        </p:txBody>
      </p:sp>
    </p:spTree>
    <p:extLst>
      <p:ext uri="{BB962C8B-B14F-4D97-AF65-F5344CB8AC3E}">
        <p14:creationId xmlns:p14="http://schemas.microsoft.com/office/powerpoint/2010/main" val="9133610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789DE-F0B9-B043-AAB6-EE2C07D6AB38}" type="slidenum">
              <a:rPr lang="en-US" smtClean="0"/>
              <a:pPr/>
              <a:t>16</a:t>
            </a:fld>
            <a:endParaRPr lang="en-US"/>
          </a:p>
        </p:txBody>
      </p:sp>
    </p:spTree>
    <p:extLst>
      <p:ext uri="{BB962C8B-B14F-4D97-AF65-F5344CB8AC3E}">
        <p14:creationId xmlns:p14="http://schemas.microsoft.com/office/powerpoint/2010/main" val="704482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it is crimes</a:t>
            </a:r>
            <a:r>
              <a:rPr lang="en-US" baseline="0" dirty="0"/>
              <a:t> against hospitality for which Sodom is condemned often elsewhere in the Bible. Note too that the gender of the victim appears immaterial. Compare it too with the similar account (heterosexual) that occurs at the end of Judges. Rape is an issue about power and control and violence, and doesn’t respect gender (consider the abuses at Abu Ghraib prison).</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17</a:t>
            </a:fld>
            <a:endParaRPr lang="en-US"/>
          </a:p>
        </p:txBody>
      </p:sp>
    </p:spTree>
    <p:extLst>
      <p:ext uri="{BB962C8B-B14F-4D97-AF65-F5344CB8AC3E}">
        <p14:creationId xmlns:p14="http://schemas.microsoft.com/office/powerpoint/2010/main" val="3483363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789DE-F0B9-B043-AAB6-EE2C07D6AB38}" type="slidenum">
              <a:rPr lang="en-US" smtClean="0"/>
              <a:pPr/>
              <a:t>18</a:t>
            </a:fld>
            <a:endParaRPr lang="en-US"/>
          </a:p>
        </p:txBody>
      </p:sp>
    </p:spTree>
    <p:extLst>
      <p:ext uri="{BB962C8B-B14F-4D97-AF65-F5344CB8AC3E}">
        <p14:creationId xmlns:p14="http://schemas.microsoft.com/office/powerpoint/2010/main" val="11681493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19</a:t>
            </a:fld>
            <a:endParaRPr lang="en-US"/>
          </a:p>
        </p:txBody>
      </p:sp>
    </p:spTree>
    <p:extLst>
      <p:ext uri="{BB962C8B-B14F-4D97-AF65-F5344CB8AC3E}">
        <p14:creationId xmlns:p14="http://schemas.microsoft.com/office/powerpoint/2010/main" val="3768372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a:t>
            </a:r>
            <a:r>
              <a:rPr lang="en-US" baseline="0" dirty="0"/>
              <a:t> the time, the main acceptable form of same-sex activity in contemporary cultures was entwined with pagan worship (see Gagnon).</a:t>
            </a:r>
          </a:p>
          <a:p>
            <a:endParaRPr lang="en-US" baseline="0" dirty="0"/>
          </a:p>
          <a:p>
            <a:r>
              <a:rPr lang="en-US" baseline="0" dirty="0"/>
              <a:t>Note that women having sex aren’t mentioned anywhere. Judaism at the time rarely talked about women having sex with women, and when they did it wasn’t treated that seriously.</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20</a:t>
            </a:fld>
            <a:endParaRPr lang="en-US"/>
          </a:p>
        </p:txBody>
      </p:sp>
    </p:spTree>
    <p:extLst>
      <p:ext uri="{BB962C8B-B14F-4D97-AF65-F5344CB8AC3E}">
        <p14:creationId xmlns:p14="http://schemas.microsoft.com/office/powerpoint/2010/main" val="39922980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don’t we put people to death? Why</a:t>
            </a:r>
            <a:r>
              <a:rPr lang="en-US" baseline="0" dirty="0"/>
              <a:t> do we concentrate on these verses from the Law, when we eat ham and cheese sandwiches, sport tattoos, and generally consider we are free from the Law?</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21</a:t>
            </a:fld>
            <a:endParaRPr lang="en-US"/>
          </a:p>
        </p:txBody>
      </p:sp>
    </p:spTree>
    <p:extLst>
      <p:ext uri="{BB962C8B-B14F-4D97-AF65-F5344CB8AC3E}">
        <p14:creationId xmlns:p14="http://schemas.microsoft.com/office/powerpoint/2010/main" val="39675503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Beware of having</a:t>
            </a:r>
            <a:r>
              <a:rPr lang="en-US" baseline="0" dirty="0"/>
              <a:t> too rosy a view of marriage in the Old Testament. Polygamy, concubines, slaves, levirate marriage are all different from what would be acceptable today.</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22</a:t>
            </a:fld>
            <a:endParaRPr lang="en-US"/>
          </a:p>
        </p:txBody>
      </p:sp>
    </p:spTree>
    <p:extLst>
      <p:ext uri="{BB962C8B-B14F-4D97-AF65-F5344CB8AC3E}">
        <p14:creationId xmlns:p14="http://schemas.microsoft.com/office/powerpoint/2010/main" val="6450424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789DE-F0B9-B043-AAB6-EE2C07D6AB38}" type="slidenum">
              <a:rPr lang="en-US" smtClean="0"/>
              <a:pPr/>
              <a:t>23</a:t>
            </a:fld>
            <a:endParaRPr lang="en-US"/>
          </a:p>
        </p:txBody>
      </p:sp>
    </p:spTree>
    <p:extLst>
      <p:ext uri="{BB962C8B-B14F-4D97-AF65-F5344CB8AC3E}">
        <p14:creationId xmlns:p14="http://schemas.microsoft.com/office/powerpoint/2010/main" val="7909607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don’t think the gospels speak directly on this issue.</a:t>
            </a:r>
          </a:p>
          <a:p>
            <a:r>
              <a:rPr lang="en-US" dirty="0"/>
              <a:t>Arguments about what Jesus</a:t>
            </a:r>
            <a:r>
              <a:rPr lang="en-US" baseline="0" dirty="0"/>
              <a:t> would say or do tend to rely on what the arguer thinks is the right answer.</a:t>
            </a:r>
          </a:p>
          <a:p>
            <a:r>
              <a:rPr lang="en-US" baseline="0" dirty="0" err="1"/>
              <a:t>Eg</a:t>
            </a:r>
            <a:r>
              <a:rPr lang="en-US" baseline="0" dirty="0"/>
              <a:t>, Jesus accepted everyone, therefore Jesus accepts gays and lesbians. Yes, but he also told people to stop sinning. Is it sinful to have sex with someone who’s the same sex as you?</a:t>
            </a:r>
          </a:p>
          <a:p>
            <a:r>
              <a:rPr lang="en-US" baseline="0" dirty="0" err="1"/>
              <a:t>Eg</a:t>
            </a:r>
            <a:r>
              <a:rPr lang="en-US" baseline="0" dirty="0"/>
              <a:t>, Jesus was a first century Jew, so of course he would condemn homosexuality. Yes, but he’s also God, so normal rules just don’t apply at all.</a:t>
            </a:r>
          </a:p>
          <a:p>
            <a:endParaRPr lang="en-US" baseline="0" dirty="0"/>
          </a:p>
          <a:p>
            <a:r>
              <a:rPr lang="en-US" baseline="0" dirty="0"/>
              <a:t>Two particular passages that get mentioned:</a:t>
            </a:r>
          </a:p>
          <a:p>
            <a:r>
              <a:rPr lang="en-US" baseline="0" dirty="0"/>
              <a:t>The centurion’s slave – a sexual partner? Perhaps. But we are not told enough to know. And it is not the type of relationship we would want to affirm in any case (master-slave).</a:t>
            </a:r>
          </a:p>
          <a:p>
            <a:r>
              <a:rPr lang="en-US" baseline="0" dirty="0"/>
              <a:t>Jesus affirming marriage (Mark 10) – yes. But this doesn’t mean he condemns all alternatives (</a:t>
            </a:r>
            <a:r>
              <a:rPr lang="en-US" baseline="0" dirty="0" err="1"/>
              <a:t>eg</a:t>
            </a:r>
            <a:r>
              <a:rPr lang="en-US" baseline="0" dirty="0"/>
              <a:t> celibacy!).</a:t>
            </a:r>
          </a:p>
          <a:p>
            <a:endParaRPr lang="en-US" baseline="0" dirty="0"/>
          </a:p>
          <a:p>
            <a:r>
              <a:rPr lang="en-US" baseline="0" dirty="0"/>
              <a:t>In short, arguments from the gospels often tell us more about the person presenting the argument than they do about what the Bible might say.</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24</a:t>
            </a:fld>
            <a:endParaRPr lang="en-US"/>
          </a:p>
        </p:txBody>
      </p:sp>
    </p:spTree>
    <p:extLst>
      <p:ext uri="{BB962C8B-B14F-4D97-AF65-F5344CB8AC3E}">
        <p14:creationId xmlns:p14="http://schemas.microsoft.com/office/powerpoint/2010/main" val="11172408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 to understand the culture of New</a:t>
            </a:r>
            <a:r>
              <a:rPr lang="en-US" baseline="0" dirty="0"/>
              <a:t> Testament times if we are to understand what the NT says about this issue.</a:t>
            </a:r>
          </a:p>
          <a:p>
            <a:endParaRPr lang="en-US" baseline="0" dirty="0"/>
          </a:p>
          <a:p>
            <a:r>
              <a:rPr lang="en-US" baseline="0" dirty="0"/>
              <a:t>There was no category of ‘homosexual’ in the ancient world. It was not the way they divided the world up. The term ‘homosexual’ only comes from the nineteenth century, and includes the idea of attraction to the same sex. The ancient world was based on action, not attraction. Any translation that uses ‘homosexual’ for a biblical passage is highly misleading.</a:t>
            </a:r>
          </a:p>
          <a:p>
            <a:endParaRPr lang="en-US" baseline="0" dirty="0"/>
          </a:p>
          <a:p>
            <a:r>
              <a:rPr lang="en-US" baseline="0" dirty="0"/>
              <a:t>The main sexual distinctions in the ancient world revolve around whether someone is the active, dominant, penetrating participant, or the passive, submissive, penetrated participant. Freeborn males are OK so long as they are the active, dominant partner, irrespective of the sex of the other partner, and so long as they are not </a:t>
            </a:r>
            <a:r>
              <a:rPr lang="en-US" baseline="0" dirty="0" err="1"/>
              <a:t>dishonouring</a:t>
            </a:r>
            <a:r>
              <a:rPr lang="en-US" baseline="0" dirty="0"/>
              <a:t> a freeborn woman (prostitutes, actors and bar staff have no </a:t>
            </a:r>
            <a:r>
              <a:rPr lang="en-US" baseline="0" dirty="0" err="1"/>
              <a:t>honour</a:t>
            </a:r>
            <a:r>
              <a:rPr lang="en-US" baseline="0" dirty="0"/>
              <a:t>, so cannot be </a:t>
            </a:r>
            <a:r>
              <a:rPr lang="en-US" baseline="0" dirty="0" err="1"/>
              <a:t>dishonoured</a:t>
            </a:r>
            <a:r>
              <a:rPr lang="en-US" baseline="0" dirty="0"/>
              <a:t>).</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25</a:t>
            </a:fld>
            <a:endParaRPr lang="en-US"/>
          </a:p>
        </p:txBody>
      </p:sp>
    </p:spTree>
    <p:extLst>
      <p:ext uri="{BB962C8B-B14F-4D97-AF65-F5344CB8AC3E}">
        <p14:creationId xmlns:p14="http://schemas.microsoft.com/office/powerpoint/2010/main" val="33510781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‘adultery’ is strictly defined – it is sex with a freeborn woman who isn’t your wife,</a:t>
            </a:r>
            <a:r>
              <a:rPr lang="en-US" baseline="0" dirty="0"/>
              <a:t> and hence whom you are </a:t>
            </a:r>
            <a:r>
              <a:rPr lang="en-US" baseline="0" dirty="0" err="1"/>
              <a:t>dishonouring</a:t>
            </a:r>
            <a:r>
              <a:rPr lang="en-US" baseline="0" dirty="0"/>
              <a:t>. Sex with a prostitute is fine – they have no </a:t>
            </a:r>
            <a:r>
              <a:rPr lang="en-US" baseline="0" dirty="0" err="1"/>
              <a:t>honour</a:t>
            </a:r>
            <a:r>
              <a:rPr lang="en-US" baseline="0" dirty="0"/>
              <a:t>.</a:t>
            </a:r>
          </a:p>
          <a:p>
            <a:r>
              <a:rPr lang="en-US" baseline="0" dirty="0"/>
              <a:t>If we want the same sexual standards as Judaism of the time, we need to forgo contraceptives and become like the Roman Catholic Church. Otherwise, you are already using different standards.</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26</a:t>
            </a:fld>
            <a:endParaRPr lang="en-US"/>
          </a:p>
        </p:txBody>
      </p:sp>
    </p:spTree>
    <p:extLst>
      <p:ext uri="{BB962C8B-B14F-4D97-AF65-F5344CB8AC3E}">
        <p14:creationId xmlns:p14="http://schemas.microsoft.com/office/powerpoint/2010/main" val="13112673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789DE-F0B9-B043-AAB6-EE2C07D6AB38}" type="slidenum">
              <a:rPr lang="en-US" smtClean="0"/>
              <a:pPr/>
              <a:t>27</a:t>
            </a:fld>
            <a:endParaRPr lang="en-US"/>
          </a:p>
        </p:txBody>
      </p:sp>
    </p:spTree>
    <p:extLst>
      <p:ext uri="{BB962C8B-B14F-4D97-AF65-F5344CB8AC3E}">
        <p14:creationId xmlns:p14="http://schemas.microsoft.com/office/powerpoint/2010/main" val="7529788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translations get</a:t>
            </a:r>
            <a:r>
              <a:rPr lang="en-US" baseline="0" dirty="0"/>
              <a:t> this wrong. Paul uses the word for ‘males’, not men. It’s potentially significant. Is it an allusion to Genesis? Or is it used because ‘males’ can include boys (older men with younger boys was the main form of same-sex intercourse within the culture)?</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28</a:t>
            </a:fld>
            <a:endParaRPr lang="en-US"/>
          </a:p>
        </p:txBody>
      </p:sp>
    </p:spTree>
    <p:extLst>
      <p:ext uri="{BB962C8B-B14F-4D97-AF65-F5344CB8AC3E}">
        <p14:creationId xmlns:p14="http://schemas.microsoft.com/office/powerpoint/2010/main" val="17661957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‘Against nature’ could have a variety of meanings.</a:t>
            </a:r>
          </a:p>
        </p:txBody>
      </p:sp>
      <p:sp>
        <p:nvSpPr>
          <p:cNvPr id="4" name="Slide Number Placeholder 3"/>
          <p:cNvSpPr>
            <a:spLocks noGrp="1"/>
          </p:cNvSpPr>
          <p:nvPr>
            <p:ph type="sldNum" sz="quarter" idx="10"/>
          </p:nvPr>
        </p:nvSpPr>
        <p:spPr/>
        <p:txBody>
          <a:bodyPr/>
          <a:lstStyle/>
          <a:p>
            <a:fld id="{1DF789DE-F0B9-B043-AAB6-EE2C07D6AB38}" type="slidenum">
              <a:rPr lang="en-US" smtClean="0"/>
              <a:pPr/>
              <a:t>29</a:t>
            </a:fld>
            <a:endParaRPr lang="en-US"/>
          </a:p>
        </p:txBody>
      </p:sp>
    </p:spTree>
    <p:extLst>
      <p:ext uri="{BB962C8B-B14F-4D97-AF65-F5344CB8AC3E}">
        <p14:creationId xmlns:p14="http://schemas.microsoft.com/office/powerpoint/2010/main" val="2378982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strong argument</a:t>
            </a:r>
            <a:r>
              <a:rPr lang="en-US" baseline="0" dirty="0"/>
              <a:t> that Paul is not referring here to female same-sex activity. If he isn’t, then it isn’t mentioned in the Bible at all. Instead, he is referring to females having non-procreative sex (</a:t>
            </a:r>
            <a:r>
              <a:rPr lang="en-US" baseline="0" dirty="0" err="1"/>
              <a:t>eg</a:t>
            </a:r>
            <a:r>
              <a:rPr lang="en-US" baseline="0" dirty="0"/>
              <a:t>, anal sex). This passage wasn’t interpreted as meaning female-female sex until the late fourth century, and even then not by all commentators (</a:t>
            </a:r>
            <a:r>
              <a:rPr lang="en-US" baseline="0" dirty="0" err="1"/>
              <a:t>eg</a:t>
            </a:r>
            <a:r>
              <a:rPr lang="en-US" baseline="0" dirty="0"/>
              <a:t> Augustine assumed it referred to female-male ‘unnatural’ sex).</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30</a:t>
            </a:fld>
            <a:endParaRPr lang="en-US"/>
          </a:p>
        </p:txBody>
      </p:sp>
    </p:spTree>
    <p:extLst>
      <p:ext uri="{BB962C8B-B14F-4D97-AF65-F5344CB8AC3E}">
        <p14:creationId xmlns:p14="http://schemas.microsoft.com/office/powerpoint/2010/main" val="38402592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Paul’s argument is all about idolatry.</a:t>
            </a:r>
            <a:r>
              <a:rPr lang="en-US" baseline="0" dirty="0"/>
              <a:t> How does same-sex activity fit in with this?</a:t>
            </a:r>
          </a:p>
          <a:p>
            <a:endParaRPr lang="en-US" baseline="0" dirty="0"/>
          </a:p>
          <a:p>
            <a:r>
              <a:rPr lang="en-US" baseline="0" dirty="0"/>
              <a:t>Note the last point – this is one reason why a reference here to female same-sex activity would be odd. It was looked down on by pagans as well as Jews.</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31</a:t>
            </a:fld>
            <a:endParaRPr lang="en-US"/>
          </a:p>
        </p:txBody>
      </p:sp>
    </p:spTree>
    <p:extLst>
      <p:ext uri="{BB962C8B-B14F-4D97-AF65-F5344CB8AC3E}">
        <p14:creationId xmlns:p14="http://schemas.microsoft.com/office/powerpoint/2010/main" val="7886084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interpretation</a:t>
            </a:r>
            <a:r>
              <a:rPr lang="en-US" baseline="0" dirty="0"/>
              <a:t> – Paul in Rom. 1:26-27 is alluding to pagan worship, in particular of fertility goddesses (note how he ends up in trouble in Ephesus for undermining worship of Artemis).</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32</a:t>
            </a:fld>
            <a:endParaRPr lang="en-US"/>
          </a:p>
        </p:txBody>
      </p:sp>
    </p:spTree>
    <p:extLst>
      <p:ext uri="{BB962C8B-B14F-4D97-AF65-F5344CB8AC3E}">
        <p14:creationId xmlns:p14="http://schemas.microsoft.com/office/powerpoint/2010/main" val="4615356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worship of Cybele (and some other fertility</a:t>
            </a:r>
            <a:r>
              <a:rPr lang="en-US" baseline="0" dirty="0"/>
              <a:t> goddesses) was accused of involving sexual orgies where the priestesses would penetrate the male followers (</a:t>
            </a:r>
            <a:r>
              <a:rPr lang="en-US" baseline="0" dirty="0" err="1"/>
              <a:t>galli</a:t>
            </a:r>
            <a:r>
              <a:rPr lang="en-US" baseline="0" dirty="0"/>
              <a:t>) with phalluses. They in turn would also penetrate each other, and also self-castrate, before running through the streets throwing parts they had cut off at bystanders.</a:t>
            </a:r>
          </a:p>
          <a:p>
            <a:endParaRPr lang="en-US" baseline="0" dirty="0"/>
          </a:p>
          <a:p>
            <a:r>
              <a:rPr lang="en-US" baseline="0" dirty="0"/>
              <a:t>How does this fit in with Romans? It explains why Paul mentions females first (priestesses were in charge of the pagan cult); it explains exchanging natural for unnatural usage (penetration using phalluses); it explains males in males (the </a:t>
            </a:r>
            <a:r>
              <a:rPr lang="en-US" baseline="0" dirty="0" err="1"/>
              <a:t>galli</a:t>
            </a:r>
            <a:r>
              <a:rPr lang="en-US" baseline="0" dirty="0"/>
              <a:t>); it explains receiving the ‘due reward’ (self-castration).</a:t>
            </a:r>
          </a:p>
          <a:p>
            <a:endParaRPr lang="en-US" baseline="0" dirty="0"/>
          </a:p>
          <a:p>
            <a:r>
              <a:rPr lang="en-US" baseline="0" dirty="0"/>
              <a:t>Some of the earliest allusions to Romans link it to temple worship.</a:t>
            </a:r>
          </a:p>
          <a:p>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33</a:t>
            </a:fld>
            <a:endParaRPr lang="en-US"/>
          </a:p>
        </p:txBody>
      </p:sp>
    </p:spTree>
    <p:extLst>
      <p:ext uri="{BB962C8B-B14F-4D97-AF65-F5344CB8AC3E}">
        <p14:creationId xmlns:p14="http://schemas.microsoft.com/office/powerpoint/2010/main" val="31747345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any case, what</a:t>
            </a:r>
            <a:r>
              <a:rPr lang="en-US" baseline="0" dirty="0"/>
              <a:t> would Paul’s readers have in mind for same-sex activity? It isn’t two adult males...</a:t>
            </a:r>
          </a:p>
          <a:p>
            <a:endParaRPr lang="en-US" baseline="0" dirty="0"/>
          </a:p>
          <a:p>
            <a:r>
              <a:rPr lang="en-US" baseline="0" dirty="0"/>
              <a:t>Note the use of pederasts in </a:t>
            </a:r>
            <a:r>
              <a:rPr lang="en-US" baseline="0" dirty="0" err="1"/>
              <a:t>Athenagoras</a:t>
            </a:r>
            <a:r>
              <a:rPr lang="en-US" baseline="0" dirty="0"/>
              <a:t>’ description.</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34</a:t>
            </a:fld>
            <a:endParaRPr lang="en-US"/>
          </a:p>
        </p:txBody>
      </p:sp>
    </p:spTree>
    <p:extLst>
      <p:ext uri="{BB962C8B-B14F-4D97-AF65-F5344CB8AC3E}">
        <p14:creationId xmlns:p14="http://schemas.microsoft.com/office/powerpoint/2010/main" val="2690791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789DE-F0B9-B043-AAB6-EE2C07D6AB38}" type="slidenum">
              <a:rPr lang="en-US" smtClean="0"/>
              <a:pPr/>
              <a:t>35</a:t>
            </a:fld>
            <a:endParaRPr lang="en-US"/>
          </a:p>
        </p:txBody>
      </p:sp>
    </p:spTree>
    <p:extLst>
      <p:ext uri="{BB962C8B-B14F-4D97-AF65-F5344CB8AC3E}">
        <p14:creationId xmlns:p14="http://schemas.microsoft.com/office/powerpoint/2010/main" val="1949380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789DE-F0B9-B043-AAB6-EE2C07D6AB38}" type="slidenum">
              <a:rPr lang="en-US" smtClean="0"/>
              <a:pPr/>
              <a:t>36</a:t>
            </a:fld>
            <a:endParaRPr lang="en-US"/>
          </a:p>
        </p:txBody>
      </p:sp>
    </p:spTree>
    <p:extLst>
      <p:ext uri="{BB962C8B-B14F-4D97-AF65-F5344CB8AC3E}">
        <p14:creationId xmlns:p14="http://schemas.microsoft.com/office/powerpoint/2010/main" val="14104547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Malakoi</a:t>
            </a:r>
            <a:r>
              <a:rPr lang="en-US" dirty="0"/>
              <a:t> comes from a word meaning ‘soft’. It therefore also can mean</a:t>
            </a:r>
            <a:r>
              <a:rPr lang="en-US" baseline="0" dirty="0"/>
              <a:t> effeminate, and so could also be used to describe young male prostitutes. However, it was also used to those who were seen as lazy and luxurious, and it was also used to describe those who couldn’t control their sexual passions (irrespective of the partner) – similar to ‘sex-mad’. </a:t>
            </a:r>
          </a:p>
          <a:p>
            <a:endParaRPr lang="en-US" baseline="0" dirty="0"/>
          </a:p>
          <a:p>
            <a:r>
              <a:rPr lang="en-US" baseline="0" dirty="0" err="1"/>
              <a:t>Arsenokoitai</a:t>
            </a:r>
            <a:r>
              <a:rPr lang="en-US" baseline="0" dirty="0"/>
              <a:t> – this term hasn’t been found in any ancient literature before Paul’s use here. Most of the subsequent references are quoting Paul. This makes it difficult to work out exactly what the term refers to. It comes from two words – ‘male’ and ‘sleeping/lying’ (which, as today, then was also a reference to sex). So some sort of male sex activity is meant. There is a possible semantic link to the Leviticus verses, but we also then need to consider how they were interpreted in Paul’s day to see what the meaning might be. Ultimately, we can be fairly certain that male same-sex activity was included, but less certain beyond that. This again is in a context where the dominant form culturally is an older, married man using a boy alongside other sexual partners (wife, prostitute).</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37</a:t>
            </a:fld>
            <a:endParaRPr lang="en-US"/>
          </a:p>
        </p:txBody>
      </p:sp>
    </p:spTree>
    <p:extLst>
      <p:ext uri="{BB962C8B-B14F-4D97-AF65-F5344CB8AC3E}">
        <p14:creationId xmlns:p14="http://schemas.microsoft.com/office/powerpoint/2010/main" val="17876869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Acts 10 – Peter has a vision of unclean food being declared</a:t>
            </a:r>
            <a:r>
              <a:rPr lang="en-US" baseline="0" dirty="0"/>
              <a:t> clean by God, and applies it to unclean people, whom God blesses without requiring circumcision. Is there a parallel here for gay and lesbian people and the church?</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38</a:t>
            </a:fld>
            <a:endParaRPr lang="en-US"/>
          </a:p>
        </p:txBody>
      </p:sp>
    </p:spTree>
    <p:extLst>
      <p:ext uri="{BB962C8B-B14F-4D97-AF65-F5344CB8AC3E}">
        <p14:creationId xmlns:p14="http://schemas.microsoft.com/office/powerpoint/2010/main" val="13204748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Various analogies both positive</a:t>
            </a:r>
            <a:r>
              <a:rPr lang="en-US" baseline="0" dirty="0"/>
              <a:t> and negative.</a:t>
            </a:r>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39</a:t>
            </a:fld>
            <a:endParaRPr lang="en-US"/>
          </a:p>
        </p:txBody>
      </p:sp>
    </p:spTree>
    <p:extLst>
      <p:ext uri="{BB962C8B-B14F-4D97-AF65-F5344CB8AC3E}">
        <p14:creationId xmlns:p14="http://schemas.microsoft.com/office/powerpoint/2010/main" val="16773403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789DE-F0B9-B043-AAB6-EE2C07D6AB38}" type="slidenum">
              <a:rPr lang="en-US" smtClean="0"/>
              <a:pPr/>
              <a:t>40</a:t>
            </a:fld>
            <a:endParaRPr lang="en-US"/>
          </a:p>
        </p:txBody>
      </p:sp>
    </p:spTree>
    <p:extLst>
      <p:ext uri="{BB962C8B-B14F-4D97-AF65-F5344CB8AC3E}">
        <p14:creationId xmlns:p14="http://schemas.microsoft.com/office/powerpoint/2010/main" val="15884204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789DE-F0B9-B043-AAB6-EE2C07D6AB38}" type="slidenum">
              <a:rPr lang="en-US" smtClean="0"/>
              <a:pPr/>
              <a:t>41</a:t>
            </a:fld>
            <a:endParaRPr lang="en-US"/>
          </a:p>
        </p:txBody>
      </p:sp>
    </p:spTree>
    <p:extLst>
      <p:ext uri="{BB962C8B-B14F-4D97-AF65-F5344CB8AC3E}">
        <p14:creationId xmlns:p14="http://schemas.microsoft.com/office/powerpoint/2010/main" val="12130519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789DE-F0B9-B043-AAB6-EE2C07D6AB38}" type="slidenum">
              <a:rPr lang="en-US" smtClean="0"/>
              <a:pPr/>
              <a:t>42</a:t>
            </a:fld>
            <a:endParaRPr lang="en-US"/>
          </a:p>
        </p:txBody>
      </p:sp>
    </p:spTree>
    <p:extLst>
      <p:ext uri="{BB962C8B-B14F-4D97-AF65-F5344CB8AC3E}">
        <p14:creationId xmlns:p14="http://schemas.microsoft.com/office/powerpoint/2010/main" val="17026189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F789DE-F0B9-B043-AAB6-EE2C07D6AB38}" type="slidenum">
              <a:rPr lang="en-US" smtClean="0"/>
              <a:pPr/>
              <a:t>43</a:t>
            </a:fld>
            <a:endParaRPr lang="en-US"/>
          </a:p>
        </p:txBody>
      </p:sp>
    </p:spTree>
    <p:extLst>
      <p:ext uri="{BB962C8B-B14F-4D97-AF65-F5344CB8AC3E}">
        <p14:creationId xmlns:p14="http://schemas.microsoft.com/office/powerpoint/2010/main" val="11014908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en-GB"/>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GB"/>
              <a:t>Click to edit Master subtitle style</a:t>
            </a:r>
            <a:endParaRPr kumimoji="0" lang="en-US"/>
          </a:p>
        </p:txBody>
      </p:sp>
      <p:pic>
        <p:nvPicPr>
          <p:cNvPr id="13" name="Picture 12" descr="NBC PPT footer-2.png"/>
          <p:cNvPicPr>
            <a:picLocks noChangeAspect="1"/>
          </p:cNvPicPr>
          <p:nvPr userDrawn="1"/>
        </p:nvPicPr>
        <p:blipFill rotWithShape="1">
          <a:blip r:embed="rId2"/>
          <a:srcRect r="28518"/>
          <a:stretch/>
        </p:blipFill>
        <p:spPr>
          <a:xfrm>
            <a:off x="0" y="5935950"/>
            <a:ext cx="6536267" cy="937260"/>
          </a:xfrm>
          <a:prstGeom prst="rect">
            <a:avLst/>
          </a:prstGeom>
        </p:spPr>
      </p:pic>
    </p:spTree>
  </p:cSld>
  <p:clrMapOvr>
    <a:masterClrMapping/>
  </p:clrMapOvr>
  <p:transition spd="slow">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4" name="Date Placeholder 3"/>
          <p:cNvSpPr>
            <a:spLocks noGrp="1"/>
          </p:cNvSpPr>
          <p:nvPr>
            <p:ph type="dt" sz="half" idx="10"/>
          </p:nvPr>
        </p:nvSpPr>
        <p:spPr>
          <a:xfrm>
            <a:off x="6727032" y="6407944"/>
            <a:ext cx="1920240" cy="365760"/>
          </a:xfrm>
          <a:prstGeom prst="rect">
            <a:avLst/>
          </a:prstGeom>
        </p:spPr>
        <p:txBody>
          <a:bodyPr/>
          <a:lstStyle/>
          <a:p>
            <a:fld id="{8523E51B-182B-8745-85F2-5571758452EA}" type="datetimeFigureOut">
              <a:rPr lang="en-US" smtClean="0"/>
              <a:pPr/>
              <a:t>4/16/2021</a:t>
            </a:fld>
            <a:endParaRPr lang="en-US"/>
          </a:p>
        </p:txBody>
      </p:sp>
      <p:sp>
        <p:nvSpPr>
          <p:cNvPr id="5" name="Footer Placeholder 4"/>
          <p:cNvSpPr>
            <a:spLocks noGrp="1"/>
          </p:cNvSpPr>
          <p:nvPr>
            <p:ph type="ftr" sz="quarter" idx="11"/>
          </p:nvPr>
        </p:nvSpPr>
        <p:spPr>
          <a:xfrm>
            <a:off x="4380072" y="6407944"/>
            <a:ext cx="2350681"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47272" y="6407944"/>
            <a:ext cx="365760" cy="365125"/>
          </a:xfrm>
          <a:prstGeom prst="rect">
            <a:avLst/>
          </a:prstGeom>
        </p:spPr>
        <p:txBody>
          <a:bodyPr/>
          <a:lstStyle/>
          <a:p>
            <a:fld id="{4F6CF893-8DAB-C146-80B7-1B5F2CFF431A}" type="slidenum">
              <a:rPr lang="en-US" smtClean="0"/>
              <a:pPr/>
              <a:t>‹#›</a:t>
            </a:fld>
            <a:endParaRPr lang="en-US"/>
          </a:p>
        </p:txBody>
      </p:sp>
      <p:sp>
        <p:nvSpPr>
          <p:cNvPr id="7" name="Title 6"/>
          <p:cNvSpPr>
            <a:spLocks noGrp="1"/>
          </p:cNvSpPr>
          <p:nvPr>
            <p:ph type="title"/>
          </p:nvPr>
        </p:nvSpPr>
        <p:spPr/>
        <p:txBody>
          <a:bodyPr rtlCol="0"/>
          <a:lstStyle/>
          <a:p>
            <a:r>
              <a:rPr kumimoji="0" lang="en-GB"/>
              <a:t>Click to edit Master title style</a:t>
            </a:r>
            <a:endParaRPr kumimoji="0" lang="en-US"/>
          </a:p>
        </p:txBody>
      </p:sp>
    </p:spTree>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en-GB"/>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GB"/>
              <a:t>Click to edit Master text styles</a:t>
            </a:r>
          </a:p>
        </p:txBody>
      </p:sp>
      <p:sp>
        <p:nvSpPr>
          <p:cNvPr id="4" name="Date Placeholder 3"/>
          <p:cNvSpPr>
            <a:spLocks noGrp="1"/>
          </p:cNvSpPr>
          <p:nvPr>
            <p:ph type="dt" sz="half" idx="10"/>
          </p:nvPr>
        </p:nvSpPr>
        <p:spPr>
          <a:xfrm>
            <a:off x="6727032" y="6407944"/>
            <a:ext cx="1920240" cy="365760"/>
          </a:xfrm>
          <a:prstGeom prst="rect">
            <a:avLst/>
          </a:prstGeom>
        </p:spPr>
        <p:txBody>
          <a:bodyPr/>
          <a:lstStyle/>
          <a:p>
            <a:fld id="{8523E51B-182B-8745-85F2-5571758452EA}" type="datetimeFigureOut">
              <a:rPr lang="en-US" smtClean="0"/>
              <a:pPr/>
              <a:t>4/16/2021</a:t>
            </a:fld>
            <a:endParaRPr lang="en-US"/>
          </a:p>
        </p:txBody>
      </p:sp>
      <p:sp>
        <p:nvSpPr>
          <p:cNvPr id="5" name="Footer Placeholder 4"/>
          <p:cNvSpPr>
            <a:spLocks noGrp="1"/>
          </p:cNvSpPr>
          <p:nvPr>
            <p:ph type="ftr" sz="quarter" idx="11"/>
          </p:nvPr>
        </p:nvSpPr>
        <p:spPr>
          <a:xfrm>
            <a:off x="4380072" y="6407944"/>
            <a:ext cx="2350681"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47272" y="6407944"/>
            <a:ext cx="365760" cy="365125"/>
          </a:xfrm>
          <a:prstGeom prst="rect">
            <a:avLst/>
          </a:prstGeom>
        </p:spPr>
        <p:txBody>
          <a:bodyPr/>
          <a:lstStyle/>
          <a:p>
            <a:fld id="{4F6CF893-8DAB-C146-80B7-1B5F2CFF431A}"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5" name="Date Placeholder 4"/>
          <p:cNvSpPr>
            <a:spLocks noGrp="1"/>
          </p:cNvSpPr>
          <p:nvPr>
            <p:ph type="dt" sz="half" idx="10"/>
          </p:nvPr>
        </p:nvSpPr>
        <p:spPr>
          <a:xfrm>
            <a:off x="6727032" y="6407944"/>
            <a:ext cx="1920240" cy="365760"/>
          </a:xfrm>
          <a:prstGeom prst="rect">
            <a:avLst/>
          </a:prstGeom>
        </p:spPr>
        <p:txBody>
          <a:bodyPr/>
          <a:lstStyle/>
          <a:p>
            <a:fld id="{8523E51B-182B-8745-85F2-5571758452EA}" type="datetimeFigureOut">
              <a:rPr lang="en-US" smtClean="0"/>
              <a:pPr/>
              <a:t>4/16/2021</a:t>
            </a:fld>
            <a:endParaRPr lang="en-US"/>
          </a:p>
        </p:txBody>
      </p:sp>
      <p:sp>
        <p:nvSpPr>
          <p:cNvPr id="6" name="Footer Placeholder 5"/>
          <p:cNvSpPr>
            <a:spLocks noGrp="1"/>
          </p:cNvSpPr>
          <p:nvPr>
            <p:ph type="ftr" sz="quarter" idx="11"/>
          </p:nvPr>
        </p:nvSpPr>
        <p:spPr>
          <a:xfrm>
            <a:off x="4380072" y="6407944"/>
            <a:ext cx="2350681"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47272" y="6407944"/>
            <a:ext cx="365760" cy="365125"/>
          </a:xfrm>
          <a:prstGeom prst="rect">
            <a:avLst/>
          </a:prstGeom>
        </p:spPr>
        <p:txBody>
          <a:bodyPr/>
          <a:lstStyle/>
          <a:p>
            <a:fld id="{4F6CF893-8DAB-C146-80B7-1B5F2CFF431A}" type="slidenum">
              <a:rPr lang="en-US" smtClean="0"/>
              <a:pPr/>
              <a:t>‹#›</a:t>
            </a:fld>
            <a:endParaRPr lang="en-US"/>
          </a:p>
        </p:txBody>
      </p:sp>
      <p:sp>
        <p:nvSpPr>
          <p:cNvPr id="8" name="Title 7"/>
          <p:cNvSpPr>
            <a:spLocks noGrp="1"/>
          </p:cNvSpPr>
          <p:nvPr>
            <p:ph type="title"/>
          </p:nvPr>
        </p:nvSpPr>
        <p:spPr/>
        <p:txBody>
          <a:bodyPr rtlCol="0"/>
          <a:lstStyle/>
          <a:p>
            <a:r>
              <a:rPr kumimoji="0" lang="en-GB"/>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GB"/>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rgbClr val="92278F"/>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GB" dirty="0"/>
              <a:t>Click to edit Master text styles</a:t>
            </a:r>
          </a:p>
        </p:txBody>
      </p:sp>
      <p:sp>
        <p:nvSpPr>
          <p:cNvPr id="4" name="Text Placeholder 3"/>
          <p:cNvSpPr>
            <a:spLocks noGrp="1"/>
          </p:cNvSpPr>
          <p:nvPr>
            <p:ph type="body" sz="half" idx="3"/>
          </p:nvPr>
        </p:nvSpPr>
        <p:spPr>
          <a:xfrm>
            <a:off x="4645026" y="5410200"/>
            <a:ext cx="4041775" cy="762000"/>
          </a:xfrm>
          <a:solidFill>
            <a:srgbClr val="92278F"/>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GB" dirty="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7" name="Date Placeholder 6"/>
          <p:cNvSpPr>
            <a:spLocks noGrp="1"/>
          </p:cNvSpPr>
          <p:nvPr>
            <p:ph type="dt" sz="half" idx="10"/>
          </p:nvPr>
        </p:nvSpPr>
        <p:spPr>
          <a:xfrm>
            <a:off x="6727032" y="6407944"/>
            <a:ext cx="1920240" cy="365760"/>
          </a:xfrm>
          <a:prstGeom prst="rect">
            <a:avLst/>
          </a:prstGeom>
        </p:spPr>
        <p:txBody>
          <a:bodyPr/>
          <a:lstStyle/>
          <a:p>
            <a:fld id="{8523E51B-182B-8745-85F2-5571758452EA}" type="datetimeFigureOut">
              <a:rPr lang="en-US" smtClean="0"/>
              <a:pPr/>
              <a:t>4/16/2021</a:t>
            </a:fld>
            <a:endParaRPr lang="en-US"/>
          </a:p>
        </p:txBody>
      </p:sp>
      <p:sp>
        <p:nvSpPr>
          <p:cNvPr id="8" name="Footer Placeholder 7"/>
          <p:cNvSpPr>
            <a:spLocks noGrp="1"/>
          </p:cNvSpPr>
          <p:nvPr>
            <p:ph type="ftr" sz="quarter" idx="11"/>
          </p:nvPr>
        </p:nvSpPr>
        <p:spPr>
          <a:xfrm>
            <a:off x="4380072" y="6407944"/>
            <a:ext cx="2350681"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47272" y="6407944"/>
            <a:ext cx="365760" cy="365125"/>
          </a:xfrm>
          <a:prstGeom prst="rect">
            <a:avLst/>
          </a:prstGeom>
        </p:spPr>
        <p:txBody>
          <a:bodyPr/>
          <a:lstStyle/>
          <a:p>
            <a:fld id="{4F6CF893-8DAB-C146-80B7-1B5F2CFF431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727032" y="6407944"/>
            <a:ext cx="1920240" cy="365760"/>
          </a:xfrm>
          <a:prstGeom prst="rect">
            <a:avLst/>
          </a:prstGeom>
        </p:spPr>
        <p:txBody>
          <a:bodyPr/>
          <a:lstStyle/>
          <a:p>
            <a:fld id="{8523E51B-182B-8745-85F2-5571758452EA}" type="datetimeFigureOut">
              <a:rPr lang="en-US" smtClean="0"/>
              <a:pPr/>
              <a:t>4/16/2021</a:t>
            </a:fld>
            <a:endParaRPr lang="en-US"/>
          </a:p>
        </p:txBody>
      </p:sp>
      <p:sp>
        <p:nvSpPr>
          <p:cNvPr id="4" name="Footer Placeholder 3"/>
          <p:cNvSpPr>
            <a:spLocks noGrp="1"/>
          </p:cNvSpPr>
          <p:nvPr>
            <p:ph type="ftr" sz="quarter" idx="11"/>
          </p:nvPr>
        </p:nvSpPr>
        <p:spPr>
          <a:xfrm>
            <a:off x="4380072" y="6407944"/>
            <a:ext cx="2350681"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47272" y="6407944"/>
            <a:ext cx="365760" cy="365125"/>
          </a:xfrm>
          <a:prstGeom prst="rect">
            <a:avLst/>
          </a:prstGeom>
        </p:spPr>
        <p:txBody>
          <a:bodyPr/>
          <a:lstStyle/>
          <a:p>
            <a:fld id="{4F6CF893-8DAB-C146-80B7-1B5F2CFF431A}" type="slidenum">
              <a:rPr lang="en-US" smtClean="0"/>
              <a:pPr/>
              <a:t>‹#›</a:t>
            </a:fld>
            <a:endParaRPr lang="en-US"/>
          </a:p>
        </p:txBody>
      </p:sp>
      <p:sp>
        <p:nvSpPr>
          <p:cNvPr id="6" name="Title 5"/>
          <p:cNvSpPr>
            <a:spLocks noGrp="1"/>
          </p:cNvSpPr>
          <p:nvPr>
            <p:ph type="title"/>
          </p:nvPr>
        </p:nvSpPr>
        <p:spPr/>
        <p:txBody>
          <a:bodyPr rtlCol="0"/>
          <a:lstStyle/>
          <a:p>
            <a:r>
              <a:rPr kumimoji="0" lang="en-GB"/>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727032" y="6407944"/>
            <a:ext cx="1920240" cy="365760"/>
          </a:xfrm>
          <a:prstGeom prst="rect">
            <a:avLst/>
          </a:prstGeom>
        </p:spPr>
        <p:txBody>
          <a:bodyPr/>
          <a:lstStyle/>
          <a:p>
            <a:fld id="{8523E51B-182B-8745-85F2-5571758452EA}" type="datetimeFigureOut">
              <a:rPr lang="en-US" smtClean="0"/>
              <a:pPr/>
              <a:t>4/16/2021</a:t>
            </a:fld>
            <a:endParaRPr lang="en-US"/>
          </a:p>
        </p:txBody>
      </p:sp>
      <p:sp>
        <p:nvSpPr>
          <p:cNvPr id="3" name="Footer Placeholder 2"/>
          <p:cNvSpPr>
            <a:spLocks noGrp="1"/>
          </p:cNvSpPr>
          <p:nvPr>
            <p:ph type="ftr" sz="quarter" idx="11"/>
          </p:nvPr>
        </p:nvSpPr>
        <p:spPr>
          <a:xfrm>
            <a:off x="4380072" y="6407944"/>
            <a:ext cx="2350681"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47272" y="6407944"/>
            <a:ext cx="365760" cy="365125"/>
          </a:xfrm>
          <a:prstGeom prst="rect">
            <a:avLst/>
          </a:prstGeom>
        </p:spPr>
        <p:txBody>
          <a:bodyPr/>
          <a:lstStyle/>
          <a:p>
            <a:fld id="{4F6CF893-8DAB-C146-80B7-1B5F2CFF431A}" type="slidenum">
              <a:rPr lang="en-US" smtClean="0"/>
              <a:pPr/>
              <a:t>‹#›</a:t>
            </a:fld>
            <a:endParaRPr lang="en-US"/>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en-GB"/>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en-GB"/>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5" name="Date Placeholder 4"/>
          <p:cNvSpPr>
            <a:spLocks noGrp="1"/>
          </p:cNvSpPr>
          <p:nvPr>
            <p:ph type="dt" sz="half" idx="10"/>
          </p:nvPr>
        </p:nvSpPr>
        <p:spPr>
          <a:xfrm>
            <a:off x="6727032" y="6407944"/>
            <a:ext cx="1920240" cy="365760"/>
          </a:xfrm>
          <a:prstGeom prst="rect">
            <a:avLst/>
          </a:prstGeom>
        </p:spPr>
        <p:txBody>
          <a:bodyPr/>
          <a:lstStyle/>
          <a:p>
            <a:fld id="{8523E51B-182B-8745-85F2-5571758452EA}" type="datetimeFigureOut">
              <a:rPr lang="en-US" smtClean="0"/>
              <a:pPr/>
              <a:t>4/16/2021</a:t>
            </a:fld>
            <a:endParaRPr lang="en-US"/>
          </a:p>
        </p:txBody>
      </p:sp>
      <p:sp>
        <p:nvSpPr>
          <p:cNvPr id="6" name="Footer Placeholder 5"/>
          <p:cNvSpPr>
            <a:spLocks noGrp="1"/>
          </p:cNvSpPr>
          <p:nvPr>
            <p:ph type="ftr" sz="quarter" idx="11"/>
          </p:nvPr>
        </p:nvSpPr>
        <p:spPr>
          <a:xfrm>
            <a:off x="4380072" y="6407944"/>
            <a:ext cx="2350681"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47272" y="6407944"/>
            <a:ext cx="365760" cy="365125"/>
          </a:xfrm>
          <a:prstGeom prst="rect">
            <a:avLst/>
          </a:prstGeom>
        </p:spPr>
        <p:txBody>
          <a:bodyPr/>
          <a:lstStyle/>
          <a:p>
            <a:fld id="{91974DF9-AD47-4691-BA21-BBFCE3637A9A}"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lstStyle>
          <a:p>
            <a:pPr lvl="0" eaLnBrk="1" latinLnBrk="0" hangingPunct="1"/>
            <a:r>
              <a:rPr kumimoji="0" lang="en-GB"/>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en-GB"/>
              <a:t>Click icon to add picture</a:t>
            </a:r>
            <a:endParaRPr kumimoji="0" lang="en-US" dirty="0"/>
          </a:p>
        </p:txBody>
      </p:sp>
      <p:sp>
        <p:nvSpPr>
          <p:cNvPr id="5" name="Date Placeholder 4"/>
          <p:cNvSpPr>
            <a:spLocks noGrp="1"/>
          </p:cNvSpPr>
          <p:nvPr>
            <p:ph type="dt" sz="half" idx="10"/>
          </p:nvPr>
        </p:nvSpPr>
        <p:spPr>
          <a:xfrm>
            <a:off x="6727032" y="6407944"/>
            <a:ext cx="1920240" cy="365760"/>
          </a:xfrm>
          <a:prstGeom prst="rect">
            <a:avLst/>
          </a:prstGeom>
        </p:spPr>
        <p:txBody>
          <a:bodyPr/>
          <a:lstStyle>
            <a:lvl1pPr>
              <a:defRPr>
                <a:solidFill>
                  <a:schemeClr val="tx1"/>
                </a:solidFill>
              </a:defRPr>
            </a:lvl1pPr>
          </a:lstStyle>
          <a:p>
            <a:fld id="{8523E51B-182B-8745-85F2-5571758452EA}" type="datetimeFigureOut">
              <a:rPr lang="en-US" smtClean="0"/>
              <a:pPr/>
              <a:t>4/16/2021</a:t>
            </a:fld>
            <a:endParaRPr lang="en-US"/>
          </a:p>
        </p:txBody>
      </p:sp>
      <p:sp>
        <p:nvSpPr>
          <p:cNvPr id="6" name="Footer Placeholder 5"/>
          <p:cNvSpPr>
            <a:spLocks noGrp="1"/>
          </p:cNvSpPr>
          <p:nvPr>
            <p:ph type="ftr" sz="quarter" idx="11"/>
          </p:nvPr>
        </p:nvSpPr>
        <p:spPr>
          <a:xfrm>
            <a:off x="4380072" y="6407944"/>
            <a:ext cx="2350681" cy="365125"/>
          </a:xfrm>
          <a:prstGeom prst="rect">
            <a:avLst/>
          </a:prstGeom>
        </p:spPr>
        <p:txBody>
          <a:bodyPr/>
          <a:lstStyle>
            <a:lvl1pPr>
              <a:defRPr>
                <a:solidFill>
                  <a:schemeClr val="tx1"/>
                </a:solidFill>
              </a:defRPr>
            </a:lvl1pPr>
          </a:lstStyle>
          <a:p>
            <a:endParaRPr lang="en-US"/>
          </a:p>
        </p:txBody>
      </p:sp>
      <p:sp>
        <p:nvSpPr>
          <p:cNvPr id="7" name="Slide Number Placeholder 6"/>
          <p:cNvSpPr>
            <a:spLocks noGrp="1"/>
          </p:cNvSpPr>
          <p:nvPr>
            <p:ph type="sldNum" sz="quarter" idx="12"/>
          </p:nvPr>
        </p:nvSpPr>
        <p:spPr>
          <a:xfrm>
            <a:off x="8647272" y="6407944"/>
            <a:ext cx="365760" cy="365125"/>
          </a:xfrm>
          <a:prstGeom prst="rect">
            <a:avLst/>
          </a:prstGeom>
        </p:spPr>
        <p:txBody>
          <a:bodyPr/>
          <a:lstStyle>
            <a:lvl1pPr>
              <a:defRPr>
                <a:solidFill>
                  <a:schemeClr val="tx1"/>
                </a:solidFill>
              </a:defRPr>
            </a:lvl1pPr>
          </a:lstStyle>
          <a:p>
            <a:fld id="{4F6CF893-8DAB-C146-80B7-1B5F2CFF431A}"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en-GB"/>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GB"/>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4" name="Date Placeholder 3"/>
          <p:cNvSpPr>
            <a:spLocks noGrp="1"/>
          </p:cNvSpPr>
          <p:nvPr>
            <p:ph type="dt" sz="half" idx="10"/>
          </p:nvPr>
        </p:nvSpPr>
        <p:spPr>
          <a:xfrm>
            <a:off x="6727032" y="6407944"/>
            <a:ext cx="1920240" cy="365760"/>
          </a:xfrm>
          <a:prstGeom prst="rect">
            <a:avLst/>
          </a:prstGeom>
        </p:spPr>
        <p:txBody>
          <a:bodyPr/>
          <a:lstStyle/>
          <a:p>
            <a:fld id="{8523E51B-182B-8745-85F2-5571758452EA}" type="datetimeFigureOut">
              <a:rPr lang="en-US" smtClean="0"/>
              <a:pPr/>
              <a:t>4/16/2021</a:t>
            </a:fld>
            <a:endParaRPr lang="en-US"/>
          </a:p>
        </p:txBody>
      </p:sp>
      <p:sp>
        <p:nvSpPr>
          <p:cNvPr id="5" name="Footer Placeholder 4"/>
          <p:cNvSpPr>
            <a:spLocks noGrp="1"/>
          </p:cNvSpPr>
          <p:nvPr>
            <p:ph type="ftr" sz="quarter" idx="11"/>
          </p:nvPr>
        </p:nvSpPr>
        <p:spPr>
          <a:xfrm>
            <a:off x="4380072" y="6407944"/>
            <a:ext cx="2350681"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47272" y="6407944"/>
            <a:ext cx="365760" cy="365125"/>
          </a:xfrm>
          <a:prstGeom prst="rect">
            <a:avLst/>
          </a:prstGeom>
        </p:spPr>
        <p:txBody>
          <a:bodyPr/>
          <a:lstStyle/>
          <a:p>
            <a:fld id="{4F6CF893-8DAB-C146-80B7-1B5F2CFF431A}" type="slidenum">
              <a:rPr lang="en-US" smtClean="0"/>
              <a:pPr/>
              <a:t>‹#›</a:t>
            </a:fld>
            <a:endParaRPr lang="en-US"/>
          </a:p>
        </p:txBody>
      </p:sp>
    </p:spTree>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GB"/>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4" name="Date Placeholder 3"/>
          <p:cNvSpPr>
            <a:spLocks noGrp="1"/>
          </p:cNvSpPr>
          <p:nvPr>
            <p:ph type="dt" sz="half" idx="10"/>
          </p:nvPr>
        </p:nvSpPr>
        <p:spPr>
          <a:xfrm>
            <a:off x="6727032" y="6407944"/>
            <a:ext cx="1920240" cy="365760"/>
          </a:xfrm>
          <a:prstGeom prst="rect">
            <a:avLst/>
          </a:prstGeom>
        </p:spPr>
        <p:txBody>
          <a:bodyPr/>
          <a:lstStyle/>
          <a:p>
            <a:fld id="{8523E51B-182B-8745-85F2-5571758452EA}" type="datetimeFigureOut">
              <a:rPr lang="en-US" smtClean="0"/>
              <a:pPr/>
              <a:t>4/16/2021</a:t>
            </a:fld>
            <a:endParaRPr lang="en-US"/>
          </a:p>
        </p:txBody>
      </p:sp>
      <p:sp>
        <p:nvSpPr>
          <p:cNvPr id="5" name="Footer Placeholder 4"/>
          <p:cNvSpPr>
            <a:spLocks noGrp="1"/>
          </p:cNvSpPr>
          <p:nvPr>
            <p:ph type="ftr" sz="quarter" idx="11"/>
          </p:nvPr>
        </p:nvSpPr>
        <p:spPr>
          <a:xfrm>
            <a:off x="4380072" y="6407944"/>
            <a:ext cx="2350681"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47272" y="6407944"/>
            <a:ext cx="365760" cy="365125"/>
          </a:xfrm>
          <a:prstGeom prst="rect">
            <a:avLst/>
          </a:prstGeom>
        </p:spPr>
        <p:txBody>
          <a:bodyPr/>
          <a:lstStyle/>
          <a:p>
            <a:fld id="{4F6CF893-8DAB-C146-80B7-1B5F2CFF431A}" type="slidenum">
              <a:rPr lang="en-US" smtClean="0"/>
              <a:pPr/>
              <a:t>‹#›</a:t>
            </a:fld>
            <a:endParaRPr lang="en-US"/>
          </a:p>
        </p:txBody>
      </p:sp>
    </p:spTree>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GB"/>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GB"/>
              <a:t>Click to edit Master text styles</a:t>
            </a:r>
          </a:p>
          <a:p>
            <a:pPr lvl="1" eaLnBrk="1" latinLnBrk="0" hangingPunct="1"/>
            <a:r>
              <a:rPr kumimoji="0" lang="en-GB"/>
              <a:t>Second level</a:t>
            </a:r>
          </a:p>
          <a:p>
            <a:pPr lvl="2" eaLnBrk="1" latinLnBrk="0" hangingPunct="1"/>
            <a:r>
              <a:rPr kumimoji="0" lang="en-GB"/>
              <a:t>Third level</a:t>
            </a:r>
          </a:p>
          <a:p>
            <a:pPr lvl="3" eaLnBrk="1" latinLnBrk="0" hangingPunct="1"/>
            <a:r>
              <a:rPr kumimoji="0" lang="en-GB"/>
              <a:t>Fourth level</a:t>
            </a:r>
          </a:p>
          <a:p>
            <a:pPr lvl="4" eaLnBrk="1" latinLnBrk="0" hangingPunct="1"/>
            <a:r>
              <a:rPr kumimoji="0" lang="en-GB"/>
              <a:t>Fifth level</a:t>
            </a:r>
            <a:endParaRPr kumimoji="0" lang="en-US"/>
          </a:p>
        </p:txBody>
      </p:sp>
      <p:pic>
        <p:nvPicPr>
          <p:cNvPr id="11" name="Picture 10" descr="NBC PPT footer-2.png"/>
          <p:cNvPicPr>
            <a:picLocks noChangeAspect="1"/>
          </p:cNvPicPr>
          <p:nvPr userDrawn="1"/>
        </p:nvPicPr>
        <p:blipFill rotWithShape="1">
          <a:blip r:embed="rId13"/>
          <a:srcRect l="-1" r="33072"/>
          <a:stretch/>
        </p:blipFill>
        <p:spPr>
          <a:xfrm>
            <a:off x="0" y="5935950"/>
            <a:ext cx="6120000" cy="937260"/>
          </a:xfrm>
          <a:prstGeom prst="rect">
            <a:avLst/>
          </a:prstGeom>
        </p:spPr>
      </p:pic>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ransition spd="slow">
    <p:wipe dir="d"/>
  </p:transition>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917259" y="5875867"/>
            <a:ext cx="2964274" cy="369332"/>
          </a:xfrm>
          <a:prstGeom prst="rect">
            <a:avLst/>
          </a:prstGeom>
          <a:noFill/>
        </p:spPr>
        <p:txBody>
          <a:bodyPr wrap="none" rtlCol="0">
            <a:spAutoFit/>
          </a:bodyPr>
          <a:lstStyle/>
          <a:p>
            <a:pPr algn="r"/>
            <a:r>
              <a:rPr lang="en-US" b="1" dirty="0" err="1">
                <a:effectLst>
                  <a:outerShdw blurRad="31750" dist="25400" dir="5400000" algn="tl" rotWithShape="0">
                    <a:srgbClr val="000000">
                      <a:alpha val="25000"/>
                    </a:srgbClr>
                  </a:outerShdw>
                </a:effectLst>
              </a:rPr>
              <a:t>Rev’d</a:t>
            </a:r>
            <a:r>
              <a:rPr lang="en-US" b="1" dirty="0">
                <a:effectLst>
                  <a:outerShdw blurRad="31750" dist="25400" dir="5400000" algn="tl" rotWithShape="0">
                    <a:srgbClr val="000000">
                      <a:alpha val="25000"/>
                    </a:srgbClr>
                  </a:outerShdw>
                </a:effectLst>
              </a:rPr>
              <a:t> </a:t>
            </a:r>
            <a:r>
              <a:rPr lang="en-US" b="1" dirty="0" err="1">
                <a:effectLst>
                  <a:outerShdw blurRad="31750" dist="25400" dir="5400000" algn="tl" rotWithShape="0">
                    <a:srgbClr val="000000">
                      <a:alpha val="25000"/>
                    </a:srgbClr>
                  </a:outerShdw>
                </a:effectLst>
              </a:rPr>
              <a:t>Dr</a:t>
            </a:r>
            <a:r>
              <a:rPr lang="en-US" b="1" dirty="0">
                <a:effectLst>
                  <a:outerShdw blurRad="31750" dist="25400" dir="5400000" algn="tl" rotWithShape="0">
                    <a:srgbClr val="000000">
                      <a:alpha val="25000"/>
                    </a:srgbClr>
                  </a:outerShdw>
                </a:effectLst>
              </a:rPr>
              <a:t> Jonathan Tallon</a:t>
            </a:r>
          </a:p>
        </p:txBody>
      </p:sp>
      <p:sp>
        <p:nvSpPr>
          <p:cNvPr id="2" name="Title 1"/>
          <p:cNvSpPr>
            <a:spLocks noGrp="1"/>
          </p:cNvSpPr>
          <p:nvPr>
            <p:ph type="ctrTitle"/>
          </p:nvPr>
        </p:nvSpPr>
        <p:spPr>
          <a:xfrm>
            <a:off x="1083733" y="2628079"/>
            <a:ext cx="7772400" cy="3031064"/>
          </a:xfrm>
        </p:spPr>
        <p:txBody>
          <a:bodyPr>
            <a:normAutofit fontScale="90000"/>
          </a:bodyPr>
          <a:lstStyle/>
          <a:p>
            <a:r>
              <a:rPr lang="en-US" sz="4000" dirty="0"/>
              <a:t>Terror Texts</a:t>
            </a:r>
            <a:br>
              <a:rPr lang="en-GB" sz="4000" dirty="0"/>
            </a:br>
            <a:br>
              <a:rPr lang="en-GB" sz="4000" dirty="0"/>
            </a:br>
            <a:r>
              <a:rPr lang="en-US" sz="4000" dirty="0"/>
              <a:t>Christians </a:t>
            </a:r>
            <a:br>
              <a:rPr lang="en-US" sz="4000" dirty="0"/>
            </a:br>
            <a:r>
              <a:rPr lang="en-US" sz="4000" dirty="0"/>
              <a:t>in Conversation </a:t>
            </a:r>
            <a:br>
              <a:rPr lang="en-US" sz="4000" dirty="0"/>
            </a:br>
            <a:r>
              <a:rPr lang="en-US" sz="4000" dirty="0"/>
              <a:t>for Pride</a:t>
            </a:r>
            <a:br>
              <a:rPr lang="en-US" sz="4000" dirty="0"/>
            </a:br>
            <a:br>
              <a:rPr lang="en-US" sz="4000" dirty="0"/>
            </a:br>
            <a:r>
              <a:rPr lang="en-US" sz="4000" dirty="0"/>
              <a:t>All Hallows Leeds</a:t>
            </a:r>
            <a:br>
              <a:rPr lang="en-US" sz="4000" dirty="0"/>
            </a:br>
            <a:r>
              <a:rPr lang="en-US" sz="4000" dirty="0"/>
              <a:t>2017</a:t>
            </a:r>
          </a:p>
        </p:txBody>
      </p:sp>
      <p:pic>
        <p:nvPicPr>
          <p:cNvPr id="1026" name="Picture 2" descr="Animal, Walk, Promenade, Cat, Tiger Pattern, Sabah">
            <a:extLst>
              <a:ext uri="{FF2B5EF4-FFF2-40B4-BE49-F238E27FC236}">
                <a16:creationId xmlns:a16="http://schemas.microsoft.com/office/drawing/2014/main" id="{0F7A6D1A-8D36-4810-A597-8845072781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5240215" cy="3493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6559055"/>
      </p:ext>
    </p:extLst>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Please respect confidentiality.</a:t>
            </a:r>
          </a:p>
          <a:p>
            <a:endParaRPr lang="en-US" dirty="0"/>
          </a:p>
          <a:p>
            <a:r>
              <a:rPr lang="en-US" dirty="0"/>
              <a:t>Chatham House rules</a:t>
            </a:r>
          </a:p>
          <a:p>
            <a:r>
              <a:rPr lang="en-US" dirty="0"/>
              <a:t>Information disclosed during a meeting may be reported by those present, but the source of that information may not be explicitly or implicitly identified.</a:t>
            </a:r>
          </a:p>
          <a:p>
            <a:endParaRPr lang="en-US" dirty="0"/>
          </a:p>
          <a:p>
            <a:r>
              <a:rPr lang="en-US" dirty="0"/>
              <a:t>I waive my confidentiality.</a:t>
            </a:r>
          </a:p>
        </p:txBody>
      </p:sp>
      <p:sp>
        <p:nvSpPr>
          <p:cNvPr id="3" name="Title 2"/>
          <p:cNvSpPr>
            <a:spLocks noGrp="1"/>
          </p:cNvSpPr>
          <p:nvPr>
            <p:ph type="title"/>
          </p:nvPr>
        </p:nvSpPr>
        <p:spPr/>
        <p:txBody>
          <a:bodyPr/>
          <a:lstStyle/>
          <a:p>
            <a:r>
              <a:rPr lang="en-US" dirty="0"/>
              <a:t>Some ground rules</a:t>
            </a:r>
            <a:r>
              <a:rPr lang="mr-IN" dirty="0"/>
              <a:t>…</a:t>
            </a:r>
            <a:endParaRPr lang="en-US" dirty="0"/>
          </a:p>
        </p:txBody>
      </p:sp>
    </p:spTree>
    <p:extLst>
      <p:ext uri="{BB962C8B-B14F-4D97-AF65-F5344CB8AC3E}">
        <p14:creationId xmlns:p14="http://schemas.microsoft.com/office/powerpoint/2010/main" val="1559261730"/>
      </p:ext>
    </p:extLst>
  </p:cSld>
  <p:clrMapOvr>
    <a:masterClrMapping/>
  </p:clrMapOvr>
  <p:transition spd="slow">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Transgender</a:t>
            </a:r>
          </a:p>
          <a:p>
            <a:endParaRPr lang="en-US" dirty="0"/>
          </a:p>
          <a:p>
            <a:r>
              <a:rPr lang="en-US" dirty="0"/>
              <a:t>Intersex</a:t>
            </a:r>
          </a:p>
          <a:p>
            <a:endParaRPr lang="en-US" dirty="0"/>
          </a:p>
          <a:p>
            <a:r>
              <a:rPr lang="en-US" dirty="0"/>
              <a:t>Queer</a:t>
            </a:r>
          </a:p>
          <a:p>
            <a:endParaRPr lang="en-US" dirty="0"/>
          </a:p>
          <a:p>
            <a:r>
              <a:rPr lang="en-US" dirty="0"/>
              <a:t>Bisexual</a:t>
            </a:r>
          </a:p>
          <a:p>
            <a:endParaRPr lang="en-US" dirty="0"/>
          </a:p>
          <a:p>
            <a:r>
              <a:rPr lang="en-US" dirty="0"/>
              <a:t>And not much on lesbianism.</a:t>
            </a:r>
          </a:p>
        </p:txBody>
      </p:sp>
      <p:sp>
        <p:nvSpPr>
          <p:cNvPr id="3" name="Title 2"/>
          <p:cNvSpPr>
            <a:spLocks noGrp="1"/>
          </p:cNvSpPr>
          <p:nvPr>
            <p:ph type="title"/>
          </p:nvPr>
        </p:nvSpPr>
        <p:spPr/>
        <p:txBody>
          <a:bodyPr>
            <a:normAutofit fontScale="90000"/>
          </a:bodyPr>
          <a:lstStyle/>
          <a:p>
            <a:r>
              <a:rPr lang="en-US" dirty="0"/>
              <a:t>Issues not covered directly today</a:t>
            </a:r>
            <a:r>
              <a:rPr lang="mr-IN" dirty="0"/>
              <a:t>…</a:t>
            </a:r>
            <a:endParaRPr lang="en-US" dirty="0"/>
          </a:p>
        </p:txBody>
      </p:sp>
    </p:spTree>
    <p:extLst>
      <p:ext uri="{BB962C8B-B14F-4D97-AF65-F5344CB8AC3E}">
        <p14:creationId xmlns:p14="http://schemas.microsoft.com/office/powerpoint/2010/main" val="601467718"/>
      </p:ext>
    </p:extLst>
  </p:cSld>
  <p:clrMapOvr>
    <a:masterClrMapping/>
  </p:clrMapOvr>
  <p:transition spd="slow">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Trajectories…</a:t>
            </a:r>
          </a:p>
          <a:p>
            <a:r>
              <a:rPr lang="en-US" dirty="0"/>
              <a:t>Look which way the Bible is heading (slavery, women)</a:t>
            </a:r>
          </a:p>
          <a:p>
            <a:r>
              <a:rPr lang="en-US" dirty="0"/>
              <a:t>The Bible is on the side of the </a:t>
            </a:r>
            <a:r>
              <a:rPr lang="en-US" dirty="0" err="1"/>
              <a:t>marginalised</a:t>
            </a:r>
            <a:r>
              <a:rPr lang="en-US" dirty="0"/>
              <a:t>…</a:t>
            </a:r>
          </a:p>
          <a:p>
            <a:r>
              <a:rPr lang="en-US" dirty="0"/>
              <a:t>…gay &amp; lesbian people are </a:t>
            </a:r>
            <a:r>
              <a:rPr lang="en-US" dirty="0" err="1"/>
              <a:t>marginalised</a:t>
            </a:r>
            <a:endParaRPr lang="en-US" dirty="0"/>
          </a:p>
          <a:p>
            <a:r>
              <a:rPr lang="en-US" dirty="0"/>
              <a:t>We should be on the side of gay and </a:t>
            </a:r>
            <a:r>
              <a:rPr lang="en-US"/>
              <a:t>lesbian people</a:t>
            </a:r>
            <a:endParaRPr lang="en-US" dirty="0"/>
          </a:p>
          <a:p>
            <a:r>
              <a:rPr lang="en-US" dirty="0"/>
              <a:t>But</a:t>
            </a:r>
            <a:r>
              <a:rPr lang="mr-IN" dirty="0"/>
              <a:t>…</a:t>
            </a:r>
            <a:endParaRPr lang="en-US" dirty="0"/>
          </a:p>
          <a:p>
            <a:r>
              <a:rPr lang="en-US" dirty="0"/>
              <a:t>Assumes that practice isn’t sinful</a:t>
            </a:r>
          </a:p>
          <a:p>
            <a:r>
              <a:rPr lang="mr-IN" dirty="0"/>
              <a:t>…</a:t>
            </a:r>
            <a:r>
              <a:rPr lang="en-GB" dirty="0"/>
              <a:t>T</a:t>
            </a:r>
            <a:r>
              <a:rPr lang="en-US" dirty="0"/>
              <a:t>he terror texts</a:t>
            </a:r>
          </a:p>
          <a:p>
            <a:endParaRPr lang="en-US" dirty="0"/>
          </a:p>
        </p:txBody>
      </p:sp>
      <p:sp>
        <p:nvSpPr>
          <p:cNvPr id="3" name="Title 2"/>
          <p:cNvSpPr>
            <a:spLocks noGrp="1"/>
          </p:cNvSpPr>
          <p:nvPr>
            <p:ph type="title"/>
          </p:nvPr>
        </p:nvSpPr>
        <p:spPr/>
        <p:txBody>
          <a:bodyPr/>
          <a:lstStyle/>
          <a:p>
            <a:r>
              <a:rPr lang="en-US" dirty="0"/>
              <a:t>Interpreting the Bible…</a:t>
            </a:r>
          </a:p>
        </p:txBody>
      </p:sp>
    </p:spTree>
    <p:extLst>
      <p:ext uri="{BB962C8B-B14F-4D97-AF65-F5344CB8AC3E}">
        <p14:creationId xmlns:p14="http://schemas.microsoft.com/office/powerpoint/2010/main" val="388101530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This is X…</a:t>
            </a:r>
          </a:p>
          <a:p>
            <a:r>
              <a:rPr lang="en-US" dirty="0"/>
              <a:t>The bible condemns X…</a:t>
            </a:r>
          </a:p>
          <a:p>
            <a:r>
              <a:rPr lang="en-US" dirty="0"/>
              <a:t>Therefore we should condemn X</a:t>
            </a:r>
          </a:p>
          <a:p>
            <a:endParaRPr lang="en-US" dirty="0"/>
          </a:p>
          <a:p>
            <a:r>
              <a:rPr lang="en-US" dirty="0"/>
              <a:t>Mortgages are money-lending</a:t>
            </a:r>
          </a:p>
          <a:p>
            <a:r>
              <a:rPr lang="en-US" dirty="0"/>
              <a:t>The bible condemns money-lending</a:t>
            </a:r>
          </a:p>
          <a:p>
            <a:r>
              <a:rPr lang="en-US" dirty="0"/>
              <a:t>Therefore we should condemn mortgages</a:t>
            </a:r>
          </a:p>
          <a:p>
            <a:endParaRPr lang="en-US" dirty="0"/>
          </a:p>
          <a:p>
            <a:r>
              <a:rPr lang="en-US" dirty="0"/>
              <a:t>Calvin disagreed…</a:t>
            </a:r>
          </a:p>
        </p:txBody>
      </p:sp>
      <p:sp>
        <p:nvSpPr>
          <p:cNvPr id="3" name="Title 2"/>
          <p:cNvSpPr>
            <a:spLocks noGrp="1"/>
          </p:cNvSpPr>
          <p:nvPr>
            <p:ph type="title"/>
          </p:nvPr>
        </p:nvSpPr>
        <p:spPr/>
        <p:txBody>
          <a:bodyPr/>
          <a:lstStyle/>
          <a:p>
            <a:r>
              <a:rPr lang="en-US" dirty="0"/>
              <a:t>Interpreting the Bible…</a:t>
            </a:r>
          </a:p>
        </p:txBody>
      </p:sp>
    </p:spTree>
    <p:extLst>
      <p:ext uri="{BB962C8B-B14F-4D97-AF65-F5344CB8AC3E}">
        <p14:creationId xmlns:p14="http://schemas.microsoft.com/office/powerpoint/2010/main" val="180944811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fade">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fade">
                                      <p:cBhvr>
                                        <p:cTn id="3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484218357"/>
              </p:ext>
            </p:extLst>
          </p:nvPr>
        </p:nvGraphicFramePr>
        <p:xfrm>
          <a:off x="457200" y="1481328"/>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a:t>Why we don’t…</a:t>
            </a:r>
          </a:p>
        </p:txBody>
      </p:sp>
    </p:spTree>
    <p:extLst>
      <p:ext uri="{BB962C8B-B14F-4D97-AF65-F5344CB8AC3E}">
        <p14:creationId xmlns:p14="http://schemas.microsoft.com/office/powerpoint/2010/main" val="2879460275"/>
      </p:ext>
    </p:extLst>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This is X</a:t>
            </a:r>
          </a:p>
          <a:p>
            <a:r>
              <a:rPr lang="en-US" dirty="0"/>
              <a:t>The bible condemns Y</a:t>
            </a:r>
          </a:p>
          <a:p>
            <a:r>
              <a:rPr lang="en-US" dirty="0"/>
              <a:t>X is similar to Y</a:t>
            </a:r>
          </a:p>
          <a:p>
            <a:endParaRPr lang="en-US" dirty="0"/>
          </a:p>
          <a:p>
            <a:r>
              <a:rPr lang="en-US" dirty="0"/>
              <a:t>Do we condemn X?</a:t>
            </a:r>
          </a:p>
        </p:txBody>
      </p:sp>
      <p:sp>
        <p:nvSpPr>
          <p:cNvPr id="3" name="Title 2"/>
          <p:cNvSpPr>
            <a:spLocks noGrp="1"/>
          </p:cNvSpPr>
          <p:nvPr>
            <p:ph type="title"/>
          </p:nvPr>
        </p:nvSpPr>
        <p:spPr/>
        <p:txBody>
          <a:bodyPr/>
          <a:lstStyle/>
          <a:p>
            <a:r>
              <a:rPr lang="en-US" dirty="0"/>
              <a:t>So…</a:t>
            </a:r>
          </a:p>
        </p:txBody>
      </p:sp>
    </p:spTree>
    <p:extLst>
      <p:ext uri="{BB962C8B-B14F-4D97-AF65-F5344CB8AC3E}">
        <p14:creationId xmlns:p14="http://schemas.microsoft.com/office/powerpoint/2010/main" val="343217209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There are committed, monogamous, same-sex relationships (and in Britain marriages)</a:t>
            </a:r>
          </a:p>
          <a:p>
            <a:r>
              <a:rPr lang="en-US" dirty="0"/>
              <a:t>The bible condemns same-sex activity in its contexts</a:t>
            </a:r>
          </a:p>
          <a:p>
            <a:endParaRPr lang="en-US" dirty="0"/>
          </a:p>
          <a:p>
            <a:r>
              <a:rPr lang="en-US" dirty="0"/>
              <a:t>How similar are the two?</a:t>
            </a:r>
          </a:p>
        </p:txBody>
      </p:sp>
      <p:sp>
        <p:nvSpPr>
          <p:cNvPr id="3" name="Title 2"/>
          <p:cNvSpPr>
            <a:spLocks noGrp="1"/>
          </p:cNvSpPr>
          <p:nvPr>
            <p:ph type="title"/>
          </p:nvPr>
        </p:nvSpPr>
        <p:spPr/>
        <p:txBody>
          <a:bodyPr/>
          <a:lstStyle/>
          <a:p>
            <a:r>
              <a:rPr lang="en-US" dirty="0"/>
              <a:t>Homosexuality</a:t>
            </a:r>
          </a:p>
        </p:txBody>
      </p:sp>
    </p:spTree>
    <p:extLst>
      <p:ext uri="{BB962C8B-B14F-4D97-AF65-F5344CB8AC3E}">
        <p14:creationId xmlns:p14="http://schemas.microsoft.com/office/powerpoint/2010/main" val="331441046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41944224"/>
              </p:ext>
            </p:extLst>
          </p:nvPr>
        </p:nvGraphicFramePr>
        <p:xfrm>
          <a:off x="457200" y="1481328"/>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a:t>Is it this…</a:t>
            </a:r>
          </a:p>
        </p:txBody>
      </p:sp>
    </p:spTree>
    <p:extLst>
      <p:ext uri="{BB962C8B-B14F-4D97-AF65-F5344CB8AC3E}">
        <p14:creationId xmlns:p14="http://schemas.microsoft.com/office/powerpoint/2010/main" val="970057051"/>
      </p:ext>
    </p:extLst>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156512582"/>
              </p:ext>
            </p:extLst>
          </p:nvPr>
        </p:nvGraphicFramePr>
        <p:xfrm>
          <a:off x="457200" y="1481328"/>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a:t>Or this…</a:t>
            </a:r>
          </a:p>
        </p:txBody>
      </p:sp>
    </p:spTree>
    <p:extLst>
      <p:ext uri="{BB962C8B-B14F-4D97-AF65-F5344CB8AC3E}">
        <p14:creationId xmlns:p14="http://schemas.microsoft.com/office/powerpoint/2010/main" val="3494115143"/>
      </p:ext>
    </p:extLst>
  </p:cSld>
  <p:clrMapOvr>
    <a:masterClrMapping/>
  </p:clrMapOvr>
  <p:transition spd="slow">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91067" y="2101585"/>
            <a:ext cx="3132667" cy="2654829"/>
          </a:xfrm>
        </p:spPr>
        <p:txBody>
          <a:bodyPr/>
          <a:lstStyle/>
          <a:p>
            <a:r>
              <a:rPr lang="en-US" dirty="0"/>
              <a:t>The Terror Texts</a:t>
            </a:r>
            <a:r>
              <a:rPr lang="mr-IN" dirty="0"/>
              <a:t>…</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2703" y="0"/>
            <a:ext cx="5381297" cy="6858000"/>
          </a:xfrm>
          <a:prstGeom prst="rect">
            <a:avLst/>
          </a:prstGeom>
        </p:spPr>
      </p:pic>
    </p:spTree>
    <p:extLst>
      <p:ext uri="{BB962C8B-B14F-4D97-AF65-F5344CB8AC3E}">
        <p14:creationId xmlns:p14="http://schemas.microsoft.com/office/powerpoint/2010/main" val="2017716847"/>
      </p:ext>
    </p:extLst>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Genesis 1 &amp; 2</a:t>
            </a:r>
          </a:p>
          <a:p>
            <a:r>
              <a:rPr lang="en-US" dirty="0"/>
              <a:t>Genesis 19</a:t>
            </a:r>
          </a:p>
          <a:p>
            <a:r>
              <a:rPr lang="en-US" dirty="0"/>
              <a:t>Leviticus 18:22 &amp; 20:13</a:t>
            </a:r>
          </a:p>
          <a:p>
            <a:r>
              <a:rPr lang="en-US" dirty="0"/>
              <a:t>The gospels</a:t>
            </a:r>
          </a:p>
          <a:p>
            <a:r>
              <a:rPr lang="en-US" dirty="0"/>
              <a:t>Romans 1:26-27</a:t>
            </a:r>
          </a:p>
          <a:p>
            <a:r>
              <a:rPr lang="en-US" dirty="0"/>
              <a:t>1 Corinthians 6:9 &amp; 1 Timothy 1:10</a:t>
            </a:r>
          </a:p>
          <a:p>
            <a:r>
              <a:rPr lang="en-US" dirty="0"/>
              <a:t>Acts 10</a:t>
            </a:r>
          </a:p>
        </p:txBody>
      </p:sp>
      <p:sp>
        <p:nvSpPr>
          <p:cNvPr id="3" name="Title 2"/>
          <p:cNvSpPr>
            <a:spLocks noGrp="1"/>
          </p:cNvSpPr>
          <p:nvPr>
            <p:ph type="title"/>
          </p:nvPr>
        </p:nvSpPr>
        <p:spPr/>
        <p:txBody>
          <a:bodyPr>
            <a:normAutofit/>
          </a:bodyPr>
          <a:lstStyle/>
          <a:p>
            <a:r>
              <a:rPr lang="en-US" dirty="0"/>
              <a:t>The terror texts (&amp; others)</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alphaModFix amt="35000"/>
            <a:extLst>
              <a:ext uri="{28A0092B-C50C-407E-A947-70E740481C1C}">
                <a14:useLocalDpi xmlns:a14="http://schemas.microsoft.com/office/drawing/2010/main" val="0"/>
              </a:ext>
            </a:extLst>
          </a:blip>
          <a:srcRect t="26681" b="14468"/>
          <a:stretch/>
        </p:blipFill>
        <p:spPr>
          <a:xfrm>
            <a:off x="0" y="1"/>
            <a:ext cx="9144000" cy="6858000"/>
          </a:xfrm>
          <a:prstGeom prst="rect">
            <a:avLst/>
          </a:prstGeom>
        </p:spPr>
      </p:pic>
      <p:sp>
        <p:nvSpPr>
          <p:cNvPr id="2" name="Content Placeholder 1"/>
          <p:cNvSpPr>
            <a:spLocks noGrp="1"/>
          </p:cNvSpPr>
          <p:nvPr>
            <p:ph idx="1"/>
          </p:nvPr>
        </p:nvSpPr>
        <p:spPr>
          <a:xfrm>
            <a:off x="1413933" y="2717463"/>
            <a:ext cx="6316133" cy="1312672"/>
          </a:xfrm>
        </p:spPr>
        <p:txBody>
          <a:bodyPr>
            <a:normAutofit/>
          </a:bodyPr>
          <a:lstStyle/>
          <a:p>
            <a:pPr marL="109728" indent="0" algn="ctr">
              <a:buNone/>
            </a:pPr>
            <a:r>
              <a:rPr lang="en-US" sz="3600" dirty="0"/>
              <a:t>‘It’s Adam and Eve, </a:t>
            </a:r>
            <a:br>
              <a:rPr lang="en-US" sz="3600" dirty="0"/>
            </a:br>
            <a:r>
              <a:rPr lang="en-US" sz="3600" dirty="0"/>
              <a:t>not Adam and Steve!’</a:t>
            </a:r>
          </a:p>
        </p:txBody>
      </p:sp>
      <p:sp>
        <p:nvSpPr>
          <p:cNvPr id="3" name="Title 2"/>
          <p:cNvSpPr>
            <a:spLocks noGrp="1"/>
          </p:cNvSpPr>
          <p:nvPr>
            <p:ph type="title"/>
          </p:nvPr>
        </p:nvSpPr>
        <p:spPr/>
        <p:txBody>
          <a:bodyPr/>
          <a:lstStyle/>
          <a:p>
            <a:r>
              <a:rPr lang="en-US" dirty="0"/>
              <a:t>Genesis 1 &amp; 2</a:t>
            </a:r>
          </a:p>
        </p:txBody>
      </p:sp>
    </p:spTree>
    <p:extLst>
      <p:ext uri="{BB962C8B-B14F-4D97-AF65-F5344CB8AC3E}">
        <p14:creationId xmlns:p14="http://schemas.microsoft.com/office/powerpoint/2010/main" val="724715931"/>
      </p:ext>
    </p:extLst>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aseline="30000" dirty="0"/>
              <a:t>27</a:t>
            </a:r>
            <a:r>
              <a:rPr lang="en-US" dirty="0"/>
              <a:t> So God created humankind in his image, in the image of God he created them; male and female he created them. </a:t>
            </a:r>
            <a:r>
              <a:rPr lang="en-US" baseline="30000" dirty="0"/>
              <a:t>28</a:t>
            </a:r>
            <a:r>
              <a:rPr lang="en-US" dirty="0"/>
              <a:t>God blessed them, and God said to them, ‘Be fruitful and multiply, and fill the earth and subdue it; and have dominion over the fish of the sea and over the birds of the air and over every living thing that moves upon the earth.’</a:t>
            </a:r>
            <a:endParaRPr lang="en-GB" dirty="0"/>
          </a:p>
          <a:p>
            <a:endParaRPr lang="en-GB" dirty="0"/>
          </a:p>
          <a:p>
            <a:r>
              <a:rPr lang="en-US" dirty="0"/>
              <a:t>18 Then the Lord God said, ‘It is not good that the man should be alone; I will make him a helper as his partner.’ …</a:t>
            </a:r>
            <a:r>
              <a:rPr lang="en-US" baseline="30000" dirty="0"/>
              <a:t> </a:t>
            </a:r>
            <a:endParaRPr lang="en-US" dirty="0"/>
          </a:p>
        </p:txBody>
      </p:sp>
      <p:sp>
        <p:nvSpPr>
          <p:cNvPr id="3" name="Title 2"/>
          <p:cNvSpPr>
            <a:spLocks noGrp="1"/>
          </p:cNvSpPr>
          <p:nvPr>
            <p:ph type="title"/>
          </p:nvPr>
        </p:nvSpPr>
        <p:spPr/>
        <p:txBody>
          <a:bodyPr/>
          <a:lstStyle/>
          <a:p>
            <a:r>
              <a:rPr lang="en-US" dirty="0"/>
              <a:t>Genesis 1 &amp; 2</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‘natural order’ of things?</a:t>
            </a:r>
          </a:p>
          <a:p>
            <a:r>
              <a:rPr lang="en-US" dirty="0"/>
              <a:t>Is procreation (being fruitful) necessary?</a:t>
            </a:r>
          </a:p>
          <a:p>
            <a:r>
              <a:rPr lang="en-US" dirty="0"/>
              <a:t>Is companionship enough?</a:t>
            </a:r>
          </a:p>
          <a:p>
            <a:r>
              <a:rPr lang="en-US" dirty="0"/>
              <a:t>Is physical complementarity necessary?</a:t>
            </a:r>
          </a:p>
        </p:txBody>
      </p:sp>
      <p:sp>
        <p:nvSpPr>
          <p:cNvPr id="3" name="Title 2"/>
          <p:cNvSpPr>
            <a:spLocks noGrp="1"/>
          </p:cNvSpPr>
          <p:nvPr>
            <p:ph type="title"/>
          </p:nvPr>
        </p:nvSpPr>
        <p:spPr/>
        <p:txBody>
          <a:bodyPr/>
          <a:lstStyle/>
          <a:p>
            <a:r>
              <a:rPr lang="en-US" dirty="0"/>
              <a:t>Genesis 1 &amp; 2</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615863"/>
            <a:ext cx="8229600" cy="2023872"/>
          </a:xfrm>
        </p:spPr>
        <p:txBody>
          <a:bodyPr>
            <a:normAutofit/>
          </a:bodyPr>
          <a:lstStyle/>
          <a:p>
            <a:pPr marL="109728" indent="0" algn="ctr">
              <a:buNone/>
            </a:pPr>
            <a:r>
              <a:rPr lang="en-US" sz="3600" dirty="0"/>
              <a:t>‘God destroyed the men of Sodom on account of their sinful practice of homosexuality.’</a:t>
            </a:r>
          </a:p>
        </p:txBody>
      </p:sp>
      <p:sp>
        <p:nvSpPr>
          <p:cNvPr id="3" name="Title 2"/>
          <p:cNvSpPr>
            <a:spLocks noGrp="1"/>
          </p:cNvSpPr>
          <p:nvPr>
            <p:ph type="title"/>
          </p:nvPr>
        </p:nvSpPr>
        <p:spPr/>
        <p:txBody>
          <a:bodyPr/>
          <a:lstStyle/>
          <a:p>
            <a:r>
              <a:rPr lang="en-US" dirty="0"/>
              <a:t>Genesis 19 </a:t>
            </a:r>
            <a:r>
              <a:rPr lang="mr-IN" dirty="0"/>
              <a:t>–</a:t>
            </a:r>
            <a:r>
              <a:rPr lang="en-US" dirty="0"/>
              <a:t> Sodom</a:t>
            </a:r>
          </a:p>
        </p:txBody>
      </p:sp>
      <p:pic>
        <p:nvPicPr>
          <p:cNvPr id="4" name="Picture 3"/>
          <p:cNvPicPr>
            <a:picLocks noChangeAspect="1"/>
          </p:cNvPicPr>
          <p:nvPr/>
        </p:nvPicPr>
        <p:blipFill rotWithShape="1">
          <a:blip r:embed="rId3">
            <a:alphaModFix amt="35000"/>
            <a:extLst>
              <a:ext uri="{28A0092B-C50C-407E-A947-70E740481C1C}">
                <a14:useLocalDpi xmlns:a14="http://schemas.microsoft.com/office/drawing/2010/main" val="0"/>
              </a:ext>
            </a:extLst>
          </a:blip>
          <a:srcRect t="26681" b="14468"/>
          <a:stretch/>
        </p:blipFill>
        <p:spPr>
          <a:xfrm>
            <a:off x="0" y="1"/>
            <a:ext cx="9144000" cy="6858000"/>
          </a:xfrm>
          <a:prstGeom prst="rect">
            <a:avLst/>
          </a:prstGeom>
        </p:spPr>
      </p:pic>
    </p:spTree>
    <p:extLst>
      <p:ext uri="{BB962C8B-B14F-4D97-AF65-F5344CB8AC3E}">
        <p14:creationId xmlns:p14="http://schemas.microsoft.com/office/powerpoint/2010/main" val="1744265867"/>
      </p:ext>
    </p:extLst>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Attempted violent same-sex gang rape which abuses hospitality </a:t>
            </a:r>
          </a:p>
          <a:p>
            <a:r>
              <a:rPr lang="en-US" dirty="0"/>
              <a:t>Is every element in that condemned?</a:t>
            </a:r>
          </a:p>
          <a:p>
            <a:r>
              <a:rPr lang="en-US" dirty="0"/>
              <a:t>The Bible also condemns heterosexual rape (Judges 19 </a:t>
            </a:r>
            <a:r>
              <a:rPr lang="mr-IN" dirty="0"/>
              <a:t>–</a:t>
            </a:r>
            <a:r>
              <a:rPr lang="en-US" dirty="0"/>
              <a:t> one of </a:t>
            </a:r>
            <a:r>
              <a:rPr lang="en-US" dirty="0" err="1"/>
              <a:t>Trible’s</a:t>
            </a:r>
            <a:r>
              <a:rPr lang="en-US" dirty="0"/>
              <a:t> original texts of terror).</a:t>
            </a:r>
          </a:p>
          <a:p>
            <a:r>
              <a:rPr lang="en-US" dirty="0"/>
              <a:t>Rape </a:t>
            </a:r>
            <a:r>
              <a:rPr lang="mr-IN" dirty="0"/>
              <a:t>–</a:t>
            </a:r>
            <a:r>
              <a:rPr lang="en-US" dirty="0"/>
              <a:t> power, control and violence. Gender immaterial.</a:t>
            </a:r>
          </a:p>
        </p:txBody>
      </p:sp>
      <p:sp>
        <p:nvSpPr>
          <p:cNvPr id="3" name="Title 2"/>
          <p:cNvSpPr>
            <a:spLocks noGrp="1"/>
          </p:cNvSpPr>
          <p:nvPr>
            <p:ph type="title"/>
          </p:nvPr>
        </p:nvSpPr>
        <p:spPr/>
        <p:txBody>
          <a:bodyPr/>
          <a:lstStyle/>
          <a:p>
            <a:r>
              <a:rPr lang="en-US" dirty="0"/>
              <a:t>Genesis 19 - Sodom</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9329"/>
            <a:ext cx="8229600" cy="2887472"/>
          </a:xfrm>
        </p:spPr>
        <p:txBody>
          <a:bodyPr>
            <a:normAutofit/>
          </a:bodyPr>
          <a:lstStyle/>
          <a:p>
            <a:pPr marL="109728" indent="0" algn="ctr">
              <a:buNone/>
            </a:pPr>
            <a:r>
              <a:rPr lang="en-US" sz="3600" dirty="0"/>
              <a:t>‘The bible, which I accept as the Word of God, makes it very clear that homosexuality is a sin. Please see Leviticus 18.22 and 20.13</a:t>
            </a:r>
            <a:r>
              <a:rPr lang="mr-IN" sz="3600" dirty="0"/>
              <a:t>…</a:t>
            </a:r>
            <a:r>
              <a:rPr lang="en-GB" sz="3600" dirty="0"/>
              <a:t>’</a:t>
            </a:r>
            <a:endParaRPr lang="en-US" sz="3600" dirty="0"/>
          </a:p>
        </p:txBody>
      </p:sp>
      <p:sp>
        <p:nvSpPr>
          <p:cNvPr id="3" name="Title 2"/>
          <p:cNvSpPr>
            <a:spLocks noGrp="1"/>
          </p:cNvSpPr>
          <p:nvPr>
            <p:ph type="title"/>
          </p:nvPr>
        </p:nvSpPr>
        <p:spPr/>
        <p:txBody>
          <a:bodyPr/>
          <a:lstStyle/>
          <a:p>
            <a:r>
              <a:rPr lang="en-US" dirty="0"/>
              <a:t>Leviticus 18:22 &amp; 20:13</a:t>
            </a:r>
          </a:p>
        </p:txBody>
      </p:sp>
      <p:pic>
        <p:nvPicPr>
          <p:cNvPr id="4" name="Picture 3"/>
          <p:cNvPicPr>
            <a:picLocks noChangeAspect="1"/>
          </p:cNvPicPr>
          <p:nvPr/>
        </p:nvPicPr>
        <p:blipFill rotWithShape="1">
          <a:blip r:embed="rId3">
            <a:alphaModFix amt="35000"/>
            <a:extLst>
              <a:ext uri="{28A0092B-C50C-407E-A947-70E740481C1C}">
                <a14:useLocalDpi xmlns:a14="http://schemas.microsoft.com/office/drawing/2010/main" val="0"/>
              </a:ext>
            </a:extLst>
          </a:blip>
          <a:srcRect t="26681" b="14468"/>
          <a:stretch/>
        </p:blipFill>
        <p:spPr>
          <a:xfrm>
            <a:off x="0" y="1"/>
            <a:ext cx="9144000" cy="6858000"/>
          </a:xfrm>
          <a:prstGeom prst="rect">
            <a:avLst/>
          </a:prstGeom>
        </p:spPr>
      </p:pic>
    </p:spTree>
    <p:extLst>
      <p:ext uri="{BB962C8B-B14F-4D97-AF65-F5344CB8AC3E}">
        <p14:creationId xmlns:p14="http://schemas.microsoft.com/office/powerpoint/2010/main" val="643202683"/>
      </p:ext>
    </p:extLst>
  </p:cSld>
  <p:clrMapOvr>
    <a:masterClrMapping/>
  </p:clrMapOvr>
  <p:transition spd="slow">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aseline="30000" dirty="0"/>
              <a:t>18:22</a:t>
            </a:r>
            <a:r>
              <a:rPr lang="en-US" dirty="0"/>
              <a:t>You shall not lie with a male as with a woman; it is an abomination.</a:t>
            </a:r>
            <a:endParaRPr lang="en-GB" dirty="0"/>
          </a:p>
          <a:p>
            <a:pPr>
              <a:buNone/>
            </a:pPr>
            <a:r>
              <a:rPr lang="en-US" dirty="0"/>
              <a:t> </a:t>
            </a:r>
            <a:endParaRPr lang="en-GB" dirty="0"/>
          </a:p>
          <a:p>
            <a:r>
              <a:rPr lang="en-US" baseline="30000" dirty="0"/>
              <a:t>20:13</a:t>
            </a:r>
            <a:r>
              <a:rPr lang="en-US" dirty="0"/>
              <a:t>If a man lies with a male as with a woman, both of them have committed an abomination; they shall be put to death; their blood is upon them.</a:t>
            </a:r>
            <a:r>
              <a:rPr lang="en-GB" dirty="0"/>
              <a:t> </a:t>
            </a:r>
            <a:endParaRPr lang="en-US" dirty="0"/>
          </a:p>
        </p:txBody>
      </p:sp>
      <p:sp>
        <p:nvSpPr>
          <p:cNvPr id="3" name="Title 2"/>
          <p:cNvSpPr>
            <a:spLocks noGrp="1"/>
          </p:cNvSpPr>
          <p:nvPr>
            <p:ph type="title"/>
          </p:nvPr>
        </p:nvSpPr>
        <p:spPr/>
        <p:txBody>
          <a:bodyPr/>
          <a:lstStyle/>
          <a:p>
            <a:r>
              <a:rPr lang="en-US" dirty="0"/>
              <a:t>Leviticus 18:22 &amp; 20:13</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7659446" cy="4525963"/>
          </a:xfrm>
        </p:spPr>
        <p:txBody>
          <a:bodyPr/>
          <a:lstStyle/>
          <a:p>
            <a:r>
              <a:rPr lang="en-US" dirty="0"/>
              <a:t>Part of the holiness code</a:t>
            </a:r>
          </a:p>
          <a:p>
            <a:r>
              <a:rPr lang="en-US" dirty="0"/>
              <a:t>Wool and linen</a:t>
            </a:r>
          </a:p>
          <a:p>
            <a:r>
              <a:rPr lang="en-US" dirty="0"/>
              <a:t>Milk and meat</a:t>
            </a:r>
          </a:p>
          <a:p>
            <a:r>
              <a:rPr lang="en-US" dirty="0"/>
              <a:t>Menstruation</a:t>
            </a:r>
          </a:p>
          <a:p>
            <a:r>
              <a:rPr lang="en-US" dirty="0"/>
              <a:t>Physical disability</a:t>
            </a:r>
          </a:p>
          <a:p>
            <a:r>
              <a:rPr lang="en-US" dirty="0"/>
              <a:t>Etc</a:t>
            </a:r>
          </a:p>
          <a:p>
            <a:r>
              <a:rPr lang="en-US" dirty="0"/>
              <a:t>Is it to do with not wasting sperm?</a:t>
            </a:r>
          </a:p>
          <a:p>
            <a:r>
              <a:rPr lang="en-US" dirty="0"/>
              <a:t>Note particular location – is the context Egyptian and Canaanite temple practice?</a:t>
            </a:r>
          </a:p>
        </p:txBody>
      </p:sp>
      <p:sp>
        <p:nvSpPr>
          <p:cNvPr id="3" name="Title 2"/>
          <p:cNvSpPr>
            <a:spLocks noGrp="1"/>
          </p:cNvSpPr>
          <p:nvPr>
            <p:ph type="title"/>
          </p:nvPr>
        </p:nvSpPr>
        <p:spPr/>
        <p:txBody>
          <a:bodyPr/>
          <a:lstStyle/>
          <a:p>
            <a:r>
              <a:rPr lang="en-US" dirty="0"/>
              <a:t>Leviticus 18:22 &amp; 20:13</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2991550" cy="4525963"/>
          </a:xfrm>
        </p:spPr>
        <p:txBody>
          <a:bodyPr/>
          <a:lstStyle/>
          <a:p>
            <a:r>
              <a:rPr lang="en-US" dirty="0"/>
              <a:t>Why take only part of the verse seriously?</a:t>
            </a:r>
          </a:p>
          <a:p>
            <a:r>
              <a:rPr lang="en-US" dirty="0"/>
              <a:t>Why not take the rest of Leviticus seriously?</a:t>
            </a:r>
          </a:p>
        </p:txBody>
      </p:sp>
      <p:sp>
        <p:nvSpPr>
          <p:cNvPr id="3" name="Title 2"/>
          <p:cNvSpPr>
            <a:spLocks noGrp="1"/>
          </p:cNvSpPr>
          <p:nvPr>
            <p:ph type="title"/>
          </p:nvPr>
        </p:nvSpPr>
        <p:spPr/>
        <p:txBody>
          <a:bodyPr/>
          <a:lstStyle/>
          <a:p>
            <a:r>
              <a:rPr lang="en-US" dirty="0"/>
              <a:t>Leviticus 18:22 &amp; 20:13</a:t>
            </a:r>
          </a:p>
        </p:txBody>
      </p:sp>
      <p:pic>
        <p:nvPicPr>
          <p:cNvPr id="5" name="Picture 4" descr="godhatesshrimp.jpg"/>
          <p:cNvPicPr>
            <a:picLocks noChangeAspect="1"/>
          </p:cNvPicPr>
          <p:nvPr/>
        </p:nvPicPr>
        <p:blipFill>
          <a:blip r:embed="rId3"/>
          <a:stretch>
            <a:fillRect/>
          </a:stretch>
        </p:blipFill>
        <p:spPr>
          <a:xfrm>
            <a:off x="3448750" y="1417638"/>
            <a:ext cx="5238050" cy="4772446"/>
          </a:xfrm>
          <a:prstGeom prst="rect">
            <a:avLst/>
          </a:prstGeom>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781"/>
            <a:ext cx="8229600" cy="1143000"/>
          </a:xfrm>
        </p:spPr>
        <p:txBody>
          <a:bodyPr/>
          <a:lstStyle/>
          <a:p>
            <a:r>
              <a:rPr lang="en-US" dirty="0"/>
              <a:t>Old Testament marriage…</a:t>
            </a:r>
          </a:p>
        </p:txBody>
      </p:sp>
      <p:pic>
        <p:nvPicPr>
          <p:cNvPr id="5" name="Content Placeholder 4" descr="biblemarriage.jpg"/>
          <p:cNvPicPr>
            <a:picLocks noGrp="1" noChangeAspect="1"/>
          </p:cNvPicPr>
          <p:nvPr>
            <p:ph idx="1"/>
          </p:nvPr>
        </p:nvPicPr>
        <p:blipFill>
          <a:blip r:embed="rId3">
            <a:extLst>
              <a:ext uri="{28A0092B-C50C-407E-A947-70E740481C1C}">
                <a14:useLocalDpi xmlns:a14="http://schemas.microsoft.com/office/drawing/2010/main" val="0"/>
              </a:ext>
            </a:extLst>
          </a:blip>
          <a:srcRect l="-18187" r="-18187"/>
          <a:stretch>
            <a:fillRect/>
          </a:stretch>
        </p:blipFill>
        <p:spPr>
          <a:xfrm>
            <a:off x="-816429" y="943429"/>
            <a:ext cx="10780889" cy="5929073"/>
          </a:xfrm>
        </p:spPr>
      </p:pic>
    </p:spTree>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ctr">
              <a:buNone/>
            </a:pPr>
            <a:r>
              <a:rPr lang="en-US" sz="3600" dirty="0"/>
              <a:t>’Did Jesus say anything about homosexuality? Of course, when asked about marriage, Jesus issued a sweeping condemnation of all sexual relationships outside of the male/female model established in Gen 1:27, which he specifically cited.’</a:t>
            </a:r>
          </a:p>
        </p:txBody>
      </p:sp>
      <p:sp>
        <p:nvSpPr>
          <p:cNvPr id="3" name="Title 2"/>
          <p:cNvSpPr>
            <a:spLocks noGrp="1"/>
          </p:cNvSpPr>
          <p:nvPr>
            <p:ph type="title"/>
          </p:nvPr>
        </p:nvSpPr>
        <p:spPr/>
        <p:txBody>
          <a:bodyPr/>
          <a:lstStyle/>
          <a:p>
            <a:r>
              <a:rPr lang="en-US" dirty="0"/>
              <a:t>The gospels</a:t>
            </a:r>
          </a:p>
        </p:txBody>
      </p:sp>
      <p:pic>
        <p:nvPicPr>
          <p:cNvPr id="4" name="Picture 3"/>
          <p:cNvPicPr>
            <a:picLocks noChangeAspect="1"/>
          </p:cNvPicPr>
          <p:nvPr/>
        </p:nvPicPr>
        <p:blipFill rotWithShape="1">
          <a:blip r:embed="rId3">
            <a:alphaModFix amt="35000"/>
            <a:extLst>
              <a:ext uri="{28A0092B-C50C-407E-A947-70E740481C1C}">
                <a14:useLocalDpi xmlns:a14="http://schemas.microsoft.com/office/drawing/2010/main" val="0"/>
              </a:ext>
            </a:extLst>
          </a:blip>
          <a:srcRect t="26681" b="14468"/>
          <a:stretch/>
        </p:blipFill>
        <p:spPr>
          <a:xfrm>
            <a:off x="0" y="1"/>
            <a:ext cx="9144000" cy="6858000"/>
          </a:xfrm>
          <a:prstGeom prst="rect">
            <a:avLst/>
          </a:prstGeom>
        </p:spPr>
      </p:pic>
    </p:spTree>
    <p:extLst>
      <p:ext uri="{BB962C8B-B14F-4D97-AF65-F5344CB8AC3E}">
        <p14:creationId xmlns:p14="http://schemas.microsoft.com/office/powerpoint/2010/main" val="213668456"/>
      </p:ext>
    </p:extLst>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gospels</a:t>
            </a:r>
          </a:p>
        </p:txBody>
      </p:sp>
    </p:spTree>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Not heterosexual </a:t>
            </a:r>
            <a:r>
              <a:rPr lang="en-US" dirty="0" err="1"/>
              <a:t>vs</a:t>
            </a:r>
            <a:r>
              <a:rPr lang="en-US" dirty="0"/>
              <a:t> homosexual</a:t>
            </a:r>
          </a:p>
          <a:p>
            <a:r>
              <a:rPr lang="en-US" dirty="0"/>
              <a:t>Dominant </a:t>
            </a:r>
            <a:r>
              <a:rPr lang="en-US" dirty="0" err="1"/>
              <a:t>vs</a:t>
            </a:r>
            <a:r>
              <a:rPr lang="en-US" dirty="0"/>
              <a:t> submissive</a:t>
            </a:r>
          </a:p>
          <a:p>
            <a:r>
              <a:rPr lang="en-US" dirty="0"/>
              <a:t>Acceptable (</a:t>
            </a:r>
            <a:r>
              <a:rPr lang="en-US" i="1" dirty="0"/>
              <a:t>and common</a:t>
            </a:r>
            <a:r>
              <a:rPr lang="en-US" dirty="0"/>
              <a:t>) to have sex with anyone below you in status</a:t>
            </a:r>
          </a:p>
          <a:p>
            <a:pPr lvl="1"/>
            <a:r>
              <a:rPr lang="en-US" dirty="0"/>
              <a:t>boys (freeborn in Greek culture, not Roman culture)</a:t>
            </a:r>
          </a:p>
          <a:p>
            <a:pPr lvl="1"/>
            <a:r>
              <a:rPr lang="en-US" dirty="0"/>
              <a:t>Slaves (male or female)</a:t>
            </a:r>
          </a:p>
          <a:p>
            <a:pPr lvl="1"/>
            <a:r>
              <a:rPr lang="en-US" dirty="0"/>
              <a:t>prostitutes</a:t>
            </a:r>
          </a:p>
          <a:p>
            <a:pPr lvl="1"/>
            <a:r>
              <a:rPr lang="en-US" dirty="0"/>
              <a:t>actors</a:t>
            </a:r>
          </a:p>
          <a:p>
            <a:pPr lvl="1"/>
            <a:r>
              <a:rPr lang="en-US" dirty="0"/>
              <a:t>bar staff</a:t>
            </a:r>
          </a:p>
          <a:p>
            <a:r>
              <a:rPr lang="en-US" dirty="0"/>
              <a:t>NOT freeborn women (adultery) unless your wife</a:t>
            </a:r>
          </a:p>
        </p:txBody>
      </p:sp>
      <p:sp>
        <p:nvSpPr>
          <p:cNvPr id="3" name="Title 2"/>
          <p:cNvSpPr>
            <a:spLocks noGrp="1"/>
          </p:cNvSpPr>
          <p:nvPr>
            <p:ph type="title"/>
          </p:nvPr>
        </p:nvSpPr>
        <p:spPr/>
        <p:txBody>
          <a:bodyPr>
            <a:normAutofit fontScale="90000"/>
          </a:bodyPr>
          <a:lstStyle/>
          <a:p>
            <a:r>
              <a:rPr lang="en-US" dirty="0"/>
              <a:t>Sexual categories in the ancient world for freeborn male</a:t>
            </a:r>
          </a:p>
        </p:txBody>
      </p:sp>
    </p:spTree>
    <p:extLst>
      <p:ext uri="{BB962C8B-B14F-4D97-AF65-F5344CB8AC3E}">
        <p14:creationId xmlns:p14="http://schemas.microsoft.com/office/powerpoint/2010/main" val="31683742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Attitudes to sex for free men</a:t>
            </a:r>
          </a:p>
        </p:txBody>
      </p:sp>
      <p:sp>
        <p:nvSpPr>
          <p:cNvPr id="3" name="Text Placeholder 2"/>
          <p:cNvSpPr>
            <a:spLocks noGrp="1"/>
          </p:cNvSpPr>
          <p:nvPr>
            <p:ph type="body" idx="1"/>
          </p:nvPr>
        </p:nvSpPr>
        <p:spPr>
          <a:solidFill>
            <a:srgbClr val="7030A0"/>
          </a:solidFill>
        </p:spPr>
        <p:txBody>
          <a:bodyPr/>
          <a:lstStyle/>
          <a:p>
            <a:r>
              <a:rPr lang="en-US" dirty="0"/>
              <a:t>Greco-Roman</a:t>
            </a:r>
          </a:p>
        </p:txBody>
      </p:sp>
      <p:sp>
        <p:nvSpPr>
          <p:cNvPr id="4" name="Text Placeholder 3"/>
          <p:cNvSpPr>
            <a:spLocks noGrp="1"/>
          </p:cNvSpPr>
          <p:nvPr>
            <p:ph type="body" sz="half" idx="3"/>
          </p:nvPr>
        </p:nvSpPr>
        <p:spPr>
          <a:solidFill>
            <a:srgbClr val="7030A0"/>
          </a:solidFill>
        </p:spPr>
        <p:txBody>
          <a:bodyPr/>
          <a:lstStyle/>
          <a:p>
            <a:r>
              <a:rPr lang="en-US" dirty="0"/>
              <a:t>Jewish</a:t>
            </a:r>
          </a:p>
        </p:txBody>
      </p:sp>
      <p:graphicFrame>
        <p:nvGraphicFramePr>
          <p:cNvPr id="7" name="Content Placeholder 6"/>
          <p:cNvGraphicFramePr>
            <a:graphicFrameLocks noGrp="1"/>
          </p:cNvGraphicFramePr>
          <p:nvPr>
            <p:ph sz="quarter" idx="2"/>
            <p:extLst>
              <p:ext uri="{D42A27DB-BD31-4B8C-83A1-F6EECF244321}">
                <p14:modId xmlns:p14="http://schemas.microsoft.com/office/powerpoint/2010/main" val="200149107"/>
              </p:ext>
            </p:extLst>
          </p:nvPr>
        </p:nvGraphicFramePr>
        <p:xfrm>
          <a:off x="457200" y="1444625"/>
          <a:ext cx="4040188" cy="4246880"/>
        </p:xfrm>
        <a:graphic>
          <a:graphicData uri="http://schemas.openxmlformats.org/drawingml/2006/table">
            <a:tbl>
              <a:tblPr firstRow="1" bandRow="1">
                <a:tableStyleId>{5C22544A-7EE6-4342-B048-85BDC9FD1C3A}</a:tableStyleId>
              </a:tblPr>
              <a:tblGrid>
                <a:gridCol w="2020094">
                  <a:extLst>
                    <a:ext uri="{9D8B030D-6E8A-4147-A177-3AD203B41FA5}">
                      <a16:colId xmlns:a16="http://schemas.microsoft.com/office/drawing/2014/main" val="20000"/>
                    </a:ext>
                  </a:extLst>
                </a:gridCol>
                <a:gridCol w="2020094">
                  <a:extLst>
                    <a:ext uri="{9D8B030D-6E8A-4147-A177-3AD203B41FA5}">
                      <a16:colId xmlns:a16="http://schemas.microsoft.com/office/drawing/2014/main" val="20001"/>
                    </a:ext>
                  </a:extLst>
                </a:gridCol>
              </a:tblGrid>
              <a:tr h="370840">
                <a:tc>
                  <a:txBody>
                    <a:bodyPr/>
                    <a:lstStyle/>
                    <a:p>
                      <a:r>
                        <a:rPr lang="en-US" dirty="0"/>
                        <a:t>OK</a:t>
                      </a:r>
                    </a:p>
                  </a:txBody>
                  <a:tcPr>
                    <a:solidFill>
                      <a:srgbClr val="7030A0"/>
                    </a:solidFill>
                  </a:tcPr>
                </a:tc>
                <a:tc>
                  <a:txBody>
                    <a:bodyPr/>
                    <a:lstStyle/>
                    <a:p>
                      <a:r>
                        <a:rPr lang="en-US" dirty="0"/>
                        <a:t>Looked down on</a:t>
                      </a:r>
                    </a:p>
                  </a:txBody>
                  <a:tcPr>
                    <a:solidFill>
                      <a:srgbClr val="7030A0"/>
                    </a:solidFill>
                  </a:tcPr>
                </a:tc>
                <a:extLst>
                  <a:ext uri="{0D108BD9-81ED-4DB2-BD59-A6C34878D82A}">
                    <a16:rowId xmlns:a16="http://schemas.microsoft.com/office/drawing/2014/main" val="10000"/>
                  </a:ext>
                </a:extLst>
              </a:tr>
              <a:tr h="370840">
                <a:tc>
                  <a:txBody>
                    <a:bodyPr/>
                    <a:lstStyle/>
                    <a:p>
                      <a:r>
                        <a:rPr lang="en-US" dirty="0"/>
                        <a:t>Procreative sex</a:t>
                      </a:r>
                    </a:p>
                  </a:txBody>
                  <a:tcPr>
                    <a:solidFill>
                      <a:srgbClr val="9227E8">
                        <a:alpha val="30196"/>
                      </a:srgbClr>
                    </a:solidFill>
                  </a:tcPr>
                </a:tc>
                <a:tc>
                  <a:txBody>
                    <a:bodyPr/>
                    <a:lstStyle/>
                    <a:p>
                      <a:endParaRPr lang="en-US" dirty="0"/>
                    </a:p>
                  </a:txBody>
                  <a:tcPr>
                    <a:solidFill>
                      <a:srgbClr val="9227E8">
                        <a:alpha val="30196"/>
                      </a:srgbClr>
                    </a:solidFill>
                  </a:tcPr>
                </a:tc>
                <a:extLst>
                  <a:ext uri="{0D108BD9-81ED-4DB2-BD59-A6C34878D82A}">
                    <a16:rowId xmlns:a16="http://schemas.microsoft.com/office/drawing/2014/main" val="10001"/>
                  </a:ext>
                </a:extLst>
              </a:tr>
              <a:tr h="370840">
                <a:tc>
                  <a:txBody>
                    <a:bodyPr/>
                    <a:lstStyle/>
                    <a:p>
                      <a:r>
                        <a:rPr lang="en-US" dirty="0"/>
                        <a:t>Anal</a:t>
                      </a:r>
                      <a:r>
                        <a:rPr lang="en-US" baseline="0" dirty="0"/>
                        <a:t> sex</a:t>
                      </a:r>
                      <a:endParaRPr lang="en-US" dirty="0"/>
                    </a:p>
                  </a:txBody>
                  <a:tcPr>
                    <a:solidFill>
                      <a:srgbClr val="92278F">
                        <a:alpha val="10000"/>
                      </a:srgbClr>
                    </a:solidFill>
                  </a:tcPr>
                </a:tc>
                <a:tc>
                  <a:txBody>
                    <a:bodyPr/>
                    <a:lstStyle/>
                    <a:p>
                      <a:endParaRPr lang="en-US" dirty="0"/>
                    </a:p>
                  </a:txBody>
                  <a:tcPr>
                    <a:solidFill>
                      <a:srgbClr val="92278F">
                        <a:alpha val="10000"/>
                      </a:srgbClr>
                    </a:solidFill>
                  </a:tcPr>
                </a:tc>
                <a:extLst>
                  <a:ext uri="{0D108BD9-81ED-4DB2-BD59-A6C34878D82A}">
                    <a16:rowId xmlns:a16="http://schemas.microsoft.com/office/drawing/2014/main" val="10002"/>
                  </a:ext>
                </a:extLst>
              </a:tr>
              <a:tr h="370840">
                <a:tc>
                  <a:txBody>
                    <a:bodyPr/>
                    <a:lstStyle/>
                    <a:p>
                      <a:r>
                        <a:rPr lang="en-US" dirty="0"/>
                        <a:t>Prostitution</a:t>
                      </a:r>
                    </a:p>
                  </a:txBody>
                  <a:tcPr>
                    <a:solidFill>
                      <a:srgbClr val="9227E8">
                        <a:alpha val="30196"/>
                      </a:srgbClr>
                    </a:solidFill>
                  </a:tcPr>
                </a:tc>
                <a:tc>
                  <a:txBody>
                    <a:bodyPr/>
                    <a:lstStyle/>
                    <a:p>
                      <a:endParaRPr lang="en-US" dirty="0"/>
                    </a:p>
                  </a:txBody>
                  <a:tcPr>
                    <a:solidFill>
                      <a:srgbClr val="9227E8">
                        <a:alpha val="30196"/>
                      </a:srgbClr>
                    </a:solidFill>
                  </a:tcPr>
                </a:tc>
                <a:extLst>
                  <a:ext uri="{0D108BD9-81ED-4DB2-BD59-A6C34878D82A}">
                    <a16:rowId xmlns:a16="http://schemas.microsoft.com/office/drawing/2014/main" val="10003"/>
                  </a:ext>
                </a:extLst>
              </a:tr>
              <a:tr h="370840">
                <a:tc>
                  <a:txBody>
                    <a:bodyPr/>
                    <a:lstStyle/>
                    <a:p>
                      <a:r>
                        <a:rPr lang="en-US" dirty="0"/>
                        <a:t>Sex with slaves</a:t>
                      </a:r>
                    </a:p>
                  </a:txBody>
                  <a:tcPr>
                    <a:solidFill>
                      <a:srgbClr val="92278F">
                        <a:alpha val="10000"/>
                      </a:srgbClr>
                    </a:solidFill>
                  </a:tcPr>
                </a:tc>
                <a:tc>
                  <a:txBody>
                    <a:bodyPr/>
                    <a:lstStyle/>
                    <a:p>
                      <a:endParaRPr lang="en-US" dirty="0"/>
                    </a:p>
                  </a:txBody>
                  <a:tcPr>
                    <a:solidFill>
                      <a:srgbClr val="92278F">
                        <a:alpha val="10000"/>
                      </a:srgbClr>
                    </a:solidFill>
                  </a:tcPr>
                </a:tc>
                <a:extLst>
                  <a:ext uri="{0D108BD9-81ED-4DB2-BD59-A6C34878D82A}">
                    <a16:rowId xmlns:a16="http://schemas.microsoft.com/office/drawing/2014/main" val="10004"/>
                  </a:ext>
                </a:extLst>
              </a:tr>
              <a:tr h="370840">
                <a:tc>
                  <a:txBody>
                    <a:bodyPr/>
                    <a:lstStyle/>
                    <a:p>
                      <a:r>
                        <a:rPr lang="en-US" dirty="0"/>
                        <a:t>Sex with boys</a:t>
                      </a:r>
                    </a:p>
                  </a:txBody>
                  <a:tcPr>
                    <a:solidFill>
                      <a:srgbClr val="9227E8">
                        <a:alpha val="30196"/>
                      </a:srgbClr>
                    </a:solidFill>
                  </a:tcPr>
                </a:tc>
                <a:tc>
                  <a:txBody>
                    <a:bodyPr/>
                    <a:lstStyle/>
                    <a:p>
                      <a:endParaRPr lang="en-US" dirty="0"/>
                    </a:p>
                  </a:txBody>
                  <a:tcPr>
                    <a:solidFill>
                      <a:srgbClr val="9227E8">
                        <a:alpha val="30196"/>
                      </a:srgbClr>
                    </a:solidFill>
                  </a:tcPr>
                </a:tc>
                <a:extLst>
                  <a:ext uri="{0D108BD9-81ED-4DB2-BD59-A6C34878D82A}">
                    <a16:rowId xmlns:a16="http://schemas.microsoft.com/office/drawing/2014/main" val="10005"/>
                  </a:ext>
                </a:extLst>
              </a:tr>
              <a:tr h="370840">
                <a:tc>
                  <a:txBody>
                    <a:bodyPr/>
                    <a:lstStyle/>
                    <a:p>
                      <a:r>
                        <a:rPr lang="en-US" dirty="0"/>
                        <a:t>Religious sex</a:t>
                      </a:r>
                    </a:p>
                  </a:txBody>
                  <a:tcPr>
                    <a:solidFill>
                      <a:srgbClr val="92278F">
                        <a:alpha val="10000"/>
                      </a:srgbClr>
                    </a:solidFill>
                  </a:tcPr>
                </a:tc>
                <a:tc>
                  <a:txBody>
                    <a:bodyPr/>
                    <a:lstStyle/>
                    <a:p>
                      <a:endParaRPr lang="en-US" dirty="0"/>
                    </a:p>
                  </a:txBody>
                  <a:tcPr>
                    <a:solidFill>
                      <a:srgbClr val="92278F">
                        <a:alpha val="10000"/>
                      </a:srgbClr>
                    </a:solidFill>
                  </a:tcPr>
                </a:tc>
                <a:extLst>
                  <a:ext uri="{0D108BD9-81ED-4DB2-BD59-A6C34878D82A}">
                    <a16:rowId xmlns:a16="http://schemas.microsoft.com/office/drawing/2014/main" val="10006"/>
                  </a:ext>
                </a:extLst>
              </a:tr>
              <a:tr h="370840">
                <a:tc>
                  <a:txBody>
                    <a:bodyPr/>
                    <a:lstStyle/>
                    <a:p>
                      <a:endParaRPr lang="en-US" dirty="0"/>
                    </a:p>
                  </a:txBody>
                  <a:tcPr>
                    <a:solidFill>
                      <a:srgbClr val="9227E8">
                        <a:alpha val="30196"/>
                      </a:srgbClr>
                    </a:solidFill>
                  </a:tcPr>
                </a:tc>
                <a:tc>
                  <a:txBody>
                    <a:bodyPr/>
                    <a:lstStyle/>
                    <a:p>
                      <a:r>
                        <a:rPr lang="en-US" dirty="0"/>
                        <a:t>Oral sex</a:t>
                      </a:r>
                    </a:p>
                  </a:txBody>
                  <a:tcPr>
                    <a:solidFill>
                      <a:srgbClr val="9227E8">
                        <a:alpha val="30196"/>
                      </a:srgbClr>
                    </a:solidFill>
                  </a:tcPr>
                </a:tc>
                <a:extLst>
                  <a:ext uri="{0D108BD9-81ED-4DB2-BD59-A6C34878D82A}">
                    <a16:rowId xmlns:a16="http://schemas.microsoft.com/office/drawing/2014/main" val="10007"/>
                  </a:ext>
                </a:extLst>
              </a:tr>
              <a:tr h="370840">
                <a:tc>
                  <a:txBody>
                    <a:bodyPr/>
                    <a:lstStyle/>
                    <a:p>
                      <a:endParaRPr lang="en-US" dirty="0"/>
                    </a:p>
                  </a:txBody>
                  <a:tcPr>
                    <a:solidFill>
                      <a:srgbClr val="92278F">
                        <a:alpha val="10000"/>
                      </a:srgbClr>
                    </a:solidFill>
                  </a:tcPr>
                </a:tc>
                <a:tc>
                  <a:txBody>
                    <a:bodyPr/>
                    <a:lstStyle/>
                    <a:p>
                      <a:r>
                        <a:rPr lang="en-US" dirty="0"/>
                        <a:t>Sex</a:t>
                      </a:r>
                      <a:r>
                        <a:rPr lang="en-US" baseline="0" dirty="0"/>
                        <a:t> with ‘equal’</a:t>
                      </a:r>
                      <a:endParaRPr lang="en-US" dirty="0"/>
                    </a:p>
                  </a:txBody>
                  <a:tcPr>
                    <a:solidFill>
                      <a:srgbClr val="92278F">
                        <a:alpha val="10000"/>
                      </a:srgbClr>
                    </a:solidFill>
                  </a:tcPr>
                </a:tc>
                <a:extLst>
                  <a:ext uri="{0D108BD9-81ED-4DB2-BD59-A6C34878D82A}">
                    <a16:rowId xmlns:a16="http://schemas.microsoft.com/office/drawing/2014/main" val="10008"/>
                  </a:ext>
                </a:extLst>
              </a:tr>
              <a:tr h="370840">
                <a:tc>
                  <a:txBody>
                    <a:bodyPr/>
                    <a:lstStyle/>
                    <a:p>
                      <a:endParaRPr lang="en-US" dirty="0"/>
                    </a:p>
                  </a:txBody>
                  <a:tcPr>
                    <a:solidFill>
                      <a:srgbClr val="9227E8">
                        <a:alpha val="30196"/>
                      </a:srgbClr>
                    </a:solidFill>
                  </a:tcPr>
                </a:tc>
                <a:tc>
                  <a:txBody>
                    <a:bodyPr/>
                    <a:lstStyle/>
                    <a:p>
                      <a:r>
                        <a:rPr lang="en-US" dirty="0"/>
                        <a:t>Sex with</a:t>
                      </a:r>
                      <a:r>
                        <a:rPr lang="en-US" baseline="0" dirty="0"/>
                        <a:t> superior</a:t>
                      </a:r>
                      <a:endParaRPr lang="en-US" dirty="0"/>
                    </a:p>
                  </a:txBody>
                  <a:tcPr>
                    <a:solidFill>
                      <a:srgbClr val="9227E8">
                        <a:alpha val="30196"/>
                      </a:srgbClr>
                    </a:solidFill>
                  </a:tcPr>
                </a:tc>
                <a:extLst>
                  <a:ext uri="{0D108BD9-81ED-4DB2-BD59-A6C34878D82A}">
                    <a16:rowId xmlns:a16="http://schemas.microsoft.com/office/drawing/2014/main" val="10009"/>
                  </a:ext>
                </a:extLst>
              </a:tr>
            </a:tbl>
          </a:graphicData>
        </a:graphic>
      </p:graphicFrame>
      <p:graphicFrame>
        <p:nvGraphicFramePr>
          <p:cNvPr id="8" name="Content Placeholder 7"/>
          <p:cNvGraphicFramePr>
            <a:graphicFrameLocks noGrp="1"/>
          </p:cNvGraphicFramePr>
          <p:nvPr>
            <p:ph sz="quarter" idx="4"/>
            <p:extLst>
              <p:ext uri="{D42A27DB-BD31-4B8C-83A1-F6EECF244321}">
                <p14:modId xmlns:p14="http://schemas.microsoft.com/office/powerpoint/2010/main" val="946650147"/>
              </p:ext>
            </p:extLst>
          </p:nvPr>
        </p:nvGraphicFramePr>
        <p:xfrm>
          <a:off x="4645025" y="1444625"/>
          <a:ext cx="4041776" cy="4246880"/>
        </p:xfrm>
        <a:graphic>
          <a:graphicData uri="http://schemas.openxmlformats.org/drawingml/2006/table">
            <a:tbl>
              <a:tblPr firstRow="1" bandRow="1">
                <a:tableStyleId>{5C22544A-7EE6-4342-B048-85BDC9FD1C3A}</a:tableStyleId>
              </a:tblPr>
              <a:tblGrid>
                <a:gridCol w="2020888">
                  <a:extLst>
                    <a:ext uri="{9D8B030D-6E8A-4147-A177-3AD203B41FA5}">
                      <a16:colId xmlns:a16="http://schemas.microsoft.com/office/drawing/2014/main" val="20000"/>
                    </a:ext>
                  </a:extLst>
                </a:gridCol>
                <a:gridCol w="2020888">
                  <a:extLst>
                    <a:ext uri="{9D8B030D-6E8A-4147-A177-3AD203B41FA5}">
                      <a16:colId xmlns:a16="http://schemas.microsoft.com/office/drawing/2014/main" val="20001"/>
                    </a:ext>
                  </a:extLst>
                </a:gridCol>
              </a:tblGrid>
              <a:tr h="370840">
                <a:tc>
                  <a:txBody>
                    <a:bodyPr/>
                    <a:lstStyle/>
                    <a:p>
                      <a:r>
                        <a:rPr lang="en-US" dirty="0"/>
                        <a:t>OK</a:t>
                      </a:r>
                    </a:p>
                  </a:txBody>
                  <a:tcPr>
                    <a:solidFill>
                      <a:srgbClr val="7030A0"/>
                    </a:solidFill>
                  </a:tcPr>
                </a:tc>
                <a:tc>
                  <a:txBody>
                    <a:bodyPr/>
                    <a:lstStyle/>
                    <a:p>
                      <a:r>
                        <a:rPr lang="en-US" dirty="0"/>
                        <a:t>Looked down on</a:t>
                      </a:r>
                    </a:p>
                  </a:txBody>
                  <a:tcPr>
                    <a:solidFill>
                      <a:srgbClr val="7030A0"/>
                    </a:solidFill>
                  </a:tcPr>
                </a:tc>
                <a:extLst>
                  <a:ext uri="{0D108BD9-81ED-4DB2-BD59-A6C34878D82A}">
                    <a16:rowId xmlns:a16="http://schemas.microsoft.com/office/drawing/2014/main" val="10000"/>
                  </a:ext>
                </a:extLst>
              </a:tr>
              <a:tr h="370840">
                <a:tc>
                  <a:txBody>
                    <a:bodyPr/>
                    <a:lstStyle/>
                    <a:p>
                      <a:r>
                        <a:rPr lang="en-US" dirty="0"/>
                        <a:t>Procreative sex</a:t>
                      </a:r>
                    </a:p>
                  </a:txBody>
                  <a:tcPr>
                    <a:solidFill>
                      <a:srgbClr val="9227E8">
                        <a:alpha val="30196"/>
                      </a:srgbClr>
                    </a:solidFill>
                  </a:tcPr>
                </a:tc>
                <a:tc>
                  <a:txBody>
                    <a:bodyPr/>
                    <a:lstStyle/>
                    <a:p>
                      <a:endParaRPr lang="en-US" dirty="0"/>
                    </a:p>
                  </a:txBody>
                  <a:tcPr>
                    <a:solidFill>
                      <a:srgbClr val="9227E8">
                        <a:alpha val="30196"/>
                      </a:srgbClr>
                    </a:solidFill>
                  </a:tcPr>
                </a:tc>
                <a:extLst>
                  <a:ext uri="{0D108BD9-81ED-4DB2-BD59-A6C34878D82A}">
                    <a16:rowId xmlns:a16="http://schemas.microsoft.com/office/drawing/2014/main" val="10001"/>
                  </a:ext>
                </a:extLst>
              </a:tr>
              <a:tr h="370840">
                <a:tc>
                  <a:txBody>
                    <a:bodyPr/>
                    <a:lstStyle/>
                    <a:p>
                      <a:endParaRPr lang="en-US" dirty="0"/>
                    </a:p>
                  </a:txBody>
                  <a:tcPr>
                    <a:solidFill>
                      <a:srgbClr val="92278F">
                        <a:alpha val="10000"/>
                      </a:srgbClr>
                    </a:solidFill>
                  </a:tcPr>
                </a:tc>
                <a:tc>
                  <a:txBody>
                    <a:bodyPr/>
                    <a:lstStyle/>
                    <a:p>
                      <a:r>
                        <a:rPr lang="en-US" dirty="0"/>
                        <a:t>Anal sex</a:t>
                      </a:r>
                    </a:p>
                  </a:txBody>
                  <a:tcPr>
                    <a:solidFill>
                      <a:srgbClr val="92278F">
                        <a:alpha val="10000"/>
                      </a:srgbClr>
                    </a:solidFill>
                  </a:tcPr>
                </a:tc>
                <a:extLst>
                  <a:ext uri="{0D108BD9-81ED-4DB2-BD59-A6C34878D82A}">
                    <a16:rowId xmlns:a16="http://schemas.microsoft.com/office/drawing/2014/main" val="10002"/>
                  </a:ext>
                </a:extLst>
              </a:tr>
              <a:tr h="370840">
                <a:tc>
                  <a:txBody>
                    <a:bodyPr/>
                    <a:lstStyle/>
                    <a:p>
                      <a:endParaRPr lang="en-US" dirty="0"/>
                    </a:p>
                  </a:txBody>
                  <a:tcPr>
                    <a:solidFill>
                      <a:srgbClr val="9227E8">
                        <a:alpha val="30196"/>
                      </a:srgbClr>
                    </a:solidFill>
                  </a:tcPr>
                </a:tc>
                <a:tc>
                  <a:txBody>
                    <a:bodyPr/>
                    <a:lstStyle/>
                    <a:p>
                      <a:r>
                        <a:rPr lang="en-US" dirty="0"/>
                        <a:t>Prostitution</a:t>
                      </a:r>
                    </a:p>
                  </a:txBody>
                  <a:tcPr>
                    <a:solidFill>
                      <a:srgbClr val="9227E8">
                        <a:alpha val="30196"/>
                      </a:srgbClr>
                    </a:solidFill>
                  </a:tcPr>
                </a:tc>
                <a:extLst>
                  <a:ext uri="{0D108BD9-81ED-4DB2-BD59-A6C34878D82A}">
                    <a16:rowId xmlns:a16="http://schemas.microsoft.com/office/drawing/2014/main" val="10003"/>
                  </a:ext>
                </a:extLst>
              </a:tr>
              <a:tr h="370840">
                <a:tc>
                  <a:txBody>
                    <a:bodyPr/>
                    <a:lstStyle/>
                    <a:p>
                      <a:endParaRPr lang="en-US" dirty="0"/>
                    </a:p>
                  </a:txBody>
                  <a:tcPr>
                    <a:solidFill>
                      <a:srgbClr val="92278F">
                        <a:alpha val="10000"/>
                      </a:srgbClr>
                    </a:solidFill>
                  </a:tcPr>
                </a:tc>
                <a:tc>
                  <a:txBody>
                    <a:bodyPr/>
                    <a:lstStyle/>
                    <a:p>
                      <a:r>
                        <a:rPr lang="en-US" dirty="0"/>
                        <a:t>Sex with slaves</a:t>
                      </a:r>
                    </a:p>
                  </a:txBody>
                  <a:tcPr>
                    <a:solidFill>
                      <a:srgbClr val="92278F">
                        <a:alpha val="10000"/>
                      </a:srgbClr>
                    </a:solidFill>
                  </a:tcPr>
                </a:tc>
                <a:extLst>
                  <a:ext uri="{0D108BD9-81ED-4DB2-BD59-A6C34878D82A}">
                    <a16:rowId xmlns:a16="http://schemas.microsoft.com/office/drawing/2014/main" val="10004"/>
                  </a:ext>
                </a:extLst>
              </a:tr>
              <a:tr h="370840">
                <a:tc>
                  <a:txBody>
                    <a:bodyPr/>
                    <a:lstStyle/>
                    <a:p>
                      <a:endParaRPr lang="en-US" dirty="0"/>
                    </a:p>
                  </a:txBody>
                  <a:tcPr>
                    <a:solidFill>
                      <a:srgbClr val="9227E8">
                        <a:alpha val="30196"/>
                      </a:srgbClr>
                    </a:solidFill>
                  </a:tcPr>
                </a:tc>
                <a:tc>
                  <a:txBody>
                    <a:bodyPr/>
                    <a:lstStyle/>
                    <a:p>
                      <a:r>
                        <a:rPr lang="en-US" dirty="0"/>
                        <a:t>Sex with boys</a:t>
                      </a:r>
                    </a:p>
                  </a:txBody>
                  <a:tcPr>
                    <a:solidFill>
                      <a:srgbClr val="9227E8">
                        <a:alpha val="30196"/>
                      </a:srgbClr>
                    </a:solidFill>
                  </a:tcPr>
                </a:tc>
                <a:extLst>
                  <a:ext uri="{0D108BD9-81ED-4DB2-BD59-A6C34878D82A}">
                    <a16:rowId xmlns:a16="http://schemas.microsoft.com/office/drawing/2014/main" val="10005"/>
                  </a:ext>
                </a:extLst>
              </a:tr>
              <a:tr h="370840">
                <a:tc>
                  <a:txBody>
                    <a:bodyPr/>
                    <a:lstStyle/>
                    <a:p>
                      <a:endParaRPr lang="en-US" dirty="0"/>
                    </a:p>
                  </a:txBody>
                  <a:tcPr>
                    <a:solidFill>
                      <a:srgbClr val="92278F">
                        <a:alpha val="10000"/>
                      </a:srgbClr>
                    </a:solidFill>
                  </a:tcPr>
                </a:tc>
                <a:tc>
                  <a:txBody>
                    <a:bodyPr/>
                    <a:lstStyle/>
                    <a:p>
                      <a:r>
                        <a:rPr lang="en-US" dirty="0"/>
                        <a:t>Religious sex</a:t>
                      </a:r>
                    </a:p>
                  </a:txBody>
                  <a:tcPr>
                    <a:solidFill>
                      <a:srgbClr val="92278F">
                        <a:alpha val="10000"/>
                      </a:srgbClr>
                    </a:solidFill>
                  </a:tcPr>
                </a:tc>
                <a:extLst>
                  <a:ext uri="{0D108BD9-81ED-4DB2-BD59-A6C34878D82A}">
                    <a16:rowId xmlns:a16="http://schemas.microsoft.com/office/drawing/2014/main" val="10006"/>
                  </a:ext>
                </a:extLst>
              </a:tr>
              <a:tr h="370840">
                <a:tc>
                  <a:txBody>
                    <a:bodyPr/>
                    <a:lstStyle/>
                    <a:p>
                      <a:endParaRPr lang="en-US" dirty="0"/>
                    </a:p>
                  </a:txBody>
                  <a:tcPr>
                    <a:solidFill>
                      <a:srgbClr val="9227E8">
                        <a:alpha val="30196"/>
                      </a:srgbClr>
                    </a:solidFill>
                  </a:tcPr>
                </a:tc>
                <a:tc>
                  <a:txBody>
                    <a:bodyPr/>
                    <a:lstStyle/>
                    <a:p>
                      <a:r>
                        <a:rPr lang="en-US" dirty="0"/>
                        <a:t>Oral</a:t>
                      </a:r>
                      <a:r>
                        <a:rPr lang="en-US" baseline="0" dirty="0"/>
                        <a:t> sex</a:t>
                      </a:r>
                      <a:endParaRPr lang="en-US" dirty="0"/>
                    </a:p>
                  </a:txBody>
                  <a:tcPr>
                    <a:solidFill>
                      <a:srgbClr val="9227E8">
                        <a:alpha val="30196"/>
                      </a:srgbClr>
                    </a:solidFill>
                  </a:tcPr>
                </a:tc>
                <a:extLst>
                  <a:ext uri="{0D108BD9-81ED-4DB2-BD59-A6C34878D82A}">
                    <a16:rowId xmlns:a16="http://schemas.microsoft.com/office/drawing/2014/main" val="10007"/>
                  </a:ext>
                </a:extLst>
              </a:tr>
              <a:tr h="370840">
                <a:tc>
                  <a:txBody>
                    <a:bodyPr/>
                    <a:lstStyle/>
                    <a:p>
                      <a:endParaRPr lang="en-US" dirty="0"/>
                    </a:p>
                  </a:txBody>
                  <a:tcPr>
                    <a:solidFill>
                      <a:srgbClr val="92278F">
                        <a:alpha val="10000"/>
                      </a:srgbClr>
                    </a:solidFill>
                  </a:tcPr>
                </a:tc>
                <a:tc>
                  <a:txBody>
                    <a:bodyPr/>
                    <a:lstStyle/>
                    <a:p>
                      <a:r>
                        <a:rPr lang="en-US" dirty="0"/>
                        <a:t>Sex</a:t>
                      </a:r>
                      <a:r>
                        <a:rPr lang="en-US" baseline="0" dirty="0"/>
                        <a:t> with ‘equal’</a:t>
                      </a:r>
                      <a:endParaRPr lang="en-US" dirty="0"/>
                    </a:p>
                  </a:txBody>
                  <a:tcPr>
                    <a:solidFill>
                      <a:srgbClr val="92278F">
                        <a:alpha val="10000"/>
                      </a:srgbClr>
                    </a:solidFill>
                  </a:tcPr>
                </a:tc>
                <a:extLst>
                  <a:ext uri="{0D108BD9-81ED-4DB2-BD59-A6C34878D82A}">
                    <a16:rowId xmlns:a16="http://schemas.microsoft.com/office/drawing/2014/main" val="10008"/>
                  </a:ext>
                </a:extLst>
              </a:tr>
              <a:tr h="370840">
                <a:tc>
                  <a:txBody>
                    <a:bodyPr/>
                    <a:lstStyle/>
                    <a:p>
                      <a:endParaRPr lang="en-US" dirty="0"/>
                    </a:p>
                  </a:txBody>
                  <a:tcPr>
                    <a:solidFill>
                      <a:srgbClr val="9227E8">
                        <a:alpha val="30196"/>
                      </a:srgbClr>
                    </a:solidFill>
                  </a:tcPr>
                </a:tc>
                <a:tc>
                  <a:txBody>
                    <a:bodyPr/>
                    <a:lstStyle/>
                    <a:p>
                      <a:r>
                        <a:rPr lang="en-US" dirty="0"/>
                        <a:t>Sex with superior</a:t>
                      </a:r>
                    </a:p>
                  </a:txBody>
                  <a:tcPr>
                    <a:solidFill>
                      <a:srgbClr val="9227E8">
                        <a:alpha val="30196"/>
                      </a:srgbClr>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44264722"/>
      </p:ext>
    </p:extLst>
  </p:cSld>
  <p:clrMapOvr>
    <a:masterClrMapping/>
  </p:clrMapOvr>
  <p:transitio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57200" y="2260261"/>
            <a:ext cx="8229600" cy="2260939"/>
          </a:xfrm>
        </p:spPr>
        <p:txBody>
          <a:bodyPr>
            <a:normAutofit lnSpcReduction="10000"/>
          </a:bodyPr>
          <a:lstStyle/>
          <a:p>
            <a:pPr marL="109728" indent="0" algn="ctr">
              <a:buNone/>
            </a:pPr>
            <a:r>
              <a:rPr lang="en-US" sz="3600" dirty="0"/>
              <a:t>‘You're no Bible </a:t>
            </a:r>
            <a:r>
              <a:rPr lang="en-US" sz="3600" dirty="0" err="1"/>
              <a:t>bielieving</a:t>
            </a:r>
            <a:r>
              <a:rPr lang="en-US" sz="3600" dirty="0"/>
              <a:t> </a:t>
            </a:r>
            <a:r>
              <a:rPr lang="en-US" sz="3600" i="1" dirty="0"/>
              <a:t>[sic] </a:t>
            </a:r>
            <a:r>
              <a:rPr lang="en-US" sz="3600" dirty="0"/>
              <a:t>Christian you filthy Sodomite! </a:t>
            </a:r>
            <a:br>
              <a:rPr lang="en-US" sz="3600" dirty="0"/>
            </a:br>
            <a:r>
              <a:rPr lang="en-US" sz="3600" dirty="0"/>
              <a:t>This is your punishment </a:t>
            </a:r>
            <a:br>
              <a:rPr lang="en-US" sz="3600" dirty="0"/>
            </a:br>
            <a:r>
              <a:rPr lang="en-US" sz="3600" dirty="0"/>
              <a:t>Romans 1:26 KJV.’</a:t>
            </a:r>
          </a:p>
        </p:txBody>
      </p:sp>
      <p:sp>
        <p:nvSpPr>
          <p:cNvPr id="7" name="Title 6"/>
          <p:cNvSpPr>
            <a:spLocks noGrp="1"/>
          </p:cNvSpPr>
          <p:nvPr>
            <p:ph type="title"/>
          </p:nvPr>
        </p:nvSpPr>
        <p:spPr/>
        <p:txBody>
          <a:bodyPr/>
          <a:lstStyle/>
          <a:p>
            <a:r>
              <a:rPr lang="en-US" dirty="0"/>
              <a:t>Romans 1:26-27</a:t>
            </a:r>
          </a:p>
        </p:txBody>
      </p:sp>
      <p:pic>
        <p:nvPicPr>
          <p:cNvPr id="9" name="Picture 8"/>
          <p:cNvPicPr>
            <a:picLocks noChangeAspect="1"/>
          </p:cNvPicPr>
          <p:nvPr/>
        </p:nvPicPr>
        <p:blipFill rotWithShape="1">
          <a:blip r:embed="rId3">
            <a:alphaModFix amt="35000"/>
            <a:extLst>
              <a:ext uri="{28A0092B-C50C-407E-A947-70E740481C1C}">
                <a14:useLocalDpi xmlns:a14="http://schemas.microsoft.com/office/drawing/2010/main" val="0"/>
              </a:ext>
            </a:extLst>
          </a:blip>
          <a:srcRect t="26681" b="14468"/>
          <a:stretch/>
        </p:blipFill>
        <p:spPr>
          <a:xfrm>
            <a:off x="0" y="1"/>
            <a:ext cx="9144000" cy="6858000"/>
          </a:xfrm>
          <a:prstGeom prst="rect">
            <a:avLst/>
          </a:prstGeom>
        </p:spPr>
      </p:pic>
    </p:spTree>
    <p:extLst>
      <p:ext uri="{BB962C8B-B14F-4D97-AF65-F5344CB8AC3E}">
        <p14:creationId xmlns:p14="http://schemas.microsoft.com/office/powerpoint/2010/main" val="651899548"/>
      </p:ext>
    </p:extLst>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nSpc>
                <a:spcPct val="110000"/>
              </a:lnSpc>
            </a:pPr>
            <a:r>
              <a:rPr lang="en-GB" dirty="0"/>
              <a:t>On account of this God handed them over to dishonourable passions: for both their females exchanged the natural usage for the usage against nature, likewise also the males, having left the natural usage of females, were burnt up in their desire for each other, males in males doing that which brought shame and receiving in themselves the due rewards which inevitably came from their going astray.</a:t>
            </a:r>
          </a:p>
        </p:txBody>
      </p:sp>
      <p:sp>
        <p:nvSpPr>
          <p:cNvPr id="3" name="Title 2"/>
          <p:cNvSpPr>
            <a:spLocks noGrp="1"/>
          </p:cNvSpPr>
          <p:nvPr>
            <p:ph type="title"/>
          </p:nvPr>
        </p:nvSpPr>
        <p:spPr/>
        <p:txBody>
          <a:bodyPr/>
          <a:lstStyle/>
          <a:p>
            <a:r>
              <a:rPr lang="en-US" dirty="0"/>
              <a:t>Romans 1:26-27</a:t>
            </a:r>
          </a:p>
        </p:txBody>
      </p:sp>
    </p:spTree>
  </p:cSld>
  <p:clrMapOvr>
    <a:masterClrMapping/>
  </p:clrMapOvr>
  <p:transition spd="slow">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682405"/>
          </a:xfrm>
        </p:spPr>
        <p:txBody>
          <a:bodyPr>
            <a:normAutofit/>
          </a:bodyPr>
          <a:lstStyle/>
          <a:p>
            <a:r>
              <a:rPr lang="en-US" dirty="0"/>
              <a:t>Excessive sexual desire </a:t>
            </a:r>
          </a:p>
          <a:p>
            <a:pPr lvl="1"/>
            <a:r>
              <a:rPr lang="en-US" dirty="0"/>
              <a:t>(expressed in any way)</a:t>
            </a:r>
          </a:p>
          <a:p>
            <a:r>
              <a:rPr lang="en-US" dirty="0"/>
              <a:t>Sexual activity which doesn’t lead to procreation </a:t>
            </a:r>
          </a:p>
          <a:p>
            <a:pPr lvl="1"/>
            <a:r>
              <a:rPr lang="en-US" dirty="0"/>
              <a:t>(oral, anal, contraception, infertile couples…)</a:t>
            </a:r>
          </a:p>
          <a:p>
            <a:r>
              <a:rPr lang="en-US" dirty="0"/>
              <a:t>Going against the natural order of things</a:t>
            </a:r>
          </a:p>
          <a:p>
            <a:pPr lvl="1"/>
            <a:r>
              <a:rPr lang="en-US" dirty="0"/>
              <a:t>(which God does – Romans 11:24; long hair on a man – 1 Corinthians 11:14)</a:t>
            </a:r>
          </a:p>
          <a:p>
            <a:r>
              <a:rPr lang="en-US" dirty="0"/>
              <a:t>Out of the ordinary </a:t>
            </a:r>
          </a:p>
          <a:p>
            <a:pPr lvl="1"/>
            <a:r>
              <a:rPr lang="en-US" dirty="0"/>
              <a:t>(</a:t>
            </a:r>
            <a:r>
              <a:rPr lang="en-US" dirty="0" err="1"/>
              <a:t>eg</a:t>
            </a:r>
            <a:r>
              <a:rPr lang="en-US" dirty="0"/>
              <a:t> a slave being loyal to the point of death for a master)</a:t>
            </a:r>
          </a:p>
          <a:p>
            <a:endParaRPr lang="en-US" dirty="0"/>
          </a:p>
          <a:p>
            <a:endParaRPr lang="en-US" dirty="0"/>
          </a:p>
        </p:txBody>
      </p:sp>
      <p:sp>
        <p:nvSpPr>
          <p:cNvPr id="3" name="Title 2"/>
          <p:cNvSpPr>
            <a:spLocks noGrp="1"/>
          </p:cNvSpPr>
          <p:nvPr>
            <p:ph type="title"/>
          </p:nvPr>
        </p:nvSpPr>
        <p:spPr/>
        <p:txBody>
          <a:bodyPr/>
          <a:lstStyle/>
          <a:p>
            <a:r>
              <a:rPr lang="en-US" dirty="0"/>
              <a:t>‘Against nature’ – means…</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Is female-female sex in mind?</a:t>
            </a:r>
          </a:p>
          <a:p>
            <a:pPr lvl="1"/>
            <a:r>
              <a:rPr lang="en-US" dirty="0"/>
              <a:t>Few references to lesbianism in </a:t>
            </a:r>
            <a:r>
              <a:rPr lang="en-US" dirty="0" err="1"/>
              <a:t>Graeco</a:t>
            </a:r>
            <a:r>
              <a:rPr lang="en-US" dirty="0"/>
              <a:t>-Roman culture</a:t>
            </a:r>
          </a:p>
          <a:p>
            <a:pPr lvl="1"/>
            <a:r>
              <a:rPr lang="en-US" dirty="0"/>
              <a:t>Vanishingly small number in Jewish sources</a:t>
            </a:r>
          </a:p>
          <a:p>
            <a:r>
              <a:rPr lang="en-US" dirty="0"/>
              <a:t>Many references to oral and anal sex</a:t>
            </a:r>
          </a:p>
          <a:p>
            <a:r>
              <a:rPr lang="en-US" dirty="0"/>
              <a:t>Or </a:t>
            </a:r>
            <a:r>
              <a:rPr lang="en-US" i="1" dirty="0"/>
              <a:t>any</a:t>
            </a:r>
            <a:r>
              <a:rPr lang="en-US" dirty="0"/>
              <a:t> sex that ‘wasted’ sperm</a:t>
            </a:r>
          </a:p>
          <a:p>
            <a:pPr lvl="1"/>
            <a:r>
              <a:rPr lang="en-US" dirty="0"/>
              <a:t>Contraception; women unable to have children (</a:t>
            </a:r>
            <a:r>
              <a:rPr lang="en-US" dirty="0" err="1"/>
              <a:t>cf</a:t>
            </a:r>
            <a:r>
              <a:rPr lang="en-US" dirty="0"/>
              <a:t> Philo)</a:t>
            </a:r>
          </a:p>
          <a:p>
            <a:r>
              <a:rPr lang="en-US" dirty="0"/>
              <a:t>Understood this way by various early church commentators (Clement, Augustine)</a:t>
            </a:r>
          </a:p>
        </p:txBody>
      </p:sp>
      <p:sp>
        <p:nvSpPr>
          <p:cNvPr id="3" name="Title 2"/>
          <p:cNvSpPr>
            <a:spLocks noGrp="1"/>
          </p:cNvSpPr>
          <p:nvPr>
            <p:ph type="title"/>
          </p:nvPr>
        </p:nvSpPr>
        <p:spPr/>
        <p:txBody>
          <a:bodyPr/>
          <a:lstStyle/>
          <a:p>
            <a:r>
              <a:rPr lang="en-US" dirty="0"/>
              <a:t>Against nature…</a:t>
            </a:r>
          </a:p>
        </p:txBody>
      </p:sp>
    </p:spTree>
    <p:extLst>
      <p:ext uri="{BB962C8B-B14F-4D97-AF65-F5344CB8AC3E}">
        <p14:creationId xmlns:p14="http://schemas.microsoft.com/office/powerpoint/2010/main" val="209062667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500"/>
                                        <p:tgtEl>
                                          <p:spTgt spid="2">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fade">
                                      <p:cBhvr>
                                        <p:cTn id="26" dur="500"/>
                                        <p:tgtEl>
                                          <p:spTgt spid="2">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fade">
                                      <p:cBhvr>
                                        <p:cTn id="31"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Critical failing – worshipping creation, not God</a:t>
            </a:r>
          </a:p>
          <a:p>
            <a:r>
              <a:rPr lang="en-US" dirty="0"/>
              <a:t>1:26-27 is the result of idolatry, and God’s judgment on idolatry</a:t>
            </a:r>
          </a:p>
          <a:p>
            <a:r>
              <a:rPr lang="en-US" dirty="0"/>
              <a:t>Why focus on same-sex activity?</a:t>
            </a:r>
          </a:p>
          <a:p>
            <a:r>
              <a:rPr lang="en-US" dirty="0"/>
              <a:t>What about those who worship God but are homosexual?</a:t>
            </a:r>
          </a:p>
          <a:p>
            <a:r>
              <a:rPr lang="en-US" dirty="0"/>
              <a:t>What type of same-sex activity is Paul condemning?</a:t>
            </a:r>
          </a:p>
          <a:p>
            <a:r>
              <a:rPr lang="en-US" dirty="0"/>
              <a:t>Activity must be acceptable to pagans, but not to Jews</a:t>
            </a:r>
          </a:p>
        </p:txBody>
      </p:sp>
      <p:sp>
        <p:nvSpPr>
          <p:cNvPr id="3" name="Title 2"/>
          <p:cNvSpPr>
            <a:spLocks noGrp="1"/>
          </p:cNvSpPr>
          <p:nvPr>
            <p:ph type="title"/>
          </p:nvPr>
        </p:nvSpPr>
        <p:spPr/>
        <p:txBody>
          <a:bodyPr/>
          <a:lstStyle/>
          <a:p>
            <a:r>
              <a:rPr lang="en-US" dirty="0"/>
              <a:t>Paul’s argument</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481328"/>
            <a:ext cx="4428735" cy="4525963"/>
          </a:xfrm>
        </p:spPr>
        <p:txBody>
          <a:bodyPr>
            <a:normAutofit fontScale="92500" lnSpcReduction="10000"/>
          </a:bodyPr>
          <a:lstStyle/>
          <a:p>
            <a:r>
              <a:rPr lang="en-US" dirty="0"/>
              <a:t>The earth mother, or great mother</a:t>
            </a:r>
          </a:p>
          <a:p>
            <a:r>
              <a:rPr lang="en-US" dirty="0"/>
              <a:t>Associated with fertility</a:t>
            </a:r>
          </a:p>
          <a:p>
            <a:r>
              <a:rPr lang="en-US" dirty="0"/>
              <a:t>Associated with wife of Augustus</a:t>
            </a:r>
          </a:p>
          <a:p>
            <a:r>
              <a:rPr lang="en-US" dirty="0"/>
              <a:t>Prominent temple in Rome (18m </a:t>
            </a:r>
            <a:r>
              <a:rPr lang="en-US" dirty="0" err="1"/>
              <a:t>x</a:t>
            </a:r>
            <a:r>
              <a:rPr lang="en-US" dirty="0"/>
              <a:t> 30m)</a:t>
            </a:r>
          </a:p>
          <a:p>
            <a:r>
              <a:rPr lang="en-US" dirty="0"/>
              <a:t>Part of the official religious calendar</a:t>
            </a:r>
          </a:p>
          <a:p>
            <a:r>
              <a:rPr lang="en-US" dirty="0"/>
              <a:t>Linked with Artemis, Diana, Venus, Aphrodite, Isis</a:t>
            </a:r>
            <a:r>
              <a:rPr lang="en-US"/>
              <a:t>, Ceres </a:t>
            </a:r>
            <a:r>
              <a:rPr lang="en-US" dirty="0"/>
              <a:t>and others</a:t>
            </a:r>
          </a:p>
          <a:p>
            <a:endParaRPr lang="en-US" dirty="0"/>
          </a:p>
        </p:txBody>
      </p:sp>
      <p:sp>
        <p:nvSpPr>
          <p:cNvPr id="4" name="Title 3"/>
          <p:cNvSpPr>
            <a:spLocks noGrp="1"/>
          </p:cNvSpPr>
          <p:nvPr>
            <p:ph type="title"/>
          </p:nvPr>
        </p:nvSpPr>
        <p:spPr/>
        <p:txBody>
          <a:bodyPr>
            <a:normAutofit fontScale="90000"/>
          </a:bodyPr>
          <a:lstStyle/>
          <a:p>
            <a:r>
              <a:rPr lang="en-US" dirty="0"/>
              <a:t>Possible context – cult of Cybele</a:t>
            </a:r>
          </a:p>
        </p:txBody>
      </p:sp>
      <p:pic>
        <p:nvPicPr>
          <p:cNvPr id="6" name="Picture 5" descr="sveit0478s.jpg"/>
          <p:cNvPicPr>
            <a:picLocks noChangeAspect="1"/>
          </p:cNvPicPr>
          <p:nvPr/>
        </p:nvPicPr>
        <p:blipFill>
          <a:blip r:embed="rId3"/>
          <a:stretch>
            <a:fillRect/>
          </a:stretch>
        </p:blipFill>
        <p:spPr>
          <a:xfrm>
            <a:off x="4885935" y="1417638"/>
            <a:ext cx="3251676" cy="4877514"/>
          </a:xfrm>
          <a:prstGeom prst="rect">
            <a:avLst/>
          </a:prstGeom>
        </p:spPr>
      </p:pic>
    </p:spTree>
    <p:extLst>
      <p:ext uri="{BB962C8B-B14F-4D97-AF65-F5344CB8AC3E}">
        <p14:creationId xmlns:p14="http://schemas.microsoft.com/office/powerpoint/2010/main" val="345377331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Ecstatic male followers</a:t>
            </a:r>
          </a:p>
          <a:p>
            <a:r>
              <a:rPr lang="en-US" dirty="0"/>
              <a:t>Self-castrated (‘…the due reward?’)</a:t>
            </a:r>
          </a:p>
          <a:p>
            <a:r>
              <a:rPr lang="en-US" dirty="0"/>
              <a:t>Called ‘</a:t>
            </a:r>
            <a:r>
              <a:rPr lang="en-US" dirty="0" err="1"/>
              <a:t>galli</a:t>
            </a:r>
            <a:r>
              <a:rPr lang="en-US" dirty="0"/>
              <a:t>’</a:t>
            </a:r>
          </a:p>
          <a:p>
            <a:r>
              <a:rPr lang="en-US" dirty="0"/>
              <a:t>Insulted as ‘dogs’ (see Philippians 3:2…)</a:t>
            </a:r>
          </a:p>
          <a:p>
            <a:r>
              <a:rPr lang="en-US" dirty="0"/>
              <a:t>Dressed as women</a:t>
            </a:r>
          </a:p>
          <a:p>
            <a:r>
              <a:rPr lang="en-US" dirty="0"/>
              <a:t>Also priestesses</a:t>
            </a:r>
          </a:p>
          <a:p>
            <a:r>
              <a:rPr lang="en-US" dirty="0"/>
              <a:t>Celebrations included orgies </a:t>
            </a:r>
            <a:br>
              <a:rPr lang="en-US" dirty="0"/>
            </a:br>
            <a:r>
              <a:rPr lang="en-US" dirty="0"/>
              <a:t>(at least in Jewish rhetoric)</a:t>
            </a:r>
          </a:p>
          <a:p>
            <a:r>
              <a:rPr lang="en-US" dirty="0"/>
              <a:t>Male </a:t>
            </a:r>
            <a:r>
              <a:rPr lang="en-US" dirty="0" err="1"/>
              <a:t>galli</a:t>
            </a:r>
            <a:r>
              <a:rPr lang="en-US" dirty="0"/>
              <a:t> penetrated</a:t>
            </a:r>
          </a:p>
          <a:p>
            <a:r>
              <a:rPr lang="en-US" dirty="0"/>
              <a:t>Female </a:t>
            </a:r>
            <a:r>
              <a:rPr lang="en-US" dirty="0" err="1"/>
              <a:t>galli</a:t>
            </a:r>
            <a:r>
              <a:rPr lang="en-US" dirty="0"/>
              <a:t> used phalluses to penetrate men</a:t>
            </a:r>
          </a:p>
        </p:txBody>
      </p:sp>
      <p:sp>
        <p:nvSpPr>
          <p:cNvPr id="3" name="Title 2"/>
          <p:cNvSpPr>
            <a:spLocks noGrp="1"/>
          </p:cNvSpPr>
          <p:nvPr>
            <p:ph type="title"/>
          </p:nvPr>
        </p:nvSpPr>
        <p:spPr/>
        <p:txBody>
          <a:bodyPr/>
          <a:lstStyle/>
          <a:p>
            <a:r>
              <a:rPr lang="en-US" dirty="0"/>
              <a:t>The worship of Cybele</a:t>
            </a:r>
          </a:p>
        </p:txBody>
      </p:sp>
    </p:spTree>
    <p:extLst>
      <p:ext uri="{BB962C8B-B14F-4D97-AF65-F5344CB8AC3E}">
        <p14:creationId xmlns:p14="http://schemas.microsoft.com/office/powerpoint/2010/main" val="231269513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Main, stereotypical form of same-sex activity</a:t>
            </a:r>
          </a:p>
          <a:p>
            <a:r>
              <a:rPr lang="en-US" dirty="0"/>
              <a:t>Explains why Paul uses ‘male’ not ‘men’</a:t>
            </a:r>
          </a:p>
          <a:p>
            <a:r>
              <a:rPr lang="en-US" dirty="0"/>
              <a:t>Understood this way by the earliest commentators on Romans:</a:t>
            </a:r>
          </a:p>
          <a:p>
            <a:pPr lvl="1"/>
            <a:r>
              <a:rPr lang="en-US" dirty="0"/>
              <a:t>‘For those who have set up a market for fornication and established infamous resorts for the young for every kind of vile pleasure, who do not abstain even from males, males with males committing shocking abominations… ...These adulterers and pederasts defame the eunuchs and the once-married…’</a:t>
            </a:r>
            <a:br>
              <a:rPr lang="en-US" dirty="0"/>
            </a:br>
            <a:r>
              <a:rPr lang="en-US" dirty="0" err="1"/>
              <a:t>Athenagoras</a:t>
            </a:r>
            <a:r>
              <a:rPr lang="en-US" dirty="0"/>
              <a:t> </a:t>
            </a:r>
            <a:r>
              <a:rPr lang="en-US" i="1" dirty="0"/>
              <a:t>Apology</a:t>
            </a:r>
            <a:r>
              <a:rPr lang="en-US" dirty="0"/>
              <a:t> 34 </a:t>
            </a:r>
          </a:p>
        </p:txBody>
      </p:sp>
      <p:sp>
        <p:nvSpPr>
          <p:cNvPr id="3" name="Title 2"/>
          <p:cNvSpPr>
            <a:spLocks noGrp="1"/>
          </p:cNvSpPr>
          <p:nvPr>
            <p:ph type="title"/>
          </p:nvPr>
        </p:nvSpPr>
        <p:spPr/>
        <p:txBody>
          <a:bodyPr>
            <a:normAutofit fontScale="90000"/>
          </a:bodyPr>
          <a:lstStyle/>
          <a:p>
            <a:r>
              <a:rPr lang="en-US" dirty="0"/>
              <a:t>Possible context 2 – older men and younger boys</a:t>
            </a:r>
          </a:p>
        </p:txBody>
      </p:sp>
    </p:spTree>
    <p:extLst>
      <p:ext uri="{BB962C8B-B14F-4D97-AF65-F5344CB8AC3E}">
        <p14:creationId xmlns:p14="http://schemas.microsoft.com/office/powerpoint/2010/main" val="104063311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fade">
                                      <p:cBhvr>
                                        <p:cTn id="2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ctr">
              <a:buNone/>
            </a:pPr>
            <a:r>
              <a:rPr lang="en-US" sz="3600" dirty="0"/>
              <a:t>‘Paul is very clear that the “unrighteous” will not enter the kingdom of God </a:t>
            </a:r>
            <a:br>
              <a:rPr lang="en-US" sz="3600" dirty="0"/>
            </a:br>
            <a:r>
              <a:rPr lang="en-US" sz="3600" dirty="0"/>
              <a:t>(1 Corinthians 6 v 9-11). </a:t>
            </a:r>
            <a:br>
              <a:rPr lang="en-US" sz="3600" dirty="0"/>
            </a:br>
            <a:r>
              <a:rPr lang="en-US" sz="3600" dirty="0"/>
              <a:t>Among the very various examples of unrighteous </a:t>
            </a:r>
            <a:r>
              <a:rPr lang="en-US" sz="3600" dirty="0" err="1"/>
              <a:t>behaviour</a:t>
            </a:r>
            <a:r>
              <a:rPr lang="en-US" sz="3600" dirty="0"/>
              <a:t> he lists is homosexual </a:t>
            </a:r>
            <a:r>
              <a:rPr lang="en-US" sz="3600" dirty="0" err="1"/>
              <a:t>practise</a:t>
            </a:r>
            <a:r>
              <a:rPr lang="en-US" sz="3600" dirty="0"/>
              <a:t>.’</a:t>
            </a:r>
          </a:p>
        </p:txBody>
      </p:sp>
      <p:sp>
        <p:nvSpPr>
          <p:cNvPr id="3" name="Title 2"/>
          <p:cNvSpPr>
            <a:spLocks noGrp="1"/>
          </p:cNvSpPr>
          <p:nvPr>
            <p:ph type="title"/>
          </p:nvPr>
        </p:nvSpPr>
        <p:spPr/>
        <p:txBody>
          <a:bodyPr/>
          <a:lstStyle/>
          <a:p>
            <a:r>
              <a:rPr lang="en-US" dirty="0"/>
              <a:t>1 Cor. 6:9 &amp; 1 Tim. 1:10</a:t>
            </a:r>
          </a:p>
        </p:txBody>
      </p:sp>
      <p:pic>
        <p:nvPicPr>
          <p:cNvPr id="4" name="Picture 3"/>
          <p:cNvPicPr>
            <a:picLocks noChangeAspect="1"/>
          </p:cNvPicPr>
          <p:nvPr/>
        </p:nvPicPr>
        <p:blipFill rotWithShape="1">
          <a:blip r:embed="rId3">
            <a:alphaModFix amt="35000"/>
            <a:extLst>
              <a:ext uri="{28A0092B-C50C-407E-A947-70E740481C1C}">
                <a14:useLocalDpi xmlns:a14="http://schemas.microsoft.com/office/drawing/2010/main" val="0"/>
              </a:ext>
            </a:extLst>
          </a:blip>
          <a:srcRect t="26681" b="14468"/>
          <a:stretch/>
        </p:blipFill>
        <p:spPr>
          <a:xfrm>
            <a:off x="0" y="1"/>
            <a:ext cx="9144000" cy="6858000"/>
          </a:xfrm>
          <a:prstGeom prst="rect">
            <a:avLst/>
          </a:prstGeom>
        </p:spPr>
      </p:pic>
    </p:spTree>
    <p:extLst>
      <p:ext uri="{BB962C8B-B14F-4D97-AF65-F5344CB8AC3E}">
        <p14:creationId xmlns:p14="http://schemas.microsoft.com/office/powerpoint/2010/main" val="2020608987"/>
      </p:ext>
    </p:extLst>
  </p:cSld>
  <p:clrMapOvr>
    <a:masterClrMapping/>
  </p:clrMapOvr>
  <p:transition spd="slow">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aseline="30000" dirty="0"/>
              <a:t>9 </a:t>
            </a:r>
            <a:r>
              <a:rPr lang="en-US" dirty="0"/>
              <a:t>Do you not know that wrongdoers will not inherit the kingdom of God? Do not be deceived! Fornicators [</a:t>
            </a:r>
            <a:r>
              <a:rPr lang="en-US" i="1" dirty="0" err="1"/>
              <a:t>pornoi</a:t>
            </a:r>
            <a:r>
              <a:rPr lang="en-US" dirty="0"/>
              <a:t>], idolaters, adulterers, male prostitutes [</a:t>
            </a:r>
            <a:r>
              <a:rPr lang="en-US" i="1" dirty="0" err="1"/>
              <a:t>malakoi</a:t>
            </a:r>
            <a:r>
              <a:rPr lang="en-US" dirty="0"/>
              <a:t>], sodomites [</a:t>
            </a:r>
            <a:r>
              <a:rPr lang="en-US" i="1" dirty="0" err="1"/>
              <a:t>arsenokoitai</a:t>
            </a:r>
            <a:r>
              <a:rPr lang="en-US" dirty="0"/>
              <a:t>], thieves, the greedy…</a:t>
            </a:r>
            <a:endParaRPr lang="en-GB" dirty="0"/>
          </a:p>
          <a:p>
            <a:r>
              <a:rPr lang="en-US" dirty="0"/>
              <a:t>…</a:t>
            </a:r>
            <a:r>
              <a:rPr lang="en-US" baseline="30000" dirty="0"/>
              <a:t>10</a:t>
            </a:r>
            <a:r>
              <a:rPr lang="en-US" dirty="0"/>
              <a:t>fornicators, sodomites [</a:t>
            </a:r>
            <a:r>
              <a:rPr lang="en-US" i="1" dirty="0" err="1"/>
              <a:t>arsenokoitais</a:t>
            </a:r>
            <a:r>
              <a:rPr lang="en-US" dirty="0"/>
              <a:t>], slave-traders, liars, perjurers, and whatever else is contrary to the sound teaching</a:t>
            </a:r>
            <a:r>
              <a:rPr lang="en-GB" dirty="0"/>
              <a:t> </a:t>
            </a:r>
            <a:endParaRPr lang="en-US" dirty="0"/>
          </a:p>
        </p:txBody>
      </p:sp>
      <p:sp>
        <p:nvSpPr>
          <p:cNvPr id="3" name="Title 2"/>
          <p:cNvSpPr>
            <a:spLocks noGrp="1"/>
          </p:cNvSpPr>
          <p:nvPr>
            <p:ph type="title"/>
          </p:nvPr>
        </p:nvSpPr>
        <p:spPr/>
        <p:txBody>
          <a:bodyPr/>
          <a:lstStyle/>
          <a:p>
            <a:r>
              <a:rPr lang="en-US" dirty="0"/>
              <a:t>1 Cor. 6:9 &amp; 1 Tim. 1:10</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i="1" dirty="0" err="1"/>
              <a:t>Malakoi</a:t>
            </a:r>
            <a:r>
              <a:rPr lang="en-US" i="1" dirty="0"/>
              <a:t> </a:t>
            </a:r>
            <a:r>
              <a:rPr lang="en-US" dirty="0"/>
              <a:t>– soft, so comes to mean ‘effeminate’ and ‘passive’. Hence </a:t>
            </a:r>
            <a:r>
              <a:rPr lang="en-US" i="1" dirty="0"/>
              <a:t>may</a:t>
            </a:r>
            <a:r>
              <a:rPr lang="en-US" dirty="0"/>
              <a:t> refer to the younger, lower status person (hence translation ‘male prostitute’)</a:t>
            </a:r>
          </a:p>
          <a:p>
            <a:r>
              <a:rPr lang="en-US" i="1" dirty="0" err="1"/>
              <a:t>Arsenokoitai</a:t>
            </a:r>
            <a:r>
              <a:rPr lang="en-US" i="1" dirty="0"/>
              <a:t> </a:t>
            </a:r>
            <a:r>
              <a:rPr lang="en-US" dirty="0"/>
              <a:t>– first occurrence in ancient literature. (From Leviticus?)</a:t>
            </a:r>
          </a:p>
          <a:p>
            <a:r>
              <a:rPr lang="en-US" dirty="0"/>
              <a:t>Combination word – male + intercourse</a:t>
            </a:r>
          </a:p>
          <a:p>
            <a:r>
              <a:rPr lang="en-US" dirty="0"/>
              <a:t>Hence </a:t>
            </a:r>
            <a:r>
              <a:rPr lang="en-US" i="1" dirty="0"/>
              <a:t>may</a:t>
            </a:r>
            <a:r>
              <a:rPr lang="en-US" dirty="0"/>
              <a:t> refer to the ‘active’, older person</a:t>
            </a:r>
          </a:p>
          <a:p>
            <a:r>
              <a:rPr lang="en-US" i="1" dirty="0"/>
              <a:t>May</a:t>
            </a:r>
            <a:r>
              <a:rPr lang="en-US" dirty="0"/>
              <a:t> be to do with prostitution/slavery</a:t>
            </a:r>
          </a:p>
          <a:p>
            <a:r>
              <a:rPr lang="en-US" dirty="0"/>
              <a:t>Difficult to tell because not used elsewhere</a:t>
            </a:r>
          </a:p>
          <a:p>
            <a:r>
              <a:rPr lang="en-US" dirty="0"/>
              <a:t>Note – neither are the terms most commonly used in Greek (</a:t>
            </a:r>
            <a:r>
              <a:rPr lang="en-US" i="1" dirty="0" err="1"/>
              <a:t>erastes</a:t>
            </a:r>
            <a:r>
              <a:rPr lang="en-US" i="1" dirty="0"/>
              <a:t> </a:t>
            </a:r>
            <a:r>
              <a:rPr lang="en-US" dirty="0"/>
              <a:t>– </a:t>
            </a:r>
            <a:r>
              <a:rPr lang="en-US" i="1" dirty="0" err="1"/>
              <a:t>eromenos</a:t>
            </a:r>
            <a:r>
              <a:rPr lang="en-US" dirty="0"/>
              <a:t>)</a:t>
            </a:r>
          </a:p>
        </p:txBody>
      </p:sp>
      <p:sp>
        <p:nvSpPr>
          <p:cNvPr id="3" name="Title 2"/>
          <p:cNvSpPr>
            <a:spLocks noGrp="1"/>
          </p:cNvSpPr>
          <p:nvPr>
            <p:ph type="title"/>
          </p:nvPr>
        </p:nvSpPr>
        <p:spPr/>
        <p:txBody>
          <a:bodyPr/>
          <a:lstStyle/>
          <a:p>
            <a:r>
              <a:rPr lang="en-US" dirty="0" err="1"/>
              <a:t>Malakoi</a:t>
            </a:r>
            <a:r>
              <a:rPr lang="en-US" dirty="0"/>
              <a:t> &amp; </a:t>
            </a:r>
            <a:r>
              <a:rPr lang="en-US" dirty="0" err="1"/>
              <a:t>arsenokoitai</a:t>
            </a:r>
            <a:endParaRPr lang="en-US"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Peter has a vision – unclean food is lowered on down to him</a:t>
            </a:r>
          </a:p>
          <a:p>
            <a:r>
              <a:rPr lang="en-US" dirty="0"/>
              <a:t>God declares it all clean</a:t>
            </a:r>
          </a:p>
          <a:p>
            <a:r>
              <a:rPr lang="en-US" dirty="0"/>
              <a:t>Peter </a:t>
            </a:r>
            <a:r>
              <a:rPr lang="en-US" dirty="0" err="1"/>
              <a:t>realises</a:t>
            </a:r>
            <a:r>
              <a:rPr lang="en-US" dirty="0"/>
              <a:t> that unclean </a:t>
            </a:r>
            <a:r>
              <a:rPr lang="en-US" i="1" dirty="0"/>
              <a:t>people</a:t>
            </a:r>
            <a:r>
              <a:rPr lang="en-US" dirty="0"/>
              <a:t> can be God’s people – and </a:t>
            </a:r>
            <a:r>
              <a:rPr lang="en-US" dirty="0" err="1"/>
              <a:t>baptises</a:t>
            </a:r>
            <a:r>
              <a:rPr lang="en-US" dirty="0"/>
              <a:t> gentiles without circumcision first</a:t>
            </a:r>
          </a:p>
          <a:p>
            <a:r>
              <a:rPr lang="en-US" dirty="0"/>
              <a:t>A model for acceptance of those ‘traditionally’ thought of as ‘unclean’?</a:t>
            </a:r>
          </a:p>
        </p:txBody>
      </p:sp>
      <p:sp>
        <p:nvSpPr>
          <p:cNvPr id="3" name="Title 2"/>
          <p:cNvSpPr>
            <a:spLocks noGrp="1"/>
          </p:cNvSpPr>
          <p:nvPr>
            <p:ph type="title"/>
          </p:nvPr>
        </p:nvSpPr>
        <p:spPr/>
        <p:txBody>
          <a:bodyPr/>
          <a:lstStyle/>
          <a:p>
            <a:r>
              <a:rPr lang="en-US" dirty="0"/>
              <a:t>Acts 10</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Divorce</a:t>
            </a:r>
          </a:p>
          <a:p>
            <a:r>
              <a:rPr lang="en-US" dirty="0"/>
              <a:t>Women’s leadership</a:t>
            </a:r>
          </a:p>
          <a:p>
            <a:r>
              <a:rPr lang="en-US" dirty="0"/>
              <a:t>Slavery</a:t>
            </a:r>
          </a:p>
          <a:p>
            <a:r>
              <a:rPr lang="en-US" dirty="0"/>
              <a:t>Usury (lending money at interest)</a:t>
            </a:r>
          </a:p>
          <a:p>
            <a:endParaRPr lang="en-US" dirty="0"/>
          </a:p>
          <a:p>
            <a:r>
              <a:rPr lang="en-US" dirty="0"/>
              <a:t>Incest</a:t>
            </a:r>
          </a:p>
        </p:txBody>
      </p:sp>
      <p:sp>
        <p:nvSpPr>
          <p:cNvPr id="3" name="Title 2"/>
          <p:cNvSpPr>
            <a:spLocks noGrp="1"/>
          </p:cNvSpPr>
          <p:nvPr>
            <p:ph type="title"/>
          </p:nvPr>
        </p:nvSpPr>
        <p:spPr/>
        <p:txBody>
          <a:bodyPr/>
          <a:lstStyle/>
          <a:p>
            <a:r>
              <a:rPr lang="en-US" dirty="0"/>
              <a:t>Analogies</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17638"/>
            <a:ext cx="5469703" cy="4525963"/>
          </a:xfrm>
        </p:spPr>
        <p:txBody>
          <a:bodyPr/>
          <a:lstStyle/>
          <a:p>
            <a:r>
              <a:rPr lang="en-GB" dirty="0"/>
              <a:t>‘The Bible says</a:t>
            </a:r>
            <a:r>
              <a:rPr lang="mr-IN" dirty="0"/>
              <a:t>…</a:t>
            </a:r>
            <a:r>
              <a:rPr lang="en-GB" dirty="0"/>
              <a:t>’ usually means ‘my interpretation of the Bible says</a:t>
            </a:r>
            <a:r>
              <a:rPr lang="mr-IN" dirty="0"/>
              <a:t>…</a:t>
            </a:r>
            <a:r>
              <a:rPr lang="en-GB" dirty="0"/>
              <a:t>’</a:t>
            </a:r>
          </a:p>
          <a:p>
            <a:endParaRPr lang="en-GB" dirty="0"/>
          </a:p>
          <a:p>
            <a:r>
              <a:rPr lang="en-GB" dirty="0"/>
              <a:t>‘Authority of the Bible’ is often confused with ‘authority of how I interpret the Bible’</a:t>
            </a:r>
          </a:p>
          <a:p>
            <a:endParaRPr lang="en-GB" dirty="0"/>
          </a:p>
          <a:p>
            <a:r>
              <a:rPr lang="en-GB" dirty="0"/>
              <a:t>No need to </a:t>
            </a:r>
            <a:r>
              <a:rPr lang="en-GB"/>
              <a:t>be terrified.</a:t>
            </a:r>
            <a:endParaRPr lang="en-US" dirty="0"/>
          </a:p>
        </p:txBody>
      </p:sp>
      <p:sp>
        <p:nvSpPr>
          <p:cNvPr id="3" name="Title 2"/>
          <p:cNvSpPr>
            <a:spLocks noGrp="1"/>
          </p:cNvSpPr>
          <p:nvPr>
            <p:ph type="title"/>
          </p:nvPr>
        </p:nvSpPr>
        <p:spPr/>
        <p:txBody>
          <a:bodyPr/>
          <a:lstStyle/>
          <a:p>
            <a:r>
              <a:rPr lang="en-US" dirty="0"/>
              <a:t>Final thoughts…</a:t>
            </a:r>
          </a:p>
        </p:txBody>
      </p:sp>
      <p:pic>
        <p:nvPicPr>
          <p:cNvPr id="4" name="Picture 3" descr="newlogo.jpg"/>
          <p:cNvPicPr>
            <a:picLocks noChangeAspect="1"/>
          </p:cNvPicPr>
          <p:nvPr/>
        </p:nvPicPr>
        <p:blipFill>
          <a:blip r:embed="rId3"/>
          <a:stretch>
            <a:fillRect/>
          </a:stretch>
        </p:blipFill>
        <p:spPr>
          <a:xfrm>
            <a:off x="6294940" y="818579"/>
            <a:ext cx="2391860" cy="3383377"/>
          </a:xfrm>
          <a:prstGeom prst="rect">
            <a:avLst/>
          </a:prstGeom>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405406" y="2218266"/>
            <a:ext cx="2281394" cy="369332"/>
          </a:xfrm>
          <a:prstGeom prst="rect">
            <a:avLst/>
          </a:prstGeom>
          <a:noFill/>
        </p:spPr>
        <p:txBody>
          <a:bodyPr wrap="none" rtlCol="0">
            <a:spAutoFit/>
          </a:bodyPr>
          <a:lstStyle/>
          <a:p>
            <a:r>
              <a:rPr lang="en-US" dirty="0">
                <a:solidFill>
                  <a:schemeClr val="bg1"/>
                </a:solidFill>
              </a:rPr>
              <a:t>A kitten yawning</a:t>
            </a:r>
            <a:r>
              <a:rPr lang="mr-IN" dirty="0">
                <a:solidFill>
                  <a:schemeClr val="bg1"/>
                </a:solidFill>
              </a:rPr>
              <a:t>…</a:t>
            </a:r>
            <a:endParaRPr lang="en-US" dirty="0">
              <a:solidFill>
                <a:schemeClr val="bg1"/>
              </a:solidFill>
            </a:endParaRPr>
          </a:p>
        </p:txBody>
      </p:sp>
      <p:sp>
        <p:nvSpPr>
          <p:cNvPr id="3" name="Content Placeholder 2">
            <a:extLst>
              <a:ext uri="{FF2B5EF4-FFF2-40B4-BE49-F238E27FC236}">
                <a16:creationId xmlns:a16="http://schemas.microsoft.com/office/drawing/2014/main" id="{E8020937-2EFB-414E-9D0D-8ACD5009915C}"/>
              </a:ext>
            </a:extLst>
          </p:cNvPr>
          <p:cNvSpPr>
            <a:spLocks noGrp="1"/>
          </p:cNvSpPr>
          <p:nvPr>
            <p:ph idx="1"/>
          </p:nvPr>
        </p:nvSpPr>
        <p:spPr/>
        <p:txBody>
          <a:bodyPr/>
          <a:lstStyle/>
          <a:p>
            <a:endParaRPr lang="en-GB"/>
          </a:p>
        </p:txBody>
      </p:sp>
      <p:pic>
        <p:nvPicPr>
          <p:cNvPr id="2050" name="Picture 2" descr="Animal, Walk, Promenade, Cat, Tiger Pattern, Sabah">
            <a:extLst>
              <a:ext uri="{FF2B5EF4-FFF2-40B4-BE49-F238E27FC236}">
                <a16:creationId xmlns:a16="http://schemas.microsoft.com/office/drawing/2014/main" id="{882B5A9F-D91B-4208-B01B-CF6CF0095B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45C4135-ADC9-4B33-855F-F8BE9E703ADA}"/>
              </a:ext>
            </a:extLst>
          </p:cNvPr>
          <p:cNvSpPr txBox="1"/>
          <p:nvPr/>
        </p:nvSpPr>
        <p:spPr>
          <a:xfrm>
            <a:off x="2649416" y="410308"/>
            <a:ext cx="3530134" cy="369332"/>
          </a:xfrm>
          <a:prstGeom prst="rect">
            <a:avLst/>
          </a:prstGeom>
          <a:noFill/>
        </p:spPr>
        <p:txBody>
          <a:bodyPr wrap="none" rtlCol="0">
            <a:spAutoFit/>
          </a:bodyPr>
          <a:lstStyle/>
          <a:p>
            <a:r>
              <a:rPr lang="en-GB" dirty="0"/>
              <a:t>This is simply a cat yawning!</a:t>
            </a:r>
          </a:p>
        </p:txBody>
      </p:sp>
    </p:spTree>
    <p:extLst>
      <p:ext uri="{BB962C8B-B14F-4D97-AF65-F5344CB8AC3E}">
        <p14:creationId xmlns:p14="http://schemas.microsoft.com/office/powerpoint/2010/main" val="78357826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dirty="0"/>
              <a:t>Anything by Robert Gagnon</a:t>
            </a:r>
          </a:p>
          <a:p>
            <a:pPr lvl="1"/>
            <a:r>
              <a:rPr lang="en-US" dirty="0"/>
              <a:t>Beware. A mix of detailed biblical scholarship, strange arguments and extremely poor science. Relied on by others.</a:t>
            </a:r>
          </a:p>
          <a:p>
            <a:r>
              <a:rPr lang="en-US" dirty="0"/>
              <a:t>Anything by Ian Paul, Andrew Goddard, True Freedom Trust, Living Out</a:t>
            </a:r>
          </a:p>
          <a:p>
            <a:pPr lvl="1"/>
            <a:r>
              <a:rPr lang="en-US" dirty="0"/>
              <a:t>The standard traditional evangelical arguments against. Tendency to </a:t>
            </a:r>
            <a:r>
              <a:rPr lang="en-US" dirty="0" err="1"/>
              <a:t>emphasise</a:t>
            </a:r>
            <a:r>
              <a:rPr lang="en-US" dirty="0"/>
              <a:t> one reading of verses and to ignore other ways of reading these same verses. </a:t>
            </a:r>
          </a:p>
          <a:p>
            <a:r>
              <a:rPr lang="en-US" dirty="0"/>
              <a:t>Anything by Alan Wilson, Matthew Vines, Steve </a:t>
            </a:r>
            <a:r>
              <a:rPr lang="en-US" dirty="0" err="1"/>
              <a:t>Chalke</a:t>
            </a:r>
            <a:r>
              <a:rPr lang="en-US" dirty="0"/>
              <a:t>, campaigning groups</a:t>
            </a:r>
          </a:p>
          <a:p>
            <a:pPr lvl="1"/>
            <a:r>
              <a:rPr lang="en-US" dirty="0"/>
              <a:t>The standard arguments in </a:t>
            </a:r>
            <a:r>
              <a:rPr lang="en-US" dirty="0" err="1"/>
              <a:t>favour</a:t>
            </a:r>
            <a:r>
              <a:rPr lang="en-US" dirty="0"/>
              <a:t> of change. Do not always address the arguments against.</a:t>
            </a:r>
          </a:p>
          <a:p>
            <a:r>
              <a:rPr lang="en-US" dirty="0"/>
              <a:t>Anything by Tobias Haller </a:t>
            </a:r>
          </a:p>
          <a:p>
            <a:pPr lvl="1"/>
            <a:r>
              <a:rPr lang="en-US" dirty="0"/>
              <a:t>Excellent (in my opinion</a:t>
            </a:r>
            <a:r>
              <a:rPr lang="is-IS" dirty="0"/>
              <a:t>…)</a:t>
            </a:r>
            <a:endParaRPr lang="en-US" dirty="0"/>
          </a:p>
          <a:p>
            <a:endParaRPr lang="en-US" dirty="0"/>
          </a:p>
        </p:txBody>
      </p:sp>
      <p:sp>
        <p:nvSpPr>
          <p:cNvPr id="3" name="Title 2"/>
          <p:cNvSpPr>
            <a:spLocks noGrp="1"/>
          </p:cNvSpPr>
          <p:nvPr>
            <p:ph type="title"/>
          </p:nvPr>
        </p:nvSpPr>
        <p:spPr/>
        <p:txBody>
          <a:bodyPr/>
          <a:lstStyle/>
          <a:p>
            <a:r>
              <a:rPr lang="en-US" dirty="0"/>
              <a:t>A very short bibliography</a:t>
            </a:r>
          </a:p>
        </p:txBody>
      </p:sp>
    </p:spTree>
    <p:extLst>
      <p:ext uri="{BB962C8B-B14F-4D97-AF65-F5344CB8AC3E}">
        <p14:creationId xmlns:p14="http://schemas.microsoft.com/office/powerpoint/2010/main" val="3364146496"/>
      </p:ext>
    </p:extLst>
  </p:cSld>
  <p:clrMapOvr>
    <a:masterClrMapping/>
  </p:clrMapOvr>
  <p:transition spd="slow">
    <p:wipe dir="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 can email an annotated pdf if anyone wants a much fuller bibliography (currently 65 entries)</a:t>
            </a:r>
          </a:p>
          <a:p>
            <a:r>
              <a:rPr lang="en-US" dirty="0"/>
              <a:t>Some are technical articles that require either Greek or Hebrew.</a:t>
            </a:r>
          </a:p>
        </p:txBody>
      </p:sp>
      <p:sp>
        <p:nvSpPr>
          <p:cNvPr id="3" name="Title 2"/>
          <p:cNvSpPr>
            <a:spLocks noGrp="1"/>
          </p:cNvSpPr>
          <p:nvPr>
            <p:ph type="title"/>
          </p:nvPr>
        </p:nvSpPr>
        <p:spPr/>
        <p:txBody>
          <a:bodyPr/>
          <a:lstStyle/>
          <a:p>
            <a:r>
              <a:rPr lang="en-US" dirty="0"/>
              <a:t>A much longer bibliography</a:t>
            </a:r>
          </a:p>
        </p:txBody>
      </p:sp>
    </p:spTree>
    <p:extLst>
      <p:ext uri="{BB962C8B-B14F-4D97-AF65-F5344CB8AC3E}">
        <p14:creationId xmlns:p14="http://schemas.microsoft.com/office/powerpoint/2010/main" val="688801533"/>
      </p:ext>
    </p:extLst>
  </p:cSld>
  <p:clrMapOvr>
    <a:masterClrMapping/>
  </p:clrMapOvr>
  <p:transition spd="slow">
    <p:wipe dir="d"/>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Concourse.thmx</Template>
  <TotalTime>3094</TotalTime>
  <Words>3630</Words>
  <Application>Microsoft Office PowerPoint</Application>
  <PresentationFormat>On-screen Show (4:3)</PresentationFormat>
  <Paragraphs>347</Paragraphs>
  <Slides>43</Slides>
  <Notes>43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Calibri</vt:lpstr>
      <vt:lpstr>Lucida Sans Unicode</vt:lpstr>
      <vt:lpstr>Verdana</vt:lpstr>
      <vt:lpstr>Wingdings 2</vt:lpstr>
      <vt:lpstr>Wingdings 3</vt:lpstr>
      <vt:lpstr>Concourse</vt:lpstr>
      <vt:lpstr>Terror Texts  Christians  in Conversation  for Pride  All Hallows Leeds 2017</vt:lpstr>
      <vt:lpstr>Some ground rules…</vt:lpstr>
      <vt:lpstr>Issues not covered directly today…</vt:lpstr>
      <vt:lpstr>Interpreting the Bible…</vt:lpstr>
      <vt:lpstr>Interpreting the Bible…</vt:lpstr>
      <vt:lpstr>Why we don’t…</vt:lpstr>
      <vt:lpstr>So…</vt:lpstr>
      <vt:lpstr>Homosexuality</vt:lpstr>
      <vt:lpstr>Is it this…</vt:lpstr>
      <vt:lpstr>Or this…</vt:lpstr>
      <vt:lpstr>The Terror Texts…</vt:lpstr>
      <vt:lpstr>The terror texts (&amp; others)</vt:lpstr>
      <vt:lpstr>Genesis 1 &amp; 2</vt:lpstr>
      <vt:lpstr>Genesis 1 &amp; 2</vt:lpstr>
      <vt:lpstr>Genesis 1 &amp; 2</vt:lpstr>
      <vt:lpstr>Genesis 19 – Sodom</vt:lpstr>
      <vt:lpstr>Genesis 19 - Sodom</vt:lpstr>
      <vt:lpstr>Leviticus 18:22 &amp; 20:13</vt:lpstr>
      <vt:lpstr>Leviticus 18:22 &amp; 20:13</vt:lpstr>
      <vt:lpstr>Leviticus 18:22 &amp; 20:13</vt:lpstr>
      <vt:lpstr>Leviticus 18:22 &amp; 20:13</vt:lpstr>
      <vt:lpstr>Old Testament marriage…</vt:lpstr>
      <vt:lpstr>The gospels</vt:lpstr>
      <vt:lpstr>The gospels</vt:lpstr>
      <vt:lpstr>Sexual categories in the ancient world for freeborn male</vt:lpstr>
      <vt:lpstr>Attitudes to sex for free men</vt:lpstr>
      <vt:lpstr>Romans 1:26-27</vt:lpstr>
      <vt:lpstr>Romans 1:26-27</vt:lpstr>
      <vt:lpstr>‘Against nature’ – means…</vt:lpstr>
      <vt:lpstr>Against nature…</vt:lpstr>
      <vt:lpstr>Paul’s argument</vt:lpstr>
      <vt:lpstr>Possible context – cult of Cybele</vt:lpstr>
      <vt:lpstr>The worship of Cybele</vt:lpstr>
      <vt:lpstr>Possible context 2 – older men and younger boys</vt:lpstr>
      <vt:lpstr>1 Cor. 6:9 &amp; 1 Tim. 1:10</vt:lpstr>
      <vt:lpstr>1 Cor. 6:9 &amp; 1 Tim. 1:10</vt:lpstr>
      <vt:lpstr>Malakoi &amp; arsenokoitai</vt:lpstr>
      <vt:lpstr>Acts 10</vt:lpstr>
      <vt:lpstr>Analogies</vt:lpstr>
      <vt:lpstr>Final thoughts…</vt:lpstr>
      <vt:lpstr>PowerPoint Presentation</vt:lpstr>
      <vt:lpstr>A very short bibliography</vt:lpstr>
      <vt:lpstr>A much longer bibliography</vt:lpstr>
    </vt:vector>
  </TitlesOfParts>
  <Company>Northern Baptist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Paul’s gospel in Rome</dc:title>
  <dc:creator>Jonathan Tallon</dc:creator>
  <cp:lastModifiedBy>Ramesh Mehay</cp:lastModifiedBy>
  <cp:revision>71</cp:revision>
  <cp:lastPrinted>2017-08-05T11:55:55Z</cp:lastPrinted>
  <dcterms:created xsi:type="dcterms:W3CDTF">2011-01-20T13:45:59Z</dcterms:created>
  <dcterms:modified xsi:type="dcterms:W3CDTF">2021-04-16T12:50:28Z</dcterms:modified>
</cp:coreProperties>
</file>