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756" r:id="rId3"/>
  </p:sldMasterIdLst>
  <p:notesMasterIdLst>
    <p:notesMasterId r:id="rId31"/>
  </p:notesMasterIdLst>
  <p:sldIdLst>
    <p:sldId id="288" r:id="rId4"/>
    <p:sldId id="256" r:id="rId5"/>
    <p:sldId id="467" r:id="rId6"/>
    <p:sldId id="469" r:id="rId7"/>
    <p:sldId id="471" r:id="rId8"/>
    <p:sldId id="466" r:id="rId9"/>
    <p:sldId id="465" r:id="rId10"/>
    <p:sldId id="470" r:id="rId11"/>
    <p:sldId id="313" r:id="rId12"/>
    <p:sldId id="305" r:id="rId13"/>
    <p:sldId id="306" r:id="rId14"/>
    <p:sldId id="319" r:id="rId15"/>
    <p:sldId id="458" r:id="rId16"/>
    <p:sldId id="461" r:id="rId17"/>
    <p:sldId id="315" r:id="rId18"/>
    <p:sldId id="462" r:id="rId19"/>
    <p:sldId id="463" r:id="rId20"/>
    <p:sldId id="312" r:id="rId21"/>
    <p:sldId id="308" r:id="rId22"/>
    <p:sldId id="309" r:id="rId23"/>
    <p:sldId id="311" r:id="rId24"/>
    <p:sldId id="464" r:id="rId25"/>
    <p:sldId id="310" r:id="rId26"/>
    <p:sldId id="290" r:id="rId27"/>
    <p:sldId id="307" r:id="rId28"/>
    <p:sldId id="314" r:id="rId29"/>
    <p:sldId id="47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CCFFCC"/>
    <a:srgbClr val="BD92DE"/>
    <a:srgbClr val="38A7B6"/>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637" autoAdjust="0"/>
    <p:restoredTop sz="75060" autoAdjust="0"/>
  </p:normalViewPr>
  <p:slideViewPr>
    <p:cSldViewPr snapToGrid="0">
      <p:cViewPr varScale="1">
        <p:scale>
          <a:sx n="82" d="100"/>
          <a:sy n="82" d="100"/>
        </p:scale>
        <p:origin x="28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610BF-927D-456E-8338-6FD2210F376F}" type="datetimeFigureOut">
              <a:rPr lang="en-GB" smtClean="0"/>
              <a:t>08/06/2017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48576-12ED-4842-977D-6590054D4860}" type="slidenum">
              <a:rPr lang="en-GB" smtClean="0"/>
              <a:t>‹#›</a:t>
            </a:fld>
            <a:endParaRPr lang="en-GB"/>
          </a:p>
        </p:txBody>
      </p:sp>
    </p:spTree>
    <p:extLst>
      <p:ext uri="{BB962C8B-B14F-4D97-AF65-F5344CB8AC3E}">
        <p14:creationId xmlns:p14="http://schemas.microsoft.com/office/powerpoint/2010/main" val="2458792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en.wikipedia.org/wiki/Albert_Schweitzer"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en.wikipedia.org/wiki/Peak_experience" TargetMode="External"/><Relationship Id="rId5" Type="http://schemas.openxmlformats.org/officeDocument/2006/relationships/hyperlink" Target="http://en.wikipedia.org/wiki/Self-actualization#cite_note-19" TargetMode="External"/><Relationship Id="rId4" Type="http://schemas.openxmlformats.org/officeDocument/2006/relationships/hyperlink" Target="http://en.wikipedia.org/wiki/Mother_Teresa"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16.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en.wikipedia.org/wiki/Self-actualization#cite_note-ReferenceA-24" TargetMode="External"/><Relationship Id="rId13" Type="http://schemas.openxmlformats.org/officeDocument/2006/relationships/hyperlink" Target="http://en.wikipedia.org/wiki/Intimacy" TargetMode="External"/><Relationship Id="rId3" Type="http://schemas.openxmlformats.org/officeDocument/2006/relationships/hyperlink" Target="http://en.wikipedia.org/wiki/Self-esteem" TargetMode="External"/><Relationship Id="rId7" Type="http://schemas.openxmlformats.org/officeDocument/2006/relationships/hyperlink" Target="http://en.wikipedia.org/wiki/Sleep" TargetMode="External"/><Relationship Id="rId12" Type="http://schemas.openxmlformats.org/officeDocument/2006/relationships/hyperlink" Target="http://en.wikipedia.org/wiki/Belongingness" TargetMode="External"/><Relationship Id="rId2" Type="http://schemas.openxmlformats.org/officeDocument/2006/relationships/slide" Target="../slides/slide23.xml"/><Relationship Id="rId16" Type="http://schemas.openxmlformats.org/officeDocument/2006/relationships/hyperlink" Target="http://en.wikipedia.org/wiki/Respect" TargetMode="External"/><Relationship Id="rId1" Type="http://schemas.openxmlformats.org/officeDocument/2006/relationships/notesMaster" Target="../notesMasters/notesMaster1.xml"/><Relationship Id="rId6" Type="http://schemas.openxmlformats.org/officeDocument/2006/relationships/hyperlink" Target="http://en.wikipedia.org/wiki/Food" TargetMode="External"/><Relationship Id="rId11" Type="http://schemas.openxmlformats.org/officeDocument/2006/relationships/hyperlink" Target="http://en.wikipedia.org/wiki/Acceptance" TargetMode="External"/><Relationship Id="rId5" Type="http://schemas.openxmlformats.org/officeDocument/2006/relationships/hyperlink" Target="http://en.wikipedia.org/wiki/Self-actualization#cite_note-Gleitman_and_Reisberg-10" TargetMode="External"/><Relationship Id="rId15" Type="http://schemas.openxmlformats.org/officeDocument/2006/relationships/hyperlink" Target="http://en.wikipedia.org/wiki/Skill" TargetMode="External"/><Relationship Id="rId10" Type="http://schemas.openxmlformats.org/officeDocument/2006/relationships/hyperlink" Target="http://en.wikipedia.org/wiki/Comfort" TargetMode="External"/><Relationship Id="rId4" Type="http://schemas.openxmlformats.org/officeDocument/2006/relationships/hyperlink" Target="http://en.wikipedia.org/wiki/Self-actualization#cite_note-23" TargetMode="External"/><Relationship Id="rId9" Type="http://schemas.openxmlformats.org/officeDocument/2006/relationships/hyperlink" Target="http://en.wikipedia.org/wiki/Security" TargetMode="External"/><Relationship Id="rId14" Type="http://schemas.openxmlformats.org/officeDocument/2006/relationships/hyperlink" Target="http://en.wikipedia.org/wiki/Family"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Abraham Maslow has done more to change our view of human nature and human possibilities than has any other American psychologist of the past fifty years.</a:t>
            </a:r>
          </a:p>
          <a:p>
            <a:r>
              <a:rPr lang="en-GB" sz="1200" kern="1200" dirty="0">
                <a:solidFill>
                  <a:schemeClr val="tx1"/>
                </a:solidFill>
                <a:effectLst/>
                <a:latin typeface="+mn-lt"/>
                <a:ea typeface="+mn-ea"/>
                <a:cs typeface="+mn-cs"/>
              </a:rPr>
              <a:t>He was</a:t>
            </a:r>
            <a:r>
              <a:rPr lang="en-GB" sz="1200" kern="1200" baseline="0" dirty="0">
                <a:solidFill>
                  <a:schemeClr val="tx1"/>
                </a:solidFill>
                <a:effectLst/>
                <a:latin typeface="+mn-lt"/>
                <a:ea typeface="+mn-ea"/>
                <a:cs typeface="+mn-cs"/>
              </a:rPr>
              <a:t> more interested in humanistic psychology (working out people by studying healthy human beings) than deficiency psychology (working out people by studying ill people – as Freud did).</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a:t>
            </a:fld>
            <a:endParaRPr lang="en-GB"/>
          </a:p>
        </p:txBody>
      </p:sp>
    </p:spTree>
    <p:extLst>
      <p:ext uri="{BB962C8B-B14F-4D97-AF65-F5344CB8AC3E}">
        <p14:creationId xmlns:p14="http://schemas.microsoft.com/office/powerpoint/2010/main" val="139111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r>
              <a:rPr lang="en-GB" baseline="0" dirty="0"/>
              <a:t>Most of the content about Maslow’s theory on Self-Actualisation is transcribed from a DVD called ‘Maslow and Self-</a:t>
            </a:r>
            <a:r>
              <a:rPr lang="en-GB" baseline="0" dirty="0" err="1"/>
              <a:t>Acutalization</a:t>
            </a:r>
            <a:r>
              <a:rPr lang="en-GB" baseline="0" dirty="0"/>
              <a:t>’.  </a:t>
            </a:r>
          </a:p>
          <a:p>
            <a:r>
              <a:rPr lang="en-GB" baseline="0" dirty="0"/>
              <a:t>It an interview with him and Dr. Everett </a:t>
            </a:r>
            <a:r>
              <a:rPr lang="en-GB" baseline="0" dirty="0" err="1"/>
              <a:t>Shostrom</a:t>
            </a:r>
            <a:r>
              <a:rPr lang="en-GB" baseline="0" dirty="0"/>
              <a:t> that was done in 1968 (it’s in black and white).   It’s quite a boring DVD to watch - it lacks dynamism and both interviewer and interviewee have rather drone monotonous voices.   But the content is good (if you can keep your eyes open).</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a:t>
            </a:fld>
            <a:endParaRPr lang="en-GB"/>
          </a:p>
        </p:txBody>
      </p:sp>
    </p:spTree>
    <p:extLst>
      <p:ext uri="{BB962C8B-B14F-4D97-AF65-F5344CB8AC3E}">
        <p14:creationId xmlns:p14="http://schemas.microsoft.com/office/powerpoint/2010/main" val="1507697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Adaptability</a:t>
            </a:r>
            <a:r>
              <a:rPr lang="en-GB" sz="1200" kern="1200" dirty="0">
                <a:solidFill>
                  <a:schemeClr val="tx1"/>
                </a:solidFill>
                <a:effectLst/>
                <a:latin typeface="+mn-lt"/>
                <a:ea typeface="+mn-ea"/>
                <a:cs typeface="+mn-cs"/>
              </a:rPr>
              <a:t>, which refers to the ability to accept changes in occupational situations and continue to work at a high level of performance. For example, the individual would be considered capable of taking criticisms and improving upon them in order to create a positive outcome, as opposed to paying no regard to negative feedback.</a:t>
            </a:r>
          </a:p>
          <a:p>
            <a:r>
              <a:rPr lang="en-GB" sz="1200" b="1" kern="1200" dirty="0">
                <a:solidFill>
                  <a:schemeClr val="tx1"/>
                </a:solidFill>
                <a:effectLst/>
                <a:latin typeface="+mn-lt"/>
                <a:ea typeface="+mn-ea"/>
                <a:cs typeface="+mn-cs"/>
              </a:rPr>
              <a:t>Self-Control</a:t>
            </a:r>
            <a:r>
              <a:rPr lang="en-GB" sz="1200" kern="1200" dirty="0">
                <a:solidFill>
                  <a:schemeClr val="tx1"/>
                </a:solidFill>
                <a:effectLst/>
                <a:latin typeface="+mn-lt"/>
                <a:ea typeface="+mn-ea"/>
                <a:cs typeface="+mn-cs"/>
              </a:rPr>
              <a:t>, which conveys the likelihood of an individual’s judgement                or behaviour being affected by emotions or desires, which is important as it refers to the candidate’s ability to make rational decisions, even when faced with complications or difficulties. It could also be regarded of an indicator of whether the individual will remain focused when given certain tasks, particularly those that may be considered uninteresting.</a:t>
            </a:r>
          </a:p>
          <a:p>
            <a:r>
              <a:rPr lang="en-GB" sz="1200" b="1" kern="1200" dirty="0">
                <a:solidFill>
                  <a:schemeClr val="tx1"/>
                </a:solidFill>
                <a:effectLst/>
                <a:latin typeface="+mn-lt"/>
                <a:ea typeface="+mn-ea"/>
                <a:cs typeface="+mn-cs"/>
              </a:rPr>
              <a:t>Self-Sufficiency</a:t>
            </a:r>
            <a:r>
              <a:rPr lang="en-GB" sz="1200" kern="1200" dirty="0">
                <a:solidFill>
                  <a:schemeClr val="tx1"/>
                </a:solidFill>
                <a:effectLst/>
                <a:latin typeface="+mn-lt"/>
                <a:ea typeface="+mn-ea"/>
                <a:cs typeface="+mn-cs"/>
              </a:rPr>
              <a:t>, which is considered to include the ability to work autonomously without the need of guidance or relying on others to complete a task. Although some direction may be needed, self-sufficiency denotes a confident and capable attitude when undertaking a task, whether it require team work or individual attention.</a:t>
            </a:r>
          </a:p>
          <a:p>
            <a:r>
              <a:rPr lang="en-GB" sz="1200" b="1" kern="1200" dirty="0">
                <a:solidFill>
                  <a:schemeClr val="tx1"/>
                </a:solidFill>
                <a:effectLst/>
                <a:latin typeface="+mn-lt"/>
                <a:ea typeface="+mn-ea"/>
                <a:cs typeface="+mn-cs"/>
              </a:rPr>
              <a:t>Optimism</a:t>
            </a:r>
            <a:r>
              <a:rPr lang="en-GB" sz="1200" kern="1200" dirty="0">
                <a:solidFill>
                  <a:schemeClr val="tx1"/>
                </a:solidFill>
                <a:effectLst/>
                <a:latin typeface="+mn-lt"/>
                <a:ea typeface="+mn-ea"/>
                <a:cs typeface="+mn-cs"/>
              </a:rPr>
              <a:t>, which refers to the candidate’s outlook in regards to certain events and suggests whether or not they are likely to look upon them with positivity or negativity. For example, those with high optimism are more likely to look upon difficulties with hope, perhaps promoting a greater level of persistence during challenging tasks or circumstances.</a:t>
            </a:r>
          </a:p>
          <a:p>
            <a:r>
              <a:rPr lang="en-GB" sz="1200" b="1" kern="1200" dirty="0">
                <a:solidFill>
                  <a:schemeClr val="tx1"/>
                </a:solidFill>
                <a:effectLst/>
                <a:latin typeface="+mn-lt"/>
                <a:ea typeface="+mn-ea"/>
                <a:cs typeface="+mn-cs"/>
              </a:rPr>
              <a:t>Persistence</a:t>
            </a:r>
            <a:r>
              <a:rPr lang="en-GB" sz="1200" kern="1200" dirty="0">
                <a:solidFill>
                  <a:schemeClr val="tx1"/>
                </a:solidFill>
                <a:effectLst/>
                <a:latin typeface="+mn-lt"/>
                <a:ea typeface="+mn-ea"/>
                <a:cs typeface="+mn-cs"/>
              </a:rPr>
              <a:t>, which conveys the individual’s ability to overcome difficulties and can also indicate a willingness to work hard and to offer additional efforts when required. In the face of work-place challenges or disappointments, it is important that the individual is able to persevere with various efforts in order to achieve career success.</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4</a:t>
            </a:fld>
            <a:endParaRPr lang="en-GB"/>
          </a:p>
        </p:txBody>
      </p:sp>
    </p:spTree>
    <p:extLst>
      <p:ext uri="{BB962C8B-B14F-4D97-AF65-F5344CB8AC3E}">
        <p14:creationId xmlns:p14="http://schemas.microsoft.com/office/powerpoint/2010/main" val="1459543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Adaptability</a:t>
            </a:r>
            <a:r>
              <a:rPr lang="en-GB" sz="1200" kern="1200" dirty="0">
                <a:solidFill>
                  <a:schemeClr val="tx1"/>
                </a:solidFill>
                <a:effectLst/>
                <a:latin typeface="+mn-lt"/>
                <a:ea typeface="+mn-ea"/>
                <a:cs typeface="+mn-cs"/>
              </a:rPr>
              <a:t>, which refers to the ability to accept changes in occupational situations and continue to work at a high level of performance. For example, the individual would be considered capable of taking criticisms and improving upon them in order to create a positive outcome, as opposed to paying no regard to negative feedback.</a:t>
            </a:r>
          </a:p>
          <a:p>
            <a:r>
              <a:rPr lang="en-GB" sz="1200" b="1" kern="1200" dirty="0">
                <a:solidFill>
                  <a:schemeClr val="tx1"/>
                </a:solidFill>
                <a:effectLst/>
                <a:latin typeface="+mn-lt"/>
                <a:ea typeface="+mn-ea"/>
                <a:cs typeface="+mn-cs"/>
              </a:rPr>
              <a:t>Self-Control</a:t>
            </a:r>
            <a:r>
              <a:rPr lang="en-GB" sz="1200" kern="1200" dirty="0">
                <a:solidFill>
                  <a:schemeClr val="tx1"/>
                </a:solidFill>
                <a:effectLst/>
                <a:latin typeface="+mn-lt"/>
                <a:ea typeface="+mn-ea"/>
                <a:cs typeface="+mn-cs"/>
              </a:rPr>
              <a:t>, which conveys the likelihood of an individual’s judgement                or behaviour being affected by emotions or desires, which is important as it refers to the candidate’s ability to make rational decisions, even when faced with complications or difficulties. It could also be regarded of an indicator of whether the individual will remain focused when given certain tasks, particularly those that may be considered uninteresting.</a:t>
            </a:r>
          </a:p>
          <a:p>
            <a:r>
              <a:rPr lang="en-GB" sz="1200" b="1" kern="1200" dirty="0">
                <a:solidFill>
                  <a:schemeClr val="tx1"/>
                </a:solidFill>
                <a:effectLst/>
                <a:latin typeface="+mn-lt"/>
                <a:ea typeface="+mn-ea"/>
                <a:cs typeface="+mn-cs"/>
              </a:rPr>
              <a:t>Self-Sufficiency</a:t>
            </a:r>
            <a:r>
              <a:rPr lang="en-GB" sz="1200" kern="1200" dirty="0">
                <a:solidFill>
                  <a:schemeClr val="tx1"/>
                </a:solidFill>
                <a:effectLst/>
                <a:latin typeface="+mn-lt"/>
                <a:ea typeface="+mn-ea"/>
                <a:cs typeface="+mn-cs"/>
              </a:rPr>
              <a:t>, which is considered to include the ability to work autonomously without the need of guidance or relying on others to complete a task. Although some direction may be needed, self-sufficiency denotes a confident and capable attitude when undertaking a task, whether it require team work or individual attention.</a:t>
            </a:r>
          </a:p>
          <a:p>
            <a:r>
              <a:rPr lang="en-GB" sz="1200" b="1" kern="1200" dirty="0">
                <a:solidFill>
                  <a:schemeClr val="tx1"/>
                </a:solidFill>
                <a:effectLst/>
                <a:latin typeface="+mn-lt"/>
                <a:ea typeface="+mn-ea"/>
                <a:cs typeface="+mn-cs"/>
              </a:rPr>
              <a:t>Optimism</a:t>
            </a:r>
            <a:r>
              <a:rPr lang="en-GB" sz="1200" kern="1200" dirty="0">
                <a:solidFill>
                  <a:schemeClr val="tx1"/>
                </a:solidFill>
                <a:effectLst/>
                <a:latin typeface="+mn-lt"/>
                <a:ea typeface="+mn-ea"/>
                <a:cs typeface="+mn-cs"/>
              </a:rPr>
              <a:t>, which refers to the candidate’s outlook in regards to certain events and suggests whether or not they are likely to look upon them with positivity or negativity. For example, those with high optimism are more likely to look upon difficulties with hope, perhaps promoting a greater level of persistence during challenging tasks or circumstances.</a:t>
            </a:r>
          </a:p>
          <a:p>
            <a:r>
              <a:rPr lang="en-GB" sz="1200" b="1" kern="1200" dirty="0">
                <a:solidFill>
                  <a:schemeClr val="tx1"/>
                </a:solidFill>
                <a:effectLst/>
                <a:latin typeface="+mn-lt"/>
                <a:ea typeface="+mn-ea"/>
                <a:cs typeface="+mn-cs"/>
              </a:rPr>
              <a:t>Persistence</a:t>
            </a:r>
            <a:r>
              <a:rPr lang="en-GB" sz="1200" kern="1200" dirty="0">
                <a:solidFill>
                  <a:schemeClr val="tx1"/>
                </a:solidFill>
                <a:effectLst/>
                <a:latin typeface="+mn-lt"/>
                <a:ea typeface="+mn-ea"/>
                <a:cs typeface="+mn-cs"/>
              </a:rPr>
              <a:t>, which conveys the individual’s ability to overcome difficulties and can also indicate a willingness to work hard and to offer additional efforts when required. In the face of work-place challenges or disappointments, it is important that the individual is able to persevere with various efforts in order to achieve career success.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beauty of resilience is that whilst some of it is about your personality, a large part is under your control.</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5</a:t>
            </a:fld>
            <a:endParaRPr lang="en-GB"/>
          </a:p>
        </p:txBody>
      </p:sp>
    </p:spTree>
    <p:extLst>
      <p:ext uri="{BB962C8B-B14F-4D97-AF65-F5344CB8AC3E}">
        <p14:creationId xmlns:p14="http://schemas.microsoft.com/office/powerpoint/2010/main" val="2039974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Adaptability</a:t>
            </a:r>
            <a:r>
              <a:rPr lang="en-GB" sz="1200" kern="1200" dirty="0">
                <a:solidFill>
                  <a:schemeClr val="tx1"/>
                </a:solidFill>
                <a:effectLst/>
                <a:latin typeface="+mn-lt"/>
                <a:ea typeface="+mn-ea"/>
                <a:cs typeface="+mn-cs"/>
              </a:rPr>
              <a:t>, which refers to the ability to accept changes in occupational situations and continue to work at a high level of performance. For example, the individual would be considered capable of taking criticisms and improving upon them in order to create a positive outcome, as opposed to paying no regard to negative feedback.</a:t>
            </a:r>
          </a:p>
          <a:p>
            <a:r>
              <a:rPr lang="en-GB" sz="1200" b="1" kern="1200" dirty="0">
                <a:solidFill>
                  <a:schemeClr val="tx1"/>
                </a:solidFill>
                <a:effectLst/>
                <a:latin typeface="+mn-lt"/>
                <a:ea typeface="+mn-ea"/>
                <a:cs typeface="+mn-cs"/>
              </a:rPr>
              <a:t>Self-Control</a:t>
            </a:r>
            <a:r>
              <a:rPr lang="en-GB" sz="1200" kern="1200" dirty="0">
                <a:solidFill>
                  <a:schemeClr val="tx1"/>
                </a:solidFill>
                <a:effectLst/>
                <a:latin typeface="+mn-lt"/>
                <a:ea typeface="+mn-ea"/>
                <a:cs typeface="+mn-cs"/>
              </a:rPr>
              <a:t>, which conveys the likelihood of an individual’s judgement                or behaviour being affected by emotions or desires, which is important as it refers to the candidate’s ability to make rational decisions, even when faced with complications or difficulties. It could also be regarded of an indicator of whether the individual will remain focused when given certain tasks, particularly those that may be considered uninteresting.</a:t>
            </a:r>
          </a:p>
          <a:p>
            <a:r>
              <a:rPr lang="en-GB" sz="1200" b="1" kern="1200" dirty="0">
                <a:solidFill>
                  <a:schemeClr val="tx1"/>
                </a:solidFill>
                <a:effectLst/>
                <a:latin typeface="+mn-lt"/>
                <a:ea typeface="+mn-ea"/>
                <a:cs typeface="+mn-cs"/>
              </a:rPr>
              <a:t>Self-Sufficiency</a:t>
            </a:r>
            <a:r>
              <a:rPr lang="en-GB" sz="1200" kern="1200" dirty="0">
                <a:solidFill>
                  <a:schemeClr val="tx1"/>
                </a:solidFill>
                <a:effectLst/>
                <a:latin typeface="+mn-lt"/>
                <a:ea typeface="+mn-ea"/>
                <a:cs typeface="+mn-cs"/>
              </a:rPr>
              <a:t>, which is considered to include the ability to work autonomously without the need of guidance or relying on others to complete a task. Although some direction may be needed, self-sufficiency denotes a confident and capable attitude when undertaking a task, whether it require team work or individual attention.</a:t>
            </a:r>
          </a:p>
          <a:p>
            <a:r>
              <a:rPr lang="en-GB" sz="1200" b="1" kern="1200" dirty="0">
                <a:solidFill>
                  <a:schemeClr val="tx1"/>
                </a:solidFill>
                <a:effectLst/>
                <a:latin typeface="+mn-lt"/>
                <a:ea typeface="+mn-ea"/>
                <a:cs typeface="+mn-cs"/>
              </a:rPr>
              <a:t>Optimism</a:t>
            </a:r>
            <a:r>
              <a:rPr lang="en-GB" sz="1200" kern="1200" dirty="0">
                <a:solidFill>
                  <a:schemeClr val="tx1"/>
                </a:solidFill>
                <a:effectLst/>
                <a:latin typeface="+mn-lt"/>
                <a:ea typeface="+mn-ea"/>
                <a:cs typeface="+mn-cs"/>
              </a:rPr>
              <a:t>, which refers to the candidate’s outlook in regards to certain events and suggests whether or not they are likely to look upon them with positivity or negativity. For example, those with high optimism are more likely to look upon difficulties with hope, perhaps promoting a greater level of persistence during challenging tasks or circumstances.</a:t>
            </a:r>
          </a:p>
          <a:p>
            <a:r>
              <a:rPr lang="en-GB" sz="1200" b="1" kern="1200" dirty="0">
                <a:solidFill>
                  <a:schemeClr val="tx1"/>
                </a:solidFill>
                <a:effectLst/>
                <a:latin typeface="+mn-lt"/>
                <a:ea typeface="+mn-ea"/>
                <a:cs typeface="+mn-cs"/>
              </a:rPr>
              <a:t>Persistence</a:t>
            </a:r>
            <a:r>
              <a:rPr lang="en-GB" sz="1200" kern="1200" dirty="0">
                <a:solidFill>
                  <a:schemeClr val="tx1"/>
                </a:solidFill>
                <a:effectLst/>
                <a:latin typeface="+mn-lt"/>
                <a:ea typeface="+mn-ea"/>
                <a:cs typeface="+mn-cs"/>
              </a:rPr>
              <a:t>, which conveys the individual’s ability to overcome difficulties and can also indicate a willingness to work hard and to offer additional efforts when required. In the face of work-place challenges or disappointments, it is important that the individual is able to persevere with various efforts in order to achieve career success.</a:t>
            </a:r>
          </a:p>
          <a:p>
            <a:endParaRPr lang="en-GB"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6</a:t>
            </a:fld>
            <a:endParaRPr lang="en-GB"/>
          </a:p>
        </p:txBody>
      </p:sp>
    </p:spTree>
    <p:extLst>
      <p:ext uri="{BB962C8B-B14F-4D97-AF65-F5344CB8AC3E}">
        <p14:creationId xmlns:p14="http://schemas.microsoft.com/office/powerpoint/2010/main" val="427588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7</a:t>
            </a:fld>
            <a:endParaRPr lang="en-GB"/>
          </a:p>
        </p:txBody>
      </p:sp>
    </p:spTree>
    <p:extLst>
      <p:ext uri="{BB962C8B-B14F-4D97-AF65-F5344CB8AC3E}">
        <p14:creationId xmlns:p14="http://schemas.microsoft.com/office/powerpoint/2010/main" val="3578308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Abraham Maslow has done more to change our view of human nature and human possibilities than has any other American psychologist of the past fifty years.</a:t>
            </a:r>
          </a:p>
          <a:p>
            <a:r>
              <a:rPr lang="en-GB" sz="1200" kern="1200" dirty="0">
                <a:solidFill>
                  <a:schemeClr val="tx1"/>
                </a:solidFill>
                <a:effectLst/>
                <a:latin typeface="+mn-lt"/>
                <a:ea typeface="+mn-ea"/>
                <a:cs typeface="+mn-cs"/>
              </a:rPr>
              <a:t>He was</a:t>
            </a:r>
            <a:r>
              <a:rPr lang="en-GB" sz="1200" kern="1200" baseline="0" dirty="0">
                <a:solidFill>
                  <a:schemeClr val="tx1"/>
                </a:solidFill>
                <a:effectLst/>
                <a:latin typeface="+mn-lt"/>
                <a:ea typeface="+mn-ea"/>
                <a:cs typeface="+mn-cs"/>
              </a:rPr>
              <a:t> more interested in humanistic psychology (working out people by studying healthy human beings) than deficiency psychology (working out people by studying ill people – as Freud did).</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8</a:t>
            </a:fld>
            <a:endParaRPr lang="en-GB"/>
          </a:p>
        </p:txBody>
      </p:sp>
    </p:spTree>
    <p:extLst>
      <p:ext uri="{BB962C8B-B14F-4D97-AF65-F5344CB8AC3E}">
        <p14:creationId xmlns:p14="http://schemas.microsoft.com/office/powerpoint/2010/main" val="864123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kern="1200" dirty="0">
                <a:solidFill>
                  <a:schemeClr val="tx1"/>
                </a:solidFill>
                <a:effectLst/>
                <a:latin typeface="+mn-lt"/>
                <a:ea typeface="+mn-ea"/>
                <a:cs typeface="+mn-cs"/>
              </a:rPr>
              <a:t>Efficient perceptions of reality.</a:t>
            </a:r>
            <a:r>
              <a:rPr lang="en-GB" sz="1200" b="0" i="0" kern="1200" dirty="0">
                <a:solidFill>
                  <a:schemeClr val="tx1"/>
                </a:solidFill>
                <a:effectLst/>
                <a:latin typeface="+mn-lt"/>
                <a:ea typeface="+mn-ea"/>
                <a:cs typeface="+mn-cs"/>
              </a:rPr>
              <a:t> Self-actualizers are able to judge situations correctly and honestly. They are very sensitive to the fake and dishonest, and are free to see reality 'as it is'.</a:t>
            </a:r>
          </a:p>
          <a:p>
            <a:r>
              <a:rPr lang="en-GB" sz="1200" b="0" i="1" kern="1200" dirty="0">
                <a:solidFill>
                  <a:schemeClr val="tx1"/>
                </a:solidFill>
                <a:effectLst/>
                <a:latin typeface="+mn-lt"/>
                <a:ea typeface="+mn-ea"/>
                <a:cs typeface="+mn-cs"/>
              </a:rPr>
              <a:t>Comfortable acceptance of self, others, nature.</a:t>
            </a:r>
            <a:r>
              <a:rPr lang="en-GB" sz="1200" b="0" i="0" kern="1200" dirty="0">
                <a:solidFill>
                  <a:schemeClr val="tx1"/>
                </a:solidFill>
                <a:effectLst/>
                <a:latin typeface="+mn-lt"/>
                <a:ea typeface="+mn-ea"/>
                <a:cs typeface="+mn-cs"/>
              </a:rPr>
              <a:t> Self-actualizers accept their own human nature with all its flaws. The shortcomings of others and the contradictions of the human condition are accepted with </a:t>
            </a:r>
            <a:r>
              <a:rPr lang="en-GB" sz="1200" b="0" i="0" kern="1200" dirty="0" err="1">
                <a:solidFill>
                  <a:schemeClr val="tx1"/>
                </a:solidFill>
                <a:effectLst/>
                <a:latin typeface="+mn-lt"/>
                <a:ea typeface="+mn-ea"/>
                <a:cs typeface="+mn-cs"/>
              </a:rPr>
              <a:t>humor</a:t>
            </a:r>
            <a:r>
              <a:rPr lang="en-GB" sz="1200" b="0" i="0" kern="1200" dirty="0">
                <a:solidFill>
                  <a:schemeClr val="tx1"/>
                </a:solidFill>
                <a:effectLst/>
                <a:latin typeface="+mn-lt"/>
                <a:ea typeface="+mn-ea"/>
                <a:cs typeface="+mn-cs"/>
              </a:rPr>
              <a:t> and tolerance.</a:t>
            </a:r>
          </a:p>
          <a:p>
            <a:r>
              <a:rPr lang="en-GB" sz="1200" b="0" i="1" kern="1200" dirty="0">
                <a:solidFill>
                  <a:schemeClr val="tx1"/>
                </a:solidFill>
                <a:effectLst/>
                <a:latin typeface="+mn-lt"/>
                <a:ea typeface="+mn-ea"/>
                <a:cs typeface="+mn-cs"/>
              </a:rPr>
              <a:t>Reliant on own experiences and judgement.</a:t>
            </a:r>
            <a:r>
              <a:rPr lang="en-GB" sz="1200" b="0" i="0" kern="1200" dirty="0">
                <a:solidFill>
                  <a:schemeClr val="tx1"/>
                </a:solidFill>
                <a:effectLst/>
                <a:latin typeface="+mn-lt"/>
                <a:ea typeface="+mn-ea"/>
                <a:cs typeface="+mn-cs"/>
              </a:rPr>
              <a:t> Independent, not reliant on culture and environment to form opinions and views</a:t>
            </a:r>
          </a:p>
          <a:p>
            <a:r>
              <a:rPr lang="en-GB" sz="1200" b="0" i="1" kern="1200" dirty="0">
                <a:solidFill>
                  <a:schemeClr val="tx1"/>
                </a:solidFill>
                <a:effectLst/>
                <a:latin typeface="+mn-lt"/>
                <a:ea typeface="+mn-ea"/>
                <a:cs typeface="+mn-cs"/>
              </a:rPr>
              <a:t>Spontaneous and natural.</a:t>
            </a:r>
            <a:r>
              <a:rPr lang="en-GB" sz="1200" b="0" i="0" kern="1200" dirty="0">
                <a:solidFill>
                  <a:schemeClr val="tx1"/>
                </a:solidFill>
                <a:effectLst/>
                <a:latin typeface="+mn-lt"/>
                <a:ea typeface="+mn-ea"/>
                <a:cs typeface="+mn-cs"/>
              </a:rPr>
              <a:t> True to oneself, rather than being how others want</a:t>
            </a:r>
          </a:p>
          <a:p>
            <a:r>
              <a:rPr lang="en-GB" sz="1200" b="0" i="1" kern="1200" dirty="0">
                <a:solidFill>
                  <a:schemeClr val="tx1"/>
                </a:solidFill>
                <a:effectLst/>
                <a:latin typeface="+mn-lt"/>
                <a:ea typeface="+mn-ea"/>
                <a:cs typeface="+mn-cs"/>
              </a:rPr>
              <a:t>Task </a:t>
            </a:r>
            <a:r>
              <a:rPr lang="en-GB" sz="1200" b="0" i="1" kern="1200" dirty="0" err="1">
                <a:solidFill>
                  <a:schemeClr val="tx1"/>
                </a:solidFill>
                <a:effectLst/>
                <a:latin typeface="+mn-lt"/>
                <a:ea typeface="+mn-ea"/>
                <a:cs typeface="+mn-cs"/>
              </a:rPr>
              <a:t>centering</a:t>
            </a:r>
            <a:r>
              <a:rPr lang="en-GB" sz="1200" b="0" i="1" kern="12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 Most of Maslow's subjects had a mission to </a:t>
            </a:r>
            <a:r>
              <a:rPr lang="en-GB" sz="1200" b="0" i="0" kern="1200" dirty="0" err="1">
                <a:solidFill>
                  <a:schemeClr val="tx1"/>
                </a:solidFill>
                <a:effectLst/>
                <a:latin typeface="+mn-lt"/>
                <a:ea typeface="+mn-ea"/>
                <a:cs typeface="+mn-cs"/>
              </a:rPr>
              <a:t>fulfill</a:t>
            </a:r>
            <a:r>
              <a:rPr lang="en-GB" sz="1200" b="0" i="0" kern="1200" dirty="0">
                <a:solidFill>
                  <a:schemeClr val="tx1"/>
                </a:solidFill>
                <a:effectLst/>
                <a:latin typeface="+mn-lt"/>
                <a:ea typeface="+mn-ea"/>
                <a:cs typeface="+mn-cs"/>
              </a:rPr>
              <a:t> in life or some task or problem ‘beyond’ themselves (instead of outside of themselves) to pursue. Humanitarians such as </a:t>
            </a:r>
            <a:r>
              <a:rPr lang="en-GB" sz="1200" b="0" i="0" u="none" strike="noStrike" kern="1200" dirty="0">
                <a:solidFill>
                  <a:schemeClr val="tx1"/>
                </a:solidFill>
                <a:effectLst/>
                <a:latin typeface="+mn-lt"/>
                <a:ea typeface="+mn-ea"/>
                <a:cs typeface="+mn-cs"/>
                <a:hlinkClick r:id="rId3" tooltip="Albert Schweitzer"/>
              </a:rPr>
              <a:t>Albert Schweitzer</a:t>
            </a:r>
            <a:r>
              <a:rPr lang="en-GB" sz="1200" b="0" i="0" kern="1200" dirty="0">
                <a:solidFill>
                  <a:schemeClr val="tx1"/>
                </a:solidFill>
                <a:effectLst/>
                <a:latin typeface="+mn-lt"/>
                <a:ea typeface="+mn-ea"/>
                <a:cs typeface="+mn-cs"/>
              </a:rPr>
              <a:t> and </a:t>
            </a:r>
            <a:r>
              <a:rPr lang="en-GB" sz="1200" b="0" i="0" u="none" strike="noStrike" kern="1200" dirty="0">
                <a:solidFill>
                  <a:schemeClr val="tx1"/>
                </a:solidFill>
                <a:effectLst/>
                <a:latin typeface="+mn-lt"/>
                <a:ea typeface="+mn-ea"/>
                <a:cs typeface="+mn-cs"/>
                <a:hlinkClick r:id="rId4" tooltip="Mother Teresa"/>
              </a:rPr>
              <a:t>Mother Teresa</a:t>
            </a:r>
            <a:r>
              <a:rPr lang="en-GB" sz="1200" b="0" i="0" kern="1200" dirty="0">
                <a:solidFill>
                  <a:schemeClr val="tx1"/>
                </a:solidFill>
                <a:effectLst/>
                <a:latin typeface="+mn-lt"/>
                <a:ea typeface="+mn-ea"/>
                <a:cs typeface="+mn-cs"/>
              </a:rPr>
              <a:t> are considered to have possessed this quality.</a:t>
            </a:r>
          </a:p>
          <a:p>
            <a:r>
              <a:rPr lang="en-GB" sz="1200" b="0" i="1" kern="1200" dirty="0">
                <a:solidFill>
                  <a:schemeClr val="tx1"/>
                </a:solidFill>
                <a:effectLst/>
                <a:latin typeface="+mn-lt"/>
                <a:ea typeface="+mn-ea"/>
                <a:cs typeface="+mn-cs"/>
              </a:rPr>
              <a:t>Autonomy.</a:t>
            </a:r>
            <a:r>
              <a:rPr lang="en-GB" sz="1200" b="0" i="0" kern="1200" dirty="0">
                <a:solidFill>
                  <a:schemeClr val="tx1"/>
                </a:solidFill>
                <a:effectLst/>
                <a:latin typeface="+mn-lt"/>
                <a:ea typeface="+mn-ea"/>
                <a:cs typeface="+mn-cs"/>
              </a:rPr>
              <a:t> Self-actualizers are free from reliance on external authorities or other people. They tend to be resourceful and independent.</a:t>
            </a:r>
          </a:p>
          <a:p>
            <a:r>
              <a:rPr lang="en-GB" sz="1200" b="0" i="1" kern="1200" dirty="0">
                <a:solidFill>
                  <a:schemeClr val="tx1"/>
                </a:solidFill>
                <a:effectLst/>
                <a:latin typeface="+mn-lt"/>
                <a:ea typeface="+mn-ea"/>
                <a:cs typeface="+mn-cs"/>
              </a:rPr>
              <a:t>Continued freshness of appreciation.</a:t>
            </a:r>
            <a:r>
              <a:rPr lang="en-GB" sz="1200" b="0" i="0" kern="1200" dirty="0">
                <a:solidFill>
                  <a:schemeClr val="tx1"/>
                </a:solidFill>
                <a:effectLst/>
                <a:latin typeface="+mn-lt"/>
                <a:ea typeface="+mn-ea"/>
                <a:cs typeface="+mn-cs"/>
              </a:rPr>
              <a:t> The self-actualizer seems to constantly renew appreciation of life's basic goods. A sunset or a flower will be experienced as intensely time after time as it was at first. There is an "innocence of vision", like that of an artist or child.</a:t>
            </a:r>
          </a:p>
          <a:p>
            <a:r>
              <a:rPr lang="en-GB" sz="1200" b="0" i="1" kern="1200" dirty="0">
                <a:solidFill>
                  <a:schemeClr val="tx1"/>
                </a:solidFill>
                <a:effectLst/>
                <a:latin typeface="+mn-lt"/>
                <a:ea typeface="+mn-ea"/>
                <a:cs typeface="+mn-cs"/>
              </a:rPr>
              <a:t>Profound interpersonal relationships.</a:t>
            </a:r>
            <a:r>
              <a:rPr lang="en-GB" sz="1200" b="0" i="0" kern="1200" dirty="0">
                <a:solidFill>
                  <a:schemeClr val="tx1"/>
                </a:solidFill>
                <a:effectLst/>
                <a:latin typeface="+mn-lt"/>
                <a:ea typeface="+mn-ea"/>
                <a:cs typeface="+mn-cs"/>
              </a:rPr>
              <a:t> The interpersonal relationships of self-actualizers are marked by deep loving bonds.</a:t>
            </a:r>
          </a:p>
          <a:p>
            <a:r>
              <a:rPr lang="en-GB" sz="1200" b="0" i="1" kern="1200" dirty="0">
                <a:solidFill>
                  <a:schemeClr val="tx1"/>
                </a:solidFill>
                <a:effectLst/>
                <a:latin typeface="+mn-lt"/>
                <a:ea typeface="+mn-ea"/>
                <a:cs typeface="+mn-cs"/>
              </a:rPr>
              <a:t>Comfort with solitude.</a:t>
            </a:r>
            <a:r>
              <a:rPr lang="en-GB" sz="1200" b="0" i="0" kern="1200" dirty="0">
                <a:solidFill>
                  <a:schemeClr val="tx1"/>
                </a:solidFill>
                <a:effectLst/>
                <a:latin typeface="+mn-lt"/>
                <a:ea typeface="+mn-ea"/>
                <a:cs typeface="+mn-cs"/>
              </a:rPr>
              <a:t> Despite their satisfying relationships with others, self-actualizing persons value solitude and are comfortable being alone.</a:t>
            </a:r>
            <a:r>
              <a:rPr lang="en-GB" sz="1200" b="0" i="0" u="none" strike="noStrike" kern="1200" baseline="30000" dirty="0">
                <a:solidFill>
                  <a:schemeClr val="tx1"/>
                </a:solidFill>
                <a:effectLst/>
                <a:latin typeface="+mn-lt"/>
                <a:ea typeface="+mn-ea"/>
                <a:cs typeface="+mn-cs"/>
                <a:hlinkClick r:id="rId5"/>
              </a:rPr>
              <a:t>[19]</a:t>
            </a:r>
            <a:endParaRPr lang="en-GB" sz="1200" b="0" i="0" kern="1200" dirty="0">
              <a:solidFill>
                <a:schemeClr val="tx1"/>
              </a:solidFill>
              <a:effectLst/>
              <a:latin typeface="+mn-lt"/>
              <a:ea typeface="+mn-ea"/>
              <a:cs typeface="+mn-cs"/>
            </a:endParaRPr>
          </a:p>
          <a:p>
            <a:r>
              <a:rPr lang="en-GB" sz="1200" b="0" i="1" kern="1200" dirty="0">
                <a:solidFill>
                  <a:schemeClr val="tx1"/>
                </a:solidFill>
                <a:effectLst/>
                <a:latin typeface="+mn-lt"/>
                <a:ea typeface="+mn-ea"/>
                <a:cs typeface="+mn-cs"/>
              </a:rPr>
              <a:t>Non-hostile sense of </a:t>
            </a:r>
            <a:r>
              <a:rPr lang="en-GB" sz="1200" b="0" i="1" kern="1200" dirty="0" err="1">
                <a:solidFill>
                  <a:schemeClr val="tx1"/>
                </a:solidFill>
                <a:effectLst/>
                <a:latin typeface="+mn-lt"/>
                <a:ea typeface="+mn-ea"/>
                <a:cs typeface="+mn-cs"/>
              </a:rPr>
              <a:t>humor</a:t>
            </a:r>
            <a:r>
              <a:rPr lang="en-GB" sz="1200" b="0" i="1" kern="12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 This refers to the ability to laugh at oneself.</a:t>
            </a:r>
          </a:p>
          <a:p>
            <a:r>
              <a:rPr lang="en-GB" sz="1200" b="0" i="1" kern="1200" dirty="0">
                <a:solidFill>
                  <a:schemeClr val="tx1"/>
                </a:solidFill>
                <a:effectLst/>
                <a:latin typeface="+mn-lt"/>
                <a:ea typeface="+mn-ea"/>
                <a:cs typeface="+mn-cs"/>
              </a:rPr>
              <a:t>Peak experiences.</a:t>
            </a:r>
            <a:r>
              <a:rPr lang="en-GB" sz="1200" b="0" i="0" kern="1200" dirty="0">
                <a:solidFill>
                  <a:schemeClr val="tx1"/>
                </a:solidFill>
                <a:effectLst/>
                <a:latin typeface="+mn-lt"/>
                <a:ea typeface="+mn-ea"/>
                <a:cs typeface="+mn-cs"/>
              </a:rPr>
              <a:t> All of Maslow's subjects reported the frequent occurrence of </a:t>
            </a:r>
            <a:r>
              <a:rPr lang="en-GB" sz="1200" b="0" i="0" u="none" strike="noStrike" kern="1200" dirty="0">
                <a:solidFill>
                  <a:schemeClr val="tx1"/>
                </a:solidFill>
                <a:effectLst/>
                <a:latin typeface="+mn-lt"/>
                <a:ea typeface="+mn-ea"/>
                <a:cs typeface="+mn-cs"/>
                <a:hlinkClick r:id="rId6" tooltip="Peak experience"/>
              </a:rPr>
              <a:t>peak experiences</a:t>
            </a:r>
            <a:r>
              <a:rPr lang="en-GB" sz="1200" b="0" i="0" kern="1200" dirty="0">
                <a:solidFill>
                  <a:schemeClr val="tx1"/>
                </a:solidFill>
                <a:effectLst/>
                <a:latin typeface="+mn-lt"/>
                <a:ea typeface="+mn-ea"/>
                <a:cs typeface="+mn-cs"/>
              </a:rPr>
              <a:t> (temporary moments of self-actualization). These occasions were marked by feelings of ecstasy, harmony, and deep meaning. Self-actualizers reported feeling at one with the universe, stronger and calmer than ever before, filled with light, beautiful and good, and so forth.</a:t>
            </a:r>
          </a:p>
          <a:p>
            <a:r>
              <a:rPr lang="en-GB" sz="1200" b="0" i="1" kern="1200" dirty="0">
                <a:solidFill>
                  <a:schemeClr val="tx1"/>
                </a:solidFill>
                <a:effectLst/>
                <a:latin typeface="+mn-lt"/>
                <a:ea typeface="+mn-ea"/>
                <a:cs typeface="+mn-cs"/>
              </a:rPr>
              <a:t>Socially compassionate.</a:t>
            </a:r>
            <a:r>
              <a:rPr lang="en-GB" sz="1200" b="0" i="0" kern="1200" dirty="0">
                <a:solidFill>
                  <a:schemeClr val="tx1"/>
                </a:solidFill>
                <a:effectLst/>
                <a:latin typeface="+mn-lt"/>
                <a:ea typeface="+mn-ea"/>
                <a:cs typeface="+mn-cs"/>
              </a:rPr>
              <a:t> Possessing humanity</a:t>
            </a:r>
          </a:p>
          <a:p>
            <a:r>
              <a:rPr lang="en-GB" sz="1200" b="0" i="1" kern="1200" dirty="0">
                <a:solidFill>
                  <a:schemeClr val="tx1"/>
                </a:solidFill>
                <a:effectLst/>
                <a:latin typeface="+mn-lt"/>
                <a:ea typeface="+mn-ea"/>
                <a:cs typeface="+mn-cs"/>
              </a:rPr>
              <a:t>Few friends.</a:t>
            </a:r>
            <a:r>
              <a:rPr lang="en-GB" sz="1200" b="0" i="0" kern="1200" dirty="0">
                <a:solidFill>
                  <a:schemeClr val="tx1"/>
                </a:solidFill>
                <a:effectLst/>
                <a:latin typeface="+mn-lt"/>
                <a:ea typeface="+mn-ea"/>
                <a:cs typeface="+mn-cs"/>
              </a:rPr>
              <a:t> Few close intimate friends rather than many surface relationships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PS Rapture = a feeling of intense pleasure or joy.  Also,</a:t>
            </a:r>
            <a:r>
              <a:rPr lang="en-GB" sz="1200" b="0" i="0" kern="1200" baseline="0" dirty="0">
                <a:solidFill>
                  <a:schemeClr val="tx1"/>
                </a:solidFill>
                <a:effectLst/>
                <a:latin typeface="+mn-lt"/>
                <a:ea typeface="+mn-ea"/>
                <a:cs typeface="+mn-cs"/>
              </a:rPr>
              <a:t> the second coming of Christ.</a:t>
            </a: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11</a:t>
            </a:fld>
            <a:endParaRPr lang="en-GB"/>
          </a:p>
        </p:txBody>
      </p:sp>
    </p:spTree>
    <p:extLst>
      <p:ext uri="{BB962C8B-B14F-4D97-AF65-F5344CB8AC3E}">
        <p14:creationId xmlns:p14="http://schemas.microsoft.com/office/powerpoint/2010/main" val="3514339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Link to previous</a:t>
            </a:r>
            <a:r>
              <a:rPr lang="en-GB" baseline="0" dirty="0"/>
              <a:t> session on what judgements we made  about our trainees that cause us difficulty in this area): lazy, belligerent, arrogant, bored, uninterested, selfish etc.</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12</a:t>
            </a:fld>
            <a:endParaRPr lang="en-GB"/>
          </a:p>
        </p:txBody>
      </p:sp>
    </p:spTree>
    <p:extLst>
      <p:ext uri="{BB962C8B-B14F-4D97-AF65-F5344CB8AC3E}">
        <p14:creationId xmlns:p14="http://schemas.microsoft.com/office/powerpoint/2010/main" val="544329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B0F0"/>
                </a:solidFill>
                <a:latin typeface="Cooper Black" panose="0208090404030B020404" pitchFamily="18" charset="0"/>
              </a:rPr>
              <a:t>We</a:t>
            </a:r>
            <a:r>
              <a:rPr lang="en-GB" sz="1200" baseline="0" dirty="0">
                <a:solidFill>
                  <a:srgbClr val="00B0F0"/>
                </a:solidFill>
                <a:latin typeface="Cooper Black" panose="0208090404030B020404" pitchFamily="18" charset="0"/>
              </a:rPr>
              <a:t> all have good and bad traits.  There are times, for instance, when we are bone idle and other times we are not.  There are times when we are quarrelsome and other times when we are not.  What can we do as Educators to bring out the good in people rather than the bad?  After all, we all have good and bad attributes.  Which one do we want to come out to play?  Can we influence that?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a:solidFill>
                <a:srgbClr val="00B0F0"/>
              </a:solidFill>
              <a:latin typeface="Cooper Black" panose="0208090404030B0204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a:solidFill>
                  <a:srgbClr val="00B0F0"/>
                </a:solidFill>
                <a:latin typeface="Cooper Black" panose="0208090404030B020404" pitchFamily="18" charset="0"/>
              </a:rPr>
              <a:t>Give example of trainee – demotivated by previous practice (he couldn’t wait to get out, seen by others then as lazy).  Comes over to our practice (respected, given space and time, starts engaging with the whole team, spirits lifted, helps out with the practice).</a:t>
            </a:r>
            <a:endParaRPr lang="en-GB" sz="1200" dirty="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13</a:t>
            </a:fld>
            <a:endParaRPr lang="en-GB"/>
          </a:p>
        </p:txBody>
      </p:sp>
    </p:spTree>
    <p:extLst>
      <p:ext uri="{BB962C8B-B14F-4D97-AF65-F5344CB8AC3E}">
        <p14:creationId xmlns:p14="http://schemas.microsoft.com/office/powerpoint/2010/main" val="3675895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F0"/>
              </a:solidFill>
              <a:latin typeface="Cooper Black" panose="0208090404030B020404" pitchFamily="18" charset="0"/>
            </a:endParaRPr>
          </a:p>
        </p:txBody>
      </p:sp>
      <p:sp>
        <p:nvSpPr>
          <p:cNvPr id="4" name="Slide Number Placeholder 3"/>
          <p:cNvSpPr>
            <a:spLocks noGrp="1"/>
          </p:cNvSpPr>
          <p:nvPr>
            <p:ph type="sldNum" sz="quarter" idx="10"/>
          </p:nvPr>
        </p:nvSpPr>
        <p:spPr/>
        <p:txBody>
          <a:bodyPr/>
          <a:lstStyle/>
          <a:p>
            <a:fld id="{DB848576-12ED-4842-977D-6590054D4860}" type="slidenum">
              <a:rPr lang="en-GB" smtClean="0"/>
              <a:t>14</a:t>
            </a:fld>
            <a:endParaRPr lang="en-GB"/>
          </a:p>
        </p:txBody>
      </p:sp>
    </p:spTree>
    <p:extLst>
      <p:ext uri="{BB962C8B-B14F-4D97-AF65-F5344CB8AC3E}">
        <p14:creationId xmlns:p14="http://schemas.microsoft.com/office/powerpoint/2010/main" val="354672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Point 2 - The organism has one sovereign drive, that of self-actualization. </a:t>
            </a:r>
          </a:p>
          <a:p>
            <a:r>
              <a:rPr lang="en-GB" sz="1200" kern="1200" dirty="0">
                <a:solidFill>
                  <a:schemeClr val="tx1"/>
                </a:solidFill>
                <a:effectLst/>
                <a:latin typeface="+mn-lt"/>
                <a:ea typeface="+mn-ea"/>
                <a:cs typeface="+mn-cs"/>
              </a:rPr>
              <a:t>Point</a:t>
            </a:r>
            <a:r>
              <a:rPr lang="en-GB" sz="1200" kern="1200" baseline="0" dirty="0">
                <a:solidFill>
                  <a:schemeClr val="tx1"/>
                </a:solidFill>
                <a:effectLst/>
                <a:latin typeface="+mn-lt"/>
                <a:ea typeface="+mn-ea"/>
                <a:cs typeface="+mn-cs"/>
              </a:rPr>
              <a:t> 3 - </a:t>
            </a:r>
            <a:r>
              <a:rPr lang="en-GB" sz="1200" kern="1200" dirty="0">
                <a:solidFill>
                  <a:schemeClr val="tx1"/>
                </a:solidFill>
                <a:effectLst/>
                <a:latin typeface="+mn-lt"/>
                <a:ea typeface="+mn-ea"/>
                <a:cs typeface="+mn-cs"/>
              </a:rPr>
              <a:t>Basic</a:t>
            </a:r>
            <a:r>
              <a:rPr lang="en-GB" sz="1200" kern="1200" baseline="0" dirty="0">
                <a:solidFill>
                  <a:schemeClr val="tx1"/>
                </a:solidFill>
                <a:effectLst/>
                <a:latin typeface="+mn-lt"/>
                <a:ea typeface="+mn-ea"/>
                <a:cs typeface="+mn-cs"/>
              </a:rPr>
              <a:t> human needs: especially the psychological needs of </a:t>
            </a:r>
            <a:r>
              <a:rPr lang="en-GB" sz="1200" kern="1200" dirty="0">
                <a:solidFill>
                  <a:schemeClr val="tx1"/>
                </a:solidFill>
                <a:effectLst/>
                <a:latin typeface="+mn-lt"/>
                <a:ea typeface="+mn-ea"/>
                <a:cs typeface="+mn-cs"/>
              </a:rPr>
              <a:t>safety (stability, order), love (belonging), and esteem (self-respect, recognition) (SLE).  A deficiency of these psychological needs often</a:t>
            </a:r>
            <a:r>
              <a:rPr lang="en-GB" sz="1200" kern="1200" baseline="0" dirty="0">
                <a:solidFill>
                  <a:schemeClr val="tx1"/>
                </a:solidFill>
                <a:effectLst/>
                <a:latin typeface="+mn-lt"/>
                <a:ea typeface="+mn-ea"/>
                <a:cs typeface="+mn-cs"/>
              </a:rPr>
              <a:t> results in neurosis.  (NB Neurosis = </a:t>
            </a:r>
            <a:r>
              <a:rPr lang="en-GB" sz="1200" b="0" i="0" kern="1200" dirty="0">
                <a:solidFill>
                  <a:schemeClr val="tx1"/>
                </a:solidFill>
                <a:effectLst/>
                <a:latin typeface="+mn-lt"/>
                <a:ea typeface="+mn-ea"/>
                <a:cs typeface="+mn-cs"/>
              </a:rPr>
              <a:t>a relatively mild mental illness that is not caused by organic disease, involving symptoms of stress (depression, anxiety, obsessive behaviour, hypochondria) but not a radical loss of touch with reality. Compare with </a:t>
            </a:r>
            <a:r>
              <a:rPr lang="en-GB" sz="1200" b="0" i="0" u="none" strike="noStrike" kern="1200" dirty="0">
                <a:solidFill>
                  <a:schemeClr val="tx1"/>
                </a:solidFill>
                <a:effectLst/>
                <a:latin typeface="+mn-lt"/>
                <a:ea typeface="+mn-ea"/>
                <a:cs typeface="+mn-cs"/>
              </a:rPr>
              <a:t>psychosis).</a:t>
            </a:r>
            <a:endParaRPr lang="en-GB" sz="1200" kern="1200" dirty="0">
              <a:solidFill>
                <a:schemeClr val="tx1"/>
              </a:solidFill>
              <a:effectLst/>
              <a:latin typeface="+mn-lt"/>
              <a:ea typeface="+mn-ea"/>
              <a:cs typeface="+mn-cs"/>
            </a:endParaRPr>
          </a:p>
          <a:p>
            <a:pPr marL="0" indent="0" algn="just">
              <a:buFont typeface="+mj-lt"/>
              <a:buNone/>
            </a:pPr>
            <a:r>
              <a:rPr lang="en-GB" sz="1200" kern="1200" dirty="0">
                <a:solidFill>
                  <a:schemeClr val="tx1"/>
                </a:solidFill>
                <a:effectLst/>
                <a:latin typeface="+mn-lt"/>
                <a:ea typeface="+mn-ea"/>
                <a:cs typeface="+mn-cs"/>
              </a:rPr>
              <a:t>Point 5</a:t>
            </a:r>
            <a:r>
              <a:rPr lang="en-GB" sz="1200" kern="1200" baseline="0" dirty="0">
                <a:solidFill>
                  <a:schemeClr val="tx1"/>
                </a:solidFill>
                <a:effectLst/>
                <a:latin typeface="+mn-lt"/>
                <a:ea typeface="+mn-ea"/>
                <a:cs typeface="+mn-cs"/>
              </a:rPr>
              <a:t> - </a:t>
            </a:r>
            <a:r>
              <a:rPr lang="en-GB" dirty="0"/>
              <a:t>In fact, the process of self-actualization brings each individual to greater efficiency, creativity, and productivity</a:t>
            </a:r>
          </a:p>
          <a:p>
            <a:pPr marL="0" indent="0" algn="just">
              <a:buFont typeface="+mj-lt"/>
              <a:buNone/>
            </a:pPr>
            <a:endParaRPr lang="en-GB" dirty="0"/>
          </a:p>
          <a:p>
            <a:pPr marL="0" indent="0" algn="just">
              <a:buFont typeface="+mj-lt"/>
              <a:buNone/>
            </a:pP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15</a:t>
            </a:fld>
            <a:endParaRPr lang="en-GB"/>
          </a:p>
        </p:txBody>
      </p:sp>
    </p:spTree>
    <p:extLst>
      <p:ext uri="{BB962C8B-B14F-4D97-AF65-F5344CB8AC3E}">
        <p14:creationId xmlns:p14="http://schemas.microsoft.com/office/powerpoint/2010/main" val="1726535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explore basic needs in both their lives and our</a:t>
            </a:r>
            <a:r>
              <a:rPr lang="en-GB" baseline="0" dirty="0"/>
              <a:t> learning organisation,</a:t>
            </a:r>
          </a:p>
          <a:p>
            <a:r>
              <a:rPr lang="en-GB" baseline="0" dirty="0"/>
              <a:t>Our learning organisation – this stuff is often overlooked.</a:t>
            </a:r>
          </a:p>
          <a:p>
            <a:endParaRPr lang="en-GB" baseline="0" dirty="0"/>
          </a:p>
          <a:p>
            <a:r>
              <a:rPr lang="en-GB" sz="1200" b="0" i="0" kern="1200" dirty="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a:solidFill>
                  <a:schemeClr val="tx1"/>
                </a:solidFill>
                <a:effectLst/>
                <a:latin typeface="+mn-lt"/>
                <a:ea typeface="+mn-ea"/>
                <a:cs typeface="+mn-cs"/>
                <a:hlinkClick r:id="rId3" tooltip="Self-esteem"/>
              </a:rPr>
              <a:t>esteem</a:t>
            </a:r>
            <a:r>
              <a:rPr lang="en-GB" sz="1200" b="0" i="0" kern="1200" dirty="0">
                <a:solidFill>
                  <a:schemeClr val="tx1"/>
                </a:solidFill>
                <a:effectLst/>
                <a:latin typeface="+mn-lt"/>
                <a:ea typeface="+mn-ea"/>
                <a:cs typeface="+mn-cs"/>
              </a:rPr>
              <a:t>, and self-actualization'.</a:t>
            </a:r>
            <a:r>
              <a:rPr lang="en-GB" sz="1200" b="0" i="0" u="none" strike="noStrike" kern="1200" baseline="30000" dirty="0">
                <a:solidFill>
                  <a:schemeClr val="tx1"/>
                </a:solidFill>
                <a:effectLst/>
                <a:latin typeface="+mn-lt"/>
                <a:ea typeface="+mn-ea"/>
                <a:cs typeface="+mn-cs"/>
                <a:hlinkClick r:id="rId4"/>
              </a:rPr>
              <a:t>[23]</a:t>
            </a:r>
            <a:endParaRPr lang="en-GB" sz="1200" b="0" i="0" u="none" strike="noStrike" kern="1200" baseline="300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a:solidFill>
                  <a:schemeClr val="tx1"/>
                </a:solidFill>
                <a:effectLst/>
                <a:latin typeface="+mn-lt"/>
                <a:ea typeface="+mn-ea"/>
                <a:cs typeface="+mn-cs"/>
                <a:hlinkClick r:id="rId5"/>
              </a:rPr>
              <a:t>[10]</a:t>
            </a:r>
            <a:r>
              <a:rPr lang="en-GB" sz="1200" b="0" i="0" kern="1200" dirty="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a:solidFill>
                  <a:schemeClr val="tx1"/>
                </a:solidFill>
                <a:effectLst/>
                <a:latin typeface="+mn-lt"/>
                <a:ea typeface="+mn-ea"/>
                <a:cs typeface="+mn-cs"/>
                <a:hlinkClick r:id="rId6" tooltip="Food"/>
              </a:rPr>
              <a:t>food</a:t>
            </a:r>
            <a:r>
              <a:rPr lang="en-GB" sz="1200" b="0" i="0" kern="1200" dirty="0">
                <a:solidFill>
                  <a:schemeClr val="tx1"/>
                </a:solidFill>
                <a:effectLst/>
                <a:latin typeface="+mn-lt"/>
                <a:ea typeface="+mn-ea"/>
                <a:cs typeface="+mn-cs"/>
              </a:rPr>
              <a:t> and water, and must be able to perform basic functions such as breathing </a:t>
            </a:r>
            <a:r>
              <a:rPr lang="en-GB" sz="1200" b="0" i="0" kern="1200" dirty="0" err="1">
                <a:solidFill>
                  <a:schemeClr val="tx1"/>
                </a:solidFill>
                <a:effectLst/>
                <a:latin typeface="+mn-lt"/>
                <a:ea typeface="+mn-ea"/>
                <a:cs typeface="+mn-cs"/>
              </a:rPr>
              <a:t>and</a:t>
            </a:r>
            <a:r>
              <a:rPr lang="en-GB" sz="1200" b="0" i="0" u="none" strike="noStrike" kern="1200" dirty="0" err="1">
                <a:solidFill>
                  <a:schemeClr val="tx1"/>
                </a:solidFill>
                <a:effectLst/>
                <a:latin typeface="+mn-lt"/>
                <a:ea typeface="+mn-ea"/>
                <a:cs typeface="+mn-cs"/>
                <a:hlinkClick r:id="rId7" tooltip="Sleep"/>
              </a:rPr>
              <a:t>sleeping</a:t>
            </a:r>
            <a:r>
              <a:rPr lang="en-GB" sz="1200" b="0" i="0" kern="1200" dirty="0">
                <a:solidFill>
                  <a:schemeClr val="tx1"/>
                </a:solidFill>
                <a:effectLst/>
                <a:latin typeface="+mn-lt"/>
                <a:ea typeface="+mn-ea"/>
                <a:cs typeface="+mn-cs"/>
              </a:rPr>
              <a:t>.</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a:solidFill>
                  <a:schemeClr val="tx1"/>
                </a:solidFill>
                <a:effectLst/>
                <a:latin typeface="+mn-lt"/>
                <a:ea typeface="+mn-ea"/>
                <a:cs typeface="+mn-cs"/>
                <a:hlinkClick r:id="rId9" tooltip="Security"/>
              </a:rPr>
              <a:t>security</a:t>
            </a:r>
            <a:r>
              <a:rPr lang="en-GB" sz="1200" b="0" i="0" kern="1200" dirty="0">
                <a:solidFill>
                  <a:schemeClr val="tx1"/>
                </a:solidFill>
                <a:effectLst/>
                <a:latin typeface="+mn-lt"/>
                <a:ea typeface="+mn-ea"/>
                <a:cs typeface="+mn-cs"/>
              </a:rPr>
              <a:t>, physical </a:t>
            </a:r>
            <a:r>
              <a:rPr lang="en-GB" sz="1200" b="0" i="0" u="none" strike="noStrike" kern="1200" dirty="0">
                <a:solidFill>
                  <a:schemeClr val="tx1"/>
                </a:solidFill>
                <a:effectLst/>
                <a:latin typeface="+mn-lt"/>
                <a:ea typeface="+mn-ea"/>
                <a:cs typeface="+mn-cs"/>
                <a:hlinkClick r:id="rId10" tooltip="Comfort"/>
              </a:rPr>
              <a:t>comforts</a:t>
            </a:r>
            <a:r>
              <a:rPr lang="en-GB" sz="1200" b="0" i="0" kern="1200" dirty="0">
                <a:solidFill>
                  <a:schemeClr val="tx1"/>
                </a:solidFill>
                <a:effectLst/>
                <a:latin typeface="+mn-lt"/>
                <a:ea typeface="+mn-ea"/>
                <a:cs typeface="+mn-cs"/>
              </a:rPr>
              <a:t> and shelter, employment, and property.</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The next level is "the belongingness and love needs", where people will strive for social </a:t>
            </a:r>
            <a:r>
              <a:rPr lang="en-GB" sz="1200" b="0" i="0" u="none" strike="noStrike" kern="1200" dirty="0">
                <a:solidFill>
                  <a:schemeClr val="tx1"/>
                </a:solidFill>
                <a:effectLst/>
                <a:latin typeface="+mn-lt"/>
                <a:ea typeface="+mn-ea"/>
                <a:cs typeface="+mn-cs"/>
                <a:hlinkClick r:id="rId11" tooltip="Acceptance"/>
              </a:rPr>
              <a:t>acceptance</a:t>
            </a:r>
            <a:r>
              <a:rPr lang="en-GB" sz="1200" b="0" i="0" kern="1200" dirty="0">
                <a:solidFill>
                  <a:schemeClr val="tx1"/>
                </a:solidFill>
                <a:effectLst/>
                <a:latin typeface="+mn-lt"/>
                <a:ea typeface="+mn-ea"/>
                <a:cs typeface="+mn-cs"/>
              </a:rPr>
              <a:t>, affiliations, a sense of </a:t>
            </a:r>
            <a:r>
              <a:rPr lang="en-GB" sz="1200" b="0" i="0" u="none" strike="noStrike" kern="1200" dirty="0">
                <a:solidFill>
                  <a:schemeClr val="tx1"/>
                </a:solidFill>
                <a:effectLst/>
                <a:latin typeface="+mn-lt"/>
                <a:ea typeface="+mn-ea"/>
                <a:cs typeface="+mn-cs"/>
                <a:hlinkClick r:id="rId12" tooltip="Belongingness"/>
              </a:rPr>
              <a:t>belongingness</a:t>
            </a:r>
            <a:r>
              <a:rPr lang="en-GB" sz="1200" b="0" i="0" kern="1200" dirty="0">
                <a:solidFill>
                  <a:schemeClr val="tx1"/>
                </a:solidFill>
                <a:effectLst/>
                <a:latin typeface="+mn-lt"/>
                <a:ea typeface="+mn-ea"/>
                <a:cs typeface="+mn-cs"/>
              </a:rPr>
              <a:t> and being welcome, </a:t>
            </a:r>
            <a:r>
              <a:rPr lang="en-GB" sz="1200" b="0" i="0" kern="1200" dirty="0" err="1">
                <a:solidFill>
                  <a:schemeClr val="tx1"/>
                </a:solidFill>
                <a:effectLst/>
                <a:latin typeface="+mn-lt"/>
                <a:ea typeface="+mn-ea"/>
                <a:cs typeface="+mn-cs"/>
              </a:rPr>
              <a:t>sexual</a:t>
            </a:r>
            <a:r>
              <a:rPr lang="en-GB" sz="1200" b="0" i="0" u="none" strike="noStrike" kern="1200" dirty="0" err="1">
                <a:solidFill>
                  <a:schemeClr val="tx1"/>
                </a:solidFill>
                <a:effectLst/>
                <a:latin typeface="+mn-lt"/>
                <a:ea typeface="+mn-ea"/>
                <a:cs typeface="+mn-cs"/>
                <a:hlinkClick r:id="rId13" tooltip="Intimacy"/>
              </a:rPr>
              <a:t>intimacy</a:t>
            </a:r>
            <a:r>
              <a:rPr lang="en-GB" sz="1200" b="0" i="0" kern="1200" dirty="0">
                <a:solidFill>
                  <a:schemeClr val="tx1"/>
                </a:solidFill>
                <a:effectLst/>
                <a:latin typeface="+mn-lt"/>
                <a:ea typeface="+mn-ea"/>
                <a:cs typeface="+mn-cs"/>
              </a:rPr>
              <a:t>, and perhaps a </a:t>
            </a:r>
            <a:r>
              <a:rPr lang="en-GB" sz="1200" b="0" i="0" u="none" strike="noStrike" kern="1200" dirty="0">
                <a:solidFill>
                  <a:schemeClr val="tx1"/>
                </a:solidFill>
                <a:effectLst/>
                <a:latin typeface="+mn-lt"/>
                <a:ea typeface="+mn-ea"/>
                <a:cs typeface="+mn-cs"/>
                <a:hlinkClick r:id="rId14" tooltip="Family"/>
              </a:rPr>
              <a:t>family</a:t>
            </a:r>
            <a:r>
              <a:rPr lang="en-GB" sz="1200" b="0" i="0" kern="1200" dirty="0">
                <a:solidFill>
                  <a:schemeClr val="tx1"/>
                </a:solidFill>
                <a:effectLst/>
                <a:latin typeface="+mn-lt"/>
                <a:ea typeface="+mn-ea"/>
                <a:cs typeface="+mn-cs"/>
              </a:rPr>
              <a:t>.</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Next are "the esteem needs", where the individual will desire a sense of </a:t>
            </a:r>
            <a:r>
              <a:rPr lang="en-GB" sz="1200" b="0" i="0" u="none" strike="noStrike" kern="1200" dirty="0">
                <a:solidFill>
                  <a:schemeClr val="tx1"/>
                </a:solidFill>
                <a:effectLst/>
                <a:latin typeface="+mn-lt"/>
                <a:ea typeface="+mn-ea"/>
                <a:cs typeface="+mn-cs"/>
                <a:hlinkClick r:id="rId15" tooltip="Skill"/>
              </a:rPr>
              <a:t>competence</a:t>
            </a:r>
            <a:r>
              <a:rPr lang="en-GB" sz="1200" b="0" i="0" kern="1200" dirty="0">
                <a:solidFill>
                  <a:schemeClr val="tx1"/>
                </a:solidFill>
                <a:effectLst/>
                <a:latin typeface="+mn-lt"/>
                <a:ea typeface="+mn-ea"/>
                <a:cs typeface="+mn-cs"/>
              </a:rPr>
              <a:t>, recognition of achievement by peers, and </a:t>
            </a:r>
            <a:r>
              <a:rPr lang="en-GB" sz="1200" b="0" i="0" u="none" strike="noStrike" kern="1200" dirty="0">
                <a:solidFill>
                  <a:schemeClr val="tx1"/>
                </a:solidFill>
                <a:effectLst/>
                <a:latin typeface="+mn-lt"/>
                <a:ea typeface="+mn-ea"/>
                <a:cs typeface="+mn-cs"/>
                <a:hlinkClick r:id="rId16" tooltip="Respect"/>
              </a:rPr>
              <a:t>respect</a:t>
            </a:r>
            <a:r>
              <a:rPr lang="en-GB" sz="1200" b="0" i="0" kern="1200" dirty="0">
                <a:solidFill>
                  <a:schemeClr val="tx1"/>
                </a:solidFill>
                <a:effectLst/>
                <a:latin typeface="+mn-lt"/>
                <a:ea typeface="+mn-ea"/>
                <a:cs typeface="+mn-cs"/>
              </a:rPr>
              <a:t> from others.</a:t>
            </a:r>
            <a:r>
              <a:rPr lang="en-GB" sz="1200" b="0" i="0" u="none" strike="noStrike" kern="1200" baseline="30000" dirty="0">
                <a:solidFill>
                  <a:schemeClr val="tx1"/>
                </a:solidFill>
                <a:effectLst/>
                <a:latin typeface="+mn-lt"/>
                <a:ea typeface="+mn-ea"/>
                <a:cs typeface="+mn-cs"/>
                <a:hlinkClick r:id="rId8"/>
              </a:rPr>
              <a:t>[24]</a:t>
            </a:r>
            <a:endParaRPr lang="en-GB" sz="1200" b="0" i="0" kern="1200" dirty="0">
              <a:solidFill>
                <a:schemeClr val="tx1"/>
              </a:solidFill>
              <a:effectLst/>
              <a:latin typeface="+mn-lt"/>
              <a:ea typeface="+mn-ea"/>
              <a:cs typeface="+mn-cs"/>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P.S.  There</a:t>
            </a:r>
            <a:r>
              <a:rPr lang="en-GB" sz="1200" kern="1200" baseline="0" dirty="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16</a:t>
            </a:fld>
            <a:endParaRPr lang="en-GB"/>
          </a:p>
        </p:txBody>
      </p:sp>
    </p:spTree>
    <p:extLst>
      <p:ext uri="{BB962C8B-B14F-4D97-AF65-F5344CB8AC3E}">
        <p14:creationId xmlns:p14="http://schemas.microsoft.com/office/powerpoint/2010/main" val="2505200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Self- actualization is not a static state. It is an ongoing process in which one's capacities are fully, creatively, and joyfully utilized. "I think of the self-actualizing man not as an ordinary man with something added, but rather as the ordinary man with nothing taken away. The average man is a full human being with dampened and inhibited powers and capacities" (Maslow in Lowry, 1973b, p. 91).</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18</a:t>
            </a:fld>
            <a:endParaRPr lang="en-GB"/>
          </a:p>
        </p:txBody>
      </p:sp>
    </p:spTree>
    <p:extLst>
      <p:ext uri="{BB962C8B-B14F-4D97-AF65-F5344CB8AC3E}">
        <p14:creationId xmlns:p14="http://schemas.microsoft.com/office/powerpoint/2010/main" val="1589884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Maslow (2011) suggested that it was very much about the attitude the individual brought to his/her life that might be the crucial catalyst for where one’s life and self-growth goes. There are many examples of when people have been in basically the same circumstances, but have turned out very differently, which might indicate that attitude can have an enormous bearing upon one's fate; however, there is always the question: what IS it that makes attitude different from person to person?</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Self actualization is described as "the most fundamental life task of everybody" which everyone has potential for but is often "covered up or occluded and distorted".</a:t>
            </a:r>
            <a:br>
              <a:rPr lang="en-GB" dirty="0"/>
            </a:b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21</a:t>
            </a:fld>
            <a:endParaRPr lang="en-GB"/>
          </a:p>
        </p:txBody>
      </p:sp>
    </p:spTree>
    <p:extLst>
      <p:ext uri="{BB962C8B-B14F-4D97-AF65-F5344CB8AC3E}">
        <p14:creationId xmlns:p14="http://schemas.microsoft.com/office/powerpoint/2010/main" val="3160070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Acknowledging the spiritual aspect of human experience =</a:t>
            </a:r>
            <a:r>
              <a:rPr lang="en-GB" sz="1200" baseline="0" dirty="0"/>
              <a:t> </a:t>
            </a:r>
            <a:r>
              <a:rPr lang="en-GB" sz="1200" dirty="0"/>
              <a:t>often described in religious literature and often in unscientific and theologically based language.   Out</a:t>
            </a:r>
            <a:r>
              <a:rPr lang="en-GB" sz="1200" baseline="0" dirty="0"/>
              <a:t> spiritual side is linked to our core values.  Its our core values which motivate us.</a:t>
            </a:r>
            <a:endParaRPr lang="en-GB" sz="1200" dirty="0"/>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22</a:t>
            </a:fld>
            <a:endParaRPr lang="en-GB"/>
          </a:p>
        </p:txBody>
      </p:sp>
    </p:spTree>
    <p:extLst>
      <p:ext uri="{BB962C8B-B14F-4D97-AF65-F5344CB8AC3E}">
        <p14:creationId xmlns:p14="http://schemas.microsoft.com/office/powerpoint/2010/main" val="469633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explore basic needs in both their lives and our</a:t>
            </a:r>
            <a:r>
              <a:rPr lang="en-GB" baseline="0" dirty="0"/>
              <a:t> learning organisation,</a:t>
            </a:r>
          </a:p>
          <a:p>
            <a:r>
              <a:rPr lang="en-GB" baseline="0" dirty="0"/>
              <a:t>Our learning organisation – this stuff is often overlooked.</a:t>
            </a:r>
          </a:p>
          <a:p>
            <a:endParaRPr lang="en-GB" baseline="0" dirty="0"/>
          </a:p>
          <a:p>
            <a:r>
              <a:rPr lang="en-GB" sz="1200" b="0" i="0" kern="1200" dirty="0">
                <a:solidFill>
                  <a:schemeClr val="tx1"/>
                </a:solidFill>
                <a:effectLst/>
                <a:latin typeface="+mn-lt"/>
                <a:ea typeface="+mn-ea"/>
                <a:cs typeface="+mn-cs"/>
              </a:rPr>
              <a:t>Stemming from this branch of psychology is Maslow's hierarchy of needs. According to Maslow, people have lower order needs that in general must be fulfilled before high order needs can be satisfied: 'five sets of needs - physiological, safety, belongingness, </a:t>
            </a:r>
            <a:r>
              <a:rPr lang="en-GB" sz="1200" b="0" i="0" u="none" strike="noStrike" kern="1200" dirty="0">
                <a:solidFill>
                  <a:schemeClr val="tx1"/>
                </a:solidFill>
                <a:effectLst/>
                <a:latin typeface="+mn-lt"/>
                <a:ea typeface="+mn-ea"/>
                <a:cs typeface="+mn-cs"/>
                <a:hlinkClick r:id="rId3" tooltip="Self-esteem"/>
              </a:rPr>
              <a:t>esteem</a:t>
            </a:r>
            <a:r>
              <a:rPr lang="en-GB" sz="1200" b="0" i="0" kern="1200" dirty="0">
                <a:solidFill>
                  <a:schemeClr val="tx1"/>
                </a:solidFill>
                <a:effectLst/>
                <a:latin typeface="+mn-lt"/>
                <a:ea typeface="+mn-ea"/>
                <a:cs typeface="+mn-cs"/>
              </a:rPr>
              <a:t>, and self-actualization'.</a:t>
            </a:r>
            <a:r>
              <a:rPr lang="en-GB" sz="1200" b="0" i="0" u="none" strike="noStrike" kern="1200" baseline="30000" dirty="0">
                <a:solidFill>
                  <a:schemeClr val="tx1"/>
                </a:solidFill>
                <a:effectLst/>
                <a:latin typeface="+mn-lt"/>
                <a:ea typeface="+mn-ea"/>
                <a:cs typeface="+mn-cs"/>
                <a:hlinkClick r:id="rId4"/>
              </a:rPr>
              <a:t>[23]</a:t>
            </a:r>
            <a:endParaRPr lang="en-GB" sz="1200" b="0" i="0" u="none" strike="noStrike" kern="1200" baseline="300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As a person moves up Maslow's hierarchy of needs, eventually they may find themselves reaching the summit — self-actualization.</a:t>
            </a:r>
            <a:r>
              <a:rPr lang="en-GB" sz="1200" b="0" i="0" u="none" strike="noStrike" kern="1200" baseline="30000" dirty="0">
                <a:solidFill>
                  <a:schemeClr val="tx1"/>
                </a:solidFill>
                <a:effectLst/>
                <a:latin typeface="+mn-lt"/>
                <a:ea typeface="+mn-ea"/>
                <a:cs typeface="+mn-cs"/>
                <a:hlinkClick r:id="rId5"/>
              </a:rPr>
              <a:t>[10]</a:t>
            </a:r>
            <a:r>
              <a:rPr lang="en-GB" sz="1200" b="0" i="0" kern="1200" dirty="0">
                <a:solidFill>
                  <a:schemeClr val="tx1"/>
                </a:solidFill>
                <a:effectLst/>
                <a:latin typeface="+mn-lt"/>
                <a:ea typeface="+mn-ea"/>
                <a:cs typeface="+mn-cs"/>
              </a:rPr>
              <a:t> Maslow's hierarchy of needs begins with the most basic necessities deemed "the physiological needs" in which the individual will seek out items like </a:t>
            </a:r>
            <a:r>
              <a:rPr lang="en-GB" sz="1200" b="0" i="0" u="none" strike="noStrike" kern="1200" dirty="0">
                <a:solidFill>
                  <a:schemeClr val="tx1"/>
                </a:solidFill>
                <a:effectLst/>
                <a:latin typeface="+mn-lt"/>
                <a:ea typeface="+mn-ea"/>
                <a:cs typeface="+mn-cs"/>
                <a:hlinkClick r:id="rId6" tooltip="Food"/>
              </a:rPr>
              <a:t>food</a:t>
            </a:r>
            <a:r>
              <a:rPr lang="en-GB" sz="1200" b="0" i="0" kern="1200" dirty="0">
                <a:solidFill>
                  <a:schemeClr val="tx1"/>
                </a:solidFill>
                <a:effectLst/>
                <a:latin typeface="+mn-lt"/>
                <a:ea typeface="+mn-ea"/>
                <a:cs typeface="+mn-cs"/>
              </a:rPr>
              <a:t> and water, and must be able to perform basic functions such as breathing </a:t>
            </a:r>
            <a:r>
              <a:rPr lang="en-GB" sz="1200" b="0" i="0" kern="1200" dirty="0" err="1">
                <a:solidFill>
                  <a:schemeClr val="tx1"/>
                </a:solidFill>
                <a:effectLst/>
                <a:latin typeface="+mn-lt"/>
                <a:ea typeface="+mn-ea"/>
                <a:cs typeface="+mn-cs"/>
              </a:rPr>
              <a:t>and</a:t>
            </a:r>
            <a:r>
              <a:rPr lang="en-GB" sz="1200" b="0" i="0" u="none" strike="noStrike" kern="1200" dirty="0" err="1">
                <a:solidFill>
                  <a:schemeClr val="tx1"/>
                </a:solidFill>
                <a:effectLst/>
                <a:latin typeface="+mn-lt"/>
                <a:ea typeface="+mn-ea"/>
                <a:cs typeface="+mn-cs"/>
                <a:hlinkClick r:id="rId7" tooltip="Sleep"/>
              </a:rPr>
              <a:t>sleeping</a:t>
            </a:r>
            <a:r>
              <a:rPr lang="en-GB" sz="1200" b="0" i="0" kern="1200" dirty="0">
                <a:solidFill>
                  <a:schemeClr val="tx1"/>
                </a:solidFill>
                <a:effectLst/>
                <a:latin typeface="+mn-lt"/>
                <a:ea typeface="+mn-ea"/>
                <a:cs typeface="+mn-cs"/>
              </a:rPr>
              <a:t>.</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Once these needs have been met, a person can move on to fulfilling "the safety needs", where they will attempt to obtain a sense of </a:t>
            </a:r>
            <a:r>
              <a:rPr lang="en-GB" sz="1200" b="0" i="0" u="none" strike="noStrike" kern="1200" dirty="0">
                <a:solidFill>
                  <a:schemeClr val="tx1"/>
                </a:solidFill>
                <a:effectLst/>
                <a:latin typeface="+mn-lt"/>
                <a:ea typeface="+mn-ea"/>
                <a:cs typeface="+mn-cs"/>
                <a:hlinkClick r:id="rId9" tooltip="Security"/>
              </a:rPr>
              <a:t>security</a:t>
            </a:r>
            <a:r>
              <a:rPr lang="en-GB" sz="1200" b="0" i="0" kern="1200" dirty="0">
                <a:solidFill>
                  <a:schemeClr val="tx1"/>
                </a:solidFill>
                <a:effectLst/>
                <a:latin typeface="+mn-lt"/>
                <a:ea typeface="+mn-ea"/>
                <a:cs typeface="+mn-cs"/>
              </a:rPr>
              <a:t>, physical </a:t>
            </a:r>
            <a:r>
              <a:rPr lang="en-GB" sz="1200" b="0" i="0" u="none" strike="noStrike" kern="1200" dirty="0">
                <a:solidFill>
                  <a:schemeClr val="tx1"/>
                </a:solidFill>
                <a:effectLst/>
                <a:latin typeface="+mn-lt"/>
                <a:ea typeface="+mn-ea"/>
                <a:cs typeface="+mn-cs"/>
                <a:hlinkClick r:id="rId10" tooltip="Comfort"/>
              </a:rPr>
              <a:t>comforts</a:t>
            </a:r>
            <a:r>
              <a:rPr lang="en-GB" sz="1200" b="0" i="0" kern="1200" dirty="0">
                <a:solidFill>
                  <a:schemeClr val="tx1"/>
                </a:solidFill>
                <a:effectLst/>
                <a:latin typeface="+mn-lt"/>
                <a:ea typeface="+mn-ea"/>
                <a:cs typeface="+mn-cs"/>
              </a:rPr>
              <a:t> and shelter, employment, and property.</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The next level is "the belongingness and love needs", where people will strive for social </a:t>
            </a:r>
            <a:r>
              <a:rPr lang="en-GB" sz="1200" b="0" i="0" u="none" strike="noStrike" kern="1200" dirty="0">
                <a:solidFill>
                  <a:schemeClr val="tx1"/>
                </a:solidFill>
                <a:effectLst/>
                <a:latin typeface="+mn-lt"/>
                <a:ea typeface="+mn-ea"/>
                <a:cs typeface="+mn-cs"/>
                <a:hlinkClick r:id="rId11" tooltip="Acceptance"/>
              </a:rPr>
              <a:t>acceptance</a:t>
            </a:r>
            <a:r>
              <a:rPr lang="en-GB" sz="1200" b="0" i="0" kern="1200" dirty="0">
                <a:solidFill>
                  <a:schemeClr val="tx1"/>
                </a:solidFill>
                <a:effectLst/>
                <a:latin typeface="+mn-lt"/>
                <a:ea typeface="+mn-ea"/>
                <a:cs typeface="+mn-cs"/>
              </a:rPr>
              <a:t>, affiliations, a sense of </a:t>
            </a:r>
            <a:r>
              <a:rPr lang="en-GB" sz="1200" b="0" i="0" u="none" strike="noStrike" kern="1200" dirty="0">
                <a:solidFill>
                  <a:schemeClr val="tx1"/>
                </a:solidFill>
                <a:effectLst/>
                <a:latin typeface="+mn-lt"/>
                <a:ea typeface="+mn-ea"/>
                <a:cs typeface="+mn-cs"/>
                <a:hlinkClick r:id="rId12" tooltip="Belongingness"/>
              </a:rPr>
              <a:t>belongingness</a:t>
            </a:r>
            <a:r>
              <a:rPr lang="en-GB" sz="1200" b="0" i="0" kern="1200" dirty="0">
                <a:solidFill>
                  <a:schemeClr val="tx1"/>
                </a:solidFill>
                <a:effectLst/>
                <a:latin typeface="+mn-lt"/>
                <a:ea typeface="+mn-ea"/>
                <a:cs typeface="+mn-cs"/>
              </a:rPr>
              <a:t> and being welcome, </a:t>
            </a:r>
            <a:r>
              <a:rPr lang="en-GB" sz="1200" b="0" i="0" kern="1200" dirty="0" err="1">
                <a:solidFill>
                  <a:schemeClr val="tx1"/>
                </a:solidFill>
                <a:effectLst/>
                <a:latin typeface="+mn-lt"/>
                <a:ea typeface="+mn-ea"/>
                <a:cs typeface="+mn-cs"/>
              </a:rPr>
              <a:t>sexual</a:t>
            </a:r>
            <a:r>
              <a:rPr lang="en-GB" sz="1200" b="0" i="0" u="none" strike="noStrike" kern="1200" dirty="0" err="1">
                <a:solidFill>
                  <a:schemeClr val="tx1"/>
                </a:solidFill>
                <a:effectLst/>
                <a:latin typeface="+mn-lt"/>
                <a:ea typeface="+mn-ea"/>
                <a:cs typeface="+mn-cs"/>
                <a:hlinkClick r:id="rId13" tooltip="Intimacy"/>
              </a:rPr>
              <a:t>intimacy</a:t>
            </a:r>
            <a:r>
              <a:rPr lang="en-GB" sz="1200" b="0" i="0" kern="1200" dirty="0">
                <a:solidFill>
                  <a:schemeClr val="tx1"/>
                </a:solidFill>
                <a:effectLst/>
                <a:latin typeface="+mn-lt"/>
                <a:ea typeface="+mn-ea"/>
                <a:cs typeface="+mn-cs"/>
              </a:rPr>
              <a:t>, and perhaps a </a:t>
            </a:r>
            <a:r>
              <a:rPr lang="en-GB" sz="1200" b="0" i="0" u="none" strike="noStrike" kern="1200" dirty="0">
                <a:solidFill>
                  <a:schemeClr val="tx1"/>
                </a:solidFill>
                <a:effectLst/>
                <a:latin typeface="+mn-lt"/>
                <a:ea typeface="+mn-ea"/>
                <a:cs typeface="+mn-cs"/>
                <a:hlinkClick r:id="rId14" tooltip="Family"/>
              </a:rPr>
              <a:t>family</a:t>
            </a:r>
            <a:r>
              <a:rPr lang="en-GB" sz="1200" b="0" i="0" kern="1200" dirty="0">
                <a:solidFill>
                  <a:schemeClr val="tx1"/>
                </a:solidFill>
                <a:effectLst/>
                <a:latin typeface="+mn-lt"/>
                <a:ea typeface="+mn-ea"/>
                <a:cs typeface="+mn-cs"/>
              </a:rPr>
              <a:t>.</a:t>
            </a:r>
            <a:r>
              <a:rPr lang="en-GB" sz="1200" b="0" i="0" u="none" strike="noStrike" kern="1200" baseline="30000" dirty="0">
                <a:solidFill>
                  <a:schemeClr val="tx1"/>
                </a:solidFill>
                <a:effectLst/>
                <a:latin typeface="+mn-lt"/>
                <a:ea typeface="+mn-ea"/>
                <a:cs typeface="+mn-cs"/>
                <a:hlinkClick r:id="rId8"/>
              </a:rPr>
              <a:t>[24]</a:t>
            </a:r>
            <a:r>
              <a:rPr lang="en-GB" sz="1200" b="0" i="0" kern="1200" dirty="0">
                <a:solidFill>
                  <a:schemeClr val="tx1"/>
                </a:solidFill>
                <a:effectLst/>
                <a:latin typeface="+mn-lt"/>
                <a:ea typeface="+mn-ea"/>
                <a:cs typeface="+mn-cs"/>
              </a:rPr>
              <a:t> Next are "the esteem needs", where the individual will desire a sense of </a:t>
            </a:r>
            <a:r>
              <a:rPr lang="en-GB" sz="1200" b="0" i="0" u="none" strike="noStrike" kern="1200" dirty="0">
                <a:solidFill>
                  <a:schemeClr val="tx1"/>
                </a:solidFill>
                <a:effectLst/>
                <a:latin typeface="+mn-lt"/>
                <a:ea typeface="+mn-ea"/>
                <a:cs typeface="+mn-cs"/>
                <a:hlinkClick r:id="rId15" tooltip="Skill"/>
              </a:rPr>
              <a:t>competence</a:t>
            </a:r>
            <a:r>
              <a:rPr lang="en-GB" sz="1200" b="0" i="0" kern="1200" dirty="0">
                <a:solidFill>
                  <a:schemeClr val="tx1"/>
                </a:solidFill>
                <a:effectLst/>
                <a:latin typeface="+mn-lt"/>
                <a:ea typeface="+mn-ea"/>
                <a:cs typeface="+mn-cs"/>
              </a:rPr>
              <a:t>, recognition of achievement by peers, and </a:t>
            </a:r>
            <a:r>
              <a:rPr lang="en-GB" sz="1200" b="0" i="0" u="none" strike="noStrike" kern="1200" dirty="0">
                <a:solidFill>
                  <a:schemeClr val="tx1"/>
                </a:solidFill>
                <a:effectLst/>
                <a:latin typeface="+mn-lt"/>
                <a:ea typeface="+mn-ea"/>
                <a:cs typeface="+mn-cs"/>
                <a:hlinkClick r:id="rId16" tooltip="Respect"/>
              </a:rPr>
              <a:t>respect</a:t>
            </a:r>
            <a:r>
              <a:rPr lang="en-GB" sz="1200" b="0" i="0" kern="1200" dirty="0">
                <a:solidFill>
                  <a:schemeClr val="tx1"/>
                </a:solidFill>
                <a:effectLst/>
                <a:latin typeface="+mn-lt"/>
                <a:ea typeface="+mn-ea"/>
                <a:cs typeface="+mn-cs"/>
              </a:rPr>
              <a:t> from others.</a:t>
            </a:r>
            <a:r>
              <a:rPr lang="en-GB" sz="1200" b="0" i="0" u="none" strike="noStrike" kern="1200" baseline="30000" dirty="0">
                <a:solidFill>
                  <a:schemeClr val="tx1"/>
                </a:solidFill>
                <a:effectLst/>
                <a:latin typeface="+mn-lt"/>
                <a:ea typeface="+mn-ea"/>
                <a:cs typeface="+mn-cs"/>
                <a:hlinkClick r:id="rId8"/>
              </a:rPr>
              <a:t>[24]</a:t>
            </a:r>
            <a:endParaRPr lang="en-GB" sz="1200" b="0" i="0" kern="1200" dirty="0">
              <a:solidFill>
                <a:schemeClr val="tx1"/>
              </a:solidFill>
              <a:effectLst/>
              <a:latin typeface="+mn-lt"/>
              <a:ea typeface="+mn-ea"/>
              <a:cs typeface="+mn-cs"/>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Until the individual is free of the domination of the lower needs, such as for security and esteem, the pursuit of self-actualization cannot begin. The pursuit of higher needs is itself one index of psychological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P.S.  There</a:t>
            </a:r>
            <a:r>
              <a:rPr lang="en-GB" sz="1200" kern="1200" baseline="0" dirty="0">
                <a:solidFill>
                  <a:schemeClr val="tx1"/>
                </a:solidFill>
                <a:effectLst/>
                <a:latin typeface="+mn-lt"/>
                <a:ea typeface="+mn-ea"/>
                <a:cs typeface="+mn-cs"/>
              </a:rPr>
              <a:t> are three main levels: the Physiological, the Psychological (Safety, Love &amp; Belonging, Esteem – SLE), and the Transpersonal (self-actualisation).   Transpersonal psychology acknowledges the spiritual aspect of human experience (often described in religious literature and often in unscientific and theologically based language).</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23</a:t>
            </a:fld>
            <a:endParaRPr lang="en-GB"/>
          </a:p>
        </p:txBody>
      </p:sp>
    </p:spTree>
    <p:extLst>
      <p:ext uri="{BB962C8B-B14F-4D97-AF65-F5344CB8AC3E}">
        <p14:creationId xmlns:p14="http://schemas.microsoft.com/office/powerpoint/2010/main" val="2854455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Exercise 6 in</a:t>
            </a:r>
            <a:r>
              <a:rPr lang="en-GB" baseline="0" dirty="0"/>
              <a:t> the hand-out.  </a:t>
            </a:r>
          </a:p>
          <a:p>
            <a:r>
              <a:rPr lang="en-GB" baseline="0" dirty="0"/>
              <a:t>Get into pairs. </a:t>
            </a:r>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24</a:t>
            </a:fld>
            <a:endParaRPr lang="en-GB"/>
          </a:p>
        </p:txBody>
      </p:sp>
    </p:spTree>
    <p:extLst>
      <p:ext uri="{BB962C8B-B14F-4D97-AF65-F5344CB8AC3E}">
        <p14:creationId xmlns:p14="http://schemas.microsoft.com/office/powerpoint/2010/main" val="629071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be a very mature ST1!</a:t>
            </a:r>
          </a:p>
        </p:txBody>
      </p:sp>
      <p:sp>
        <p:nvSpPr>
          <p:cNvPr id="4" name="Slide Number Placeholder 3"/>
          <p:cNvSpPr>
            <a:spLocks noGrp="1"/>
          </p:cNvSpPr>
          <p:nvPr>
            <p:ph type="sldNum" sz="quarter" idx="10"/>
          </p:nvPr>
        </p:nvSpPr>
        <p:spPr/>
        <p:txBody>
          <a:bodyPr/>
          <a:lstStyle/>
          <a:p>
            <a:fld id="{DB848576-12ED-4842-977D-6590054D4860}" type="slidenum">
              <a:rPr lang="en-GB" smtClean="0"/>
              <a:t>25</a:t>
            </a:fld>
            <a:endParaRPr lang="en-GB"/>
          </a:p>
        </p:txBody>
      </p:sp>
    </p:spTree>
    <p:extLst>
      <p:ext uri="{BB962C8B-B14F-4D97-AF65-F5344CB8AC3E}">
        <p14:creationId xmlns:p14="http://schemas.microsoft.com/office/powerpoint/2010/main" val="5597868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his last book, The Farther Reaches of Human Nature (1971), Maslow describes eight ways in which individuals self-actualize, or eight </a:t>
            </a:r>
            <a:r>
              <a:rPr lang="en-GB" sz="1200" kern="1200" dirty="0" err="1">
                <a:solidFill>
                  <a:schemeClr val="tx1"/>
                </a:solidFill>
                <a:effectLst/>
                <a:latin typeface="+mn-lt"/>
                <a:ea typeface="+mn-ea"/>
                <a:cs typeface="+mn-cs"/>
              </a:rPr>
              <a:t>behaviors</a:t>
            </a:r>
            <a:r>
              <a:rPr lang="en-GB" sz="1200" kern="1200" dirty="0">
                <a:solidFill>
                  <a:schemeClr val="tx1"/>
                </a:solidFill>
                <a:effectLst/>
                <a:latin typeface="+mn-lt"/>
                <a:ea typeface="+mn-ea"/>
                <a:cs typeface="+mn-cs"/>
              </a:rPr>
              <a:t> leading to self- actualization. It is not a neat, clean, logically tight discussion, but it represents the culmination of Maslow's thinking on self-actualization.</a:t>
            </a:r>
          </a:p>
          <a:p>
            <a:r>
              <a:rPr lang="en-GB" sz="1200" kern="1200" dirty="0">
                <a:solidFill>
                  <a:schemeClr val="tx1"/>
                </a:solidFill>
                <a:effectLst/>
                <a:latin typeface="+mn-lt"/>
                <a:ea typeface="+mn-ea"/>
                <a:cs typeface="+mn-cs"/>
              </a:rPr>
              <a:t>EIGHT WAYS TO SELF ACTUALIZE</a:t>
            </a:r>
          </a:p>
          <a:p>
            <a:pPr marL="228600" lvl="0" indent="-228600">
              <a:buFont typeface="+mj-lt"/>
              <a:buAutoNum type="arabicPeriod"/>
            </a:pPr>
            <a:r>
              <a:rPr lang="en-GB" sz="1200" kern="1200" dirty="0">
                <a:solidFill>
                  <a:schemeClr val="tx1"/>
                </a:solidFill>
                <a:effectLst/>
                <a:latin typeface="+mn-lt"/>
                <a:ea typeface="+mn-ea"/>
                <a:cs typeface="+mn-cs"/>
              </a:rPr>
              <a:t>Experience things fully, vividly, selflessly. Throw yourself into the experiencing of something: concentrate on it fully, let it totally absorb you.</a:t>
            </a:r>
          </a:p>
          <a:p>
            <a:pPr marL="228600" lvl="0" indent="-228600">
              <a:buFont typeface="+mj-lt"/>
              <a:buAutoNum type="arabicPeriod"/>
            </a:pPr>
            <a:r>
              <a:rPr lang="en-GB" sz="1200" kern="1200" dirty="0">
                <a:solidFill>
                  <a:schemeClr val="tx1"/>
                </a:solidFill>
                <a:effectLst/>
                <a:latin typeface="+mn-lt"/>
                <a:ea typeface="+mn-ea"/>
                <a:cs typeface="+mn-cs"/>
              </a:rPr>
              <a:t>Life is an ongoing process of choosing between safety (out of fear and need for </a:t>
            </a:r>
            <a:r>
              <a:rPr lang="en-GB" sz="1200" kern="1200" dirty="0" err="1">
                <a:solidFill>
                  <a:schemeClr val="tx1"/>
                </a:solidFill>
                <a:effectLst/>
                <a:latin typeface="+mn-lt"/>
                <a:ea typeface="+mn-ea"/>
                <a:cs typeface="+mn-cs"/>
              </a:rPr>
              <a:t>defense</a:t>
            </a:r>
            <a:r>
              <a:rPr lang="en-GB" sz="1200" kern="1200" dirty="0">
                <a:solidFill>
                  <a:schemeClr val="tx1"/>
                </a:solidFill>
                <a:effectLst/>
                <a:latin typeface="+mn-lt"/>
                <a:ea typeface="+mn-ea"/>
                <a:cs typeface="+mn-cs"/>
              </a:rPr>
              <a:t>) and risk (for the sake of progress and growth): Make the growth choice a dozen times a day.</a:t>
            </a:r>
          </a:p>
          <a:p>
            <a:pPr marL="228600" lvl="0" indent="-228600">
              <a:buFont typeface="+mj-lt"/>
              <a:buAutoNum type="arabicPeriod"/>
            </a:pPr>
            <a:r>
              <a:rPr lang="en-GB" sz="1200" kern="1200" dirty="0">
                <a:solidFill>
                  <a:schemeClr val="tx1"/>
                </a:solidFill>
                <a:effectLst/>
                <a:latin typeface="+mn-lt"/>
                <a:ea typeface="+mn-ea"/>
                <a:cs typeface="+mn-cs"/>
              </a:rPr>
              <a:t>Let the self emerge. Try to shut out the external clues as to what you should think, feel, say, and so on, and let your experience enable you to say what you truly feel.</a:t>
            </a:r>
          </a:p>
          <a:p>
            <a:pPr marL="228600" lvl="0" indent="-228600">
              <a:buFont typeface="+mj-lt"/>
              <a:buAutoNum type="arabicPeriod"/>
            </a:pPr>
            <a:r>
              <a:rPr lang="en-GB" sz="1200" kern="1200" dirty="0">
                <a:solidFill>
                  <a:schemeClr val="tx1"/>
                </a:solidFill>
                <a:effectLst/>
                <a:latin typeface="+mn-lt"/>
                <a:ea typeface="+mn-ea"/>
                <a:cs typeface="+mn-cs"/>
              </a:rPr>
              <a:t>When in doubt, be honest. If you look into yourself and are honest, you will also take responsibility. Taking responsibility is self-actualizing.</a:t>
            </a:r>
          </a:p>
          <a:p>
            <a:pPr marL="228600" lvl="0" indent="-228600">
              <a:buFont typeface="+mj-lt"/>
              <a:buAutoNum type="arabicPeriod"/>
            </a:pPr>
            <a:r>
              <a:rPr lang="en-GB" sz="1200" kern="1200" dirty="0">
                <a:solidFill>
                  <a:schemeClr val="tx1"/>
                </a:solidFill>
                <a:effectLst/>
                <a:latin typeface="+mn-lt"/>
                <a:ea typeface="+mn-ea"/>
                <a:cs typeface="+mn-cs"/>
              </a:rPr>
              <a:t>Listen to your own tastes. Be prepared to be unpopular.</a:t>
            </a:r>
          </a:p>
          <a:p>
            <a:pPr marL="228600" lvl="0" indent="-228600">
              <a:buFont typeface="+mj-lt"/>
              <a:buAutoNum type="arabicPeriod"/>
            </a:pPr>
            <a:r>
              <a:rPr lang="en-GB" sz="1200" kern="1200" dirty="0">
                <a:solidFill>
                  <a:schemeClr val="tx1"/>
                </a:solidFill>
                <a:effectLst/>
                <a:latin typeface="+mn-lt"/>
                <a:ea typeface="+mn-ea"/>
                <a:cs typeface="+mn-cs"/>
              </a:rPr>
              <a:t>Use your intelligence, work to do well the things you want to do, no matter how insignificant they seem to be.</a:t>
            </a:r>
          </a:p>
          <a:p>
            <a:pPr marL="228600" lvl="0" indent="-228600">
              <a:buFont typeface="+mj-lt"/>
              <a:buAutoNum type="arabicPeriod"/>
            </a:pPr>
            <a:r>
              <a:rPr lang="en-GB" sz="1200" kern="1200" dirty="0">
                <a:solidFill>
                  <a:schemeClr val="tx1"/>
                </a:solidFill>
                <a:effectLst/>
                <a:latin typeface="+mn-lt"/>
                <a:ea typeface="+mn-ea"/>
                <a:cs typeface="+mn-cs"/>
              </a:rPr>
              <a:t>Make peak experiencing more likely: get rid of illusions and false notions. Learn what you are good at and what your potentialities are not.  Be</a:t>
            </a:r>
            <a:r>
              <a:rPr lang="en-GB" sz="1200" kern="1200" baseline="0" dirty="0">
                <a:solidFill>
                  <a:schemeClr val="tx1"/>
                </a:solidFill>
                <a:effectLst/>
                <a:latin typeface="+mn-lt"/>
                <a:ea typeface="+mn-ea"/>
                <a:cs typeface="+mn-cs"/>
              </a:rPr>
              <a:t> deeply moved by both good and bad experiences – see both as learning experiences.</a:t>
            </a:r>
            <a:endParaRPr lang="en-GB" sz="1200" kern="1200" dirty="0">
              <a:solidFill>
                <a:schemeClr val="tx1"/>
              </a:solidFill>
              <a:effectLst/>
              <a:latin typeface="+mn-lt"/>
              <a:ea typeface="+mn-ea"/>
              <a:cs typeface="+mn-cs"/>
            </a:endParaRPr>
          </a:p>
          <a:p>
            <a:pPr marL="228600" lvl="0" indent="-228600">
              <a:buFont typeface="+mj-lt"/>
              <a:buAutoNum type="arabicPeriod"/>
            </a:pPr>
            <a:r>
              <a:rPr lang="en-GB" sz="1200" kern="1200" dirty="0">
                <a:solidFill>
                  <a:schemeClr val="tx1"/>
                </a:solidFill>
                <a:effectLst/>
                <a:latin typeface="+mn-lt"/>
                <a:ea typeface="+mn-ea"/>
                <a:cs typeface="+mn-cs"/>
              </a:rPr>
              <a:t>Find out who you are, what you are, what you like and don't like, what is good and what is bad for you, where you are going, what your mission is. Opening yourself up to yourself in this way means identifying </a:t>
            </a:r>
            <a:r>
              <a:rPr lang="en-GB" sz="1200" kern="1200" dirty="0" err="1">
                <a:solidFill>
                  <a:schemeClr val="tx1"/>
                </a:solidFill>
                <a:effectLst/>
                <a:latin typeface="+mn-lt"/>
                <a:ea typeface="+mn-ea"/>
                <a:cs typeface="+mn-cs"/>
              </a:rPr>
              <a:t>defenses</a:t>
            </a:r>
            <a:r>
              <a:rPr lang="en-GB" sz="1200" kern="1200" dirty="0">
                <a:solidFill>
                  <a:schemeClr val="tx1"/>
                </a:solidFill>
                <a:effectLst/>
                <a:latin typeface="+mn-lt"/>
                <a:ea typeface="+mn-ea"/>
                <a:cs typeface="+mn-cs"/>
              </a:rPr>
              <a:t>--and then finding the courage to give them up.</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r>
              <a:rPr lang="en-GB" sz="1200" kern="1200" baseline="0" dirty="0">
                <a:solidFill>
                  <a:schemeClr val="tx1"/>
                </a:solidFill>
                <a:effectLst/>
                <a:latin typeface="+mn-lt"/>
                <a:ea typeface="+mn-ea"/>
                <a:cs typeface="+mn-cs"/>
              </a:rPr>
              <a:t> put another way…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1. Concentration "First, self- actualization means experiencing fully, vividly, selflessly, with full concentration and total absorption" (Maslow, 1971, p. 45). Usually, we are relatively unaware of what is going on within or around us. (Most eyewitnesses recount different versions of the same occurrence, for example.) However, we have all had moments of heightened awareness and intense involvement, moments that Maslow would call self-actualizing.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2. Growth Choices If we think of life as a series of choices, then self actualization is the process of making each decision a choice for growth. We often have to choose between growth and safety, between progressing and regressing. Each choice has its positive and its negative aspects. To choose safety is to remain with the known and the familiar but to risk becoming stultified and state. To choose growth is to open oneself to new and challenging experiences but to risk the unknown and possible failure.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3. Self-awareness In the process of self-actualizing we become more aware of our inner nature and act in accordance with it. This means we decide for ourselves whether we like certain films, books, or ideas, regardless of others' opinions.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4. Honesty </a:t>
            </a:r>
            <a:r>
              <a:rPr lang="en-GB" sz="1200" kern="1200" dirty="0" err="1">
                <a:solidFill>
                  <a:schemeClr val="tx1"/>
                </a:solidFill>
                <a:effectLst/>
                <a:latin typeface="+mn-lt"/>
                <a:ea typeface="+mn-ea"/>
                <a:cs typeface="+mn-cs"/>
              </a:rPr>
              <a:t>Honesty</a:t>
            </a:r>
            <a:r>
              <a:rPr lang="en-GB" sz="1200" kern="1200" dirty="0">
                <a:solidFill>
                  <a:schemeClr val="tx1"/>
                </a:solidFill>
                <a:effectLst/>
                <a:latin typeface="+mn-lt"/>
                <a:ea typeface="+mn-ea"/>
                <a:cs typeface="+mn-cs"/>
              </a:rPr>
              <a:t> and taking responsibility for one's actions are essential elements in self- actualizing. Rather than pose and give answers that are calculated to please another or to make ourselves look good, we can look within for the answers. Each time we do so, we get in touch with our inner selves.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5. Judgment The first four steps help us develop the capacity for "better life choices." We learn to trust our own judgment and our own inner feelings and to act accordingly. Maslow believes that following our instincts leads to more accurate judgments about what is constitutionally right for each of us-better choices in art, music, and food, as well as in major life decisions, such as marriage and a career.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6. Self-development Self-actualization is also a continual process of developing one's potentialities. It means using one's abilities and intelligence and "working to do well the thing that one wants to do" (Maslow, 1971, p. 48). Great talent or intelligence is not the same as self-actualization; many gifted people fail to use their abilities fully while others, with perhaps only average talents, accomplish a great deal. Self-actualization is not a thing that someone either has or does not have. It is a never-ending process of making real one's potential. It refers to a way of continually living, working, and relating to the world rather than to a single accomplishment.</a:t>
            </a:r>
          </a:p>
          <a:p>
            <a:r>
              <a:rPr lang="en-GB"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7. Peak Experiences "Peak experiences are transient moments of self-actualization" (Maslow, 1971,1). 48). We are more whole, more integrated, more aware of ourselves and of the world during peak moments. At such times we think, act, and feel most clearly and accurately. We are more loving and accepting of others, have less inner conflict and anxiety, and are better able to put our energies to constructive use. Some people enjoy more peak experiences than others, particularly those Maslow called transcending self-actualizers. Virtually everyone has had a number of peak experiences, although we often take them for granted. One's reactions while watching a vivid sunset or listening to a moving piece of music are examples of peak experiences. According to Maslow, peak experiences tend to be triggered by intense, inspiring occurrences: "It looks as if any experience of real excellence, of real perfection ... tends to produce a peak experience" (1971, p. 175). These experiences may also be triggered by tragic events. Recovering from depression or a serious illness, or confronting death, can initiate extreme moments of love and joy. The lives of most people are filled with long periods of relative inattentiveness, lack of involvement, or even boredom. By contrast, peak experiences, understood in the broadest sense, are those moments when we become deeply involved, excited by, and absorbed in the world.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8. Lack of Ego </a:t>
            </a:r>
            <a:r>
              <a:rPr lang="en-GB" sz="1200" kern="1200" dirty="0" err="1">
                <a:solidFill>
                  <a:schemeClr val="tx1"/>
                </a:solidFill>
                <a:effectLst/>
                <a:latin typeface="+mn-lt"/>
                <a:ea typeface="+mn-ea"/>
                <a:cs typeface="+mn-cs"/>
              </a:rPr>
              <a:t>Defenses</a:t>
            </a:r>
            <a:r>
              <a:rPr lang="en-GB" sz="1200" kern="1200" dirty="0">
                <a:solidFill>
                  <a:schemeClr val="tx1"/>
                </a:solidFill>
                <a:effectLst/>
                <a:latin typeface="+mn-lt"/>
                <a:ea typeface="+mn-ea"/>
                <a:cs typeface="+mn-cs"/>
              </a:rPr>
              <a:t> A further step in self-actualization is to recognize our ego </a:t>
            </a:r>
            <a:r>
              <a:rPr lang="en-GB" sz="1200" kern="1200" dirty="0" err="1">
                <a:solidFill>
                  <a:schemeClr val="tx1"/>
                </a:solidFill>
                <a:effectLst/>
                <a:latin typeface="+mn-lt"/>
                <a:ea typeface="+mn-ea"/>
                <a:cs typeface="+mn-cs"/>
              </a:rPr>
              <a:t>defenses</a:t>
            </a:r>
            <a:r>
              <a:rPr lang="en-GB" sz="1200" kern="1200" dirty="0">
                <a:solidFill>
                  <a:schemeClr val="tx1"/>
                </a:solidFill>
                <a:effectLst/>
                <a:latin typeface="+mn-lt"/>
                <a:ea typeface="+mn-ea"/>
                <a:cs typeface="+mn-cs"/>
              </a:rPr>
              <a:t> and to be able to drop them when appropriate. To do so, we must become more aware of the ways in which we distort our images of ourselves and of the external world-through repression, projection, and other </a:t>
            </a:r>
            <a:r>
              <a:rPr lang="en-GB" sz="1200" kern="1200" dirty="0" err="1">
                <a:solidFill>
                  <a:schemeClr val="tx1"/>
                </a:solidFill>
                <a:effectLst/>
                <a:latin typeface="+mn-lt"/>
                <a:ea typeface="+mn-ea"/>
                <a:cs typeface="+mn-cs"/>
              </a:rPr>
              <a:t>defenses</a:t>
            </a:r>
            <a:r>
              <a:rPr lang="en-GB" sz="1200" kern="1200" dirty="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26</a:t>
            </a:fld>
            <a:endParaRPr lang="en-GB"/>
          </a:p>
        </p:txBody>
      </p:sp>
    </p:spTree>
    <p:extLst>
      <p:ext uri="{BB962C8B-B14F-4D97-AF65-F5344CB8AC3E}">
        <p14:creationId xmlns:p14="http://schemas.microsoft.com/office/powerpoint/2010/main" val="2089169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848576-12ED-4842-977D-6590054D4860}" type="slidenum">
              <a:rPr lang="en-GB" smtClean="0"/>
              <a:t>27</a:t>
            </a:fld>
            <a:endParaRPr lang="en-GB"/>
          </a:p>
        </p:txBody>
      </p:sp>
    </p:spTree>
    <p:extLst>
      <p:ext uri="{BB962C8B-B14F-4D97-AF65-F5344CB8AC3E}">
        <p14:creationId xmlns:p14="http://schemas.microsoft.com/office/powerpoint/2010/main" val="1197486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3429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221714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569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5737888-A769-4CF9-99F1-CAE4D0B2DCBB}" type="datetimeFigureOut">
              <a:rPr lang="en-GB" smtClean="0"/>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024525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5737888-A769-4CF9-99F1-CAE4D0B2DCBB}" type="datetimeFigureOut">
              <a:rPr lang="en-GB" smtClean="0"/>
              <a:t>08/06/2017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17767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5737888-A769-4CF9-99F1-CAE4D0B2DCBB}" type="datetimeFigureOut">
              <a:rPr lang="en-GB" smtClean="0"/>
              <a:t>08/06/2017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91124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08/06/2017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316257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1829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19803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68576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389080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501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043329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4611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487357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08/06/2017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697761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08/06/2017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102489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08/06/2017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54294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839754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713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341319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177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82374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1626658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39108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37888-A769-4CF9-99F1-CAE4D0B2DCBB}" type="datetimeFigureOut">
              <a:rPr lang="en-GB" smtClean="0"/>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5088194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37888-A769-4CF9-99F1-CAE4D0B2DCBB}" type="datetimeFigureOut">
              <a:rPr lang="en-GB" smtClean="0"/>
              <a:t>08/06/2017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32931286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37888-A769-4CF9-99F1-CAE4D0B2DCBB}" type="datetimeFigureOut">
              <a:rPr lang="en-GB" smtClean="0"/>
              <a:t>08/06/2017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10630482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37888-A769-4CF9-99F1-CAE4D0B2DCBB}" type="datetimeFigureOut">
              <a:rPr lang="en-GB" smtClean="0"/>
              <a:t>08/06/2017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431777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28259462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737888-A769-4CF9-99F1-CAE4D0B2DCBB}" type="datetimeFigureOut">
              <a:rPr lang="en-GB" smtClean="0"/>
              <a:t>08/06/2017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36EA95-54DA-45A3-9F15-33FDF92E2D5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5407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spTree>
    <p:extLst>
      <p:ext uri="{BB962C8B-B14F-4D97-AF65-F5344CB8AC3E}">
        <p14:creationId xmlns:p14="http://schemas.microsoft.com/office/powerpoint/2010/main" val="7697771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37888-A769-4CF9-99F1-CAE4D0B2DCBB}" type="datetimeFigureOut">
              <a:rPr lang="en-GB" smtClean="0"/>
              <a:t>08/06/2017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36EA95-54DA-45A3-9F15-33FDF92E2D5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553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37888-A769-4CF9-99F1-CAE4D0B2DCBB}" type="datetimeFigureOut">
              <a:rPr lang="en-GB" smtClean="0"/>
              <a:t>08/06/2017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36EA95-54DA-45A3-9F15-33FDF92E2D54}" type="slidenum">
              <a:rPr lang="en-GB" smtClean="0"/>
              <a:t>‹#›</a:t>
            </a:fld>
            <a:endParaRPr lang="en-GB"/>
          </a:p>
        </p:txBody>
      </p:sp>
    </p:spTree>
    <p:extLst>
      <p:ext uri="{BB962C8B-B14F-4D97-AF65-F5344CB8AC3E}">
        <p14:creationId xmlns:p14="http://schemas.microsoft.com/office/powerpoint/2010/main" val="2428702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08/06/2017</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0332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737888-A769-4CF9-99F1-CAE4D0B2DCBB}" type="datetimeFigureOut">
              <a:rPr lang="en-GB" smtClean="0"/>
              <a:t>08/06/2017</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B36EA95-54DA-45A3-9F15-33FDF92E2D54}" type="slidenum">
              <a:rPr lang="en-GB" smtClean="0"/>
              <a:t>‹#›</a:t>
            </a:fld>
            <a:endParaRPr lang="en-GB"/>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989540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psychometrictest.org.uk/resilience-tes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russellconsultinginc.com/docs/RQNetwork/PDF/RQ.pdf"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RESILIENCE: Bouncing back from whatever life throws at you</a:t>
            </a:r>
          </a:p>
        </p:txBody>
      </p:sp>
      <p:sp>
        <p:nvSpPr>
          <p:cNvPr id="3" name="Text Placeholder 2"/>
          <p:cNvSpPr>
            <a:spLocks noGrp="1"/>
          </p:cNvSpPr>
          <p:nvPr>
            <p:ph type="body" idx="1"/>
          </p:nvPr>
        </p:nvSpPr>
        <p:spPr/>
        <p:txBody>
          <a:bodyPr/>
          <a:lstStyle/>
          <a:p>
            <a:r>
              <a:rPr lang="en-GB" sz="2800" dirty="0"/>
              <a:t>Ramesh Mehay</a:t>
            </a:r>
            <a:endParaRPr lang="en-GB" i="1" dirty="0"/>
          </a:p>
        </p:txBody>
      </p:sp>
    </p:spTree>
    <p:extLst>
      <p:ext uri="{BB962C8B-B14F-4D97-AF65-F5344CB8AC3E}">
        <p14:creationId xmlns:p14="http://schemas.microsoft.com/office/powerpoint/2010/main" val="3377194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4400" dirty="0">
                <a:solidFill>
                  <a:schemeClr val="bg1"/>
                </a:solidFill>
                <a:latin typeface="Ravie" panose="04040805050809020602" pitchFamily="82" charset="0"/>
              </a:rPr>
              <a:t>Resilience:</a:t>
            </a:r>
            <a:br>
              <a:rPr lang="en-GB" sz="4400" dirty="0">
                <a:solidFill>
                  <a:schemeClr val="bg1"/>
                </a:solidFill>
                <a:latin typeface="Ravie" panose="04040805050809020602" pitchFamily="82" charset="0"/>
              </a:rPr>
            </a:br>
            <a:r>
              <a:rPr lang="en-GB" sz="4400" dirty="0">
                <a:solidFill>
                  <a:srgbClr val="FFFF00"/>
                </a:solidFill>
                <a:latin typeface="Ravie" panose="04040805050809020602" pitchFamily="82" charset="0"/>
              </a:rPr>
              <a:t>bouncing back from whatever life throws at you</a:t>
            </a:r>
          </a:p>
        </p:txBody>
      </p:sp>
      <p:sp>
        <p:nvSpPr>
          <p:cNvPr id="3" name="Subtitle 2"/>
          <p:cNvSpPr>
            <a:spLocks noGrp="1"/>
          </p:cNvSpPr>
          <p:nvPr>
            <p:ph type="subTitle" idx="1"/>
          </p:nvPr>
        </p:nvSpPr>
        <p:spPr>
          <a:xfrm>
            <a:off x="1524000" y="4590660"/>
            <a:ext cx="9144000" cy="1767807"/>
          </a:xfrm>
        </p:spPr>
        <p:txBody>
          <a:bodyPr>
            <a:normAutofit/>
          </a:bodyPr>
          <a:lstStyle/>
          <a:p>
            <a:r>
              <a:rPr lang="en-GB" sz="3600" dirty="0">
                <a:solidFill>
                  <a:schemeClr val="accent3"/>
                </a:solidFill>
                <a:latin typeface="Cooper Black" panose="0208090404030B020404" pitchFamily="18" charset="0"/>
                <a:cs typeface="Aparajita" panose="020B0604020202020204" pitchFamily="34" charset="0"/>
              </a:rPr>
              <a:t>Where is your life going?</a:t>
            </a:r>
          </a:p>
        </p:txBody>
      </p:sp>
    </p:spTree>
    <p:extLst>
      <p:ext uri="{BB962C8B-B14F-4D97-AF65-F5344CB8AC3E}">
        <p14:creationId xmlns:p14="http://schemas.microsoft.com/office/powerpoint/2010/main" val="920035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rgbClr val="FFFF00"/>
                </a:solidFill>
              </a:rPr>
              <a:t>Resilience…. Another definition</a:t>
            </a:r>
          </a:p>
        </p:txBody>
      </p:sp>
      <p:sp>
        <p:nvSpPr>
          <p:cNvPr id="3" name="Content Placeholder 2"/>
          <p:cNvSpPr>
            <a:spLocks noGrp="1"/>
          </p:cNvSpPr>
          <p:nvPr>
            <p:ph idx="1"/>
          </p:nvPr>
        </p:nvSpPr>
        <p:spPr/>
        <p:txBody>
          <a:bodyPr>
            <a:normAutofit fontScale="92500" lnSpcReduction="20000"/>
          </a:bodyPr>
          <a:lstStyle/>
          <a:p>
            <a:pPr marL="0" indent="0" algn="ctr">
              <a:buNone/>
            </a:pPr>
            <a:endParaRPr lang="en-GB" sz="6600" dirty="0">
              <a:solidFill>
                <a:schemeClr val="bg1"/>
              </a:solidFill>
            </a:endParaRPr>
          </a:p>
          <a:p>
            <a:pPr marL="0" indent="0" algn="ctr">
              <a:buNone/>
            </a:pPr>
            <a:r>
              <a:rPr lang="en-GB" sz="6600" dirty="0">
                <a:solidFill>
                  <a:schemeClr val="bg1"/>
                </a:solidFill>
              </a:rPr>
              <a:t>. . . the </a:t>
            </a:r>
            <a:r>
              <a:rPr lang="en-GB" sz="6600" dirty="0">
                <a:solidFill>
                  <a:schemeClr val="bg1"/>
                </a:solidFill>
                <a:highlight>
                  <a:srgbClr val="008000"/>
                </a:highlight>
              </a:rPr>
              <a:t>capability</a:t>
            </a:r>
            <a:r>
              <a:rPr lang="en-GB" sz="6600" dirty="0">
                <a:solidFill>
                  <a:schemeClr val="bg1"/>
                </a:solidFill>
              </a:rPr>
              <a:t> of a strained body to recover its size and shape —to bounce back —after being subjected to adversity or stress</a:t>
            </a:r>
            <a:endParaRPr lang="en-GB" sz="6000" dirty="0">
              <a:solidFill>
                <a:schemeClr val="bg1"/>
              </a:solidFill>
            </a:endParaRPr>
          </a:p>
        </p:txBody>
      </p:sp>
    </p:spTree>
    <p:extLst>
      <p:ext uri="{BB962C8B-B14F-4D97-AF65-F5344CB8AC3E}">
        <p14:creationId xmlns:p14="http://schemas.microsoft.com/office/powerpoint/2010/main" val="1543972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bg1"/>
                </a:solidFill>
              </a:rPr>
              <a:t>How do you know when you’re on top form?</a:t>
            </a:r>
          </a:p>
        </p:txBody>
      </p:sp>
      <p:sp>
        <p:nvSpPr>
          <p:cNvPr id="3" name="Content Placeholder 2"/>
          <p:cNvSpPr>
            <a:spLocks noGrp="1"/>
          </p:cNvSpPr>
          <p:nvPr>
            <p:ph idx="1"/>
          </p:nvPr>
        </p:nvSpPr>
        <p:spPr>
          <a:solidFill>
            <a:schemeClr val="tx1"/>
          </a:solidFill>
        </p:spPr>
        <p:txBody>
          <a:bodyPr>
            <a:normAutofit/>
          </a:bodyPr>
          <a:lstStyle/>
          <a:p>
            <a:endParaRPr lang="en-GB" dirty="0">
              <a:solidFill>
                <a:schemeClr val="bg1"/>
              </a:solidFill>
            </a:endParaRPr>
          </a:p>
          <a:p>
            <a:r>
              <a:rPr lang="en-GB" dirty="0">
                <a:solidFill>
                  <a:schemeClr val="bg1"/>
                </a:solidFill>
              </a:rPr>
              <a:t>Pick a time when you were on top form. </a:t>
            </a:r>
          </a:p>
          <a:p>
            <a:r>
              <a:rPr lang="en-GB" dirty="0">
                <a:solidFill>
                  <a:schemeClr val="bg1"/>
                </a:solidFill>
              </a:rPr>
              <a:t>I mean really top form.</a:t>
            </a:r>
          </a:p>
          <a:p>
            <a:r>
              <a:rPr lang="en-GB" dirty="0">
                <a:solidFill>
                  <a:schemeClr val="bg1"/>
                </a:solidFill>
              </a:rPr>
              <a:t>Where you said to yourself ‘I love life’.</a:t>
            </a:r>
          </a:p>
          <a:p>
            <a:r>
              <a:rPr lang="en-GB" dirty="0">
                <a:solidFill>
                  <a:schemeClr val="bg1"/>
                </a:solidFill>
              </a:rPr>
              <a:t>What was it about that time that made you love life so much?</a:t>
            </a:r>
          </a:p>
          <a:p>
            <a:endParaRPr lang="en-GB" dirty="0">
              <a:solidFill>
                <a:schemeClr val="bg1"/>
              </a:solidFill>
            </a:endParaRPr>
          </a:p>
          <a:p>
            <a:pPr marL="0" indent="0" algn="ctr">
              <a:buNone/>
            </a:pPr>
            <a:r>
              <a:rPr lang="en-GB" i="1" dirty="0">
                <a:solidFill>
                  <a:schemeClr val="bg1"/>
                </a:solidFill>
              </a:rPr>
              <a:t>(discuss amongst yourselves, then we’ll discuss in larger group)</a:t>
            </a:r>
          </a:p>
          <a:p>
            <a:endParaRPr lang="en-GB" dirty="0">
              <a:solidFill>
                <a:schemeClr val="bg1"/>
              </a:solidFill>
            </a:endParaRPr>
          </a:p>
        </p:txBody>
      </p:sp>
    </p:spTree>
    <p:extLst>
      <p:ext uri="{BB962C8B-B14F-4D97-AF65-F5344CB8AC3E}">
        <p14:creationId xmlns:p14="http://schemas.microsoft.com/office/powerpoint/2010/main" val="298542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How do you know when you’re on top form?</a:t>
            </a:r>
          </a:p>
        </p:txBody>
      </p:sp>
      <p:sp>
        <p:nvSpPr>
          <p:cNvPr id="3" name="Content Placeholder 2"/>
          <p:cNvSpPr>
            <a:spLocks noGrp="1"/>
          </p:cNvSpPr>
          <p:nvPr>
            <p:ph idx="1"/>
          </p:nvPr>
        </p:nvSpPr>
        <p:spPr>
          <a:xfrm>
            <a:off x="3141784" y="1825625"/>
            <a:ext cx="8212015" cy="4351338"/>
          </a:xfrm>
        </p:spPr>
        <p:txBody>
          <a:bodyPr>
            <a:normAutofit fontScale="85000" lnSpcReduction="20000"/>
          </a:bodyPr>
          <a:lstStyle/>
          <a:p>
            <a:endParaRPr lang="en-GB" dirty="0">
              <a:solidFill>
                <a:schemeClr val="bg1"/>
              </a:solidFill>
            </a:endParaRPr>
          </a:p>
          <a:p>
            <a:r>
              <a:rPr lang="en-GB" dirty="0">
                <a:solidFill>
                  <a:schemeClr val="bg1"/>
                </a:solidFill>
              </a:rPr>
              <a:t>Mentally on good form</a:t>
            </a:r>
          </a:p>
          <a:p>
            <a:r>
              <a:rPr lang="en-GB" dirty="0">
                <a:solidFill>
                  <a:schemeClr val="bg1"/>
                </a:solidFill>
              </a:rPr>
              <a:t>Physically on good form</a:t>
            </a:r>
          </a:p>
          <a:p>
            <a:r>
              <a:rPr lang="en-GB" dirty="0">
                <a:solidFill>
                  <a:schemeClr val="bg1"/>
                </a:solidFill>
              </a:rPr>
              <a:t>Relationships in good form</a:t>
            </a:r>
          </a:p>
          <a:p>
            <a:r>
              <a:rPr lang="en-GB" dirty="0">
                <a:solidFill>
                  <a:schemeClr val="bg1"/>
                </a:solidFill>
              </a:rPr>
              <a:t>Great attitude to life</a:t>
            </a:r>
          </a:p>
          <a:p>
            <a:r>
              <a:rPr lang="en-GB" dirty="0">
                <a:solidFill>
                  <a:schemeClr val="bg1"/>
                </a:solidFill>
              </a:rPr>
              <a:t>Problems as opportunities (</a:t>
            </a:r>
            <a:r>
              <a:rPr lang="en-GB" dirty="0" err="1">
                <a:solidFill>
                  <a:schemeClr val="bg1"/>
                </a:solidFill>
              </a:rPr>
              <a:t>probortunities</a:t>
            </a:r>
            <a:r>
              <a:rPr lang="en-GB" dirty="0">
                <a:solidFill>
                  <a:schemeClr val="bg1"/>
                </a:solidFill>
              </a:rPr>
              <a:t>)</a:t>
            </a:r>
          </a:p>
          <a:p>
            <a:r>
              <a:rPr lang="en-GB" dirty="0">
                <a:solidFill>
                  <a:schemeClr val="bg1"/>
                </a:solidFill>
              </a:rPr>
              <a:t>Spontaneous/Creative moments (flow) </a:t>
            </a:r>
          </a:p>
          <a:p>
            <a:r>
              <a:rPr lang="en-GB" dirty="0">
                <a:solidFill>
                  <a:schemeClr val="bg1"/>
                </a:solidFill>
              </a:rPr>
              <a:t>Seek out new experiences</a:t>
            </a:r>
          </a:p>
          <a:p>
            <a:r>
              <a:rPr lang="en-GB" dirty="0">
                <a:solidFill>
                  <a:schemeClr val="bg1"/>
                </a:solidFill>
              </a:rPr>
              <a:t>Continue to have a sense humour</a:t>
            </a:r>
          </a:p>
          <a:p>
            <a:endParaRPr lang="en-GB" dirty="0">
              <a:solidFill>
                <a:schemeClr val="bg1"/>
              </a:solidFill>
            </a:endParaRPr>
          </a:p>
          <a:p>
            <a:pPr marL="0" indent="0">
              <a:buNone/>
            </a:pPr>
            <a:r>
              <a:rPr lang="en-GB" dirty="0">
                <a:solidFill>
                  <a:schemeClr val="bg1"/>
                </a:solidFill>
              </a:rPr>
              <a:t>Can you change any of this?</a:t>
            </a:r>
          </a:p>
        </p:txBody>
      </p:sp>
    </p:spTree>
    <p:extLst>
      <p:ext uri="{BB962C8B-B14F-4D97-AF65-F5344CB8AC3E}">
        <p14:creationId xmlns:p14="http://schemas.microsoft.com/office/powerpoint/2010/main" val="146432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Recognising when you have high resilience</a:t>
            </a:r>
          </a:p>
        </p:txBody>
      </p:sp>
      <p:sp>
        <p:nvSpPr>
          <p:cNvPr id="3" name="Content Placeholder 2"/>
          <p:cNvSpPr>
            <a:spLocks noGrp="1"/>
          </p:cNvSpPr>
          <p:nvPr>
            <p:ph idx="1"/>
          </p:nvPr>
        </p:nvSpPr>
        <p:spPr>
          <a:xfrm>
            <a:off x="838200" y="1825625"/>
            <a:ext cx="5063836" cy="4351338"/>
          </a:xfrm>
        </p:spPr>
        <p:txBody>
          <a:bodyPr>
            <a:normAutofit/>
          </a:bodyPr>
          <a:lstStyle/>
          <a:p>
            <a:pPr marL="0" indent="0" algn="ctr">
              <a:buNone/>
            </a:pPr>
            <a:r>
              <a:rPr lang="en-GB" dirty="0">
                <a:solidFill>
                  <a:schemeClr val="bg1"/>
                </a:solidFill>
              </a:rPr>
              <a:t>You are ‘whole’ when you are…</a:t>
            </a:r>
          </a:p>
          <a:p>
            <a:pPr marL="514350" indent="-514350">
              <a:buFont typeface="+mj-lt"/>
              <a:buAutoNum type="arabicPeriod"/>
            </a:pPr>
            <a:r>
              <a:rPr lang="en-GB" dirty="0">
                <a:solidFill>
                  <a:schemeClr val="bg1"/>
                </a:solidFill>
              </a:rPr>
              <a:t>Adaptable (</a:t>
            </a:r>
            <a:r>
              <a:rPr lang="en-GB" dirty="0">
                <a:solidFill>
                  <a:schemeClr val="bg1"/>
                </a:solidFill>
                <a:sym typeface="Wingdings" panose="05000000000000000000" pitchFamily="2" charset="2"/>
              </a:rPr>
              <a:t> flexible)</a:t>
            </a:r>
            <a:endParaRPr lang="en-GB" dirty="0">
              <a:solidFill>
                <a:schemeClr val="bg1"/>
              </a:solidFill>
            </a:endParaRPr>
          </a:p>
          <a:p>
            <a:pPr marL="514350" indent="-514350">
              <a:buFont typeface="+mj-lt"/>
              <a:buAutoNum type="arabicPeriod"/>
            </a:pPr>
            <a:r>
              <a:rPr lang="en-GB" dirty="0">
                <a:solidFill>
                  <a:schemeClr val="bg1"/>
                </a:solidFill>
              </a:rPr>
              <a:t>In control (</a:t>
            </a:r>
            <a:r>
              <a:rPr lang="en-GB" dirty="0">
                <a:solidFill>
                  <a:schemeClr val="bg1"/>
                </a:solidFill>
                <a:sym typeface="Wingdings" panose="05000000000000000000" pitchFamily="2" charset="2"/>
              </a:rPr>
              <a:t> future focus)</a:t>
            </a:r>
            <a:endParaRPr lang="en-GB" dirty="0">
              <a:solidFill>
                <a:schemeClr val="bg1"/>
              </a:solidFill>
            </a:endParaRPr>
          </a:p>
          <a:p>
            <a:pPr marL="514350" indent="-514350">
              <a:buFont typeface="+mj-lt"/>
              <a:buAutoNum type="arabicPeriod"/>
            </a:pPr>
            <a:r>
              <a:rPr lang="en-GB" dirty="0">
                <a:solidFill>
                  <a:schemeClr val="bg1"/>
                </a:solidFill>
              </a:rPr>
              <a:t>Self-sufficient (</a:t>
            </a:r>
            <a:r>
              <a:rPr lang="en-GB" dirty="0">
                <a:solidFill>
                  <a:schemeClr val="bg1"/>
                </a:solidFill>
                <a:sym typeface="Wingdings" panose="05000000000000000000" pitchFamily="2" charset="2"/>
              </a:rPr>
              <a:t> inner drive)</a:t>
            </a:r>
            <a:endParaRPr lang="en-GB" dirty="0">
              <a:solidFill>
                <a:schemeClr val="bg1"/>
              </a:solidFill>
            </a:endParaRPr>
          </a:p>
          <a:p>
            <a:pPr marL="514350" indent="-514350">
              <a:buFont typeface="+mj-lt"/>
              <a:buAutoNum type="arabicPeriod"/>
            </a:pPr>
            <a:r>
              <a:rPr lang="en-GB" dirty="0">
                <a:solidFill>
                  <a:schemeClr val="bg1"/>
                </a:solidFill>
              </a:rPr>
              <a:t>Optimistic (</a:t>
            </a:r>
            <a:r>
              <a:rPr lang="en-GB" dirty="0">
                <a:solidFill>
                  <a:schemeClr val="bg1"/>
                </a:solidFill>
                <a:sym typeface="Wingdings" panose="05000000000000000000" pitchFamily="2" charset="2"/>
              </a:rPr>
              <a:t> energy)</a:t>
            </a:r>
            <a:endParaRPr lang="en-GB" dirty="0">
              <a:solidFill>
                <a:schemeClr val="bg1"/>
              </a:solidFill>
            </a:endParaRPr>
          </a:p>
          <a:p>
            <a:pPr marL="514350" indent="-514350">
              <a:buFont typeface="+mj-lt"/>
              <a:buAutoNum type="arabicPeriod"/>
            </a:pPr>
            <a:r>
              <a:rPr lang="en-GB" dirty="0">
                <a:solidFill>
                  <a:schemeClr val="bg1"/>
                </a:solidFill>
              </a:rPr>
              <a:t>Persistent </a:t>
            </a:r>
          </a:p>
          <a:p>
            <a:pPr marL="514350" indent="-514350">
              <a:buFont typeface="+mj-lt"/>
              <a:buAutoNum type="arabicPeriod"/>
            </a:pPr>
            <a:r>
              <a:rPr lang="en-GB" dirty="0">
                <a:solidFill>
                  <a:schemeClr val="bg1"/>
                </a:solidFill>
              </a:rPr>
              <a:t>(Strong Relationships)</a:t>
            </a:r>
          </a:p>
          <a:p>
            <a:pPr marL="0" indent="0">
              <a:buNone/>
            </a:pPr>
            <a:endParaRPr lang="en-GB" dirty="0">
              <a:solidFill>
                <a:schemeClr val="bg1"/>
              </a:solidFill>
            </a:endParaRPr>
          </a:p>
        </p:txBody>
      </p:sp>
      <p:sp>
        <p:nvSpPr>
          <p:cNvPr id="4" name="Content Placeholder 2"/>
          <p:cNvSpPr txBox="1">
            <a:spLocks/>
          </p:cNvSpPr>
          <p:nvPr/>
        </p:nvSpPr>
        <p:spPr>
          <a:xfrm>
            <a:off x="6768371" y="1825625"/>
            <a:ext cx="448194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accent3"/>
                </a:solidFill>
              </a:rPr>
              <a:t>These are things which help us realise when we are whole.</a:t>
            </a:r>
          </a:p>
          <a:p>
            <a:pPr marL="0" indent="0" algn="ctr">
              <a:buFont typeface="Arial" panose="020B0604020202020204" pitchFamily="34" charset="0"/>
              <a:buNone/>
            </a:pPr>
            <a:r>
              <a:rPr lang="en-GB" dirty="0">
                <a:solidFill>
                  <a:schemeClr val="accent3"/>
                </a:solidFill>
              </a:rPr>
              <a:t>BUT WHAT MAKES US WHOLE?   </a:t>
            </a:r>
          </a:p>
          <a:p>
            <a:pPr marL="0" indent="0" algn="ctr">
              <a:buFont typeface="Arial" panose="020B0604020202020204" pitchFamily="34" charset="0"/>
              <a:buNone/>
            </a:pPr>
            <a:r>
              <a:rPr lang="en-GB" dirty="0">
                <a:solidFill>
                  <a:schemeClr val="accent3"/>
                </a:solidFill>
              </a:rPr>
              <a:t>put another way…</a:t>
            </a:r>
          </a:p>
          <a:p>
            <a:pPr marL="0" indent="0" algn="ctr">
              <a:buFont typeface="Arial" panose="020B0604020202020204" pitchFamily="34" charset="0"/>
              <a:buNone/>
            </a:pPr>
            <a:r>
              <a:rPr lang="en-GB" dirty="0">
                <a:solidFill>
                  <a:schemeClr val="accent3"/>
                </a:solidFill>
              </a:rPr>
              <a:t>WHAT INFLUENCES EACH OF THESE?</a:t>
            </a:r>
          </a:p>
          <a:p>
            <a:pPr marL="0" indent="0">
              <a:buFont typeface="Arial" panose="020B0604020202020204" pitchFamily="34" charset="0"/>
              <a:buNone/>
            </a:pPr>
            <a:endParaRPr lang="en-GB" dirty="0">
              <a:solidFill>
                <a:schemeClr val="bg1"/>
              </a:solidFill>
            </a:endParaRPr>
          </a:p>
        </p:txBody>
      </p:sp>
    </p:spTree>
    <p:extLst>
      <p:ext uri="{BB962C8B-B14F-4D97-AF65-F5344CB8AC3E}">
        <p14:creationId xmlns:p14="http://schemas.microsoft.com/office/powerpoint/2010/main" val="2611598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rgbClr val="FFFF00"/>
                </a:solidFill>
              </a:rPr>
              <a:t>My resilient quotient</a:t>
            </a:r>
          </a:p>
        </p:txBody>
      </p:sp>
      <p:sp>
        <p:nvSpPr>
          <p:cNvPr id="3" name="Content Placeholder 2"/>
          <p:cNvSpPr>
            <a:spLocks noGrp="1"/>
          </p:cNvSpPr>
          <p:nvPr>
            <p:ph idx="1"/>
          </p:nvPr>
        </p:nvSpPr>
        <p:spPr/>
        <p:txBody>
          <a:bodyPr>
            <a:normAutofit/>
          </a:bodyPr>
          <a:lstStyle/>
          <a:p>
            <a:pPr marL="0" indent="0" algn="ctr">
              <a:buNone/>
            </a:pPr>
            <a:r>
              <a:rPr lang="en-GB" dirty="0">
                <a:hlinkClick r:id="rId3"/>
              </a:rPr>
              <a:t>www.psychometrictest.org.uk/resilience-test</a:t>
            </a:r>
            <a:endParaRPr lang="en-GB" dirty="0"/>
          </a:p>
          <a:p>
            <a:pPr marL="0" indent="0" algn="ctr">
              <a:buNone/>
            </a:pPr>
            <a:r>
              <a:rPr lang="en-GB" dirty="0">
                <a:hlinkClick r:id="rId4"/>
              </a:rPr>
              <a:t>http://russellconsultinginc.com/docs/RQNetwork/PDF/RQ.pdf</a:t>
            </a:r>
            <a:endParaRPr lang="en-GB" dirty="0"/>
          </a:p>
          <a:p>
            <a:pPr marL="0" indent="0" algn="ctr">
              <a:buNone/>
            </a:pPr>
            <a:r>
              <a:rPr lang="en-GB" dirty="0">
                <a:solidFill>
                  <a:schemeClr val="bg1"/>
                </a:solidFill>
              </a:rPr>
              <a:t>Self-Actualisation Questionnaire</a:t>
            </a:r>
          </a:p>
          <a:p>
            <a:pPr marL="0" indent="0" algn="ctr">
              <a:buNone/>
            </a:pPr>
            <a:endParaRPr lang="en-GB" dirty="0">
              <a:solidFill>
                <a:schemeClr val="bg1"/>
              </a:solidFill>
            </a:endParaRPr>
          </a:p>
          <a:p>
            <a:pPr marL="0" indent="0" algn="ctr">
              <a:buNone/>
            </a:pPr>
            <a:r>
              <a:rPr lang="en-GB" dirty="0">
                <a:solidFill>
                  <a:schemeClr val="bg1"/>
                </a:solidFill>
              </a:rPr>
              <a:t>But these do NOT tell you how to become more resilient.</a:t>
            </a:r>
          </a:p>
          <a:p>
            <a:pPr marL="0" indent="0" algn="ctr">
              <a:buNone/>
            </a:pPr>
            <a:r>
              <a:rPr lang="en-GB" dirty="0">
                <a:solidFill>
                  <a:schemeClr val="bg1"/>
                </a:solidFill>
              </a:rPr>
              <a:t>(a bit like the PHQ-9)</a:t>
            </a:r>
          </a:p>
          <a:p>
            <a:pPr marL="0" indent="0" algn="ctr">
              <a:buNone/>
            </a:pPr>
            <a:r>
              <a:rPr lang="en-GB" dirty="0">
                <a:solidFill>
                  <a:schemeClr val="bg1"/>
                </a:solidFill>
              </a:rPr>
              <a:t> </a:t>
            </a:r>
          </a:p>
          <a:p>
            <a:endParaRPr lang="en-GB" dirty="0"/>
          </a:p>
          <a:p>
            <a:endParaRPr lang="en-GB" dirty="0"/>
          </a:p>
        </p:txBody>
      </p:sp>
    </p:spTree>
    <p:extLst>
      <p:ext uri="{BB962C8B-B14F-4D97-AF65-F5344CB8AC3E}">
        <p14:creationId xmlns:p14="http://schemas.microsoft.com/office/powerpoint/2010/main" val="3041769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Encouraging towards Self-Actualisation</a:t>
            </a:r>
          </a:p>
        </p:txBody>
      </p:sp>
      <p:sp>
        <p:nvSpPr>
          <p:cNvPr id="3" name="Text Placeholder 2"/>
          <p:cNvSpPr>
            <a:spLocks noGrp="1"/>
          </p:cNvSpPr>
          <p:nvPr>
            <p:ph type="body" idx="1"/>
          </p:nvPr>
        </p:nvSpPr>
        <p:spPr/>
        <p:txBody>
          <a:bodyPr/>
          <a:lstStyle/>
          <a:p>
            <a:r>
              <a:rPr lang="en-GB" sz="2800" dirty="0"/>
              <a:t>Abraham Maslow</a:t>
            </a:r>
          </a:p>
          <a:p>
            <a:r>
              <a:rPr lang="en-GB" i="1" dirty="0"/>
              <a:t>A Theory of Human Motivation</a:t>
            </a:r>
          </a:p>
        </p:txBody>
      </p:sp>
    </p:spTree>
    <p:extLst>
      <p:ext uri="{BB962C8B-B14F-4D97-AF65-F5344CB8AC3E}">
        <p14:creationId xmlns:p14="http://schemas.microsoft.com/office/powerpoint/2010/main" val="4101037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Self-actualisation Questionnaire</a:t>
            </a:r>
          </a:p>
        </p:txBody>
      </p:sp>
      <p:sp>
        <p:nvSpPr>
          <p:cNvPr id="3" name="Content Placeholder 2"/>
          <p:cNvSpPr>
            <a:spLocks noGrp="1"/>
          </p:cNvSpPr>
          <p:nvPr>
            <p:ph idx="1"/>
          </p:nvPr>
        </p:nvSpPr>
        <p:spPr/>
        <p:txBody>
          <a:bodyPr/>
          <a:lstStyle/>
          <a:p>
            <a:r>
              <a:rPr lang="en-GB" dirty="0">
                <a:solidFill>
                  <a:schemeClr val="bg1"/>
                </a:solidFill>
              </a:rPr>
              <a:t>Try it – where are you?</a:t>
            </a:r>
          </a:p>
          <a:p>
            <a:r>
              <a:rPr lang="en-GB" dirty="0">
                <a:solidFill>
                  <a:schemeClr val="bg1"/>
                </a:solidFill>
              </a:rPr>
              <a:t>Examine low scores </a:t>
            </a:r>
            <a:r>
              <a:rPr lang="en-GB" dirty="0">
                <a:solidFill>
                  <a:schemeClr val="bg1"/>
                </a:solidFill>
                <a:sym typeface="Wingdings" panose="05000000000000000000" pitchFamily="2" charset="2"/>
              </a:rPr>
              <a:t> What needs to happen to move these up?</a:t>
            </a:r>
          </a:p>
          <a:p>
            <a:r>
              <a:rPr lang="en-GB" dirty="0">
                <a:solidFill>
                  <a:schemeClr val="bg1"/>
                </a:solidFill>
                <a:sym typeface="Wingdings" panose="05000000000000000000" pitchFamily="2" charset="2"/>
              </a:rPr>
              <a:t>That’s of course if you want to move them up</a:t>
            </a:r>
            <a:endParaRPr lang="en-GB" dirty="0">
              <a:solidFill>
                <a:schemeClr val="bg1"/>
              </a:solidFill>
            </a:endParaRPr>
          </a:p>
        </p:txBody>
      </p:sp>
    </p:spTree>
    <p:extLst>
      <p:ext uri="{BB962C8B-B14F-4D97-AF65-F5344CB8AC3E}">
        <p14:creationId xmlns:p14="http://schemas.microsoft.com/office/powerpoint/2010/main" val="399360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Self-actualised people</a:t>
            </a:r>
          </a:p>
        </p:txBody>
      </p:sp>
      <p:sp>
        <p:nvSpPr>
          <p:cNvPr id="3" name="Content Placeholder 2"/>
          <p:cNvSpPr>
            <a:spLocks noGrp="1"/>
          </p:cNvSpPr>
          <p:nvPr>
            <p:ph idx="1"/>
          </p:nvPr>
        </p:nvSpPr>
        <p:spPr/>
        <p:txBody>
          <a:bodyPr>
            <a:normAutofit lnSpcReduction="10000"/>
          </a:bodyPr>
          <a:lstStyle/>
          <a:p>
            <a:pPr algn="just"/>
            <a:r>
              <a:rPr lang="en-GB" sz="2400" dirty="0">
                <a:solidFill>
                  <a:schemeClr val="bg1"/>
                </a:solidFill>
              </a:rPr>
              <a:t>Self-actualised people are ‘whole’ people who yearn to realise their full potential.   They have the desire for self-fulfilment.  A self-actualiser is a person who is living creatively and fully using his or her potentials.  In doing so, they express their creativity, quest for spiritual enlightenment, pursuit for knowledge and their desire to give back to society (contribution).   The need to be good, to be fully alive and to find meaning in life.  It is growth-motivated rather than deficiency-motivated.  In summary, it’s the final level of psychological development that can be achieved </a:t>
            </a:r>
            <a:r>
              <a:rPr lang="en-GB" sz="2400" b="1" dirty="0">
                <a:solidFill>
                  <a:schemeClr val="bg1"/>
                </a:solidFill>
              </a:rPr>
              <a:t>when basic and mental needs are essentially fulfilled</a:t>
            </a:r>
            <a:r>
              <a:rPr lang="en-GB" sz="2400" dirty="0">
                <a:solidFill>
                  <a:schemeClr val="bg1"/>
                </a:solidFill>
              </a:rPr>
              <a:t>.</a:t>
            </a:r>
          </a:p>
          <a:p>
            <a:pPr algn="just"/>
            <a:r>
              <a:rPr lang="en-GB" sz="2000" i="1" dirty="0">
                <a:solidFill>
                  <a:schemeClr val="bg1"/>
                </a:solidFill>
              </a:rPr>
              <a:t>[actualised = make a reality; self-actualised = make a reality of what one is capable of becoming; the full realisation of one’s potential; intrinsic growth of what is already in the organism.  Words synonymous with self-actualisation: self-discovery, self-realisation and self-exploration.]</a:t>
            </a:r>
          </a:p>
          <a:p>
            <a:pPr algn="just"/>
            <a:endParaRPr lang="en-GB" sz="2000" i="1" dirty="0">
              <a:solidFill>
                <a:schemeClr val="bg1"/>
              </a:solidFill>
            </a:endParaRPr>
          </a:p>
        </p:txBody>
      </p:sp>
    </p:spTree>
    <p:extLst>
      <p:ext uri="{BB962C8B-B14F-4D97-AF65-F5344CB8AC3E}">
        <p14:creationId xmlns:p14="http://schemas.microsoft.com/office/powerpoint/2010/main" val="6001527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Characteristics of self-actualised people</a:t>
            </a:r>
          </a:p>
        </p:txBody>
      </p:sp>
      <p:sp>
        <p:nvSpPr>
          <p:cNvPr id="3" name="Content Placeholder 2"/>
          <p:cNvSpPr>
            <a:spLocks noGrp="1"/>
          </p:cNvSpPr>
          <p:nvPr>
            <p:ph idx="1"/>
          </p:nvPr>
        </p:nvSpPr>
        <p:spPr>
          <a:xfrm>
            <a:off x="838200" y="1853514"/>
            <a:ext cx="10515600" cy="4621426"/>
          </a:xfrm>
        </p:spPr>
        <p:txBody>
          <a:bodyPr>
            <a:noAutofit/>
          </a:bodyPr>
          <a:lstStyle/>
          <a:p>
            <a:pPr marL="0" indent="0" algn="just">
              <a:buNone/>
            </a:pPr>
            <a:r>
              <a:rPr lang="en-GB" sz="2100" dirty="0">
                <a:solidFill>
                  <a:schemeClr val="bg1"/>
                </a:solidFill>
                <a:latin typeface="Arial" panose="020B0604020202020204" pitchFamily="34" charset="0"/>
                <a:cs typeface="Arial" panose="020B0604020202020204" pitchFamily="34" charset="0"/>
              </a:rPr>
              <a:t>Self-actualisers are </a:t>
            </a:r>
            <a:r>
              <a:rPr lang="en-GB" sz="2100" b="1" dirty="0">
                <a:solidFill>
                  <a:schemeClr val="bg1"/>
                </a:solidFill>
                <a:latin typeface="Arial" panose="020B0604020202020204" pitchFamily="34" charset="0"/>
                <a:cs typeface="Arial" panose="020B0604020202020204" pitchFamily="34" charset="0"/>
              </a:rPr>
              <a:t>comfortable with themselves </a:t>
            </a:r>
            <a:r>
              <a:rPr lang="en-GB" sz="2100" dirty="0">
                <a:solidFill>
                  <a:schemeClr val="bg1"/>
                </a:solidFill>
                <a:latin typeface="Arial" panose="020B0604020202020204" pitchFamily="34" charset="0"/>
                <a:cs typeface="Arial" panose="020B0604020202020204" pitchFamily="34" charset="0"/>
              </a:rPr>
              <a:t>and are </a:t>
            </a:r>
            <a:r>
              <a:rPr lang="en-GB" sz="2100" b="1" dirty="0">
                <a:solidFill>
                  <a:schemeClr val="bg1"/>
                </a:solidFill>
                <a:latin typeface="Arial" panose="020B0604020202020204" pitchFamily="34" charset="0"/>
                <a:cs typeface="Arial" panose="020B0604020202020204" pitchFamily="34" charset="0"/>
              </a:rPr>
              <a:t>accepting of others </a:t>
            </a:r>
            <a:r>
              <a:rPr lang="en-GB" sz="2100" dirty="0">
                <a:solidFill>
                  <a:schemeClr val="bg1"/>
                </a:solidFill>
                <a:latin typeface="Arial" panose="020B0604020202020204" pitchFamily="34" charset="0"/>
                <a:cs typeface="Arial" panose="020B0604020202020204" pitchFamily="34" charset="0"/>
              </a:rPr>
              <a:t>around them and of nature.  They </a:t>
            </a:r>
            <a:r>
              <a:rPr lang="en-GB" sz="2100" b="1" dirty="0">
                <a:solidFill>
                  <a:schemeClr val="bg1"/>
                </a:solidFill>
                <a:latin typeface="Arial" panose="020B0604020202020204" pitchFamily="34" charset="0"/>
                <a:cs typeface="Arial" panose="020B0604020202020204" pitchFamily="34" charset="0"/>
              </a:rPr>
              <a:t>accept the positives and the fundamental flaws </a:t>
            </a:r>
            <a:r>
              <a:rPr lang="en-GB" sz="2100" dirty="0">
                <a:solidFill>
                  <a:schemeClr val="bg1"/>
                </a:solidFill>
                <a:latin typeface="Arial" panose="020B0604020202020204" pitchFamily="34" charset="0"/>
                <a:cs typeface="Arial" panose="020B0604020202020204" pitchFamily="34" charset="0"/>
              </a:rPr>
              <a:t>of human nature.   They make their own judgement about things and aren’t reliant on other people or societal rules (they </a:t>
            </a:r>
            <a:r>
              <a:rPr lang="en-GB" sz="2100" b="1" dirty="0">
                <a:solidFill>
                  <a:schemeClr val="bg1"/>
                </a:solidFill>
                <a:latin typeface="Arial" panose="020B0604020202020204" pitchFamily="34" charset="0"/>
                <a:cs typeface="Arial" panose="020B0604020202020204" pitchFamily="34" charset="0"/>
              </a:rPr>
              <a:t>have autonomy</a:t>
            </a:r>
            <a:r>
              <a:rPr lang="en-GB" sz="2100" dirty="0">
                <a:solidFill>
                  <a:schemeClr val="bg1"/>
                </a:solidFill>
                <a:latin typeface="Arial" panose="020B0604020202020204" pitchFamily="34" charset="0"/>
                <a:cs typeface="Arial" panose="020B0604020202020204" pitchFamily="34" charset="0"/>
              </a:rPr>
              <a:t>).  They inherently know </a:t>
            </a:r>
            <a:r>
              <a:rPr lang="en-GB" sz="2100" b="1" dirty="0">
                <a:solidFill>
                  <a:schemeClr val="bg1"/>
                </a:solidFill>
                <a:latin typeface="Arial" panose="020B0604020202020204" pitchFamily="34" charset="0"/>
                <a:cs typeface="Arial" panose="020B0604020202020204" pitchFamily="34" charset="0"/>
              </a:rPr>
              <a:t>right from wrong. </a:t>
            </a:r>
            <a:r>
              <a:rPr lang="en-GB" sz="2100" dirty="0">
                <a:solidFill>
                  <a:schemeClr val="bg1"/>
                </a:solidFill>
                <a:latin typeface="Arial" panose="020B0604020202020204" pitchFamily="34" charset="0"/>
                <a:cs typeface="Arial" panose="020B0604020202020204" pitchFamily="34" charset="0"/>
              </a:rPr>
              <a:t> They are able to judge situations correctly and </a:t>
            </a:r>
            <a:r>
              <a:rPr lang="en-GB" sz="2100" b="1" dirty="0">
                <a:solidFill>
                  <a:schemeClr val="bg1"/>
                </a:solidFill>
                <a:latin typeface="Arial" panose="020B0604020202020204" pitchFamily="34" charset="0"/>
                <a:cs typeface="Arial" panose="020B0604020202020204" pitchFamily="34" charset="0"/>
              </a:rPr>
              <a:t>honestly.  </a:t>
            </a:r>
            <a:r>
              <a:rPr lang="en-GB" sz="2100" dirty="0">
                <a:solidFill>
                  <a:schemeClr val="bg1"/>
                </a:solidFill>
                <a:latin typeface="Arial" panose="020B0604020202020204" pitchFamily="34" charset="0"/>
                <a:cs typeface="Arial" panose="020B0604020202020204" pitchFamily="34" charset="0"/>
              </a:rPr>
              <a:t>They can even </a:t>
            </a:r>
            <a:r>
              <a:rPr lang="en-GB" sz="2100" b="1" dirty="0">
                <a:solidFill>
                  <a:schemeClr val="bg1"/>
                </a:solidFill>
                <a:latin typeface="Arial" panose="020B0604020202020204" pitchFamily="34" charset="0"/>
                <a:cs typeface="Arial" panose="020B0604020202020204" pitchFamily="34" charset="0"/>
              </a:rPr>
              <a:t>discern people </a:t>
            </a:r>
            <a:r>
              <a:rPr lang="en-GB" sz="2100" dirty="0">
                <a:solidFill>
                  <a:schemeClr val="bg1"/>
                </a:solidFill>
                <a:latin typeface="Arial" panose="020B0604020202020204" pitchFamily="34" charset="0"/>
                <a:cs typeface="Arial" panose="020B0604020202020204" pitchFamily="34" charset="0"/>
              </a:rPr>
              <a:t>fairly quickly – from those that are genuine from those that are fake.  They often feel they have a </a:t>
            </a:r>
            <a:r>
              <a:rPr lang="en-GB" sz="2100" b="1" dirty="0">
                <a:solidFill>
                  <a:schemeClr val="bg1"/>
                </a:solidFill>
                <a:latin typeface="Arial" panose="020B0604020202020204" pitchFamily="34" charset="0"/>
                <a:cs typeface="Arial" panose="020B0604020202020204" pitchFamily="34" charset="0"/>
              </a:rPr>
              <a:t>mission to fulfil in life </a:t>
            </a:r>
            <a:r>
              <a:rPr lang="en-GB" sz="2100" dirty="0">
                <a:solidFill>
                  <a:schemeClr val="bg1"/>
                </a:solidFill>
                <a:latin typeface="Arial" panose="020B0604020202020204" pitchFamily="34" charset="0"/>
                <a:cs typeface="Arial" panose="020B0604020202020204" pitchFamily="34" charset="0"/>
              </a:rPr>
              <a:t>or some task or problem ‘beyond’ themselves (instead of outside of themselves).  They </a:t>
            </a:r>
            <a:r>
              <a:rPr lang="en-GB" sz="2100" b="1" dirty="0">
                <a:solidFill>
                  <a:schemeClr val="bg1"/>
                </a:solidFill>
                <a:latin typeface="Arial" panose="020B0604020202020204" pitchFamily="34" charset="0"/>
                <a:cs typeface="Arial" panose="020B0604020202020204" pitchFamily="34" charset="0"/>
              </a:rPr>
              <a:t>constantly appreciate </a:t>
            </a:r>
            <a:r>
              <a:rPr lang="en-GB" sz="2100" dirty="0">
                <a:solidFill>
                  <a:schemeClr val="bg1"/>
                </a:solidFill>
                <a:latin typeface="Arial" panose="020B0604020202020204" pitchFamily="34" charset="0"/>
                <a:cs typeface="Arial" panose="020B0604020202020204" pitchFamily="34" charset="0"/>
              </a:rPr>
              <a:t>the </a:t>
            </a:r>
            <a:r>
              <a:rPr lang="en-GB" sz="2100" b="1" dirty="0">
                <a:solidFill>
                  <a:schemeClr val="bg1"/>
                </a:solidFill>
                <a:latin typeface="Arial" panose="020B0604020202020204" pitchFamily="34" charset="0"/>
                <a:cs typeface="Arial" panose="020B0604020202020204" pitchFamily="34" charset="0"/>
              </a:rPr>
              <a:t>here and now </a:t>
            </a:r>
            <a:r>
              <a:rPr lang="en-GB" sz="2100" dirty="0">
                <a:solidFill>
                  <a:schemeClr val="bg1"/>
                </a:solidFill>
                <a:latin typeface="Arial" panose="020B0604020202020204" pitchFamily="34" charset="0"/>
                <a:cs typeface="Arial" panose="020B0604020202020204" pitchFamily="34" charset="0"/>
              </a:rPr>
              <a:t>and within it the natural </a:t>
            </a:r>
            <a:r>
              <a:rPr lang="en-GB" sz="2100" b="1" dirty="0">
                <a:solidFill>
                  <a:schemeClr val="bg1"/>
                </a:solidFill>
                <a:latin typeface="Arial" panose="020B0604020202020204" pitchFamily="34" charset="0"/>
                <a:cs typeface="Arial" panose="020B0604020202020204" pitchFamily="34" charset="0"/>
              </a:rPr>
              <a:t>wonders in the world </a:t>
            </a:r>
            <a:r>
              <a:rPr lang="en-GB" sz="2100" dirty="0">
                <a:solidFill>
                  <a:schemeClr val="bg1"/>
                </a:solidFill>
                <a:latin typeface="Arial" panose="020B0604020202020204" pitchFamily="34" charset="0"/>
                <a:cs typeface="Arial" panose="020B0604020202020204" pitchFamily="34" charset="0"/>
              </a:rPr>
              <a:t>– a sunset, or a flower; which is as intensely experienced as it was at first.   They develop </a:t>
            </a:r>
            <a:r>
              <a:rPr lang="en-GB" sz="2100" b="1" dirty="0">
                <a:solidFill>
                  <a:schemeClr val="bg1"/>
                </a:solidFill>
                <a:latin typeface="Arial" panose="020B0604020202020204" pitchFamily="34" charset="0"/>
                <a:cs typeface="Arial" panose="020B0604020202020204" pitchFamily="34" charset="0"/>
              </a:rPr>
              <a:t>close loving bonds </a:t>
            </a:r>
            <a:r>
              <a:rPr lang="en-GB" sz="2100" dirty="0">
                <a:solidFill>
                  <a:schemeClr val="bg1"/>
                </a:solidFill>
                <a:latin typeface="Arial" panose="020B0604020202020204" pitchFamily="34" charset="0"/>
                <a:cs typeface="Arial" panose="020B0604020202020204" pitchFamily="34" charset="0"/>
              </a:rPr>
              <a:t>with those around them – they tend to have a few close friends rather than many superficial relationships.  Their </a:t>
            </a:r>
            <a:r>
              <a:rPr lang="en-GB" sz="2100" b="1" dirty="0">
                <a:solidFill>
                  <a:schemeClr val="bg1"/>
                </a:solidFill>
                <a:latin typeface="Arial" panose="020B0604020202020204" pitchFamily="34" charset="0"/>
                <a:cs typeface="Arial" panose="020B0604020202020204" pitchFamily="34" charset="0"/>
              </a:rPr>
              <a:t>lives are dotted with peak experiences (moments of rapture) </a:t>
            </a:r>
            <a:r>
              <a:rPr lang="en-GB" sz="2100" dirty="0">
                <a:solidFill>
                  <a:schemeClr val="bg1"/>
                </a:solidFill>
                <a:latin typeface="Arial" panose="020B0604020202020204" pitchFamily="34" charset="0"/>
                <a:cs typeface="Arial" panose="020B0604020202020204" pitchFamily="34" charset="0"/>
              </a:rPr>
              <a:t>– occasions marked by feelings of </a:t>
            </a:r>
            <a:r>
              <a:rPr lang="en-GB" sz="2100" b="1" dirty="0">
                <a:solidFill>
                  <a:schemeClr val="bg1"/>
                </a:solidFill>
                <a:latin typeface="Arial" panose="020B0604020202020204" pitchFamily="34" charset="0"/>
                <a:cs typeface="Arial" panose="020B0604020202020204" pitchFamily="34" charset="0"/>
              </a:rPr>
              <a:t>wonderment</a:t>
            </a:r>
            <a:r>
              <a:rPr lang="en-GB" sz="2100" dirty="0">
                <a:solidFill>
                  <a:schemeClr val="bg1"/>
                </a:solidFill>
                <a:latin typeface="Arial" panose="020B0604020202020204" pitchFamily="34" charset="0"/>
                <a:cs typeface="Arial" panose="020B0604020202020204" pitchFamily="34" charset="0"/>
              </a:rPr>
              <a:t>, </a:t>
            </a:r>
            <a:r>
              <a:rPr lang="en-GB" sz="2100" b="1" dirty="0">
                <a:solidFill>
                  <a:schemeClr val="bg1"/>
                </a:solidFill>
                <a:latin typeface="Arial" panose="020B0604020202020204" pitchFamily="34" charset="0"/>
                <a:cs typeface="Arial" panose="020B0604020202020204" pitchFamily="34" charset="0"/>
              </a:rPr>
              <a:t>ecstasy, harmony and deep meaning</a:t>
            </a:r>
            <a:r>
              <a:rPr lang="en-GB" sz="2100" dirty="0">
                <a:solidFill>
                  <a:schemeClr val="bg1"/>
                </a:solidFill>
                <a:latin typeface="Arial" panose="020B0604020202020204" pitchFamily="34" charset="0"/>
                <a:cs typeface="Arial" panose="020B0604020202020204" pitchFamily="34" charset="0"/>
              </a:rPr>
              <a:t>.  In this way, they </a:t>
            </a:r>
            <a:r>
              <a:rPr lang="en-GB" sz="2100" b="1" dirty="0">
                <a:solidFill>
                  <a:schemeClr val="bg1"/>
                </a:solidFill>
                <a:latin typeface="Arial" panose="020B0604020202020204" pitchFamily="34" charset="0"/>
                <a:cs typeface="Arial" panose="020B0604020202020204" pitchFamily="34" charset="0"/>
              </a:rPr>
              <a:t>feel at one with the universe, </a:t>
            </a:r>
            <a:r>
              <a:rPr lang="en-GB" sz="2100" dirty="0">
                <a:solidFill>
                  <a:schemeClr val="bg1"/>
                </a:solidFill>
                <a:latin typeface="Arial" panose="020B0604020202020204" pitchFamily="34" charset="0"/>
                <a:cs typeface="Arial" panose="020B0604020202020204" pitchFamily="34" charset="0"/>
              </a:rPr>
              <a:t>have an </a:t>
            </a:r>
            <a:r>
              <a:rPr lang="en-GB" sz="2100" b="1" dirty="0">
                <a:solidFill>
                  <a:schemeClr val="bg1"/>
                </a:solidFill>
                <a:latin typeface="Arial" panose="020B0604020202020204" pitchFamily="34" charset="0"/>
                <a:cs typeface="Arial" panose="020B0604020202020204" pitchFamily="34" charset="0"/>
              </a:rPr>
              <a:t>intense desire to help their fellow mankind, </a:t>
            </a:r>
            <a:r>
              <a:rPr lang="en-GB" sz="2100" dirty="0">
                <a:solidFill>
                  <a:schemeClr val="bg1"/>
                </a:solidFill>
                <a:latin typeface="Arial" panose="020B0604020202020204" pitchFamily="34" charset="0"/>
                <a:cs typeface="Arial" panose="020B0604020202020204" pitchFamily="34" charset="0"/>
              </a:rPr>
              <a:t>are</a:t>
            </a:r>
            <a:r>
              <a:rPr lang="en-GB" sz="2100" b="1" dirty="0">
                <a:solidFill>
                  <a:schemeClr val="bg1"/>
                </a:solidFill>
                <a:latin typeface="Arial" panose="020B0604020202020204" pitchFamily="34" charset="0"/>
                <a:cs typeface="Arial" panose="020B0604020202020204" pitchFamily="34" charset="0"/>
              </a:rPr>
              <a:t> </a:t>
            </a:r>
            <a:r>
              <a:rPr lang="en-GB" sz="2100" dirty="0">
                <a:solidFill>
                  <a:schemeClr val="bg1"/>
                </a:solidFill>
                <a:latin typeface="Arial" panose="020B0604020202020204" pitchFamily="34" charset="0"/>
                <a:cs typeface="Arial" panose="020B0604020202020204" pitchFamily="34" charset="0"/>
              </a:rPr>
              <a:t>dedicated to a </a:t>
            </a:r>
            <a:r>
              <a:rPr lang="en-GB" sz="2100" b="1" dirty="0">
                <a:solidFill>
                  <a:schemeClr val="bg1"/>
                </a:solidFill>
                <a:latin typeface="Arial" panose="020B0604020202020204" pitchFamily="34" charset="0"/>
                <a:cs typeface="Arial" panose="020B0604020202020204" pitchFamily="34" charset="0"/>
              </a:rPr>
              <a:t>vocation </a:t>
            </a:r>
            <a:r>
              <a:rPr lang="en-GB" sz="2100" dirty="0">
                <a:solidFill>
                  <a:schemeClr val="bg1"/>
                </a:solidFill>
                <a:latin typeface="Arial" panose="020B0604020202020204" pitchFamily="34" charset="0"/>
                <a:cs typeface="Arial" panose="020B0604020202020204" pitchFamily="34" charset="0"/>
              </a:rPr>
              <a:t>and are </a:t>
            </a:r>
            <a:r>
              <a:rPr lang="en-GB" sz="2100" b="1" dirty="0">
                <a:solidFill>
                  <a:schemeClr val="bg1"/>
                </a:solidFill>
                <a:latin typeface="Arial" panose="020B0604020202020204" pitchFamily="34" charset="0"/>
                <a:cs typeface="Arial" panose="020B0604020202020204" pitchFamily="34" charset="0"/>
              </a:rPr>
              <a:t>satisfied with themselves</a:t>
            </a:r>
            <a:r>
              <a:rPr lang="en-GB" sz="2200" dirty="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6362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rgbClr val="FFFF00"/>
                </a:solidFill>
              </a:rPr>
              <a:t>In summary, self-actualised people are... </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GB" dirty="0">
                <a:solidFill>
                  <a:schemeClr val="bg1"/>
                </a:solidFill>
              </a:rPr>
              <a:t>Dedicated to a vocation = PERSISTENT</a:t>
            </a:r>
          </a:p>
          <a:p>
            <a:pPr>
              <a:buFont typeface="Wingdings" panose="05000000000000000000" pitchFamily="2" charset="2"/>
              <a:buChar char="§"/>
            </a:pPr>
            <a:r>
              <a:rPr lang="en-GB" dirty="0">
                <a:solidFill>
                  <a:schemeClr val="bg1"/>
                </a:solidFill>
              </a:rPr>
              <a:t>They make their own destiny = SELF CONTROL, SELF-SUFFICIENCY</a:t>
            </a:r>
          </a:p>
          <a:p>
            <a:pPr>
              <a:buFont typeface="Wingdings" panose="05000000000000000000" pitchFamily="2" charset="2"/>
              <a:buChar char="§"/>
            </a:pPr>
            <a:r>
              <a:rPr lang="en-GB" dirty="0">
                <a:solidFill>
                  <a:schemeClr val="bg1"/>
                </a:solidFill>
              </a:rPr>
              <a:t>Great outlook on life = OPTIMISM</a:t>
            </a:r>
          </a:p>
          <a:p>
            <a:pPr>
              <a:buFont typeface="Wingdings" panose="05000000000000000000" pitchFamily="2" charset="2"/>
              <a:buChar char="§"/>
            </a:pPr>
            <a:r>
              <a:rPr lang="en-GB" dirty="0">
                <a:solidFill>
                  <a:schemeClr val="bg1"/>
                </a:solidFill>
              </a:rPr>
              <a:t>Creative &amp; Spontaneous = ADAPTABILITY</a:t>
            </a:r>
          </a:p>
          <a:p>
            <a:pPr>
              <a:buFont typeface="Wingdings" panose="05000000000000000000" pitchFamily="2" charset="2"/>
              <a:buChar char="§"/>
            </a:pPr>
            <a:endParaRPr lang="en-GB" dirty="0"/>
          </a:p>
          <a:p>
            <a:pPr marL="0" indent="0" algn="ctr">
              <a:buNone/>
            </a:pPr>
            <a:r>
              <a:rPr lang="en-GB" sz="3600" dirty="0">
                <a:solidFill>
                  <a:srgbClr val="FF6600"/>
                </a:solidFill>
                <a:latin typeface="Cooper Black" panose="0208090404030B020404" pitchFamily="18" charset="0"/>
              </a:rPr>
              <a:t>Isn’t that what we are after?</a:t>
            </a:r>
          </a:p>
        </p:txBody>
      </p:sp>
    </p:spTree>
    <p:extLst>
      <p:ext uri="{BB962C8B-B14F-4D97-AF65-F5344CB8AC3E}">
        <p14:creationId xmlns:p14="http://schemas.microsoft.com/office/powerpoint/2010/main" val="2084287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5706407" y="1695128"/>
            <a:ext cx="3153043" cy="769441"/>
          </a:xfrm>
          <a:prstGeom prst="rect">
            <a:avLst/>
          </a:prstGeom>
          <a:noFill/>
        </p:spPr>
        <p:txBody>
          <a:bodyPr wrap="none" rtlCol="0">
            <a:spAutoFit/>
          </a:bodyPr>
          <a:lstStyle/>
          <a:p>
            <a:r>
              <a:rPr lang="en-GB" sz="4400" dirty="0">
                <a:solidFill>
                  <a:srgbClr val="00B050"/>
                </a:solidFill>
              </a:rPr>
              <a:t>Demotivated</a:t>
            </a:r>
          </a:p>
        </p:txBody>
      </p:sp>
      <p:sp>
        <p:nvSpPr>
          <p:cNvPr id="8" name="TextBox 7"/>
          <p:cNvSpPr txBox="1"/>
          <p:nvPr/>
        </p:nvSpPr>
        <p:spPr>
          <a:xfrm rot="1323761">
            <a:off x="1500081" y="1839682"/>
            <a:ext cx="1254895" cy="830997"/>
          </a:xfrm>
          <a:prstGeom prst="rect">
            <a:avLst/>
          </a:prstGeom>
          <a:noFill/>
        </p:spPr>
        <p:txBody>
          <a:bodyPr wrap="none" rtlCol="0">
            <a:spAutoFit/>
          </a:bodyPr>
          <a:lstStyle/>
          <a:p>
            <a:r>
              <a:rPr lang="en-GB" sz="4800" dirty="0">
                <a:solidFill>
                  <a:schemeClr val="bg2">
                    <a:lumMod val="90000"/>
                  </a:schemeClr>
                </a:solidFill>
              </a:rPr>
              <a:t>Lazy</a:t>
            </a:r>
          </a:p>
        </p:txBody>
      </p:sp>
      <p:sp>
        <p:nvSpPr>
          <p:cNvPr id="9" name="TextBox 8"/>
          <p:cNvSpPr txBox="1"/>
          <p:nvPr/>
        </p:nvSpPr>
        <p:spPr>
          <a:xfrm rot="20051754">
            <a:off x="4432313" y="1580297"/>
            <a:ext cx="2658164" cy="923330"/>
          </a:xfrm>
          <a:prstGeom prst="rect">
            <a:avLst/>
          </a:prstGeom>
          <a:noFill/>
        </p:spPr>
        <p:txBody>
          <a:bodyPr wrap="none" rtlCol="0">
            <a:spAutoFit/>
          </a:bodyPr>
          <a:lstStyle/>
          <a:p>
            <a:r>
              <a:rPr lang="en-GB" sz="5400" dirty="0">
                <a:solidFill>
                  <a:schemeClr val="accent3"/>
                </a:solidFill>
              </a:rPr>
              <a:t>Arrogant</a:t>
            </a:r>
            <a:endParaRPr lang="en-GB" sz="4400" dirty="0">
              <a:solidFill>
                <a:schemeClr val="accent3"/>
              </a:solidFill>
            </a:endParaRPr>
          </a:p>
        </p:txBody>
      </p:sp>
      <p:sp>
        <p:nvSpPr>
          <p:cNvPr id="10" name="TextBox 9"/>
          <p:cNvSpPr txBox="1"/>
          <p:nvPr/>
        </p:nvSpPr>
        <p:spPr>
          <a:xfrm rot="1102381">
            <a:off x="2683545" y="3897833"/>
            <a:ext cx="2669320" cy="769441"/>
          </a:xfrm>
          <a:prstGeom prst="rect">
            <a:avLst/>
          </a:prstGeom>
          <a:noFill/>
        </p:spPr>
        <p:txBody>
          <a:bodyPr wrap="none" rtlCol="0">
            <a:spAutoFit/>
          </a:bodyPr>
          <a:lstStyle/>
          <a:p>
            <a:r>
              <a:rPr lang="en-GB" sz="4400" dirty="0">
                <a:solidFill>
                  <a:srgbClr val="0070C0"/>
                </a:solidFill>
                <a:latin typeface="Aharoni" panose="02010803020104030203" pitchFamily="2" charset="-79"/>
                <a:cs typeface="Aharoni" panose="02010803020104030203" pitchFamily="2" charset="-79"/>
              </a:rPr>
              <a:t>Bone idle</a:t>
            </a:r>
          </a:p>
        </p:txBody>
      </p:sp>
      <p:sp>
        <p:nvSpPr>
          <p:cNvPr id="11" name="TextBox 10"/>
          <p:cNvSpPr txBox="1"/>
          <p:nvPr/>
        </p:nvSpPr>
        <p:spPr>
          <a:xfrm rot="190663">
            <a:off x="355579" y="3777494"/>
            <a:ext cx="2270173"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Arrogant</a:t>
            </a:r>
          </a:p>
        </p:txBody>
      </p:sp>
      <p:sp>
        <p:nvSpPr>
          <p:cNvPr id="12" name="TextBox 11"/>
          <p:cNvSpPr txBox="1"/>
          <p:nvPr/>
        </p:nvSpPr>
        <p:spPr>
          <a:xfrm rot="677162">
            <a:off x="7262617" y="4629131"/>
            <a:ext cx="2653547" cy="769441"/>
          </a:xfrm>
          <a:prstGeom prst="rect">
            <a:avLst/>
          </a:prstGeom>
          <a:noFill/>
        </p:spPr>
        <p:txBody>
          <a:bodyPr wrap="none" rtlCol="0">
            <a:spAutoFit/>
          </a:bodyPr>
          <a:lstStyle/>
          <a:p>
            <a:r>
              <a:rPr lang="en-GB" sz="4400" dirty="0">
                <a:solidFill>
                  <a:srgbClr val="0070C0"/>
                </a:solidFill>
              </a:rPr>
              <a:t>Belligerent</a:t>
            </a:r>
          </a:p>
        </p:txBody>
      </p:sp>
      <p:sp>
        <p:nvSpPr>
          <p:cNvPr id="13" name="TextBox 12"/>
          <p:cNvSpPr txBox="1"/>
          <p:nvPr/>
        </p:nvSpPr>
        <p:spPr>
          <a:xfrm rot="20051754">
            <a:off x="7794661" y="1170187"/>
            <a:ext cx="3081293" cy="1107996"/>
          </a:xfrm>
          <a:prstGeom prst="rect">
            <a:avLst/>
          </a:prstGeom>
          <a:noFill/>
        </p:spPr>
        <p:txBody>
          <a:bodyPr wrap="none" rtlCol="0">
            <a:spAutoFit/>
          </a:bodyPr>
          <a:lstStyle/>
          <a:p>
            <a:r>
              <a:rPr lang="en-GB" sz="6600" dirty="0">
                <a:solidFill>
                  <a:schemeClr val="accent1">
                    <a:lumMod val="40000"/>
                    <a:lumOff val="60000"/>
                  </a:schemeClr>
                </a:solidFill>
                <a:latin typeface="Arial Narrow" panose="020B0606020202030204" pitchFamily="34" charset="0"/>
              </a:rPr>
              <a:t>Annoying</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8248566" y="2525038"/>
            <a:ext cx="3999813" cy="769441"/>
          </a:xfrm>
          <a:prstGeom prst="rect">
            <a:avLst/>
          </a:prstGeom>
          <a:noFill/>
        </p:spPr>
        <p:txBody>
          <a:bodyPr wrap="none" rtlCol="0">
            <a:spAutoFit/>
          </a:bodyPr>
          <a:lstStyle/>
          <a:p>
            <a:r>
              <a:rPr lang="en-GB" sz="4400" dirty="0">
                <a:solidFill>
                  <a:srgbClr val="FF0000"/>
                </a:solidFill>
                <a:latin typeface="Felix Titling" panose="04060505060202020A04" pitchFamily="82" charset="0"/>
              </a:rPr>
              <a:t>Obstructive</a:t>
            </a:r>
          </a:p>
        </p:txBody>
      </p:sp>
      <p:sp>
        <p:nvSpPr>
          <p:cNvPr id="15" name="TextBox 14"/>
          <p:cNvSpPr txBox="1"/>
          <p:nvPr/>
        </p:nvSpPr>
        <p:spPr>
          <a:xfrm rot="21298789">
            <a:off x="1393228" y="5604776"/>
            <a:ext cx="3782510" cy="769441"/>
          </a:xfrm>
          <a:prstGeom prst="rect">
            <a:avLst/>
          </a:prstGeom>
          <a:noFill/>
        </p:spPr>
        <p:txBody>
          <a:bodyPr wrap="none" rtlCol="0">
            <a:spAutoFit/>
          </a:bodyPr>
          <a:lstStyle/>
          <a:p>
            <a:r>
              <a:rPr lang="en-GB" sz="4400" dirty="0">
                <a:solidFill>
                  <a:schemeClr val="accent3"/>
                </a:solidFill>
              </a:rPr>
              <a:t>Pain in the bum</a:t>
            </a:r>
          </a:p>
        </p:txBody>
      </p:sp>
      <p:sp>
        <p:nvSpPr>
          <p:cNvPr id="16" name="TextBox 15"/>
          <p:cNvSpPr txBox="1"/>
          <p:nvPr/>
        </p:nvSpPr>
        <p:spPr>
          <a:xfrm rot="20051754">
            <a:off x="3858484" y="1104969"/>
            <a:ext cx="1713931"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Boring</a:t>
            </a:r>
          </a:p>
        </p:txBody>
      </p:sp>
      <p:sp>
        <p:nvSpPr>
          <p:cNvPr id="17" name="TextBox 16"/>
          <p:cNvSpPr txBox="1"/>
          <p:nvPr/>
        </p:nvSpPr>
        <p:spPr>
          <a:xfrm rot="2666760">
            <a:off x="4338372" y="3513000"/>
            <a:ext cx="304602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Moody</a:t>
            </a:r>
          </a:p>
        </p:txBody>
      </p:sp>
      <p:sp>
        <p:nvSpPr>
          <p:cNvPr id="18" name="TextBox 17"/>
          <p:cNvSpPr txBox="1"/>
          <p:nvPr/>
        </p:nvSpPr>
        <p:spPr>
          <a:xfrm rot="20051754">
            <a:off x="8568235" y="5178612"/>
            <a:ext cx="3783343" cy="769441"/>
          </a:xfrm>
          <a:prstGeom prst="rect">
            <a:avLst/>
          </a:prstGeom>
          <a:noFill/>
        </p:spPr>
        <p:txBody>
          <a:bodyPr wrap="none" rtlCol="0">
            <a:spAutoFit/>
          </a:bodyPr>
          <a:lstStyle/>
          <a:p>
            <a:r>
              <a:rPr lang="en-GB" sz="4400" dirty="0">
                <a:solidFill>
                  <a:schemeClr val="accent3"/>
                </a:solidFill>
              </a:rPr>
              <a:t>Narrow minded</a:t>
            </a:r>
          </a:p>
        </p:txBody>
      </p:sp>
      <p:sp>
        <p:nvSpPr>
          <p:cNvPr id="19" name="TextBox 18"/>
          <p:cNvSpPr txBox="1"/>
          <p:nvPr/>
        </p:nvSpPr>
        <p:spPr>
          <a:xfrm rot="20051754">
            <a:off x="-56241" y="588741"/>
            <a:ext cx="3502882"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Pusillanimous</a:t>
            </a:r>
          </a:p>
        </p:txBody>
      </p:sp>
      <p:sp>
        <p:nvSpPr>
          <p:cNvPr id="20" name="TextBox 19"/>
          <p:cNvSpPr txBox="1"/>
          <p:nvPr/>
        </p:nvSpPr>
        <p:spPr>
          <a:xfrm rot="21229784">
            <a:off x="461179" y="2914699"/>
            <a:ext cx="1612942"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Obstinate</a:t>
            </a:r>
          </a:p>
        </p:txBody>
      </p:sp>
      <p:sp>
        <p:nvSpPr>
          <p:cNvPr id="21" name="TextBox 20"/>
          <p:cNvSpPr txBox="1"/>
          <p:nvPr/>
        </p:nvSpPr>
        <p:spPr>
          <a:xfrm rot="2809684">
            <a:off x="2384867" y="1786764"/>
            <a:ext cx="2654894"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Inflexible</a:t>
            </a:r>
          </a:p>
        </p:txBody>
      </p:sp>
      <p:sp>
        <p:nvSpPr>
          <p:cNvPr id="22" name="TextBox 21"/>
          <p:cNvSpPr txBox="1"/>
          <p:nvPr/>
        </p:nvSpPr>
        <p:spPr>
          <a:xfrm rot="20051754">
            <a:off x="5487454" y="5396679"/>
            <a:ext cx="2326214" cy="769441"/>
          </a:xfrm>
          <a:prstGeom prst="rect">
            <a:avLst/>
          </a:prstGeom>
          <a:noFill/>
        </p:spPr>
        <p:txBody>
          <a:bodyPr wrap="none" rtlCol="0">
            <a:spAutoFit/>
          </a:bodyPr>
          <a:lstStyle/>
          <a:p>
            <a:r>
              <a:rPr lang="en-GB" sz="4400" dirty="0">
                <a:solidFill>
                  <a:schemeClr val="accent1">
                    <a:lumMod val="60000"/>
                    <a:lumOff val="40000"/>
                  </a:schemeClr>
                </a:solidFill>
              </a:rPr>
              <a:t>Pompous</a:t>
            </a:r>
          </a:p>
        </p:txBody>
      </p:sp>
      <p:sp>
        <p:nvSpPr>
          <p:cNvPr id="23" name="TextBox 22"/>
          <p:cNvSpPr txBox="1"/>
          <p:nvPr/>
        </p:nvSpPr>
        <p:spPr>
          <a:xfrm rot="446567">
            <a:off x="3519763" y="337781"/>
            <a:ext cx="3179653" cy="769441"/>
          </a:xfrm>
          <a:prstGeom prst="rect">
            <a:avLst/>
          </a:prstGeom>
          <a:noFill/>
        </p:spPr>
        <p:txBody>
          <a:bodyPr wrap="none" rtlCol="0">
            <a:spAutoFit/>
          </a:bodyPr>
          <a:lstStyle/>
          <a:p>
            <a:r>
              <a:rPr lang="en-GB" sz="4400" dirty="0">
                <a:solidFill>
                  <a:schemeClr val="accent5"/>
                </a:solidFill>
              </a:rPr>
              <a:t>Quarrelsome</a:t>
            </a:r>
          </a:p>
        </p:txBody>
      </p:sp>
      <p:sp>
        <p:nvSpPr>
          <p:cNvPr id="24" name="TextBox 23"/>
          <p:cNvSpPr txBox="1"/>
          <p:nvPr/>
        </p:nvSpPr>
        <p:spPr>
          <a:xfrm rot="1931306">
            <a:off x="7581192" y="3328642"/>
            <a:ext cx="3448829" cy="1200329"/>
          </a:xfrm>
          <a:prstGeom prst="rect">
            <a:avLst/>
          </a:prstGeom>
          <a:noFill/>
        </p:spPr>
        <p:txBody>
          <a:bodyPr wrap="none" rtlCol="0">
            <a:spAutoFit/>
          </a:bodyPr>
          <a:lstStyle/>
          <a:p>
            <a:r>
              <a:rPr lang="en-GB" sz="7200" dirty="0">
                <a:solidFill>
                  <a:schemeClr val="bg1"/>
                </a:solidFill>
              </a:rPr>
              <a:t>Sarcastic</a:t>
            </a:r>
          </a:p>
        </p:txBody>
      </p:sp>
      <p:sp>
        <p:nvSpPr>
          <p:cNvPr id="25" name="TextBox 24"/>
          <p:cNvSpPr txBox="1"/>
          <p:nvPr/>
        </p:nvSpPr>
        <p:spPr>
          <a:xfrm rot="20051754">
            <a:off x="84132" y="4847279"/>
            <a:ext cx="2948243"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Stubborn</a:t>
            </a:r>
          </a:p>
        </p:txBody>
      </p:sp>
      <p:sp>
        <p:nvSpPr>
          <p:cNvPr id="26" name="TextBox 25"/>
          <p:cNvSpPr txBox="1"/>
          <p:nvPr/>
        </p:nvSpPr>
        <p:spPr>
          <a:xfrm rot="647370">
            <a:off x="8484110" y="187313"/>
            <a:ext cx="3420103" cy="1107996"/>
          </a:xfrm>
          <a:prstGeom prst="rect">
            <a:avLst/>
          </a:prstGeom>
          <a:noFill/>
        </p:spPr>
        <p:txBody>
          <a:bodyPr wrap="none" rtlCol="0">
            <a:spAutoFit/>
          </a:bodyPr>
          <a:lstStyle/>
          <a:p>
            <a:r>
              <a:rPr lang="en-GB" sz="6600" dirty="0">
                <a:solidFill>
                  <a:srgbClr val="BD92DE"/>
                </a:solidFill>
              </a:rPr>
              <a:t>Truculent</a:t>
            </a:r>
          </a:p>
        </p:txBody>
      </p:sp>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480768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rot="16864520">
            <a:off x="6122291" y="1695128"/>
            <a:ext cx="2321276" cy="769441"/>
          </a:xfrm>
          <a:prstGeom prst="rect">
            <a:avLst/>
          </a:prstGeom>
          <a:noFill/>
        </p:spPr>
        <p:txBody>
          <a:bodyPr wrap="none" rtlCol="0">
            <a:spAutoFit/>
          </a:bodyPr>
          <a:lstStyle/>
          <a:p>
            <a:r>
              <a:rPr lang="en-GB" sz="4400" dirty="0">
                <a:solidFill>
                  <a:srgbClr val="00B050"/>
                </a:solidFill>
              </a:rPr>
              <a:t>Proactive</a:t>
            </a:r>
          </a:p>
        </p:txBody>
      </p:sp>
      <p:sp>
        <p:nvSpPr>
          <p:cNvPr id="8" name="TextBox 7"/>
          <p:cNvSpPr txBox="1"/>
          <p:nvPr/>
        </p:nvSpPr>
        <p:spPr>
          <a:xfrm rot="1323761">
            <a:off x="778349" y="1470351"/>
            <a:ext cx="2698367" cy="1569660"/>
          </a:xfrm>
          <a:prstGeom prst="rect">
            <a:avLst/>
          </a:prstGeom>
          <a:noFill/>
        </p:spPr>
        <p:txBody>
          <a:bodyPr wrap="none" rtlCol="0">
            <a:spAutoFit/>
          </a:bodyPr>
          <a:lstStyle/>
          <a:p>
            <a:pPr algn="ctr"/>
            <a:r>
              <a:rPr lang="en-GB" sz="4800" dirty="0">
                <a:solidFill>
                  <a:schemeClr val="bg2">
                    <a:lumMod val="90000"/>
                  </a:schemeClr>
                </a:solidFill>
              </a:rPr>
              <a:t>Open to </a:t>
            </a:r>
          </a:p>
          <a:p>
            <a:pPr algn="ctr"/>
            <a:r>
              <a:rPr lang="en-GB" sz="4800" dirty="0">
                <a:solidFill>
                  <a:schemeClr val="bg2">
                    <a:lumMod val="90000"/>
                  </a:schemeClr>
                </a:solidFill>
              </a:rPr>
              <a:t>new ideas</a:t>
            </a:r>
          </a:p>
        </p:txBody>
      </p:sp>
      <p:sp>
        <p:nvSpPr>
          <p:cNvPr id="9" name="TextBox 8"/>
          <p:cNvSpPr txBox="1"/>
          <p:nvPr/>
        </p:nvSpPr>
        <p:spPr>
          <a:xfrm rot="20051754">
            <a:off x="4547059" y="1164799"/>
            <a:ext cx="2428678" cy="1754326"/>
          </a:xfrm>
          <a:prstGeom prst="rect">
            <a:avLst/>
          </a:prstGeom>
          <a:noFill/>
        </p:spPr>
        <p:txBody>
          <a:bodyPr wrap="none" rtlCol="0">
            <a:spAutoFit/>
          </a:bodyPr>
          <a:lstStyle/>
          <a:p>
            <a:pPr algn="ctr"/>
            <a:r>
              <a:rPr lang="en-GB" sz="5400" dirty="0">
                <a:solidFill>
                  <a:schemeClr val="accent3"/>
                </a:solidFill>
              </a:rPr>
              <a:t>Positive</a:t>
            </a:r>
          </a:p>
          <a:p>
            <a:pPr algn="ctr"/>
            <a:r>
              <a:rPr lang="en-GB" sz="5400" dirty="0">
                <a:solidFill>
                  <a:schemeClr val="accent3"/>
                </a:solidFill>
              </a:rPr>
              <a:t>attitude</a:t>
            </a:r>
            <a:endParaRPr lang="en-GB" sz="4400" dirty="0">
              <a:solidFill>
                <a:schemeClr val="accent3"/>
              </a:solidFill>
            </a:endParaRPr>
          </a:p>
        </p:txBody>
      </p:sp>
      <p:sp>
        <p:nvSpPr>
          <p:cNvPr id="10" name="TextBox 9"/>
          <p:cNvSpPr txBox="1"/>
          <p:nvPr/>
        </p:nvSpPr>
        <p:spPr>
          <a:xfrm rot="1102381">
            <a:off x="2079216" y="3559279"/>
            <a:ext cx="3877985" cy="1446550"/>
          </a:xfrm>
          <a:prstGeom prst="rect">
            <a:avLst/>
          </a:prstGeom>
          <a:noFill/>
        </p:spPr>
        <p:txBody>
          <a:bodyPr wrap="none" rtlCol="0">
            <a:spAutoFit/>
          </a:bodyPr>
          <a:lstStyle/>
          <a:p>
            <a:pPr algn="ctr"/>
            <a:r>
              <a:rPr lang="en-GB" sz="4400" dirty="0">
                <a:solidFill>
                  <a:srgbClr val="0070C0"/>
                </a:solidFill>
                <a:latin typeface="Aharoni" panose="02010803020104030203" pitchFamily="2" charset="-79"/>
                <a:cs typeface="Aharoni" panose="02010803020104030203" pitchFamily="2" charset="-79"/>
              </a:rPr>
              <a:t>Prepares well</a:t>
            </a:r>
          </a:p>
          <a:p>
            <a:pPr algn="ctr"/>
            <a:r>
              <a:rPr lang="en-GB" sz="4400" dirty="0">
                <a:solidFill>
                  <a:srgbClr val="0070C0"/>
                </a:solidFill>
                <a:latin typeface="Aharoni" panose="02010803020104030203" pitchFamily="2" charset="-79"/>
                <a:cs typeface="Aharoni" panose="02010803020104030203" pitchFamily="2" charset="-79"/>
              </a:rPr>
              <a:t>for tutorials</a:t>
            </a:r>
          </a:p>
        </p:txBody>
      </p:sp>
      <p:sp>
        <p:nvSpPr>
          <p:cNvPr id="11" name="TextBox 10"/>
          <p:cNvSpPr txBox="1"/>
          <p:nvPr/>
        </p:nvSpPr>
        <p:spPr>
          <a:xfrm rot="190663">
            <a:off x="178115" y="3984764"/>
            <a:ext cx="2082621" cy="769441"/>
          </a:xfrm>
          <a:prstGeom prst="rect">
            <a:avLst/>
          </a:prstGeom>
          <a:noFill/>
        </p:spPr>
        <p:txBody>
          <a:bodyPr wrap="none" rtlCol="0">
            <a:spAutoFit/>
          </a:bodyPr>
          <a:lstStyle/>
          <a:p>
            <a:r>
              <a:rPr lang="en-GB" sz="4400" dirty="0">
                <a:solidFill>
                  <a:schemeClr val="accent2"/>
                </a:solidFill>
                <a:latin typeface="Andalus" panose="02020603050405020304" pitchFamily="18" charset="-78"/>
                <a:cs typeface="Andalus" panose="02020603050405020304" pitchFamily="18" charset="-78"/>
              </a:rPr>
              <a:t>Likeable</a:t>
            </a:r>
          </a:p>
        </p:txBody>
      </p:sp>
      <p:sp>
        <p:nvSpPr>
          <p:cNvPr id="12" name="TextBox 11"/>
          <p:cNvSpPr txBox="1"/>
          <p:nvPr/>
        </p:nvSpPr>
        <p:spPr>
          <a:xfrm rot="677162">
            <a:off x="6481885" y="4043111"/>
            <a:ext cx="3374322" cy="769441"/>
          </a:xfrm>
          <a:prstGeom prst="rect">
            <a:avLst/>
          </a:prstGeom>
          <a:noFill/>
        </p:spPr>
        <p:txBody>
          <a:bodyPr wrap="none" rtlCol="0">
            <a:spAutoFit/>
          </a:bodyPr>
          <a:lstStyle/>
          <a:p>
            <a:r>
              <a:rPr lang="en-GB" sz="4400" dirty="0">
                <a:solidFill>
                  <a:srgbClr val="0070C0"/>
                </a:solidFill>
              </a:rPr>
              <a:t>Eager to learn</a:t>
            </a:r>
          </a:p>
        </p:txBody>
      </p:sp>
      <p:sp>
        <p:nvSpPr>
          <p:cNvPr id="13" name="TextBox 12"/>
          <p:cNvSpPr txBox="1"/>
          <p:nvPr/>
        </p:nvSpPr>
        <p:spPr>
          <a:xfrm rot="20051754">
            <a:off x="7506924" y="662356"/>
            <a:ext cx="3656770" cy="2123658"/>
          </a:xfrm>
          <a:prstGeom prst="rect">
            <a:avLst/>
          </a:prstGeom>
          <a:noFill/>
        </p:spPr>
        <p:txBody>
          <a:bodyPr wrap="none" rtlCol="0">
            <a:spAutoFit/>
          </a:bodyPr>
          <a:lstStyle/>
          <a:p>
            <a:pPr algn="ctr"/>
            <a:r>
              <a:rPr lang="en-GB" sz="6600" dirty="0">
                <a:solidFill>
                  <a:schemeClr val="accent1">
                    <a:lumMod val="40000"/>
                    <a:lumOff val="60000"/>
                  </a:schemeClr>
                </a:solidFill>
                <a:latin typeface="Arial Narrow" panose="020B0606020202030204" pitchFamily="34" charset="0"/>
              </a:rPr>
              <a:t>Great team</a:t>
            </a:r>
          </a:p>
          <a:p>
            <a:pPr algn="ctr"/>
            <a:r>
              <a:rPr lang="en-GB" sz="6600" dirty="0">
                <a:solidFill>
                  <a:schemeClr val="accent1">
                    <a:lumMod val="40000"/>
                    <a:lumOff val="60000"/>
                  </a:schemeClr>
                </a:solidFill>
                <a:latin typeface="Arial Narrow" panose="020B0606020202030204" pitchFamily="34" charset="0"/>
              </a:rPr>
              <a:t>player</a:t>
            </a:r>
            <a:endParaRPr lang="en-GB" sz="4400" dirty="0">
              <a:solidFill>
                <a:schemeClr val="accent1">
                  <a:lumMod val="40000"/>
                  <a:lumOff val="60000"/>
                </a:schemeClr>
              </a:solidFill>
              <a:latin typeface="Arial Narrow" panose="020B0606020202030204" pitchFamily="34" charset="0"/>
            </a:endParaRPr>
          </a:p>
        </p:txBody>
      </p:sp>
      <p:sp>
        <p:nvSpPr>
          <p:cNvPr id="14" name="TextBox 13"/>
          <p:cNvSpPr txBox="1"/>
          <p:nvPr/>
        </p:nvSpPr>
        <p:spPr>
          <a:xfrm>
            <a:off x="9194610" y="2702320"/>
            <a:ext cx="2874569" cy="954107"/>
          </a:xfrm>
          <a:prstGeom prst="rect">
            <a:avLst/>
          </a:prstGeom>
          <a:noFill/>
        </p:spPr>
        <p:txBody>
          <a:bodyPr wrap="none" rtlCol="0">
            <a:spAutoFit/>
          </a:bodyPr>
          <a:lstStyle/>
          <a:p>
            <a:r>
              <a:rPr lang="en-GB" sz="2800" dirty="0">
                <a:solidFill>
                  <a:srgbClr val="FF0000"/>
                </a:solidFill>
                <a:latin typeface="Felix Titling" panose="04060505060202020A04" pitchFamily="82" charset="0"/>
              </a:rPr>
              <a:t>ADMITS WHEN </a:t>
            </a:r>
          </a:p>
          <a:p>
            <a:r>
              <a:rPr lang="en-GB" sz="2800" dirty="0">
                <a:solidFill>
                  <a:srgbClr val="FF0000"/>
                </a:solidFill>
                <a:latin typeface="Felix Titling" panose="04060505060202020A04" pitchFamily="82" charset="0"/>
              </a:rPr>
              <a:t>RIGHT/WRONG</a:t>
            </a:r>
          </a:p>
        </p:txBody>
      </p:sp>
      <p:sp>
        <p:nvSpPr>
          <p:cNvPr id="15" name="TextBox 14"/>
          <p:cNvSpPr txBox="1"/>
          <p:nvPr/>
        </p:nvSpPr>
        <p:spPr>
          <a:xfrm rot="21298789">
            <a:off x="264774" y="5763765"/>
            <a:ext cx="5823582" cy="769441"/>
          </a:xfrm>
          <a:prstGeom prst="rect">
            <a:avLst/>
          </a:prstGeom>
          <a:noFill/>
        </p:spPr>
        <p:txBody>
          <a:bodyPr wrap="none" rtlCol="0">
            <a:spAutoFit/>
          </a:bodyPr>
          <a:lstStyle/>
          <a:p>
            <a:r>
              <a:rPr lang="en-GB" sz="4400" dirty="0">
                <a:solidFill>
                  <a:schemeClr val="accent3"/>
                </a:solidFill>
              </a:rPr>
              <a:t>Spontaneously helps out</a:t>
            </a:r>
          </a:p>
        </p:txBody>
      </p:sp>
      <p:sp>
        <p:nvSpPr>
          <p:cNvPr id="16" name="TextBox 15"/>
          <p:cNvSpPr txBox="1"/>
          <p:nvPr/>
        </p:nvSpPr>
        <p:spPr>
          <a:xfrm rot="20051754">
            <a:off x="6873944" y="5355416"/>
            <a:ext cx="2848857" cy="769441"/>
          </a:xfrm>
          <a:prstGeom prst="rect">
            <a:avLst/>
          </a:prstGeom>
          <a:noFill/>
        </p:spPr>
        <p:txBody>
          <a:bodyPr wrap="none" rtlCol="0">
            <a:spAutoFit/>
          </a:bodyPr>
          <a:lstStyle/>
          <a:p>
            <a:r>
              <a:rPr lang="en-GB" sz="4400" dirty="0">
                <a:solidFill>
                  <a:schemeClr val="accent6">
                    <a:lumMod val="20000"/>
                    <a:lumOff val="80000"/>
                  </a:schemeClr>
                </a:solidFill>
                <a:latin typeface="Baskerville Old Face" panose="02020602080505020303" pitchFamily="18" charset="0"/>
              </a:rPr>
              <a:t>Enthusiastic</a:t>
            </a:r>
          </a:p>
        </p:txBody>
      </p:sp>
      <p:sp>
        <p:nvSpPr>
          <p:cNvPr id="17" name="TextBox 16"/>
          <p:cNvSpPr txBox="1"/>
          <p:nvPr/>
        </p:nvSpPr>
        <p:spPr>
          <a:xfrm rot="2666760">
            <a:off x="4824082" y="3513000"/>
            <a:ext cx="2074607" cy="1107996"/>
          </a:xfrm>
          <a:prstGeom prst="rect">
            <a:avLst/>
          </a:prstGeom>
          <a:noFill/>
        </p:spPr>
        <p:txBody>
          <a:bodyPr wrap="none" rtlCol="0">
            <a:spAutoFit/>
          </a:bodyPr>
          <a:lstStyle/>
          <a:p>
            <a:r>
              <a:rPr lang="en-GB" sz="6600" dirty="0">
                <a:solidFill>
                  <a:srgbClr val="FFFF00"/>
                </a:solidFill>
                <a:latin typeface="Aharoni" panose="02010803020104030203" pitchFamily="2" charset="-79"/>
                <a:cs typeface="Aharoni" panose="02010803020104030203" pitchFamily="2" charset="-79"/>
              </a:rPr>
              <a:t>Jolly</a:t>
            </a:r>
          </a:p>
        </p:txBody>
      </p:sp>
      <p:sp>
        <p:nvSpPr>
          <p:cNvPr id="18" name="TextBox 17"/>
          <p:cNvSpPr txBox="1"/>
          <p:nvPr/>
        </p:nvSpPr>
        <p:spPr>
          <a:xfrm rot="20051754">
            <a:off x="9130537" y="4963167"/>
            <a:ext cx="2658741" cy="1200329"/>
          </a:xfrm>
          <a:prstGeom prst="rect">
            <a:avLst/>
          </a:prstGeom>
          <a:noFill/>
        </p:spPr>
        <p:txBody>
          <a:bodyPr wrap="none" rtlCol="0">
            <a:spAutoFit/>
          </a:bodyPr>
          <a:lstStyle/>
          <a:p>
            <a:pPr algn="ctr"/>
            <a:r>
              <a:rPr lang="en-GB" sz="3600" dirty="0">
                <a:solidFill>
                  <a:schemeClr val="accent3"/>
                </a:solidFill>
              </a:rPr>
              <a:t>A pleasure to</a:t>
            </a:r>
          </a:p>
          <a:p>
            <a:pPr algn="ctr"/>
            <a:r>
              <a:rPr lang="en-GB" sz="3600" dirty="0">
                <a:solidFill>
                  <a:schemeClr val="accent3"/>
                </a:solidFill>
              </a:rPr>
              <a:t>be with</a:t>
            </a:r>
          </a:p>
        </p:txBody>
      </p:sp>
      <p:sp>
        <p:nvSpPr>
          <p:cNvPr id="19" name="TextBox 18"/>
          <p:cNvSpPr txBox="1"/>
          <p:nvPr/>
        </p:nvSpPr>
        <p:spPr>
          <a:xfrm rot="20051754">
            <a:off x="-62794" y="315360"/>
            <a:ext cx="3320140" cy="1015663"/>
          </a:xfrm>
          <a:prstGeom prst="rect">
            <a:avLst/>
          </a:prstGeom>
          <a:noFill/>
        </p:spPr>
        <p:txBody>
          <a:bodyPr wrap="none" rtlCol="0">
            <a:spAutoFit/>
          </a:bodyPr>
          <a:lstStyle/>
          <a:p>
            <a:r>
              <a:rPr lang="en-GB" sz="6000" dirty="0">
                <a:solidFill>
                  <a:schemeClr val="accent3"/>
                </a:solidFill>
                <a:latin typeface="Agency FB" panose="020B0503020202020204" pitchFamily="34" charset="0"/>
              </a:rPr>
              <a:t>Hard-worker</a:t>
            </a:r>
          </a:p>
        </p:txBody>
      </p:sp>
      <p:sp>
        <p:nvSpPr>
          <p:cNvPr id="20" name="TextBox 19"/>
          <p:cNvSpPr txBox="1"/>
          <p:nvPr/>
        </p:nvSpPr>
        <p:spPr>
          <a:xfrm rot="21229784">
            <a:off x="140747" y="2859309"/>
            <a:ext cx="1611339" cy="769441"/>
          </a:xfrm>
          <a:prstGeom prst="rect">
            <a:avLst/>
          </a:prstGeom>
          <a:noFill/>
        </p:spPr>
        <p:txBody>
          <a:bodyPr wrap="none" rtlCol="0">
            <a:spAutoFit/>
          </a:bodyPr>
          <a:lstStyle/>
          <a:p>
            <a:r>
              <a:rPr lang="en-GB" sz="4400" dirty="0">
                <a:solidFill>
                  <a:schemeClr val="accent6">
                    <a:lumMod val="60000"/>
                    <a:lumOff val="40000"/>
                  </a:schemeClr>
                </a:solidFill>
                <a:latin typeface="Angsana New" panose="02020603050405020304" pitchFamily="18" charset="-34"/>
                <a:cs typeface="Angsana New" panose="02020603050405020304" pitchFamily="18" charset="-34"/>
              </a:rPr>
              <a:t>Engaging</a:t>
            </a:r>
          </a:p>
        </p:txBody>
      </p:sp>
      <p:sp>
        <p:nvSpPr>
          <p:cNvPr id="21" name="TextBox 20"/>
          <p:cNvSpPr txBox="1"/>
          <p:nvPr/>
        </p:nvSpPr>
        <p:spPr>
          <a:xfrm rot="2809684">
            <a:off x="2121176" y="1786764"/>
            <a:ext cx="3182281" cy="769441"/>
          </a:xfrm>
          <a:prstGeom prst="rect">
            <a:avLst/>
          </a:prstGeom>
          <a:noFill/>
        </p:spPr>
        <p:txBody>
          <a:bodyPr wrap="none" rtlCol="0">
            <a:spAutoFit/>
          </a:bodyPr>
          <a:lstStyle/>
          <a:p>
            <a:r>
              <a:rPr lang="en-GB" sz="4400" dirty="0">
                <a:solidFill>
                  <a:srgbClr val="00B0F0"/>
                </a:solidFill>
                <a:latin typeface="Arial Rounded MT Bold" panose="020F0704030504030204" pitchFamily="34" charset="0"/>
              </a:rPr>
              <a:t>Committed</a:t>
            </a:r>
          </a:p>
        </p:txBody>
      </p:sp>
      <p:sp>
        <p:nvSpPr>
          <p:cNvPr id="22" name="TextBox 21"/>
          <p:cNvSpPr txBox="1"/>
          <p:nvPr/>
        </p:nvSpPr>
        <p:spPr>
          <a:xfrm rot="20051754">
            <a:off x="5357742" y="5396679"/>
            <a:ext cx="2585644" cy="769441"/>
          </a:xfrm>
          <a:prstGeom prst="rect">
            <a:avLst/>
          </a:prstGeom>
          <a:noFill/>
        </p:spPr>
        <p:txBody>
          <a:bodyPr wrap="none" rtlCol="0">
            <a:spAutoFit/>
          </a:bodyPr>
          <a:lstStyle/>
          <a:p>
            <a:r>
              <a:rPr lang="en-GB" sz="4400" dirty="0">
                <a:solidFill>
                  <a:schemeClr val="accent1">
                    <a:lumMod val="60000"/>
                    <a:lumOff val="40000"/>
                  </a:schemeClr>
                </a:solidFill>
              </a:rPr>
              <a:t>Respectful</a:t>
            </a:r>
          </a:p>
        </p:txBody>
      </p:sp>
      <p:sp>
        <p:nvSpPr>
          <p:cNvPr id="23" name="TextBox 22"/>
          <p:cNvSpPr txBox="1"/>
          <p:nvPr/>
        </p:nvSpPr>
        <p:spPr>
          <a:xfrm rot="446567">
            <a:off x="4188946" y="215511"/>
            <a:ext cx="2152769" cy="769441"/>
          </a:xfrm>
          <a:prstGeom prst="rect">
            <a:avLst/>
          </a:prstGeom>
          <a:noFill/>
        </p:spPr>
        <p:txBody>
          <a:bodyPr wrap="none" rtlCol="0">
            <a:spAutoFit/>
          </a:bodyPr>
          <a:lstStyle/>
          <a:p>
            <a:r>
              <a:rPr lang="en-GB" sz="4400" dirty="0" err="1">
                <a:solidFill>
                  <a:schemeClr val="accent5"/>
                </a:solidFill>
              </a:rPr>
              <a:t>Bouncey</a:t>
            </a:r>
            <a:endParaRPr lang="en-GB" sz="4400" dirty="0">
              <a:solidFill>
                <a:schemeClr val="accent5"/>
              </a:solidFill>
            </a:endParaRPr>
          </a:p>
        </p:txBody>
      </p:sp>
      <p:sp>
        <p:nvSpPr>
          <p:cNvPr id="24" name="TextBox 23"/>
          <p:cNvSpPr txBox="1"/>
          <p:nvPr/>
        </p:nvSpPr>
        <p:spPr>
          <a:xfrm rot="1931306">
            <a:off x="7459976" y="3467140"/>
            <a:ext cx="3691267" cy="923330"/>
          </a:xfrm>
          <a:prstGeom prst="rect">
            <a:avLst/>
          </a:prstGeom>
          <a:noFill/>
        </p:spPr>
        <p:txBody>
          <a:bodyPr wrap="none" rtlCol="0">
            <a:spAutoFit/>
          </a:bodyPr>
          <a:lstStyle/>
          <a:p>
            <a:r>
              <a:rPr lang="en-GB" sz="5400" dirty="0">
                <a:solidFill>
                  <a:schemeClr val="bg1"/>
                </a:solidFill>
              </a:rPr>
              <a:t>Collaborates</a:t>
            </a:r>
          </a:p>
        </p:txBody>
      </p:sp>
      <p:sp>
        <p:nvSpPr>
          <p:cNvPr id="25" name="TextBox 24"/>
          <p:cNvSpPr txBox="1"/>
          <p:nvPr/>
        </p:nvSpPr>
        <p:spPr>
          <a:xfrm rot="20051754">
            <a:off x="129018" y="4847279"/>
            <a:ext cx="2858475" cy="769441"/>
          </a:xfrm>
          <a:prstGeom prst="rect">
            <a:avLst/>
          </a:prstGeom>
          <a:noFill/>
        </p:spPr>
        <p:txBody>
          <a:bodyPr wrap="none" rtlCol="0">
            <a:spAutoFit/>
          </a:bodyPr>
          <a:lstStyle/>
          <a:p>
            <a:r>
              <a:rPr lang="en-GB" sz="4400" dirty="0">
                <a:solidFill>
                  <a:schemeClr val="accent6"/>
                </a:solidFill>
                <a:latin typeface="Algerian" panose="04020705040A02060702" pitchFamily="82" charset="0"/>
              </a:rPr>
              <a:t>Truthful</a:t>
            </a:r>
          </a:p>
        </p:txBody>
      </p:sp>
      <p:sp>
        <p:nvSpPr>
          <p:cNvPr id="26" name="TextBox 25"/>
          <p:cNvSpPr txBox="1"/>
          <p:nvPr/>
        </p:nvSpPr>
        <p:spPr>
          <a:xfrm rot="647370">
            <a:off x="8449190" y="78198"/>
            <a:ext cx="3547638" cy="1107996"/>
          </a:xfrm>
          <a:prstGeom prst="rect">
            <a:avLst/>
          </a:prstGeom>
          <a:noFill/>
        </p:spPr>
        <p:txBody>
          <a:bodyPr wrap="none" rtlCol="0">
            <a:spAutoFit/>
          </a:bodyPr>
          <a:lstStyle/>
          <a:p>
            <a:r>
              <a:rPr lang="en-GB" sz="6600" dirty="0">
                <a:solidFill>
                  <a:srgbClr val="BD92DE"/>
                </a:solidFill>
              </a:rPr>
              <a:t>Reflective</a:t>
            </a:r>
          </a:p>
        </p:txBody>
      </p:sp>
    </p:spTree>
    <p:extLst>
      <p:ext uri="{BB962C8B-B14F-4D97-AF65-F5344CB8AC3E}">
        <p14:creationId xmlns:p14="http://schemas.microsoft.com/office/powerpoint/2010/main" val="3513780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Maslow’s central ideas</a:t>
            </a:r>
          </a:p>
        </p:txBody>
      </p:sp>
      <p:sp>
        <p:nvSpPr>
          <p:cNvPr id="3" name="Content Placeholder 2"/>
          <p:cNvSpPr>
            <a:spLocks noGrp="1"/>
          </p:cNvSpPr>
          <p:nvPr>
            <p:ph idx="1"/>
          </p:nvPr>
        </p:nvSpPr>
        <p:spPr/>
        <p:txBody>
          <a:bodyPr/>
          <a:lstStyle/>
          <a:p>
            <a:pPr marL="514350" indent="-514350" algn="just">
              <a:buFont typeface="+mj-lt"/>
              <a:buAutoNum type="arabicPeriod"/>
            </a:pPr>
            <a:r>
              <a:rPr lang="en-GB" dirty="0">
                <a:solidFill>
                  <a:schemeClr val="bg1"/>
                </a:solidFill>
              </a:rPr>
              <a:t>Men &amp; Women are basically good not evil.</a:t>
            </a:r>
          </a:p>
          <a:p>
            <a:pPr marL="514350" indent="-514350" algn="just">
              <a:buFont typeface="+mj-lt"/>
              <a:buAutoNum type="arabicPeriod"/>
            </a:pPr>
            <a:r>
              <a:rPr lang="en-GB" dirty="0">
                <a:solidFill>
                  <a:schemeClr val="bg1"/>
                </a:solidFill>
              </a:rPr>
              <a:t>Human beings have an </a:t>
            </a:r>
            <a:r>
              <a:rPr lang="en-GB" b="1" dirty="0">
                <a:solidFill>
                  <a:schemeClr val="bg1"/>
                </a:solidFill>
              </a:rPr>
              <a:t>INNATE</a:t>
            </a:r>
            <a:r>
              <a:rPr lang="en-GB" dirty="0">
                <a:solidFill>
                  <a:schemeClr val="bg1"/>
                </a:solidFill>
              </a:rPr>
              <a:t> tendency to move toward higher levels of health, creativity, insight, and self-fulfilment.</a:t>
            </a:r>
          </a:p>
          <a:p>
            <a:pPr marL="514350" indent="-514350" algn="just">
              <a:buFont typeface="+mj-lt"/>
              <a:buAutoNum type="arabicPeriod"/>
            </a:pPr>
            <a:r>
              <a:rPr lang="en-GB" dirty="0">
                <a:solidFill>
                  <a:schemeClr val="bg1"/>
                </a:solidFill>
              </a:rPr>
              <a:t>A deficiency of basic human needs leads to a blockage of the innate tendency toward self-actualisation.</a:t>
            </a:r>
          </a:p>
          <a:p>
            <a:pPr marL="514350" indent="-514350" algn="just">
              <a:buFont typeface="+mj-lt"/>
              <a:buAutoNum type="arabicPeriod"/>
            </a:pPr>
            <a:r>
              <a:rPr lang="en-GB" dirty="0">
                <a:solidFill>
                  <a:schemeClr val="bg1"/>
                </a:solidFill>
              </a:rPr>
              <a:t>Denial, frustration or twisting of our essential nature leads to psychopathology.</a:t>
            </a:r>
          </a:p>
          <a:p>
            <a:pPr marL="514350" indent="-514350" algn="just">
              <a:buFont typeface="+mj-lt"/>
              <a:buAutoNum type="arabicPeriod"/>
            </a:pPr>
            <a:r>
              <a:rPr lang="en-GB" dirty="0">
                <a:solidFill>
                  <a:schemeClr val="bg1"/>
                </a:solidFill>
              </a:rPr>
              <a:t>Efficiency at work and personal growth are not incompatible. </a:t>
            </a:r>
          </a:p>
        </p:txBody>
      </p:sp>
    </p:spTree>
    <p:extLst>
      <p:ext uri="{BB962C8B-B14F-4D97-AF65-F5344CB8AC3E}">
        <p14:creationId xmlns:p14="http://schemas.microsoft.com/office/powerpoint/2010/main" val="1133403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7844" y="2076485"/>
            <a:ext cx="6056416" cy="4542312"/>
          </a:xfrm>
          <a:prstGeom prst="rect">
            <a:avLst/>
          </a:prstGeom>
        </p:spPr>
      </p:pic>
      <p:sp>
        <p:nvSpPr>
          <p:cNvPr id="6" name="TextBox 5"/>
          <p:cNvSpPr txBox="1"/>
          <p:nvPr/>
        </p:nvSpPr>
        <p:spPr>
          <a:xfrm>
            <a:off x="1106101" y="1034850"/>
            <a:ext cx="2236510" cy="769441"/>
          </a:xfrm>
          <a:prstGeom prst="rect">
            <a:avLst/>
          </a:prstGeom>
          <a:noFill/>
        </p:spPr>
        <p:txBody>
          <a:bodyPr wrap="none" rtlCol="0">
            <a:spAutoFit/>
          </a:bodyPr>
          <a:lstStyle/>
          <a:p>
            <a:r>
              <a:rPr lang="en-GB" sz="4400" dirty="0"/>
              <a:t>Their Life</a:t>
            </a:r>
          </a:p>
        </p:txBody>
      </p:sp>
    </p:spTree>
    <p:extLst>
      <p:ext uri="{BB962C8B-B14F-4D97-AF65-F5344CB8AC3E}">
        <p14:creationId xmlns:p14="http://schemas.microsoft.com/office/powerpoint/2010/main" val="347911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Also….</a:t>
            </a:r>
          </a:p>
        </p:txBody>
      </p:sp>
      <p:sp>
        <p:nvSpPr>
          <p:cNvPr id="3" name="Content Placeholder 2"/>
          <p:cNvSpPr>
            <a:spLocks noGrp="1"/>
          </p:cNvSpPr>
          <p:nvPr>
            <p:ph idx="1"/>
          </p:nvPr>
        </p:nvSpPr>
        <p:spPr/>
        <p:txBody>
          <a:bodyPr>
            <a:normAutofit lnSpcReduction="10000"/>
          </a:bodyPr>
          <a:lstStyle/>
          <a:p>
            <a:pPr marL="0" indent="0" algn="just">
              <a:buNone/>
            </a:pPr>
            <a:r>
              <a:rPr lang="en-GB" sz="2400" dirty="0">
                <a:solidFill>
                  <a:schemeClr val="bg1"/>
                </a:solidFill>
              </a:rPr>
              <a:t>The salvation of the human being is not to be found in either </a:t>
            </a:r>
            <a:r>
              <a:rPr lang="en-GB" sz="2400" dirty="0" err="1">
                <a:solidFill>
                  <a:schemeClr val="bg1"/>
                </a:solidFill>
              </a:rPr>
              <a:t>behaviorism</a:t>
            </a:r>
            <a:r>
              <a:rPr lang="en-GB" sz="2400" dirty="0">
                <a:solidFill>
                  <a:schemeClr val="bg1"/>
                </a:solidFill>
              </a:rPr>
              <a:t> or in psychoanalysis, (which deals with only the darker, meaner half of the individual). We must deal with the </a:t>
            </a:r>
            <a:r>
              <a:rPr lang="en-GB" sz="2400" b="1" dirty="0">
                <a:solidFill>
                  <a:schemeClr val="bg1"/>
                </a:solidFill>
              </a:rPr>
              <a:t>positive</a:t>
            </a:r>
            <a:r>
              <a:rPr lang="en-GB" sz="2400" dirty="0">
                <a:solidFill>
                  <a:schemeClr val="bg1"/>
                </a:solidFill>
              </a:rPr>
              <a:t> </a:t>
            </a:r>
            <a:r>
              <a:rPr lang="en-GB" sz="2400" b="1" dirty="0">
                <a:solidFill>
                  <a:schemeClr val="bg1"/>
                </a:solidFill>
              </a:rPr>
              <a:t>side</a:t>
            </a:r>
            <a:r>
              <a:rPr lang="en-GB" sz="2400" dirty="0">
                <a:solidFill>
                  <a:schemeClr val="bg1"/>
                </a:solidFill>
              </a:rPr>
              <a:t> of the individual - questions of </a:t>
            </a:r>
          </a:p>
          <a:p>
            <a:pPr algn="just"/>
            <a:r>
              <a:rPr lang="en-GB" sz="2400" i="1" dirty="0">
                <a:solidFill>
                  <a:schemeClr val="bg1"/>
                </a:solidFill>
              </a:rPr>
              <a:t>- value</a:t>
            </a:r>
          </a:p>
          <a:p>
            <a:pPr algn="just"/>
            <a:r>
              <a:rPr lang="en-GB" sz="2400" i="1" dirty="0">
                <a:solidFill>
                  <a:schemeClr val="bg1"/>
                </a:solidFill>
              </a:rPr>
              <a:t>- individuality</a:t>
            </a:r>
          </a:p>
          <a:p>
            <a:pPr algn="just"/>
            <a:r>
              <a:rPr lang="en-GB" sz="2400" i="1" dirty="0">
                <a:solidFill>
                  <a:schemeClr val="bg1"/>
                </a:solidFill>
              </a:rPr>
              <a:t>- consciousness</a:t>
            </a:r>
          </a:p>
          <a:p>
            <a:pPr algn="just"/>
            <a:r>
              <a:rPr lang="en-GB" sz="2400" i="1" dirty="0">
                <a:solidFill>
                  <a:schemeClr val="bg1"/>
                </a:solidFill>
              </a:rPr>
              <a:t>- purpose</a:t>
            </a:r>
          </a:p>
          <a:p>
            <a:pPr algn="just"/>
            <a:r>
              <a:rPr lang="en-GB" sz="2400" i="1" dirty="0">
                <a:solidFill>
                  <a:schemeClr val="bg1"/>
                </a:solidFill>
              </a:rPr>
              <a:t>- ethics </a:t>
            </a:r>
          </a:p>
          <a:p>
            <a:pPr algn="just"/>
            <a:r>
              <a:rPr lang="en-GB" sz="2400" i="1" dirty="0">
                <a:solidFill>
                  <a:schemeClr val="bg1"/>
                </a:solidFill>
              </a:rPr>
              <a:t>- and the higher reaches of human nature.</a:t>
            </a:r>
          </a:p>
          <a:p>
            <a:endParaRPr lang="en-GB" dirty="0">
              <a:solidFill>
                <a:schemeClr val="bg1"/>
              </a:solidFill>
            </a:endParaRPr>
          </a:p>
        </p:txBody>
      </p:sp>
      <p:sp>
        <p:nvSpPr>
          <p:cNvPr id="4" name="Rectangle 3"/>
          <p:cNvSpPr/>
          <p:nvPr/>
        </p:nvSpPr>
        <p:spPr>
          <a:xfrm>
            <a:off x="4377084" y="4573713"/>
            <a:ext cx="6947159"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What makes them tick?</a:t>
            </a:r>
          </a:p>
        </p:txBody>
      </p:sp>
    </p:spTree>
    <p:extLst>
      <p:ext uri="{BB962C8B-B14F-4D97-AF65-F5344CB8AC3E}">
        <p14:creationId xmlns:p14="http://schemas.microsoft.com/office/powerpoint/2010/main" val="1757219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The self-actualising man or woman….</a:t>
            </a:r>
          </a:p>
        </p:txBody>
      </p:sp>
      <p:sp>
        <p:nvSpPr>
          <p:cNvPr id="3" name="Content Placeholder 2"/>
          <p:cNvSpPr>
            <a:spLocks noGrp="1"/>
          </p:cNvSpPr>
          <p:nvPr>
            <p:ph idx="1"/>
          </p:nvPr>
        </p:nvSpPr>
        <p:spPr>
          <a:xfrm>
            <a:off x="1024128" y="2743200"/>
            <a:ext cx="9720073" cy="3566160"/>
          </a:xfrm>
        </p:spPr>
        <p:txBody>
          <a:bodyPr/>
          <a:lstStyle/>
          <a:p>
            <a:pPr algn="ctr"/>
            <a:r>
              <a:rPr lang="en-GB" dirty="0">
                <a:solidFill>
                  <a:schemeClr val="bg1"/>
                </a:solidFill>
              </a:rPr>
              <a:t>Is not an ordinary being with something added</a:t>
            </a:r>
          </a:p>
          <a:p>
            <a:pPr algn="ctr"/>
            <a:r>
              <a:rPr lang="en-GB" dirty="0">
                <a:solidFill>
                  <a:srgbClr val="FF6600"/>
                </a:solidFill>
              </a:rPr>
              <a:t>But rather as the ordinary man or woman with nothing taken away</a:t>
            </a:r>
          </a:p>
          <a:p>
            <a:pPr algn="ctr"/>
            <a:r>
              <a:rPr lang="en-GB" dirty="0">
                <a:solidFill>
                  <a:schemeClr val="bg1"/>
                </a:solidFill>
              </a:rPr>
              <a:t>The average man is a full human being with dampened and inhibited powers and capacities.  </a:t>
            </a:r>
          </a:p>
          <a:p>
            <a:pPr marL="0" indent="0" algn="ctr">
              <a:buNone/>
            </a:pPr>
            <a:endParaRPr lang="en-GB" dirty="0">
              <a:solidFill>
                <a:schemeClr val="bg1"/>
              </a:solidFill>
            </a:endParaRPr>
          </a:p>
          <a:p>
            <a:pPr marL="0" indent="0" algn="ctr">
              <a:buNone/>
            </a:pPr>
            <a:endParaRPr lang="en-GB" dirty="0">
              <a:solidFill>
                <a:schemeClr val="bg1"/>
              </a:solidFill>
            </a:endParaRPr>
          </a:p>
          <a:p>
            <a:pPr algn="ctr"/>
            <a:r>
              <a:rPr lang="en-GB" sz="2400" i="1" dirty="0">
                <a:solidFill>
                  <a:schemeClr val="bg1"/>
                </a:solidFill>
              </a:rPr>
              <a:t>Self- actualization is not a static state. It is an ongoing process in which one's capacities are fully, creatively, and joyfully utilized. </a:t>
            </a:r>
            <a:endParaRPr lang="en-GB" i="1" dirty="0">
              <a:solidFill>
                <a:schemeClr val="bg1"/>
              </a:solidFill>
            </a:endParaRPr>
          </a:p>
        </p:txBody>
      </p:sp>
    </p:spTree>
    <p:extLst>
      <p:ext uri="{BB962C8B-B14F-4D97-AF65-F5344CB8AC3E}">
        <p14:creationId xmlns:p14="http://schemas.microsoft.com/office/powerpoint/2010/main" val="2453552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For example,	</a:t>
            </a:r>
          </a:p>
        </p:txBody>
      </p:sp>
      <p:sp>
        <p:nvSpPr>
          <p:cNvPr id="3" name="Content Placeholder 2"/>
          <p:cNvSpPr>
            <a:spLocks noGrp="1"/>
          </p:cNvSpPr>
          <p:nvPr>
            <p:ph idx="1"/>
          </p:nvPr>
        </p:nvSpPr>
        <p:spPr>
          <a:xfrm>
            <a:off x="1024128" y="3094892"/>
            <a:ext cx="9720073" cy="3214468"/>
          </a:xfrm>
        </p:spPr>
        <p:txBody>
          <a:bodyPr/>
          <a:lstStyle/>
          <a:p>
            <a:r>
              <a:rPr lang="en-GB" dirty="0">
                <a:solidFill>
                  <a:schemeClr val="bg1"/>
                </a:solidFill>
              </a:rPr>
              <a:t>Someone who has the inherent potential to be a great artist or teacher may never realise his/her talents if their energy is focused on attaining the basic needs of humans.</a:t>
            </a:r>
          </a:p>
          <a:p>
            <a:endParaRPr lang="en-GB" dirty="0">
              <a:solidFill>
                <a:schemeClr val="bg1"/>
              </a:solidFill>
            </a:endParaRPr>
          </a:p>
        </p:txBody>
      </p:sp>
    </p:spTree>
    <p:extLst>
      <p:ext uri="{BB962C8B-B14F-4D97-AF65-F5344CB8AC3E}">
        <p14:creationId xmlns:p14="http://schemas.microsoft.com/office/powerpoint/2010/main" val="2047839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Similarly for </a:t>
            </a:r>
            <a:r>
              <a:rPr lang="en-GB" dirty="0" err="1">
                <a:solidFill>
                  <a:srgbClr val="FFFF00"/>
                </a:solidFill>
              </a:rPr>
              <a:t>traineeS</a:t>
            </a:r>
            <a:r>
              <a:rPr lang="en-GB" dirty="0">
                <a:solidFill>
                  <a:srgbClr val="FFFF00"/>
                </a:solidFill>
              </a:rPr>
              <a:t> OR YOURSELF…</a:t>
            </a:r>
          </a:p>
        </p:txBody>
      </p:sp>
      <p:sp>
        <p:nvSpPr>
          <p:cNvPr id="3" name="Content Placeholder 2"/>
          <p:cNvSpPr>
            <a:spLocks noGrp="1"/>
          </p:cNvSpPr>
          <p:nvPr>
            <p:ph idx="1"/>
          </p:nvPr>
        </p:nvSpPr>
        <p:spPr/>
        <p:txBody>
          <a:bodyPr/>
          <a:lstStyle/>
          <a:p>
            <a:r>
              <a:rPr lang="en-GB" dirty="0">
                <a:solidFill>
                  <a:schemeClr val="bg1"/>
                </a:solidFill>
              </a:rPr>
              <a:t>We can only push them/ourselves towards their/our inherent ‘greatness’ or focus on their/our human potential if we help them/ourselves sort out other parts of their/our lives that are deficient.</a:t>
            </a:r>
          </a:p>
          <a:p>
            <a:pPr>
              <a:buFont typeface="Wingdings" panose="05000000000000000000" pitchFamily="2" charset="2"/>
              <a:buChar char="§"/>
            </a:pPr>
            <a:r>
              <a:rPr lang="en-GB" dirty="0">
                <a:solidFill>
                  <a:schemeClr val="bg1"/>
                </a:solidFill>
              </a:rPr>
              <a:t>Help them/ourselves with basic needs</a:t>
            </a:r>
          </a:p>
          <a:p>
            <a:pPr>
              <a:buFont typeface="Wingdings" panose="05000000000000000000" pitchFamily="2" charset="2"/>
              <a:buChar char="§"/>
            </a:pPr>
            <a:r>
              <a:rPr lang="en-GB" dirty="0">
                <a:solidFill>
                  <a:schemeClr val="bg1"/>
                </a:solidFill>
              </a:rPr>
              <a:t>So that they/we can focus their energy on higher level stuff.</a:t>
            </a:r>
          </a:p>
          <a:p>
            <a:r>
              <a:rPr lang="en-GB" dirty="0">
                <a:solidFill>
                  <a:schemeClr val="bg1"/>
                </a:solidFill>
              </a:rPr>
              <a:t>To do that, we need a rough idea of a map of their/our life and what’s going on for them/us currently.  </a:t>
            </a:r>
          </a:p>
          <a:p>
            <a:r>
              <a:rPr lang="en-GB" dirty="0">
                <a:solidFill>
                  <a:schemeClr val="bg1"/>
                </a:solidFill>
              </a:rPr>
              <a:t>WE NEED TO GET TO KNOW THEM/OURSELVES – and be naturally and periodically inquisitive thereafter.</a:t>
            </a:r>
          </a:p>
        </p:txBody>
      </p:sp>
    </p:spTree>
    <p:extLst>
      <p:ext uri="{BB962C8B-B14F-4D97-AF65-F5344CB8AC3E}">
        <p14:creationId xmlns:p14="http://schemas.microsoft.com/office/powerpoint/2010/main" val="711408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But do all people self-actualise</a:t>
            </a:r>
          </a:p>
        </p:txBody>
      </p:sp>
      <p:sp>
        <p:nvSpPr>
          <p:cNvPr id="3" name="Content Placeholder 2"/>
          <p:cNvSpPr>
            <a:spLocks noGrp="1"/>
          </p:cNvSpPr>
          <p:nvPr>
            <p:ph idx="1"/>
          </p:nvPr>
        </p:nvSpPr>
        <p:spPr/>
        <p:txBody>
          <a:bodyPr>
            <a:normAutofit fontScale="92500"/>
          </a:bodyPr>
          <a:lstStyle/>
          <a:p>
            <a:r>
              <a:rPr lang="en-GB" dirty="0">
                <a:solidFill>
                  <a:schemeClr val="bg1"/>
                </a:solidFill>
              </a:rPr>
              <a:t>Self-actualisation can be reached by any particular individual – no matter who you are.</a:t>
            </a:r>
          </a:p>
          <a:p>
            <a:r>
              <a:rPr lang="en-GB" dirty="0">
                <a:solidFill>
                  <a:schemeClr val="bg1"/>
                </a:solidFill>
              </a:rPr>
              <a:t>BUT most of us operate at a level lower than that of self-actualisation</a:t>
            </a:r>
          </a:p>
          <a:p>
            <a:r>
              <a:rPr lang="en-GB" dirty="0">
                <a:solidFill>
                  <a:schemeClr val="bg1"/>
                </a:solidFill>
              </a:rPr>
              <a:t>And not all of us want to operate on self-actualisation.  ‘I don’t have to be that good!’</a:t>
            </a:r>
          </a:p>
          <a:p>
            <a:r>
              <a:rPr lang="en-GB" dirty="0">
                <a:solidFill>
                  <a:schemeClr val="bg1"/>
                </a:solidFill>
              </a:rPr>
              <a:t>This is called the psychopathology of normality (that most of us happy operating at a sub-self-actualisation level).</a:t>
            </a:r>
          </a:p>
          <a:p>
            <a:r>
              <a:rPr lang="en-GB" dirty="0">
                <a:solidFill>
                  <a:schemeClr val="bg1"/>
                </a:solidFill>
              </a:rPr>
              <a:t>Some say self-actualisation is reserved for those people who have been lucky in life (and don’t have to struggle day-to-day)</a:t>
            </a:r>
          </a:p>
          <a:p>
            <a:r>
              <a:rPr lang="en-GB" dirty="0">
                <a:solidFill>
                  <a:schemeClr val="bg1"/>
                </a:solidFill>
              </a:rPr>
              <a:t>Maslow said it was attitude that made the difference – the attitude of the individual was the catalyst for the path they took.  </a:t>
            </a:r>
          </a:p>
          <a:p>
            <a:r>
              <a:rPr lang="en-GB" dirty="0">
                <a:solidFill>
                  <a:schemeClr val="bg1"/>
                </a:solidFill>
              </a:rPr>
              <a:t>What makes attitude different from person to person?</a:t>
            </a:r>
          </a:p>
        </p:txBody>
      </p:sp>
    </p:spTree>
    <p:extLst>
      <p:ext uri="{BB962C8B-B14F-4D97-AF65-F5344CB8AC3E}">
        <p14:creationId xmlns:p14="http://schemas.microsoft.com/office/powerpoint/2010/main" val="2849730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algn="ctr"/>
            <a:endParaRPr lang="en-GB" sz="2400" dirty="0">
              <a:solidFill>
                <a:schemeClr val="bg1"/>
              </a:solidFill>
            </a:endParaRPr>
          </a:p>
          <a:p>
            <a:pPr algn="ctr"/>
            <a:endParaRPr lang="en-GB" sz="2400" dirty="0">
              <a:solidFill>
                <a:schemeClr val="bg1"/>
              </a:solidFill>
            </a:endParaRPr>
          </a:p>
          <a:p>
            <a:pPr algn="ctr"/>
            <a:r>
              <a:rPr lang="en-GB" sz="2400" dirty="0">
                <a:solidFill>
                  <a:schemeClr val="bg1"/>
                </a:solidFill>
              </a:rPr>
              <a:t>Self actualization is described as "the most fundamental life task of everybody" which everyone has potential for but is often "covered up or occluded and distorted".</a:t>
            </a:r>
          </a:p>
          <a:p>
            <a:pPr algn="ctr"/>
            <a:endParaRPr lang="en-GB" sz="2400" dirty="0">
              <a:solidFill>
                <a:schemeClr val="bg1"/>
              </a:solidFill>
            </a:endParaRPr>
          </a:p>
          <a:p>
            <a:pPr lvl="0" algn="ctr"/>
            <a:r>
              <a:rPr lang="en-GB" sz="2400" dirty="0">
                <a:solidFill>
                  <a:schemeClr val="bg1"/>
                </a:solidFill>
              </a:rPr>
              <a:t>Acknowledging the spiritual aspect of human experience.</a:t>
            </a:r>
            <a:endParaRPr lang="en-GB" dirty="0">
              <a:solidFill>
                <a:schemeClr val="bg1"/>
              </a:solidFill>
            </a:endParaRPr>
          </a:p>
        </p:txBody>
      </p:sp>
    </p:spTree>
    <p:extLst>
      <p:ext uri="{BB962C8B-B14F-4D97-AF65-F5344CB8AC3E}">
        <p14:creationId xmlns:p14="http://schemas.microsoft.com/office/powerpoint/2010/main" val="3556745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7844" y="2076485"/>
            <a:ext cx="6056416" cy="4542312"/>
          </a:xfrm>
          <a:prstGeom prst="rect">
            <a:avLst/>
          </a:prstGeom>
        </p:spPr>
      </p:pic>
      <p:sp>
        <p:nvSpPr>
          <p:cNvPr id="6" name="TextBox 5"/>
          <p:cNvSpPr txBox="1"/>
          <p:nvPr/>
        </p:nvSpPr>
        <p:spPr>
          <a:xfrm>
            <a:off x="1106101" y="1034850"/>
            <a:ext cx="2236510" cy="769441"/>
          </a:xfrm>
          <a:prstGeom prst="rect">
            <a:avLst/>
          </a:prstGeom>
          <a:noFill/>
        </p:spPr>
        <p:txBody>
          <a:bodyPr wrap="none" rtlCol="0">
            <a:spAutoFit/>
          </a:bodyPr>
          <a:lstStyle/>
          <a:p>
            <a:r>
              <a:rPr lang="en-GB" sz="4400" dirty="0"/>
              <a:t>Their Life</a:t>
            </a:r>
          </a:p>
        </p:txBody>
      </p:sp>
    </p:spTree>
    <p:extLst>
      <p:ext uri="{BB962C8B-B14F-4D97-AF65-F5344CB8AC3E}">
        <p14:creationId xmlns:p14="http://schemas.microsoft.com/office/powerpoint/2010/main" val="2233113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07" y="0"/>
            <a:ext cx="12188737" cy="6858000"/>
          </a:xfrm>
          <a:prstGeom prst="rect">
            <a:avLst/>
          </a:prstGeom>
        </p:spPr>
      </p:pic>
      <p:sp>
        <p:nvSpPr>
          <p:cNvPr id="2" name="Title 1"/>
          <p:cNvSpPr>
            <a:spLocks noGrp="1"/>
          </p:cNvSpPr>
          <p:nvPr>
            <p:ph type="title"/>
          </p:nvPr>
        </p:nvSpPr>
        <p:spPr>
          <a:xfrm>
            <a:off x="360947" y="148556"/>
            <a:ext cx="11498179" cy="1325563"/>
          </a:xfrm>
        </p:spPr>
        <p:txBody>
          <a:bodyPr>
            <a:normAutofit/>
          </a:bodyPr>
          <a:lstStyle/>
          <a:p>
            <a:pPr algn="ctr"/>
            <a:r>
              <a:rPr lang="en-GB" sz="2800" b="1" dirty="0">
                <a:latin typeface="Arial Black" panose="020B0A04020102020204" pitchFamily="34" charset="0"/>
              </a:rPr>
              <a:t>The Pie of Life (=The Wheel of Life)</a:t>
            </a:r>
          </a:p>
        </p:txBody>
      </p:sp>
      <p:sp>
        <p:nvSpPr>
          <p:cNvPr id="6" name="TextBox 5"/>
          <p:cNvSpPr txBox="1"/>
          <p:nvPr/>
        </p:nvSpPr>
        <p:spPr>
          <a:xfrm>
            <a:off x="9865895" y="1104787"/>
            <a:ext cx="1108124" cy="369332"/>
          </a:xfrm>
          <a:prstGeom prst="rect">
            <a:avLst/>
          </a:prstGeom>
          <a:noFill/>
        </p:spPr>
        <p:txBody>
          <a:bodyPr wrap="none" rtlCol="0">
            <a:spAutoFit/>
          </a:bodyPr>
          <a:lstStyle/>
          <a:p>
            <a:r>
              <a:rPr lang="en-GB" dirty="0"/>
              <a:t>Exercise 6</a:t>
            </a:r>
          </a:p>
        </p:txBody>
      </p:sp>
      <p:sp>
        <p:nvSpPr>
          <p:cNvPr id="3" name="TextBox 2"/>
          <p:cNvSpPr txBox="1"/>
          <p:nvPr/>
        </p:nvSpPr>
        <p:spPr>
          <a:xfrm>
            <a:off x="32795" y="6067997"/>
            <a:ext cx="10131113" cy="707886"/>
          </a:xfrm>
          <a:prstGeom prst="rect">
            <a:avLst/>
          </a:prstGeom>
          <a:noFill/>
        </p:spPr>
        <p:txBody>
          <a:bodyPr wrap="square" rtlCol="0">
            <a:spAutoFit/>
          </a:bodyPr>
          <a:lstStyle/>
          <a:p>
            <a:pPr algn="ctr"/>
            <a:r>
              <a:rPr lang="en-GB" sz="4000" dirty="0">
                <a:solidFill>
                  <a:schemeClr val="accent6">
                    <a:lumMod val="50000"/>
                  </a:schemeClr>
                </a:solidFill>
              </a:rPr>
              <a:t>Where is your life right now? Where is it going?</a:t>
            </a:r>
          </a:p>
        </p:txBody>
      </p:sp>
    </p:spTree>
    <p:extLst>
      <p:ext uri="{BB962C8B-B14F-4D97-AF65-F5344CB8AC3E}">
        <p14:creationId xmlns:p14="http://schemas.microsoft.com/office/powerpoint/2010/main" val="2341485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How to help trainees self-actualise</a:t>
            </a:r>
          </a:p>
        </p:txBody>
      </p:sp>
      <p:sp>
        <p:nvSpPr>
          <p:cNvPr id="3" name="Content Placeholder 2"/>
          <p:cNvSpPr>
            <a:spLocks noGrp="1"/>
          </p:cNvSpPr>
          <p:nvPr>
            <p:ph idx="1"/>
          </p:nvPr>
        </p:nvSpPr>
        <p:spPr/>
        <p:txBody>
          <a:bodyPr/>
          <a:lstStyle/>
          <a:p>
            <a:r>
              <a:rPr lang="en-GB" dirty="0">
                <a:solidFill>
                  <a:schemeClr val="bg1"/>
                </a:solidFill>
              </a:rPr>
              <a:t>First point – self actualisation is not just reserved for GP ST3s!  </a:t>
            </a:r>
          </a:p>
          <a:p>
            <a:r>
              <a:rPr lang="en-GB" dirty="0">
                <a:solidFill>
                  <a:schemeClr val="bg1"/>
                </a:solidFill>
              </a:rPr>
              <a:t>See where they are now </a:t>
            </a:r>
          </a:p>
          <a:p>
            <a:pPr marL="1878013">
              <a:buFont typeface="Wingdings" panose="05000000000000000000" pitchFamily="2" charset="2"/>
              <a:buChar char="q"/>
              <a:tabLst>
                <a:tab pos="1878013" algn="l"/>
              </a:tabLst>
            </a:pPr>
            <a:r>
              <a:rPr lang="en-GB" dirty="0">
                <a:solidFill>
                  <a:schemeClr val="bg1"/>
                </a:solidFill>
              </a:rPr>
              <a:t>   be interested in their lives</a:t>
            </a:r>
          </a:p>
          <a:p>
            <a:pPr marL="1878013">
              <a:buFont typeface="Wingdings" panose="05000000000000000000" pitchFamily="2" charset="2"/>
              <a:buChar char="q"/>
              <a:tabLst>
                <a:tab pos="1878013" algn="l"/>
              </a:tabLst>
            </a:pPr>
            <a:r>
              <a:rPr lang="en-GB" dirty="0">
                <a:solidFill>
                  <a:schemeClr val="bg1"/>
                </a:solidFill>
              </a:rPr>
              <a:t>   questionnaires</a:t>
            </a:r>
          </a:p>
          <a:p>
            <a:pPr marL="271463" indent="-271463">
              <a:tabLst>
                <a:tab pos="271463" algn="l"/>
              </a:tabLst>
            </a:pPr>
            <a:r>
              <a:rPr lang="en-GB" dirty="0">
                <a:solidFill>
                  <a:schemeClr val="bg1"/>
                </a:solidFill>
              </a:rPr>
              <a:t>And remember, you can’t self-actualise overnight.  It takes time. You can mobilise them in the 6-12 months you have with them.</a:t>
            </a:r>
          </a:p>
        </p:txBody>
      </p:sp>
    </p:spTree>
    <p:extLst>
      <p:ext uri="{BB962C8B-B14F-4D97-AF65-F5344CB8AC3E}">
        <p14:creationId xmlns:p14="http://schemas.microsoft.com/office/powerpoint/2010/main" val="3503339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How to help trainees self-actualise</a:t>
            </a:r>
          </a:p>
        </p:txBody>
      </p:sp>
      <p:sp>
        <p:nvSpPr>
          <p:cNvPr id="3" name="Content Placeholder 2"/>
          <p:cNvSpPr>
            <a:spLocks noGrp="1"/>
          </p:cNvSpPr>
          <p:nvPr>
            <p:ph idx="1"/>
          </p:nvPr>
        </p:nvSpPr>
        <p:spPr/>
        <p:txBody>
          <a:bodyPr>
            <a:normAutofit fontScale="85000" lnSpcReduction="10000"/>
          </a:bodyPr>
          <a:lstStyle/>
          <a:p>
            <a:pPr marL="457200" indent="-457200">
              <a:buFont typeface="+mj-lt"/>
              <a:buAutoNum type="arabicPeriod"/>
            </a:pPr>
            <a:r>
              <a:rPr lang="en-GB" sz="2400" dirty="0">
                <a:solidFill>
                  <a:schemeClr val="bg1"/>
                </a:solidFill>
              </a:rPr>
              <a:t>Help them </a:t>
            </a:r>
            <a:r>
              <a:rPr lang="en-GB" sz="2400" b="1" dirty="0">
                <a:solidFill>
                  <a:schemeClr val="bg1"/>
                </a:solidFill>
              </a:rPr>
              <a:t>experience fully, vividly, selflessly</a:t>
            </a:r>
            <a:r>
              <a:rPr lang="en-GB" sz="2400" dirty="0">
                <a:solidFill>
                  <a:schemeClr val="bg1"/>
                </a:solidFill>
              </a:rPr>
              <a:t> with </a:t>
            </a:r>
            <a:r>
              <a:rPr lang="en-GB" sz="2400" b="1" dirty="0">
                <a:solidFill>
                  <a:schemeClr val="bg1"/>
                </a:solidFill>
              </a:rPr>
              <a:t>full concentration </a:t>
            </a:r>
            <a:r>
              <a:rPr lang="en-GB" sz="2400" dirty="0">
                <a:solidFill>
                  <a:schemeClr val="bg1"/>
                </a:solidFill>
              </a:rPr>
              <a:t>and absorption</a:t>
            </a:r>
          </a:p>
          <a:p>
            <a:pPr marL="457200" indent="-457200">
              <a:buFont typeface="+mj-lt"/>
              <a:buAutoNum type="arabicPeriod"/>
            </a:pPr>
            <a:r>
              <a:rPr lang="en-GB" sz="2400" dirty="0">
                <a:solidFill>
                  <a:schemeClr val="bg1"/>
                </a:solidFill>
              </a:rPr>
              <a:t>Take a calculated risk: choose </a:t>
            </a:r>
            <a:r>
              <a:rPr lang="en-GB" sz="2400" b="1" dirty="0">
                <a:solidFill>
                  <a:schemeClr val="bg1"/>
                </a:solidFill>
              </a:rPr>
              <a:t>growth over safety</a:t>
            </a:r>
          </a:p>
          <a:p>
            <a:pPr marL="457200" indent="-457200">
              <a:buFont typeface="+mj-lt"/>
              <a:buAutoNum type="arabicPeriod"/>
            </a:pPr>
            <a:r>
              <a:rPr lang="en-GB" sz="2400" b="1" dirty="0">
                <a:solidFill>
                  <a:schemeClr val="bg1"/>
                </a:solidFill>
              </a:rPr>
              <a:t>Self-awareness/emergence </a:t>
            </a:r>
            <a:r>
              <a:rPr lang="en-GB" sz="2400" dirty="0">
                <a:solidFill>
                  <a:schemeClr val="bg1"/>
                </a:solidFill>
              </a:rPr>
              <a:t>– what things mean for them inside (books, film, anything)</a:t>
            </a:r>
          </a:p>
          <a:p>
            <a:pPr marL="457200" indent="-457200">
              <a:buFont typeface="+mj-lt"/>
              <a:buAutoNum type="arabicPeriod"/>
            </a:pPr>
            <a:r>
              <a:rPr lang="en-GB" sz="2400" dirty="0">
                <a:solidFill>
                  <a:schemeClr val="bg1"/>
                </a:solidFill>
              </a:rPr>
              <a:t>When in doubt, to </a:t>
            </a:r>
            <a:r>
              <a:rPr lang="en-GB" sz="2400" b="1" dirty="0">
                <a:solidFill>
                  <a:schemeClr val="bg1"/>
                </a:solidFill>
              </a:rPr>
              <a:t>be honest</a:t>
            </a:r>
          </a:p>
          <a:p>
            <a:pPr marL="457200" indent="-457200">
              <a:buFont typeface="+mj-lt"/>
              <a:buAutoNum type="arabicPeriod"/>
            </a:pPr>
            <a:r>
              <a:rPr lang="en-GB" sz="2400" b="1" dirty="0">
                <a:solidFill>
                  <a:schemeClr val="bg1"/>
                </a:solidFill>
              </a:rPr>
              <a:t>Judgement</a:t>
            </a:r>
            <a:r>
              <a:rPr lang="en-GB" sz="2400" dirty="0">
                <a:solidFill>
                  <a:schemeClr val="bg1"/>
                </a:solidFill>
              </a:rPr>
              <a:t> – exploring inner instincts, prepared to be unpopular</a:t>
            </a:r>
          </a:p>
          <a:p>
            <a:pPr marL="457200" indent="-457200">
              <a:buFont typeface="+mj-lt"/>
              <a:buAutoNum type="arabicPeriod"/>
            </a:pPr>
            <a:r>
              <a:rPr lang="en-GB" sz="2400" dirty="0">
                <a:solidFill>
                  <a:schemeClr val="bg1"/>
                </a:solidFill>
              </a:rPr>
              <a:t>Keep looking at </a:t>
            </a:r>
            <a:r>
              <a:rPr lang="en-GB" sz="2400" b="1" dirty="0">
                <a:solidFill>
                  <a:schemeClr val="bg1"/>
                </a:solidFill>
              </a:rPr>
              <a:t>self-development  </a:t>
            </a:r>
            <a:r>
              <a:rPr lang="en-GB" sz="2400" dirty="0">
                <a:solidFill>
                  <a:schemeClr val="bg1"/>
                </a:solidFill>
              </a:rPr>
              <a:t>(not a one-off process)</a:t>
            </a:r>
          </a:p>
          <a:p>
            <a:pPr marL="457200" indent="-457200">
              <a:buFont typeface="+mj-lt"/>
              <a:buAutoNum type="arabicPeriod"/>
            </a:pPr>
            <a:r>
              <a:rPr lang="en-GB" sz="2400" b="1" dirty="0">
                <a:solidFill>
                  <a:schemeClr val="bg1"/>
                </a:solidFill>
              </a:rPr>
              <a:t>Peak Experiences </a:t>
            </a:r>
            <a:r>
              <a:rPr lang="en-GB" sz="2400" dirty="0">
                <a:solidFill>
                  <a:schemeClr val="bg1"/>
                </a:solidFill>
              </a:rPr>
              <a:t>– stop, explore, reflect, enjoy  (can be good or bad moments)</a:t>
            </a:r>
          </a:p>
          <a:p>
            <a:pPr marL="457200" indent="-457200">
              <a:buFont typeface="+mj-lt"/>
              <a:buAutoNum type="arabicPeriod"/>
            </a:pPr>
            <a:r>
              <a:rPr lang="en-GB" sz="2400" dirty="0">
                <a:solidFill>
                  <a:schemeClr val="bg1"/>
                </a:solidFill>
              </a:rPr>
              <a:t>Let go of </a:t>
            </a:r>
            <a:r>
              <a:rPr lang="en-GB" sz="2400" b="1" dirty="0">
                <a:solidFill>
                  <a:schemeClr val="bg1"/>
                </a:solidFill>
              </a:rPr>
              <a:t>Ego defences </a:t>
            </a:r>
            <a:r>
              <a:rPr lang="en-GB" sz="2400" dirty="0">
                <a:solidFill>
                  <a:schemeClr val="bg1"/>
                </a:solidFill>
              </a:rPr>
              <a:t>– they distort us and how we </a:t>
            </a:r>
            <a:r>
              <a:rPr lang="en-GB" sz="2400" dirty="0" err="1">
                <a:solidFill>
                  <a:schemeClr val="bg1"/>
                </a:solidFill>
              </a:rPr>
              <a:t>percieve</a:t>
            </a:r>
            <a:r>
              <a:rPr lang="en-GB" sz="2400" dirty="0">
                <a:solidFill>
                  <a:schemeClr val="bg1"/>
                </a:solidFill>
              </a:rPr>
              <a:t> the world</a:t>
            </a:r>
          </a:p>
          <a:p>
            <a:pPr marL="0" indent="0" algn="r">
              <a:buNone/>
            </a:pPr>
            <a:r>
              <a:rPr lang="en-GB" sz="1800" i="1" dirty="0">
                <a:solidFill>
                  <a:schemeClr val="bg1"/>
                </a:solidFill>
              </a:rPr>
              <a:t>The Farther Reaches of Human Nature, Maslow (1970)</a:t>
            </a:r>
          </a:p>
        </p:txBody>
      </p:sp>
    </p:spTree>
    <p:extLst>
      <p:ext uri="{BB962C8B-B14F-4D97-AF65-F5344CB8AC3E}">
        <p14:creationId xmlns:p14="http://schemas.microsoft.com/office/powerpoint/2010/main" val="3029256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rgbClr val="FFFF00"/>
                </a:solidFill>
              </a:rPr>
              <a:t>Team RESILIENCE</a:t>
            </a:r>
          </a:p>
        </p:txBody>
      </p:sp>
      <p:sp>
        <p:nvSpPr>
          <p:cNvPr id="3" name="Content Placeholder 2"/>
          <p:cNvSpPr>
            <a:spLocks noGrp="1"/>
          </p:cNvSpPr>
          <p:nvPr>
            <p:ph idx="1"/>
          </p:nvPr>
        </p:nvSpPr>
        <p:spPr/>
        <p:txBody>
          <a:bodyPr>
            <a:normAutofit/>
          </a:bodyPr>
          <a:lstStyle/>
          <a:p>
            <a:pPr algn="ctr"/>
            <a:r>
              <a:rPr lang="en-GB" sz="2400" dirty="0">
                <a:solidFill>
                  <a:schemeClr val="bg1"/>
                </a:solidFill>
              </a:rPr>
              <a:t>Starts with the individual.</a:t>
            </a:r>
          </a:p>
          <a:p>
            <a:pPr algn="ctr"/>
            <a:r>
              <a:rPr lang="en-GB" sz="2400" dirty="0">
                <a:solidFill>
                  <a:schemeClr val="bg1"/>
                </a:solidFill>
              </a:rPr>
              <a:t>A team is only as strong as the collective resilience of its individuals.</a:t>
            </a:r>
          </a:p>
          <a:p>
            <a:pPr algn="ctr"/>
            <a:r>
              <a:rPr lang="en-GB" sz="2400" dirty="0">
                <a:solidFill>
                  <a:schemeClr val="bg1"/>
                </a:solidFill>
              </a:rPr>
              <a:t>So, build individuals first</a:t>
            </a:r>
          </a:p>
          <a:p>
            <a:pPr marL="0" indent="0" algn="ctr">
              <a:buNone/>
            </a:pPr>
            <a:r>
              <a:rPr lang="en-GB" sz="2400" dirty="0">
                <a:solidFill>
                  <a:schemeClr val="bg1"/>
                </a:solidFill>
              </a:rPr>
              <a:t>and that means </a:t>
            </a:r>
          </a:p>
          <a:p>
            <a:pPr marL="0" indent="0" algn="ctr">
              <a:buNone/>
            </a:pPr>
            <a:r>
              <a:rPr lang="en-GB" sz="2400" dirty="0">
                <a:solidFill>
                  <a:schemeClr val="bg1"/>
                </a:solidFill>
              </a:rPr>
              <a:t>being </a:t>
            </a:r>
            <a:r>
              <a:rPr lang="en-GB" sz="2400" dirty="0">
                <a:solidFill>
                  <a:srgbClr val="FFC000"/>
                </a:solidFill>
              </a:rPr>
              <a:t>genuinely interested in them </a:t>
            </a:r>
            <a:r>
              <a:rPr lang="en-GB" sz="2400" dirty="0">
                <a:solidFill>
                  <a:schemeClr val="bg1"/>
                </a:solidFill>
              </a:rPr>
              <a:t>and their development.</a:t>
            </a:r>
          </a:p>
        </p:txBody>
      </p:sp>
    </p:spTree>
    <p:extLst>
      <p:ext uri="{BB962C8B-B14F-4D97-AF65-F5344CB8AC3E}">
        <p14:creationId xmlns:p14="http://schemas.microsoft.com/office/powerpoint/2010/main" val="226520665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2_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3196</TotalTime>
  <Words>2952</Words>
  <Application>Microsoft Office PowerPoint</Application>
  <PresentationFormat>Widescreen</PresentationFormat>
  <Paragraphs>303</Paragraphs>
  <Slides>27</Slides>
  <Notes>21</Notes>
  <HiddenSlides>0</HiddenSlides>
  <MMClips>0</MMClips>
  <ScaleCrop>false</ScaleCrop>
  <HeadingPairs>
    <vt:vector size="6" baseType="variant">
      <vt:variant>
        <vt:lpstr>Fonts Used</vt:lpstr>
      </vt:variant>
      <vt:variant>
        <vt:i4>20</vt:i4>
      </vt:variant>
      <vt:variant>
        <vt:lpstr>Theme</vt:lpstr>
      </vt:variant>
      <vt:variant>
        <vt:i4>3</vt:i4>
      </vt:variant>
      <vt:variant>
        <vt:lpstr>Slide Titles</vt:lpstr>
      </vt:variant>
      <vt:variant>
        <vt:i4>27</vt:i4>
      </vt:variant>
    </vt:vector>
  </HeadingPairs>
  <TitlesOfParts>
    <vt:vector size="50" baseType="lpstr">
      <vt:lpstr>Agency FB</vt:lpstr>
      <vt:lpstr>Aharoni</vt:lpstr>
      <vt:lpstr>Algerian</vt:lpstr>
      <vt:lpstr>Andalus</vt:lpstr>
      <vt:lpstr>Angsana New</vt:lpstr>
      <vt:lpstr>Aparajita</vt:lpstr>
      <vt:lpstr>Arial</vt:lpstr>
      <vt:lpstr>Arial Black</vt:lpstr>
      <vt:lpstr>Arial Narrow</vt:lpstr>
      <vt:lpstr>Arial Rounded MT Bold</vt:lpstr>
      <vt:lpstr>Baskerville Old Face</vt:lpstr>
      <vt:lpstr>Calibri</vt:lpstr>
      <vt:lpstr>Calibri Light</vt:lpstr>
      <vt:lpstr>Cooper Black</vt:lpstr>
      <vt:lpstr>Felix Titling</vt:lpstr>
      <vt:lpstr>Ravie</vt:lpstr>
      <vt:lpstr>Tw Cen MT</vt:lpstr>
      <vt:lpstr>Tw Cen MT Condensed</vt:lpstr>
      <vt:lpstr>Wingdings</vt:lpstr>
      <vt:lpstr>Wingdings 3</vt:lpstr>
      <vt:lpstr>Office Theme</vt:lpstr>
      <vt:lpstr>1_Integral</vt:lpstr>
      <vt:lpstr>2_Integral</vt:lpstr>
      <vt:lpstr>RESILIENCE: Bouncing back from whatever life throws at you</vt:lpstr>
      <vt:lpstr>Resilience: bouncing back from whatever life throws at you</vt:lpstr>
      <vt:lpstr>Resilience…. Another definition</vt:lpstr>
      <vt:lpstr>How do you know when you’re on top form?</vt:lpstr>
      <vt:lpstr>How do you know when you’re on top form?</vt:lpstr>
      <vt:lpstr>Recognising when you have high resilience</vt:lpstr>
      <vt:lpstr>My resilient quotient</vt:lpstr>
      <vt:lpstr>Encouraging towards Self-Actualisation</vt:lpstr>
      <vt:lpstr>Self-actualisation Questionnaire</vt:lpstr>
      <vt:lpstr>Self-actualised people</vt:lpstr>
      <vt:lpstr>Characteristics of self-actualised people</vt:lpstr>
      <vt:lpstr>In summary, self-actualised people are... </vt:lpstr>
      <vt:lpstr>PowerPoint Presentation</vt:lpstr>
      <vt:lpstr>PowerPoint Presentation</vt:lpstr>
      <vt:lpstr>Maslow’s central ideas</vt:lpstr>
      <vt:lpstr>PowerPoint Presentation</vt:lpstr>
      <vt:lpstr>Also….</vt:lpstr>
      <vt:lpstr>The self-actualising man or woman….</vt:lpstr>
      <vt:lpstr>For example, </vt:lpstr>
      <vt:lpstr>Similarly for traineeS OR YOURSELF…</vt:lpstr>
      <vt:lpstr>But do all people self-actualise</vt:lpstr>
      <vt:lpstr>PowerPoint Presentation</vt:lpstr>
      <vt:lpstr>PowerPoint Presentation</vt:lpstr>
      <vt:lpstr>The Pie of Life (=The Wheel of Life)</vt:lpstr>
      <vt:lpstr>How to help trainees self-actualise</vt:lpstr>
      <vt:lpstr>How to help trainees self-actualise</vt:lpstr>
      <vt:lpstr>Team RESILIENCE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Encouraging, Motivating &amp; Inspiring your GP trainee</dc:title>
  <dc:creator>Ramesh Mehay</dc:creator>
  <cp:lastModifiedBy>Ramesh Mehay</cp:lastModifiedBy>
  <cp:revision>184</cp:revision>
  <dcterms:created xsi:type="dcterms:W3CDTF">2014-03-25T18:57:28Z</dcterms:created>
  <dcterms:modified xsi:type="dcterms:W3CDTF">2017-06-08T11:15:15Z</dcterms:modified>
</cp:coreProperties>
</file>