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9" r:id="rId2"/>
    <p:sldId id="276" r:id="rId3"/>
    <p:sldId id="275" r:id="rId4"/>
    <p:sldId id="279" r:id="rId5"/>
    <p:sldId id="280" r:id="rId6"/>
    <p:sldId id="281" r:id="rId7"/>
    <p:sldId id="282" r:id="rId8"/>
    <p:sldId id="283" r:id="rId9"/>
    <p:sldId id="284" r:id="rId10"/>
    <p:sldId id="28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vid" initials="D" lastIdx="7" clrIdx="0"/>
  <p:cmAuthor id="1" name="Bryony  Sales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93"/>
    <a:srgbClr val="BF007A"/>
    <a:srgbClr val="0091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15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74" d="100"/>
          <a:sy n="74" d="100"/>
        </p:scale>
        <p:origin x="-151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D9B1FE-6F33-4FFC-A3BD-2BAA6A86E9EA}" type="datetimeFigureOut">
              <a:rPr lang="en-GB" smtClean="0"/>
              <a:pPr/>
              <a:t>06/06/2019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7AF11-A684-4BD9-A22A-5C10FDA9D7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506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Increasingly popular method of communication in GP to cope with increased work demands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has also been a change in where consultations take place. In 1995/1996, 87% of GP consultations were conducted in surgery premises, 3% were on the telephone, 9% were home visits and 1% were conducted at other locations. By 2008/2009, 82% of GP consultations were conducted in surgery premises, 12% were on the telephone, 3% were home visits and 3% were conducted at other locations.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7AF11-A684-4BD9-A22A-5C10FDA9D7BC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086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Telephone invented 1879 – Alexander Bell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Medicolegal</a:t>
            </a:r>
            <a:r>
              <a: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mention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7AF11-A684-4BD9-A22A-5C10FDA9D7BC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029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Patient Safety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7AF11-A684-4BD9-A22A-5C10FDA9D7BC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693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eg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over page 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 descr="Full bracket Dark Pink.eps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851920" y="2060848"/>
            <a:ext cx="757687" cy="2590800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395288" y="6336000"/>
            <a:ext cx="27880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www.wessex.hee.nhs.uk</a:t>
            </a:r>
          </a:p>
        </p:txBody>
      </p:sp>
      <p:pic>
        <p:nvPicPr>
          <p:cNvPr id="11" name="Picture 10" descr="HE Wessex Col ours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6588224" y="260648"/>
            <a:ext cx="1924812" cy="882396"/>
          </a:xfrm>
          <a:prstGeom prst="rect">
            <a:avLst/>
          </a:prstGeom>
        </p:spPr>
      </p:pic>
      <p:pic>
        <p:nvPicPr>
          <p:cNvPr id="12" name="Picture 11" descr="NHS constitution logo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7584" y="244800"/>
            <a:ext cx="864096" cy="864096"/>
          </a:xfrm>
          <a:prstGeom prst="rect">
            <a:avLst/>
          </a:prstGeom>
        </p:spPr>
      </p:pic>
      <p:pic>
        <p:nvPicPr>
          <p:cNvPr id="13" name="Picture 2" descr="X:\N\NHS - HE Wessex\34451 - powerpoint templates\links\strapline.pn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80312" y="6101296"/>
            <a:ext cx="1609200" cy="57346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0530" y="2264803"/>
            <a:ext cx="2952974" cy="2123658"/>
          </a:xfr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marL="0" algn="l" defTabSz="914400" rtl="0" eaLnBrk="1" latinLnBrk="0" hangingPunct="1">
              <a:defRPr lang="en-GB" sz="4400" b="1" kern="1200" dirty="0" smtClean="0">
                <a:solidFill>
                  <a:srgbClr val="0091C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41448" y="2759636"/>
            <a:ext cx="2990119" cy="1200329"/>
          </a:xfr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GB" sz="3600" kern="1200" dirty="0">
                <a:solidFill>
                  <a:srgbClr val="0091C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subtitle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" descr="bits for powerpoint p5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NHS Link"/>
          <p:cNvSpPr>
            <a:spLocks noChangeArrowheads="1"/>
          </p:cNvSpPr>
          <p:nvPr userDrawn="1"/>
        </p:nvSpPr>
        <p:spPr bwMode="auto">
          <a:xfrm>
            <a:off x="395288" y="6336000"/>
            <a:ext cx="27880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91C9"/>
                </a:solidFill>
                <a:latin typeface="Arial" pitchFamily="34" charset="0"/>
                <a:cs typeface="Arial" pitchFamily="34" charset="0"/>
              </a:rPr>
              <a:t>www.wessex.hee.nhs.uk</a:t>
            </a:r>
          </a:p>
        </p:txBody>
      </p:sp>
      <p:pic>
        <p:nvPicPr>
          <p:cNvPr id="12" name="NHS Logo" descr="HE Wessex Col our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823652" y="260648"/>
            <a:ext cx="1924812" cy="882396"/>
          </a:xfrm>
          <a:prstGeom prst="rect">
            <a:avLst/>
          </a:prstGeom>
        </p:spPr>
      </p:pic>
      <p:pic>
        <p:nvPicPr>
          <p:cNvPr id="13" name="NHS Constitution Logo" descr="NHS constitution logo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27584" y="244800"/>
            <a:ext cx="864096" cy="864096"/>
          </a:xfrm>
          <a:prstGeom prst="rect">
            <a:avLst/>
          </a:prstGeom>
        </p:spPr>
      </p:pic>
      <p:pic>
        <p:nvPicPr>
          <p:cNvPr id="14" name="NHS Motto" descr="strapline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274016" y="6040720"/>
            <a:ext cx="1793096" cy="70211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4000" y="3322150"/>
            <a:ext cx="2880000" cy="575631"/>
          </a:xfrm>
          <a:solidFill>
            <a:srgbClr val="BF007A"/>
          </a:solidFill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GB" sz="3600" kern="1200" baseline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subtitle</a:t>
            </a:r>
            <a:endParaRPr lang="en-GB" dirty="0"/>
          </a:p>
        </p:txBody>
      </p:sp>
      <p:sp>
        <p:nvSpPr>
          <p:cNvPr id="21" name="Subtitle 3"/>
          <p:cNvSpPr>
            <a:spLocks noGrp="1"/>
          </p:cNvSpPr>
          <p:nvPr>
            <p:ph type="body" sz="quarter" idx="11" hasCustomPrompt="1"/>
          </p:nvPr>
        </p:nvSpPr>
        <p:spPr>
          <a:xfrm>
            <a:off x="1044000" y="4078800"/>
            <a:ext cx="5904000" cy="646331"/>
          </a:xfrm>
          <a:solidFill>
            <a:srgbClr val="BF007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600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subtitle1</a:t>
            </a:r>
          </a:p>
        </p:txBody>
      </p:sp>
      <p:sp>
        <p:nvSpPr>
          <p:cNvPr id="28" name="Title 27"/>
          <p:cNvSpPr>
            <a:spLocks noGrp="1" noChangeAspect="1"/>
          </p:cNvSpPr>
          <p:nvPr>
            <p:ph type="title" hasCustomPrompt="1"/>
          </p:nvPr>
        </p:nvSpPr>
        <p:spPr>
          <a:xfrm>
            <a:off x="1044000" y="2494800"/>
            <a:ext cx="5616000" cy="646331"/>
          </a:xfrm>
          <a:solidFill>
            <a:srgbClr val="BF007A"/>
          </a:solidFill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GB" sz="3600" b="0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 dirty="0"/>
              <a:t>Click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800" y="154800"/>
            <a:ext cx="6682701" cy="677108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lang="en-GB" sz="3800" b="1" kern="1200">
                <a:solidFill>
                  <a:srgbClr val="0091C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00" y="1886399"/>
            <a:ext cx="8229600" cy="4116367"/>
          </a:xfrm>
        </p:spPr>
        <p:txBody>
          <a:bodyPr/>
          <a:lstStyle>
            <a:lvl1pPr>
              <a:buNone/>
              <a:defRPr lang="en-US" sz="2800" kern="1200" dirty="0" smtClean="0">
                <a:solidFill>
                  <a:srgbClr val="004A9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E7EDB5F-CEF1-4FC8-9F04-2F59BE1D40E9}" type="datetimeFigureOut">
              <a:rPr lang="en-GB" smtClean="0"/>
              <a:pPr/>
              <a:t>06/06/2019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5A8E9D-ADE7-4C24-96A7-6FF3316C1532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bits for powerpoint p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132576"/>
            <a:ext cx="9144000" cy="725424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395288" y="6336000"/>
            <a:ext cx="27880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www.wessex.hee.nhs.uk</a:t>
            </a:r>
          </a:p>
        </p:txBody>
      </p:sp>
      <p:pic>
        <p:nvPicPr>
          <p:cNvPr id="11" name="Picture 10" descr="HE Wessex Col our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308304" y="260648"/>
            <a:ext cx="1562638" cy="7163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800" y="154800"/>
            <a:ext cx="6682701" cy="677108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lang="en-GB" sz="3800" b="1" kern="1200">
                <a:solidFill>
                  <a:srgbClr val="0091C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00" y="1051200"/>
            <a:ext cx="8229600" cy="4932064"/>
          </a:xfrm>
        </p:spPr>
        <p:txBody>
          <a:bodyPr/>
          <a:lstStyle>
            <a:lvl1pPr>
              <a:buNone/>
              <a:defRPr lang="en-US" sz="2800" kern="1200" dirty="0" smtClean="0">
                <a:solidFill>
                  <a:srgbClr val="004A9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E7EDB5F-CEF1-4FC8-9F04-2F59BE1D40E9}" type="datetimeFigureOut">
              <a:rPr lang="en-GB" smtClean="0"/>
              <a:pPr/>
              <a:t>06/06/2019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5A8E9D-ADE7-4C24-96A7-6FF3316C1532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bits for powerpoint p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132576"/>
            <a:ext cx="9144000" cy="725424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395288" y="6336000"/>
            <a:ext cx="27880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www.wessex.hee.nhs.uk</a:t>
            </a:r>
          </a:p>
        </p:txBody>
      </p:sp>
      <p:pic>
        <p:nvPicPr>
          <p:cNvPr id="11" name="Picture 10" descr="HE Wessex Col our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308304" y="260648"/>
            <a:ext cx="1562638" cy="7163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content low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800" y="1094400"/>
            <a:ext cx="6682701" cy="677108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lang="en-GB" sz="3800" b="1" kern="1200">
                <a:solidFill>
                  <a:srgbClr val="0091C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00" y="1886400"/>
            <a:ext cx="8229600" cy="4116367"/>
          </a:xfrm>
        </p:spPr>
        <p:txBody>
          <a:bodyPr/>
          <a:lstStyle>
            <a:lvl1pPr>
              <a:buNone/>
              <a:defRPr lang="en-US" sz="2800" kern="1200" dirty="0" smtClean="0">
                <a:solidFill>
                  <a:srgbClr val="004A9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E7EDB5F-CEF1-4FC8-9F04-2F59BE1D40E9}" type="datetimeFigureOut">
              <a:rPr lang="en-GB" smtClean="0"/>
              <a:pPr/>
              <a:t>06/06/2019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5A8E9D-ADE7-4C24-96A7-6FF3316C1532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bits for powerpoint p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132576"/>
            <a:ext cx="9144000" cy="725424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395288" y="6336000"/>
            <a:ext cx="27880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www.wessex.hee.nhs.uk</a:t>
            </a:r>
          </a:p>
        </p:txBody>
      </p:sp>
      <p:pic>
        <p:nvPicPr>
          <p:cNvPr id="11" name="Picture 10" descr="HE Wessex Col our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308304" y="260648"/>
            <a:ext cx="1562638" cy="7163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800" y="154800"/>
            <a:ext cx="6682701" cy="677108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lang="en-GB" sz="3800" b="1" kern="1200">
                <a:solidFill>
                  <a:srgbClr val="0091C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00" y="1051200"/>
            <a:ext cx="8229600" cy="4932064"/>
          </a:xfrm>
        </p:spPr>
        <p:txBody>
          <a:bodyPr/>
          <a:lstStyle>
            <a:lvl1pPr>
              <a:buFont typeface="Arial" pitchFamily="34" charset="0"/>
              <a:buChar char="•"/>
              <a:defRPr lang="en-US" sz="2800" kern="1200" dirty="0" smtClean="0">
                <a:solidFill>
                  <a:srgbClr val="004A9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E7EDB5F-CEF1-4FC8-9F04-2F59BE1D40E9}" type="datetimeFigureOut">
              <a:rPr lang="en-GB" smtClean="0"/>
              <a:pPr/>
              <a:t>06/06/2019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5A8E9D-ADE7-4C24-96A7-6FF3316C1532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bits for powerpoint p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132576"/>
            <a:ext cx="9144000" cy="725424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395288" y="6336000"/>
            <a:ext cx="27880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www.wessex.hee.nhs.uk</a:t>
            </a:r>
          </a:p>
        </p:txBody>
      </p:sp>
      <p:pic>
        <p:nvPicPr>
          <p:cNvPr id="11" name="Picture 10" descr="HE Wessex Col our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308304" y="260648"/>
            <a:ext cx="1562638" cy="7163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800" y="154800"/>
            <a:ext cx="6736489" cy="677108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lang="en-GB" sz="3800" b="1" kern="1200">
                <a:solidFill>
                  <a:srgbClr val="0091C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3050" y="1886400"/>
            <a:ext cx="3600000" cy="3987275"/>
          </a:xfrm>
        </p:spPr>
        <p:txBody>
          <a:bodyPr/>
          <a:lstStyle>
            <a:lvl1pPr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1pPr>
            <a:lvl2pPr>
              <a:buFont typeface="Arial" pitchFamily="34" charset="0"/>
              <a:buChar char="»"/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2pPr>
            <a:lvl3pPr marL="1162050" indent="-247650">
              <a:buFont typeface="Arial" pitchFamily="34" charset="0"/>
              <a:buChar char="–"/>
              <a:tabLst/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3600" y="1886401"/>
            <a:ext cx="3600000" cy="3998032"/>
          </a:xfrm>
        </p:spPr>
        <p:txBody>
          <a:bodyPr/>
          <a:lstStyle>
            <a:lvl1pPr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1pPr>
            <a:lvl2pPr>
              <a:buFont typeface="Arial" pitchFamily="34" charset="0"/>
              <a:buChar char="»"/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2pPr>
            <a:lvl3pPr marL="1162050" indent="-247650">
              <a:buFont typeface="Arial" pitchFamily="34" charset="0"/>
              <a:buChar char="–"/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buFont typeface="Calibri" pitchFamily="34" charset="0"/>
              <a:buChar char="»"/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E7EDB5F-CEF1-4FC8-9F04-2F59BE1D40E9}" type="datetimeFigureOut">
              <a:rPr lang="en-GB" smtClean="0"/>
              <a:pPr/>
              <a:t>06/06/2019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5A8E9D-ADE7-4C24-96A7-6FF3316C1532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bits for powerpoint p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132576"/>
            <a:ext cx="9144000" cy="725424"/>
          </a:xfrm>
          <a:prstGeom prst="rect">
            <a:avLst/>
          </a:prstGeom>
        </p:spPr>
      </p:pic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395288" y="6336000"/>
            <a:ext cx="27880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www.wessex.hee.nhs.uk</a:t>
            </a:r>
          </a:p>
        </p:txBody>
      </p:sp>
      <p:pic>
        <p:nvPicPr>
          <p:cNvPr id="13" name="Picture 12" descr="Full bracket Dark Pink.eps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204481" y="1887111"/>
            <a:ext cx="757687" cy="2590800"/>
          </a:xfrm>
          <a:prstGeom prst="rect">
            <a:avLst/>
          </a:prstGeom>
        </p:spPr>
      </p:pic>
      <p:pic>
        <p:nvPicPr>
          <p:cNvPr id="14" name="Picture 13" descr="HE Wessex Col ours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7308304" y="260648"/>
            <a:ext cx="1562638" cy="7163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99" y="1095072"/>
            <a:ext cx="8468471" cy="677108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lang="en-GB" sz="3800" b="1" kern="1200">
                <a:solidFill>
                  <a:srgbClr val="0091C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3050" y="1886400"/>
            <a:ext cx="3600000" cy="3987275"/>
          </a:xfrm>
        </p:spPr>
        <p:txBody>
          <a:bodyPr/>
          <a:lstStyle>
            <a:lvl1pPr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1pPr>
            <a:lvl2pPr>
              <a:buFont typeface="Arial" pitchFamily="34" charset="0"/>
              <a:buChar char="»"/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2pPr>
            <a:lvl3pPr marL="1162050" indent="-247650">
              <a:buFont typeface="Arial" pitchFamily="34" charset="0"/>
              <a:buChar char="–"/>
              <a:tabLst/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3600" y="1886401"/>
            <a:ext cx="3600000" cy="3998032"/>
          </a:xfrm>
        </p:spPr>
        <p:txBody>
          <a:bodyPr/>
          <a:lstStyle>
            <a:lvl1pPr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1pPr>
            <a:lvl2pPr>
              <a:buFont typeface="Arial" pitchFamily="34" charset="0"/>
              <a:buChar char="»"/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2pPr>
            <a:lvl3pPr marL="1162050" indent="-247650">
              <a:buFont typeface="Arial" pitchFamily="34" charset="0"/>
              <a:buChar char="–"/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buFont typeface="Calibri" pitchFamily="34" charset="0"/>
              <a:buChar char="»"/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E7EDB5F-CEF1-4FC8-9F04-2F59BE1D40E9}" type="datetimeFigureOut">
              <a:rPr lang="en-GB" smtClean="0"/>
              <a:pPr/>
              <a:t>06/06/2019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5A8E9D-ADE7-4C24-96A7-6FF3316C1532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bits for powerpoint p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132576"/>
            <a:ext cx="9144000" cy="725424"/>
          </a:xfrm>
          <a:prstGeom prst="rect">
            <a:avLst/>
          </a:prstGeom>
        </p:spPr>
      </p:pic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395288" y="6336000"/>
            <a:ext cx="27880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www.wessex.hee.nhs.uk</a:t>
            </a:r>
          </a:p>
        </p:txBody>
      </p:sp>
      <p:pic>
        <p:nvPicPr>
          <p:cNvPr id="13" name="Picture 12" descr="Full bracket Dark Pink.eps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204481" y="1887111"/>
            <a:ext cx="757687" cy="2590800"/>
          </a:xfrm>
          <a:prstGeom prst="rect">
            <a:avLst/>
          </a:prstGeom>
        </p:spPr>
      </p:pic>
      <p:pic>
        <p:nvPicPr>
          <p:cNvPr id="14" name="Picture 13" descr="HE Wessex Col ours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7308304" y="260648"/>
            <a:ext cx="1562638" cy="7163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hig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its for powerpoint p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 descr="HE Wessex Col our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308304" y="260648"/>
            <a:ext cx="1562638" cy="716364"/>
          </a:xfrm>
          <a:prstGeom prst="rect">
            <a:avLst/>
          </a:prstGeom>
        </p:spPr>
      </p:pic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395288" y="6336000"/>
            <a:ext cx="27880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www.wessex.hee.nhs.uk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84000" y="154800"/>
            <a:ext cx="6682701" cy="677108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lang="en-GB" sz="3800" b="1" kern="1200">
                <a:solidFill>
                  <a:srgbClr val="0091C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84000" y="1051200"/>
            <a:ext cx="8229600" cy="4569954"/>
          </a:xfrm>
        </p:spPr>
        <p:txBody>
          <a:bodyPr/>
          <a:lstStyle>
            <a:lvl1pPr marL="0" indent="0">
              <a:buFont typeface="Arial" pitchFamily="34" charset="0"/>
              <a:buNone/>
              <a:defRPr lang="en-US" sz="2800" kern="1200" dirty="0" smtClean="0">
                <a:solidFill>
                  <a:srgbClr val="004A9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its for powerpoint p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00" y="1267200"/>
            <a:ext cx="8229600" cy="677108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lang="en-GB" sz="3800" b="1" kern="1200">
                <a:solidFill>
                  <a:srgbClr val="0091C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0" name="Picture 9" descr="HE Wessex Col our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308304" y="260648"/>
            <a:ext cx="1562638" cy="716364"/>
          </a:xfrm>
          <a:prstGeom prst="rect">
            <a:avLst/>
          </a:prstGeom>
        </p:spPr>
      </p:pic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702210" y="2213999"/>
            <a:ext cx="8025596" cy="3416779"/>
          </a:xfrm>
        </p:spPr>
        <p:txBody>
          <a:bodyPr>
            <a:noAutofit/>
          </a:bodyPr>
          <a:lstStyle>
            <a:lvl1pPr marL="0" indent="0">
              <a:buFontTx/>
              <a:buNone/>
              <a:defRPr lang="en-US" sz="2800" kern="1200" dirty="0" smtClean="0">
                <a:solidFill>
                  <a:srgbClr val="004A9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buFontTx/>
              <a:buNone/>
              <a:defRPr lang="en-US" sz="2800" kern="1200" dirty="0" smtClean="0">
                <a:solidFill>
                  <a:srgbClr val="004A93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buFontTx/>
              <a:buNone/>
              <a:defRPr lang="en-US" sz="2800" kern="1200" dirty="0" smtClean="0">
                <a:solidFill>
                  <a:srgbClr val="004A93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>
              <a:buFontTx/>
              <a:buNone/>
              <a:defRPr lang="en-US" sz="2800" kern="1200" dirty="0" smtClean="0">
                <a:solidFill>
                  <a:srgbClr val="004A93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>
              <a:buFontTx/>
              <a:buNone/>
              <a:defRPr lang="en-GB" sz="2800" kern="1200" dirty="0" smtClean="0">
                <a:solidFill>
                  <a:srgbClr val="004A93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395288" y="6336000"/>
            <a:ext cx="27880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www.wessex.hee.nhs.uk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ullets hig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its for powerpoint p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 descr="HE Wessex Col our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308304" y="260648"/>
            <a:ext cx="1562638" cy="716364"/>
          </a:xfrm>
          <a:prstGeom prst="rect">
            <a:avLst/>
          </a:prstGeom>
        </p:spPr>
      </p:pic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395288" y="6336000"/>
            <a:ext cx="27880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www.wessex.hee.nhs.uk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84000" y="154800"/>
            <a:ext cx="6682701" cy="677108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lang="en-GB" sz="3800" b="1" kern="1200">
                <a:solidFill>
                  <a:srgbClr val="0091C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84000" y="1051200"/>
            <a:ext cx="8229600" cy="4569954"/>
          </a:xfrm>
        </p:spPr>
        <p:txBody>
          <a:bodyPr/>
          <a:lstStyle>
            <a:lvl1pPr>
              <a:buFont typeface="Arial" pitchFamily="34" charset="0"/>
              <a:buChar char="•"/>
              <a:defRPr lang="en-US" sz="2800" kern="1200" dirty="0" smtClean="0">
                <a:solidFill>
                  <a:srgbClr val="004A9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its for powerpoint p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 descr="HE Wessex Col our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308304" y="260648"/>
            <a:ext cx="1562638" cy="716364"/>
          </a:xfrm>
          <a:prstGeom prst="rect">
            <a:avLst/>
          </a:prstGeom>
        </p:spPr>
      </p:pic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395288" y="6336000"/>
            <a:ext cx="27880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www.wessex.hee.nhs.uk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84000" y="1094400"/>
            <a:ext cx="8468471" cy="677108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lang="en-GB" sz="3800" b="1" kern="1200">
                <a:solidFill>
                  <a:srgbClr val="0091C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684000" y="1886400"/>
            <a:ext cx="3600000" cy="3542248"/>
          </a:xfrm>
        </p:spPr>
        <p:txBody>
          <a:bodyPr/>
          <a:lstStyle>
            <a:lvl1pPr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1pPr>
            <a:lvl2pPr>
              <a:buFont typeface="Arial" pitchFamily="34" charset="0"/>
              <a:buChar char="»"/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2pPr>
            <a:lvl3pPr marL="1162050" indent="-247650">
              <a:buFont typeface="Arial" pitchFamily="34" charset="0"/>
              <a:buChar char="–"/>
              <a:tabLst/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444975" y="1886400"/>
            <a:ext cx="3600000" cy="3551804"/>
          </a:xfrm>
        </p:spPr>
        <p:txBody>
          <a:bodyPr/>
          <a:lstStyle>
            <a:lvl1pPr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1pPr>
            <a:lvl2pPr>
              <a:buFont typeface="Arial" pitchFamily="34" charset="0"/>
              <a:buChar char="»"/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2pPr>
            <a:lvl3pPr marL="1162050" indent="-247650">
              <a:buFont typeface="Arial" pitchFamily="34" charset="0"/>
              <a:buChar char="–"/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buFont typeface="Calibri" pitchFamily="34" charset="0"/>
              <a:buChar char="»"/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1" name="Picture 10" descr="Full bracket Dark Pink.eps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425856" y="1886400"/>
            <a:ext cx="757687" cy="2590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2 coloumns hig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its for powerpoint p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 descr="HE Wessex Col our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308304" y="260648"/>
            <a:ext cx="1562638" cy="716364"/>
          </a:xfrm>
          <a:prstGeom prst="rect">
            <a:avLst/>
          </a:prstGeom>
        </p:spPr>
      </p:pic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395288" y="6336000"/>
            <a:ext cx="27880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www.wessex.hee.nhs.uk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84000" y="154800"/>
            <a:ext cx="6534947" cy="677108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lang="en-GB" sz="3800" b="1" kern="1200">
                <a:solidFill>
                  <a:srgbClr val="0091C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684000" y="1886400"/>
            <a:ext cx="3600000" cy="3542248"/>
          </a:xfrm>
        </p:spPr>
        <p:txBody>
          <a:bodyPr/>
          <a:lstStyle>
            <a:lvl1pPr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1pPr>
            <a:lvl2pPr>
              <a:buFont typeface="Arial" pitchFamily="34" charset="0"/>
              <a:buChar char="»"/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2pPr>
            <a:lvl3pPr marL="1162050" indent="-247650">
              <a:buFont typeface="Arial" pitchFamily="34" charset="0"/>
              <a:buChar char="–"/>
              <a:tabLst/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444975" y="1886400"/>
            <a:ext cx="3600000" cy="3551804"/>
          </a:xfrm>
        </p:spPr>
        <p:txBody>
          <a:bodyPr/>
          <a:lstStyle>
            <a:lvl1pPr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1pPr>
            <a:lvl2pPr>
              <a:buFont typeface="Arial" pitchFamily="34" charset="0"/>
              <a:buChar char="»"/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2pPr>
            <a:lvl3pPr marL="1162050" indent="-247650">
              <a:buFont typeface="Arial" pitchFamily="34" charset="0"/>
              <a:buChar char="–"/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A9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buFont typeface="Calibri" pitchFamily="34" charset="0"/>
              <a:buChar char="»"/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1" name="Picture 10" descr="Full bracket Dark Pink.eps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425856" y="1886400"/>
            <a:ext cx="757687" cy="2590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ver page 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395288" y="6336000"/>
            <a:ext cx="27880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www.wessex.hee.nhs.uk</a:t>
            </a:r>
          </a:p>
        </p:txBody>
      </p:sp>
      <p:pic>
        <p:nvPicPr>
          <p:cNvPr id="7" name="Picture 6" descr="NHS constitution logo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27584" y="244800"/>
            <a:ext cx="864096" cy="864096"/>
          </a:xfrm>
          <a:prstGeom prst="rect">
            <a:avLst/>
          </a:prstGeom>
        </p:spPr>
      </p:pic>
      <p:pic>
        <p:nvPicPr>
          <p:cNvPr id="9" name="Picture 8" descr="HE Wessex Col ours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6588224" y="260648"/>
            <a:ext cx="1924812" cy="882396"/>
          </a:xfrm>
          <a:prstGeom prst="rect">
            <a:avLst/>
          </a:prstGeom>
        </p:spPr>
      </p:pic>
      <p:pic>
        <p:nvPicPr>
          <p:cNvPr id="10" name="Picture 2" descr="X:\N\NHS - HE Wessex\34451 - powerpoint templates\links\strapline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312" y="6101296"/>
            <a:ext cx="1609200" cy="573468"/>
          </a:xfrm>
          <a:prstGeom prst="rect">
            <a:avLst/>
          </a:prstGeom>
          <a:noFill/>
        </p:spPr>
      </p:pic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684000" y="2422800"/>
            <a:ext cx="7412186" cy="914400"/>
          </a:xfrm>
        </p:spPr>
        <p:txBody>
          <a:bodyPr>
            <a:noAutofit/>
          </a:bodyPr>
          <a:lstStyle>
            <a:lvl1pPr marL="0" indent="0">
              <a:buFontTx/>
              <a:buNone/>
              <a:defRPr lang="en-US" sz="2400" kern="1200" dirty="0" smtClean="0">
                <a:solidFill>
                  <a:srgbClr val="004A9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buFontTx/>
              <a:buNone/>
              <a:defRPr lang="en-US" sz="2400" kern="1200" dirty="0" smtClean="0">
                <a:solidFill>
                  <a:srgbClr val="004A93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buFontTx/>
              <a:buNone/>
              <a:defRPr lang="en-US" sz="2400" kern="1200" dirty="0" smtClean="0">
                <a:solidFill>
                  <a:srgbClr val="004A93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>
              <a:buFontTx/>
              <a:buNone/>
              <a:defRPr lang="en-US" sz="2400" kern="1200" dirty="0" smtClean="0">
                <a:solidFill>
                  <a:srgbClr val="004A93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>
              <a:buFontTx/>
              <a:buNone/>
              <a:defRPr lang="en-GB" sz="2400" kern="1200" dirty="0" smtClean="0">
                <a:solidFill>
                  <a:srgbClr val="004A93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Contact information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E7EDB5F-CEF1-4FC8-9F04-2F59BE1D40E9}" type="datetimeFigureOut">
              <a:rPr lang="en-GB" smtClean="0"/>
              <a:pPr/>
              <a:t>06/06/2019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5A8E9D-ADE7-4C24-96A7-6FF3316C1532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bits for powerpoint p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132576"/>
            <a:ext cx="9144000" cy="725424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395288" y="6336000"/>
            <a:ext cx="27880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www.wessex.hee.nhs.uk</a:t>
            </a:r>
          </a:p>
        </p:txBody>
      </p:sp>
      <p:pic>
        <p:nvPicPr>
          <p:cNvPr id="11" name="Picture 10" descr="HE Wessex Col our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308304" y="260648"/>
            <a:ext cx="1562638" cy="7163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E7EDB5F-CEF1-4FC8-9F04-2F59BE1D40E9}" type="datetimeFigureOut">
              <a:rPr lang="en-GB" smtClean="0"/>
              <a:pPr/>
              <a:t>06/06/2019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5A8E9D-ADE7-4C24-96A7-6FF3316C1532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bits for powerpoint p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132576"/>
            <a:ext cx="9144000" cy="725424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395288" y="6336000"/>
            <a:ext cx="27880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www.wessex.hee.nhs.uk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E Wessex Col ours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88224" y="260648"/>
            <a:ext cx="1924812" cy="88239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65" r:id="rId4"/>
    <p:sldLayoutId id="2147483662" r:id="rId5"/>
    <p:sldLayoutId id="2147483666" r:id="rId6"/>
    <p:sldLayoutId id="2147483652" r:id="rId7"/>
    <p:sldLayoutId id="2147483661" r:id="rId8"/>
    <p:sldLayoutId id="2147483671" r:id="rId9"/>
    <p:sldLayoutId id="2147483654" r:id="rId10"/>
    <p:sldLayoutId id="2147483670" r:id="rId11"/>
    <p:sldLayoutId id="2147483668" r:id="rId12"/>
    <p:sldLayoutId id="2147483669" r:id="rId13"/>
    <p:sldLayoutId id="2147483655" r:id="rId14"/>
    <p:sldLayoutId id="2147483664" r:id="rId15"/>
    <p:sldLayoutId id="2147483667" r:id="rId16"/>
    <p:sldLayoutId id="2147483663" r:id="rId17"/>
  </p:sldLayoutIdLst>
  <p:txStyles>
    <p:titleStyle>
      <a:lvl1pPr marL="0" algn="l" defTabSz="914400" rtl="0" eaLnBrk="1" latinLnBrk="0" hangingPunct="1">
        <a:spcBef>
          <a:spcPct val="0"/>
        </a:spcBef>
        <a:buNone/>
        <a:defRPr lang="en-GB" sz="3800" b="1" kern="1200">
          <a:solidFill>
            <a:srgbClr val="0091C9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n-US" sz="2400" b="0" i="0" u="none" strike="noStrike" kern="1200" cap="none" spc="0" normalizeH="0" baseline="0" noProof="0" dirty="0" smtClean="0">
          <a:ln>
            <a:noFill/>
          </a:ln>
          <a:solidFill>
            <a:srgbClr val="004A93"/>
          </a:solidFill>
          <a:effectLst/>
          <a:uLnTx/>
          <a:uFillTx/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en-US" sz="2400" b="0" i="0" u="none" strike="noStrike" kern="1200" cap="none" spc="0" normalizeH="0" baseline="0" noProof="0" dirty="0" smtClean="0">
          <a:ln>
            <a:noFill/>
          </a:ln>
          <a:solidFill>
            <a:srgbClr val="004A93"/>
          </a:solidFill>
          <a:effectLst/>
          <a:uLnTx/>
          <a:uFillTx/>
          <a:latin typeface="Arial" pitchFamily="34" charset="0"/>
          <a:ea typeface="+mn-ea"/>
          <a:cs typeface="Arial" pitchFamily="34" charset="0"/>
        </a:defRPr>
      </a:lvl2pPr>
      <a:lvl3pPr marL="1162050" indent="-2476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en-US" sz="2400" b="0" i="0" u="none" strike="noStrike" kern="1200" cap="none" spc="0" normalizeH="0" baseline="0" noProof="0" dirty="0" smtClean="0">
          <a:ln>
            <a:noFill/>
          </a:ln>
          <a:solidFill>
            <a:srgbClr val="004A93"/>
          </a:solidFill>
          <a:effectLst/>
          <a:uLnTx/>
          <a:uFillTx/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icalprotection.org/Default.aspx?DN=e636d167-4a53-4197-b63c-9222315e2c68" TargetMode="External"/><Relationship Id="rId2" Type="http://schemas.openxmlformats.org/officeDocument/2006/relationships/hyperlink" Target="https://catalogue.ic.nhs.uk/publications/primary-care/general-practice/tren-cons-rate-gene-prac-95-09/tren-cons-rate-gene-prac-95-09-95-09-rep.pdf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95801" y="737965"/>
            <a:ext cx="8229600" cy="4185762"/>
          </a:xfrm>
        </p:spPr>
        <p:txBody>
          <a:bodyPr/>
          <a:lstStyle/>
          <a:p>
            <a:r>
              <a:rPr lang="en-GB" dirty="0"/>
              <a:t>The Audio-COT (Clinically Observed Tool) – a friend or foe?</a:t>
            </a:r>
            <a:br>
              <a:rPr lang="en-GB" dirty="0"/>
            </a:br>
            <a:br>
              <a:rPr lang="en-GB" dirty="0"/>
            </a:br>
            <a:r>
              <a:rPr lang="en-GB" dirty="0"/>
              <a:t>Assessment of GP trainers’ interest in and use of this clinical assessment tool</a:t>
            </a:r>
            <a:br>
              <a:rPr lang="en-GB" dirty="0"/>
            </a:br>
            <a:r>
              <a:rPr lang="en-GB" dirty="0"/>
              <a:t> 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628380" y="4678987"/>
            <a:ext cx="8025596" cy="1202847"/>
          </a:xfrm>
        </p:spPr>
        <p:txBody>
          <a:bodyPr/>
          <a:lstStyle/>
          <a:p>
            <a:r>
              <a:rPr lang="en-GB" dirty="0"/>
              <a:t>Bryony Sales</a:t>
            </a:r>
          </a:p>
          <a:p>
            <a:r>
              <a:rPr lang="en-GB" sz="2000" dirty="0"/>
              <a:t>GP Medical Education and Quality Improvement Fellow 2013-14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use of telephones in GP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lvl="1" indent="-457200">
              <a:buFont typeface="Arial"/>
              <a:buChar char="•"/>
            </a:pPr>
            <a:r>
              <a:rPr lang="en-US" sz="2800" dirty="0"/>
              <a:t>An ever increasing proportion of workload in GP: </a:t>
            </a:r>
          </a:p>
          <a:p>
            <a:pPr marL="857250" lvl="1" indent="-457200">
              <a:buFont typeface="Arial"/>
              <a:buChar char="•"/>
            </a:pPr>
            <a:r>
              <a:rPr lang="en-US" dirty="0"/>
              <a:t>1995/96 : 3% telephone consultations  </a:t>
            </a:r>
          </a:p>
          <a:p>
            <a:pPr marL="857250" lvl="1" indent="-457200">
              <a:buFont typeface="Arial"/>
              <a:buChar char="•"/>
            </a:pPr>
            <a:r>
              <a:rPr lang="en-US" dirty="0"/>
              <a:t>2008/9   : 12% telephone consultations</a:t>
            </a:r>
          </a:p>
          <a:p>
            <a:pPr marL="857250" lvl="1" indent="-457200">
              <a:buFont typeface="Arial"/>
              <a:buChar char="•"/>
            </a:pPr>
            <a:endParaRPr lang="en-US" dirty="0"/>
          </a:p>
          <a:p>
            <a:pPr marL="457200" lvl="1" indent="-457200">
              <a:buFont typeface="Arial"/>
              <a:buChar char="•"/>
            </a:pPr>
            <a:r>
              <a:rPr lang="en-US" sz="2800" dirty="0"/>
              <a:t>In 2008-9 GPs undertook 303.9 million consultations</a:t>
            </a:r>
            <a:r>
              <a:rPr lang="en-US" sz="2800" baseline="30000" dirty="0"/>
              <a:t>1</a:t>
            </a:r>
            <a:r>
              <a:rPr lang="en-US" sz="2800" dirty="0"/>
              <a:t> including almost 36.5 million telephone consultations </a:t>
            </a:r>
          </a:p>
          <a:p>
            <a:pPr marL="457200" lvl="1" indent="-457200">
              <a:buFont typeface="Arial"/>
              <a:buChar char="•"/>
            </a:pPr>
            <a:endParaRPr lang="en-US" sz="2800" dirty="0"/>
          </a:p>
          <a:p>
            <a:r>
              <a:rPr lang="en-US" sz="2800" dirty="0"/>
              <a:t>Recent study highlighted </a:t>
            </a:r>
            <a:r>
              <a:rPr lang="en-US" dirty="0"/>
              <a:t>80% of patients were satisfied with GP telephone management of same-day consultation requests</a:t>
            </a:r>
            <a:r>
              <a:rPr lang="en-US" baseline="30000" dirty="0"/>
              <a:t>2</a:t>
            </a:r>
            <a:endParaRPr lang="en-US" sz="7200" baseline="30000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Telephone consultations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21573" y="1051200"/>
            <a:ext cx="8603971" cy="4569954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Arial"/>
              <a:buChar char="•"/>
            </a:pPr>
            <a:r>
              <a:rPr lang="en-US" dirty="0"/>
              <a:t>Integral to contemporary medical practice</a:t>
            </a:r>
          </a:p>
          <a:p>
            <a:endParaRPr lang="en-US" dirty="0"/>
          </a:p>
          <a:p>
            <a:pPr marL="457200" indent="-457200">
              <a:buFont typeface="Arial"/>
              <a:buChar char="•"/>
            </a:pPr>
            <a:r>
              <a:rPr lang="en-US" dirty="0"/>
              <a:t>Uses:</a:t>
            </a:r>
          </a:p>
          <a:p>
            <a:pPr marL="1200150" lvl="1" indent="-457200">
              <a:buFont typeface="Arial"/>
              <a:buChar char="•"/>
            </a:pPr>
            <a:r>
              <a:rPr lang="en-US" dirty="0"/>
              <a:t>In hours GP work : telephone consultations &amp; triage</a:t>
            </a:r>
          </a:p>
          <a:p>
            <a:pPr marL="1200150" lvl="1" indent="-457200">
              <a:buFont typeface="Arial"/>
              <a:buChar char="•"/>
            </a:pPr>
            <a:r>
              <a:rPr lang="en-US" dirty="0"/>
              <a:t>Out of hours GP care relies on the telephone</a:t>
            </a:r>
          </a:p>
          <a:p>
            <a:pPr marL="1200150" lvl="1" indent="-457200">
              <a:buFont typeface="Arial"/>
              <a:buChar char="•"/>
            </a:pPr>
            <a:r>
              <a:rPr lang="en-US" dirty="0"/>
              <a:t>Hospital outreach and follow up appointments</a:t>
            </a:r>
          </a:p>
          <a:p>
            <a:pPr marL="1200150" lvl="1" indent="-457200">
              <a:buFont typeface="Arial"/>
              <a:buChar char="•"/>
            </a:pPr>
            <a:r>
              <a:rPr lang="en-US" dirty="0"/>
              <a:t>Primary/secondary care colleague interface </a:t>
            </a:r>
          </a:p>
          <a:p>
            <a:pPr marL="1200150" lvl="1" indent="-457200">
              <a:buFont typeface="Arial"/>
              <a:buChar char="•"/>
            </a:pPr>
            <a:endParaRPr lang="en-US" dirty="0"/>
          </a:p>
          <a:p>
            <a:pPr marL="457200" indent="-457200">
              <a:buFont typeface="Arial"/>
              <a:buChar char="•"/>
            </a:pPr>
            <a:r>
              <a:rPr lang="en-US" dirty="0"/>
              <a:t>MPS state ‘it is absolutely imperative to make telephone consultations …clinically safe and effective’</a:t>
            </a:r>
            <a:r>
              <a:rPr lang="en-US" baseline="30000" dirty="0"/>
              <a:t>3</a:t>
            </a:r>
          </a:p>
          <a:p>
            <a:pPr marL="1200150" lvl="1" indent="-457200">
              <a:buFont typeface="Arial"/>
              <a:buChar char="•"/>
            </a:pPr>
            <a:endParaRPr lang="en-US" dirty="0"/>
          </a:p>
          <a:p>
            <a:pPr marL="457200" indent="-457200">
              <a:buFont typeface="Arial"/>
              <a:buChar char="•"/>
            </a:pPr>
            <a:r>
              <a:rPr lang="en-US" dirty="0"/>
              <a:t>GP trainees need to develop face-to-face and telephone communication skills</a:t>
            </a:r>
          </a:p>
          <a:p>
            <a:pPr marL="1200150" lvl="1" indent="-457200">
              <a:buFont typeface="Arial"/>
              <a:buChar char="•"/>
            </a:pPr>
            <a:endParaRPr lang="en-US" dirty="0"/>
          </a:p>
          <a:p>
            <a:pPr marL="1200150" lvl="1" indent="-457200">
              <a:buFont typeface="Arial"/>
              <a:buChar char="•"/>
            </a:pPr>
            <a:endParaRPr lang="en-US" dirty="0"/>
          </a:p>
          <a:p>
            <a:pPr marL="1200150" lvl="1" indent="-457200">
              <a:buFont typeface="Arial"/>
              <a:buChar char="•"/>
            </a:pPr>
            <a:endParaRPr lang="en-US" dirty="0"/>
          </a:p>
          <a:p>
            <a:endParaRPr lang="en-US" dirty="0"/>
          </a:p>
          <a:p>
            <a:pPr marL="457200" indent="-457200">
              <a:buFont typeface="Arial"/>
              <a:buChar char="•"/>
            </a:pP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702" y="184336"/>
            <a:ext cx="8352945" cy="1261884"/>
          </a:xfrm>
        </p:spPr>
        <p:txBody>
          <a:bodyPr/>
          <a:lstStyle/>
          <a:p>
            <a:r>
              <a:rPr lang="en-US" dirty="0"/>
              <a:t>Current assessment of </a:t>
            </a:r>
            <a:br>
              <a:rPr lang="en-US" dirty="0"/>
            </a:br>
            <a:r>
              <a:rPr lang="en-US" dirty="0"/>
              <a:t>telephone consultation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000" y="1573338"/>
            <a:ext cx="8229600" cy="4121656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Arial"/>
              <a:buChar char="•"/>
            </a:pPr>
            <a:r>
              <a:rPr lang="en-US" dirty="0"/>
              <a:t>GP trainees </a:t>
            </a:r>
            <a:r>
              <a:rPr lang="en-US" b="1" dirty="0"/>
              <a:t>MAY</a:t>
            </a:r>
            <a:r>
              <a:rPr lang="en-US" dirty="0"/>
              <a:t> get one telephone consultation case in their GP Clinical Skills Assessment (CSA) </a:t>
            </a:r>
          </a:p>
          <a:p>
            <a:pPr marL="457200" indent="-457200">
              <a:buFont typeface="Arial"/>
              <a:buChar char="•"/>
            </a:pPr>
            <a:endParaRPr lang="en-US" dirty="0"/>
          </a:p>
          <a:p>
            <a:pPr marL="457200" indent="-457200">
              <a:buFont typeface="Arial"/>
              <a:buChar char="•"/>
            </a:pPr>
            <a:r>
              <a:rPr lang="en-US" dirty="0"/>
              <a:t>No mandatory formative assessment of telephone consultation skills during training at present </a:t>
            </a:r>
          </a:p>
          <a:p>
            <a:pPr marL="457200" indent="-457200">
              <a:buFont typeface="Arial"/>
              <a:buChar char="•"/>
            </a:pPr>
            <a:endParaRPr lang="en-US" dirty="0"/>
          </a:p>
          <a:p>
            <a:pPr marL="457200" indent="-457200">
              <a:buFont typeface="Arial"/>
              <a:buChar char="•"/>
            </a:pPr>
            <a:r>
              <a:rPr lang="en-US" dirty="0"/>
              <a:t>Limited clinical training for GP trainees on how to undertake telephone consultations</a:t>
            </a:r>
          </a:p>
          <a:p>
            <a:pPr marL="457200" indent="-457200">
              <a:buFont typeface="Arial"/>
              <a:buChar char="•"/>
            </a:pPr>
            <a:endParaRPr lang="en-US" dirty="0"/>
          </a:p>
          <a:p>
            <a:pPr marL="457200" indent="-457200">
              <a:buFont typeface="Arial"/>
              <a:buChar char="•"/>
            </a:pPr>
            <a:r>
              <a:rPr lang="en-US" dirty="0"/>
              <a:t>Limited training for GP trainers on how to facilitate trainees learning on conducting safe telephone consultations</a:t>
            </a:r>
          </a:p>
        </p:txBody>
      </p:sp>
    </p:spTree>
    <p:extLst>
      <p:ext uri="{BB962C8B-B14F-4D97-AF65-F5344CB8AC3E}">
        <p14:creationId xmlns:p14="http://schemas.microsoft.com/office/powerpoint/2010/main" val="2883120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00" y="228640"/>
            <a:ext cx="6682701" cy="677108"/>
          </a:xfrm>
        </p:spPr>
        <p:txBody>
          <a:bodyPr/>
          <a:lstStyle/>
          <a:p>
            <a:r>
              <a:rPr lang="en-US" dirty="0"/>
              <a:t>Audio-COT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US" dirty="0"/>
              <a:t>A supervised learning event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Assessed observed telephone consultation (either directly or via recording)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Constitutes a constructive learning experience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Ensures all trainees are assessed on their telephone consultations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Prepares GP trainees for career post qualification</a:t>
            </a:r>
          </a:p>
        </p:txBody>
      </p:sp>
    </p:spTree>
    <p:extLst>
      <p:ext uri="{BB962C8B-B14F-4D97-AF65-F5344CB8AC3E}">
        <p14:creationId xmlns:p14="http://schemas.microsoft.com/office/powerpoint/2010/main" val="3021151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</a:t>
            </a:r>
            <a:br>
              <a:rPr lang="en-US" dirty="0"/>
            </a:br>
            <a:r>
              <a:rPr lang="en-US" dirty="0"/>
              <a:t>of an </a:t>
            </a:r>
            <a:br>
              <a:rPr lang="en-US" dirty="0"/>
            </a:br>
            <a:r>
              <a:rPr lang="en-US" dirty="0"/>
              <a:t>Audio-COT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000" y="2348146"/>
            <a:ext cx="2889432" cy="3494528"/>
          </a:xfrm>
        </p:spPr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US" dirty="0"/>
              <a:t>Professional competency scoring – same as other supervised learning events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9889958"/>
              </p:ext>
            </p:extLst>
          </p:nvPr>
        </p:nvGraphicFramePr>
        <p:xfrm>
          <a:off x="3957363" y="124490"/>
          <a:ext cx="4581157" cy="5757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Document" r:id="rId3" imgW="6680200" imgH="8394700" progId="Word.Document.12">
                  <p:embed/>
                </p:oleObj>
              </mc:Choice>
              <mc:Fallback>
                <p:oleObj name="Document" r:id="rId3" imgW="6680200" imgH="8394700" progId="Word.Document.12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7363" y="124490"/>
                        <a:ext cx="4581157" cy="57573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8520126" y="1462055"/>
            <a:ext cx="0" cy="3632987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6579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so far…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5872" y="1051200"/>
            <a:ext cx="8578128" cy="4569954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Arial"/>
              <a:buChar char="•"/>
            </a:pPr>
            <a:r>
              <a:rPr lang="en-US" dirty="0"/>
              <a:t>Concept introduced to Portsmouth GP Trainers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Telephone consultation teaching experience shared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Trainers given experience of completing an audio-COT using a recorded telephone consultation, to consolidate learning and facilitate assessment benchmarking</a:t>
            </a:r>
          </a:p>
          <a:p>
            <a:pPr marL="457200" indent="-457200">
              <a:buFont typeface="Arial"/>
              <a:buChar char="•"/>
            </a:pPr>
            <a:endParaRPr lang="en-US" dirty="0"/>
          </a:p>
          <a:p>
            <a:pPr marL="457200" indent="-457200">
              <a:buFont typeface="Arial"/>
              <a:buChar char="•"/>
            </a:pPr>
            <a:r>
              <a:rPr lang="en-US" dirty="0"/>
              <a:t>Unanimous agreement of GP Trainers:</a:t>
            </a:r>
          </a:p>
          <a:p>
            <a:pPr marL="1200150" lvl="1" indent="-457200">
              <a:buFont typeface="Arial"/>
              <a:buChar char="•"/>
            </a:pPr>
            <a:r>
              <a:rPr lang="en-US" dirty="0"/>
              <a:t>Important to teach telephone consultation skills</a:t>
            </a:r>
          </a:p>
          <a:p>
            <a:pPr marL="1200150" lvl="1" indent="-457200">
              <a:buFont typeface="Arial"/>
              <a:buChar char="•"/>
            </a:pPr>
            <a:r>
              <a:rPr lang="en-US" dirty="0"/>
              <a:t>The usefulness of an audio-COT to facilitate learning and assessment in GP</a:t>
            </a:r>
          </a:p>
          <a:p>
            <a:pPr marL="1200150" lvl="1" indent="-457200">
              <a:buFont typeface="Arial"/>
              <a:buChar char="•"/>
            </a:pPr>
            <a:r>
              <a:rPr lang="en-US" dirty="0"/>
              <a:t>The trainers would like to learn further about audio-COTs</a:t>
            </a:r>
          </a:p>
          <a:p>
            <a:pPr marL="1200150" lvl="1" indent="-45720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816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Arial"/>
              <a:buChar char="•"/>
            </a:pPr>
            <a:r>
              <a:rPr lang="en-US" dirty="0"/>
              <a:t>Increasing use of telephone consultations in GP setting </a:t>
            </a:r>
          </a:p>
          <a:p>
            <a:pPr marL="457200" indent="-457200">
              <a:buFont typeface="Arial"/>
              <a:buChar char="•"/>
            </a:pPr>
            <a:endParaRPr lang="en-US" dirty="0"/>
          </a:p>
          <a:p>
            <a:pPr marL="457200" indent="-457200">
              <a:buFont typeface="Arial"/>
              <a:buChar char="•"/>
            </a:pPr>
            <a:r>
              <a:rPr lang="en-US" dirty="0"/>
              <a:t>Currently GP trainees telephone consultation skills may not be formally assessed during training</a:t>
            </a:r>
          </a:p>
          <a:p>
            <a:pPr marL="457200" indent="-457200">
              <a:buFont typeface="Arial"/>
              <a:buChar char="•"/>
            </a:pPr>
            <a:endParaRPr lang="en-US" dirty="0"/>
          </a:p>
          <a:p>
            <a:pPr marL="457200" indent="-457200">
              <a:buFont typeface="Arial"/>
              <a:buChar char="•"/>
            </a:pPr>
            <a:r>
              <a:rPr lang="en-US" dirty="0"/>
              <a:t>Audio-COT is a tool for facilitating learning and assessment of GP trainee telephone consultations</a:t>
            </a:r>
          </a:p>
          <a:p>
            <a:pPr marL="457200" indent="-45720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19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3751" y="2501074"/>
            <a:ext cx="6682701" cy="677108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021703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aseline="30000" dirty="0"/>
              <a:t>1 </a:t>
            </a:r>
            <a:r>
              <a:rPr lang="en-US" dirty="0"/>
              <a:t>The NHS information Centre (2009) Trends in Consultation Rates in General Practice 1995/1996 to 2008/2009: Analysis of the </a:t>
            </a:r>
            <a:r>
              <a:rPr lang="en-US" dirty="0" err="1"/>
              <a:t>QResearch</a:t>
            </a:r>
            <a:r>
              <a:rPr lang="en-US" dirty="0"/>
              <a:t>® database </a:t>
            </a:r>
            <a:r>
              <a:rPr lang="en-US" dirty="0">
                <a:hlinkClick r:id="rId2"/>
              </a:rPr>
              <a:t>https://catalogue.ic.nhs.uk/publications/primary-care/general-practice/tren-cons-rate-gene-prac-95-09/tren-cons-rate-gene-prac-95-09-95-09-rep.pdf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baseline="30000" dirty="0"/>
              <a:t>2</a:t>
            </a:r>
            <a:r>
              <a:rPr lang="en-US" dirty="0"/>
              <a:t> The effectiveness and cost-effectiveness of telephone triage of patients requesting same day consultations in general practice: study protocol for a cluster </a:t>
            </a:r>
            <a:r>
              <a:rPr lang="en-US" dirty="0" err="1"/>
              <a:t>randomised</a:t>
            </a:r>
            <a:r>
              <a:rPr lang="en-US" dirty="0"/>
              <a:t> controlled trial comparing nurse-led and GP-led management systems (ESTEEM); Campbell et al. </a:t>
            </a:r>
            <a:r>
              <a:rPr lang="en-US" i="1" dirty="0"/>
              <a:t>Trials </a:t>
            </a:r>
            <a:r>
              <a:rPr lang="en-US" dirty="0"/>
              <a:t>2013, 14:4 </a:t>
            </a:r>
          </a:p>
          <a:p>
            <a:endParaRPr lang="en-US" dirty="0"/>
          </a:p>
          <a:p>
            <a:r>
              <a:rPr lang="en-US" baseline="30000" dirty="0"/>
              <a:t>3</a:t>
            </a:r>
            <a:r>
              <a:rPr lang="en-US" dirty="0"/>
              <a:t> MPS In the Dark: Risks of telephone consultations; (2012) Sessional GP; 4:2     </a:t>
            </a:r>
            <a:r>
              <a:rPr lang="en-US" dirty="0">
                <a:hlinkClick r:id="rId3"/>
              </a:rPr>
              <a:t>http://www.medicalprotection.org/Default.aspx?DN=e636d167-4a53-4197-b63c-9222315e2c68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638569"/>
      </p:ext>
    </p:extLst>
  </p:cSld>
  <p:clrMapOvr>
    <a:masterClrMapping/>
  </p:clrMapOvr>
</p:sld>
</file>

<file path=ppt/theme/theme1.xml><?xml version="1.0" encoding="utf-8"?>
<a:theme xmlns:a="http://schemas.openxmlformats.org/drawingml/2006/main" name="NHS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982</TotalTime>
  <Words>591</Words>
  <Application>Microsoft Office PowerPoint</Application>
  <PresentationFormat>On-screen Show (4:3)</PresentationFormat>
  <Paragraphs>75</Paragraphs>
  <Slides>10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NHS Theme</vt:lpstr>
      <vt:lpstr>Document</vt:lpstr>
      <vt:lpstr>The Audio-COT (Clinically Observed Tool) – a friend or foe?  Assessment of GP trainers’ interest in and use of this clinical assessment tool  </vt:lpstr>
      <vt:lpstr>The use of telephones in GP</vt:lpstr>
      <vt:lpstr>Telephone consultations</vt:lpstr>
      <vt:lpstr>Current assessment of  telephone consultation skills</vt:lpstr>
      <vt:lpstr>Audio-COT</vt:lpstr>
      <vt:lpstr>Example  of an  Audio-COT</vt:lpstr>
      <vt:lpstr>Project so far…</vt:lpstr>
      <vt:lpstr>Summary</vt:lpstr>
      <vt:lpstr>Questions?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Alison Ball</dc:creator>
  <cp:lastModifiedBy>Ramesh Mehay</cp:lastModifiedBy>
  <cp:revision>102</cp:revision>
  <dcterms:created xsi:type="dcterms:W3CDTF">2013-04-19T10:43:11Z</dcterms:created>
  <dcterms:modified xsi:type="dcterms:W3CDTF">2019-06-06T20:55:42Z</dcterms:modified>
</cp:coreProperties>
</file>