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7"/>
  </p:notesMasterIdLst>
  <p:sldIdLst>
    <p:sldId id="262" r:id="rId2"/>
    <p:sldId id="263" r:id="rId3"/>
    <p:sldId id="295" r:id="rId4"/>
    <p:sldId id="270" r:id="rId5"/>
    <p:sldId id="267" r:id="rId6"/>
    <p:sldId id="284" r:id="rId7"/>
    <p:sldId id="269" r:id="rId8"/>
    <p:sldId id="306" r:id="rId9"/>
    <p:sldId id="285" r:id="rId10"/>
    <p:sldId id="288" r:id="rId11"/>
    <p:sldId id="286" r:id="rId12"/>
    <p:sldId id="293" r:id="rId13"/>
    <p:sldId id="290" r:id="rId14"/>
    <p:sldId id="294" r:id="rId15"/>
    <p:sldId id="291" r:id="rId16"/>
    <p:sldId id="302" r:id="rId17"/>
    <p:sldId id="292" r:id="rId18"/>
    <p:sldId id="303" r:id="rId19"/>
    <p:sldId id="296" r:id="rId20"/>
    <p:sldId id="305" r:id="rId21"/>
    <p:sldId id="298" r:id="rId22"/>
    <p:sldId id="304" r:id="rId23"/>
    <p:sldId id="297" r:id="rId24"/>
    <p:sldId id="307" r:id="rId25"/>
    <p:sldId id="299" r:id="rId26"/>
    <p:sldId id="308" r:id="rId27"/>
    <p:sldId id="300" r:id="rId28"/>
    <p:sldId id="309" r:id="rId29"/>
    <p:sldId id="301" r:id="rId30"/>
    <p:sldId id="310" r:id="rId31"/>
    <p:sldId id="311" r:id="rId32"/>
    <p:sldId id="312" r:id="rId33"/>
    <p:sldId id="313" r:id="rId34"/>
    <p:sldId id="314" r:id="rId35"/>
    <p:sldId id="315"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D5"/>
    <a:srgbClr val="1E427B"/>
    <a:srgbClr val="4B89D0"/>
    <a:srgbClr val="B79533"/>
    <a:srgbClr val="8C7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3" autoAdjust="0"/>
    <p:restoredTop sz="94660"/>
  </p:normalViewPr>
  <p:slideViewPr>
    <p:cSldViewPr snapToObjects="1">
      <p:cViewPr varScale="1">
        <p:scale>
          <a:sx n="70" d="100"/>
          <a:sy n="70" d="100"/>
        </p:scale>
        <p:origin x="146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98" d="100"/>
          <a:sy n="98" d="100"/>
        </p:scale>
        <p:origin x="-3064"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89C052-8826-FE4C-8367-E58F791E3815}" type="datetimeFigureOut">
              <a:rPr lang="en-US" smtClean="0"/>
              <a:pPr/>
              <a:t>10/19/2014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91620C-5F40-794D-B06C-5BC30FB3EC45}" type="slidenum">
              <a:rPr lang="en-US" smtClean="0"/>
              <a:pPr/>
              <a:t>‹#›</a:t>
            </a:fld>
            <a:endParaRPr lang="en-US"/>
          </a:p>
        </p:txBody>
      </p:sp>
    </p:spTree>
    <p:extLst>
      <p:ext uri="{BB962C8B-B14F-4D97-AF65-F5344CB8AC3E}">
        <p14:creationId xmlns:p14="http://schemas.microsoft.com/office/powerpoint/2010/main" val="1722930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pd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p:nvPr userDrawn="1"/>
        </p:nvSpPr>
        <p:spPr>
          <a:xfrm>
            <a:off x="685800" y="1112222"/>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3966713" y="2590800"/>
            <a:ext cx="757687" cy="2590800"/>
          </a:xfrm>
          <a:prstGeom prst="rect">
            <a:avLst/>
          </a:prstGeom>
        </p:spPr>
      </p:pic>
      <p:pic>
        <p:nvPicPr>
          <p:cNvPr id="7" name="Picture 6" descr="Full bracket Dark Pink.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8153400" y="2590800"/>
            <a:ext cx="757687" cy="2590800"/>
          </a:xfrm>
          <a:prstGeom prst="rect">
            <a:avLst/>
          </a:prstGeom>
        </p:spPr>
      </p:pic>
      <p:sp>
        <p:nvSpPr>
          <p:cNvPr id="12" name="Text Placeholder 11"/>
          <p:cNvSpPr>
            <a:spLocks noGrp="1"/>
          </p:cNvSpPr>
          <p:nvPr>
            <p:ph type="body" sz="quarter" idx="10" hasCustomPrompt="1"/>
          </p:nvPr>
        </p:nvSpPr>
        <p:spPr>
          <a:xfrm>
            <a:off x="685800" y="2057400"/>
            <a:ext cx="3429000" cy="3124200"/>
          </a:xfrm>
        </p:spPr>
        <p:txBody>
          <a:bodyPr>
            <a:normAutofit/>
          </a:bodyPr>
          <a:lstStyle>
            <a:lvl1pPr>
              <a:buNone/>
              <a:defRPr sz="140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3" name="Text Placeholder 11"/>
          <p:cNvSpPr>
            <a:spLocks noGrp="1"/>
          </p:cNvSpPr>
          <p:nvPr>
            <p:ph type="body" sz="quarter" idx="11" hasCustomPrompt="1"/>
          </p:nvPr>
        </p:nvSpPr>
        <p:spPr>
          <a:xfrm>
            <a:off x="4724400" y="2057400"/>
            <a:ext cx="3429000" cy="3124200"/>
          </a:xfrm>
        </p:spPr>
        <p:txBody>
          <a:bodyPr>
            <a:normAutofit/>
          </a:bodyPr>
          <a:lstStyle>
            <a:lvl1pPr>
              <a:buNone/>
              <a:defRPr sz="140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extBox 2"/>
          <p:cNvSpPr txBox="1"/>
          <p:nvPr userDrawn="1"/>
        </p:nvSpPr>
        <p:spPr>
          <a:xfrm>
            <a:off x="762000" y="1143000"/>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4271513" y="2507397"/>
            <a:ext cx="757687" cy="2590800"/>
          </a:xfrm>
          <a:prstGeom prst="rect">
            <a:avLst/>
          </a:prstGeom>
        </p:spPr>
      </p:pic>
      <p:sp>
        <p:nvSpPr>
          <p:cNvPr id="18" name="Text Placeholder 11"/>
          <p:cNvSpPr>
            <a:spLocks noGrp="1"/>
          </p:cNvSpPr>
          <p:nvPr>
            <p:ph type="body" sz="quarter" idx="11" hasCustomPrompt="1"/>
          </p:nvPr>
        </p:nvSpPr>
        <p:spPr>
          <a:xfrm>
            <a:off x="762000" y="2126397"/>
            <a:ext cx="3429000" cy="2971800"/>
          </a:xfrm>
        </p:spPr>
        <p:txBody>
          <a:bodyPr>
            <a:normAutofit/>
          </a:bodyPr>
          <a:lstStyle>
            <a:lvl1pPr>
              <a:buNone/>
              <a:defRPr sz="1400" baseline="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extBox 2"/>
          <p:cNvSpPr txBox="1"/>
          <p:nvPr userDrawn="1"/>
        </p:nvSpPr>
        <p:spPr>
          <a:xfrm>
            <a:off x="762000" y="1143000"/>
            <a:ext cx="2785138" cy="830997"/>
          </a:xfrm>
          <a:prstGeom prst="rect">
            <a:avLst/>
          </a:prstGeom>
          <a:noFill/>
        </p:spPr>
        <p:txBody>
          <a:bodyPr wrap="none" rtlCol="0">
            <a:spAutoFit/>
          </a:bodyPr>
          <a:lstStyle/>
          <a:p>
            <a:r>
              <a:rPr lang="en-US" sz="4800" b="1" dirty="0" smtClean="0">
                <a:solidFill>
                  <a:srgbClr val="009CD5"/>
                </a:solidFill>
                <a:latin typeface="Frutiga"/>
                <a:cs typeface="Frutiga"/>
              </a:rPr>
              <a:t>Header 1</a:t>
            </a:r>
            <a:endParaRPr lang="en-US" sz="4800" b="1" dirty="0">
              <a:solidFill>
                <a:srgbClr val="009CD5"/>
              </a:solidFill>
              <a:latin typeface="Frutiga"/>
              <a:cs typeface="Frutiga"/>
            </a:endParaRPr>
          </a:p>
        </p:txBody>
      </p:sp>
      <p:pic>
        <p:nvPicPr>
          <p:cNvPr id="6" name="Picture 5" descr="Full bracket Dark Pink.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4271513" y="2507397"/>
            <a:ext cx="757687" cy="2590800"/>
          </a:xfrm>
          <a:prstGeom prst="rect">
            <a:avLst/>
          </a:prstGeom>
        </p:spPr>
      </p:pic>
      <p:sp>
        <p:nvSpPr>
          <p:cNvPr id="17" name="Picture Placeholder 16"/>
          <p:cNvSpPr>
            <a:spLocks noGrp="1"/>
          </p:cNvSpPr>
          <p:nvPr>
            <p:ph type="pic" sz="quarter" idx="10"/>
          </p:nvPr>
        </p:nvSpPr>
        <p:spPr>
          <a:xfrm>
            <a:off x="5105400" y="2507397"/>
            <a:ext cx="3124200" cy="2590800"/>
          </a:xfrm>
        </p:spPr>
        <p:txBody>
          <a:bodyPr/>
          <a:lstStyle/>
          <a:p>
            <a:endParaRPr lang="en-US"/>
          </a:p>
        </p:txBody>
      </p:sp>
      <p:sp>
        <p:nvSpPr>
          <p:cNvPr id="18" name="Text Placeholder 11"/>
          <p:cNvSpPr>
            <a:spLocks noGrp="1"/>
          </p:cNvSpPr>
          <p:nvPr>
            <p:ph type="body" sz="quarter" idx="11" hasCustomPrompt="1"/>
          </p:nvPr>
        </p:nvSpPr>
        <p:spPr>
          <a:xfrm>
            <a:off x="762000" y="2126397"/>
            <a:ext cx="3429000" cy="2971800"/>
          </a:xfrm>
        </p:spPr>
        <p:txBody>
          <a:bodyPr>
            <a:normAutofit/>
          </a:bodyPr>
          <a:lstStyle>
            <a:lvl1pPr>
              <a:buNone/>
              <a:defRPr sz="1400" baseline="0">
                <a:latin typeface="FRutiga"/>
                <a:cs typeface="FRutiga"/>
              </a:defRPr>
            </a:lvl1pPr>
            <a:lvl2pPr>
              <a:defRPr sz="1400">
                <a:latin typeface="FRutiga"/>
                <a:cs typeface="FRutiga"/>
              </a:defRPr>
            </a:lvl2pPr>
            <a:lvl3pPr>
              <a:defRPr sz="1400">
                <a:latin typeface="FRutiga"/>
                <a:cs typeface="FRutiga"/>
              </a:defRPr>
            </a:lvl3pPr>
            <a:lvl4pPr>
              <a:defRPr sz="1400">
                <a:latin typeface="FRutiga"/>
                <a:cs typeface="FRutiga"/>
              </a:defRPr>
            </a:lvl4pPr>
            <a:lvl5pPr>
              <a:defRPr sz="1400">
                <a:latin typeface="FRutiga"/>
                <a:cs typeface="FRutiga"/>
              </a:defRPr>
            </a:lvl5pPr>
          </a:lstStyle>
          <a:p>
            <a:pPr lvl="0"/>
            <a:r>
              <a:rPr lang="en-GB" dirty="0" smtClean="0"/>
              <a:t>Header 2</a:t>
            </a:r>
          </a:p>
          <a:p>
            <a:pPr lvl="0"/>
            <a:endParaRPr lang="en-GB" dirty="0" smtClean="0"/>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219200"/>
            <a:ext cx="7772400" cy="1143000"/>
          </a:xfrm>
          <a:prstGeom prst="rect">
            <a:avLst/>
          </a:prstGeom>
        </p:spPr>
        <p:txBody>
          <a:bodyPr anchor="t"/>
          <a:lstStyle>
            <a:lvl1pPr algn="l">
              <a:defRPr sz="4800" b="1" cap="none">
                <a:solidFill>
                  <a:srgbClr val="009CD5"/>
                </a:solidFill>
                <a:latin typeface="Frutiga"/>
                <a:cs typeface="Frutiga"/>
              </a:defRPr>
            </a:lvl1pPr>
          </a:lstStyle>
          <a:p>
            <a:r>
              <a:rPr lang="en-GB" dirty="0" smtClean="0"/>
              <a:t>Click to edit title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1143000"/>
            <a:ext cx="7926600" cy="990600"/>
          </a:xfrm>
          <a:prstGeom prst="rect">
            <a:avLst/>
          </a:prstGeom>
        </p:spPr>
        <p:txBody>
          <a:bodyPr/>
          <a:lstStyle>
            <a:lvl1pPr algn="l">
              <a:defRPr sz="4800" b="1">
                <a:solidFill>
                  <a:srgbClr val="009CD5"/>
                </a:solidFill>
                <a:latin typeface="Frutiga "/>
                <a:cs typeface="Frutiga "/>
              </a:defRPr>
            </a:lvl1pPr>
          </a:lstStyle>
          <a:p>
            <a:r>
              <a:rPr lang="en-GB" dirty="0" smtClean="0"/>
              <a:t>Click to edit title</a:t>
            </a:r>
            <a:endParaRPr lang="en-US" dirty="0"/>
          </a:p>
        </p:txBody>
      </p:sp>
      <p:sp>
        <p:nvSpPr>
          <p:cNvPr id="3" name="Content Placeholder 2"/>
          <p:cNvSpPr>
            <a:spLocks noGrp="1"/>
          </p:cNvSpPr>
          <p:nvPr>
            <p:ph sz="half" idx="1"/>
          </p:nvPr>
        </p:nvSpPr>
        <p:spPr>
          <a:xfrm>
            <a:off x="762000" y="2133600"/>
            <a:ext cx="3886200" cy="3352800"/>
          </a:xfrm>
        </p:spPr>
        <p:txBody>
          <a:bodyPr>
            <a:normAutofit/>
          </a:bodyPr>
          <a:lstStyle>
            <a:lvl1pPr>
              <a:defRPr sz="1400">
                <a:solidFill>
                  <a:srgbClr val="000000"/>
                </a:solidFill>
                <a:latin typeface="FRutiga"/>
                <a:cs typeface="FRutiga"/>
              </a:defRPr>
            </a:lvl1pPr>
            <a:lvl2pPr>
              <a:defRPr sz="1400">
                <a:solidFill>
                  <a:srgbClr val="000000"/>
                </a:solidFill>
                <a:latin typeface="FRutiga"/>
                <a:cs typeface="FRutiga"/>
              </a:defRPr>
            </a:lvl2pPr>
            <a:lvl3pPr>
              <a:defRPr sz="1400">
                <a:solidFill>
                  <a:srgbClr val="000000"/>
                </a:solidFill>
                <a:latin typeface="FRutiga"/>
                <a:cs typeface="FRutiga"/>
              </a:defRPr>
            </a:lvl3pPr>
            <a:lvl4pPr>
              <a:defRPr sz="1400">
                <a:solidFill>
                  <a:srgbClr val="000000"/>
                </a:solidFill>
                <a:latin typeface="FRutiga"/>
                <a:cs typeface="FRutiga"/>
              </a:defRPr>
            </a:lvl4pPr>
            <a:lvl5pPr>
              <a:defRPr sz="1400">
                <a:solidFill>
                  <a:srgbClr val="000000"/>
                </a:solidFill>
                <a:latin typeface="FRutiga"/>
                <a:cs typeface="FRutig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800600" y="2133599"/>
            <a:ext cx="3888000" cy="3348000"/>
          </a:xfrm>
        </p:spPr>
        <p:txBody>
          <a:bodyPr>
            <a:normAutofit/>
          </a:bodyPr>
          <a:lstStyle>
            <a:lvl1pPr>
              <a:defRPr sz="1400">
                <a:solidFill>
                  <a:srgbClr val="000000"/>
                </a:solidFill>
                <a:latin typeface="FRutiga"/>
                <a:cs typeface="FRutiga"/>
              </a:defRPr>
            </a:lvl1pPr>
            <a:lvl2pPr>
              <a:defRPr sz="1400">
                <a:solidFill>
                  <a:srgbClr val="000000"/>
                </a:solidFill>
                <a:latin typeface="FRutiga"/>
                <a:cs typeface="FRutiga"/>
              </a:defRPr>
            </a:lvl2pPr>
            <a:lvl3pPr>
              <a:defRPr sz="1400">
                <a:solidFill>
                  <a:srgbClr val="000000"/>
                </a:solidFill>
                <a:latin typeface="FRutiga"/>
                <a:cs typeface="FRutiga"/>
              </a:defRPr>
            </a:lvl3pPr>
            <a:lvl4pPr>
              <a:defRPr sz="1400">
                <a:solidFill>
                  <a:srgbClr val="000000"/>
                </a:solidFill>
                <a:latin typeface="FRutiga"/>
                <a:cs typeface="FRutiga"/>
              </a:defRPr>
            </a:lvl4pPr>
            <a:lvl5pPr>
              <a:defRPr sz="1400">
                <a:solidFill>
                  <a:srgbClr val="000000"/>
                </a:solidFill>
                <a:latin typeface="FRutiga"/>
                <a:cs typeface="FRutig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08126" y="5969000"/>
            <a:ext cx="1200150" cy="279400"/>
          </a:xfrm>
          <a:prstGeom prst="rect">
            <a:avLst/>
          </a:prstGeom>
        </p:spPr>
        <p:txBody>
          <a:bodyPr/>
          <a:lstStyle/>
          <a:p>
            <a:fld id="{22230651-31F4-45D2-98AE-A2108F41BC07}" type="datetimeFigureOut">
              <a:rPr lang="en-US" smtClean="0"/>
              <a:t>10/19/2014</a:t>
            </a:fld>
            <a:endParaRPr lang="en-US" dirty="0"/>
          </a:p>
        </p:txBody>
      </p:sp>
      <p:sp>
        <p:nvSpPr>
          <p:cNvPr id="3" name="Footer Placeholder 2"/>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4" name="Slide Number Placeholder 3"/>
          <p:cNvSpPr>
            <a:spLocks noGrp="1"/>
          </p:cNvSpPr>
          <p:nvPr>
            <p:ph type="sldNum" sz="quarter" idx="12"/>
          </p:nvPr>
        </p:nvSpPr>
        <p:spPr>
          <a:xfrm>
            <a:off x="7765426" y="5969000"/>
            <a:ext cx="407023" cy="279400"/>
          </a:xfrm>
          <a:prstGeom prst="rect">
            <a:avLst/>
          </a:prstGeo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0960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71552" y="982133"/>
            <a:ext cx="7200897" cy="1303867"/>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08126" y="5969000"/>
            <a:ext cx="1200150" cy="279400"/>
          </a:xfrm>
          <a:prstGeom prst="rect">
            <a:avLst/>
          </a:prstGeom>
        </p:spPr>
        <p:txBody>
          <a:bodyPr/>
          <a:lstStyle/>
          <a:p>
            <a:fld id="{78C94063-DF36-4330-A365-08DA1FA5B7D6}" type="datetimeFigureOut">
              <a:rPr lang="en-US" smtClean="0"/>
              <a:t>10/19/2014</a:t>
            </a:fld>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6714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ebyd01/documents/documents/HE-Yorkshire-and-the-Humber-Col-v2.png"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image" Target="../media/image2.pd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a:t>
            </a:r>
            <a:r>
              <a:rPr lang="en-GB" dirty="0" err="1" smtClean="0"/>
              <a:t>leve</a:t>
            </a:r>
            <a:endParaRPr lang="en-GB" dirty="0" smtClean="0"/>
          </a:p>
          <a:p>
            <a:pPr lvl="2"/>
            <a:r>
              <a:rPr lang="en-GB" dirty="0" smtClean="0"/>
              <a:t>Third level</a:t>
            </a:r>
          </a:p>
          <a:p>
            <a:pPr lvl="3"/>
            <a:r>
              <a:rPr lang="en-GB" dirty="0" smtClean="0"/>
              <a:t>Fourth level</a:t>
            </a:r>
          </a:p>
          <a:p>
            <a:pPr lvl="4"/>
            <a:r>
              <a:rPr lang="en-GB" dirty="0" smtClean="0"/>
              <a:t>Fifth level</a:t>
            </a:r>
            <a:endParaRPr lang="en-US" dirty="0"/>
          </a:p>
        </p:txBody>
      </p:sp>
      <p:pic>
        <p:nvPicPr>
          <p:cNvPr id="10" name="Picture 9" descr="HEE Logo copy.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9"/>
              <a:stretch>
                <a:fillRect/>
              </a:stretch>
            </p:blipFill>
          </mc:Choice>
          <mc:Fallback>
            <p:blipFill>
              <a:blip r:embed="rId10"/>
              <a:stretch>
                <a:fillRect/>
              </a:stretch>
            </p:blipFill>
          </mc:Fallback>
        </mc:AlternateContent>
        <p:spPr>
          <a:xfrm>
            <a:off x="6172200" y="278200"/>
            <a:ext cx="2667000" cy="560000"/>
          </a:xfrm>
          <a:prstGeom prst="rect">
            <a:avLst/>
          </a:prstGeom>
        </p:spPr>
      </p:pic>
      <p:sp>
        <p:nvSpPr>
          <p:cNvPr id="13" name="Rectangle 12"/>
          <p:cNvSpPr/>
          <p:nvPr userDrawn="1"/>
        </p:nvSpPr>
        <p:spPr>
          <a:xfrm>
            <a:off x="457200" y="6031468"/>
            <a:ext cx="1878351" cy="369332"/>
          </a:xfrm>
          <a:prstGeom prst="rect">
            <a:avLst/>
          </a:prstGeom>
        </p:spPr>
        <p:txBody>
          <a:bodyPr wrap="none">
            <a:spAutoFit/>
          </a:bodyPr>
          <a:lstStyle/>
          <a:p>
            <a:r>
              <a:rPr lang="en-US" dirty="0" err="1" smtClean="0">
                <a:solidFill>
                  <a:srgbClr val="1E427B"/>
                </a:solidFill>
                <a:latin typeface="Frutiga"/>
                <a:cs typeface="Frutiga"/>
              </a:rPr>
              <a:t>www.hee.nhs.uk</a:t>
            </a:r>
            <a:endParaRPr lang="en-US" dirty="0"/>
          </a:p>
        </p:txBody>
      </p:sp>
      <p:pic>
        <p:nvPicPr>
          <p:cNvPr id="6" name="Picture 5" descr="PP inner background without.jpg"/>
          <p:cNvPicPr>
            <a:picLocks/>
          </p:cNvPicPr>
          <p:nvPr userDrawn="1"/>
        </p:nvPicPr>
        <p:blipFill>
          <a:blip r:embed="rId11"/>
          <a:stretch>
            <a:fillRect/>
          </a:stretch>
        </p:blipFill>
        <p:spPr>
          <a:xfrm>
            <a:off x="0" y="0"/>
            <a:ext cx="9195450" cy="6881500"/>
          </a:xfrm>
          <a:prstGeom prst="rect">
            <a:avLst/>
          </a:prstGeom>
        </p:spPr>
      </p:pic>
      <p:sp>
        <p:nvSpPr>
          <p:cNvPr id="8" name="Rectangle 7"/>
          <p:cNvSpPr/>
          <p:nvPr userDrawn="1"/>
        </p:nvSpPr>
        <p:spPr>
          <a:xfrm>
            <a:off x="457200" y="6096000"/>
            <a:ext cx="2198038" cy="369332"/>
          </a:xfrm>
          <a:prstGeom prst="rect">
            <a:avLst/>
          </a:prstGeom>
        </p:spPr>
        <p:txBody>
          <a:bodyPr wrap="none">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1E427B"/>
                </a:solidFill>
                <a:latin typeface="Frutiga"/>
                <a:cs typeface="Frutiga"/>
              </a:rPr>
              <a:t>http://yh.hee.nhs.uk</a:t>
            </a:r>
            <a:endParaRPr lang="en-US" dirty="0" smtClean="0"/>
          </a:p>
        </p:txBody>
      </p:sp>
      <p:pic>
        <p:nvPicPr>
          <p:cNvPr id="11266" name="Picture 2" descr="Logo">
            <a:hlinkClick r:id="rId12"/>
          </p:cNvPr>
          <p:cNvPicPr>
            <a:picLocks noChangeAspect="1" noChangeArrowheads="1"/>
          </p:cNvPicPr>
          <p:nvPr userDrawn="1"/>
        </p:nvPicPr>
        <p:blipFill>
          <a:blip r:embed="rId13"/>
          <a:srcRect/>
          <a:stretch>
            <a:fillRect/>
          </a:stretch>
        </p:blipFill>
        <p:spPr bwMode="auto">
          <a:xfrm>
            <a:off x="6589440" y="249600"/>
            <a:ext cx="2249760" cy="1177200"/>
          </a:xfrm>
          <a:prstGeom prst="rect">
            <a:avLst/>
          </a:prstGeom>
          <a:noFill/>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8" r:id="rId3"/>
    <p:sldLayoutId id="2147483676" r:id="rId4"/>
    <p:sldLayoutId id="2147483677" r:id="rId5"/>
    <p:sldLayoutId id="2147483679" r:id="rId6"/>
    <p:sldLayoutId id="2147483680"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80928"/>
            <a:ext cx="7772400" cy="936104"/>
          </a:xfrm>
        </p:spPr>
        <p:txBody>
          <a:bodyPr/>
          <a:lstStyle/>
          <a:p>
            <a:pPr algn="ctr"/>
            <a:r>
              <a:rPr lang="en-GB" sz="4000" b="0" dirty="0" smtClean="0">
                <a:latin typeface="Arial Unicode MS" panose="020B0604020202020204" pitchFamily="34" charset="-128"/>
                <a:ea typeface="Arial Unicode MS" panose="020B0604020202020204" pitchFamily="34" charset="-128"/>
                <a:cs typeface="Arial Unicode MS" panose="020B0604020202020204" pitchFamily="34" charset="-128"/>
              </a:rPr>
              <a:t>Case Based Discussion (CBD)</a:t>
            </a:r>
            <a:endParaRPr lang="en-GB" sz="40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785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430581"/>
            <a:ext cx="7772400" cy="3721968"/>
          </a:xfrm>
        </p:spPr>
        <p:txBody>
          <a:bodyPr/>
          <a:lstStyle/>
          <a:p>
            <a:r>
              <a:rPr lang="en-GB" dirty="0" smtClean="0"/>
              <a:t/>
            </a:r>
            <a:br>
              <a:rPr lang="en-GB" dirty="0" smtClean="0"/>
            </a:br>
            <a:r>
              <a:rPr lang="en-GB" dirty="0" smtClean="0"/>
              <a:t/>
            </a:r>
            <a:br>
              <a:rPr lang="en-GB" dirty="0" smtClean="0"/>
            </a:br>
            <a:endParaRPr lang="en-GB" dirty="0"/>
          </a:p>
        </p:txBody>
      </p:sp>
      <p:sp>
        <p:nvSpPr>
          <p:cNvPr id="3" name="Rectangle 2"/>
          <p:cNvSpPr/>
          <p:nvPr/>
        </p:nvSpPr>
        <p:spPr>
          <a:xfrm>
            <a:off x="1185392" y="1700808"/>
            <a:ext cx="7488832" cy="2492990"/>
          </a:xfrm>
          <a:prstGeom prst="rect">
            <a:avLst/>
          </a:prstGeom>
        </p:spPr>
        <p:txBody>
          <a:bodyPr wrap="square">
            <a:spAutoFit/>
          </a:bodyPr>
          <a:lstStyle/>
          <a:p>
            <a:endParaRPr lang="en-GB" sz="36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Case-based discussion (</a:t>
            </a:r>
            <a:r>
              <a:rPr lang="en-GB" sz="2000" dirty="0" err="1">
                <a:latin typeface="Arial Unicode MS" panose="020B0604020202020204" pitchFamily="34" charset="-128"/>
                <a:ea typeface="Arial Unicode MS" panose="020B0604020202020204" pitchFamily="34" charset="-128"/>
                <a:cs typeface="Arial Unicode MS" panose="020B0604020202020204" pitchFamily="34" charset="-128"/>
              </a:rPr>
              <a:t>CbD</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 is a structured interview designed to assess professional judgement in clinical cases</a:t>
            </a:r>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a:t>
            </a:r>
          </a:p>
          <a:p>
            <a:endPar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err="1" smtClean="0">
                <a:latin typeface="Arial Unicode MS" panose="020B0604020202020204" pitchFamily="34" charset="-128"/>
                <a:ea typeface="Arial Unicode MS" panose="020B0604020202020204" pitchFamily="34" charset="-128"/>
                <a:cs typeface="Arial Unicode MS" panose="020B0604020202020204" pitchFamily="34" charset="-128"/>
              </a:rPr>
              <a:t>CbD</a:t>
            </a:r>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is one of the tools used to collect evidence for the Trainee’s e-Portfolio, as part of the Workplace Based Assessment component of the MRCGP exam.</a:t>
            </a:r>
          </a:p>
        </p:txBody>
      </p:sp>
    </p:spTree>
    <p:extLst>
      <p:ext uri="{BB962C8B-B14F-4D97-AF65-F5344CB8AC3E}">
        <p14:creationId xmlns:p14="http://schemas.microsoft.com/office/powerpoint/2010/main" val="69741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268760"/>
            <a:ext cx="7772400" cy="1143000"/>
          </a:xfrm>
        </p:spPr>
        <p:txBody>
          <a:bodyPr/>
          <a:lstStyle/>
          <a:p>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It is the trainee’s responsibility for selecting cases and ensuring that the paperwork is completed properly.</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Cases previously discussed during debriefs should not be used.</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Cases should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reflect a balance of cases, including: Children; Mental health; Cancer and palliative care; Older adults.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Cases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should also reflect different contexts: Surgery; Home visits; Out of hours.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dirty="0"/>
          </a:p>
        </p:txBody>
      </p:sp>
    </p:spTree>
    <p:extLst>
      <p:ext uri="{BB962C8B-B14F-4D97-AF65-F5344CB8AC3E}">
        <p14:creationId xmlns:p14="http://schemas.microsoft.com/office/powerpoint/2010/main" val="65107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124744"/>
            <a:ext cx="7772400" cy="3649960"/>
          </a:xfrm>
        </p:spPr>
        <p:txBody>
          <a:bodyPr/>
          <a:lstStyle/>
          <a:p>
            <a:r>
              <a:rPr lang="en-GB" sz="24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4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4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4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When should the CBDs happen?</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4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4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In full-time training a minimum of 6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CBDs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should be carried out in ST1 and ST2 (3 before the 6 month review, and 3 before the final review</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In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ST3, 12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CBDs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are conducted (6 before the 6 month review, and 6 before the final review).</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4053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37" y="2060848"/>
            <a:ext cx="7772400" cy="2448272"/>
          </a:xfrm>
        </p:spPr>
        <p:txBody>
          <a:bodyPr/>
          <a:lstStyle/>
          <a:p>
            <a:r>
              <a:rPr lang="en-GB" sz="3200" u="sng" dirty="0" smtClean="0"/>
              <a:t/>
            </a:r>
            <a:br>
              <a:rPr lang="en-GB" sz="3200" u="sng" dirty="0" smtClean="0"/>
            </a:br>
            <a:endParaRPr lang="en-GB" sz="2000" dirty="0"/>
          </a:p>
        </p:txBody>
      </p:sp>
      <p:sp>
        <p:nvSpPr>
          <p:cNvPr id="3" name="Rectangle 2"/>
          <p:cNvSpPr/>
          <p:nvPr/>
        </p:nvSpPr>
        <p:spPr>
          <a:xfrm>
            <a:off x="1331640" y="1628800"/>
            <a:ext cx="7560840" cy="3754874"/>
          </a:xfrm>
          <a:prstGeom prst="rect">
            <a:avLst/>
          </a:prstGeom>
        </p:spPr>
        <p:txBody>
          <a:bodyPr wrap="square">
            <a:spAutoFit/>
          </a:bodyPr>
          <a:lstStyle/>
          <a:p>
            <a:r>
              <a:rPr lang="en-GB" sz="3600" dirty="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Speciality training years </a:t>
            </a:r>
            <a:endParaRPr lang="en-GB" sz="36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36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GB" sz="3600" dirty="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ST1 and ST2</a:t>
            </a:r>
            <a:r>
              <a:rPr lang="en-GB" sz="36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rPr>
              <a:t>)</a:t>
            </a:r>
          </a:p>
          <a:p>
            <a:endParaRPr lang="en-GB" sz="2000" dirty="0" smtClean="0">
              <a:solidFill>
                <a:srgbClr val="4B89D0"/>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The trainee should select 2 cases.</a:t>
            </a:r>
          </a:p>
          <a:p>
            <a:endParaRPr lang="en-GB"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clinical entries and relevant records should be presented to the clinical supervisor one week before the discussion. </a:t>
            </a:r>
            <a:endPar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n-GB"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GB" sz="2000" dirty="0" smtClean="0">
                <a:latin typeface="Arial Unicode MS" panose="020B0604020202020204" pitchFamily="34" charset="-128"/>
                <a:ea typeface="Arial Unicode MS" panose="020B0604020202020204" pitchFamily="34" charset="-128"/>
                <a:cs typeface="Arial Unicode MS" panose="020B0604020202020204" pitchFamily="34" charset="-128"/>
              </a:rPr>
              <a:t>One </a:t>
            </a:r>
            <a:r>
              <a:rPr lang="en-GB" sz="2000" dirty="0">
                <a:latin typeface="Arial Unicode MS" panose="020B0604020202020204" pitchFamily="34" charset="-128"/>
                <a:ea typeface="Arial Unicode MS" panose="020B0604020202020204" pitchFamily="34" charset="-128"/>
                <a:cs typeface="Arial Unicode MS" panose="020B0604020202020204" pitchFamily="34" charset="-128"/>
              </a:rPr>
              <a:t>case is selected for discussion.</a:t>
            </a:r>
          </a:p>
          <a:p>
            <a:endParaRPr lang="en-GB" dirty="0"/>
          </a:p>
        </p:txBody>
      </p:sp>
    </p:spTree>
    <p:extLst>
      <p:ext uri="{BB962C8B-B14F-4D97-AF65-F5344CB8AC3E}">
        <p14:creationId xmlns:p14="http://schemas.microsoft.com/office/powerpoint/2010/main" val="2076338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115616" y="1484784"/>
            <a:ext cx="7772400" cy="1143000"/>
          </a:xfrm>
        </p:spPr>
        <p:txBody>
          <a:bodyPr/>
          <a:lstStyle/>
          <a:p>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Speciality training years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ST3</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32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32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trainee should select 4 cases.</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clinical entries and relevant records should be presented to the clinical supervisor one week before the discussion</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Two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cases are selected for discussion.</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05536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628800"/>
            <a:ext cx="7772400" cy="364996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What should you discuss?</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discussion </a:t>
            </a: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should be framed </a:t>
            </a: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around the actual case</a:t>
            </a: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Questions </a:t>
            </a: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should be designed to elicit evidence of competence: the discussion should not shift to a test of knowledge</a:t>
            </a: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aim is to cover as many relevant competencies as possible in the time available. </a:t>
            </a: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It </a:t>
            </a: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is helpful to establish at the start of the discussion which competence areas are going to be assessed</a:t>
            </a:r>
            <a:r>
              <a:rPr lang="en-GB" sz="16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Each </a:t>
            </a:r>
            <a:r>
              <a:rPr lang="en-GB" sz="16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case should last about 30 minutes, which includes the discussion itself, completion of the rating form, and feedback.</a:t>
            </a:r>
            <a:r>
              <a:rPr lang="en-GB" sz="1600" b="0" dirty="0">
                <a:solidFill>
                  <a:schemeClr val="tx1"/>
                </a:solidFill>
                <a:latin typeface="Arial" panose="020B0604020202020204" pitchFamily="34" charset="0"/>
                <a:cs typeface="Arial" panose="020B0604020202020204" pitchFamily="34" charset="0"/>
              </a:rPr>
              <a:t/>
            </a:r>
            <a:br>
              <a:rPr lang="en-GB" sz="1600" b="0" dirty="0">
                <a:solidFill>
                  <a:schemeClr val="tx1"/>
                </a:solidFill>
                <a:latin typeface="Arial" panose="020B0604020202020204" pitchFamily="34" charset="0"/>
                <a:cs typeface="Arial" panose="020B0604020202020204" pitchFamily="34" charset="0"/>
              </a:rPr>
            </a:br>
            <a:endParaRPr lang="en-GB" sz="1600" b="0" dirty="0">
              <a:solidFill>
                <a:schemeClr val="tx1"/>
              </a:solidFill>
            </a:endParaRPr>
          </a:p>
        </p:txBody>
      </p:sp>
    </p:spTree>
    <p:extLst>
      <p:ext uri="{BB962C8B-B14F-4D97-AF65-F5344CB8AC3E}">
        <p14:creationId xmlns:p14="http://schemas.microsoft.com/office/powerpoint/2010/main" val="2092767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2492896"/>
            <a:ext cx="5400600" cy="1143000"/>
          </a:xfrm>
        </p:spPr>
        <p:txBody>
          <a:bodyPr/>
          <a:lstStyle/>
          <a:p>
            <a:r>
              <a:rPr lang="en-GB" sz="4000" b="0" dirty="0" smtClean="0">
                <a:latin typeface="Arial Unicode MS" panose="020B0604020202020204" pitchFamily="34" charset="-128"/>
                <a:ea typeface="Arial Unicode MS" panose="020B0604020202020204" pitchFamily="34" charset="-128"/>
                <a:cs typeface="Arial Unicode MS" panose="020B0604020202020204" pitchFamily="34" charset="-128"/>
              </a:rPr>
              <a:t>The competencies</a:t>
            </a:r>
            <a:endParaRPr lang="en-GB" sz="40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838287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276872"/>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Practising holistically</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ability of the doctor to operate in physical, psychological, socio-economic and cultural dimensions, taking into account feelings as well as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thoughts.</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49483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685351110"/>
              </p:ext>
            </p:extLst>
          </p:nvPr>
        </p:nvGraphicFramePr>
        <p:xfrm>
          <a:off x="854075" y="1700213"/>
          <a:ext cx="8289925" cy="3317875"/>
        </p:xfrm>
        <a:graphic>
          <a:graphicData uri="http://schemas.openxmlformats.org/drawingml/2006/table">
            <a:tbl>
              <a:tblPr firstRow="1" bandRow="1">
                <a:tableStyleId>{5C22544A-7EE6-4342-B048-85BDC9FD1C3A}</a:tableStyleId>
              </a:tblPr>
              <a:tblGrid>
                <a:gridCol w="1872208"/>
                <a:gridCol w="2304256"/>
                <a:gridCol w="2040538"/>
                <a:gridCol w="2072334"/>
              </a:tblGrid>
              <a:tr h="560810">
                <a:tc>
                  <a:txBody>
                    <a:bodyPr/>
                    <a:lstStyle/>
                    <a:p>
                      <a:pPr algn="ctr"/>
                      <a:r>
                        <a:rPr lang="en-GB" sz="11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1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1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1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1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1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1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1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1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677830">
                <a:tc row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Treats</a:t>
                      </a:r>
                      <a:r>
                        <a:rPr lang="en-GB" sz="11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the disease, not the patient</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Enquires into both physical and psychological aspects of the patient’s problem</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Demonstrates understanding of the patient in relation to their socio-economic and cultural background</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this understanding to inform discussion and to generate practical suggestions for patient management</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826952">
                <a:tc vMerge="1">
                  <a:txBody>
                    <a:bodyPr/>
                    <a:lstStyle/>
                    <a:p>
                      <a:pPr algn="ctr"/>
                      <a:endParaRPr lang="en-GB" sz="1600" dirty="0">
                        <a:latin typeface="Calibri" panose="020F0502020204030204" pitchFamily="34" charset="0"/>
                      </a:endParaRPr>
                    </a:p>
                  </a:txBody>
                  <a:tcPr/>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Recognises the impact of the problem on the</a:t>
                      </a:r>
                      <a:r>
                        <a:rPr lang="en-GB" sz="11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patient</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Additionally, recognises the impact of the problem on the family / carers</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Recognises and shows understanding of the limits of the doctor’s ability to intervene in the holistic care of the patient</a:t>
                      </a:r>
                    </a:p>
                  </a:txBody>
                  <a:tcPr marL="68580" marR="68580"/>
                </a:tc>
              </a:tr>
              <a:tr h="1064640">
                <a:tc vMerge="1">
                  <a:txBody>
                    <a:bodyPr/>
                    <a:lstStyle/>
                    <a:p>
                      <a:pPr algn="ctr"/>
                      <a:endParaRPr lang="en-GB" sz="1600" dirty="0">
                        <a:latin typeface="Calibri" panose="020F0502020204030204" pitchFamily="34" charset="0"/>
                      </a:endParaRPr>
                    </a:p>
                  </a:txBody>
                  <a:tcPr/>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him/herself as</a:t>
                      </a:r>
                      <a:r>
                        <a:rPr lang="en-GB" sz="11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the sole means of supporting the patient</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Utilises appropriate support agencies (including primary care team members) targeted to the needs of the patient</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Organises appropriate support for the patient’s family and carers</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bl>
          </a:graphicData>
        </a:graphic>
      </p:graphicFrame>
    </p:spTree>
    <p:extLst>
      <p:ext uri="{BB962C8B-B14F-4D97-AF65-F5344CB8AC3E}">
        <p14:creationId xmlns:p14="http://schemas.microsoft.com/office/powerpoint/2010/main" val="2646966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613" y="2420888"/>
            <a:ext cx="7772400" cy="1143000"/>
          </a:xfrm>
        </p:spPr>
        <p:txBody>
          <a:bodyPr/>
          <a:lstStyle/>
          <a:p>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Data gathering and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interpretation</a:t>
            </a: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gathering and use of data for clinical judgement, the choice of examination and investigations and their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interpretation.</a:t>
            </a:r>
            <a: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60724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31048697"/>
              </p:ext>
            </p:extLst>
          </p:nvPr>
        </p:nvGraphicFramePr>
        <p:xfrm>
          <a:off x="827584" y="1556792"/>
          <a:ext cx="8088168" cy="3418497"/>
        </p:xfrm>
        <a:graphic>
          <a:graphicData uri="http://schemas.openxmlformats.org/drawingml/2006/table">
            <a:tbl>
              <a:tblPr firstRow="1" bandRow="1">
                <a:tableStyleId>{5C22544A-7EE6-4342-B048-85BDC9FD1C3A}</a:tableStyleId>
              </a:tblPr>
              <a:tblGrid>
                <a:gridCol w="2022042"/>
                <a:gridCol w="2022042"/>
                <a:gridCol w="2022042"/>
                <a:gridCol w="2022042"/>
              </a:tblGrid>
              <a:tr h="362119">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 of Potential Underperformance</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1592642">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Has an approach which</a:t>
                      </a: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is disorganised, chaotic, inflexible or inefficient</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Does not use significant data as a prompt to gather further information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Does not look for red flags appropriately</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identify normality</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Examination technique is poor</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identify significant physical or psychological signs</a:t>
                      </a:r>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Obtains information from the patient that is relevant to their problem</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Systematically gathers information, using questions appropriately targeted to the problem</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Makes appropriate use of existing information about the problem and the patient’s context</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Proficiently identifies the nature and scope of enquiry needed to investigate the problem</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1429615">
                <a:tc vMerge="1">
                  <a:txBody>
                    <a:bodyPr/>
                    <a:lstStyle/>
                    <a:p>
                      <a:pPr algn="l"/>
                      <a:endParaRPr lang="en-GB" sz="1600" dirty="0"/>
                    </a:p>
                  </a:txBody>
                  <a:tcPr/>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Employs examinations and investigations that are broadly in line with the patient’s problem</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Identifies abnormal findings and results</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Chooses examinations and targets investigations appropriately</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Identifies the implications of findings and results</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Uses an incremental approach, basing further enquiries, examinations and tests on what is already known and what is later discovered</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bl>
          </a:graphicData>
        </a:graphic>
      </p:graphicFrame>
    </p:spTree>
    <p:extLst>
      <p:ext uri="{BB962C8B-B14F-4D97-AF65-F5344CB8AC3E}">
        <p14:creationId xmlns:p14="http://schemas.microsoft.com/office/powerpoint/2010/main" val="327892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167" y="2276872"/>
            <a:ext cx="7772400" cy="2592288"/>
          </a:xfrm>
        </p:spPr>
        <p:txBody>
          <a:bodyPr/>
          <a:lstStyle/>
          <a:p>
            <a:r>
              <a:rPr lang="en-GB" sz="3600" b="0" dirty="0">
                <a:latin typeface="Arial Unicode MS" panose="020B0604020202020204" pitchFamily="34" charset="-128"/>
                <a:ea typeface="Arial Unicode MS" panose="020B0604020202020204" pitchFamily="34" charset="-128"/>
                <a:cs typeface="Arial Unicode MS" panose="020B0604020202020204" pitchFamily="34" charset="-128"/>
              </a:rPr>
              <a:t>Making a diagnosis/making </a:t>
            </a:r>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decisions</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a conscious, structured approach to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decision-making.</a:t>
            </a:r>
            <a:r>
              <a:rPr lang="en-GB" sz="3600" dirty="0">
                <a:latin typeface="Arial" panose="020B0604020202020204" pitchFamily="34" charset="0"/>
                <a:cs typeface="Arial" panose="020B0604020202020204" pitchFamily="34" charset="0"/>
              </a:rPr>
              <a:t/>
            </a:r>
            <a:br>
              <a:rPr lang="en-GB" sz="3600" dirty="0">
                <a:latin typeface="Arial" panose="020B0604020202020204" pitchFamily="34" charset="0"/>
                <a:cs typeface="Arial" panose="020B0604020202020204" pitchFamily="34" charset="0"/>
              </a:rPr>
            </a:br>
            <a:endParaRPr lang="en-GB" sz="36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20384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56668117"/>
              </p:ext>
            </p:extLst>
          </p:nvPr>
        </p:nvGraphicFramePr>
        <p:xfrm>
          <a:off x="899592" y="1556792"/>
          <a:ext cx="8136904" cy="3672408"/>
        </p:xfrm>
        <a:graphic>
          <a:graphicData uri="http://schemas.openxmlformats.org/drawingml/2006/table">
            <a:tbl>
              <a:tblPr firstRow="1" bandRow="1">
                <a:tableStyleId>{5C22544A-7EE6-4342-B048-85BDC9FD1C3A}</a:tableStyleId>
              </a:tblPr>
              <a:tblGrid>
                <a:gridCol w="2034226"/>
                <a:gridCol w="2034226"/>
                <a:gridCol w="2034226"/>
                <a:gridCol w="2034226"/>
              </a:tblGrid>
              <a:tr h="524013">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0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ctr"/>
                      <a:r>
                        <a:rPr lang="en-GB" sz="10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0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2129130">
                <a:tc rowSpan="2">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Is indecisive, illogical or incorrect in decision making</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consider the serious possibilities</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Is dogmatic/closed</a:t>
                      </a:r>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to other ideas</a:t>
                      </a:r>
                    </a:p>
                    <a:p>
                      <a:pPr algn="l"/>
                      <a:endPar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Too frequently has late or missed diagnoses</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Taking relevant data into account, clarifies the problem and the nature of the decision required</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Addresses problems that present early and in an undifferentiated way by integrating information to aid pattern recognition</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Uses time as a diagnostic tool</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Uses an understanding of probability based on prevalence, incidence and natural history of illness to aid decision-making</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Uses methods such as models and scripts to identify patterns quickly and reliably</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Uses an analytical approach to novel situations where probability cannot be readily applied</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r h="1019265">
                <a:tc vMerge="1">
                  <a:txBody>
                    <a:bodyPr/>
                    <a:lstStyle/>
                    <a:p>
                      <a:pPr algn="ctr"/>
                      <a:endParaRPr lang="en-GB" sz="1400" dirty="0">
                        <a:latin typeface="Arial" panose="020B0604020202020204" pitchFamily="34" charset="0"/>
                        <a:cs typeface="Arial" panose="020B0604020202020204" pitchFamily="34" charset="0"/>
                      </a:endParaRPr>
                    </a:p>
                  </a:txBody>
                  <a:tcPr/>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Generates and tests an appropriate hypothesis</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Makes decisions by applying rules or plans</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Revises hypotheses in the light of additional information</a:t>
                      </a:r>
                    </a:p>
                    <a:p>
                      <a:pPr algn="l"/>
                      <a:endPar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Thinks flexibly around problems, generating functional solutions</a:t>
                      </a:r>
                    </a:p>
                    <a:p>
                      <a:pPr algn="l"/>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c>
                  <a:txBody>
                    <a:bodyPr/>
                    <a:lstStyle/>
                    <a:p>
                      <a:pPr algn="l"/>
                      <a:r>
                        <a:rPr lang="en-GB" sz="1000" dirty="0" smtClean="0">
                          <a:latin typeface="Arial Unicode MS" panose="020B0604020202020204" pitchFamily="34" charset="-128"/>
                          <a:ea typeface="Arial Unicode MS" panose="020B0604020202020204" pitchFamily="34" charset="-128"/>
                          <a:cs typeface="Arial Unicode MS" panose="020B0604020202020204" pitchFamily="34" charset="-128"/>
                        </a:rPr>
                        <a:t>No longer relies on rules alone but is able to use and justify discretionary judgement in situations of uncertainty</a:t>
                      </a:r>
                      <a:endParaRPr lang="en-GB" sz="10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a:tc>
              </a:tr>
            </a:tbl>
          </a:graphicData>
        </a:graphic>
      </p:graphicFrame>
    </p:spTree>
    <p:extLst>
      <p:ext uri="{BB962C8B-B14F-4D97-AF65-F5344CB8AC3E}">
        <p14:creationId xmlns:p14="http://schemas.microsoft.com/office/powerpoint/2010/main" val="326044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394045"/>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Clinical management</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recognition and management of common medical conditions in primary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care.</a:t>
            </a:r>
            <a:r>
              <a:rPr lang="en-GB"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039904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231625440"/>
              </p:ext>
            </p:extLst>
          </p:nvPr>
        </p:nvGraphicFramePr>
        <p:xfrm>
          <a:off x="858838" y="1557338"/>
          <a:ext cx="8285162" cy="4338637"/>
        </p:xfrm>
        <a:graphic>
          <a:graphicData uri="http://schemas.openxmlformats.org/drawingml/2006/table">
            <a:tbl>
              <a:tblPr firstRow="1" bandRow="1">
                <a:tableStyleId>{5C22544A-7EE6-4342-B048-85BDC9FD1C3A}</a:tableStyleId>
              </a:tblPr>
              <a:tblGrid>
                <a:gridCol w="1747303"/>
                <a:gridCol w="2395167"/>
                <a:gridCol w="2071235"/>
                <a:gridCol w="2071235"/>
              </a:tblGrid>
              <a:tr h="506748">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4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445402">
                <a:tc rowSpan="7">
                  <a:txBody>
                    <a:bodyPr/>
                    <a:lstStyle/>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Asks for help inappropriately, either too much or too little</a:t>
                      </a:r>
                    </a:p>
                    <a:p>
                      <a:pPr algn="l"/>
                      <a:endPar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Does not think ahead, safety net appropriately or follow-through adequately</a:t>
                      </a:r>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Recognises the presentation of common physical, psychological and social problems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Utilises the natural history of common problems in developing management plans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Monitors the patient’s progress to identify quickly unexpected deviations from the anticipated path</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541334">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Responds to the problem by routinely suggesting intervention</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Considers simple therapy / expectant measures where appropriate</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Uses drug and non-drug methods in the treatment of the patient, appropriately using traditional and complementary medical approaches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445402">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Uses appropriate but limited management options with little flexibility for the preference of others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Varies management options responsively according to the circumstances, priorities and preferences of those involved</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Generates and offers justifiable approaches where specific guidelines are not available</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445402">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Makes appropriate prescribing decisions, routinely using important sources of information</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Routinely checks on drug interactions and side effects and shows awareness of national and local prescribing guidance</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Prescribes cost-effectively but is able to justify transgressions of this principle</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445402">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Performs up to, but does not exceed, the limits of their own competence</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Refers appropriately and coordinates care with other professionals in primary care and with specialists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Identifies and encourages the development of new resources where these are needed</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445402">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Ensures that continuity of care can be provided for the patient’s problem </a:t>
                      </a:r>
                      <a:r>
                        <a:rPr lang="en-GB" sz="700" dirty="0" err="1" smtClean="0">
                          <a:latin typeface="Arial Unicode MS" panose="020B0604020202020204" pitchFamily="34" charset="-128"/>
                          <a:ea typeface="Arial Unicode MS" panose="020B0604020202020204" pitchFamily="34" charset="-128"/>
                          <a:cs typeface="Arial Unicode MS" panose="020B0604020202020204" pitchFamily="34" charset="-128"/>
                        </a:rPr>
                        <a:t>eg</a:t>
                      </a: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 through adequate record keeping</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Provides continuity or care for the patient rather than just the problem, reviewing care at suitable intervals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Contributes to an organisational infrastructure and professional culture that allows continuity of care to be facilitated and valued</a:t>
                      </a:r>
                    </a:p>
                  </a:txBody>
                  <a:tcPr marL="68580" marR="68580" marT="34290" marB="34290"/>
                </a:tc>
              </a:tr>
              <a:tr h="541334">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Responds rapidly and skilfully to emergencies</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Appropriately follows up patients who have experienced a medical emergency, and their family</a:t>
                      </a: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rPr>
                        <a:t>Ensures that emergency care is coordinated within the practice team and integrated with emergency services</a:t>
                      </a:r>
                    </a:p>
                    <a:p>
                      <a:pPr algn="l"/>
                      <a:endParaRPr lang="en-GB" sz="7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7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2359914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204864"/>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Managing medical complexity</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panose="020B0604020202020204" pitchFamily="34" charset="0"/>
                <a:cs typeface="Arial" panose="020B0604020202020204" pitchFamily="34" charset="0"/>
              </a:rPr>
              <a:t>This </a:t>
            </a:r>
            <a:r>
              <a:rPr lang="en-GB" sz="2000" b="0" dirty="0">
                <a:solidFill>
                  <a:schemeClr val="tx1"/>
                </a:solidFill>
                <a:latin typeface="Arial" panose="020B0604020202020204" pitchFamily="34" charset="0"/>
                <a:cs typeface="Arial" panose="020B0604020202020204" pitchFamily="34" charset="0"/>
              </a:rPr>
              <a:t>competency is about aspects of care beyond managing straightforward problems, including the management of co-morbidity, uncertainty and risk, and the approach to health rather than just </a:t>
            </a:r>
            <a:r>
              <a:rPr lang="en-GB" sz="2000" b="0" dirty="0" smtClean="0">
                <a:solidFill>
                  <a:schemeClr val="tx1"/>
                </a:solidFill>
                <a:latin typeface="Arial" panose="020B0604020202020204" pitchFamily="34" charset="0"/>
                <a:cs typeface="Arial" panose="020B0604020202020204" pitchFamily="34" charset="0"/>
              </a:rPr>
              <a:t>illness.</a:t>
            </a:r>
            <a:r>
              <a:rPr lang="en-GB" sz="2000" b="0" dirty="0">
                <a:solidFill>
                  <a:schemeClr val="tx1"/>
                </a:solidFill>
                <a:latin typeface="Arial" panose="020B0604020202020204" pitchFamily="34" charset="0"/>
                <a:cs typeface="Arial" panose="020B0604020202020204" pitchFamily="34" charset="0"/>
              </a:rPr>
              <a:t/>
            </a:r>
            <a:br>
              <a:rPr lang="en-GB" sz="2000" b="0" dirty="0">
                <a:solidFill>
                  <a:schemeClr val="tx1"/>
                </a:solidFill>
                <a:latin typeface="Arial" panose="020B0604020202020204" pitchFamily="34" charset="0"/>
                <a:cs typeface="Arial" panose="020B0604020202020204" pitchFamily="34" charset="0"/>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24391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586042658"/>
              </p:ext>
            </p:extLst>
          </p:nvPr>
        </p:nvGraphicFramePr>
        <p:xfrm>
          <a:off x="941388" y="1484313"/>
          <a:ext cx="8202612" cy="4392612"/>
        </p:xfrm>
        <a:graphic>
          <a:graphicData uri="http://schemas.openxmlformats.org/drawingml/2006/table">
            <a:tbl>
              <a:tblPr firstRow="1" bandRow="1">
                <a:tableStyleId>{5C22544A-7EE6-4342-B048-85BDC9FD1C3A}</a:tableStyleId>
              </a:tblPr>
              <a:tblGrid>
                <a:gridCol w="2050818"/>
                <a:gridCol w="2050818"/>
                <a:gridCol w="2050818"/>
                <a:gridCol w="2050818"/>
              </a:tblGrid>
              <a:tr h="526604">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4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171352">
                <a:tc rowSpan="3">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Inappropriately burdens</a:t>
                      </a:r>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the patient with uncertainty</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Finds it difficult to suggest a way forward in unfamiliar circumstances</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Often gives up in complex or uncertain situations</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Is easily discouraged or frustrated, for example by slow progress or lack of patient engagement</a:t>
                      </a:r>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Manages health problems separately, without necessarily considering the implications of  co-morbidity</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Draws conclusions when it is appropriate to do so</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Simultaneously manages the patient’s health problems, both acute and chronic</a:t>
                      </a:r>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Accepts responsibility for coordinating the management of the patient’s acute and chronic problems over time</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385373">
                <a:tc vMerge="1">
                  <a:txBody>
                    <a:bodyPr/>
                    <a:lstStyle/>
                    <a:p>
                      <a:pPr algn="ctr"/>
                      <a:endParaRPr lang="en-GB" sz="1000" dirty="0">
                        <a:latin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Appropriately prioritises management approaches, based on an assessment of patient risk</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Is able to tolerate uncertainty, including that experienced by the patient, where this is unavoidable</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Communicates risk effectively to patients and involves them in its management to the appropriate degree</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Anticipates and uses strategies for managing uncertainty</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Uses strategies such as monitoring, outcomes assessment and feedback to minimise the adverse effects of risk</a:t>
                      </a:r>
                    </a:p>
                  </a:txBody>
                  <a:tcPr marL="68580" marR="68580" marT="34290" marB="34290"/>
                </a:tc>
              </a:tr>
              <a:tr h="1309159">
                <a:tc vMerge="1">
                  <a:txBody>
                    <a:bodyPr/>
                    <a:lstStyle/>
                    <a:p>
                      <a:pPr algn="ctr"/>
                      <a:endParaRPr lang="en-GB" sz="1000" dirty="0">
                        <a:latin typeface="Calibri" panose="020F0502020204030204" pitchFamily="34" charset="0"/>
                      </a:endParaRPr>
                    </a:p>
                  </a:txBody>
                  <a:tcPr/>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Maintains a positive attitude to the patient’s health</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Consistently encourages improvement and rehabilitation and, where appropriate, recovery</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Encourages the patient to participate in appropriate health promotion and disease prevention strategies</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Coordinates a team based approach to health promotion, prevention, cure, care and palliation and rehabilitation</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12718610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276872"/>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Primary care administration &amp; IMT</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use of primary care administration systems, effective record keeping and information technology for the benefit of patient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care.</a:t>
            </a:r>
            <a:r>
              <a:rPr lang="en-GB"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06787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4040080237"/>
              </p:ext>
            </p:extLst>
          </p:nvPr>
        </p:nvGraphicFramePr>
        <p:xfrm>
          <a:off x="774700" y="1628775"/>
          <a:ext cx="8369300" cy="4122738"/>
        </p:xfrm>
        <a:graphic>
          <a:graphicData uri="http://schemas.openxmlformats.org/drawingml/2006/table">
            <a:tbl>
              <a:tblPr firstRow="1" bandRow="1">
                <a:tableStyleId>{5C22544A-7EE6-4342-B048-85BDC9FD1C3A}</a:tableStyleId>
              </a:tblPr>
              <a:tblGrid>
                <a:gridCol w="2092504"/>
                <a:gridCol w="2092504"/>
                <a:gridCol w="2092504"/>
                <a:gridCol w="2092504"/>
              </a:tblGrid>
              <a:tr h="286055">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359894">
                <a:tc rowSpan="3">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Consults with the computer rather than the patient</a:t>
                      </a:r>
                    </a:p>
                    <a:p>
                      <a:pPr algn="l"/>
                      <a:endPar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Records show poor entries </a:t>
                      </a:r>
                      <a:r>
                        <a:rPr lang="en-GB" sz="1100" dirty="0" err="1" smtClean="0">
                          <a:latin typeface="Arial Unicode MS" panose="020B0604020202020204" pitchFamily="34" charset="-128"/>
                          <a:ea typeface="Arial Unicode MS" panose="020B0604020202020204" pitchFamily="34" charset="-128"/>
                          <a:cs typeface="Arial Unicode MS" panose="020B0604020202020204" pitchFamily="34" charset="-128"/>
                        </a:rPr>
                        <a:t>eg</a:t>
                      </a: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 too short, too long, unfocussed,</a:t>
                      </a:r>
                      <a:r>
                        <a:rPr lang="en-GB" sz="11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failing to code properly or respond to prompts</a:t>
                      </a:r>
                      <a:endPar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Demonstrates a rudimentary understanding of the organisation of primary care and the use of primary care computer systems</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the primary care organisational and IMT systems routinely and appropriately in patient care</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and modifies organisational and IMT systems to facilitate:</a:t>
                      </a:r>
                    </a:p>
                    <a:p>
                      <a:pPr marL="285750" indent="-285750" algn="l">
                        <a:buFont typeface="Arial" panose="020B0604020202020204" pitchFamily="34" charset="0"/>
                        <a:buChar cha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Clinical care to individuals and communities</a:t>
                      </a:r>
                    </a:p>
                    <a:p>
                      <a:pPr marL="285750" indent="-285750" algn="l">
                        <a:buFont typeface="Arial" panose="020B0604020202020204" pitchFamily="34" charset="0"/>
                        <a:buChar cha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Clinical governance</a:t>
                      </a:r>
                    </a:p>
                    <a:p>
                      <a:pPr marL="285750" indent="-285750" algn="l">
                        <a:buFont typeface="Arial" panose="020B0604020202020204" pitchFamily="34" charset="0"/>
                        <a:buChar cha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Practice administration </a:t>
                      </a:r>
                    </a:p>
                    <a:p>
                      <a:pPr marL="0" indent="0" algn="l">
                        <a:buFont typeface="Arial" panose="020B0604020202020204" pitchFamily="34" charset="0"/>
                        <a:buNone/>
                      </a:pP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028700">
                <a:tc vMerge="1">
                  <a:txBody>
                    <a:bodyPr/>
                    <a:lstStyle/>
                    <a:p>
                      <a:pPr algn="ctr"/>
                      <a:endParaRPr lang="en-GB" dirty="0">
                        <a:latin typeface="Calibri" panose="020F0502020204030204" pitchFamily="34" charset="0"/>
                      </a:endParaRPr>
                    </a:p>
                  </a:txBody>
                  <a:tcPr/>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the computer record and online information during the consultation</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Uses the computer during the consultation whilst maintaining rapport with the patient</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Incorporates the computer records and online information in the consultation to improve communication with the patient</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188720">
                <a:tc vMerge="1">
                  <a:txBody>
                    <a:bodyPr/>
                    <a:lstStyle/>
                    <a:p>
                      <a:pPr algn="ctr"/>
                      <a:endParaRPr lang="en-GB" dirty="0">
                        <a:latin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Routinely records and codes each clinical contact in a timely manner and follows the record-keeping conventions of the practice</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Produces records that are coherent and comprehensible, appropriately and securely sharing these with others who have legitimate access to them</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Seeks to improve the quality and usefulness of the medical record e.g. through audit</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2718967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362200"/>
            <a:ext cx="7954143"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Working with colleagues and in teams</a:t>
            </a: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working effectively with other professionals to ensure patient care, including the sharing of information with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colleagues.</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442113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515639523"/>
              </p:ext>
            </p:extLst>
          </p:nvPr>
        </p:nvGraphicFramePr>
        <p:xfrm>
          <a:off x="1281113" y="1557338"/>
          <a:ext cx="7862887" cy="3794125"/>
        </p:xfrm>
        <a:graphic>
          <a:graphicData uri="http://schemas.openxmlformats.org/drawingml/2006/table">
            <a:tbl>
              <a:tblPr firstRow="1" bandRow="1">
                <a:tableStyleId>{5C22544A-7EE6-4342-B048-85BDC9FD1C3A}</a:tableStyleId>
              </a:tblPr>
              <a:tblGrid>
                <a:gridCol w="1965638"/>
                <a:gridCol w="1965638"/>
                <a:gridCol w="1965638"/>
                <a:gridCol w="1965638"/>
              </a:tblGrid>
              <a:tr h="473918">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4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035855">
                <a:tc rowSpan="2">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Has an inflexible approach to working with colleagues</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Works in isolation</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Gives little support</a:t>
                      </a:r>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to team members</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Doesn’t appreciate the value of the team</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Inappropriately leaves their work for others to pick up</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Feedback (formal or informal) from colleagues raises concerns</a:t>
                      </a:r>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Meets contractual obligations to be available for patient care</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Provides appropriate availability to colleagues</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Anticipates situations that might interfere with availability and ensures that patient care is not compromised</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2234642">
                <a:tc vMerge="1">
                  <a:txBody>
                    <a:bodyPr/>
                    <a:lstStyle/>
                    <a:p>
                      <a:pPr algn="ctr"/>
                      <a:endParaRPr lang="en-GB" sz="1200" dirty="0"/>
                    </a:p>
                  </a:txBody>
                  <a:tcPr/>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Appropriately utilises the roles and abilities of other team members</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When requested to do so, appropriately provides information to others involved in the care of the patient</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Works co-operatively with other members of the team, seeking their views, acknowledging their contribution and using their skills appropriately</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Communicates proactively with team members so that patient care is not compromised</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In relation to the circumstances, chooses an appropriate mode of communication to share information with colleagues and uses it effectively</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Encourages the contribution of colleagues and contributes to the development of the team</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1647444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394045"/>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Community orientation</a:t>
            </a: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management of the health and social care of the practice population and local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community.</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2913701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476363900"/>
              </p:ext>
            </p:extLst>
          </p:nvPr>
        </p:nvGraphicFramePr>
        <p:xfrm>
          <a:off x="1358900" y="1557338"/>
          <a:ext cx="7785100" cy="4248150"/>
        </p:xfrm>
        <a:graphic>
          <a:graphicData uri="http://schemas.openxmlformats.org/drawingml/2006/table">
            <a:tbl>
              <a:tblPr firstRow="1" bandRow="1">
                <a:tableStyleId>{5C22544A-7EE6-4342-B048-85BDC9FD1C3A}</a:tableStyleId>
              </a:tblPr>
              <a:tblGrid>
                <a:gridCol w="1946320"/>
                <a:gridCol w="1946320"/>
                <a:gridCol w="1946320"/>
                <a:gridCol w="1946320"/>
              </a:tblGrid>
              <a:tr h="574574">
                <a:tc>
                  <a:txBody>
                    <a:bodyPr/>
                    <a:lstStyle/>
                    <a:p>
                      <a:pPr algn="ctr"/>
                      <a:r>
                        <a:rPr lang="en-GB" sz="1400" b="0" dirty="0" smtClean="0">
                          <a:latin typeface="Arial" panose="020B0604020202020204" pitchFamily="34" charset="0"/>
                          <a:cs typeface="Arial" panose="020B0604020202020204" pitchFamily="34" charset="0"/>
                        </a:rPr>
                        <a:t>Indicators</a:t>
                      </a:r>
                      <a:r>
                        <a:rPr lang="en-GB" sz="1400" b="0" baseline="0" dirty="0" smtClean="0">
                          <a:latin typeface="Arial" panose="020B0604020202020204" pitchFamily="34" charset="0"/>
                          <a:cs typeface="Arial" panose="020B0604020202020204" pitchFamily="34" charset="0"/>
                        </a:rPr>
                        <a:t> of Potential Underperformance</a:t>
                      </a:r>
                      <a:endParaRPr lang="en-GB" sz="1400" b="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GB" sz="1400" b="0" dirty="0" smtClean="0">
                          <a:latin typeface="Arial" panose="020B0604020202020204" pitchFamily="34" charset="0"/>
                          <a:cs typeface="Arial" panose="020B0604020202020204" pitchFamily="34" charset="0"/>
                        </a:rPr>
                        <a:t>Needs further development</a:t>
                      </a:r>
                      <a:endParaRPr lang="en-GB" sz="1400" b="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GB" sz="1400" b="0" dirty="0" smtClean="0">
                          <a:latin typeface="Arial" panose="020B0604020202020204" pitchFamily="34" charset="0"/>
                          <a:cs typeface="Arial" panose="020B0604020202020204" pitchFamily="34" charset="0"/>
                        </a:rPr>
                        <a:t>Competent</a:t>
                      </a:r>
                      <a:endParaRPr lang="en-GB" sz="1400" b="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GB" sz="1400" b="0" dirty="0" smtClean="0">
                          <a:latin typeface="Arial" panose="020B0604020202020204" pitchFamily="34" charset="0"/>
                          <a:cs typeface="Arial" panose="020B0604020202020204" pitchFamily="34" charset="0"/>
                        </a:rPr>
                        <a:t>Excellent</a:t>
                      </a:r>
                      <a:endParaRPr lang="en-GB" sz="1400" b="0" dirty="0">
                        <a:latin typeface="Arial" panose="020B0604020202020204" pitchFamily="34" charset="0"/>
                        <a:cs typeface="Arial" panose="020B0604020202020204" pitchFamily="34" charset="0"/>
                      </a:endParaRPr>
                    </a:p>
                  </a:txBody>
                  <a:tcPr marL="68580" marR="68580" marT="34290" marB="34290"/>
                </a:tc>
              </a:tr>
              <a:tr h="1300177">
                <a:tc row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Fails</a:t>
                      </a:r>
                      <a:r>
                        <a:rPr lang="en-GB" sz="1000" baseline="0" dirty="0" smtClean="0">
                          <a:latin typeface="Arial" panose="020B0604020202020204" pitchFamily="34" charset="0"/>
                          <a:cs typeface="Arial" panose="020B0604020202020204" pitchFamily="34" charset="0"/>
                        </a:rPr>
                        <a:t> to take responsibility for using resources in line with local and national guidelines</a:t>
                      </a:r>
                      <a:endParaRPr lang="en-GB" sz="1000" dirty="0" smtClean="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Identifies important characteristics of the local community that might impact upon patient care, particularly the epidemiological, social, economic and ethnic features</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Applies an understanding of these features to improve the management of the practice’s patient population</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Uses an understanding of these features to contribute to the development of local healthcare delivery e.g. service design</a:t>
                      </a:r>
                    </a:p>
                    <a:p>
                      <a:pPr algn="l"/>
                      <a:endParaRPr lang="en-GB" sz="1000" dirty="0">
                        <a:latin typeface="Arial" panose="020B0604020202020204" pitchFamily="34" charset="0"/>
                        <a:cs typeface="Arial" panose="020B0604020202020204" pitchFamily="34" charset="0"/>
                      </a:endParaRPr>
                    </a:p>
                  </a:txBody>
                  <a:tcPr marL="68580" marR="68580" marT="34290" marB="34290"/>
                </a:tc>
              </a:tr>
              <a:tr h="1300177">
                <a:tc vMerge="1">
                  <a:txBody>
                    <a:bodyPr/>
                    <a:lstStyle/>
                    <a:p>
                      <a:pPr algn="l"/>
                      <a:endParaRPr lang="en-GB" sz="1400" dirty="0">
                        <a:latin typeface="Arial" panose="020B0604020202020204" pitchFamily="34" charset="0"/>
                        <a:cs typeface="Arial" panose="020B0604020202020204" pitchFamily="34" charset="0"/>
                      </a:endParaRPr>
                    </a:p>
                  </a:txBody>
                  <a:tcPr/>
                </a:tc>
                <a:tc>
                  <a:txBody>
                    <a:bodyPr/>
                    <a:lstStyle/>
                    <a:p>
                      <a:pPr algn="l"/>
                      <a:r>
                        <a:rPr lang="en-GB" sz="1000" dirty="0" smtClean="0">
                          <a:latin typeface="Arial" panose="020B0604020202020204" pitchFamily="34" charset="0"/>
                          <a:cs typeface="Arial" panose="020B0604020202020204" pitchFamily="34" charset="0"/>
                        </a:rPr>
                        <a:t>Identifies important elements of local health care provision in hospital and in the community and how these can be appropriately accessed by doctors and patients</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algn="l"/>
                      <a:r>
                        <a:rPr lang="en-GB" sz="1000" dirty="0" smtClean="0">
                          <a:latin typeface="Arial" panose="020B0604020202020204" pitchFamily="34" charset="0"/>
                          <a:cs typeface="Arial" panose="020B0604020202020204" pitchFamily="34" charset="0"/>
                        </a:rPr>
                        <a:t>Uses this understanding to inform referral practices and to encourage patients to access available resources</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algn="l"/>
                      <a:r>
                        <a:rPr lang="en-GB" sz="1000" dirty="0" smtClean="0">
                          <a:latin typeface="Arial" panose="020B0604020202020204" pitchFamily="34" charset="0"/>
                          <a:cs typeface="Arial" panose="020B0604020202020204" pitchFamily="34" charset="0"/>
                        </a:rPr>
                        <a:t>Uses an understanding of the resources and the financial and regulatory frameworks within which primary care operates, to improve local healthcare</a:t>
                      </a:r>
                    </a:p>
                    <a:p>
                      <a:pPr algn="l"/>
                      <a:endParaRPr lang="en-GB" sz="1000" dirty="0">
                        <a:latin typeface="Arial" panose="020B0604020202020204" pitchFamily="34" charset="0"/>
                        <a:cs typeface="Arial" panose="020B0604020202020204" pitchFamily="34" charset="0"/>
                      </a:endParaRPr>
                    </a:p>
                  </a:txBody>
                  <a:tcPr marL="68580" marR="68580" marT="34290" marB="34290"/>
                </a:tc>
              </a:tr>
              <a:tr h="1073544">
                <a:tc vMerge="1">
                  <a:txBody>
                    <a:bodyPr/>
                    <a:lstStyle/>
                    <a:p>
                      <a:pPr algn="l"/>
                      <a:endParaRPr lang="en-GB" sz="1400" dirty="0">
                        <a:latin typeface="Arial" panose="020B0604020202020204" pitchFamily="34" charset="0"/>
                        <a:cs typeface="Arial" panose="020B060402020202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Identifies how the limitations of local healthcare resources might impact upon patient care</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Optimises the use of limited resources, e.g. through cost-effective prescribing</a:t>
                      </a:r>
                    </a:p>
                    <a:p>
                      <a:pPr algn="l"/>
                      <a:endParaRPr lang="en-GB" sz="10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000" dirty="0" smtClean="0">
                          <a:latin typeface="Arial" panose="020B0604020202020204" pitchFamily="34" charset="0"/>
                          <a:cs typeface="Arial" panose="020B0604020202020204" pitchFamily="34" charset="0"/>
                        </a:rPr>
                        <a:t>Balances the needs of individual patients with the health needs of the local community, within the available resources</a:t>
                      </a:r>
                    </a:p>
                    <a:p>
                      <a:pPr algn="l"/>
                      <a:endParaRPr lang="en-GB" sz="1000" dirty="0">
                        <a:latin typeface="Arial" panose="020B0604020202020204" pitchFamily="34" charset="0"/>
                        <a:cs typeface="Arial" panose="020B0604020202020204" pitchFamily="34" charset="0"/>
                      </a:endParaRPr>
                    </a:p>
                  </a:txBody>
                  <a:tcPr marL="68580" marR="68580" marT="34290" marB="34290"/>
                </a:tc>
              </a:tr>
            </a:tbl>
          </a:graphicData>
        </a:graphic>
      </p:graphicFrame>
    </p:spTree>
    <p:extLst>
      <p:ext uri="{BB962C8B-B14F-4D97-AF65-F5344CB8AC3E}">
        <p14:creationId xmlns:p14="http://schemas.microsoft.com/office/powerpoint/2010/main" val="681067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362200"/>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Maintaining an ethical approach</a:t>
            </a:r>
            <a:b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panose="020B0604020202020204" pitchFamily="34" charset="0"/>
                <a:cs typeface="Arial" panose="020B0604020202020204" pitchFamily="34" charset="0"/>
              </a:rPr>
              <a:t>This </a:t>
            </a:r>
            <a:r>
              <a:rPr lang="en-GB" sz="2000" b="0" dirty="0">
                <a:solidFill>
                  <a:schemeClr val="tx1"/>
                </a:solidFill>
                <a:latin typeface="Arial" panose="020B0604020202020204" pitchFamily="34" charset="0"/>
                <a:cs typeface="Arial" panose="020B0604020202020204" pitchFamily="34" charset="0"/>
              </a:rPr>
              <a:t>competency is about practising ethically with integrity and a respect for diversity</a:t>
            </a:r>
            <a:br>
              <a:rPr lang="en-GB" sz="2000" b="0" dirty="0">
                <a:solidFill>
                  <a:schemeClr val="tx1"/>
                </a:solidFill>
                <a:latin typeface="Arial" panose="020B0604020202020204" pitchFamily="34" charset="0"/>
                <a:cs typeface="Arial" panose="020B0604020202020204" pitchFamily="34" charset="0"/>
              </a:rPr>
            </a:br>
            <a:endParaRPr lang="en-GB" sz="2000" b="0" dirty="0">
              <a:solidFill>
                <a:schemeClr val="tx1"/>
              </a:solidFill>
            </a:endParaRPr>
          </a:p>
        </p:txBody>
      </p:sp>
    </p:spTree>
    <p:extLst>
      <p:ext uri="{BB962C8B-B14F-4D97-AF65-F5344CB8AC3E}">
        <p14:creationId xmlns:p14="http://schemas.microsoft.com/office/powerpoint/2010/main" val="3090026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635502723"/>
              </p:ext>
            </p:extLst>
          </p:nvPr>
        </p:nvGraphicFramePr>
        <p:xfrm>
          <a:off x="788988" y="1628775"/>
          <a:ext cx="8355012" cy="4098925"/>
        </p:xfrm>
        <a:graphic>
          <a:graphicData uri="http://schemas.openxmlformats.org/drawingml/2006/table">
            <a:tbl>
              <a:tblPr firstRow="1" bandRow="1">
                <a:tableStyleId>{5C22544A-7EE6-4342-B048-85BDC9FD1C3A}</a:tableStyleId>
              </a:tblPr>
              <a:tblGrid>
                <a:gridCol w="2088835"/>
                <a:gridCol w="2088835"/>
                <a:gridCol w="2088835"/>
                <a:gridCol w="2088835"/>
              </a:tblGrid>
              <a:tr h="560311">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4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200667">
                <a:tc rowSpan="3">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Does not consider ethical principles, such as good vs harm, and uses this to make balanced decisions</a:t>
                      </a:r>
                    </a:p>
                    <a:p>
                      <a:pPr algn="l"/>
                      <a:endPar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show willingness to reflect own attitudes</a:t>
                      </a:r>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Observes the professional codes of practice, showing awareness of their own values, attitudes and ethics and how these might influence professional behaviour</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Identifies and discusses ethical conflicts in clinical practice</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Anticipates and avoids situations where personal and professional interests might be brought into conflict</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200667">
                <a:tc vMerge="1">
                  <a:txBody>
                    <a:bodyPr/>
                    <a:lstStyle/>
                    <a:p>
                      <a:endParaRPr lang="en-GB" dirty="0"/>
                    </a:p>
                  </a:txBody>
                  <a:tcPr/>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Treats patients, colleagues and others equitably and with respect to their beliefs, preferences, dignity and rights</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rowSpan="2">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Recognises and takes action to address prejudice, oppression and unfair discrimination within the self, other individuals and within systems</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Actively promotes equality of opportunity for patients to access healthcare and for individuals to achieve their potential</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1095201">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Recognises that people are different and does not discriminate against them because of those differences</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vMerge="1">
                  <a:txBody>
                    <a:bodyPr/>
                    <a:lstStyle/>
                    <a:p>
                      <a:endParaRPr lang="en-GB"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latin typeface="Arial Unicode MS" panose="020B0604020202020204" pitchFamily="34" charset="-128"/>
                          <a:ea typeface="Arial Unicode MS" panose="020B0604020202020204" pitchFamily="34" charset="-128"/>
                          <a:cs typeface="Arial Unicode MS" panose="020B0604020202020204" pitchFamily="34" charset="-128"/>
                        </a:rPr>
                        <a:t>Values diversity by harnessing differences between people for the benefit of practice and patients alike</a:t>
                      </a:r>
                    </a:p>
                    <a:p>
                      <a:pPr algn="l"/>
                      <a:endParaRPr lang="en-GB" sz="11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2843560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132856"/>
            <a:ext cx="7772400"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Fitness to practice</a:t>
            </a: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competency is about the doctor’s awareness of when his/her own performance, conduct or health, or that of others might put the patients at risk and the action taken to protect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patients.</a:t>
            </a: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20914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279930975"/>
              </p:ext>
            </p:extLst>
          </p:nvPr>
        </p:nvGraphicFramePr>
        <p:xfrm>
          <a:off x="898525" y="1557338"/>
          <a:ext cx="8245475" cy="4176712"/>
        </p:xfrm>
        <a:graphic>
          <a:graphicData uri="http://schemas.openxmlformats.org/drawingml/2006/table">
            <a:tbl>
              <a:tblPr firstRow="1" bandRow="1">
                <a:tableStyleId>{5C22544A-7EE6-4342-B048-85BDC9FD1C3A}</a:tableStyleId>
              </a:tblPr>
              <a:tblGrid>
                <a:gridCol w="2061329"/>
                <a:gridCol w="2061329"/>
                <a:gridCol w="2061329"/>
                <a:gridCol w="2061329"/>
              </a:tblGrid>
              <a:tr h="543164">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Indicators</a:t>
                      </a:r>
                      <a:r>
                        <a:rPr lang="en-GB" sz="1400" b="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of Potential Underperformance</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Needs further development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Competent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ctr"/>
                      <a:r>
                        <a:rPr lang="en-GB" sz="1400" b="0" dirty="0" smtClean="0">
                          <a:latin typeface="Arial Unicode MS" panose="020B0604020202020204" pitchFamily="34" charset="-128"/>
                          <a:ea typeface="Arial Unicode MS" panose="020B0604020202020204" pitchFamily="34" charset="-128"/>
                          <a:cs typeface="Arial Unicode MS" panose="020B0604020202020204" pitchFamily="34" charset="-128"/>
                        </a:rPr>
                        <a:t>Excellent</a:t>
                      </a:r>
                      <a:endParaRPr lang="en-GB" sz="1400" b="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617220">
                <a:tc rowSpan="5">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respect the requirements of the organisation </a:t>
                      </a:r>
                      <a:r>
                        <a:rPr lang="en-GB" sz="900" dirty="0" err="1" smtClean="0">
                          <a:latin typeface="Arial Unicode MS" panose="020B0604020202020204" pitchFamily="34" charset="-128"/>
                          <a:ea typeface="Arial Unicode MS" panose="020B0604020202020204" pitchFamily="34" charset="-128"/>
                          <a:cs typeface="Arial Unicode MS" panose="020B0604020202020204" pitchFamily="34" charset="-128"/>
                        </a:rPr>
                        <a:t>eg</a:t>
                      </a: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 meeting deadlines, producing documentation, observing contractual obligations</a:t>
                      </a:r>
                    </a:p>
                    <a:p>
                      <a:pPr algn="l"/>
                      <a:endPar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Has</a:t>
                      </a:r>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repeated unexplained or unplanned absences from professional commitment</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Prioritises his/her own interests above those of the patient</a:t>
                      </a:r>
                    </a:p>
                    <a:p>
                      <a:pPr algn="l"/>
                      <a:endPar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l"/>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Fails to cope adequately with pressure </a:t>
                      </a:r>
                      <a:r>
                        <a:rPr lang="en-GB" sz="900" baseline="0" dirty="0" err="1" smtClean="0">
                          <a:latin typeface="Arial Unicode MS" panose="020B0604020202020204" pitchFamily="34" charset="-128"/>
                          <a:ea typeface="Arial Unicode MS" panose="020B0604020202020204" pitchFamily="34" charset="-128"/>
                          <a:cs typeface="Arial Unicode MS" panose="020B0604020202020204" pitchFamily="34" charset="-128"/>
                        </a:rPr>
                        <a:t>eg</a:t>
                      </a:r>
                      <a:r>
                        <a:rPr lang="en-GB" sz="900" baseline="0" dirty="0" smtClean="0">
                          <a:latin typeface="Arial Unicode MS" panose="020B0604020202020204" pitchFamily="34" charset="-128"/>
                          <a:ea typeface="Arial Unicode MS" panose="020B0604020202020204" pitchFamily="34" charset="-128"/>
                          <a:cs typeface="Arial Unicode MS" panose="020B0604020202020204" pitchFamily="34" charset="-128"/>
                        </a:rPr>
                        <a:t> dealing with stress and managing time</a:t>
                      </a:r>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Understands and maintains awareness of the GMC duties of a doctor</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Observes the accepted codes of practice in order to minimise the risk of disciplinary action or litigation</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Encourages scrutiny and justifies professional behaviour to colleagues</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754380">
                <a:tc vMerge="1">
                  <a:txBody>
                    <a:bodyPr/>
                    <a:lstStyle/>
                    <a:p>
                      <a:pPr algn="ctr"/>
                      <a:endParaRPr lang="en-GB"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Attends to professional demands whilst showing awareness of the importance of addressing personal needs</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Achieves a balance between professional and personal demands that protects professional obligations and preserves health</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Anticipates situations that might damage the work / life balance and seeks to minimise the adverse effects</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754380">
                <a:tc vMerge="1">
                  <a:txBody>
                    <a:bodyPr/>
                    <a:lstStyle/>
                    <a:p>
                      <a:pPr algn="ctr"/>
                      <a:endParaRPr lang="en-GB" sz="1200" dirty="0"/>
                    </a:p>
                  </a:txBody>
                  <a:tcPr/>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Attends to physical or mental illness or habit that might interfere seriously with the competent delivery of patient care</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Proactive in taking steps to maintain personal health</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Promotes an organisational culture in which the health of its members is valued and supported</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891540">
                <a:tc vMerge="1">
                  <a:txBody>
                    <a:bodyPr/>
                    <a:lstStyle/>
                    <a:p>
                      <a:pPr algn="ctr"/>
                      <a:endParaRPr lang="en-GB" sz="1200" dirty="0"/>
                    </a:p>
                  </a:txBody>
                  <a:tcPr/>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Notifies his / her own or a colleague’s performance, conduct or health might be putting patients at risk</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Promptly, discreetly and impartially ascertains the facts of the case, takes advice from colleagues and, if appropriate, engages in a referral procedure</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algn="l"/>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Provides positive support to colleagues who have made mistakes or whose performance gives cause for concern</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r h="617220">
                <a:tc vMerge="1">
                  <a:txBody>
                    <a:bodyPr/>
                    <a:lstStyle/>
                    <a:p>
                      <a:pPr algn="ctr"/>
                      <a:endParaRPr lang="en-GB" sz="12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Responds to complaints appropriately</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Where personal performance is an issue, seeks advice and engages in remedial action</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900" dirty="0" smtClean="0">
                          <a:latin typeface="Arial Unicode MS" panose="020B0604020202020204" pitchFamily="34" charset="-128"/>
                          <a:ea typeface="Arial Unicode MS" panose="020B0604020202020204" pitchFamily="34" charset="-128"/>
                          <a:cs typeface="Arial Unicode MS" panose="020B0604020202020204" pitchFamily="34" charset="-128"/>
                        </a:rPr>
                        <a:t>Uses mechanisms to learn from performance issues and to prevent them occurring in the organisation</a:t>
                      </a:r>
                    </a:p>
                    <a:p>
                      <a:pPr algn="l"/>
                      <a:endParaRPr lang="en-GB" sz="900" dirty="0">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34290" marB="34290"/>
                </a:tc>
              </a:tr>
            </a:tbl>
          </a:graphicData>
        </a:graphic>
      </p:graphicFrame>
    </p:spTree>
    <p:extLst>
      <p:ext uri="{BB962C8B-B14F-4D97-AF65-F5344CB8AC3E}">
        <p14:creationId xmlns:p14="http://schemas.microsoft.com/office/powerpoint/2010/main" val="23453033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636912"/>
            <a:ext cx="7954143" cy="1143000"/>
          </a:xfrm>
        </p:spPr>
        <p:txBody>
          <a:bodyPr/>
          <a:lstStyle/>
          <a:p>
            <a:r>
              <a:rPr lang="en-GB" sz="3600" b="0" dirty="0" smtClean="0">
                <a:latin typeface="Arial Unicode MS" panose="020B0604020202020204" pitchFamily="34" charset="-128"/>
                <a:ea typeface="Arial Unicode MS" panose="020B0604020202020204" pitchFamily="34" charset="-128"/>
                <a:cs typeface="Arial Unicode MS" panose="020B0604020202020204" pitchFamily="34" charset="-128"/>
              </a:rPr>
              <a:t>Planning and conducting the interview</a:t>
            </a:r>
            <a:endParaRPr lang="en-GB" sz="3600" b="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4204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508" y="2492896"/>
            <a:ext cx="7772400" cy="1143000"/>
          </a:xfrm>
        </p:spPr>
        <p:txBody>
          <a:bodyPr/>
          <a:lstStyle/>
          <a:p>
            <a:r>
              <a:rPr lang="en-GB" sz="2000" b="0" dirty="0">
                <a:solidFill>
                  <a:schemeClr val="tx1"/>
                </a:solidFill>
                <a:latin typeface="Arial" panose="020B0604020202020204" pitchFamily="34" charset="0"/>
                <a:cs typeface="Arial" panose="020B0604020202020204" pitchFamily="34" charset="0"/>
              </a:rPr>
              <a:t>There are descriptors of what constitutes insufficient evidence, needs further development, competent and excellent for each competency area in the Trainee </a:t>
            </a:r>
            <a:r>
              <a:rPr lang="en-GB" sz="2000" b="0" dirty="0" err="1">
                <a:solidFill>
                  <a:schemeClr val="tx1"/>
                </a:solidFill>
                <a:latin typeface="Arial" panose="020B0604020202020204" pitchFamily="34" charset="0"/>
                <a:cs typeface="Arial" panose="020B0604020202020204" pitchFamily="34" charset="0"/>
              </a:rPr>
              <a:t>ePortfolio</a:t>
            </a:r>
            <a:r>
              <a:rPr lang="en-GB" sz="2000" b="0" dirty="0">
                <a:solidFill>
                  <a:schemeClr val="tx1"/>
                </a:solidFill>
                <a:latin typeface="Arial" panose="020B0604020202020204" pitchFamily="34" charset="0"/>
                <a:cs typeface="Arial" panose="020B0604020202020204" pitchFamily="34" charset="0"/>
              </a:rPr>
              <a:t> and it is important that the assessor takes time to develop a clear understanding of what specific evidence will indicate each level of performance.</a:t>
            </a:r>
            <a:br>
              <a:rPr lang="en-GB" sz="2000" b="0" dirty="0">
                <a:solidFill>
                  <a:schemeClr val="tx1"/>
                </a:solidFill>
                <a:latin typeface="Arial" panose="020B0604020202020204" pitchFamily="34" charset="0"/>
                <a:cs typeface="Arial" panose="020B0604020202020204" pitchFamily="34" charset="0"/>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98583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852936"/>
            <a:ext cx="7772400" cy="1143000"/>
          </a:xfrm>
        </p:spPr>
        <p:txBody>
          <a:bodyPr/>
          <a:lstStyle/>
          <a:p>
            <a:r>
              <a:rPr lang="en-GB" sz="2000" b="0" dirty="0">
                <a:solidFill>
                  <a:schemeClr val="tx1"/>
                </a:solidFill>
                <a:latin typeface="Arial" panose="020B0604020202020204" pitchFamily="34" charset="0"/>
                <a:cs typeface="Arial" panose="020B0604020202020204" pitchFamily="34" charset="0"/>
              </a:rPr>
              <a:t>It is important to devise questions which assess each level of competence.</a:t>
            </a:r>
            <a:br>
              <a:rPr lang="en-GB" sz="2000" b="0" dirty="0">
                <a:solidFill>
                  <a:schemeClr val="tx1"/>
                </a:solidFill>
                <a:latin typeface="Arial" panose="020B0604020202020204" pitchFamily="34" charset="0"/>
                <a:cs typeface="Arial" panose="020B0604020202020204" pitchFamily="34" charset="0"/>
              </a:rPr>
            </a:br>
            <a:endParaRPr lang="en-GB" sz="2000" b="0" dirty="0">
              <a:solidFill>
                <a:schemeClr val="tx1"/>
              </a:solidFill>
            </a:endParaRPr>
          </a:p>
        </p:txBody>
      </p:sp>
    </p:spTree>
    <p:extLst>
      <p:ext uri="{BB962C8B-B14F-4D97-AF65-F5344CB8AC3E}">
        <p14:creationId xmlns:p14="http://schemas.microsoft.com/office/powerpoint/2010/main" val="4238457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420888"/>
            <a:ext cx="7772400" cy="1143000"/>
          </a:xfrm>
        </p:spPr>
        <p:txBody>
          <a:bodyPr/>
          <a:lstStyle/>
          <a:p>
            <a:r>
              <a:rPr lang="en-GB" sz="2000" b="0" dirty="0">
                <a:solidFill>
                  <a:schemeClr val="tx1"/>
                </a:solidFill>
                <a:latin typeface="Arial" panose="020B0604020202020204" pitchFamily="34" charset="0"/>
                <a:cs typeface="Arial" panose="020B0604020202020204" pitchFamily="34" charset="0"/>
              </a:rPr>
              <a:t>It is important to ensure that the Trainee has enough time to review the records and refresh their memory before the discussion.  </a:t>
            </a:r>
            <a:r>
              <a:rPr lang="en-GB" sz="2000" b="0" dirty="0" smtClean="0">
                <a:solidFill>
                  <a:schemeClr val="tx1"/>
                </a:solidFill>
                <a:latin typeface="Arial" panose="020B0604020202020204" pitchFamily="34" charset="0"/>
                <a:cs typeface="Arial" panose="020B0604020202020204" pitchFamily="34" charset="0"/>
              </a:rPr>
              <a:t/>
            </a:r>
            <a:br>
              <a:rPr lang="en-GB" sz="2000" b="0" dirty="0" smtClean="0">
                <a:solidFill>
                  <a:schemeClr val="tx1"/>
                </a:solidFill>
                <a:latin typeface="Arial" panose="020B0604020202020204" pitchFamily="34" charset="0"/>
                <a:cs typeface="Arial" panose="020B0604020202020204" pitchFamily="34" charset="0"/>
              </a:rPr>
            </a:br>
            <a:r>
              <a:rPr lang="en-GB" sz="2000" b="0" dirty="0">
                <a:solidFill>
                  <a:schemeClr val="tx1"/>
                </a:solidFill>
                <a:latin typeface="Arial" panose="020B0604020202020204" pitchFamily="34" charset="0"/>
                <a:cs typeface="Arial" panose="020B0604020202020204" pitchFamily="34" charset="0"/>
              </a:rPr>
              <a:t/>
            </a:r>
            <a:br>
              <a:rPr lang="en-GB" sz="2000" b="0" dirty="0">
                <a:solidFill>
                  <a:schemeClr val="tx1"/>
                </a:solidFill>
                <a:latin typeface="Arial" panose="020B0604020202020204" pitchFamily="34" charset="0"/>
                <a:cs typeface="Arial" panose="020B0604020202020204" pitchFamily="34" charset="0"/>
              </a:rPr>
            </a:br>
            <a:r>
              <a:rPr lang="en-GB" sz="2000" b="0" dirty="0" smtClean="0">
                <a:solidFill>
                  <a:schemeClr val="tx1"/>
                </a:solidFill>
                <a:latin typeface="Arial" panose="020B0604020202020204" pitchFamily="34" charset="0"/>
                <a:cs typeface="Arial" panose="020B0604020202020204" pitchFamily="34" charset="0"/>
              </a:rPr>
              <a:t>The </a:t>
            </a:r>
            <a:r>
              <a:rPr lang="en-GB" sz="2000" b="0" dirty="0">
                <a:solidFill>
                  <a:schemeClr val="tx1"/>
                </a:solidFill>
                <a:latin typeface="Arial" panose="020B0604020202020204" pitchFamily="34" charset="0"/>
                <a:cs typeface="Arial" panose="020B0604020202020204" pitchFamily="34" charset="0"/>
              </a:rPr>
              <a:t>starting point for the interview should be the written records and an assessment of the quality of these records should be made and recorded.</a:t>
            </a:r>
            <a:br>
              <a:rPr lang="en-GB" sz="2000" b="0" dirty="0">
                <a:solidFill>
                  <a:schemeClr val="tx1"/>
                </a:solidFill>
                <a:latin typeface="Arial" panose="020B0604020202020204" pitchFamily="34" charset="0"/>
                <a:cs typeface="Arial" panose="020B0604020202020204" pitchFamily="34" charset="0"/>
              </a:rPr>
            </a:br>
            <a:endPar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179765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060848"/>
            <a:ext cx="7772400" cy="1143000"/>
          </a:xfrm>
        </p:spPr>
        <p:txBody>
          <a:bodyPr/>
          <a:lstStyle/>
          <a:p>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Using pre-prepared questions, explore the professional judgement demonstrated by the Trainee paying particular attention to situations in which uncertainty has arisen, or where a conflict of decision-making has arisen.  </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20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minutes should be allowed per case.</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265668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362200"/>
            <a:ext cx="7772400" cy="1143000"/>
          </a:xfrm>
        </p:spPr>
        <p:txBody>
          <a:bodyPr/>
          <a:lstStyle/>
          <a:p>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It is important for the progress of the trainee, that the interview is used to guide further development by offering structured feedback</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discussions in years ST1 and ST2 should take no longer than 30 minutes, which allows about 10 minutes for feedback together with any recommendations for change.</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3793046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916832"/>
            <a:ext cx="7772400" cy="1143000"/>
          </a:xfrm>
        </p:spPr>
        <p:txBody>
          <a:bodyPr/>
          <a:lstStyle/>
          <a:p>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Throughout the discussion, it is helpful to record evidence elicited</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This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information can then be used to inform the judgement on the level of performance of the trainee against each competency area</a:t>
            </a: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b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GB" sz="2000" b="0" dirty="0" smtClean="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t>
            </a:r>
            <a:r>
              <a:rPr lang="en-GB" sz="2000" b="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the end of each case, a judgement of the level of performance demonstrated by the trainee should be recorded on the marking grid along with recommendations for further development.</a:t>
            </a:r>
            <a:r>
              <a:rPr lang="en-GB" dirty="0">
                <a:solidFill>
                  <a:schemeClr val="tx1"/>
                </a:solidFill>
                <a:latin typeface="Arial" panose="020B0604020202020204" pitchFamily="34" charset="0"/>
                <a:cs typeface="Arial" panose="020B0604020202020204" pitchFamily="34" charset="0"/>
              </a:rPr>
              <a:t/>
            </a:r>
            <a:br>
              <a:rPr lang="en-GB" dirty="0">
                <a:solidFill>
                  <a:schemeClr val="tx1"/>
                </a:solidFill>
                <a:latin typeface="Arial" panose="020B0604020202020204" pitchFamily="34" charset="0"/>
                <a:cs typeface="Arial" panose="020B0604020202020204" pitchFamily="34" charset="0"/>
              </a:rPr>
            </a:br>
            <a:endParaRPr lang="en-GB" dirty="0">
              <a:solidFill>
                <a:schemeClr val="tx1"/>
              </a:solidFill>
            </a:endParaRPr>
          </a:p>
        </p:txBody>
      </p:sp>
    </p:spTree>
    <p:extLst>
      <p:ext uri="{BB962C8B-B14F-4D97-AF65-F5344CB8AC3E}">
        <p14:creationId xmlns:p14="http://schemas.microsoft.com/office/powerpoint/2010/main" val="2725817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599</TotalTime>
  <Words>2269</Words>
  <Application>Microsoft Office PowerPoint</Application>
  <PresentationFormat>On-screen Show (4:3)</PresentationFormat>
  <Paragraphs>268</Paragraphs>
  <Slides>35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 Unicode MS</vt:lpstr>
      <vt:lpstr>Arial</vt:lpstr>
      <vt:lpstr>Calibri</vt:lpstr>
      <vt:lpstr>FRutiga</vt:lpstr>
      <vt:lpstr>FRutiga</vt:lpstr>
      <vt:lpstr>Frutiga </vt:lpstr>
      <vt:lpstr>Office Theme</vt:lpstr>
      <vt:lpstr>Case Based Discussion (CBD)</vt:lpstr>
      <vt:lpstr>  </vt:lpstr>
      <vt:lpstr>  It is the trainee’s responsibility for selecting cases and ensuring that the paperwork is completed properly.  Cases previously discussed during debriefs should not be used.  Cases should reflect a balance of cases, including: Children; Mental health; Cancer and palliative care; Older adults.   Cases should also reflect different contexts: Surgery; Home visits; Out of hours.   </vt:lpstr>
      <vt:lpstr>  When should the CBDs happen?  In full-time training a minimum of 6 CBDs should be carried out in ST1 and ST2 (3 before the 6 month review, and 3 before the final review).   In ST3, 12 CBDs are conducted (6 before the 6 month review, and 6 before the final review). </vt:lpstr>
      <vt:lpstr> </vt:lpstr>
      <vt:lpstr>Speciality training years  (ST3)  The trainee should select 4 cases.  The clinical entries and relevant records should be presented to the clinical supervisor one week before the discussion.   Two cases are selected for discussion. </vt:lpstr>
      <vt:lpstr>What should you discuss?  The discussion should be framed around the actual case.   Questions should be designed to elicit evidence of competence: the discussion should not shift to a test of knowledge.   The aim is to cover as many relevant competencies as possible in the time available.   It is helpful to establish at the start of the discussion which competence areas are going to be assessed. Each case should last about 30 minutes, which includes the discussion itself, completion of the rating form, and feedback. </vt:lpstr>
      <vt:lpstr>The competencies</vt:lpstr>
      <vt:lpstr>Practising holistically  This competency is about the ability of the doctor to operate in physical, psychological, socio-economic and cultural dimensions, taking into account feelings as well as thoughts. </vt:lpstr>
      <vt:lpstr>PowerPoint Presentation</vt:lpstr>
      <vt:lpstr>Data gathering and interpretation  This competency is about the gathering and use of data for clinical judgement, the choice of examination and investigations and their interpretation. </vt:lpstr>
      <vt:lpstr>PowerPoint Presentation</vt:lpstr>
      <vt:lpstr>Making a diagnosis/making decisions  This competency is about a conscious, structured approach to decision-making. </vt:lpstr>
      <vt:lpstr>PowerPoint Presentation</vt:lpstr>
      <vt:lpstr>Clinical management  This competency is about the recognition and management of common medical conditions in primary care. </vt:lpstr>
      <vt:lpstr>PowerPoint Presentation</vt:lpstr>
      <vt:lpstr>Managing medical complexity  This competency is about aspects of care beyond managing straightforward problems, including the management of co-morbidity, uncertainty and risk, and the approach to health rather than just illness. </vt:lpstr>
      <vt:lpstr>PowerPoint Presentation</vt:lpstr>
      <vt:lpstr>Primary care administration &amp; IMT  This competency is about the use of primary care administration systems, effective record keeping and information technology for the benefit of patient care. </vt:lpstr>
      <vt:lpstr>PowerPoint Presentation</vt:lpstr>
      <vt:lpstr>Working with colleagues and in teams  This competency is working effectively with other professionals to ensure patient care, including the sharing of information with colleagues. </vt:lpstr>
      <vt:lpstr>PowerPoint Presentation</vt:lpstr>
      <vt:lpstr>Community orientation  This competency is about the management of the health and social care of the practice population and local community. </vt:lpstr>
      <vt:lpstr>PowerPoint Presentation</vt:lpstr>
      <vt:lpstr>Maintaining an ethical approach  This competency is about practising ethically with integrity and a respect for diversity </vt:lpstr>
      <vt:lpstr>PowerPoint Presentation</vt:lpstr>
      <vt:lpstr>Fitness to practice  This competency is about the doctor’s awareness of when his/her own performance, conduct or health, or that of others might put the patients at risk and the action taken to protect patients.</vt:lpstr>
      <vt:lpstr>PowerPoint Presentation</vt:lpstr>
      <vt:lpstr>Planning and conducting the interview</vt:lpstr>
      <vt:lpstr>There are descriptors of what constitutes insufficient evidence, needs further development, competent and excellent for each competency area in the Trainee ePortfolio and it is important that the assessor takes time to develop a clear understanding of what specific evidence will indicate each level of performance. </vt:lpstr>
      <vt:lpstr>It is important to devise questions which assess each level of competence. </vt:lpstr>
      <vt:lpstr>It is important to ensure that the Trainee has enough time to review the records and refresh their memory before the discussion.    The starting point for the interview should be the written records and an assessment of the quality of these records should be made and recorded. </vt:lpstr>
      <vt:lpstr>Using pre-prepared questions, explore the professional judgement demonstrated by the Trainee paying particular attention to situations in which uncertainty has arisen, or where a conflict of decision-making has arisen.    20 minutes should be allowed per case. </vt:lpstr>
      <vt:lpstr>It is important for the progress of the trainee, that the interview is used to guide further development by offering structured feedback.  The discussions in years ST1 and ST2 should take no longer than 30 minutes, which allows about 10 minutes for feedback together with any recommendations for change. </vt:lpstr>
      <vt:lpstr>Throughout the discussion, it is helpful to record evidence elicited.  This information can then be used to inform the judgement on the level of performance of the trainee against each competency area.  At the end of each case, a judgement of the level of performance demonstrated by the trainee should be recorded on the marking grid along with recommendations for further development. </vt:lpstr>
    </vt:vector>
  </TitlesOfParts>
  <Company>Whatever Design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Lake</dc:creator>
  <cp:lastModifiedBy>Chris Webb</cp:lastModifiedBy>
  <cp:revision>71</cp:revision>
  <dcterms:created xsi:type="dcterms:W3CDTF">2013-04-04T10:50:13Z</dcterms:created>
  <dcterms:modified xsi:type="dcterms:W3CDTF">2014-10-19T14:04:34Z</dcterms:modified>
</cp:coreProperties>
</file>