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61" r:id="rId6"/>
    <p:sldId id="259"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199" autoAdjust="0"/>
  </p:normalViewPr>
  <p:slideViewPr>
    <p:cSldViewPr>
      <p:cViewPr varScale="1">
        <p:scale>
          <a:sx n="87" d="100"/>
          <a:sy n="87" d="100"/>
        </p:scale>
        <p:origin x="100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03B33BD-02A9-4E4D-AF2C-5DF720287128}" type="datetimeFigureOut">
              <a:rPr lang="en-GB" smtClean="0"/>
              <a:t>08/01/2018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4152465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03B33BD-02A9-4E4D-AF2C-5DF720287128}" type="datetimeFigureOut">
              <a:rPr lang="en-GB" smtClean="0"/>
              <a:t>08/01/2018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1680195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3B33BD-02A9-4E4D-AF2C-5DF720287128}" type="datetimeFigureOut">
              <a:rPr lang="en-GB" smtClean="0"/>
              <a:t>08/01/2018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2787276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03B33BD-02A9-4E4D-AF2C-5DF720287128}" type="datetimeFigureOut">
              <a:rPr lang="en-GB" smtClean="0"/>
              <a:t>08/01/2018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327142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03B33BD-02A9-4E4D-AF2C-5DF720287128}" type="datetimeFigureOut">
              <a:rPr lang="en-GB" smtClean="0"/>
              <a:t>08/01/2018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2008170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03B33BD-02A9-4E4D-AF2C-5DF720287128}" type="datetimeFigureOut">
              <a:rPr lang="en-GB" smtClean="0"/>
              <a:t>08/01/2018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2507547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3B33BD-02A9-4E4D-AF2C-5DF720287128}" type="datetimeFigureOut">
              <a:rPr lang="en-GB" smtClean="0"/>
              <a:t>08/01/2018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1654790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3B33BD-02A9-4E4D-AF2C-5DF720287128}" type="datetimeFigureOut">
              <a:rPr lang="en-GB" smtClean="0"/>
              <a:t>08/01/2018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550935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3B33BD-02A9-4E4D-AF2C-5DF720287128}" type="datetimeFigureOut">
              <a:rPr lang="en-GB" smtClean="0"/>
              <a:t>08/01/2018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2428224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03B33BD-02A9-4E4D-AF2C-5DF720287128}" type="datetimeFigureOut">
              <a:rPr lang="en-GB" smtClean="0"/>
              <a:t>08/01/2018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2682287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03B33BD-02A9-4E4D-AF2C-5DF720287128}" type="datetimeFigureOut">
              <a:rPr lang="en-GB" smtClean="0"/>
              <a:t>08/01/2018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557A58-1BF7-4BD6-8733-01BC92F6861B}" type="slidenum">
              <a:rPr lang="en-GB" smtClean="0"/>
              <a:t>‹#›</a:t>
            </a:fld>
            <a:endParaRPr lang="en-GB"/>
          </a:p>
        </p:txBody>
      </p:sp>
    </p:spTree>
    <p:extLst>
      <p:ext uri="{BB962C8B-B14F-4D97-AF65-F5344CB8AC3E}">
        <p14:creationId xmlns:p14="http://schemas.microsoft.com/office/powerpoint/2010/main" val="1109435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3B33BD-02A9-4E4D-AF2C-5DF720287128}" type="datetimeFigureOut">
              <a:rPr lang="en-GB" smtClean="0"/>
              <a:t>08/01/2018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557A58-1BF7-4BD6-8733-01BC92F6861B}" type="slidenum">
              <a:rPr lang="en-GB" smtClean="0"/>
              <a:t>‹#›</a:t>
            </a:fld>
            <a:endParaRPr lang="en-GB"/>
          </a:p>
        </p:txBody>
      </p:sp>
    </p:spTree>
    <p:extLst>
      <p:ext uri="{BB962C8B-B14F-4D97-AF65-F5344CB8AC3E}">
        <p14:creationId xmlns:p14="http://schemas.microsoft.com/office/powerpoint/2010/main" val="2671948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bradfordvts.co.uk/"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Case Based Discussions</a:t>
            </a:r>
          </a:p>
        </p:txBody>
      </p:sp>
      <p:sp>
        <p:nvSpPr>
          <p:cNvPr id="3" name="Subtitle 2"/>
          <p:cNvSpPr>
            <a:spLocks noGrp="1"/>
          </p:cNvSpPr>
          <p:nvPr>
            <p:ph type="subTitle" idx="1"/>
          </p:nvPr>
        </p:nvSpPr>
        <p:spPr/>
        <p:txBody>
          <a:bodyPr/>
          <a:lstStyle/>
          <a:p>
            <a:r>
              <a:rPr lang="en-GB" dirty="0"/>
              <a:t>Help </a:t>
            </a:r>
            <a:r>
              <a:rPr lang="en-GB"/>
              <a:t>for trainers</a:t>
            </a:r>
            <a:endParaRPr lang="en-GB" dirty="0"/>
          </a:p>
        </p:txBody>
      </p:sp>
    </p:spTree>
    <p:extLst>
      <p:ext uri="{BB962C8B-B14F-4D97-AF65-F5344CB8AC3E}">
        <p14:creationId xmlns:p14="http://schemas.microsoft.com/office/powerpoint/2010/main" val="1431818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a CBD?</a:t>
            </a:r>
          </a:p>
        </p:txBody>
      </p:sp>
      <p:sp>
        <p:nvSpPr>
          <p:cNvPr id="3" name="Content Placeholder 2"/>
          <p:cNvSpPr>
            <a:spLocks noGrp="1"/>
          </p:cNvSpPr>
          <p:nvPr>
            <p:ph idx="1"/>
          </p:nvPr>
        </p:nvSpPr>
        <p:spPr/>
        <p:txBody>
          <a:bodyPr>
            <a:normAutofit fontScale="85000" lnSpcReduction="10000"/>
          </a:bodyPr>
          <a:lstStyle/>
          <a:p>
            <a:pPr lvl="0"/>
            <a:r>
              <a:rPr lang="en-GB" dirty="0"/>
              <a:t>A </a:t>
            </a:r>
            <a:r>
              <a:rPr lang="en-GB" dirty="0" err="1"/>
              <a:t>CbD</a:t>
            </a:r>
            <a:r>
              <a:rPr lang="en-GB" dirty="0"/>
              <a:t> is essentially a structured interview between educator and trainee. </a:t>
            </a:r>
          </a:p>
          <a:p>
            <a:pPr lvl="0"/>
            <a:r>
              <a:rPr lang="en-GB" dirty="0"/>
              <a:t>The aim of </a:t>
            </a:r>
            <a:r>
              <a:rPr lang="en-GB" dirty="0" err="1"/>
              <a:t>CbD</a:t>
            </a:r>
            <a:r>
              <a:rPr lang="en-GB" dirty="0"/>
              <a:t> is to explore </a:t>
            </a:r>
            <a:r>
              <a:rPr lang="en-GB" b="1" dirty="0"/>
              <a:t>professional judgement </a:t>
            </a:r>
            <a:r>
              <a:rPr lang="en-GB" dirty="0"/>
              <a:t>exercised in clinical cases.  The attributes required (objectives) to do this may include: </a:t>
            </a:r>
          </a:p>
          <a:p>
            <a:pPr lvl="0"/>
            <a:r>
              <a:rPr lang="en-GB" dirty="0"/>
              <a:t>recognising uncertainty/complexity</a:t>
            </a:r>
          </a:p>
          <a:p>
            <a:pPr lvl="0"/>
            <a:r>
              <a:rPr lang="en-GB" dirty="0"/>
              <a:t>application or use of medical knowledge</a:t>
            </a:r>
          </a:p>
          <a:p>
            <a:pPr lvl="0"/>
            <a:r>
              <a:rPr lang="en-GB" dirty="0"/>
              <a:t>application or use of ethical and legal frameworks</a:t>
            </a:r>
          </a:p>
          <a:p>
            <a:pPr lvl="0"/>
            <a:r>
              <a:rPr lang="en-GB" dirty="0"/>
              <a:t>ability to prioritise options, consider implications and justify decisions.</a:t>
            </a:r>
          </a:p>
          <a:p>
            <a:endParaRPr lang="en-GB" dirty="0"/>
          </a:p>
        </p:txBody>
      </p:sp>
    </p:spTree>
    <p:extLst>
      <p:ext uri="{BB962C8B-B14F-4D97-AF65-F5344CB8AC3E}">
        <p14:creationId xmlns:p14="http://schemas.microsoft.com/office/powerpoint/2010/main" val="1566157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What are we planning to do in this session?</a:t>
            </a:r>
          </a:p>
        </p:txBody>
      </p:sp>
      <p:sp>
        <p:nvSpPr>
          <p:cNvPr id="3" name="Content Placeholder 2"/>
          <p:cNvSpPr>
            <a:spLocks noGrp="1"/>
          </p:cNvSpPr>
          <p:nvPr>
            <p:ph idx="1"/>
          </p:nvPr>
        </p:nvSpPr>
        <p:spPr/>
        <p:txBody>
          <a:bodyPr/>
          <a:lstStyle/>
          <a:p>
            <a:r>
              <a:rPr lang="en-GB" dirty="0"/>
              <a:t>Advice about how to do it well</a:t>
            </a:r>
          </a:p>
          <a:p>
            <a:r>
              <a:rPr lang="en-GB" dirty="0"/>
              <a:t>Observation of a CBD</a:t>
            </a:r>
          </a:p>
          <a:p>
            <a:r>
              <a:rPr lang="en-GB" dirty="0"/>
              <a:t>Benchmarking scoring</a:t>
            </a:r>
          </a:p>
          <a:p>
            <a:r>
              <a:rPr lang="en-GB" dirty="0"/>
              <a:t>Discussion</a:t>
            </a:r>
          </a:p>
        </p:txBody>
      </p:sp>
    </p:spTree>
    <p:extLst>
      <p:ext uri="{BB962C8B-B14F-4D97-AF65-F5344CB8AC3E}">
        <p14:creationId xmlns:p14="http://schemas.microsoft.com/office/powerpoint/2010/main" val="569388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a CBD?</a:t>
            </a:r>
          </a:p>
        </p:txBody>
      </p:sp>
      <p:sp>
        <p:nvSpPr>
          <p:cNvPr id="3" name="Content Placeholder 2"/>
          <p:cNvSpPr>
            <a:spLocks noGrp="1"/>
          </p:cNvSpPr>
          <p:nvPr>
            <p:ph idx="1"/>
          </p:nvPr>
        </p:nvSpPr>
        <p:spPr/>
        <p:txBody>
          <a:bodyPr>
            <a:normAutofit fontScale="92500" lnSpcReduction="10000"/>
          </a:bodyPr>
          <a:lstStyle/>
          <a:p>
            <a:pPr lvl="0"/>
            <a:r>
              <a:rPr lang="en-GB" dirty="0"/>
              <a:t>Case Based Discussions (CBDs) are different than Random Case Analyses (RCAs) in that with CBDs you are meant to stick to the ‘here and now’ (or should I say ‘there and then’); you should avoid going into fantasy world with ‘what if….’ questions as you would do with RCAs.</a:t>
            </a:r>
          </a:p>
          <a:p>
            <a:pPr lvl="0"/>
            <a:r>
              <a:rPr lang="en-GB" dirty="0"/>
              <a:t>Be aware: if you don’t seem to be doing much CBDs with your GP trainee, ask yourself, ‘where is the avoidance coming from’: GP trainee or trainer:  is there a </a:t>
            </a:r>
            <a:r>
              <a:rPr lang="en-GB" b="1" dirty="0"/>
              <a:t>training need</a:t>
            </a:r>
            <a:r>
              <a:rPr lang="en-GB" dirty="0"/>
              <a:t> here?</a:t>
            </a:r>
          </a:p>
          <a:p>
            <a:endParaRPr lang="en-GB" dirty="0"/>
          </a:p>
        </p:txBody>
      </p:sp>
    </p:spTree>
    <p:extLst>
      <p:ext uri="{BB962C8B-B14F-4D97-AF65-F5344CB8AC3E}">
        <p14:creationId xmlns:p14="http://schemas.microsoft.com/office/powerpoint/2010/main" val="372499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TOP TIPS</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351644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fontScale="90000"/>
          </a:bodyPr>
          <a:lstStyle/>
          <a:p>
            <a:r>
              <a:rPr lang="en-GB" b="1" dirty="0"/>
              <a:t>BEFORE YOU START</a:t>
            </a:r>
            <a:br>
              <a:rPr lang="en-GB" b="1" dirty="0"/>
            </a:br>
            <a:endParaRPr lang="en-GB" dirty="0"/>
          </a:p>
        </p:txBody>
      </p:sp>
      <p:sp>
        <p:nvSpPr>
          <p:cNvPr id="3" name="Content Placeholder 2"/>
          <p:cNvSpPr>
            <a:spLocks noGrp="1"/>
          </p:cNvSpPr>
          <p:nvPr>
            <p:ph idx="1"/>
          </p:nvPr>
        </p:nvSpPr>
        <p:spPr>
          <a:xfrm>
            <a:off x="457200" y="1052736"/>
            <a:ext cx="8229600" cy="5616624"/>
          </a:xfrm>
        </p:spPr>
        <p:txBody>
          <a:bodyPr>
            <a:normAutofit fontScale="62500" lnSpcReduction="20000"/>
          </a:bodyPr>
          <a:lstStyle/>
          <a:p>
            <a:pPr lvl="0"/>
            <a:r>
              <a:rPr lang="en-GB" sz="4000" b="1" dirty="0"/>
              <a:t>Protected time</a:t>
            </a:r>
            <a:r>
              <a:rPr lang="en-GB" sz="4000" dirty="0"/>
              <a:t> is needed for CBDs.</a:t>
            </a:r>
          </a:p>
          <a:p>
            <a:pPr lvl="0"/>
            <a:r>
              <a:rPr lang="en-GB" sz="4000" dirty="0"/>
              <a:t>When a case is presented to you for CBD, make sure you’ve </a:t>
            </a:r>
            <a:r>
              <a:rPr lang="en-GB" sz="4000" b="1" dirty="0"/>
              <a:t>read it beforehand.  </a:t>
            </a:r>
            <a:r>
              <a:rPr lang="en-GB" sz="4000" dirty="0"/>
              <a:t>You might want to read it an hour before you start or the day before.  Anything longer than that and there is the real risk that you’ll forget all the details.</a:t>
            </a:r>
          </a:p>
          <a:p>
            <a:pPr lvl="0"/>
            <a:r>
              <a:rPr lang="en-GB" sz="4000" b="1" dirty="0"/>
              <a:t>Case selection is very important to success:</a:t>
            </a:r>
            <a:r>
              <a:rPr lang="en-GB" sz="4000" dirty="0"/>
              <a:t> tell your trainee to present you with cases that focus on the competencies they’ve not so far covered in previous CBDs or those that have previously been flagged as needing development.  Cases in which there was an element of uncertainty or where a conflict in decision making are particularly good ones to choose.</a:t>
            </a:r>
          </a:p>
          <a:p>
            <a:pPr lvl="0"/>
            <a:r>
              <a:rPr lang="en-GB" sz="4000" b="1" dirty="0"/>
              <a:t>Work out which competency areas</a:t>
            </a:r>
            <a:r>
              <a:rPr lang="en-GB" sz="4000" dirty="0"/>
              <a:t> you’re going to assess – you don’t need to do all of them with each case; just pick 3-4.</a:t>
            </a:r>
          </a:p>
          <a:p>
            <a:endParaRPr lang="en-GB" dirty="0"/>
          </a:p>
        </p:txBody>
      </p:sp>
    </p:spTree>
    <p:extLst>
      <p:ext uri="{BB962C8B-B14F-4D97-AF65-F5344CB8AC3E}">
        <p14:creationId xmlns:p14="http://schemas.microsoft.com/office/powerpoint/2010/main" val="3655664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BEFORE YOU START</a:t>
            </a:r>
            <a:endParaRPr lang="en-GB" dirty="0"/>
          </a:p>
        </p:txBody>
      </p:sp>
      <p:sp>
        <p:nvSpPr>
          <p:cNvPr id="3" name="Content Placeholder 2"/>
          <p:cNvSpPr>
            <a:spLocks noGrp="1"/>
          </p:cNvSpPr>
          <p:nvPr>
            <p:ph idx="1"/>
          </p:nvPr>
        </p:nvSpPr>
        <p:spPr>
          <a:xfrm>
            <a:off x="457200" y="1196752"/>
            <a:ext cx="8229600" cy="4929411"/>
          </a:xfrm>
        </p:spPr>
        <p:txBody>
          <a:bodyPr>
            <a:normAutofit fontScale="85000" lnSpcReduction="20000"/>
          </a:bodyPr>
          <a:lstStyle/>
          <a:p>
            <a:pPr lvl="0"/>
            <a:r>
              <a:rPr lang="en-GB" dirty="0"/>
              <a:t>Now </a:t>
            </a:r>
            <a:r>
              <a:rPr lang="en-GB" b="1" dirty="0"/>
              <a:t>work out some questions</a:t>
            </a:r>
            <a:r>
              <a:rPr lang="en-GB" dirty="0"/>
              <a:t> relating to each competency domain.   </a:t>
            </a:r>
          </a:p>
          <a:p>
            <a:pPr lvl="0"/>
            <a:r>
              <a:rPr lang="en-GB" dirty="0"/>
              <a:t> ‘CBD question maker’  available at </a:t>
            </a:r>
            <a:r>
              <a:rPr lang="en-GB" u="sng" dirty="0">
                <a:hlinkClick r:id="rId2"/>
              </a:rPr>
              <a:t>www.bradfordvts.co.uk</a:t>
            </a:r>
            <a:r>
              <a:rPr lang="en-GB" dirty="0"/>
              <a:t> (click </a:t>
            </a:r>
            <a:r>
              <a:rPr lang="en-GB" dirty="0" err="1"/>
              <a:t>nMRCGP</a:t>
            </a:r>
            <a:r>
              <a:rPr lang="en-GB" dirty="0"/>
              <a:t> then CBD and you’ll find it in the downloads section there – which is also where this document is stored). </a:t>
            </a:r>
          </a:p>
          <a:p>
            <a:pPr lvl="0"/>
            <a:r>
              <a:rPr lang="en-GB" dirty="0"/>
              <a:t>The RCGP has formulated descriptors of what constitutes </a:t>
            </a:r>
            <a:r>
              <a:rPr lang="en-GB" i="1" dirty="0"/>
              <a:t>needs further development</a:t>
            </a:r>
            <a:r>
              <a:rPr lang="en-GB" dirty="0"/>
              <a:t>, </a:t>
            </a:r>
            <a:r>
              <a:rPr lang="en-GB" i="1" dirty="0"/>
              <a:t>competent </a:t>
            </a:r>
            <a:r>
              <a:rPr lang="en-GB" dirty="0"/>
              <a:t>and </a:t>
            </a:r>
            <a:r>
              <a:rPr lang="en-GB" i="1" dirty="0"/>
              <a:t>excellent </a:t>
            </a:r>
            <a:r>
              <a:rPr lang="en-GB" dirty="0"/>
              <a:t>for each competency area.  It’s really important that you’re familiar with these.  Look at the questions you’ve developed and the </a:t>
            </a:r>
            <a:r>
              <a:rPr lang="en-GB" b="1" dirty="0"/>
              <a:t>RCGP’s competency descriptors</a:t>
            </a:r>
            <a:r>
              <a:rPr lang="en-GB" dirty="0"/>
              <a:t> to help you figure out what sort of responses will indicate which grade/level of performance.  </a:t>
            </a:r>
          </a:p>
          <a:p>
            <a:pPr lvl="0"/>
            <a:endParaRPr lang="en-GB" dirty="0"/>
          </a:p>
          <a:p>
            <a:endParaRPr lang="en-GB" dirty="0"/>
          </a:p>
        </p:txBody>
      </p:sp>
    </p:spTree>
    <p:extLst>
      <p:ext uri="{BB962C8B-B14F-4D97-AF65-F5344CB8AC3E}">
        <p14:creationId xmlns:p14="http://schemas.microsoft.com/office/powerpoint/2010/main" val="2010698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b="1" dirty="0"/>
              <a:t>WHEN YOU START</a:t>
            </a:r>
            <a:br>
              <a:rPr lang="en-GB" b="1" dirty="0"/>
            </a:br>
            <a:endParaRPr lang="en-GB" dirty="0"/>
          </a:p>
        </p:txBody>
      </p:sp>
      <p:sp>
        <p:nvSpPr>
          <p:cNvPr id="3" name="Content Placeholder 2"/>
          <p:cNvSpPr>
            <a:spLocks noGrp="1"/>
          </p:cNvSpPr>
          <p:nvPr>
            <p:ph idx="1"/>
          </p:nvPr>
        </p:nvSpPr>
        <p:spPr>
          <a:xfrm>
            <a:off x="457200" y="1052736"/>
            <a:ext cx="8229600" cy="5805264"/>
          </a:xfrm>
        </p:spPr>
        <p:txBody>
          <a:bodyPr>
            <a:normAutofit fontScale="85000" lnSpcReduction="20000"/>
          </a:bodyPr>
          <a:lstStyle/>
          <a:p>
            <a:pPr lvl="0"/>
            <a:r>
              <a:rPr lang="en-GB" dirty="0"/>
              <a:t>Ask the trainee to </a:t>
            </a:r>
            <a:r>
              <a:rPr lang="en-GB" b="1" dirty="0"/>
              <a:t>introduce the case</a:t>
            </a:r>
            <a:r>
              <a:rPr lang="en-GB" dirty="0"/>
              <a:t> </a:t>
            </a:r>
            <a:r>
              <a:rPr lang="en-GB" b="1" dirty="0"/>
              <a:t>briefly</a:t>
            </a:r>
            <a:r>
              <a:rPr lang="en-GB" dirty="0"/>
              <a:t> – try not to interrupt (2-3 </a:t>
            </a:r>
            <a:r>
              <a:rPr lang="en-GB" dirty="0" err="1"/>
              <a:t>mins</a:t>
            </a:r>
            <a:r>
              <a:rPr lang="en-GB" dirty="0"/>
              <a:t>).  Another useful starting point is to ask them 3 things:</a:t>
            </a:r>
            <a:endParaRPr lang="en-GB" sz="4400" dirty="0"/>
          </a:p>
          <a:p>
            <a:pPr lvl="1"/>
            <a:r>
              <a:rPr lang="en-GB" i="1" dirty="0"/>
              <a:t>what issues did you feel the case raised</a:t>
            </a:r>
            <a:endParaRPr lang="en-GB" sz="4000" dirty="0"/>
          </a:p>
          <a:p>
            <a:pPr lvl="1"/>
            <a:r>
              <a:rPr lang="en-GB" i="1" dirty="0"/>
              <a:t>what issues did you feel needed resolving</a:t>
            </a:r>
            <a:endParaRPr lang="en-GB" sz="4000" dirty="0"/>
          </a:p>
          <a:p>
            <a:pPr lvl="1"/>
            <a:r>
              <a:rPr lang="en-GB" i="1" dirty="0"/>
              <a:t>what bits did you find challenging/difficult</a:t>
            </a:r>
            <a:endParaRPr lang="en-GB" sz="4000" dirty="0"/>
          </a:p>
          <a:p>
            <a:pPr lvl="0"/>
            <a:r>
              <a:rPr lang="en-GB" b="1" dirty="0"/>
              <a:t>Clarify matters of fact</a:t>
            </a:r>
            <a:r>
              <a:rPr lang="en-GB" dirty="0"/>
              <a:t> e.g. </a:t>
            </a:r>
            <a:r>
              <a:rPr lang="en-GB" i="1" dirty="0"/>
              <a:t>‘what did you mean when you told her….’</a:t>
            </a:r>
            <a:endParaRPr lang="en-GB" sz="4400" dirty="0"/>
          </a:p>
          <a:p>
            <a:pPr lvl="0"/>
            <a:r>
              <a:rPr lang="en-GB" b="1" dirty="0"/>
              <a:t>Take notes</a:t>
            </a:r>
            <a:r>
              <a:rPr lang="en-GB" dirty="0"/>
              <a:t> as they talk: especially of some of the things they say that relate to the competency domains you want to assess; explore those later.</a:t>
            </a:r>
            <a:endParaRPr lang="en-GB" sz="4400" dirty="0"/>
          </a:p>
          <a:p>
            <a:pPr lvl="0"/>
            <a:r>
              <a:rPr lang="en-GB" b="1" dirty="0"/>
              <a:t>Set the agenda:</a:t>
            </a:r>
            <a:r>
              <a:rPr lang="en-GB" dirty="0"/>
              <a:t> State explicitly which competency domains you’re going to look at today.</a:t>
            </a:r>
            <a:endParaRPr lang="en-GB" sz="4400" dirty="0"/>
          </a:p>
          <a:p>
            <a:r>
              <a:rPr lang="en-GB" i="1" dirty="0"/>
              <a:t>‘Today, were going to use this case to explore three competency domains.  The first is.... and the second.... and finally.....’</a:t>
            </a:r>
            <a:endParaRPr lang="en-GB" sz="4400" dirty="0"/>
          </a:p>
          <a:p>
            <a:endParaRPr lang="en-GB" dirty="0"/>
          </a:p>
        </p:txBody>
      </p:sp>
    </p:spTree>
    <p:extLst>
      <p:ext uri="{BB962C8B-B14F-4D97-AF65-F5344CB8AC3E}">
        <p14:creationId xmlns:p14="http://schemas.microsoft.com/office/powerpoint/2010/main" val="4137650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b="1" dirty="0"/>
              <a:t>WHEN YOU START</a:t>
            </a:r>
            <a:br>
              <a:rPr lang="en-GB" b="1" dirty="0"/>
            </a:br>
            <a:endParaRPr lang="en-GB" dirty="0"/>
          </a:p>
        </p:txBody>
      </p:sp>
      <p:sp>
        <p:nvSpPr>
          <p:cNvPr id="3" name="Content Placeholder 2"/>
          <p:cNvSpPr>
            <a:spLocks noGrp="1"/>
          </p:cNvSpPr>
          <p:nvPr>
            <p:ph idx="1"/>
          </p:nvPr>
        </p:nvSpPr>
        <p:spPr>
          <a:xfrm>
            <a:off x="457200" y="1052736"/>
            <a:ext cx="8229600" cy="5805264"/>
          </a:xfrm>
        </p:spPr>
        <p:txBody>
          <a:bodyPr>
            <a:normAutofit fontScale="85000" lnSpcReduction="10000"/>
          </a:bodyPr>
          <a:lstStyle/>
          <a:p>
            <a:pPr lvl="0"/>
            <a:r>
              <a:rPr lang="en-GB" dirty="0"/>
              <a:t>Before asking the set of questions relating to a specific competency, </a:t>
            </a:r>
            <a:r>
              <a:rPr lang="en-GB" b="1" dirty="0"/>
              <a:t>signpost the competency</a:t>
            </a:r>
            <a:r>
              <a:rPr lang="en-GB" dirty="0"/>
              <a:t> being assessed.</a:t>
            </a:r>
          </a:p>
          <a:p>
            <a:r>
              <a:rPr lang="en-GB" i="1" dirty="0"/>
              <a:t>‘Okay, let’s move on.  The next set of questions I am going to ask you relate to the competency ....’</a:t>
            </a:r>
            <a:endParaRPr lang="en-GB" dirty="0"/>
          </a:p>
          <a:p>
            <a:pPr lvl="0"/>
            <a:r>
              <a:rPr lang="en-GB" b="1" dirty="0"/>
              <a:t>Do not ask hypothetical questions</a:t>
            </a:r>
            <a:r>
              <a:rPr lang="en-GB" dirty="0"/>
              <a:t> like </a:t>
            </a:r>
            <a:r>
              <a:rPr lang="en-GB" i="1" dirty="0"/>
              <a:t>‘What if’</a:t>
            </a:r>
            <a:r>
              <a:rPr lang="en-GB" dirty="0"/>
              <a:t> scenarios.  CBDs are testing what they actually did and why AND NOT what they would do in an ideal world! You can ask </a:t>
            </a:r>
            <a:r>
              <a:rPr lang="en-GB" i="1" dirty="0"/>
              <a:t>"What</a:t>
            </a:r>
            <a:r>
              <a:rPr lang="en-GB" b="1" i="1" dirty="0"/>
              <a:t> is</a:t>
            </a:r>
            <a:r>
              <a:rPr lang="en-GB" i="1" dirty="0"/>
              <a:t> your next step?” </a:t>
            </a:r>
            <a:r>
              <a:rPr lang="en-GB" dirty="0"/>
              <a:t>but what you must NOT do is take them down a line of hypothetical exploration.  </a:t>
            </a:r>
          </a:p>
          <a:p>
            <a:pPr lvl="0"/>
            <a:r>
              <a:rPr lang="en-GB" dirty="0"/>
              <a:t>Instead </a:t>
            </a:r>
            <a:r>
              <a:rPr lang="en-GB" b="1" dirty="0"/>
              <a:t>ask for evidence of</a:t>
            </a:r>
            <a:r>
              <a:rPr lang="en-GB" dirty="0"/>
              <a:t> </a:t>
            </a:r>
            <a:r>
              <a:rPr lang="en-GB" b="1" dirty="0"/>
              <a:t>what they did</a:t>
            </a:r>
            <a:endParaRPr lang="en-GB" dirty="0"/>
          </a:p>
          <a:p>
            <a:r>
              <a:rPr lang="en-GB" i="1" dirty="0"/>
              <a:t>‘So, how did you actually phrase that?  What did you actually say? What was the response to that?’</a:t>
            </a:r>
            <a:endParaRPr lang="en-GB" dirty="0"/>
          </a:p>
          <a:p>
            <a:endParaRPr lang="en-GB" dirty="0"/>
          </a:p>
        </p:txBody>
      </p:sp>
    </p:spTree>
    <p:extLst>
      <p:ext uri="{BB962C8B-B14F-4D97-AF65-F5344CB8AC3E}">
        <p14:creationId xmlns:p14="http://schemas.microsoft.com/office/powerpoint/2010/main" val="2076488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b="1" dirty="0"/>
              <a:t>WHEN YOU START</a:t>
            </a:r>
            <a:br>
              <a:rPr lang="en-GB" b="1" dirty="0"/>
            </a:br>
            <a:endParaRPr lang="en-GB" dirty="0"/>
          </a:p>
        </p:txBody>
      </p:sp>
      <p:sp>
        <p:nvSpPr>
          <p:cNvPr id="3" name="Content Placeholder 2"/>
          <p:cNvSpPr>
            <a:spLocks noGrp="1"/>
          </p:cNvSpPr>
          <p:nvPr>
            <p:ph idx="1"/>
          </p:nvPr>
        </p:nvSpPr>
        <p:spPr>
          <a:xfrm>
            <a:off x="467544" y="836712"/>
            <a:ext cx="8229600" cy="5688632"/>
          </a:xfrm>
        </p:spPr>
        <p:txBody>
          <a:bodyPr>
            <a:normAutofit fontScale="92500" lnSpcReduction="20000"/>
          </a:bodyPr>
          <a:lstStyle/>
          <a:p>
            <a:pPr lvl="0"/>
            <a:r>
              <a:rPr lang="en-GB" dirty="0" err="1"/>
              <a:t>And/Or</a:t>
            </a:r>
            <a:r>
              <a:rPr lang="en-GB" dirty="0"/>
              <a:t> </a:t>
            </a:r>
            <a:r>
              <a:rPr lang="en-GB" b="1" dirty="0"/>
              <a:t>ask for justification</a:t>
            </a:r>
            <a:r>
              <a:rPr lang="en-GB" dirty="0"/>
              <a:t> of what they did</a:t>
            </a:r>
          </a:p>
          <a:p>
            <a:r>
              <a:rPr lang="en-GB" i="1" dirty="0"/>
              <a:t>‘So what made you do that?’</a:t>
            </a:r>
            <a:endParaRPr lang="en-GB" dirty="0"/>
          </a:p>
          <a:p>
            <a:r>
              <a:rPr lang="en-GB" i="1" dirty="0"/>
              <a:t>‘Why did you choose that option above all the others?’</a:t>
            </a:r>
            <a:endParaRPr lang="en-GB" dirty="0"/>
          </a:p>
          <a:p>
            <a:r>
              <a:rPr lang="en-GB" i="1" dirty="0"/>
              <a:t>‘Did you use any guidance, protocols or evidence to guide you?’, ‘Where did you look for that?’, ‘What did it say?’</a:t>
            </a:r>
            <a:endParaRPr lang="en-GB" dirty="0"/>
          </a:p>
          <a:p>
            <a:pPr lvl="0"/>
            <a:r>
              <a:rPr lang="en-GB" b="1" dirty="0"/>
              <a:t>Once you’ve got enough evidence</a:t>
            </a:r>
            <a:r>
              <a:rPr lang="en-GB" dirty="0"/>
              <a:t> to rate the trainee on that competency, move onto the next one.  There’s no point spending more time on it (c.f. rule of diminishing returns).  But to make the assessment grade, you need to push the trainee to his/her limit (the point at which they start to struggle)</a:t>
            </a:r>
          </a:p>
          <a:p>
            <a:pPr lvl="0"/>
            <a:endParaRPr lang="en-GB" b="1" dirty="0"/>
          </a:p>
          <a:p>
            <a:endParaRPr lang="en-GB" dirty="0"/>
          </a:p>
        </p:txBody>
      </p:sp>
    </p:spTree>
    <p:extLst>
      <p:ext uri="{BB962C8B-B14F-4D97-AF65-F5344CB8AC3E}">
        <p14:creationId xmlns:p14="http://schemas.microsoft.com/office/powerpoint/2010/main" val="6725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b="1" dirty="0"/>
              <a:t>WHEN YOU START</a:t>
            </a:r>
            <a:br>
              <a:rPr lang="en-GB" b="1" dirty="0"/>
            </a:br>
            <a:endParaRPr lang="en-GB" dirty="0"/>
          </a:p>
        </p:txBody>
      </p:sp>
      <p:sp>
        <p:nvSpPr>
          <p:cNvPr id="3" name="Content Placeholder 2"/>
          <p:cNvSpPr>
            <a:spLocks noGrp="1"/>
          </p:cNvSpPr>
          <p:nvPr>
            <p:ph idx="1"/>
          </p:nvPr>
        </p:nvSpPr>
        <p:spPr>
          <a:xfrm>
            <a:off x="457200" y="692696"/>
            <a:ext cx="8229600" cy="6336704"/>
          </a:xfrm>
        </p:spPr>
        <p:txBody>
          <a:bodyPr>
            <a:normAutofit fontScale="77500" lnSpcReduction="20000"/>
          </a:bodyPr>
          <a:lstStyle/>
          <a:p>
            <a:pPr lvl="0"/>
            <a:r>
              <a:rPr lang="en-GB" b="1" dirty="0"/>
              <a:t>Don’t teach during the assessment phase of the process.  </a:t>
            </a:r>
            <a:r>
              <a:rPr lang="en-GB" dirty="0"/>
              <a:t> Some trainers assess and teach at the same time.   This disrupts the process, shifts the balance in terms of the time devoted to assessment and to teaching, and can result in cases taking an awfully long time to complete.   Sometimes, time can be eaten up so much by this that trainers don’t end up assessing the other domains they were originally planning to do.  This is unfair on the trainee.  You can have a deeper discussion when the assessment bit is over.  </a:t>
            </a:r>
            <a:r>
              <a:rPr lang="en-GB" b="1" dirty="0"/>
              <a:t>Stick to this rule: assess now, teach later.</a:t>
            </a:r>
            <a:endParaRPr lang="en-GB" dirty="0"/>
          </a:p>
          <a:p>
            <a:pPr lvl="0"/>
            <a:r>
              <a:rPr lang="en-GB" dirty="0"/>
              <a:t>Continuously monitor </a:t>
            </a:r>
            <a:r>
              <a:rPr lang="en-GB" b="1" dirty="0"/>
              <a:t>TRAINEE’s verbal and non-verbal cues</a:t>
            </a:r>
            <a:r>
              <a:rPr lang="en-GB" dirty="0"/>
              <a:t> – if they look threatened or anxious, STOP and calm them down.  CBDs are not about destroying the trainee or making them feel nervous.  CBDs are about teasing out a true picture of what they did and why.  That’s unlikely to happen if the trainee feels all negative inside.  Also, if there’s a mismatch between their verbal and non-</a:t>
            </a:r>
            <a:r>
              <a:rPr lang="en-GB" dirty="0" err="1"/>
              <a:t>verbals</a:t>
            </a:r>
            <a:r>
              <a:rPr lang="en-GB" dirty="0"/>
              <a:t>, explore!</a:t>
            </a:r>
          </a:p>
          <a:p>
            <a:endParaRPr lang="en-GB" dirty="0"/>
          </a:p>
        </p:txBody>
      </p:sp>
    </p:spTree>
    <p:extLst>
      <p:ext uri="{BB962C8B-B14F-4D97-AF65-F5344CB8AC3E}">
        <p14:creationId xmlns:p14="http://schemas.microsoft.com/office/powerpoint/2010/main" val="4098437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20080"/>
          </a:xfrm>
        </p:spPr>
        <p:txBody>
          <a:bodyPr>
            <a:normAutofit fontScale="90000"/>
          </a:bodyPr>
          <a:lstStyle/>
          <a:p>
            <a:r>
              <a:rPr lang="en-GB" b="1" dirty="0"/>
              <a:t>AT THE END – feedback time</a:t>
            </a:r>
            <a:br>
              <a:rPr lang="en-GB" b="1" dirty="0"/>
            </a:br>
            <a:br>
              <a:rPr lang="en-GB" b="1" dirty="0"/>
            </a:br>
            <a:endParaRPr lang="en-GB" dirty="0"/>
          </a:p>
        </p:txBody>
      </p:sp>
      <p:sp>
        <p:nvSpPr>
          <p:cNvPr id="3" name="Content Placeholder 2"/>
          <p:cNvSpPr>
            <a:spLocks noGrp="1"/>
          </p:cNvSpPr>
          <p:nvPr>
            <p:ph idx="1"/>
          </p:nvPr>
        </p:nvSpPr>
        <p:spPr>
          <a:xfrm>
            <a:off x="611560" y="1556792"/>
            <a:ext cx="8229600" cy="6336704"/>
          </a:xfrm>
        </p:spPr>
        <p:txBody>
          <a:bodyPr>
            <a:normAutofit/>
          </a:bodyPr>
          <a:lstStyle/>
          <a:p>
            <a:pPr lvl="0"/>
            <a:r>
              <a:rPr lang="en-GB" dirty="0"/>
              <a:t>Ask the trainee how they faired</a:t>
            </a:r>
          </a:p>
          <a:p>
            <a:r>
              <a:rPr lang="en-GB" i="1" dirty="0"/>
              <a:t>‘Let’s look at each competency area we covered... practising holistically – how did you feel that went for you?’</a:t>
            </a:r>
            <a:endParaRPr lang="en-GB" dirty="0"/>
          </a:p>
          <a:p>
            <a:pPr lvl="0"/>
            <a:r>
              <a:rPr lang="en-GB" dirty="0"/>
              <a:t>For each competency state</a:t>
            </a:r>
          </a:p>
          <a:p>
            <a:r>
              <a:rPr lang="en-GB" dirty="0"/>
              <a:t>A) what they did well</a:t>
            </a:r>
          </a:p>
          <a:p>
            <a:r>
              <a:rPr lang="en-GB" dirty="0"/>
              <a:t>B) what they need to work on</a:t>
            </a:r>
          </a:p>
          <a:p>
            <a:endParaRPr lang="en-GB" dirty="0"/>
          </a:p>
        </p:txBody>
      </p:sp>
    </p:spTree>
    <p:extLst>
      <p:ext uri="{BB962C8B-B14F-4D97-AF65-F5344CB8AC3E}">
        <p14:creationId xmlns:p14="http://schemas.microsoft.com/office/powerpoint/2010/main" val="926485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20080"/>
          </a:xfrm>
        </p:spPr>
        <p:txBody>
          <a:bodyPr>
            <a:normAutofit fontScale="90000"/>
          </a:bodyPr>
          <a:lstStyle/>
          <a:p>
            <a:r>
              <a:rPr lang="en-GB" b="1" dirty="0"/>
              <a:t>AT THE END – feedback time</a:t>
            </a:r>
            <a:br>
              <a:rPr lang="en-GB" b="1" dirty="0"/>
            </a:br>
            <a:br>
              <a:rPr lang="en-GB" b="1" dirty="0"/>
            </a:br>
            <a:endParaRPr lang="en-GB" dirty="0"/>
          </a:p>
        </p:txBody>
      </p:sp>
      <p:sp>
        <p:nvSpPr>
          <p:cNvPr id="3" name="Content Placeholder 2"/>
          <p:cNvSpPr>
            <a:spLocks noGrp="1"/>
          </p:cNvSpPr>
          <p:nvPr>
            <p:ph idx="1"/>
          </p:nvPr>
        </p:nvSpPr>
        <p:spPr>
          <a:xfrm>
            <a:off x="611560" y="908720"/>
            <a:ext cx="8229600" cy="5832648"/>
          </a:xfrm>
        </p:spPr>
        <p:txBody>
          <a:bodyPr>
            <a:normAutofit fontScale="92500" lnSpcReduction="20000"/>
          </a:bodyPr>
          <a:lstStyle/>
          <a:p>
            <a:pPr lvl="0"/>
            <a:r>
              <a:rPr lang="en-GB" dirty="0"/>
              <a:t>The RCGP competency descriptors (mentioned earlier) will help you define what was </a:t>
            </a:r>
            <a:r>
              <a:rPr lang="en-GB" i="1" dirty="0"/>
              <a:t>specifically</a:t>
            </a:r>
            <a:r>
              <a:rPr lang="en-GB" dirty="0"/>
              <a:t> done well and what </a:t>
            </a:r>
            <a:r>
              <a:rPr lang="en-GB" i="1" dirty="0"/>
              <a:t>specifically</a:t>
            </a:r>
            <a:r>
              <a:rPr lang="en-GB" dirty="0"/>
              <a:t> needs working on.</a:t>
            </a:r>
          </a:p>
          <a:p>
            <a:pPr lvl="0"/>
            <a:r>
              <a:rPr lang="en-GB" dirty="0"/>
              <a:t>Discuss the methods the trainee might employ to strengthen weaker areas</a:t>
            </a:r>
          </a:p>
          <a:p>
            <a:pPr lvl="0"/>
            <a:r>
              <a:rPr lang="en-GB" dirty="0"/>
              <a:t>You might wish to ask the trainee:</a:t>
            </a:r>
          </a:p>
          <a:p>
            <a:r>
              <a:rPr lang="en-GB" i="1" dirty="0"/>
              <a:t>‘What’s the most important things you’re going to take away from today’s session?’</a:t>
            </a:r>
            <a:endParaRPr lang="en-GB" dirty="0"/>
          </a:p>
          <a:p>
            <a:r>
              <a:rPr lang="en-GB" i="1" dirty="0"/>
              <a:t>‘What do you need to follow up?’</a:t>
            </a:r>
            <a:endParaRPr lang="en-GB" dirty="0"/>
          </a:p>
          <a:p>
            <a:pPr lvl="0"/>
            <a:r>
              <a:rPr lang="en-GB" dirty="0"/>
              <a:t>Now make record it in their e-portfolio.  Do this jointly so that what is written is shared and therefore owned.</a:t>
            </a:r>
          </a:p>
          <a:p>
            <a:endParaRPr lang="en-GB" dirty="0"/>
          </a:p>
        </p:txBody>
      </p:sp>
    </p:spTree>
    <p:extLst>
      <p:ext uri="{BB962C8B-B14F-4D97-AF65-F5344CB8AC3E}">
        <p14:creationId xmlns:p14="http://schemas.microsoft.com/office/powerpoint/2010/main" val="3405984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648072"/>
          </a:xfrm>
        </p:spPr>
        <p:txBody>
          <a:bodyPr>
            <a:normAutofit fontScale="90000"/>
          </a:bodyPr>
          <a:lstStyle/>
          <a:p>
            <a:r>
              <a:rPr lang="en-GB" b="1" dirty="0"/>
              <a:t>AT THE END – feedback time</a:t>
            </a:r>
            <a:br>
              <a:rPr lang="en-GB" b="1" dirty="0"/>
            </a:br>
            <a:br>
              <a:rPr lang="en-GB" b="1" dirty="0"/>
            </a:br>
            <a:endParaRPr lang="en-GB" dirty="0"/>
          </a:p>
        </p:txBody>
      </p:sp>
      <p:sp>
        <p:nvSpPr>
          <p:cNvPr id="3" name="Content Placeholder 2"/>
          <p:cNvSpPr>
            <a:spLocks noGrp="1"/>
          </p:cNvSpPr>
          <p:nvPr>
            <p:ph idx="1"/>
          </p:nvPr>
        </p:nvSpPr>
        <p:spPr>
          <a:xfrm>
            <a:off x="251520" y="548680"/>
            <a:ext cx="8784976" cy="6192688"/>
          </a:xfrm>
        </p:spPr>
        <p:txBody>
          <a:bodyPr>
            <a:noAutofit/>
          </a:bodyPr>
          <a:lstStyle/>
          <a:p>
            <a:r>
              <a:rPr lang="en-GB" sz="2700" dirty="0"/>
              <a:t>Remember, feedback should be: </a:t>
            </a:r>
          </a:p>
          <a:p>
            <a:r>
              <a:rPr lang="en-GB" sz="2700" dirty="0"/>
              <a:t>a) constructive (not destructive)</a:t>
            </a:r>
          </a:p>
          <a:p>
            <a:r>
              <a:rPr lang="en-GB" sz="2700" dirty="0"/>
              <a:t>b) balanced (if you feel you have not been balanced enough, you might want to reinforce some good behaviour before you end the session).  This is especially important when strengths are scarce!  Otherwise the TRAINEE may end up hating these sessions and thus avoidance behaviour or defensiveness.  If there is a lot of defensiveness when you constructively criticise, you might want to go back to basics the next time you do an CBDs: set a safe educational environment AND revisit </a:t>
            </a:r>
            <a:r>
              <a:rPr lang="en-GB" sz="2700" dirty="0" err="1"/>
              <a:t>JoHari’s</a:t>
            </a:r>
            <a:r>
              <a:rPr lang="en-GB" sz="2700" dirty="0"/>
              <a:t> window to ensure you both know the whole point of doing CBDs (assessment of where they are at, defining where they need to be, uncovering learning needs to help them get there, and hopefully this will make them even better).</a:t>
            </a:r>
          </a:p>
        </p:txBody>
      </p:sp>
    </p:spTree>
    <p:extLst>
      <p:ext uri="{BB962C8B-B14F-4D97-AF65-F5344CB8AC3E}">
        <p14:creationId xmlns:p14="http://schemas.microsoft.com/office/powerpoint/2010/main" val="881442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Benchmarking a case</a:t>
            </a:r>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36783075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TotalTime>
  <Words>1364</Words>
  <Application>Microsoft Office PowerPoint</Application>
  <PresentationFormat>On-screen Show (4:3)</PresentationFormat>
  <Paragraphs>69</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Case Based Discussions</vt:lpstr>
      <vt:lpstr>What is a CBD?</vt:lpstr>
      <vt:lpstr>What are we planning to do in this session?</vt:lpstr>
      <vt:lpstr>What is a CBD?</vt:lpstr>
      <vt:lpstr>TOP TIPS</vt:lpstr>
      <vt:lpstr>BEFORE YOU START </vt:lpstr>
      <vt:lpstr>BEFORE YOU START</vt:lpstr>
      <vt:lpstr>WHEN YOU START </vt:lpstr>
      <vt:lpstr>WHEN YOU START </vt:lpstr>
      <vt:lpstr>WHEN YOU START </vt:lpstr>
      <vt:lpstr>WHEN YOU START </vt:lpstr>
      <vt:lpstr>AT THE END – feedback time  </vt:lpstr>
      <vt:lpstr>AT THE END – feedback time  </vt:lpstr>
      <vt:lpstr>AT THE END – feedback time  </vt:lpstr>
      <vt:lpstr>Benchmarking a case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Based Discussions</dc:title>
  <dc:creator>BEDOC00016</dc:creator>
  <cp:lastModifiedBy>Ramesh Mehay</cp:lastModifiedBy>
  <cp:revision>9</cp:revision>
  <dcterms:created xsi:type="dcterms:W3CDTF">2015-09-15T18:02:51Z</dcterms:created>
  <dcterms:modified xsi:type="dcterms:W3CDTF">2018-01-08T20:21:43Z</dcterms:modified>
</cp:coreProperties>
</file>