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7" r:id="rId3"/>
    <p:sldId id="286" r:id="rId4"/>
    <p:sldId id="288" r:id="rId5"/>
    <p:sldId id="289" r:id="rId6"/>
    <p:sldId id="290" r:id="rId7"/>
    <p:sldId id="291" r:id="rId8"/>
    <p:sldId id="294" r:id="rId9"/>
    <p:sldId id="296" r:id="rId10"/>
    <p:sldId id="295" r:id="rId11"/>
    <p:sldId id="297" r:id="rId12"/>
    <p:sldId id="298" r:id="rId13"/>
    <p:sldId id="292" r:id="rId14"/>
    <p:sldId id="299" r:id="rId15"/>
    <p:sldId id="293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 varScale="1">
        <p:scale>
          <a:sx n="97" d="100"/>
          <a:sy n="97" d="100"/>
        </p:scale>
        <p:origin x="708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1AE60-AD88-4063-AC63-7F1B44FA39CE}" type="datetimeFigureOut">
              <a:rPr lang="en-GB" smtClean="0"/>
              <a:pPr/>
              <a:t>08/01/2018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99EC1-F2EF-433E-9D36-4D62C5F45C6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1AE60-AD88-4063-AC63-7F1B44FA39CE}" type="datetimeFigureOut">
              <a:rPr lang="en-GB" smtClean="0"/>
              <a:pPr/>
              <a:t>08/01/2018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99EC1-F2EF-433E-9D36-4D62C5F45C6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1AE60-AD88-4063-AC63-7F1B44FA39CE}" type="datetimeFigureOut">
              <a:rPr lang="en-GB" smtClean="0"/>
              <a:pPr/>
              <a:t>08/01/2018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99EC1-F2EF-433E-9D36-4D62C5F45C6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1AE60-AD88-4063-AC63-7F1B44FA39CE}" type="datetimeFigureOut">
              <a:rPr lang="en-GB" smtClean="0"/>
              <a:pPr/>
              <a:t>08/01/2018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99EC1-F2EF-433E-9D36-4D62C5F45C6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1AE60-AD88-4063-AC63-7F1B44FA39CE}" type="datetimeFigureOut">
              <a:rPr lang="en-GB" smtClean="0"/>
              <a:pPr/>
              <a:t>08/01/2018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99EC1-F2EF-433E-9D36-4D62C5F45C6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1AE60-AD88-4063-AC63-7F1B44FA39CE}" type="datetimeFigureOut">
              <a:rPr lang="en-GB" smtClean="0"/>
              <a:pPr/>
              <a:t>08/01/2018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99EC1-F2EF-433E-9D36-4D62C5F45C6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1AE60-AD88-4063-AC63-7F1B44FA39CE}" type="datetimeFigureOut">
              <a:rPr lang="en-GB" smtClean="0"/>
              <a:pPr/>
              <a:t>08/01/2018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99EC1-F2EF-433E-9D36-4D62C5F45C6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1AE60-AD88-4063-AC63-7F1B44FA39CE}" type="datetimeFigureOut">
              <a:rPr lang="en-GB" smtClean="0"/>
              <a:pPr/>
              <a:t>08/01/2018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99EC1-F2EF-433E-9D36-4D62C5F45C6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1AE60-AD88-4063-AC63-7F1B44FA39CE}" type="datetimeFigureOut">
              <a:rPr lang="en-GB" smtClean="0"/>
              <a:pPr/>
              <a:t>08/01/2018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99EC1-F2EF-433E-9D36-4D62C5F45C6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1AE60-AD88-4063-AC63-7F1B44FA39CE}" type="datetimeFigureOut">
              <a:rPr lang="en-GB" smtClean="0"/>
              <a:pPr/>
              <a:t>08/01/2018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99EC1-F2EF-433E-9D36-4D62C5F45C6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1AE60-AD88-4063-AC63-7F1B44FA39CE}" type="datetimeFigureOut">
              <a:rPr lang="en-GB" smtClean="0"/>
              <a:pPr/>
              <a:t>08/01/2018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99EC1-F2EF-433E-9D36-4D62C5F45C6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F1AE60-AD88-4063-AC63-7F1B44FA39CE}" type="datetimeFigureOut">
              <a:rPr lang="en-GB" smtClean="0"/>
              <a:pPr/>
              <a:t>08/01/2018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D99EC1-F2EF-433E-9D36-4D62C5F45C64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1484785"/>
            <a:ext cx="8424936" cy="2115666"/>
          </a:xfrm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br>
              <a:rPr lang="en-GB" sz="6000" b="1" dirty="0">
                <a:solidFill>
                  <a:srgbClr val="FFFF00"/>
                </a:solidFill>
                <a:latin typeface="Comic Sans MS" pitchFamily="66" charset="0"/>
              </a:rPr>
            </a:br>
            <a:br>
              <a:rPr lang="en-GB" sz="6000" b="1" dirty="0">
                <a:solidFill>
                  <a:srgbClr val="FFFF00"/>
                </a:solidFill>
                <a:latin typeface="Comic Sans MS" pitchFamily="66" charset="0"/>
              </a:rPr>
            </a:br>
            <a:r>
              <a:rPr lang="en-GB" sz="6000" b="1" dirty="0">
                <a:solidFill>
                  <a:srgbClr val="FFFF00"/>
                </a:solidFill>
                <a:latin typeface="Comic Sans MS" pitchFamily="66" charset="0"/>
              </a:rPr>
              <a:t>Community </a:t>
            </a:r>
            <a:br>
              <a:rPr lang="en-GB" sz="6000" b="1" dirty="0">
                <a:solidFill>
                  <a:srgbClr val="FFFF00"/>
                </a:solidFill>
                <a:latin typeface="Comic Sans MS" pitchFamily="66" charset="0"/>
              </a:rPr>
            </a:br>
            <a:r>
              <a:rPr lang="en-GB" sz="6000" b="1" dirty="0">
                <a:solidFill>
                  <a:srgbClr val="FFFF00"/>
                </a:solidFill>
                <a:latin typeface="Comic Sans MS" pitchFamily="66" charset="0"/>
              </a:rPr>
              <a:t>Orientation </a:t>
            </a:r>
            <a:br>
              <a:rPr lang="en-GB" dirty="0">
                <a:solidFill>
                  <a:srgbClr val="FFFF00"/>
                </a:solidFill>
                <a:latin typeface="Comic Sans MS" pitchFamily="66" charset="0"/>
              </a:rPr>
            </a:br>
            <a:br>
              <a:rPr lang="en-GB" dirty="0">
                <a:solidFill>
                  <a:srgbClr val="FFFF00"/>
                </a:solidFill>
                <a:latin typeface="Comic Sans MS" pitchFamily="66" charset="0"/>
              </a:rPr>
            </a:br>
            <a:r>
              <a:rPr lang="en-GB" sz="3100" dirty="0">
                <a:solidFill>
                  <a:srgbClr val="FFFF00"/>
                </a:solidFill>
                <a:latin typeface="Comic Sans MS" pitchFamily="66" charset="0"/>
              </a:rPr>
              <a:t>How to show the evidence in your </a:t>
            </a:r>
            <a:r>
              <a:rPr lang="en-GB" sz="3100" dirty="0" err="1">
                <a:solidFill>
                  <a:srgbClr val="FFFF00"/>
                </a:solidFill>
                <a:latin typeface="Comic Sans MS" pitchFamily="66" charset="0"/>
              </a:rPr>
              <a:t>eportfolio</a:t>
            </a:r>
            <a:endParaRPr lang="en-GB" sz="310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085184"/>
            <a:ext cx="7448872" cy="1296144"/>
          </a:xfrm>
        </p:spPr>
        <p:txBody>
          <a:bodyPr/>
          <a:lstStyle/>
          <a:p>
            <a:r>
              <a:rPr lang="en-GB" dirty="0">
                <a:solidFill>
                  <a:srgbClr val="FFFF00"/>
                </a:solidFill>
                <a:latin typeface="Comic Sans MS" pitchFamily="66" charset="0"/>
              </a:rPr>
              <a:t>               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83968" y="5743566"/>
            <a:ext cx="38164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FF00"/>
                </a:solidFill>
                <a:latin typeface="Comic Sans MS" pitchFamily="66" charset="0"/>
              </a:rPr>
              <a:t>Group </a:t>
            </a:r>
            <a:r>
              <a:rPr lang="en-GB" sz="3200" dirty="0" err="1">
                <a:solidFill>
                  <a:srgbClr val="FFFF00"/>
                </a:solidFill>
                <a:latin typeface="Comic Sans MS" pitchFamily="66" charset="0"/>
              </a:rPr>
              <a:t>Smarties</a:t>
            </a:r>
            <a:endParaRPr lang="en-GB" sz="3200" dirty="0">
              <a:solidFill>
                <a:srgbClr val="FFFF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864096"/>
          </a:xfrm>
        </p:spPr>
        <p:txBody>
          <a:bodyPr/>
          <a:lstStyle/>
          <a:p>
            <a:r>
              <a:rPr lang="en-GB" dirty="0">
                <a:solidFill>
                  <a:srgbClr val="FFFF00"/>
                </a:solidFill>
                <a:latin typeface="Comic Sans MS" pitchFamily="66" charset="0"/>
              </a:rPr>
              <a:t>Aim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2420888"/>
            <a:ext cx="8640960" cy="443711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dirty="0">
                <a:solidFill>
                  <a:srgbClr val="FFFF00"/>
                </a:solidFill>
                <a:latin typeface="Comic Sans MS" pitchFamily="66" charset="0"/>
              </a:rPr>
              <a:t>	By the end of the session trainees should feel confident that they can show evidence for the community orientation competence in their </a:t>
            </a:r>
            <a:r>
              <a:rPr lang="en-GB" sz="2800" dirty="0" err="1">
                <a:solidFill>
                  <a:srgbClr val="FFFF00"/>
                </a:solidFill>
                <a:latin typeface="Comic Sans MS" pitchFamily="66" charset="0"/>
              </a:rPr>
              <a:t>eportfolios</a:t>
            </a:r>
            <a:endParaRPr lang="en-GB" sz="2800" dirty="0">
              <a:solidFill>
                <a:srgbClr val="FFFF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008112"/>
          </a:xfrm>
        </p:spPr>
        <p:txBody>
          <a:bodyPr/>
          <a:lstStyle/>
          <a:p>
            <a:r>
              <a:rPr lang="en-GB" dirty="0">
                <a:solidFill>
                  <a:srgbClr val="FFFF00"/>
                </a:solidFill>
                <a:latin typeface="Comic Sans MS" pitchFamily="66" charset="0"/>
              </a:rPr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196752"/>
            <a:ext cx="8640960" cy="5661248"/>
          </a:xfrm>
        </p:spPr>
        <p:txBody>
          <a:bodyPr>
            <a:normAutofit lnSpcReduction="10000"/>
          </a:bodyPr>
          <a:lstStyle/>
          <a:p>
            <a:r>
              <a:rPr lang="en-GB" sz="2800" dirty="0">
                <a:solidFill>
                  <a:srgbClr val="FFFF00"/>
                </a:solidFill>
                <a:latin typeface="Comic Sans MS" pitchFamily="66" charset="0"/>
              </a:rPr>
              <a:t>To look at the definition of this competence</a:t>
            </a:r>
          </a:p>
          <a:p>
            <a:endParaRPr lang="en-GB" sz="2800" dirty="0">
              <a:solidFill>
                <a:srgbClr val="FFFF00"/>
              </a:solidFill>
              <a:latin typeface="Comic Sans MS" pitchFamily="66" charset="0"/>
            </a:endParaRPr>
          </a:p>
          <a:p>
            <a:r>
              <a:rPr lang="en-GB" sz="2800" dirty="0">
                <a:solidFill>
                  <a:srgbClr val="FFFF00"/>
                </a:solidFill>
                <a:latin typeface="Comic Sans MS" pitchFamily="66" charset="0"/>
              </a:rPr>
              <a:t>To break it down into 3 related themes</a:t>
            </a:r>
          </a:p>
          <a:p>
            <a:endParaRPr lang="en-GB" sz="2800" dirty="0">
              <a:solidFill>
                <a:srgbClr val="FFFF00"/>
              </a:solidFill>
              <a:latin typeface="Comic Sans MS" pitchFamily="66" charset="0"/>
            </a:endParaRPr>
          </a:p>
          <a:p>
            <a:r>
              <a:rPr lang="en-GB" sz="2800" dirty="0">
                <a:solidFill>
                  <a:srgbClr val="FFFF00"/>
                </a:solidFill>
                <a:latin typeface="Comic Sans MS" pitchFamily="66" charset="0"/>
              </a:rPr>
              <a:t>To use cases and discussion to demonstrate how we can show evidence in our </a:t>
            </a:r>
            <a:r>
              <a:rPr lang="en-GB" sz="2800" dirty="0" err="1">
                <a:solidFill>
                  <a:srgbClr val="FFFF00"/>
                </a:solidFill>
                <a:latin typeface="Comic Sans MS" pitchFamily="66" charset="0"/>
              </a:rPr>
              <a:t>eportfolios</a:t>
            </a:r>
            <a:endParaRPr lang="en-GB" sz="2800" dirty="0">
              <a:solidFill>
                <a:srgbClr val="FFFF00"/>
              </a:solidFill>
              <a:latin typeface="Comic Sans MS" pitchFamily="66" charset="0"/>
            </a:endParaRPr>
          </a:p>
          <a:p>
            <a:endParaRPr lang="en-GB" sz="2800" dirty="0">
              <a:solidFill>
                <a:srgbClr val="FFFF00"/>
              </a:solidFill>
              <a:latin typeface="Comic Sans MS" pitchFamily="66" charset="0"/>
            </a:endParaRPr>
          </a:p>
          <a:p>
            <a:r>
              <a:rPr lang="en-GB" sz="2800" dirty="0">
                <a:solidFill>
                  <a:srgbClr val="FFFF00"/>
                </a:solidFill>
                <a:latin typeface="Comic Sans MS" pitchFamily="66" charset="0"/>
              </a:rPr>
              <a:t>To look at potential learning log entries</a:t>
            </a:r>
          </a:p>
          <a:p>
            <a:endParaRPr lang="en-GB" sz="2800" dirty="0">
              <a:solidFill>
                <a:srgbClr val="FFFF00"/>
              </a:solidFill>
              <a:latin typeface="Comic Sans MS" pitchFamily="66" charset="0"/>
            </a:endParaRPr>
          </a:p>
          <a:p>
            <a:r>
              <a:rPr lang="en-GB" sz="2800" dirty="0">
                <a:solidFill>
                  <a:srgbClr val="FFFF00"/>
                </a:solidFill>
                <a:latin typeface="Comic Sans MS" pitchFamily="66" charset="0"/>
              </a:rPr>
              <a:t>What can we do to make sure our supervisors tick the community orientation box when reading our </a:t>
            </a:r>
            <a:r>
              <a:rPr lang="en-GB" sz="2800" dirty="0" err="1">
                <a:solidFill>
                  <a:srgbClr val="FFFF00"/>
                </a:solidFill>
                <a:latin typeface="Comic Sans MS" pitchFamily="66" charset="0"/>
              </a:rPr>
              <a:t>eportfolio</a:t>
            </a:r>
            <a:r>
              <a:rPr lang="en-GB" sz="2800" dirty="0">
                <a:solidFill>
                  <a:srgbClr val="FFFF00"/>
                </a:solidFill>
                <a:latin typeface="Comic Sans MS" pitchFamily="66" charset="0"/>
              </a:rPr>
              <a:t>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008112"/>
          </a:xfrm>
        </p:spPr>
        <p:txBody>
          <a:bodyPr/>
          <a:lstStyle/>
          <a:p>
            <a:r>
              <a:rPr lang="en-GB" dirty="0">
                <a:solidFill>
                  <a:srgbClr val="FFFF00"/>
                </a:solidFill>
                <a:latin typeface="Comic Sans MS" pitchFamily="66" charset="0"/>
              </a:rPr>
              <a:t>Plan for afternoon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196752"/>
            <a:ext cx="8640960" cy="566124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dirty="0">
                <a:solidFill>
                  <a:srgbClr val="FFFF00"/>
                </a:solidFill>
                <a:latin typeface="Comic Sans MS" pitchFamily="66" charset="0"/>
              </a:rPr>
              <a:t>14.00  - Introduction to community orientation 		     competence</a:t>
            </a:r>
          </a:p>
          <a:p>
            <a:pPr>
              <a:buNone/>
            </a:pPr>
            <a:endParaRPr lang="en-GB" sz="2800" dirty="0">
              <a:solidFill>
                <a:srgbClr val="FFFF00"/>
              </a:solidFill>
              <a:latin typeface="Comic Sans MS" pitchFamily="66" charset="0"/>
            </a:endParaRPr>
          </a:p>
          <a:p>
            <a:pPr>
              <a:buNone/>
            </a:pPr>
            <a:r>
              <a:rPr lang="en-GB" sz="2800" dirty="0">
                <a:solidFill>
                  <a:srgbClr val="FFFF00"/>
                </a:solidFill>
                <a:latin typeface="Comic Sans MS" pitchFamily="66" charset="0"/>
              </a:rPr>
              <a:t>14.30 - Break into small groups to look at 4 case 	  	   studies</a:t>
            </a:r>
          </a:p>
          <a:p>
            <a:pPr>
              <a:buNone/>
            </a:pPr>
            <a:endParaRPr lang="en-GB" sz="2800" dirty="0">
              <a:solidFill>
                <a:srgbClr val="FFFF00"/>
              </a:solidFill>
              <a:latin typeface="Comic Sans MS" pitchFamily="66" charset="0"/>
            </a:endParaRPr>
          </a:p>
          <a:p>
            <a:pPr>
              <a:buNone/>
            </a:pPr>
            <a:r>
              <a:rPr lang="en-GB" sz="2800" dirty="0">
                <a:solidFill>
                  <a:srgbClr val="FFFF00"/>
                </a:solidFill>
                <a:latin typeface="Comic Sans MS" pitchFamily="66" charset="0"/>
              </a:rPr>
              <a:t>15.20 - Tea</a:t>
            </a:r>
          </a:p>
          <a:p>
            <a:pPr>
              <a:buNone/>
            </a:pPr>
            <a:endParaRPr lang="en-GB" sz="2800" dirty="0">
              <a:solidFill>
                <a:srgbClr val="FFFF00"/>
              </a:solidFill>
              <a:latin typeface="Comic Sans MS" pitchFamily="66" charset="0"/>
            </a:endParaRPr>
          </a:p>
          <a:p>
            <a:pPr>
              <a:buNone/>
            </a:pPr>
            <a:r>
              <a:rPr lang="en-GB" sz="2800" dirty="0">
                <a:solidFill>
                  <a:srgbClr val="FFFF00"/>
                </a:solidFill>
                <a:latin typeface="Comic Sans MS" pitchFamily="66" charset="0"/>
              </a:rPr>
              <a:t>15.40 - Small groups</a:t>
            </a:r>
          </a:p>
          <a:p>
            <a:pPr>
              <a:buNone/>
            </a:pPr>
            <a:endParaRPr lang="en-GB" sz="2800" dirty="0">
              <a:solidFill>
                <a:srgbClr val="FFFF00"/>
              </a:solidFill>
              <a:latin typeface="Comic Sans MS" pitchFamily="66" charset="0"/>
            </a:endParaRPr>
          </a:p>
          <a:p>
            <a:pPr>
              <a:buNone/>
            </a:pPr>
            <a:r>
              <a:rPr lang="en-GB" sz="2800" dirty="0">
                <a:solidFill>
                  <a:srgbClr val="FFFF00"/>
                </a:solidFill>
                <a:latin typeface="Comic Sans MS" pitchFamily="66" charset="0"/>
              </a:rPr>
              <a:t>16.20 - Quick Summary</a:t>
            </a:r>
          </a:p>
          <a:p>
            <a:endParaRPr lang="en-GB" sz="2800" dirty="0">
              <a:solidFill>
                <a:srgbClr val="FFFF00"/>
              </a:solidFill>
              <a:latin typeface="Comic Sans MS" pitchFamily="66" charset="0"/>
            </a:endParaRPr>
          </a:p>
          <a:p>
            <a:pPr>
              <a:buNone/>
            </a:pPr>
            <a:endParaRPr lang="en-GB" sz="2800" dirty="0">
              <a:solidFill>
                <a:srgbClr val="FFFF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008112"/>
          </a:xfrm>
        </p:spPr>
        <p:txBody>
          <a:bodyPr/>
          <a:lstStyle/>
          <a:p>
            <a:r>
              <a:rPr lang="en-GB" dirty="0">
                <a:solidFill>
                  <a:srgbClr val="FFFF00"/>
                </a:solidFill>
                <a:latin typeface="Comic Sans MS" pitchFamily="66" charset="0"/>
              </a:rPr>
              <a:t>Community Orientation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628800"/>
            <a:ext cx="8640960" cy="5229200"/>
          </a:xfrm>
        </p:spPr>
        <p:txBody>
          <a:bodyPr>
            <a:normAutofit/>
          </a:bodyPr>
          <a:lstStyle/>
          <a:p>
            <a:r>
              <a:rPr lang="en-GB" sz="2800" dirty="0">
                <a:solidFill>
                  <a:srgbClr val="FFFF00"/>
                </a:solidFill>
                <a:latin typeface="Comic Sans MS" pitchFamily="66" charset="0"/>
              </a:rPr>
              <a:t>This competency is about the management of the health and social care of the practice population and local community</a:t>
            </a:r>
          </a:p>
          <a:p>
            <a:endParaRPr lang="en-GB" sz="2800" dirty="0">
              <a:solidFill>
                <a:srgbClr val="FFFF00"/>
              </a:solidFill>
              <a:latin typeface="Comic Sans MS" pitchFamily="66" charset="0"/>
            </a:endParaRPr>
          </a:p>
          <a:p>
            <a:r>
              <a:rPr lang="en-GB" sz="2800" dirty="0">
                <a:solidFill>
                  <a:srgbClr val="FFFF00"/>
                </a:solidFill>
                <a:latin typeface="Comic Sans MS" pitchFamily="66" charset="0"/>
              </a:rPr>
              <a:t>There are 3 separate but related themes that build progressively on each other, which we will consider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008112"/>
          </a:xfrm>
        </p:spPr>
        <p:txBody>
          <a:bodyPr/>
          <a:lstStyle/>
          <a:p>
            <a:r>
              <a:rPr lang="en-GB" dirty="0">
                <a:solidFill>
                  <a:srgbClr val="FFFF00"/>
                </a:solidFill>
                <a:latin typeface="Comic Sans MS" pitchFamily="66" charset="0"/>
              </a:rPr>
              <a:t>Community Orientation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58924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sz="2800" dirty="0">
                <a:solidFill>
                  <a:srgbClr val="FFFF00"/>
                </a:solidFill>
                <a:latin typeface="Comic Sans MS" pitchFamily="66" charset="0"/>
              </a:rPr>
              <a:t>Understanding the features of the local community</a:t>
            </a:r>
          </a:p>
          <a:p>
            <a:pPr marL="514350" indent="-514350">
              <a:buFont typeface="+mj-lt"/>
              <a:buAutoNum type="arabicPeriod"/>
            </a:pPr>
            <a:endParaRPr lang="en-GB" sz="2800" dirty="0">
              <a:solidFill>
                <a:srgbClr val="FFFF00"/>
              </a:solidFill>
              <a:latin typeface="Comic Sans MS" pitchFamily="66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sz="2800" dirty="0">
                <a:solidFill>
                  <a:srgbClr val="FFFF00"/>
                </a:solidFill>
                <a:latin typeface="Comic Sans MS" pitchFamily="66" charset="0"/>
              </a:rPr>
              <a:t>Understanding the nature and availability of local health care resources</a:t>
            </a:r>
          </a:p>
          <a:p>
            <a:pPr marL="514350" indent="-514350">
              <a:buFont typeface="+mj-lt"/>
              <a:buAutoNum type="arabicPeriod"/>
            </a:pPr>
            <a:endParaRPr lang="en-GB" sz="2800" dirty="0">
              <a:solidFill>
                <a:srgbClr val="FFFF00"/>
              </a:solidFill>
              <a:latin typeface="Comic Sans MS" pitchFamily="66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sz="2800" dirty="0">
                <a:solidFill>
                  <a:srgbClr val="FFFF00"/>
                </a:solidFill>
                <a:latin typeface="Comic Sans MS" pitchFamily="66" charset="0"/>
              </a:rPr>
              <a:t>Managing resources, in particular the tension between the needs of the individual patients and the wider patient  community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908720"/>
            <a:ext cx="8784976" cy="2592288"/>
          </a:xfrm>
        </p:spPr>
        <p:txBody>
          <a:bodyPr>
            <a:normAutofit fontScale="90000"/>
          </a:bodyPr>
          <a:lstStyle/>
          <a:p>
            <a:r>
              <a:rPr lang="en-GB" sz="4000" dirty="0">
                <a:solidFill>
                  <a:srgbClr val="FFFF00"/>
                </a:solidFill>
                <a:latin typeface="Comic Sans MS" pitchFamily="66" charset="0"/>
              </a:rPr>
              <a:t>1</a:t>
            </a:r>
            <a:r>
              <a:rPr lang="en-GB" sz="3600" dirty="0">
                <a:solidFill>
                  <a:srgbClr val="FFFF00"/>
                </a:solidFill>
                <a:latin typeface="Comic Sans MS" pitchFamily="66" charset="0"/>
              </a:rPr>
              <a:t>) Understanding the features of the</a:t>
            </a:r>
            <a:br>
              <a:rPr lang="en-GB" sz="3600" dirty="0">
                <a:solidFill>
                  <a:srgbClr val="FFFF00"/>
                </a:solidFill>
                <a:latin typeface="Comic Sans MS" pitchFamily="66" charset="0"/>
              </a:rPr>
            </a:br>
            <a:r>
              <a:rPr lang="en-GB" sz="3600" dirty="0">
                <a:solidFill>
                  <a:srgbClr val="FFFF00"/>
                </a:solidFill>
                <a:latin typeface="Comic Sans MS" pitchFamily="66" charset="0"/>
              </a:rPr>
              <a:t>local community</a:t>
            </a:r>
            <a:br>
              <a:rPr lang="en-GB" sz="3600" dirty="0">
                <a:solidFill>
                  <a:srgbClr val="FFFF00"/>
                </a:solidFill>
                <a:latin typeface="Comic Sans MS" pitchFamily="66" charset="0"/>
              </a:rPr>
            </a:br>
            <a:br>
              <a:rPr lang="en-GB" sz="4000" dirty="0">
                <a:solidFill>
                  <a:srgbClr val="FFFF00"/>
                </a:solidFill>
                <a:latin typeface="Comic Sans MS" pitchFamily="66" charset="0"/>
              </a:rPr>
            </a:br>
            <a:br>
              <a:rPr lang="en-GB" sz="4000" dirty="0">
                <a:solidFill>
                  <a:srgbClr val="FFFF00"/>
                </a:solidFill>
                <a:latin typeface="Comic Sans MS" pitchFamily="66" charset="0"/>
              </a:rPr>
            </a:br>
            <a:br>
              <a:rPr lang="en-GB" dirty="0">
                <a:solidFill>
                  <a:srgbClr val="FFFF00"/>
                </a:solidFill>
                <a:latin typeface="Comic Sans MS" pitchFamily="66" charset="0"/>
              </a:rPr>
            </a:br>
            <a:endParaRPr lang="en-GB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GB" dirty="0">
              <a:solidFill>
                <a:srgbClr val="FFFF00"/>
              </a:solidFill>
              <a:latin typeface="Comic Sans MS" pitchFamily="66" charset="0"/>
            </a:endParaRPr>
          </a:p>
          <a:p>
            <a:pPr>
              <a:buNone/>
            </a:pPr>
            <a:r>
              <a:rPr lang="en-GB" sz="2800" dirty="0">
                <a:solidFill>
                  <a:srgbClr val="FFFF00"/>
                </a:solidFill>
                <a:latin typeface="Comic Sans MS" pitchFamily="66" charset="0"/>
              </a:rPr>
              <a:t>The first progression is about the importance</a:t>
            </a:r>
          </a:p>
          <a:p>
            <a:pPr>
              <a:buNone/>
            </a:pPr>
            <a:r>
              <a:rPr lang="en-GB" sz="2800" dirty="0">
                <a:solidFill>
                  <a:srgbClr val="FFFF00"/>
                </a:solidFill>
                <a:latin typeface="Comic Sans MS" pitchFamily="66" charset="0"/>
              </a:rPr>
              <a:t>of understanding the local community and how</a:t>
            </a:r>
          </a:p>
          <a:p>
            <a:pPr>
              <a:buNone/>
            </a:pPr>
            <a:r>
              <a:rPr lang="en-GB" sz="2800" dirty="0">
                <a:solidFill>
                  <a:srgbClr val="FFFF00"/>
                </a:solidFill>
                <a:latin typeface="Comic Sans MS" pitchFamily="66" charset="0"/>
              </a:rPr>
              <a:t>doctors tailor their services to meet the</a:t>
            </a:r>
          </a:p>
          <a:p>
            <a:pPr>
              <a:buNone/>
            </a:pPr>
            <a:r>
              <a:rPr lang="en-GB" sz="2800" dirty="0">
                <a:solidFill>
                  <a:srgbClr val="FFFF00"/>
                </a:solidFill>
                <a:latin typeface="Comic Sans MS" pitchFamily="66" charset="0"/>
              </a:rPr>
              <a:t>community’s needs.</a:t>
            </a:r>
            <a:endParaRPr lang="en-GB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008112"/>
          </a:xfrm>
        </p:spPr>
        <p:txBody>
          <a:bodyPr>
            <a:normAutofit fontScale="90000"/>
          </a:bodyPr>
          <a:lstStyle/>
          <a:p>
            <a:r>
              <a:rPr lang="en-GB" sz="4000" dirty="0">
                <a:solidFill>
                  <a:srgbClr val="FFFF00"/>
                </a:solidFill>
                <a:latin typeface="Comic Sans MS" pitchFamily="66" charset="0"/>
              </a:rPr>
              <a:t>1) Understanding the features of the local community</a:t>
            </a:r>
            <a:br>
              <a:rPr lang="en-GB" dirty="0">
                <a:solidFill>
                  <a:srgbClr val="FFFF00"/>
                </a:solidFill>
                <a:latin typeface="Comic Sans MS" pitchFamily="66" charset="0"/>
              </a:rPr>
            </a:br>
            <a:endParaRPr lang="en-GB" dirty="0">
              <a:solidFill>
                <a:srgbClr val="FFFF00"/>
              </a:solidFill>
              <a:latin typeface="Comic Sans MS" pitchFamily="66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23528" y="1772816"/>
          <a:ext cx="8462838" cy="38164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209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209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209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6424"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rgbClr val="FFFF00"/>
                          </a:solidFill>
                          <a:latin typeface="Comic Sans MS" pitchFamily="66" charset="0"/>
                        </a:rPr>
                        <a:t>Needs</a:t>
                      </a:r>
                      <a:r>
                        <a:rPr lang="en-GB" b="1" baseline="0" dirty="0">
                          <a:solidFill>
                            <a:srgbClr val="FFFF00"/>
                          </a:solidFill>
                          <a:latin typeface="Comic Sans MS" pitchFamily="66" charset="0"/>
                        </a:rPr>
                        <a:t> Further Development</a:t>
                      </a:r>
                    </a:p>
                    <a:p>
                      <a:pPr algn="ctr"/>
                      <a:endParaRPr lang="en-GB" b="1" baseline="0" dirty="0">
                        <a:solidFill>
                          <a:srgbClr val="FFFF0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GB" b="0" baseline="0" dirty="0">
                          <a:solidFill>
                            <a:srgbClr val="FFFF00"/>
                          </a:solidFill>
                          <a:latin typeface="Comic Sans MS" pitchFamily="66" charset="0"/>
                        </a:rPr>
                        <a:t>Identifies important characteristics of the local community that might impact upon patient care, particularly the epidemiological, social, economic and ethic features.</a:t>
                      </a:r>
                      <a:endParaRPr lang="en-GB" b="0" dirty="0">
                        <a:solidFill>
                          <a:srgbClr val="FFFF00"/>
                        </a:solidFill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baseline="0" dirty="0">
                          <a:solidFill>
                            <a:srgbClr val="FFFF00"/>
                          </a:solidFill>
                          <a:latin typeface="Comic Sans MS" pitchFamily="66" charset="0"/>
                        </a:rPr>
                        <a:t>Competent</a:t>
                      </a:r>
                    </a:p>
                    <a:p>
                      <a:pPr algn="ctr"/>
                      <a:endParaRPr lang="en-GB" b="1" baseline="0" dirty="0">
                        <a:solidFill>
                          <a:srgbClr val="FFFF0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GB" b="0" baseline="0" dirty="0">
                        <a:solidFill>
                          <a:srgbClr val="FFFF0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GB" b="0" baseline="0" dirty="0">
                          <a:solidFill>
                            <a:srgbClr val="FFFF00"/>
                          </a:solidFill>
                          <a:latin typeface="Comic Sans MS" pitchFamily="66" charset="0"/>
                        </a:rPr>
                        <a:t>Applies an understanding of these features to improve the management of the practice’s patient population.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baseline="0" dirty="0">
                          <a:solidFill>
                            <a:srgbClr val="FFFF00"/>
                          </a:solidFill>
                          <a:latin typeface="Comic Sans MS" pitchFamily="66" charset="0"/>
                        </a:rPr>
                        <a:t>Excellent</a:t>
                      </a:r>
                    </a:p>
                    <a:p>
                      <a:pPr algn="ctr"/>
                      <a:endParaRPr lang="en-GB" b="1" baseline="0" dirty="0">
                        <a:solidFill>
                          <a:srgbClr val="FFFF0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GB" b="1" baseline="0" dirty="0">
                        <a:solidFill>
                          <a:srgbClr val="FFFF0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GB" b="0" baseline="0" dirty="0">
                          <a:solidFill>
                            <a:srgbClr val="FFFF00"/>
                          </a:solidFill>
                          <a:latin typeface="Comic Sans MS" pitchFamily="66" charset="0"/>
                        </a:rPr>
                        <a:t>Uses an understanding of these features to contribute to the development of local healthcare delivery e.g. Service design.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908720"/>
            <a:ext cx="8784976" cy="2592288"/>
          </a:xfrm>
        </p:spPr>
        <p:txBody>
          <a:bodyPr>
            <a:normAutofit fontScale="90000"/>
          </a:bodyPr>
          <a:lstStyle/>
          <a:p>
            <a:r>
              <a:rPr lang="en-GB" sz="4000" dirty="0">
                <a:solidFill>
                  <a:srgbClr val="FFFF00"/>
                </a:solidFill>
                <a:latin typeface="Comic Sans MS" pitchFamily="66" charset="0"/>
              </a:rPr>
              <a:t>2</a:t>
            </a:r>
            <a:r>
              <a:rPr lang="en-GB" sz="3600" dirty="0">
                <a:solidFill>
                  <a:srgbClr val="FFFF00"/>
                </a:solidFill>
                <a:latin typeface="Comic Sans MS" pitchFamily="66" charset="0"/>
              </a:rPr>
              <a:t>) Understanding the nature and availability of local health care resources</a:t>
            </a:r>
            <a:br>
              <a:rPr lang="en-GB" sz="3600" dirty="0">
                <a:solidFill>
                  <a:srgbClr val="FFFF00"/>
                </a:solidFill>
                <a:latin typeface="Comic Sans MS" pitchFamily="66" charset="0"/>
              </a:rPr>
            </a:br>
            <a:br>
              <a:rPr lang="en-GB" sz="3600" dirty="0">
                <a:solidFill>
                  <a:srgbClr val="FFFF00"/>
                </a:solidFill>
                <a:latin typeface="Comic Sans MS" pitchFamily="66" charset="0"/>
              </a:rPr>
            </a:br>
            <a:br>
              <a:rPr lang="en-GB" sz="4000" dirty="0">
                <a:solidFill>
                  <a:srgbClr val="FFFF00"/>
                </a:solidFill>
                <a:latin typeface="Comic Sans MS" pitchFamily="66" charset="0"/>
              </a:rPr>
            </a:br>
            <a:br>
              <a:rPr lang="en-GB" sz="4000" dirty="0">
                <a:solidFill>
                  <a:srgbClr val="FFFF00"/>
                </a:solidFill>
                <a:latin typeface="Comic Sans MS" pitchFamily="66" charset="0"/>
              </a:rPr>
            </a:br>
            <a:br>
              <a:rPr lang="en-GB" dirty="0">
                <a:solidFill>
                  <a:srgbClr val="FFFF00"/>
                </a:solidFill>
                <a:latin typeface="Comic Sans MS" pitchFamily="66" charset="0"/>
              </a:rPr>
            </a:br>
            <a:endParaRPr lang="en-GB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GB" dirty="0">
              <a:solidFill>
                <a:srgbClr val="FFFF00"/>
              </a:solidFill>
              <a:latin typeface="Comic Sans MS" pitchFamily="66" charset="0"/>
            </a:endParaRPr>
          </a:p>
          <a:p>
            <a:pPr>
              <a:buNone/>
            </a:pPr>
            <a:r>
              <a:rPr lang="en-GB" sz="2800" dirty="0">
                <a:solidFill>
                  <a:srgbClr val="FFFF00"/>
                </a:solidFill>
                <a:latin typeface="Comic Sans MS" pitchFamily="66" charset="0"/>
              </a:rPr>
              <a:t>The second progression is about the resources</a:t>
            </a:r>
          </a:p>
          <a:p>
            <a:pPr>
              <a:buNone/>
            </a:pPr>
            <a:r>
              <a:rPr lang="en-GB" sz="2800" dirty="0">
                <a:solidFill>
                  <a:srgbClr val="FFFF00"/>
                </a:solidFill>
                <a:latin typeface="Comic Sans MS" pitchFamily="66" charset="0"/>
              </a:rPr>
              <a:t>that are available to the local patient</a:t>
            </a:r>
          </a:p>
          <a:p>
            <a:pPr>
              <a:buNone/>
            </a:pPr>
            <a:r>
              <a:rPr lang="en-GB" sz="2800" dirty="0">
                <a:solidFill>
                  <a:srgbClr val="FFFF00"/>
                </a:solidFill>
                <a:latin typeface="Comic Sans MS" pitchFamily="66" charset="0"/>
              </a:rPr>
              <a:t>population.</a:t>
            </a:r>
            <a:endParaRPr lang="en-GB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196752"/>
            <a:ext cx="8784976" cy="720080"/>
          </a:xfrm>
        </p:spPr>
        <p:txBody>
          <a:bodyPr>
            <a:normAutofit fontScale="90000"/>
          </a:bodyPr>
          <a:lstStyle/>
          <a:p>
            <a:r>
              <a:rPr lang="en-GB" sz="4000" dirty="0">
                <a:solidFill>
                  <a:srgbClr val="FFFF00"/>
                </a:solidFill>
                <a:latin typeface="Comic Sans MS" pitchFamily="66" charset="0"/>
              </a:rPr>
              <a:t>2) </a:t>
            </a:r>
            <a:r>
              <a:rPr lang="en-GB" sz="3600" dirty="0">
                <a:solidFill>
                  <a:srgbClr val="FFFF00"/>
                </a:solidFill>
                <a:latin typeface="Comic Sans MS" pitchFamily="66" charset="0"/>
              </a:rPr>
              <a:t>Understanding the nature and availability of local health care resources</a:t>
            </a:r>
            <a:br>
              <a:rPr lang="en-GB" dirty="0">
                <a:solidFill>
                  <a:srgbClr val="FFFF00"/>
                </a:solidFill>
                <a:latin typeface="Comic Sans MS" pitchFamily="66" charset="0"/>
              </a:rPr>
            </a:br>
            <a:br>
              <a:rPr lang="en-GB" dirty="0">
                <a:solidFill>
                  <a:srgbClr val="FFFF00"/>
                </a:solidFill>
                <a:latin typeface="Comic Sans MS" pitchFamily="66" charset="0"/>
              </a:rPr>
            </a:br>
            <a:endParaRPr lang="en-GB" dirty="0">
              <a:solidFill>
                <a:srgbClr val="FFFF00"/>
              </a:solidFill>
              <a:latin typeface="Comic Sans MS" pitchFamily="66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95536" y="2492896"/>
          <a:ext cx="8462838" cy="38164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209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209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209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6424"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rgbClr val="FFFF00"/>
                          </a:solidFill>
                          <a:latin typeface="Comic Sans MS" pitchFamily="66" charset="0"/>
                        </a:rPr>
                        <a:t>Needs</a:t>
                      </a:r>
                      <a:r>
                        <a:rPr lang="en-GB" b="1" baseline="0" dirty="0">
                          <a:solidFill>
                            <a:srgbClr val="FFFF00"/>
                          </a:solidFill>
                          <a:latin typeface="Comic Sans MS" pitchFamily="66" charset="0"/>
                        </a:rPr>
                        <a:t> Further Development</a:t>
                      </a:r>
                    </a:p>
                    <a:p>
                      <a:pPr algn="ctr"/>
                      <a:endParaRPr lang="en-GB" b="1" baseline="0" dirty="0">
                        <a:solidFill>
                          <a:srgbClr val="FFFF0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GB" b="0" baseline="0" dirty="0">
                          <a:solidFill>
                            <a:srgbClr val="FFFF00"/>
                          </a:solidFill>
                          <a:latin typeface="Comic Sans MS" pitchFamily="66" charset="0"/>
                        </a:rPr>
                        <a:t>Identifies important elements of local healthcare provision in hospital and in the community and how these can be accessed by patients and doctors.</a:t>
                      </a:r>
                      <a:endParaRPr lang="en-GB" b="0" dirty="0">
                        <a:solidFill>
                          <a:srgbClr val="FFFF00"/>
                        </a:solidFill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baseline="0" dirty="0">
                          <a:solidFill>
                            <a:srgbClr val="FFFF00"/>
                          </a:solidFill>
                          <a:latin typeface="Comic Sans MS" pitchFamily="66" charset="0"/>
                        </a:rPr>
                        <a:t>Competent</a:t>
                      </a:r>
                    </a:p>
                    <a:p>
                      <a:pPr algn="ctr"/>
                      <a:endParaRPr lang="en-GB" b="1" baseline="0" dirty="0">
                        <a:solidFill>
                          <a:srgbClr val="FFFF0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GB" b="1" baseline="0" dirty="0">
                        <a:solidFill>
                          <a:srgbClr val="FFFF0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GB" b="0" baseline="0" dirty="0">
                          <a:solidFill>
                            <a:srgbClr val="FFFF00"/>
                          </a:solidFill>
                          <a:latin typeface="Comic Sans MS" pitchFamily="66" charset="0"/>
                        </a:rPr>
                        <a:t>Uses this understanding to inform referral practices and to encourage patients to access available resources.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baseline="0" dirty="0">
                          <a:solidFill>
                            <a:srgbClr val="FFFF00"/>
                          </a:solidFill>
                          <a:latin typeface="Comic Sans MS" pitchFamily="66" charset="0"/>
                        </a:rPr>
                        <a:t>Excellent</a:t>
                      </a:r>
                    </a:p>
                    <a:p>
                      <a:pPr algn="ctr"/>
                      <a:endParaRPr lang="en-GB" b="0" baseline="0" dirty="0">
                        <a:solidFill>
                          <a:srgbClr val="FFFF0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GB" b="0" baseline="0" dirty="0">
                        <a:solidFill>
                          <a:srgbClr val="FFFF0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GB" b="0" baseline="0" dirty="0">
                          <a:solidFill>
                            <a:srgbClr val="FFFF00"/>
                          </a:solidFill>
                          <a:latin typeface="Comic Sans MS" pitchFamily="66" charset="0"/>
                        </a:rPr>
                        <a:t>Uses an understanding of the resources and the financial and regulatory frameworks within which primary care operates, to improve local healthcare.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340768"/>
            <a:ext cx="8784976" cy="2160240"/>
          </a:xfrm>
        </p:spPr>
        <p:txBody>
          <a:bodyPr>
            <a:normAutofit fontScale="90000"/>
          </a:bodyPr>
          <a:lstStyle/>
          <a:p>
            <a:r>
              <a:rPr lang="en-GB" sz="3600" dirty="0">
                <a:solidFill>
                  <a:srgbClr val="FFFF00"/>
                </a:solidFill>
                <a:latin typeface="Comic Sans MS" pitchFamily="66" charset="0"/>
              </a:rPr>
              <a:t>3) Managing resources, in particular the tension between the needs of the individual patients and the wider patient  community</a:t>
            </a:r>
            <a:br>
              <a:rPr lang="en-GB" sz="3600" dirty="0">
                <a:solidFill>
                  <a:srgbClr val="FFFF00"/>
                </a:solidFill>
                <a:latin typeface="Comic Sans MS" pitchFamily="66" charset="0"/>
              </a:rPr>
            </a:br>
            <a:r>
              <a:rPr lang="en-GB" sz="3600" dirty="0">
                <a:solidFill>
                  <a:srgbClr val="FFFF00"/>
                </a:solidFill>
                <a:latin typeface="Comic Sans MS" pitchFamily="66" charset="0"/>
              </a:rPr>
              <a:t> </a:t>
            </a:r>
            <a:br>
              <a:rPr lang="en-GB" sz="3600" dirty="0">
                <a:solidFill>
                  <a:srgbClr val="FFFF00"/>
                </a:solidFill>
                <a:latin typeface="Comic Sans MS" pitchFamily="66" charset="0"/>
              </a:rPr>
            </a:br>
            <a:br>
              <a:rPr lang="en-GB" sz="4000" dirty="0">
                <a:solidFill>
                  <a:srgbClr val="FFFF00"/>
                </a:solidFill>
                <a:latin typeface="Comic Sans MS" pitchFamily="66" charset="0"/>
              </a:rPr>
            </a:br>
            <a:br>
              <a:rPr lang="en-GB" sz="4000" dirty="0">
                <a:solidFill>
                  <a:srgbClr val="FFFF00"/>
                </a:solidFill>
                <a:latin typeface="Comic Sans MS" pitchFamily="66" charset="0"/>
              </a:rPr>
            </a:br>
            <a:br>
              <a:rPr lang="en-GB" dirty="0">
                <a:solidFill>
                  <a:srgbClr val="FFFF00"/>
                </a:solidFill>
                <a:latin typeface="Comic Sans MS" pitchFamily="66" charset="0"/>
              </a:rPr>
            </a:br>
            <a:endParaRPr lang="en-GB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GB" dirty="0">
              <a:solidFill>
                <a:srgbClr val="FFFF00"/>
              </a:solidFill>
              <a:latin typeface="Comic Sans MS" pitchFamily="66" charset="0"/>
            </a:endParaRPr>
          </a:p>
          <a:p>
            <a:pPr>
              <a:buNone/>
            </a:pPr>
            <a:r>
              <a:rPr lang="en-GB" sz="2800" dirty="0">
                <a:solidFill>
                  <a:srgbClr val="FFFF00"/>
                </a:solidFill>
                <a:latin typeface="Comic Sans MS" pitchFamily="66" charset="0"/>
              </a:rPr>
              <a:t>The third progression is about our role in</a:t>
            </a:r>
          </a:p>
          <a:p>
            <a:pPr>
              <a:buNone/>
            </a:pPr>
            <a:r>
              <a:rPr lang="en-GB" sz="2800" dirty="0">
                <a:solidFill>
                  <a:srgbClr val="FFFF00"/>
                </a:solidFill>
                <a:latin typeface="Comic Sans MS" pitchFamily="66" charset="0"/>
              </a:rPr>
              <a:t>‘rationing’ or how to make the best use of</a:t>
            </a:r>
          </a:p>
          <a:p>
            <a:pPr>
              <a:buNone/>
            </a:pPr>
            <a:r>
              <a:rPr lang="en-GB" sz="2800" dirty="0">
                <a:solidFill>
                  <a:srgbClr val="FFFF00"/>
                </a:solidFill>
                <a:latin typeface="Comic Sans MS" pitchFamily="66" charset="0"/>
              </a:rPr>
              <a:t>limited resources.</a:t>
            </a:r>
            <a:endParaRPr lang="en-GB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1224136"/>
          </a:xfrm>
        </p:spPr>
        <p:txBody>
          <a:bodyPr>
            <a:normAutofit fontScale="90000"/>
          </a:bodyPr>
          <a:lstStyle/>
          <a:p>
            <a:r>
              <a:rPr lang="en-GB" sz="3300" dirty="0">
                <a:solidFill>
                  <a:srgbClr val="FFFF00"/>
                </a:solidFill>
                <a:latin typeface="Comic Sans MS" pitchFamily="66" charset="0"/>
              </a:rPr>
              <a:t>3) Managing resources, in particular the tension between the needs of the individual patients and the wider patient  community</a:t>
            </a:r>
            <a:br>
              <a:rPr lang="en-GB" dirty="0">
                <a:solidFill>
                  <a:srgbClr val="FFFF00"/>
                </a:solidFill>
                <a:latin typeface="Comic Sans MS" pitchFamily="66" charset="0"/>
              </a:rPr>
            </a:br>
            <a:br>
              <a:rPr lang="en-GB" dirty="0">
                <a:solidFill>
                  <a:srgbClr val="FFFF00"/>
                </a:solidFill>
                <a:latin typeface="Comic Sans MS" pitchFamily="66" charset="0"/>
              </a:rPr>
            </a:br>
            <a:endParaRPr lang="en-GB" dirty="0">
              <a:solidFill>
                <a:srgbClr val="FFFF00"/>
              </a:solidFill>
              <a:latin typeface="Comic Sans MS" pitchFamily="66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95536" y="2492896"/>
          <a:ext cx="8462838" cy="38164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209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209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209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6424"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rgbClr val="FFFF00"/>
                          </a:solidFill>
                          <a:latin typeface="Comic Sans MS" pitchFamily="66" charset="0"/>
                        </a:rPr>
                        <a:t>Needs</a:t>
                      </a:r>
                      <a:r>
                        <a:rPr lang="en-GB" b="1" baseline="0" dirty="0">
                          <a:solidFill>
                            <a:srgbClr val="FFFF00"/>
                          </a:solidFill>
                          <a:latin typeface="Comic Sans MS" pitchFamily="66" charset="0"/>
                        </a:rPr>
                        <a:t> Further Development</a:t>
                      </a:r>
                    </a:p>
                    <a:p>
                      <a:pPr algn="ctr"/>
                      <a:endParaRPr lang="en-GB" b="1" baseline="0" dirty="0">
                        <a:solidFill>
                          <a:srgbClr val="FFFF0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GB" b="0" baseline="0" dirty="0">
                          <a:solidFill>
                            <a:srgbClr val="FFFF00"/>
                          </a:solidFill>
                          <a:latin typeface="Comic Sans MS" pitchFamily="66" charset="0"/>
                        </a:rPr>
                        <a:t>Identifies how the limitations of local healthcare resources might impact upon patient care.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baseline="0" dirty="0">
                          <a:solidFill>
                            <a:srgbClr val="FFFF00"/>
                          </a:solidFill>
                          <a:latin typeface="Comic Sans MS" pitchFamily="66" charset="0"/>
                        </a:rPr>
                        <a:t>Competent</a:t>
                      </a:r>
                    </a:p>
                    <a:p>
                      <a:pPr algn="ctr"/>
                      <a:endParaRPr lang="en-GB" b="1" baseline="0" dirty="0">
                        <a:solidFill>
                          <a:srgbClr val="FFFF0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GB" b="0" baseline="0" dirty="0">
                        <a:solidFill>
                          <a:srgbClr val="FFFF0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GB" b="0" baseline="0" dirty="0">
                          <a:solidFill>
                            <a:srgbClr val="FFFF00"/>
                          </a:solidFill>
                          <a:latin typeface="Comic Sans MS" pitchFamily="66" charset="0"/>
                        </a:rPr>
                        <a:t>Optimizes the use of limited resources, e.g. through cost-effective prescribing.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baseline="0" dirty="0">
                          <a:solidFill>
                            <a:srgbClr val="FFFF00"/>
                          </a:solidFill>
                          <a:latin typeface="Comic Sans MS" pitchFamily="66" charset="0"/>
                        </a:rPr>
                        <a:t>Excellent</a:t>
                      </a:r>
                    </a:p>
                    <a:p>
                      <a:pPr algn="ctr"/>
                      <a:endParaRPr lang="en-GB" b="1" baseline="0" dirty="0">
                        <a:solidFill>
                          <a:srgbClr val="FFFF0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GB" b="1" baseline="0" dirty="0">
                        <a:solidFill>
                          <a:srgbClr val="FFFF0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GB" b="0" baseline="0" dirty="0">
                          <a:solidFill>
                            <a:srgbClr val="FFFF00"/>
                          </a:solidFill>
                          <a:latin typeface="Comic Sans MS" pitchFamily="66" charset="0"/>
                        </a:rPr>
                        <a:t>Balances the needs of individual patients with the health needs of the community, within the available resources.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008112"/>
          </a:xfrm>
        </p:spPr>
        <p:txBody>
          <a:bodyPr>
            <a:normAutofit fontScale="90000"/>
          </a:bodyPr>
          <a:lstStyle/>
          <a:p>
            <a:br>
              <a:rPr lang="en-GB" dirty="0">
                <a:solidFill>
                  <a:srgbClr val="FFFF00"/>
                </a:solidFill>
                <a:latin typeface="Comic Sans MS" pitchFamily="66" charset="0"/>
              </a:rPr>
            </a:br>
            <a:r>
              <a:rPr lang="en-GB" dirty="0">
                <a:solidFill>
                  <a:srgbClr val="FFFF00"/>
                </a:solidFill>
                <a:latin typeface="Comic Sans MS" pitchFamily="66" charset="0"/>
              </a:rPr>
              <a:t>Any good points from case discussions: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58924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endParaRPr lang="en-GB" sz="2800" dirty="0">
              <a:solidFill>
                <a:srgbClr val="FFFF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008112"/>
          </a:xfrm>
        </p:spPr>
        <p:txBody>
          <a:bodyPr/>
          <a:lstStyle/>
          <a:p>
            <a:r>
              <a:rPr lang="en-GB" dirty="0">
                <a:solidFill>
                  <a:srgbClr val="FFFF00"/>
                </a:solidFill>
                <a:latin typeface="Comic Sans MS" pitchFamily="66" charset="0"/>
              </a:rPr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196752"/>
            <a:ext cx="8640960" cy="5661248"/>
          </a:xfrm>
        </p:spPr>
        <p:txBody>
          <a:bodyPr>
            <a:normAutofit lnSpcReduction="10000"/>
          </a:bodyPr>
          <a:lstStyle/>
          <a:p>
            <a:r>
              <a:rPr lang="en-GB" sz="2800" dirty="0">
                <a:solidFill>
                  <a:srgbClr val="FFFF00"/>
                </a:solidFill>
                <a:latin typeface="Comic Sans MS" pitchFamily="66" charset="0"/>
              </a:rPr>
              <a:t>To look at the definition of this competence</a:t>
            </a:r>
          </a:p>
          <a:p>
            <a:endParaRPr lang="en-GB" sz="2800" dirty="0">
              <a:solidFill>
                <a:srgbClr val="FFFF00"/>
              </a:solidFill>
              <a:latin typeface="Comic Sans MS" pitchFamily="66" charset="0"/>
            </a:endParaRPr>
          </a:p>
          <a:p>
            <a:r>
              <a:rPr lang="en-GB" sz="2800" dirty="0">
                <a:solidFill>
                  <a:srgbClr val="FFFF00"/>
                </a:solidFill>
                <a:latin typeface="Comic Sans MS" pitchFamily="66" charset="0"/>
              </a:rPr>
              <a:t>To break it down into 3 related themes</a:t>
            </a:r>
          </a:p>
          <a:p>
            <a:endParaRPr lang="en-GB" sz="2800" dirty="0">
              <a:solidFill>
                <a:srgbClr val="FFFF00"/>
              </a:solidFill>
              <a:latin typeface="Comic Sans MS" pitchFamily="66" charset="0"/>
            </a:endParaRPr>
          </a:p>
          <a:p>
            <a:r>
              <a:rPr lang="en-GB" sz="2800" dirty="0">
                <a:solidFill>
                  <a:srgbClr val="FFFF00"/>
                </a:solidFill>
                <a:latin typeface="Comic Sans MS" pitchFamily="66" charset="0"/>
              </a:rPr>
              <a:t>To use cases and discussion to demonstrate how we can show evidence in our </a:t>
            </a:r>
            <a:r>
              <a:rPr lang="en-GB" sz="2800" dirty="0" err="1">
                <a:solidFill>
                  <a:srgbClr val="FFFF00"/>
                </a:solidFill>
                <a:latin typeface="Comic Sans MS" pitchFamily="66" charset="0"/>
              </a:rPr>
              <a:t>eportfolios</a:t>
            </a:r>
            <a:endParaRPr lang="en-GB" sz="2800" dirty="0">
              <a:solidFill>
                <a:srgbClr val="FFFF00"/>
              </a:solidFill>
              <a:latin typeface="Comic Sans MS" pitchFamily="66" charset="0"/>
            </a:endParaRPr>
          </a:p>
          <a:p>
            <a:endParaRPr lang="en-GB" sz="2800" dirty="0">
              <a:solidFill>
                <a:srgbClr val="FFFF00"/>
              </a:solidFill>
              <a:latin typeface="Comic Sans MS" pitchFamily="66" charset="0"/>
            </a:endParaRPr>
          </a:p>
          <a:p>
            <a:r>
              <a:rPr lang="en-GB" sz="2800" dirty="0">
                <a:solidFill>
                  <a:srgbClr val="FFFF00"/>
                </a:solidFill>
                <a:latin typeface="Comic Sans MS" pitchFamily="66" charset="0"/>
              </a:rPr>
              <a:t>To look at potential learning log entries</a:t>
            </a:r>
          </a:p>
          <a:p>
            <a:endParaRPr lang="en-GB" sz="2800" dirty="0">
              <a:solidFill>
                <a:srgbClr val="FFFF00"/>
              </a:solidFill>
              <a:latin typeface="Comic Sans MS" pitchFamily="66" charset="0"/>
            </a:endParaRPr>
          </a:p>
          <a:p>
            <a:r>
              <a:rPr lang="en-GB" sz="2800" dirty="0">
                <a:solidFill>
                  <a:srgbClr val="FFFF00"/>
                </a:solidFill>
                <a:latin typeface="Comic Sans MS" pitchFamily="66" charset="0"/>
              </a:rPr>
              <a:t>What can we do to make sure our supervisors tick the community orientation box when reading our </a:t>
            </a:r>
            <a:r>
              <a:rPr lang="en-GB" sz="2800" dirty="0" err="1">
                <a:solidFill>
                  <a:srgbClr val="FFFF00"/>
                </a:solidFill>
                <a:latin typeface="Comic Sans MS" pitchFamily="66" charset="0"/>
              </a:rPr>
              <a:t>eportfolio</a:t>
            </a:r>
            <a:r>
              <a:rPr lang="en-GB" sz="2800" dirty="0">
                <a:solidFill>
                  <a:srgbClr val="FFFF00"/>
                </a:solidFill>
                <a:latin typeface="Comic Sans MS" pitchFamily="66" charset="0"/>
              </a:rPr>
              <a:t> – make it obvious!!!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008112"/>
          </a:xfrm>
        </p:spPr>
        <p:txBody>
          <a:bodyPr/>
          <a:lstStyle/>
          <a:p>
            <a:r>
              <a:rPr lang="en-GB" dirty="0">
                <a:solidFill>
                  <a:srgbClr val="FFFF00"/>
                </a:solidFill>
                <a:latin typeface="Comic Sans MS" pitchFamily="66" charset="0"/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589240"/>
          </a:xfrm>
        </p:spPr>
        <p:txBody>
          <a:bodyPr>
            <a:normAutofit/>
          </a:bodyPr>
          <a:lstStyle/>
          <a:p>
            <a:pPr marL="514350" indent="-514350"/>
            <a:r>
              <a:rPr lang="en-GB" sz="2800" dirty="0">
                <a:solidFill>
                  <a:srgbClr val="FFFF00"/>
                </a:solidFill>
                <a:latin typeface="Comic Sans MS" pitchFamily="66" charset="0"/>
              </a:rPr>
              <a:t>Community Orientation, Crammer’s Corner, </a:t>
            </a:r>
            <a:r>
              <a:rPr lang="en-GB" sz="2800" dirty="0" err="1">
                <a:solidFill>
                  <a:srgbClr val="FFFF00"/>
                </a:solidFill>
                <a:latin typeface="Comic Sans MS" pitchFamily="66" charset="0"/>
              </a:rPr>
              <a:t>InnovAiT</a:t>
            </a:r>
            <a:r>
              <a:rPr lang="en-GB" sz="2800" dirty="0">
                <a:solidFill>
                  <a:srgbClr val="FFFF00"/>
                </a:solidFill>
                <a:latin typeface="Comic Sans MS" pitchFamily="66" charset="0"/>
              </a:rPr>
              <a:t> Journal, volume 3, issues 4,5,6, 2010</a:t>
            </a:r>
          </a:p>
          <a:p>
            <a:pPr marL="514350" indent="-514350"/>
            <a:endParaRPr lang="en-GB" sz="2800" dirty="0">
              <a:solidFill>
                <a:srgbClr val="FFFF00"/>
              </a:solidFill>
              <a:latin typeface="Comic Sans MS" pitchFamily="66" charset="0"/>
            </a:endParaRPr>
          </a:p>
          <a:p>
            <a:pPr marL="514350" indent="-514350"/>
            <a:r>
              <a:rPr lang="en-GB" sz="2800" dirty="0">
                <a:solidFill>
                  <a:srgbClr val="FFFF00"/>
                </a:solidFill>
                <a:latin typeface="Comic Sans MS" pitchFamily="66" charset="0"/>
              </a:rPr>
              <a:t>www.rcgp.org.uk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803</TotalTime>
  <Words>566</Words>
  <Application>Microsoft Office PowerPoint</Application>
  <PresentationFormat>On-screen Show (4:3)</PresentationFormat>
  <Paragraphs>102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Comic Sans MS</vt:lpstr>
      <vt:lpstr>Office Theme</vt:lpstr>
      <vt:lpstr>  Community  Orientation   How to show the evidence in your eportfolio</vt:lpstr>
      <vt:lpstr>Aim</vt:lpstr>
      <vt:lpstr>Objectives</vt:lpstr>
      <vt:lpstr>Plan for afternoon</vt:lpstr>
      <vt:lpstr>Community Orientation</vt:lpstr>
      <vt:lpstr>Community Orientation</vt:lpstr>
      <vt:lpstr>1) Understanding the features of the local community    </vt:lpstr>
      <vt:lpstr>1) Understanding the features of the local community </vt:lpstr>
      <vt:lpstr>2) Understanding the nature and availability of local health care resources     </vt:lpstr>
      <vt:lpstr>2) Understanding the nature and availability of local health care resources  </vt:lpstr>
      <vt:lpstr>3) Managing resources, in particular the tension between the needs of the individual patients and the wider patient  community      </vt:lpstr>
      <vt:lpstr>3) Managing resources, in particular the tension between the needs of the individual patients and the wider patient  community  </vt:lpstr>
      <vt:lpstr> Any good points from case discussions:</vt:lpstr>
      <vt:lpstr>Objectives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Audit</dc:title>
  <dc:creator>Tim Green</dc:creator>
  <cp:lastModifiedBy>Ramesh Mehay</cp:lastModifiedBy>
  <cp:revision>46</cp:revision>
  <dcterms:created xsi:type="dcterms:W3CDTF">2011-05-15T13:58:21Z</dcterms:created>
  <dcterms:modified xsi:type="dcterms:W3CDTF">2018-01-08T20:39:52Z</dcterms:modified>
</cp:coreProperties>
</file>