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4"/>
  </p:notesMasterIdLst>
  <p:sldIdLst>
    <p:sldId id="256" r:id="rId2"/>
    <p:sldId id="325" r:id="rId3"/>
    <p:sldId id="330" r:id="rId4"/>
    <p:sldId id="342" r:id="rId5"/>
    <p:sldId id="335" r:id="rId6"/>
    <p:sldId id="318" r:id="rId7"/>
    <p:sldId id="336" r:id="rId8"/>
    <p:sldId id="331" r:id="rId9"/>
    <p:sldId id="332" r:id="rId10"/>
    <p:sldId id="338" r:id="rId11"/>
    <p:sldId id="339" r:id="rId12"/>
    <p:sldId id="340" r:id="rId13"/>
  </p:sldIdLst>
  <p:sldSz cx="9144000" cy="6858000" type="screen4x3"/>
  <p:notesSz cx="6797675" cy="9928225"/>
  <p:defaultTextStyle>
    <a:defPPr>
      <a:defRPr lang="en-GB"/>
    </a:defPPr>
    <a:lvl1pPr algn="l" rtl="0" eaLnBrk="0" fontAlgn="base" hangingPunct="0">
      <a:spcBef>
        <a:spcPct val="20000"/>
      </a:spcBef>
      <a:spcAft>
        <a:spcPct val="0"/>
      </a:spcAft>
      <a:buChar char="•"/>
      <a:defRPr sz="2800" kern="1200">
        <a:solidFill>
          <a:schemeClr val="tx1"/>
        </a:solidFill>
        <a:latin typeface="Arial" charset="0"/>
        <a:ea typeface="+mn-ea"/>
        <a:cs typeface="+mn-cs"/>
      </a:defRPr>
    </a:lvl1pPr>
    <a:lvl2pPr marL="457200" algn="l" rtl="0" eaLnBrk="0" fontAlgn="base" hangingPunct="0">
      <a:spcBef>
        <a:spcPct val="20000"/>
      </a:spcBef>
      <a:spcAft>
        <a:spcPct val="0"/>
      </a:spcAft>
      <a:buChar char="•"/>
      <a:defRPr sz="2800" kern="1200">
        <a:solidFill>
          <a:schemeClr val="tx1"/>
        </a:solidFill>
        <a:latin typeface="Arial" charset="0"/>
        <a:ea typeface="+mn-ea"/>
        <a:cs typeface="+mn-cs"/>
      </a:defRPr>
    </a:lvl2pPr>
    <a:lvl3pPr marL="914400" algn="l" rtl="0" eaLnBrk="0" fontAlgn="base" hangingPunct="0">
      <a:spcBef>
        <a:spcPct val="20000"/>
      </a:spcBef>
      <a:spcAft>
        <a:spcPct val="0"/>
      </a:spcAft>
      <a:buChar char="•"/>
      <a:defRPr sz="2800" kern="1200">
        <a:solidFill>
          <a:schemeClr val="tx1"/>
        </a:solidFill>
        <a:latin typeface="Arial" charset="0"/>
        <a:ea typeface="+mn-ea"/>
        <a:cs typeface="+mn-cs"/>
      </a:defRPr>
    </a:lvl3pPr>
    <a:lvl4pPr marL="1371600" algn="l" rtl="0" eaLnBrk="0" fontAlgn="base" hangingPunct="0">
      <a:spcBef>
        <a:spcPct val="20000"/>
      </a:spcBef>
      <a:spcAft>
        <a:spcPct val="0"/>
      </a:spcAft>
      <a:buChar char="•"/>
      <a:defRPr sz="2800" kern="1200">
        <a:solidFill>
          <a:schemeClr val="tx1"/>
        </a:solidFill>
        <a:latin typeface="Arial" charset="0"/>
        <a:ea typeface="+mn-ea"/>
        <a:cs typeface="+mn-cs"/>
      </a:defRPr>
    </a:lvl4pPr>
    <a:lvl5pPr marL="1828800" algn="l" rtl="0" eaLnBrk="0" fontAlgn="base" hangingPunct="0">
      <a:spcBef>
        <a:spcPct val="20000"/>
      </a:spcBef>
      <a:spcAft>
        <a:spcPct val="0"/>
      </a:spcAft>
      <a:buChar char="•"/>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02E4"/>
    <a:srgbClr val="002B5C"/>
    <a:srgbClr val="82898F"/>
    <a:srgbClr val="8385DB"/>
    <a:srgbClr val="00006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51116" autoAdjust="0"/>
  </p:normalViewPr>
  <p:slideViewPr>
    <p:cSldViewPr>
      <p:cViewPr varScale="1">
        <p:scale>
          <a:sx n="58" d="100"/>
          <a:sy n="58" d="100"/>
        </p:scale>
        <p:origin x="314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0"/>
              </a:spcBef>
              <a:buFontTx/>
              <a:buNone/>
              <a:defRPr sz="1200" smtClean="0"/>
            </a:lvl1pPr>
          </a:lstStyle>
          <a:p>
            <a:pPr>
              <a:defRPr/>
            </a:pPr>
            <a:endParaRPr lang="en-GB"/>
          </a:p>
        </p:txBody>
      </p:sp>
      <p:sp>
        <p:nvSpPr>
          <p:cNvPr id="26627"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buFontTx/>
              <a:buNone/>
              <a:defRPr sz="1200" smtClean="0"/>
            </a:lvl1pPr>
          </a:lstStyle>
          <a:p>
            <a:pPr>
              <a:defRPr/>
            </a:pPr>
            <a:endParaRPr lang="en-GB"/>
          </a:p>
        </p:txBody>
      </p:sp>
      <p:sp>
        <p:nvSpPr>
          <p:cNvPr id="5124"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p:spPr>
      </p:sp>
      <p:sp>
        <p:nvSpPr>
          <p:cNvPr id="26629" name="Rectangle 5"/>
          <p:cNvSpPr>
            <a:spLocks noGrp="1" noChangeArrowheads="1"/>
          </p:cNvSpPr>
          <p:nvPr>
            <p:ph type="body" sz="quarter" idx="3"/>
          </p:nvPr>
        </p:nvSpPr>
        <p:spPr bwMode="auto">
          <a:xfrm>
            <a:off x="679450" y="4716463"/>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6630" name="Rectangle 6"/>
          <p:cNvSpPr>
            <a:spLocks noGrp="1" noChangeArrowheads="1"/>
          </p:cNvSpPr>
          <p:nvPr>
            <p:ph type="ftr" sz="quarter" idx="4"/>
          </p:nvPr>
        </p:nvSpPr>
        <p:spPr bwMode="auto">
          <a:xfrm>
            <a:off x="0" y="942975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spcBef>
                <a:spcPct val="0"/>
              </a:spcBef>
              <a:buFontTx/>
              <a:buNone/>
              <a:defRPr sz="1200" smtClean="0"/>
            </a:lvl1pPr>
          </a:lstStyle>
          <a:p>
            <a:pPr>
              <a:defRPr/>
            </a:pPr>
            <a:endParaRPr lang="en-GB"/>
          </a:p>
        </p:txBody>
      </p:sp>
      <p:sp>
        <p:nvSpPr>
          <p:cNvPr id="26631" name="Rectangle 7"/>
          <p:cNvSpPr>
            <a:spLocks noGrp="1" noChangeArrowheads="1"/>
          </p:cNvSpPr>
          <p:nvPr>
            <p:ph type="sldNum" sz="quarter" idx="5"/>
          </p:nvPr>
        </p:nvSpPr>
        <p:spPr bwMode="auto">
          <a:xfrm>
            <a:off x="3849688" y="942975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spcBef>
                <a:spcPct val="0"/>
              </a:spcBef>
              <a:buFontTx/>
              <a:buNone/>
              <a:defRPr sz="1200" smtClean="0"/>
            </a:lvl1pPr>
          </a:lstStyle>
          <a:p>
            <a:pPr>
              <a:defRPr/>
            </a:pPr>
            <a:fld id="{E6478D47-3016-4C6C-BD86-CD1F0D7D0638}" type="slidenum">
              <a:rPr lang="en-GB"/>
              <a:pPr>
                <a:defRPr/>
              </a:pPr>
              <a:t>‹#›</a:t>
            </a:fld>
            <a:endParaRPr lang="en-GB"/>
          </a:p>
        </p:txBody>
      </p:sp>
    </p:spTree>
    <p:extLst>
      <p:ext uri="{BB962C8B-B14F-4D97-AF65-F5344CB8AC3E}">
        <p14:creationId xmlns:p14="http://schemas.microsoft.com/office/powerpoint/2010/main" val="40487171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fontScale="92500" lnSpcReduction="20000"/>
          </a:bodyPr>
          <a:lstStyle/>
          <a:p>
            <a:r>
              <a:rPr lang="en-GB" dirty="0"/>
              <a:t>The</a:t>
            </a:r>
            <a:r>
              <a:rPr lang="en-GB" baseline="0" dirty="0"/>
              <a:t> move from mandatory to integrated DOPS  may be seen as a p</a:t>
            </a:r>
            <a:r>
              <a:rPr lang="en-GB" dirty="0"/>
              <a:t>aradigm shift within WPBA</a:t>
            </a:r>
            <a:r>
              <a:rPr lang="en-GB" baseline="0" dirty="0"/>
              <a:t>  -  from a prescribed and limited mandatory list to a much broader learner-centred and patient-centred PUNs and DENs approach.</a:t>
            </a: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There is no longer a prescribed list of clinical examinations or procedural skills which must be demonstrated.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Similarly there is no prescribed minimum number of assessments to be recorded. </a:t>
            </a:r>
          </a:p>
          <a:p>
            <a:r>
              <a:rPr lang="en-US" sz="1200" kern="1200" dirty="0">
                <a:solidFill>
                  <a:schemeClr val="tx1"/>
                </a:solidFill>
                <a:latin typeface="Arial" charset="0"/>
                <a:ea typeface="+mn-ea"/>
                <a:cs typeface="+mn-cs"/>
              </a:rPr>
              <a:t>Trainees are expected to discuss their learning needs during placement planning meetings and to record their plans in the learning log and PDP. The range of examinations and procedures and the number of observations will depend on the needs of the trainee and the professional judgment of the educational supervisor.  There is still a recommendation</a:t>
            </a:r>
            <a:r>
              <a:rPr lang="en-US" sz="1200" kern="1200" baseline="0" dirty="0">
                <a:solidFill>
                  <a:schemeClr val="tx1"/>
                </a:solidFill>
                <a:latin typeface="Arial" charset="0"/>
                <a:ea typeface="+mn-ea"/>
                <a:cs typeface="+mn-cs"/>
              </a:rPr>
              <a:t> that the intimate examination skills should be considered as essential for all trainees.</a:t>
            </a:r>
          </a:p>
          <a:p>
            <a:r>
              <a:rPr lang="en-US" sz="1200" kern="1200" baseline="0" dirty="0">
                <a:solidFill>
                  <a:schemeClr val="tx1"/>
                </a:solidFill>
                <a:latin typeface="Arial" charset="0"/>
                <a:ea typeface="+mn-ea"/>
                <a:cs typeface="+mn-cs"/>
              </a:rPr>
              <a:t>These e</a:t>
            </a:r>
            <a:r>
              <a:rPr lang="en-GB" sz="1200" kern="1200" dirty="0" err="1">
                <a:solidFill>
                  <a:schemeClr val="tx1"/>
                </a:solidFill>
                <a:latin typeface="Arial" charset="0"/>
                <a:ea typeface="+mn-ea"/>
                <a:cs typeface="+mn-cs"/>
              </a:rPr>
              <a:t>ssential</a:t>
            </a:r>
            <a:r>
              <a:rPr lang="en-GB" sz="1200" kern="1200" dirty="0">
                <a:solidFill>
                  <a:schemeClr val="tx1"/>
                </a:solidFill>
                <a:latin typeface="Arial" charset="0"/>
                <a:ea typeface="+mn-ea"/>
                <a:cs typeface="+mn-cs"/>
              </a:rPr>
              <a:t> procedural skills should include </a:t>
            </a:r>
          </a:p>
          <a:p>
            <a:pPr lvl="0"/>
            <a:r>
              <a:rPr lang="en-GB" sz="1200" kern="1200" dirty="0">
                <a:solidFill>
                  <a:schemeClr val="tx1"/>
                </a:solidFill>
                <a:latin typeface="Arial" charset="0"/>
                <a:ea typeface="+mn-ea"/>
                <a:cs typeface="+mn-cs"/>
              </a:rPr>
              <a:t>breast examination </a:t>
            </a:r>
          </a:p>
          <a:p>
            <a:pPr lvl="0"/>
            <a:r>
              <a:rPr lang="en-GB" sz="1200" kern="1200" dirty="0">
                <a:solidFill>
                  <a:schemeClr val="tx1"/>
                </a:solidFill>
                <a:latin typeface="Arial" charset="0"/>
                <a:ea typeface="+mn-ea"/>
                <a:cs typeface="+mn-cs"/>
              </a:rPr>
              <a:t>female genital examination </a:t>
            </a:r>
          </a:p>
          <a:p>
            <a:pPr lvl="0"/>
            <a:r>
              <a:rPr lang="en-GB" sz="1200" kern="1200" dirty="0">
                <a:solidFill>
                  <a:schemeClr val="tx1"/>
                </a:solidFill>
                <a:latin typeface="Arial" charset="0"/>
                <a:ea typeface="+mn-ea"/>
                <a:cs typeface="+mn-cs"/>
              </a:rPr>
              <a:t>male genital examination </a:t>
            </a:r>
          </a:p>
          <a:p>
            <a:pPr lvl="0"/>
            <a:r>
              <a:rPr lang="en-GB" sz="1200" kern="1200" dirty="0">
                <a:solidFill>
                  <a:schemeClr val="tx1"/>
                </a:solidFill>
                <a:latin typeface="Arial" charset="0"/>
                <a:ea typeface="+mn-ea"/>
                <a:cs typeface="+mn-cs"/>
              </a:rPr>
              <a:t>prostate examination </a:t>
            </a:r>
          </a:p>
          <a:p>
            <a:pPr lvl="0"/>
            <a:r>
              <a:rPr lang="en-GB" sz="1200" kern="1200" dirty="0">
                <a:solidFill>
                  <a:schemeClr val="tx1"/>
                </a:solidFill>
                <a:latin typeface="Arial" charset="0"/>
                <a:ea typeface="+mn-ea"/>
                <a:cs typeface="+mn-cs"/>
              </a:rPr>
              <a:t>rectal examination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Arial" charset="0"/>
                <a:ea typeface="+mn-ea"/>
                <a:cs typeface="+mn-cs"/>
              </a:rPr>
              <a:t> It will be for the trainee and their educational supervisor to assess the need for training and devise ways of achieving it as guided by the GP curriculum.  Assessment should reflect that integral nature both in the regular ‘low stakes’ assessment </a:t>
            </a:r>
            <a:r>
              <a:rPr lang="en-GB" sz="1200" i="1" kern="1200" dirty="0">
                <a:solidFill>
                  <a:schemeClr val="tx1"/>
                </a:solidFill>
                <a:latin typeface="Arial" charset="0"/>
                <a:ea typeface="+mn-ea"/>
                <a:cs typeface="+mn-cs"/>
              </a:rPr>
              <a:t>for</a:t>
            </a:r>
            <a:r>
              <a:rPr lang="en-GB" sz="1200" kern="1200" dirty="0">
                <a:solidFill>
                  <a:schemeClr val="tx1"/>
                </a:solidFill>
                <a:latin typeface="Arial" charset="0"/>
                <a:ea typeface="+mn-ea"/>
                <a:cs typeface="+mn-cs"/>
              </a:rPr>
              <a:t> learning and in the cumulative ‘high stakes’ assessment </a:t>
            </a:r>
            <a:r>
              <a:rPr lang="en-GB" sz="1200" i="1" kern="1200" dirty="0">
                <a:solidFill>
                  <a:schemeClr val="tx1"/>
                </a:solidFill>
                <a:latin typeface="Arial" charset="0"/>
                <a:ea typeface="+mn-ea"/>
                <a:cs typeface="+mn-cs"/>
              </a:rPr>
              <a:t>of </a:t>
            </a:r>
            <a:r>
              <a:rPr lang="en-GB" sz="1200" kern="1200" dirty="0">
                <a:solidFill>
                  <a:schemeClr val="tx1"/>
                </a:solidFill>
                <a:latin typeface="Arial" charset="0"/>
                <a:ea typeface="+mn-ea"/>
                <a:cs typeface="+mn-cs"/>
              </a:rPr>
              <a:t> learning.</a:t>
            </a:r>
            <a:endParaRPr lang="en-US" sz="1200" kern="1200" baseline="0" dirty="0">
              <a:solidFill>
                <a:schemeClr val="tx1"/>
              </a:solidFill>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 Assessments of integrated DOPS are made by clinical supervisors and other senior colleagues (including senior nurses and trainees more senior than ST4).  The assessments are an integral part of the overall competences of data gathering, diagnosis, clinical management and in some cases the ethical aspects of consent and autonomy.</a:t>
            </a:r>
            <a:endParaRPr lang="en-GB" sz="1200" kern="1200" dirty="0">
              <a:solidFill>
                <a:schemeClr val="tx1"/>
              </a:solidFill>
              <a:latin typeface="Arial" charset="0"/>
              <a:ea typeface="+mn-ea"/>
              <a:cs typeface="+mn-cs"/>
            </a:endParaRPr>
          </a:p>
          <a:p>
            <a:endParaRPr lang="en-GB" dirty="0"/>
          </a:p>
        </p:txBody>
      </p:sp>
      <p:sp>
        <p:nvSpPr>
          <p:cNvPr id="4" name="Slide Number Placeholder 3"/>
          <p:cNvSpPr>
            <a:spLocks noGrp="1"/>
          </p:cNvSpPr>
          <p:nvPr>
            <p:ph type="sldNum" sz="quarter" idx="10"/>
          </p:nvPr>
        </p:nvSpPr>
        <p:spPr>
          <a:xfrm>
            <a:off x="3850443" y="9430091"/>
            <a:ext cx="2945659" cy="496411"/>
          </a:xfrm>
          <a:prstGeom prst="rect">
            <a:avLst/>
          </a:prstGeom>
        </p:spPr>
        <p:txBody>
          <a:bodyPr/>
          <a:lstStyle/>
          <a:p>
            <a:fld id="{BC332DC2-BDC0-4E26-8E22-0F158188325C}" type="slidenum">
              <a:rPr lang="en-GB" smtClean="0"/>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fontScale="70000" lnSpcReduction="20000"/>
          </a:bodyPr>
          <a:lstStyle/>
          <a:p>
            <a:pPr marL="228600" marR="0" indent="-22860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Arial" charset="0"/>
                <a:ea typeface="+mn-ea"/>
                <a:cs typeface="+mn-cs"/>
              </a:rPr>
              <a:t>1. A new</a:t>
            </a:r>
            <a:r>
              <a:rPr lang="en-GB" sz="1200" kern="1200" baseline="0" dirty="0">
                <a:solidFill>
                  <a:schemeClr val="tx1"/>
                </a:solidFill>
                <a:latin typeface="Arial" charset="0"/>
                <a:ea typeface="+mn-ea"/>
                <a:cs typeface="+mn-cs"/>
              </a:rPr>
              <a:t> clinical competence will be introduced called C</a:t>
            </a:r>
            <a:r>
              <a:rPr lang="en-US" sz="1200" dirty="0" err="1">
                <a:latin typeface="Arial" pitchFamily="34" charset="0"/>
                <a:cs typeface="Arial" pitchFamily="34" charset="0"/>
              </a:rPr>
              <a:t>linical</a:t>
            </a:r>
            <a:r>
              <a:rPr lang="en-US" sz="1200" dirty="0">
                <a:latin typeface="Arial" pitchFamily="34" charset="0"/>
                <a:cs typeface="Arial" pitchFamily="34" charset="0"/>
              </a:rPr>
              <a:t> Examination and Procedural Skills. It</a:t>
            </a:r>
            <a:r>
              <a:rPr lang="en-GB" sz="1200" kern="1200" baseline="0" dirty="0">
                <a:solidFill>
                  <a:schemeClr val="tx1"/>
                </a:solidFill>
                <a:latin typeface="Arial" charset="0"/>
                <a:ea typeface="+mn-ea"/>
                <a:cs typeface="+mn-cs"/>
              </a:rPr>
              <a:t> will eventually appear in the list of diagnostic competences after data gathering but initially will sit below the current competencies below fitness to practice.</a:t>
            </a:r>
            <a:endParaRPr lang="en-GB" sz="1200" kern="1200" dirty="0">
              <a:solidFill>
                <a:schemeClr val="tx1"/>
              </a:solidFill>
              <a:latin typeface="Arial" charset="0"/>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latin typeface="Arial" charset="0"/>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Arial" charset="0"/>
                <a:ea typeface="+mn-ea"/>
                <a:cs typeface="+mn-cs"/>
              </a:rPr>
              <a:t>2. Clinical examinations and procedural skills are documented by the trainee within their learning log. As with all log entries these will need to be linked to the relevant curriculum heading and will need to include a range of entries from specific areas, for example cardiovascular/ respiratory / children / elderly and patients with Mental Health problems. Log entries will require reflection on any communication, cultural or ethical difficulties encountered</a:t>
            </a:r>
          </a:p>
          <a:p>
            <a:pPr marL="228600" marR="0" indent="-22860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latin typeface="Arial" charset="0"/>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Arial" charset="0"/>
                <a:ea typeface="+mn-ea"/>
                <a:cs typeface="+mn-cs"/>
              </a:rPr>
              <a:t>3.  The wording of the COT will change slightly to refer specifically to clinical examination and procedural skills. </a:t>
            </a:r>
          </a:p>
          <a:p>
            <a:pPr marL="228600" marR="0" indent="-22860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Arial" charset="0"/>
                <a:ea typeface="+mn-ea"/>
                <a:cs typeface="+mn-cs"/>
              </a:rPr>
              <a:t>It is expected that the trainees supervisors will also observe the trainee performing DOPS and this can be documented within the log using a new specifically designed form.  If the examination included the need for specific consent then “Maintaining an Ethical Approach” would be appropriate.  If the procedural skill was necessary for patient management, for example administration of medication by injection or immunisation then “Clinical Management” would be appropriate. The logs could be linked to these in addition to Clinical Examination and Procedural skills.</a:t>
            </a:r>
          </a:p>
          <a:p>
            <a:pPr marL="228600" marR="0" indent="-22860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latin typeface="Arial" charset="0"/>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Arial" charset="0"/>
                <a:ea typeface="+mn-ea"/>
                <a:cs typeface="+mn-cs"/>
              </a:rPr>
              <a:t>4.  As part of the ESR process the trainee will be asked to make their own assessment of their examination and procedural skills when they also relate to these competences of </a:t>
            </a:r>
            <a:r>
              <a:rPr lang="en-US" dirty="0">
                <a:latin typeface="Arial" pitchFamily="34" charset="0"/>
                <a:cs typeface="Arial" pitchFamily="34" charset="0"/>
              </a:rPr>
              <a:t>Clinical management and Maintaining an ethical approach.</a:t>
            </a:r>
          </a:p>
          <a:p>
            <a:pPr marL="228600" marR="0" indent="-22860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latin typeface="Arial" charset="0"/>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latin typeface="Arial" charset="0"/>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Tx/>
              <a:buNone/>
              <a:tabLst/>
              <a:defRPr/>
            </a:pPr>
            <a:r>
              <a:rPr lang="en-US" sz="1200" dirty="0">
                <a:latin typeface="Arial" pitchFamily="34" charset="0"/>
                <a:cs typeface="Arial" pitchFamily="34" charset="0"/>
              </a:rPr>
              <a:t>5.  Progress in psychomotor</a:t>
            </a:r>
            <a:r>
              <a:rPr lang="en-US" sz="1200" baseline="0" dirty="0">
                <a:latin typeface="Arial" pitchFamily="34" charset="0"/>
                <a:cs typeface="Arial" pitchFamily="34" charset="0"/>
              </a:rPr>
              <a:t> skills will be s</a:t>
            </a:r>
            <a:r>
              <a:rPr lang="en-US" sz="1200" dirty="0">
                <a:latin typeface="Arial" pitchFamily="34" charset="0"/>
                <a:cs typeface="Arial" pitchFamily="34" charset="0"/>
              </a:rPr>
              <a:t>pecifically addressed by 3 questions for the CS </a:t>
            </a:r>
            <a:r>
              <a:rPr lang="en-US" sz="1200" dirty="0" err="1">
                <a:latin typeface="Arial" pitchFamily="34" charset="0"/>
                <a:cs typeface="Arial" pitchFamily="34" charset="0"/>
              </a:rPr>
              <a:t>orES</a:t>
            </a:r>
            <a:r>
              <a:rPr lang="en-US" sz="1200" dirty="0">
                <a:latin typeface="Arial" pitchFamily="34" charset="0"/>
                <a:cs typeface="Arial" pitchFamily="34" charset="0"/>
              </a:rPr>
              <a:t> as a summary of progress in the CSR and ESR.</a:t>
            </a:r>
            <a:r>
              <a:rPr lang="en-US" dirty="0">
                <a:latin typeface="Arial" pitchFamily="34" charset="0"/>
                <a:cs typeface="Arial" pitchFamily="34" charset="0"/>
              </a:rPr>
              <a:t> </a:t>
            </a:r>
          </a:p>
          <a:p>
            <a:pPr marL="228600" marR="0" indent="-22860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Arial" charset="0"/>
                <a:ea typeface="+mn-ea"/>
                <a:cs typeface="+mn-cs"/>
              </a:rPr>
              <a:t>Where an educational or clinical supervisor has significant concerns about a trainee’s performance in any of these areas it is recommended that these are recorded as an Educator Note in the </a:t>
            </a:r>
            <a:r>
              <a:rPr lang="en-GB" sz="1200" kern="1200" dirty="0" err="1">
                <a:solidFill>
                  <a:schemeClr val="tx1"/>
                </a:solidFill>
                <a:latin typeface="Arial" charset="0"/>
                <a:ea typeface="+mn-ea"/>
                <a:cs typeface="+mn-cs"/>
              </a:rPr>
              <a:t>ePortfolio</a:t>
            </a:r>
            <a:r>
              <a:rPr lang="en-GB" sz="1200" kern="1200" dirty="0">
                <a:solidFill>
                  <a:schemeClr val="tx1"/>
                </a:solidFill>
                <a:latin typeface="Arial" charset="0"/>
                <a:ea typeface="+mn-ea"/>
                <a:cs typeface="+mn-cs"/>
              </a:rPr>
              <a:t> so that this can be referred to if necessary at the next periodic review.  Equally, where an educational or clinical supervisor considers that significant progress has been made an Educator Note might similarly be useful.</a:t>
            </a:r>
          </a:p>
          <a:p>
            <a:pPr marL="228600" indent="-228600">
              <a:buNone/>
            </a:pPr>
            <a:endParaRPr lang="en-GB" dirty="0"/>
          </a:p>
          <a:p>
            <a:pPr marL="228600" indent="-228600">
              <a:buAutoNum type="arabicPeriod" startAt="4"/>
            </a:pPr>
            <a:endParaRPr lang="en-GB" dirty="0"/>
          </a:p>
          <a:p>
            <a:pPr marL="228600" marR="0" indent="-22860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latin typeface="Arial" charset="0"/>
                <a:ea typeface="+mn-ea"/>
                <a:cs typeface="+mn-cs"/>
              </a:rPr>
              <a:t>[A specific feedback form will replace the formal Skills form and allow formative feedback on examination and procedural skills any appropriate team members. It asks for feedback in performance and areas for future development.]</a:t>
            </a:r>
          </a:p>
          <a:p>
            <a:pPr marL="228600" indent="-228600">
              <a:buAutoNum type="arabicPeriod" startAt="4"/>
            </a:pPr>
            <a:endParaRPr lang="en-GB" dirty="0"/>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pPr>
                <a:defRPr/>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GB" dirty="0"/>
              <a:t>This slide gives the word pictures for the new competency which will appear after data gathering in the diagnostic</a:t>
            </a:r>
            <a:r>
              <a:rPr lang="en-GB" baseline="0" dirty="0"/>
              <a:t> section of the ESR eventually but will initially sit below the existing competencies.</a:t>
            </a:r>
          </a:p>
          <a:p>
            <a:r>
              <a:rPr lang="en-GB" baseline="0" dirty="0"/>
              <a:t>This competency is about the trainee’s performance in Clinical Examination and Procedural Skills</a:t>
            </a:r>
          </a:p>
          <a:p>
            <a:endParaRPr lang="en-GB" dirty="0"/>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pPr>
                <a:defRPr/>
              </a:pPr>
              <a:t>5</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The</a:t>
            </a:r>
            <a:r>
              <a:rPr lang="en-US" sz="1200" kern="1200" baseline="0" dirty="0">
                <a:solidFill>
                  <a:schemeClr val="tx1"/>
                </a:solidFill>
                <a:latin typeface="Arial" charset="0"/>
                <a:ea typeface="+mn-ea"/>
                <a:cs typeface="+mn-cs"/>
              </a:rPr>
              <a:t> IPU is </a:t>
            </a:r>
            <a:r>
              <a:rPr lang="en-US" sz="1200" kern="1200" dirty="0">
                <a:solidFill>
                  <a:schemeClr val="tx1"/>
                </a:solidFill>
                <a:latin typeface="Arial" charset="0"/>
                <a:ea typeface="+mn-ea"/>
                <a:cs typeface="+mn-cs"/>
              </a:rPr>
              <a:t>a tool to help clinical and educational supervisors identify potential underperformance in their trainees. This tool  is now incorporated into the </a:t>
            </a:r>
            <a:r>
              <a:rPr lang="en-US" sz="1200" kern="1200" dirty="0" err="1">
                <a:solidFill>
                  <a:schemeClr val="tx1"/>
                </a:solidFill>
                <a:latin typeface="Arial" charset="0"/>
                <a:ea typeface="+mn-ea"/>
                <a:cs typeface="+mn-cs"/>
              </a:rPr>
              <a:t>ePortfolio</a:t>
            </a:r>
            <a:r>
              <a:rPr lang="en-US" sz="1200" kern="1200" dirty="0">
                <a:solidFill>
                  <a:schemeClr val="tx1"/>
                </a:solidFill>
                <a:latin typeface="Arial" charset="0"/>
                <a:ea typeface="+mn-ea"/>
                <a:cs typeface="+mn-cs"/>
              </a:rPr>
              <a:t> alongside the competency framework and can help to identify </a:t>
            </a:r>
            <a:r>
              <a:rPr lang="en-US" sz="1200" kern="1200" dirty="0" err="1">
                <a:solidFill>
                  <a:schemeClr val="tx1"/>
                </a:solidFill>
                <a:latin typeface="Arial" charset="0"/>
                <a:ea typeface="+mn-ea"/>
                <a:cs typeface="+mn-cs"/>
              </a:rPr>
              <a:t>behaviours</a:t>
            </a:r>
            <a:r>
              <a:rPr lang="en-US" sz="1200" kern="1200" dirty="0">
                <a:solidFill>
                  <a:schemeClr val="tx1"/>
                </a:solidFill>
                <a:latin typeface="Arial" charset="0"/>
                <a:ea typeface="+mn-ea"/>
                <a:cs typeface="+mn-cs"/>
              </a:rPr>
              <a:t> that signpost potential underperformance.  The observations and the wording is designed to aid recognition of IPU and to enable formative feedback and targeted training.</a:t>
            </a:r>
            <a:endParaRPr lang="en-GB" sz="1200" kern="1200" dirty="0">
              <a:solidFill>
                <a:schemeClr val="tx1"/>
              </a:solidFill>
              <a:latin typeface="Arial"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solidFill>
                  <a:prstClr val="black"/>
                </a:solidFill>
              </a:rPr>
              <a:pPr>
                <a:defRPr/>
              </a:pPr>
              <a:t>6</a:t>
            </a:fld>
            <a:endParaRPr lang="en-GB">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lnSpcReduction="10000"/>
          </a:bodyPr>
          <a:lstStyle/>
          <a:p>
            <a:r>
              <a:rPr lang="en-GB" baseline="0" dirty="0"/>
              <a:t>The slide gives the specific performance criteria for the conduct of intimate examinations</a:t>
            </a:r>
          </a:p>
          <a:p>
            <a:endParaRPr lang="en-GB" baseline="0" dirty="0"/>
          </a:p>
          <a:p>
            <a:r>
              <a:rPr lang="en-GB" baseline="0" dirty="0"/>
              <a:t> Insufficient Evidence:</a:t>
            </a:r>
          </a:p>
          <a:p>
            <a:r>
              <a:rPr lang="en-GB" baseline="0" dirty="0"/>
              <a:t>By the end of training the trainee must have demonstrated competence in breast examination and in the full range of male and female genital examinations. Full range of female and male genital examinations would be expected to include things like rectal, prostate, female genital and male genital.</a:t>
            </a:r>
          </a:p>
          <a:p>
            <a:r>
              <a:rPr lang="en-GB" baseline="0" dirty="0"/>
              <a:t>Needs further development</a:t>
            </a:r>
          </a:p>
          <a:p>
            <a:r>
              <a:rPr lang="en-GB" baseline="0" dirty="0"/>
              <a:t>The intimate examination is conducted in a way that does not allow a full assessment by inspection or palpation.  The doctor proceeds without due attention to the patient perspective and feelings</a:t>
            </a:r>
          </a:p>
          <a:p>
            <a:r>
              <a:rPr lang="en-GB" baseline="0" dirty="0"/>
              <a:t>Competent</a:t>
            </a:r>
          </a:p>
          <a:p>
            <a:r>
              <a:rPr lang="en-GB" baseline="0" dirty="0"/>
              <a:t>Ensures that the patient understands the purpose of an intimate examination, describes what will happen and explains the role of the chaperone.  Arranges the place of examination to give the patient privacy and to respect their dignity.</a:t>
            </a:r>
            <a:r>
              <a:rPr lang="en-GB" sz="1200" kern="1200" dirty="0">
                <a:solidFill>
                  <a:schemeClr val="tx1"/>
                </a:solidFill>
                <a:latin typeface="Arial" charset="0"/>
                <a:ea typeface="+mn-ea"/>
                <a:cs typeface="+mn-cs"/>
              </a:rPr>
              <a:t> Inspection and palpation is appropriate and clinically effective</a:t>
            </a:r>
            <a:endParaRPr lang="en-GB" baseline="0" dirty="0"/>
          </a:p>
          <a:p>
            <a:r>
              <a:rPr lang="en-GB" baseline="0" dirty="0"/>
              <a:t>Excellent</a:t>
            </a:r>
          </a:p>
          <a:p>
            <a:r>
              <a:rPr lang="en-GB" baseline="0" dirty="0"/>
              <a:t>Recognises the verbal and non-verbal clues that the patient is not comfortable with  an intrusion of their personal space especially the prospect or conduct of intimate examinations. Is able to help the patient to accept and feel safe during the examination.</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pPr>
                <a:defRPr/>
              </a:pPr>
              <a:t>7</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fontScale="92500"/>
          </a:bodyPr>
          <a:lstStyle/>
          <a:p>
            <a:r>
              <a:rPr lang="en-GB" sz="1200" b="0" kern="1200" dirty="0">
                <a:solidFill>
                  <a:schemeClr val="tx1"/>
                </a:solidFill>
                <a:latin typeface="Arial" charset="0"/>
                <a:ea typeface="+mn-ea"/>
                <a:cs typeface="+mn-cs"/>
              </a:rPr>
              <a:t>These are the questions that will appear on the new learning log category screen</a:t>
            </a:r>
          </a:p>
          <a:p>
            <a:endParaRPr lang="en-GB" sz="1200" b="0" kern="1200" dirty="0">
              <a:solidFill>
                <a:schemeClr val="tx1"/>
              </a:solidFill>
              <a:latin typeface="Arial" charset="0"/>
              <a:ea typeface="+mn-ea"/>
              <a:cs typeface="+mn-cs"/>
            </a:endParaRPr>
          </a:p>
          <a:p>
            <a:r>
              <a:rPr lang="en-GB" sz="1200" b="0" kern="1200" dirty="0">
                <a:solidFill>
                  <a:schemeClr val="tx1"/>
                </a:solidFill>
                <a:latin typeface="Arial" charset="0"/>
                <a:ea typeface="+mn-ea"/>
                <a:cs typeface="+mn-cs"/>
              </a:rPr>
              <a:t>Examples of evidence:</a:t>
            </a:r>
          </a:p>
          <a:p>
            <a:pPr lvl="0">
              <a:buFont typeface="Arial" pitchFamily="34" charset="0"/>
              <a:buChar char="•"/>
            </a:pPr>
            <a:r>
              <a:rPr lang="en-GB" sz="1200" kern="1200" dirty="0">
                <a:solidFill>
                  <a:schemeClr val="tx1"/>
                </a:solidFill>
                <a:latin typeface="Arial" charset="0"/>
                <a:ea typeface="+mn-ea"/>
                <a:cs typeface="+mn-cs"/>
              </a:rPr>
              <a:t>A review of referral letters and the response letters back from the hospital may provide evidence of correct clinical abnormalities assessment and identification. They may also show appropriate examination in relation to the clinical scenario.</a:t>
            </a:r>
          </a:p>
          <a:p>
            <a:pPr lvl="0">
              <a:buFont typeface="Arial" pitchFamily="34" charset="0"/>
              <a:buChar char="•"/>
            </a:pPr>
            <a:r>
              <a:rPr lang="en-GB" sz="1200" kern="1200" dirty="0">
                <a:solidFill>
                  <a:schemeClr val="tx1"/>
                </a:solidFill>
                <a:latin typeface="Arial" charset="0"/>
                <a:ea typeface="+mn-ea"/>
                <a:cs typeface="+mn-cs"/>
              </a:rPr>
              <a:t>Random case review and surgery debriefs may show appropriate examination relating to the patient problem and a focused rather than complete examination of specific areas.</a:t>
            </a:r>
          </a:p>
          <a:p>
            <a:pPr lvl="0">
              <a:buFont typeface="Arial" pitchFamily="34" charset="0"/>
              <a:buChar char="•"/>
            </a:pPr>
            <a:r>
              <a:rPr lang="en-GB" sz="1200" kern="1200" dirty="0">
                <a:solidFill>
                  <a:schemeClr val="tx1"/>
                </a:solidFill>
                <a:latin typeface="Arial" charset="0"/>
                <a:ea typeface="+mn-ea"/>
                <a:cs typeface="+mn-cs"/>
              </a:rPr>
              <a:t>Directly observed consultations and videos will allow demonstration of all areas from examination selection, focused performance, communication, consent, ethical, cultural consideration and subsequent management using the findings elicited.</a:t>
            </a:r>
          </a:p>
          <a:p>
            <a:pPr lvl="0">
              <a:buFont typeface="Arial" pitchFamily="34" charset="0"/>
              <a:buChar char="•"/>
            </a:pPr>
            <a:r>
              <a:rPr lang="en-GB" sz="1200" kern="1200" dirty="0">
                <a:solidFill>
                  <a:schemeClr val="tx1"/>
                </a:solidFill>
                <a:latin typeface="Arial" charset="0"/>
                <a:ea typeface="+mn-ea"/>
                <a:cs typeface="+mn-cs"/>
              </a:rPr>
              <a:t>Models allow for detection of abnormalities and correct process of examination and procedural skills.</a:t>
            </a:r>
          </a:p>
          <a:p>
            <a:endParaRPr lang="en-GB" dirty="0"/>
          </a:p>
          <a:p>
            <a:r>
              <a:rPr lang="en-GB" sz="1200" kern="1200" dirty="0">
                <a:solidFill>
                  <a:schemeClr val="tx1"/>
                </a:solidFill>
                <a:latin typeface="Arial" charset="0"/>
                <a:ea typeface="+mn-ea"/>
                <a:cs typeface="+mn-cs"/>
              </a:rPr>
              <a:t>At the beginning of a placement there should be a specific discussion between the educational or clinical supervisor and the trainee aimed at agreeing which clinical and procedural skills need to be developed during that placement.  This should form the basis of a Personal Development Plan (PDP) entry.</a:t>
            </a:r>
          </a:p>
          <a:p>
            <a:r>
              <a:rPr lang="en-GB" sz="1200" kern="1200" dirty="0">
                <a:solidFill>
                  <a:schemeClr val="tx1"/>
                </a:solidFill>
                <a:latin typeface="Arial" charset="0"/>
                <a:ea typeface="+mn-ea"/>
                <a:cs typeface="+mn-cs"/>
              </a:rPr>
              <a:t>In a general practice placement we recommend that in the first few joint surgeries educational and clinical supervisors specifically but informally assess the trainee’s attitudes and approach to clinical examination.  If necessary this might lead to further PDP entries where needed.</a:t>
            </a:r>
          </a:p>
          <a:p>
            <a:endParaRPr lang="en-GB" dirty="0"/>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pPr>
                <a:defRPr/>
              </a:pPr>
              <a:t>8</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GB" sz="1200" kern="1200" dirty="0">
                <a:solidFill>
                  <a:schemeClr val="tx1"/>
                </a:solidFill>
                <a:latin typeface="Arial" charset="0"/>
                <a:ea typeface="+mn-ea"/>
                <a:cs typeface="+mn-cs"/>
              </a:rPr>
              <a:t>The recommendation is that about half of the consultations assessed using the Consultation Observation Tool (COT) should be done on live, rather than recorded, cases and where possible those done live should target cases where the examination technique of the trainee can be observed and assessed under criterion 6.</a:t>
            </a:r>
          </a:p>
          <a:p>
            <a:r>
              <a:rPr lang="en-GB" sz="1200" kern="1200" dirty="0">
                <a:solidFill>
                  <a:schemeClr val="tx1"/>
                </a:solidFill>
                <a:latin typeface="Arial" charset="0"/>
                <a:ea typeface="+mn-ea"/>
                <a:cs typeface="+mn-cs"/>
              </a:rPr>
              <a:t>In addition Case Based Discussions are a useful way of assessing and giving formative feedback on a registrar’s knowledge of, and attitudes towards, the ethical considerations surrounding clinical examination of patients in general, and intimate examinations in particular.</a:t>
            </a:r>
          </a:p>
          <a:p>
            <a:endParaRPr lang="en-GB" dirty="0"/>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pPr>
                <a:defRPr/>
              </a:pPr>
              <a:t>9</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The  Clinical and educational supervisors will be asked 3 questions within the skills log section of the review.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In particular the ES is required to comment on the trainee’s skills in conducting intimate examinations.</a:t>
            </a:r>
            <a:endParaRPr lang="en-GB" sz="1200" kern="1200" dirty="0">
              <a:solidFill>
                <a:schemeClr val="tx1"/>
              </a:solidFill>
              <a:latin typeface="Arial" charset="0"/>
              <a:ea typeface="+mn-ea"/>
              <a:cs typeface="+mn-cs"/>
            </a:endParaRPr>
          </a:p>
          <a:p>
            <a:pPr lvl="0"/>
            <a:r>
              <a:rPr lang="en-GB" sz="1200" kern="1200" dirty="0">
                <a:solidFill>
                  <a:schemeClr val="tx1"/>
                </a:solidFill>
                <a:latin typeface="Arial" charset="0"/>
                <a:ea typeface="+mn-ea"/>
                <a:cs typeface="+mn-cs"/>
              </a:rPr>
              <a:t>Trainees and E</a:t>
            </a:r>
            <a:r>
              <a:rPr lang="en-US" sz="1200" kern="1200" dirty="0" err="1">
                <a:solidFill>
                  <a:schemeClr val="tx1"/>
                </a:solidFill>
                <a:latin typeface="Arial" charset="0"/>
                <a:ea typeface="+mn-ea"/>
                <a:cs typeface="+mn-cs"/>
              </a:rPr>
              <a:t>ducational</a:t>
            </a:r>
            <a:r>
              <a:rPr lang="en-US" sz="1200" kern="1200" dirty="0">
                <a:solidFill>
                  <a:schemeClr val="tx1"/>
                </a:solidFill>
                <a:latin typeface="Arial" charset="0"/>
                <a:ea typeface="+mn-ea"/>
                <a:cs typeface="+mn-cs"/>
              </a:rPr>
              <a:t> supervisors are required to comment on the evidence of progression in Examination and procedural Skills within the 6 monthly ESR.</a:t>
            </a:r>
          </a:p>
          <a:p>
            <a:pPr lvl="0"/>
            <a:r>
              <a:rPr lang="en-US" sz="1200" kern="1200" dirty="0">
                <a:solidFill>
                  <a:schemeClr val="tx1"/>
                </a:solidFill>
                <a:latin typeface="Arial" charset="0"/>
                <a:ea typeface="+mn-ea"/>
                <a:cs typeface="+mn-cs"/>
              </a:rPr>
              <a:t>This will occur within the trainee’s and ESs assessment of the competencies. </a:t>
            </a:r>
          </a:p>
          <a:p>
            <a:pPr lvl="0"/>
            <a:r>
              <a:rPr lang="en-US" sz="1200" kern="1200" dirty="0">
                <a:solidFill>
                  <a:schemeClr val="tx1"/>
                </a:solidFill>
                <a:latin typeface="Arial" charset="0"/>
                <a:ea typeface="+mn-ea"/>
                <a:cs typeface="+mn-cs"/>
              </a:rPr>
              <a:t>They will also be asked to advise on learning objectives before</a:t>
            </a:r>
            <a:r>
              <a:rPr lang="en-US" sz="1200" kern="1200" baseline="0" dirty="0">
                <a:solidFill>
                  <a:schemeClr val="tx1"/>
                </a:solidFill>
                <a:latin typeface="Arial" charset="0"/>
                <a:ea typeface="+mn-ea"/>
                <a:cs typeface="+mn-cs"/>
              </a:rPr>
              <a:t> the next ESR</a:t>
            </a:r>
            <a:r>
              <a:rPr lang="en-US" sz="1200" kern="1200" dirty="0">
                <a:solidFill>
                  <a:schemeClr val="tx1"/>
                </a:solidFill>
                <a:latin typeface="Arial" charset="0"/>
                <a:ea typeface="+mn-ea"/>
                <a:cs typeface="+mn-cs"/>
              </a:rPr>
              <a:t> </a:t>
            </a:r>
          </a:p>
          <a:p>
            <a:pPr lvl="0"/>
            <a:r>
              <a:rPr lang="en-US" sz="1200" kern="1200" dirty="0">
                <a:solidFill>
                  <a:schemeClr val="tx1"/>
                </a:solidFill>
                <a:latin typeface="Arial" charset="0"/>
                <a:ea typeface="+mn-ea"/>
                <a:cs typeface="+mn-cs"/>
              </a:rPr>
              <a:t>A trainee will need to be competent for licensing in Clinical Examinations and Procedural Skills to obtain their Certificate of Completion of training  </a:t>
            </a:r>
            <a:endParaRPr lang="en-GB" sz="1200" kern="1200" dirty="0">
              <a:solidFill>
                <a:schemeClr val="tx1"/>
              </a:solidFill>
              <a:latin typeface="Arial" charset="0"/>
              <a:ea typeface="+mn-ea"/>
              <a:cs typeface="+mn-cs"/>
            </a:endParaRPr>
          </a:p>
          <a:p>
            <a:r>
              <a:rPr lang="en-US" sz="1200" kern="1200" dirty="0">
                <a:solidFill>
                  <a:schemeClr val="tx1"/>
                </a:solidFill>
                <a:latin typeface="Arial" charset="0"/>
                <a:ea typeface="+mn-ea"/>
                <a:cs typeface="+mn-cs"/>
              </a:rPr>
              <a:t>It is the responsibility of both the trainee and their trainer to ensure that there is sufficient evidence of competence recorded in the </a:t>
            </a:r>
            <a:r>
              <a:rPr lang="en-US" sz="1200" kern="1200" dirty="0" err="1">
                <a:solidFill>
                  <a:schemeClr val="tx1"/>
                </a:solidFill>
                <a:latin typeface="Arial" charset="0"/>
                <a:ea typeface="+mn-ea"/>
                <a:cs typeface="+mn-cs"/>
              </a:rPr>
              <a:t>ePortfolio</a:t>
            </a:r>
            <a:endParaRPr lang="en-GB" dirty="0"/>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pPr>
                <a:defRPr/>
              </a:pPr>
              <a:t>10</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fontScale="70000" lnSpcReduction="20000"/>
          </a:bodyPr>
          <a:lstStyle/>
          <a:p>
            <a:r>
              <a:rPr lang="en-GB" sz="1200" b="1" kern="1200" dirty="0">
                <a:solidFill>
                  <a:schemeClr val="tx1"/>
                </a:solidFill>
                <a:latin typeface="Arial" charset="0"/>
                <a:ea typeface="+mn-ea"/>
                <a:cs typeface="+mn-cs"/>
              </a:rPr>
              <a:t>Integrated DOPS</a:t>
            </a:r>
            <a:br>
              <a:rPr lang="en-GB" sz="1200" kern="1200" dirty="0">
                <a:solidFill>
                  <a:schemeClr val="tx1"/>
                </a:solidFill>
                <a:latin typeface="Arial" charset="0"/>
                <a:ea typeface="+mn-ea"/>
                <a:cs typeface="+mn-cs"/>
              </a:rPr>
            </a:br>
            <a:r>
              <a:rPr lang="en-GB" sz="1200" kern="1200" dirty="0">
                <a:solidFill>
                  <a:schemeClr val="tx1"/>
                </a:solidFill>
                <a:latin typeface="Arial" charset="0"/>
                <a:ea typeface="+mn-ea"/>
                <a:cs typeface="+mn-cs"/>
              </a:rPr>
              <a:t>The broad assessments that we make of communication and consultation skills, data gathering and decision making all draw on a wide range of direct observations and discussions. There are aspects of clinical care such as red flag symptoms, the psychological context and hidden agendas which are all integrated into our assessments and none have a separate and distinct check list. So it is with the examination we use as part of our clinical assessment. The clinical examination and procedural skills are integral to detecting or confirming diagnosis and implementing management plans.</a:t>
            </a:r>
          </a:p>
          <a:p>
            <a:r>
              <a:rPr lang="en-GB" sz="1200" kern="1200" dirty="0">
                <a:solidFill>
                  <a:schemeClr val="tx1"/>
                </a:solidFill>
                <a:latin typeface="Arial" charset="0"/>
                <a:ea typeface="+mn-ea"/>
                <a:cs typeface="+mn-cs"/>
              </a:rPr>
              <a:t>Mandatory</a:t>
            </a:r>
            <a:r>
              <a:rPr lang="en-GB" sz="1200" kern="1200" baseline="0" dirty="0">
                <a:solidFill>
                  <a:schemeClr val="tx1"/>
                </a:solidFill>
                <a:latin typeface="Arial" charset="0"/>
                <a:ea typeface="+mn-ea"/>
                <a:cs typeface="+mn-cs"/>
              </a:rPr>
              <a:t> DOPS enabled the assessment of a skill at a single point in time.</a:t>
            </a:r>
          </a:p>
          <a:p>
            <a:r>
              <a:rPr lang="en-GB" sz="1200" kern="1200" baseline="0" dirty="0">
                <a:solidFill>
                  <a:schemeClr val="tx1"/>
                </a:solidFill>
                <a:latin typeface="Arial" charset="0"/>
                <a:ea typeface="+mn-ea"/>
                <a:cs typeface="+mn-cs"/>
              </a:rPr>
              <a:t>Integrated DOPS allows for a longitudinal view of professional development.</a:t>
            </a:r>
            <a:endParaRPr lang="en-GB" sz="1200" kern="1200" dirty="0">
              <a:solidFill>
                <a:schemeClr val="tx1"/>
              </a:solidFill>
              <a:latin typeface="Arial" charset="0"/>
              <a:ea typeface="+mn-ea"/>
              <a:cs typeface="+mn-cs"/>
            </a:endParaRPr>
          </a:p>
          <a:p>
            <a:r>
              <a:rPr lang="en-GB" sz="1200" kern="1200" dirty="0">
                <a:solidFill>
                  <a:schemeClr val="tx1"/>
                </a:solidFill>
                <a:latin typeface="Arial" charset="0"/>
                <a:ea typeface="+mn-ea"/>
                <a:cs typeface="+mn-cs"/>
              </a:rPr>
              <a:t>In WPBA the trainer and the trainee need to provide </a:t>
            </a:r>
            <a:r>
              <a:rPr lang="en-US" sz="1200" kern="1200" dirty="0">
                <a:solidFill>
                  <a:schemeClr val="tx1"/>
                </a:solidFill>
                <a:latin typeface="Arial" charset="0"/>
                <a:ea typeface="+mn-ea"/>
                <a:cs typeface="+mn-cs"/>
              </a:rPr>
              <a:t>evidence of </a:t>
            </a:r>
            <a:r>
              <a:rPr lang="en-US" sz="1200" i="1" kern="1200" dirty="0">
                <a:solidFill>
                  <a:schemeClr val="tx1"/>
                </a:solidFill>
                <a:latin typeface="Arial" charset="0"/>
                <a:ea typeface="+mn-ea"/>
                <a:cs typeface="+mn-cs"/>
              </a:rPr>
              <a:t>progression</a:t>
            </a:r>
            <a:r>
              <a:rPr lang="en-US" sz="1200" kern="1200" dirty="0">
                <a:solidFill>
                  <a:schemeClr val="tx1"/>
                </a:solidFill>
                <a:latin typeface="Arial" charset="0"/>
                <a:ea typeface="+mn-ea"/>
                <a:cs typeface="+mn-cs"/>
              </a:rPr>
              <a:t> in examination and procedural skills </a:t>
            </a:r>
            <a:r>
              <a:rPr lang="en-GB" sz="1200" kern="1200" baseline="0" dirty="0">
                <a:solidFill>
                  <a:schemeClr val="tx1"/>
                </a:solidFill>
                <a:latin typeface="Arial" charset="0"/>
                <a:ea typeface="+mn-ea"/>
                <a:cs typeface="+mn-cs"/>
              </a:rPr>
              <a:t>throughout the GP training programme</a:t>
            </a:r>
            <a:endParaRPr lang="en-GB" sz="1200" kern="1200" dirty="0">
              <a:solidFill>
                <a:schemeClr val="tx1"/>
              </a:solidFill>
              <a:latin typeface="Arial" charset="0"/>
              <a:ea typeface="+mn-ea"/>
              <a:cs typeface="+mn-cs"/>
            </a:endParaRPr>
          </a:p>
          <a:p>
            <a:r>
              <a:rPr lang="en-GB" sz="1200" kern="1200" dirty="0">
                <a:solidFill>
                  <a:schemeClr val="tx1"/>
                </a:solidFill>
                <a:latin typeface="Arial" charset="0"/>
                <a:ea typeface="+mn-ea"/>
                <a:cs typeface="+mn-cs"/>
              </a:rPr>
              <a:t> </a:t>
            </a:r>
          </a:p>
          <a:p>
            <a:r>
              <a:rPr lang="en-GB" sz="1200" b="1" kern="1200" dirty="0">
                <a:solidFill>
                  <a:schemeClr val="tx1"/>
                </a:solidFill>
                <a:latin typeface="Arial" charset="0"/>
                <a:ea typeface="+mn-ea"/>
                <a:cs typeface="+mn-cs"/>
              </a:rPr>
              <a:t>Burden of assessment</a:t>
            </a:r>
          </a:p>
          <a:p>
            <a:r>
              <a:rPr lang="en-GB" sz="1200" kern="1200" dirty="0">
                <a:solidFill>
                  <a:schemeClr val="tx1"/>
                </a:solidFill>
                <a:latin typeface="Arial" charset="0"/>
                <a:ea typeface="+mn-ea"/>
                <a:cs typeface="+mn-cs"/>
              </a:rPr>
              <a:t>Integrated DOPS will ease the burden of assessment.                             </a:t>
            </a:r>
          </a:p>
          <a:p>
            <a:r>
              <a:rPr lang="en-GB" sz="1200" kern="1200" dirty="0">
                <a:solidFill>
                  <a:schemeClr val="tx1"/>
                </a:solidFill>
                <a:latin typeface="Arial" charset="0"/>
                <a:ea typeface="+mn-ea"/>
                <a:cs typeface="+mn-cs"/>
              </a:rPr>
              <a:t>The educational and clinical supervisors are no longer required to present evidence for their professional opinion about every trainee’s examination skills. The ESR no longer has a ‘Skills screen’, instead the educational supervisor will be </a:t>
            </a:r>
            <a:r>
              <a:rPr lang="en-GB" sz="1200" i="1" kern="1200" dirty="0">
                <a:solidFill>
                  <a:schemeClr val="tx1"/>
                </a:solidFill>
                <a:latin typeface="Arial" charset="0"/>
                <a:ea typeface="+mn-ea"/>
                <a:cs typeface="+mn-cs"/>
              </a:rPr>
              <a:t>asked if they have any concerns</a:t>
            </a:r>
            <a:r>
              <a:rPr lang="en-GB" sz="1200" kern="1200" dirty="0">
                <a:solidFill>
                  <a:schemeClr val="tx1"/>
                </a:solidFill>
                <a:latin typeface="Arial" charset="0"/>
                <a:ea typeface="+mn-ea"/>
                <a:cs typeface="+mn-cs"/>
              </a:rPr>
              <a:t> about the appropriateness and skills of physical examination. They will only be required to give more evidence if there is a problem - just as they would if a trainee kept omitting to check for red flags or ignored the patient's feelings or social context. </a:t>
            </a:r>
          </a:p>
          <a:p>
            <a:r>
              <a:rPr lang="en-GB" sz="1200" b="1" kern="1200" dirty="0">
                <a:solidFill>
                  <a:schemeClr val="tx1"/>
                </a:solidFill>
                <a:latin typeface="Arial" charset="0"/>
                <a:ea typeface="+mn-ea"/>
                <a:cs typeface="+mn-cs"/>
              </a:rPr>
              <a:t>Expert judgement</a:t>
            </a:r>
          </a:p>
          <a:p>
            <a:r>
              <a:rPr lang="en-GB" sz="1200" kern="1200" dirty="0">
                <a:solidFill>
                  <a:schemeClr val="tx1"/>
                </a:solidFill>
                <a:latin typeface="Arial" charset="0"/>
                <a:ea typeface="+mn-ea"/>
                <a:cs typeface="+mn-cs"/>
              </a:rPr>
              <a:t>The assessment  of competence in this wide range of skills must be entrusted to the experience and discretion of the clinical and educational supervisors. There is a wide range of procedural skills relevant for general practice but there is not yet a clear consensus about which should be the core skills.  However there is agreement that skills in the intimate examinations are essential</a:t>
            </a:r>
            <a:r>
              <a:rPr lang="en-GB" sz="1200" kern="1200" baseline="0" dirty="0">
                <a:solidFill>
                  <a:schemeClr val="tx1"/>
                </a:solidFill>
                <a:latin typeface="Arial" charset="0"/>
                <a:ea typeface="+mn-ea"/>
                <a:cs typeface="+mn-cs"/>
              </a:rPr>
              <a:t> to competent general practice.</a:t>
            </a:r>
            <a:r>
              <a:rPr lang="en-GB" sz="1200" kern="1200" dirty="0">
                <a:solidFill>
                  <a:schemeClr val="tx1"/>
                </a:solidFill>
                <a:latin typeface="Arial" charset="0"/>
                <a:ea typeface="+mn-ea"/>
                <a:cs typeface="+mn-cs"/>
              </a:rPr>
              <a:t>  The learning needs of individual trainees will vary enormously. The stage of training the previous experience the learning opportunities of each training post will all have a bearing on the learning agenda.</a:t>
            </a:r>
          </a:p>
          <a:p>
            <a:r>
              <a:rPr lang="en-GB" sz="1200" kern="1200" dirty="0">
                <a:solidFill>
                  <a:schemeClr val="tx1"/>
                </a:solidFill>
                <a:latin typeface="Arial" charset="0"/>
                <a:ea typeface="+mn-ea"/>
                <a:cs typeface="+mn-cs"/>
              </a:rPr>
              <a:t> </a:t>
            </a:r>
            <a:r>
              <a:rPr lang="en-GB" sz="1200" b="1" kern="1200" dirty="0">
                <a:solidFill>
                  <a:schemeClr val="tx1"/>
                </a:solidFill>
                <a:latin typeface="Arial" charset="0"/>
                <a:ea typeface="+mn-ea"/>
                <a:cs typeface="+mn-cs"/>
              </a:rPr>
              <a:t>Workplace based </a:t>
            </a:r>
            <a:r>
              <a:rPr lang="en-GB" sz="1200" b="1" i="1" kern="1200" dirty="0">
                <a:solidFill>
                  <a:schemeClr val="tx1"/>
                </a:solidFill>
                <a:latin typeface="Arial" charset="0"/>
                <a:ea typeface="+mn-ea"/>
                <a:cs typeface="+mn-cs"/>
              </a:rPr>
              <a:t>learning</a:t>
            </a:r>
          </a:p>
          <a:p>
            <a:r>
              <a:rPr lang="en-GB" sz="1200" kern="1200" dirty="0">
                <a:solidFill>
                  <a:schemeClr val="tx1"/>
                </a:solidFill>
                <a:latin typeface="Arial" charset="0"/>
                <a:ea typeface="+mn-ea"/>
                <a:cs typeface="+mn-cs"/>
              </a:rPr>
              <a:t>There is a move away from WPB </a:t>
            </a:r>
            <a:r>
              <a:rPr lang="en-GB" sz="1200" i="1" kern="1200" dirty="0">
                <a:solidFill>
                  <a:schemeClr val="tx1"/>
                </a:solidFill>
                <a:latin typeface="Arial" charset="0"/>
                <a:ea typeface="+mn-ea"/>
                <a:cs typeface="+mn-cs"/>
              </a:rPr>
              <a:t>Assessments</a:t>
            </a:r>
            <a:r>
              <a:rPr lang="en-GB" sz="1200" kern="1200" dirty="0">
                <a:solidFill>
                  <a:schemeClr val="tx1"/>
                </a:solidFill>
                <a:latin typeface="Arial" charset="0"/>
                <a:ea typeface="+mn-ea"/>
                <a:cs typeface="+mn-cs"/>
              </a:rPr>
              <a:t> towards WPB </a:t>
            </a:r>
            <a:r>
              <a:rPr lang="en-GB" sz="1200" i="1" kern="1200" dirty="0">
                <a:solidFill>
                  <a:schemeClr val="tx1"/>
                </a:solidFill>
                <a:latin typeface="Arial" charset="0"/>
                <a:ea typeface="+mn-ea"/>
                <a:cs typeface="+mn-cs"/>
              </a:rPr>
              <a:t>Learning.</a:t>
            </a:r>
            <a:r>
              <a:rPr lang="en-GB" sz="1200" kern="1200" dirty="0">
                <a:solidFill>
                  <a:schemeClr val="tx1"/>
                </a:solidFill>
                <a:latin typeface="Arial" charset="0"/>
                <a:ea typeface="+mn-ea"/>
                <a:cs typeface="+mn-cs"/>
              </a:rPr>
              <a:t> The GMC and </a:t>
            </a:r>
            <a:r>
              <a:rPr lang="en-GB" sz="1200" kern="1200" dirty="0" err="1">
                <a:solidFill>
                  <a:schemeClr val="tx1"/>
                </a:solidFill>
                <a:latin typeface="Arial" charset="0"/>
                <a:ea typeface="+mn-ea"/>
                <a:cs typeface="+mn-cs"/>
              </a:rPr>
              <a:t>AoME</a:t>
            </a:r>
            <a:r>
              <a:rPr lang="en-GB" sz="1200" kern="1200" dirty="0">
                <a:solidFill>
                  <a:schemeClr val="tx1"/>
                </a:solidFill>
                <a:latin typeface="Arial" charset="0"/>
                <a:ea typeface="+mn-ea"/>
                <a:cs typeface="+mn-cs"/>
              </a:rPr>
              <a:t> are collaborating on a generic model of Supervised Learning Events (SLEs). This accumulation of low stakes events will form the evidence base for a more summative assessment of progress (</a:t>
            </a:r>
            <a:r>
              <a:rPr lang="en-GB" sz="1200" kern="1200" dirty="0" err="1">
                <a:solidFill>
                  <a:schemeClr val="tx1"/>
                </a:solidFill>
                <a:latin typeface="Arial" charset="0"/>
                <a:ea typeface="+mn-ea"/>
                <a:cs typeface="+mn-cs"/>
              </a:rPr>
              <a:t>AoP</a:t>
            </a:r>
            <a:r>
              <a:rPr lang="en-GB" sz="1200" kern="1200" dirty="0">
                <a:solidFill>
                  <a:schemeClr val="tx1"/>
                </a:solidFill>
                <a:latin typeface="Arial" charset="0"/>
                <a:ea typeface="+mn-ea"/>
                <a:cs typeface="+mn-cs"/>
              </a:rPr>
              <a:t>). The six monthly ESR provides the record of progression in all the professional competencies. Integral to this progress is the acquisition of skills such as IT, consultation, and DOPS</a:t>
            </a:r>
          </a:p>
          <a:p>
            <a:r>
              <a:rPr lang="en-GB" sz="1200" b="1" kern="1200" dirty="0">
                <a:solidFill>
                  <a:schemeClr val="tx1"/>
                </a:solidFill>
                <a:latin typeface="Arial" charset="0"/>
                <a:ea typeface="+mn-ea"/>
                <a:cs typeface="+mn-cs"/>
              </a:rPr>
              <a:t>Invasion of privacy</a:t>
            </a:r>
          </a:p>
          <a:p>
            <a:r>
              <a:rPr lang="en-GB" sz="1200" kern="1200" dirty="0">
                <a:solidFill>
                  <a:schemeClr val="tx1"/>
                </a:solidFill>
                <a:latin typeface="Arial" charset="0"/>
                <a:ea typeface="+mn-ea"/>
                <a:cs typeface="+mn-cs"/>
              </a:rPr>
              <a:t>In the consultation process there was a clear consensus that special attention should be given to the development of competence in the intimate examination.  The intimate examination is synonymous with the pelvic examinations for both sexes and these clinical skills are formally assessed in the foundation years. It has also been recognised that for many patients  the act of touching and the invasion of one’s private space is just as discomforting. GPSTs should be able to demonstrate continuing progress in these broad clinical skills during the training programme.</a:t>
            </a:r>
          </a:p>
          <a:p>
            <a:endParaRPr lang="en-GB" dirty="0"/>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pPr>
                <a:defRPr/>
              </a:pPr>
              <a:t>11</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fontScale="85000" lnSpcReduction="20000"/>
          </a:bodyPr>
          <a:lstStyle/>
          <a:p>
            <a:r>
              <a:rPr lang="en-GB" sz="1200" b="1" kern="1200" dirty="0">
                <a:solidFill>
                  <a:schemeClr val="tx1"/>
                </a:solidFill>
                <a:latin typeface="Arial" charset="0"/>
                <a:ea typeface="+mn-ea"/>
                <a:cs typeface="+mn-cs"/>
              </a:rPr>
              <a:t>Assessment of intimate examinations</a:t>
            </a:r>
          </a:p>
          <a:p>
            <a:r>
              <a:rPr lang="en-GB" sz="1200" kern="1200" dirty="0">
                <a:solidFill>
                  <a:schemeClr val="tx1"/>
                </a:solidFill>
                <a:latin typeface="Arial" charset="0"/>
                <a:ea typeface="+mn-ea"/>
                <a:cs typeface="+mn-cs"/>
              </a:rPr>
              <a:t>The time spent in observing trainees conducting intimate examinations will again depend on the skill level and learning needs of the trainee at any given stage of the training programme.</a:t>
            </a:r>
          </a:p>
          <a:p>
            <a:r>
              <a:rPr lang="en-GB" sz="1200" b="1" kern="1200" dirty="0">
                <a:solidFill>
                  <a:schemeClr val="tx1"/>
                </a:solidFill>
                <a:latin typeface="Arial" charset="0"/>
                <a:ea typeface="+mn-ea"/>
                <a:cs typeface="+mn-cs"/>
              </a:rPr>
              <a:t>Gold standard for GP</a:t>
            </a:r>
          </a:p>
          <a:p>
            <a:r>
              <a:rPr lang="en-GB" sz="1200" kern="1200" dirty="0">
                <a:solidFill>
                  <a:schemeClr val="tx1"/>
                </a:solidFill>
                <a:latin typeface="Arial" charset="0"/>
                <a:ea typeface="+mn-ea"/>
                <a:cs typeface="+mn-cs"/>
              </a:rPr>
              <a:t>There is no agreed gold standard or prescribed list of core skills for DOPS.  But a detailed reading of the GP curriculum indicates how clinical skills are integral to good GP practice.</a:t>
            </a:r>
          </a:p>
          <a:p>
            <a:r>
              <a:rPr lang="en-GB" sz="1200" b="1" kern="1200" dirty="0">
                <a:solidFill>
                  <a:schemeClr val="tx1"/>
                </a:solidFill>
                <a:latin typeface="Arial" charset="0"/>
                <a:ea typeface="+mn-ea"/>
                <a:cs typeface="+mn-cs"/>
              </a:rPr>
              <a:t>Video v. direct observation</a:t>
            </a:r>
          </a:p>
          <a:p>
            <a:r>
              <a:rPr lang="en-GB" sz="1200" kern="1200" dirty="0">
                <a:solidFill>
                  <a:schemeClr val="tx1"/>
                </a:solidFill>
                <a:latin typeface="Arial" charset="0"/>
                <a:ea typeface="+mn-ea"/>
                <a:cs typeface="+mn-cs"/>
              </a:rPr>
              <a:t>Video recording of many clinical examinations, especially </a:t>
            </a:r>
            <a:r>
              <a:rPr lang="en-GB" sz="1200" kern="1200" dirty="0" err="1">
                <a:solidFill>
                  <a:schemeClr val="tx1"/>
                </a:solidFill>
                <a:latin typeface="Arial" charset="0"/>
                <a:ea typeface="+mn-ea"/>
                <a:cs typeface="+mn-cs"/>
              </a:rPr>
              <a:t>musculo</a:t>
            </a:r>
            <a:r>
              <a:rPr lang="en-GB" sz="1200" kern="1200" dirty="0">
                <a:solidFill>
                  <a:schemeClr val="tx1"/>
                </a:solidFill>
                <a:latin typeface="Arial" charset="0"/>
                <a:ea typeface="+mn-ea"/>
                <a:cs typeface="+mn-cs"/>
              </a:rPr>
              <a:t> skeletal and neurological examinations, are suitable for integrated DOPS.  However, the intimate examination in all its forms must be directly observed.</a:t>
            </a:r>
          </a:p>
          <a:p>
            <a:r>
              <a:rPr lang="en-GB" sz="1200" b="1" kern="1200" dirty="0">
                <a:solidFill>
                  <a:schemeClr val="tx1"/>
                </a:solidFill>
                <a:latin typeface="Arial" charset="0"/>
                <a:ea typeface="+mn-ea"/>
                <a:cs typeface="+mn-cs"/>
              </a:rPr>
              <a:t>The full physical examination</a:t>
            </a:r>
          </a:p>
          <a:p>
            <a:r>
              <a:rPr lang="en-GB" sz="1200" kern="1200" dirty="0">
                <a:solidFill>
                  <a:schemeClr val="tx1"/>
                </a:solidFill>
                <a:latin typeface="Arial" charset="0"/>
                <a:ea typeface="+mn-ea"/>
                <a:cs typeface="+mn-cs"/>
              </a:rPr>
              <a:t>The full physical examination as might be conducted for an insurance medical has been suggested as a convenient method of assessment for DOPS.  There may be merit for this approach in the early days of a GP post but it would not be the optimal method for the assessment of progress and the careful selection of examinations appropriate to the clinical context. </a:t>
            </a:r>
          </a:p>
          <a:p>
            <a:r>
              <a:rPr lang="en-GB" sz="1200" b="1" kern="1200" dirty="0">
                <a:solidFill>
                  <a:schemeClr val="tx1"/>
                </a:solidFill>
                <a:latin typeface="Arial" charset="0"/>
                <a:ea typeface="+mn-ea"/>
                <a:cs typeface="+mn-cs"/>
              </a:rPr>
              <a:t>The skills lab</a:t>
            </a:r>
          </a:p>
          <a:p>
            <a:r>
              <a:rPr lang="en-GB" sz="1200" kern="1200" dirty="0">
                <a:solidFill>
                  <a:schemeClr val="tx1"/>
                </a:solidFill>
                <a:latin typeface="Arial" charset="0"/>
                <a:ea typeface="+mn-ea"/>
                <a:cs typeface="+mn-cs"/>
              </a:rPr>
              <a:t>Similarly the skills lab may have a place in assessing progress in a trainee needing special support. Before completion of training, that trainee should be able to demonstrate </a:t>
            </a:r>
          </a:p>
          <a:p>
            <a:r>
              <a:rPr lang="en-GB" sz="1200" b="1" kern="1200" dirty="0">
                <a:solidFill>
                  <a:schemeClr val="tx1"/>
                </a:solidFill>
                <a:latin typeface="Arial" charset="0"/>
                <a:ea typeface="+mn-ea"/>
                <a:cs typeface="+mn-cs"/>
              </a:rPr>
              <a:t>‘Rational ‘ examination</a:t>
            </a:r>
          </a:p>
          <a:p>
            <a:r>
              <a:rPr lang="en-GB" sz="1200" kern="1200" dirty="0">
                <a:solidFill>
                  <a:schemeClr val="tx1"/>
                </a:solidFill>
                <a:latin typeface="Arial" charset="0"/>
                <a:ea typeface="+mn-ea"/>
                <a:cs typeface="+mn-cs"/>
              </a:rPr>
              <a:t>Rational prescribing has been developed to balance clinical need with financial constraints.  There are increasing financial constraints on laboratory and imaging investigations and it is  for the GP to make a ‘rational</a:t>
            </a:r>
            <a:r>
              <a:rPr lang="en-GB" sz="1200" kern="1200" baseline="0" dirty="0">
                <a:solidFill>
                  <a:schemeClr val="tx1"/>
                </a:solidFill>
                <a:latin typeface="Arial" charset="0"/>
                <a:ea typeface="+mn-ea"/>
                <a:cs typeface="+mn-cs"/>
              </a:rPr>
              <a:t> clinical assessment’ before referring patients to hospital.  Effective examination enhances rational clinical assessment.</a:t>
            </a:r>
          </a:p>
          <a:p>
            <a:endParaRPr lang="en-GB" sz="1200" kern="1200" baseline="0" dirty="0">
              <a:solidFill>
                <a:schemeClr val="tx1"/>
              </a:solidFill>
              <a:latin typeface="Arial" charset="0"/>
              <a:ea typeface="+mn-ea"/>
              <a:cs typeface="+mn-cs"/>
            </a:endParaRPr>
          </a:p>
          <a:p>
            <a:r>
              <a:rPr lang="en-GB" sz="1200" kern="1200" dirty="0">
                <a:solidFill>
                  <a:schemeClr val="tx1"/>
                </a:solidFill>
                <a:latin typeface="Arial" charset="0"/>
                <a:ea typeface="+mn-ea"/>
                <a:cs typeface="+mn-cs"/>
              </a:rPr>
              <a:t>[The consultation process has indicated that there is a debate to be had by the GP educational community to determine what and how much is enough assessment of psychomotor  skills in general practice.]</a:t>
            </a:r>
          </a:p>
        </p:txBody>
      </p:sp>
      <p:sp>
        <p:nvSpPr>
          <p:cNvPr id="4" name="Slide Number Placeholder 3"/>
          <p:cNvSpPr>
            <a:spLocks noGrp="1"/>
          </p:cNvSpPr>
          <p:nvPr>
            <p:ph type="sldNum" sz="quarter" idx="10"/>
          </p:nvPr>
        </p:nvSpPr>
        <p:spPr/>
        <p:txBody>
          <a:bodyPr/>
          <a:lstStyle/>
          <a:p>
            <a:pPr>
              <a:defRPr/>
            </a:pPr>
            <a:fld id="{E6478D47-3016-4C6C-BD86-CD1F0D7D0638}" type="slidenum">
              <a:rPr lang="en-GB" smtClean="0"/>
              <a:pPr>
                <a:defRPr/>
              </a:pPr>
              <a:t>12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accent1"/>
            </a:gs>
            <a:gs pos="100000">
              <a:schemeClr val="accent1">
                <a:gamma/>
                <a:tint val="0"/>
                <a:invGamma/>
              </a:schemeClr>
            </a:gs>
          </a:gsLst>
          <a:path path="rect">
            <a:fillToRect l="100000" t="100000"/>
          </a:path>
        </a:gradFill>
        <a:effectLst/>
      </p:bgPr>
    </p:bg>
    <p:spTree>
      <p:nvGrpSpPr>
        <p:cNvPr id="1" name=""/>
        <p:cNvGrpSpPr/>
        <p:nvPr/>
      </p:nvGrpSpPr>
      <p:grpSpPr>
        <a:xfrm>
          <a:off x="0" y="0"/>
          <a:ext cx="0" cy="0"/>
          <a:chOff x="0" y="0"/>
          <a:chExt cx="0" cy="0"/>
        </a:xfrm>
      </p:grpSpPr>
      <p:pic>
        <p:nvPicPr>
          <p:cNvPr id="3" name="Picture 7" descr="RCGP colour logo 289c"/>
          <p:cNvPicPr>
            <a:picLocks noChangeAspect="1" noChangeArrowheads="1"/>
          </p:cNvPicPr>
          <p:nvPr userDrawn="1"/>
        </p:nvPicPr>
        <p:blipFill>
          <a:blip r:embed="rId2" cstate="print"/>
          <a:srcRect/>
          <a:stretch>
            <a:fillRect/>
          </a:stretch>
        </p:blipFill>
        <p:spPr bwMode="auto">
          <a:xfrm>
            <a:off x="323850" y="260350"/>
            <a:ext cx="3671888" cy="1131888"/>
          </a:xfrm>
          <a:prstGeom prst="rect">
            <a:avLst/>
          </a:prstGeom>
          <a:noFill/>
          <a:ln w="9525">
            <a:noFill/>
            <a:miter lim="800000"/>
            <a:headEnd/>
            <a:tailEnd/>
          </a:ln>
        </p:spPr>
      </p:pic>
      <p:sp>
        <p:nvSpPr>
          <p:cNvPr id="5125" name="Rectangle 5"/>
          <p:cNvSpPr>
            <a:spLocks noGrp="1" noChangeArrowheads="1"/>
          </p:cNvSpPr>
          <p:nvPr>
            <p:ph type="ctrTitle" sz="quarter"/>
          </p:nvPr>
        </p:nvSpPr>
        <p:spPr bwMode="auto">
          <a:xfrm>
            <a:off x="685800" y="2887663"/>
            <a:ext cx="7772400" cy="14700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a:solidFill>
                  <a:srgbClr val="000066"/>
                </a:solidFill>
              </a:defRPr>
            </a:lvl1pPr>
          </a:lstStyle>
          <a:p>
            <a:pPr lvl="0"/>
            <a:r>
              <a:rPr lang="en-GB" noProof="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1"/>
            </a:gs>
            <a:gs pos="100000">
              <a:schemeClr val="bg1"/>
            </a:gs>
          </a:gsLst>
          <a:path path="rect">
            <a:fillToRect l="100000" t="100000"/>
          </a:path>
        </a:gradFill>
        <a:effectLst/>
      </p:bgPr>
    </p:bg>
    <p:spTree>
      <p:nvGrpSpPr>
        <p:cNvPr id="1" name=""/>
        <p:cNvGrpSpPr/>
        <p:nvPr/>
      </p:nvGrpSpPr>
      <p:grpSpPr>
        <a:xfrm>
          <a:off x="0" y="0"/>
          <a:ext cx="0" cy="0"/>
          <a:chOff x="0" y="0"/>
          <a:chExt cx="0" cy="0"/>
        </a:xfrm>
      </p:grpSpPr>
      <p:pic>
        <p:nvPicPr>
          <p:cNvPr id="1026" name="Picture 5" descr="RCGP colour logo 289c"/>
          <p:cNvPicPr>
            <a:picLocks noChangeAspect="1" noChangeArrowheads="1"/>
          </p:cNvPicPr>
          <p:nvPr userDrawn="1"/>
        </p:nvPicPr>
        <p:blipFill>
          <a:blip r:embed="rId13" cstate="print"/>
          <a:srcRect/>
          <a:stretch>
            <a:fillRect/>
          </a:stretch>
        </p:blipFill>
        <p:spPr bwMode="auto">
          <a:xfrm>
            <a:off x="215900" y="6092825"/>
            <a:ext cx="1763713" cy="542925"/>
          </a:xfrm>
          <a:prstGeom prst="rect">
            <a:avLst/>
          </a:prstGeom>
          <a:noFill/>
          <a:ln w="9525">
            <a:noFill/>
            <a:miter lim="800000"/>
            <a:headEnd/>
            <a:tailEnd/>
          </a:ln>
        </p:spPr>
      </p:pic>
      <p:sp>
        <p:nvSpPr>
          <p:cNvPr id="1027" name="Rectangle 6"/>
          <p:cNvSpPr>
            <a:spLocks noChangeArrowheads="1"/>
          </p:cNvSpPr>
          <p:nvPr userDrawn="1"/>
        </p:nvSpPr>
        <p:spPr bwMode="auto">
          <a:xfrm>
            <a:off x="0" y="0"/>
            <a:ext cx="9144000" cy="1196975"/>
          </a:xfrm>
          <a:prstGeom prst="rect">
            <a:avLst/>
          </a:prstGeom>
          <a:solidFill>
            <a:srgbClr val="002B5C"/>
          </a:solidFill>
          <a:ln w="9525" algn="ctr">
            <a:noFill/>
            <a:miter lim="800000"/>
            <a:headEnd/>
            <a:tailEnd/>
          </a:ln>
          <a:effectLst/>
        </p:spPr>
        <p:txBody>
          <a:bodyPr wrap="none" anchor="ctr">
            <a:spAutoFit/>
          </a:bodyPr>
          <a:lstStyle/>
          <a:p>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Lst>
  <p:hf sldNum="0" hdr="0" dt="0"/>
  <p:txStyles>
    <p:titleStyle>
      <a:lvl1pPr algn="l" rtl="0" eaLnBrk="0" fontAlgn="base" hangingPunct="0">
        <a:spcBef>
          <a:spcPct val="0"/>
        </a:spcBef>
        <a:spcAft>
          <a:spcPct val="0"/>
        </a:spcAft>
        <a:defRPr sz="4400" b="1">
          <a:solidFill>
            <a:srgbClr val="9BB3FF"/>
          </a:solidFill>
          <a:latin typeface="+mj-lt"/>
          <a:ea typeface="+mj-ea"/>
          <a:cs typeface="+mj-cs"/>
        </a:defRPr>
      </a:lvl1pPr>
      <a:lvl2pPr algn="l" rtl="0" eaLnBrk="0" fontAlgn="base" hangingPunct="0">
        <a:spcBef>
          <a:spcPct val="0"/>
        </a:spcBef>
        <a:spcAft>
          <a:spcPct val="0"/>
        </a:spcAft>
        <a:defRPr sz="4400" b="1">
          <a:solidFill>
            <a:srgbClr val="9BB3FF"/>
          </a:solidFill>
          <a:latin typeface="Arial" charset="0"/>
        </a:defRPr>
      </a:lvl2pPr>
      <a:lvl3pPr algn="l" rtl="0" eaLnBrk="0" fontAlgn="base" hangingPunct="0">
        <a:spcBef>
          <a:spcPct val="0"/>
        </a:spcBef>
        <a:spcAft>
          <a:spcPct val="0"/>
        </a:spcAft>
        <a:defRPr sz="4400" b="1">
          <a:solidFill>
            <a:srgbClr val="9BB3FF"/>
          </a:solidFill>
          <a:latin typeface="Arial" charset="0"/>
        </a:defRPr>
      </a:lvl3pPr>
      <a:lvl4pPr algn="l" rtl="0" eaLnBrk="0" fontAlgn="base" hangingPunct="0">
        <a:spcBef>
          <a:spcPct val="0"/>
        </a:spcBef>
        <a:spcAft>
          <a:spcPct val="0"/>
        </a:spcAft>
        <a:defRPr sz="4400" b="1">
          <a:solidFill>
            <a:srgbClr val="9BB3FF"/>
          </a:solidFill>
          <a:latin typeface="Arial" charset="0"/>
        </a:defRPr>
      </a:lvl4pPr>
      <a:lvl5pPr algn="l" rtl="0" eaLnBrk="0" fontAlgn="base" hangingPunct="0">
        <a:spcBef>
          <a:spcPct val="0"/>
        </a:spcBef>
        <a:spcAft>
          <a:spcPct val="0"/>
        </a:spcAft>
        <a:defRPr sz="4400" b="1">
          <a:solidFill>
            <a:srgbClr val="9BB3FF"/>
          </a:solidFill>
          <a:latin typeface="Arial" charset="0"/>
        </a:defRPr>
      </a:lvl5pPr>
      <a:lvl6pPr marL="457200" algn="l" rtl="0" eaLnBrk="0" fontAlgn="base" hangingPunct="0">
        <a:spcBef>
          <a:spcPct val="0"/>
        </a:spcBef>
        <a:spcAft>
          <a:spcPct val="0"/>
        </a:spcAft>
        <a:defRPr sz="4400" b="1">
          <a:solidFill>
            <a:srgbClr val="9BB3FF"/>
          </a:solidFill>
          <a:latin typeface="Arial" charset="0"/>
        </a:defRPr>
      </a:lvl6pPr>
      <a:lvl7pPr marL="914400" algn="l" rtl="0" eaLnBrk="0" fontAlgn="base" hangingPunct="0">
        <a:spcBef>
          <a:spcPct val="0"/>
        </a:spcBef>
        <a:spcAft>
          <a:spcPct val="0"/>
        </a:spcAft>
        <a:defRPr sz="4400" b="1">
          <a:solidFill>
            <a:srgbClr val="9BB3FF"/>
          </a:solidFill>
          <a:latin typeface="Arial" charset="0"/>
        </a:defRPr>
      </a:lvl7pPr>
      <a:lvl8pPr marL="1371600" algn="l" rtl="0" eaLnBrk="0" fontAlgn="base" hangingPunct="0">
        <a:spcBef>
          <a:spcPct val="0"/>
        </a:spcBef>
        <a:spcAft>
          <a:spcPct val="0"/>
        </a:spcAft>
        <a:defRPr sz="4400" b="1">
          <a:solidFill>
            <a:srgbClr val="9BB3FF"/>
          </a:solidFill>
          <a:latin typeface="Arial" charset="0"/>
        </a:defRPr>
      </a:lvl8pPr>
      <a:lvl9pPr marL="1828800" algn="l" rtl="0" eaLnBrk="0" fontAlgn="base" hangingPunct="0">
        <a:spcBef>
          <a:spcPct val="0"/>
        </a:spcBef>
        <a:spcAft>
          <a:spcPct val="0"/>
        </a:spcAft>
        <a:defRPr sz="4400" b="1">
          <a:solidFill>
            <a:srgbClr val="9BB3FF"/>
          </a:solidFill>
          <a:latin typeface="Arial" charset="0"/>
        </a:defRPr>
      </a:lvl9pPr>
    </p:titleStyle>
    <p:bodyStyle>
      <a:lvl1pPr marL="533400" indent="-514350" algn="l" rtl="0" eaLnBrk="0" fontAlgn="base" hangingPunct="0">
        <a:spcBef>
          <a:spcPct val="20000"/>
        </a:spcBef>
        <a:spcAft>
          <a:spcPct val="0"/>
        </a:spcAft>
        <a:buBlip>
          <a:blip r:embed="rId14"/>
        </a:buBlip>
        <a:tabLst>
          <a:tab pos="533400" algn="l"/>
          <a:tab pos="1162050" algn="l"/>
          <a:tab pos="1695450" algn="l"/>
          <a:tab pos="2247900" algn="l"/>
          <a:tab pos="2781300" algn="l"/>
        </a:tabLst>
        <a:defRPr sz="3200">
          <a:solidFill>
            <a:schemeClr val="tx1"/>
          </a:solidFill>
          <a:latin typeface="+mn-lt"/>
          <a:ea typeface="+mn-ea"/>
          <a:cs typeface="+mn-cs"/>
        </a:defRPr>
      </a:lvl1pPr>
      <a:lvl2pPr marL="1162050" indent="-449263" algn="l" rtl="0" eaLnBrk="0" fontAlgn="base" hangingPunct="0">
        <a:spcBef>
          <a:spcPct val="20000"/>
        </a:spcBef>
        <a:spcAft>
          <a:spcPct val="0"/>
        </a:spcAft>
        <a:buFont typeface="Wingdings" pitchFamily="2" charset="2"/>
        <a:buBlip>
          <a:blip r:embed="rId14"/>
        </a:buBlip>
        <a:tabLst>
          <a:tab pos="533400" algn="l"/>
          <a:tab pos="1162050" algn="l"/>
          <a:tab pos="1695450" algn="l"/>
          <a:tab pos="2247900" algn="l"/>
          <a:tab pos="2781300" algn="l"/>
        </a:tabLst>
        <a:defRPr sz="2800">
          <a:solidFill>
            <a:schemeClr val="tx1"/>
          </a:solidFill>
          <a:latin typeface="+mn-lt"/>
        </a:defRPr>
      </a:lvl2pPr>
      <a:lvl3pPr marL="1695450" indent="-354013" algn="l" rtl="0" eaLnBrk="0" fontAlgn="base" hangingPunct="0">
        <a:spcBef>
          <a:spcPct val="20000"/>
        </a:spcBef>
        <a:spcAft>
          <a:spcPct val="0"/>
        </a:spcAft>
        <a:buBlip>
          <a:blip r:embed="rId14"/>
        </a:buBlip>
        <a:tabLst>
          <a:tab pos="533400" algn="l"/>
          <a:tab pos="1162050" algn="l"/>
          <a:tab pos="1695450" algn="l"/>
          <a:tab pos="2247900" algn="l"/>
          <a:tab pos="2781300" algn="l"/>
        </a:tabLst>
        <a:defRPr sz="2400">
          <a:solidFill>
            <a:schemeClr val="tx1"/>
          </a:solidFill>
          <a:latin typeface="+mn-lt"/>
        </a:defRPr>
      </a:lvl3pPr>
      <a:lvl4pPr marL="2247900" indent="-373063" algn="l" rtl="0" eaLnBrk="0" fontAlgn="base" hangingPunct="0">
        <a:spcBef>
          <a:spcPct val="20000"/>
        </a:spcBef>
        <a:spcAft>
          <a:spcPct val="0"/>
        </a:spcAft>
        <a:buBlip>
          <a:blip r:embed="rId14"/>
        </a:buBlip>
        <a:tabLst>
          <a:tab pos="533400" algn="l"/>
          <a:tab pos="1162050" algn="l"/>
          <a:tab pos="1695450" algn="l"/>
          <a:tab pos="2247900" algn="l"/>
          <a:tab pos="2781300" algn="l"/>
        </a:tabLst>
        <a:defRPr sz="2000">
          <a:solidFill>
            <a:schemeClr val="tx1"/>
          </a:solidFill>
          <a:latin typeface="+mn-lt"/>
        </a:defRPr>
      </a:lvl4pPr>
      <a:lvl5pPr marL="2781300" indent="-354013" algn="l" rtl="0" eaLnBrk="0" fontAlgn="base" hangingPunct="0">
        <a:spcBef>
          <a:spcPct val="20000"/>
        </a:spcBef>
        <a:spcAft>
          <a:spcPct val="0"/>
        </a:spcAft>
        <a:buBlip>
          <a:blip r:embed="rId14"/>
        </a:buBlip>
        <a:tabLst>
          <a:tab pos="533400" algn="l"/>
          <a:tab pos="1162050" algn="l"/>
          <a:tab pos="1695450" algn="l"/>
          <a:tab pos="2247900" algn="l"/>
          <a:tab pos="2781300" algn="l"/>
        </a:tabLst>
        <a:defRPr sz="2000">
          <a:solidFill>
            <a:schemeClr val="tx1"/>
          </a:solidFill>
          <a:latin typeface="+mn-lt"/>
        </a:defRPr>
      </a:lvl5pPr>
      <a:lvl6pPr marL="3238500" indent="-354013" algn="l" rtl="0" eaLnBrk="0" fontAlgn="base" hangingPunct="0">
        <a:spcBef>
          <a:spcPct val="20000"/>
        </a:spcBef>
        <a:spcAft>
          <a:spcPct val="0"/>
        </a:spcAft>
        <a:buBlip>
          <a:blip r:embed="rId14"/>
        </a:buBlip>
        <a:tabLst>
          <a:tab pos="533400" algn="l"/>
          <a:tab pos="1162050" algn="l"/>
          <a:tab pos="1695450" algn="l"/>
          <a:tab pos="2247900" algn="l"/>
          <a:tab pos="2781300" algn="l"/>
        </a:tabLst>
        <a:defRPr sz="2000">
          <a:solidFill>
            <a:schemeClr val="tx1"/>
          </a:solidFill>
          <a:latin typeface="+mn-lt"/>
        </a:defRPr>
      </a:lvl6pPr>
      <a:lvl7pPr marL="3695700" indent="-354013" algn="l" rtl="0" eaLnBrk="0" fontAlgn="base" hangingPunct="0">
        <a:spcBef>
          <a:spcPct val="20000"/>
        </a:spcBef>
        <a:spcAft>
          <a:spcPct val="0"/>
        </a:spcAft>
        <a:buBlip>
          <a:blip r:embed="rId14"/>
        </a:buBlip>
        <a:tabLst>
          <a:tab pos="533400" algn="l"/>
          <a:tab pos="1162050" algn="l"/>
          <a:tab pos="1695450" algn="l"/>
          <a:tab pos="2247900" algn="l"/>
          <a:tab pos="2781300" algn="l"/>
        </a:tabLst>
        <a:defRPr sz="2000">
          <a:solidFill>
            <a:schemeClr val="tx1"/>
          </a:solidFill>
          <a:latin typeface="+mn-lt"/>
        </a:defRPr>
      </a:lvl7pPr>
      <a:lvl8pPr marL="4152900" indent="-354013" algn="l" rtl="0" eaLnBrk="0" fontAlgn="base" hangingPunct="0">
        <a:spcBef>
          <a:spcPct val="20000"/>
        </a:spcBef>
        <a:spcAft>
          <a:spcPct val="0"/>
        </a:spcAft>
        <a:buBlip>
          <a:blip r:embed="rId14"/>
        </a:buBlip>
        <a:tabLst>
          <a:tab pos="533400" algn="l"/>
          <a:tab pos="1162050" algn="l"/>
          <a:tab pos="1695450" algn="l"/>
          <a:tab pos="2247900" algn="l"/>
          <a:tab pos="2781300" algn="l"/>
        </a:tabLst>
        <a:defRPr sz="2000">
          <a:solidFill>
            <a:schemeClr val="tx1"/>
          </a:solidFill>
          <a:latin typeface="+mn-lt"/>
        </a:defRPr>
      </a:lvl8pPr>
      <a:lvl9pPr marL="4610100" indent="-354013" algn="l" rtl="0" eaLnBrk="0" fontAlgn="base" hangingPunct="0">
        <a:spcBef>
          <a:spcPct val="20000"/>
        </a:spcBef>
        <a:spcAft>
          <a:spcPct val="0"/>
        </a:spcAft>
        <a:buBlip>
          <a:blip r:embed="rId14"/>
        </a:buBlip>
        <a:tabLst>
          <a:tab pos="533400" algn="l"/>
          <a:tab pos="1162050" algn="l"/>
          <a:tab pos="1695450" algn="l"/>
          <a:tab pos="2247900" algn="l"/>
          <a:tab pos="2781300" algn="l"/>
        </a:tabLs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sz="quarter"/>
          </p:nvPr>
        </p:nvSpPr>
        <p:spPr>
          <a:xfrm>
            <a:off x="685800" y="620689"/>
            <a:ext cx="7772400" cy="2880320"/>
          </a:xfrm>
        </p:spPr>
        <p:txBody>
          <a:bodyPr/>
          <a:lstStyle/>
          <a:p>
            <a:pPr algn="ctr"/>
            <a:br>
              <a:rPr lang="en-GB" sz="3600" dirty="0"/>
            </a:br>
            <a:br>
              <a:rPr lang="en-GB" sz="3600" dirty="0"/>
            </a:br>
            <a:br>
              <a:rPr lang="en-GB" sz="3600" dirty="0"/>
            </a:br>
            <a:br>
              <a:rPr lang="en-GB" sz="3600" dirty="0"/>
            </a:br>
            <a:r>
              <a:rPr lang="en-GB" sz="2400" dirty="0">
                <a:solidFill>
                  <a:srgbClr val="FF0000"/>
                </a:solidFill>
              </a:rPr>
              <a:t>Clinical Examination and Procedural Skills</a:t>
            </a:r>
            <a:br>
              <a:rPr lang="en-GB" sz="2400" dirty="0">
                <a:solidFill>
                  <a:srgbClr val="FF0000"/>
                </a:solidFill>
              </a:rPr>
            </a:br>
            <a:br>
              <a:rPr lang="en-GB" sz="3600"/>
            </a:br>
            <a:r>
              <a:rPr lang="en-GB" sz="3600"/>
              <a:t>The Introduction of </a:t>
            </a:r>
            <a:br>
              <a:rPr lang="en-GB" sz="3600" dirty="0"/>
            </a:br>
            <a:r>
              <a:rPr lang="en-GB" sz="4800" dirty="0"/>
              <a:t>CEPS</a:t>
            </a:r>
            <a:br>
              <a:rPr lang="en-GB" dirty="0"/>
            </a:br>
            <a:br>
              <a:rPr lang="en-GB" sz="3200" dirty="0"/>
            </a:br>
            <a:r>
              <a:rPr lang="en-GB" sz="3200" dirty="0"/>
              <a:t>The assessment of psychomotor skills in WPBA for the MRCGP examination</a:t>
            </a:r>
            <a:endParaRPr lang="en-GB" dirty="0"/>
          </a:p>
        </p:txBody>
      </p:sp>
      <p:sp>
        <p:nvSpPr>
          <p:cNvPr id="6" name="TextBox 5"/>
          <p:cNvSpPr txBox="1"/>
          <p:nvPr/>
        </p:nvSpPr>
        <p:spPr>
          <a:xfrm>
            <a:off x="899592" y="5589240"/>
            <a:ext cx="7560840" cy="461665"/>
          </a:xfrm>
          <a:prstGeom prst="rect">
            <a:avLst/>
          </a:prstGeom>
          <a:noFill/>
        </p:spPr>
        <p:txBody>
          <a:bodyPr wrap="square" rtlCol="0">
            <a:spAutoFit/>
          </a:bodyPr>
          <a:lstStyle/>
          <a:p>
            <a:pPr algn="ctr">
              <a:buNone/>
            </a:pPr>
            <a:r>
              <a:rPr lang="en-GB" sz="2400" b="1" dirty="0">
                <a:solidFill>
                  <a:srgbClr val="FF0000"/>
                </a:solidFill>
              </a:rPr>
              <a:t>MRCGP WPBA  Core Group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latin typeface="+mn-lt"/>
              </a:rPr>
              <a:t>‘Integrated DOPS’</a:t>
            </a:r>
          </a:p>
        </p:txBody>
      </p:sp>
      <p:sp>
        <p:nvSpPr>
          <p:cNvPr id="3" name="Content Placeholder 2"/>
          <p:cNvSpPr>
            <a:spLocks noGrp="1"/>
          </p:cNvSpPr>
          <p:nvPr>
            <p:ph idx="1"/>
          </p:nvPr>
        </p:nvSpPr>
        <p:spPr/>
        <p:txBody>
          <a:bodyPr>
            <a:normAutofit lnSpcReduction="10000"/>
          </a:bodyPr>
          <a:lstStyle/>
          <a:p>
            <a:pPr>
              <a:buNone/>
            </a:pPr>
            <a:r>
              <a:rPr lang="en-GB" sz="2800" dirty="0">
                <a:solidFill>
                  <a:srgbClr val="FF0000"/>
                </a:solidFill>
                <a:latin typeface="Arial" pitchFamily="34" charset="0"/>
                <a:cs typeface="Arial" pitchFamily="34" charset="0"/>
              </a:rPr>
              <a:t>The proposal for change from </a:t>
            </a:r>
          </a:p>
          <a:p>
            <a:pPr>
              <a:buNone/>
            </a:pPr>
            <a:r>
              <a:rPr lang="en-GB" sz="2800" dirty="0">
                <a:solidFill>
                  <a:srgbClr val="FF0000"/>
                </a:solidFill>
                <a:latin typeface="Arial" pitchFamily="34" charset="0"/>
                <a:cs typeface="Arial" pitchFamily="34" charset="0"/>
              </a:rPr>
              <a:t>mandatory to Integrated DOPS :</a:t>
            </a:r>
          </a:p>
          <a:p>
            <a:pPr>
              <a:buNone/>
            </a:pPr>
            <a:endParaRPr lang="en-GB" sz="2800" dirty="0">
              <a:latin typeface="Arial" pitchFamily="34" charset="0"/>
              <a:cs typeface="Arial" pitchFamily="34" charset="0"/>
            </a:endParaRPr>
          </a:p>
          <a:p>
            <a:pPr marL="514350" lvl="0" indent="-514350">
              <a:buFont typeface="+mj-lt"/>
              <a:buAutoNum type="arabicPeriod"/>
            </a:pPr>
            <a:r>
              <a:rPr lang="en-US" sz="2800" dirty="0">
                <a:latin typeface="Arial" pitchFamily="34" charset="0"/>
                <a:cs typeface="Arial" pitchFamily="34" charset="0"/>
              </a:rPr>
              <a:t>The assessment of DOPS will no longer be recorded as a single test on a mandatory list.</a:t>
            </a:r>
            <a:endParaRPr lang="en-GB" sz="2800" dirty="0">
              <a:latin typeface="Arial" pitchFamily="34" charset="0"/>
              <a:cs typeface="Arial" pitchFamily="34" charset="0"/>
            </a:endParaRPr>
          </a:p>
          <a:p>
            <a:pPr marL="514350" indent="-514350">
              <a:buNone/>
            </a:pPr>
            <a:endParaRPr lang="en-GB" sz="2800" dirty="0">
              <a:latin typeface="Arial" pitchFamily="34" charset="0"/>
              <a:cs typeface="Arial" pitchFamily="34" charset="0"/>
            </a:endParaRPr>
          </a:p>
          <a:p>
            <a:pPr marL="514350" lvl="0" indent="-514350">
              <a:buNone/>
            </a:pPr>
            <a:r>
              <a:rPr lang="en-US" sz="2800" dirty="0">
                <a:latin typeface="Arial" pitchFamily="34" charset="0"/>
                <a:cs typeface="Arial" pitchFamily="34" charset="0"/>
              </a:rPr>
              <a:t>2.   DOPS will be integrated within the existing framework of the Trainee </a:t>
            </a:r>
            <a:r>
              <a:rPr lang="en-US" sz="2800" dirty="0" err="1">
                <a:latin typeface="Arial" pitchFamily="34" charset="0"/>
                <a:cs typeface="Arial" pitchFamily="34" charset="0"/>
              </a:rPr>
              <a:t>ePortfolio</a:t>
            </a:r>
            <a:r>
              <a:rPr lang="en-US" sz="2800" dirty="0">
                <a:latin typeface="Arial" pitchFamily="34" charset="0"/>
                <a:cs typeface="Arial" pitchFamily="34" charset="0"/>
              </a:rPr>
              <a:t> and become Clinical Examination and Procedural skills (CEPS).  </a:t>
            </a:r>
            <a:endParaRPr lang="en-GB" sz="2800" dirty="0">
              <a:latin typeface="Arial" pitchFamily="34" charset="0"/>
              <a:cs typeface="Arial" pitchFamily="34" charset="0"/>
            </a:endParaRPr>
          </a:p>
          <a:p>
            <a:pPr>
              <a:buNone/>
            </a:pPr>
            <a:endParaRPr lang="en-GB" dirty="0"/>
          </a:p>
        </p:txBody>
      </p:sp>
      <p:pic>
        <p:nvPicPr>
          <p:cNvPr id="4" name="Picture 2" descr="http://www.usphs.gov/images/multimedia/galleries/uss-boxer/10.jpg"/>
          <p:cNvPicPr>
            <a:picLocks noChangeAspect="1" noChangeArrowheads="1"/>
          </p:cNvPicPr>
          <p:nvPr/>
        </p:nvPicPr>
        <p:blipFill>
          <a:blip r:embed="rId3" cstate="print"/>
          <a:srcRect/>
          <a:stretch>
            <a:fillRect/>
          </a:stretch>
        </p:blipFill>
        <p:spPr bwMode="auto">
          <a:xfrm>
            <a:off x="5652120" y="0"/>
            <a:ext cx="3491880" cy="270892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pPr algn="ctr"/>
            <a:r>
              <a:rPr lang="en-US" sz="3200" dirty="0"/>
              <a:t>Recording Integrated DOPS in the </a:t>
            </a:r>
            <a:r>
              <a:rPr lang="en-US" sz="3200" dirty="0" err="1"/>
              <a:t>ePortfolio</a:t>
            </a:r>
            <a:endParaRPr lang="en-GB" sz="3200" dirty="0"/>
          </a:p>
        </p:txBody>
      </p:sp>
      <p:sp>
        <p:nvSpPr>
          <p:cNvPr id="3" name="Content Placeholder 2"/>
          <p:cNvSpPr>
            <a:spLocks noGrp="1"/>
          </p:cNvSpPr>
          <p:nvPr>
            <p:ph idx="1"/>
          </p:nvPr>
        </p:nvSpPr>
        <p:spPr>
          <a:xfrm>
            <a:off x="323528" y="1196752"/>
            <a:ext cx="8820472" cy="5400600"/>
          </a:xfrm>
        </p:spPr>
        <p:txBody>
          <a:bodyPr/>
          <a:lstStyle/>
          <a:p>
            <a:pPr>
              <a:buFont typeface="+mj-lt"/>
              <a:buAutoNum type="arabicPeriod"/>
            </a:pPr>
            <a:r>
              <a:rPr lang="en-US" sz="2400" dirty="0">
                <a:latin typeface="Arial" pitchFamily="34" charset="0"/>
                <a:cs typeface="Arial" pitchFamily="34" charset="0"/>
              </a:rPr>
              <a:t>New professional competence also called Clinical Examination and Procedural Skills</a:t>
            </a:r>
          </a:p>
          <a:p>
            <a:pPr>
              <a:buFont typeface="+mj-lt"/>
              <a:buAutoNum type="arabicPeriod"/>
            </a:pPr>
            <a:r>
              <a:rPr lang="en-US" sz="2400" dirty="0">
                <a:latin typeface="Arial" pitchFamily="34" charset="0"/>
                <a:cs typeface="Arial" pitchFamily="34" charset="0"/>
              </a:rPr>
              <a:t>New Learning Log category called ‘Clinical Examination and Procedural Skills’</a:t>
            </a:r>
          </a:p>
          <a:p>
            <a:pPr>
              <a:buFont typeface="+mj-lt"/>
              <a:buAutoNum type="arabicPeriod"/>
            </a:pPr>
            <a:r>
              <a:rPr lang="en-US" sz="2400" dirty="0">
                <a:latin typeface="Arial" pitchFamily="34" charset="0"/>
                <a:cs typeface="Arial" pitchFamily="34" charset="0"/>
              </a:rPr>
              <a:t>Included as part of the COT  (criterion 6)</a:t>
            </a:r>
          </a:p>
          <a:p>
            <a:pPr>
              <a:buFont typeface="+mj-lt"/>
              <a:buAutoNum type="arabicPeriod"/>
            </a:pPr>
            <a:r>
              <a:rPr lang="en-US" sz="2400" dirty="0">
                <a:latin typeface="Arial" pitchFamily="34" charset="0"/>
                <a:cs typeface="Arial" pitchFamily="34" charset="0"/>
              </a:rPr>
              <a:t>Specifically addressed by 3 questions for the ES as a summary of progress in the ESR.</a:t>
            </a:r>
            <a:r>
              <a:rPr lang="en-US" dirty="0">
                <a:latin typeface="Arial" pitchFamily="34" charset="0"/>
                <a:cs typeface="Arial" pitchFamily="34" charset="0"/>
              </a:rPr>
              <a:t> </a:t>
            </a:r>
          </a:p>
          <a:p>
            <a:pPr>
              <a:buFont typeface="+mj-lt"/>
              <a:buAutoNum type="arabicPeriod"/>
            </a:pPr>
            <a:r>
              <a:rPr lang="en-US" sz="2400" dirty="0">
                <a:latin typeface="Arial" pitchFamily="34" charset="0"/>
                <a:cs typeface="Arial" pitchFamily="34" charset="0"/>
              </a:rPr>
              <a:t>Changes to MSF</a:t>
            </a:r>
          </a:p>
          <a:p>
            <a:pPr>
              <a:buFont typeface="+mj-lt"/>
              <a:buAutoNum type="arabicPeriod"/>
            </a:pPr>
            <a:r>
              <a:rPr lang="en-US" sz="2400" dirty="0">
                <a:latin typeface="Arial" pitchFamily="34" charset="0"/>
                <a:cs typeface="Arial" pitchFamily="34" charset="0"/>
              </a:rPr>
              <a:t>Changes to CSR </a:t>
            </a:r>
          </a:p>
          <a:p>
            <a:pPr>
              <a:buFont typeface="+mj-lt"/>
              <a:buAutoNum type="arabicPeriod"/>
            </a:pPr>
            <a:r>
              <a:rPr lang="en-US" sz="2400" dirty="0">
                <a:latin typeface="Arial" pitchFamily="34" charset="0"/>
                <a:cs typeface="Arial" pitchFamily="34" charset="0"/>
              </a:rPr>
              <a:t>New evidence form for assessor to document observations</a:t>
            </a:r>
          </a:p>
          <a:p>
            <a:pPr>
              <a:buNone/>
            </a:pPr>
            <a:endParaRPr lang="en-US" sz="2400" b="1" dirty="0"/>
          </a:p>
          <a:p>
            <a:pPr>
              <a:buFont typeface="Arial" pitchFamily="34" charset="0"/>
              <a:buChar char="•"/>
            </a:pPr>
            <a:endParaRPr lang="en-US" sz="2400" b="1" dirty="0"/>
          </a:p>
          <a:p>
            <a:pPr>
              <a:buNone/>
            </a:pPr>
            <a:endParaRPr lang="en-US" sz="1600" dirty="0"/>
          </a:p>
          <a:p>
            <a:pPr>
              <a:buNone/>
            </a:pPr>
            <a:endParaRPr lang="en-US" sz="1600" dirty="0"/>
          </a:p>
          <a:p>
            <a:pPr>
              <a:buNone/>
            </a:pPr>
            <a:endParaRPr lang="en-US" sz="1600" dirty="0"/>
          </a:p>
          <a:p>
            <a:pPr>
              <a:buNone/>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sz="2800" dirty="0">
                <a:latin typeface="Arial" pitchFamily="34" charset="0"/>
                <a:cs typeface="Arial" pitchFamily="34" charset="0"/>
              </a:rPr>
              <a:t>1.  New professional competence also called Clinical Examination and Procedural Skills</a:t>
            </a:r>
            <a:endParaRPr lang="en-GB" sz="2800" dirty="0"/>
          </a:p>
        </p:txBody>
      </p:sp>
      <p:sp>
        <p:nvSpPr>
          <p:cNvPr id="3" name="Content Placeholder 2"/>
          <p:cNvSpPr>
            <a:spLocks noGrp="1"/>
          </p:cNvSpPr>
          <p:nvPr>
            <p:ph idx="1"/>
          </p:nvPr>
        </p:nvSpPr>
        <p:spPr>
          <a:xfrm>
            <a:off x="457200" y="2492896"/>
            <a:ext cx="8229600" cy="3633267"/>
          </a:xfrm>
        </p:spPr>
        <p:txBody>
          <a:bodyPr/>
          <a:lstStyle/>
          <a:p>
            <a:pPr>
              <a:buNone/>
            </a:pPr>
            <a:r>
              <a:rPr lang="en-GB" dirty="0"/>
              <a:t>‘Clinical Examination and Procedural Skills’ becomes a new and additional competency to be completed by trainees in the same manner as the current twelve competencies.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51522" y="1412776"/>
          <a:ext cx="8640957" cy="4893382"/>
        </p:xfrm>
        <a:graphic>
          <a:graphicData uri="http://schemas.openxmlformats.org/drawingml/2006/table">
            <a:tbl>
              <a:tblPr/>
              <a:tblGrid>
                <a:gridCol w="2159541">
                  <a:extLst>
                    <a:ext uri="{9D8B030D-6E8A-4147-A177-3AD203B41FA5}">
                      <a16:colId xmlns:a16="http://schemas.microsoft.com/office/drawing/2014/main" val="20000"/>
                    </a:ext>
                  </a:extLst>
                </a:gridCol>
                <a:gridCol w="2160472">
                  <a:extLst>
                    <a:ext uri="{9D8B030D-6E8A-4147-A177-3AD203B41FA5}">
                      <a16:colId xmlns:a16="http://schemas.microsoft.com/office/drawing/2014/main" val="20001"/>
                    </a:ext>
                  </a:extLst>
                </a:gridCol>
                <a:gridCol w="2160472">
                  <a:extLst>
                    <a:ext uri="{9D8B030D-6E8A-4147-A177-3AD203B41FA5}">
                      <a16:colId xmlns:a16="http://schemas.microsoft.com/office/drawing/2014/main" val="20002"/>
                    </a:ext>
                  </a:extLst>
                </a:gridCol>
                <a:gridCol w="2160472">
                  <a:extLst>
                    <a:ext uri="{9D8B030D-6E8A-4147-A177-3AD203B41FA5}">
                      <a16:colId xmlns:a16="http://schemas.microsoft.com/office/drawing/2014/main" val="20003"/>
                    </a:ext>
                  </a:extLst>
                </a:gridCol>
              </a:tblGrid>
              <a:tr h="128447">
                <a:tc gridSpan="4">
                  <a:txBody>
                    <a:bodyPr/>
                    <a:lstStyle/>
                    <a:p>
                      <a:pPr>
                        <a:lnSpc>
                          <a:spcPct val="115000"/>
                        </a:lnSpc>
                        <a:spcAft>
                          <a:spcPts val="0"/>
                        </a:spcAft>
                      </a:pPr>
                      <a:r>
                        <a:rPr lang="en-GB" sz="1050">
                          <a:solidFill>
                            <a:schemeClr val="tx1"/>
                          </a:solidFill>
                          <a:latin typeface="+mn-lt"/>
                          <a:ea typeface="Calibri"/>
                          <a:cs typeface="Times New Roman"/>
                        </a:rPr>
                        <a:t>13             Clinical Examination and Procedural Skills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56894">
                <a:tc>
                  <a:txBody>
                    <a:bodyPr/>
                    <a:lstStyle/>
                    <a:p>
                      <a:pPr>
                        <a:lnSpc>
                          <a:spcPct val="115000"/>
                        </a:lnSpc>
                        <a:spcAft>
                          <a:spcPts val="0"/>
                        </a:spcAft>
                      </a:pPr>
                      <a:r>
                        <a:rPr lang="en-GB" sz="1050">
                          <a:solidFill>
                            <a:schemeClr val="tx1"/>
                          </a:solidFill>
                          <a:latin typeface="+mn-lt"/>
                          <a:ea typeface="Calibri"/>
                          <a:cs typeface="Times New Roman"/>
                        </a:rPr>
                        <a:t>Insufficient Evidence</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Needs Further Development</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Competent</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Excellent</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70680">
                <a:tc rowSpan="6">
                  <a:txBody>
                    <a:bodyPr/>
                    <a:lstStyle/>
                    <a:p>
                      <a:pPr>
                        <a:lnSpc>
                          <a:spcPct val="115000"/>
                        </a:lnSpc>
                        <a:spcAft>
                          <a:spcPts val="0"/>
                        </a:spcAft>
                      </a:pPr>
                      <a:r>
                        <a:rPr lang="en-GB" sz="1050">
                          <a:solidFill>
                            <a:schemeClr val="tx1"/>
                          </a:solidFill>
                          <a:latin typeface="+mn-lt"/>
                          <a:ea typeface="Calibri"/>
                          <a:cs typeface="Times New Roman"/>
                        </a:rPr>
                        <a:t>From the available evidence, the doctor’s performance cannot be assessed. </a:t>
                      </a:r>
                    </a:p>
                    <a:p>
                      <a:pPr>
                        <a:lnSpc>
                          <a:spcPct val="115000"/>
                        </a:lnSpc>
                        <a:spcAft>
                          <a:spcPts val="0"/>
                        </a:spcAft>
                      </a:pPr>
                      <a:r>
                        <a:rPr lang="en-GB" sz="1050">
                          <a:solidFill>
                            <a:schemeClr val="tx1"/>
                          </a:solidFill>
                          <a:latin typeface="+mn-lt"/>
                          <a:ea typeface="Calibri"/>
                          <a:cs typeface="Times New Roman"/>
                        </a:rPr>
                        <a:t>  [placed on a higher point of this developmental scale]</a:t>
                      </a:r>
                    </a:p>
                  </a:txBody>
                  <a:tcPr marL="39073" marR="390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Chooses examinations broadly in line with the patient’s problem(s)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Chooses examinations appropriately targeted to the patient’s problem(s)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Proficiently identifies and performs the scope of examination necessary to investigate the patient’s problem(s)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99127">
                <a:tc vMerge="1">
                  <a:txBody>
                    <a:bodyPr/>
                    <a:lstStyle/>
                    <a:p>
                      <a:endParaRPr lang="en-GB"/>
                    </a:p>
                  </a:txBody>
                  <a:tcPr/>
                </a:tc>
                <a:tc>
                  <a:txBody>
                    <a:bodyPr/>
                    <a:lstStyle/>
                    <a:p>
                      <a:pPr>
                        <a:lnSpc>
                          <a:spcPct val="115000"/>
                        </a:lnSpc>
                        <a:spcAft>
                          <a:spcPts val="0"/>
                        </a:spcAft>
                      </a:pPr>
                      <a:r>
                        <a:rPr lang="en-GB" sz="1050">
                          <a:solidFill>
                            <a:schemeClr val="tx1"/>
                          </a:solidFill>
                          <a:latin typeface="+mn-lt"/>
                          <a:ea typeface="Calibri"/>
                          <a:cs typeface="Times New Roman"/>
                        </a:rPr>
                        <a:t>Identifies abnormal signs but fails to recognise their significance</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Has a systematic approach to clinical examination and able to interpret physical signs accurately</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Uses an incremental approach to examination, basing further examinations on what is known already and is later discovered</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42233">
                <a:tc vMerge="1">
                  <a:txBody>
                    <a:bodyPr/>
                    <a:lstStyle/>
                    <a:p>
                      <a:endParaRPr lang="en-GB"/>
                    </a:p>
                  </a:txBody>
                  <a:tcPr/>
                </a:tc>
                <a:tc>
                  <a:txBody>
                    <a:bodyPr/>
                    <a:lstStyle/>
                    <a:p>
                      <a:pPr>
                        <a:lnSpc>
                          <a:spcPct val="115000"/>
                        </a:lnSpc>
                        <a:spcAft>
                          <a:spcPts val="0"/>
                        </a:spcAft>
                      </a:pPr>
                      <a:r>
                        <a:rPr lang="en-GB" sz="1050">
                          <a:solidFill>
                            <a:schemeClr val="tx1"/>
                          </a:solidFill>
                          <a:latin typeface="+mn-lt"/>
                          <a:ea typeface="Calibri"/>
                          <a:cs typeface="Times New Roman"/>
                        </a:rPr>
                        <a:t>Suggests appropriate procedures related to the patient’s problem(s)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Varies options of procedures according to circumstances and the preferences of the patient</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dirty="0">
                          <a:solidFill>
                            <a:schemeClr val="tx1"/>
                          </a:solidFill>
                          <a:latin typeface="+mn-lt"/>
                          <a:ea typeface="Calibri"/>
                          <a:cs typeface="Times New Roman"/>
                        </a:rPr>
                        <a:t>Demonstrates a wide range of procedural skills to a high standard</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13786">
                <a:tc vMerge="1">
                  <a:txBody>
                    <a:bodyPr/>
                    <a:lstStyle/>
                    <a:p>
                      <a:endParaRPr lang="en-GB"/>
                    </a:p>
                  </a:txBody>
                  <a:tcPr/>
                </a:tc>
                <a:tc>
                  <a:txBody>
                    <a:bodyPr/>
                    <a:lstStyle/>
                    <a:p>
                      <a:pPr>
                        <a:lnSpc>
                          <a:spcPct val="115000"/>
                        </a:lnSpc>
                        <a:spcAft>
                          <a:spcPts val="0"/>
                        </a:spcAft>
                      </a:pPr>
                      <a:r>
                        <a:rPr lang="en-GB" sz="1050">
                          <a:solidFill>
                            <a:schemeClr val="tx1"/>
                          </a:solidFill>
                          <a:latin typeface="+mn-lt"/>
                          <a:ea typeface="Calibri"/>
                          <a:cs typeface="Times New Roman"/>
                        </a:rPr>
                        <a:t>Demonstrates limited fine motor skills when carrying out simple preocedures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Refers on appropriately when a procedure is outside their level of skill</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Actively promotes safe practice with regard to examination and procedural skills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42233">
                <a:tc vMerge="1">
                  <a:txBody>
                    <a:bodyPr/>
                    <a:lstStyle/>
                    <a:p>
                      <a:endParaRPr lang="en-GB"/>
                    </a:p>
                  </a:txBody>
                  <a:tcPr/>
                </a:tc>
                <a:tc>
                  <a:txBody>
                    <a:bodyPr/>
                    <a:lstStyle/>
                    <a:p>
                      <a:pPr>
                        <a:lnSpc>
                          <a:spcPct val="115000"/>
                        </a:lnSpc>
                        <a:spcAft>
                          <a:spcPts val="0"/>
                        </a:spcAft>
                      </a:pPr>
                      <a:r>
                        <a:rPr lang="en-GB" sz="1050">
                          <a:solidFill>
                            <a:schemeClr val="tx1"/>
                          </a:solidFill>
                          <a:latin typeface="+mn-lt"/>
                          <a:ea typeface="Calibri"/>
                          <a:cs typeface="Times New Roman"/>
                        </a:rPr>
                        <a:t>Observes the professional codes of practice including the use of chaperones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Identifies and discusses ethical issues with regard to examination and procedural skills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Engages with audit quality improvement initiatives with regard to examination and procedural skills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899127">
                <a:tc vMerge="1">
                  <a:txBody>
                    <a:bodyPr/>
                    <a:lstStyle/>
                    <a:p>
                      <a:endParaRPr lang="en-GB"/>
                    </a:p>
                  </a:txBody>
                  <a:tcPr/>
                </a:tc>
                <a:tc>
                  <a:txBody>
                    <a:bodyPr/>
                    <a:lstStyle/>
                    <a:p>
                      <a:pPr>
                        <a:lnSpc>
                          <a:spcPct val="115000"/>
                        </a:lnSpc>
                        <a:spcAft>
                          <a:spcPts val="0"/>
                        </a:spcAft>
                      </a:pPr>
                      <a:r>
                        <a:rPr lang="en-GB" sz="1050">
                          <a:solidFill>
                            <a:schemeClr val="tx1"/>
                          </a:solidFill>
                          <a:latin typeface="+mn-lt"/>
                          <a:ea typeface="Calibri"/>
                          <a:cs typeface="Times New Roman"/>
                        </a:rPr>
                        <a:t>Performs procedures and examinations  with the patient’s consent and  with a clinically justifiable reason to do so</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a:solidFill>
                            <a:schemeClr val="tx1"/>
                          </a:solidFill>
                          <a:latin typeface="+mn-lt"/>
                          <a:ea typeface="Calibri"/>
                          <a:cs typeface="Times New Roman"/>
                        </a:rPr>
                        <a:t>Shows awareness of the medico-legal background to informed consent, mental capacity and the best interests of the patient</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050" dirty="0">
                          <a:solidFill>
                            <a:schemeClr val="tx1"/>
                          </a:solidFill>
                          <a:latin typeface="+mn-lt"/>
                          <a:ea typeface="Calibri"/>
                          <a:cs typeface="Times New Roman"/>
                        </a:rPr>
                        <a:t>Helps to develop systems that reduce risk in clinical examination and procedural skills</a:t>
                      </a:r>
                    </a:p>
                  </a:txBody>
                  <a:tcPr marL="39073" marR="390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3" name="TextBox 2"/>
          <p:cNvSpPr txBox="1"/>
          <p:nvPr/>
        </p:nvSpPr>
        <p:spPr>
          <a:xfrm>
            <a:off x="-1" y="260648"/>
            <a:ext cx="9144001" cy="1532727"/>
          </a:xfrm>
          <a:prstGeom prst="rect">
            <a:avLst/>
          </a:prstGeom>
          <a:noFill/>
        </p:spPr>
        <p:txBody>
          <a:bodyPr wrap="square" rtlCol="0">
            <a:spAutoFit/>
          </a:bodyPr>
          <a:lstStyle/>
          <a:p>
            <a:pPr>
              <a:buNone/>
            </a:pPr>
            <a:r>
              <a:rPr lang="en-GB" sz="3200" b="1" dirty="0">
                <a:solidFill>
                  <a:schemeClr val="accent1"/>
                </a:solidFill>
              </a:rPr>
              <a:t>New Competence: </a:t>
            </a:r>
            <a:r>
              <a:rPr lang="en-GB" b="1" dirty="0">
                <a:solidFill>
                  <a:schemeClr val="accent1"/>
                </a:solidFill>
              </a:rPr>
              <a:t>Clinical Examination and Procedural Skills    </a:t>
            </a:r>
            <a:endParaRPr lang="en-GB" sz="3200" b="1" dirty="0">
              <a:solidFill>
                <a:schemeClr val="accent1"/>
              </a:solidFill>
            </a:endParaRPr>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GB" sz="3200" dirty="0">
                <a:solidFill>
                  <a:schemeClr val="accent1">
                    <a:lumMod val="60000"/>
                    <a:lumOff val="40000"/>
                  </a:schemeClr>
                </a:solidFill>
              </a:rPr>
              <a:t>IPUs – </a:t>
            </a:r>
            <a:r>
              <a:rPr lang="en-GB" sz="2800" dirty="0">
                <a:solidFill>
                  <a:schemeClr val="accent1">
                    <a:lumMod val="60000"/>
                    <a:lumOff val="40000"/>
                  </a:schemeClr>
                </a:solidFill>
              </a:rPr>
              <a:t>Indicators of Potential Underperformance:</a:t>
            </a:r>
            <a:br>
              <a:rPr lang="en-GB" sz="3200" dirty="0">
                <a:solidFill>
                  <a:srgbClr val="FF0000"/>
                </a:solidFill>
              </a:rPr>
            </a:br>
            <a:br>
              <a:rPr lang="en-GB" sz="3200" dirty="0">
                <a:solidFill>
                  <a:schemeClr val="accent1"/>
                </a:solidFill>
              </a:rPr>
            </a:br>
            <a:br>
              <a:rPr lang="en-GB" dirty="0">
                <a:solidFill>
                  <a:schemeClr val="accent1"/>
                </a:solidFill>
              </a:rPr>
            </a:br>
            <a:endParaRPr lang="en-GB" dirty="0"/>
          </a:p>
        </p:txBody>
      </p:sp>
      <p:sp>
        <p:nvSpPr>
          <p:cNvPr id="3" name="Content Placeholder 2"/>
          <p:cNvSpPr>
            <a:spLocks noGrp="1"/>
          </p:cNvSpPr>
          <p:nvPr>
            <p:ph idx="1"/>
          </p:nvPr>
        </p:nvSpPr>
        <p:spPr>
          <a:xfrm>
            <a:off x="457200" y="1356326"/>
            <a:ext cx="8229600" cy="4769837"/>
          </a:xfrm>
        </p:spPr>
        <p:txBody>
          <a:bodyPr/>
          <a:lstStyle/>
          <a:p>
            <a:pPr lvl="0"/>
            <a:r>
              <a:rPr lang="en-US" sz="2800" dirty="0"/>
              <a:t>Fails to examine when the history suggests conditions that might be confirmed or excluded by examination</a:t>
            </a:r>
            <a:endParaRPr lang="en-GB" sz="2800" dirty="0"/>
          </a:p>
          <a:p>
            <a:pPr lvl="0"/>
            <a:r>
              <a:rPr lang="en-US" sz="2800" dirty="0"/>
              <a:t>Patient appears unnecessarily upset by the examination</a:t>
            </a:r>
            <a:endParaRPr lang="en-GB" sz="2800" dirty="0"/>
          </a:p>
          <a:p>
            <a:pPr lvl="0"/>
            <a:r>
              <a:rPr lang="en-US" sz="2800" dirty="0"/>
              <a:t>Inappropriate over examination</a:t>
            </a:r>
            <a:endParaRPr lang="en-GB" sz="2800" dirty="0"/>
          </a:p>
          <a:p>
            <a:pPr lvl="0"/>
            <a:r>
              <a:rPr lang="en-GB" sz="2800" dirty="0"/>
              <a:t>Fails to obtain informed consent for the procedure</a:t>
            </a:r>
          </a:p>
          <a:p>
            <a:pPr lvl="0"/>
            <a:r>
              <a:rPr lang="en-US" sz="2800" dirty="0"/>
              <a:t>Patient or trainee shows no understanding as to the purpose of examination.</a:t>
            </a:r>
            <a:endParaRPr lang="en-GB" sz="2800" dirty="0"/>
          </a:p>
          <a:p>
            <a:pPr>
              <a:buNone/>
            </a:pPr>
            <a:endParaRPr lang="en-GB" dirty="0"/>
          </a:p>
        </p:txBody>
      </p:sp>
      <p:sp>
        <p:nvSpPr>
          <p:cNvPr id="5" name="TextBox 4"/>
          <p:cNvSpPr txBox="1"/>
          <p:nvPr/>
        </p:nvSpPr>
        <p:spPr>
          <a:xfrm>
            <a:off x="198647" y="1356326"/>
            <a:ext cx="8954059" cy="1040285"/>
          </a:xfrm>
          <a:prstGeom prst="rect">
            <a:avLst/>
          </a:prstGeom>
          <a:noFill/>
        </p:spPr>
        <p:txBody>
          <a:bodyPr wrap="square" rtlCol="0">
            <a:spAutoFit/>
          </a:bodyPr>
          <a:lstStyle/>
          <a:p>
            <a:pPr>
              <a:buFontTx/>
              <a:buNone/>
            </a:pPr>
            <a:endParaRPr lang="en-GB" b="1" dirty="0">
              <a:solidFill>
                <a:srgbClr val="FF0000"/>
              </a:solidFill>
            </a:endParaRPr>
          </a:p>
          <a:p>
            <a:pPr>
              <a:buFontTx/>
              <a:buNone/>
            </a:pPr>
            <a:endParaRPr lang="en-GB" dirty="0">
              <a:solidFill>
                <a:srgbClr val="000000"/>
              </a:solidFill>
            </a:endParaRPr>
          </a:p>
        </p:txBody>
      </p:sp>
    </p:spTree>
    <p:extLst>
      <p:ext uri="{BB962C8B-B14F-4D97-AF65-F5344CB8AC3E}">
        <p14:creationId xmlns:p14="http://schemas.microsoft.com/office/powerpoint/2010/main" val="1273684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260648"/>
            <a:ext cx="9144001" cy="1532727"/>
          </a:xfrm>
          <a:prstGeom prst="rect">
            <a:avLst/>
          </a:prstGeom>
          <a:noFill/>
        </p:spPr>
        <p:txBody>
          <a:bodyPr wrap="square" rtlCol="0">
            <a:spAutoFit/>
          </a:bodyPr>
          <a:lstStyle/>
          <a:p>
            <a:pPr>
              <a:buNone/>
            </a:pPr>
            <a:r>
              <a:rPr lang="en-GB" sz="3200" b="1" dirty="0">
                <a:solidFill>
                  <a:schemeClr val="accent1"/>
                </a:solidFill>
              </a:rPr>
              <a:t>New Competence: </a:t>
            </a:r>
            <a:r>
              <a:rPr lang="en-GB" b="1" dirty="0">
                <a:solidFill>
                  <a:schemeClr val="accent1"/>
                </a:solidFill>
              </a:rPr>
              <a:t>Clinical Examination and Procedural Skills    </a:t>
            </a:r>
            <a:endParaRPr lang="en-GB" sz="3200" b="1" dirty="0">
              <a:solidFill>
                <a:schemeClr val="accent1"/>
              </a:solidFill>
            </a:endParaRPr>
          </a:p>
          <a:p>
            <a:endParaRPr lang="en-GB" dirty="0"/>
          </a:p>
        </p:txBody>
      </p:sp>
      <p:graphicFrame>
        <p:nvGraphicFramePr>
          <p:cNvPr id="4" name="Table 3"/>
          <p:cNvGraphicFramePr>
            <a:graphicFrameLocks noGrp="1"/>
          </p:cNvGraphicFramePr>
          <p:nvPr/>
        </p:nvGraphicFramePr>
        <p:xfrm>
          <a:off x="611557" y="2175890"/>
          <a:ext cx="7992890" cy="4550735"/>
        </p:xfrm>
        <a:graphic>
          <a:graphicData uri="http://schemas.openxmlformats.org/drawingml/2006/table">
            <a:tbl>
              <a:tblPr/>
              <a:tblGrid>
                <a:gridCol w="1997790">
                  <a:extLst>
                    <a:ext uri="{9D8B030D-6E8A-4147-A177-3AD203B41FA5}">
                      <a16:colId xmlns:a16="http://schemas.microsoft.com/office/drawing/2014/main" val="20000"/>
                    </a:ext>
                  </a:extLst>
                </a:gridCol>
                <a:gridCol w="1997790">
                  <a:extLst>
                    <a:ext uri="{9D8B030D-6E8A-4147-A177-3AD203B41FA5}">
                      <a16:colId xmlns:a16="http://schemas.microsoft.com/office/drawing/2014/main" val="20001"/>
                    </a:ext>
                  </a:extLst>
                </a:gridCol>
                <a:gridCol w="1998655">
                  <a:extLst>
                    <a:ext uri="{9D8B030D-6E8A-4147-A177-3AD203B41FA5}">
                      <a16:colId xmlns:a16="http://schemas.microsoft.com/office/drawing/2014/main" val="20002"/>
                    </a:ext>
                  </a:extLst>
                </a:gridCol>
                <a:gridCol w="1998655">
                  <a:extLst>
                    <a:ext uri="{9D8B030D-6E8A-4147-A177-3AD203B41FA5}">
                      <a16:colId xmlns:a16="http://schemas.microsoft.com/office/drawing/2014/main" val="20003"/>
                    </a:ext>
                  </a:extLst>
                </a:gridCol>
              </a:tblGrid>
              <a:tr h="821062">
                <a:tc>
                  <a:txBody>
                    <a:bodyPr/>
                    <a:lstStyle/>
                    <a:p>
                      <a:pPr algn="ctr">
                        <a:lnSpc>
                          <a:spcPct val="115000"/>
                        </a:lnSpc>
                        <a:spcAft>
                          <a:spcPts val="0"/>
                        </a:spcAft>
                      </a:pPr>
                      <a:r>
                        <a:rPr lang="en-GB" sz="1400" dirty="0">
                          <a:latin typeface="+mn-lt"/>
                          <a:ea typeface="Calibri"/>
                          <a:cs typeface="Times New Roman"/>
                        </a:rPr>
                        <a:t>Insufficient evidence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dirty="0">
                          <a:latin typeface="+mn-lt"/>
                          <a:ea typeface="Calibri"/>
                          <a:cs typeface="Times New Roman"/>
                        </a:rPr>
                        <a:t>Needs further development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dirty="0">
                          <a:latin typeface="+mn-lt"/>
                          <a:ea typeface="Calibri"/>
                          <a:cs typeface="Times New Roman"/>
                        </a:rPr>
                        <a:t>Competent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dirty="0">
                          <a:latin typeface="+mn-lt"/>
                          <a:ea typeface="Calibri"/>
                          <a:cs typeface="Times New Roman"/>
                        </a:rPr>
                        <a:t>Excellent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69334">
                <a:tc>
                  <a:txBody>
                    <a:bodyPr/>
                    <a:lstStyle/>
                    <a:p>
                      <a:pPr>
                        <a:lnSpc>
                          <a:spcPct val="115000"/>
                        </a:lnSpc>
                        <a:spcAft>
                          <a:spcPts val="0"/>
                        </a:spcAft>
                      </a:pPr>
                      <a:r>
                        <a:rPr lang="en-GB" sz="1400" dirty="0">
                          <a:latin typeface="+mn-lt"/>
                          <a:ea typeface="Calibri"/>
                          <a:cs typeface="Times New Roman"/>
                        </a:rPr>
                        <a:t>By the end of training the trainee must have demonstrated competence in breast examination and in the full range of male and female genital examinations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latin typeface="+mn-lt"/>
                          <a:ea typeface="Calibri"/>
                          <a:cs typeface="Times New Roman"/>
                        </a:rPr>
                        <a:t>The intimate examination is conducted in a way that does not allow a full assessment by inspection or palpation.  The doctor proceeds without due attention to the patient perspective and feelings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GB" sz="1400" dirty="0">
                          <a:latin typeface="+mn-lt"/>
                          <a:ea typeface="Calibri"/>
                          <a:cs typeface="Times New Roman"/>
                        </a:rPr>
                        <a:t>Ensures that the patient understands the purpose of an intimate examination, describes what will happen and explains the role of the chaperone.  Arranges the place of examination to give the patient privacy and to respect their dignity.</a:t>
                      </a:r>
                      <a:r>
                        <a:rPr lang="en-GB" sz="1800" kern="1200" dirty="0">
                          <a:solidFill>
                            <a:schemeClr val="tx1"/>
                          </a:solidFill>
                          <a:latin typeface="+mn-lt"/>
                          <a:ea typeface="+mn-ea"/>
                          <a:cs typeface="+mn-cs"/>
                        </a:rPr>
                        <a:t> </a:t>
                      </a:r>
                      <a:r>
                        <a:rPr lang="en-GB" sz="1400" kern="1200" dirty="0">
                          <a:solidFill>
                            <a:schemeClr val="tx1"/>
                          </a:solidFill>
                          <a:latin typeface="+mn-lt"/>
                          <a:ea typeface="+mn-ea"/>
                          <a:cs typeface="+mn-cs"/>
                        </a:rPr>
                        <a:t>Inspection and palpation is appropriate and clinically effective.</a:t>
                      </a:r>
                      <a:endParaRPr lang="en-GB" sz="1800" kern="1200" dirty="0">
                        <a:solidFill>
                          <a:schemeClr val="tx1"/>
                        </a:solidFill>
                        <a:latin typeface="+mn-lt"/>
                        <a:ea typeface="+mn-ea"/>
                        <a:cs typeface="+mn-cs"/>
                      </a:endParaRPr>
                    </a:p>
                    <a:p>
                      <a:pPr>
                        <a:lnSpc>
                          <a:spcPct val="115000"/>
                        </a:lnSpc>
                        <a:spcAft>
                          <a:spcPts val="0"/>
                        </a:spcAft>
                      </a:pPr>
                      <a:endParaRPr lang="en-GB" sz="14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latin typeface="+mn-lt"/>
                          <a:ea typeface="Calibri"/>
                          <a:cs typeface="Times New Roman"/>
                        </a:rPr>
                        <a:t>Recognises the verbal and non-verbal clues that the patient is not comfortable with  an intrusion into their personal space especially the prospect or conduct of intimate examinations. Is able to help the patient to accept and feel safe during the examination.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5" name="TextBox 4"/>
          <p:cNvSpPr txBox="1"/>
          <p:nvPr/>
        </p:nvSpPr>
        <p:spPr>
          <a:xfrm>
            <a:off x="611560" y="1412776"/>
            <a:ext cx="7920880" cy="523220"/>
          </a:xfrm>
          <a:prstGeom prst="rect">
            <a:avLst/>
          </a:prstGeom>
          <a:noFill/>
        </p:spPr>
        <p:txBody>
          <a:bodyPr wrap="square" rtlCol="0">
            <a:spAutoFit/>
          </a:bodyPr>
          <a:lstStyle/>
          <a:p>
            <a:pPr>
              <a:buNone/>
            </a:pPr>
            <a:r>
              <a:rPr lang="en-GB" dirty="0"/>
              <a:t>Genital and Intimate Examinations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pPr algn="ctr"/>
            <a:r>
              <a:rPr lang="en-GB" sz="4000" dirty="0"/>
              <a:t>2.   New Learning Log Category</a:t>
            </a:r>
          </a:p>
        </p:txBody>
      </p:sp>
      <p:sp>
        <p:nvSpPr>
          <p:cNvPr id="3" name="Content Placeholder 2"/>
          <p:cNvSpPr>
            <a:spLocks noGrp="1"/>
          </p:cNvSpPr>
          <p:nvPr>
            <p:ph idx="1"/>
          </p:nvPr>
        </p:nvSpPr>
        <p:spPr>
          <a:xfrm>
            <a:off x="457200" y="1196752"/>
            <a:ext cx="8229600" cy="4929411"/>
          </a:xfrm>
        </p:spPr>
        <p:txBody>
          <a:bodyPr/>
          <a:lstStyle/>
          <a:p>
            <a:pPr>
              <a:buFont typeface="Arial" pitchFamily="34" charset="0"/>
              <a:buChar char="•"/>
            </a:pPr>
            <a:r>
              <a:rPr lang="en-US" sz="2400" dirty="0"/>
              <a:t>Clinical Examination or Procedural Skill performed </a:t>
            </a:r>
            <a:r>
              <a:rPr lang="en-US" sz="1800" dirty="0"/>
              <a:t>(please specify, if a genital or intimate examination) </a:t>
            </a:r>
            <a:endParaRPr lang="en-GB" sz="1800" dirty="0"/>
          </a:p>
          <a:p>
            <a:pPr>
              <a:buFont typeface="Arial" pitchFamily="34" charset="0"/>
              <a:buChar char="•"/>
            </a:pPr>
            <a:r>
              <a:rPr lang="en-US" sz="2400" dirty="0"/>
              <a:t>Reason for physical examination and physical signs elicited </a:t>
            </a:r>
            <a:r>
              <a:rPr lang="en-US" sz="1800" dirty="0"/>
              <a:t>(was this the expected finding?)</a:t>
            </a:r>
            <a:endParaRPr lang="en-GB" sz="2400" dirty="0"/>
          </a:p>
          <a:p>
            <a:pPr>
              <a:buFont typeface="Arial" pitchFamily="34" charset="0"/>
              <a:buChar char="•"/>
            </a:pPr>
            <a:r>
              <a:rPr lang="en-US" sz="2400" dirty="0"/>
              <a:t>Reflect on any communication or cultural difficulties encountered </a:t>
            </a:r>
            <a:endParaRPr lang="en-GB" sz="2400" dirty="0"/>
          </a:p>
          <a:p>
            <a:pPr>
              <a:buFont typeface="Arial" pitchFamily="34" charset="0"/>
              <a:buChar char="•"/>
            </a:pPr>
            <a:r>
              <a:rPr lang="en-US" sz="2400" dirty="0"/>
              <a:t>Reflect on any ethical difficulties encountered, </a:t>
            </a:r>
            <a:r>
              <a:rPr lang="en-US" sz="1800" dirty="0"/>
              <a:t>(to include consent)</a:t>
            </a:r>
            <a:r>
              <a:rPr lang="en-GB" sz="1800" dirty="0"/>
              <a:t> </a:t>
            </a:r>
            <a:endParaRPr lang="en-GB" sz="2400" dirty="0"/>
          </a:p>
          <a:p>
            <a:pPr>
              <a:buFont typeface="Arial" pitchFamily="34" charset="0"/>
              <a:buChar char="•"/>
            </a:pPr>
            <a:r>
              <a:rPr lang="en-US" sz="2400" dirty="0"/>
              <a:t>Self assessment of performance </a:t>
            </a:r>
            <a:r>
              <a:rPr lang="en-US" sz="1800" dirty="0"/>
              <a:t>(to include overall ability and confidence in this type of examination)</a:t>
            </a:r>
            <a:endParaRPr lang="en-GB" sz="2400" dirty="0"/>
          </a:p>
          <a:p>
            <a:pPr>
              <a:buFont typeface="Arial" pitchFamily="34" charset="0"/>
              <a:buChar char="•"/>
            </a:pPr>
            <a:r>
              <a:rPr lang="en-US" sz="2400" dirty="0"/>
              <a:t>Learning needs identified</a:t>
            </a:r>
            <a:endParaRPr lang="en-GB" sz="2400" dirty="0"/>
          </a:p>
          <a:p>
            <a:pPr>
              <a:buFont typeface="Arial" pitchFamily="34" charset="0"/>
              <a:buChar char="•"/>
            </a:pPr>
            <a:r>
              <a:rPr lang="en-US" sz="2400" dirty="0"/>
              <a:t>How and when are these learning needs going to be      addressed ?</a:t>
            </a:r>
            <a:endParaRPr lang="en-GB" sz="2400" dirty="0"/>
          </a:p>
          <a:p>
            <a:endParaRPr lang="en-GB"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8126764"/>
              </p:ext>
            </p:extLst>
          </p:nvPr>
        </p:nvGraphicFramePr>
        <p:xfrm>
          <a:off x="467544" y="2011480"/>
          <a:ext cx="8136904" cy="4034264"/>
        </p:xfrm>
        <a:graphic>
          <a:graphicData uri="http://schemas.openxmlformats.org/drawingml/2006/table">
            <a:tbl>
              <a:tblPr/>
              <a:tblGrid>
                <a:gridCol w="8136904">
                  <a:extLst>
                    <a:ext uri="{9D8B030D-6E8A-4147-A177-3AD203B41FA5}">
                      <a16:colId xmlns:a16="http://schemas.microsoft.com/office/drawing/2014/main" val="20000"/>
                    </a:ext>
                  </a:extLst>
                </a:gridCol>
              </a:tblGrid>
              <a:tr h="1142478">
                <a:tc>
                  <a:txBody>
                    <a:bodyPr/>
                    <a:lstStyle/>
                    <a:p>
                      <a:pPr algn="ctr">
                        <a:spcAft>
                          <a:spcPts val="0"/>
                        </a:spcAft>
                      </a:pPr>
                      <a:endParaRPr lang="en-GB" sz="2400" b="1" kern="50" dirty="0">
                        <a:latin typeface="Arial"/>
                        <a:ea typeface="Lucida Sans Unicode"/>
                        <a:cs typeface="Arial Unicode MS"/>
                      </a:endParaRPr>
                    </a:p>
                    <a:p>
                      <a:pPr algn="ctr">
                        <a:spcAft>
                          <a:spcPts val="0"/>
                        </a:spcAft>
                      </a:pPr>
                      <a:r>
                        <a:rPr lang="en-GB" sz="2400" b="1" kern="50" dirty="0">
                          <a:latin typeface="Arial"/>
                          <a:ea typeface="Lucida Sans Unicode"/>
                          <a:cs typeface="Arial Unicode MS"/>
                        </a:rPr>
                        <a:t>Consultation Observation Tool Criterion 6</a:t>
                      </a:r>
                    </a:p>
                    <a:p>
                      <a:pPr algn="ctr">
                        <a:spcAft>
                          <a:spcPts val="0"/>
                        </a:spcAft>
                      </a:pPr>
                      <a:endParaRPr lang="en-GB" sz="2400" b="1" kern="50" dirty="0">
                        <a:latin typeface="Times New Roman"/>
                        <a:ea typeface="Lucida Sans Unicode"/>
                        <a:cs typeface="Arial Unicode MS"/>
                      </a:endParaRPr>
                    </a:p>
                  </a:txBody>
                  <a:tcPr marL="34827" marR="34827" marT="34827" marB="3482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67330">
                <a:tc>
                  <a:txBody>
                    <a:bodyPr/>
                    <a:lstStyle/>
                    <a:p>
                      <a:pPr>
                        <a:spcAft>
                          <a:spcPts val="1415"/>
                        </a:spcAft>
                      </a:pPr>
                      <a:r>
                        <a:rPr lang="en-GB" sz="2400" kern="50" dirty="0">
                          <a:latin typeface="Arial"/>
                          <a:ea typeface="Lucida Sans Unicode"/>
                          <a:cs typeface="Arial Unicode MS"/>
                        </a:rPr>
                        <a:t>This competence will be about both the </a:t>
                      </a:r>
                      <a:r>
                        <a:rPr lang="en-GB" sz="2400" kern="50" dirty="0">
                          <a:solidFill>
                            <a:srgbClr val="FF0000"/>
                          </a:solidFill>
                          <a:latin typeface="Arial"/>
                          <a:ea typeface="Lucida Sans Unicode"/>
                          <a:cs typeface="Arial Unicode MS"/>
                        </a:rPr>
                        <a:t>appropriate </a:t>
                      </a:r>
                      <a:r>
                        <a:rPr lang="en-GB" sz="2400" i="1" kern="50" dirty="0">
                          <a:solidFill>
                            <a:srgbClr val="FF0000"/>
                          </a:solidFill>
                          <a:latin typeface="Arial"/>
                          <a:ea typeface="Lucida Sans Unicode"/>
                          <a:cs typeface="Arial Unicode MS"/>
                        </a:rPr>
                        <a:t>choice of examination</a:t>
                      </a:r>
                      <a:r>
                        <a:rPr lang="en-GB" sz="2400" kern="50" dirty="0">
                          <a:solidFill>
                            <a:srgbClr val="FF0000"/>
                          </a:solidFill>
                          <a:latin typeface="Arial"/>
                          <a:ea typeface="Lucida Sans Unicode"/>
                          <a:cs typeface="Arial Unicode MS"/>
                        </a:rPr>
                        <a:t>, </a:t>
                      </a:r>
                      <a:r>
                        <a:rPr lang="en-GB" sz="2400" i="1" kern="50" dirty="0">
                          <a:solidFill>
                            <a:srgbClr val="FF0000"/>
                          </a:solidFill>
                          <a:latin typeface="Arial"/>
                          <a:ea typeface="Lucida Sans Unicode"/>
                          <a:cs typeface="Arial Unicode MS"/>
                        </a:rPr>
                        <a:t>and performance</a:t>
                      </a:r>
                      <a:r>
                        <a:rPr lang="en-GB" sz="2400" kern="50" dirty="0">
                          <a:solidFill>
                            <a:srgbClr val="FF0000"/>
                          </a:solidFill>
                          <a:latin typeface="Arial"/>
                          <a:ea typeface="Lucida Sans Unicode"/>
                          <a:cs typeface="Arial Unicode MS"/>
                        </a:rPr>
                        <a:t> when directly observed </a:t>
                      </a:r>
                      <a:r>
                        <a:rPr lang="en-GB" sz="2400" kern="50" dirty="0">
                          <a:latin typeface="Arial"/>
                          <a:ea typeface="Lucida Sans Unicode"/>
                          <a:cs typeface="Arial Unicode MS"/>
                        </a:rPr>
                        <a:t>. A mental state examination would be appropriate in a number of cases. Intimate examination should not be recorded (on video), but directly observed. The observer may also choose to write an</a:t>
                      </a:r>
                      <a:r>
                        <a:rPr lang="en-GB" sz="2400" kern="50" baseline="0" dirty="0">
                          <a:latin typeface="Arial"/>
                          <a:ea typeface="Lucida Sans Unicode"/>
                          <a:cs typeface="Arial Unicode MS"/>
                        </a:rPr>
                        <a:t> assessment form.</a:t>
                      </a:r>
                      <a:endParaRPr lang="en-GB" sz="2400" kern="50" dirty="0">
                        <a:latin typeface="Times New Roman"/>
                        <a:ea typeface="Lucida Sans Unicode"/>
                        <a:cs typeface="Arial Unicode MS"/>
                      </a:endParaRPr>
                    </a:p>
                  </a:txBody>
                  <a:tcPr marL="34827" marR="34827" marT="34827" marB="3482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extBox 2"/>
          <p:cNvSpPr txBox="1"/>
          <p:nvPr/>
        </p:nvSpPr>
        <p:spPr>
          <a:xfrm>
            <a:off x="0" y="332656"/>
            <a:ext cx="9144000" cy="646331"/>
          </a:xfrm>
          <a:prstGeom prst="rect">
            <a:avLst/>
          </a:prstGeom>
          <a:noFill/>
        </p:spPr>
        <p:txBody>
          <a:bodyPr wrap="square" rtlCol="0">
            <a:spAutoFit/>
          </a:bodyPr>
          <a:lstStyle/>
          <a:p>
            <a:pPr algn="ctr">
              <a:buNone/>
            </a:pPr>
            <a:r>
              <a:rPr lang="en-US" sz="3600" dirty="0">
                <a:solidFill>
                  <a:schemeClr val="accent5">
                    <a:lumMod val="90000"/>
                  </a:schemeClr>
                </a:solidFill>
                <a:latin typeface="Arial" pitchFamily="34" charset="0"/>
                <a:cs typeface="Arial" pitchFamily="34" charset="0"/>
              </a:rPr>
              <a:t>3.   Included as part of the </a:t>
            </a:r>
            <a:r>
              <a:rPr lang="en-US" sz="3200" dirty="0">
                <a:solidFill>
                  <a:schemeClr val="accent5">
                    <a:lumMod val="90000"/>
                  </a:schemeClr>
                </a:solidFill>
                <a:latin typeface="Arial" pitchFamily="34" charset="0"/>
                <a:cs typeface="Arial" pitchFamily="34" charset="0"/>
              </a:rPr>
              <a:t>COT / </a:t>
            </a:r>
            <a:r>
              <a:rPr lang="en-US" sz="3200" dirty="0" err="1">
                <a:solidFill>
                  <a:schemeClr val="accent5">
                    <a:lumMod val="90000"/>
                  </a:schemeClr>
                </a:solidFill>
                <a:latin typeface="Arial" pitchFamily="34" charset="0"/>
                <a:cs typeface="Arial" pitchFamily="34" charset="0"/>
              </a:rPr>
              <a:t>MiniCex</a:t>
            </a:r>
            <a:endParaRPr lang="en-US" sz="3600" dirty="0">
              <a:solidFill>
                <a:schemeClr val="accent5">
                  <a:lumMod val="90000"/>
                </a:schemeClr>
              </a:solidFill>
              <a:latin typeface="Arial" pitchFamily="34" charset="0"/>
              <a:cs typeface="Arial" pitchFamily="34" charset="0"/>
            </a:endParaRPr>
          </a:p>
        </p:txBody>
      </p:sp>
      <p:sp>
        <p:nvSpPr>
          <p:cNvPr id="4" name="TextBox 3"/>
          <p:cNvSpPr txBox="1"/>
          <p:nvPr/>
        </p:nvSpPr>
        <p:spPr>
          <a:xfrm>
            <a:off x="683568" y="1496051"/>
            <a:ext cx="2743059" cy="400110"/>
          </a:xfrm>
          <a:prstGeom prst="rect">
            <a:avLst/>
          </a:prstGeom>
          <a:noFill/>
        </p:spPr>
        <p:txBody>
          <a:bodyPr wrap="none" rtlCol="0">
            <a:spAutoFit/>
          </a:bodyPr>
          <a:lstStyle/>
          <a:p>
            <a:pPr>
              <a:buNone/>
            </a:pPr>
            <a:r>
              <a:rPr lang="en-GB" sz="2000" i="1" dirty="0">
                <a:solidFill>
                  <a:srgbClr val="FF0000"/>
                </a:solidFill>
              </a:rPr>
              <a:t>New wording in italics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abc.net.au/science/news/img/health/gloves_exam.jpg"/>
          <p:cNvPicPr>
            <a:picLocks noChangeAspect="1" noChangeArrowheads="1"/>
          </p:cNvPicPr>
          <p:nvPr/>
        </p:nvPicPr>
        <p:blipFill>
          <a:blip r:embed="rId3" cstate="print"/>
          <a:srcRect/>
          <a:stretch>
            <a:fillRect/>
          </a:stretch>
        </p:blipFill>
        <p:spPr bwMode="auto">
          <a:xfrm flipH="1">
            <a:off x="9756576" y="3645024"/>
            <a:ext cx="3456384" cy="3212976"/>
          </a:xfrm>
          <a:prstGeom prst="rect">
            <a:avLst/>
          </a:prstGeom>
          <a:noFill/>
        </p:spPr>
      </p:pic>
      <p:sp>
        <p:nvSpPr>
          <p:cNvPr id="2" name="Title 1"/>
          <p:cNvSpPr>
            <a:spLocks noGrp="1"/>
          </p:cNvSpPr>
          <p:nvPr>
            <p:ph type="title"/>
          </p:nvPr>
        </p:nvSpPr>
        <p:spPr>
          <a:xfrm>
            <a:off x="0" y="274638"/>
            <a:ext cx="9144000" cy="1143000"/>
          </a:xfrm>
        </p:spPr>
        <p:txBody>
          <a:bodyPr/>
          <a:lstStyle/>
          <a:p>
            <a:pPr algn="ctr"/>
            <a:r>
              <a:rPr lang="en-GB" sz="3600" dirty="0">
                <a:solidFill>
                  <a:schemeClr val="accent1"/>
                </a:solidFill>
              </a:rPr>
              <a:t>5. Three Questions in the ESR</a:t>
            </a:r>
          </a:p>
        </p:txBody>
      </p:sp>
      <p:sp>
        <p:nvSpPr>
          <p:cNvPr id="3" name="Content Placeholder 2"/>
          <p:cNvSpPr>
            <a:spLocks noGrp="1"/>
          </p:cNvSpPr>
          <p:nvPr>
            <p:ph idx="1"/>
          </p:nvPr>
        </p:nvSpPr>
        <p:spPr>
          <a:xfrm>
            <a:off x="457200" y="1412776"/>
            <a:ext cx="8219256" cy="4824536"/>
          </a:xfrm>
        </p:spPr>
        <p:txBody>
          <a:bodyPr/>
          <a:lstStyle/>
          <a:p>
            <a:pPr>
              <a:buNone/>
            </a:pPr>
            <a:r>
              <a:rPr lang="en-GB" sz="2400" dirty="0"/>
              <a:t>1. Are there any concerns about the trainee’s clinical examination or procedural skills?</a:t>
            </a:r>
          </a:p>
          <a:p>
            <a:pPr lvl="1">
              <a:buNone/>
            </a:pPr>
            <a:r>
              <a:rPr lang="en-GB" sz="2000" dirty="0">
                <a:solidFill>
                  <a:srgbClr val="FF0000"/>
                </a:solidFill>
              </a:rPr>
              <a:t> If the answer is, “yes” please expand on the concerns and give an outline of a plan to rectify the issues.</a:t>
            </a:r>
          </a:p>
          <a:p>
            <a:pPr>
              <a:buNone/>
            </a:pPr>
            <a:endParaRPr lang="en-GB" sz="2400" dirty="0"/>
          </a:p>
          <a:p>
            <a:pPr>
              <a:buNone/>
            </a:pPr>
            <a:r>
              <a:rPr lang="en-GB" sz="2400" dirty="0"/>
              <a:t> 2. What evidence of progress is there in the conduct of  genital and other intimate examinations </a:t>
            </a:r>
          </a:p>
          <a:p>
            <a:pPr>
              <a:buNone/>
            </a:pPr>
            <a:r>
              <a:rPr lang="en-GB" sz="2400" dirty="0"/>
              <a:t>    	(at this stage of training)?</a:t>
            </a:r>
          </a:p>
          <a:p>
            <a:pPr lvl="1">
              <a:buNone/>
            </a:pPr>
            <a:r>
              <a:rPr lang="en-GB" sz="2000" dirty="0">
                <a:solidFill>
                  <a:srgbClr val="FF0000"/>
                </a:solidFill>
              </a:rPr>
              <a:t> Please refer to specific evidence since the last review including Learning Log entries, COTs and CBDs etc</a:t>
            </a:r>
            <a:r>
              <a:rPr lang="en-GB" sz="2000" dirty="0"/>
              <a:t>.</a:t>
            </a:r>
          </a:p>
          <a:p>
            <a:pPr>
              <a:buNone/>
            </a:pPr>
            <a:r>
              <a:rPr lang="en-GB" sz="2400" dirty="0"/>
              <a:t> 3. What does the trainee now need to do to improve their clinical examination and procedural skills?</a:t>
            </a:r>
          </a:p>
          <a:p>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Discussion</a:t>
            </a:r>
          </a:p>
        </p:txBody>
      </p:sp>
      <p:sp>
        <p:nvSpPr>
          <p:cNvPr id="3" name="Content Placeholder 2"/>
          <p:cNvSpPr>
            <a:spLocks noGrp="1"/>
          </p:cNvSpPr>
          <p:nvPr>
            <p:ph idx="1"/>
          </p:nvPr>
        </p:nvSpPr>
        <p:spPr/>
        <p:txBody>
          <a:bodyPr/>
          <a:lstStyle/>
          <a:p>
            <a:pPr>
              <a:buNone/>
            </a:pPr>
            <a:endParaRPr lang="en-GB" sz="2800" dirty="0">
              <a:latin typeface="Arial" pitchFamily="34" charset="0"/>
              <a:cs typeface="Arial" pitchFamily="34" charset="0"/>
            </a:endParaRPr>
          </a:p>
          <a:p>
            <a:pPr>
              <a:buNone/>
            </a:pPr>
            <a:r>
              <a:rPr lang="en-GB" sz="2800" dirty="0">
                <a:latin typeface="Arial" pitchFamily="34" charset="0"/>
                <a:cs typeface="Arial" pitchFamily="34" charset="0"/>
              </a:rPr>
              <a:t>Assessment of progress</a:t>
            </a:r>
          </a:p>
          <a:p>
            <a:pPr>
              <a:buNone/>
            </a:pPr>
            <a:r>
              <a:rPr lang="en-GB" sz="2800" dirty="0">
                <a:latin typeface="Arial" pitchFamily="34" charset="0"/>
                <a:cs typeface="Arial" pitchFamily="34" charset="0"/>
              </a:rPr>
              <a:t>Longitudinal approach  v. cross-sectional</a:t>
            </a:r>
          </a:p>
          <a:p>
            <a:pPr>
              <a:buNone/>
            </a:pPr>
            <a:r>
              <a:rPr lang="en-GB" sz="2800" dirty="0">
                <a:latin typeface="Arial" pitchFamily="34" charset="0"/>
                <a:cs typeface="Arial" pitchFamily="34" charset="0"/>
              </a:rPr>
              <a:t>Workplace based </a:t>
            </a:r>
            <a:r>
              <a:rPr lang="en-GB" sz="2800" i="1" dirty="0">
                <a:latin typeface="Arial" pitchFamily="34" charset="0"/>
                <a:cs typeface="Arial" pitchFamily="34" charset="0"/>
              </a:rPr>
              <a:t>Learning</a:t>
            </a:r>
          </a:p>
          <a:p>
            <a:pPr>
              <a:buNone/>
            </a:pPr>
            <a:r>
              <a:rPr lang="en-GB" sz="2800" dirty="0">
                <a:latin typeface="Arial" pitchFamily="34" charset="0"/>
                <a:cs typeface="Arial" pitchFamily="34" charset="0"/>
              </a:rPr>
              <a:t>Expert judgements of experienced trainers</a:t>
            </a:r>
          </a:p>
          <a:p>
            <a:pPr>
              <a:buNone/>
            </a:pPr>
            <a:r>
              <a:rPr lang="en-GB" sz="2800" dirty="0">
                <a:latin typeface="Arial" pitchFamily="34" charset="0"/>
                <a:cs typeface="Arial" pitchFamily="34" charset="0"/>
              </a:rPr>
              <a:t>The intimate examination and the invasion of personal space</a:t>
            </a:r>
          </a:p>
          <a:p>
            <a:pPr>
              <a:buNone/>
            </a:pPr>
            <a:r>
              <a:rPr lang="en-GB" sz="2800" dirty="0">
                <a:latin typeface="Arial" pitchFamily="34" charset="0"/>
                <a:cs typeface="Arial" pitchFamily="34" charset="0"/>
              </a:rPr>
              <a:t>Integrated needs based agenda for learning         v. Disjointed prescribed  ‘tick </a:t>
            </a:r>
            <a:r>
              <a:rPr lang="en-GB" sz="2800">
                <a:latin typeface="Arial" pitchFamily="34" charset="0"/>
                <a:cs typeface="Arial" pitchFamily="34" charset="0"/>
              </a:rPr>
              <a:t>box’ lists</a:t>
            </a:r>
            <a:r>
              <a:rPr lang="en-GB" sz="2800" dirty="0">
                <a:latin typeface="Arial" pitchFamily="34" charset="0"/>
                <a:cs typeface="Arial" pitchFamily="34" charset="0"/>
              </a:rPr>
              <a:t>. </a:t>
            </a:r>
          </a:p>
        </p:txBody>
      </p:sp>
      <p:pic>
        <p:nvPicPr>
          <p:cNvPr id="4" name="Picture 2" descr="http://www.wal.org/images/studentTeacherWithComputer.jpg"/>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6372200" y="0"/>
            <a:ext cx="2952328" cy="2780928"/>
          </a:xfrm>
          <a:prstGeom prst="rect">
            <a:avLst/>
          </a:prstGeom>
          <a:solidFill>
            <a:srgbClr val="000000">
              <a:alpha val="0"/>
            </a:srgbClr>
          </a:solidFill>
          <a:effectLst>
            <a:glow rad="228600">
              <a:schemeClr val="accent1">
                <a:satMod val="175000"/>
                <a:alpha val="40000"/>
              </a:schemeClr>
            </a:glow>
            <a:outerShdw blurRad="431800" dist="50800" dir="5400000" algn="ctr" rotWithShape="0">
              <a:srgbClr val="000000">
                <a:alpha val="4000"/>
              </a:srgbClr>
            </a:outerShdw>
            <a:softEdge rad="1270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sz="4000" dirty="0"/>
              <a:t>‘CEPS’  -  Implementation</a:t>
            </a:r>
          </a:p>
        </p:txBody>
      </p:sp>
      <p:sp>
        <p:nvSpPr>
          <p:cNvPr id="5" name="Content Placeholder 4"/>
          <p:cNvSpPr>
            <a:spLocks noGrp="1"/>
          </p:cNvSpPr>
          <p:nvPr>
            <p:ph sz="half" idx="1"/>
          </p:nvPr>
        </p:nvSpPr>
        <p:spPr/>
        <p:txBody>
          <a:bodyPr/>
          <a:lstStyle/>
          <a:p>
            <a:pPr lvl="0">
              <a:buFont typeface="Arial" pitchFamily="34" charset="0"/>
              <a:buChar char="•"/>
            </a:pPr>
            <a:r>
              <a:rPr lang="en-GB" sz="2400" dirty="0"/>
              <a:t>Time constraints</a:t>
            </a:r>
          </a:p>
          <a:p>
            <a:pPr lvl="0">
              <a:buFont typeface="Arial" pitchFamily="34" charset="0"/>
              <a:buChar char="•"/>
            </a:pPr>
            <a:r>
              <a:rPr lang="en-GB" sz="2400" dirty="0"/>
              <a:t>Assessment of intimate examinations</a:t>
            </a:r>
          </a:p>
          <a:p>
            <a:pPr lvl="0">
              <a:buFont typeface="Arial" pitchFamily="34" charset="0"/>
              <a:buChar char="•"/>
            </a:pPr>
            <a:r>
              <a:rPr lang="en-GB" sz="2400" dirty="0"/>
              <a:t>Gold standard for GP</a:t>
            </a:r>
          </a:p>
          <a:p>
            <a:pPr lvl="0">
              <a:buFont typeface="Arial" pitchFamily="34" charset="0"/>
              <a:buChar char="•"/>
            </a:pPr>
            <a:r>
              <a:rPr lang="en-GB" sz="2400" dirty="0"/>
              <a:t>Contractual requirements</a:t>
            </a:r>
          </a:p>
          <a:p>
            <a:pPr lvl="0">
              <a:buFont typeface="Arial" pitchFamily="34" charset="0"/>
              <a:buChar char="•"/>
            </a:pPr>
            <a:r>
              <a:rPr lang="en-GB" sz="2400" dirty="0"/>
              <a:t>Video v. direct observation</a:t>
            </a:r>
          </a:p>
          <a:p>
            <a:pPr lvl="0">
              <a:buFont typeface="Arial" pitchFamily="34" charset="0"/>
              <a:buChar char="•"/>
            </a:pPr>
            <a:r>
              <a:rPr lang="en-GB" sz="2400" dirty="0"/>
              <a:t>Trainers as DOPS assessors</a:t>
            </a:r>
          </a:p>
          <a:p>
            <a:pPr>
              <a:buNone/>
            </a:pPr>
            <a:endParaRPr lang="en-GB" dirty="0"/>
          </a:p>
        </p:txBody>
      </p:sp>
      <p:sp>
        <p:nvSpPr>
          <p:cNvPr id="6" name="Content Placeholder 5"/>
          <p:cNvSpPr>
            <a:spLocks noGrp="1"/>
          </p:cNvSpPr>
          <p:nvPr>
            <p:ph sz="half" idx="2"/>
          </p:nvPr>
        </p:nvSpPr>
        <p:spPr/>
        <p:txBody>
          <a:bodyPr/>
          <a:lstStyle/>
          <a:p>
            <a:pPr lvl="0">
              <a:buFont typeface="Arial" pitchFamily="34" charset="0"/>
              <a:buChar char="•"/>
            </a:pPr>
            <a:r>
              <a:rPr lang="en-GB" sz="2400" dirty="0"/>
              <a:t>Managing the change</a:t>
            </a:r>
          </a:p>
          <a:p>
            <a:pPr lvl="0">
              <a:buFont typeface="Arial" pitchFamily="34" charset="0"/>
              <a:buChar char="•"/>
            </a:pPr>
            <a:r>
              <a:rPr lang="en-GB" sz="2400" dirty="0"/>
              <a:t>Guidance and training for trainers</a:t>
            </a:r>
          </a:p>
          <a:p>
            <a:pPr lvl="0">
              <a:buFont typeface="Arial" pitchFamily="34" charset="0"/>
              <a:buChar char="•"/>
            </a:pPr>
            <a:r>
              <a:rPr lang="en-GB" sz="2400" dirty="0"/>
              <a:t>The full physical examination</a:t>
            </a:r>
          </a:p>
          <a:p>
            <a:pPr lvl="0">
              <a:buFont typeface="Arial" pitchFamily="34" charset="0"/>
              <a:buChar char="•"/>
            </a:pPr>
            <a:r>
              <a:rPr lang="en-GB" sz="2400" dirty="0"/>
              <a:t>Communication skills during examination</a:t>
            </a:r>
          </a:p>
          <a:p>
            <a:pPr lvl="0">
              <a:buFont typeface="Arial" pitchFamily="34" charset="0"/>
              <a:buChar char="•"/>
            </a:pPr>
            <a:r>
              <a:rPr lang="en-GB" sz="2400" dirty="0"/>
              <a:t>The skills lab</a:t>
            </a:r>
          </a:p>
          <a:p>
            <a:pPr>
              <a:buFont typeface="Arial" pitchFamily="34" charset="0"/>
              <a:buChar char="•"/>
            </a:pPr>
            <a:r>
              <a:rPr lang="en-GB" sz="2400" dirty="0"/>
              <a:t>‘Rational’ examination</a:t>
            </a:r>
          </a:p>
          <a:p>
            <a:pPr>
              <a:buFont typeface="Arial" pitchFamily="34" charset="0"/>
              <a:buChar char="•"/>
            </a:pPr>
            <a:r>
              <a:rPr lang="en-GB" sz="2400" dirty="0"/>
              <a:t>‘Rational’ procedural skills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RCGP Powerpoint Template (2)">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RCGP Powerpoint Template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20000"/>
          </a:spcBef>
          <a:spcAft>
            <a:spcPct val="0"/>
          </a:spcAft>
          <a:buClrTx/>
          <a:buSzTx/>
          <a:buFontTx/>
          <a:buBlip>
            <a:blip xmlns:r="http://schemas.openxmlformats.org/officeDocument/2006/relationships" r:embed="rId1"/>
          </a:buBlip>
          <a:tabLst>
            <a:tab pos="533400" algn="l"/>
            <a:tab pos="1162050" algn="l"/>
            <a:tab pos="1695450" algn="l"/>
            <a:tab pos="2247900" algn="l"/>
            <a:tab pos="2781300" algn="l"/>
          </a:tabLst>
          <a:defRPr kumimoji="0" lang="en-GB"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20000"/>
          </a:spcBef>
          <a:spcAft>
            <a:spcPct val="0"/>
          </a:spcAft>
          <a:buClrTx/>
          <a:buSzTx/>
          <a:buFontTx/>
          <a:buBlip>
            <a:blip xmlns:r="http://schemas.openxmlformats.org/officeDocument/2006/relationships" r:embed="rId1"/>
          </a:buBlip>
          <a:tabLst>
            <a:tab pos="533400" algn="l"/>
            <a:tab pos="1162050" algn="l"/>
            <a:tab pos="1695450" algn="l"/>
            <a:tab pos="2247900" algn="l"/>
            <a:tab pos="2781300" algn="l"/>
          </a:tabLst>
          <a:defRPr kumimoji="0" lang="en-GB" sz="2800" b="0" i="0" u="none" strike="noStrike" cap="none" normalizeH="0" baseline="0" smtClean="0">
            <a:ln>
              <a:noFill/>
            </a:ln>
            <a:solidFill>
              <a:schemeClr val="tx1"/>
            </a:solidFill>
            <a:effectLst/>
            <a:latin typeface="Arial" charset="0"/>
          </a:defRPr>
        </a:defPPr>
      </a:lstStyle>
    </a:lnDef>
  </a:objectDefaults>
  <a:extraClrSchemeLst>
    <a:extraClrScheme>
      <a:clrScheme name="RCGP Powerpoint Template (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RCGP Powerpoint Template (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RCGP Powerpoint Template (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RCGP Powerpoint Template (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RCGP Powerpoint Template (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RCGP Powerpoint Template (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RCGP Powerpoint Template (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RCGP Powerpoint Presentations</Template>
  <TotalTime>2864</TotalTime>
  <Words>2561</Words>
  <Application>Microsoft Office PowerPoint</Application>
  <PresentationFormat>On-screen Show (4:3)</PresentationFormat>
  <Paragraphs>205</Paragraphs>
  <Slides>12</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Times New Roman</vt:lpstr>
      <vt:lpstr>Wingdings</vt:lpstr>
      <vt:lpstr>RCGP Powerpoint Template (2)</vt:lpstr>
      <vt:lpstr>    Clinical Examination and Procedural Skills  The Introduction of  CEPS  The assessment of psychomotor skills in WPBA for the MRCGP examination</vt:lpstr>
      <vt:lpstr>‘Integrated DOPS’</vt:lpstr>
      <vt:lpstr>Recording Integrated DOPS in the ePortfolio</vt:lpstr>
      <vt:lpstr>1.  New professional competence also called Clinical Examination and Procedural Skills</vt:lpstr>
      <vt:lpstr>PowerPoint Presentation</vt:lpstr>
      <vt:lpstr>IPUs – Indicators of Potential Underperformance:   </vt:lpstr>
      <vt:lpstr>PowerPoint Presentation</vt:lpstr>
      <vt:lpstr>2.   New Learning Log Category</vt:lpstr>
      <vt:lpstr>PowerPoint Presentation</vt:lpstr>
      <vt:lpstr>5. Three Questions in the ESR</vt:lpstr>
      <vt:lpstr>Discussion</vt:lpstr>
      <vt:lpstr>‘CEPS’  -  Implementation</vt:lpstr>
    </vt:vector>
  </TitlesOfParts>
  <Company>RCGP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Setting a Direction</dc:title>
  <dc:creator>Kelly Jeffreys</dc:creator>
  <cp:lastModifiedBy>Ramesh Mehay</cp:lastModifiedBy>
  <cp:revision>111</cp:revision>
  <dcterms:created xsi:type="dcterms:W3CDTF">2011-04-21T12:45:18Z</dcterms:created>
  <dcterms:modified xsi:type="dcterms:W3CDTF">2019-06-06T15:16:39Z</dcterms:modified>
</cp:coreProperties>
</file>