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7" r:id="rId6"/>
    <p:sldId id="258" r:id="rId7"/>
    <p:sldId id="269" r:id="rId8"/>
    <p:sldId id="27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7" orient="horz" pos="2500" userDrawn="1">
          <p15:clr>
            <a:srgbClr val="A4A3A4"/>
          </p15:clr>
        </p15:guide>
        <p15:guide id="8" pos="495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1E4"/>
    <a:srgbClr val="B8D3E8"/>
    <a:srgbClr val="197DCE"/>
    <a:srgbClr val="BC7FBB"/>
    <a:srgbClr val="7FC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84E427A-3D55-4303-BF80-6455036E1DE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291" autoAdjust="0"/>
  </p:normalViewPr>
  <p:slideViewPr>
    <p:cSldViewPr snapToGrid="0" showGuides="1">
      <p:cViewPr varScale="1">
        <p:scale>
          <a:sx n="67" d="100"/>
          <a:sy n="67" d="100"/>
        </p:scale>
        <p:origin x="632" y="44"/>
      </p:cViewPr>
      <p:guideLst>
        <p:guide pos="3840"/>
        <p:guide orient="horz" pos="2500"/>
        <p:guide pos="495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965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8B8B31-1CFE-4A78-A796-40061C1B29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F5D168-A009-4B34-B08F-277E0D6ABD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47A4C-1800-412B-9042-C93F1924AECC}" type="datetimeFigureOut">
              <a:rPr lang="en-US" smtClean="0"/>
              <a:t>9/20/2020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0C826E-30C5-4DD2-97CD-F700F8EBBF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1BE32A-EDDE-428D-8FA7-84F681D978C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1FD62-43B6-432F-96E1-BCDE3916E1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383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0EB3D-2307-4317-8A1D-B47FA45245F0}" type="datetimeFigureOut">
              <a:rPr lang="en-US" noProof="0" smtClean="0"/>
              <a:t>9/20/2020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78A92-0141-4330-8F3E-FAADFAC2384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View of a mountain range">
            <a:extLst>
              <a:ext uri="{FF2B5EF4-FFF2-40B4-BE49-F238E27FC236}">
                <a16:creationId xmlns:a16="http://schemas.microsoft.com/office/drawing/2014/main" id="{1DAC5403-E1D0-4032-A9FE-410B2982643C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46C517-01CF-4924-81A5-DAD4CE0BF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</a:schemeClr>
              </a:gs>
              <a:gs pos="100000">
                <a:schemeClr val="accent3">
                  <a:alpha val="7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E013E669-E15F-4096-81CC-6637C4A9F9E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2235" y="1680191"/>
            <a:ext cx="4367531" cy="324417"/>
          </a:xfrm>
        </p:spPr>
        <p:txBody>
          <a:bodyPr>
            <a:noAutofit/>
          </a:bodyPr>
          <a:lstStyle>
            <a:lvl1pPr marL="0" indent="0" algn="ctr">
              <a:buNone/>
              <a:defRPr sz="2000" b="1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7021" y="2107415"/>
            <a:ext cx="10117959" cy="2281355"/>
          </a:xfrm>
        </p:spPr>
        <p:txBody>
          <a:bodyPr>
            <a:noAutofit/>
          </a:bodyPr>
          <a:lstStyle>
            <a:lvl1pPr algn="ctr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12235" y="1333943"/>
            <a:ext cx="4367531" cy="324417"/>
          </a:xfrm>
        </p:spPr>
        <p:txBody>
          <a:bodyPr>
            <a:noAutofit/>
          </a:bodyPr>
          <a:lstStyle>
            <a:lvl1pPr marL="0" indent="0" algn="ctr">
              <a:buNone/>
              <a:defRPr sz="23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Month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50857" y="4720037"/>
            <a:ext cx="10090287" cy="1101897"/>
          </a:xfrm>
        </p:spPr>
        <p:txBody>
          <a:bodyPr>
            <a:noAutofit/>
          </a:bodyPr>
          <a:lstStyle>
            <a:lvl1pPr marL="0" indent="0" algn="ctr">
              <a:buNone/>
              <a:defRPr sz="3500" b="0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Tagline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91BBC0-FAFE-4A57-9925-6182B74C4C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79848" y="4453465"/>
            <a:ext cx="2432304" cy="64008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668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E88C711-3D16-496B-BF96-001A0C0A3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682374" y="6430061"/>
            <a:ext cx="241402" cy="197510"/>
          </a:xfrm>
          <a:prstGeom prst="rect">
            <a:avLst/>
          </a:prstGeom>
          <a:noFill/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3410712"/>
            <a:ext cx="11932920" cy="3319272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981036"/>
            <a:ext cx="10515600" cy="78263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DIVIDER SLIDE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0604" y="4804366"/>
            <a:ext cx="4050792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4F6DD4A-6071-4D11-ABDB-28EA5AC871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942478"/>
            <a:ext cx="10515600" cy="45908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lang="en-US" sz="2300">
                <a:solidFill>
                  <a:schemeClr val="bg2"/>
                </a:solidFill>
              </a:defRPr>
            </a:lvl1pPr>
          </a:lstStyle>
          <a:p>
            <a:pPr marL="228600" lvl="0" indent="-228600" algn="ctr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347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with pine trees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685800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1169256"/>
            <a:ext cx="5285914" cy="782638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TEXT LAYOUT 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028AD4F5-2320-4533-9EC4-9832091E6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1248" y="2136036"/>
            <a:ext cx="5285914" cy="857098"/>
          </a:xfrm>
        </p:spPr>
        <p:txBody>
          <a:bodyPr>
            <a:normAutofit/>
          </a:bodyPr>
          <a:lstStyle>
            <a:lvl1pPr marL="0" indent="0" algn="l">
              <a:buNone/>
              <a:defRPr sz="2300">
                <a:solidFill>
                  <a:schemeClr val="bg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026" y="1992586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302F0820-F94A-40EF-B3BE-26CD0CB551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3100269"/>
            <a:ext cx="5288963" cy="2588637"/>
          </a:xfrm>
        </p:spPr>
        <p:txBody>
          <a:bodyPr lIns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139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Close up view of lake edge with mountain range background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3319272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1093460"/>
            <a:ext cx="5320386" cy="782638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TEXT LAYOUT 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028AD4F5-2320-4533-9EC4-9832091E6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1248" y="2060240"/>
            <a:ext cx="5320386" cy="882524"/>
          </a:xfrm>
        </p:spPr>
        <p:txBody>
          <a:bodyPr>
            <a:normAutofit/>
          </a:bodyPr>
          <a:lstStyle>
            <a:lvl1pPr marL="0" indent="0" algn="l">
              <a:buNone/>
              <a:defRPr sz="2300">
                <a:solidFill>
                  <a:schemeClr val="bg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693" y="1916790"/>
            <a:ext cx="4500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4B6CBCCA-9781-462D-AF43-C6AAE3D1AA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17897" y="1125545"/>
            <a:ext cx="4707842" cy="1849304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193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ec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3373955-AB5B-4186-8098-9DBA0AB2650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59649" y="2738211"/>
            <a:ext cx="4183650" cy="454353"/>
          </a:xfrm>
        </p:spPr>
        <p:txBody>
          <a:bodyPr>
            <a:noAutofit/>
          </a:bodyPr>
          <a:lstStyle>
            <a:lvl1pPr marL="0" indent="0">
              <a:buNone/>
              <a:defRPr sz="3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B534F865-65DF-4129-9CE5-414E249375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1" y="1835244"/>
            <a:ext cx="10515599" cy="629105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3A3472E-32B4-4CAD-B5D0-420AA3FB4CE3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627121" y="2738211"/>
            <a:ext cx="4183650" cy="454353"/>
          </a:xfrm>
        </p:spPr>
        <p:txBody>
          <a:bodyPr>
            <a:noAutofit/>
          </a:bodyPr>
          <a:lstStyle>
            <a:lvl1pPr marL="0" indent="0">
              <a:buNone/>
              <a:defRPr sz="3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1AEED068-3EA0-4BF4-875C-02473E9EB0C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59649" y="3428501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3590B9DA-A2DF-4AE1-9A98-C7B84F48C3A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27121" y="3428501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7629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COMPARISON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1752" y="1667974"/>
            <a:ext cx="3968496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50372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B534F865-65DF-4129-9CE5-414E249375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1248" y="3359239"/>
            <a:ext cx="4357688" cy="2252574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2081624"/>
            <a:ext cx="4357688" cy="1325563"/>
          </a:xfrm>
        </p:spPr>
        <p:txBody>
          <a:bodyPr lIns="0" r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CHART SLIDE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1877" y="3191969"/>
            <a:ext cx="3968496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Chart Placeholder 18">
            <a:extLst>
              <a:ext uri="{FF2B5EF4-FFF2-40B4-BE49-F238E27FC236}">
                <a16:creationId xmlns:a16="http://schemas.microsoft.com/office/drawing/2014/main" id="{BE9C98A7-B145-402E-BADA-CE785E3BA996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6981371" y="1246188"/>
            <a:ext cx="4284663" cy="43656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25342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B534F865-65DF-4129-9CE5-414E249375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83563" y="3359239"/>
            <a:ext cx="2596896" cy="2252574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62" y="1757774"/>
            <a:ext cx="2669859" cy="1325563"/>
          </a:xfrm>
        </p:spPr>
        <p:txBody>
          <a:bodyPr lIns="0" r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TABLE SLIDE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83563" y="3191969"/>
            <a:ext cx="1545336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Table Placeholder 17">
            <a:extLst>
              <a:ext uri="{FF2B5EF4-FFF2-40B4-BE49-F238E27FC236}">
                <a16:creationId xmlns:a16="http://schemas.microsoft.com/office/drawing/2014/main" id="{62814DE5-26B2-4A8E-BA8D-A2E4C5547EB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911225" y="1505433"/>
            <a:ext cx="6561138" cy="384713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01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3C23D1-BE9A-4E52-9BEF-D55C4CB75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645798" y="6386170"/>
            <a:ext cx="307239" cy="343814"/>
          </a:xfrm>
          <a:prstGeom prst="rect">
            <a:avLst/>
          </a:prstGeom>
          <a:noFill/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236829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B33A3032-1037-4342-827F-CF13499782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1" y="1835244"/>
            <a:ext cx="10515599" cy="629105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D6F6A17-AFDC-40C7-9D63-50FA052A16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7629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BIG IMAGE SLIDE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68B9DC-C6AF-45D4-BBA3-A5EF781EA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59708" y="1667974"/>
            <a:ext cx="4672584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61272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873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VIDEO SLIDE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Media Placeholder 7">
            <a:extLst>
              <a:ext uri="{FF2B5EF4-FFF2-40B4-BE49-F238E27FC236}">
                <a16:creationId xmlns:a16="http://schemas.microsoft.com/office/drawing/2014/main" id="{A11F77F4-4B16-4503-B9B6-AE22C686E3E3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1395984" y="1497770"/>
            <a:ext cx="9400032" cy="421538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media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9973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View of a lake and mountain range">
            <a:extLst>
              <a:ext uri="{FF2B5EF4-FFF2-40B4-BE49-F238E27FC236}">
                <a16:creationId xmlns:a16="http://schemas.microsoft.com/office/drawing/2014/main" id="{1DAC5403-E1D0-4032-A9FE-410B2982643C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46C517-01CF-4924-81A5-DAD4CE0BF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82190F1B-1701-4806-870F-8FC7F32FE4A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2235" y="4222968"/>
            <a:ext cx="4367531" cy="474519"/>
          </a:xfrm>
        </p:spPr>
        <p:txBody>
          <a:bodyPr>
            <a:noAutofit/>
          </a:bodyPr>
          <a:lstStyle>
            <a:lvl1pPr marL="0" indent="0" algn="ctr">
              <a:buNone/>
              <a:defRPr sz="35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+7 678-555-0128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972B7F81-5409-42D9-B44C-88D9CBD9BA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12235" y="3927698"/>
            <a:ext cx="4367531" cy="2880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FAA54554-5CE2-43AD-979D-F095482C49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0857" y="2655074"/>
            <a:ext cx="10090287" cy="606659"/>
          </a:xfrm>
        </p:spPr>
        <p:txBody>
          <a:bodyPr>
            <a:noAutofit/>
          </a:bodyPr>
          <a:lstStyle>
            <a:lvl1pPr marL="0" indent="0" algn="ctr">
              <a:buNone/>
              <a:defRPr sz="3500" b="0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Alexander Martensson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A1D8F0C1-128A-435B-8585-F0B32496EC7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35722" y="5230723"/>
            <a:ext cx="5920556" cy="474519"/>
          </a:xfrm>
        </p:spPr>
        <p:txBody>
          <a:bodyPr>
            <a:noAutofit/>
          </a:bodyPr>
          <a:lstStyle>
            <a:lvl1pPr marL="0" indent="0" algn="ctr">
              <a:buNone/>
              <a:defRPr sz="35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martensson@example.com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90B48E8B-E525-4852-9167-5281C64B1C3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12235" y="4929014"/>
            <a:ext cx="4367531" cy="2880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0C5EB90F-1ADD-412B-9044-2CC607B78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0856" y="993494"/>
            <a:ext cx="10104124" cy="1517356"/>
          </a:xfrm>
        </p:spPr>
        <p:txBody>
          <a:bodyPr>
            <a:noAutofit/>
          </a:bodyPr>
          <a:lstStyle>
            <a:lvl1pPr algn="ctr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0A1271-E1E7-40AB-9552-9B4249544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56204" y="2421953"/>
            <a:ext cx="5879592" cy="64008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71178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View of a mountain range">
            <a:extLst>
              <a:ext uri="{FF2B5EF4-FFF2-40B4-BE49-F238E27FC236}">
                <a16:creationId xmlns:a16="http://schemas.microsoft.com/office/drawing/2014/main" id="{1DAC5403-E1D0-4032-A9FE-410B2982643C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46C517-01CF-4924-81A5-DAD4CE0BF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</a:schemeClr>
              </a:gs>
              <a:gs pos="100000">
                <a:schemeClr val="accent3">
                  <a:alpha val="7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7021" y="2107415"/>
            <a:ext cx="10117959" cy="2281355"/>
          </a:xfrm>
        </p:spPr>
        <p:txBody>
          <a:bodyPr>
            <a:noAutofit/>
          </a:bodyPr>
          <a:lstStyle>
            <a:lvl1pPr algn="ctr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91BBC0-FAFE-4A57-9925-6182B74C4C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79848" y="4453465"/>
            <a:ext cx="2432304" cy="64008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8214E67-DE9D-42F7-B713-798383BBD1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7021" y="4720036"/>
            <a:ext cx="10117959" cy="1101898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sz="3500" b="0" i="0" dirty="0">
                <a:solidFill>
                  <a:schemeClr val="bg2"/>
                </a:solidFill>
              </a:defRPr>
            </a:lvl1pPr>
          </a:lstStyle>
          <a:p>
            <a:pPr marL="228600" lvl="0" indent="-228600" algn="ctr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38553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026" y="1747488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1B00995-C0FC-4EC6-A9B0-828FB28FC47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1A54DF2-9EE6-43F7-A586-88CA6C62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5114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026" y="1747488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1A54DF2-9EE6-43F7-A586-88CA6C62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122F4F2-F130-4DBE-B244-1D59BBE5CD9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4CE5575-876A-4335-83ED-6B346DA1B4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503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026" y="1747488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1A54DF2-9EE6-43F7-A586-88CA6C62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1F82F6E-10E8-4A58-9655-E18D14D79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40863"/>
            <a:ext cx="5157787" cy="664211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2F6C18E-5BCB-42EF-9310-5BD6E011DF2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BA2923F-D123-40C6-A193-B86D683D5B5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840863"/>
            <a:ext cx="5183188" cy="6642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305C175-94AC-44DD-9321-0A8DBDF22DA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998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026" y="2105709"/>
            <a:ext cx="374904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1C3E675-6E45-4A81-AEA3-D36388222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E4B599D-7641-40C1-8DAE-110A36403CF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77592"/>
            <a:ext cx="3932237" cy="369139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09FEF38-E3A7-4527-97CB-AF528BAEBA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0012" y="457200"/>
            <a:ext cx="6172200" cy="540861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7947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026" y="2105709"/>
            <a:ext cx="374904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1C3E675-6E45-4A81-AEA3-D36388222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E4B599D-7641-40C1-8DAE-110A36403CF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77592"/>
            <a:ext cx="3932237" cy="369139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1B69B4CE-EB2F-46CF-9A80-64E44E5E95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9830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12920" y="1667974"/>
            <a:ext cx="356616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2B3756-19E0-4B2F-B1D5-7664E0B38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18320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263062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7629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HOW TO USE THIS TEMPLATE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17776" y="1667974"/>
            <a:ext cx="8156448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10000CCD-6AFF-4E65-8858-5502306E58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5578" y="1960171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D5D777E5-98F6-416A-8D23-3399269D85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2535" y="1984171"/>
            <a:ext cx="3103110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C979BADF-99B5-4C91-AAE5-FC2C4DBEDE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642" y="1960171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6706F6A2-1599-4D73-9288-3ECEACDDCA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77939" y="1984171"/>
            <a:ext cx="2243918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BAE5E245-1702-4722-895D-0808BB0A86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6755" y="1977950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3701E665-3CED-413C-BAC6-CE003B1494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4052" y="2001950"/>
            <a:ext cx="2959116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4">
            <a:extLst>
              <a:ext uri="{FF2B5EF4-FFF2-40B4-BE49-F238E27FC236}">
                <a16:creationId xmlns:a16="http://schemas.microsoft.com/office/drawing/2014/main" id="{E01406B4-D44B-4D1E-91F3-D87541EAD4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20059" y="310399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9AAD5CF9-9A59-4C5F-8C29-B92AD601211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18684" y="310399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9" name="Text Placeholder 24">
            <a:extLst>
              <a:ext uri="{FF2B5EF4-FFF2-40B4-BE49-F238E27FC236}">
                <a16:creationId xmlns:a16="http://schemas.microsoft.com/office/drawing/2014/main" id="{C6725172-65CC-4645-B23F-E77886468F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94793" y="3103993"/>
            <a:ext cx="2599197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id="{0EA5E6CA-5C78-4B75-BA22-59750E7D450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76955" y="3102450"/>
            <a:ext cx="3726423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1" name="Text Placeholder 24">
            <a:extLst>
              <a:ext uri="{FF2B5EF4-FFF2-40B4-BE49-F238E27FC236}">
                <a16:creationId xmlns:a16="http://schemas.microsoft.com/office/drawing/2014/main" id="{E1C61752-F57C-4FBF-93F3-06F43CCA43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57040" y="5751926"/>
            <a:ext cx="8877920" cy="470478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2" name="Text Placeholder 24">
            <a:extLst>
              <a:ext uri="{FF2B5EF4-FFF2-40B4-BE49-F238E27FC236}">
                <a16:creationId xmlns:a16="http://schemas.microsoft.com/office/drawing/2014/main" id="{E0232175-FB97-4039-8136-B9DD27441C0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4791" y="5070254"/>
            <a:ext cx="2599199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6E5262C3-0603-403F-AB36-FB4EB9FC7BC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90713" y="5070254"/>
            <a:ext cx="371266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4" name="Picture Placeholder 12">
            <a:extLst>
              <a:ext uri="{FF2B5EF4-FFF2-40B4-BE49-F238E27FC236}">
                <a16:creationId xmlns:a16="http://schemas.microsoft.com/office/drawing/2014/main" id="{D2FBACFC-8B68-4A37-95A4-26BE5A23D75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1020058" y="3976866"/>
            <a:ext cx="3273552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6" name="Picture Placeholder 12">
            <a:extLst>
              <a:ext uri="{FF2B5EF4-FFF2-40B4-BE49-F238E27FC236}">
                <a16:creationId xmlns:a16="http://schemas.microsoft.com/office/drawing/2014/main" id="{5A6A36C6-8489-4333-927A-141D8F98AE50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794792" y="4041034"/>
            <a:ext cx="2599199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7" name="Picture Placeholder 9">
            <a:extLst>
              <a:ext uri="{FF2B5EF4-FFF2-40B4-BE49-F238E27FC236}">
                <a16:creationId xmlns:a16="http://schemas.microsoft.com/office/drawing/2014/main" id="{BB2DF986-C446-4302-9099-B1512AD5D8C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876955" y="4041034"/>
            <a:ext cx="2599200" cy="8964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138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21279" y="6118484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48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1184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MM.DD.20XX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118484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7" r:id="rId2"/>
    <p:sldLayoutId id="2147483678" r:id="rId3"/>
    <p:sldLayoutId id="2147483679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87" r:id="rId17"/>
    <p:sldLayoutId id="2147483695" r:id="rId18"/>
    <p:sldLayoutId id="2147483688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  <p15:guide id="9" pos="302" userDrawn="1">
          <p15:clr>
            <a:srgbClr val="F26B43"/>
          </p15:clr>
        </p15:guide>
        <p15:guide id="10" pos="73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fourteenfish.com/hc/en-gb/articles/360009385678-How-do-I-record-consultations-for-the-RCA-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cgp.org.uk/training-exams/mrcgp-exam-overview/-/media/F0C813F4063D4496A5231FD723938AB8.ashx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857963-8D3D-4F24-B535-54652EE09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3271" y="1593065"/>
            <a:ext cx="10117959" cy="2281355"/>
          </a:xfrm>
        </p:spPr>
        <p:txBody>
          <a:bodyPr/>
          <a:lstStyle/>
          <a:p>
            <a:r>
              <a:rPr lang="en-GB" dirty="0"/>
              <a:t>RCA Consent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316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A006E-2552-45AA-81E6-9D6D26A503C2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/>
              <a:t>RCGP Consent Form or 14 Fish Recording Tool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983F98B-8ACA-46CA-9BBC-2ADF3D3F8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 Options</a:t>
            </a:r>
          </a:p>
        </p:txBody>
      </p:sp>
    </p:spTree>
    <p:extLst>
      <p:ext uri="{BB962C8B-B14F-4D97-AF65-F5344CB8AC3E}">
        <p14:creationId xmlns:p14="http://schemas.microsoft.com/office/powerpoint/2010/main" val="434389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3D545-C417-48EA-9543-078BF8EB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14 Fish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9A8D28-D968-408D-AA5E-1B16F071D7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https://support.fourteenfish.com/hc/en-gb/articles/360009385678-How-do-I-record-consultations-for-the-RCA-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E54AC28-9C3E-4734-B2BB-5EC5F60F55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Issues</a:t>
            </a:r>
          </a:p>
          <a:p>
            <a:r>
              <a:rPr lang="en-US" dirty="0"/>
              <a:t>Can’t tell whether patient consented until after the consultation.</a:t>
            </a:r>
          </a:p>
          <a:p>
            <a:r>
              <a:rPr lang="en-US" dirty="0"/>
              <a:t>Consent is only for Supervisor/Educator to review and for the Exam, Not for other uses </a:t>
            </a:r>
            <a:r>
              <a:rPr lang="en-US" dirty="0" err="1"/>
              <a:t>eg</a:t>
            </a:r>
            <a:r>
              <a:rPr lang="en-US" dirty="0"/>
              <a:t> Group teaching with consultation expert.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523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3D545-C417-48EA-9543-078BF8EB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MP3 or Video File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9A8D28-D968-408D-AA5E-1B16F071D7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2 Options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E54AC28-9C3E-4734-B2BB-5EC5F60F55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2609851"/>
            <a:ext cx="5288963" cy="3079056"/>
          </a:xfrm>
        </p:spPr>
        <p:txBody>
          <a:bodyPr/>
          <a:lstStyle/>
          <a:p>
            <a:r>
              <a:rPr lang="en-US" dirty="0"/>
              <a:t>Written consent form (On RCGP Website) signed before or after consultation.</a:t>
            </a:r>
          </a:p>
          <a:p>
            <a:r>
              <a:rPr lang="en-US" dirty="0"/>
              <a:t>Text via </a:t>
            </a:r>
            <a:r>
              <a:rPr lang="en-US" dirty="0" err="1"/>
              <a:t>AccuRx</a:t>
            </a:r>
            <a:endParaRPr lang="en-US" dirty="0"/>
          </a:p>
          <a:p>
            <a:endParaRPr lang="en-US" dirty="0"/>
          </a:p>
          <a:p>
            <a:r>
              <a:rPr lang="en-US" dirty="0"/>
              <a:t>Example consent forms and wording are in the following document: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https://www.rcgp.org.uk/training-exams/mrcgp-exam-overview/-/media/F0C813F4063D4496A5231FD723938AB8.ashx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441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23290-A917-4C48-8885-5C8E3F294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86" y="943779"/>
            <a:ext cx="5285914" cy="782638"/>
          </a:xfrm>
        </p:spPr>
        <p:txBody>
          <a:bodyPr>
            <a:normAutofit/>
          </a:bodyPr>
          <a:lstStyle/>
          <a:p>
            <a:r>
              <a:rPr lang="en-GB" dirty="0"/>
              <a:t>GDPR / Caldicott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6FA2E1-E9D2-4F6B-9CAF-495D869A9A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B49154-0DC8-4216-A2CB-BB59DC89AA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0086" y="2583552"/>
            <a:ext cx="5285914" cy="2255262"/>
          </a:xfrm>
        </p:spPr>
        <p:txBody>
          <a:bodyPr/>
          <a:lstStyle/>
          <a:p>
            <a:r>
              <a:rPr lang="en-GB" dirty="0"/>
              <a:t>Consider keeping a Data Processing Impact Assessment form on file for CQC.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 following was agreed with the DPO for Bradford Care Alliance and shared with practices who had trainees sitting in the previous cohort.  </a:t>
            </a:r>
          </a:p>
        </p:txBody>
      </p:sp>
    </p:spTree>
    <p:extLst>
      <p:ext uri="{BB962C8B-B14F-4D97-AF65-F5344CB8AC3E}">
        <p14:creationId xmlns:p14="http://schemas.microsoft.com/office/powerpoint/2010/main" val="2445482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4">
      <a:dk1>
        <a:sysClr val="windowText" lastClr="000000"/>
      </a:dk1>
      <a:lt1>
        <a:sysClr val="window" lastClr="FFFFFF"/>
      </a:lt1>
      <a:dk2>
        <a:srgbClr val="64AC00"/>
      </a:dk2>
      <a:lt2>
        <a:srgbClr val="CBFF00"/>
      </a:lt2>
      <a:accent1>
        <a:srgbClr val="002E62"/>
      </a:accent1>
      <a:accent2>
        <a:srgbClr val="004CB9"/>
      </a:accent2>
      <a:accent3>
        <a:srgbClr val="005500"/>
      </a:accent3>
      <a:accent4>
        <a:srgbClr val="16B3DC"/>
      </a:accent4>
      <a:accent5>
        <a:srgbClr val="F9DC5C"/>
      </a:accent5>
      <a:accent6>
        <a:srgbClr val="EF626C"/>
      </a:accent6>
      <a:hlink>
        <a:srgbClr val="FFFFFF"/>
      </a:hlink>
      <a:folHlink>
        <a:srgbClr val="FFFFFF"/>
      </a:folHlink>
    </a:clrScheme>
    <a:fontScheme name="Custom 21">
      <a:majorFont>
        <a:latin typeface="Gill Sans MT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TF22977542_Outdoors presentation_RVA_v4.potx" id="{6CD96AFB-7D75-48FF-A856-C8B82BF3C12B}" vid="{1E6ACFD4-3AE6-4944-B76B-DA44E915EC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6A71AF-4CF2-4B95-BFB6-5C27500258C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0F60B100-7079-4DE7-AF7C-20BFB1D62C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35B1F0-3442-4957-9701-25816EFDB6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{6355C7B0-A81A-4934-A9FC-67E4E01FF978}tf22977542_win32</Template>
  <TotalTime>0</TotalTime>
  <Words>159</Words>
  <Application>Microsoft Office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Franklin Gothic Book</vt:lpstr>
      <vt:lpstr>Gill Sans MT</vt:lpstr>
      <vt:lpstr>Office Theme</vt:lpstr>
      <vt:lpstr>RCA Consent</vt:lpstr>
      <vt:lpstr>2 Options</vt:lpstr>
      <vt:lpstr>14 Fish</vt:lpstr>
      <vt:lpstr>MP3 or Video File</vt:lpstr>
      <vt:lpstr>GDPR / Caldicott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RCA Consent</dc:title>
  <dc:creator>Gareth</dc:creator>
  <cp:lastModifiedBy>Gareth</cp:lastModifiedBy>
  <cp:revision>7</cp:revision>
  <dcterms:created xsi:type="dcterms:W3CDTF">2020-09-20T19:37:36Z</dcterms:created>
  <dcterms:modified xsi:type="dcterms:W3CDTF">2020-09-20T20:42:48Z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