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1pPr>
    <a:lvl2pPr marL="0" marR="0" indent="4572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2pPr>
    <a:lvl3pPr marL="0" marR="0" indent="9144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3pPr>
    <a:lvl4pPr marL="0" marR="0" indent="13716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4pPr>
    <a:lvl5pPr marL="0" marR="0" indent="18288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5pPr>
    <a:lvl6pPr marL="0" marR="0" indent="22860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6pPr>
    <a:lvl7pPr marL="0" marR="0" indent="27432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7pPr>
    <a:lvl8pPr marL="0" marR="0" indent="32004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8pPr>
    <a:lvl9pPr marL="0" marR="0" indent="36576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DEEED"/>
          </a:solidFill>
        </a:fill>
      </a:tcStyle>
    </a:band2H>
    <a:firstCol>
      <a:tcTxStyle b="on" i="off">
        <a:font>
          <a:latin typeface="Proxima Nova"/>
          <a:ea typeface="Proxima Nova"/>
          <a:cs typeface="Proxima Nova"/>
        </a:font>
        <a:srgbClr val="000000"/>
      </a:tcTxStyle>
      <a:tcStyle>
        <a:tcBdr>
          <a:left>
            <a:ln w="12700" cap="flat">
              <a:noFill/>
              <a:miter lim="400000"/>
            </a:ln>
          </a:left>
          <a:right>
            <a:ln w="254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noFill/>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noFill/>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wholeTbl>
    <a:band2H>
      <a:tcTxStyle b="def" i="def"/>
      <a:tcStyle>
        <a:tcBdr/>
        <a:fill>
          <a:solidFill>
            <a:schemeClr val="accent1">
              <a:hueOff val="-398243"/>
              <a:satOff val="23908"/>
              <a:lumOff val="10782"/>
            </a:schemeClr>
          </a:solidFill>
        </a:fill>
      </a:tcStyle>
    </a:band2H>
    <a:firstCol>
      <a:tcTxStyle b="on"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B9CBD3"/>
          </a:solidFill>
        </a:fill>
      </a:tcStyle>
    </a:firstCol>
    <a:lastRow>
      <a:tcTxStyle b="off"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254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
          <a:latin typeface="Proxima Nova"/>
          <a:ea typeface="Proxima Nova"/>
          <a:cs typeface="Proxima Nova"/>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7FA2B6"/>
          </a:solidFill>
        </a:fill>
      </a:tcStyle>
    </a:firstRow>
  </a:tblStyle>
  <a:tblStyle styleId="{EEE7283C-3CF3-47DC-8721-378D4A62B228}" styleName="">
    <a:tblBg/>
    <a:wholeTbl>
      <a:tcTxStyle b="off" i="off">
        <a:font>
          <a:latin typeface="Proxima Nova"/>
          <a:ea typeface="Proxima Nova"/>
          <a:cs typeface="Proxima Nova"/>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FFFF"/>
          </a:solidFill>
        </a:fill>
      </a:tcStyle>
    </a:wholeTbl>
    <a:band2H>
      <a:tcTxStyle b="def" i="def"/>
      <a:tcStyle>
        <a:tcBdr/>
        <a:fill>
          <a:solidFill>
            <a:srgbClr val="E6DDDC"/>
          </a:solidFill>
        </a:fill>
      </a:tcStyle>
    </a:band2H>
    <a:firstCol>
      <a:tcTxStyle b="on" i="off">
        <a:font>
          <a:latin typeface="Proxima Nova"/>
          <a:ea typeface="Proxima Nova"/>
          <a:cs typeface="Proxima Nova"/>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chemeClr val="accent4"/>
          </a:solidFill>
        </a:fill>
      </a:tcStyle>
    </a:firstCol>
    <a:lastRow>
      <a:tcTxStyle b="off" i="off">
        <a:font>
          <a:latin typeface="Proxima Nova"/>
          <a:ea typeface="Proxima Nova"/>
          <a:cs typeface="Proxima Nova"/>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254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FFFF"/>
          </a:solidFill>
        </a:fill>
      </a:tcStyle>
    </a:lastRow>
    <a:firstRow>
      <a:tcTxStyle b="on" i="off">
        <a:font>
          <a:latin typeface="Proxima Nova"/>
          <a:ea typeface="Proxima Nova"/>
          <a:cs typeface="Proxima Nov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DF6581"/>
          </a:solidFill>
        </a:fill>
      </a:tcStyle>
    </a:firstRow>
  </a:tblStyle>
  <a:tblStyle styleId="{CF821DB8-F4EB-4A41-A1BA-3FCAFE7338EE}" styleName="">
    <a:tblBg/>
    <a:wholeTbl>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6F7F2"/>
          </a:solidFill>
        </a:fill>
      </a:tcStyle>
    </a:wholeTbl>
    <a:band2H>
      <a:tcTxStyle b="def" i="def"/>
      <a:tcStyle>
        <a:tcBdr/>
        <a:fill>
          <a:solidFill>
            <a:schemeClr val="accent6">
              <a:hueOff val="887465"/>
              <a:satOff val="-30004"/>
              <a:lumOff val="6094"/>
            </a:schemeClr>
          </a:solidFill>
        </a:fill>
      </a:tcStyle>
    </a:band2H>
    <a:firstCol>
      <a:tcTxStyle b="on" i="off">
        <a:font>
          <a:latin typeface="Proxima Nova"/>
          <a:ea typeface="Proxima Nova"/>
          <a:cs typeface="Proxima Nov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6">
              <a:hueOff val="430252"/>
              <a:satOff val="-18978"/>
              <a:lumOff val="-19473"/>
            </a:schemeClr>
          </a:solidFill>
        </a:fill>
      </a:tcStyle>
    </a:firstCol>
    <a:lastRow>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6F7F2"/>
          </a:solidFill>
        </a:fill>
      </a:tcStyle>
    </a:lastRow>
    <a:firstRow>
      <a:tcTxStyle b="on" i="off">
        <a:font>
          <a:latin typeface="Proxima Nova"/>
          <a:ea typeface="Proxima Nova"/>
          <a:cs typeface="Proxima Nov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827A37"/>
          </a:solidFill>
        </a:fill>
      </a:tcStyle>
    </a:firstRow>
  </a:tblStyle>
  <a:tblStyle styleId="{33BA23B1-9221-436E-865A-0063620EA4FD}" styleName="">
    <a:tblBg/>
    <a:wholeTbl>
      <a:tcTxStyle b="off"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3">
              <a:satOff val="-3883"/>
              <a:lumOff val="14670"/>
            </a:schemeClr>
          </a:solidFill>
        </a:fill>
      </a:tcStyle>
    </a:wholeTbl>
    <a:band2H>
      <a:tcTxStyle b="def" i="def"/>
      <a:tcStyle>
        <a:tcBdr/>
        <a:fill>
          <a:solidFill>
            <a:srgbClr val="B5AEC4"/>
          </a:solidFill>
        </a:fill>
      </a:tcStyle>
    </a:band2H>
    <a:firstCol>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8C78A6"/>
          </a:solidFill>
        </a:fill>
      </a:tcStyle>
    </a:firstCol>
    <a:la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14B97"/>
          </a:solidFill>
        </a:fill>
      </a:tcStyle>
    </a:lastRow>
    <a:fir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14B97"/>
          </a:solidFill>
        </a:fill>
      </a:tcStyle>
    </a:firstRow>
  </a:tblStyle>
  <a:tblStyle styleId="{2708684C-4D16-4618-839F-0558EEFCDFE6}" styleName="">
    <a:tblBg/>
    <a:wholeTbl>
      <a:tcTxStyle b="off"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DEEED"/>
          </a:solidFill>
        </a:fill>
      </a:tcStyle>
    </a:band2H>
    <a:firstCol>
      <a:tcTxStyle b="on" i="off">
        <a:font>
          <a:latin typeface="Proxima Nova"/>
          <a:ea typeface="Proxima Nova"/>
          <a:cs typeface="Proxima Nova"/>
        </a:font>
        <a:srgbClr val="000000"/>
      </a:tcTxStyle>
      <a:tcStyle>
        <a:tcBdr>
          <a:left>
            <a:ln w="12700" cap="flat">
              <a:solidFill>
                <a:srgbClr val="6C6C6C"/>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D5D5D5"/>
          </a:solidFill>
        </a:fill>
      </a:tcStyle>
    </a:firstCol>
    <a:lastRow>
      <a:tcTxStyle b="on"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25400" cap="flat">
              <a:solidFill>
                <a:srgbClr val="5E5E5E"/>
              </a:solidFill>
              <a:prstDash val="solid"/>
              <a:miter lim="400000"/>
            </a:ln>
          </a:top>
          <a:bottom>
            <a:ln w="12700" cap="flat">
              <a:solidFill>
                <a:srgbClr val="6C6C6C"/>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
          <a:latin typeface="Proxima Nova"/>
          <a:ea typeface="Proxima Nova"/>
          <a:cs typeface="Proxima Nova"/>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6C6C6C"/>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8" name="Shape 158"/>
          <p:cNvSpPr/>
          <p:nvPr>
            <p:ph type="sldImg"/>
          </p:nvPr>
        </p:nvSpPr>
        <p:spPr>
          <a:xfrm>
            <a:off x="1143000" y="685800"/>
            <a:ext cx="4572000" cy="3429000"/>
          </a:xfrm>
          <a:prstGeom prst="rect">
            <a:avLst/>
          </a:prstGeom>
        </p:spPr>
        <p:txBody>
          <a:bodyPr/>
          <a:lstStyle/>
          <a:p>
            <a:pPr/>
          </a:p>
        </p:txBody>
      </p:sp>
      <p:sp>
        <p:nvSpPr>
          <p:cNvPr id="159" name="Shape 15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2" name="Author and Date"/>
          <p:cNvSpPr txBox="1"/>
          <p:nvPr>
            <p:ph type="body" sz="quarter" idx="21" hasCustomPrompt="1"/>
          </p:nvPr>
        </p:nvSpPr>
        <p:spPr>
          <a:xfrm>
            <a:off x="2057400" y="11229761"/>
            <a:ext cx="20269200" cy="845948"/>
          </a:xfrm>
          <a:prstGeom prst="rect">
            <a:avLst/>
          </a:prstGeom>
        </p:spPr>
        <p:txBody>
          <a:bodyPr/>
          <a:lstStyle/>
          <a:p>
            <a:pPr/>
            <a:r>
              <a:t>Author and Date</a:t>
            </a:r>
          </a:p>
        </p:txBody>
      </p:sp>
      <p:sp>
        <p:nvSpPr>
          <p:cNvPr id="13" name="Presentation Title"/>
          <p:cNvSpPr txBox="1"/>
          <p:nvPr>
            <p:ph type="title" hasCustomPrompt="1"/>
          </p:nvPr>
        </p:nvSpPr>
        <p:spPr>
          <a:prstGeom prst="rect">
            <a:avLst/>
          </a:prstGeom>
        </p:spPr>
        <p:txBody>
          <a:bodyPr/>
          <a:lstStyle/>
          <a:p>
            <a:pPr/>
            <a:r>
              <a:t>Presentation Title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spTree>
      <p:nvGrpSpPr>
        <p:cNvPr id="1" name=""/>
        <p:cNvGrpSpPr/>
        <p:nvPr/>
      </p:nvGrpSpPr>
      <p:grpSpPr>
        <a:xfrm>
          <a:off x="0" y="0"/>
          <a:ext cx="0" cy="0"/>
          <a:chOff x="0" y="0"/>
          <a:chExt cx="0" cy="0"/>
        </a:xfrm>
      </p:grpSpPr>
      <p:sp>
        <p:nvSpPr>
          <p:cNvPr id="21" name="157720189_2642x1761.jpg"/>
          <p:cNvSpPr/>
          <p:nvPr>
            <p:ph type="pic" idx="21"/>
          </p:nvPr>
        </p:nvSpPr>
        <p:spPr>
          <a:xfrm>
            <a:off x="1003300" y="-606362"/>
            <a:ext cx="22364700" cy="14890652"/>
          </a:xfrm>
          <a:prstGeom prst="rect">
            <a:avLst/>
          </a:prstGeom>
        </p:spPr>
        <p:txBody>
          <a:bodyPr lIns="91439" tIns="45719" rIns="91439" bIns="45719" anchor="t">
            <a:noAutofit/>
          </a:bodyPr>
          <a:lstStyle/>
          <a:p>
            <a:pPr/>
          </a:p>
        </p:txBody>
      </p:sp>
      <p:sp>
        <p:nvSpPr>
          <p:cNvPr id="22" name="Author and Date"/>
          <p:cNvSpPr txBox="1"/>
          <p:nvPr>
            <p:ph type="body" sz="quarter" idx="22" hasCustomPrompt="1"/>
          </p:nvPr>
        </p:nvSpPr>
        <p:spPr>
          <a:xfrm>
            <a:off x="2057400" y="11229761"/>
            <a:ext cx="20269200" cy="845948"/>
          </a:xfrm>
          <a:prstGeom prst="rect">
            <a:avLst/>
          </a:prstGeom>
        </p:spPr>
        <p:txBody>
          <a:bodyPr/>
          <a:lstStyle>
            <a:lvl1pPr>
              <a:defRPr>
                <a:solidFill>
                  <a:srgbClr val="FFFFFF"/>
                </a:solidFill>
              </a:defRPr>
            </a:lvl1pPr>
          </a:lstStyle>
          <a:p>
            <a:pPr/>
            <a:r>
              <a:t>Author and Date</a:t>
            </a:r>
          </a:p>
        </p:txBody>
      </p:sp>
      <p:sp>
        <p:nvSpPr>
          <p:cNvPr id="23" name="Presentation Title"/>
          <p:cNvSpPr txBox="1"/>
          <p:nvPr>
            <p:ph type="title" hasCustomPrompt="1"/>
          </p:nvPr>
        </p:nvSpPr>
        <p:spPr>
          <a:xfrm>
            <a:off x="2057400" y="2865468"/>
            <a:ext cx="20269200" cy="5359401"/>
          </a:xfrm>
          <a:prstGeom prst="rect">
            <a:avLst/>
          </a:prstGeom>
        </p:spPr>
        <p:txBody>
          <a:bodyPr/>
          <a:lstStyle>
            <a:lvl1pPr>
              <a:defRPr>
                <a:solidFill>
                  <a:srgbClr val="FFFFFF"/>
                </a:solidFill>
              </a:defRPr>
            </a:lvl1pPr>
          </a:lstStyle>
          <a:p>
            <a:pPr/>
            <a:r>
              <a:t>Presentation Title</a:t>
            </a:r>
          </a:p>
        </p:txBody>
      </p:sp>
      <p:sp>
        <p:nvSpPr>
          <p:cNvPr id="24" name="Slide Number"/>
          <p:cNvSpPr txBox="1"/>
          <p:nvPr>
            <p:ph type="sldNum" sz="quarter" idx="2"/>
          </p:nvPr>
        </p:nvSpPr>
        <p:spPr>
          <a:xfrm>
            <a:off x="12039599"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spTree>
      <p:nvGrpSpPr>
        <p:cNvPr id="1" name=""/>
        <p:cNvGrpSpPr/>
        <p:nvPr/>
      </p:nvGrpSpPr>
      <p:grpSpPr>
        <a:xfrm>
          <a:off x="0" y="0"/>
          <a:ext cx="0" cy="0"/>
          <a:chOff x="0" y="0"/>
          <a:chExt cx="0" cy="0"/>
        </a:xfrm>
      </p:grpSpPr>
      <p:sp>
        <p:nvSpPr>
          <p:cNvPr id="31" name="153339838_1322x1983.jpg"/>
          <p:cNvSpPr/>
          <p:nvPr>
            <p:ph type="pic" idx="21"/>
          </p:nvPr>
        </p:nvSpPr>
        <p:spPr>
          <a:xfrm>
            <a:off x="12192000" y="-1540805"/>
            <a:ext cx="11188700" cy="16783051"/>
          </a:xfrm>
          <a:prstGeom prst="rect">
            <a:avLst/>
          </a:prstGeom>
        </p:spPr>
        <p:txBody>
          <a:bodyPr lIns="91439" tIns="45719" rIns="91439" bIns="45719" anchor="t">
            <a:noAutofit/>
          </a:bodyPr>
          <a:lstStyle/>
          <a:p>
            <a:pPr/>
          </a:p>
        </p:txBody>
      </p:sp>
      <p:sp>
        <p:nvSpPr>
          <p:cNvPr id="32" name="Rectangle"/>
          <p:cNvSpPr/>
          <p:nvPr/>
        </p:nvSpPr>
        <p:spPr>
          <a:xfrm>
            <a:off x="1008955" y="1064815"/>
            <a:ext cx="11190189" cy="11586370"/>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33" name="Author and Date"/>
          <p:cNvSpPr txBox="1"/>
          <p:nvPr>
            <p:ph type="body" sz="quarter" idx="22" hasCustomPrompt="1"/>
          </p:nvPr>
        </p:nvSpPr>
        <p:spPr>
          <a:xfrm>
            <a:off x="1803400" y="11229761"/>
            <a:ext cx="9601200" cy="845948"/>
          </a:xfrm>
          <a:prstGeom prst="rect">
            <a:avLst/>
          </a:prstGeom>
        </p:spPr>
        <p:txBody>
          <a:bodyPr/>
          <a:lstStyle/>
          <a:p>
            <a:pPr/>
            <a:r>
              <a:t>Author and Date</a:t>
            </a:r>
          </a:p>
        </p:txBody>
      </p:sp>
      <p:sp>
        <p:nvSpPr>
          <p:cNvPr id="34" name="Slide Title"/>
          <p:cNvSpPr txBox="1"/>
          <p:nvPr>
            <p:ph type="title" hasCustomPrompt="1"/>
          </p:nvPr>
        </p:nvSpPr>
        <p:spPr>
          <a:xfrm>
            <a:off x="1803400" y="4483100"/>
            <a:ext cx="9601200" cy="4191000"/>
          </a:xfrm>
          <a:prstGeom prst="rect">
            <a:avLst/>
          </a:prstGeom>
        </p:spPr>
        <p:txBody>
          <a:bodyPr anchor="ctr"/>
          <a:lstStyle>
            <a:lvl1pPr>
              <a:lnSpc>
                <a:spcPct val="70000"/>
              </a:lnSpc>
              <a:defRPr sz="12000"/>
            </a:lvl1pPr>
          </a:lstStyle>
          <a:p>
            <a:pPr/>
            <a:r>
              <a:t>Slide Title</a:t>
            </a:r>
          </a:p>
        </p:txBody>
      </p:sp>
      <p:sp>
        <p:nvSpPr>
          <p:cNvPr id="35" name="Slide Number"/>
          <p:cNvSpPr txBox="1"/>
          <p:nvPr>
            <p:ph type="sldNum" sz="quarter" idx="2"/>
          </p:nvPr>
        </p:nvSpPr>
        <p:spPr>
          <a:xfrm>
            <a:off x="12039599"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42" name="Rectangle"/>
          <p:cNvSpPr/>
          <p:nvPr/>
        </p:nvSpPr>
        <p:spPr>
          <a:xfrm>
            <a:off x="1008907" y="1067048"/>
            <a:ext cx="22378886"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43" name="Slide Subtitle"/>
          <p:cNvSpPr txBox="1"/>
          <p:nvPr>
            <p:ph type="body" sz="quarter" idx="21" hasCustomPrompt="1"/>
          </p:nvPr>
        </p:nvSpPr>
        <p:spPr>
          <a:xfrm>
            <a:off x="2057400" y="3232086"/>
            <a:ext cx="20269200" cy="845948"/>
          </a:xfrm>
          <a:prstGeom prst="rect">
            <a:avLst/>
          </a:prstGeom>
        </p:spPr>
        <p:txBody>
          <a:bodyPr/>
          <a:lstStyle/>
          <a:p>
            <a:pPr/>
            <a:r>
              <a:t>Slide Subtitle</a:t>
            </a:r>
          </a:p>
        </p:txBody>
      </p:sp>
      <p:sp>
        <p:nvSpPr>
          <p:cNvPr id="44" name="Slide Title"/>
          <p:cNvSpPr txBox="1"/>
          <p:nvPr>
            <p:ph type="title" hasCustomPrompt="1"/>
          </p:nvPr>
        </p:nvSpPr>
        <p:spPr>
          <a:xfrm>
            <a:off x="2057400" y="1060698"/>
            <a:ext cx="20269200" cy="2279402"/>
          </a:xfrm>
          <a:prstGeom prst="rect">
            <a:avLst/>
          </a:prstGeom>
        </p:spPr>
        <p:txBody>
          <a:bodyPr/>
          <a:lstStyle>
            <a:lvl1pPr>
              <a:lnSpc>
                <a:spcPct val="70000"/>
              </a:lnSpc>
              <a:defRPr sz="8200"/>
            </a:lvl1pPr>
          </a:lstStyle>
          <a:p>
            <a:pPr/>
            <a:r>
              <a:t>Slide Title</a:t>
            </a:r>
          </a:p>
        </p:txBody>
      </p:sp>
      <p:sp>
        <p:nvSpPr>
          <p:cNvPr id="45" name="Body Level One…"/>
          <p:cNvSpPr txBox="1"/>
          <p:nvPr>
            <p:ph type="body" idx="1" hasCustomPrompt="1"/>
          </p:nvPr>
        </p:nvSpPr>
        <p:spPr>
          <a:xfrm>
            <a:off x="2056037" y="4647009"/>
            <a:ext cx="20271926" cy="6957368"/>
          </a:xfrm>
          <a:prstGeom prst="rect">
            <a:avLst/>
          </a:prstGeom>
        </p:spPr>
        <p:txBody>
          <a:bodyPr anchor="t"/>
          <a:lstStyle>
            <a:lvl1pPr marL="444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1pPr>
            <a:lvl2pPr marL="889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2pPr>
            <a:lvl3pPr marL="1333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3pPr>
            <a:lvl4pPr marL="1778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4pPr>
            <a:lvl5pPr marL="2222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5pPr>
          </a:lstStyle>
          <a:p>
            <a:pPr/>
            <a:r>
              <a:t>Slide bullet text</a:t>
            </a:r>
          </a:p>
          <a:p>
            <a:pPr lvl="1"/>
            <a:r>
              <a:t/>
            </a:r>
          </a:p>
          <a:p>
            <a:pPr lvl="2"/>
            <a:r>
              <a:t/>
            </a:r>
          </a:p>
          <a:p>
            <a:pPr lvl="3"/>
            <a:r>
              <a:t/>
            </a:r>
          </a:p>
          <a:p>
            <a:pPr lvl="4"/>
            <a:r>
              <a:t/>
            </a:r>
          </a:p>
        </p:txBody>
      </p:sp>
      <p:sp>
        <p:nvSpPr>
          <p:cNvPr id="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53" name="Rectangle"/>
          <p:cNvSpPr/>
          <p:nvPr/>
        </p:nvSpPr>
        <p:spPr>
          <a:xfrm>
            <a:off x="12192000" y="2079724"/>
            <a:ext cx="11188700" cy="9550401"/>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54" name="Rectangle"/>
          <p:cNvSpPr/>
          <p:nvPr/>
        </p:nvSpPr>
        <p:spPr>
          <a:xfrm>
            <a:off x="1008906" y="1067048"/>
            <a:ext cx="11190188"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55" name="Body Level One…"/>
          <p:cNvSpPr txBox="1"/>
          <p:nvPr>
            <p:ph type="body" idx="1" hasCustomPrompt="1"/>
          </p:nvPr>
        </p:nvSpPr>
        <p:spPr>
          <a:xfrm>
            <a:off x="2058458" y="3677751"/>
            <a:ext cx="20264297" cy="6956178"/>
          </a:xfrm>
          <a:prstGeom prst="rect">
            <a:avLst/>
          </a:prstGeom>
        </p:spPr>
        <p:txBody>
          <a:bodyPr numCol="2" spcCol="2314058" anchor="t"/>
          <a:lstStyle>
            <a:lvl1pPr marL="444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1pPr>
            <a:lvl2pPr marL="889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2pPr>
            <a:lvl3pPr marL="1333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3pPr>
            <a:lvl4pPr marL="1778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4pPr>
            <a:lvl5pPr marL="2222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5pPr>
          </a:lstStyle>
          <a:p>
            <a:pPr/>
            <a:r>
              <a:t>Slide bullet text</a:t>
            </a:r>
          </a:p>
          <a:p>
            <a:pPr lvl="1"/>
            <a:r>
              <a:t/>
            </a:r>
          </a:p>
          <a:p>
            <a:pPr lvl="2"/>
            <a:r>
              <a:t/>
            </a:r>
          </a:p>
          <a:p>
            <a:pPr lvl="3"/>
            <a:r>
              <a:t/>
            </a:r>
          </a:p>
          <a:p>
            <a:pPr lvl="4"/>
            <a:r>
              <a:t/>
            </a:r>
          </a:p>
        </p:txBody>
      </p:sp>
      <p:sp>
        <p:nvSpPr>
          <p:cNvPr id="56" name="Slide Number"/>
          <p:cNvSpPr txBox="1"/>
          <p:nvPr>
            <p:ph type="sldNum" sz="quarter" idx="2"/>
          </p:nvPr>
        </p:nvSpPr>
        <p:spPr>
          <a:xfrm>
            <a:off x="12044578"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63" name="Image"/>
          <p:cNvSpPr/>
          <p:nvPr>
            <p:ph type="pic" idx="21"/>
          </p:nvPr>
        </p:nvSpPr>
        <p:spPr>
          <a:xfrm>
            <a:off x="11700889" y="-1027620"/>
            <a:ext cx="12288856" cy="15023089"/>
          </a:xfrm>
          <a:prstGeom prst="rect">
            <a:avLst/>
          </a:prstGeom>
        </p:spPr>
        <p:txBody>
          <a:bodyPr lIns="91439" tIns="45719" rIns="91439" bIns="45719" anchor="t">
            <a:noAutofit/>
          </a:bodyPr>
          <a:lstStyle/>
          <a:p>
            <a:pPr/>
          </a:p>
        </p:txBody>
      </p:sp>
      <p:sp>
        <p:nvSpPr>
          <p:cNvPr id="64" name="Rectangle"/>
          <p:cNvSpPr/>
          <p:nvPr/>
        </p:nvSpPr>
        <p:spPr>
          <a:xfrm>
            <a:off x="1008906" y="1067048"/>
            <a:ext cx="11190188"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65" name="Slide Subtitle"/>
          <p:cNvSpPr txBox="1"/>
          <p:nvPr>
            <p:ph type="body" sz="quarter" idx="22" hasCustomPrompt="1"/>
          </p:nvPr>
        </p:nvSpPr>
        <p:spPr>
          <a:xfrm>
            <a:off x="1802037" y="4375086"/>
            <a:ext cx="9603926" cy="845948"/>
          </a:xfrm>
          <a:prstGeom prst="rect">
            <a:avLst/>
          </a:prstGeom>
        </p:spPr>
        <p:txBody>
          <a:bodyPr/>
          <a:lstStyle/>
          <a:p>
            <a:pPr/>
            <a:r>
              <a:t>Slide Subtitle</a:t>
            </a:r>
          </a:p>
        </p:txBody>
      </p:sp>
      <p:sp>
        <p:nvSpPr>
          <p:cNvPr id="66" name="Slide Title"/>
          <p:cNvSpPr txBox="1"/>
          <p:nvPr>
            <p:ph type="title" hasCustomPrompt="1"/>
          </p:nvPr>
        </p:nvSpPr>
        <p:spPr>
          <a:xfrm>
            <a:off x="1802060" y="1640061"/>
            <a:ext cx="9601348" cy="2798379"/>
          </a:xfrm>
          <a:prstGeom prst="rect">
            <a:avLst/>
          </a:prstGeom>
        </p:spPr>
        <p:txBody>
          <a:bodyPr/>
          <a:lstStyle>
            <a:lvl1pPr>
              <a:lnSpc>
                <a:spcPct val="70000"/>
              </a:lnSpc>
              <a:defRPr sz="8200"/>
            </a:lvl1pPr>
          </a:lstStyle>
          <a:p>
            <a:pPr/>
            <a:r>
              <a:t>Slide Title</a:t>
            </a:r>
          </a:p>
        </p:txBody>
      </p:sp>
      <p:sp>
        <p:nvSpPr>
          <p:cNvPr id="67" name="Body Level One…"/>
          <p:cNvSpPr txBox="1"/>
          <p:nvPr>
            <p:ph type="body" sz="quarter" idx="1" hasCustomPrompt="1"/>
          </p:nvPr>
        </p:nvSpPr>
        <p:spPr>
          <a:xfrm>
            <a:off x="1802037" y="5778500"/>
            <a:ext cx="9596832" cy="6110784"/>
          </a:xfrm>
          <a:prstGeom prst="rect">
            <a:avLst/>
          </a:prstGeom>
        </p:spPr>
        <p:txBody>
          <a:bodyPr anchor="t"/>
          <a:lstStyle>
            <a:lvl1pPr marL="444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1pPr>
            <a:lvl2pPr marL="889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2pPr>
            <a:lvl3pPr marL="1333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3pPr>
            <a:lvl4pPr marL="1778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4pPr>
            <a:lvl5pPr marL="2222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5pPr>
          </a:lstStyle>
          <a:p>
            <a:pPr/>
            <a:r>
              <a:t>Slide bullet text</a:t>
            </a:r>
          </a:p>
          <a:p>
            <a:pPr lvl="1"/>
            <a:r>
              <a:t/>
            </a:r>
          </a:p>
          <a:p>
            <a:pPr lvl="2"/>
            <a:r>
              <a:t/>
            </a:r>
          </a:p>
          <a:p>
            <a:pPr lvl="3"/>
            <a:r>
              <a:t/>
            </a:r>
          </a:p>
          <a:p>
            <a:pPr lvl="4"/>
            <a:r>
              <a:t/>
            </a:r>
          </a:p>
        </p:txBody>
      </p:sp>
      <p:sp>
        <p:nvSpPr>
          <p:cNvPr id="68" name="Slide Number"/>
          <p:cNvSpPr txBox="1"/>
          <p:nvPr>
            <p:ph type="sldNum" sz="quarter" idx="2"/>
          </p:nvPr>
        </p:nvSpPr>
        <p:spPr>
          <a:xfrm>
            <a:off x="12044578"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spTree>
      <p:nvGrpSpPr>
        <p:cNvPr id="1" name=""/>
        <p:cNvGrpSpPr/>
        <p:nvPr/>
      </p:nvGrpSpPr>
      <p:grpSpPr>
        <a:xfrm>
          <a:off x="0" y="0"/>
          <a:ext cx="0" cy="0"/>
          <a:chOff x="0" y="0"/>
          <a:chExt cx="0" cy="0"/>
        </a:xfrm>
      </p:grpSpPr>
      <p:sp>
        <p:nvSpPr>
          <p:cNvPr id="75" name="Rectangle"/>
          <p:cNvSpPr/>
          <p:nvPr/>
        </p:nvSpPr>
        <p:spPr>
          <a:xfrm>
            <a:off x="1002557" y="1068834"/>
            <a:ext cx="22378886" cy="11578332"/>
          </a:xfrm>
          <a:prstGeom prst="rect">
            <a:avLst/>
          </a:prstGeom>
          <a:solidFill>
            <a:srgbClr val="7CA0B2"/>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76" name="Section Title"/>
          <p:cNvSpPr txBox="1"/>
          <p:nvPr>
            <p:ph type="title" hasCustomPrompt="1"/>
          </p:nvPr>
        </p:nvSpPr>
        <p:spPr>
          <a:xfrm>
            <a:off x="2057400" y="4196048"/>
            <a:ext cx="20269200" cy="5213153"/>
          </a:xfrm>
          <a:prstGeom prst="rect">
            <a:avLst/>
          </a:prstGeom>
        </p:spPr>
        <p:txBody>
          <a:bodyPr anchor="ctr"/>
          <a:lstStyle>
            <a:lvl1pPr>
              <a:lnSpc>
                <a:spcPct val="90000"/>
              </a:lnSpc>
              <a:defRPr sz="12000">
                <a:solidFill>
                  <a:srgbClr val="FFFFFF"/>
                </a:solidFill>
                <a:latin typeface="Canela Regular"/>
                <a:ea typeface="Canela Regular"/>
                <a:cs typeface="Canela Regular"/>
                <a:sym typeface="Canela Regular"/>
              </a:defRPr>
            </a:lvl1pPr>
          </a:lstStyle>
          <a:p>
            <a:pPr/>
            <a:r>
              <a:t>Section Title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84" name="Rectangle"/>
          <p:cNvSpPr/>
          <p:nvPr/>
        </p:nvSpPr>
        <p:spPr>
          <a:xfrm>
            <a:off x="1008907" y="1067048"/>
            <a:ext cx="22378886"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85" name="Slide Subtitle"/>
          <p:cNvSpPr txBox="1"/>
          <p:nvPr>
            <p:ph type="body" sz="quarter" idx="21" hasCustomPrompt="1"/>
          </p:nvPr>
        </p:nvSpPr>
        <p:spPr>
          <a:xfrm>
            <a:off x="2057400" y="3232086"/>
            <a:ext cx="20269200" cy="845948"/>
          </a:xfrm>
          <a:prstGeom prst="rect">
            <a:avLst/>
          </a:prstGeom>
        </p:spPr>
        <p:txBody>
          <a:bodyPr/>
          <a:lstStyle/>
          <a:p>
            <a:pPr/>
            <a:r>
              <a:t>Slide Subtitle</a:t>
            </a:r>
          </a:p>
        </p:txBody>
      </p:sp>
      <p:sp>
        <p:nvSpPr>
          <p:cNvPr id="86" name="Slide Title"/>
          <p:cNvSpPr txBox="1"/>
          <p:nvPr>
            <p:ph type="title" hasCustomPrompt="1"/>
          </p:nvPr>
        </p:nvSpPr>
        <p:spPr>
          <a:xfrm>
            <a:off x="2057400" y="1060698"/>
            <a:ext cx="20269200" cy="2272842"/>
          </a:xfrm>
          <a:prstGeom prst="rect">
            <a:avLst/>
          </a:prstGeom>
        </p:spPr>
        <p:txBody>
          <a:bodyPr/>
          <a:lstStyle>
            <a:lvl1pPr>
              <a:lnSpc>
                <a:spcPct val="70000"/>
              </a:lnSpc>
              <a:defRPr sz="8200"/>
            </a:lvl1pPr>
          </a:lstStyle>
          <a:p>
            <a:pPr/>
            <a:r>
              <a:t>Slide Title</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genda">
    <p:spTree>
      <p:nvGrpSpPr>
        <p:cNvPr id="1" name=""/>
        <p:cNvGrpSpPr/>
        <p:nvPr/>
      </p:nvGrpSpPr>
      <p:grpSpPr>
        <a:xfrm>
          <a:off x="0" y="0"/>
          <a:ext cx="0" cy="0"/>
          <a:chOff x="0" y="0"/>
          <a:chExt cx="0" cy="0"/>
        </a:xfrm>
      </p:grpSpPr>
      <p:sp>
        <p:nvSpPr>
          <p:cNvPr id="94" name="Rectangle"/>
          <p:cNvSpPr/>
          <p:nvPr/>
        </p:nvSpPr>
        <p:spPr>
          <a:xfrm>
            <a:off x="12197605" y="1065312"/>
            <a:ext cx="11184585" cy="11585376"/>
          </a:xfrm>
          <a:prstGeom prst="rect">
            <a:avLst/>
          </a:prstGeom>
          <a:solidFill>
            <a:schemeClr val="accent1"/>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95" name="Rectangle"/>
          <p:cNvSpPr/>
          <p:nvPr/>
        </p:nvSpPr>
        <p:spPr>
          <a:xfrm>
            <a:off x="1003299" y="2076549"/>
            <a:ext cx="11194307" cy="9556552"/>
          </a:xfrm>
          <a:prstGeom prst="rect">
            <a:avLst/>
          </a:prstGeom>
          <a:solidFill>
            <a:schemeClr val="accent3">
              <a:satOff val="-3883"/>
              <a:lumOff val="14670"/>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96" name="Body Level One…"/>
          <p:cNvSpPr txBox="1"/>
          <p:nvPr>
            <p:ph type="body" sz="quarter" idx="1" hasCustomPrompt="1"/>
          </p:nvPr>
        </p:nvSpPr>
        <p:spPr>
          <a:xfrm>
            <a:off x="13496600" y="4331487"/>
            <a:ext cx="9049076" cy="5492985"/>
          </a:xfrm>
          <a:prstGeom prst="rect">
            <a:avLst/>
          </a:prstGeom>
        </p:spPr>
        <p:txBody>
          <a:bodyPr/>
          <a:lstStyle>
            <a:lvl1pPr algn="l">
              <a:lnSpc>
                <a:spcPct val="100000"/>
              </a:lnSpc>
              <a:spcBef>
                <a:spcPts val="3200"/>
              </a:spcBef>
              <a:defRPr spc="-39" sz="4000"/>
            </a:lvl1pPr>
            <a:lvl2pPr algn="l">
              <a:lnSpc>
                <a:spcPct val="100000"/>
              </a:lnSpc>
              <a:spcBef>
                <a:spcPts val="3200"/>
              </a:spcBef>
              <a:defRPr spc="-39" sz="4000"/>
            </a:lvl2pPr>
            <a:lvl3pPr algn="l">
              <a:lnSpc>
                <a:spcPct val="100000"/>
              </a:lnSpc>
              <a:spcBef>
                <a:spcPts val="3200"/>
              </a:spcBef>
              <a:defRPr spc="-39" sz="4000"/>
            </a:lvl3pPr>
            <a:lvl4pPr algn="l">
              <a:lnSpc>
                <a:spcPct val="100000"/>
              </a:lnSpc>
              <a:spcBef>
                <a:spcPts val="3200"/>
              </a:spcBef>
              <a:defRPr spc="-39" sz="4000"/>
            </a:lvl4pPr>
            <a:lvl5pPr algn="l">
              <a:lnSpc>
                <a:spcPct val="100000"/>
              </a:lnSpc>
              <a:spcBef>
                <a:spcPts val="3200"/>
              </a:spcBef>
              <a:defRPr spc="-39" sz="4000"/>
            </a:lvl5pPr>
          </a:lstStyle>
          <a:p>
            <a:pPr/>
            <a:r>
              <a:t>Agenda Topics</a:t>
            </a:r>
          </a:p>
          <a:p>
            <a:pPr lvl="1"/>
            <a:r>
              <a:t/>
            </a:r>
          </a:p>
          <a:p>
            <a:pPr lvl="2"/>
            <a:r>
              <a:t/>
            </a:r>
          </a:p>
          <a:p>
            <a:pPr lvl="3"/>
            <a:r>
              <a:t/>
            </a:r>
          </a:p>
          <a:p>
            <a:pPr lvl="4"/>
            <a:r>
              <a:t/>
            </a:r>
          </a:p>
        </p:txBody>
      </p:sp>
      <p:sp>
        <p:nvSpPr>
          <p:cNvPr id="97" name="Agenda Title"/>
          <p:cNvSpPr txBox="1"/>
          <p:nvPr>
            <p:ph type="title" hasCustomPrompt="1"/>
          </p:nvPr>
        </p:nvSpPr>
        <p:spPr>
          <a:xfrm>
            <a:off x="1676400" y="5865318"/>
            <a:ext cx="9829800" cy="1733018"/>
          </a:xfrm>
          <a:prstGeom prst="rect">
            <a:avLst/>
          </a:prstGeom>
        </p:spPr>
        <p:txBody>
          <a:bodyPr anchor="ctr"/>
          <a:lstStyle>
            <a:lvl1pPr>
              <a:lnSpc>
                <a:spcPct val="70000"/>
              </a:lnSpc>
              <a:defRPr sz="8200"/>
            </a:lvl1pPr>
          </a:lstStyle>
          <a:p>
            <a:pPr/>
            <a:r>
              <a:t>Agenda Title</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spTree>
      <p:nvGrpSpPr>
        <p:cNvPr id="1" name=""/>
        <p:cNvGrpSpPr/>
        <p:nvPr/>
      </p:nvGrpSpPr>
      <p:grpSpPr>
        <a:xfrm>
          <a:off x="0" y="0"/>
          <a:ext cx="0" cy="0"/>
          <a:chOff x="0" y="0"/>
          <a:chExt cx="0" cy="0"/>
        </a:xfrm>
      </p:grpSpPr>
      <p:sp>
        <p:nvSpPr>
          <p:cNvPr id="105" name="Rectangle"/>
          <p:cNvSpPr/>
          <p:nvPr/>
        </p:nvSpPr>
        <p:spPr>
          <a:xfrm>
            <a:off x="999500" y="1067048"/>
            <a:ext cx="22378886"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106" name="Body Level One…"/>
          <p:cNvSpPr txBox="1"/>
          <p:nvPr>
            <p:ph type="body" sz="half" idx="1" hasCustomPrompt="1"/>
          </p:nvPr>
        </p:nvSpPr>
        <p:spPr>
          <a:xfrm>
            <a:off x="2057400" y="4261880"/>
            <a:ext cx="20269200" cy="5061561"/>
          </a:xfrm>
          <a:prstGeom prst="rect">
            <a:avLst/>
          </a:prstGeom>
        </p:spPr>
        <p:txBody>
          <a:bodyPr/>
          <a:lstStyle>
            <a:lvl1pPr>
              <a:defRPr b="0" sz="12000">
                <a:latin typeface="Canela Regular"/>
                <a:ea typeface="Canela Regular"/>
                <a:cs typeface="Canela Regular"/>
                <a:sym typeface="Canela Regular"/>
              </a:defRPr>
            </a:lvl1pPr>
            <a:lvl2pPr>
              <a:defRPr b="0" sz="12000">
                <a:latin typeface="Canela Regular"/>
                <a:ea typeface="Canela Regular"/>
                <a:cs typeface="Canela Regular"/>
                <a:sym typeface="Canela Regular"/>
              </a:defRPr>
            </a:lvl2pPr>
            <a:lvl3pPr>
              <a:defRPr b="0" sz="12000">
                <a:latin typeface="Canela Regular"/>
                <a:ea typeface="Canela Regular"/>
                <a:cs typeface="Canela Regular"/>
                <a:sym typeface="Canela Regular"/>
              </a:defRPr>
            </a:lvl3pPr>
            <a:lvl4pPr>
              <a:defRPr b="0" sz="12000">
                <a:latin typeface="Canela Regular"/>
                <a:ea typeface="Canela Regular"/>
                <a:cs typeface="Canela Regular"/>
                <a:sym typeface="Canela Regular"/>
              </a:defRPr>
            </a:lvl4pPr>
            <a:lvl5pPr>
              <a:defRPr b="0" sz="12000">
                <a:latin typeface="Canela Regular"/>
                <a:ea typeface="Canela Regular"/>
                <a:cs typeface="Canela Regular"/>
                <a:sym typeface="Canela Regular"/>
              </a:defRPr>
            </a:lvl5pPr>
          </a:lstStyle>
          <a:p>
            <a:pPr/>
            <a:r>
              <a:t>Statement </a:t>
            </a:r>
          </a:p>
          <a:p>
            <a:pPr lvl="1"/>
            <a:r>
              <a:t/>
            </a:r>
          </a:p>
          <a:p>
            <a:pPr lvl="2"/>
            <a:r>
              <a:t/>
            </a:r>
          </a:p>
          <a:p>
            <a:pPr lvl="3"/>
            <a:r>
              <a:t/>
            </a:r>
          </a:p>
          <a:p>
            <a:pPr lvl="4"/>
            <a:r>
              <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spTree>
      <p:nvGrpSpPr>
        <p:cNvPr id="1" name=""/>
        <p:cNvGrpSpPr/>
        <p:nvPr/>
      </p:nvGrpSpPr>
      <p:grpSpPr>
        <a:xfrm>
          <a:off x="0" y="0"/>
          <a:ext cx="0" cy="0"/>
          <a:chOff x="0" y="0"/>
          <a:chExt cx="0" cy="0"/>
        </a:xfrm>
      </p:grpSpPr>
      <p:sp>
        <p:nvSpPr>
          <p:cNvPr id="114" name="Rectangle"/>
          <p:cNvSpPr/>
          <p:nvPr/>
        </p:nvSpPr>
        <p:spPr>
          <a:xfrm>
            <a:off x="1008907" y="1066849"/>
            <a:ext cx="22378886" cy="11582302"/>
          </a:xfrm>
          <a:prstGeom prst="rect">
            <a:avLst/>
          </a:prstGeom>
          <a:solidFill>
            <a:schemeClr val="accent1"/>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115" name="Fact information"/>
          <p:cNvSpPr txBox="1"/>
          <p:nvPr>
            <p:ph type="body" sz="quarter" idx="21" hasCustomPrompt="1"/>
          </p:nvPr>
        </p:nvSpPr>
        <p:spPr>
          <a:xfrm>
            <a:off x="2057400" y="8113450"/>
            <a:ext cx="20269200" cy="845948"/>
          </a:xfrm>
          <a:prstGeom prst="rect">
            <a:avLst/>
          </a:prstGeom>
        </p:spPr>
        <p:txBody>
          <a:bodyPr anchor="t"/>
          <a:lstStyle/>
          <a:p>
            <a:pPr/>
            <a:r>
              <a:t>Fact information</a:t>
            </a:r>
          </a:p>
        </p:txBody>
      </p:sp>
      <p:sp>
        <p:nvSpPr>
          <p:cNvPr id="116" name="Body Level One…"/>
          <p:cNvSpPr txBox="1"/>
          <p:nvPr>
            <p:ph type="body" sz="half" idx="1" hasCustomPrompt="1"/>
          </p:nvPr>
        </p:nvSpPr>
        <p:spPr>
          <a:xfrm>
            <a:off x="2057400" y="3498790"/>
            <a:ext cx="20269200" cy="4814114"/>
          </a:xfrm>
          <a:prstGeom prst="rect">
            <a:avLst/>
          </a:prstGeom>
        </p:spPr>
        <p:txBody>
          <a:bodyPr anchor="b"/>
          <a:lstStyle>
            <a:lvl1pPr defTabSz="2438338">
              <a:lnSpc>
                <a:spcPct val="80000"/>
              </a:lnSpc>
              <a:defRPr b="0" spc="-500" sz="25000">
                <a:latin typeface="+mn-lt"/>
                <a:ea typeface="+mn-ea"/>
                <a:cs typeface="+mn-cs"/>
                <a:sym typeface="Canela Bold"/>
              </a:defRPr>
            </a:lvl1pPr>
            <a:lvl2pPr defTabSz="2438338">
              <a:lnSpc>
                <a:spcPct val="80000"/>
              </a:lnSpc>
              <a:defRPr b="0" spc="-500" sz="25000">
                <a:latin typeface="+mn-lt"/>
                <a:ea typeface="+mn-ea"/>
                <a:cs typeface="+mn-cs"/>
                <a:sym typeface="Canela Bold"/>
              </a:defRPr>
            </a:lvl2pPr>
            <a:lvl3pPr defTabSz="2438338">
              <a:lnSpc>
                <a:spcPct val="80000"/>
              </a:lnSpc>
              <a:defRPr b="0" spc="-500" sz="25000">
                <a:latin typeface="+mn-lt"/>
                <a:ea typeface="+mn-ea"/>
                <a:cs typeface="+mn-cs"/>
                <a:sym typeface="Canela Bold"/>
              </a:defRPr>
            </a:lvl3pPr>
            <a:lvl4pPr defTabSz="2438338">
              <a:lnSpc>
                <a:spcPct val="80000"/>
              </a:lnSpc>
              <a:defRPr b="0" spc="-500" sz="25000">
                <a:latin typeface="+mn-lt"/>
                <a:ea typeface="+mn-ea"/>
                <a:cs typeface="+mn-cs"/>
                <a:sym typeface="Canela Bold"/>
              </a:defRPr>
            </a:lvl4pPr>
            <a:lvl5pPr defTabSz="2438338">
              <a:lnSpc>
                <a:spcPct val="80000"/>
              </a:lnSpc>
              <a:defRPr b="0" spc="-500" sz="25000">
                <a:latin typeface="+mn-lt"/>
                <a:ea typeface="+mn-ea"/>
                <a:cs typeface="+mn-cs"/>
                <a:sym typeface="Canela Bold"/>
              </a:defRPr>
            </a:lvl5pPr>
          </a:lstStyle>
          <a:p>
            <a:pPr/>
            <a:r>
              <a:t>100%</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24" name="Rectangle"/>
          <p:cNvSpPr/>
          <p:nvPr/>
        </p:nvSpPr>
        <p:spPr>
          <a:xfrm>
            <a:off x="1008907" y="1064171"/>
            <a:ext cx="22378886" cy="11587658"/>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125" name="Body Level One…"/>
          <p:cNvSpPr txBox="1"/>
          <p:nvPr>
            <p:ph type="body" sz="quarter" idx="1" hasCustomPrompt="1"/>
          </p:nvPr>
        </p:nvSpPr>
        <p:spPr>
          <a:xfrm>
            <a:off x="5737745" y="5549900"/>
            <a:ext cx="12908510" cy="2628900"/>
          </a:xfrm>
          <a:prstGeom prst="rect">
            <a:avLst/>
          </a:prstGeom>
        </p:spPr>
        <p:txBody>
          <a:bodyPr/>
          <a:lstStyle>
            <a:lvl1pPr marL="320204" indent="-320204" algn="l" defTabSz="355600">
              <a:lnSpc>
                <a:spcPct val="80000"/>
              </a:lnSpc>
              <a:defRPr b="0" sz="7000">
                <a:latin typeface="Canela Deck Regular"/>
                <a:ea typeface="Canela Deck Regular"/>
                <a:cs typeface="Canela Deck Regular"/>
                <a:sym typeface="Canela Deck Regular"/>
              </a:defRPr>
            </a:lvl1pPr>
            <a:lvl2pPr marL="320204" indent="136995" algn="l" defTabSz="355600">
              <a:lnSpc>
                <a:spcPct val="80000"/>
              </a:lnSpc>
              <a:defRPr b="0" sz="7000">
                <a:latin typeface="Canela Deck Regular"/>
                <a:ea typeface="Canela Deck Regular"/>
                <a:cs typeface="Canela Deck Regular"/>
                <a:sym typeface="Canela Deck Regular"/>
              </a:defRPr>
            </a:lvl2pPr>
            <a:lvl3pPr marL="320204" indent="594195" algn="l" defTabSz="355600">
              <a:lnSpc>
                <a:spcPct val="80000"/>
              </a:lnSpc>
              <a:defRPr b="0" sz="7000">
                <a:latin typeface="Canela Deck Regular"/>
                <a:ea typeface="Canela Deck Regular"/>
                <a:cs typeface="Canela Deck Regular"/>
                <a:sym typeface="Canela Deck Regular"/>
              </a:defRPr>
            </a:lvl3pPr>
            <a:lvl4pPr marL="320204" indent="1051395" algn="l" defTabSz="355600">
              <a:lnSpc>
                <a:spcPct val="80000"/>
              </a:lnSpc>
              <a:defRPr b="0" sz="7000">
                <a:latin typeface="Canela Deck Regular"/>
                <a:ea typeface="Canela Deck Regular"/>
                <a:cs typeface="Canela Deck Regular"/>
                <a:sym typeface="Canela Deck Regular"/>
              </a:defRPr>
            </a:lvl4pPr>
            <a:lvl5pPr marL="320204" indent="1508595" algn="l" defTabSz="355600">
              <a:lnSpc>
                <a:spcPct val="80000"/>
              </a:lnSpc>
              <a:defRPr b="0" sz="7000">
                <a:latin typeface="Canela Deck Regular"/>
                <a:ea typeface="Canela Deck Regular"/>
                <a:cs typeface="Canela Deck Regular"/>
                <a:sym typeface="Canela Deck Regular"/>
              </a:defRPr>
            </a:lvl5pPr>
          </a:lstStyle>
          <a:p>
            <a:pPr/>
            <a:r>
              <a:t>“Notable Quote”</a:t>
            </a:r>
          </a:p>
          <a:p>
            <a:pPr lvl="1"/>
            <a:r>
              <a:t/>
            </a:r>
          </a:p>
          <a:p>
            <a:pPr lvl="2"/>
            <a:r>
              <a:t/>
            </a:r>
          </a:p>
          <a:p>
            <a:pPr lvl="3"/>
            <a:r>
              <a:t/>
            </a:r>
          </a:p>
          <a:p>
            <a:pPr lvl="4"/>
            <a:r>
              <a:t/>
            </a:r>
          </a:p>
        </p:txBody>
      </p:sp>
      <p:sp>
        <p:nvSpPr>
          <p:cNvPr id="126" name="Attribution"/>
          <p:cNvSpPr txBox="1"/>
          <p:nvPr>
            <p:ph type="body" sz="quarter" idx="21" hasCustomPrompt="1"/>
          </p:nvPr>
        </p:nvSpPr>
        <p:spPr>
          <a:xfrm>
            <a:off x="6100233" y="9999201"/>
            <a:ext cx="12546022" cy="508001"/>
          </a:xfrm>
          <a:prstGeom prst="rect">
            <a:avLst/>
          </a:prstGeom>
        </p:spPr>
        <p:txBody>
          <a:bodyPr anchor="t"/>
          <a:lstStyle>
            <a:lvl1pPr algn="l" defTabSz="355600">
              <a:lnSpc>
                <a:spcPct val="140000"/>
              </a:lnSpc>
              <a:defRPr spc="26" sz="2700"/>
            </a:lvl1pPr>
          </a:lstStyle>
          <a:p>
            <a:pPr/>
            <a:r>
              <a:t>Attribution</a:t>
            </a: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34" name="153339838_1340x2010.jpg"/>
          <p:cNvSpPr/>
          <p:nvPr>
            <p:ph type="pic" idx="21"/>
          </p:nvPr>
        </p:nvSpPr>
        <p:spPr>
          <a:xfrm>
            <a:off x="12128500" y="-1638300"/>
            <a:ext cx="11341100" cy="17011650"/>
          </a:xfrm>
          <a:prstGeom prst="rect">
            <a:avLst/>
          </a:prstGeom>
        </p:spPr>
        <p:txBody>
          <a:bodyPr lIns="91439" tIns="45719" rIns="91439" bIns="45719" anchor="t">
            <a:noAutofit/>
          </a:bodyPr>
          <a:lstStyle/>
          <a:p>
            <a:pPr/>
          </a:p>
        </p:txBody>
      </p:sp>
      <p:sp>
        <p:nvSpPr>
          <p:cNvPr id="135" name="936299162_1323x1986.jpg"/>
          <p:cNvSpPr/>
          <p:nvPr>
            <p:ph type="pic" idx="22"/>
          </p:nvPr>
        </p:nvSpPr>
        <p:spPr>
          <a:xfrm>
            <a:off x="1003300" y="-4737100"/>
            <a:ext cx="11201401" cy="16814800"/>
          </a:xfrm>
          <a:prstGeom prst="rect">
            <a:avLst/>
          </a:prstGeom>
        </p:spPr>
        <p:txBody>
          <a:bodyPr lIns="91439" tIns="45719" rIns="91439" bIns="45719" anchor="t">
            <a:noAutofit/>
          </a:bodyPr>
          <a:lstStyle/>
          <a:p>
            <a:pPr/>
          </a:p>
        </p:txBody>
      </p:sp>
      <p:sp>
        <p:nvSpPr>
          <p:cNvPr id="136" name="101883338_1323x1985.jpg"/>
          <p:cNvSpPr/>
          <p:nvPr>
            <p:ph type="pic" idx="23"/>
          </p:nvPr>
        </p:nvSpPr>
        <p:spPr>
          <a:xfrm>
            <a:off x="1003300" y="1344083"/>
            <a:ext cx="11201400" cy="16806333"/>
          </a:xfrm>
          <a:prstGeom prst="rect">
            <a:avLst/>
          </a:prstGeom>
        </p:spPr>
        <p:txBody>
          <a:bodyPr lIns="91439" tIns="45719" rIns="91439" bIns="45719" anchor="t">
            <a:noAutofit/>
          </a:bodyPr>
          <a:lstStyle/>
          <a:p>
            <a:pPr/>
          </a:p>
        </p:txBody>
      </p:sp>
      <p:sp>
        <p:nvSpPr>
          <p:cNvPr id="137" name="Slide Number"/>
          <p:cNvSpPr txBox="1"/>
          <p:nvPr>
            <p:ph type="sldNum" sz="quarter" idx="2"/>
          </p:nvPr>
        </p:nvSpPr>
        <p:spPr>
          <a:xfrm>
            <a:off x="12043207"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44" name="913369614_2691x1794.jpg"/>
          <p:cNvSpPr/>
          <p:nvPr>
            <p:ph type="pic" idx="21"/>
          </p:nvPr>
        </p:nvSpPr>
        <p:spPr>
          <a:xfrm>
            <a:off x="800100" y="253554"/>
            <a:ext cx="22783800" cy="15239310"/>
          </a:xfrm>
          <a:prstGeom prst="rect">
            <a:avLst/>
          </a:prstGeom>
        </p:spPr>
        <p:txBody>
          <a:bodyPr lIns="91439" tIns="45719" rIns="91439" bIns="45719" anchor="t">
            <a:noAutofit/>
          </a:bodyPr>
          <a:lstStyle/>
          <a:p>
            <a:pPr/>
          </a:p>
        </p:txBody>
      </p:sp>
      <p:sp>
        <p:nvSpPr>
          <p:cNvPr id="1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6F7F2"/>
        </a:solidFill>
      </p:bgPr>
    </p:bg>
    <p:spTree>
      <p:nvGrpSpPr>
        <p:cNvPr id="1" name=""/>
        <p:cNvGrpSpPr/>
        <p:nvPr/>
      </p:nvGrpSpPr>
      <p:grpSpPr>
        <a:xfrm>
          <a:off x="0" y="0"/>
          <a:ext cx="0" cy="0"/>
          <a:chOff x="0" y="0"/>
          <a:chExt cx="0" cy="0"/>
        </a:xfrm>
      </p:grpSpPr>
      <p:sp>
        <p:nvSpPr>
          <p:cNvPr id="2" name="Rectangle"/>
          <p:cNvSpPr/>
          <p:nvPr/>
        </p:nvSpPr>
        <p:spPr>
          <a:xfrm>
            <a:off x="1002557" y="1066800"/>
            <a:ext cx="22378886" cy="11582400"/>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3" name="Presentation Title"/>
          <p:cNvSpPr txBox="1"/>
          <p:nvPr>
            <p:ph type="title" hasCustomPrompt="1"/>
          </p:nvPr>
        </p:nvSpPr>
        <p:spPr>
          <a:xfrm>
            <a:off x="2057400" y="2865877"/>
            <a:ext cx="20269200" cy="53597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Presentation Title</a:t>
            </a:r>
          </a:p>
        </p:txBody>
      </p:sp>
      <p:sp>
        <p:nvSpPr>
          <p:cNvPr id="4" name="Body Level One…"/>
          <p:cNvSpPr txBox="1"/>
          <p:nvPr>
            <p:ph type="body" idx="1" hasCustomPrompt="1"/>
          </p:nvPr>
        </p:nvSpPr>
        <p:spPr>
          <a:xfrm>
            <a:off x="2057400" y="7814975"/>
            <a:ext cx="20269200" cy="14880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Slide Subtitle</a:t>
            </a:r>
          </a:p>
          <a:p>
            <a:pPr lvl="1"/>
            <a:r>
              <a:t/>
            </a:r>
          </a:p>
          <a:p>
            <a:pPr lvl="2"/>
            <a:r>
              <a:t/>
            </a:r>
          </a:p>
          <a:p>
            <a:pPr lvl="3"/>
            <a:r>
              <a:t/>
            </a:r>
          </a:p>
          <a:p>
            <a:pPr lvl="4"/>
            <a:r>
              <a:t/>
            </a:r>
          </a:p>
        </p:txBody>
      </p:sp>
      <p:sp>
        <p:nvSpPr>
          <p:cNvPr id="5" name="Slide Number"/>
          <p:cNvSpPr txBox="1"/>
          <p:nvPr>
            <p:ph type="sldNum" sz="quarter" idx="2"/>
          </p:nvPr>
        </p:nvSpPr>
        <p:spPr>
          <a:xfrm>
            <a:off x="12038228" y="13131800"/>
            <a:ext cx="307544" cy="342900"/>
          </a:xfrm>
          <a:prstGeom prst="rect">
            <a:avLst/>
          </a:prstGeom>
          <a:ln w="12700">
            <a:miter lim="400000"/>
          </a:ln>
        </p:spPr>
        <p:txBody>
          <a:bodyPr wrap="none" lIns="50800" tIns="50800" rIns="50800" bIns="50800" anchor="b">
            <a:spAutoFit/>
          </a:bodyPr>
          <a:lstStyle>
            <a:lvl1pPr defTabSz="825500">
              <a:lnSpc>
                <a:spcPct val="100000"/>
              </a:lnSpc>
              <a:spcBef>
                <a:spcPts val="0"/>
              </a:spcBef>
              <a:defRPr sz="1600">
                <a:solidFill>
                  <a:srgbClr val="5E5E5E"/>
                </a:solidFill>
                <a:latin typeface="Proxima Nova"/>
                <a:ea typeface="Proxima Nova"/>
                <a:cs typeface="Proxima Nova"/>
                <a:sym typeface="Proxima Nova"/>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1pPr>
      <a:lvl2pPr marL="0" marR="0" indent="4572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2pPr>
      <a:lvl3pPr marL="0" marR="0" indent="9144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3pPr>
      <a:lvl4pPr marL="0" marR="0" indent="13716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4pPr>
      <a:lvl5pPr marL="0" marR="0" indent="18288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5pPr>
      <a:lvl6pPr marL="0" marR="0" indent="22860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6pPr>
      <a:lvl7pPr marL="0" marR="0" indent="27432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7pPr>
      <a:lvl8pPr marL="0" marR="0" indent="32004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8pPr>
      <a:lvl9pPr marL="0" marR="0" indent="36576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9pPr>
    </p:titleStyle>
    <p:bodyStyle>
      <a:lvl1pPr marL="0" marR="0" indent="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1pPr>
      <a:lvl2pPr marL="0" marR="0" indent="4572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2pPr>
      <a:lvl3pPr marL="0" marR="0" indent="9144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3pPr>
      <a:lvl4pPr marL="0" marR="0" indent="13716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4pPr>
      <a:lvl5pPr marL="0" marR="0" indent="18288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5pPr>
      <a:lvl6pPr marL="0" marR="0" indent="22860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6pPr>
      <a:lvl7pPr marL="0" marR="0" indent="27432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7pPr>
      <a:lvl8pPr marL="0" marR="0" indent="32004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8pPr>
      <a:lvl9pPr marL="0" marR="0" indent="36576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Dr Chris Webb October 2020"/>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a:defRPr b="0">
                <a:latin typeface="Gill Sans"/>
                <a:ea typeface="Gill Sans"/>
                <a:cs typeface="Gill Sans"/>
                <a:sym typeface="Gill Sans"/>
              </a:defRPr>
            </a:lvl1pPr>
          </a:lstStyle>
          <a:p>
            <a:pPr/>
            <a:r>
              <a:t>Dr Chris Webb October 2020</a:t>
            </a:r>
          </a:p>
        </p:txBody>
      </p:sp>
      <p:sp>
        <p:nvSpPr>
          <p:cNvPr id="162" name="MRCGP:…"/>
          <p:cNvSpPr txBox="1"/>
          <p:nvPr>
            <p:ph type="ctrTitle"/>
          </p:nvPr>
        </p:nvSpPr>
        <p:spPr>
          <a:prstGeom prst="rect">
            <a:avLst/>
          </a:prstGeom>
        </p:spPr>
        <p:txBody>
          <a:bodyPr/>
          <a:lstStyle/>
          <a:p>
            <a:pPr>
              <a:defRPr sz="9100">
                <a:latin typeface="Gill Sans"/>
                <a:ea typeface="Gill Sans"/>
                <a:cs typeface="Gill Sans"/>
                <a:sym typeface="Gill Sans"/>
              </a:defRPr>
            </a:pPr>
            <a:r>
              <a:t>MRCGP: </a:t>
            </a:r>
          </a:p>
          <a:p>
            <a:pPr>
              <a:defRPr sz="9100">
                <a:latin typeface="Gill Sans"/>
                <a:ea typeface="Gill Sans"/>
                <a:cs typeface="Gill Sans"/>
                <a:sym typeface="Gill Sans"/>
              </a:defRPr>
            </a:pPr>
            <a:r>
              <a:t>Recorded Consultation Assessment (RCA)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What is the RCA?"/>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What is the RCA?</a:t>
            </a:r>
          </a:p>
        </p:txBody>
      </p:sp>
      <p:sp>
        <p:nvSpPr>
          <p:cNvPr id="165" name="A summative assessment of a doctor’s ability to apply clinical, professional, communication &amp; practical skills appropriate for general practice…"/>
          <p:cNvSpPr txBox="1"/>
          <p:nvPr>
            <p:ph type="body" idx="1"/>
          </p:nvPr>
        </p:nvSpPr>
        <p:spPr>
          <a:prstGeom prst="rect">
            <a:avLst/>
          </a:prstGeom>
        </p:spPr>
        <p:txBody>
          <a:bodyPr/>
          <a:lstStyle/>
          <a:p>
            <a:pPr marL="0" indent="0" algn="ctr" defTabSz="825500">
              <a:lnSpc>
                <a:spcPct val="90000"/>
              </a:lnSpc>
              <a:spcBef>
                <a:spcPts val="0"/>
              </a:spcBef>
              <a:buSzTx/>
              <a:buNone/>
              <a:defRPr sz="5500">
                <a:latin typeface="Gill Sans"/>
                <a:ea typeface="Gill Sans"/>
                <a:cs typeface="Gill Sans"/>
                <a:sym typeface="Gill Sans"/>
              </a:defRPr>
            </a:pPr>
            <a:r>
              <a:t>A summative assessment of a doctor’s ability to apply clinical, professional, communication &amp; practical skills appropriate for general practice</a:t>
            </a:r>
          </a:p>
          <a:p>
            <a:pPr marL="0" indent="0" algn="ctr" defTabSz="825500">
              <a:lnSpc>
                <a:spcPct val="90000"/>
              </a:lnSpc>
              <a:spcBef>
                <a:spcPts val="0"/>
              </a:spcBef>
              <a:buSzTx/>
              <a:buNone/>
              <a:defRPr sz="5500">
                <a:latin typeface="Gill Sans"/>
                <a:ea typeface="Gill Sans"/>
                <a:cs typeface="Gill Sans"/>
                <a:sym typeface="Gill Sans"/>
              </a:defRPr>
            </a:pPr>
          </a:p>
          <a:p>
            <a:pPr marL="0" indent="0" algn="ctr" defTabSz="825500">
              <a:lnSpc>
                <a:spcPct val="90000"/>
              </a:lnSpc>
              <a:spcBef>
                <a:spcPts val="0"/>
              </a:spcBef>
              <a:buSzTx/>
              <a:buNone/>
              <a:defRPr sz="5500">
                <a:latin typeface="Gill Sans"/>
                <a:ea typeface="Gill Sans"/>
                <a:cs typeface="Gill Sans"/>
                <a:sym typeface="Gill Sans"/>
              </a:defRPr>
            </a:pPr>
            <a:r>
              <a:t>Uses pre-recorded video or audio consultations to provide evidence from a range of encounters &amp; also provides an opportunity to target particular aspects of clinical care &amp; expertise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he aim of the RCA is to test a doctor’s ability to gather information &amp; apply learned understanding of disease processes &amp; person-centred care appropriately in a primary care context, make evidence-based decisions, &amp; communicate effectively with patient"/>
          <p:cNvSpPr txBox="1"/>
          <p:nvPr>
            <p:ph type="body" sz="half" idx="1"/>
          </p:nvPr>
        </p:nvSpPr>
        <p:spPr>
          <a:prstGeom prst="rect">
            <a:avLst/>
          </a:prstGeom>
        </p:spPr>
        <p:txBody>
          <a:bodyPr/>
          <a:lstStyle>
            <a:lvl1pPr>
              <a:defRPr sz="5400">
                <a:latin typeface="Gill Sans"/>
                <a:ea typeface="Gill Sans"/>
                <a:cs typeface="Gill Sans"/>
                <a:sym typeface="Gill Sans"/>
              </a:defRPr>
            </a:lvl1pPr>
          </a:lstStyle>
          <a:p>
            <a:pPr/>
            <a:r>
              <a:t>The aim of the RCA is to test a doctor’s ability to gather information &amp; apply learned understanding of disease processes &amp; person-centred care appropriately in a primary care context, make evidence-based decisions, &amp; communicate effectively with patients &amp; colleagues. Being able to integrate these skills effectively is a key element of this assessment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Slide Subtitle"/>
          <p:cNvSpPr txBox="1"/>
          <p:nvPr>
            <p:ph type="body" idx="21"/>
          </p:nvPr>
        </p:nvSpPr>
        <p:spPr>
          <a:prstGeom prst="rect">
            <a:avLst/>
          </a:prstGeom>
        </p:spPr>
        <p:txBody>
          <a:bodyPr/>
          <a:lstStyle/>
          <a:p>
            <a:pPr/>
          </a:p>
        </p:txBody>
      </p:sp>
      <p:sp>
        <p:nvSpPr>
          <p:cNvPr id="170" name="Format of the RCA"/>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Format of the RCA </a:t>
            </a:r>
          </a:p>
        </p:txBody>
      </p:sp>
      <p:sp>
        <p:nvSpPr>
          <p:cNvPr id="171" name="13 consultations   /   current working environment   /   ST3  /   any combination of audio, video or face-to-face   /   cases submitted to FourteenFish platform   /   cases should be of an appropriate level to demonstrate safe &amp; independent practice   / "/>
          <p:cNvSpPr txBox="1"/>
          <p:nvPr>
            <p:ph type="body" idx="1"/>
          </p:nvPr>
        </p:nvSpPr>
        <p:spPr>
          <a:xfrm>
            <a:off x="2056037" y="4643715"/>
            <a:ext cx="20271926" cy="6957369"/>
          </a:xfrm>
          <a:prstGeom prst="rect">
            <a:avLst/>
          </a:prstGeom>
        </p:spPr>
        <p:txBody>
          <a:bodyPr/>
          <a:lstStyle/>
          <a:p>
            <a:pPr marL="0" indent="0" algn="ctr" defTabSz="2194505">
              <a:spcBef>
                <a:spcPts val="3700"/>
              </a:spcBef>
              <a:buSzTx/>
              <a:buNone/>
              <a:defRPr sz="4950"/>
            </a:pPr>
            <a:r>
              <a:rPr>
                <a:solidFill>
                  <a:srgbClr val="004D65"/>
                </a:solidFill>
              </a:rPr>
              <a:t>13 consultations   </a:t>
            </a:r>
            <a:r>
              <a:t>/   </a:t>
            </a:r>
            <a:r>
              <a:rPr>
                <a:solidFill>
                  <a:srgbClr val="012F7B"/>
                </a:solidFill>
              </a:rPr>
              <a:t>current working environment  </a:t>
            </a:r>
            <a:r>
              <a:t> /   </a:t>
            </a:r>
            <a:r>
              <a:rPr>
                <a:solidFill>
                  <a:srgbClr val="1A0A52"/>
                </a:solidFill>
              </a:rPr>
              <a:t>ST3</a:t>
            </a:r>
            <a:r>
              <a:t>  /   </a:t>
            </a:r>
            <a:r>
              <a:rPr>
                <a:solidFill>
                  <a:srgbClr val="450D59"/>
                </a:solidFill>
              </a:rPr>
              <a:t>any combination of audio, video or face-to-face </a:t>
            </a:r>
            <a:r>
              <a:t>  /   </a:t>
            </a:r>
            <a:r>
              <a:rPr>
                <a:solidFill>
                  <a:srgbClr val="551029"/>
                </a:solidFill>
              </a:rPr>
              <a:t>cases submitted to FourteenFish platform  </a:t>
            </a:r>
            <a:r>
              <a:t> /   </a:t>
            </a:r>
            <a:r>
              <a:rPr>
                <a:solidFill>
                  <a:srgbClr val="831100"/>
                </a:solidFill>
              </a:rPr>
              <a:t>cases should be of an appropriate level to demonstrate safe &amp; independent practice </a:t>
            </a:r>
            <a:r>
              <a:t>  /   </a:t>
            </a:r>
            <a:r>
              <a:rPr>
                <a:solidFill>
                  <a:srgbClr val="7B2900"/>
                </a:solidFill>
              </a:rPr>
              <a:t>assessed by trained &amp; calibrated examiners</a:t>
            </a:r>
            <a:r>
              <a:t>   /   </a:t>
            </a:r>
            <a:r>
              <a:rPr>
                <a:solidFill>
                  <a:srgbClr val="7A4A00"/>
                </a:solidFill>
              </a:rPr>
              <a:t>candidate must obtain consent from the patient under usual guidance for training &amp; GDPR (directly on 14F, written or verbally)</a:t>
            </a:r>
            <a:r>
              <a:t>   /   </a:t>
            </a:r>
            <a:r>
              <a:rPr>
                <a:solidFill>
                  <a:srgbClr val="785800"/>
                </a:solidFill>
              </a:rPr>
              <a:t>material submitted for examination is deleted after Examination Board has ratified &amp; published results or after 182 days after uploading to platform but not submitted </a:t>
            </a:r>
            <a:r>
              <a:t>  /   </a:t>
            </a:r>
            <a:r>
              <a:rPr>
                <a:solidFill>
                  <a:srgbClr val="8D8602"/>
                </a:solidFill>
              </a:rPr>
              <a:t>recordings should be continuous </a:t>
            </a:r>
            <a:r>
              <a:t>  /   </a:t>
            </a:r>
            <a:r>
              <a:rPr>
                <a:solidFill>
                  <a:srgbClr val="6F760A"/>
                </a:solidFill>
              </a:rPr>
              <a:t>camera should not be turned off during consultations </a:t>
            </a:r>
            <a:r>
              <a:t>  /   </a:t>
            </a:r>
            <a:r>
              <a:rPr>
                <a:solidFill>
                  <a:srgbClr val="38571A"/>
                </a:solidFill>
              </a:rPr>
              <a:t>no editing in anyway</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Examination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Examinations</a:t>
            </a:r>
          </a:p>
        </p:txBody>
      </p:sp>
      <p:sp>
        <p:nvSpPr>
          <p:cNvPr id="174" name="Need to respect dignity of patients &amp; observe good medical practice…"/>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t>Need to respect dignity of patients &amp; observe good medical practice</a:t>
            </a:r>
          </a:p>
          <a:p>
            <a:pPr marL="0" indent="0" algn="ctr">
              <a:buSzTx/>
              <a:buNone/>
              <a:defRPr sz="5500">
                <a:latin typeface="Gill Sans"/>
                <a:ea typeface="Gill Sans"/>
                <a:cs typeface="Gill Sans"/>
                <a:sym typeface="Gill Sans"/>
              </a:defRPr>
            </a:pPr>
            <a:r>
              <a:t>A consultation in which clothing equivalent to vest top &amp; shorts, or in the ‘swimsuit area’, is removed &amp; captured on a visual recording must not be submitted for assessment</a:t>
            </a:r>
          </a:p>
          <a:p>
            <a:pPr marL="0" indent="0" algn="ctr">
              <a:buSzTx/>
              <a:buNone/>
              <a:defRPr sz="5500">
                <a:latin typeface="Gill Sans"/>
                <a:ea typeface="Gill Sans"/>
                <a:cs typeface="Gill Sans"/>
                <a:sym typeface="Gill Sans"/>
              </a:defRPr>
            </a:pPr>
            <a:r>
              <a:t>If a consultation is submitted, where this guidance is breached, examiners have been advised that they should not continue to watch or assess it, and no marks will be awarded for that consultation</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Mandatory case submission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Mandatory case submissions </a:t>
            </a:r>
          </a:p>
        </p:txBody>
      </p:sp>
      <p:sp>
        <p:nvSpPr>
          <p:cNvPr id="177" name="At least one case involving a child aged 16 years or younger (including by proxy) - the case should reflect the impact of the patient being a child, rather than simply incidental to the clinical scenario…"/>
          <p:cNvSpPr txBox="1"/>
          <p:nvPr>
            <p:ph type="body" idx="1"/>
          </p:nvPr>
        </p:nvSpPr>
        <p:spPr>
          <a:prstGeom prst="rect">
            <a:avLst/>
          </a:prstGeom>
        </p:spPr>
        <p:txBody>
          <a:bodyPr/>
          <a:lstStyle/>
          <a:p>
            <a:pPr marL="0" indent="0" defTabSz="1609303">
              <a:spcBef>
                <a:spcPts val="2700"/>
              </a:spcBef>
              <a:buSzTx/>
              <a:buNone/>
              <a:defRPr sz="3630">
                <a:latin typeface="Gill Sans"/>
                <a:ea typeface="Gill Sans"/>
                <a:cs typeface="Gill Sans"/>
                <a:sym typeface="Gill Sans"/>
              </a:defRPr>
            </a:pPr>
            <a:r>
              <a:t>At least one case involving a child aged 16 years or younger (including by proxy) - the case should reflect the impact of the patient being a child, rather than simply incidental to the clinical scenario</a:t>
            </a:r>
          </a:p>
          <a:p>
            <a:pPr marL="0" indent="0" defTabSz="1609303">
              <a:spcBef>
                <a:spcPts val="2700"/>
              </a:spcBef>
              <a:buSzTx/>
              <a:buNone/>
              <a:defRPr sz="3630">
                <a:latin typeface="Gill Sans"/>
                <a:ea typeface="Gill Sans"/>
                <a:cs typeface="Gill Sans"/>
                <a:sym typeface="Gill Sans"/>
              </a:defRPr>
            </a:pPr>
            <a:r>
              <a:t>Minimum of </a:t>
            </a:r>
            <a:r>
              <a:rPr b="1"/>
              <a:t>one</a:t>
            </a:r>
            <a:r>
              <a:t> adult (over 65 years)</a:t>
            </a:r>
          </a:p>
          <a:p>
            <a:pPr marL="0" indent="0" defTabSz="1609303">
              <a:spcBef>
                <a:spcPts val="2700"/>
              </a:spcBef>
              <a:buSzTx/>
              <a:buNone/>
              <a:defRPr sz="3630">
                <a:latin typeface="Gill Sans"/>
                <a:ea typeface="Gill Sans"/>
                <a:cs typeface="Gill Sans"/>
                <a:sym typeface="Gill Sans"/>
              </a:defRPr>
            </a:pPr>
            <a:r>
              <a:t>Essential clinical areas - minimum of </a:t>
            </a:r>
            <a:r>
              <a:rPr b="1"/>
              <a:t>one</a:t>
            </a:r>
            <a:r>
              <a:t> case involving each of:</a:t>
            </a:r>
          </a:p>
          <a:p>
            <a:pPr marL="403383" indent="-403383" defTabSz="1609303">
              <a:spcBef>
                <a:spcPts val="2700"/>
              </a:spcBef>
              <a:defRPr sz="3630">
                <a:latin typeface="Gill Sans"/>
                <a:ea typeface="Gill Sans"/>
                <a:cs typeface="Gill Sans"/>
                <a:sym typeface="Gill Sans"/>
              </a:defRPr>
            </a:pPr>
            <a:r>
              <a:t>An acute problem that needs urgent investigation or referral</a:t>
            </a:r>
          </a:p>
          <a:p>
            <a:pPr marL="403383" indent="-403383" defTabSz="1609303">
              <a:spcBef>
                <a:spcPts val="2700"/>
              </a:spcBef>
              <a:defRPr sz="3630">
                <a:latin typeface="Gill Sans"/>
                <a:ea typeface="Gill Sans"/>
                <a:cs typeface="Gill Sans"/>
                <a:sym typeface="Gill Sans"/>
              </a:defRPr>
            </a:pPr>
            <a:r>
              <a:t>Maternal &amp; reproductive health</a:t>
            </a:r>
          </a:p>
          <a:p>
            <a:pPr marL="403383" indent="-403383" defTabSz="1609303">
              <a:spcBef>
                <a:spcPts val="2700"/>
              </a:spcBef>
              <a:defRPr sz="3630">
                <a:latin typeface="Gill Sans"/>
                <a:ea typeface="Gill Sans"/>
                <a:cs typeface="Gill Sans"/>
                <a:sym typeface="Gill Sans"/>
              </a:defRPr>
            </a:pPr>
            <a:r>
              <a:t>A mental health condition within the DSM or ICD classifications</a:t>
            </a:r>
          </a:p>
          <a:p>
            <a:pPr marL="403383" indent="-403383" defTabSz="1609303">
              <a:spcBef>
                <a:spcPts val="2700"/>
              </a:spcBef>
              <a:defRPr sz="3630">
                <a:latin typeface="Gill Sans"/>
                <a:ea typeface="Gill Sans"/>
                <a:cs typeface="Gill Sans"/>
                <a:sym typeface="Gill Sans"/>
              </a:defRPr>
            </a:pPr>
            <a:r>
              <a:t>A long-term condition eg cancer, multimorbidity or disability</a:t>
            </a:r>
          </a:p>
          <a:p>
            <a:pPr marL="0" indent="0" defTabSz="1609303">
              <a:spcBef>
                <a:spcPts val="2700"/>
              </a:spcBef>
              <a:buSzTx/>
              <a:buNone/>
              <a:defRPr sz="3630">
                <a:latin typeface="Gill Sans"/>
                <a:ea typeface="Gill Sans"/>
                <a:cs typeface="Gill Sans"/>
                <a:sym typeface="Gill Sans"/>
              </a:defRPr>
            </a:pPr>
            <a:r>
              <a:t>Minimum of 2 cases requiring either a clinical examination or an explanation of the clinical examination required to the patient (psychiatric examinations included)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Recommended case selection criteria"/>
          <p:cNvSpPr txBox="1"/>
          <p:nvPr>
            <p:ph type="title"/>
          </p:nvPr>
        </p:nvSpPr>
        <p:spPr>
          <a:prstGeom prst="rect">
            <a:avLst/>
          </a:prstGeom>
        </p:spPr>
        <p:txBody>
          <a:bodyPr/>
          <a:lstStyle>
            <a:lvl1pPr defTabSz="718184">
              <a:defRPr sz="10440">
                <a:latin typeface="Gill Sans"/>
                <a:ea typeface="Gill Sans"/>
                <a:cs typeface="Gill Sans"/>
                <a:sym typeface="Gill Sans"/>
              </a:defRPr>
            </a:lvl1pPr>
          </a:lstStyle>
          <a:p>
            <a:pPr/>
            <a:r>
              <a:t>Recommended case selection criteria</a:t>
            </a:r>
          </a:p>
        </p:txBody>
      </p:sp>
      <p:sp>
        <p:nvSpPr>
          <p:cNvPr id="180" name="No more than 2 cases where the focus of the consultation lies in any one of the Clinical Topic Areas as listed in the GP curriculum (these include Clinical Topic areas as listed in the GP Curriculum, Reproductive health and maternity, People with long-te"/>
          <p:cNvSpPr txBox="1"/>
          <p:nvPr>
            <p:ph type="body" idx="1"/>
          </p:nvPr>
        </p:nvSpPr>
        <p:spPr>
          <a:prstGeom prst="rect">
            <a:avLst/>
          </a:prstGeom>
        </p:spPr>
        <p:txBody>
          <a:bodyPr/>
          <a:lstStyle/>
          <a:p>
            <a:pPr marL="0" indent="0" algn="ctr" defTabSz="2145738">
              <a:spcBef>
                <a:spcPts val="3600"/>
              </a:spcBef>
              <a:buSzTx/>
              <a:buNone/>
              <a:defRPr sz="4840">
                <a:latin typeface="Gill Sans"/>
                <a:ea typeface="Gill Sans"/>
                <a:cs typeface="Gill Sans"/>
                <a:sym typeface="Gill Sans"/>
              </a:defRPr>
            </a:pPr>
            <a:r>
              <a:t>No more than 2 cases where the focus of the consultation lies in any one of the Clinical Topic Areas as listed in the GP curriculum (these include Clinical Topic areas as listed in the GP Curriculum, Reproductive health and maternity, People with long-term conditions (including cancer) &amp; People at the end of life (From Life stage Topics) - the spread of cases should be broad to demonstrate competence across the GP curriculum. The main focus of each case should be within a different clinical topic area of the curriculum</a:t>
            </a:r>
          </a:p>
          <a:p>
            <a:pPr marL="0" indent="0" algn="ctr" defTabSz="2145738">
              <a:spcBef>
                <a:spcPts val="3600"/>
              </a:spcBef>
              <a:buSzTx/>
              <a:buNone/>
              <a:defRPr sz="4840">
                <a:latin typeface="Gill Sans"/>
                <a:ea typeface="Gill Sans"/>
                <a:cs typeface="Gill Sans"/>
                <a:sym typeface="Gill Sans"/>
              </a:defRPr>
            </a:pPr>
            <a:r>
              <a:t>Varying spread of clinical cases &amp; levels of challenge in the consultation - consideration should be given to the complexity of the consultations submitted, for example in terms of patient expectations, beliefs, social situation, psychological issues, hidden agendas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Exceptional circumstance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Exceptional circumstances</a:t>
            </a:r>
          </a:p>
        </p:txBody>
      </p:sp>
      <p:sp>
        <p:nvSpPr>
          <p:cNvPr id="183" name="The only exceptions allowed will be military trainees working solely in military training practices during ST-3, where there is limited or no opportunity to consult with children under 16 or the elderly due to the practice demographic in these locations…"/>
          <p:cNvSpPr txBox="1"/>
          <p:nvPr>
            <p:ph type="body" idx="1"/>
          </p:nvPr>
        </p:nvSpPr>
        <p:spPr>
          <a:prstGeom prst="rect">
            <a:avLst/>
          </a:prstGeom>
        </p:spPr>
        <p:txBody>
          <a:bodyPr/>
          <a:lstStyle/>
          <a:p>
            <a:pPr marL="0" indent="0" algn="ctr" defTabSz="2413955">
              <a:spcBef>
                <a:spcPts val="4100"/>
              </a:spcBef>
              <a:buSzTx/>
              <a:buNone/>
              <a:defRPr sz="3959">
                <a:latin typeface="Gill Sans"/>
                <a:ea typeface="Gill Sans"/>
                <a:cs typeface="Gill Sans"/>
                <a:sym typeface="Gill Sans"/>
              </a:defRPr>
            </a:pPr>
            <a:r>
              <a:t>The only exceptions allowed will be military trainees working solely in military training practices during ST-3, where there is limited or no opportunity to consult with children under 16 or the elderly due to the practice demographic in these locations</a:t>
            </a:r>
          </a:p>
          <a:p>
            <a:pPr marL="0" indent="0" algn="ctr" defTabSz="2413955">
              <a:spcBef>
                <a:spcPts val="4100"/>
              </a:spcBef>
              <a:buSzTx/>
              <a:buNone/>
              <a:defRPr sz="3959">
                <a:latin typeface="Gill Sans"/>
                <a:ea typeface="Gill Sans"/>
                <a:cs typeface="Gill Sans"/>
                <a:sym typeface="Gill Sans"/>
              </a:defRPr>
            </a:pPr>
            <a:r>
              <a:t>Capability in consulting with these patient groups will be demonstrated &amp; evidenced elsewhere during a military GPST programme. Confirmation of the limited demographic will be affirmed through the Defence Deanery PHC Dean</a:t>
            </a:r>
          </a:p>
          <a:p>
            <a:pPr marL="0" indent="0" algn="ctr" defTabSz="2413955">
              <a:spcBef>
                <a:spcPts val="4100"/>
              </a:spcBef>
              <a:buSzTx/>
              <a:buNone/>
              <a:defRPr sz="3959">
                <a:latin typeface="Gill Sans"/>
                <a:ea typeface="Gill Sans"/>
                <a:cs typeface="Gill Sans"/>
                <a:sym typeface="Gill Sans"/>
              </a:defRPr>
            </a:pPr>
            <a:r>
              <a:t>Compensatory evidence of capability in consulting with wider patient groups will be confirmed by the Defence Deanery through review of portfolio evidence by the end of the trainee programme</a:t>
            </a:r>
          </a:p>
          <a:p>
            <a:pPr marL="0" indent="0" algn="ctr" defTabSz="2413955">
              <a:spcBef>
                <a:spcPts val="4100"/>
              </a:spcBef>
              <a:buSzTx/>
              <a:buNone/>
              <a:defRPr sz="3959">
                <a:latin typeface="Gill Sans"/>
                <a:ea typeface="Gill Sans"/>
                <a:cs typeface="Gill Sans"/>
                <a:sym typeface="Gill Sans"/>
              </a:defRPr>
            </a:pPr>
            <a:r>
              <a:t>Candidates who are having difficulty meeting any of the mandated requirements because of the demographics of their practice, should approach their local HEE Office / Deanery to see if an alternative arrangement might enable them to fulfil the criteria</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lide Subtitle"/>
          <p:cNvSpPr txBox="1"/>
          <p:nvPr>
            <p:ph type="body" idx="21"/>
          </p:nvPr>
        </p:nvSpPr>
        <p:spPr>
          <a:prstGeom prst="rect">
            <a:avLst/>
          </a:prstGeom>
        </p:spPr>
        <p:txBody>
          <a:bodyPr/>
          <a:lstStyle/>
          <a:p>
            <a:pPr/>
          </a:p>
        </p:txBody>
      </p:sp>
      <p:sp>
        <p:nvSpPr>
          <p:cNvPr id="186" name="Case marking"/>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Case marking</a:t>
            </a:r>
          </a:p>
        </p:txBody>
      </p:sp>
      <p:sp>
        <p:nvSpPr>
          <p:cNvPr id="187" name="Each consultation will be viewed independently by at least one examiner who will make a global judgement of that consultation, attributing marks in 3 domains - data gathering, clinical management and interpersonal skills…"/>
          <p:cNvSpPr txBox="1"/>
          <p:nvPr>
            <p:ph type="body" idx="1"/>
          </p:nvPr>
        </p:nvSpPr>
        <p:spPr>
          <a:prstGeom prst="rect">
            <a:avLst/>
          </a:prstGeom>
        </p:spPr>
        <p:txBody>
          <a:bodyPr/>
          <a:lstStyle/>
          <a:p>
            <a:pPr marL="0" indent="0" algn="ctr" defTabSz="2023821">
              <a:spcBef>
                <a:spcPts val="3400"/>
              </a:spcBef>
              <a:buSzTx/>
              <a:buNone/>
              <a:defRPr sz="4565">
                <a:latin typeface="Gill Sans"/>
                <a:ea typeface="Gill Sans"/>
                <a:cs typeface="Gill Sans"/>
                <a:sym typeface="Gill Sans"/>
              </a:defRPr>
            </a:pPr>
            <a:r>
              <a:t>Each consultation will be viewed independently by at least one examiner who will make a global judgement of that consultation, attributing marks in 3 domains - data gathering, clinical management and interpersonal skills</a:t>
            </a:r>
          </a:p>
          <a:p>
            <a:pPr marL="0" indent="0" algn="ctr" defTabSz="2023821">
              <a:spcBef>
                <a:spcPts val="3400"/>
              </a:spcBef>
              <a:buSzTx/>
              <a:buNone/>
              <a:defRPr sz="4565">
                <a:latin typeface="Gill Sans"/>
                <a:ea typeface="Gill Sans"/>
                <a:cs typeface="Gill Sans"/>
                <a:sym typeface="Gill Sans"/>
              </a:defRPr>
            </a:pPr>
            <a:r>
              <a:t>Each domain will earn a grade of Clear Pass / Pass / Fail or Clear Fail</a:t>
            </a:r>
          </a:p>
          <a:p>
            <a:pPr marL="0" indent="0" algn="ctr" defTabSz="2023821">
              <a:spcBef>
                <a:spcPts val="3400"/>
              </a:spcBef>
              <a:buSzTx/>
              <a:buNone/>
              <a:defRPr sz="4565">
                <a:latin typeface="Gill Sans"/>
                <a:ea typeface="Gill Sans"/>
                <a:cs typeface="Gill Sans"/>
                <a:sym typeface="Gill Sans"/>
              </a:defRPr>
            </a:pPr>
            <a:r>
              <a:t>The first 10 minutes of the consultation submitted will be assessed. This time will not include any time for verbal consent that is recorded</a:t>
            </a:r>
          </a:p>
          <a:p>
            <a:pPr marL="0" indent="0" algn="ctr" defTabSz="2023821">
              <a:spcBef>
                <a:spcPts val="3400"/>
              </a:spcBef>
              <a:buSzTx/>
              <a:buNone/>
              <a:defRPr sz="4565">
                <a:latin typeface="Gill Sans"/>
                <a:ea typeface="Gill Sans"/>
                <a:cs typeface="Gill Sans"/>
                <a:sym typeface="Gill Sans"/>
              </a:defRPr>
            </a:pPr>
            <a:r>
              <a:t>There may be allowance made for needing to leave the room for example, to collect a urine bottle, but the time taken for examinations will be part of that ten minutes. The camera should run continuously &amp; not be turned off during the consultation submitted</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Clear Pass (CP)"/>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Clear Pass (CP)</a:t>
            </a:r>
          </a:p>
        </p:txBody>
      </p:sp>
      <p:sp>
        <p:nvSpPr>
          <p:cNvPr id="190" name="Generic Grade Descriptor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Generic Grade Descriptors</a:t>
            </a:r>
          </a:p>
        </p:txBody>
      </p:sp>
      <p:sp>
        <p:nvSpPr>
          <p:cNvPr id="191" name="The candidate demonstrates a high level of competence, with a justifiable clinical approach that is fluent, appropriately focussed &amp; technically proficient…"/>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t>The candidate demonstrates a high level of competence, with a justifiable clinical approach that is fluent, appropriately focussed &amp; technically proficient</a:t>
            </a:r>
          </a:p>
          <a:p>
            <a:pPr marL="0" indent="0" algn="ctr">
              <a:buSzTx/>
              <a:buNone/>
              <a:defRPr sz="5500">
                <a:latin typeface="Gill Sans"/>
                <a:ea typeface="Gill Sans"/>
                <a:cs typeface="Gill Sans"/>
                <a:sym typeface="Gill Sans"/>
              </a:defRPr>
            </a:pPr>
            <a:r>
              <a:t>There is sufficient evidence provided to demonstrate capability in this domain</a:t>
            </a:r>
          </a:p>
          <a:p>
            <a:pPr marL="0" indent="0" algn="ctr">
              <a:buSzTx/>
              <a:buNone/>
              <a:defRPr sz="5500">
                <a:latin typeface="Gill Sans"/>
                <a:ea typeface="Gill Sans"/>
                <a:cs typeface="Gill Sans"/>
                <a:sym typeface="Gill Sans"/>
              </a:defRPr>
            </a:pPr>
            <a:r>
              <a:t>The candidate shows sensitivity, actively shares ideas &amp; may empower the patient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Pass (P)"/>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42950">
              <a:defRPr sz="4950"/>
            </a:lvl1pPr>
          </a:lstStyle>
          <a:p>
            <a:pPr/>
            <a:r>
              <a:t>Pass (P)</a:t>
            </a:r>
          </a:p>
        </p:txBody>
      </p:sp>
      <p:sp>
        <p:nvSpPr>
          <p:cNvPr id="194" name="The candidate demonstrates an adequate level of competence, with a clinical approach that may not be fluent but is justifiable &amp; technically proficient. The lack of complexity in the case presented restricts the achievement of a Clear Pass grade…"/>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t>The candidate demonstrates an adequate level of competence, with a clinical approach that may not be fluent but is justifiable &amp; technically proficient. The lack of complexity in the case presented restricts the achievement of a Clear Pass grade</a:t>
            </a:r>
          </a:p>
          <a:p>
            <a:pPr marL="0" indent="0" algn="ctr">
              <a:buSzTx/>
              <a:buNone/>
              <a:defRPr sz="5500">
                <a:latin typeface="Gill Sans"/>
                <a:ea typeface="Gill Sans"/>
                <a:cs typeface="Gill Sans"/>
                <a:sym typeface="Gill Sans"/>
              </a:defRPr>
            </a:pPr>
            <a:r>
              <a:t>The candidate shows sensitivity &amp; tries to involve the patient</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Fail (F)"/>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Fail (F)</a:t>
            </a:r>
          </a:p>
        </p:txBody>
      </p:sp>
      <p:sp>
        <p:nvSpPr>
          <p:cNvPr id="197" name="The candidate fails to demonstrate adequate competence, with a clinical approach that is at times unsystematic or inconsistent with accepted practice. Technical proficiency may be of concern…"/>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t>The candidate fails to demonstrate adequate competence, with a clinical approach that is at times unsystematic or inconsistent with accepted practice. Technical proficiency may be of concern</a:t>
            </a:r>
          </a:p>
          <a:p>
            <a:pPr marL="0" indent="0" algn="ctr">
              <a:buSzTx/>
              <a:buNone/>
              <a:defRPr sz="5500">
                <a:latin typeface="Gill Sans"/>
                <a:ea typeface="Gill Sans"/>
                <a:cs typeface="Gill Sans"/>
                <a:sym typeface="Gill Sans"/>
              </a:defRPr>
            </a:pPr>
            <a:r>
              <a:t>There is limited (new) evidence provided to demonstrate capability of a doctor sufficient for safe independent UK General Practice</a:t>
            </a:r>
          </a:p>
          <a:p>
            <a:pPr marL="0" indent="0" algn="ctr">
              <a:buSzTx/>
              <a:buNone/>
              <a:defRPr sz="5500">
                <a:latin typeface="Gill Sans"/>
                <a:ea typeface="Gill Sans"/>
                <a:cs typeface="Gill Sans"/>
                <a:sym typeface="Gill Sans"/>
              </a:defRPr>
            </a:pPr>
            <a:r>
              <a:t>The patient is treated with sensitivity &amp; respect, but the doctor does not sufficiently facilitate or respond to the patient’s contribution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Clear Fail (CF)"/>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Clear Fail (CF)</a:t>
            </a:r>
          </a:p>
        </p:txBody>
      </p:sp>
      <p:sp>
        <p:nvSpPr>
          <p:cNvPr id="200" name="The candidate clearly fails to demonstrate competence, with a clinical approach that is incompatible with accepted practice, arbitrary or technically incompetent…"/>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t>The candidate clearly fails to demonstrate competence, with a clinical approach that is incompatible with accepted practice, arbitrary or technically incompetent </a:t>
            </a:r>
          </a:p>
          <a:p>
            <a:pPr marL="0" indent="0" algn="ctr">
              <a:buSzTx/>
              <a:buNone/>
              <a:defRPr sz="5500">
                <a:latin typeface="Gill Sans"/>
                <a:ea typeface="Gill Sans"/>
                <a:cs typeface="Gill Sans"/>
                <a:sym typeface="Gill Sans"/>
              </a:defRPr>
            </a:pPr>
            <a:r>
              <a:t>There is no evidence or very limited evidence provided to demonstrate capability of a doctor sufficient for safe independent UK General Practice in this domain</a:t>
            </a:r>
          </a:p>
          <a:p>
            <a:pPr marL="0" indent="0" algn="ctr">
              <a:buSzTx/>
              <a:buNone/>
              <a:defRPr sz="5500">
                <a:latin typeface="Gill Sans"/>
                <a:ea typeface="Gill Sans"/>
                <a:cs typeface="Gill Sans"/>
                <a:sym typeface="Gill Sans"/>
              </a:defRPr>
            </a:pPr>
            <a:r>
              <a:t>The patient is not treated with adequate attention, sensitivity or respect for their contribution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Data Gathering, Technical &amp; Assessment Skill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Data Gathering, Technical &amp; Assessment Skills</a:t>
            </a:r>
          </a:p>
        </p:txBody>
      </p:sp>
      <p:sp>
        <p:nvSpPr>
          <p:cNvPr id="203" name="Marking Scheme"/>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Marking Scheme</a:t>
            </a:r>
          </a:p>
        </p:txBody>
      </p:sp>
      <p:sp>
        <p:nvSpPr>
          <p:cNvPr id="204" name="Takes a focussed history to allow for a safe assessment to take place…"/>
          <p:cNvSpPr txBox="1"/>
          <p:nvPr>
            <p:ph type="body" idx="1"/>
          </p:nvPr>
        </p:nvSpPr>
        <p:spPr>
          <a:prstGeom prst="rect">
            <a:avLst/>
          </a:prstGeom>
        </p:spPr>
        <p:txBody>
          <a:bodyPr/>
          <a:lstStyle/>
          <a:p>
            <a:pPr marL="0" indent="0" algn="ctr" defTabSz="1926287">
              <a:spcBef>
                <a:spcPts val="3300"/>
              </a:spcBef>
              <a:buSzTx/>
              <a:buNone/>
              <a:defRPr sz="4345">
                <a:latin typeface="Gill Sans"/>
                <a:ea typeface="Gill Sans"/>
                <a:cs typeface="Gill Sans"/>
                <a:sym typeface="Gill Sans"/>
              </a:defRPr>
            </a:pPr>
            <a:r>
              <a:t>Takes a focussed history to allow for a safe assessment to take place</a:t>
            </a:r>
          </a:p>
          <a:p>
            <a:pPr marL="0" indent="0" algn="ctr" defTabSz="1926287">
              <a:spcBef>
                <a:spcPts val="3300"/>
              </a:spcBef>
              <a:buSzTx/>
              <a:buNone/>
              <a:defRPr sz="4345">
                <a:latin typeface="Gill Sans"/>
                <a:ea typeface="Gill Sans"/>
                <a:cs typeface="Gill Sans"/>
                <a:sym typeface="Gill Sans"/>
              </a:defRPr>
            </a:pPr>
            <a:r>
              <a:t>Elicits &amp; develops relevant new information</a:t>
            </a:r>
          </a:p>
          <a:p>
            <a:pPr marL="0" indent="0" algn="ctr" defTabSz="1926287">
              <a:spcBef>
                <a:spcPts val="3300"/>
              </a:spcBef>
              <a:buSzTx/>
              <a:buNone/>
              <a:defRPr sz="4345">
                <a:latin typeface="Gill Sans"/>
                <a:ea typeface="Gill Sans"/>
                <a:cs typeface="Gill Sans"/>
                <a:sym typeface="Gill Sans"/>
              </a:defRPr>
            </a:pPr>
            <a:r>
              <a:t>Rules in or out serious or significant disease</a:t>
            </a:r>
          </a:p>
          <a:p>
            <a:pPr marL="0" indent="0" algn="ctr" defTabSz="1926287">
              <a:spcBef>
                <a:spcPts val="3300"/>
              </a:spcBef>
              <a:buSzTx/>
              <a:buNone/>
              <a:defRPr sz="4345">
                <a:latin typeface="Gill Sans"/>
                <a:ea typeface="Gill Sans"/>
                <a:cs typeface="Gill Sans"/>
                <a:sym typeface="Gill Sans"/>
              </a:defRPr>
            </a:pPr>
            <a:r>
              <a:t>Considers &amp;/or generates any appropriate diagnostic hypotheses</a:t>
            </a:r>
          </a:p>
          <a:p>
            <a:pPr marL="0" indent="0" algn="ctr" defTabSz="1926287">
              <a:spcBef>
                <a:spcPts val="3300"/>
              </a:spcBef>
              <a:buSzTx/>
              <a:buNone/>
              <a:defRPr sz="4345">
                <a:latin typeface="Gill Sans"/>
                <a:ea typeface="Gill Sans"/>
                <a:cs typeface="Gill Sans"/>
                <a:sym typeface="Gill Sans"/>
              </a:defRPr>
            </a:pPr>
            <a:r>
              <a:t>Explores where appropriate the impact &amp; psychosocial context of the presenting problem</a:t>
            </a:r>
          </a:p>
          <a:p>
            <a:pPr marL="0" indent="0" algn="ctr" defTabSz="1926287">
              <a:spcBef>
                <a:spcPts val="3300"/>
              </a:spcBef>
              <a:buSzTx/>
              <a:buNone/>
              <a:defRPr sz="4345">
                <a:latin typeface="Gill Sans"/>
                <a:ea typeface="Gill Sans"/>
                <a:cs typeface="Gill Sans"/>
                <a:sym typeface="Gill Sans"/>
              </a:defRPr>
            </a:pPr>
            <a:r>
              <a:t>Plans, explains &amp; where possible, performs appropriate physical/mental examinations &amp; tests</a:t>
            </a:r>
          </a:p>
          <a:p>
            <a:pPr marL="0" indent="0" algn="ctr" defTabSz="1926287">
              <a:spcBef>
                <a:spcPts val="3300"/>
              </a:spcBef>
              <a:buSzTx/>
              <a:buNone/>
              <a:defRPr sz="4345">
                <a:latin typeface="Gill Sans"/>
                <a:ea typeface="Gill Sans"/>
                <a:cs typeface="Gill Sans"/>
                <a:sym typeface="Gill Sans"/>
              </a:defRPr>
            </a:pPr>
            <a:r>
              <a:t>Appears to recognise the issues or priorities in the consultation</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Decision Making &amp; Clinical Management Skill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Decision Making &amp; Clinical Management Skills</a:t>
            </a:r>
          </a:p>
        </p:txBody>
      </p:sp>
      <p:sp>
        <p:nvSpPr>
          <p:cNvPr id="207" name="Appears to make a safe &amp; appropriate working diagnosis/es…"/>
          <p:cNvSpPr txBox="1"/>
          <p:nvPr>
            <p:ph type="body" idx="1"/>
          </p:nvPr>
        </p:nvSpPr>
        <p:spPr>
          <a:prstGeom prst="rect">
            <a:avLst/>
          </a:prstGeom>
        </p:spPr>
        <p:txBody>
          <a:bodyPr/>
          <a:lstStyle/>
          <a:p>
            <a:pPr marL="0" indent="0" algn="ctr" defTabSz="2316421">
              <a:spcBef>
                <a:spcPts val="3900"/>
              </a:spcBef>
              <a:buSzTx/>
              <a:buNone/>
              <a:defRPr sz="5225">
                <a:latin typeface="Gill Sans"/>
                <a:ea typeface="Gill Sans"/>
                <a:cs typeface="Gill Sans"/>
                <a:sym typeface="Gill Sans"/>
              </a:defRPr>
            </a:pPr>
            <a:r>
              <a:t>Appears to make a safe &amp; appropriate working diagnosis/es</a:t>
            </a:r>
          </a:p>
          <a:p>
            <a:pPr marL="0" indent="0" algn="ctr" defTabSz="2316421">
              <a:spcBef>
                <a:spcPts val="3900"/>
              </a:spcBef>
              <a:buSzTx/>
              <a:buNone/>
              <a:defRPr sz="5225">
                <a:latin typeface="Gill Sans"/>
                <a:ea typeface="Gill Sans"/>
                <a:cs typeface="Gill Sans"/>
                <a:sym typeface="Gill Sans"/>
              </a:defRPr>
            </a:pPr>
            <a:r>
              <a:t>Offers appropriate &amp; safe management options for the presenting problem</a:t>
            </a:r>
          </a:p>
          <a:p>
            <a:pPr marL="0" indent="0" algn="ctr" defTabSz="2316421">
              <a:spcBef>
                <a:spcPts val="3900"/>
              </a:spcBef>
              <a:buSzTx/>
              <a:buNone/>
              <a:defRPr sz="5225">
                <a:latin typeface="Gill Sans"/>
                <a:ea typeface="Gill Sans"/>
                <a:cs typeface="Gill Sans"/>
                <a:sym typeface="Gill Sans"/>
              </a:defRPr>
            </a:pPr>
            <a:r>
              <a:t>Where possible, makes evidence-based decisions re prescribing, referral &amp; co-ordinating care with other health care professionals</a:t>
            </a:r>
          </a:p>
          <a:p>
            <a:pPr marL="0" indent="0" algn="ctr" defTabSz="2316421">
              <a:spcBef>
                <a:spcPts val="3900"/>
              </a:spcBef>
              <a:buSzTx/>
              <a:buNone/>
              <a:defRPr sz="5225">
                <a:latin typeface="Gill Sans"/>
                <a:ea typeface="Gill Sans"/>
                <a:cs typeface="Gill Sans"/>
                <a:sym typeface="Gill Sans"/>
              </a:defRPr>
            </a:pPr>
            <a:r>
              <a:t>Makes appropriate use of time &amp; resources whilst attending to risks</a:t>
            </a:r>
          </a:p>
          <a:p>
            <a:pPr marL="0" indent="0" algn="ctr" defTabSz="2316421">
              <a:spcBef>
                <a:spcPts val="3900"/>
              </a:spcBef>
              <a:buSzTx/>
              <a:buNone/>
              <a:defRPr sz="5225">
                <a:latin typeface="Gill Sans"/>
                <a:ea typeface="Gill Sans"/>
                <a:cs typeface="Gill Sans"/>
                <a:sym typeface="Gill Sans"/>
              </a:defRPr>
            </a:pPr>
            <a:r>
              <a:t>Provides safety netting &amp; follow up instructions appropriate to the nature of the consultation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Interpersonal Skill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Interpersonal Skills</a:t>
            </a:r>
          </a:p>
        </p:txBody>
      </p:sp>
      <p:sp>
        <p:nvSpPr>
          <p:cNvPr id="210" name="Encourages the patient's contribution, identifying &amp; responding to cues appropriate to the consultation…"/>
          <p:cNvSpPr txBox="1"/>
          <p:nvPr>
            <p:ph type="body" idx="1"/>
          </p:nvPr>
        </p:nvSpPr>
        <p:spPr>
          <a:prstGeom prst="rect">
            <a:avLst/>
          </a:prstGeom>
        </p:spPr>
        <p:txBody>
          <a:bodyPr/>
          <a:lstStyle/>
          <a:p>
            <a:pPr marL="0" indent="0" algn="ctr" defTabSz="2096971">
              <a:spcBef>
                <a:spcPts val="3600"/>
              </a:spcBef>
              <a:buSzTx/>
              <a:buNone/>
              <a:defRPr sz="4730">
                <a:latin typeface="Gill Sans"/>
                <a:ea typeface="Gill Sans"/>
                <a:cs typeface="Gill Sans"/>
                <a:sym typeface="Gill Sans"/>
              </a:defRPr>
            </a:pPr>
            <a:r>
              <a:t>Encourages the patient's contribution, identifying &amp; responding to cues appropriate to the consultation</a:t>
            </a:r>
          </a:p>
          <a:p>
            <a:pPr marL="0" indent="0" algn="ctr" defTabSz="2096971">
              <a:spcBef>
                <a:spcPts val="3600"/>
              </a:spcBef>
              <a:buSzTx/>
              <a:buNone/>
              <a:defRPr sz="4730">
                <a:latin typeface="Gill Sans"/>
                <a:ea typeface="Gill Sans"/>
                <a:cs typeface="Gill Sans"/>
                <a:sym typeface="Gill Sans"/>
              </a:defRPr>
            </a:pPr>
            <a:r>
              <a:t>Explores where appropriate, patient’s agenda, health beliefs &amp; preferences</a:t>
            </a:r>
          </a:p>
          <a:p>
            <a:pPr marL="0" indent="0" algn="ctr" defTabSz="2096971">
              <a:spcBef>
                <a:spcPts val="3600"/>
              </a:spcBef>
              <a:buSzTx/>
              <a:buNone/>
              <a:defRPr sz="4730">
                <a:latin typeface="Gill Sans"/>
                <a:ea typeface="Gill Sans"/>
                <a:cs typeface="Gill Sans"/>
                <a:sym typeface="Gill Sans"/>
              </a:defRPr>
            </a:pPr>
            <a:r>
              <a:t>Offers the opportunity to be involved in significant management decisions reaching a shared understanding</a:t>
            </a:r>
          </a:p>
          <a:p>
            <a:pPr marL="0" indent="0" algn="ctr" defTabSz="2096971">
              <a:spcBef>
                <a:spcPts val="3600"/>
              </a:spcBef>
              <a:buSzTx/>
              <a:buNone/>
              <a:defRPr sz="4730">
                <a:latin typeface="Gill Sans"/>
                <a:ea typeface="Gill Sans"/>
                <a:cs typeface="Gill Sans"/>
                <a:sym typeface="Gill Sans"/>
              </a:defRPr>
            </a:pPr>
            <a:r>
              <a:t>When undertaken, explains &amp; conducts examinations with sensitivity &amp; obtains valid consent</a:t>
            </a:r>
          </a:p>
          <a:p>
            <a:pPr marL="0" indent="0" algn="ctr" defTabSz="2096971">
              <a:spcBef>
                <a:spcPts val="3600"/>
              </a:spcBef>
              <a:buSzTx/>
              <a:buNone/>
              <a:defRPr sz="4730">
                <a:latin typeface="Gill Sans"/>
                <a:ea typeface="Gill Sans"/>
                <a:cs typeface="Gill Sans"/>
                <a:sym typeface="Gill Sans"/>
              </a:defRPr>
            </a:pPr>
            <a:r>
              <a:t>Provides explanations that are relevant, necessary &amp; understandable to the patient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Low challenge case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Low challenge cases</a:t>
            </a:r>
          </a:p>
        </p:txBody>
      </p:sp>
      <p:sp>
        <p:nvSpPr>
          <p:cNvPr id="213" name="Some concerns have been raised over the submission of ‘low challenge’ cases in the initial diet of the RCA…"/>
          <p:cNvSpPr txBox="1"/>
          <p:nvPr>
            <p:ph type="body" idx="1"/>
          </p:nvPr>
        </p:nvSpPr>
        <p:spPr>
          <a:prstGeom prst="rect">
            <a:avLst/>
          </a:prstGeom>
        </p:spPr>
        <p:txBody>
          <a:bodyPr/>
          <a:lstStyle/>
          <a:p>
            <a:pPr marL="0" indent="0" algn="ctr" defTabSz="2389572">
              <a:spcBef>
                <a:spcPts val="4100"/>
              </a:spcBef>
              <a:buSzTx/>
              <a:buNone/>
              <a:defRPr sz="5390">
                <a:latin typeface="Gill Sans"/>
                <a:ea typeface="Gill Sans"/>
                <a:cs typeface="Gill Sans"/>
                <a:sym typeface="Gill Sans"/>
              </a:defRPr>
            </a:pPr>
            <a:r>
              <a:t>Some concerns have been raised over the submission of ‘low challenge’ cases in the initial diet of the RCA</a:t>
            </a:r>
          </a:p>
          <a:p>
            <a:pPr marL="0" indent="0" algn="ctr" defTabSz="2389572">
              <a:spcBef>
                <a:spcPts val="4100"/>
              </a:spcBef>
              <a:buSzTx/>
              <a:buNone/>
              <a:defRPr sz="5390">
                <a:latin typeface="Gill Sans"/>
                <a:ea typeface="Gill Sans"/>
                <a:cs typeface="Gill Sans"/>
                <a:sym typeface="Gill Sans"/>
              </a:defRPr>
            </a:pPr>
            <a:r>
              <a:t>Of 14,521 cases in the July 2020 diet of the RCA, 16.5% of cases were flagged by at least one examiner as low challenge</a:t>
            </a:r>
          </a:p>
          <a:p>
            <a:pPr marL="0" indent="0" algn="ctr" defTabSz="2389572">
              <a:spcBef>
                <a:spcPts val="4100"/>
              </a:spcBef>
              <a:buSzTx/>
              <a:buNone/>
              <a:defRPr sz="5390">
                <a:latin typeface="Gill Sans"/>
                <a:ea typeface="Gill Sans"/>
                <a:cs typeface="Gill Sans"/>
                <a:sym typeface="Gill Sans"/>
              </a:defRPr>
            </a:pPr>
            <a:r>
              <a:t>The central idea is that the level of challenge in a case affects the opportunities for a candidate to display the professional capabilities which need to be demonstrated for licensing. The key issue is that where the level of challenge is low, there is likely to be insufficient evidence of these capabilities for an examiner to award a passing mark</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An initial analysis of cases flagged by both examiners as low challenge (LCx2) in the July diet of the RCA shows some clear patterns. In some cases, there was doubt about whether the patient needed to see a GP – the case being more appropriately handled "/>
          <p:cNvSpPr txBox="1"/>
          <p:nvPr>
            <p:ph type="body" sz="half" idx="1"/>
          </p:nvPr>
        </p:nvSpPr>
        <p:spPr>
          <a:prstGeom prst="rect">
            <a:avLst/>
          </a:prstGeom>
        </p:spPr>
        <p:txBody>
          <a:bodyPr/>
          <a:lstStyle>
            <a:lvl1pPr defTabSz="808990">
              <a:defRPr sz="5390">
                <a:latin typeface="Gill Sans"/>
                <a:ea typeface="Gill Sans"/>
                <a:cs typeface="Gill Sans"/>
                <a:sym typeface="Gill Sans"/>
              </a:defRPr>
            </a:lvl1pPr>
          </a:lstStyle>
          <a:p>
            <a:pPr/>
            <a:r>
              <a:t>An initial analysis of cases flagged by both examiners as low challenge (LCx2) in the July diet of the RCA shows some clear patterns. In some cases, there was doubt about whether the patient needed to see a GP – the case being more appropriately handled by a nurse practitioner or pharmacist, for example. In many cases, the patient already had a diagnosis, or the explanation &amp; management had already been done, either by the candidate on a previous occasion or by somebody else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Clearly, in these cases there was comparatively little for the candidate to do &amp; therefore limited opportunity to display the capabilities necessary for licensing (especially in Data Gathering and Clinical Management). An initial psychometric analysis of"/>
          <p:cNvSpPr txBox="1"/>
          <p:nvPr>
            <p:ph type="body" sz="half" idx="1"/>
          </p:nvPr>
        </p:nvSpPr>
        <p:spPr>
          <a:prstGeom prst="rect">
            <a:avLst/>
          </a:prstGeom>
        </p:spPr>
        <p:txBody>
          <a:bodyPr/>
          <a:lstStyle>
            <a:lvl1pPr defTabSz="652145">
              <a:defRPr sz="4345">
                <a:latin typeface="Gill Sans"/>
                <a:ea typeface="Gill Sans"/>
                <a:cs typeface="Gill Sans"/>
                <a:sym typeface="Gill Sans"/>
              </a:defRPr>
            </a:lvl1pPr>
          </a:lstStyle>
          <a:p>
            <a:pPr/>
            <a:r>
              <a:t>Clearly, in these cases there was comparatively little for the candidate to do &amp; therefore limited opportunity to display the capabilities necessary for licensing (especially in Data Gathering and Clinical Management). An initial psychometric analysis of the marking of cases flagged as low challenge in the July diet showed a difference of just over one mark in the mean overall case mark compared with other cases (5.15 compared with 6.19. Note that a pass in all three domains would give a mark of 6.). This seems likely to be related to the limited opportunity to display relevant capabilities. There may be confounding factors. For example, weaker candidates may be more likely to submit LC cases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What are these case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What are these cases?</a:t>
            </a:r>
          </a:p>
        </p:txBody>
      </p:sp>
      <p:sp>
        <p:nvSpPr>
          <p:cNvPr id="220" name="Medication request / repeat prescription / adjust medication…"/>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t>Medication request / repeat prescription / adjust medication</a:t>
            </a:r>
          </a:p>
          <a:p>
            <a:pPr marL="0" indent="0" algn="ctr">
              <a:buSzTx/>
              <a:buNone/>
              <a:defRPr sz="5500">
                <a:latin typeface="Gill Sans"/>
                <a:ea typeface="Gill Sans"/>
                <a:cs typeface="Gill Sans"/>
                <a:sym typeface="Gill Sans"/>
              </a:defRPr>
            </a:pPr>
            <a:r>
              <a:t>Pill check</a:t>
            </a:r>
          </a:p>
          <a:p>
            <a:pPr marL="0" indent="0" algn="ctr">
              <a:buSzTx/>
              <a:buNone/>
              <a:defRPr sz="5500">
                <a:latin typeface="Gill Sans"/>
                <a:ea typeface="Gill Sans"/>
                <a:cs typeface="Gill Sans"/>
                <a:sym typeface="Gill Sans"/>
              </a:defRPr>
            </a:pPr>
            <a:r>
              <a:t>Follow up</a:t>
            </a:r>
          </a:p>
          <a:p>
            <a:pPr marL="0" indent="0" algn="ctr">
              <a:buSzTx/>
              <a:buNone/>
              <a:defRPr sz="5500">
                <a:latin typeface="Gill Sans"/>
                <a:ea typeface="Gill Sans"/>
                <a:cs typeface="Gill Sans"/>
                <a:sym typeface="Gill Sans"/>
              </a:defRPr>
            </a:pPr>
            <a:r>
              <a:t>Recurrence</a:t>
            </a:r>
          </a:p>
          <a:p>
            <a:pPr marL="0" indent="0" algn="ctr">
              <a:buSzTx/>
              <a:buNone/>
              <a:defRPr sz="5500">
                <a:latin typeface="Gill Sans"/>
                <a:ea typeface="Gill Sans"/>
                <a:cs typeface="Gill Sans"/>
                <a:sym typeface="Gill Sans"/>
              </a:defRPr>
            </a:pPr>
            <a:r>
              <a:t>Results</a:t>
            </a:r>
          </a:p>
          <a:p>
            <a:pPr marL="0" indent="0" algn="ctr">
              <a:buSzTx/>
              <a:buNone/>
              <a:defRPr sz="5500">
                <a:latin typeface="Gill Sans"/>
                <a:ea typeface="Gill Sans"/>
                <a:cs typeface="Gill Sans"/>
                <a:sym typeface="Gill Sans"/>
              </a:defRPr>
            </a:pPr>
            <a:r>
              <a:t>Sick note request / fitness to work</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Clinical areas occurring frequently"/>
          <p:cNvSpPr txBox="1"/>
          <p:nvPr>
            <p:ph type="title"/>
          </p:nvPr>
        </p:nvSpPr>
        <p:spPr>
          <a:prstGeom prst="rect">
            <a:avLst/>
          </a:prstGeom>
        </p:spPr>
        <p:txBody>
          <a:bodyPr/>
          <a:lstStyle>
            <a:lvl1pPr defTabSz="784225">
              <a:defRPr sz="11400">
                <a:latin typeface="Gill Sans"/>
                <a:ea typeface="Gill Sans"/>
                <a:cs typeface="Gill Sans"/>
                <a:sym typeface="Gill Sans"/>
              </a:defRPr>
            </a:lvl1pPr>
          </a:lstStyle>
          <a:p>
            <a:pPr/>
            <a:r>
              <a:t>Clinical areas occurring frequently</a:t>
            </a:r>
          </a:p>
        </p:txBody>
      </p:sp>
      <p:sp>
        <p:nvSpPr>
          <p:cNvPr id="223" name="Skin / dry skin / skin lesion   /   eczema (especially recurrence or flare)   /   acne (especially recurrence)   /   molluscum   /   ear wax   /   earache   /   conjunctivitis / sticky eye   /   blepharitis   /   stye   /   hayfever   /    sore throat   "/>
          <p:cNvSpPr txBox="1"/>
          <p:nvPr>
            <p:ph type="body" idx="1"/>
          </p:nvPr>
        </p:nvSpPr>
        <p:spPr>
          <a:prstGeom prst="rect">
            <a:avLst/>
          </a:prstGeom>
        </p:spPr>
        <p:txBody>
          <a:bodyPr/>
          <a:lstStyle/>
          <a:p>
            <a:pPr marL="0" indent="0" algn="ctr">
              <a:buSzTx/>
              <a:buNone/>
              <a:defRPr sz="5500">
                <a:latin typeface="Gill Sans"/>
                <a:ea typeface="Gill Sans"/>
                <a:cs typeface="Gill Sans"/>
                <a:sym typeface="Gill Sans"/>
              </a:defRPr>
            </a:pPr>
            <a:r>
              <a:rPr>
                <a:solidFill>
                  <a:srgbClr val="016E8F"/>
                </a:solidFill>
              </a:rPr>
              <a:t>Skin / dry skin / skin lesion </a:t>
            </a:r>
            <a:r>
              <a:t>  /   </a:t>
            </a:r>
            <a:r>
              <a:rPr>
                <a:solidFill>
                  <a:srgbClr val="0042A9"/>
                </a:solidFill>
              </a:rPr>
              <a:t>eczema (especially recurrence or flare)  </a:t>
            </a:r>
            <a:r>
              <a:t> /   </a:t>
            </a:r>
            <a:r>
              <a:rPr>
                <a:solidFill>
                  <a:srgbClr val="2C0977"/>
                </a:solidFill>
              </a:rPr>
              <a:t>acne (especially recurrence)   </a:t>
            </a:r>
            <a:r>
              <a:t>/   </a:t>
            </a:r>
            <a:r>
              <a:rPr>
                <a:solidFill>
                  <a:srgbClr val="61187C"/>
                </a:solidFill>
              </a:rPr>
              <a:t>molluscum</a:t>
            </a:r>
            <a:r>
              <a:t>   /   </a:t>
            </a:r>
            <a:r>
              <a:rPr>
                <a:solidFill>
                  <a:srgbClr val="791A3D"/>
                </a:solidFill>
              </a:rPr>
              <a:t>ear wax</a:t>
            </a:r>
            <a:r>
              <a:t>   /   </a:t>
            </a:r>
            <a:r>
              <a:rPr>
                <a:solidFill>
                  <a:srgbClr val="B51A00"/>
                </a:solidFill>
              </a:rPr>
              <a:t>earache</a:t>
            </a:r>
            <a:r>
              <a:t>   /   </a:t>
            </a:r>
            <a:r>
              <a:rPr>
                <a:solidFill>
                  <a:srgbClr val="AD3E00"/>
                </a:solidFill>
              </a:rPr>
              <a:t>conjunctivitis / sticky eye</a:t>
            </a:r>
            <a:r>
              <a:t>   /   </a:t>
            </a:r>
            <a:r>
              <a:rPr>
                <a:solidFill>
                  <a:srgbClr val="A96800"/>
                </a:solidFill>
              </a:rPr>
              <a:t>blepharitis</a:t>
            </a:r>
            <a:r>
              <a:t>   /   </a:t>
            </a:r>
            <a:r>
              <a:rPr>
                <a:solidFill>
                  <a:srgbClr val="A67B01"/>
                </a:solidFill>
              </a:rPr>
              <a:t>stye</a:t>
            </a:r>
            <a:r>
              <a:t>   /  </a:t>
            </a:r>
            <a:r>
              <a:rPr>
                <a:solidFill>
                  <a:srgbClr val="C4BC00"/>
                </a:solidFill>
              </a:rPr>
              <a:t> hayfever</a:t>
            </a:r>
            <a:r>
              <a:t>   /    </a:t>
            </a:r>
            <a:r>
              <a:rPr>
                <a:solidFill>
                  <a:srgbClr val="9BA50E"/>
                </a:solidFill>
              </a:rPr>
              <a:t>sore throat  </a:t>
            </a:r>
            <a:r>
              <a:t> /   </a:t>
            </a:r>
            <a:r>
              <a:rPr>
                <a:solidFill>
                  <a:srgbClr val="9BA50E"/>
                </a:solidFill>
              </a:rPr>
              <a:t>tonsillitis</a:t>
            </a:r>
            <a:r>
              <a:t>   /   </a:t>
            </a:r>
            <a:r>
              <a:rPr>
                <a:solidFill>
                  <a:srgbClr val="4E7A27"/>
                </a:solidFill>
              </a:rPr>
              <a:t>sinusitis</a:t>
            </a:r>
            <a:r>
              <a:t>   /   </a:t>
            </a:r>
            <a:r>
              <a:rPr>
                <a:solidFill>
                  <a:srgbClr val="008CB4"/>
                </a:solidFill>
              </a:rPr>
              <a:t>cough</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It is be dangerous to equate certain diagnoses with insufficient evidence (low challenge) in an overly simplistic way. The challenge could come from complicating factors such as patient expectations, beliefs, social situation, psychological issue, hidden"/>
          <p:cNvSpPr txBox="1"/>
          <p:nvPr>
            <p:ph type="body" sz="half" idx="1"/>
          </p:nvPr>
        </p:nvSpPr>
        <p:spPr>
          <a:prstGeom prst="rect">
            <a:avLst/>
          </a:prstGeom>
        </p:spPr>
        <p:txBody>
          <a:bodyPr/>
          <a:lstStyle>
            <a:lvl1pPr defTabSz="421004">
              <a:defRPr sz="6119">
                <a:latin typeface="Gill Sans"/>
                <a:ea typeface="Gill Sans"/>
                <a:cs typeface="Gill Sans"/>
                <a:sym typeface="Gill Sans"/>
              </a:defRPr>
            </a:lvl1pPr>
          </a:lstStyle>
          <a:p>
            <a:pPr/>
            <a:r>
              <a:t>It is be dangerous to equate certain diagnoses with insufficient evidence (low challenge) in an overly simplistic way. The challenge could come from complicating factors such as patient expectations, beliefs, social situation, psychological issue, hidden agendas etc.  It is only when the simple diagnosis is completely straightforward that there is likely to be insufficient evidence</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The diagnosi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The diagnosis</a:t>
            </a:r>
          </a:p>
        </p:txBody>
      </p:sp>
      <p:sp>
        <p:nvSpPr>
          <p:cNvPr id="228" name="Challenging area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Challenging areas</a:t>
            </a:r>
          </a:p>
        </p:txBody>
      </p:sp>
      <p:sp>
        <p:nvSpPr>
          <p:cNvPr id="229" name="A new diagnosis of myasthenia gravis is important but rare. If such a case were submitted for the RCA, the level of clinical challenge would probably be high even if the presentation was typical. Tennis elbow, on the other hand, is relatively common but "/>
          <p:cNvSpPr txBox="1"/>
          <p:nvPr>
            <p:ph type="body" idx="1"/>
          </p:nvPr>
        </p:nvSpPr>
        <p:spPr>
          <a:prstGeom prst="rect">
            <a:avLst/>
          </a:prstGeom>
        </p:spPr>
        <p:txBody>
          <a:bodyPr/>
          <a:lstStyle>
            <a:lvl1pPr marL="0" indent="0" algn="ctr">
              <a:buSzTx/>
              <a:buNone/>
              <a:defRPr sz="5500">
                <a:latin typeface="Gill Sans"/>
                <a:ea typeface="Gill Sans"/>
                <a:cs typeface="Gill Sans"/>
                <a:sym typeface="Gill Sans"/>
              </a:defRPr>
            </a:lvl1pPr>
          </a:lstStyle>
          <a:p>
            <a:pPr/>
            <a:r>
              <a:t>A new diagnosis of myasthenia gravis is important but rare. If such a case were submitted for the RCA, the level of clinical challenge would probably be high even if the presentation was typical. Tennis elbow, on the other hand, is relatively common but if there was an atypical presentation, the clinical challenge might still be moderately high</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he management"/>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The management</a:t>
            </a:r>
          </a:p>
        </p:txBody>
      </p:sp>
      <p:sp>
        <p:nvSpPr>
          <p:cNvPr id="232" name="Even if the diagnosis is straightforward, the level of clinical challenge may be raised by factors which affect the management of the case. For example, the patient may have an established diagnosis of hypertension but have drug side effects or complicat"/>
          <p:cNvSpPr txBox="1"/>
          <p:nvPr>
            <p:ph type="body" idx="1"/>
          </p:nvPr>
        </p:nvSpPr>
        <p:spPr>
          <a:prstGeom prst="rect">
            <a:avLst/>
          </a:prstGeom>
        </p:spPr>
        <p:txBody>
          <a:bodyPr/>
          <a:lstStyle>
            <a:lvl1pPr marL="0" indent="0" algn="ctr">
              <a:buSzTx/>
              <a:buNone/>
              <a:defRPr sz="5500">
                <a:latin typeface="Gill Sans"/>
                <a:ea typeface="Gill Sans"/>
                <a:cs typeface="Gill Sans"/>
                <a:sym typeface="Gill Sans"/>
              </a:defRPr>
            </a:lvl1pPr>
          </a:lstStyle>
          <a:p>
            <a:pPr/>
            <a:r>
              <a:t>Even if the diagnosis is straightforward, the level of clinical challenge may be raised by factors which affect the management of the case. For example, the patient may have an established diagnosis of hypertension but have drug side effects or complications that require thought and debate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The patient"/>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The patient</a:t>
            </a:r>
          </a:p>
        </p:txBody>
      </p:sp>
      <p:sp>
        <p:nvSpPr>
          <p:cNvPr id="235" name="An apparently straightforward case can be more challenging if the patient has unreasonable expectations or beliefs. For example, recent weight loss and haemoptysis may suggest an obvious diagnosis &amp; management but if the patient initially refuses to cons"/>
          <p:cNvSpPr txBox="1"/>
          <p:nvPr>
            <p:ph type="body" idx="1"/>
          </p:nvPr>
        </p:nvSpPr>
        <p:spPr>
          <a:prstGeom prst="rect">
            <a:avLst/>
          </a:prstGeom>
        </p:spPr>
        <p:txBody>
          <a:bodyPr/>
          <a:lstStyle>
            <a:lvl1pPr marL="0" indent="0" algn="ctr">
              <a:buSzTx/>
              <a:buNone/>
              <a:defRPr sz="5500">
                <a:latin typeface="Gill Sans"/>
                <a:ea typeface="Gill Sans"/>
                <a:cs typeface="Gill Sans"/>
                <a:sym typeface="Gill Sans"/>
              </a:defRPr>
            </a:lvl1pPr>
          </a:lstStyle>
          <a:p>
            <a:pPr/>
            <a:r>
              <a:t>An apparently straightforward case can be more challenging if the patient has unreasonable expectations or beliefs. For example, recent weight loss and haemoptysis may suggest an obvious diagnosis &amp; management but if the patient initially refuses to consider referral then the doctor has to engage in a different type of debate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The situatio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67715">
              <a:defRPr sz="5115">
                <a:latin typeface="Gill Sans"/>
                <a:ea typeface="Gill Sans"/>
                <a:cs typeface="Gill Sans"/>
                <a:sym typeface="Gill Sans"/>
              </a:defRPr>
            </a:lvl1pPr>
          </a:lstStyle>
          <a:p>
            <a:pPr/>
            <a:r>
              <a:t>The situation</a:t>
            </a:r>
          </a:p>
        </p:txBody>
      </p:sp>
      <p:sp>
        <p:nvSpPr>
          <p:cNvPr id="238" name="Finally, a straightforward problem &amp; a reasonable patient may be complicated by odd external circumstances. For example, consider the effects of an impending move abroad for work reasons when a woman presents with post-menopausal bleeding"/>
          <p:cNvSpPr txBox="1"/>
          <p:nvPr>
            <p:ph type="body" idx="1"/>
          </p:nvPr>
        </p:nvSpPr>
        <p:spPr>
          <a:prstGeom prst="rect">
            <a:avLst/>
          </a:prstGeom>
        </p:spPr>
        <p:txBody>
          <a:bodyPr/>
          <a:lstStyle>
            <a:lvl1pPr marL="0" indent="0" algn="ctr">
              <a:buSzTx/>
              <a:buNone/>
              <a:defRPr sz="5500">
                <a:latin typeface="Gill Sans"/>
                <a:ea typeface="Gill Sans"/>
                <a:cs typeface="Gill Sans"/>
                <a:sym typeface="Gill Sans"/>
              </a:defRPr>
            </a:lvl1pPr>
          </a:lstStyle>
          <a:p>
            <a:pPr/>
            <a:r>
              <a:t>Finally, a straightforward problem &amp; a reasonable patient may be complicated by odd external circumstances. For example, consider the effects of an impending move abroad for work reasons when a woman presents with post-menopausal bleeding</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The first two areas – diagnosis &amp; management – determine the level of clinical challenge; the second two – patient &amp; situation – represent complicating factors"/>
          <p:cNvSpPr txBox="1"/>
          <p:nvPr>
            <p:ph type="body" sz="half" idx="1"/>
          </p:nvPr>
        </p:nvSpPr>
        <p:spPr>
          <a:prstGeom prst="rect">
            <a:avLst/>
          </a:prstGeom>
        </p:spPr>
        <p:txBody>
          <a:bodyPr/>
          <a:lstStyle>
            <a:lvl1pPr>
              <a:defRPr sz="5500">
                <a:latin typeface="Gill Sans"/>
                <a:ea typeface="Gill Sans"/>
                <a:cs typeface="Gill Sans"/>
                <a:sym typeface="Gill Sans"/>
              </a:defRPr>
            </a:lvl1pPr>
          </a:lstStyle>
          <a:p>
            <a:pPr/>
            <a:r>
              <a:t>The first two areas – diagnosis &amp; management – determine the level of clinical challenge; the second two – patient &amp; situation – represent complicating factors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Image" descr="Image"/>
          <p:cNvPicPr>
            <a:picLocks noChangeAspect="1"/>
          </p:cNvPicPr>
          <p:nvPr/>
        </p:nvPicPr>
        <p:blipFill>
          <a:blip r:embed="rId2">
            <a:extLst/>
          </a:blip>
          <a:stretch>
            <a:fillRect/>
          </a:stretch>
        </p:blipFill>
        <p:spPr>
          <a:xfrm>
            <a:off x="6410472" y="49955"/>
            <a:ext cx="11563056" cy="13616090"/>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Key message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Key messages</a:t>
            </a:r>
          </a:p>
        </p:txBody>
      </p:sp>
      <p:sp>
        <p:nvSpPr>
          <p:cNvPr id="245" name="The difficulty of cases is influenced both by the level of clinical challenge &amp; by the presence &amp; severity of complicating factors…"/>
          <p:cNvSpPr txBox="1"/>
          <p:nvPr>
            <p:ph type="body" idx="1"/>
          </p:nvPr>
        </p:nvSpPr>
        <p:spPr>
          <a:prstGeom prst="rect">
            <a:avLst/>
          </a:prstGeom>
        </p:spPr>
        <p:txBody>
          <a:bodyPr/>
          <a:lstStyle/>
          <a:p>
            <a:pPr marL="0" indent="0" algn="ctr" defTabSz="2292038">
              <a:spcBef>
                <a:spcPts val="3900"/>
              </a:spcBef>
              <a:buSzTx/>
              <a:buNone/>
              <a:defRPr sz="5170">
                <a:latin typeface="Gill Sans"/>
                <a:ea typeface="Gill Sans"/>
                <a:cs typeface="Gill Sans"/>
                <a:sym typeface="Gill Sans"/>
              </a:defRPr>
            </a:pPr>
            <a:r>
              <a:t>The difficulty of cases is influenced both by the level of clinical challenge &amp; by the presence &amp; severity of complicating factors</a:t>
            </a:r>
          </a:p>
          <a:p>
            <a:pPr marL="0" indent="0" algn="ctr" defTabSz="2292038">
              <a:spcBef>
                <a:spcPts val="3900"/>
              </a:spcBef>
              <a:buSzTx/>
              <a:buNone/>
              <a:defRPr sz="5170">
                <a:latin typeface="Gill Sans"/>
                <a:ea typeface="Gill Sans"/>
                <a:cs typeface="Gill Sans"/>
                <a:sym typeface="Gill Sans"/>
              </a:defRPr>
            </a:pPr>
            <a:r>
              <a:t>Although certain diagnoses occur frequently in low challenge cases, candidates &amp; examiners should beware of equating these diagnoses with low challenge</a:t>
            </a:r>
          </a:p>
          <a:p>
            <a:pPr marL="0" indent="0" algn="ctr" defTabSz="2292038">
              <a:spcBef>
                <a:spcPts val="3900"/>
              </a:spcBef>
              <a:buSzTx/>
              <a:buNone/>
              <a:defRPr sz="5170">
                <a:latin typeface="Gill Sans"/>
                <a:ea typeface="Gill Sans"/>
                <a:cs typeface="Gill Sans"/>
                <a:sym typeface="Gill Sans"/>
              </a:defRPr>
            </a:pPr>
            <a:r>
              <a:t>Examiners need to see evidence of a competence to give appropriate credit for it when marking. Low challenge cases offer very limited opportunities to display relevant capabilities &amp; marking will reflect that. This will inevitably penalise candidates submitting large numbers of low challenge cases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9_Lookbook">
  <a:themeElements>
    <a:clrScheme name="29_Lookbook">
      <a:dk1>
        <a:srgbClr val="000000"/>
      </a:dk1>
      <a:lt1>
        <a:srgbClr val="F6F7F2"/>
      </a:lt1>
      <a:dk2>
        <a:srgbClr val="5E5E5E"/>
      </a:dk2>
      <a:lt2>
        <a:srgbClr val="D5D5D5"/>
      </a:lt2>
      <a:accent1>
        <a:srgbClr val="B9CAD3"/>
      </a:accent1>
      <a:accent2>
        <a:srgbClr val="8CBAD7"/>
      </a:accent2>
      <a:accent3>
        <a:srgbClr val="B5AFC4"/>
      </a:accent3>
      <a:accent4>
        <a:srgbClr val="E8A6B1"/>
      </a:accent4>
      <a:accent5>
        <a:srgbClr val="FF8A6E"/>
      </a:accent5>
      <a:accent6>
        <a:srgbClr val="E2CF91"/>
      </a:accent6>
      <a:hlink>
        <a:srgbClr val="0000FF"/>
      </a:hlink>
      <a:folHlink>
        <a:srgbClr val="FF00FF"/>
      </a:folHlink>
    </a:clrScheme>
    <a:fontScheme name="29_Lookbook">
      <a:majorFont>
        <a:latin typeface="Canela Bold"/>
        <a:ea typeface="Canela Bold"/>
        <a:cs typeface="Canela Bold"/>
      </a:majorFont>
      <a:minorFont>
        <a:latin typeface="Canela Bold"/>
        <a:ea typeface="Canela Bold"/>
        <a:cs typeface="Canela Bold"/>
      </a:minorFont>
    </a:fontScheme>
    <a:fmtScheme name="29_Look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1" rtl="0" fontAlgn="auto" latinLnBrk="0" hangingPunct="0">
          <a:lnSpc>
            <a:spcPct val="120000"/>
          </a:lnSpc>
          <a:spcBef>
            <a:spcPts val="0"/>
          </a:spcBef>
          <a:spcAft>
            <a:spcPts val="0"/>
          </a:spcAft>
          <a:buClrTx/>
          <a:buSzTx/>
          <a:buFontTx/>
          <a:buNone/>
          <a:tabLst/>
          <a:defRPr b="0" baseline="0" cap="none" i="0" spc="-59" strike="noStrike" sz="3000" u="none" kumimoji="0" normalizeH="0">
            <a:ln>
              <a:noFill/>
            </a:ln>
            <a:solidFill>
              <a:srgbClr val="FFFFFF"/>
            </a:solidFill>
            <a:effectLst/>
            <a:uFillTx/>
            <a:latin typeface="Canela Deck Bold"/>
            <a:ea typeface="Canela Deck Bold"/>
            <a:cs typeface="Canela Deck Bold"/>
            <a:sym typeface="Canela Deck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9_Lookbook">
  <a:themeElements>
    <a:clrScheme name="29_Lookbook">
      <a:dk1>
        <a:srgbClr val="000000"/>
      </a:dk1>
      <a:lt1>
        <a:srgbClr val="FFFFFF"/>
      </a:lt1>
      <a:dk2>
        <a:srgbClr val="5E5E5E"/>
      </a:dk2>
      <a:lt2>
        <a:srgbClr val="D5D5D5"/>
      </a:lt2>
      <a:accent1>
        <a:srgbClr val="B9CAD3"/>
      </a:accent1>
      <a:accent2>
        <a:srgbClr val="8CBAD7"/>
      </a:accent2>
      <a:accent3>
        <a:srgbClr val="B5AFC4"/>
      </a:accent3>
      <a:accent4>
        <a:srgbClr val="E8A6B1"/>
      </a:accent4>
      <a:accent5>
        <a:srgbClr val="FF8A6E"/>
      </a:accent5>
      <a:accent6>
        <a:srgbClr val="E2CF91"/>
      </a:accent6>
      <a:hlink>
        <a:srgbClr val="0000FF"/>
      </a:hlink>
      <a:folHlink>
        <a:srgbClr val="FF00FF"/>
      </a:folHlink>
    </a:clrScheme>
    <a:fontScheme name="29_Lookbook">
      <a:majorFont>
        <a:latin typeface="Canela Bold"/>
        <a:ea typeface="Canela Bold"/>
        <a:cs typeface="Canela Bold"/>
      </a:majorFont>
      <a:minorFont>
        <a:latin typeface="Canela Bold"/>
        <a:ea typeface="Canela Bold"/>
        <a:cs typeface="Canela Bold"/>
      </a:minorFont>
    </a:fontScheme>
    <a:fmtScheme name="29_Look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1" rtl="0" fontAlgn="auto" latinLnBrk="0" hangingPunct="0">
          <a:lnSpc>
            <a:spcPct val="120000"/>
          </a:lnSpc>
          <a:spcBef>
            <a:spcPts val="0"/>
          </a:spcBef>
          <a:spcAft>
            <a:spcPts val="0"/>
          </a:spcAft>
          <a:buClrTx/>
          <a:buSzTx/>
          <a:buFontTx/>
          <a:buNone/>
          <a:tabLst/>
          <a:defRPr b="0" baseline="0" cap="none" i="0" spc="-59" strike="noStrike" sz="3000" u="none" kumimoji="0" normalizeH="0">
            <a:ln>
              <a:noFill/>
            </a:ln>
            <a:solidFill>
              <a:srgbClr val="FFFFFF"/>
            </a:solidFill>
            <a:effectLst/>
            <a:uFillTx/>
            <a:latin typeface="Canela Deck Bold"/>
            <a:ea typeface="Canela Deck Bold"/>
            <a:cs typeface="Canela Deck Bold"/>
            <a:sym typeface="Canela Deck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