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6" r:id="rId2"/>
    <p:sldId id="257" r:id="rId3"/>
    <p:sldId id="258" r:id="rId4"/>
    <p:sldId id="259" r:id="rId5"/>
    <p:sldId id="260" r:id="rId6"/>
    <p:sldId id="266" r:id="rId7"/>
    <p:sldId id="264" r:id="rId8"/>
    <p:sldId id="265" r:id="rId9"/>
    <p:sldId id="275" r:id="rId10"/>
    <p:sldId id="262" r:id="rId11"/>
    <p:sldId id="270" r:id="rId12"/>
    <p:sldId id="271" r:id="rId13"/>
    <p:sldId id="263" r:id="rId14"/>
    <p:sldId id="273" r:id="rId15"/>
    <p:sldId id="284" r:id="rId16"/>
    <p:sldId id="267" r:id="rId17"/>
    <p:sldId id="268" r:id="rId18"/>
    <p:sldId id="269" r:id="rId19"/>
    <p:sldId id="274" r:id="rId20"/>
    <p:sldId id="279" r:id="rId21"/>
    <p:sldId id="280" r:id="rId22"/>
    <p:sldId id="277" r:id="rId23"/>
    <p:sldId id="276" r:id="rId24"/>
    <p:sldId id="272" r:id="rId25"/>
    <p:sldId id="281" r:id="rId26"/>
    <p:sldId id="282" r:id="rId27"/>
    <p:sldId id="283" r:id="rId28"/>
    <p:sldId id="27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uise Riley" initials="LR" lastIdx="1" clrIdx="0">
    <p:extLst>
      <p:ext uri="{19B8F6BF-5375-455C-9EA6-DF929625EA0E}">
        <p15:presenceInfo xmlns:p15="http://schemas.microsoft.com/office/powerpoint/2012/main" userId="583053ce64a459f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32" y="44"/>
      </p:cViewPr>
      <p:guideLst/>
    </p:cSldViewPr>
  </p:slideViewPr>
  <p:notesTextViewPr>
    <p:cViewPr>
      <p:scale>
        <a:sx n="3" d="2"/>
        <a:sy n="3" d="2"/>
      </p:scale>
      <p:origin x="0" y="0"/>
    </p:cViewPr>
  </p:notesTextViewPr>
  <p:sorterViewPr>
    <p:cViewPr>
      <p:scale>
        <a:sx n="100" d="100"/>
        <a:sy n="100" d="100"/>
      </p:scale>
      <p:origin x="0" y="-5532"/>
    </p:cViewPr>
  </p:sorterViewPr>
  <p:notesViewPr>
    <p:cSldViewPr snapToGrid="0">
      <p:cViewPr varScale="1">
        <p:scale>
          <a:sx n="51" d="100"/>
          <a:sy n="51" d="100"/>
        </p:scale>
        <p:origin x="2680"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ACDB32-FD30-4272-9D0C-D2F3DADDAD6B}" type="datetimeFigureOut">
              <a:rPr lang="en-GB" smtClean="0"/>
              <a:t>19/11/2020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2B7561-94E3-49F6-9D3E-485CF9072299}" type="slidenum">
              <a:rPr lang="en-GB" smtClean="0"/>
              <a:t>‹#›</a:t>
            </a:fld>
            <a:endParaRPr lang="en-GB"/>
          </a:p>
        </p:txBody>
      </p:sp>
    </p:spTree>
    <p:extLst>
      <p:ext uri="{BB962C8B-B14F-4D97-AF65-F5344CB8AC3E}">
        <p14:creationId xmlns:p14="http://schemas.microsoft.com/office/powerpoint/2010/main" val="1442262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2B7561-94E3-49F6-9D3E-485CF9072299}" type="slidenum">
              <a:rPr lang="en-GB" smtClean="0"/>
              <a:t>1</a:t>
            </a:fld>
            <a:endParaRPr lang="en-GB"/>
          </a:p>
        </p:txBody>
      </p:sp>
    </p:spTree>
    <p:extLst>
      <p:ext uri="{BB962C8B-B14F-4D97-AF65-F5344CB8AC3E}">
        <p14:creationId xmlns:p14="http://schemas.microsoft.com/office/powerpoint/2010/main" val="1444610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a:t>
            </a:fld>
            <a:endParaRPr lang="en-GB"/>
          </a:p>
        </p:txBody>
      </p:sp>
    </p:spTree>
    <p:extLst>
      <p:ext uri="{BB962C8B-B14F-4D97-AF65-F5344CB8AC3E}">
        <p14:creationId xmlns:p14="http://schemas.microsoft.com/office/powerpoint/2010/main" val="425484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3</a:t>
            </a:fld>
            <a:endParaRPr lang="en-GB"/>
          </a:p>
        </p:txBody>
      </p:sp>
    </p:spTree>
    <p:extLst>
      <p:ext uri="{BB962C8B-B14F-4D97-AF65-F5344CB8AC3E}">
        <p14:creationId xmlns:p14="http://schemas.microsoft.com/office/powerpoint/2010/main" val="2438429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4</a:t>
            </a:fld>
            <a:endParaRPr lang="en-GB"/>
          </a:p>
        </p:txBody>
      </p:sp>
    </p:spTree>
    <p:extLst>
      <p:ext uri="{BB962C8B-B14F-4D97-AF65-F5344CB8AC3E}">
        <p14:creationId xmlns:p14="http://schemas.microsoft.com/office/powerpoint/2010/main" val="1257933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5</a:t>
            </a:fld>
            <a:endParaRPr lang="en-GB"/>
          </a:p>
        </p:txBody>
      </p:sp>
    </p:spTree>
    <p:extLst>
      <p:ext uri="{BB962C8B-B14F-4D97-AF65-F5344CB8AC3E}">
        <p14:creationId xmlns:p14="http://schemas.microsoft.com/office/powerpoint/2010/main" val="419471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6</a:t>
            </a:fld>
            <a:endParaRPr lang="en-GB"/>
          </a:p>
        </p:txBody>
      </p:sp>
    </p:spTree>
    <p:extLst>
      <p:ext uri="{BB962C8B-B14F-4D97-AF65-F5344CB8AC3E}">
        <p14:creationId xmlns:p14="http://schemas.microsoft.com/office/powerpoint/2010/main" val="2902473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7</a:t>
            </a:fld>
            <a:endParaRPr lang="en-GB"/>
          </a:p>
        </p:txBody>
      </p:sp>
    </p:spTree>
    <p:extLst>
      <p:ext uri="{BB962C8B-B14F-4D97-AF65-F5344CB8AC3E}">
        <p14:creationId xmlns:p14="http://schemas.microsoft.com/office/powerpoint/2010/main" val="2686844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8</a:t>
            </a:fld>
            <a:endParaRPr lang="en-GB"/>
          </a:p>
        </p:txBody>
      </p:sp>
    </p:spTree>
    <p:extLst>
      <p:ext uri="{BB962C8B-B14F-4D97-AF65-F5344CB8AC3E}">
        <p14:creationId xmlns:p14="http://schemas.microsoft.com/office/powerpoint/2010/main" val="431781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2B7561-94E3-49F6-9D3E-485CF9072299}" type="slidenum">
              <a:rPr lang="en-GB" smtClean="0"/>
              <a:t>9</a:t>
            </a:fld>
            <a:endParaRPr lang="en-GB"/>
          </a:p>
        </p:txBody>
      </p:sp>
    </p:spTree>
    <p:extLst>
      <p:ext uri="{BB962C8B-B14F-4D97-AF65-F5344CB8AC3E}">
        <p14:creationId xmlns:p14="http://schemas.microsoft.com/office/powerpoint/2010/main" val="3622341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10</a:t>
            </a:fld>
            <a:endParaRPr lang="en-GB"/>
          </a:p>
        </p:txBody>
      </p:sp>
    </p:spTree>
    <p:extLst>
      <p:ext uri="{BB962C8B-B14F-4D97-AF65-F5344CB8AC3E}">
        <p14:creationId xmlns:p14="http://schemas.microsoft.com/office/powerpoint/2010/main" val="4124514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11</a:t>
            </a:fld>
            <a:endParaRPr lang="en-GB"/>
          </a:p>
        </p:txBody>
      </p:sp>
    </p:spTree>
    <p:extLst>
      <p:ext uri="{BB962C8B-B14F-4D97-AF65-F5344CB8AC3E}">
        <p14:creationId xmlns:p14="http://schemas.microsoft.com/office/powerpoint/2010/main" val="944769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12</a:t>
            </a:fld>
            <a:endParaRPr lang="en-GB"/>
          </a:p>
        </p:txBody>
      </p:sp>
    </p:spTree>
    <p:extLst>
      <p:ext uri="{BB962C8B-B14F-4D97-AF65-F5344CB8AC3E}">
        <p14:creationId xmlns:p14="http://schemas.microsoft.com/office/powerpoint/2010/main" val="2091297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2B7561-94E3-49F6-9D3E-485CF9072299}" type="slidenum">
              <a:rPr lang="en-GB" smtClean="0"/>
              <a:t>13</a:t>
            </a:fld>
            <a:endParaRPr lang="en-GB"/>
          </a:p>
        </p:txBody>
      </p:sp>
    </p:spTree>
    <p:extLst>
      <p:ext uri="{BB962C8B-B14F-4D97-AF65-F5344CB8AC3E}">
        <p14:creationId xmlns:p14="http://schemas.microsoft.com/office/powerpoint/2010/main" val="1840418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B7561-94E3-49F6-9D3E-485CF9072299}" type="slidenum">
              <a:rPr lang="en-GB" smtClean="0"/>
              <a:t>14</a:t>
            </a:fld>
            <a:endParaRPr lang="en-GB"/>
          </a:p>
        </p:txBody>
      </p:sp>
    </p:spTree>
    <p:extLst>
      <p:ext uri="{BB962C8B-B14F-4D97-AF65-F5344CB8AC3E}">
        <p14:creationId xmlns:p14="http://schemas.microsoft.com/office/powerpoint/2010/main" val="413885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5"/>
          </p:nvPr>
        </p:nvSpPr>
        <p:spPr/>
        <p:txBody>
          <a:bodyPr/>
          <a:lstStyle/>
          <a:p>
            <a:fld id="{692B7561-94E3-49F6-9D3E-485CF9072299}" type="slidenum">
              <a:rPr lang="en-GB" smtClean="0"/>
              <a:t>16</a:t>
            </a:fld>
            <a:endParaRPr lang="en-GB"/>
          </a:p>
        </p:txBody>
      </p:sp>
    </p:spTree>
    <p:extLst>
      <p:ext uri="{BB962C8B-B14F-4D97-AF65-F5344CB8AC3E}">
        <p14:creationId xmlns:p14="http://schemas.microsoft.com/office/powerpoint/2010/main" val="2833654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5"/>
          </p:nvPr>
        </p:nvSpPr>
        <p:spPr/>
        <p:txBody>
          <a:bodyPr/>
          <a:lstStyle/>
          <a:p>
            <a:fld id="{692B7561-94E3-49F6-9D3E-485CF9072299}" type="slidenum">
              <a:rPr lang="en-GB" smtClean="0"/>
              <a:t>17</a:t>
            </a:fld>
            <a:endParaRPr lang="en-GB" dirty="0"/>
          </a:p>
        </p:txBody>
      </p:sp>
    </p:spTree>
    <p:extLst>
      <p:ext uri="{BB962C8B-B14F-4D97-AF65-F5344CB8AC3E}">
        <p14:creationId xmlns:p14="http://schemas.microsoft.com/office/powerpoint/2010/main" val="3467247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5"/>
          </p:nvPr>
        </p:nvSpPr>
        <p:spPr/>
        <p:txBody>
          <a:bodyPr/>
          <a:lstStyle/>
          <a:p>
            <a:fld id="{692B7561-94E3-49F6-9D3E-485CF9072299}" type="slidenum">
              <a:rPr lang="en-GB" smtClean="0"/>
              <a:t>18</a:t>
            </a:fld>
            <a:endParaRPr lang="en-GB"/>
          </a:p>
        </p:txBody>
      </p:sp>
    </p:spTree>
    <p:extLst>
      <p:ext uri="{BB962C8B-B14F-4D97-AF65-F5344CB8AC3E}">
        <p14:creationId xmlns:p14="http://schemas.microsoft.com/office/powerpoint/2010/main" val="434552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2B7561-94E3-49F6-9D3E-485CF9072299}" type="slidenum">
              <a:rPr lang="en-GB" smtClean="0"/>
              <a:t>19</a:t>
            </a:fld>
            <a:endParaRPr lang="en-GB"/>
          </a:p>
        </p:txBody>
      </p:sp>
    </p:spTree>
    <p:extLst>
      <p:ext uri="{BB962C8B-B14F-4D97-AF65-F5344CB8AC3E}">
        <p14:creationId xmlns:p14="http://schemas.microsoft.com/office/powerpoint/2010/main" val="678070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20</a:t>
            </a:fld>
            <a:endParaRPr lang="en-GB"/>
          </a:p>
        </p:txBody>
      </p:sp>
    </p:spTree>
    <p:extLst>
      <p:ext uri="{BB962C8B-B14F-4D97-AF65-F5344CB8AC3E}">
        <p14:creationId xmlns:p14="http://schemas.microsoft.com/office/powerpoint/2010/main" val="3130209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21</a:t>
            </a:fld>
            <a:endParaRPr lang="en-GB"/>
          </a:p>
        </p:txBody>
      </p:sp>
    </p:spTree>
    <p:extLst>
      <p:ext uri="{BB962C8B-B14F-4D97-AF65-F5344CB8AC3E}">
        <p14:creationId xmlns:p14="http://schemas.microsoft.com/office/powerpoint/2010/main" val="586988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2B7561-94E3-49F6-9D3E-485CF9072299}" type="slidenum">
              <a:rPr lang="en-GB" smtClean="0"/>
              <a:t>22</a:t>
            </a:fld>
            <a:endParaRPr lang="en-GB"/>
          </a:p>
        </p:txBody>
      </p:sp>
    </p:spTree>
    <p:extLst>
      <p:ext uri="{BB962C8B-B14F-4D97-AF65-F5344CB8AC3E}">
        <p14:creationId xmlns:p14="http://schemas.microsoft.com/office/powerpoint/2010/main" val="1341429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23</a:t>
            </a:fld>
            <a:endParaRPr lang="en-GB"/>
          </a:p>
        </p:txBody>
      </p:sp>
    </p:spTree>
    <p:extLst>
      <p:ext uri="{BB962C8B-B14F-4D97-AF65-F5344CB8AC3E}">
        <p14:creationId xmlns:p14="http://schemas.microsoft.com/office/powerpoint/2010/main" val="4210755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24</a:t>
            </a:fld>
            <a:endParaRPr lang="en-GB"/>
          </a:p>
        </p:txBody>
      </p:sp>
    </p:spTree>
    <p:extLst>
      <p:ext uri="{BB962C8B-B14F-4D97-AF65-F5344CB8AC3E}">
        <p14:creationId xmlns:p14="http://schemas.microsoft.com/office/powerpoint/2010/main" val="1832868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2B7561-94E3-49F6-9D3E-485CF9072299}" type="slidenum">
              <a:rPr lang="en-GB" smtClean="0"/>
              <a:t>28</a:t>
            </a:fld>
            <a:endParaRPr lang="en-GB"/>
          </a:p>
        </p:txBody>
      </p:sp>
    </p:spTree>
    <p:extLst>
      <p:ext uri="{BB962C8B-B14F-4D97-AF65-F5344CB8AC3E}">
        <p14:creationId xmlns:p14="http://schemas.microsoft.com/office/powerpoint/2010/main" val="3873739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11/19/2020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11/19/2020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BF802-1981-4746-90E8-1BC9D60F0A4F}"/>
              </a:ext>
            </a:extLst>
          </p:cNvPr>
          <p:cNvSpPr>
            <a:spLocks noGrp="1"/>
          </p:cNvSpPr>
          <p:nvPr>
            <p:ph type="ctrTitle"/>
          </p:nvPr>
        </p:nvSpPr>
        <p:spPr/>
        <p:txBody>
          <a:bodyPr/>
          <a:lstStyle/>
          <a:p>
            <a:pPr algn="ctr"/>
            <a:r>
              <a:rPr lang="en-US" dirty="0"/>
              <a:t>Recorded Consultation Assessment</a:t>
            </a:r>
            <a:br>
              <a:rPr lang="en-US" dirty="0"/>
            </a:br>
            <a:r>
              <a:rPr lang="en-US" dirty="0"/>
              <a:t>RCA</a:t>
            </a:r>
            <a:endParaRPr lang="en-GB" dirty="0"/>
          </a:p>
        </p:txBody>
      </p:sp>
      <p:sp>
        <p:nvSpPr>
          <p:cNvPr id="3" name="Subtitle 2">
            <a:extLst>
              <a:ext uri="{FF2B5EF4-FFF2-40B4-BE49-F238E27FC236}">
                <a16:creationId xmlns:a16="http://schemas.microsoft.com/office/drawing/2014/main" id="{45B3ABA9-5D18-4057-A468-A670DF70BF3B}"/>
              </a:ext>
            </a:extLst>
          </p:cNvPr>
          <p:cNvSpPr>
            <a:spLocks noGrp="1"/>
          </p:cNvSpPr>
          <p:nvPr>
            <p:ph type="subTitle" idx="1"/>
          </p:nvPr>
        </p:nvSpPr>
        <p:spPr>
          <a:xfrm>
            <a:off x="1400175" y="3602037"/>
            <a:ext cx="9610725" cy="2598737"/>
          </a:xfrm>
        </p:spPr>
        <p:txBody>
          <a:bodyPr/>
          <a:lstStyle/>
          <a:p>
            <a:pPr algn="ctr"/>
            <a:r>
              <a:rPr lang="en-US" sz="2800" dirty="0"/>
              <a:t>Dr Louise Riley</a:t>
            </a:r>
          </a:p>
          <a:p>
            <a:pPr algn="ctr"/>
            <a:r>
              <a:rPr lang="en-US" sz="2800" dirty="0"/>
              <a:t>CSA/ RCA Examiner</a:t>
            </a:r>
          </a:p>
          <a:p>
            <a:pPr algn="ctr"/>
            <a:r>
              <a:rPr lang="en-US" sz="2800" dirty="0"/>
              <a:t>October 2020</a:t>
            </a:r>
          </a:p>
          <a:p>
            <a:pPr algn="ctr"/>
            <a:endParaRPr lang="en-GB" dirty="0"/>
          </a:p>
        </p:txBody>
      </p:sp>
    </p:spTree>
    <p:extLst>
      <p:ext uri="{BB962C8B-B14F-4D97-AF65-F5344CB8AC3E}">
        <p14:creationId xmlns:p14="http://schemas.microsoft.com/office/powerpoint/2010/main" val="548521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3A99-1BC9-4FC2-A871-FFC55AFB72B4}"/>
              </a:ext>
            </a:extLst>
          </p:cNvPr>
          <p:cNvSpPr>
            <a:spLocks noGrp="1"/>
          </p:cNvSpPr>
          <p:nvPr>
            <p:ph type="title"/>
          </p:nvPr>
        </p:nvSpPr>
        <p:spPr/>
        <p:txBody>
          <a:bodyPr/>
          <a:lstStyle/>
          <a:p>
            <a:pPr algn="ctr"/>
            <a:r>
              <a:rPr lang="en-US" dirty="0"/>
              <a:t>Why RCA?</a:t>
            </a:r>
            <a:endParaRPr lang="en-GB" dirty="0"/>
          </a:p>
        </p:txBody>
      </p:sp>
      <p:sp>
        <p:nvSpPr>
          <p:cNvPr id="3" name="Content Placeholder 2">
            <a:extLst>
              <a:ext uri="{FF2B5EF4-FFF2-40B4-BE49-F238E27FC236}">
                <a16:creationId xmlns:a16="http://schemas.microsoft.com/office/drawing/2014/main" id="{6F67A866-78C1-4284-ACF5-ACFFFB70F736}"/>
              </a:ext>
            </a:extLst>
          </p:cNvPr>
          <p:cNvSpPr>
            <a:spLocks noGrp="1"/>
          </p:cNvSpPr>
          <p:nvPr>
            <p:ph idx="1"/>
          </p:nvPr>
        </p:nvSpPr>
        <p:spPr/>
        <p:txBody>
          <a:bodyPr/>
          <a:lstStyle/>
          <a:p>
            <a:r>
              <a:rPr lang="en-US" sz="2800" dirty="0"/>
              <a:t>Last CSA March 2020</a:t>
            </a:r>
          </a:p>
          <a:p>
            <a:r>
              <a:rPr lang="en-US" sz="2800" dirty="0"/>
              <a:t>Felt to be unsafe, unable to provide social distancing measures</a:t>
            </a:r>
          </a:p>
          <a:p>
            <a:r>
              <a:rPr lang="en-US" sz="2800" dirty="0"/>
              <a:t>Some candidates shielding and wouldn’t be able to attend face to face</a:t>
            </a:r>
          </a:p>
          <a:p>
            <a:r>
              <a:rPr lang="en-US" sz="2800" dirty="0"/>
              <a:t>Urgent solution required to allow ST3 candidates to CCT </a:t>
            </a:r>
          </a:p>
          <a:p>
            <a:endParaRPr lang="en-GB" dirty="0"/>
          </a:p>
        </p:txBody>
      </p:sp>
    </p:spTree>
    <p:extLst>
      <p:ext uri="{BB962C8B-B14F-4D97-AF65-F5344CB8AC3E}">
        <p14:creationId xmlns:p14="http://schemas.microsoft.com/office/powerpoint/2010/main" val="166696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345B-42F5-46B0-AF7B-B8A8239352A4}"/>
              </a:ext>
            </a:extLst>
          </p:cNvPr>
          <p:cNvSpPr>
            <a:spLocks noGrp="1"/>
          </p:cNvSpPr>
          <p:nvPr>
            <p:ph type="title"/>
          </p:nvPr>
        </p:nvSpPr>
        <p:spPr/>
        <p:txBody>
          <a:bodyPr/>
          <a:lstStyle/>
          <a:p>
            <a:pPr algn="ctr"/>
            <a:r>
              <a:rPr lang="en-US" dirty="0"/>
              <a:t>Solution: RCA</a:t>
            </a:r>
            <a:br>
              <a:rPr lang="en-US" dirty="0"/>
            </a:br>
            <a:endParaRPr lang="en-GB" dirty="0"/>
          </a:p>
        </p:txBody>
      </p:sp>
      <p:sp>
        <p:nvSpPr>
          <p:cNvPr id="3" name="Content Placeholder 2">
            <a:extLst>
              <a:ext uri="{FF2B5EF4-FFF2-40B4-BE49-F238E27FC236}">
                <a16:creationId xmlns:a16="http://schemas.microsoft.com/office/drawing/2014/main" id="{E6F8A149-E480-414F-934D-F755FC485923}"/>
              </a:ext>
            </a:extLst>
          </p:cNvPr>
          <p:cNvSpPr>
            <a:spLocks noGrp="1"/>
          </p:cNvSpPr>
          <p:nvPr>
            <p:ph idx="1"/>
          </p:nvPr>
        </p:nvSpPr>
        <p:spPr/>
        <p:txBody>
          <a:bodyPr>
            <a:normAutofit/>
          </a:bodyPr>
          <a:lstStyle/>
          <a:p>
            <a:r>
              <a:rPr lang="en-US" sz="2800" dirty="0"/>
              <a:t>No travel required</a:t>
            </a:r>
          </a:p>
          <a:p>
            <a:r>
              <a:rPr lang="en-US" sz="2800" dirty="0"/>
              <a:t>Allows those shielding to take part</a:t>
            </a:r>
          </a:p>
          <a:p>
            <a:r>
              <a:rPr lang="en-US" sz="2800" dirty="0"/>
              <a:t>No social distancing required</a:t>
            </a:r>
          </a:p>
          <a:p>
            <a:r>
              <a:rPr lang="en-US" sz="2800" dirty="0"/>
              <a:t>Previous RCGP experience with video exam up to 2009</a:t>
            </a:r>
            <a:endParaRPr lang="en-GB" sz="2800" dirty="0"/>
          </a:p>
        </p:txBody>
      </p:sp>
    </p:spTree>
    <p:extLst>
      <p:ext uri="{BB962C8B-B14F-4D97-AF65-F5344CB8AC3E}">
        <p14:creationId xmlns:p14="http://schemas.microsoft.com/office/powerpoint/2010/main" val="2430114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B52B-F779-4539-8DDF-CEB2FA24DC1D}"/>
              </a:ext>
            </a:extLst>
          </p:cNvPr>
          <p:cNvSpPr>
            <a:spLocks noGrp="1"/>
          </p:cNvSpPr>
          <p:nvPr>
            <p:ph type="title"/>
          </p:nvPr>
        </p:nvSpPr>
        <p:spPr/>
        <p:txBody>
          <a:bodyPr/>
          <a:lstStyle/>
          <a:p>
            <a:pPr algn="ctr"/>
            <a:r>
              <a:rPr lang="en-US" dirty="0"/>
              <a:t>What is required?</a:t>
            </a:r>
            <a:endParaRPr lang="en-GB" dirty="0"/>
          </a:p>
        </p:txBody>
      </p:sp>
      <p:sp>
        <p:nvSpPr>
          <p:cNvPr id="3" name="Content Placeholder 2">
            <a:extLst>
              <a:ext uri="{FF2B5EF4-FFF2-40B4-BE49-F238E27FC236}">
                <a16:creationId xmlns:a16="http://schemas.microsoft.com/office/drawing/2014/main" id="{3CC65C6A-4534-4604-8845-03D6DEBBA5FF}"/>
              </a:ext>
            </a:extLst>
          </p:cNvPr>
          <p:cNvSpPr>
            <a:spLocks noGrp="1"/>
          </p:cNvSpPr>
          <p:nvPr>
            <p:ph idx="1"/>
          </p:nvPr>
        </p:nvSpPr>
        <p:spPr>
          <a:xfrm>
            <a:off x="1141412" y="1895475"/>
            <a:ext cx="9905999" cy="4210050"/>
          </a:xfrm>
        </p:spPr>
        <p:txBody>
          <a:bodyPr>
            <a:normAutofit fontScale="92500"/>
          </a:bodyPr>
          <a:lstStyle/>
          <a:p>
            <a:r>
              <a:rPr lang="en-US" sz="2800" dirty="0"/>
              <a:t>13 recorded consultation 10 minutes; telephone/ video/ face to face</a:t>
            </a:r>
          </a:p>
          <a:p>
            <a:r>
              <a:rPr lang="en-US" sz="2800" dirty="0"/>
              <a:t>Submitted via Fourteen Fish platform</a:t>
            </a:r>
          </a:p>
          <a:p>
            <a:r>
              <a:rPr lang="en-US" sz="2800" dirty="0"/>
              <a:t>First two ‘pilot exams’ in July and August 2020</a:t>
            </a:r>
          </a:p>
          <a:p>
            <a:r>
              <a:rPr lang="en-US" sz="2800" dirty="0"/>
              <a:t>Some changes in November exam</a:t>
            </a:r>
          </a:p>
          <a:p>
            <a:r>
              <a:rPr lang="en-US" sz="2800" dirty="0"/>
              <a:t>Will be in operation till at least June 2021</a:t>
            </a:r>
          </a:p>
          <a:p>
            <a:r>
              <a:rPr lang="en-US" sz="2800" dirty="0"/>
              <a:t>Likely to count as one of four attempts at CSA going forward</a:t>
            </a:r>
          </a:p>
          <a:p>
            <a:r>
              <a:rPr lang="en-US" sz="2800" dirty="0"/>
              <a:t>Cheaper!</a:t>
            </a:r>
          </a:p>
          <a:p>
            <a:endParaRPr lang="en-US" sz="2800" dirty="0"/>
          </a:p>
          <a:p>
            <a:endParaRPr lang="en-GB" dirty="0"/>
          </a:p>
        </p:txBody>
      </p:sp>
    </p:spTree>
    <p:extLst>
      <p:ext uri="{BB962C8B-B14F-4D97-AF65-F5344CB8AC3E}">
        <p14:creationId xmlns:p14="http://schemas.microsoft.com/office/powerpoint/2010/main" val="231336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0B88-4F2A-4F14-83B7-2E541C130BEA}"/>
              </a:ext>
            </a:extLst>
          </p:cNvPr>
          <p:cNvSpPr>
            <a:spLocks noGrp="1"/>
          </p:cNvSpPr>
          <p:nvPr>
            <p:ph type="title"/>
          </p:nvPr>
        </p:nvSpPr>
        <p:spPr/>
        <p:txBody>
          <a:bodyPr/>
          <a:lstStyle/>
          <a:p>
            <a:pPr algn="ctr"/>
            <a:r>
              <a:rPr lang="en-US" dirty="0"/>
              <a:t>Recording Cases</a:t>
            </a:r>
            <a:endParaRPr lang="en-GB" dirty="0"/>
          </a:p>
        </p:txBody>
      </p:sp>
      <p:sp>
        <p:nvSpPr>
          <p:cNvPr id="3" name="Content Placeholder 2">
            <a:extLst>
              <a:ext uri="{FF2B5EF4-FFF2-40B4-BE49-F238E27FC236}">
                <a16:creationId xmlns:a16="http://schemas.microsoft.com/office/drawing/2014/main" id="{7AFF199B-1A51-4832-B621-2EAC9AD08A97}"/>
              </a:ext>
            </a:extLst>
          </p:cNvPr>
          <p:cNvSpPr>
            <a:spLocks noGrp="1"/>
          </p:cNvSpPr>
          <p:nvPr>
            <p:ph idx="1"/>
          </p:nvPr>
        </p:nvSpPr>
        <p:spPr>
          <a:xfrm>
            <a:off x="1141412" y="1857375"/>
            <a:ext cx="9905999" cy="3933826"/>
          </a:xfrm>
        </p:spPr>
        <p:txBody>
          <a:bodyPr>
            <a:normAutofit/>
          </a:bodyPr>
          <a:lstStyle/>
          <a:p>
            <a:r>
              <a:rPr lang="en-US" sz="2800" dirty="0"/>
              <a:t>Fourteen Fish Platform 600 minutes available (Can purchase extra minutes)</a:t>
            </a:r>
          </a:p>
          <a:p>
            <a:r>
              <a:rPr lang="en-US" sz="2800" dirty="0"/>
              <a:t>Other methods- </a:t>
            </a:r>
            <a:r>
              <a:rPr lang="en-US" sz="2800" dirty="0" err="1"/>
              <a:t>iconnect</a:t>
            </a:r>
            <a:r>
              <a:rPr lang="en-US" sz="2800" dirty="0"/>
              <a:t>/ video recordings</a:t>
            </a:r>
          </a:p>
          <a:p>
            <a:r>
              <a:rPr lang="en-US" sz="2800" dirty="0"/>
              <a:t>Consent taken care of on FF but will need to gain full consent and provide evidence if recorded on other devices</a:t>
            </a:r>
          </a:p>
          <a:p>
            <a:r>
              <a:rPr lang="en-US" sz="2800" dirty="0"/>
              <a:t>Recordings cannot have been marked as a COT previously</a:t>
            </a:r>
          </a:p>
          <a:p>
            <a:endParaRPr lang="en-US" sz="2800" dirty="0"/>
          </a:p>
          <a:p>
            <a:endParaRPr lang="en-US" dirty="0"/>
          </a:p>
          <a:p>
            <a:endParaRPr lang="en-GB" dirty="0"/>
          </a:p>
        </p:txBody>
      </p:sp>
    </p:spTree>
    <p:extLst>
      <p:ext uri="{BB962C8B-B14F-4D97-AF65-F5344CB8AC3E}">
        <p14:creationId xmlns:p14="http://schemas.microsoft.com/office/powerpoint/2010/main" val="2573798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B273-933B-4CDE-A10A-F7D1B2750546}"/>
              </a:ext>
            </a:extLst>
          </p:cNvPr>
          <p:cNvSpPr>
            <a:spLocks noGrp="1"/>
          </p:cNvSpPr>
          <p:nvPr>
            <p:ph type="title"/>
          </p:nvPr>
        </p:nvSpPr>
        <p:spPr/>
        <p:txBody>
          <a:bodyPr/>
          <a:lstStyle/>
          <a:p>
            <a:pPr algn="ctr"/>
            <a:r>
              <a:rPr lang="en-US" dirty="0"/>
              <a:t>Types of Case</a:t>
            </a:r>
            <a:endParaRPr lang="en-GB" dirty="0"/>
          </a:p>
        </p:txBody>
      </p:sp>
      <p:sp>
        <p:nvSpPr>
          <p:cNvPr id="3" name="Content Placeholder 2">
            <a:extLst>
              <a:ext uri="{FF2B5EF4-FFF2-40B4-BE49-F238E27FC236}">
                <a16:creationId xmlns:a16="http://schemas.microsoft.com/office/drawing/2014/main" id="{C19454D9-9847-4F84-AAE7-246BCBDDC611}"/>
              </a:ext>
            </a:extLst>
          </p:cNvPr>
          <p:cNvSpPr>
            <a:spLocks noGrp="1"/>
          </p:cNvSpPr>
          <p:nvPr>
            <p:ph idx="1"/>
          </p:nvPr>
        </p:nvSpPr>
        <p:spPr>
          <a:xfrm>
            <a:off x="1141412" y="1971675"/>
            <a:ext cx="10059988" cy="3819526"/>
          </a:xfrm>
        </p:spPr>
        <p:txBody>
          <a:bodyPr>
            <a:normAutofit/>
          </a:bodyPr>
          <a:lstStyle/>
          <a:p>
            <a:r>
              <a:rPr lang="en-US" sz="3200" dirty="0"/>
              <a:t>Recorded in current working environment (May be at home)</a:t>
            </a:r>
          </a:p>
          <a:p>
            <a:r>
              <a:rPr lang="en-US" sz="3200" dirty="0"/>
              <a:t>Telephone</a:t>
            </a:r>
          </a:p>
          <a:p>
            <a:r>
              <a:rPr lang="en-US" sz="3200" dirty="0"/>
              <a:t>Video</a:t>
            </a:r>
          </a:p>
          <a:p>
            <a:r>
              <a:rPr lang="en-US" sz="3200" dirty="0"/>
              <a:t>Face To Face</a:t>
            </a:r>
          </a:p>
          <a:p>
            <a:r>
              <a:rPr lang="en-US" sz="3200" dirty="0"/>
              <a:t>Home visit </a:t>
            </a:r>
            <a:endParaRPr lang="en-GB" sz="3200" dirty="0"/>
          </a:p>
        </p:txBody>
      </p:sp>
    </p:spTree>
    <p:extLst>
      <p:ext uri="{BB962C8B-B14F-4D97-AF65-F5344CB8AC3E}">
        <p14:creationId xmlns:p14="http://schemas.microsoft.com/office/powerpoint/2010/main" val="265509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FE598-AC7E-4C27-A139-0360CEAB9FBB}"/>
              </a:ext>
            </a:extLst>
          </p:cNvPr>
          <p:cNvSpPr>
            <a:spLocks noGrp="1"/>
          </p:cNvSpPr>
          <p:nvPr>
            <p:ph type="title"/>
          </p:nvPr>
        </p:nvSpPr>
        <p:spPr/>
        <p:txBody>
          <a:bodyPr/>
          <a:lstStyle/>
          <a:p>
            <a:pPr algn="ctr"/>
            <a:r>
              <a:rPr lang="en-US" dirty="0"/>
              <a:t>November RCA</a:t>
            </a:r>
            <a:endParaRPr lang="en-GB" dirty="0"/>
          </a:p>
        </p:txBody>
      </p:sp>
      <p:sp>
        <p:nvSpPr>
          <p:cNvPr id="3" name="Content Placeholder 2">
            <a:extLst>
              <a:ext uri="{FF2B5EF4-FFF2-40B4-BE49-F238E27FC236}">
                <a16:creationId xmlns:a16="http://schemas.microsoft.com/office/drawing/2014/main" id="{12FA3F2A-0DB2-4A14-91B4-8B491326B339}"/>
              </a:ext>
            </a:extLst>
          </p:cNvPr>
          <p:cNvSpPr>
            <a:spLocks noGrp="1"/>
          </p:cNvSpPr>
          <p:nvPr>
            <p:ph idx="1"/>
          </p:nvPr>
        </p:nvSpPr>
        <p:spPr>
          <a:xfrm>
            <a:off x="1141412" y="1933575"/>
            <a:ext cx="9905999" cy="3857626"/>
          </a:xfrm>
        </p:spPr>
        <p:txBody>
          <a:bodyPr>
            <a:normAutofit/>
          </a:bodyPr>
          <a:lstStyle/>
          <a:p>
            <a:pPr lvl="0"/>
            <a:r>
              <a:rPr lang="en-US" sz="2800" dirty="0"/>
              <a:t>Double marking </a:t>
            </a:r>
          </a:p>
          <a:p>
            <a:pPr lvl="0"/>
            <a:r>
              <a:rPr lang="en-US" sz="2800" dirty="0"/>
              <a:t>Different examiner for every case</a:t>
            </a:r>
          </a:p>
          <a:p>
            <a:pPr lvl="0"/>
            <a:r>
              <a:rPr lang="en-US" sz="2800" dirty="0"/>
              <a:t>Run live as a working day</a:t>
            </a:r>
          </a:p>
          <a:p>
            <a:pPr lvl="0"/>
            <a:r>
              <a:rPr lang="en-US" sz="2800" dirty="0"/>
              <a:t>Revised Marking Scheme</a:t>
            </a:r>
          </a:p>
          <a:p>
            <a:pPr lvl="0"/>
            <a:r>
              <a:rPr lang="en-US" sz="2800" dirty="0"/>
              <a:t>Revised Grade Descriptors</a:t>
            </a:r>
          </a:p>
          <a:p>
            <a:pPr lvl="0"/>
            <a:r>
              <a:rPr lang="en-US" sz="2800" dirty="0"/>
              <a:t>Revised Feedback Statements </a:t>
            </a:r>
          </a:p>
          <a:p>
            <a:endParaRPr lang="en-GB" dirty="0"/>
          </a:p>
        </p:txBody>
      </p:sp>
    </p:spTree>
    <p:extLst>
      <p:ext uri="{BB962C8B-B14F-4D97-AF65-F5344CB8AC3E}">
        <p14:creationId xmlns:p14="http://schemas.microsoft.com/office/powerpoint/2010/main" val="2346645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AA3B-D0A4-43C2-A1B1-87F3F7361F29}"/>
              </a:ext>
            </a:extLst>
          </p:cNvPr>
          <p:cNvSpPr>
            <a:spLocks noGrp="1"/>
          </p:cNvSpPr>
          <p:nvPr>
            <p:ph type="title"/>
          </p:nvPr>
        </p:nvSpPr>
        <p:spPr>
          <a:xfrm>
            <a:off x="1141413" y="618518"/>
            <a:ext cx="9905998" cy="1029307"/>
          </a:xfrm>
        </p:spPr>
        <p:txBody>
          <a:bodyPr/>
          <a:lstStyle/>
          <a:p>
            <a:pPr algn="ctr"/>
            <a:r>
              <a:rPr lang="en-US" dirty="0"/>
              <a:t>Consultation- Timing</a:t>
            </a:r>
            <a:endParaRPr lang="en-GB" dirty="0"/>
          </a:p>
        </p:txBody>
      </p:sp>
      <p:sp>
        <p:nvSpPr>
          <p:cNvPr id="3" name="Content Placeholder 2">
            <a:extLst>
              <a:ext uri="{FF2B5EF4-FFF2-40B4-BE49-F238E27FC236}">
                <a16:creationId xmlns:a16="http://schemas.microsoft.com/office/drawing/2014/main" id="{0C52A1BA-0909-44A7-94FE-BC585189A4DA}"/>
              </a:ext>
            </a:extLst>
          </p:cNvPr>
          <p:cNvSpPr>
            <a:spLocks noGrp="1"/>
          </p:cNvSpPr>
          <p:nvPr>
            <p:ph idx="1"/>
          </p:nvPr>
        </p:nvSpPr>
        <p:spPr>
          <a:xfrm>
            <a:off x="1141412" y="1476375"/>
            <a:ext cx="9905999" cy="5105400"/>
          </a:xfrm>
        </p:spPr>
        <p:txBody>
          <a:bodyPr>
            <a:normAutofit/>
          </a:bodyPr>
          <a:lstStyle/>
          <a:p>
            <a:r>
              <a:rPr lang="en-US" sz="2800" dirty="0"/>
              <a:t>Timing will begin when you ask your opening phrase ‘How can I help you today?’</a:t>
            </a:r>
          </a:p>
          <a:p>
            <a:r>
              <a:rPr lang="en-US" sz="2800" dirty="0"/>
              <a:t>All consent </a:t>
            </a:r>
            <a:r>
              <a:rPr lang="en-US" sz="2800" dirty="0" err="1"/>
              <a:t>etc</a:t>
            </a:r>
            <a:r>
              <a:rPr lang="en-US" sz="2800" dirty="0"/>
              <a:t> which is taken beforehand is not counted in the timing</a:t>
            </a:r>
          </a:p>
          <a:p>
            <a:r>
              <a:rPr lang="en-US" sz="2800" dirty="0"/>
              <a:t>Consent AUTOMATIC if using 14 F </a:t>
            </a:r>
          </a:p>
          <a:p>
            <a:r>
              <a:rPr lang="en-US" sz="2800" dirty="0"/>
              <a:t>The examiner will stop watching at EXACTLY 10 MINUTES !! </a:t>
            </a:r>
          </a:p>
          <a:p>
            <a:r>
              <a:rPr lang="en-US" sz="2800" dirty="0"/>
              <a:t>Remember includes prescription, follow up plans </a:t>
            </a:r>
            <a:r>
              <a:rPr lang="en-US" sz="2800" dirty="0" err="1"/>
              <a:t>etc</a:t>
            </a:r>
            <a:r>
              <a:rPr lang="en-US" sz="2800" dirty="0"/>
              <a:t> </a:t>
            </a:r>
          </a:p>
          <a:p>
            <a:endParaRPr lang="en-GB" dirty="0"/>
          </a:p>
        </p:txBody>
      </p:sp>
    </p:spTree>
    <p:extLst>
      <p:ext uri="{BB962C8B-B14F-4D97-AF65-F5344CB8AC3E}">
        <p14:creationId xmlns:p14="http://schemas.microsoft.com/office/powerpoint/2010/main" val="3409150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6" name="Picture 2">
            <a:extLst>
              <a:ext uri="{FF2B5EF4-FFF2-40B4-BE49-F238E27FC236}">
                <a16:creationId xmlns:a16="http://schemas.microsoft.com/office/drawing/2014/main" id="{43BCD4D4-0FCB-418E-9D58-033B2DB415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useBgFill="1">
        <p:nvSpPr>
          <p:cNvPr id="57" name="Rectangle 8">
            <a:extLst>
              <a:ext uri="{FF2B5EF4-FFF2-40B4-BE49-F238E27FC236}">
                <a16:creationId xmlns:a16="http://schemas.microsoft.com/office/drawing/2014/main" id="{BC3E363D-4793-4E9B-88F5-58007346C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2">
            <a:extLst>
              <a:ext uri="{FF2B5EF4-FFF2-40B4-BE49-F238E27FC236}">
                <a16:creationId xmlns:a16="http://schemas.microsoft.com/office/drawing/2014/main" id="{AA3F2319-3466-4D84-ABE4-77BC773F35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pic>
        <p:nvPicPr>
          <p:cNvPr id="2" name="Content Placeholder 3">
            <a:extLst>
              <a:ext uri="{FF2B5EF4-FFF2-40B4-BE49-F238E27FC236}">
                <a16:creationId xmlns:a16="http://schemas.microsoft.com/office/drawing/2014/main" id="{30D355CE-22FF-45A2-BC9C-EF8509DCC833}"/>
              </a:ext>
            </a:extLst>
          </p:cNvPr>
          <p:cNvPicPr>
            <a:picLocks noChangeAspect="1"/>
          </p:cNvPicPr>
          <p:nvPr/>
        </p:nvPicPr>
        <p:blipFill>
          <a:blip r:embed="rId5"/>
          <a:stretch>
            <a:fillRect/>
          </a:stretch>
        </p:blipFill>
        <p:spPr>
          <a:xfrm>
            <a:off x="3109576" y="984251"/>
            <a:ext cx="5972847" cy="4927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TextBox 2">
            <a:extLst>
              <a:ext uri="{FF2B5EF4-FFF2-40B4-BE49-F238E27FC236}">
                <a16:creationId xmlns:a16="http://schemas.microsoft.com/office/drawing/2014/main" id="{050474A2-7A71-4A56-9F56-23059AD41794}"/>
              </a:ext>
            </a:extLst>
          </p:cNvPr>
          <p:cNvSpPr txBox="1"/>
          <p:nvPr/>
        </p:nvSpPr>
        <p:spPr>
          <a:xfrm>
            <a:off x="3314027" y="132080"/>
            <a:ext cx="5972847" cy="584775"/>
          </a:xfrm>
          <a:prstGeom prst="rect">
            <a:avLst/>
          </a:prstGeom>
          <a:noFill/>
        </p:spPr>
        <p:txBody>
          <a:bodyPr wrap="square" rtlCol="0">
            <a:spAutoFit/>
          </a:bodyPr>
          <a:lstStyle/>
          <a:p>
            <a:pPr algn="ctr"/>
            <a:r>
              <a:rPr lang="en-US" sz="3200" dirty="0"/>
              <a:t>WORKBOOK</a:t>
            </a:r>
            <a:endParaRPr lang="en-GB" sz="3200" dirty="0"/>
          </a:p>
        </p:txBody>
      </p:sp>
    </p:spTree>
    <p:extLst>
      <p:ext uri="{BB962C8B-B14F-4D97-AF65-F5344CB8AC3E}">
        <p14:creationId xmlns:p14="http://schemas.microsoft.com/office/powerpoint/2010/main" val="2435550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259B-AE15-49DE-9F2D-3B9B1FB7CFAF}"/>
              </a:ext>
            </a:extLst>
          </p:cNvPr>
          <p:cNvSpPr>
            <a:spLocks noGrp="1"/>
          </p:cNvSpPr>
          <p:nvPr>
            <p:ph type="title"/>
          </p:nvPr>
        </p:nvSpPr>
        <p:spPr>
          <a:xfrm>
            <a:off x="1141413" y="618518"/>
            <a:ext cx="9905998" cy="857857"/>
          </a:xfrm>
        </p:spPr>
        <p:txBody>
          <a:bodyPr/>
          <a:lstStyle/>
          <a:p>
            <a:pPr algn="ctr"/>
            <a:r>
              <a:rPr lang="en-US" dirty="0"/>
              <a:t>Case Selection- Mandatory Criteria</a:t>
            </a:r>
            <a:endParaRPr lang="en-GB" dirty="0"/>
          </a:p>
        </p:txBody>
      </p:sp>
      <p:sp>
        <p:nvSpPr>
          <p:cNvPr id="3" name="Content Placeholder 2">
            <a:extLst>
              <a:ext uri="{FF2B5EF4-FFF2-40B4-BE49-F238E27FC236}">
                <a16:creationId xmlns:a16="http://schemas.microsoft.com/office/drawing/2014/main" id="{9B2DFB47-FF44-4C63-AAA4-F5D2AF16FD0A}"/>
              </a:ext>
            </a:extLst>
          </p:cNvPr>
          <p:cNvSpPr>
            <a:spLocks noGrp="1"/>
          </p:cNvSpPr>
          <p:nvPr>
            <p:ph idx="1"/>
          </p:nvPr>
        </p:nvSpPr>
        <p:spPr>
          <a:xfrm>
            <a:off x="1141412" y="1590675"/>
            <a:ext cx="9905999" cy="4648807"/>
          </a:xfrm>
        </p:spPr>
        <p:txBody>
          <a:bodyPr>
            <a:normAutofit/>
          </a:bodyPr>
          <a:lstStyle/>
          <a:p>
            <a:endParaRPr lang="en-GB" sz="2600" b="1" dirty="0">
              <a:effectLst/>
            </a:endParaRPr>
          </a:p>
          <a:p>
            <a:r>
              <a:rPr lang="en-GB" sz="2600" dirty="0">
                <a:effectLst/>
              </a:rPr>
              <a:t>One case involving a child aged 16 years or younger (including by proxy), case should reflect impact of the patient being a child </a:t>
            </a:r>
          </a:p>
          <a:p>
            <a:pPr marL="0" indent="0">
              <a:buNone/>
            </a:pPr>
            <a:endParaRPr lang="en-GB" sz="2600" dirty="0">
              <a:effectLst/>
            </a:endParaRPr>
          </a:p>
          <a:p>
            <a:r>
              <a:rPr lang="en-GB" sz="2600" dirty="0">
                <a:effectLst/>
              </a:rPr>
              <a:t> Minimum of one older adult (over 65 years)</a:t>
            </a:r>
          </a:p>
          <a:p>
            <a:endParaRPr lang="en-GB" sz="2600" dirty="0"/>
          </a:p>
          <a:p>
            <a:endParaRPr lang="en-GB" sz="2600" dirty="0">
              <a:effectLst/>
            </a:endParaRPr>
          </a:p>
          <a:p>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400" dirty="0">
              <a:effectLst/>
            </a:endParaRPr>
          </a:p>
          <a:p>
            <a:endParaRPr lang="en-GB" dirty="0"/>
          </a:p>
        </p:txBody>
      </p:sp>
    </p:spTree>
    <p:extLst>
      <p:ext uri="{BB962C8B-B14F-4D97-AF65-F5344CB8AC3E}">
        <p14:creationId xmlns:p14="http://schemas.microsoft.com/office/powerpoint/2010/main" val="1414832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B75FF-FF2B-47E1-8DF2-3831FDB3AA65}"/>
              </a:ext>
            </a:extLst>
          </p:cNvPr>
          <p:cNvSpPr>
            <a:spLocks noGrp="1"/>
          </p:cNvSpPr>
          <p:nvPr>
            <p:ph type="title"/>
          </p:nvPr>
        </p:nvSpPr>
        <p:spPr/>
        <p:txBody>
          <a:bodyPr/>
          <a:lstStyle/>
          <a:p>
            <a:pPr algn="ctr"/>
            <a:r>
              <a:rPr lang="en-US" dirty="0"/>
              <a:t>Case Selection Mandatory Criteria</a:t>
            </a:r>
            <a:endParaRPr lang="en-GB" dirty="0"/>
          </a:p>
        </p:txBody>
      </p:sp>
      <p:sp>
        <p:nvSpPr>
          <p:cNvPr id="3" name="Content Placeholder 2">
            <a:extLst>
              <a:ext uri="{FF2B5EF4-FFF2-40B4-BE49-F238E27FC236}">
                <a16:creationId xmlns:a16="http://schemas.microsoft.com/office/drawing/2014/main" id="{B85894FA-6BF6-458A-9F2A-077D34921361}"/>
              </a:ext>
            </a:extLst>
          </p:cNvPr>
          <p:cNvSpPr>
            <a:spLocks noGrp="1"/>
          </p:cNvSpPr>
          <p:nvPr>
            <p:ph idx="1"/>
          </p:nvPr>
        </p:nvSpPr>
        <p:spPr>
          <a:xfrm>
            <a:off x="1141412" y="2097088"/>
            <a:ext cx="9905999" cy="3960812"/>
          </a:xfrm>
        </p:spPr>
        <p:txBody>
          <a:bodyPr>
            <a:normAutofit/>
          </a:bodyPr>
          <a:lstStyle/>
          <a:p>
            <a:pPr marL="0" indent="0">
              <a:buNone/>
            </a:pPr>
            <a:r>
              <a:rPr lang="en-GB" sz="2800" i="0" u="none" strike="noStrike" kern="1200" dirty="0">
                <a:solidFill>
                  <a:srgbClr val="FFFFFF"/>
                </a:solidFill>
                <a:effectLst/>
                <a:latin typeface="Tw Cen MT" panose="020B0602020104020603" pitchFamily="34" charset="0"/>
              </a:rPr>
              <a:t>Minimum of one case involving each of:</a:t>
            </a:r>
          </a:p>
          <a:p>
            <a:r>
              <a:rPr lang="en-GB" sz="2800" i="0" u="none" strike="noStrike" kern="1200" dirty="0">
                <a:solidFill>
                  <a:srgbClr val="FFFFFF"/>
                </a:solidFill>
                <a:effectLst/>
                <a:latin typeface="Tw Cen MT" panose="020B0602020104020603" pitchFamily="34" charset="0"/>
              </a:rPr>
              <a:t>An acute problem that needs urgent investigation or referral</a:t>
            </a:r>
          </a:p>
          <a:p>
            <a:r>
              <a:rPr lang="en-GB" sz="2800" i="0" u="none" strike="noStrike" kern="1200" dirty="0">
                <a:solidFill>
                  <a:srgbClr val="FFFFFF"/>
                </a:solidFill>
                <a:effectLst/>
                <a:latin typeface="Tw Cen MT" panose="020B0602020104020603" pitchFamily="34" charset="0"/>
              </a:rPr>
              <a:t>Maternal and reproductive health</a:t>
            </a:r>
          </a:p>
          <a:p>
            <a:r>
              <a:rPr lang="en-GB" sz="2800" i="0" u="none" strike="noStrike" kern="1200" dirty="0">
                <a:solidFill>
                  <a:srgbClr val="FFFFFF"/>
                </a:solidFill>
                <a:effectLst/>
                <a:latin typeface="Tw Cen MT" panose="020B0602020104020603" pitchFamily="34" charset="0"/>
              </a:rPr>
              <a:t>A Mental Health Condition within the DSM or ICD classifications</a:t>
            </a:r>
          </a:p>
          <a:p>
            <a:r>
              <a:rPr lang="en-GB" sz="2800" i="0" u="none" strike="noStrike" kern="1200" dirty="0">
                <a:solidFill>
                  <a:srgbClr val="FFFFFF"/>
                </a:solidFill>
                <a:effectLst/>
                <a:latin typeface="Tw Cen MT" panose="020B0602020104020603" pitchFamily="34" charset="0"/>
              </a:rPr>
              <a:t>A long-term condition e.g. cancer, multimorbidity or disability</a:t>
            </a:r>
            <a:endParaRPr lang="en-GB" sz="2800" i="0" u="none" strike="noStrike" dirty="0">
              <a:effectLst/>
              <a:latin typeface="Arial" panose="020B0604020202020204" pitchFamily="34" charset="0"/>
            </a:endParaRPr>
          </a:p>
          <a:p>
            <a:endParaRPr lang="en-GB" dirty="0"/>
          </a:p>
        </p:txBody>
      </p:sp>
    </p:spTree>
    <p:extLst>
      <p:ext uri="{BB962C8B-B14F-4D97-AF65-F5344CB8AC3E}">
        <p14:creationId xmlns:p14="http://schemas.microsoft.com/office/powerpoint/2010/main" val="254633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D137-227F-4F33-BF24-DC5D89119567}"/>
              </a:ext>
            </a:extLst>
          </p:cNvPr>
          <p:cNvSpPr>
            <a:spLocks noGrp="1"/>
          </p:cNvSpPr>
          <p:nvPr>
            <p:ph type="title"/>
          </p:nvPr>
        </p:nvSpPr>
        <p:spPr/>
        <p:txBody>
          <a:bodyPr/>
          <a:lstStyle/>
          <a:p>
            <a:pPr algn="ctr"/>
            <a:r>
              <a:rPr lang="en-US" dirty="0"/>
              <a:t>Case Selection Mandatory Criteria </a:t>
            </a:r>
            <a:endParaRPr lang="en-GB" dirty="0"/>
          </a:p>
        </p:txBody>
      </p:sp>
      <p:sp>
        <p:nvSpPr>
          <p:cNvPr id="3" name="Content Placeholder 2">
            <a:extLst>
              <a:ext uri="{FF2B5EF4-FFF2-40B4-BE49-F238E27FC236}">
                <a16:creationId xmlns:a16="http://schemas.microsoft.com/office/drawing/2014/main" id="{1218AD17-440F-4D3A-88E8-846CF40B70F1}"/>
              </a:ext>
            </a:extLst>
          </p:cNvPr>
          <p:cNvSpPr>
            <a:spLocks noGrp="1"/>
          </p:cNvSpPr>
          <p:nvPr>
            <p:ph idx="1"/>
          </p:nvPr>
        </p:nvSpPr>
        <p:spPr>
          <a:xfrm>
            <a:off x="1141412" y="2097088"/>
            <a:ext cx="9905999" cy="4008437"/>
          </a:xfrm>
        </p:spPr>
        <p:txBody>
          <a:bodyPr/>
          <a:lstStyle/>
          <a:p>
            <a:r>
              <a:rPr lang="en-GB" sz="2800" dirty="0">
                <a:effectLst/>
              </a:rPr>
              <a:t>Minimum of two cases requiring </a:t>
            </a:r>
            <a:r>
              <a:rPr lang="en-GB" sz="2800" i="1" dirty="0">
                <a:effectLst/>
              </a:rPr>
              <a:t>either </a:t>
            </a:r>
            <a:r>
              <a:rPr lang="en-GB" sz="2800" dirty="0">
                <a:effectLst/>
              </a:rPr>
              <a:t>a clinical examination </a:t>
            </a:r>
            <a:r>
              <a:rPr lang="en-GB" sz="2800" i="1" dirty="0">
                <a:effectLst/>
              </a:rPr>
              <a:t>or</a:t>
            </a:r>
            <a:r>
              <a:rPr lang="en-GB" sz="2800" dirty="0">
                <a:effectLst/>
              </a:rPr>
              <a:t> an explanation of the examination required to the patient (including psychiatric examination)</a:t>
            </a:r>
          </a:p>
          <a:p>
            <a:endParaRPr lang="en-GB" sz="2800" dirty="0">
              <a:effectLst/>
            </a:endParaRPr>
          </a:p>
          <a:p>
            <a:r>
              <a:rPr lang="en-GB" sz="2800" i="1" dirty="0"/>
              <a:t>Be Careful</a:t>
            </a:r>
            <a:r>
              <a:rPr lang="en-GB" sz="2800" dirty="0"/>
              <a:t>… A consultation in which clothing equivalent to vest top and shorts or the swimsuit area is removed and captured on visual recording must NOT be submitted</a:t>
            </a:r>
            <a:endParaRPr lang="en-GB" sz="2800" dirty="0">
              <a:effectLst/>
            </a:endParaRPr>
          </a:p>
          <a:p>
            <a:pPr marL="0" indent="0" algn="l" rtl="0" eaLnBrk="1" fontAlgn="t" latinLnBrk="0" hangingPunct="1">
              <a:lnSpc>
                <a:spcPct val="107000"/>
              </a:lnSpc>
              <a:spcBef>
                <a:spcPts val="0"/>
              </a:spcBef>
              <a:spcAft>
                <a:spcPts val="800"/>
              </a:spcAft>
              <a:buNone/>
            </a:pPr>
            <a:endParaRPr lang="en-GB" sz="2800" i="0" u="none" strike="noStrike" kern="1200" dirty="0">
              <a:solidFill>
                <a:srgbClr val="FFFFFF"/>
              </a:solidFill>
              <a:effectLst/>
              <a:latin typeface="Tw Cen MT" panose="020B0602020104020603" pitchFamily="34" charset="0"/>
            </a:endParaRPr>
          </a:p>
          <a:p>
            <a:endParaRPr lang="en-GB" dirty="0"/>
          </a:p>
        </p:txBody>
      </p:sp>
    </p:spTree>
    <p:extLst>
      <p:ext uri="{BB962C8B-B14F-4D97-AF65-F5344CB8AC3E}">
        <p14:creationId xmlns:p14="http://schemas.microsoft.com/office/powerpoint/2010/main" val="1377917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C8E7A-20FD-49BF-BF9F-1A1FDB638934}"/>
              </a:ext>
            </a:extLst>
          </p:cNvPr>
          <p:cNvSpPr>
            <a:spLocks noGrp="1"/>
          </p:cNvSpPr>
          <p:nvPr>
            <p:ph type="title"/>
          </p:nvPr>
        </p:nvSpPr>
        <p:spPr/>
        <p:txBody>
          <a:bodyPr/>
          <a:lstStyle/>
          <a:p>
            <a:pPr algn="ctr"/>
            <a:r>
              <a:rPr lang="en-US" dirty="0"/>
              <a:t>Case Selection - Recommended Criteria </a:t>
            </a:r>
            <a:endParaRPr lang="en-GB" dirty="0"/>
          </a:p>
        </p:txBody>
      </p:sp>
      <p:sp>
        <p:nvSpPr>
          <p:cNvPr id="3" name="Content Placeholder 2">
            <a:extLst>
              <a:ext uri="{FF2B5EF4-FFF2-40B4-BE49-F238E27FC236}">
                <a16:creationId xmlns:a16="http://schemas.microsoft.com/office/drawing/2014/main" id="{F690D55E-0958-4558-AA58-16E00F225593}"/>
              </a:ext>
            </a:extLst>
          </p:cNvPr>
          <p:cNvSpPr>
            <a:spLocks noGrp="1"/>
          </p:cNvSpPr>
          <p:nvPr>
            <p:ph idx="1"/>
          </p:nvPr>
        </p:nvSpPr>
        <p:spPr/>
        <p:txBody>
          <a:bodyPr/>
          <a:lstStyle/>
          <a:p>
            <a:r>
              <a:rPr lang="en-US" b="1" i="0" dirty="0">
                <a:effectLst/>
              </a:rPr>
              <a:t> </a:t>
            </a:r>
            <a:r>
              <a:rPr lang="en-US" sz="2800" i="0" dirty="0">
                <a:effectLst/>
              </a:rPr>
              <a:t>No more than 2 cases where the focus of the consultation lies in any one of the clinical </a:t>
            </a:r>
            <a:r>
              <a:rPr lang="en-US" sz="2800" dirty="0"/>
              <a:t>t</a:t>
            </a:r>
            <a:r>
              <a:rPr lang="en-US" sz="2800" i="0" dirty="0">
                <a:effectLst/>
              </a:rPr>
              <a:t>opic </a:t>
            </a:r>
            <a:r>
              <a:rPr lang="en-US" sz="2800" dirty="0"/>
              <a:t>a</a:t>
            </a:r>
            <a:r>
              <a:rPr lang="en-US" sz="2800" i="0" dirty="0">
                <a:effectLst/>
              </a:rPr>
              <a:t>reas as listed in the GP curriculum</a:t>
            </a:r>
          </a:p>
          <a:p>
            <a:endParaRPr lang="en-US" sz="2800" dirty="0"/>
          </a:p>
          <a:p>
            <a:r>
              <a:rPr lang="en-US" sz="2800" i="0" dirty="0">
                <a:effectLst/>
              </a:rPr>
              <a:t> Varying spread of clinical cases and levels of challenge in the consultation - consideration should be given to the level of complexity</a:t>
            </a:r>
            <a:endParaRPr lang="en-GB" sz="2800" dirty="0"/>
          </a:p>
        </p:txBody>
      </p:sp>
    </p:spTree>
    <p:extLst>
      <p:ext uri="{BB962C8B-B14F-4D97-AF65-F5344CB8AC3E}">
        <p14:creationId xmlns:p14="http://schemas.microsoft.com/office/powerpoint/2010/main" val="1282026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FB2ED-42EA-4B0B-B017-C3FC64D6A12F}"/>
              </a:ext>
            </a:extLst>
          </p:cNvPr>
          <p:cNvSpPr>
            <a:spLocks noGrp="1"/>
          </p:cNvSpPr>
          <p:nvPr>
            <p:ph type="title"/>
          </p:nvPr>
        </p:nvSpPr>
        <p:spPr/>
        <p:txBody>
          <a:bodyPr/>
          <a:lstStyle/>
          <a:p>
            <a:pPr algn="ctr"/>
            <a:r>
              <a:rPr lang="en-US" dirty="0"/>
              <a:t>Low Challenge Cases</a:t>
            </a:r>
            <a:endParaRPr lang="en-GB" dirty="0"/>
          </a:p>
        </p:txBody>
      </p:sp>
      <p:sp>
        <p:nvSpPr>
          <p:cNvPr id="3" name="Content Placeholder 2">
            <a:extLst>
              <a:ext uri="{FF2B5EF4-FFF2-40B4-BE49-F238E27FC236}">
                <a16:creationId xmlns:a16="http://schemas.microsoft.com/office/drawing/2014/main" id="{4CE55F36-E95F-4119-896E-3F0D39BD7F44}"/>
              </a:ext>
            </a:extLst>
          </p:cNvPr>
          <p:cNvSpPr>
            <a:spLocks noGrp="1"/>
          </p:cNvSpPr>
          <p:nvPr>
            <p:ph idx="1"/>
          </p:nvPr>
        </p:nvSpPr>
        <p:spPr>
          <a:xfrm>
            <a:off x="1141412" y="1933575"/>
            <a:ext cx="9905999" cy="4171950"/>
          </a:xfrm>
        </p:spPr>
        <p:txBody>
          <a:bodyPr/>
          <a:lstStyle/>
          <a:p>
            <a:r>
              <a:rPr lang="en-US" dirty="0"/>
              <a:t>Simple scenarios </a:t>
            </a:r>
            <a:r>
              <a:rPr lang="en-US" dirty="0" err="1"/>
              <a:t>eg</a:t>
            </a:r>
            <a:r>
              <a:rPr lang="en-US" dirty="0"/>
              <a:t> </a:t>
            </a:r>
            <a:r>
              <a:rPr lang="en-US" dirty="0" err="1"/>
              <a:t>stye</a:t>
            </a:r>
            <a:r>
              <a:rPr lang="en-US" dirty="0"/>
              <a:t>/ </a:t>
            </a:r>
            <a:r>
              <a:rPr lang="en-US" dirty="0" err="1"/>
              <a:t>conjuncitivitis</a:t>
            </a:r>
            <a:r>
              <a:rPr lang="en-US" dirty="0"/>
              <a:t> /simple </a:t>
            </a:r>
            <a:r>
              <a:rPr lang="en-US" dirty="0" err="1"/>
              <a:t>uti</a:t>
            </a:r>
            <a:endParaRPr lang="en-US" dirty="0"/>
          </a:p>
          <a:p>
            <a:r>
              <a:rPr lang="en-US" dirty="0"/>
              <a:t>Simple management…</a:t>
            </a:r>
          </a:p>
          <a:p>
            <a:r>
              <a:rPr lang="en-US" dirty="0"/>
              <a:t>Did it require a doctor?</a:t>
            </a:r>
          </a:p>
          <a:p>
            <a:pPr marL="0" indent="0">
              <a:buNone/>
            </a:pPr>
            <a:r>
              <a:rPr lang="en-US" dirty="0"/>
              <a:t>BUT level of challenge can increase if</a:t>
            </a:r>
          </a:p>
          <a:p>
            <a:r>
              <a:rPr lang="en-US" dirty="0"/>
              <a:t>Adverse social situation</a:t>
            </a:r>
          </a:p>
          <a:p>
            <a:r>
              <a:rPr lang="en-US" dirty="0"/>
              <a:t>Work related issues</a:t>
            </a:r>
          </a:p>
          <a:p>
            <a:r>
              <a:rPr lang="en-US" dirty="0"/>
              <a:t>Management dilemmas</a:t>
            </a:r>
          </a:p>
          <a:p>
            <a:endParaRPr lang="en-US" dirty="0"/>
          </a:p>
          <a:p>
            <a:endParaRPr lang="en-US" dirty="0"/>
          </a:p>
          <a:p>
            <a:endParaRPr lang="en-GB" dirty="0"/>
          </a:p>
        </p:txBody>
      </p:sp>
    </p:spTree>
    <p:extLst>
      <p:ext uri="{BB962C8B-B14F-4D97-AF65-F5344CB8AC3E}">
        <p14:creationId xmlns:p14="http://schemas.microsoft.com/office/powerpoint/2010/main" val="3533511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FF7E-F55D-49FF-9CF4-FE22EB11A73D}"/>
              </a:ext>
            </a:extLst>
          </p:cNvPr>
          <p:cNvSpPr>
            <a:spLocks noGrp="1"/>
          </p:cNvSpPr>
          <p:nvPr>
            <p:ph type="title"/>
          </p:nvPr>
        </p:nvSpPr>
        <p:spPr/>
        <p:txBody>
          <a:bodyPr/>
          <a:lstStyle/>
          <a:p>
            <a:endParaRPr lang="en-GB"/>
          </a:p>
        </p:txBody>
      </p:sp>
      <p:graphicFrame>
        <p:nvGraphicFramePr>
          <p:cNvPr id="4" name="Content Placeholder 3">
            <a:extLst>
              <a:ext uri="{FF2B5EF4-FFF2-40B4-BE49-F238E27FC236}">
                <a16:creationId xmlns:a16="http://schemas.microsoft.com/office/drawing/2014/main" id="{760B56E0-784C-470C-8F4E-4D9BFD0FD537}"/>
              </a:ext>
            </a:extLst>
          </p:cNvPr>
          <p:cNvGraphicFramePr>
            <a:graphicFrameLocks noGrp="1"/>
          </p:cNvGraphicFramePr>
          <p:nvPr>
            <p:ph idx="1"/>
            <p:extLst>
              <p:ext uri="{D42A27DB-BD31-4B8C-83A1-F6EECF244321}">
                <p14:modId xmlns:p14="http://schemas.microsoft.com/office/powerpoint/2010/main" val="144696878"/>
              </p:ext>
            </p:extLst>
          </p:nvPr>
        </p:nvGraphicFramePr>
        <p:xfrm>
          <a:off x="809626" y="495300"/>
          <a:ext cx="10237785" cy="5711559"/>
        </p:xfrm>
        <a:graphic>
          <a:graphicData uri="http://schemas.openxmlformats.org/drawingml/2006/table">
            <a:tbl>
              <a:tblPr firstRow="1" firstCol="1" bandRow="1">
                <a:tableStyleId>{5C22544A-7EE6-4342-B048-85BDC9FD1C3A}</a:tableStyleId>
              </a:tblPr>
              <a:tblGrid>
                <a:gridCol w="2172327">
                  <a:extLst>
                    <a:ext uri="{9D8B030D-6E8A-4147-A177-3AD203B41FA5}">
                      <a16:colId xmlns:a16="http://schemas.microsoft.com/office/drawing/2014/main" val="732355302"/>
                    </a:ext>
                  </a:extLst>
                </a:gridCol>
                <a:gridCol w="2880840">
                  <a:extLst>
                    <a:ext uri="{9D8B030D-6E8A-4147-A177-3AD203B41FA5}">
                      <a16:colId xmlns:a16="http://schemas.microsoft.com/office/drawing/2014/main" val="2457571920"/>
                    </a:ext>
                  </a:extLst>
                </a:gridCol>
                <a:gridCol w="2592309">
                  <a:extLst>
                    <a:ext uri="{9D8B030D-6E8A-4147-A177-3AD203B41FA5}">
                      <a16:colId xmlns:a16="http://schemas.microsoft.com/office/drawing/2014/main" val="3495059486"/>
                    </a:ext>
                  </a:extLst>
                </a:gridCol>
                <a:gridCol w="2592309">
                  <a:extLst>
                    <a:ext uri="{9D8B030D-6E8A-4147-A177-3AD203B41FA5}">
                      <a16:colId xmlns:a16="http://schemas.microsoft.com/office/drawing/2014/main" val="1201726309"/>
                    </a:ext>
                  </a:extLst>
                </a:gridCol>
              </a:tblGrid>
              <a:tr h="456196">
                <a:tc>
                  <a:txBody>
                    <a:bodyPr/>
                    <a:lstStyle/>
                    <a:p>
                      <a:pPr algn="ctr">
                        <a:lnSpc>
                          <a:spcPct val="107000"/>
                        </a:lnSpc>
                        <a:spcAft>
                          <a:spcPts val="80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gridSpan="3">
                  <a:txBody>
                    <a:bodyPr/>
                    <a:lstStyle/>
                    <a:p>
                      <a:pPr algn="ctr">
                        <a:lnSpc>
                          <a:spcPct val="107000"/>
                        </a:lnSpc>
                        <a:spcAft>
                          <a:spcPts val="800"/>
                        </a:spcAft>
                      </a:pPr>
                      <a:r>
                        <a:rPr lang="en-GB" sz="1600">
                          <a:effectLst/>
                        </a:rPr>
                        <a:t>Complicating Factors (e.g. patient expectations, beliefs, psychological issues, social situation, hidden agendas)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59663087"/>
                  </a:ext>
                </a:extLst>
              </a:tr>
              <a:tr h="456196">
                <a:tc>
                  <a:txBody>
                    <a:bodyPr/>
                    <a:lstStyle/>
                    <a:p>
                      <a:pPr algn="ctr">
                        <a:lnSpc>
                          <a:spcPct val="107000"/>
                        </a:lnSpc>
                        <a:spcAft>
                          <a:spcPts val="80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Multiple factors present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Some factors present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tc>
                <a:tc>
                  <a:txBody>
                    <a:bodyPr/>
                    <a:lstStyle/>
                    <a:p>
                      <a:pPr algn="ctr">
                        <a:lnSpc>
                          <a:spcPct val="107000"/>
                        </a:lnSpc>
                        <a:spcAft>
                          <a:spcPts val="800"/>
                        </a:spcAft>
                      </a:pPr>
                      <a:r>
                        <a:rPr lang="en-GB" sz="1600">
                          <a:effectLst/>
                        </a:rPr>
                        <a:t>Complicating factors absent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extLst>
                  <a:ext uri="{0D108BD9-81ED-4DB2-BD59-A6C34878D82A}">
                    <a16:rowId xmlns:a16="http://schemas.microsoft.com/office/drawing/2014/main" val="2239444619"/>
                  </a:ext>
                </a:extLst>
              </a:tr>
              <a:tr h="1581819">
                <a:tc>
                  <a:txBody>
                    <a:bodyPr/>
                    <a:lstStyle/>
                    <a:p>
                      <a:pPr algn="ctr">
                        <a:lnSpc>
                          <a:spcPct val="107000"/>
                        </a:lnSpc>
                        <a:spcAft>
                          <a:spcPts val="800"/>
                        </a:spcAft>
                      </a:pPr>
                      <a:r>
                        <a:rPr lang="en-GB" sz="1600">
                          <a:effectLst/>
                        </a:rPr>
                        <a:t>High Clinical Challenge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dirty="0">
                          <a:solidFill>
                            <a:srgbClr val="FF0000"/>
                          </a:solidFill>
                          <a:effectLst/>
                        </a:rPr>
                        <a:t>Extremely challenging consultation – excellent opportunity to display capabilities but case likely to be hard to complete in 10 minutes</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Very challenging consultation – excellent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Challenging consultation – good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extLst>
                  <a:ext uri="{0D108BD9-81ED-4DB2-BD59-A6C34878D82A}">
                    <a16:rowId xmlns:a16="http://schemas.microsoft.com/office/drawing/2014/main" val="785342681"/>
                  </a:ext>
                </a:extLst>
              </a:tr>
              <a:tr h="1354210">
                <a:tc>
                  <a:txBody>
                    <a:bodyPr/>
                    <a:lstStyle/>
                    <a:p>
                      <a:pPr algn="ctr">
                        <a:lnSpc>
                          <a:spcPct val="107000"/>
                        </a:lnSpc>
                        <a:spcAft>
                          <a:spcPts val="800"/>
                        </a:spcAft>
                      </a:pPr>
                      <a:r>
                        <a:rPr lang="en-GB" sz="1600">
                          <a:effectLst/>
                        </a:rPr>
                        <a:t>Moderate Clinical Challenge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Very challenging consultation – excellent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Challenging consultation – good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Moderate level of challenge in consultation – some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extLst>
                  <a:ext uri="{0D108BD9-81ED-4DB2-BD59-A6C34878D82A}">
                    <a16:rowId xmlns:a16="http://schemas.microsoft.com/office/drawing/2014/main" val="1271003857"/>
                  </a:ext>
                </a:extLst>
              </a:tr>
              <a:tr h="1809429">
                <a:tc>
                  <a:txBody>
                    <a:bodyPr/>
                    <a:lstStyle/>
                    <a:p>
                      <a:pPr algn="ctr">
                        <a:lnSpc>
                          <a:spcPct val="107000"/>
                        </a:lnSpc>
                        <a:spcAft>
                          <a:spcPts val="800"/>
                        </a:spcAft>
                      </a:pPr>
                      <a:r>
                        <a:rPr lang="en-GB" sz="1600">
                          <a:effectLst/>
                        </a:rPr>
                        <a:t>Low Clinical Challenge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Challenging consultation – good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a:effectLst/>
                        </a:rPr>
                        <a:t>Moderate level of challenge in consultation – some opportunity to display capabilities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tc>
                  <a:txBody>
                    <a:bodyPr/>
                    <a:lstStyle/>
                    <a:p>
                      <a:pPr algn="ctr">
                        <a:lnSpc>
                          <a:spcPct val="107000"/>
                        </a:lnSpc>
                        <a:spcAft>
                          <a:spcPts val="800"/>
                        </a:spcAft>
                      </a:pPr>
                      <a:r>
                        <a:rPr lang="en-GB" sz="1600" dirty="0">
                          <a:solidFill>
                            <a:srgbClr val="FF0000"/>
                          </a:solidFill>
                          <a:effectLst/>
                        </a:rPr>
                        <a:t>Low level of challenge in consultation – very limited opportunity to display capabilities (insufficient evidence)</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148" marR="50148" marT="0" marB="0" anchor="ctr"/>
                </a:tc>
                <a:extLst>
                  <a:ext uri="{0D108BD9-81ED-4DB2-BD59-A6C34878D82A}">
                    <a16:rowId xmlns:a16="http://schemas.microsoft.com/office/drawing/2014/main" val="1844588596"/>
                  </a:ext>
                </a:extLst>
              </a:tr>
            </a:tbl>
          </a:graphicData>
        </a:graphic>
      </p:graphicFrame>
    </p:spTree>
    <p:extLst>
      <p:ext uri="{BB962C8B-B14F-4D97-AF65-F5344CB8AC3E}">
        <p14:creationId xmlns:p14="http://schemas.microsoft.com/office/powerpoint/2010/main" val="151683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59A6-877E-4D05-A733-36F8DE66293A}"/>
              </a:ext>
            </a:extLst>
          </p:cNvPr>
          <p:cNvSpPr>
            <a:spLocks noGrp="1"/>
          </p:cNvSpPr>
          <p:nvPr>
            <p:ph type="title"/>
          </p:nvPr>
        </p:nvSpPr>
        <p:spPr/>
        <p:txBody>
          <a:bodyPr/>
          <a:lstStyle/>
          <a:p>
            <a:pPr algn="ctr"/>
            <a:r>
              <a:rPr lang="en-US" sz="3600" i="1" dirty="0"/>
              <a:t>Marking scheme </a:t>
            </a:r>
            <a:br>
              <a:rPr lang="en-US" dirty="0"/>
            </a:br>
            <a:r>
              <a:rPr lang="en-US" b="1" dirty="0">
                <a:solidFill>
                  <a:srgbClr val="00B0F0"/>
                </a:solidFill>
              </a:rPr>
              <a:t>Data gathering</a:t>
            </a:r>
            <a:endParaRPr lang="en-GB" dirty="0"/>
          </a:p>
        </p:txBody>
      </p:sp>
      <p:sp>
        <p:nvSpPr>
          <p:cNvPr id="3" name="Content Placeholder 2">
            <a:extLst>
              <a:ext uri="{FF2B5EF4-FFF2-40B4-BE49-F238E27FC236}">
                <a16:creationId xmlns:a16="http://schemas.microsoft.com/office/drawing/2014/main" id="{929C167A-BA99-4BF5-827C-7A8D02325B4C}"/>
              </a:ext>
            </a:extLst>
          </p:cNvPr>
          <p:cNvSpPr>
            <a:spLocks noGrp="1"/>
          </p:cNvSpPr>
          <p:nvPr>
            <p:ph idx="1"/>
          </p:nvPr>
        </p:nvSpPr>
        <p:spPr>
          <a:xfrm>
            <a:off x="1141412" y="2249486"/>
            <a:ext cx="9905999" cy="3989995"/>
          </a:xfrm>
        </p:spPr>
        <p:txBody>
          <a:bodyPr>
            <a:normAutofit/>
          </a:bodyPr>
          <a:lstStyle/>
          <a:p>
            <a:pPr>
              <a:lnSpc>
                <a:spcPct val="90000"/>
              </a:lnSpc>
            </a:pPr>
            <a:r>
              <a:rPr lang="en-AU" sz="2400" dirty="0">
                <a:effectLst/>
              </a:rPr>
              <a:t>Takes a focussed history to allow for a safe assessment to take place</a:t>
            </a:r>
          </a:p>
          <a:p>
            <a:pPr>
              <a:lnSpc>
                <a:spcPct val="90000"/>
              </a:lnSpc>
            </a:pPr>
            <a:r>
              <a:rPr lang="en-AU" sz="2400" dirty="0">
                <a:effectLst/>
              </a:rPr>
              <a:t>Elicits and develops relevant new information</a:t>
            </a:r>
          </a:p>
          <a:p>
            <a:pPr>
              <a:lnSpc>
                <a:spcPct val="90000"/>
              </a:lnSpc>
            </a:pPr>
            <a:r>
              <a:rPr lang="en-AU" sz="2400" dirty="0">
                <a:effectLst/>
              </a:rPr>
              <a:t>Rules in or out serious or significant disease</a:t>
            </a:r>
          </a:p>
          <a:p>
            <a:pPr>
              <a:lnSpc>
                <a:spcPct val="90000"/>
              </a:lnSpc>
            </a:pPr>
            <a:r>
              <a:rPr lang="en-AU" sz="2400" dirty="0">
                <a:effectLst/>
              </a:rPr>
              <a:t>Considers and/or generates any appropriate diagnostic hypotheses</a:t>
            </a:r>
          </a:p>
          <a:p>
            <a:pPr>
              <a:lnSpc>
                <a:spcPct val="90000"/>
              </a:lnSpc>
            </a:pPr>
            <a:r>
              <a:rPr lang="en-AU" sz="2400" dirty="0">
                <a:effectLst/>
              </a:rPr>
              <a:t>Explores where appropriate the impact and psychosocial context of the presenting problem</a:t>
            </a:r>
          </a:p>
          <a:p>
            <a:pPr>
              <a:lnSpc>
                <a:spcPct val="90000"/>
              </a:lnSpc>
            </a:pPr>
            <a:r>
              <a:rPr lang="en-AU" sz="2400" dirty="0">
                <a:effectLst/>
              </a:rPr>
              <a:t>Plans, explains and where possible, performs appropriate physical/mental examinations and tests</a:t>
            </a:r>
          </a:p>
          <a:p>
            <a:pPr>
              <a:lnSpc>
                <a:spcPct val="90000"/>
              </a:lnSpc>
            </a:pPr>
            <a:r>
              <a:rPr lang="en-AU" sz="2400" dirty="0">
                <a:effectLst/>
              </a:rPr>
              <a:t>Appears to recognise the issues or priorities in the consultation</a:t>
            </a:r>
          </a:p>
          <a:p>
            <a:endParaRPr lang="en-GB" dirty="0"/>
          </a:p>
        </p:txBody>
      </p:sp>
    </p:spTree>
    <p:extLst>
      <p:ext uri="{BB962C8B-B14F-4D97-AF65-F5344CB8AC3E}">
        <p14:creationId xmlns:p14="http://schemas.microsoft.com/office/powerpoint/2010/main" val="1877149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47288-33F3-44ED-BC49-9B2BCC444660}"/>
              </a:ext>
            </a:extLst>
          </p:cNvPr>
          <p:cNvSpPr>
            <a:spLocks noGrp="1"/>
          </p:cNvSpPr>
          <p:nvPr>
            <p:ph type="title"/>
          </p:nvPr>
        </p:nvSpPr>
        <p:spPr/>
        <p:txBody>
          <a:bodyPr/>
          <a:lstStyle/>
          <a:p>
            <a:pPr algn="ctr"/>
            <a:r>
              <a:rPr lang="en-US" sz="3200" i="1" dirty="0"/>
              <a:t>Marking scheme</a:t>
            </a:r>
            <a:br>
              <a:rPr lang="en-US" sz="2800" i="1" dirty="0"/>
            </a:br>
            <a:r>
              <a:rPr lang="en-US" sz="3600" b="1" dirty="0">
                <a:solidFill>
                  <a:srgbClr val="00B0F0"/>
                </a:solidFill>
              </a:rPr>
              <a:t>Clinical Management</a:t>
            </a:r>
            <a:endParaRPr lang="en-GB" dirty="0"/>
          </a:p>
        </p:txBody>
      </p:sp>
      <p:sp>
        <p:nvSpPr>
          <p:cNvPr id="3" name="Content Placeholder 2">
            <a:extLst>
              <a:ext uri="{FF2B5EF4-FFF2-40B4-BE49-F238E27FC236}">
                <a16:creationId xmlns:a16="http://schemas.microsoft.com/office/drawing/2014/main" id="{AC18E216-9FFC-4E21-84E8-1B52E505D4EF}"/>
              </a:ext>
            </a:extLst>
          </p:cNvPr>
          <p:cNvSpPr>
            <a:spLocks noGrp="1"/>
          </p:cNvSpPr>
          <p:nvPr>
            <p:ph idx="1"/>
          </p:nvPr>
        </p:nvSpPr>
        <p:spPr>
          <a:xfrm>
            <a:off x="1141412" y="2097088"/>
            <a:ext cx="9905999" cy="3941762"/>
          </a:xfrm>
        </p:spPr>
        <p:txBody>
          <a:bodyPr>
            <a:normAutofit lnSpcReduction="10000"/>
          </a:bodyPr>
          <a:lstStyle/>
          <a:p>
            <a:pPr>
              <a:lnSpc>
                <a:spcPct val="90000"/>
              </a:lnSpc>
            </a:pPr>
            <a:r>
              <a:rPr lang="en-AU" sz="2600" dirty="0">
                <a:effectLst/>
              </a:rPr>
              <a:t>Appears to make a safe and appropriate working diagnosis/es</a:t>
            </a:r>
          </a:p>
          <a:p>
            <a:pPr>
              <a:lnSpc>
                <a:spcPct val="90000"/>
              </a:lnSpc>
            </a:pPr>
            <a:r>
              <a:rPr lang="en-AU" sz="2600" dirty="0">
                <a:effectLst/>
              </a:rPr>
              <a:t>Offers appropriate and safe management options for the presenting problem</a:t>
            </a:r>
          </a:p>
          <a:p>
            <a:pPr>
              <a:lnSpc>
                <a:spcPct val="90000"/>
              </a:lnSpc>
            </a:pPr>
            <a:r>
              <a:rPr lang="en-AU" sz="2600" dirty="0">
                <a:effectLst/>
              </a:rPr>
              <a:t>Where possible, makes evidence-based decisions re prescribing, referral and co-ordinating care with other health care professionals</a:t>
            </a:r>
          </a:p>
          <a:p>
            <a:pPr>
              <a:lnSpc>
                <a:spcPct val="90000"/>
              </a:lnSpc>
            </a:pPr>
            <a:r>
              <a:rPr lang="en-AU" sz="2600" dirty="0">
                <a:effectLst/>
              </a:rPr>
              <a:t>Makes appropriate use of time and resources whilst attending to risks</a:t>
            </a:r>
          </a:p>
          <a:p>
            <a:pPr>
              <a:lnSpc>
                <a:spcPct val="90000"/>
              </a:lnSpc>
            </a:pPr>
            <a:r>
              <a:rPr lang="en-AU" sz="2600" dirty="0">
                <a:effectLst/>
              </a:rPr>
              <a:t>Provides safety netting and follow up instructions appropriate to the nature of the consultation</a:t>
            </a:r>
          </a:p>
          <a:p>
            <a:pPr marL="0" indent="0">
              <a:lnSpc>
                <a:spcPct val="90000"/>
              </a:lnSpc>
              <a:buNone/>
            </a:pPr>
            <a:br>
              <a:rPr lang="en-AU" dirty="0"/>
            </a:br>
            <a:endParaRPr lang="en-US" dirty="0"/>
          </a:p>
          <a:p>
            <a:endParaRPr lang="en-GB" dirty="0"/>
          </a:p>
        </p:txBody>
      </p:sp>
    </p:spTree>
    <p:extLst>
      <p:ext uri="{BB962C8B-B14F-4D97-AF65-F5344CB8AC3E}">
        <p14:creationId xmlns:p14="http://schemas.microsoft.com/office/powerpoint/2010/main" val="2676097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A0DC3-CDBE-4733-8618-6EC3A6E8470C}"/>
              </a:ext>
            </a:extLst>
          </p:cNvPr>
          <p:cNvSpPr>
            <a:spLocks noGrp="1"/>
          </p:cNvSpPr>
          <p:nvPr>
            <p:ph type="title"/>
          </p:nvPr>
        </p:nvSpPr>
        <p:spPr/>
        <p:txBody>
          <a:bodyPr/>
          <a:lstStyle/>
          <a:p>
            <a:pPr algn="ctr"/>
            <a:r>
              <a:rPr lang="en-US" i="1" dirty="0"/>
              <a:t>Marking Scheme </a:t>
            </a:r>
            <a:br>
              <a:rPr lang="en-US" i="1" dirty="0"/>
            </a:br>
            <a:r>
              <a:rPr lang="en-US" sz="3600" b="1" dirty="0">
                <a:solidFill>
                  <a:srgbClr val="00B0F0"/>
                </a:solidFill>
              </a:rPr>
              <a:t>Interpersonal Skills</a:t>
            </a:r>
            <a:endParaRPr lang="en-GB" dirty="0"/>
          </a:p>
        </p:txBody>
      </p:sp>
      <p:sp>
        <p:nvSpPr>
          <p:cNvPr id="3" name="Content Placeholder 2">
            <a:extLst>
              <a:ext uri="{FF2B5EF4-FFF2-40B4-BE49-F238E27FC236}">
                <a16:creationId xmlns:a16="http://schemas.microsoft.com/office/drawing/2014/main" id="{AE2C9E0F-F136-45C5-B143-8C714DB08FC0}"/>
              </a:ext>
            </a:extLst>
          </p:cNvPr>
          <p:cNvSpPr>
            <a:spLocks noGrp="1"/>
          </p:cNvSpPr>
          <p:nvPr>
            <p:ph idx="1"/>
          </p:nvPr>
        </p:nvSpPr>
        <p:spPr>
          <a:xfrm>
            <a:off x="1141412" y="1943100"/>
            <a:ext cx="9905999" cy="4495799"/>
          </a:xfrm>
        </p:spPr>
        <p:txBody>
          <a:bodyPr>
            <a:normAutofit lnSpcReduction="10000"/>
          </a:bodyPr>
          <a:lstStyle/>
          <a:p>
            <a:r>
              <a:rPr lang="en-AU" sz="2400" dirty="0"/>
              <a:t>Encourages the patient's contribution, identifying and responding to cues appropriate to the consultation</a:t>
            </a:r>
          </a:p>
          <a:p>
            <a:r>
              <a:rPr lang="en-AU" sz="2400" dirty="0"/>
              <a:t>Explores where appropriate, patient’s agenda, health beliefs &amp; preferences</a:t>
            </a:r>
          </a:p>
          <a:p>
            <a:r>
              <a:rPr lang="en-AU" sz="2400" dirty="0"/>
              <a:t>Offers the opportunity to be involved in significant management decisions reaching a shared understanding</a:t>
            </a:r>
          </a:p>
          <a:p>
            <a:r>
              <a:rPr lang="en-AU" sz="2400" dirty="0"/>
              <a:t>When undertaken, explains and conducts examinations with sensitivity and obtains valid consent</a:t>
            </a:r>
          </a:p>
          <a:p>
            <a:r>
              <a:rPr lang="en-AU" sz="2400" dirty="0"/>
              <a:t>Provides explanations that are relevant, necessary and understandable to the patient</a:t>
            </a:r>
            <a:endParaRPr lang="en-US" sz="2400" dirty="0"/>
          </a:p>
          <a:p>
            <a:endParaRPr lang="en-GB" dirty="0"/>
          </a:p>
        </p:txBody>
      </p:sp>
    </p:spTree>
    <p:extLst>
      <p:ext uri="{BB962C8B-B14F-4D97-AF65-F5344CB8AC3E}">
        <p14:creationId xmlns:p14="http://schemas.microsoft.com/office/powerpoint/2010/main" val="132774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E2CB-3ABB-4A22-B09B-3D50E7BF85BB}"/>
              </a:ext>
            </a:extLst>
          </p:cNvPr>
          <p:cNvSpPr>
            <a:spLocks noGrp="1"/>
          </p:cNvSpPr>
          <p:nvPr>
            <p:ph type="title"/>
          </p:nvPr>
        </p:nvSpPr>
        <p:spPr>
          <a:xfrm>
            <a:off x="1141413" y="618518"/>
            <a:ext cx="9905998" cy="1191232"/>
          </a:xfrm>
        </p:spPr>
        <p:txBody>
          <a:bodyPr/>
          <a:lstStyle/>
          <a:p>
            <a:pPr algn="ctr"/>
            <a:r>
              <a:rPr lang="en-US" dirty="0"/>
              <a:t>How to prepare? In the surgery</a:t>
            </a:r>
            <a:endParaRPr lang="en-GB" dirty="0"/>
          </a:p>
        </p:txBody>
      </p:sp>
      <p:sp>
        <p:nvSpPr>
          <p:cNvPr id="3" name="Content Placeholder 2">
            <a:extLst>
              <a:ext uri="{FF2B5EF4-FFF2-40B4-BE49-F238E27FC236}">
                <a16:creationId xmlns:a16="http://schemas.microsoft.com/office/drawing/2014/main" id="{7549320E-F357-4EB5-A0D4-E478FCD81A87}"/>
              </a:ext>
            </a:extLst>
          </p:cNvPr>
          <p:cNvSpPr>
            <a:spLocks noGrp="1"/>
          </p:cNvSpPr>
          <p:nvPr>
            <p:ph idx="1"/>
          </p:nvPr>
        </p:nvSpPr>
        <p:spPr>
          <a:xfrm>
            <a:off x="1141412" y="1809750"/>
            <a:ext cx="9905999" cy="4791075"/>
          </a:xfrm>
        </p:spPr>
        <p:txBody>
          <a:bodyPr>
            <a:normAutofit/>
          </a:bodyPr>
          <a:lstStyle/>
          <a:p>
            <a:r>
              <a:rPr lang="en-US" dirty="0"/>
              <a:t>Start recording early </a:t>
            </a:r>
          </a:p>
          <a:p>
            <a:r>
              <a:rPr lang="en-US" dirty="0"/>
              <a:t>Ten minute consultations (with gaps!). Timer on the desk</a:t>
            </a:r>
          </a:p>
          <a:p>
            <a:r>
              <a:rPr lang="en-US" dirty="0"/>
              <a:t>Crib sheets nearby / CKS on desktop</a:t>
            </a:r>
          </a:p>
          <a:p>
            <a:r>
              <a:rPr lang="en-US" dirty="0"/>
              <a:t>Write don’t type when recording!</a:t>
            </a:r>
          </a:p>
          <a:p>
            <a:r>
              <a:rPr lang="en-US" dirty="0"/>
              <a:t>Get the right cases- let colleagues and reception know what you want to see</a:t>
            </a:r>
          </a:p>
          <a:p>
            <a:endParaRPr lang="en-US" dirty="0"/>
          </a:p>
          <a:p>
            <a:endParaRPr lang="en-US" dirty="0"/>
          </a:p>
          <a:p>
            <a:endParaRPr lang="en-GB" dirty="0"/>
          </a:p>
        </p:txBody>
      </p:sp>
    </p:spTree>
    <p:extLst>
      <p:ext uri="{BB962C8B-B14F-4D97-AF65-F5344CB8AC3E}">
        <p14:creationId xmlns:p14="http://schemas.microsoft.com/office/powerpoint/2010/main" val="3646362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F8A1F23-925D-497B-B58C-3C1A1DDEDB01}"/>
              </a:ext>
            </a:extLst>
          </p:cNvPr>
          <p:cNvSpPr txBox="1"/>
          <p:nvPr/>
        </p:nvSpPr>
        <p:spPr>
          <a:xfrm>
            <a:off x="1762126" y="371475"/>
            <a:ext cx="8324850" cy="5755422"/>
          </a:xfrm>
          <a:prstGeom prst="rect">
            <a:avLst/>
          </a:prstGeom>
          <a:noFill/>
        </p:spPr>
        <p:txBody>
          <a:bodyPr wrap="square">
            <a:spAutoFit/>
          </a:bodyPr>
          <a:lstStyle/>
          <a:p>
            <a:pPr algn="ctr"/>
            <a:r>
              <a:rPr lang="en-GB" sz="1600" b="1" u="sng" dirty="0">
                <a:effectLst/>
                <a:latin typeface="Calibri" panose="020F0502020204030204" pitchFamily="34" charset="0"/>
                <a:ea typeface="Times New Roman" panose="02020603050405020304" pitchFamily="18" charset="0"/>
                <a:cs typeface="Times New Roman" panose="02020603050405020304" pitchFamily="18" charset="0"/>
              </a:rPr>
              <a:t>Recorded Consultation Assessment</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6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Feedback Statements</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600" i="1" u="none" strike="noStrike"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600" b="1" u="sng" dirty="0">
                <a:effectLst/>
                <a:latin typeface="Calibri" panose="020F0502020204030204" pitchFamily="34" charset="0"/>
                <a:ea typeface="Times New Roman" panose="02020603050405020304" pitchFamily="18" charset="0"/>
                <a:cs typeface="Times New Roman" panose="02020603050405020304" pitchFamily="18" charset="0"/>
              </a:rPr>
              <a:t>Global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Calibri" panose="020F0502020204030204" pitchFamily="34" charset="0"/>
              </a:rPr>
              <a:t>Disorganised and or Unstructured Consultation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Calibri" panose="020F0502020204030204" pitchFamily="34" charset="0"/>
              </a:rPr>
              <a:t>Does not recognise the issues or priorities in the consultation</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Calibri" panose="020F0502020204030204" pitchFamily="34" charset="0"/>
              </a:rPr>
              <a:t>Shows poor Time Management</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Poor choice of consultation: Does not demonstrate capability in consulting skills sufficient for independent UK General Practice </a:t>
            </a:r>
            <a:endParaRPr lang="en-GB"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GB"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p>
          <a:p>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Data Gathering, technical and assessment skills  </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Insufficient evidence of Data Gathering skills to demonstrate capability of safe independent UK General Practice</a:t>
            </a: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Calibri" panose="020F0502020204030204" pitchFamily="34" charset="0"/>
              </a:rPr>
              <a:t>Inadequate history taken to enable safe assessment of disease and its severity</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Does not elicit and develop adequate amounts of new information to demonstrate competence</a:t>
            </a:r>
            <a:endParaRPr lang="en-GB"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Does not consider and/or test an adequate range of Differential Diagnoses</a:t>
            </a: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Does not identify or use appropriate Psychological or Social information to place the problem in context </a:t>
            </a: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Does not offer/undertake appropriate Physical/Mental examination as part of the diagnostic process</a:t>
            </a:r>
          </a:p>
          <a:p>
            <a:pPr marL="342900" lvl="0" indent="-342900">
              <a:buFont typeface="+mj-lt"/>
              <a:buAutoNum type="arabicPeriod"/>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Does not recognise the implications of any abnormal findings or results</a:t>
            </a:r>
          </a:p>
        </p:txBody>
      </p:sp>
    </p:spTree>
    <p:extLst>
      <p:ext uri="{BB962C8B-B14F-4D97-AF65-F5344CB8AC3E}">
        <p14:creationId xmlns:p14="http://schemas.microsoft.com/office/powerpoint/2010/main" val="1631747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B9444E-29A7-4C23-9547-0174C48DC77A}"/>
              </a:ext>
            </a:extLst>
          </p:cNvPr>
          <p:cNvSpPr txBox="1"/>
          <p:nvPr/>
        </p:nvSpPr>
        <p:spPr>
          <a:xfrm>
            <a:off x="3033713" y="43458"/>
            <a:ext cx="6105524" cy="7386638"/>
          </a:xfrm>
          <a:prstGeom prst="rect">
            <a:avLst/>
          </a:prstGeom>
          <a:noFill/>
        </p:spPr>
        <p:txBody>
          <a:bodyPr wrap="square">
            <a:spAutoFit/>
          </a:bodyPr>
          <a:lstStyle/>
          <a:p>
            <a:pPr algn="ctr"/>
            <a:r>
              <a:rPr lang="en-GB" sz="1400" b="1" u="sng" dirty="0">
                <a:effectLst/>
                <a:latin typeface="Calibri" panose="020F0502020204030204" pitchFamily="34" charset="0"/>
                <a:ea typeface="Times New Roman" panose="02020603050405020304" pitchFamily="18" charset="0"/>
                <a:cs typeface="Times New Roman" panose="02020603050405020304" pitchFamily="18" charset="0"/>
              </a:rPr>
              <a:t>Feedback Statements</a:t>
            </a:r>
            <a:endParaRPr lang="en-GB" sz="1400" u="sng"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n-GB" sz="14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Decision Making and Clinical Management</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Insufficient evidence of Decision Making and Clinical Management skills to demonstrate capability of safe independent UK General Practice</a:t>
            </a:r>
            <a:endParaRPr lang="en-GB" sz="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identify an appropriate range of Differential Diagnoses and/or form a reasoned Working Diagnosis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develop a Management Plan (including prescribing and referral) reflecting knowledge of current best practice</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The choice of management was unclear due to missing information </a:t>
            </a:r>
            <a:endParaRPr lang="en-GB" sz="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demonstrate an awareness of management of risk or make the patient aware of relative risks of different options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show appropriate use of resources, including aspects of budgetary governance</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make adequate arrangements for follow-up and safety netting</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Interpersonal Skills</a:t>
            </a:r>
          </a:p>
          <a:p>
            <a:pPr algn="ct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Insufficient evidence of Interpersonal skills to demonstrate capability of safe independent UK General Practice</a:t>
            </a:r>
            <a:endParaRPr lang="en-GB" sz="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demonstrate active listening skills, limited exploration and use of cues</a:t>
            </a: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develop a shared understanding, demonstrating an ability to work in partnership with the patient</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acknowledge or utilise the patient’s contribution to the consultation including consent</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use language and/or explanations that are relevant and understandable to the patient</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Does not treat the patient with appropriate respect and/or sensitivity during the consultation</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r>
              <a:rPr lang="en-GB"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r>
              <a:rPr lang="en-GB"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383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8EDD4-AAF3-4045-8745-F26D7258306F}"/>
              </a:ext>
            </a:extLst>
          </p:cNvPr>
          <p:cNvSpPr>
            <a:spLocks noGrp="1"/>
          </p:cNvSpPr>
          <p:nvPr>
            <p:ph type="title"/>
          </p:nvPr>
        </p:nvSpPr>
        <p:spPr>
          <a:xfrm>
            <a:off x="1141413" y="333376"/>
            <a:ext cx="9905998" cy="1200150"/>
          </a:xfrm>
        </p:spPr>
        <p:txBody>
          <a:bodyPr/>
          <a:lstStyle/>
          <a:p>
            <a:pPr algn="ctr"/>
            <a:r>
              <a:rPr lang="en-US" dirty="0"/>
              <a:t>How to prepare? consultations</a:t>
            </a:r>
            <a:endParaRPr lang="en-GB" dirty="0"/>
          </a:p>
        </p:txBody>
      </p:sp>
      <p:sp>
        <p:nvSpPr>
          <p:cNvPr id="3" name="Content Placeholder 2">
            <a:extLst>
              <a:ext uri="{FF2B5EF4-FFF2-40B4-BE49-F238E27FC236}">
                <a16:creationId xmlns:a16="http://schemas.microsoft.com/office/drawing/2014/main" id="{FEACC0C2-93FE-402B-ADE2-679B71F1EE03}"/>
              </a:ext>
            </a:extLst>
          </p:cNvPr>
          <p:cNvSpPr>
            <a:spLocks noGrp="1"/>
          </p:cNvSpPr>
          <p:nvPr>
            <p:ph idx="1"/>
          </p:nvPr>
        </p:nvSpPr>
        <p:spPr>
          <a:xfrm>
            <a:off x="1141412" y="1381125"/>
            <a:ext cx="9905999" cy="4991099"/>
          </a:xfrm>
        </p:spPr>
        <p:txBody>
          <a:bodyPr>
            <a:normAutofit fontScale="92500"/>
          </a:bodyPr>
          <a:lstStyle/>
          <a:p>
            <a:r>
              <a:rPr lang="en-US" dirty="0"/>
              <a:t>Read the notes beforehand</a:t>
            </a:r>
          </a:p>
          <a:p>
            <a:r>
              <a:rPr lang="en-US" dirty="0"/>
              <a:t>Consider microphone if not suing FF/ poor sound quality /wearing PPE</a:t>
            </a:r>
          </a:p>
          <a:p>
            <a:r>
              <a:rPr lang="en-US" dirty="0"/>
              <a:t>Good structure</a:t>
            </a:r>
          </a:p>
          <a:p>
            <a:r>
              <a:rPr lang="en-US" dirty="0"/>
              <a:t>Importance of building rapport/ empathy particularly in audio consultations</a:t>
            </a:r>
          </a:p>
          <a:p>
            <a:r>
              <a:rPr lang="en-US" dirty="0"/>
              <a:t>Develop skills to speed up data gathering </a:t>
            </a:r>
          </a:p>
          <a:p>
            <a:r>
              <a:rPr lang="en-US" dirty="0"/>
              <a:t>State information for the purposes of the recording </a:t>
            </a:r>
            <a:r>
              <a:rPr lang="en-US" dirty="0" err="1"/>
              <a:t>eg</a:t>
            </a:r>
            <a:r>
              <a:rPr lang="en-US" dirty="0"/>
              <a:t> medication  </a:t>
            </a:r>
          </a:p>
          <a:p>
            <a:r>
              <a:rPr lang="en-US" dirty="0"/>
              <a:t>If you want to bring patient in to be seen state what you want to  examine and why</a:t>
            </a:r>
          </a:p>
          <a:p>
            <a:r>
              <a:rPr lang="en-US" dirty="0"/>
              <a:t>Describe examination/ photograph findings to the patient clearly.</a:t>
            </a:r>
          </a:p>
          <a:p>
            <a:r>
              <a:rPr lang="en-US" dirty="0"/>
              <a:t>Verbalise your reasoning – thinking out loud</a:t>
            </a:r>
          </a:p>
          <a:p>
            <a:endParaRPr lang="en-US" dirty="0"/>
          </a:p>
          <a:p>
            <a:endParaRPr lang="en-GB" dirty="0"/>
          </a:p>
        </p:txBody>
      </p:sp>
    </p:spTree>
    <p:extLst>
      <p:ext uri="{BB962C8B-B14F-4D97-AF65-F5344CB8AC3E}">
        <p14:creationId xmlns:p14="http://schemas.microsoft.com/office/powerpoint/2010/main" val="2032513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80443-C750-4EA7-B28D-69198CA981FF}"/>
              </a:ext>
            </a:extLst>
          </p:cNvPr>
          <p:cNvSpPr>
            <a:spLocks noGrp="1"/>
          </p:cNvSpPr>
          <p:nvPr>
            <p:ph type="title"/>
          </p:nvPr>
        </p:nvSpPr>
        <p:spPr/>
        <p:txBody>
          <a:bodyPr/>
          <a:lstStyle/>
          <a:p>
            <a:pPr algn="ctr"/>
            <a:r>
              <a:rPr lang="en-US" dirty="0"/>
              <a:t>How to prepare? Tutorials</a:t>
            </a:r>
            <a:endParaRPr lang="en-GB" dirty="0"/>
          </a:p>
        </p:txBody>
      </p:sp>
      <p:sp>
        <p:nvSpPr>
          <p:cNvPr id="3" name="Content Placeholder 2">
            <a:extLst>
              <a:ext uri="{FF2B5EF4-FFF2-40B4-BE49-F238E27FC236}">
                <a16:creationId xmlns:a16="http://schemas.microsoft.com/office/drawing/2014/main" id="{B2B1D025-93AE-4E95-9232-3130A7A7AAA2}"/>
              </a:ext>
            </a:extLst>
          </p:cNvPr>
          <p:cNvSpPr>
            <a:spLocks noGrp="1"/>
          </p:cNvSpPr>
          <p:nvPr>
            <p:ph idx="1"/>
          </p:nvPr>
        </p:nvSpPr>
        <p:spPr>
          <a:xfrm>
            <a:off x="1141412" y="2097088"/>
            <a:ext cx="9905999" cy="3694113"/>
          </a:xfrm>
        </p:spPr>
        <p:txBody>
          <a:bodyPr>
            <a:normAutofit/>
          </a:bodyPr>
          <a:lstStyle/>
          <a:p>
            <a:r>
              <a:rPr lang="en-US" dirty="0"/>
              <a:t>Lots of COTs but also analysis using RCGP marking scheme and RCA scoring system </a:t>
            </a:r>
            <a:r>
              <a:rPr lang="en-US" dirty="0" err="1"/>
              <a:t>nb</a:t>
            </a:r>
            <a:r>
              <a:rPr lang="en-US" dirty="0"/>
              <a:t> remember you can't submit a video used for a COT</a:t>
            </a:r>
          </a:p>
          <a:p>
            <a:r>
              <a:rPr lang="en-US" dirty="0"/>
              <a:t>Review consultations on your own and with your trainer </a:t>
            </a:r>
          </a:p>
          <a:p>
            <a:r>
              <a:rPr lang="en-US" dirty="0"/>
              <a:t>Consider sit and swap surgeries</a:t>
            </a:r>
          </a:p>
          <a:p>
            <a:r>
              <a:rPr lang="en-US" dirty="0"/>
              <a:t>Consider role play practising telephone consultations</a:t>
            </a:r>
          </a:p>
          <a:p>
            <a:r>
              <a:rPr lang="en-US" dirty="0"/>
              <a:t>Role play with colleagues </a:t>
            </a:r>
          </a:p>
          <a:p>
            <a:endParaRPr lang="en-GB" dirty="0"/>
          </a:p>
        </p:txBody>
      </p:sp>
    </p:spTree>
    <p:extLst>
      <p:ext uri="{BB962C8B-B14F-4D97-AF65-F5344CB8AC3E}">
        <p14:creationId xmlns:p14="http://schemas.microsoft.com/office/powerpoint/2010/main" val="3116244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FC11-B8D1-418F-BB72-B5FF18F84655}"/>
              </a:ext>
            </a:extLst>
          </p:cNvPr>
          <p:cNvSpPr>
            <a:spLocks noGrp="1"/>
          </p:cNvSpPr>
          <p:nvPr>
            <p:ph type="title"/>
          </p:nvPr>
        </p:nvSpPr>
        <p:spPr>
          <a:xfrm>
            <a:off x="1141413" y="0"/>
            <a:ext cx="9905998" cy="1714500"/>
          </a:xfrm>
        </p:spPr>
        <p:txBody>
          <a:bodyPr/>
          <a:lstStyle/>
          <a:p>
            <a:pPr algn="ctr"/>
            <a:r>
              <a:rPr lang="en-US" dirty="0"/>
              <a:t>TOP Tips summary</a:t>
            </a:r>
            <a:endParaRPr lang="en-GB" dirty="0"/>
          </a:p>
        </p:txBody>
      </p:sp>
      <p:sp>
        <p:nvSpPr>
          <p:cNvPr id="3" name="Content Placeholder 2">
            <a:extLst>
              <a:ext uri="{FF2B5EF4-FFF2-40B4-BE49-F238E27FC236}">
                <a16:creationId xmlns:a16="http://schemas.microsoft.com/office/drawing/2014/main" id="{67F6B4D9-676B-41DC-B618-AAFB91D86BDD}"/>
              </a:ext>
            </a:extLst>
          </p:cNvPr>
          <p:cNvSpPr>
            <a:spLocks noGrp="1"/>
          </p:cNvSpPr>
          <p:nvPr>
            <p:ph idx="1"/>
          </p:nvPr>
        </p:nvSpPr>
        <p:spPr>
          <a:xfrm>
            <a:off x="1141412" y="1247776"/>
            <a:ext cx="9905999" cy="4953000"/>
          </a:xfrm>
        </p:spPr>
        <p:txBody>
          <a:bodyPr>
            <a:normAutofit/>
          </a:bodyPr>
          <a:lstStyle/>
          <a:p>
            <a:r>
              <a:rPr lang="en-US" dirty="0"/>
              <a:t>Start early</a:t>
            </a:r>
          </a:p>
          <a:p>
            <a:r>
              <a:rPr lang="en-US" dirty="0"/>
              <a:t>Case selection important</a:t>
            </a:r>
          </a:p>
          <a:p>
            <a:r>
              <a:rPr lang="en-US" dirty="0"/>
              <a:t>Be prepared before you see the patient</a:t>
            </a:r>
          </a:p>
          <a:p>
            <a:r>
              <a:rPr lang="en-US" dirty="0"/>
              <a:t>Consultations structure- achieve a task and move on</a:t>
            </a:r>
          </a:p>
          <a:p>
            <a:r>
              <a:rPr lang="en-US" dirty="0"/>
              <a:t>Timekeeping!</a:t>
            </a:r>
          </a:p>
          <a:p>
            <a:r>
              <a:rPr lang="en-US" dirty="0"/>
              <a:t>Verbalise your reasoning </a:t>
            </a:r>
          </a:p>
          <a:p>
            <a:r>
              <a:rPr lang="en-US" dirty="0"/>
              <a:t>Read information on RCGP website / FF and check back for updates</a:t>
            </a:r>
          </a:p>
          <a:p>
            <a:endParaRPr lang="en-US" dirty="0"/>
          </a:p>
          <a:p>
            <a:endParaRPr lang="en-GB" dirty="0"/>
          </a:p>
        </p:txBody>
      </p:sp>
    </p:spTree>
    <p:extLst>
      <p:ext uri="{BB962C8B-B14F-4D97-AF65-F5344CB8AC3E}">
        <p14:creationId xmlns:p14="http://schemas.microsoft.com/office/powerpoint/2010/main" val="4199265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3F41-47DA-4173-B083-57C34CA7B4EF}"/>
              </a:ext>
            </a:extLst>
          </p:cNvPr>
          <p:cNvSpPr>
            <a:spLocks noGrp="1"/>
          </p:cNvSpPr>
          <p:nvPr>
            <p:ph type="title"/>
          </p:nvPr>
        </p:nvSpPr>
        <p:spPr>
          <a:xfrm>
            <a:off x="1141413" y="0"/>
            <a:ext cx="9905998" cy="1600200"/>
          </a:xfrm>
        </p:spPr>
        <p:txBody>
          <a:bodyPr/>
          <a:lstStyle/>
          <a:p>
            <a:r>
              <a:rPr lang="en-GB" dirty="0"/>
              <a:t>How </a:t>
            </a:r>
            <a:r>
              <a:rPr lang="en-GB" dirty="0" err="1"/>
              <a:t>ELSe</a:t>
            </a:r>
            <a:r>
              <a:rPr lang="en-GB" dirty="0"/>
              <a:t> CAN TRAINERS HELP?</a:t>
            </a:r>
          </a:p>
        </p:txBody>
      </p:sp>
      <p:sp>
        <p:nvSpPr>
          <p:cNvPr id="3" name="Content Placeholder 2">
            <a:extLst>
              <a:ext uri="{FF2B5EF4-FFF2-40B4-BE49-F238E27FC236}">
                <a16:creationId xmlns:a16="http://schemas.microsoft.com/office/drawing/2014/main" id="{EC6139B2-65FA-498C-ABF7-DE8F2895C444}"/>
              </a:ext>
            </a:extLst>
          </p:cNvPr>
          <p:cNvSpPr>
            <a:spLocks noGrp="1"/>
          </p:cNvSpPr>
          <p:nvPr>
            <p:ph idx="1"/>
          </p:nvPr>
        </p:nvSpPr>
        <p:spPr>
          <a:xfrm>
            <a:off x="1141412" y="1676400"/>
            <a:ext cx="9905999" cy="4114801"/>
          </a:xfrm>
        </p:spPr>
        <p:txBody>
          <a:bodyPr/>
          <a:lstStyle/>
          <a:p>
            <a:pPr>
              <a:lnSpc>
                <a:spcPct val="107000"/>
              </a:lnSpc>
              <a:spcAft>
                <a:spcPts val="600"/>
              </a:spcAft>
            </a:pPr>
            <a:r>
              <a:rPr lang="en-US" sz="1800" b="1" dirty="0">
                <a:effectLst/>
                <a:latin typeface="Lato"/>
                <a:ea typeface="Calibri" panose="020F0502020204030204" pitchFamily="34" charset="0"/>
                <a:cs typeface="Times New Roman" panose="02020603050405020304" pitchFamily="18" charset="0"/>
              </a:rPr>
              <a:t>BALANCE NUMBERS OF CASES WITH OVERWORK/STRESS </a:t>
            </a:r>
            <a:r>
              <a:rPr lang="en-US" sz="1800" dirty="0">
                <a:effectLst/>
                <a:latin typeface="Lato"/>
                <a:ea typeface="Calibri" panose="020F0502020204030204" pitchFamily="34" charset="0"/>
                <a:cs typeface="Times New Roman" panose="02020603050405020304" pitchFamily="18" charset="0"/>
              </a:rPr>
              <a:t>- Make sure that booked surgeries have the right balance between enough patients to get a breadth of appropriate cases and the risk of overloading trainees. Give them time and catchups to get and stay in the right frame of mind for recording and enough time to review notes thoroughly.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1800" b="1" dirty="0">
                <a:effectLst/>
                <a:latin typeface="Lato"/>
                <a:ea typeface="Calibri" panose="020F0502020204030204" pitchFamily="34" charset="0"/>
                <a:cs typeface="Calibri" panose="020F0502020204030204" pitchFamily="34" charset="0"/>
              </a:rPr>
              <a:t>STAY UP TO DATE – </a:t>
            </a:r>
            <a:r>
              <a:rPr lang="en-US" sz="1800" dirty="0">
                <a:effectLst/>
                <a:latin typeface="Lato"/>
                <a:ea typeface="Calibri" panose="020F0502020204030204" pitchFamily="34" charset="0"/>
                <a:cs typeface="Calibri" panose="020F0502020204030204" pitchFamily="34" charset="0"/>
              </a:rPr>
              <a:t>You and the trainee should read the RCGP guidance on the website at regular intervals; this is updated very regularly and gives clear advice. Look at 14F help </a:t>
            </a:r>
            <a:r>
              <a:rPr lang="en-US" sz="1800" dirty="0" err="1">
                <a:effectLst/>
                <a:latin typeface="Lato"/>
                <a:ea typeface="Calibri" panose="020F0502020204030204" pitchFamily="34" charset="0"/>
                <a:cs typeface="Calibri" panose="020F0502020204030204" pitchFamily="34" charset="0"/>
              </a:rPr>
              <a:t>centre</a:t>
            </a:r>
            <a:r>
              <a:rPr lang="en-US" sz="1800" dirty="0">
                <a:effectLst/>
                <a:latin typeface="Lato"/>
                <a:ea typeface="Calibri" panose="020F0502020204030204" pitchFamily="34" charset="0"/>
                <a:cs typeface="Calibri" panose="020F0502020204030204" pitchFamily="34" charset="0"/>
              </a:rPr>
              <a:t> for lots of useful advice and also use the help facility as they are very responsive.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1800" b="1" dirty="0">
                <a:effectLst/>
                <a:latin typeface="Lato"/>
                <a:ea typeface="Calibri" panose="020F0502020204030204" pitchFamily="34" charset="0"/>
                <a:cs typeface="Calibri" panose="020F0502020204030204" pitchFamily="34" charset="0"/>
              </a:rPr>
              <a:t>DO NOT DISTURB - </a:t>
            </a:r>
            <a:r>
              <a:rPr lang="en-US" sz="1800" dirty="0">
                <a:effectLst/>
                <a:latin typeface="Lato"/>
                <a:ea typeface="Calibri" panose="020F0502020204030204" pitchFamily="34" charset="0"/>
                <a:cs typeface="Calibri" panose="020F0502020204030204" pitchFamily="34" charset="0"/>
              </a:rPr>
              <a:t>Make sure that everyone in the practice knows not to interrupt trainees, use do not disturb signs on the door etc.</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113046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1768-3137-41EC-8355-526D542EAC3B}"/>
              </a:ext>
            </a:extLst>
          </p:cNvPr>
          <p:cNvSpPr>
            <a:spLocks noGrp="1"/>
          </p:cNvSpPr>
          <p:nvPr>
            <p:ph type="title"/>
          </p:nvPr>
        </p:nvSpPr>
        <p:spPr/>
        <p:txBody>
          <a:bodyPr/>
          <a:lstStyle/>
          <a:p>
            <a:r>
              <a:rPr lang="en-US" sz="3600" b="1" dirty="0">
                <a:effectLst/>
                <a:latin typeface="Lato"/>
                <a:ea typeface="Calibri" panose="020F0502020204030204" pitchFamily="34" charset="0"/>
                <a:cs typeface="Times New Roman" panose="02020603050405020304" pitchFamily="18" charset="0"/>
              </a:rPr>
              <a:t>BOUNDARIES FOR HELP</a:t>
            </a:r>
            <a:r>
              <a:rPr lang="en-US" sz="3600" dirty="0">
                <a:effectLst/>
                <a:latin typeface="Lato"/>
                <a:ea typeface="Calibri" panose="020F0502020204030204" pitchFamily="34" charset="0"/>
                <a:cs typeface="Times New Roman" panose="02020603050405020304" pitchFamily="18" charset="0"/>
              </a:rPr>
              <a:t> </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A8B0BD43-C052-4088-8A12-A248144548F7}"/>
              </a:ext>
            </a:extLst>
          </p:cNvPr>
          <p:cNvSpPr>
            <a:spLocks noGrp="1"/>
          </p:cNvSpPr>
          <p:nvPr>
            <p:ph idx="1"/>
          </p:nvPr>
        </p:nvSpPr>
        <p:spPr>
          <a:xfrm>
            <a:off x="1141412" y="1647825"/>
            <a:ext cx="9905999" cy="4143376"/>
          </a:xfrm>
        </p:spPr>
        <p:txBody>
          <a:bodyPr>
            <a:normAutofit fontScale="92500" lnSpcReduction="10000"/>
          </a:bodyPr>
          <a:lstStyle/>
          <a:p>
            <a:pPr lvl="1">
              <a:lnSpc>
                <a:spcPct val="107000"/>
              </a:lnSpc>
              <a:spcAft>
                <a:spcPts val="600"/>
              </a:spcAft>
            </a:pPr>
            <a:r>
              <a:rPr lang="en-US" dirty="0">
                <a:effectLst/>
                <a:latin typeface="Lato"/>
                <a:ea typeface="Calibri" panose="020F0502020204030204" pitchFamily="34" charset="0"/>
                <a:cs typeface="Times New Roman" panose="02020603050405020304" pitchFamily="18" charset="0"/>
              </a:rPr>
              <a:t>This remains their exam to pass, it isn’t a joint submission </a:t>
            </a:r>
          </a:p>
          <a:p>
            <a:pPr lvl="1">
              <a:lnSpc>
                <a:spcPct val="107000"/>
              </a:lnSpc>
              <a:spcAft>
                <a:spcPts val="600"/>
              </a:spcAft>
            </a:pPr>
            <a:r>
              <a:rPr lang="en-US" sz="2000" dirty="0">
                <a:latin typeface="Lato"/>
                <a:ea typeface="Calibri" panose="020F0502020204030204" pitchFamily="34" charset="0"/>
                <a:cs typeface="Times New Roman" panose="02020603050405020304" pitchFamily="18" charset="0"/>
              </a:rPr>
              <a:t>N</a:t>
            </a:r>
            <a:r>
              <a:rPr lang="en-US" sz="2000" dirty="0">
                <a:effectLst/>
                <a:latin typeface="Lato"/>
                <a:ea typeface="Calibri" panose="020F0502020204030204" pitchFamily="34" charset="0"/>
                <a:cs typeface="Times New Roman" panose="02020603050405020304" pitchFamily="18" charset="0"/>
              </a:rPr>
              <a:t>ot everyone is yet at the place where they should pass and you are doing the trainee a disservice if they pass when they weren’t truly ready</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600"/>
              </a:spcAft>
            </a:pPr>
            <a:r>
              <a:rPr lang="en-US" dirty="0">
                <a:effectLst/>
                <a:latin typeface="Lato"/>
                <a:ea typeface="Calibri" panose="020F0502020204030204" pitchFamily="34" charset="0"/>
                <a:cs typeface="Times New Roman" panose="02020603050405020304" pitchFamily="18" charset="0"/>
              </a:rPr>
              <a:t>Agree with the trainee how many consultations you are realistically going to be able to review</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600"/>
              </a:spcAft>
            </a:pPr>
            <a:r>
              <a:rPr lang="en-US" dirty="0">
                <a:effectLst/>
                <a:latin typeface="Lato"/>
                <a:ea typeface="Calibri" panose="020F0502020204030204" pitchFamily="34" charset="0"/>
                <a:cs typeface="Times New Roman" panose="02020603050405020304" pitchFamily="18" charset="0"/>
              </a:rPr>
              <a:t>Make sure they’ve already reviewed and self-</a:t>
            </a:r>
            <a:r>
              <a:rPr lang="en-US" dirty="0" err="1">
                <a:effectLst/>
                <a:latin typeface="Lato"/>
                <a:ea typeface="Calibri" panose="020F0502020204030204" pitchFamily="34" charset="0"/>
                <a:cs typeface="Times New Roman" panose="02020603050405020304" pitchFamily="18" charset="0"/>
              </a:rPr>
              <a:t>analysed</a:t>
            </a:r>
            <a:r>
              <a:rPr lang="en-US" dirty="0">
                <a:effectLst/>
                <a:latin typeface="Lato"/>
                <a:ea typeface="Calibri" panose="020F0502020204030204" pitchFamily="34" charset="0"/>
                <a:cs typeface="Times New Roman" panose="02020603050405020304" pitchFamily="18" charset="0"/>
              </a:rPr>
              <a:t> the consultation before sharing with you</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600"/>
              </a:spcAft>
            </a:pPr>
            <a:r>
              <a:rPr lang="en-US" dirty="0">
                <a:effectLst/>
                <a:latin typeface="Lato"/>
                <a:ea typeface="Calibri" panose="020F0502020204030204" pitchFamily="34" charset="0"/>
                <a:cs typeface="Times New Roman" panose="02020603050405020304" pitchFamily="18" charset="0"/>
              </a:rPr>
              <a:t>Encourage them to be specific about what questions they have about each consultation</a:t>
            </a:r>
          </a:p>
          <a:p>
            <a:pPr lvl="1">
              <a:lnSpc>
                <a:spcPct val="107000"/>
              </a:lnSpc>
              <a:spcAft>
                <a:spcPts val="600"/>
              </a:spcAft>
            </a:pPr>
            <a:r>
              <a:rPr lang="en-US" dirty="0">
                <a:effectLst/>
                <a:latin typeface="Lato"/>
                <a:ea typeface="Calibri" panose="020F0502020204030204" pitchFamily="34" charset="0"/>
                <a:cs typeface="Times New Roman" panose="02020603050405020304" pitchFamily="18" charset="0"/>
              </a:rPr>
              <a:t>Suggest they only share recordings that they think might ‘pass’ or where they identify a competence area(s) which they are finding persistently challenging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600"/>
              </a:spcAft>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42135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5C25-A3E6-48D7-A84D-94CB721169CF}"/>
              </a:ext>
            </a:extLst>
          </p:cNvPr>
          <p:cNvSpPr>
            <a:spLocks noGrp="1"/>
          </p:cNvSpPr>
          <p:nvPr>
            <p:ph type="title"/>
          </p:nvPr>
        </p:nvSpPr>
        <p:spPr>
          <a:xfrm>
            <a:off x="1141413" y="276225"/>
            <a:ext cx="9905998" cy="1973261"/>
          </a:xfrm>
        </p:spPr>
        <p:txBody>
          <a:bodyPr>
            <a:normAutofit/>
          </a:bodyPr>
          <a:lstStyle/>
          <a:p>
            <a:pPr marL="342900" lvl="0" indent="-342900">
              <a:lnSpc>
                <a:spcPct val="107000"/>
              </a:lnSpc>
              <a:spcAft>
                <a:spcPts val="600"/>
              </a:spcAft>
            </a:pPr>
            <a:r>
              <a:rPr lang="en-US" sz="2000" b="1" dirty="0">
                <a:effectLst/>
                <a:latin typeface="Lato"/>
                <a:ea typeface="Calibri" panose="020F0502020204030204" pitchFamily="34" charset="0"/>
                <a:cs typeface="Times New Roman" panose="02020603050405020304" pitchFamily="18" charset="0"/>
              </a:rPr>
              <a:t>TEACH THEM HOW TO REVIEW THEIR OWN</a:t>
            </a:r>
            <a:r>
              <a:rPr lang="en-US" sz="2000" dirty="0">
                <a:effectLst/>
                <a:latin typeface="Lato"/>
                <a:ea typeface="Calibri" panose="020F0502020204030204" pitchFamily="34" charset="0"/>
                <a:cs typeface="Times New Roman" panose="02020603050405020304" pitchFamily="18" charset="0"/>
              </a:rPr>
              <a:t> </a:t>
            </a:r>
            <a:r>
              <a:rPr lang="en-US" sz="2000" b="1" dirty="0">
                <a:effectLst/>
                <a:latin typeface="Lato"/>
                <a:ea typeface="Calibri" panose="020F0502020204030204" pitchFamily="34" charset="0"/>
                <a:cs typeface="Times New Roman" panose="02020603050405020304" pitchFamily="18" charset="0"/>
              </a:rPr>
              <a:t>CONSULTATIONS</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BC83F246-4812-4DB6-A1BC-DF6B5B65AA83}"/>
              </a:ext>
            </a:extLst>
          </p:cNvPr>
          <p:cNvSpPr>
            <a:spLocks noGrp="1"/>
          </p:cNvSpPr>
          <p:nvPr>
            <p:ph idx="1"/>
          </p:nvPr>
        </p:nvSpPr>
        <p:spPr>
          <a:xfrm>
            <a:off x="1141412" y="1285876"/>
            <a:ext cx="9905999" cy="4505326"/>
          </a:xfrm>
        </p:spPr>
        <p:txBody>
          <a:bodyPr>
            <a:normAutofit/>
          </a:bodyPr>
          <a:lstStyle/>
          <a:p>
            <a:r>
              <a:rPr lang="en-US" sz="2400" dirty="0">
                <a:effectLst/>
                <a:latin typeface="Lato"/>
                <a:ea typeface="Calibri" panose="020F0502020204030204" pitchFamily="34" charset="0"/>
                <a:cs typeface="Times New Roman" panose="02020603050405020304" pitchFamily="18" charset="0"/>
              </a:rPr>
              <a:t>Teach them general principles of consultation self-analysis</a:t>
            </a:r>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Lato"/>
                <a:ea typeface="Calibri" panose="020F0502020204030204" pitchFamily="34" charset="0"/>
                <a:cs typeface="Times New Roman" panose="02020603050405020304" pitchFamily="18" charset="0"/>
              </a:rPr>
              <a:t>Familiarise</a:t>
            </a:r>
            <a:r>
              <a:rPr lang="en-US" sz="2400" dirty="0">
                <a:effectLst/>
                <a:latin typeface="Lato"/>
                <a:ea typeface="Calibri" panose="020F0502020204030204" pitchFamily="34" charset="0"/>
                <a:cs typeface="Times New Roman" panose="02020603050405020304" pitchFamily="18" charset="0"/>
              </a:rPr>
              <a:t> yourself with the marking scheme and grade descriptors and mark some together with a view to them marking their own </a:t>
            </a:r>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Lato"/>
                <a:ea typeface="Calibri" panose="020F0502020204030204" pitchFamily="34" charset="0"/>
                <a:cs typeface="Times New Roman" panose="02020603050405020304" pitchFamily="18" charset="0"/>
              </a:rPr>
              <a:t>Avoid giving scores, keep feedback generic in the relevant domains and focus on specifics in terms of observed </a:t>
            </a:r>
            <a:r>
              <a:rPr lang="en-US" sz="2400" dirty="0" err="1">
                <a:effectLst/>
                <a:latin typeface="Lato"/>
                <a:ea typeface="Calibri" panose="020F0502020204030204" pitchFamily="34" charset="0"/>
                <a:cs typeface="Times New Roman" panose="02020603050405020304" pitchFamily="18" charset="0"/>
              </a:rPr>
              <a:t>behaviours</a:t>
            </a:r>
            <a:r>
              <a:rPr lang="en-US" sz="2400" dirty="0">
                <a:effectLst/>
                <a:latin typeface="Lato"/>
                <a:ea typeface="Calibri" panose="020F0502020204030204" pitchFamily="34" charset="0"/>
                <a:cs typeface="Times New Roman" panose="02020603050405020304" pitchFamily="18" charset="0"/>
              </a:rPr>
              <a:t>, knowledge, decision making etc. </a:t>
            </a:r>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US" dirty="0">
                <a:effectLst/>
                <a:latin typeface="Lato"/>
                <a:ea typeface="Calibri" panose="020F0502020204030204" pitchFamily="34" charset="0"/>
                <a:cs typeface="Times New Roman" panose="02020603050405020304" pitchFamily="18" charset="0"/>
              </a:rPr>
              <a:t>You can give general formative feedback to trainees but avoid saying that consultations are ‘good enough’ or ‘will pass’. </a:t>
            </a:r>
          </a:p>
          <a:p>
            <a:endParaRPr lang="en-US" dirty="0">
              <a:effectLst/>
              <a:latin typeface="Lato"/>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60764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3F8F8-3C55-4654-BC10-84FCA640645F}"/>
              </a:ext>
            </a:extLst>
          </p:cNvPr>
          <p:cNvSpPr>
            <a:spLocks noGrp="1"/>
          </p:cNvSpPr>
          <p:nvPr>
            <p:ph type="title"/>
          </p:nvPr>
        </p:nvSpPr>
        <p:spPr>
          <a:xfrm>
            <a:off x="1141413" y="618518"/>
            <a:ext cx="9905998" cy="3153382"/>
          </a:xfrm>
        </p:spPr>
        <p:txBody>
          <a:bodyPr/>
          <a:lstStyle/>
          <a:p>
            <a:pPr algn="ctr"/>
            <a:r>
              <a:rPr lang="en-US" dirty="0"/>
              <a:t>Any questions?</a:t>
            </a:r>
            <a:endParaRPr lang="en-GB" dirty="0"/>
          </a:p>
        </p:txBody>
      </p:sp>
    </p:spTree>
    <p:extLst>
      <p:ext uri="{BB962C8B-B14F-4D97-AF65-F5344CB8AC3E}">
        <p14:creationId xmlns:p14="http://schemas.microsoft.com/office/powerpoint/2010/main" val="28832924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1846</Words>
  <Application>Microsoft Office PowerPoint</Application>
  <PresentationFormat>Widescreen</PresentationFormat>
  <Paragraphs>231</Paragraphs>
  <Slides>28</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Lato</vt:lpstr>
      <vt:lpstr>Tw Cen MT</vt:lpstr>
      <vt:lpstr>Circuit</vt:lpstr>
      <vt:lpstr>Recorded Consultation Assessment RCA</vt:lpstr>
      <vt:lpstr>Why RCA?</vt:lpstr>
      <vt:lpstr>Solution: RCA </vt:lpstr>
      <vt:lpstr>What is required?</vt:lpstr>
      <vt:lpstr>Recording Cases</vt:lpstr>
      <vt:lpstr>Types of Case</vt:lpstr>
      <vt:lpstr>November RCA</vt:lpstr>
      <vt:lpstr>Consultation- Timing</vt:lpstr>
      <vt:lpstr>PowerPoint Presentation</vt:lpstr>
      <vt:lpstr>Case Selection- Mandatory Criteria</vt:lpstr>
      <vt:lpstr>Case Selection Mandatory Criteria</vt:lpstr>
      <vt:lpstr>Case Selection Mandatory Criteria </vt:lpstr>
      <vt:lpstr>Case Selection - Recommended Criteria </vt:lpstr>
      <vt:lpstr>Low Challenge Cases</vt:lpstr>
      <vt:lpstr>PowerPoint Presentation</vt:lpstr>
      <vt:lpstr>Marking scheme  Data gathering</vt:lpstr>
      <vt:lpstr>Marking scheme Clinical Management</vt:lpstr>
      <vt:lpstr>Marking Scheme  Interpersonal Skills</vt:lpstr>
      <vt:lpstr>How to prepare? In the surgery</vt:lpstr>
      <vt:lpstr>PowerPoint Presentation</vt:lpstr>
      <vt:lpstr>PowerPoint Presentation</vt:lpstr>
      <vt:lpstr>How to prepare? consultations</vt:lpstr>
      <vt:lpstr>How to prepare? Tutorials</vt:lpstr>
      <vt:lpstr>TOP Tips summary</vt:lpstr>
      <vt:lpstr>How ELSe CAN TRAINERS HELP?</vt:lpstr>
      <vt:lpstr>BOUNDARIES FOR HELP  </vt:lpstr>
      <vt:lpstr>TEACH THEM HOW TO REVIEW THEIR OWN CONSULTATIONS </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Recorded Consultation Assessment RCA</dc:title>
  <dc:creator>Louise Riley</dc:creator>
  <cp:lastModifiedBy>Gareth</cp:lastModifiedBy>
  <cp:revision>6</cp:revision>
  <dcterms:created xsi:type="dcterms:W3CDTF">2020-10-04T06:00:25Z</dcterms:created>
  <dcterms:modified xsi:type="dcterms:W3CDTF">2020-11-20T00:04:18Z</dcterms:modified>
</cp:coreProperties>
</file>