
<file path=[Content_Types].xml><?xml version="1.0" encoding="utf-8"?>
<Types xmlns="http://schemas.openxmlformats.org/package/2006/content-types">
  <Default Extension="bin" ContentType="audio/unknown"/>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56" r:id="rId2"/>
  </p:sldMasterIdLst>
  <p:notesMasterIdLst>
    <p:notesMasterId r:id="rId31"/>
  </p:notesMasterIdLst>
  <p:sldIdLst>
    <p:sldId id="380" r:id="rId3"/>
    <p:sldId id="382" r:id="rId4"/>
    <p:sldId id="383" r:id="rId5"/>
    <p:sldId id="384" r:id="rId6"/>
    <p:sldId id="385" r:id="rId7"/>
    <p:sldId id="386" r:id="rId8"/>
    <p:sldId id="387" r:id="rId9"/>
    <p:sldId id="388" r:id="rId10"/>
    <p:sldId id="389" r:id="rId11"/>
    <p:sldId id="390" r:id="rId12"/>
    <p:sldId id="391" r:id="rId13"/>
    <p:sldId id="392" r:id="rId14"/>
    <p:sldId id="393" r:id="rId15"/>
    <p:sldId id="394" r:id="rId16"/>
    <p:sldId id="395" r:id="rId17"/>
    <p:sldId id="396" r:id="rId18"/>
    <p:sldId id="397" r:id="rId19"/>
    <p:sldId id="398" r:id="rId20"/>
    <p:sldId id="399" r:id="rId21"/>
    <p:sldId id="400" r:id="rId22"/>
    <p:sldId id="405" r:id="rId23"/>
    <p:sldId id="455" r:id="rId24"/>
    <p:sldId id="406" r:id="rId25"/>
    <p:sldId id="402" r:id="rId26"/>
    <p:sldId id="408" r:id="rId27"/>
    <p:sldId id="409" r:id="rId28"/>
    <p:sldId id="293" r:id="rId29"/>
    <p:sldId id="28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CCFFCC"/>
    <a:srgbClr val="BD92DE"/>
    <a:srgbClr val="38A7B6"/>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637" autoAdjust="0"/>
    <p:restoredTop sz="66223" autoAdjust="0"/>
  </p:normalViewPr>
  <p:slideViewPr>
    <p:cSldViewPr snapToGrid="0">
      <p:cViewPr varScale="1">
        <p:scale>
          <a:sx n="59" d="100"/>
          <a:sy n="59" d="100"/>
        </p:scale>
        <p:origin x="26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610BF-927D-456E-8338-6FD2210F376F}" type="datetimeFigureOut">
              <a:rPr lang="en-GB" smtClean="0"/>
              <a:t>20/07/2021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848576-12ED-4842-977D-6590054D4860}" type="slidenum">
              <a:rPr lang="en-GB" smtClean="0"/>
              <a:t>‹#›</a:t>
            </a:fld>
            <a:endParaRPr lang="en-GB"/>
          </a:p>
        </p:txBody>
      </p:sp>
    </p:spTree>
    <p:extLst>
      <p:ext uri="{BB962C8B-B14F-4D97-AF65-F5344CB8AC3E}">
        <p14:creationId xmlns:p14="http://schemas.microsoft.com/office/powerpoint/2010/main" val="2458792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8F4265-38DF-D441-950F-F1F60726035D}" type="slidenum">
              <a:rPr lang="en-US" smtClean="0"/>
              <a:t>1</a:t>
            </a:fld>
            <a:endParaRPr lang="en-US"/>
          </a:p>
        </p:txBody>
      </p:sp>
    </p:spTree>
    <p:extLst>
      <p:ext uri="{BB962C8B-B14F-4D97-AF65-F5344CB8AC3E}">
        <p14:creationId xmlns:p14="http://schemas.microsoft.com/office/powerpoint/2010/main" val="1975409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3</a:t>
            </a:fld>
            <a:endParaRPr lang="en-GB"/>
          </a:p>
        </p:txBody>
      </p:sp>
    </p:spTree>
    <p:extLst>
      <p:ext uri="{BB962C8B-B14F-4D97-AF65-F5344CB8AC3E}">
        <p14:creationId xmlns:p14="http://schemas.microsoft.com/office/powerpoint/2010/main" val="1144845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a:t>
            </a:fld>
            <a:endParaRPr lang="en-GB"/>
          </a:p>
        </p:txBody>
      </p:sp>
    </p:spTree>
    <p:extLst>
      <p:ext uri="{BB962C8B-B14F-4D97-AF65-F5344CB8AC3E}">
        <p14:creationId xmlns:p14="http://schemas.microsoft.com/office/powerpoint/2010/main" val="756376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a:t>
            </a:fld>
            <a:endParaRPr lang="en-GB"/>
          </a:p>
        </p:txBody>
      </p:sp>
    </p:spTree>
    <p:extLst>
      <p:ext uri="{BB962C8B-B14F-4D97-AF65-F5344CB8AC3E}">
        <p14:creationId xmlns:p14="http://schemas.microsoft.com/office/powerpoint/2010/main" val="375564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8</a:t>
            </a:fld>
            <a:endParaRPr lang="en-GB"/>
          </a:p>
        </p:txBody>
      </p:sp>
    </p:spTree>
    <p:extLst>
      <p:ext uri="{BB962C8B-B14F-4D97-AF65-F5344CB8AC3E}">
        <p14:creationId xmlns:p14="http://schemas.microsoft.com/office/powerpoint/2010/main" val="128726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11</a:t>
            </a:fld>
            <a:endParaRPr lang="en-GB"/>
          </a:p>
        </p:txBody>
      </p:sp>
    </p:spTree>
    <p:extLst>
      <p:ext uri="{BB962C8B-B14F-4D97-AF65-F5344CB8AC3E}">
        <p14:creationId xmlns:p14="http://schemas.microsoft.com/office/powerpoint/2010/main" val="2795298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12</a:t>
            </a:fld>
            <a:endParaRPr lang="en-GB"/>
          </a:p>
        </p:txBody>
      </p:sp>
    </p:spTree>
    <p:extLst>
      <p:ext uri="{BB962C8B-B14F-4D97-AF65-F5344CB8AC3E}">
        <p14:creationId xmlns:p14="http://schemas.microsoft.com/office/powerpoint/2010/main" val="722877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15</a:t>
            </a:fld>
            <a:endParaRPr lang="en-GB"/>
          </a:p>
        </p:txBody>
      </p:sp>
    </p:spTree>
    <p:extLst>
      <p:ext uri="{BB962C8B-B14F-4D97-AF65-F5344CB8AC3E}">
        <p14:creationId xmlns:p14="http://schemas.microsoft.com/office/powerpoint/2010/main" val="4068312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16</a:t>
            </a:fld>
            <a:endParaRPr lang="en-GB"/>
          </a:p>
        </p:txBody>
      </p:sp>
    </p:spTree>
    <p:extLst>
      <p:ext uri="{BB962C8B-B14F-4D97-AF65-F5344CB8AC3E}">
        <p14:creationId xmlns:p14="http://schemas.microsoft.com/office/powerpoint/2010/main" val="1436773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19</a:t>
            </a:fld>
            <a:endParaRPr lang="en-GB"/>
          </a:p>
        </p:txBody>
      </p:sp>
    </p:spTree>
    <p:extLst>
      <p:ext uri="{BB962C8B-B14F-4D97-AF65-F5344CB8AC3E}">
        <p14:creationId xmlns:p14="http://schemas.microsoft.com/office/powerpoint/2010/main" val="2251341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20</a:t>
            </a:fld>
            <a:endParaRPr lang="en-GB"/>
          </a:p>
        </p:txBody>
      </p:sp>
    </p:spTree>
    <p:extLst>
      <p:ext uri="{BB962C8B-B14F-4D97-AF65-F5344CB8AC3E}">
        <p14:creationId xmlns:p14="http://schemas.microsoft.com/office/powerpoint/2010/main" val="2636512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21</a:t>
            </a:fld>
            <a:endParaRPr lang="en-GB"/>
          </a:p>
        </p:txBody>
      </p:sp>
    </p:spTree>
    <p:extLst>
      <p:ext uri="{BB962C8B-B14F-4D97-AF65-F5344CB8AC3E}">
        <p14:creationId xmlns:p14="http://schemas.microsoft.com/office/powerpoint/2010/main" val="4048438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22</a:t>
            </a:fld>
            <a:endParaRPr lang="en-GB"/>
          </a:p>
        </p:txBody>
      </p:sp>
    </p:spTree>
    <p:extLst>
      <p:ext uri="{BB962C8B-B14F-4D97-AF65-F5344CB8AC3E}">
        <p14:creationId xmlns:p14="http://schemas.microsoft.com/office/powerpoint/2010/main" val="75923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25</a:t>
            </a:fld>
            <a:endParaRPr lang="en-GB"/>
          </a:p>
        </p:txBody>
      </p:sp>
    </p:spTree>
    <p:extLst>
      <p:ext uri="{BB962C8B-B14F-4D97-AF65-F5344CB8AC3E}">
        <p14:creationId xmlns:p14="http://schemas.microsoft.com/office/powerpoint/2010/main" val="3993172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26</a:t>
            </a:fld>
            <a:endParaRPr lang="en-GB"/>
          </a:p>
        </p:txBody>
      </p:sp>
    </p:spTree>
    <p:extLst>
      <p:ext uri="{BB962C8B-B14F-4D97-AF65-F5344CB8AC3E}">
        <p14:creationId xmlns:p14="http://schemas.microsoft.com/office/powerpoint/2010/main" val="15226890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27</a:t>
            </a:fld>
            <a:endParaRPr lang="en-GB"/>
          </a:p>
        </p:txBody>
      </p:sp>
    </p:spTree>
    <p:extLst>
      <p:ext uri="{BB962C8B-B14F-4D97-AF65-F5344CB8AC3E}">
        <p14:creationId xmlns:p14="http://schemas.microsoft.com/office/powerpoint/2010/main" val="1116588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28</a:t>
            </a:fld>
            <a:endParaRPr lang="en-GB"/>
          </a:p>
        </p:txBody>
      </p:sp>
    </p:spTree>
    <p:extLst>
      <p:ext uri="{BB962C8B-B14F-4D97-AF65-F5344CB8AC3E}">
        <p14:creationId xmlns:p14="http://schemas.microsoft.com/office/powerpoint/2010/main" val="2223871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20/07/2021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63429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20/07/2021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221714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20/07/2021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65699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5737888-A769-4CF9-99F1-CAE4D0B2DCBB}" type="datetimeFigureOut">
              <a:rPr lang="en-GB" smtClean="0"/>
              <a:t>20/07/2021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024525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5737888-A769-4CF9-99F1-CAE4D0B2DCBB}" type="datetimeFigureOut">
              <a:rPr lang="en-GB" smtClean="0"/>
              <a:t>20/07/2021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817767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5737888-A769-4CF9-99F1-CAE4D0B2DCBB}" type="datetimeFigureOut">
              <a:rPr lang="en-GB" smtClean="0"/>
              <a:t>20/07/2021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091124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20/07/2021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316257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20/07/2021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381829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20/07/2021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19803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20/07/2021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68576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20/07/2021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389080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20/07/2021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82374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20/07/2021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162665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20/07/2021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3910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20/07/2021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5088194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20/07/2021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2931286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20/07/2021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630482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20/07/2021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31777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20/07/2021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8259462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20/07/2021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85407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20/07/2021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7697771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20/07/2021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5553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737888-A769-4CF9-99F1-CAE4D0B2DCBB}" type="datetimeFigureOut">
              <a:rPr lang="en-GB" smtClean="0"/>
              <a:t>20/07/2021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36EA95-54DA-45A3-9F15-33FDF92E2D54}" type="slidenum">
              <a:rPr lang="en-GB" smtClean="0"/>
              <a:t>‹#›</a:t>
            </a:fld>
            <a:endParaRPr lang="en-GB"/>
          </a:p>
        </p:txBody>
      </p:sp>
    </p:spTree>
    <p:extLst>
      <p:ext uri="{BB962C8B-B14F-4D97-AF65-F5344CB8AC3E}">
        <p14:creationId xmlns:p14="http://schemas.microsoft.com/office/powerpoint/2010/main" val="2428702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20/07/2021</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989540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5" Type="http://schemas.openxmlformats.org/officeDocument/2006/relationships/image" Target="../media/image4.png"/><Relationship Id="rId4" Type="http://schemas.openxmlformats.org/officeDocument/2006/relationships/audio" Target="../media/audio2.wav"/></Relationships>
</file>

<file path=ppt/slides/_rels/slide4.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1" Type="http://schemas.microsoft.com/office/2007/relationships/media"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4.png"/><Relationship Id="rId5" Type="http://schemas.openxmlformats.org/officeDocument/2006/relationships/audio" Target="../media/audio2.wav"/><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5" Type="http://schemas.openxmlformats.org/officeDocument/2006/relationships/image" Target="../media/image4.png"/><Relationship Id="rId4" Type="http://schemas.openxmlformats.org/officeDocument/2006/relationships/audio" Target="../media/audio2.wav"/></Relationships>
</file>

<file path=ppt/slides/_rels/slide12.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5" Type="http://schemas.openxmlformats.org/officeDocument/2006/relationships/image" Target="../media/image4.png"/><Relationship Id="rId4" Type="http://schemas.openxmlformats.org/officeDocument/2006/relationships/audio" Target="../media/audio2.wav"/></Relationships>
</file>

<file path=ppt/slides/_rels/slide16.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5" Type="http://schemas.openxmlformats.org/officeDocument/2006/relationships/image" Target="../media/image4.png"/><Relationship Id="rId4" Type="http://schemas.openxmlformats.org/officeDocument/2006/relationships/audio" Target="../media/audio2.wav"/></Relationships>
</file>

<file path=ppt/slides/_rels/slide20.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5" Type="http://schemas.openxmlformats.org/officeDocument/2006/relationships/image" Target="../media/image4.png"/><Relationship Id="rId4" Type="http://schemas.openxmlformats.org/officeDocument/2006/relationships/audio" Target="../media/audio2.wav"/></Relationships>
</file>

<file path=ppt/slides/_rels/slide26.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p:cNvSpPr/>
          <p:nvPr/>
        </p:nvSpPr>
        <p:spPr>
          <a:xfrm>
            <a:off x="1524000" y="852713"/>
            <a:ext cx="9144000" cy="4045856"/>
          </a:xfrm>
          <a:prstGeom prst="rect">
            <a:avLst/>
          </a:prstGeom>
          <a:gradFill flip="none" rotWithShape="1">
            <a:gsLst>
              <a:gs pos="39000">
                <a:schemeClr val="bg1"/>
              </a:gs>
              <a:gs pos="70000">
                <a:schemeClr val="bg1">
                  <a:lumMod val="75000"/>
                  <a:lumOff val="25000"/>
                </a:schemeClr>
              </a:gs>
              <a:gs pos="100000">
                <a:schemeClr val="bg1"/>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Block Arc 41"/>
          <p:cNvSpPr/>
          <p:nvPr/>
        </p:nvSpPr>
        <p:spPr>
          <a:xfrm>
            <a:off x="1524000" y="2939131"/>
            <a:ext cx="9144000" cy="743857"/>
          </a:xfrm>
          <a:prstGeom prst="blockArc">
            <a:avLst>
              <a:gd name="adj1" fmla="val 10800000"/>
              <a:gd name="adj2" fmla="val 27752"/>
              <a:gd name="adj3" fmla="val 10346"/>
            </a:avLst>
          </a:prstGeom>
          <a:solidFill>
            <a:srgbClr val="0000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4851400" y="2285992"/>
            <a:ext cx="2639784" cy="1850579"/>
          </a:xfrm>
          <a:prstGeom prst="rect">
            <a:avLst/>
          </a:prstGeom>
          <a:gradFill flip="none" rotWithShape="1">
            <a:gsLst>
              <a:gs pos="0">
                <a:srgbClr val="3366FF"/>
              </a:gs>
              <a:gs pos="47000">
                <a:srgbClr val="000090"/>
              </a:gs>
              <a:gs pos="84000">
                <a:schemeClr val="bg1"/>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064001" y="3937000"/>
            <a:ext cx="925286" cy="217714"/>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Oval 3"/>
          <p:cNvSpPr/>
          <p:nvPr/>
        </p:nvSpPr>
        <p:spPr>
          <a:xfrm>
            <a:off x="1959428" y="4095653"/>
            <a:ext cx="8327572" cy="1923143"/>
          </a:xfrm>
          <a:prstGeom prst="ellipse">
            <a:avLst/>
          </a:prstGeom>
          <a:gradFill flip="none" rotWithShape="1">
            <a:gsLst>
              <a:gs pos="52000">
                <a:srgbClr val="0000FB"/>
              </a:gs>
              <a:gs pos="100000">
                <a:schemeClr val="bg1"/>
              </a:gs>
              <a:gs pos="0">
                <a:schemeClr val="bg1"/>
              </a:gs>
            </a:gsLst>
            <a:path path="shap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 name="Group 6"/>
          <p:cNvGrpSpPr/>
          <p:nvPr/>
        </p:nvGrpSpPr>
        <p:grpSpPr>
          <a:xfrm>
            <a:off x="1959428" y="4082143"/>
            <a:ext cx="8327572" cy="1941286"/>
            <a:chOff x="598714" y="4082143"/>
            <a:chExt cx="8327572" cy="1941286"/>
          </a:xfrm>
          <a:solidFill>
            <a:srgbClr val="0000FB"/>
          </a:solidFill>
        </p:grpSpPr>
        <p:sp>
          <p:nvSpPr>
            <p:cNvPr id="5" name="Block Arc 4"/>
            <p:cNvSpPr/>
            <p:nvPr/>
          </p:nvSpPr>
          <p:spPr>
            <a:xfrm>
              <a:off x="598714" y="4082143"/>
              <a:ext cx="8327572" cy="1941286"/>
            </a:xfrm>
            <a:prstGeom prst="blockArc">
              <a:avLst>
                <a:gd name="adj1" fmla="val 10800000"/>
                <a:gd name="adj2" fmla="val 0"/>
                <a:gd name="adj3" fmla="val 5374"/>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Block Arc 5"/>
            <p:cNvSpPr/>
            <p:nvPr/>
          </p:nvSpPr>
          <p:spPr>
            <a:xfrm flipV="1">
              <a:off x="598714" y="4082143"/>
              <a:ext cx="8327572" cy="1941286"/>
            </a:xfrm>
            <a:prstGeom prst="blockArc">
              <a:avLst>
                <a:gd name="adj1" fmla="val 10800000"/>
                <a:gd name="adj2" fmla="val 0"/>
                <a:gd name="adj3" fmla="val 5374"/>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56" name="Block Arc 55"/>
          <p:cNvSpPr/>
          <p:nvPr/>
        </p:nvSpPr>
        <p:spPr>
          <a:xfrm>
            <a:off x="-1505857" y="1324396"/>
            <a:ext cx="15203713" cy="1905030"/>
          </a:xfrm>
          <a:prstGeom prst="blockArc">
            <a:avLst>
              <a:gd name="adj1" fmla="val 10792702"/>
              <a:gd name="adj2" fmla="val 0"/>
              <a:gd name="adj3" fmla="val 29268"/>
            </a:avLst>
          </a:prstGeom>
          <a:solidFill>
            <a:schemeClr val="bg1">
              <a:lumMod val="75000"/>
              <a:lumOff val="25000"/>
            </a:schemeClr>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 name="Parallelogram 10"/>
          <p:cNvSpPr/>
          <p:nvPr/>
        </p:nvSpPr>
        <p:spPr>
          <a:xfrm>
            <a:off x="7220857" y="2884716"/>
            <a:ext cx="308428" cy="1288143"/>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Parallelogram 11"/>
          <p:cNvSpPr/>
          <p:nvPr/>
        </p:nvSpPr>
        <p:spPr>
          <a:xfrm flipH="1">
            <a:off x="7219042" y="616858"/>
            <a:ext cx="308428" cy="2267858"/>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4064001" y="3701142"/>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4045858" y="3465284"/>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4027715" y="3229426"/>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4027715" y="2993568"/>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3980544" y="2757707"/>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3926115" y="2521849"/>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3907972" y="2285991"/>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3889829" y="2050133"/>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3889829" y="1814275"/>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Parallelogram 12"/>
          <p:cNvSpPr/>
          <p:nvPr/>
        </p:nvSpPr>
        <p:spPr>
          <a:xfrm flipH="1">
            <a:off x="4815114" y="2884717"/>
            <a:ext cx="308428" cy="1288143"/>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Parallelogram 13"/>
          <p:cNvSpPr/>
          <p:nvPr/>
        </p:nvSpPr>
        <p:spPr>
          <a:xfrm>
            <a:off x="4813299" y="616859"/>
            <a:ext cx="308428" cy="2267858"/>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7" name="Group 26"/>
          <p:cNvGrpSpPr/>
          <p:nvPr/>
        </p:nvGrpSpPr>
        <p:grpSpPr>
          <a:xfrm>
            <a:off x="4623707" y="616858"/>
            <a:ext cx="310243" cy="3556000"/>
            <a:chOff x="3441699" y="769259"/>
            <a:chExt cx="310243" cy="3556000"/>
          </a:xfrm>
        </p:grpSpPr>
        <p:sp>
          <p:nvSpPr>
            <p:cNvPr id="25" name="Parallelogram 24"/>
            <p:cNvSpPr/>
            <p:nvPr/>
          </p:nvSpPr>
          <p:spPr>
            <a:xfrm flipH="1">
              <a:off x="3443514" y="3037116"/>
              <a:ext cx="308428" cy="1288143"/>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Parallelogram 25"/>
            <p:cNvSpPr/>
            <p:nvPr/>
          </p:nvSpPr>
          <p:spPr>
            <a:xfrm>
              <a:off x="3441699" y="769259"/>
              <a:ext cx="308428" cy="2267858"/>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Rectangle 31"/>
          <p:cNvSpPr/>
          <p:nvPr/>
        </p:nvSpPr>
        <p:spPr>
          <a:xfrm>
            <a:off x="7509328" y="3918846"/>
            <a:ext cx="834571" cy="235869"/>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7491185" y="3682987"/>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7509328" y="3447129"/>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7527471" y="3211271"/>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7527471" y="2975413"/>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7574642" y="2739552"/>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629071" y="2503694"/>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7647214" y="2267836"/>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7665357" y="2031978"/>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7665357" y="1796120"/>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9" name="Group 28"/>
          <p:cNvGrpSpPr/>
          <p:nvPr/>
        </p:nvGrpSpPr>
        <p:grpSpPr>
          <a:xfrm flipH="1">
            <a:off x="7434941" y="634999"/>
            <a:ext cx="310243" cy="3556000"/>
            <a:chOff x="3441699" y="769259"/>
            <a:chExt cx="310243" cy="3556000"/>
          </a:xfrm>
        </p:grpSpPr>
        <p:sp>
          <p:nvSpPr>
            <p:cNvPr id="30" name="Parallelogram 29"/>
            <p:cNvSpPr/>
            <p:nvPr/>
          </p:nvSpPr>
          <p:spPr>
            <a:xfrm flipH="1">
              <a:off x="3443514" y="3037116"/>
              <a:ext cx="308428" cy="1288143"/>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Parallelogram 30"/>
            <p:cNvSpPr/>
            <p:nvPr/>
          </p:nvSpPr>
          <p:spPr>
            <a:xfrm>
              <a:off x="3441699" y="769259"/>
              <a:ext cx="308428" cy="2267858"/>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4" name="Parallelogram 43"/>
          <p:cNvSpPr/>
          <p:nvPr/>
        </p:nvSpPr>
        <p:spPr>
          <a:xfrm flipH="1">
            <a:off x="4934857" y="4118429"/>
            <a:ext cx="508000" cy="934338"/>
          </a:xfrm>
          <a:prstGeom prst="parallelogram">
            <a:avLst>
              <a:gd name="adj" fmla="val 57143"/>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Parallelogram 44"/>
          <p:cNvSpPr/>
          <p:nvPr/>
        </p:nvSpPr>
        <p:spPr>
          <a:xfrm>
            <a:off x="6926940" y="4136571"/>
            <a:ext cx="508000" cy="916197"/>
          </a:xfrm>
          <a:prstGeom prst="parallelogram">
            <a:avLst>
              <a:gd name="adj" fmla="val 57143"/>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Block Arc 1"/>
          <p:cNvSpPr/>
          <p:nvPr/>
        </p:nvSpPr>
        <p:spPr>
          <a:xfrm>
            <a:off x="1524000" y="489860"/>
            <a:ext cx="9144000" cy="743857"/>
          </a:xfrm>
          <a:prstGeom prst="blockArc">
            <a:avLst/>
          </a:prstGeom>
          <a:solidFill>
            <a:srgbClr val="0000FB"/>
          </a:solidFill>
          <a:ln>
            <a:noFill/>
          </a:ln>
          <a:effectLst>
            <a:glow rad="101600">
              <a:srgbClr val="0000FB">
                <a:alpha val="55000"/>
              </a:srgb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7" name="Rectangle 46"/>
          <p:cNvSpPr/>
          <p:nvPr/>
        </p:nvSpPr>
        <p:spPr>
          <a:xfrm flipH="1">
            <a:off x="8343899" y="2964928"/>
            <a:ext cx="127001" cy="1297210"/>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flipH="1">
            <a:off x="10159999" y="3211271"/>
            <a:ext cx="127001" cy="1841496"/>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flipH="1">
            <a:off x="1948542" y="3161395"/>
            <a:ext cx="127001" cy="1841496"/>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flipH="1">
            <a:off x="3982356" y="2975410"/>
            <a:ext cx="127001" cy="1297210"/>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9245598" y="319316"/>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2256970" y="319316"/>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6926940" y="177799"/>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4528457" y="177799"/>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5121728" y="2739552"/>
            <a:ext cx="175987" cy="1342591"/>
          </a:xfrm>
          <a:prstGeom prst="rect">
            <a:avLst/>
          </a:prstGeom>
          <a:pattFill prst="openDmnd">
            <a:fgClr>
              <a:schemeClr val="bg1"/>
            </a:fgClr>
            <a:bgClr>
              <a:schemeClr val="bg1">
                <a:lumMod val="85000"/>
                <a:lumOff val="1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851400" y="4844143"/>
            <a:ext cx="2676070" cy="326571"/>
          </a:xfrm>
          <a:prstGeom prst="ellipse">
            <a:avLst/>
          </a:prstGeom>
          <a:gradFill flip="none" rotWithShape="1">
            <a:gsLst>
              <a:gs pos="75000">
                <a:schemeClr val="bg1">
                  <a:lumMod val="75000"/>
                  <a:lumOff val="25000"/>
                </a:schemeClr>
              </a:gs>
              <a:gs pos="0">
                <a:schemeClr val="bg1">
                  <a:lumMod val="50000"/>
                  <a:lumOff val="50000"/>
                </a:schemeClr>
              </a:gs>
            </a:gsLst>
            <a:path path="shape">
              <a:fillToRect l="50000" t="50000" r="50000" b="50000"/>
            </a:path>
            <a:tileRect/>
          </a:gradFill>
          <a:ln>
            <a:solidFill>
              <a:schemeClr val="bg1"/>
            </a:solidFill>
          </a:ln>
          <a:scene3d>
            <a:camera prst="isometricOffAxis1Top">
              <a:rot lat="18075715" lon="18392745" rev="2976000"/>
            </a:camera>
            <a:lightRig rig="threePt" dir="t"/>
          </a:scene3d>
          <a:sp3d>
            <a:bevelT w="69850"/>
            <a:bevelB/>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p:cNvSpPr/>
          <p:nvPr/>
        </p:nvSpPr>
        <p:spPr>
          <a:xfrm>
            <a:off x="7043056" y="2772137"/>
            <a:ext cx="175987" cy="1342591"/>
          </a:xfrm>
          <a:prstGeom prst="rect">
            <a:avLst/>
          </a:prstGeom>
          <a:pattFill prst="openDmnd">
            <a:fgClr>
              <a:schemeClr val="bg1"/>
            </a:fgClr>
            <a:bgClr>
              <a:schemeClr val="bg1">
                <a:lumMod val="85000"/>
                <a:lumOff val="1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ounded Rectangle 2"/>
          <p:cNvSpPr/>
          <p:nvPr/>
        </p:nvSpPr>
        <p:spPr>
          <a:xfrm>
            <a:off x="5136238" y="1385381"/>
            <a:ext cx="2082804" cy="1561906"/>
          </a:xfrm>
          <a:prstGeom prst="roundRect">
            <a:avLst/>
          </a:prstGeom>
          <a:blipFill rotWithShape="1">
            <a:blip r:embed="rId4"/>
            <a:stretch>
              <a:fillRect/>
            </a:stretch>
          </a:blipFill>
          <a:ln>
            <a:solidFill>
              <a:schemeClr val="bg1">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Isosceles Triangle 58"/>
          <p:cNvSpPr/>
          <p:nvPr/>
        </p:nvSpPr>
        <p:spPr>
          <a:xfrm rot="16200000">
            <a:off x="1219199" y="-3449865"/>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Isosceles Triangle 59"/>
          <p:cNvSpPr/>
          <p:nvPr/>
        </p:nvSpPr>
        <p:spPr>
          <a:xfrm rot="5400000">
            <a:off x="10363201" y="-3449868"/>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Isosceles Triangle 64"/>
          <p:cNvSpPr/>
          <p:nvPr/>
        </p:nvSpPr>
        <p:spPr>
          <a:xfrm rot="16200000">
            <a:off x="-799243" y="-2499201"/>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Isosceles Triangle 65"/>
          <p:cNvSpPr/>
          <p:nvPr/>
        </p:nvSpPr>
        <p:spPr>
          <a:xfrm rot="5400000">
            <a:off x="12849840" y="-2597887"/>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Isosceles Triangle 66"/>
          <p:cNvSpPr/>
          <p:nvPr/>
        </p:nvSpPr>
        <p:spPr>
          <a:xfrm rot="10800000">
            <a:off x="2380343" y="2664175"/>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Isosceles Triangle 68"/>
          <p:cNvSpPr/>
          <p:nvPr/>
        </p:nvSpPr>
        <p:spPr>
          <a:xfrm rot="10800000">
            <a:off x="8928263" y="2631622"/>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8622363"/>
      </p:ext>
    </p:extLst>
  </p:cSld>
  <p:clrMapOvr>
    <a:masterClrMapping/>
  </p:clrMapOvr>
  <p:transition spd="slow">
    <p:wipe/>
    <p:sndAc>
      <p:stSnd>
        <p:snd r:embed="rId3" name="End Call Early.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5400000">
                                      <p:cBhvr>
                                        <p:cTn id="6" dur="2000" fill="hold"/>
                                        <p:tgtEl>
                                          <p:spTgt spid="59"/>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Lights Down 1-1 short.wav"/>
                                        </p:tgtEl>
                                      </p:cMediaNode>
                                    </p:audio>
                                  </p:subTnLst>
                                </p:cTn>
                              </p:par>
                              <p:par>
                                <p:cTn id="7" presetID="10" presetClass="exit" presetSubtype="0" fill="hold" grpId="1" nodeType="withEffect">
                                  <p:stCondLst>
                                    <p:cond delay="0"/>
                                  </p:stCondLst>
                                  <p:childTnLst>
                                    <p:animEffect transition="out" filter="fade">
                                      <p:cBhvr>
                                        <p:cTn id="8" dur="1000"/>
                                        <p:tgtEl>
                                          <p:spTgt spid="59"/>
                                        </p:tgtEl>
                                      </p:cBhvr>
                                    </p:animEffect>
                                    <p:set>
                                      <p:cBhvr>
                                        <p:cTn id="9" dur="1" fill="hold">
                                          <p:stCondLst>
                                            <p:cond delay="999"/>
                                          </p:stCondLst>
                                        </p:cTn>
                                        <p:tgtEl>
                                          <p:spTgt spid="59"/>
                                        </p:tgtEl>
                                        <p:attrNameLst>
                                          <p:attrName>style.visibility</p:attrName>
                                        </p:attrNameLst>
                                      </p:cBhvr>
                                      <p:to>
                                        <p:strVal val="hidden"/>
                                      </p:to>
                                    </p:set>
                                  </p:childTnLst>
                                </p:cTn>
                              </p:par>
                              <p:par>
                                <p:cTn id="10" presetID="8" presetClass="emph" presetSubtype="0" fill="hold" grpId="0" nodeType="withEffect">
                                  <p:stCondLst>
                                    <p:cond delay="0"/>
                                  </p:stCondLst>
                                  <p:childTnLst>
                                    <p:animRot by="-5400000">
                                      <p:cBhvr>
                                        <p:cTn id="11" dur="2000" fill="hold"/>
                                        <p:tgtEl>
                                          <p:spTgt spid="60"/>
                                        </p:tgtEl>
                                        <p:attrNameLst>
                                          <p:attrName>r</p:attrName>
                                        </p:attrNameLst>
                                      </p:cBhvr>
                                    </p:animRot>
                                  </p:childTnLst>
                                </p:cTn>
                              </p:par>
                              <p:par>
                                <p:cTn id="12" presetID="10" presetClass="exit" presetSubtype="0" fill="hold" grpId="1" nodeType="withEffect">
                                  <p:stCondLst>
                                    <p:cond delay="0"/>
                                  </p:stCondLst>
                                  <p:childTnLst>
                                    <p:animEffect transition="out" filter="fade">
                                      <p:cBhvr>
                                        <p:cTn id="13" dur="1000"/>
                                        <p:tgtEl>
                                          <p:spTgt spid="60"/>
                                        </p:tgtEl>
                                      </p:cBhvr>
                                    </p:animEffect>
                                    <p:set>
                                      <p:cBhvr>
                                        <p:cTn id="14" dur="1" fill="hold">
                                          <p:stCondLst>
                                            <p:cond delay="999"/>
                                          </p:stCondLst>
                                        </p:cTn>
                                        <p:tgtEl>
                                          <p:spTgt spid="60"/>
                                        </p:tgtEl>
                                        <p:attrNameLst>
                                          <p:attrName>style.visibility</p:attrName>
                                        </p:attrNameLst>
                                      </p:cBhvr>
                                      <p:to>
                                        <p:strVal val="hidden"/>
                                      </p:to>
                                    </p:set>
                                  </p:childTnLst>
                                </p:cTn>
                              </p:par>
                              <p:par>
                                <p:cTn id="15" presetID="1" presetClass="emph" presetSubtype="2" fill="hold" nodeType="withEffect">
                                  <p:stCondLst>
                                    <p:cond delay="0"/>
                                  </p:stCondLst>
                                  <p:childTnLst>
                                    <p:animClr clrSpc="rgb" dir="cw">
                                      <p:cBhvr>
                                        <p:cTn id="16" dur="2000" fill="hold"/>
                                        <p:tgtEl>
                                          <p:spTgt spid="14"/>
                                        </p:tgtEl>
                                        <p:attrNameLst>
                                          <p:attrName>fillcolor</p:attrName>
                                        </p:attrNameLst>
                                      </p:cBhvr>
                                      <p:to>
                                        <a:srgbClr val="487CFF"/>
                                      </p:to>
                                    </p:animClr>
                                    <p:set>
                                      <p:cBhvr>
                                        <p:cTn id="17" dur="2000" fill="hold"/>
                                        <p:tgtEl>
                                          <p:spTgt spid="14"/>
                                        </p:tgtEl>
                                        <p:attrNameLst>
                                          <p:attrName>fill.type</p:attrName>
                                        </p:attrNameLst>
                                      </p:cBhvr>
                                      <p:to>
                                        <p:strVal val="solid"/>
                                      </p:to>
                                    </p:set>
                                    <p:set>
                                      <p:cBhvr>
                                        <p:cTn id="18" dur="2000" fill="hold"/>
                                        <p:tgtEl>
                                          <p:spTgt spid="14"/>
                                        </p:tgtEl>
                                        <p:attrNameLst>
                                          <p:attrName>fill.on</p:attrName>
                                        </p:attrNameLst>
                                      </p:cBhvr>
                                      <p:to>
                                        <p:strVal val="true"/>
                                      </p:to>
                                    </p:set>
                                  </p:childTnLst>
                                </p:cTn>
                              </p:par>
                              <p:par>
                                <p:cTn id="19" presetID="1" presetClass="emph" presetSubtype="2" fill="hold" nodeType="withEffect">
                                  <p:stCondLst>
                                    <p:cond delay="0"/>
                                  </p:stCondLst>
                                  <p:childTnLst>
                                    <p:animClr clrSpc="rgb" dir="cw">
                                      <p:cBhvr>
                                        <p:cTn id="20" dur="2000" fill="hold"/>
                                        <p:tgtEl>
                                          <p:spTgt spid="13"/>
                                        </p:tgtEl>
                                        <p:attrNameLst>
                                          <p:attrName>fillcolor</p:attrName>
                                        </p:attrNameLst>
                                      </p:cBhvr>
                                      <p:to>
                                        <a:srgbClr val="487CFF"/>
                                      </p:to>
                                    </p:animClr>
                                    <p:set>
                                      <p:cBhvr>
                                        <p:cTn id="21" dur="2000" fill="hold"/>
                                        <p:tgtEl>
                                          <p:spTgt spid="13"/>
                                        </p:tgtEl>
                                        <p:attrNameLst>
                                          <p:attrName>fill.type</p:attrName>
                                        </p:attrNameLst>
                                      </p:cBhvr>
                                      <p:to>
                                        <p:strVal val="solid"/>
                                      </p:to>
                                    </p:set>
                                    <p:set>
                                      <p:cBhvr>
                                        <p:cTn id="22" dur="2000" fill="hold"/>
                                        <p:tgtEl>
                                          <p:spTgt spid="13"/>
                                        </p:tgtEl>
                                        <p:attrNameLst>
                                          <p:attrName>fill.on</p:attrName>
                                        </p:attrNameLst>
                                      </p:cBhvr>
                                      <p:to>
                                        <p:strVal val="true"/>
                                      </p:to>
                                    </p:set>
                                  </p:childTnLst>
                                </p:cTn>
                              </p:par>
                              <p:par>
                                <p:cTn id="23" presetID="1" presetClass="emph" presetSubtype="2" fill="hold" nodeType="withEffect">
                                  <p:stCondLst>
                                    <p:cond delay="0"/>
                                  </p:stCondLst>
                                  <p:childTnLst>
                                    <p:animClr clrSpc="rgb" dir="cw">
                                      <p:cBhvr>
                                        <p:cTn id="24" dur="2000" fill="hold"/>
                                        <p:tgtEl>
                                          <p:spTgt spid="12"/>
                                        </p:tgtEl>
                                        <p:attrNameLst>
                                          <p:attrName>fillcolor</p:attrName>
                                        </p:attrNameLst>
                                      </p:cBhvr>
                                      <p:to>
                                        <a:srgbClr val="487CFF"/>
                                      </p:to>
                                    </p:animClr>
                                    <p:set>
                                      <p:cBhvr>
                                        <p:cTn id="25" dur="2000" fill="hold"/>
                                        <p:tgtEl>
                                          <p:spTgt spid="12"/>
                                        </p:tgtEl>
                                        <p:attrNameLst>
                                          <p:attrName>fill.type</p:attrName>
                                        </p:attrNameLst>
                                      </p:cBhvr>
                                      <p:to>
                                        <p:strVal val="solid"/>
                                      </p:to>
                                    </p:set>
                                    <p:set>
                                      <p:cBhvr>
                                        <p:cTn id="26" dur="2000" fill="hold"/>
                                        <p:tgtEl>
                                          <p:spTgt spid="12"/>
                                        </p:tgtEl>
                                        <p:attrNameLst>
                                          <p:attrName>fill.on</p:attrName>
                                        </p:attrNameLst>
                                      </p:cBhvr>
                                      <p:to>
                                        <p:strVal val="true"/>
                                      </p:to>
                                    </p:set>
                                  </p:childTnLst>
                                </p:cTn>
                              </p:par>
                              <p:par>
                                <p:cTn id="27" presetID="1" presetClass="emph" presetSubtype="2" fill="hold" nodeType="withEffect">
                                  <p:stCondLst>
                                    <p:cond delay="0"/>
                                  </p:stCondLst>
                                  <p:childTnLst>
                                    <p:animClr clrSpc="rgb" dir="cw">
                                      <p:cBhvr>
                                        <p:cTn id="28" dur="2000" fill="hold"/>
                                        <p:tgtEl>
                                          <p:spTgt spid="11"/>
                                        </p:tgtEl>
                                        <p:attrNameLst>
                                          <p:attrName>fillcolor</p:attrName>
                                        </p:attrNameLst>
                                      </p:cBhvr>
                                      <p:to>
                                        <a:srgbClr val="487CFF"/>
                                      </p:to>
                                    </p:animClr>
                                    <p:set>
                                      <p:cBhvr>
                                        <p:cTn id="29" dur="2000" fill="hold"/>
                                        <p:tgtEl>
                                          <p:spTgt spid="11"/>
                                        </p:tgtEl>
                                        <p:attrNameLst>
                                          <p:attrName>fill.type</p:attrName>
                                        </p:attrNameLst>
                                      </p:cBhvr>
                                      <p:to>
                                        <p:strVal val="solid"/>
                                      </p:to>
                                    </p:set>
                                    <p:set>
                                      <p:cBhvr>
                                        <p:cTn id="30" dur="2000" fill="hold"/>
                                        <p:tgtEl>
                                          <p:spTgt spid="11"/>
                                        </p:tgtEl>
                                        <p:attrNameLst>
                                          <p:attrName>fill.on</p:attrName>
                                        </p:attrNameLst>
                                      </p:cBhvr>
                                      <p:to>
                                        <p:strVal val="true"/>
                                      </p:to>
                                    </p:set>
                                  </p:childTnLst>
                                </p:cTn>
                              </p:par>
                              <p:par>
                                <p:cTn id="31" presetID="1" presetClass="emph" presetSubtype="2" fill="hold" nodeType="withEffect">
                                  <p:stCondLst>
                                    <p:cond delay="0"/>
                                  </p:stCondLst>
                                  <p:childTnLst>
                                    <p:animClr clrSpc="rgb" dir="cw">
                                      <p:cBhvr>
                                        <p:cTn id="32" dur="2000" fill="hold"/>
                                        <p:tgtEl>
                                          <p:spTgt spid="44"/>
                                        </p:tgtEl>
                                        <p:attrNameLst>
                                          <p:attrName>fillcolor</p:attrName>
                                        </p:attrNameLst>
                                      </p:cBhvr>
                                      <p:to>
                                        <a:srgbClr val="487CFF"/>
                                      </p:to>
                                    </p:animClr>
                                    <p:set>
                                      <p:cBhvr>
                                        <p:cTn id="33" dur="2000" fill="hold"/>
                                        <p:tgtEl>
                                          <p:spTgt spid="44"/>
                                        </p:tgtEl>
                                        <p:attrNameLst>
                                          <p:attrName>fill.type</p:attrName>
                                        </p:attrNameLst>
                                      </p:cBhvr>
                                      <p:to>
                                        <p:strVal val="solid"/>
                                      </p:to>
                                    </p:set>
                                    <p:set>
                                      <p:cBhvr>
                                        <p:cTn id="34" dur="2000" fill="hold"/>
                                        <p:tgtEl>
                                          <p:spTgt spid="44"/>
                                        </p:tgtEl>
                                        <p:attrNameLst>
                                          <p:attrName>fill.on</p:attrName>
                                        </p:attrNameLst>
                                      </p:cBhvr>
                                      <p:to>
                                        <p:strVal val="true"/>
                                      </p:to>
                                    </p:set>
                                  </p:childTnLst>
                                </p:cTn>
                              </p:par>
                              <p:par>
                                <p:cTn id="35" presetID="1" presetClass="emph" presetSubtype="2" fill="hold" nodeType="withEffect">
                                  <p:stCondLst>
                                    <p:cond delay="0"/>
                                  </p:stCondLst>
                                  <p:childTnLst>
                                    <p:animClr clrSpc="rgb" dir="cw">
                                      <p:cBhvr>
                                        <p:cTn id="36" dur="2000" fill="hold"/>
                                        <p:tgtEl>
                                          <p:spTgt spid="45"/>
                                        </p:tgtEl>
                                        <p:attrNameLst>
                                          <p:attrName>fillcolor</p:attrName>
                                        </p:attrNameLst>
                                      </p:cBhvr>
                                      <p:to>
                                        <a:srgbClr val="487CFF"/>
                                      </p:to>
                                    </p:animClr>
                                    <p:set>
                                      <p:cBhvr>
                                        <p:cTn id="37" dur="2000" fill="hold"/>
                                        <p:tgtEl>
                                          <p:spTgt spid="45"/>
                                        </p:tgtEl>
                                        <p:attrNameLst>
                                          <p:attrName>fill.type</p:attrName>
                                        </p:attrNameLst>
                                      </p:cBhvr>
                                      <p:to>
                                        <p:strVal val="solid"/>
                                      </p:to>
                                    </p:set>
                                    <p:set>
                                      <p:cBhvr>
                                        <p:cTn id="38" dur="2000" fill="hold"/>
                                        <p:tgtEl>
                                          <p:spTgt spid="45"/>
                                        </p:tgtEl>
                                        <p:attrNameLst>
                                          <p:attrName>fill.on</p:attrName>
                                        </p:attrNameLst>
                                      </p:cBhvr>
                                      <p:to>
                                        <p:strVal val="true"/>
                                      </p:to>
                                    </p:set>
                                  </p:childTnLst>
                                </p:cTn>
                              </p:par>
                              <p:par>
                                <p:cTn id="39" presetID="10" presetClass="exit" presetSubtype="0" fill="hold" grpId="0" nodeType="withEffect">
                                  <p:stCondLst>
                                    <p:cond delay="0"/>
                                  </p:stCondLst>
                                  <p:childTnLst>
                                    <p:animEffect transition="out" filter="fade">
                                      <p:cBhvr>
                                        <p:cTn id="40" dur="2000"/>
                                        <p:tgtEl>
                                          <p:spTgt spid="56"/>
                                        </p:tgtEl>
                                      </p:cBhvr>
                                    </p:animEffect>
                                    <p:set>
                                      <p:cBhvr>
                                        <p:cTn id="41" dur="1" fill="hold">
                                          <p:stCondLst>
                                            <p:cond delay="1999"/>
                                          </p:stCondLst>
                                        </p:cTn>
                                        <p:tgtEl>
                                          <p:spTgt spid="56"/>
                                        </p:tgtEl>
                                        <p:attrNameLst>
                                          <p:attrName>style.visibility</p:attrName>
                                        </p:attrNameLst>
                                      </p:cBhvr>
                                      <p:to>
                                        <p:strVal val="hidden"/>
                                      </p:to>
                                    </p:set>
                                  </p:childTnLst>
                                </p:cTn>
                              </p:par>
                              <p:par>
                                <p:cTn id="42" presetID="8" presetClass="emph" presetSubtype="0" fill="hold" grpId="0" nodeType="withEffect">
                                  <p:stCondLst>
                                    <p:cond delay="0"/>
                                  </p:stCondLst>
                                  <p:childTnLst>
                                    <p:animRot by="5400000">
                                      <p:cBhvr>
                                        <p:cTn id="43" dur="2000" fill="hold"/>
                                        <p:tgtEl>
                                          <p:spTgt spid="65"/>
                                        </p:tgtEl>
                                        <p:attrNameLst>
                                          <p:attrName>r</p:attrName>
                                        </p:attrNameLst>
                                      </p:cBhvr>
                                    </p:animRot>
                                  </p:childTnLst>
                                </p:cTn>
                              </p:par>
                              <p:par>
                                <p:cTn id="44" presetID="10" presetClass="exit" presetSubtype="0" fill="hold" grpId="1" nodeType="withEffect">
                                  <p:stCondLst>
                                    <p:cond delay="0"/>
                                  </p:stCondLst>
                                  <p:childTnLst>
                                    <p:animEffect transition="out" filter="fade">
                                      <p:cBhvr>
                                        <p:cTn id="45" dur="1000"/>
                                        <p:tgtEl>
                                          <p:spTgt spid="65"/>
                                        </p:tgtEl>
                                      </p:cBhvr>
                                    </p:animEffect>
                                    <p:set>
                                      <p:cBhvr>
                                        <p:cTn id="46" dur="1" fill="hold">
                                          <p:stCondLst>
                                            <p:cond delay="999"/>
                                          </p:stCondLst>
                                        </p:cTn>
                                        <p:tgtEl>
                                          <p:spTgt spid="65"/>
                                        </p:tgtEl>
                                        <p:attrNameLst>
                                          <p:attrName>style.visibility</p:attrName>
                                        </p:attrNameLst>
                                      </p:cBhvr>
                                      <p:to>
                                        <p:strVal val="hidden"/>
                                      </p:to>
                                    </p:set>
                                  </p:childTnLst>
                                </p:cTn>
                              </p:par>
                              <p:par>
                                <p:cTn id="47" presetID="8" presetClass="emph" presetSubtype="0" fill="hold" grpId="0" nodeType="withEffect">
                                  <p:stCondLst>
                                    <p:cond delay="0"/>
                                  </p:stCondLst>
                                  <p:childTnLst>
                                    <p:animRot by="-5400000">
                                      <p:cBhvr>
                                        <p:cTn id="48" dur="2000" fill="hold"/>
                                        <p:tgtEl>
                                          <p:spTgt spid="66"/>
                                        </p:tgtEl>
                                        <p:attrNameLst>
                                          <p:attrName>r</p:attrName>
                                        </p:attrNameLst>
                                      </p:cBhvr>
                                    </p:animRot>
                                  </p:childTnLst>
                                </p:cTn>
                              </p:par>
                              <p:par>
                                <p:cTn id="49" presetID="10" presetClass="exit" presetSubtype="0" fill="hold" grpId="1" nodeType="withEffect">
                                  <p:stCondLst>
                                    <p:cond delay="0"/>
                                  </p:stCondLst>
                                  <p:childTnLst>
                                    <p:animEffect transition="out" filter="fade">
                                      <p:cBhvr>
                                        <p:cTn id="50" dur="1000"/>
                                        <p:tgtEl>
                                          <p:spTgt spid="66"/>
                                        </p:tgtEl>
                                      </p:cBhvr>
                                    </p:animEffect>
                                    <p:set>
                                      <p:cBhvr>
                                        <p:cTn id="51" dur="1" fill="hold">
                                          <p:stCondLst>
                                            <p:cond delay="999"/>
                                          </p:stCondLst>
                                        </p:cTn>
                                        <p:tgtEl>
                                          <p:spTgt spid="66"/>
                                        </p:tgtEl>
                                        <p:attrNameLst>
                                          <p:attrName>style.visibility</p:attrName>
                                        </p:attrNameLst>
                                      </p:cBhvr>
                                      <p:to>
                                        <p:strVal val="hidden"/>
                                      </p:to>
                                    </p:set>
                                  </p:childTnLst>
                                </p:cTn>
                              </p:par>
                              <p:par>
                                <p:cTn id="52" presetID="8" presetClass="emph" presetSubtype="0" fill="hold" grpId="0" nodeType="withEffect">
                                  <p:stCondLst>
                                    <p:cond delay="0"/>
                                  </p:stCondLst>
                                  <p:childTnLst>
                                    <p:animRot by="5400000">
                                      <p:cBhvr>
                                        <p:cTn id="53" dur="2000" fill="hold"/>
                                        <p:tgtEl>
                                          <p:spTgt spid="67"/>
                                        </p:tgtEl>
                                        <p:attrNameLst>
                                          <p:attrName>r</p:attrName>
                                        </p:attrNameLst>
                                      </p:cBhvr>
                                    </p:animRot>
                                  </p:childTnLst>
                                </p:cTn>
                              </p:par>
                              <p:par>
                                <p:cTn id="54" presetID="10" presetClass="exit" presetSubtype="0" fill="hold" grpId="1" nodeType="withEffect">
                                  <p:stCondLst>
                                    <p:cond delay="0"/>
                                  </p:stCondLst>
                                  <p:childTnLst>
                                    <p:animEffect transition="out" filter="fade">
                                      <p:cBhvr>
                                        <p:cTn id="55" dur="1000"/>
                                        <p:tgtEl>
                                          <p:spTgt spid="67"/>
                                        </p:tgtEl>
                                      </p:cBhvr>
                                    </p:animEffect>
                                    <p:set>
                                      <p:cBhvr>
                                        <p:cTn id="56" dur="1" fill="hold">
                                          <p:stCondLst>
                                            <p:cond delay="999"/>
                                          </p:stCondLst>
                                        </p:cTn>
                                        <p:tgtEl>
                                          <p:spTgt spid="67"/>
                                        </p:tgtEl>
                                        <p:attrNameLst>
                                          <p:attrName>style.visibility</p:attrName>
                                        </p:attrNameLst>
                                      </p:cBhvr>
                                      <p:to>
                                        <p:strVal val="hidden"/>
                                      </p:to>
                                    </p:set>
                                  </p:childTnLst>
                                </p:cTn>
                              </p:par>
                              <p:par>
                                <p:cTn id="57" presetID="8" presetClass="emph" presetSubtype="0" fill="hold" grpId="0" nodeType="withEffect">
                                  <p:stCondLst>
                                    <p:cond delay="0"/>
                                  </p:stCondLst>
                                  <p:childTnLst>
                                    <p:animRot by="-5400000">
                                      <p:cBhvr>
                                        <p:cTn id="58" dur="2000" fill="hold"/>
                                        <p:tgtEl>
                                          <p:spTgt spid="69"/>
                                        </p:tgtEl>
                                        <p:attrNameLst>
                                          <p:attrName>r</p:attrName>
                                        </p:attrNameLst>
                                      </p:cBhvr>
                                    </p:animRot>
                                  </p:childTnLst>
                                </p:cTn>
                              </p:par>
                              <p:par>
                                <p:cTn id="59" presetID="10" presetClass="exit" presetSubtype="0" fill="hold" grpId="1" nodeType="withEffect">
                                  <p:stCondLst>
                                    <p:cond delay="0"/>
                                  </p:stCondLst>
                                  <p:childTnLst>
                                    <p:animEffect transition="out" filter="fade">
                                      <p:cBhvr>
                                        <p:cTn id="60" dur="1000"/>
                                        <p:tgtEl>
                                          <p:spTgt spid="69"/>
                                        </p:tgtEl>
                                      </p:cBhvr>
                                    </p:animEffect>
                                    <p:set>
                                      <p:cBhvr>
                                        <p:cTn id="61" dur="1" fill="hold">
                                          <p:stCondLst>
                                            <p:cond delay="999"/>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9" grpId="0" animBg="1"/>
      <p:bldP spid="59" grpId="1" animBg="1"/>
      <p:bldP spid="60" grpId="0" animBg="1"/>
      <p:bldP spid="60" grpId="1" animBg="1"/>
      <p:bldP spid="65" grpId="0" animBg="1"/>
      <p:bldP spid="65" grpId="1" animBg="1"/>
      <p:bldP spid="66" grpId="0" animBg="1"/>
      <p:bldP spid="66" grpId="1" animBg="1"/>
      <p:bldP spid="67" grpId="0" animBg="1"/>
      <p:bldP spid="67" grpId="1" animBg="1"/>
      <p:bldP spid="69" grpId="0" animBg="1"/>
      <p:bldP spid="69"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dirty="0">
                <a:solidFill>
                  <a:schemeClr val="bg1"/>
                </a:solidFill>
                <a:latin typeface="Arial" panose="020B0604020202020204" pitchFamily="34" charset="0"/>
              </a:rPr>
              <a:t>Question 1</a:t>
            </a:r>
          </a:p>
        </p:txBody>
      </p:sp>
      <p:sp>
        <p:nvSpPr>
          <p:cNvPr id="512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4224249166"/>
      </p:ext>
    </p:extLst>
  </p:cSld>
  <p:clrMapOvr>
    <a:masterClrMapping/>
  </p:clrMapOvr>
  <p:transition>
    <p:zoom/>
    <p:sndAc>
      <p:stSnd>
        <p:snd r:embed="rId2" name="drumroll.wav"/>
      </p:stSnd>
    </p:sndAc>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The RCA Marking Schedule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a:bodyPr>
          <a:lstStyle/>
          <a:p>
            <a:pPr indent="0">
              <a:buNone/>
            </a:pPr>
            <a:r>
              <a:rPr lang="en-GB" b="1" baseline="10000" dirty="0">
                <a:solidFill>
                  <a:schemeClr val="bg1"/>
                </a:solidFill>
                <a:latin typeface="Arial" panose="020B0604020202020204" pitchFamily="34" charset="0"/>
                <a:cs typeface="Arial" panose="020B0604020202020204" pitchFamily="34" charset="0"/>
              </a:rPr>
              <a:t>Is a MUST when looking at every RCA case?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One can roughly guess the grades by exploring DG, CM, IPS.  No need for a RCA Marking Schedule – not for trainers anyway.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Is very complicated, with principles new to you.  So get to know it.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RCA Marking Schedule changes a lot so keep up to date.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 action="ppaction://noaction"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5">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910847"/>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The RCA Marking Schedule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Is a MUST when looking at every RCA case?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One can roughly guess the grades by exploring DG, CM, IPS.  No need for a RCA Marking Schedule – not for trainers anyway.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Is very complicated, with principles new to you.  So get to know it.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RCA Marking Schedule changes a lot so keep up to date.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612880028"/>
      </p:ext>
    </p:extLst>
  </p:cSld>
  <p:clrMapOvr>
    <a:masterClrMapping/>
  </p:clrMapOvr>
  <p:transition>
    <p:sndAc>
      <p:stSnd>
        <p:snd r:embed="rId3" name="Tarda.wav"/>
      </p:stSnd>
    </p:sndAc>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19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19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£100</a:t>
            </a:r>
            <a:endParaRPr lang="en-US" sz="8000">
              <a:solidFill>
                <a:schemeClr val="bg1"/>
              </a:solidFill>
              <a:latin typeface="Arial" panose="020B0604020202020204" pitchFamily="34" charset="0"/>
            </a:endParaRPr>
          </a:p>
        </p:txBody>
      </p:sp>
      <p:sp>
        <p:nvSpPr>
          <p:cNvPr id="819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19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835669940"/>
      </p:ext>
    </p:extLst>
  </p:cSld>
  <p:clrMapOvr>
    <a:masterClrMapping/>
  </p:clrMapOvr>
  <p:transition>
    <p:zoom/>
    <p:sndAc>
      <p:stSnd>
        <p:snd r:embed="rId2" name="cashreg.wav"/>
      </p:stSnd>
    </p:sndAc>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4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4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2</a:t>
            </a:r>
          </a:p>
        </p:txBody>
      </p:sp>
      <p:sp>
        <p:nvSpPr>
          <p:cNvPr id="1024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4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439734814"/>
      </p:ext>
    </p:extLst>
  </p:cSld>
  <p:clrMapOvr>
    <a:masterClrMapping/>
  </p:clrMapOvr>
  <p:transition>
    <p:zoom/>
    <p:sndAc>
      <p:stSnd>
        <p:snd r:embed="rId2" name="drumroll.wav"/>
      </p:stSnd>
    </p:sndAc>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err="1">
                <a:solidFill>
                  <a:schemeClr val="bg1"/>
                </a:solidFill>
                <a:latin typeface="Arial" panose="020B0604020202020204" pitchFamily="34" charset="0"/>
              </a:rPr>
              <a:t>InterPersonal</a:t>
            </a:r>
            <a:r>
              <a:rPr lang="en-GB" sz="2800" dirty="0">
                <a:solidFill>
                  <a:schemeClr val="bg1"/>
                </a:solidFill>
                <a:latin typeface="Arial" panose="020B0604020202020204" pitchFamily="34" charset="0"/>
              </a:rPr>
              <a:t> Skills…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The trainee will pass the IPS bit if they give the patient what they want.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Is all about being a nice doctor.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Can be demonstrated by exploring ICE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Can be demonstrated by exploring the PSO </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 action="ppaction://noaction"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ChangeAspect="1" noChangeArrowheads="1"/>
          </p:cNvPicPr>
          <p:nvPr>
            <a:audi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611750"/>
      </p:ext>
    </p:extLst>
  </p:cSld>
  <p:clrMapOvr>
    <a:masterClrMapping/>
  </p:clrMapOvr>
  <p:transition>
    <p:zoom/>
    <p:sndAc>
      <p:stSnd>
        <p:snd r:embed="rId5"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err="1">
                <a:solidFill>
                  <a:schemeClr val="bg1"/>
                </a:solidFill>
                <a:latin typeface="Arial" panose="020B0604020202020204" pitchFamily="34" charset="0"/>
              </a:rPr>
              <a:t>InterPersonal</a:t>
            </a:r>
            <a:r>
              <a:rPr lang="en-GB" sz="2800" dirty="0">
                <a:solidFill>
                  <a:schemeClr val="bg1"/>
                </a:solidFill>
                <a:latin typeface="Arial" panose="020B0604020202020204" pitchFamily="34" charset="0"/>
              </a:rPr>
              <a:t> Skills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The trainee will pass the IPS bit if they give the patient what they want.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Is all about being a nice doctor.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Can be demonstrated by exploring ICE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Can be demonstrated by exploring the PSO </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263108995"/>
      </p:ext>
    </p:extLst>
  </p:cSld>
  <p:clrMapOvr>
    <a:masterClrMapping/>
  </p:clrMapOvr>
  <p:transition>
    <p:sndAc>
      <p:stSnd>
        <p:snd r:embed="rId3" name="Tarda.wav"/>
      </p:stSnd>
    </p:sndAc>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31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31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£200</a:t>
            </a:r>
            <a:endParaRPr lang="en-US" sz="8000">
              <a:solidFill>
                <a:schemeClr val="bg1"/>
              </a:solidFill>
              <a:latin typeface="Arial" panose="020B0604020202020204" pitchFamily="34" charset="0"/>
            </a:endParaRPr>
          </a:p>
        </p:txBody>
      </p:sp>
      <p:sp>
        <p:nvSpPr>
          <p:cNvPr id="1331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31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620163875"/>
      </p:ext>
    </p:extLst>
  </p:cSld>
  <p:clrMapOvr>
    <a:masterClrMapping/>
  </p:clrMapOvr>
  <p:transition>
    <p:zoom/>
    <p:sndAc>
      <p:stSnd>
        <p:snd r:embed="rId2" name="cashreg.wav"/>
      </p:stSnd>
    </p:sndAc>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349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349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3</a:t>
            </a:r>
          </a:p>
        </p:txBody>
      </p:sp>
      <p:sp>
        <p:nvSpPr>
          <p:cNvPr id="6349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349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722178585"/>
      </p:ext>
    </p:extLst>
  </p:cSld>
  <p:clrMapOvr>
    <a:masterClrMapping/>
  </p:clrMapOvr>
  <p:transition>
    <p:zoom/>
    <p:sndAc>
      <p:stSnd>
        <p:snd r:embed="rId2" name="drumroll.wav"/>
      </p:stSnd>
    </p:sndAc>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Flow</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Attending to flow is achieved by allowing the patient to talk and going wherever they go.</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Attending to flow means paying attention to the natural movement in the consultation and pursuing it in a logical way.</a:t>
            </a:r>
          </a:p>
          <a:p>
            <a:pPr indent="0">
              <a:buNone/>
            </a:pPr>
            <a:endParaRPr lang="en-GB" sz="1400" b="1"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trainee must do ICE and PSO within the first minute or two because it helps with flow.</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Flow is not just about the narrative but also the flow of the asking of clinical questions.</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 action="ppaction://noaction"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5">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717471"/>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4" end="4"/>
                                            </p:txEl>
                                          </p:spTgt>
                                        </p:tgtEl>
                                        <p:attrNameLst>
                                          <p:attrName>style.visibility</p:attrName>
                                        </p:attrNameLst>
                                      </p:cBhvr>
                                      <p:to>
                                        <p:strVal val="visible"/>
                                      </p:to>
                                    </p:set>
                                    <p:anim calcmode="lin" valueType="num">
                                      <p:cBhvr>
                                        <p:cTn id="19" dur="500" fill="hold"/>
                                        <p:tgtEl>
                                          <p:spTgt spid="64520">
                                            <p:txEl>
                                              <p:pRg st="4" end="4"/>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4" end="4"/>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6" end="6"/>
                                            </p:txEl>
                                          </p:spTgt>
                                        </p:tgtEl>
                                        <p:attrNameLst>
                                          <p:attrName>style.visibility</p:attrName>
                                        </p:attrNameLst>
                                      </p:cBhvr>
                                      <p:to>
                                        <p:strVal val="visible"/>
                                      </p:to>
                                    </p:set>
                                    <p:anim calcmode="lin" valueType="num">
                                      <p:cBhvr>
                                        <p:cTn id="25"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Flow</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Attending to flow is achieved by allowing the patient to talk and going wherever they go.</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Attending to flow means paying attention to the natural movement in the consultation and pursuing it in a logical way.</a:t>
            </a:r>
          </a:p>
          <a:p>
            <a:pPr indent="0">
              <a:buNone/>
            </a:pPr>
            <a:endParaRPr lang="en-GB" sz="1400" b="1"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trainee must do ICE and PSO within the first minute or two because it helps with flow.</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Flow is not just about the narrative but also the flow of the asking of clinical questions.</a:t>
            </a: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587192344"/>
      </p:ext>
    </p:extLst>
  </p:cSld>
  <p:clrMapOvr>
    <a:masterClrMapping/>
  </p:clrMapOvr>
  <p:transition>
    <p:sndAc>
      <p:stSnd>
        <p:snd r:embed="rId3" name="Tarda.wav"/>
      </p:stSnd>
    </p:sndAc>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56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6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£300</a:t>
            </a:r>
            <a:endParaRPr lang="en-US" sz="8000">
              <a:solidFill>
                <a:schemeClr val="bg1"/>
              </a:solidFill>
              <a:latin typeface="Arial" panose="020B0604020202020204" pitchFamily="34" charset="0"/>
            </a:endParaRPr>
          </a:p>
        </p:txBody>
      </p:sp>
      <p:sp>
        <p:nvSpPr>
          <p:cNvPr id="6656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6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98597021"/>
      </p:ext>
    </p:extLst>
  </p:cSld>
  <p:clrMapOvr>
    <a:masterClrMapping/>
  </p:clrMapOvr>
  <p:transition>
    <p:zoom/>
    <p:sndAc>
      <p:stSnd>
        <p:snd r:embed="rId2" name="cashreg.wav"/>
      </p:stSnd>
    </p:sndAc>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33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433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4</a:t>
            </a:r>
          </a:p>
        </p:txBody>
      </p:sp>
      <p:sp>
        <p:nvSpPr>
          <p:cNvPr id="1434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434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372310101"/>
      </p:ext>
    </p:extLst>
  </p:cSld>
  <p:clrMapOvr>
    <a:masterClrMapping/>
  </p:clrMapOvr>
  <p:transition>
    <p:zoom/>
    <p:sndAc>
      <p:stSnd>
        <p:snd r:embed="rId2" name="drumroll.wav"/>
      </p:stSnd>
    </p:sndAc>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Managing Time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The RCA consultation for each case is 10 minutes.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two outcome measures that will eat time are DG and CM. </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Therefore get the trainee to move at 7 minutes from DG to CM</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rPr>
              <a:t>Sometimes grouping clinical questions can help with time management.</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 action="ppaction://noaction"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5">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484398"/>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Managing Time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The RCA consultation for each case is 10 minutes.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two outcome measures that will eat time are DG and CM. </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Therefore get the trainee to move at 7 minutes from DG to CM</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rPr>
              <a:t>Sometimes grouping clinical questions can help with time management.</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288133828"/>
      </p:ext>
    </p:extLst>
  </p:cSld>
  <p:clrMapOvr>
    <a:masterClrMapping/>
  </p:clrMapOvr>
  <p:transition>
    <p:sndAc>
      <p:stSnd>
        <p:snd r:embed="rId3" name="Tarda.wav"/>
      </p:stSnd>
    </p:sndAc>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741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£500</a:t>
            </a:r>
            <a:endParaRPr lang="en-US" sz="8000">
              <a:solidFill>
                <a:schemeClr val="bg1"/>
              </a:solidFill>
              <a:latin typeface="Arial" panose="020B0604020202020204" pitchFamily="34" charset="0"/>
            </a:endParaRPr>
          </a:p>
        </p:txBody>
      </p:sp>
      <p:sp>
        <p:nvSpPr>
          <p:cNvPr id="1741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332168204"/>
      </p:ext>
    </p:extLst>
  </p:cSld>
  <p:clrMapOvr>
    <a:masterClrMapping/>
  </p:clrMapOvr>
  <p:transition>
    <p:zoom/>
    <p:sndAc>
      <p:stSnd>
        <p:snd r:embed="rId2" name="cashreg.wav"/>
      </p:stSnd>
    </p:sndAc>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434"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35"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5</a:t>
            </a:r>
          </a:p>
        </p:txBody>
      </p:sp>
      <p:sp>
        <p:nvSpPr>
          <p:cNvPr id="1843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3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570031295"/>
      </p:ext>
    </p:extLst>
  </p:cSld>
  <p:clrMapOvr>
    <a:masterClrMapping/>
  </p:clrMapOvr>
  <p:transition>
    <p:zoom/>
    <p:sndAc>
      <p:stSnd>
        <p:snd r:embed="rId2" name="drumroll.wav"/>
      </p:stSnd>
    </p:sndAc>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Case Types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Follow up surgeries provide good case types for RCA.</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Get the on-call doctor to push cases the trainee’s way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any part of the normally covered skin is show – the case is disqualified. </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On the whole avoid simple cases like what a pharmacist at a chemist might be able to advise on e.g. </a:t>
            </a:r>
            <a:r>
              <a:rPr lang="en-GB" b="1" baseline="10000" dirty="0" err="1">
                <a:solidFill>
                  <a:schemeClr val="bg1"/>
                </a:solidFill>
                <a:latin typeface="Arial" panose="020B0604020202020204" pitchFamily="34" charset="0"/>
                <a:cs typeface="Arial" panose="020B0604020202020204" pitchFamily="34" charset="0"/>
              </a:rPr>
              <a:t>hayf</a:t>
            </a:r>
            <a:r>
              <a:rPr lang="en-GB" b="1" baseline="10000" dirty="0">
                <a:solidFill>
                  <a:schemeClr val="bg1"/>
                </a:solidFill>
                <a:latin typeface="Arial" panose="020B0604020202020204" pitchFamily="34" charset="0"/>
                <a:cs typeface="Arial" panose="020B0604020202020204" pitchFamily="34" charset="0"/>
              </a:rPr>
              <a:t>, ears, warts, URTI</a:t>
            </a: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 action="ppaction://noaction"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5">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74861"/>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Case Types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Follow up surgeries provide good case types for RCA.</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Get the on-call doctor to push cases the trainee’s way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any part of the normally covered skin is show – the case is disqualified. </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Avoid simple cases like what a pharmacist at a chemist might be able to advise on.  e.g. </a:t>
            </a:r>
            <a:r>
              <a:rPr lang="en-GB" b="1" baseline="10000" dirty="0" err="1">
                <a:solidFill>
                  <a:schemeClr val="bg1"/>
                </a:solidFill>
                <a:latin typeface="Arial" panose="020B0604020202020204" pitchFamily="34" charset="0"/>
                <a:cs typeface="Arial" panose="020B0604020202020204" pitchFamily="34" charset="0"/>
              </a:rPr>
              <a:t>hayf</a:t>
            </a:r>
            <a:r>
              <a:rPr lang="en-GB" b="1" baseline="10000" dirty="0">
                <a:solidFill>
                  <a:schemeClr val="bg1"/>
                </a:solidFill>
                <a:latin typeface="Arial" panose="020B0604020202020204" pitchFamily="34" charset="0"/>
                <a:cs typeface="Arial" panose="020B0604020202020204" pitchFamily="34" charset="0"/>
              </a:rPr>
              <a:t>, earache, warts, simple URTI</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992932300"/>
      </p:ext>
    </p:extLst>
  </p:cSld>
  <p:clrMapOvr>
    <a:masterClrMapping/>
  </p:clrMapOvr>
  <p:transition>
    <p:sndAc>
      <p:stSnd>
        <p:snd r:embed="rId3" name="Tarda.wav"/>
      </p:stSnd>
    </p:sndAc>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807727-A1D4-4E23-B5F4-2682EB945C0B}"/>
              </a:ext>
            </a:extLst>
          </p:cNvPr>
          <p:cNvSpPr>
            <a:spLocks noGrp="1"/>
          </p:cNvSpPr>
          <p:nvPr>
            <p:ph idx="1"/>
          </p:nvPr>
        </p:nvSpPr>
        <p:spPr>
          <a:xfrm>
            <a:off x="838200" y="889000"/>
            <a:ext cx="5626100" cy="5287963"/>
          </a:xfrm>
        </p:spPr>
        <p:txBody>
          <a:bodyPr>
            <a:normAutofit/>
          </a:bodyPr>
          <a:lstStyle/>
          <a:p>
            <a:r>
              <a:rPr lang="en-GB" dirty="0">
                <a:solidFill>
                  <a:schemeClr val="accent5"/>
                </a:solidFill>
              </a:rPr>
              <a:t>Child &lt;=16</a:t>
            </a:r>
          </a:p>
          <a:p>
            <a:r>
              <a:rPr lang="en-GB" dirty="0">
                <a:solidFill>
                  <a:schemeClr val="accent5"/>
                </a:solidFill>
              </a:rPr>
              <a:t>Older &gt;65</a:t>
            </a:r>
          </a:p>
          <a:p>
            <a:r>
              <a:rPr lang="en-GB" dirty="0">
                <a:solidFill>
                  <a:schemeClr val="accent5"/>
                </a:solidFill>
              </a:rPr>
              <a:t>Maternal/Reproductive Health</a:t>
            </a:r>
          </a:p>
          <a:p>
            <a:r>
              <a:rPr lang="en-GB" dirty="0">
                <a:solidFill>
                  <a:schemeClr val="accent5"/>
                </a:solidFill>
              </a:rPr>
              <a:t>Mental Health</a:t>
            </a:r>
          </a:p>
          <a:p>
            <a:r>
              <a:rPr lang="en-GB" dirty="0">
                <a:solidFill>
                  <a:schemeClr val="accent5"/>
                </a:solidFill>
              </a:rPr>
              <a:t>Long term condition – Cancer, Disability, Multimorbidity</a:t>
            </a:r>
          </a:p>
          <a:p>
            <a:pPr marL="0" indent="0">
              <a:buNone/>
            </a:pPr>
            <a:endParaRPr lang="en-GB" dirty="0">
              <a:solidFill>
                <a:schemeClr val="accent5"/>
              </a:solidFill>
            </a:endParaRPr>
          </a:p>
          <a:p>
            <a:pPr marL="0" indent="0">
              <a:buNone/>
            </a:pPr>
            <a:r>
              <a:rPr lang="en-GB" dirty="0">
                <a:solidFill>
                  <a:schemeClr val="accent5"/>
                </a:solidFill>
              </a:rPr>
              <a:t>It should be CENTRAL to the consultation – not incidental to the scenario.</a:t>
            </a:r>
          </a:p>
          <a:p>
            <a:pPr marL="0" indent="0">
              <a:buNone/>
            </a:pPr>
            <a:endParaRPr lang="en-GB" dirty="0">
              <a:solidFill>
                <a:srgbClr val="FF0000"/>
              </a:solidFill>
            </a:endParaRPr>
          </a:p>
        </p:txBody>
      </p:sp>
      <p:sp>
        <p:nvSpPr>
          <p:cNvPr id="6" name="Content Placeholder 2">
            <a:extLst>
              <a:ext uri="{FF2B5EF4-FFF2-40B4-BE49-F238E27FC236}">
                <a16:creationId xmlns:a16="http://schemas.microsoft.com/office/drawing/2014/main" id="{80165850-D158-4A93-870D-6F568AF2DA4E}"/>
              </a:ext>
            </a:extLst>
          </p:cNvPr>
          <p:cNvSpPr txBox="1">
            <a:spLocks/>
          </p:cNvSpPr>
          <p:nvPr/>
        </p:nvSpPr>
        <p:spPr>
          <a:xfrm>
            <a:off x="6350000" y="889000"/>
            <a:ext cx="5626100" cy="5287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solidFill>
                  <a:srgbClr val="00B050"/>
                </a:solidFill>
                <a:sym typeface="Wingdings" panose="05000000000000000000" pitchFamily="2" charset="2"/>
              </a:rPr>
              <a:t>No more than 2 cases from each CLINICAL TOPIC AREAS</a:t>
            </a:r>
          </a:p>
          <a:p>
            <a:pPr marL="0" indent="0">
              <a:buFont typeface="Arial" panose="020B0604020202020204" pitchFamily="34" charset="0"/>
              <a:buNone/>
            </a:pPr>
            <a:endParaRPr lang="en-GB" dirty="0">
              <a:solidFill>
                <a:srgbClr val="FF0000"/>
              </a:solidFill>
              <a:sym typeface="Wingdings" panose="05000000000000000000" pitchFamily="2" charset="2"/>
            </a:endParaRPr>
          </a:p>
          <a:p>
            <a:pPr marL="0" indent="0">
              <a:buFont typeface="Arial" panose="020B0604020202020204" pitchFamily="34" charset="0"/>
              <a:buNone/>
            </a:pPr>
            <a:r>
              <a:rPr lang="en-GB" dirty="0">
                <a:solidFill>
                  <a:schemeClr val="accent4">
                    <a:lumMod val="40000"/>
                    <a:lumOff val="60000"/>
                  </a:schemeClr>
                </a:solidFill>
                <a:sym typeface="Wingdings" panose="05000000000000000000" pitchFamily="2" charset="2"/>
              </a:rPr>
              <a:t>Complexity comes from:</a:t>
            </a:r>
          </a:p>
          <a:p>
            <a:r>
              <a:rPr lang="en-GB" dirty="0">
                <a:solidFill>
                  <a:schemeClr val="accent4">
                    <a:lumMod val="40000"/>
                    <a:lumOff val="60000"/>
                  </a:schemeClr>
                </a:solidFill>
                <a:sym typeface="Wingdings" panose="05000000000000000000" pitchFamily="2" charset="2"/>
              </a:rPr>
              <a:t>Patient expectations</a:t>
            </a:r>
          </a:p>
          <a:p>
            <a:r>
              <a:rPr lang="en-GB" dirty="0">
                <a:solidFill>
                  <a:schemeClr val="accent4">
                    <a:lumMod val="40000"/>
                    <a:lumOff val="60000"/>
                  </a:schemeClr>
                </a:solidFill>
                <a:sym typeface="Wingdings" panose="05000000000000000000" pitchFamily="2" charset="2"/>
              </a:rPr>
              <a:t>Patient beliefs</a:t>
            </a:r>
          </a:p>
          <a:p>
            <a:r>
              <a:rPr lang="en-GB" dirty="0">
                <a:solidFill>
                  <a:schemeClr val="accent4">
                    <a:lumMod val="40000"/>
                    <a:lumOff val="60000"/>
                  </a:schemeClr>
                </a:solidFill>
                <a:sym typeface="Wingdings" panose="05000000000000000000" pitchFamily="2" charset="2"/>
              </a:rPr>
              <a:t>Social situation</a:t>
            </a:r>
          </a:p>
          <a:p>
            <a:r>
              <a:rPr lang="en-GB" dirty="0">
                <a:solidFill>
                  <a:schemeClr val="accent4">
                    <a:lumMod val="40000"/>
                    <a:lumOff val="60000"/>
                  </a:schemeClr>
                </a:solidFill>
                <a:sym typeface="Wingdings" panose="05000000000000000000" pitchFamily="2" charset="2"/>
              </a:rPr>
              <a:t>Psychological issues</a:t>
            </a:r>
          </a:p>
          <a:p>
            <a:r>
              <a:rPr lang="en-GB" dirty="0">
                <a:solidFill>
                  <a:schemeClr val="accent4">
                    <a:lumMod val="40000"/>
                    <a:lumOff val="60000"/>
                  </a:schemeClr>
                </a:solidFill>
                <a:sym typeface="Wingdings" panose="05000000000000000000" pitchFamily="2" charset="2"/>
              </a:rPr>
              <a:t>Hidden agendas</a:t>
            </a:r>
            <a:endParaRPr lang="en-GB" dirty="0">
              <a:solidFill>
                <a:schemeClr val="accent4">
                  <a:lumMod val="40000"/>
                  <a:lumOff val="60000"/>
                </a:schemeClr>
              </a:solidFill>
            </a:endParaRPr>
          </a:p>
          <a:p>
            <a:pPr marL="0" indent="0">
              <a:buFont typeface="Arial" panose="020B0604020202020204" pitchFamily="34" charset="0"/>
              <a:buNone/>
            </a:pPr>
            <a:endParaRPr lang="en-GB" dirty="0">
              <a:solidFill>
                <a:srgbClr val="FF0000"/>
              </a:solidFill>
            </a:endParaRPr>
          </a:p>
        </p:txBody>
      </p:sp>
      <p:sp>
        <p:nvSpPr>
          <p:cNvPr id="2" name="TextBox 1">
            <a:extLst>
              <a:ext uri="{FF2B5EF4-FFF2-40B4-BE49-F238E27FC236}">
                <a16:creationId xmlns:a16="http://schemas.microsoft.com/office/drawing/2014/main" id="{439F0E87-459B-443A-941D-1ADE2A0C81CB}"/>
              </a:ext>
            </a:extLst>
          </p:cNvPr>
          <p:cNvSpPr txBox="1"/>
          <p:nvPr/>
        </p:nvSpPr>
        <p:spPr>
          <a:xfrm>
            <a:off x="838200" y="5884575"/>
            <a:ext cx="10816936" cy="584775"/>
          </a:xfrm>
          <a:prstGeom prst="rect">
            <a:avLst/>
          </a:prstGeom>
          <a:noFill/>
        </p:spPr>
        <p:txBody>
          <a:bodyPr wrap="none" rtlCol="0">
            <a:spAutoFit/>
          </a:bodyPr>
          <a:lstStyle/>
          <a:p>
            <a:r>
              <a:rPr lang="en-GB" sz="3200" b="1" dirty="0">
                <a:highlight>
                  <a:srgbClr val="FF0000"/>
                </a:highlight>
              </a:rPr>
              <a:t>DON’T GET TOO INVOLVED – LEAVE FOR THE TRAINEE TO SORT</a:t>
            </a:r>
          </a:p>
        </p:txBody>
      </p:sp>
    </p:spTree>
    <p:extLst>
      <p:ext uri="{BB962C8B-B14F-4D97-AF65-F5344CB8AC3E}">
        <p14:creationId xmlns:p14="http://schemas.microsoft.com/office/powerpoint/2010/main" val="3299422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807727-A1D4-4E23-B5F4-2682EB945C0B}"/>
              </a:ext>
            </a:extLst>
          </p:cNvPr>
          <p:cNvSpPr>
            <a:spLocks noGrp="1"/>
          </p:cNvSpPr>
          <p:nvPr>
            <p:ph idx="1"/>
          </p:nvPr>
        </p:nvSpPr>
        <p:spPr>
          <a:xfrm>
            <a:off x="838200" y="889000"/>
            <a:ext cx="5626100" cy="5287963"/>
          </a:xfrm>
        </p:spPr>
        <p:txBody>
          <a:bodyPr>
            <a:normAutofit/>
          </a:bodyPr>
          <a:lstStyle/>
          <a:p>
            <a:pPr marL="0" indent="0">
              <a:buNone/>
            </a:pPr>
            <a:r>
              <a:rPr lang="en-GB" dirty="0">
                <a:solidFill>
                  <a:schemeClr val="bg1"/>
                </a:solidFill>
                <a:highlight>
                  <a:srgbClr val="808000"/>
                </a:highlight>
              </a:rPr>
              <a:t>2021 changes (4)</a:t>
            </a:r>
          </a:p>
          <a:p>
            <a:pPr marL="0" indent="0">
              <a:buNone/>
            </a:pPr>
            <a:r>
              <a:rPr lang="en-GB" dirty="0">
                <a:solidFill>
                  <a:schemeClr val="accent5"/>
                </a:solidFill>
              </a:rPr>
              <a:t>Breast lumps (unless part of postnatal period) </a:t>
            </a:r>
            <a:r>
              <a:rPr lang="en-GB" dirty="0">
                <a:solidFill>
                  <a:schemeClr val="accent5"/>
                </a:solidFill>
                <a:sym typeface="Wingdings" panose="05000000000000000000" pitchFamily="2" charset="2"/>
              </a:rPr>
              <a:t> cannot be used for maternal/reproductive health.  Too many are just straight forward referrals.</a:t>
            </a:r>
          </a:p>
          <a:p>
            <a:pPr marL="0" indent="0">
              <a:buNone/>
            </a:pPr>
            <a:endParaRPr lang="en-GB" dirty="0">
              <a:solidFill>
                <a:schemeClr val="accent3"/>
              </a:solidFill>
              <a:sym typeface="Wingdings" panose="05000000000000000000" pitchFamily="2" charset="2"/>
            </a:endParaRPr>
          </a:p>
          <a:p>
            <a:pPr marL="0" indent="0">
              <a:buNone/>
            </a:pPr>
            <a:r>
              <a:rPr lang="en-GB" dirty="0">
                <a:solidFill>
                  <a:schemeClr val="accent3"/>
                </a:solidFill>
                <a:sym typeface="Wingdings" panose="05000000000000000000" pitchFamily="2" charset="2"/>
              </a:rPr>
              <a:t>Clinical Examination – no longer need to say which two cases demonstrate examination.   Still assessed though, so don’t stop doing.   </a:t>
            </a:r>
            <a:endParaRPr lang="en-GB" dirty="0">
              <a:solidFill>
                <a:schemeClr val="accent3"/>
              </a:solidFill>
            </a:endParaRPr>
          </a:p>
          <a:p>
            <a:pPr marL="0" indent="0">
              <a:buNone/>
            </a:pPr>
            <a:endParaRPr lang="en-GB" dirty="0">
              <a:solidFill>
                <a:srgbClr val="FF0000"/>
              </a:solidFill>
            </a:endParaRPr>
          </a:p>
        </p:txBody>
      </p:sp>
      <p:sp>
        <p:nvSpPr>
          <p:cNvPr id="6" name="Content Placeholder 2">
            <a:extLst>
              <a:ext uri="{FF2B5EF4-FFF2-40B4-BE49-F238E27FC236}">
                <a16:creationId xmlns:a16="http://schemas.microsoft.com/office/drawing/2014/main" id="{80165850-D158-4A93-870D-6F568AF2DA4E}"/>
              </a:ext>
            </a:extLst>
          </p:cNvPr>
          <p:cNvSpPr txBox="1">
            <a:spLocks/>
          </p:cNvSpPr>
          <p:nvPr/>
        </p:nvSpPr>
        <p:spPr>
          <a:xfrm>
            <a:off x="6350000" y="1333500"/>
            <a:ext cx="5626100" cy="528796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solidFill>
                  <a:srgbClr val="00B050"/>
                </a:solidFill>
                <a:sym typeface="Wingdings" panose="05000000000000000000" pitchFamily="2" charset="2"/>
              </a:rPr>
              <a:t>Safety Netting – do not generically say “phone 999”or “go to A&amp;E”.    Contextual and appropriate – otherwise upsets patients.  </a:t>
            </a:r>
            <a:r>
              <a:rPr lang="en-GB" dirty="0" err="1">
                <a:solidFill>
                  <a:srgbClr val="00B050"/>
                </a:solidFill>
                <a:sym typeface="Wingdings" panose="05000000000000000000" pitchFamily="2" charset="2"/>
              </a:rPr>
              <a:t>Eg</a:t>
            </a:r>
            <a:r>
              <a:rPr lang="en-GB" dirty="0">
                <a:solidFill>
                  <a:srgbClr val="00B050"/>
                </a:solidFill>
                <a:sym typeface="Wingdings" panose="05000000000000000000" pitchFamily="2" charset="2"/>
              </a:rPr>
              <a:t> not needed for every sore throat.</a:t>
            </a:r>
          </a:p>
          <a:p>
            <a:pPr marL="0" indent="0">
              <a:buFont typeface="Arial" panose="020B0604020202020204" pitchFamily="34" charset="0"/>
              <a:buNone/>
            </a:pPr>
            <a:endParaRPr lang="en-GB" dirty="0">
              <a:solidFill>
                <a:srgbClr val="FF0000"/>
              </a:solidFill>
              <a:sym typeface="Wingdings" panose="05000000000000000000" pitchFamily="2" charset="2"/>
            </a:endParaRPr>
          </a:p>
          <a:p>
            <a:pPr marL="0" indent="0">
              <a:buFont typeface="Arial" panose="020B0604020202020204" pitchFamily="34" charset="0"/>
              <a:buNone/>
            </a:pPr>
            <a:endParaRPr lang="en-GB" dirty="0">
              <a:solidFill>
                <a:srgbClr val="FF0000"/>
              </a:solidFill>
              <a:sym typeface="Wingdings" panose="05000000000000000000" pitchFamily="2" charset="2"/>
            </a:endParaRPr>
          </a:p>
          <a:p>
            <a:pPr marL="0" indent="0">
              <a:buFont typeface="Arial" panose="020B0604020202020204" pitchFamily="34" charset="0"/>
              <a:buNone/>
            </a:pPr>
            <a:r>
              <a:rPr lang="en-GB" dirty="0">
                <a:solidFill>
                  <a:schemeClr val="accent4">
                    <a:lumMod val="40000"/>
                    <a:lumOff val="60000"/>
                  </a:schemeClr>
                </a:solidFill>
                <a:sym typeface="Wingdings" panose="05000000000000000000" pitchFamily="2" charset="2"/>
              </a:rPr>
              <a:t>12 minutes for the recording. Yeah!!! We all take more than 10 don’t we.   Glad the exam board saw sense.  At last!!!  Why should someone fail just because they took an extra minute or two?</a:t>
            </a:r>
            <a:endParaRPr lang="en-GB" dirty="0">
              <a:solidFill>
                <a:schemeClr val="accent4">
                  <a:lumMod val="40000"/>
                  <a:lumOff val="60000"/>
                </a:schemeClr>
              </a:solidFill>
            </a:endParaRPr>
          </a:p>
          <a:p>
            <a:pPr marL="0" indent="0">
              <a:buFont typeface="Arial" panose="020B0604020202020204" pitchFamily="34" charset="0"/>
              <a:buNone/>
            </a:pPr>
            <a:endParaRPr lang="en-GB" dirty="0">
              <a:solidFill>
                <a:srgbClr val="FF0000"/>
              </a:solidFill>
            </a:endParaRPr>
          </a:p>
        </p:txBody>
      </p:sp>
    </p:spTree>
    <p:extLst>
      <p:ext uri="{BB962C8B-B14F-4D97-AF65-F5344CB8AC3E}">
        <p14:creationId xmlns:p14="http://schemas.microsoft.com/office/powerpoint/2010/main" val="1728027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dirty="0">
                <a:solidFill>
                  <a:schemeClr val="bg1"/>
                </a:solidFill>
                <a:latin typeface="Arial" panose="020B0604020202020204" pitchFamily="34" charset="0"/>
              </a:rPr>
              <a:t>£1000,000</a:t>
            </a:r>
            <a:endParaRPr lang="en-US" sz="8000" dirty="0">
              <a:solidFill>
                <a:schemeClr val="bg1"/>
              </a:solidFill>
              <a:latin typeface="Arial" panose="020B0604020202020204" pitchFamily="34" charset="0"/>
            </a:endParaRPr>
          </a:p>
        </p:txBody>
      </p:sp>
      <p:sp>
        <p:nvSpPr>
          <p:cNvPr id="2560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221249676"/>
      </p:ext>
    </p:extLst>
  </p:cSld>
  <p:clrMapOvr>
    <a:masterClrMapping/>
  </p:clrMapOvr>
  <p:transition>
    <p:zoom/>
    <p:sndAc>
      <p:stSnd>
        <p:snd r:embed="rId2" name="cashreg.wav"/>
      </p:stSnd>
    </p:sndAc>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53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3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6</a:t>
            </a:r>
          </a:p>
        </p:txBody>
      </p:sp>
      <p:sp>
        <p:nvSpPr>
          <p:cNvPr id="2253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3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950394752"/>
      </p:ext>
    </p:extLst>
  </p:cSld>
  <p:clrMapOvr>
    <a:masterClrMapping/>
  </p:clrMapOvr>
  <p:transition>
    <p:zoom/>
    <p:sndAc>
      <p:stSnd>
        <p:snd r:embed="rId2" name="drumroll.wav"/>
      </p:stSnd>
    </p:sndAc>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are true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fontScale="77500" lnSpcReduction="20000"/>
          </a:bodyPr>
          <a:lstStyle/>
          <a:p>
            <a:pPr indent="0">
              <a:buNone/>
            </a:pPr>
            <a:r>
              <a:rPr lang="en-GB" b="1" baseline="10000" dirty="0">
                <a:solidFill>
                  <a:schemeClr val="bg1"/>
                </a:solidFill>
                <a:latin typeface="Arial" panose="020B0604020202020204" pitchFamily="34" charset="0"/>
                <a:cs typeface="Arial" panose="020B0604020202020204" pitchFamily="34" charset="0"/>
              </a:rPr>
              <a:t>This workshop</a:t>
            </a:r>
            <a:r>
              <a:rPr lang="en-GB" b="1" dirty="0">
                <a:solidFill>
                  <a:schemeClr val="bg1"/>
                </a:solidFill>
                <a:latin typeface="Arial" panose="020B0604020202020204" pitchFamily="34" charset="0"/>
                <a:cs typeface="Arial" panose="020B0604020202020204" pitchFamily="34" charset="0"/>
              </a:rPr>
              <a:t> was </a:t>
            </a:r>
            <a:r>
              <a:rPr lang="en-GB" b="1" dirty="0">
                <a:solidFill>
                  <a:schemeClr val="accent3"/>
                </a:solidFill>
                <a:latin typeface="Arial" panose="020B0604020202020204" pitchFamily="34" charset="0"/>
                <a:cs typeface="Arial" panose="020B0604020202020204" pitchFamily="34" charset="0"/>
              </a:rPr>
              <a:t>incredible. </a:t>
            </a:r>
            <a:endParaRPr lang="en-GB" b="1" baseline="10000" dirty="0">
              <a:solidFill>
                <a:schemeClr val="accent3"/>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Bradford VTS</a:t>
            </a:r>
            <a:r>
              <a:rPr lang="en-GB" b="1" dirty="0">
                <a:solidFill>
                  <a:schemeClr val="bg1"/>
                </a:solidFill>
                <a:latin typeface="Arial" panose="020B0604020202020204" pitchFamily="34" charset="0"/>
                <a:cs typeface="Arial" panose="020B0604020202020204" pitchFamily="34" charset="0"/>
              </a:rPr>
              <a:t> website is the </a:t>
            </a:r>
            <a:r>
              <a:rPr lang="en-GB" b="1" dirty="0">
                <a:solidFill>
                  <a:schemeClr val="accent2">
                    <a:lumMod val="60000"/>
                    <a:lumOff val="40000"/>
                  </a:schemeClr>
                </a:solidFill>
                <a:latin typeface="Arial" panose="020B0604020202020204" pitchFamily="34" charset="0"/>
                <a:cs typeface="Arial" panose="020B0604020202020204" pitchFamily="34" charset="0"/>
              </a:rPr>
              <a:t>best GP training website </a:t>
            </a:r>
            <a:r>
              <a:rPr lang="en-GB" b="1" dirty="0">
                <a:solidFill>
                  <a:schemeClr val="bg1"/>
                </a:solidFill>
                <a:latin typeface="Arial" panose="020B0604020202020204" pitchFamily="34" charset="0"/>
                <a:cs typeface="Arial" panose="020B0604020202020204" pitchFamily="34" charset="0"/>
              </a:rPr>
              <a:t>there is</a:t>
            </a: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should</a:t>
            </a:r>
            <a:r>
              <a:rPr lang="en-GB" b="1" dirty="0">
                <a:solidFill>
                  <a:schemeClr val="bg1"/>
                </a:solidFill>
                <a:latin typeface="Arial" panose="020B0604020202020204" pitchFamily="34" charset="0"/>
                <a:cs typeface="Arial" panose="020B0604020202020204" pitchFamily="34" charset="0"/>
              </a:rPr>
              <a:t> check out the </a:t>
            </a:r>
            <a:r>
              <a:rPr lang="en-GB" b="1" dirty="0">
                <a:solidFill>
                  <a:srgbClr val="00B0F0"/>
                </a:solidFill>
                <a:latin typeface="Arial" panose="020B0604020202020204" pitchFamily="34" charset="0"/>
                <a:cs typeface="Arial" panose="020B0604020202020204" pitchFamily="34" charset="0"/>
              </a:rPr>
              <a:t>RCA &amp; IMG resources on BVTS</a:t>
            </a:r>
            <a:endParaRPr lang="en-GB" b="1" baseline="10000" dirty="0">
              <a:solidFill>
                <a:srgbClr val="00B0F0"/>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 must remember that I</a:t>
            </a:r>
            <a:r>
              <a:rPr lang="en-GB" b="1" dirty="0">
                <a:solidFill>
                  <a:schemeClr val="bg1"/>
                </a:solidFill>
                <a:latin typeface="Arial" panose="020B0604020202020204" pitchFamily="34" charset="0"/>
                <a:cs typeface="Arial" panose="020B0604020202020204" pitchFamily="34" charset="0"/>
              </a:rPr>
              <a:t> must not be doing it all for them but </a:t>
            </a:r>
            <a:r>
              <a:rPr lang="en-GB" b="1" dirty="0">
                <a:solidFill>
                  <a:schemeClr val="accent5"/>
                </a:solidFill>
                <a:latin typeface="Arial" panose="020B0604020202020204" pitchFamily="34" charset="0"/>
                <a:cs typeface="Arial" panose="020B0604020202020204" pitchFamily="34" charset="0"/>
              </a:rPr>
              <a:t>encouraging them to do it for themselves.</a:t>
            </a:r>
            <a:endParaRPr lang="en-GB" b="1" baseline="10000" dirty="0">
              <a:solidFill>
                <a:schemeClr val="accent5"/>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 action="ppaction://noaction"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5">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35023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dirty="0"/>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dirty="0"/>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wrong</a:t>
            </a:r>
            <a:r>
              <a:rPr lang="en-GB" sz="2800" dirty="0">
                <a:solidFill>
                  <a:schemeClr val="bg1"/>
                </a:solidFill>
                <a:latin typeface="Arial" panose="020B0604020202020204" pitchFamily="34" charset="0"/>
              </a:rPr>
              <a:t> about verbal and non-verbal cues?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fontScale="70000" lnSpcReduction="20000"/>
          </a:bodyPr>
          <a:lstStyle/>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This workshop</a:t>
            </a:r>
            <a:r>
              <a:rPr lang="en-GB" b="1" dirty="0">
                <a:solidFill>
                  <a:schemeClr val="bg1"/>
                </a:solidFill>
                <a:latin typeface="Arial" panose="020B0604020202020204" pitchFamily="34" charset="0"/>
                <a:cs typeface="Arial" panose="020B0604020202020204" pitchFamily="34" charset="0"/>
              </a:rPr>
              <a:t> was </a:t>
            </a:r>
            <a:r>
              <a:rPr lang="en-GB" b="1" dirty="0">
                <a:solidFill>
                  <a:schemeClr val="accent3"/>
                </a:solidFill>
                <a:latin typeface="Arial" panose="020B0604020202020204" pitchFamily="34" charset="0"/>
                <a:cs typeface="Arial" panose="020B0604020202020204" pitchFamily="34" charset="0"/>
              </a:rPr>
              <a:t>incredible</a:t>
            </a:r>
            <a:endParaRPr lang="en-GB" b="1" baseline="10000" dirty="0">
              <a:solidFill>
                <a:schemeClr val="accent3"/>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Bradford VTS</a:t>
            </a:r>
            <a:r>
              <a:rPr lang="en-GB" b="1" dirty="0">
                <a:solidFill>
                  <a:schemeClr val="bg1"/>
                </a:solidFill>
                <a:latin typeface="Arial" panose="020B0604020202020204" pitchFamily="34" charset="0"/>
                <a:cs typeface="Arial" panose="020B0604020202020204" pitchFamily="34" charset="0"/>
              </a:rPr>
              <a:t> website is the </a:t>
            </a:r>
            <a:r>
              <a:rPr lang="en-GB" b="1" dirty="0">
                <a:solidFill>
                  <a:schemeClr val="accent2">
                    <a:lumMod val="60000"/>
                    <a:lumOff val="40000"/>
                  </a:schemeClr>
                </a:solidFill>
                <a:latin typeface="Arial" panose="020B0604020202020204" pitchFamily="34" charset="0"/>
                <a:cs typeface="Arial" panose="020B0604020202020204" pitchFamily="34" charset="0"/>
              </a:rPr>
              <a:t>best GP training website </a:t>
            </a:r>
            <a:r>
              <a:rPr lang="en-GB" b="1" dirty="0">
                <a:solidFill>
                  <a:schemeClr val="bg1"/>
                </a:solidFill>
                <a:latin typeface="Arial" panose="020B0604020202020204" pitchFamily="34" charset="0"/>
                <a:cs typeface="Arial" panose="020B0604020202020204" pitchFamily="34" charset="0"/>
              </a:rPr>
              <a:t>there is</a:t>
            </a: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 should</a:t>
            </a:r>
            <a:r>
              <a:rPr lang="en-GB" b="1" dirty="0">
                <a:solidFill>
                  <a:schemeClr val="bg1"/>
                </a:solidFill>
                <a:latin typeface="Arial" panose="020B0604020202020204" pitchFamily="34" charset="0"/>
                <a:cs typeface="Arial" panose="020B0604020202020204" pitchFamily="34" charset="0"/>
              </a:rPr>
              <a:t> check out the </a:t>
            </a:r>
            <a:r>
              <a:rPr lang="en-GB" b="1" dirty="0">
                <a:latin typeface="Arial" panose="020B0604020202020204" pitchFamily="34" charset="0"/>
                <a:cs typeface="Arial" panose="020B0604020202020204" pitchFamily="34" charset="0"/>
              </a:rPr>
              <a:t>RCA &amp; IMG resources on BVTS</a:t>
            </a:r>
            <a:endParaRPr lang="en-GB" b="1" baseline="10000" dirty="0">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 must remember that I</a:t>
            </a:r>
            <a:r>
              <a:rPr lang="en-GB" b="1" dirty="0">
                <a:solidFill>
                  <a:schemeClr val="bg1"/>
                </a:solidFill>
                <a:latin typeface="Arial" panose="020B0604020202020204" pitchFamily="34" charset="0"/>
                <a:cs typeface="Arial" panose="020B0604020202020204" pitchFamily="34" charset="0"/>
              </a:rPr>
              <a:t> must not be doing it all for them but </a:t>
            </a:r>
            <a:r>
              <a:rPr lang="en-GB" b="1" dirty="0">
                <a:solidFill>
                  <a:schemeClr val="accent5"/>
                </a:solidFill>
                <a:latin typeface="Arial" panose="020B0604020202020204" pitchFamily="34" charset="0"/>
                <a:cs typeface="Arial" panose="020B0604020202020204" pitchFamily="34" charset="0"/>
              </a:rPr>
              <a:t>encouraging them to do it for themselves.</a:t>
            </a:r>
            <a:endParaRPr lang="en-GB" b="1" baseline="10000" dirty="0">
              <a:solidFill>
                <a:schemeClr val="accent5"/>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273354086"/>
      </p:ext>
    </p:extLst>
  </p:cSld>
  <p:clrMapOvr>
    <a:masterClrMapping/>
  </p:clrMapOvr>
  <p:transition>
    <p:sndAc>
      <p:stSnd>
        <p:snd r:embed="rId3" name="Tarda.wav"/>
      </p:stSnd>
    </p:sndAc>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Enjoying the journey</a:t>
            </a:r>
          </a:p>
        </p:txBody>
      </p:sp>
      <p:sp>
        <p:nvSpPr>
          <p:cNvPr id="3" name="Content Placeholder 2"/>
          <p:cNvSpPr>
            <a:spLocks noGrp="1"/>
          </p:cNvSpPr>
          <p:nvPr>
            <p:ph idx="1"/>
          </p:nvPr>
        </p:nvSpPr>
        <p:spPr/>
        <p:txBody>
          <a:bodyPr>
            <a:normAutofit fontScale="92500" lnSpcReduction="10000"/>
          </a:bodyPr>
          <a:lstStyle/>
          <a:p>
            <a:r>
              <a:rPr lang="en-GB" sz="2400" dirty="0"/>
              <a:t>Email sent to a fellow trainer 17.03.2014</a:t>
            </a:r>
          </a:p>
          <a:p>
            <a:pPr algn="just"/>
            <a:r>
              <a:rPr lang="en-GB" sz="2400" i="1" dirty="0"/>
              <a:t>I am feeling especially pleased with myself as I managed to row 10k in an 8 at York on Saturday – I couldn’t believe it.</a:t>
            </a:r>
          </a:p>
          <a:p>
            <a:pPr algn="just"/>
            <a:r>
              <a:rPr lang="en-GB" sz="2400" i="1" dirty="0"/>
              <a:t>Did a bit of doctoring too – young medical student pushing himself too hard collapsed – I asked him if he enjoyed his race?</a:t>
            </a:r>
          </a:p>
          <a:p>
            <a:pPr algn="just"/>
            <a:r>
              <a:rPr lang="en-GB" sz="2400" i="1" dirty="0"/>
              <a:t>Reply – No ,not supposed to enjoy it. </a:t>
            </a:r>
          </a:p>
          <a:p>
            <a:pPr algn="just"/>
            <a:r>
              <a:rPr lang="en-GB" sz="2400" i="1" dirty="0"/>
              <a:t>My reply –well I enjoyed mine! </a:t>
            </a:r>
          </a:p>
          <a:p>
            <a:pPr algn="just"/>
            <a:r>
              <a:rPr lang="en-GB" sz="2400" i="1" dirty="0"/>
              <a:t>Then you weren’t working hard enough he says... lying on the ground in a blanket with O2 mask and a low blood sugar. </a:t>
            </a:r>
          </a:p>
          <a:p>
            <a:pPr algn="just"/>
            <a:r>
              <a:rPr lang="en-GB" sz="2400" i="1" dirty="0"/>
              <a:t>Glad I’m not that young anymore.</a:t>
            </a:r>
          </a:p>
          <a:p>
            <a:endParaRPr lang="en-GB" dirty="0"/>
          </a:p>
        </p:txBody>
      </p:sp>
      <p:sp>
        <p:nvSpPr>
          <p:cNvPr id="4" name="TextBox 3">
            <a:extLst>
              <a:ext uri="{FF2B5EF4-FFF2-40B4-BE49-F238E27FC236}">
                <a16:creationId xmlns:a16="http://schemas.microsoft.com/office/drawing/2014/main" id="{8DB28181-F7E5-443F-A570-047E7B78899D}"/>
              </a:ext>
            </a:extLst>
          </p:cNvPr>
          <p:cNvSpPr txBox="1"/>
          <p:nvPr/>
        </p:nvSpPr>
        <p:spPr>
          <a:xfrm>
            <a:off x="9509760" y="323606"/>
            <a:ext cx="2206053" cy="523220"/>
          </a:xfrm>
          <a:prstGeom prst="rect">
            <a:avLst/>
          </a:prstGeom>
          <a:noFill/>
        </p:spPr>
        <p:txBody>
          <a:bodyPr wrap="none" rtlCol="0">
            <a:spAutoFit/>
          </a:bodyPr>
          <a:lstStyle/>
          <a:p>
            <a:r>
              <a:rPr lang="en-GB" sz="2800" dirty="0">
                <a:solidFill>
                  <a:srgbClr val="00B0F0"/>
                </a:solidFill>
              </a:rPr>
              <a:t>Optional slide</a:t>
            </a:r>
          </a:p>
        </p:txBody>
      </p:sp>
    </p:spTree>
    <p:extLst>
      <p:ext uri="{BB962C8B-B14F-4D97-AF65-F5344CB8AC3E}">
        <p14:creationId xmlns:p14="http://schemas.microsoft.com/office/powerpoint/2010/main" val="24967214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19200"/>
            <a:ext cx="10515600" cy="4957763"/>
          </a:xfrm>
        </p:spPr>
        <p:txBody>
          <a:bodyPr>
            <a:normAutofit fontScale="92500" lnSpcReduction="10000"/>
          </a:bodyPr>
          <a:lstStyle/>
          <a:p>
            <a:pPr marL="0" indent="0" algn="ctr">
              <a:buNone/>
            </a:pPr>
            <a:r>
              <a:rPr lang="en-GB" dirty="0">
                <a:solidFill>
                  <a:schemeClr val="bg1"/>
                </a:solidFill>
              </a:rPr>
              <a:t>________________________________________________________</a:t>
            </a:r>
          </a:p>
          <a:p>
            <a:pPr marL="0" indent="0" algn="ctr">
              <a:buNone/>
            </a:pPr>
            <a:r>
              <a:rPr lang="en-GB" sz="7200" b="1" dirty="0">
                <a:solidFill>
                  <a:schemeClr val="bg1"/>
                </a:solidFill>
              </a:rPr>
              <a:t>Thank you</a:t>
            </a:r>
          </a:p>
          <a:p>
            <a:pPr marL="0" indent="0" algn="ctr">
              <a:buNone/>
            </a:pPr>
            <a:r>
              <a:rPr lang="en-GB" sz="4800" i="1" dirty="0">
                <a:solidFill>
                  <a:schemeClr val="bg1"/>
                </a:solidFill>
                <a:latin typeface="Times New Roman" panose="02020603050405020304" pitchFamily="18" charset="0"/>
                <a:cs typeface="Times New Roman" panose="02020603050405020304" pitchFamily="18" charset="0"/>
              </a:rPr>
              <a:t>(noun)</a:t>
            </a:r>
            <a:endParaRPr lang="en-GB" sz="4400" i="1" dirty="0">
              <a:solidFill>
                <a:schemeClr val="bg1"/>
              </a:solidFill>
              <a:latin typeface="Times New Roman" panose="02020603050405020304" pitchFamily="18" charset="0"/>
              <a:cs typeface="Times New Roman" panose="02020603050405020304" pitchFamily="18" charset="0"/>
            </a:endParaRPr>
          </a:p>
          <a:p>
            <a:pPr marL="0" indent="0" algn="ctr">
              <a:spcBef>
                <a:spcPts val="2400"/>
              </a:spcBef>
              <a:buNone/>
            </a:pPr>
            <a:r>
              <a:rPr lang="en-US" sz="3200" dirty="0">
                <a:solidFill>
                  <a:schemeClr val="bg1"/>
                </a:solidFill>
                <a:latin typeface="Arial Rounded MT Bold" panose="020F0704030504030204" pitchFamily="34" charset="0"/>
              </a:rPr>
              <a:t>When used in it's true form (not merely out of obligation) it is an expression of respect and appreciation to another soul or souls (and simultaneously to all beings) for the unconditional kindness that has been bestowed upon you.</a:t>
            </a:r>
          </a:p>
          <a:p>
            <a:pPr marL="0" indent="0" algn="ctr">
              <a:spcBef>
                <a:spcPts val="2400"/>
              </a:spcBef>
              <a:buNone/>
            </a:pPr>
            <a:r>
              <a:rPr lang="en-GB" dirty="0">
                <a:solidFill>
                  <a:schemeClr val="bg1"/>
                </a:solidFill>
              </a:rPr>
              <a:t>________________________________________________________</a:t>
            </a:r>
          </a:p>
        </p:txBody>
      </p:sp>
    </p:spTree>
    <p:extLst>
      <p:ext uri="{BB962C8B-B14F-4D97-AF65-F5344CB8AC3E}">
        <p14:creationId xmlns:p14="http://schemas.microsoft.com/office/powerpoint/2010/main" val="2846902190"/>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2717</TotalTime>
  <Words>1171</Words>
  <Application>Microsoft Office PowerPoint</Application>
  <PresentationFormat>Widescreen</PresentationFormat>
  <Paragraphs>233</Paragraphs>
  <Slides>28</Slides>
  <Notes>17</Notes>
  <HiddenSlides>0</HiddenSlides>
  <MMClips>6</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28</vt:i4>
      </vt:variant>
    </vt:vector>
  </HeadingPairs>
  <TitlesOfParts>
    <vt:vector size="39" baseType="lpstr">
      <vt:lpstr>Arial</vt:lpstr>
      <vt:lpstr>Arial Black</vt:lpstr>
      <vt:lpstr>Arial Rounded MT Bold</vt:lpstr>
      <vt:lpstr>Calibri</vt:lpstr>
      <vt:lpstr>Calibri Light</vt:lpstr>
      <vt:lpstr>Times New Roman</vt:lpstr>
      <vt:lpstr>Tw Cen MT</vt:lpstr>
      <vt:lpstr>Tw Cen MT Condensed</vt:lpstr>
      <vt:lpstr>Wingdings 3</vt:lpstr>
      <vt:lpstr>Office Theme</vt:lpstr>
      <vt:lpstr>2_Integral</vt:lpstr>
      <vt:lpstr>PowerPoint Presentation</vt:lpstr>
      <vt:lpstr>Question 1</vt:lpstr>
      <vt:lpstr>The RCA Marking Schedule</vt:lpstr>
      <vt:lpstr>The RCA Marking Schedule</vt:lpstr>
      <vt:lpstr>£100</vt:lpstr>
      <vt:lpstr>Question 2</vt:lpstr>
      <vt:lpstr>InterPersonal Skills…</vt:lpstr>
      <vt:lpstr>InterPersonal Skills</vt:lpstr>
      <vt:lpstr>£200</vt:lpstr>
      <vt:lpstr>Question 3</vt:lpstr>
      <vt:lpstr>Flow</vt:lpstr>
      <vt:lpstr>Flow</vt:lpstr>
      <vt:lpstr>£300</vt:lpstr>
      <vt:lpstr>Question 4</vt:lpstr>
      <vt:lpstr>Managing Time</vt:lpstr>
      <vt:lpstr>Managing Time</vt:lpstr>
      <vt:lpstr>£500</vt:lpstr>
      <vt:lpstr>Question 5</vt:lpstr>
      <vt:lpstr>Case Types</vt:lpstr>
      <vt:lpstr>Case Types</vt:lpstr>
      <vt:lpstr>PowerPoint Presentation</vt:lpstr>
      <vt:lpstr>PowerPoint Presentation</vt:lpstr>
      <vt:lpstr>£1000,000</vt:lpstr>
      <vt:lpstr>Question 6</vt:lpstr>
      <vt:lpstr>Which of the following are true</vt:lpstr>
      <vt:lpstr>Which of the following is wrong about verbal and non-verbal cues?</vt:lpstr>
      <vt:lpstr>Enjoying the journey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Encouraging, Motivating &amp; Inspiring your GP trainee</dc:title>
  <dc:creator>Ramesh Mehay</dc:creator>
  <cp:lastModifiedBy>Ramesh Mehay</cp:lastModifiedBy>
  <cp:revision>189</cp:revision>
  <dcterms:created xsi:type="dcterms:W3CDTF">2014-03-25T18:57:28Z</dcterms:created>
  <dcterms:modified xsi:type="dcterms:W3CDTF">2021-07-20T20:54:14Z</dcterms:modified>
</cp:coreProperties>
</file>