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355600" rtl="0" fontAlgn="auto" latinLnBrk="0" hangingPunct="0">
      <a:lnSpc>
        <a:spcPct val="90000"/>
      </a:lnSpc>
      <a:spcBef>
        <a:spcPts val="4500"/>
      </a:spcBef>
      <a:spcAft>
        <a:spcPts val="0"/>
      </a:spcAft>
      <a:buClrTx/>
      <a:buSzTx/>
      <a:buFontTx/>
      <a:buNone/>
      <a:tabLst/>
      <a:defRPr b="0" baseline="0" cap="none" i="0" spc="0" strike="noStrike" sz="2900" u="none" kumimoji="0" normalizeH="0">
        <a:ln>
          <a:noFill/>
        </a:ln>
        <a:solidFill>
          <a:srgbClr val="000000"/>
        </a:solidFill>
        <a:effectLst/>
        <a:uFillTx/>
        <a:latin typeface="Proxima Nova Medium"/>
        <a:ea typeface="Proxima Nova Medium"/>
        <a:cs typeface="Proxima Nova Medium"/>
        <a:sym typeface="Proxima Nova Medium"/>
      </a:defRPr>
    </a:lvl1pPr>
    <a:lvl2pPr marL="0" marR="0" indent="457200" algn="ctr" defTabSz="355600" rtl="0" fontAlgn="auto" latinLnBrk="0" hangingPunct="0">
      <a:lnSpc>
        <a:spcPct val="90000"/>
      </a:lnSpc>
      <a:spcBef>
        <a:spcPts val="4500"/>
      </a:spcBef>
      <a:spcAft>
        <a:spcPts val="0"/>
      </a:spcAft>
      <a:buClrTx/>
      <a:buSzTx/>
      <a:buFontTx/>
      <a:buNone/>
      <a:tabLst/>
      <a:defRPr b="0" baseline="0" cap="none" i="0" spc="0" strike="noStrike" sz="2900" u="none" kumimoji="0" normalizeH="0">
        <a:ln>
          <a:noFill/>
        </a:ln>
        <a:solidFill>
          <a:srgbClr val="000000"/>
        </a:solidFill>
        <a:effectLst/>
        <a:uFillTx/>
        <a:latin typeface="Proxima Nova Medium"/>
        <a:ea typeface="Proxima Nova Medium"/>
        <a:cs typeface="Proxima Nova Medium"/>
        <a:sym typeface="Proxima Nova Medium"/>
      </a:defRPr>
    </a:lvl2pPr>
    <a:lvl3pPr marL="0" marR="0" indent="914400" algn="ctr" defTabSz="355600" rtl="0" fontAlgn="auto" latinLnBrk="0" hangingPunct="0">
      <a:lnSpc>
        <a:spcPct val="90000"/>
      </a:lnSpc>
      <a:spcBef>
        <a:spcPts val="4500"/>
      </a:spcBef>
      <a:spcAft>
        <a:spcPts val="0"/>
      </a:spcAft>
      <a:buClrTx/>
      <a:buSzTx/>
      <a:buFontTx/>
      <a:buNone/>
      <a:tabLst/>
      <a:defRPr b="0" baseline="0" cap="none" i="0" spc="0" strike="noStrike" sz="2900" u="none" kumimoji="0" normalizeH="0">
        <a:ln>
          <a:noFill/>
        </a:ln>
        <a:solidFill>
          <a:srgbClr val="000000"/>
        </a:solidFill>
        <a:effectLst/>
        <a:uFillTx/>
        <a:latin typeface="Proxima Nova Medium"/>
        <a:ea typeface="Proxima Nova Medium"/>
        <a:cs typeface="Proxima Nova Medium"/>
        <a:sym typeface="Proxima Nova Medium"/>
      </a:defRPr>
    </a:lvl3pPr>
    <a:lvl4pPr marL="0" marR="0" indent="1371600" algn="ctr" defTabSz="355600" rtl="0" fontAlgn="auto" latinLnBrk="0" hangingPunct="0">
      <a:lnSpc>
        <a:spcPct val="90000"/>
      </a:lnSpc>
      <a:spcBef>
        <a:spcPts val="4500"/>
      </a:spcBef>
      <a:spcAft>
        <a:spcPts val="0"/>
      </a:spcAft>
      <a:buClrTx/>
      <a:buSzTx/>
      <a:buFontTx/>
      <a:buNone/>
      <a:tabLst/>
      <a:defRPr b="0" baseline="0" cap="none" i="0" spc="0" strike="noStrike" sz="2900" u="none" kumimoji="0" normalizeH="0">
        <a:ln>
          <a:noFill/>
        </a:ln>
        <a:solidFill>
          <a:srgbClr val="000000"/>
        </a:solidFill>
        <a:effectLst/>
        <a:uFillTx/>
        <a:latin typeface="Proxima Nova Medium"/>
        <a:ea typeface="Proxima Nova Medium"/>
        <a:cs typeface="Proxima Nova Medium"/>
        <a:sym typeface="Proxima Nova Medium"/>
      </a:defRPr>
    </a:lvl4pPr>
    <a:lvl5pPr marL="0" marR="0" indent="1828800" algn="ctr" defTabSz="355600" rtl="0" fontAlgn="auto" latinLnBrk="0" hangingPunct="0">
      <a:lnSpc>
        <a:spcPct val="90000"/>
      </a:lnSpc>
      <a:spcBef>
        <a:spcPts val="4500"/>
      </a:spcBef>
      <a:spcAft>
        <a:spcPts val="0"/>
      </a:spcAft>
      <a:buClrTx/>
      <a:buSzTx/>
      <a:buFontTx/>
      <a:buNone/>
      <a:tabLst/>
      <a:defRPr b="0" baseline="0" cap="none" i="0" spc="0" strike="noStrike" sz="2900" u="none" kumimoji="0" normalizeH="0">
        <a:ln>
          <a:noFill/>
        </a:ln>
        <a:solidFill>
          <a:srgbClr val="000000"/>
        </a:solidFill>
        <a:effectLst/>
        <a:uFillTx/>
        <a:latin typeface="Proxima Nova Medium"/>
        <a:ea typeface="Proxima Nova Medium"/>
        <a:cs typeface="Proxima Nova Medium"/>
        <a:sym typeface="Proxima Nova Medium"/>
      </a:defRPr>
    </a:lvl5pPr>
    <a:lvl6pPr marL="0" marR="0" indent="2286000" algn="ctr" defTabSz="355600" rtl="0" fontAlgn="auto" latinLnBrk="0" hangingPunct="0">
      <a:lnSpc>
        <a:spcPct val="90000"/>
      </a:lnSpc>
      <a:spcBef>
        <a:spcPts val="4500"/>
      </a:spcBef>
      <a:spcAft>
        <a:spcPts val="0"/>
      </a:spcAft>
      <a:buClrTx/>
      <a:buSzTx/>
      <a:buFontTx/>
      <a:buNone/>
      <a:tabLst/>
      <a:defRPr b="0" baseline="0" cap="none" i="0" spc="0" strike="noStrike" sz="2900" u="none" kumimoji="0" normalizeH="0">
        <a:ln>
          <a:noFill/>
        </a:ln>
        <a:solidFill>
          <a:srgbClr val="000000"/>
        </a:solidFill>
        <a:effectLst/>
        <a:uFillTx/>
        <a:latin typeface="Proxima Nova Medium"/>
        <a:ea typeface="Proxima Nova Medium"/>
        <a:cs typeface="Proxima Nova Medium"/>
        <a:sym typeface="Proxima Nova Medium"/>
      </a:defRPr>
    </a:lvl6pPr>
    <a:lvl7pPr marL="0" marR="0" indent="2743200" algn="ctr" defTabSz="355600" rtl="0" fontAlgn="auto" latinLnBrk="0" hangingPunct="0">
      <a:lnSpc>
        <a:spcPct val="90000"/>
      </a:lnSpc>
      <a:spcBef>
        <a:spcPts val="4500"/>
      </a:spcBef>
      <a:spcAft>
        <a:spcPts val="0"/>
      </a:spcAft>
      <a:buClrTx/>
      <a:buSzTx/>
      <a:buFontTx/>
      <a:buNone/>
      <a:tabLst/>
      <a:defRPr b="0" baseline="0" cap="none" i="0" spc="0" strike="noStrike" sz="2900" u="none" kumimoji="0" normalizeH="0">
        <a:ln>
          <a:noFill/>
        </a:ln>
        <a:solidFill>
          <a:srgbClr val="000000"/>
        </a:solidFill>
        <a:effectLst/>
        <a:uFillTx/>
        <a:latin typeface="Proxima Nova Medium"/>
        <a:ea typeface="Proxima Nova Medium"/>
        <a:cs typeface="Proxima Nova Medium"/>
        <a:sym typeface="Proxima Nova Medium"/>
      </a:defRPr>
    </a:lvl7pPr>
    <a:lvl8pPr marL="0" marR="0" indent="3200400" algn="ctr" defTabSz="355600" rtl="0" fontAlgn="auto" latinLnBrk="0" hangingPunct="0">
      <a:lnSpc>
        <a:spcPct val="90000"/>
      </a:lnSpc>
      <a:spcBef>
        <a:spcPts val="4500"/>
      </a:spcBef>
      <a:spcAft>
        <a:spcPts val="0"/>
      </a:spcAft>
      <a:buClrTx/>
      <a:buSzTx/>
      <a:buFontTx/>
      <a:buNone/>
      <a:tabLst/>
      <a:defRPr b="0" baseline="0" cap="none" i="0" spc="0" strike="noStrike" sz="2900" u="none" kumimoji="0" normalizeH="0">
        <a:ln>
          <a:noFill/>
        </a:ln>
        <a:solidFill>
          <a:srgbClr val="000000"/>
        </a:solidFill>
        <a:effectLst/>
        <a:uFillTx/>
        <a:latin typeface="Proxima Nova Medium"/>
        <a:ea typeface="Proxima Nova Medium"/>
        <a:cs typeface="Proxima Nova Medium"/>
        <a:sym typeface="Proxima Nova Medium"/>
      </a:defRPr>
    </a:lvl8pPr>
    <a:lvl9pPr marL="0" marR="0" indent="3657600" algn="ctr" defTabSz="355600" rtl="0" fontAlgn="auto" latinLnBrk="0" hangingPunct="0">
      <a:lnSpc>
        <a:spcPct val="90000"/>
      </a:lnSpc>
      <a:spcBef>
        <a:spcPts val="4500"/>
      </a:spcBef>
      <a:spcAft>
        <a:spcPts val="0"/>
      </a:spcAft>
      <a:buClrTx/>
      <a:buSzTx/>
      <a:buFontTx/>
      <a:buNone/>
      <a:tabLst/>
      <a:defRPr b="0" baseline="0" cap="none" i="0" spc="0" strike="noStrike" sz="2900" u="none" kumimoji="0" normalizeH="0">
        <a:ln>
          <a:noFill/>
        </a:ln>
        <a:solidFill>
          <a:srgbClr val="000000"/>
        </a:solidFill>
        <a:effectLst/>
        <a:uFillTx/>
        <a:latin typeface="Proxima Nova Medium"/>
        <a:ea typeface="Proxima Nova Medium"/>
        <a:cs typeface="Proxima Nova Medium"/>
        <a:sym typeface="Proxima Nova Medium"/>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roxima Nova"/>
          <a:ea typeface="Proxima Nova"/>
          <a:cs typeface="Proxima Nova"/>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DEEED"/>
          </a:solidFill>
        </a:fill>
      </a:tcStyle>
    </a:band2H>
    <a:firstCol>
      <a:tcTxStyle b="on" i="off">
        <a:font>
          <a:latin typeface="Proxima Nova"/>
          <a:ea typeface="Proxima Nova"/>
          <a:cs typeface="Proxima Nova"/>
        </a:font>
        <a:srgbClr val="000000"/>
      </a:tcTxStyle>
      <a:tcStyle>
        <a:tcBdr>
          <a:left>
            <a:ln w="12700" cap="flat">
              <a:noFill/>
              <a:miter lim="400000"/>
            </a:ln>
          </a:left>
          <a:right>
            <a:ln w="254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
          <a:latin typeface="Proxima Nova"/>
          <a:ea typeface="Proxima Nova"/>
          <a:cs typeface="Proxima Nova"/>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noFill/>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
          <a:latin typeface="Proxima Nova"/>
          <a:ea typeface="Proxima Nova"/>
          <a:cs typeface="Proxima Nova"/>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noFill/>
              <a:miter lim="400000"/>
            </a:ln>
          </a:top>
          <a:bottom>
            <a:ln w="254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
          <a:latin typeface="Proxima Nova"/>
          <a:ea typeface="Proxima Nova"/>
          <a:cs typeface="Proxima Nova"/>
        </a:font>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127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wholeTbl>
    <a:band2H>
      <a:tcTxStyle b="def" i="def"/>
      <a:tcStyle>
        <a:tcBdr/>
        <a:fill>
          <a:solidFill>
            <a:schemeClr val="accent1">
              <a:hueOff val="-398243"/>
              <a:satOff val="23908"/>
              <a:lumOff val="10782"/>
            </a:schemeClr>
          </a:solidFill>
        </a:fill>
      </a:tcStyle>
    </a:band2H>
    <a:firstCol>
      <a:tcTxStyle b="on" i="off">
        <a:font>
          <a:latin typeface="Proxima Nova"/>
          <a:ea typeface="Proxima Nova"/>
          <a:cs typeface="Proxima Nova"/>
        </a:font>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127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B9CBD3"/>
          </a:solidFill>
        </a:fill>
      </a:tcStyle>
    </a:firstCol>
    <a:lastRow>
      <a:tcTxStyle b="off" i="off">
        <a:font>
          <a:latin typeface="Proxima Nova"/>
          <a:ea typeface="Proxima Nova"/>
          <a:cs typeface="Proxima Nova"/>
        </a:font>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254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
          <a:latin typeface="Proxima Nova"/>
          <a:ea typeface="Proxima Nova"/>
          <a:cs typeface="Proxima Nova"/>
        </a:font>
        <a:srgbClr val="FFFFFF"/>
      </a:tcTxStyle>
      <a:tcStyle>
        <a:tcBdr>
          <a:left>
            <a:ln w="12700" cap="flat">
              <a:solidFill>
                <a:srgbClr val="5E5E5E"/>
              </a:solidFill>
              <a:prstDash val="solid"/>
              <a:miter lim="400000"/>
            </a:ln>
          </a:left>
          <a:right>
            <a:ln w="12700" cap="flat">
              <a:solidFill>
                <a:srgbClr val="5E5E5E"/>
              </a:solidFill>
              <a:prstDash val="solid"/>
              <a:miter lim="400000"/>
            </a:ln>
          </a:right>
          <a:top>
            <a:ln w="127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7FA2B6"/>
          </a:solidFill>
        </a:fill>
      </a:tcStyle>
    </a:firstRow>
  </a:tblStyle>
  <a:tblStyle styleId="{EEE7283C-3CF3-47DC-8721-378D4A62B228}" styleName="">
    <a:tblBg/>
    <a:wholeTbl>
      <a:tcTxStyle b="off" i="off">
        <a:font>
          <a:latin typeface="Proxima Nova"/>
          <a:ea typeface="Proxima Nova"/>
          <a:cs typeface="Proxima Nova"/>
        </a:font>
        <a:srgbClr val="000000"/>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FFFF"/>
          </a:solidFill>
        </a:fill>
      </a:tcStyle>
    </a:wholeTbl>
    <a:band2H>
      <a:tcTxStyle b="def" i="def"/>
      <a:tcStyle>
        <a:tcBdr/>
        <a:fill>
          <a:solidFill>
            <a:srgbClr val="E6DDDC"/>
          </a:solidFill>
        </a:fill>
      </a:tcStyle>
    </a:band2H>
    <a:firstCol>
      <a:tcTxStyle b="on" i="off">
        <a:font>
          <a:latin typeface="Proxima Nova"/>
          <a:ea typeface="Proxima Nova"/>
          <a:cs typeface="Proxima Nova"/>
        </a:font>
        <a:srgbClr val="000000"/>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chemeClr val="accent4"/>
          </a:solidFill>
        </a:fill>
      </a:tcStyle>
    </a:firstCol>
    <a:lastRow>
      <a:tcTxStyle b="off" i="off">
        <a:font>
          <a:latin typeface="Proxima Nova"/>
          <a:ea typeface="Proxima Nova"/>
          <a:cs typeface="Proxima Nova"/>
        </a:font>
        <a:srgbClr val="000000"/>
      </a:tcTxStyle>
      <a:tcStyle>
        <a:tcBdr>
          <a:left>
            <a:ln w="12700" cap="flat">
              <a:solidFill>
                <a:srgbClr val="5D5D5D"/>
              </a:solidFill>
              <a:prstDash val="solid"/>
              <a:miter lim="400000"/>
            </a:ln>
          </a:left>
          <a:right>
            <a:ln w="12700" cap="flat">
              <a:solidFill>
                <a:srgbClr val="5D5D5D"/>
              </a:solidFill>
              <a:prstDash val="solid"/>
              <a:miter lim="400000"/>
            </a:ln>
          </a:right>
          <a:top>
            <a:ln w="254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FFFF"/>
          </a:solidFill>
        </a:fill>
      </a:tcStyle>
    </a:lastRow>
    <a:firstRow>
      <a:tcTxStyle b="on" i="off">
        <a:font>
          <a:latin typeface="Proxima Nova"/>
          <a:ea typeface="Proxima Nova"/>
          <a:cs typeface="Proxima Nov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DF6581"/>
          </a:solidFill>
        </a:fill>
      </a:tcStyle>
    </a:firstRow>
  </a:tblStyle>
  <a:tblStyle styleId="{CF821DB8-F4EB-4A41-A1BA-3FCAFE7338EE}" styleName="">
    <a:tblBg/>
    <a:wholeTbl>
      <a:tcTxStyle b="off" i="off">
        <a:font>
          <a:latin typeface="Proxima Nova"/>
          <a:ea typeface="Proxima Nova"/>
          <a:cs typeface="Proxima Nova"/>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F6F7F2"/>
          </a:solidFill>
        </a:fill>
      </a:tcStyle>
    </a:wholeTbl>
    <a:band2H>
      <a:tcTxStyle b="def" i="def"/>
      <a:tcStyle>
        <a:tcBdr/>
        <a:fill>
          <a:solidFill>
            <a:schemeClr val="accent6">
              <a:hueOff val="887465"/>
              <a:satOff val="-30004"/>
              <a:lumOff val="6094"/>
            </a:schemeClr>
          </a:solidFill>
        </a:fill>
      </a:tcStyle>
    </a:band2H>
    <a:firstCol>
      <a:tcTxStyle b="on" i="off">
        <a:font>
          <a:latin typeface="Proxima Nova"/>
          <a:ea typeface="Proxima Nova"/>
          <a:cs typeface="Proxima Nov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6">
              <a:hueOff val="430252"/>
              <a:satOff val="-18978"/>
              <a:lumOff val="-19473"/>
            </a:schemeClr>
          </a:solidFill>
        </a:fill>
      </a:tcStyle>
    </a:firstCol>
    <a:lastRow>
      <a:tcTxStyle b="off" i="off">
        <a:font>
          <a:latin typeface="Proxima Nova"/>
          <a:ea typeface="Proxima Nova"/>
          <a:cs typeface="Proxima Nova"/>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F6F7F2"/>
          </a:solidFill>
        </a:fill>
      </a:tcStyle>
    </a:lastRow>
    <a:firstRow>
      <a:tcTxStyle b="on" i="off">
        <a:font>
          <a:latin typeface="Proxima Nova"/>
          <a:ea typeface="Proxima Nova"/>
          <a:cs typeface="Proxima Nov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827A37"/>
          </a:solidFill>
        </a:fill>
      </a:tcStyle>
    </a:firstRow>
  </a:tblStyle>
  <a:tblStyle styleId="{33BA23B1-9221-436E-865A-0063620EA4FD}" styleName="">
    <a:tblBg/>
    <a:wholeTbl>
      <a:tcTxStyle b="off" i="off">
        <a:font>
          <a:latin typeface="Proxima Nova"/>
          <a:ea typeface="Proxima Nova"/>
          <a:cs typeface="Proxima Nova"/>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chemeClr val="accent3">
              <a:satOff val="-3883"/>
              <a:lumOff val="14670"/>
            </a:schemeClr>
          </a:solidFill>
        </a:fill>
      </a:tcStyle>
    </a:wholeTbl>
    <a:band2H>
      <a:tcTxStyle b="def" i="def"/>
      <a:tcStyle>
        <a:tcBdr/>
        <a:fill>
          <a:solidFill>
            <a:srgbClr val="B5AEC4"/>
          </a:solidFill>
        </a:fill>
      </a:tcStyle>
    </a:band2H>
    <a:firstCol>
      <a:tcTxStyle b="on" i="off">
        <a:font>
          <a:latin typeface="Proxima Nova"/>
          <a:ea typeface="Proxima Nova"/>
          <a:cs typeface="Proxima Nov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8C78A6"/>
          </a:solidFill>
        </a:fill>
      </a:tcStyle>
    </a:firstCol>
    <a:lastRow>
      <a:tcTxStyle b="on" i="off">
        <a:font>
          <a:latin typeface="Proxima Nova"/>
          <a:ea typeface="Proxima Nova"/>
          <a:cs typeface="Proxima Nov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614B97"/>
          </a:solidFill>
        </a:fill>
      </a:tcStyle>
    </a:lastRow>
    <a:firstRow>
      <a:tcTxStyle b="on" i="off">
        <a:font>
          <a:latin typeface="Proxima Nova"/>
          <a:ea typeface="Proxima Nova"/>
          <a:cs typeface="Proxima Nov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614B97"/>
          </a:solidFill>
        </a:fill>
      </a:tcStyle>
    </a:firstRow>
  </a:tblStyle>
  <a:tblStyle styleId="{2708684C-4D16-4618-839F-0558EEFCDFE6}" styleName="">
    <a:tblBg/>
    <a:wholeTbl>
      <a:tcTxStyle b="off" i="off">
        <a:font>
          <a:latin typeface="Proxima Nova"/>
          <a:ea typeface="Proxima Nova"/>
          <a:cs typeface="Proxima Nova"/>
        </a:font>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127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noFill/>
        </a:fill>
      </a:tcStyle>
    </a:wholeTbl>
    <a:band2H>
      <a:tcTxStyle b="def" i="def"/>
      <a:tcStyle>
        <a:tcBdr/>
        <a:fill>
          <a:solidFill>
            <a:srgbClr val="EDEEED"/>
          </a:solidFill>
        </a:fill>
      </a:tcStyle>
    </a:band2H>
    <a:firstCol>
      <a:tcTxStyle b="on" i="off">
        <a:font>
          <a:latin typeface="Proxima Nova"/>
          <a:ea typeface="Proxima Nova"/>
          <a:cs typeface="Proxima Nova"/>
        </a:font>
        <a:srgbClr val="000000"/>
      </a:tcTxStyle>
      <a:tcStyle>
        <a:tcBdr>
          <a:left>
            <a:ln w="12700" cap="flat">
              <a:solidFill>
                <a:srgbClr val="6C6C6C"/>
              </a:solidFill>
              <a:prstDash val="solid"/>
              <a:miter lim="400000"/>
            </a:ln>
          </a:left>
          <a:right>
            <a:ln w="12700" cap="flat">
              <a:solidFill>
                <a:srgbClr val="5E5E5E"/>
              </a:solidFill>
              <a:prstDash val="solid"/>
              <a:miter lim="400000"/>
            </a:ln>
          </a:right>
          <a:top>
            <a:ln w="127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D5D5D5"/>
          </a:solidFill>
        </a:fill>
      </a:tcStyle>
    </a:firstCol>
    <a:lastRow>
      <a:tcTxStyle b="on" i="off">
        <a:font>
          <a:latin typeface="Proxima Nova"/>
          <a:ea typeface="Proxima Nova"/>
          <a:cs typeface="Proxima Nova"/>
        </a:font>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25400" cap="flat">
              <a:solidFill>
                <a:srgbClr val="5E5E5E"/>
              </a:solidFill>
              <a:prstDash val="solid"/>
              <a:miter lim="400000"/>
            </a:ln>
          </a:top>
          <a:bottom>
            <a:ln w="12700" cap="flat">
              <a:solidFill>
                <a:srgbClr val="6C6C6C"/>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noFill/>
        </a:fill>
      </a:tcStyle>
    </a:lastRow>
    <a:firstRow>
      <a:tcTxStyle b="on" i="off">
        <a:font>
          <a:latin typeface="Proxima Nova"/>
          <a:ea typeface="Proxima Nova"/>
          <a:cs typeface="Proxima Nova"/>
        </a:font>
        <a:srgbClr val="FFFFFF"/>
      </a:tcTxStyle>
      <a:tcStyle>
        <a:tcBdr>
          <a:left>
            <a:ln w="12700" cap="flat">
              <a:solidFill>
                <a:srgbClr val="5E5E5E"/>
              </a:solidFill>
              <a:prstDash val="solid"/>
              <a:miter lim="400000"/>
            </a:ln>
          </a:left>
          <a:right>
            <a:ln w="12700" cap="flat">
              <a:solidFill>
                <a:srgbClr val="5E5E5E"/>
              </a:solidFill>
              <a:prstDash val="solid"/>
              <a:miter lim="400000"/>
            </a:ln>
          </a:right>
          <a:top>
            <a:ln w="12700" cap="flat">
              <a:solidFill>
                <a:srgbClr val="6C6C6C"/>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92929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58" name="Shape 158"/>
          <p:cNvSpPr/>
          <p:nvPr>
            <p:ph type="sldImg"/>
          </p:nvPr>
        </p:nvSpPr>
        <p:spPr>
          <a:xfrm>
            <a:off x="1143000" y="685800"/>
            <a:ext cx="4572000" cy="3429000"/>
          </a:xfrm>
          <a:prstGeom prst="rect">
            <a:avLst/>
          </a:prstGeom>
        </p:spPr>
        <p:txBody>
          <a:bodyPr/>
          <a:lstStyle/>
          <a:p>
            <a:pPr/>
          </a:p>
        </p:txBody>
      </p:sp>
      <p:sp>
        <p:nvSpPr>
          <p:cNvPr id="159" name="Shape 15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2" name="Author and Date"/>
          <p:cNvSpPr txBox="1"/>
          <p:nvPr>
            <p:ph type="body" sz="quarter" idx="21" hasCustomPrompt="1"/>
          </p:nvPr>
        </p:nvSpPr>
        <p:spPr>
          <a:xfrm>
            <a:off x="2057400" y="11229761"/>
            <a:ext cx="20269200" cy="845948"/>
          </a:xfrm>
          <a:prstGeom prst="rect">
            <a:avLst/>
          </a:prstGeom>
        </p:spPr>
        <p:txBody>
          <a:bodyPr/>
          <a:lstStyle/>
          <a:p>
            <a:pPr/>
            <a:r>
              <a:t>Author and Date</a:t>
            </a:r>
          </a:p>
        </p:txBody>
      </p:sp>
      <p:sp>
        <p:nvSpPr>
          <p:cNvPr id="13" name="Presentation Title"/>
          <p:cNvSpPr txBox="1"/>
          <p:nvPr>
            <p:ph type="title" hasCustomPrompt="1"/>
          </p:nvPr>
        </p:nvSpPr>
        <p:spPr>
          <a:prstGeom prst="rect">
            <a:avLst/>
          </a:prstGeom>
        </p:spPr>
        <p:txBody>
          <a:bodyPr/>
          <a:lstStyle/>
          <a:p>
            <a:pPr/>
            <a:r>
              <a:t>Presentation Title</a:t>
            </a:r>
          </a:p>
        </p:txBody>
      </p:sp>
      <p:sp>
        <p:nvSpPr>
          <p:cNvPr id="1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Photo">
    <p:spTree>
      <p:nvGrpSpPr>
        <p:cNvPr id="1" name=""/>
        <p:cNvGrpSpPr/>
        <p:nvPr/>
      </p:nvGrpSpPr>
      <p:grpSpPr>
        <a:xfrm>
          <a:off x="0" y="0"/>
          <a:ext cx="0" cy="0"/>
          <a:chOff x="0" y="0"/>
          <a:chExt cx="0" cy="0"/>
        </a:xfrm>
      </p:grpSpPr>
      <p:sp>
        <p:nvSpPr>
          <p:cNvPr id="21" name="157720189_2642x1761.jpg"/>
          <p:cNvSpPr/>
          <p:nvPr>
            <p:ph type="pic" idx="21"/>
          </p:nvPr>
        </p:nvSpPr>
        <p:spPr>
          <a:xfrm>
            <a:off x="1003300" y="-606362"/>
            <a:ext cx="22364700" cy="14890652"/>
          </a:xfrm>
          <a:prstGeom prst="rect">
            <a:avLst/>
          </a:prstGeom>
        </p:spPr>
        <p:txBody>
          <a:bodyPr lIns="91439" tIns="45719" rIns="91439" bIns="45719" anchor="t">
            <a:noAutofit/>
          </a:bodyPr>
          <a:lstStyle/>
          <a:p>
            <a:pPr/>
          </a:p>
        </p:txBody>
      </p:sp>
      <p:sp>
        <p:nvSpPr>
          <p:cNvPr id="22" name="Author and Date"/>
          <p:cNvSpPr txBox="1"/>
          <p:nvPr>
            <p:ph type="body" sz="quarter" idx="22" hasCustomPrompt="1"/>
          </p:nvPr>
        </p:nvSpPr>
        <p:spPr>
          <a:xfrm>
            <a:off x="2057400" y="11229761"/>
            <a:ext cx="20269200" cy="845948"/>
          </a:xfrm>
          <a:prstGeom prst="rect">
            <a:avLst/>
          </a:prstGeom>
        </p:spPr>
        <p:txBody>
          <a:bodyPr/>
          <a:lstStyle>
            <a:lvl1pPr>
              <a:defRPr>
                <a:solidFill>
                  <a:srgbClr val="FFFFFF"/>
                </a:solidFill>
              </a:defRPr>
            </a:lvl1pPr>
          </a:lstStyle>
          <a:p>
            <a:pPr/>
            <a:r>
              <a:t>Author and Date</a:t>
            </a:r>
          </a:p>
        </p:txBody>
      </p:sp>
      <p:sp>
        <p:nvSpPr>
          <p:cNvPr id="23" name="Presentation Title"/>
          <p:cNvSpPr txBox="1"/>
          <p:nvPr>
            <p:ph type="title" hasCustomPrompt="1"/>
          </p:nvPr>
        </p:nvSpPr>
        <p:spPr>
          <a:xfrm>
            <a:off x="2057400" y="2865468"/>
            <a:ext cx="20269200" cy="5359401"/>
          </a:xfrm>
          <a:prstGeom prst="rect">
            <a:avLst/>
          </a:prstGeom>
        </p:spPr>
        <p:txBody>
          <a:bodyPr/>
          <a:lstStyle>
            <a:lvl1pPr>
              <a:defRPr>
                <a:solidFill>
                  <a:srgbClr val="FFFFFF"/>
                </a:solidFill>
              </a:defRPr>
            </a:lvl1pPr>
          </a:lstStyle>
          <a:p>
            <a:pPr/>
            <a:r>
              <a:t>Presentation Title</a:t>
            </a:r>
          </a:p>
        </p:txBody>
      </p:sp>
      <p:sp>
        <p:nvSpPr>
          <p:cNvPr id="24" name="Slide Number"/>
          <p:cNvSpPr txBox="1"/>
          <p:nvPr>
            <p:ph type="sldNum" sz="quarter" idx="2"/>
          </p:nvPr>
        </p:nvSpPr>
        <p:spPr>
          <a:xfrm>
            <a:off x="12039599" y="13131800"/>
            <a:ext cx="307544" cy="3429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Photo Alt">
    <p:spTree>
      <p:nvGrpSpPr>
        <p:cNvPr id="1" name=""/>
        <p:cNvGrpSpPr/>
        <p:nvPr/>
      </p:nvGrpSpPr>
      <p:grpSpPr>
        <a:xfrm>
          <a:off x="0" y="0"/>
          <a:ext cx="0" cy="0"/>
          <a:chOff x="0" y="0"/>
          <a:chExt cx="0" cy="0"/>
        </a:xfrm>
      </p:grpSpPr>
      <p:sp>
        <p:nvSpPr>
          <p:cNvPr id="31" name="153339838_1322x1983.jpg"/>
          <p:cNvSpPr/>
          <p:nvPr>
            <p:ph type="pic" idx="21"/>
          </p:nvPr>
        </p:nvSpPr>
        <p:spPr>
          <a:xfrm>
            <a:off x="12192000" y="-1540805"/>
            <a:ext cx="11188700" cy="16783051"/>
          </a:xfrm>
          <a:prstGeom prst="rect">
            <a:avLst/>
          </a:prstGeom>
        </p:spPr>
        <p:txBody>
          <a:bodyPr lIns="91439" tIns="45719" rIns="91439" bIns="45719" anchor="t">
            <a:noAutofit/>
          </a:bodyPr>
          <a:lstStyle/>
          <a:p>
            <a:pPr/>
          </a:p>
        </p:txBody>
      </p:sp>
      <p:sp>
        <p:nvSpPr>
          <p:cNvPr id="32" name="Rectangle"/>
          <p:cNvSpPr/>
          <p:nvPr/>
        </p:nvSpPr>
        <p:spPr>
          <a:xfrm>
            <a:off x="1008955" y="1064815"/>
            <a:ext cx="11190189" cy="11586370"/>
          </a:xfrm>
          <a:prstGeom prst="rect">
            <a:avLst/>
          </a:prstGeom>
          <a:solidFill>
            <a:srgbClr val="D3B9BD"/>
          </a:solidFill>
          <a:ln w="12700">
            <a:miter lim="400000"/>
          </a:ln>
        </p:spPr>
        <p:txBody>
          <a:bodyPr lIns="0" tIns="0" rIns="0" bIns="0" anchor="ctr"/>
          <a:lstStyle/>
          <a:p>
            <a:pPr defTabSz="415431">
              <a:lnSpc>
                <a:spcPct val="120000"/>
              </a:lnSpc>
              <a:spcBef>
                <a:spcPts val="0"/>
              </a:spcBef>
              <a:defRPr spc="-59" sz="3000">
                <a:solidFill>
                  <a:srgbClr val="FFFFFF"/>
                </a:solidFill>
                <a:latin typeface="Canela Deck Bold"/>
                <a:ea typeface="Canela Deck Bold"/>
                <a:cs typeface="Canela Deck Bold"/>
                <a:sym typeface="Canela Deck Bold"/>
              </a:defRPr>
            </a:pPr>
          </a:p>
        </p:txBody>
      </p:sp>
      <p:sp>
        <p:nvSpPr>
          <p:cNvPr id="33" name="Author and Date"/>
          <p:cNvSpPr txBox="1"/>
          <p:nvPr>
            <p:ph type="body" sz="quarter" idx="22" hasCustomPrompt="1"/>
          </p:nvPr>
        </p:nvSpPr>
        <p:spPr>
          <a:xfrm>
            <a:off x="1803400" y="11229761"/>
            <a:ext cx="9601200" cy="845948"/>
          </a:xfrm>
          <a:prstGeom prst="rect">
            <a:avLst/>
          </a:prstGeom>
        </p:spPr>
        <p:txBody>
          <a:bodyPr/>
          <a:lstStyle/>
          <a:p>
            <a:pPr/>
            <a:r>
              <a:t>Author and Date</a:t>
            </a:r>
          </a:p>
        </p:txBody>
      </p:sp>
      <p:sp>
        <p:nvSpPr>
          <p:cNvPr id="34" name="Slide Title"/>
          <p:cNvSpPr txBox="1"/>
          <p:nvPr>
            <p:ph type="title" hasCustomPrompt="1"/>
          </p:nvPr>
        </p:nvSpPr>
        <p:spPr>
          <a:xfrm>
            <a:off x="1803400" y="4483100"/>
            <a:ext cx="9601200" cy="4191000"/>
          </a:xfrm>
          <a:prstGeom prst="rect">
            <a:avLst/>
          </a:prstGeom>
        </p:spPr>
        <p:txBody>
          <a:bodyPr anchor="ctr"/>
          <a:lstStyle>
            <a:lvl1pPr>
              <a:lnSpc>
                <a:spcPct val="70000"/>
              </a:lnSpc>
              <a:defRPr sz="12000"/>
            </a:lvl1pPr>
          </a:lstStyle>
          <a:p>
            <a:pPr/>
            <a:r>
              <a:t>Slide Title</a:t>
            </a:r>
          </a:p>
        </p:txBody>
      </p:sp>
      <p:sp>
        <p:nvSpPr>
          <p:cNvPr id="35" name="Slide Number"/>
          <p:cNvSpPr txBox="1"/>
          <p:nvPr>
            <p:ph type="sldNum" sz="quarter" idx="2"/>
          </p:nvPr>
        </p:nvSpPr>
        <p:spPr>
          <a:xfrm>
            <a:off x="12039599" y="13131800"/>
            <a:ext cx="307544" cy="3429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p:spTree>
      <p:nvGrpSpPr>
        <p:cNvPr id="1" name=""/>
        <p:cNvGrpSpPr/>
        <p:nvPr/>
      </p:nvGrpSpPr>
      <p:grpSpPr>
        <a:xfrm>
          <a:off x="0" y="0"/>
          <a:ext cx="0" cy="0"/>
          <a:chOff x="0" y="0"/>
          <a:chExt cx="0" cy="0"/>
        </a:xfrm>
      </p:grpSpPr>
      <p:sp>
        <p:nvSpPr>
          <p:cNvPr id="42" name="Rectangle"/>
          <p:cNvSpPr/>
          <p:nvPr/>
        </p:nvSpPr>
        <p:spPr>
          <a:xfrm>
            <a:off x="1008907" y="1067048"/>
            <a:ext cx="22378886" cy="11581904"/>
          </a:xfrm>
          <a:prstGeom prst="rect">
            <a:avLst/>
          </a:prstGeom>
          <a:solidFill>
            <a:schemeClr val="accent5">
              <a:hueOff val="-246905"/>
              <a:satOff val="-77181"/>
              <a:lumOff val="20457"/>
            </a:schemeClr>
          </a:solidFill>
          <a:ln w="12700">
            <a:miter lim="400000"/>
          </a:ln>
        </p:spPr>
        <p:txBody>
          <a:bodyPr lIns="0" tIns="0" rIns="0" bIns="0" anchor="ctr"/>
          <a:lstStyle/>
          <a:p>
            <a:pPr defTabSz="415431">
              <a:lnSpc>
                <a:spcPct val="120000"/>
              </a:lnSpc>
              <a:spcBef>
                <a:spcPts val="0"/>
              </a:spcBef>
              <a:defRPr spc="-59" sz="3000">
                <a:solidFill>
                  <a:srgbClr val="FFFFFF"/>
                </a:solidFill>
                <a:latin typeface="Canela Deck Bold"/>
                <a:ea typeface="Canela Deck Bold"/>
                <a:cs typeface="Canela Deck Bold"/>
                <a:sym typeface="Canela Deck Bold"/>
              </a:defRPr>
            </a:pPr>
          </a:p>
        </p:txBody>
      </p:sp>
      <p:sp>
        <p:nvSpPr>
          <p:cNvPr id="43" name="Slide Subtitle"/>
          <p:cNvSpPr txBox="1"/>
          <p:nvPr>
            <p:ph type="body" sz="quarter" idx="21" hasCustomPrompt="1"/>
          </p:nvPr>
        </p:nvSpPr>
        <p:spPr>
          <a:xfrm>
            <a:off x="2057400" y="3232086"/>
            <a:ext cx="20269200" cy="845948"/>
          </a:xfrm>
          <a:prstGeom prst="rect">
            <a:avLst/>
          </a:prstGeom>
        </p:spPr>
        <p:txBody>
          <a:bodyPr/>
          <a:lstStyle/>
          <a:p>
            <a:pPr/>
            <a:r>
              <a:t>Slide Subtitle</a:t>
            </a:r>
          </a:p>
        </p:txBody>
      </p:sp>
      <p:sp>
        <p:nvSpPr>
          <p:cNvPr id="44" name="Slide Title"/>
          <p:cNvSpPr txBox="1"/>
          <p:nvPr>
            <p:ph type="title" hasCustomPrompt="1"/>
          </p:nvPr>
        </p:nvSpPr>
        <p:spPr>
          <a:xfrm>
            <a:off x="2057400" y="1060698"/>
            <a:ext cx="20269200" cy="2279402"/>
          </a:xfrm>
          <a:prstGeom prst="rect">
            <a:avLst/>
          </a:prstGeom>
        </p:spPr>
        <p:txBody>
          <a:bodyPr/>
          <a:lstStyle>
            <a:lvl1pPr>
              <a:lnSpc>
                <a:spcPct val="70000"/>
              </a:lnSpc>
              <a:defRPr sz="8200"/>
            </a:lvl1pPr>
          </a:lstStyle>
          <a:p>
            <a:pPr/>
            <a:r>
              <a:t>Slide Title</a:t>
            </a:r>
          </a:p>
        </p:txBody>
      </p:sp>
      <p:sp>
        <p:nvSpPr>
          <p:cNvPr id="45" name="Body Level One…"/>
          <p:cNvSpPr txBox="1"/>
          <p:nvPr>
            <p:ph type="body" idx="1" hasCustomPrompt="1"/>
          </p:nvPr>
        </p:nvSpPr>
        <p:spPr>
          <a:xfrm>
            <a:off x="2056037" y="4647009"/>
            <a:ext cx="20271926" cy="6957368"/>
          </a:xfrm>
          <a:prstGeom prst="rect">
            <a:avLst/>
          </a:prstGeom>
        </p:spPr>
        <p:txBody>
          <a:bodyPr anchor="t"/>
          <a:lstStyle>
            <a:lvl1pPr marL="444500" indent="-444500" algn="l" defTabSz="2438338">
              <a:lnSpc>
                <a:spcPct val="80000"/>
              </a:lnSpc>
              <a:spcBef>
                <a:spcPts val="4200"/>
              </a:spcBef>
              <a:buSzPct val="100000"/>
              <a:buChar char="•"/>
              <a:defRPr b="0" sz="4000">
                <a:latin typeface="Proxima Nova Medium"/>
                <a:ea typeface="Proxima Nova Medium"/>
                <a:cs typeface="Proxima Nova Medium"/>
                <a:sym typeface="Proxima Nova Medium"/>
              </a:defRPr>
            </a:lvl1pPr>
            <a:lvl2pPr marL="889000" indent="-444500" algn="l" defTabSz="2438338">
              <a:lnSpc>
                <a:spcPct val="80000"/>
              </a:lnSpc>
              <a:spcBef>
                <a:spcPts val="4200"/>
              </a:spcBef>
              <a:buSzPct val="100000"/>
              <a:buChar char="•"/>
              <a:defRPr b="0" sz="4000">
                <a:latin typeface="Proxima Nova Medium"/>
                <a:ea typeface="Proxima Nova Medium"/>
                <a:cs typeface="Proxima Nova Medium"/>
                <a:sym typeface="Proxima Nova Medium"/>
              </a:defRPr>
            </a:lvl2pPr>
            <a:lvl3pPr marL="1333500" indent="-444500" algn="l" defTabSz="2438338">
              <a:lnSpc>
                <a:spcPct val="80000"/>
              </a:lnSpc>
              <a:spcBef>
                <a:spcPts val="4200"/>
              </a:spcBef>
              <a:buSzPct val="100000"/>
              <a:buChar char="•"/>
              <a:defRPr b="0" sz="4000">
                <a:latin typeface="Proxima Nova Medium"/>
                <a:ea typeface="Proxima Nova Medium"/>
                <a:cs typeface="Proxima Nova Medium"/>
                <a:sym typeface="Proxima Nova Medium"/>
              </a:defRPr>
            </a:lvl3pPr>
            <a:lvl4pPr marL="1778000" indent="-444500" algn="l" defTabSz="2438338">
              <a:lnSpc>
                <a:spcPct val="80000"/>
              </a:lnSpc>
              <a:spcBef>
                <a:spcPts val="4200"/>
              </a:spcBef>
              <a:buSzPct val="100000"/>
              <a:buChar char="•"/>
              <a:defRPr b="0" sz="4000">
                <a:latin typeface="Proxima Nova Medium"/>
                <a:ea typeface="Proxima Nova Medium"/>
                <a:cs typeface="Proxima Nova Medium"/>
                <a:sym typeface="Proxima Nova Medium"/>
              </a:defRPr>
            </a:lvl4pPr>
            <a:lvl5pPr marL="2222500" indent="-444500" algn="l" defTabSz="2438338">
              <a:lnSpc>
                <a:spcPct val="80000"/>
              </a:lnSpc>
              <a:spcBef>
                <a:spcPts val="4200"/>
              </a:spcBef>
              <a:buSzPct val="100000"/>
              <a:buChar char="•"/>
              <a:defRPr b="0" sz="4000">
                <a:latin typeface="Proxima Nova Medium"/>
                <a:ea typeface="Proxima Nova Medium"/>
                <a:cs typeface="Proxima Nova Medium"/>
                <a:sym typeface="Proxima Nova Medium"/>
              </a:defRPr>
            </a:lvl5pPr>
          </a:lstStyle>
          <a:p>
            <a:pPr/>
            <a:r>
              <a:t>Slide bullet text</a:t>
            </a:r>
          </a:p>
          <a:p>
            <a:pPr lvl="1"/>
            <a:r>
              <a:t/>
            </a:r>
          </a:p>
          <a:p>
            <a:pPr lvl="2"/>
            <a:r>
              <a:t/>
            </a:r>
          </a:p>
          <a:p>
            <a:pPr lvl="3"/>
            <a:r>
              <a:t/>
            </a:r>
          </a:p>
          <a:p>
            <a:pPr lvl="4"/>
            <a:r>
              <a:t/>
            </a:r>
          </a:p>
        </p:txBody>
      </p:sp>
      <p:sp>
        <p:nvSpPr>
          <p:cNvPr id="4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53" name="Rectangle"/>
          <p:cNvSpPr/>
          <p:nvPr/>
        </p:nvSpPr>
        <p:spPr>
          <a:xfrm>
            <a:off x="12192000" y="2079724"/>
            <a:ext cx="11188700" cy="9550401"/>
          </a:xfrm>
          <a:prstGeom prst="rect">
            <a:avLst/>
          </a:prstGeom>
          <a:solidFill>
            <a:srgbClr val="D3B9BD"/>
          </a:solidFill>
          <a:ln w="12700">
            <a:miter lim="400000"/>
          </a:ln>
        </p:spPr>
        <p:txBody>
          <a:bodyPr lIns="0" tIns="0" rIns="0" bIns="0" anchor="ctr"/>
          <a:lstStyle/>
          <a:p>
            <a:pPr defTabSz="415431">
              <a:lnSpc>
                <a:spcPct val="120000"/>
              </a:lnSpc>
              <a:spcBef>
                <a:spcPts val="0"/>
              </a:spcBef>
              <a:defRPr spc="-59" sz="3000">
                <a:solidFill>
                  <a:srgbClr val="FFFFFF"/>
                </a:solidFill>
                <a:latin typeface="Canela Deck Bold"/>
                <a:ea typeface="Canela Deck Bold"/>
                <a:cs typeface="Canela Deck Bold"/>
                <a:sym typeface="Canela Deck Bold"/>
              </a:defRPr>
            </a:pPr>
          </a:p>
        </p:txBody>
      </p:sp>
      <p:sp>
        <p:nvSpPr>
          <p:cNvPr id="54" name="Rectangle"/>
          <p:cNvSpPr/>
          <p:nvPr/>
        </p:nvSpPr>
        <p:spPr>
          <a:xfrm>
            <a:off x="1008906" y="1067048"/>
            <a:ext cx="11190188" cy="11581904"/>
          </a:xfrm>
          <a:prstGeom prst="rect">
            <a:avLst/>
          </a:prstGeom>
          <a:solidFill>
            <a:schemeClr val="accent5">
              <a:hueOff val="-246905"/>
              <a:satOff val="-77181"/>
              <a:lumOff val="20457"/>
            </a:schemeClr>
          </a:solidFill>
          <a:ln w="12700">
            <a:miter lim="400000"/>
          </a:ln>
        </p:spPr>
        <p:txBody>
          <a:bodyPr lIns="0" tIns="0" rIns="0" bIns="0" anchor="ctr"/>
          <a:lstStyle/>
          <a:p>
            <a:pPr defTabSz="415431">
              <a:lnSpc>
                <a:spcPct val="120000"/>
              </a:lnSpc>
              <a:spcBef>
                <a:spcPts val="0"/>
              </a:spcBef>
              <a:defRPr spc="-59" sz="3000">
                <a:solidFill>
                  <a:srgbClr val="FFFFFF"/>
                </a:solidFill>
                <a:latin typeface="Canela Deck Bold"/>
                <a:ea typeface="Canela Deck Bold"/>
                <a:cs typeface="Canela Deck Bold"/>
                <a:sym typeface="Canela Deck Bold"/>
              </a:defRPr>
            </a:pPr>
          </a:p>
        </p:txBody>
      </p:sp>
      <p:sp>
        <p:nvSpPr>
          <p:cNvPr id="55" name="Body Level One…"/>
          <p:cNvSpPr txBox="1"/>
          <p:nvPr>
            <p:ph type="body" idx="1" hasCustomPrompt="1"/>
          </p:nvPr>
        </p:nvSpPr>
        <p:spPr>
          <a:xfrm>
            <a:off x="2058458" y="3677751"/>
            <a:ext cx="20264297" cy="6956178"/>
          </a:xfrm>
          <a:prstGeom prst="rect">
            <a:avLst/>
          </a:prstGeom>
        </p:spPr>
        <p:txBody>
          <a:bodyPr numCol="2" spcCol="2314058" anchor="t"/>
          <a:lstStyle>
            <a:lvl1pPr marL="444500" indent="-444500" algn="l" defTabSz="2438338">
              <a:lnSpc>
                <a:spcPct val="80000"/>
              </a:lnSpc>
              <a:spcBef>
                <a:spcPts val="4200"/>
              </a:spcBef>
              <a:buSzPct val="100000"/>
              <a:buChar char="•"/>
              <a:defRPr b="0" sz="4000">
                <a:latin typeface="Proxima Nova Medium"/>
                <a:ea typeface="Proxima Nova Medium"/>
                <a:cs typeface="Proxima Nova Medium"/>
                <a:sym typeface="Proxima Nova Medium"/>
              </a:defRPr>
            </a:lvl1pPr>
            <a:lvl2pPr marL="889000" indent="-444500" algn="l" defTabSz="2438338">
              <a:lnSpc>
                <a:spcPct val="80000"/>
              </a:lnSpc>
              <a:spcBef>
                <a:spcPts val="4200"/>
              </a:spcBef>
              <a:buSzPct val="100000"/>
              <a:buChar char="•"/>
              <a:defRPr b="0" sz="4000">
                <a:latin typeface="Proxima Nova Medium"/>
                <a:ea typeface="Proxima Nova Medium"/>
                <a:cs typeface="Proxima Nova Medium"/>
                <a:sym typeface="Proxima Nova Medium"/>
              </a:defRPr>
            </a:lvl2pPr>
            <a:lvl3pPr marL="1333500" indent="-444500" algn="l" defTabSz="2438338">
              <a:lnSpc>
                <a:spcPct val="80000"/>
              </a:lnSpc>
              <a:spcBef>
                <a:spcPts val="4200"/>
              </a:spcBef>
              <a:buSzPct val="100000"/>
              <a:buChar char="•"/>
              <a:defRPr b="0" sz="4000">
                <a:latin typeface="Proxima Nova Medium"/>
                <a:ea typeface="Proxima Nova Medium"/>
                <a:cs typeface="Proxima Nova Medium"/>
                <a:sym typeface="Proxima Nova Medium"/>
              </a:defRPr>
            </a:lvl3pPr>
            <a:lvl4pPr marL="1778000" indent="-444500" algn="l" defTabSz="2438338">
              <a:lnSpc>
                <a:spcPct val="80000"/>
              </a:lnSpc>
              <a:spcBef>
                <a:spcPts val="4200"/>
              </a:spcBef>
              <a:buSzPct val="100000"/>
              <a:buChar char="•"/>
              <a:defRPr b="0" sz="4000">
                <a:latin typeface="Proxima Nova Medium"/>
                <a:ea typeface="Proxima Nova Medium"/>
                <a:cs typeface="Proxima Nova Medium"/>
                <a:sym typeface="Proxima Nova Medium"/>
              </a:defRPr>
            </a:lvl4pPr>
            <a:lvl5pPr marL="2222500" indent="-444500" algn="l" defTabSz="2438338">
              <a:lnSpc>
                <a:spcPct val="80000"/>
              </a:lnSpc>
              <a:spcBef>
                <a:spcPts val="4200"/>
              </a:spcBef>
              <a:buSzPct val="100000"/>
              <a:buChar char="•"/>
              <a:defRPr b="0" sz="4000">
                <a:latin typeface="Proxima Nova Medium"/>
                <a:ea typeface="Proxima Nova Medium"/>
                <a:cs typeface="Proxima Nova Medium"/>
                <a:sym typeface="Proxima Nova Medium"/>
              </a:defRPr>
            </a:lvl5pPr>
          </a:lstStyle>
          <a:p>
            <a:pPr/>
            <a:r>
              <a:t>Slide bullet text</a:t>
            </a:r>
          </a:p>
          <a:p>
            <a:pPr lvl="1"/>
            <a:r>
              <a:t/>
            </a:r>
          </a:p>
          <a:p>
            <a:pPr lvl="2"/>
            <a:r>
              <a:t/>
            </a:r>
          </a:p>
          <a:p>
            <a:pPr lvl="3"/>
            <a:r>
              <a:t/>
            </a:r>
          </a:p>
          <a:p>
            <a:pPr lvl="4"/>
            <a:r>
              <a:t/>
            </a:r>
          </a:p>
        </p:txBody>
      </p:sp>
      <p:sp>
        <p:nvSpPr>
          <p:cNvPr id="56" name="Slide Number"/>
          <p:cNvSpPr txBox="1"/>
          <p:nvPr>
            <p:ph type="sldNum" sz="quarter" idx="2"/>
          </p:nvPr>
        </p:nvSpPr>
        <p:spPr>
          <a:xfrm>
            <a:off x="12044578" y="13131800"/>
            <a:ext cx="307544" cy="3429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63" name="Image"/>
          <p:cNvSpPr/>
          <p:nvPr>
            <p:ph type="pic" idx="21"/>
          </p:nvPr>
        </p:nvSpPr>
        <p:spPr>
          <a:xfrm>
            <a:off x="11700889" y="-1027620"/>
            <a:ext cx="12288856" cy="15023089"/>
          </a:xfrm>
          <a:prstGeom prst="rect">
            <a:avLst/>
          </a:prstGeom>
        </p:spPr>
        <p:txBody>
          <a:bodyPr lIns="91439" tIns="45719" rIns="91439" bIns="45719" anchor="t">
            <a:noAutofit/>
          </a:bodyPr>
          <a:lstStyle/>
          <a:p>
            <a:pPr/>
          </a:p>
        </p:txBody>
      </p:sp>
      <p:sp>
        <p:nvSpPr>
          <p:cNvPr id="64" name="Rectangle"/>
          <p:cNvSpPr/>
          <p:nvPr/>
        </p:nvSpPr>
        <p:spPr>
          <a:xfrm>
            <a:off x="1008906" y="1067048"/>
            <a:ext cx="11190188" cy="11581904"/>
          </a:xfrm>
          <a:prstGeom prst="rect">
            <a:avLst/>
          </a:prstGeom>
          <a:solidFill>
            <a:schemeClr val="accent5">
              <a:hueOff val="-246905"/>
              <a:satOff val="-77181"/>
              <a:lumOff val="20457"/>
            </a:schemeClr>
          </a:solidFill>
          <a:ln w="12700">
            <a:miter lim="400000"/>
          </a:ln>
        </p:spPr>
        <p:txBody>
          <a:bodyPr lIns="0" tIns="0" rIns="0" bIns="0" anchor="ctr"/>
          <a:lstStyle/>
          <a:p>
            <a:pPr defTabSz="415431">
              <a:lnSpc>
                <a:spcPct val="120000"/>
              </a:lnSpc>
              <a:spcBef>
                <a:spcPts val="0"/>
              </a:spcBef>
              <a:defRPr spc="-59" sz="3000">
                <a:solidFill>
                  <a:srgbClr val="FFFFFF"/>
                </a:solidFill>
                <a:latin typeface="Canela Deck Bold"/>
                <a:ea typeface="Canela Deck Bold"/>
                <a:cs typeface="Canela Deck Bold"/>
                <a:sym typeface="Canela Deck Bold"/>
              </a:defRPr>
            </a:pPr>
          </a:p>
        </p:txBody>
      </p:sp>
      <p:sp>
        <p:nvSpPr>
          <p:cNvPr id="65" name="Slide Subtitle"/>
          <p:cNvSpPr txBox="1"/>
          <p:nvPr>
            <p:ph type="body" sz="quarter" idx="22" hasCustomPrompt="1"/>
          </p:nvPr>
        </p:nvSpPr>
        <p:spPr>
          <a:xfrm>
            <a:off x="1802037" y="4375086"/>
            <a:ext cx="9603926" cy="845948"/>
          </a:xfrm>
          <a:prstGeom prst="rect">
            <a:avLst/>
          </a:prstGeom>
        </p:spPr>
        <p:txBody>
          <a:bodyPr/>
          <a:lstStyle/>
          <a:p>
            <a:pPr/>
            <a:r>
              <a:t>Slide Subtitle</a:t>
            </a:r>
          </a:p>
        </p:txBody>
      </p:sp>
      <p:sp>
        <p:nvSpPr>
          <p:cNvPr id="66" name="Slide Title"/>
          <p:cNvSpPr txBox="1"/>
          <p:nvPr>
            <p:ph type="title" hasCustomPrompt="1"/>
          </p:nvPr>
        </p:nvSpPr>
        <p:spPr>
          <a:xfrm>
            <a:off x="1802060" y="1640061"/>
            <a:ext cx="9601348" cy="2798379"/>
          </a:xfrm>
          <a:prstGeom prst="rect">
            <a:avLst/>
          </a:prstGeom>
        </p:spPr>
        <p:txBody>
          <a:bodyPr/>
          <a:lstStyle>
            <a:lvl1pPr>
              <a:lnSpc>
                <a:spcPct val="70000"/>
              </a:lnSpc>
              <a:defRPr sz="8200"/>
            </a:lvl1pPr>
          </a:lstStyle>
          <a:p>
            <a:pPr/>
            <a:r>
              <a:t>Slide Title</a:t>
            </a:r>
          </a:p>
        </p:txBody>
      </p:sp>
      <p:sp>
        <p:nvSpPr>
          <p:cNvPr id="67" name="Body Level One…"/>
          <p:cNvSpPr txBox="1"/>
          <p:nvPr>
            <p:ph type="body" sz="quarter" idx="1" hasCustomPrompt="1"/>
          </p:nvPr>
        </p:nvSpPr>
        <p:spPr>
          <a:xfrm>
            <a:off x="1802037" y="5778500"/>
            <a:ext cx="9596832" cy="6110784"/>
          </a:xfrm>
          <a:prstGeom prst="rect">
            <a:avLst/>
          </a:prstGeom>
        </p:spPr>
        <p:txBody>
          <a:bodyPr anchor="t"/>
          <a:lstStyle>
            <a:lvl1pPr marL="444500" indent="-444500" algn="l" defTabSz="2438338">
              <a:lnSpc>
                <a:spcPct val="80000"/>
              </a:lnSpc>
              <a:spcBef>
                <a:spcPts val="4200"/>
              </a:spcBef>
              <a:buSzPct val="100000"/>
              <a:buChar char="•"/>
              <a:defRPr b="0" sz="4000">
                <a:latin typeface="Proxima Nova Medium"/>
                <a:ea typeface="Proxima Nova Medium"/>
                <a:cs typeface="Proxima Nova Medium"/>
                <a:sym typeface="Proxima Nova Medium"/>
              </a:defRPr>
            </a:lvl1pPr>
            <a:lvl2pPr marL="889000" indent="-444500" algn="l" defTabSz="2438338">
              <a:lnSpc>
                <a:spcPct val="80000"/>
              </a:lnSpc>
              <a:spcBef>
                <a:spcPts val="4200"/>
              </a:spcBef>
              <a:buSzPct val="100000"/>
              <a:buChar char="•"/>
              <a:defRPr b="0" sz="4000">
                <a:latin typeface="Proxima Nova Medium"/>
                <a:ea typeface="Proxima Nova Medium"/>
                <a:cs typeface="Proxima Nova Medium"/>
                <a:sym typeface="Proxima Nova Medium"/>
              </a:defRPr>
            </a:lvl2pPr>
            <a:lvl3pPr marL="1333500" indent="-444500" algn="l" defTabSz="2438338">
              <a:lnSpc>
                <a:spcPct val="80000"/>
              </a:lnSpc>
              <a:spcBef>
                <a:spcPts val="4200"/>
              </a:spcBef>
              <a:buSzPct val="100000"/>
              <a:buChar char="•"/>
              <a:defRPr b="0" sz="4000">
                <a:latin typeface="Proxima Nova Medium"/>
                <a:ea typeface="Proxima Nova Medium"/>
                <a:cs typeface="Proxima Nova Medium"/>
                <a:sym typeface="Proxima Nova Medium"/>
              </a:defRPr>
            </a:lvl3pPr>
            <a:lvl4pPr marL="1778000" indent="-444500" algn="l" defTabSz="2438338">
              <a:lnSpc>
                <a:spcPct val="80000"/>
              </a:lnSpc>
              <a:spcBef>
                <a:spcPts val="4200"/>
              </a:spcBef>
              <a:buSzPct val="100000"/>
              <a:buChar char="•"/>
              <a:defRPr b="0" sz="4000">
                <a:latin typeface="Proxima Nova Medium"/>
                <a:ea typeface="Proxima Nova Medium"/>
                <a:cs typeface="Proxima Nova Medium"/>
                <a:sym typeface="Proxima Nova Medium"/>
              </a:defRPr>
            </a:lvl4pPr>
            <a:lvl5pPr marL="2222500" indent="-444500" algn="l" defTabSz="2438338">
              <a:lnSpc>
                <a:spcPct val="80000"/>
              </a:lnSpc>
              <a:spcBef>
                <a:spcPts val="4200"/>
              </a:spcBef>
              <a:buSzPct val="100000"/>
              <a:buChar char="•"/>
              <a:defRPr b="0" sz="4000">
                <a:latin typeface="Proxima Nova Medium"/>
                <a:ea typeface="Proxima Nova Medium"/>
                <a:cs typeface="Proxima Nova Medium"/>
                <a:sym typeface="Proxima Nova Medium"/>
              </a:defRPr>
            </a:lvl5pPr>
          </a:lstStyle>
          <a:p>
            <a:pPr/>
            <a:r>
              <a:t>Slide bullet text</a:t>
            </a:r>
          </a:p>
          <a:p>
            <a:pPr lvl="1"/>
            <a:r>
              <a:t/>
            </a:r>
          </a:p>
          <a:p>
            <a:pPr lvl="2"/>
            <a:r>
              <a:t/>
            </a:r>
          </a:p>
          <a:p>
            <a:pPr lvl="3"/>
            <a:r>
              <a:t/>
            </a:r>
          </a:p>
          <a:p>
            <a:pPr lvl="4"/>
            <a:r>
              <a:t/>
            </a:r>
          </a:p>
        </p:txBody>
      </p:sp>
      <p:sp>
        <p:nvSpPr>
          <p:cNvPr id="68" name="Slide Number"/>
          <p:cNvSpPr txBox="1"/>
          <p:nvPr>
            <p:ph type="sldNum" sz="quarter" idx="2"/>
          </p:nvPr>
        </p:nvSpPr>
        <p:spPr>
          <a:xfrm>
            <a:off x="12044578" y="13131800"/>
            <a:ext cx="307544" cy="3429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ection">
    <p:spTree>
      <p:nvGrpSpPr>
        <p:cNvPr id="1" name=""/>
        <p:cNvGrpSpPr/>
        <p:nvPr/>
      </p:nvGrpSpPr>
      <p:grpSpPr>
        <a:xfrm>
          <a:off x="0" y="0"/>
          <a:ext cx="0" cy="0"/>
          <a:chOff x="0" y="0"/>
          <a:chExt cx="0" cy="0"/>
        </a:xfrm>
      </p:grpSpPr>
      <p:sp>
        <p:nvSpPr>
          <p:cNvPr id="75" name="Rectangle"/>
          <p:cNvSpPr/>
          <p:nvPr/>
        </p:nvSpPr>
        <p:spPr>
          <a:xfrm>
            <a:off x="1002557" y="1068834"/>
            <a:ext cx="22378886" cy="11578332"/>
          </a:xfrm>
          <a:prstGeom prst="rect">
            <a:avLst/>
          </a:prstGeom>
          <a:solidFill>
            <a:srgbClr val="7CA0B2"/>
          </a:solidFill>
          <a:ln w="12700">
            <a:miter lim="400000"/>
          </a:ln>
        </p:spPr>
        <p:txBody>
          <a:bodyPr lIns="0" tIns="0" rIns="0" bIns="0" anchor="ctr"/>
          <a:lstStyle/>
          <a:p>
            <a:pPr defTabSz="415431">
              <a:lnSpc>
                <a:spcPct val="120000"/>
              </a:lnSpc>
              <a:spcBef>
                <a:spcPts val="0"/>
              </a:spcBef>
              <a:defRPr spc="-59" sz="3000">
                <a:solidFill>
                  <a:srgbClr val="FFFFFF"/>
                </a:solidFill>
                <a:latin typeface="Canela Deck Bold"/>
                <a:ea typeface="Canela Deck Bold"/>
                <a:cs typeface="Canela Deck Bold"/>
                <a:sym typeface="Canela Deck Bold"/>
              </a:defRPr>
            </a:pPr>
          </a:p>
        </p:txBody>
      </p:sp>
      <p:sp>
        <p:nvSpPr>
          <p:cNvPr id="76" name="Section Title"/>
          <p:cNvSpPr txBox="1"/>
          <p:nvPr>
            <p:ph type="title" hasCustomPrompt="1"/>
          </p:nvPr>
        </p:nvSpPr>
        <p:spPr>
          <a:xfrm>
            <a:off x="2057400" y="4196048"/>
            <a:ext cx="20269200" cy="5213153"/>
          </a:xfrm>
          <a:prstGeom prst="rect">
            <a:avLst/>
          </a:prstGeom>
        </p:spPr>
        <p:txBody>
          <a:bodyPr anchor="ctr"/>
          <a:lstStyle>
            <a:lvl1pPr>
              <a:lnSpc>
                <a:spcPct val="90000"/>
              </a:lnSpc>
              <a:defRPr sz="12000">
                <a:solidFill>
                  <a:srgbClr val="FFFFFF"/>
                </a:solidFill>
                <a:latin typeface="Canela Regular"/>
                <a:ea typeface="Canela Regular"/>
                <a:cs typeface="Canela Regular"/>
                <a:sym typeface="Canela Regular"/>
              </a:defRPr>
            </a:lvl1pPr>
          </a:lstStyle>
          <a:p>
            <a:pPr/>
            <a:r>
              <a:t>Section Title</a:t>
            </a:r>
          </a:p>
        </p:txBody>
      </p:sp>
      <p:sp>
        <p:nvSpPr>
          <p:cNvPr id="7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
    <p:spTree>
      <p:nvGrpSpPr>
        <p:cNvPr id="1" name=""/>
        <p:cNvGrpSpPr/>
        <p:nvPr/>
      </p:nvGrpSpPr>
      <p:grpSpPr>
        <a:xfrm>
          <a:off x="0" y="0"/>
          <a:ext cx="0" cy="0"/>
          <a:chOff x="0" y="0"/>
          <a:chExt cx="0" cy="0"/>
        </a:xfrm>
      </p:grpSpPr>
      <p:sp>
        <p:nvSpPr>
          <p:cNvPr id="84" name="Rectangle"/>
          <p:cNvSpPr/>
          <p:nvPr/>
        </p:nvSpPr>
        <p:spPr>
          <a:xfrm>
            <a:off x="1008907" y="1067048"/>
            <a:ext cx="22378886" cy="11581904"/>
          </a:xfrm>
          <a:prstGeom prst="rect">
            <a:avLst/>
          </a:prstGeom>
          <a:solidFill>
            <a:schemeClr val="accent5">
              <a:hueOff val="-246905"/>
              <a:satOff val="-77181"/>
              <a:lumOff val="20457"/>
            </a:schemeClr>
          </a:solidFill>
          <a:ln w="12700">
            <a:miter lim="400000"/>
          </a:ln>
        </p:spPr>
        <p:txBody>
          <a:bodyPr lIns="0" tIns="0" rIns="0" bIns="0" anchor="ctr"/>
          <a:lstStyle/>
          <a:p>
            <a:pPr defTabSz="415431">
              <a:lnSpc>
                <a:spcPct val="120000"/>
              </a:lnSpc>
              <a:spcBef>
                <a:spcPts val="0"/>
              </a:spcBef>
              <a:defRPr spc="-59" sz="3000">
                <a:solidFill>
                  <a:srgbClr val="FFFFFF"/>
                </a:solidFill>
                <a:latin typeface="Canela Deck Bold"/>
                <a:ea typeface="Canela Deck Bold"/>
                <a:cs typeface="Canela Deck Bold"/>
                <a:sym typeface="Canela Deck Bold"/>
              </a:defRPr>
            </a:pPr>
          </a:p>
        </p:txBody>
      </p:sp>
      <p:sp>
        <p:nvSpPr>
          <p:cNvPr id="85" name="Slide Subtitle"/>
          <p:cNvSpPr txBox="1"/>
          <p:nvPr>
            <p:ph type="body" sz="quarter" idx="21" hasCustomPrompt="1"/>
          </p:nvPr>
        </p:nvSpPr>
        <p:spPr>
          <a:xfrm>
            <a:off x="2057400" y="3232086"/>
            <a:ext cx="20269200" cy="845948"/>
          </a:xfrm>
          <a:prstGeom prst="rect">
            <a:avLst/>
          </a:prstGeom>
        </p:spPr>
        <p:txBody>
          <a:bodyPr/>
          <a:lstStyle/>
          <a:p>
            <a:pPr/>
            <a:r>
              <a:t>Slide Subtitle</a:t>
            </a:r>
          </a:p>
        </p:txBody>
      </p:sp>
      <p:sp>
        <p:nvSpPr>
          <p:cNvPr id="86" name="Slide Title"/>
          <p:cNvSpPr txBox="1"/>
          <p:nvPr>
            <p:ph type="title" hasCustomPrompt="1"/>
          </p:nvPr>
        </p:nvSpPr>
        <p:spPr>
          <a:xfrm>
            <a:off x="2057400" y="1060698"/>
            <a:ext cx="20269200" cy="2272842"/>
          </a:xfrm>
          <a:prstGeom prst="rect">
            <a:avLst/>
          </a:prstGeom>
        </p:spPr>
        <p:txBody>
          <a:bodyPr/>
          <a:lstStyle>
            <a:lvl1pPr>
              <a:lnSpc>
                <a:spcPct val="70000"/>
              </a:lnSpc>
              <a:defRPr sz="8200"/>
            </a:lvl1pPr>
          </a:lstStyle>
          <a:p>
            <a:pPr/>
            <a:r>
              <a:t>Slide Title</a:t>
            </a:r>
          </a:p>
        </p:txBody>
      </p:sp>
      <p:sp>
        <p:nvSpPr>
          <p:cNvPr id="8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Agenda">
    <p:spTree>
      <p:nvGrpSpPr>
        <p:cNvPr id="1" name=""/>
        <p:cNvGrpSpPr/>
        <p:nvPr/>
      </p:nvGrpSpPr>
      <p:grpSpPr>
        <a:xfrm>
          <a:off x="0" y="0"/>
          <a:ext cx="0" cy="0"/>
          <a:chOff x="0" y="0"/>
          <a:chExt cx="0" cy="0"/>
        </a:xfrm>
      </p:grpSpPr>
      <p:sp>
        <p:nvSpPr>
          <p:cNvPr id="94" name="Rectangle"/>
          <p:cNvSpPr/>
          <p:nvPr/>
        </p:nvSpPr>
        <p:spPr>
          <a:xfrm>
            <a:off x="12197605" y="1065312"/>
            <a:ext cx="11184585" cy="11585376"/>
          </a:xfrm>
          <a:prstGeom prst="rect">
            <a:avLst/>
          </a:prstGeom>
          <a:solidFill>
            <a:schemeClr val="accent1"/>
          </a:solidFill>
          <a:ln w="12700">
            <a:miter lim="400000"/>
          </a:ln>
        </p:spPr>
        <p:txBody>
          <a:bodyPr lIns="0" tIns="0" rIns="0" bIns="0" anchor="ctr"/>
          <a:lstStyle/>
          <a:p>
            <a:pPr defTabSz="415431">
              <a:lnSpc>
                <a:spcPct val="120000"/>
              </a:lnSpc>
              <a:spcBef>
                <a:spcPts val="0"/>
              </a:spcBef>
              <a:defRPr spc="-59" sz="3000">
                <a:solidFill>
                  <a:srgbClr val="FFFFFF"/>
                </a:solidFill>
                <a:latin typeface="Canela Deck Bold"/>
                <a:ea typeface="Canela Deck Bold"/>
                <a:cs typeface="Canela Deck Bold"/>
                <a:sym typeface="Canela Deck Bold"/>
              </a:defRPr>
            </a:pPr>
          </a:p>
        </p:txBody>
      </p:sp>
      <p:sp>
        <p:nvSpPr>
          <p:cNvPr id="95" name="Rectangle"/>
          <p:cNvSpPr/>
          <p:nvPr/>
        </p:nvSpPr>
        <p:spPr>
          <a:xfrm>
            <a:off x="1003299" y="2076549"/>
            <a:ext cx="11194307" cy="9556552"/>
          </a:xfrm>
          <a:prstGeom prst="rect">
            <a:avLst/>
          </a:prstGeom>
          <a:solidFill>
            <a:schemeClr val="accent3">
              <a:satOff val="-3883"/>
              <a:lumOff val="14670"/>
            </a:schemeClr>
          </a:solidFill>
          <a:ln w="12700">
            <a:miter lim="400000"/>
          </a:ln>
        </p:spPr>
        <p:txBody>
          <a:bodyPr lIns="0" tIns="0" rIns="0" bIns="0" anchor="ctr"/>
          <a:lstStyle/>
          <a:p>
            <a:pPr defTabSz="415431">
              <a:lnSpc>
                <a:spcPct val="120000"/>
              </a:lnSpc>
              <a:spcBef>
                <a:spcPts val="0"/>
              </a:spcBef>
              <a:defRPr spc="-59" sz="3000">
                <a:solidFill>
                  <a:srgbClr val="FFFFFF"/>
                </a:solidFill>
                <a:latin typeface="Canela Deck Bold"/>
                <a:ea typeface="Canela Deck Bold"/>
                <a:cs typeface="Canela Deck Bold"/>
                <a:sym typeface="Canela Deck Bold"/>
              </a:defRPr>
            </a:pPr>
          </a:p>
        </p:txBody>
      </p:sp>
      <p:sp>
        <p:nvSpPr>
          <p:cNvPr id="96" name="Body Level One…"/>
          <p:cNvSpPr txBox="1"/>
          <p:nvPr>
            <p:ph type="body" sz="quarter" idx="1" hasCustomPrompt="1"/>
          </p:nvPr>
        </p:nvSpPr>
        <p:spPr>
          <a:xfrm>
            <a:off x="13496600" y="4331487"/>
            <a:ext cx="9049076" cy="5492985"/>
          </a:xfrm>
          <a:prstGeom prst="rect">
            <a:avLst/>
          </a:prstGeom>
        </p:spPr>
        <p:txBody>
          <a:bodyPr/>
          <a:lstStyle>
            <a:lvl1pPr algn="l">
              <a:lnSpc>
                <a:spcPct val="100000"/>
              </a:lnSpc>
              <a:spcBef>
                <a:spcPts val="3200"/>
              </a:spcBef>
              <a:defRPr spc="-39" sz="4000"/>
            </a:lvl1pPr>
            <a:lvl2pPr algn="l">
              <a:lnSpc>
                <a:spcPct val="100000"/>
              </a:lnSpc>
              <a:spcBef>
                <a:spcPts val="3200"/>
              </a:spcBef>
              <a:defRPr spc="-39" sz="4000"/>
            </a:lvl2pPr>
            <a:lvl3pPr algn="l">
              <a:lnSpc>
                <a:spcPct val="100000"/>
              </a:lnSpc>
              <a:spcBef>
                <a:spcPts val="3200"/>
              </a:spcBef>
              <a:defRPr spc="-39" sz="4000"/>
            </a:lvl3pPr>
            <a:lvl4pPr algn="l">
              <a:lnSpc>
                <a:spcPct val="100000"/>
              </a:lnSpc>
              <a:spcBef>
                <a:spcPts val="3200"/>
              </a:spcBef>
              <a:defRPr spc="-39" sz="4000"/>
            </a:lvl4pPr>
            <a:lvl5pPr algn="l">
              <a:lnSpc>
                <a:spcPct val="100000"/>
              </a:lnSpc>
              <a:spcBef>
                <a:spcPts val="3200"/>
              </a:spcBef>
              <a:defRPr spc="-39" sz="4000"/>
            </a:lvl5pPr>
          </a:lstStyle>
          <a:p>
            <a:pPr/>
            <a:r>
              <a:t>Agenda Topics</a:t>
            </a:r>
          </a:p>
          <a:p>
            <a:pPr lvl="1"/>
            <a:r>
              <a:t/>
            </a:r>
          </a:p>
          <a:p>
            <a:pPr lvl="2"/>
            <a:r>
              <a:t/>
            </a:r>
          </a:p>
          <a:p>
            <a:pPr lvl="3"/>
            <a:r>
              <a:t/>
            </a:r>
          </a:p>
          <a:p>
            <a:pPr lvl="4"/>
            <a:r>
              <a:t/>
            </a:r>
          </a:p>
        </p:txBody>
      </p:sp>
      <p:sp>
        <p:nvSpPr>
          <p:cNvPr id="97" name="Agenda Title"/>
          <p:cNvSpPr txBox="1"/>
          <p:nvPr>
            <p:ph type="title" hasCustomPrompt="1"/>
          </p:nvPr>
        </p:nvSpPr>
        <p:spPr>
          <a:xfrm>
            <a:off x="1676400" y="5865318"/>
            <a:ext cx="9829800" cy="1733018"/>
          </a:xfrm>
          <a:prstGeom prst="rect">
            <a:avLst/>
          </a:prstGeom>
        </p:spPr>
        <p:txBody>
          <a:bodyPr anchor="ctr"/>
          <a:lstStyle>
            <a:lvl1pPr>
              <a:lnSpc>
                <a:spcPct val="70000"/>
              </a:lnSpc>
              <a:defRPr sz="8200"/>
            </a:lvl1pPr>
          </a:lstStyle>
          <a:p>
            <a:pPr/>
            <a:r>
              <a:t>Agenda Title</a:t>
            </a:r>
          </a:p>
        </p:txBody>
      </p:sp>
      <p:sp>
        <p:nvSpPr>
          <p:cNvPr id="9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tatement">
    <p:spTree>
      <p:nvGrpSpPr>
        <p:cNvPr id="1" name=""/>
        <p:cNvGrpSpPr/>
        <p:nvPr/>
      </p:nvGrpSpPr>
      <p:grpSpPr>
        <a:xfrm>
          <a:off x="0" y="0"/>
          <a:ext cx="0" cy="0"/>
          <a:chOff x="0" y="0"/>
          <a:chExt cx="0" cy="0"/>
        </a:xfrm>
      </p:grpSpPr>
      <p:sp>
        <p:nvSpPr>
          <p:cNvPr id="105" name="Rectangle"/>
          <p:cNvSpPr/>
          <p:nvPr/>
        </p:nvSpPr>
        <p:spPr>
          <a:xfrm>
            <a:off x="999500" y="1067048"/>
            <a:ext cx="22378886" cy="11581904"/>
          </a:xfrm>
          <a:prstGeom prst="rect">
            <a:avLst/>
          </a:prstGeom>
          <a:solidFill>
            <a:schemeClr val="accent5">
              <a:hueOff val="-246905"/>
              <a:satOff val="-77181"/>
              <a:lumOff val="20457"/>
            </a:schemeClr>
          </a:solidFill>
          <a:ln w="12700">
            <a:miter lim="400000"/>
          </a:ln>
        </p:spPr>
        <p:txBody>
          <a:bodyPr lIns="0" tIns="0" rIns="0" bIns="0" anchor="ctr"/>
          <a:lstStyle/>
          <a:p>
            <a:pPr defTabSz="415431">
              <a:lnSpc>
                <a:spcPct val="120000"/>
              </a:lnSpc>
              <a:spcBef>
                <a:spcPts val="0"/>
              </a:spcBef>
              <a:defRPr spc="-59" sz="3000">
                <a:solidFill>
                  <a:srgbClr val="FFFFFF"/>
                </a:solidFill>
                <a:latin typeface="Canela Deck Bold"/>
                <a:ea typeface="Canela Deck Bold"/>
                <a:cs typeface="Canela Deck Bold"/>
                <a:sym typeface="Canela Deck Bold"/>
              </a:defRPr>
            </a:pPr>
          </a:p>
        </p:txBody>
      </p:sp>
      <p:sp>
        <p:nvSpPr>
          <p:cNvPr id="106" name="Body Level One…"/>
          <p:cNvSpPr txBox="1"/>
          <p:nvPr>
            <p:ph type="body" sz="half" idx="1" hasCustomPrompt="1"/>
          </p:nvPr>
        </p:nvSpPr>
        <p:spPr>
          <a:xfrm>
            <a:off x="2057400" y="4261880"/>
            <a:ext cx="20269200" cy="5061561"/>
          </a:xfrm>
          <a:prstGeom prst="rect">
            <a:avLst/>
          </a:prstGeom>
        </p:spPr>
        <p:txBody>
          <a:bodyPr/>
          <a:lstStyle>
            <a:lvl1pPr>
              <a:defRPr b="0" sz="12000">
                <a:latin typeface="Canela Regular"/>
                <a:ea typeface="Canela Regular"/>
                <a:cs typeface="Canela Regular"/>
                <a:sym typeface="Canela Regular"/>
              </a:defRPr>
            </a:lvl1pPr>
            <a:lvl2pPr>
              <a:defRPr b="0" sz="12000">
                <a:latin typeface="Canela Regular"/>
                <a:ea typeface="Canela Regular"/>
                <a:cs typeface="Canela Regular"/>
                <a:sym typeface="Canela Regular"/>
              </a:defRPr>
            </a:lvl2pPr>
            <a:lvl3pPr>
              <a:defRPr b="0" sz="12000">
                <a:latin typeface="Canela Regular"/>
                <a:ea typeface="Canela Regular"/>
                <a:cs typeface="Canela Regular"/>
                <a:sym typeface="Canela Regular"/>
              </a:defRPr>
            </a:lvl3pPr>
            <a:lvl4pPr>
              <a:defRPr b="0" sz="12000">
                <a:latin typeface="Canela Regular"/>
                <a:ea typeface="Canela Regular"/>
                <a:cs typeface="Canela Regular"/>
                <a:sym typeface="Canela Regular"/>
              </a:defRPr>
            </a:lvl4pPr>
            <a:lvl5pPr>
              <a:defRPr b="0" sz="12000">
                <a:latin typeface="Canela Regular"/>
                <a:ea typeface="Canela Regular"/>
                <a:cs typeface="Canela Regular"/>
                <a:sym typeface="Canela Regular"/>
              </a:defRPr>
            </a:lvl5pPr>
          </a:lstStyle>
          <a:p>
            <a:pPr/>
            <a:r>
              <a:t>Statement </a:t>
            </a:r>
          </a:p>
          <a:p>
            <a:pPr lvl="1"/>
            <a:r>
              <a:t/>
            </a:r>
          </a:p>
          <a:p>
            <a:pPr lvl="2"/>
            <a:r>
              <a:t/>
            </a:r>
          </a:p>
          <a:p>
            <a:pPr lvl="3"/>
            <a:r>
              <a:t/>
            </a:r>
          </a:p>
          <a:p>
            <a:pPr lvl="4"/>
            <a:r>
              <a:t/>
            </a:r>
          </a:p>
        </p:txBody>
      </p:sp>
      <p:sp>
        <p:nvSpPr>
          <p:cNvPr id="10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ig Fact">
    <p:spTree>
      <p:nvGrpSpPr>
        <p:cNvPr id="1" name=""/>
        <p:cNvGrpSpPr/>
        <p:nvPr/>
      </p:nvGrpSpPr>
      <p:grpSpPr>
        <a:xfrm>
          <a:off x="0" y="0"/>
          <a:ext cx="0" cy="0"/>
          <a:chOff x="0" y="0"/>
          <a:chExt cx="0" cy="0"/>
        </a:xfrm>
      </p:grpSpPr>
      <p:sp>
        <p:nvSpPr>
          <p:cNvPr id="114" name="Rectangle"/>
          <p:cNvSpPr/>
          <p:nvPr/>
        </p:nvSpPr>
        <p:spPr>
          <a:xfrm>
            <a:off x="1008907" y="1066849"/>
            <a:ext cx="22378886" cy="11582302"/>
          </a:xfrm>
          <a:prstGeom prst="rect">
            <a:avLst/>
          </a:prstGeom>
          <a:solidFill>
            <a:schemeClr val="accent1"/>
          </a:solidFill>
          <a:ln w="12700">
            <a:miter lim="400000"/>
          </a:ln>
        </p:spPr>
        <p:txBody>
          <a:bodyPr lIns="0" tIns="0" rIns="0" bIns="0" anchor="ctr"/>
          <a:lstStyle/>
          <a:p>
            <a:pPr defTabSz="415431">
              <a:lnSpc>
                <a:spcPct val="120000"/>
              </a:lnSpc>
              <a:spcBef>
                <a:spcPts val="0"/>
              </a:spcBef>
              <a:defRPr spc="-59" sz="3000">
                <a:solidFill>
                  <a:srgbClr val="FFFFFF"/>
                </a:solidFill>
                <a:latin typeface="Canela Deck Bold"/>
                <a:ea typeface="Canela Deck Bold"/>
                <a:cs typeface="Canela Deck Bold"/>
                <a:sym typeface="Canela Deck Bold"/>
              </a:defRPr>
            </a:pPr>
          </a:p>
        </p:txBody>
      </p:sp>
      <p:sp>
        <p:nvSpPr>
          <p:cNvPr id="115" name="Fact information"/>
          <p:cNvSpPr txBox="1"/>
          <p:nvPr>
            <p:ph type="body" sz="quarter" idx="21" hasCustomPrompt="1"/>
          </p:nvPr>
        </p:nvSpPr>
        <p:spPr>
          <a:xfrm>
            <a:off x="2057400" y="8113450"/>
            <a:ext cx="20269200" cy="845948"/>
          </a:xfrm>
          <a:prstGeom prst="rect">
            <a:avLst/>
          </a:prstGeom>
        </p:spPr>
        <p:txBody>
          <a:bodyPr anchor="t"/>
          <a:lstStyle/>
          <a:p>
            <a:pPr/>
            <a:r>
              <a:t>Fact information</a:t>
            </a:r>
          </a:p>
        </p:txBody>
      </p:sp>
      <p:sp>
        <p:nvSpPr>
          <p:cNvPr id="116" name="Body Level One…"/>
          <p:cNvSpPr txBox="1"/>
          <p:nvPr>
            <p:ph type="body" sz="half" idx="1" hasCustomPrompt="1"/>
          </p:nvPr>
        </p:nvSpPr>
        <p:spPr>
          <a:xfrm>
            <a:off x="2057400" y="3498790"/>
            <a:ext cx="20269200" cy="4814114"/>
          </a:xfrm>
          <a:prstGeom prst="rect">
            <a:avLst/>
          </a:prstGeom>
        </p:spPr>
        <p:txBody>
          <a:bodyPr anchor="b"/>
          <a:lstStyle>
            <a:lvl1pPr defTabSz="2438338">
              <a:lnSpc>
                <a:spcPct val="80000"/>
              </a:lnSpc>
              <a:defRPr b="0" spc="-500" sz="25000">
                <a:latin typeface="+mn-lt"/>
                <a:ea typeface="+mn-ea"/>
                <a:cs typeface="+mn-cs"/>
                <a:sym typeface="Canela Bold"/>
              </a:defRPr>
            </a:lvl1pPr>
            <a:lvl2pPr defTabSz="2438338">
              <a:lnSpc>
                <a:spcPct val="80000"/>
              </a:lnSpc>
              <a:defRPr b="0" spc="-500" sz="25000">
                <a:latin typeface="+mn-lt"/>
                <a:ea typeface="+mn-ea"/>
                <a:cs typeface="+mn-cs"/>
                <a:sym typeface="Canela Bold"/>
              </a:defRPr>
            </a:lvl2pPr>
            <a:lvl3pPr defTabSz="2438338">
              <a:lnSpc>
                <a:spcPct val="80000"/>
              </a:lnSpc>
              <a:defRPr b="0" spc="-500" sz="25000">
                <a:latin typeface="+mn-lt"/>
                <a:ea typeface="+mn-ea"/>
                <a:cs typeface="+mn-cs"/>
                <a:sym typeface="Canela Bold"/>
              </a:defRPr>
            </a:lvl3pPr>
            <a:lvl4pPr defTabSz="2438338">
              <a:lnSpc>
                <a:spcPct val="80000"/>
              </a:lnSpc>
              <a:defRPr b="0" spc="-500" sz="25000">
                <a:latin typeface="+mn-lt"/>
                <a:ea typeface="+mn-ea"/>
                <a:cs typeface="+mn-cs"/>
                <a:sym typeface="Canela Bold"/>
              </a:defRPr>
            </a:lvl4pPr>
            <a:lvl5pPr defTabSz="2438338">
              <a:lnSpc>
                <a:spcPct val="80000"/>
              </a:lnSpc>
              <a:defRPr b="0" spc="-500" sz="25000">
                <a:latin typeface="+mn-lt"/>
                <a:ea typeface="+mn-ea"/>
                <a:cs typeface="+mn-cs"/>
                <a:sym typeface="Canela Bold"/>
              </a:defRPr>
            </a:lvl5pPr>
          </a:lstStyle>
          <a:p>
            <a:pPr/>
            <a:r>
              <a:t>100%</a:t>
            </a:r>
          </a:p>
          <a:p>
            <a:pPr lvl="1"/>
            <a:r>
              <a:t/>
            </a:r>
          </a:p>
          <a:p>
            <a:pPr lvl="2"/>
            <a:r>
              <a:t/>
            </a:r>
          </a:p>
          <a:p>
            <a:pPr lvl="3"/>
            <a:r>
              <a:t/>
            </a:r>
          </a:p>
          <a:p>
            <a:pPr lvl="4"/>
            <a:r>
              <a:t/>
            </a:r>
          </a:p>
        </p:txBody>
      </p:sp>
      <p:sp>
        <p:nvSpPr>
          <p:cNvPr id="1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24" name="Rectangle"/>
          <p:cNvSpPr/>
          <p:nvPr/>
        </p:nvSpPr>
        <p:spPr>
          <a:xfrm>
            <a:off x="1008907" y="1064171"/>
            <a:ext cx="22378886" cy="11587658"/>
          </a:xfrm>
          <a:prstGeom prst="rect">
            <a:avLst/>
          </a:prstGeom>
          <a:solidFill>
            <a:srgbClr val="D3B9BD"/>
          </a:solidFill>
          <a:ln w="12700">
            <a:miter lim="400000"/>
          </a:ln>
        </p:spPr>
        <p:txBody>
          <a:bodyPr lIns="0" tIns="0" rIns="0" bIns="0" anchor="ctr"/>
          <a:lstStyle/>
          <a:p>
            <a:pPr defTabSz="415431">
              <a:lnSpc>
                <a:spcPct val="120000"/>
              </a:lnSpc>
              <a:spcBef>
                <a:spcPts val="0"/>
              </a:spcBef>
              <a:defRPr spc="-59" sz="3000">
                <a:solidFill>
                  <a:srgbClr val="FFFFFF"/>
                </a:solidFill>
                <a:latin typeface="Canela Deck Bold"/>
                <a:ea typeface="Canela Deck Bold"/>
                <a:cs typeface="Canela Deck Bold"/>
                <a:sym typeface="Canela Deck Bold"/>
              </a:defRPr>
            </a:pPr>
          </a:p>
        </p:txBody>
      </p:sp>
      <p:sp>
        <p:nvSpPr>
          <p:cNvPr id="125" name="Body Level One…"/>
          <p:cNvSpPr txBox="1"/>
          <p:nvPr>
            <p:ph type="body" sz="quarter" idx="1" hasCustomPrompt="1"/>
          </p:nvPr>
        </p:nvSpPr>
        <p:spPr>
          <a:xfrm>
            <a:off x="5737745" y="5549900"/>
            <a:ext cx="12908510" cy="2628900"/>
          </a:xfrm>
          <a:prstGeom prst="rect">
            <a:avLst/>
          </a:prstGeom>
        </p:spPr>
        <p:txBody>
          <a:bodyPr/>
          <a:lstStyle>
            <a:lvl1pPr marL="320204" indent="-320204" algn="l" defTabSz="355600">
              <a:lnSpc>
                <a:spcPct val="80000"/>
              </a:lnSpc>
              <a:defRPr b="0" sz="7000">
                <a:latin typeface="Canela Deck Regular"/>
                <a:ea typeface="Canela Deck Regular"/>
                <a:cs typeface="Canela Deck Regular"/>
                <a:sym typeface="Canela Deck Regular"/>
              </a:defRPr>
            </a:lvl1pPr>
            <a:lvl2pPr marL="320204" indent="136995" algn="l" defTabSz="355600">
              <a:lnSpc>
                <a:spcPct val="80000"/>
              </a:lnSpc>
              <a:defRPr b="0" sz="7000">
                <a:latin typeface="Canela Deck Regular"/>
                <a:ea typeface="Canela Deck Regular"/>
                <a:cs typeface="Canela Deck Regular"/>
                <a:sym typeface="Canela Deck Regular"/>
              </a:defRPr>
            </a:lvl2pPr>
            <a:lvl3pPr marL="320204" indent="594195" algn="l" defTabSz="355600">
              <a:lnSpc>
                <a:spcPct val="80000"/>
              </a:lnSpc>
              <a:defRPr b="0" sz="7000">
                <a:latin typeface="Canela Deck Regular"/>
                <a:ea typeface="Canela Deck Regular"/>
                <a:cs typeface="Canela Deck Regular"/>
                <a:sym typeface="Canela Deck Regular"/>
              </a:defRPr>
            </a:lvl3pPr>
            <a:lvl4pPr marL="320204" indent="1051395" algn="l" defTabSz="355600">
              <a:lnSpc>
                <a:spcPct val="80000"/>
              </a:lnSpc>
              <a:defRPr b="0" sz="7000">
                <a:latin typeface="Canela Deck Regular"/>
                <a:ea typeface="Canela Deck Regular"/>
                <a:cs typeface="Canela Deck Regular"/>
                <a:sym typeface="Canela Deck Regular"/>
              </a:defRPr>
            </a:lvl4pPr>
            <a:lvl5pPr marL="320204" indent="1508595" algn="l" defTabSz="355600">
              <a:lnSpc>
                <a:spcPct val="80000"/>
              </a:lnSpc>
              <a:defRPr b="0" sz="7000">
                <a:latin typeface="Canela Deck Regular"/>
                <a:ea typeface="Canela Deck Regular"/>
                <a:cs typeface="Canela Deck Regular"/>
                <a:sym typeface="Canela Deck Regular"/>
              </a:defRPr>
            </a:lvl5pPr>
          </a:lstStyle>
          <a:p>
            <a:pPr/>
            <a:r>
              <a:t>“Notable Quote”</a:t>
            </a:r>
          </a:p>
          <a:p>
            <a:pPr lvl="1"/>
            <a:r>
              <a:t/>
            </a:r>
          </a:p>
          <a:p>
            <a:pPr lvl="2"/>
            <a:r>
              <a:t/>
            </a:r>
          </a:p>
          <a:p>
            <a:pPr lvl="3"/>
            <a:r>
              <a:t/>
            </a:r>
          </a:p>
          <a:p>
            <a:pPr lvl="4"/>
            <a:r>
              <a:t/>
            </a:r>
          </a:p>
        </p:txBody>
      </p:sp>
      <p:sp>
        <p:nvSpPr>
          <p:cNvPr id="126" name="Attribution"/>
          <p:cNvSpPr txBox="1"/>
          <p:nvPr>
            <p:ph type="body" sz="quarter" idx="21" hasCustomPrompt="1"/>
          </p:nvPr>
        </p:nvSpPr>
        <p:spPr>
          <a:xfrm>
            <a:off x="6100233" y="9999201"/>
            <a:ext cx="12546022" cy="508001"/>
          </a:xfrm>
          <a:prstGeom prst="rect">
            <a:avLst/>
          </a:prstGeom>
        </p:spPr>
        <p:txBody>
          <a:bodyPr anchor="t"/>
          <a:lstStyle>
            <a:lvl1pPr algn="l" defTabSz="355600">
              <a:lnSpc>
                <a:spcPct val="140000"/>
              </a:lnSpc>
              <a:defRPr spc="26" sz="2700"/>
            </a:lvl1pPr>
          </a:lstStyle>
          <a:p>
            <a:pPr/>
            <a:r>
              <a:t>Attribution</a:t>
            </a:r>
          </a:p>
        </p:txBody>
      </p:sp>
      <p:sp>
        <p:nvSpPr>
          <p:cNvPr id="12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134" name="153339838_1340x2010.jpg"/>
          <p:cNvSpPr/>
          <p:nvPr>
            <p:ph type="pic" idx="21"/>
          </p:nvPr>
        </p:nvSpPr>
        <p:spPr>
          <a:xfrm>
            <a:off x="12128500" y="-1638300"/>
            <a:ext cx="11341100" cy="17011650"/>
          </a:xfrm>
          <a:prstGeom prst="rect">
            <a:avLst/>
          </a:prstGeom>
        </p:spPr>
        <p:txBody>
          <a:bodyPr lIns="91439" tIns="45719" rIns="91439" bIns="45719" anchor="t">
            <a:noAutofit/>
          </a:bodyPr>
          <a:lstStyle/>
          <a:p>
            <a:pPr/>
          </a:p>
        </p:txBody>
      </p:sp>
      <p:sp>
        <p:nvSpPr>
          <p:cNvPr id="135" name="936299162_1323x1986.jpg"/>
          <p:cNvSpPr/>
          <p:nvPr>
            <p:ph type="pic" idx="22"/>
          </p:nvPr>
        </p:nvSpPr>
        <p:spPr>
          <a:xfrm>
            <a:off x="1003300" y="-4737100"/>
            <a:ext cx="11201401" cy="16814800"/>
          </a:xfrm>
          <a:prstGeom prst="rect">
            <a:avLst/>
          </a:prstGeom>
        </p:spPr>
        <p:txBody>
          <a:bodyPr lIns="91439" tIns="45719" rIns="91439" bIns="45719" anchor="t">
            <a:noAutofit/>
          </a:bodyPr>
          <a:lstStyle/>
          <a:p>
            <a:pPr/>
          </a:p>
        </p:txBody>
      </p:sp>
      <p:sp>
        <p:nvSpPr>
          <p:cNvPr id="136" name="101883338_1323x1985.jpg"/>
          <p:cNvSpPr/>
          <p:nvPr>
            <p:ph type="pic" idx="23"/>
          </p:nvPr>
        </p:nvSpPr>
        <p:spPr>
          <a:xfrm>
            <a:off x="1003300" y="1344083"/>
            <a:ext cx="11201400" cy="16806333"/>
          </a:xfrm>
          <a:prstGeom prst="rect">
            <a:avLst/>
          </a:prstGeom>
        </p:spPr>
        <p:txBody>
          <a:bodyPr lIns="91439" tIns="45719" rIns="91439" bIns="45719" anchor="t">
            <a:noAutofit/>
          </a:bodyPr>
          <a:lstStyle/>
          <a:p>
            <a:pPr/>
          </a:p>
        </p:txBody>
      </p:sp>
      <p:sp>
        <p:nvSpPr>
          <p:cNvPr id="137" name="Slide Number"/>
          <p:cNvSpPr txBox="1"/>
          <p:nvPr>
            <p:ph type="sldNum" sz="quarter" idx="2"/>
          </p:nvPr>
        </p:nvSpPr>
        <p:spPr>
          <a:xfrm>
            <a:off x="12043207" y="13131800"/>
            <a:ext cx="307544" cy="3429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44" name="913369614_2691x1794.jpg"/>
          <p:cNvSpPr/>
          <p:nvPr>
            <p:ph type="pic" idx="21"/>
          </p:nvPr>
        </p:nvSpPr>
        <p:spPr>
          <a:xfrm>
            <a:off x="800100" y="253554"/>
            <a:ext cx="22783800" cy="15239310"/>
          </a:xfrm>
          <a:prstGeom prst="rect">
            <a:avLst/>
          </a:prstGeom>
        </p:spPr>
        <p:txBody>
          <a:bodyPr lIns="91439" tIns="45719" rIns="91439" bIns="45719" anchor="t">
            <a:noAutofit/>
          </a:bodyPr>
          <a:lstStyle/>
          <a:p>
            <a:pPr/>
          </a:p>
        </p:txBody>
      </p:sp>
      <p:sp>
        <p:nvSpPr>
          <p:cNvPr id="1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15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6F7F2"/>
        </a:solidFill>
      </p:bgPr>
    </p:bg>
    <p:spTree>
      <p:nvGrpSpPr>
        <p:cNvPr id="1" name=""/>
        <p:cNvGrpSpPr/>
        <p:nvPr/>
      </p:nvGrpSpPr>
      <p:grpSpPr>
        <a:xfrm>
          <a:off x="0" y="0"/>
          <a:ext cx="0" cy="0"/>
          <a:chOff x="0" y="0"/>
          <a:chExt cx="0" cy="0"/>
        </a:xfrm>
      </p:grpSpPr>
      <p:sp>
        <p:nvSpPr>
          <p:cNvPr id="2" name="Rectangle"/>
          <p:cNvSpPr/>
          <p:nvPr/>
        </p:nvSpPr>
        <p:spPr>
          <a:xfrm>
            <a:off x="1002557" y="1066800"/>
            <a:ext cx="22378886" cy="11582400"/>
          </a:xfrm>
          <a:prstGeom prst="rect">
            <a:avLst/>
          </a:prstGeom>
          <a:solidFill>
            <a:srgbClr val="D3B9BD"/>
          </a:solidFill>
          <a:ln w="12700">
            <a:miter lim="400000"/>
          </a:ln>
        </p:spPr>
        <p:txBody>
          <a:bodyPr lIns="0" tIns="0" rIns="0" bIns="0" anchor="ctr"/>
          <a:lstStyle/>
          <a:p>
            <a:pPr defTabSz="415431">
              <a:lnSpc>
                <a:spcPct val="120000"/>
              </a:lnSpc>
              <a:spcBef>
                <a:spcPts val="0"/>
              </a:spcBef>
              <a:defRPr spc="-59" sz="3000">
                <a:solidFill>
                  <a:srgbClr val="FFFFFF"/>
                </a:solidFill>
                <a:latin typeface="Canela Deck Bold"/>
                <a:ea typeface="Canela Deck Bold"/>
                <a:cs typeface="Canela Deck Bold"/>
                <a:sym typeface="Canela Deck Bold"/>
              </a:defRPr>
            </a:pPr>
          </a:p>
        </p:txBody>
      </p:sp>
      <p:sp>
        <p:nvSpPr>
          <p:cNvPr id="3" name="Presentation Title"/>
          <p:cNvSpPr txBox="1"/>
          <p:nvPr>
            <p:ph type="title" hasCustomPrompt="1"/>
          </p:nvPr>
        </p:nvSpPr>
        <p:spPr>
          <a:xfrm>
            <a:off x="2057400" y="2865877"/>
            <a:ext cx="20269200" cy="535973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Presentation Title</a:t>
            </a:r>
          </a:p>
        </p:txBody>
      </p:sp>
      <p:sp>
        <p:nvSpPr>
          <p:cNvPr id="4" name="Body Level One…"/>
          <p:cNvSpPr txBox="1"/>
          <p:nvPr>
            <p:ph type="body" idx="1" hasCustomPrompt="1"/>
          </p:nvPr>
        </p:nvSpPr>
        <p:spPr>
          <a:xfrm>
            <a:off x="2057400" y="7814975"/>
            <a:ext cx="20269200" cy="14880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Slide Subtitle</a:t>
            </a:r>
          </a:p>
          <a:p>
            <a:pPr lvl="1"/>
            <a:r>
              <a:t/>
            </a:r>
          </a:p>
          <a:p>
            <a:pPr lvl="2"/>
            <a:r>
              <a:t/>
            </a:r>
          </a:p>
          <a:p>
            <a:pPr lvl="3"/>
            <a:r>
              <a:t/>
            </a:r>
          </a:p>
          <a:p>
            <a:pPr lvl="4"/>
            <a:r>
              <a:t/>
            </a:r>
          </a:p>
        </p:txBody>
      </p:sp>
      <p:sp>
        <p:nvSpPr>
          <p:cNvPr id="5" name="Slide Number"/>
          <p:cNvSpPr txBox="1"/>
          <p:nvPr>
            <p:ph type="sldNum" sz="quarter" idx="2"/>
          </p:nvPr>
        </p:nvSpPr>
        <p:spPr>
          <a:xfrm>
            <a:off x="12038228" y="13131800"/>
            <a:ext cx="307544" cy="342900"/>
          </a:xfrm>
          <a:prstGeom prst="rect">
            <a:avLst/>
          </a:prstGeom>
          <a:ln w="12700">
            <a:miter lim="400000"/>
          </a:ln>
        </p:spPr>
        <p:txBody>
          <a:bodyPr wrap="none" lIns="50800" tIns="50800" rIns="50800" bIns="50800" anchor="b">
            <a:spAutoFit/>
          </a:bodyPr>
          <a:lstStyle>
            <a:lvl1pPr defTabSz="825500">
              <a:lnSpc>
                <a:spcPct val="100000"/>
              </a:lnSpc>
              <a:spcBef>
                <a:spcPts val="0"/>
              </a:spcBef>
              <a:defRPr sz="1600">
                <a:solidFill>
                  <a:srgbClr val="5E5E5E"/>
                </a:solidFill>
                <a:latin typeface="Proxima Nova"/>
                <a:ea typeface="Proxima Nova"/>
                <a:cs typeface="Proxima Nova"/>
                <a:sym typeface="Proxima Nova"/>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ctr" defTabSz="825500" rtl="0" latinLnBrk="0">
        <a:lnSpc>
          <a:spcPct val="80000"/>
        </a:lnSpc>
        <a:spcBef>
          <a:spcPts val="0"/>
        </a:spcBef>
        <a:spcAft>
          <a:spcPts val="0"/>
        </a:spcAft>
        <a:buClrTx/>
        <a:buSzTx/>
        <a:buFontTx/>
        <a:buNone/>
        <a:tabLst/>
        <a:defRPr b="0" baseline="0" cap="none" i="0" spc="0" strike="noStrike" sz="14500" u="none">
          <a:solidFill>
            <a:srgbClr val="000000"/>
          </a:solidFill>
          <a:uFillTx/>
          <a:latin typeface="+mn-lt"/>
          <a:ea typeface="+mn-ea"/>
          <a:cs typeface="+mn-cs"/>
          <a:sym typeface="Canela Bold"/>
        </a:defRPr>
      </a:lvl1pPr>
      <a:lvl2pPr marL="0" marR="0" indent="457200" algn="ctr" defTabSz="825500" rtl="0" latinLnBrk="0">
        <a:lnSpc>
          <a:spcPct val="80000"/>
        </a:lnSpc>
        <a:spcBef>
          <a:spcPts val="0"/>
        </a:spcBef>
        <a:spcAft>
          <a:spcPts val="0"/>
        </a:spcAft>
        <a:buClrTx/>
        <a:buSzTx/>
        <a:buFontTx/>
        <a:buNone/>
        <a:tabLst/>
        <a:defRPr b="0" baseline="0" cap="none" i="0" spc="0" strike="noStrike" sz="14500" u="none">
          <a:solidFill>
            <a:srgbClr val="000000"/>
          </a:solidFill>
          <a:uFillTx/>
          <a:latin typeface="+mn-lt"/>
          <a:ea typeface="+mn-ea"/>
          <a:cs typeface="+mn-cs"/>
          <a:sym typeface="Canela Bold"/>
        </a:defRPr>
      </a:lvl2pPr>
      <a:lvl3pPr marL="0" marR="0" indent="914400" algn="ctr" defTabSz="825500" rtl="0" latinLnBrk="0">
        <a:lnSpc>
          <a:spcPct val="80000"/>
        </a:lnSpc>
        <a:spcBef>
          <a:spcPts val="0"/>
        </a:spcBef>
        <a:spcAft>
          <a:spcPts val="0"/>
        </a:spcAft>
        <a:buClrTx/>
        <a:buSzTx/>
        <a:buFontTx/>
        <a:buNone/>
        <a:tabLst/>
        <a:defRPr b="0" baseline="0" cap="none" i="0" spc="0" strike="noStrike" sz="14500" u="none">
          <a:solidFill>
            <a:srgbClr val="000000"/>
          </a:solidFill>
          <a:uFillTx/>
          <a:latin typeface="+mn-lt"/>
          <a:ea typeface="+mn-ea"/>
          <a:cs typeface="+mn-cs"/>
          <a:sym typeface="Canela Bold"/>
        </a:defRPr>
      </a:lvl3pPr>
      <a:lvl4pPr marL="0" marR="0" indent="1371600" algn="ctr" defTabSz="825500" rtl="0" latinLnBrk="0">
        <a:lnSpc>
          <a:spcPct val="80000"/>
        </a:lnSpc>
        <a:spcBef>
          <a:spcPts val="0"/>
        </a:spcBef>
        <a:spcAft>
          <a:spcPts val="0"/>
        </a:spcAft>
        <a:buClrTx/>
        <a:buSzTx/>
        <a:buFontTx/>
        <a:buNone/>
        <a:tabLst/>
        <a:defRPr b="0" baseline="0" cap="none" i="0" spc="0" strike="noStrike" sz="14500" u="none">
          <a:solidFill>
            <a:srgbClr val="000000"/>
          </a:solidFill>
          <a:uFillTx/>
          <a:latin typeface="+mn-lt"/>
          <a:ea typeface="+mn-ea"/>
          <a:cs typeface="+mn-cs"/>
          <a:sym typeface="Canela Bold"/>
        </a:defRPr>
      </a:lvl4pPr>
      <a:lvl5pPr marL="0" marR="0" indent="1828800" algn="ctr" defTabSz="825500" rtl="0" latinLnBrk="0">
        <a:lnSpc>
          <a:spcPct val="80000"/>
        </a:lnSpc>
        <a:spcBef>
          <a:spcPts val="0"/>
        </a:spcBef>
        <a:spcAft>
          <a:spcPts val="0"/>
        </a:spcAft>
        <a:buClrTx/>
        <a:buSzTx/>
        <a:buFontTx/>
        <a:buNone/>
        <a:tabLst/>
        <a:defRPr b="0" baseline="0" cap="none" i="0" spc="0" strike="noStrike" sz="14500" u="none">
          <a:solidFill>
            <a:srgbClr val="000000"/>
          </a:solidFill>
          <a:uFillTx/>
          <a:latin typeface="+mn-lt"/>
          <a:ea typeface="+mn-ea"/>
          <a:cs typeface="+mn-cs"/>
          <a:sym typeface="Canela Bold"/>
        </a:defRPr>
      </a:lvl5pPr>
      <a:lvl6pPr marL="0" marR="0" indent="2286000" algn="ctr" defTabSz="825500" rtl="0" latinLnBrk="0">
        <a:lnSpc>
          <a:spcPct val="80000"/>
        </a:lnSpc>
        <a:spcBef>
          <a:spcPts val="0"/>
        </a:spcBef>
        <a:spcAft>
          <a:spcPts val="0"/>
        </a:spcAft>
        <a:buClrTx/>
        <a:buSzTx/>
        <a:buFontTx/>
        <a:buNone/>
        <a:tabLst/>
        <a:defRPr b="0" baseline="0" cap="none" i="0" spc="0" strike="noStrike" sz="14500" u="none">
          <a:solidFill>
            <a:srgbClr val="000000"/>
          </a:solidFill>
          <a:uFillTx/>
          <a:latin typeface="+mn-lt"/>
          <a:ea typeface="+mn-ea"/>
          <a:cs typeface="+mn-cs"/>
          <a:sym typeface="Canela Bold"/>
        </a:defRPr>
      </a:lvl6pPr>
      <a:lvl7pPr marL="0" marR="0" indent="2743200" algn="ctr" defTabSz="825500" rtl="0" latinLnBrk="0">
        <a:lnSpc>
          <a:spcPct val="80000"/>
        </a:lnSpc>
        <a:spcBef>
          <a:spcPts val="0"/>
        </a:spcBef>
        <a:spcAft>
          <a:spcPts val="0"/>
        </a:spcAft>
        <a:buClrTx/>
        <a:buSzTx/>
        <a:buFontTx/>
        <a:buNone/>
        <a:tabLst/>
        <a:defRPr b="0" baseline="0" cap="none" i="0" spc="0" strike="noStrike" sz="14500" u="none">
          <a:solidFill>
            <a:srgbClr val="000000"/>
          </a:solidFill>
          <a:uFillTx/>
          <a:latin typeface="+mn-lt"/>
          <a:ea typeface="+mn-ea"/>
          <a:cs typeface="+mn-cs"/>
          <a:sym typeface="Canela Bold"/>
        </a:defRPr>
      </a:lvl7pPr>
      <a:lvl8pPr marL="0" marR="0" indent="3200400" algn="ctr" defTabSz="825500" rtl="0" latinLnBrk="0">
        <a:lnSpc>
          <a:spcPct val="80000"/>
        </a:lnSpc>
        <a:spcBef>
          <a:spcPts val="0"/>
        </a:spcBef>
        <a:spcAft>
          <a:spcPts val="0"/>
        </a:spcAft>
        <a:buClrTx/>
        <a:buSzTx/>
        <a:buFontTx/>
        <a:buNone/>
        <a:tabLst/>
        <a:defRPr b="0" baseline="0" cap="none" i="0" spc="0" strike="noStrike" sz="14500" u="none">
          <a:solidFill>
            <a:srgbClr val="000000"/>
          </a:solidFill>
          <a:uFillTx/>
          <a:latin typeface="+mn-lt"/>
          <a:ea typeface="+mn-ea"/>
          <a:cs typeface="+mn-cs"/>
          <a:sym typeface="Canela Bold"/>
        </a:defRPr>
      </a:lvl8pPr>
      <a:lvl9pPr marL="0" marR="0" indent="3657600" algn="ctr" defTabSz="825500" rtl="0" latinLnBrk="0">
        <a:lnSpc>
          <a:spcPct val="80000"/>
        </a:lnSpc>
        <a:spcBef>
          <a:spcPts val="0"/>
        </a:spcBef>
        <a:spcAft>
          <a:spcPts val="0"/>
        </a:spcAft>
        <a:buClrTx/>
        <a:buSzTx/>
        <a:buFontTx/>
        <a:buNone/>
        <a:tabLst/>
        <a:defRPr b="0" baseline="0" cap="none" i="0" spc="0" strike="noStrike" sz="14500" u="none">
          <a:solidFill>
            <a:srgbClr val="000000"/>
          </a:solidFill>
          <a:uFillTx/>
          <a:latin typeface="+mn-lt"/>
          <a:ea typeface="+mn-ea"/>
          <a:cs typeface="+mn-cs"/>
          <a:sym typeface="Canela Bold"/>
        </a:defRPr>
      </a:lvl9pPr>
    </p:titleStyle>
    <p:bodyStyle>
      <a:lvl1pPr marL="0" marR="0" indent="0" algn="ctr" defTabSz="825500" rtl="0" latinLnBrk="0">
        <a:lnSpc>
          <a:spcPct val="90000"/>
        </a:lnSpc>
        <a:spcBef>
          <a:spcPts val="0"/>
        </a:spcBef>
        <a:spcAft>
          <a:spcPts val="0"/>
        </a:spcAft>
        <a:buClrTx/>
        <a:buSzTx/>
        <a:buFontTx/>
        <a:buNone/>
        <a:tabLst/>
        <a:defRPr b="1" baseline="0" cap="none" i="0" spc="0" strike="noStrike" sz="3900" u="none">
          <a:solidFill>
            <a:srgbClr val="000000"/>
          </a:solidFill>
          <a:uFillTx/>
          <a:latin typeface="Proxima Nova"/>
          <a:ea typeface="Proxima Nova"/>
          <a:cs typeface="Proxima Nova"/>
          <a:sym typeface="Proxima Nova"/>
        </a:defRPr>
      </a:lvl1pPr>
      <a:lvl2pPr marL="0" marR="0" indent="457200" algn="ctr" defTabSz="825500" rtl="0" latinLnBrk="0">
        <a:lnSpc>
          <a:spcPct val="90000"/>
        </a:lnSpc>
        <a:spcBef>
          <a:spcPts val="0"/>
        </a:spcBef>
        <a:spcAft>
          <a:spcPts val="0"/>
        </a:spcAft>
        <a:buClrTx/>
        <a:buSzTx/>
        <a:buFontTx/>
        <a:buNone/>
        <a:tabLst/>
        <a:defRPr b="1" baseline="0" cap="none" i="0" spc="0" strike="noStrike" sz="3900" u="none">
          <a:solidFill>
            <a:srgbClr val="000000"/>
          </a:solidFill>
          <a:uFillTx/>
          <a:latin typeface="Proxima Nova"/>
          <a:ea typeface="Proxima Nova"/>
          <a:cs typeface="Proxima Nova"/>
          <a:sym typeface="Proxima Nova"/>
        </a:defRPr>
      </a:lvl2pPr>
      <a:lvl3pPr marL="0" marR="0" indent="914400" algn="ctr" defTabSz="825500" rtl="0" latinLnBrk="0">
        <a:lnSpc>
          <a:spcPct val="90000"/>
        </a:lnSpc>
        <a:spcBef>
          <a:spcPts val="0"/>
        </a:spcBef>
        <a:spcAft>
          <a:spcPts val="0"/>
        </a:spcAft>
        <a:buClrTx/>
        <a:buSzTx/>
        <a:buFontTx/>
        <a:buNone/>
        <a:tabLst/>
        <a:defRPr b="1" baseline="0" cap="none" i="0" spc="0" strike="noStrike" sz="3900" u="none">
          <a:solidFill>
            <a:srgbClr val="000000"/>
          </a:solidFill>
          <a:uFillTx/>
          <a:latin typeface="Proxima Nova"/>
          <a:ea typeface="Proxima Nova"/>
          <a:cs typeface="Proxima Nova"/>
          <a:sym typeface="Proxima Nova"/>
        </a:defRPr>
      </a:lvl3pPr>
      <a:lvl4pPr marL="0" marR="0" indent="1371600" algn="ctr" defTabSz="825500" rtl="0" latinLnBrk="0">
        <a:lnSpc>
          <a:spcPct val="90000"/>
        </a:lnSpc>
        <a:spcBef>
          <a:spcPts val="0"/>
        </a:spcBef>
        <a:spcAft>
          <a:spcPts val="0"/>
        </a:spcAft>
        <a:buClrTx/>
        <a:buSzTx/>
        <a:buFontTx/>
        <a:buNone/>
        <a:tabLst/>
        <a:defRPr b="1" baseline="0" cap="none" i="0" spc="0" strike="noStrike" sz="3900" u="none">
          <a:solidFill>
            <a:srgbClr val="000000"/>
          </a:solidFill>
          <a:uFillTx/>
          <a:latin typeface="Proxima Nova"/>
          <a:ea typeface="Proxima Nova"/>
          <a:cs typeface="Proxima Nova"/>
          <a:sym typeface="Proxima Nova"/>
        </a:defRPr>
      </a:lvl4pPr>
      <a:lvl5pPr marL="0" marR="0" indent="1828800" algn="ctr" defTabSz="825500" rtl="0" latinLnBrk="0">
        <a:lnSpc>
          <a:spcPct val="90000"/>
        </a:lnSpc>
        <a:spcBef>
          <a:spcPts val="0"/>
        </a:spcBef>
        <a:spcAft>
          <a:spcPts val="0"/>
        </a:spcAft>
        <a:buClrTx/>
        <a:buSzTx/>
        <a:buFontTx/>
        <a:buNone/>
        <a:tabLst/>
        <a:defRPr b="1" baseline="0" cap="none" i="0" spc="0" strike="noStrike" sz="3900" u="none">
          <a:solidFill>
            <a:srgbClr val="000000"/>
          </a:solidFill>
          <a:uFillTx/>
          <a:latin typeface="Proxima Nova"/>
          <a:ea typeface="Proxima Nova"/>
          <a:cs typeface="Proxima Nova"/>
          <a:sym typeface="Proxima Nova"/>
        </a:defRPr>
      </a:lvl5pPr>
      <a:lvl6pPr marL="0" marR="0" indent="2286000" algn="ctr" defTabSz="825500" rtl="0" latinLnBrk="0">
        <a:lnSpc>
          <a:spcPct val="90000"/>
        </a:lnSpc>
        <a:spcBef>
          <a:spcPts val="0"/>
        </a:spcBef>
        <a:spcAft>
          <a:spcPts val="0"/>
        </a:spcAft>
        <a:buClrTx/>
        <a:buSzTx/>
        <a:buFontTx/>
        <a:buNone/>
        <a:tabLst/>
        <a:defRPr b="1" baseline="0" cap="none" i="0" spc="0" strike="noStrike" sz="3900" u="none">
          <a:solidFill>
            <a:srgbClr val="000000"/>
          </a:solidFill>
          <a:uFillTx/>
          <a:latin typeface="Proxima Nova"/>
          <a:ea typeface="Proxima Nova"/>
          <a:cs typeface="Proxima Nova"/>
          <a:sym typeface="Proxima Nova"/>
        </a:defRPr>
      </a:lvl6pPr>
      <a:lvl7pPr marL="0" marR="0" indent="2743200" algn="ctr" defTabSz="825500" rtl="0" latinLnBrk="0">
        <a:lnSpc>
          <a:spcPct val="90000"/>
        </a:lnSpc>
        <a:spcBef>
          <a:spcPts val="0"/>
        </a:spcBef>
        <a:spcAft>
          <a:spcPts val="0"/>
        </a:spcAft>
        <a:buClrTx/>
        <a:buSzTx/>
        <a:buFontTx/>
        <a:buNone/>
        <a:tabLst/>
        <a:defRPr b="1" baseline="0" cap="none" i="0" spc="0" strike="noStrike" sz="3900" u="none">
          <a:solidFill>
            <a:srgbClr val="000000"/>
          </a:solidFill>
          <a:uFillTx/>
          <a:latin typeface="Proxima Nova"/>
          <a:ea typeface="Proxima Nova"/>
          <a:cs typeface="Proxima Nova"/>
          <a:sym typeface="Proxima Nova"/>
        </a:defRPr>
      </a:lvl7pPr>
      <a:lvl8pPr marL="0" marR="0" indent="3200400" algn="ctr" defTabSz="825500" rtl="0" latinLnBrk="0">
        <a:lnSpc>
          <a:spcPct val="90000"/>
        </a:lnSpc>
        <a:spcBef>
          <a:spcPts val="0"/>
        </a:spcBef>
        <a:spcAft>
          <a:spcPts val="0"/>
        </a:spcAft>
        <a:buClrTx/>
        <a:buSzTx/>
        <a:buFontTx/>
        <a:buNone/>
        <a:tabLst/>
        <a:defRPr b="1" baseline="0" cap="none" i="0" spc="0" strike="noStrike" sz="3900" u="none">
          <a:solidFill>
            <a:srgbClr val="000000"/>
          </a:solidFill>
          <a:uFillTx/>
          <a:latin typeface="Proxima Nova"/>
          <a:ea typeface="Proxima Nova"/>
          <a:cs typeface="Proxima Nova"/>
          <a:sym typeface="Proxima Nova"/>
        </a:defRPr>
      </a:lvl8pPr>
      <a:lvl9pPr marL="0" marR="0" indent="3657600" algn="ctr" defTabSz="825500" rtl="0" latinLnBrk="0">
        <a:lnSpc>
          <a:spcPct val="90000"/>
        </a:lnSpc>
        <a:spcBef>
          <a:spcPts val="0"/>
        </a:spcBef>
        <a:spcAft>
          <a:spcPts val="0"/>
        </a:spcAft>
        <a:buClrTx/>
        <a:buSzTx/>
        <a:buFontTx/>
        <a:buNone/>
        <a:tabLst/>
        <a:defRPr b="1" baseline="0" cap="none" i="0" spc="0" strike="noStrike" sz="3900" u="none">
          <a:solidFill>
            <a:srgbClr val="000000"/>
          </a:solidFill>
          <a:uFillTx/>
          <a:latin typeface="Proxima Nova"/>
          <a:ea typeface="Proxima Nova"/>
          <a:cs typeface="Proxima Nova"/>
          <a:sym typeface="Proxima Nova"/>
        </a:defRPr>
      </a:lvl9pPr>
    </p:bodyStyle>
    <p:otherStyle>
      <a:lvl1pPr marL="0" marR="0" indent="0" algn="ctr" defTabSz="8255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Proxima Nova"/>
        </a:defRPr>
      </a:lvl1pPr>
      <a:lvl2pPr marL="0" marR="0" indent="457200" algn="ctr" defTabSz="8255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Proxima Nova"/>
        </a:defRPr>
      </a:lvl2pPr>
      <a:lvl3pPr marL="0" marR="0" indent="914400" algn="ctr" defTabSz="8255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Proxima Nova"/>
        </a:defRPr>
      </a:lvl3pPr>
      <a:lvl4pPr marL="0" marR="0" indent="1371600" algn="ctr" defTabSz="8255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Proxima Nova"/>
        </a:defRPr>
      </a:lvl4pPr>
      <a:lvl5pPr marL="0" marR="0" indent="1828800" algn="ctr" defTabSz="8255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Proxima Nova"/>
        </a:defRPr>
      </a:lvl5pPr>
      <a:lvl6pPr marL="0" marR="0" indent="2286000" algn="ctr" defTabSz="8255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Proxima Nova"/>
        </a:defRPr>
      </a:lvl6pPr>
      <a:lvl7pPr marL="0" marR="0" indent="2743200" algn="ctr" defTabSz="8255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Proxima Nova"/>
        </a:defRPr>
      </a:lvl7pPr>
      <a:lvl8pPr marL="0" marR="0" indent="3200400" algn="ctr" defTabSz="8255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Proxima Nova"/>
        </a:defRPr>
      </a:lvl8pPr>
      <a:lvl9pPr marL="0" marR="0" indent="3657600" algn="ctr" defTabSz="8255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Proxima Nova"/>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 name="Drs Chris Webb &amp; Natalie Hodgson"/>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lvl1pPr defTabSz="775969">
              <a:defRPr b="0" sz="5170">
                <a:latin typeface="Gill Sans"/>
                <a:ea typeface="Gill Sans"/>
                <a:cs typeface="Gill Sans"/>
                <a:sym typeface="Gill Sans"/>
              </a:defRPr>
            </a:lvl1pPr>
          </a:lstStyle>
          <a:p>
            <a:pPr/>
            <a:r>
              <a:t>Drs Chris Webb &amp; Natalie Hodgson</a:t>
            </a:r>
          </a:p>
        </p:txBody>
      </p:sp>
      <p:sp>
        <p:nvSpPr>
          <p:cNvPr id="162" name="Teaching the Consultation…"/>
          <p:cNvSpPr txBox="1"/>
          <p:nvPr>
            <p:ph type="ctrTitle"/>
          </p:nvPr>
        </p:nvSpPr>
        <p:spPr>
          <a:prstGeom prst="rect">
            <a:avLst/>
          </a:prstGeom>
        </p:spPr>
        <p:txBody>
          <a:bodyPr/>
          <a:lstStyle/>
          <a:p>
            <a:pPr>
              <a:defRPr sz="10200">
                <a:latin typeface="Gill Sans"/>
                <a:ea typeface="Gill Sans"/>
                <a:cs typeface="Gill Sans"/>
                <a:sym typeface="Gill Sans"/>
              </a:defRPr>
            </a:pPr>
            <a:r>
              <a:t>Teaching the Consultation</a:t>
            </a:r>
          </a:p>
          <a:p>
            <a:pPr>
              <a:defRPr sz="10200">
                <a:latin typeface="Gill Sans"/>
                <a:ea typeface="Gill Sans"/>
                <a:cs typeface="Gill Sans"/>
                <a:sym typeface="Gill Sans"/>
              </a:defRPr>
            </a:pPr>
            <a:r>
              <a:t>Intending Trainers 16th October 2020 </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4" name="Image" descr="Image"/>
          <p:cNvPicPr>
            <a:picLocks noChangeAspect="1"/>
          </p:cNvPicPr>
          <p:nvPr/>
        </p:nvPicPr>
        <p:blipFill>
          <a:blip r:embed="rId2">
            <a:extLst/>
          </a:blip>
          <a:stretch>
            <a:fillRect/>
          </a:stretch>
        </p:blipFill>
        <p:spPr>
          <a:xfrm>
            <a:off x="6985198" y="94456"/>
            <a:ext cx="10413578" cy="13527026"/>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7 steps"/>
          <p:cNvSpPr txBox="1"/>
          <p:nvPr>
            <p:ph type="title"/>
          </p:nvPr>
        </p:nvSpPr>
        <p:spPr>
          <a:prstGeom prst="rect">
            <a:avLst/>
          </a:prstGeom>
        </p:spPr>
        <p:txBody>
          <a:bodyPr/>
          <a:lstStyle>
            <a:lvl1pPr>
              <a:defRPr sz="12000">
                <a:latin typeface="Gill Sans"/>
                <a:ea typeface="Gill Sans"/>
                <a:cs typeface="Gill Sans"/>
                <a:sym typeface="Gill Sans"/>
              </a:defRPr>
            </a:lvl1pPr>
          </a:lstStyle>
          <a:p>
            <a:pPr/>
            <a:r>
              <a:t>7 steps</a:t>
            </a:r>
          </a:p>
        </p:txBody>
      </p:sp>
      <p:sp>
        <p:nvSpPr>
          <p:cNvPr id="167" name="Opens the consultation…"/>
          <p:cNvSpPr txBox="1"/>
          <p:nvPr>
            <p:ph type="body" idx="1"/>
          </p:nvPr>
        </p:nvSpPr>
        <p:spPr>
          <a:prstGeom prst="rect">
            <a:avLst/>
          </a:prstGeom>
        </p:spPr>
        <p:txBody>
          <a:bodyPr/>
          <a:lstStyle/>
          <a:p>
            <a:pPr marL="0" indent="0" algn="ctr" defTabSz="1950671">
              <a:spcBef>
                <a:spcPts val="3300"/>
              </a:spcBef>
              <a:buSzTx/>
              <a:buNone/>
              <a:defRPr sz="4400">
                <a:latin typeface="Gill Sans"/>
                <a:ea typeface="Gill Sans"/>
                <a:cs typeface="Gill Sans"/>
                <a:sym typeface="Gill Sans"/>
              </a:defRPr>
            </a:pPr>
            <a:r>
              <a:t>Opens the consultation </a:t>
            </a:r>
          </a:p>
          <a:p>
            <a:pPr marL="0" indent="0" algn="ctr" defTabSz="1950671">
              <a:spcBef>
                <a:spcPts val="3300"/>
              </a:spcBef>
              <a:buSzTx/>
              <a:buNone/>
              <a:defRPr sz="4400">
                <a:latin typeface="Gill Sans"/>
                <a:ea typeface="Gill Sans"/>
                <a:cs typeface="Gill Sans"/>
                <a:sym typeface="Gill Sans"/>
              </a:defRPr>
            </a:pPr>
            <a:r>
              <a:t>Discovers psycho-social context, patient’s ICE, identifies cues</a:t>
            </a:r>
          </a:p>
          <a:p>
            <a:pPr marL="0" indent="0" algn="ctr" defTabSz="1950671">
              <a:spcBef>
                <a:spcPts val="3300"/>
              </a:spcBef>
              <a:buSzTx/>
              <a:buNone/>
              <a:defRPr sz="4400">
                <a:latin typeface="Gill Sans"/>
                <a:ea typeface="Gill Sans"/>
                <a:cs typeface="Gill Sans"/>
                <a:sym typeface="Gill Sans"/>
              </a:defRPr>
            </a:pPr>
            <a:r>
              <a:t>Generates &amp; tests diagnostic hypotheses &amp; excludes serious disease </a:t>
            </a:r>
          </a:p>
          <a:p>
            <a:pPr marL="0" indent="0" algn="ctr" defTabSz="1950671">
              <a:spcBef>
                <a:spcPts val="3300"/>
              </a:spcBef>
              <a:buSzTx/>
              <a:buNone/>
              <a:defRPr sz="4400">
                <a:latin typeface="Gill Sans"/>
                <a:ea typeface="Gill Sans"/>
                <a:cs typeface="Gill Sans"/>
                <a:sym typeface="Gill Sans"/>
              </a:defRPr>
            </a:pPr>
            <a:r>
              <a:t>Undertakes appropriate examination &amp; tests</a:t>
            </a:r>
          </a:p>
          <a:p>
            <a:pPr marL="0" indent="0" algn="ctr" defTabSz="660400">
              <a:lnSpc>
                <a:spcPct val="90000"/>
              </a:lnSpc>
              <a:spcBef>
                <a:spcPts val="0"/>
              </a:spcBef>
              <a:buSzTx/>
              <a:buNone/>
              <a:defRPr sz="4400">
                <a:latin typeface="Gill Sans"/>
                <a:ea typeface="Gill Sans"/>
                <a:cs typeface="Gill Sans"/>
                <a:sym typeface="Gill Sans"/>
              </a:defRPr>
            </a:pPr>
          </a:p>
          <a:p>
            <a:pPr marL="0" indent="0" algn="ctr" defTabSz="660400">
              <a:lnSpc>
                <a:spcPct val="90000"/>
              </a:lnSpc>
              <a:spcBef>
                <a:spcPts val="0"/>
              </a:spcBef>
              <a:buSzTx/>
              <a:buNone/>
              <a:defRPr sz="4400">
                <a:latin typeface="Gill Sans"/>
                <a:ea typeface="Gill Sans"/>
                <a:cs typeface="Gill Sans"/>
                <a:sym typeface="Gill Sans"/>
              </a:defRPr>
            </a:pPr>
            <a:r>
              <a:t>Makes a working diagnosis</a:t>
            </a:r>
          </a:p>
          <a:p>
            <a:pPr marL="0" indent="0" algn="ctr" defTabSz="660400">
              <a:lnSpc>
                <a:spcPct val="90000"/>
              </a:lnSpc>
              <a:spcBef>
                <a:spcPts val="0"/>
              </a:spcBef>
              <a:buSzTx/>
              <a:buNone/>
              <a:defRPr sz="4400">
                <a:latin typeface="Gill Sans"/>
                <a:ea typeface="Gill Sans"/>
                <a:cs typeface="Gill Sans"/>
                <a:sym typeface="Gill Sans"/>
              </a:defRPr>
            </a:pPr>
          </a:p>
          <a:p>
            <a:pPr marL="0" indent="0" algn="ctr" defTabSz="660400">
              <a:lnSpc>
                <a:spcPct val="90000"/>
              </a:lnSpc>
              <a:spcBef>
                <a:spcPts val="0"/>
              </a:spcBef>
              <a:buSzTx/>
              <a:buNone/>
              <a:defRPr sz="4400">
                <a:latin typeface="Gill Sans"/>
                <a:ea typeface="Gill Sans"/>
                <a:cs typeface="Gill Sans"/>
                <a:sym typeface="Gill Sans"/>
              </a:defRPr>
            </a:pPr>
            <a:r>
              <a:t>Offers a safe patient-centred management plan</a:t>
            </a:r>
          </a:p>
          <a:p>
            <a:pPr marL="0" indent="0" algn="ctr" defTabSz="660400">
              <a:lnSpc>
                <a:spcPct val="90000"/>
              </a:lnSpc>
              <a:spcBef>
                <a:spcPts val="0"/>
              </a:spcBef>
              <a:buSzTx/>
              <a:buNone/>
              <a:defRPr sz="4400">
                <a:latin typeface="Gill Sans"/>
                <a:ea typeface="Gill Sans"/>
                <a:cs typeface="Gill Sans"/>
                <a:sym typeface="Gill Sans"/>
              </a:defRPr>
            </a:pPr>
          </a:p>
          <a:p>
            <a:pPr marL="0" indent="0" algn="ctr" defTabSz="660400">
              <a:lnSpc>
                <a:spcPct val="90000"/>
              </a:lnSpc>
              <a:spcBef>
                <a:spcPts val="0"/>
              </a:spcBef>
              <a:buSzTx/>
              <a:buNone/>
              <a:defRPr sz="4400">
                <a:latin typeface="Gill Sans"/>
                <a:ea typeface="Gill Sans"/>
                <a:cs typeface="Gill Sans"/>
                <a:sym typeface="Gill Sans"/>
              </a:defRPr>
            </a:pPr>
            <a:r>
              <a:t>Provides follow-up &amp; a safety net</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169" name="Table"/>
          <p:cNvGraphicFramePr/>
          <p:nvPr/>
        </p:nvGraphicFramePr>
        <p:xfrm>
          <a:off x="267657" y="289879"/>
          <a:ext cx="23861386" cy="13148941"/>
        </p:xfrm>
        <a:graphic xmlns:a="http://schemas.openxmlformats.org/drawingml/2006/main">
          <a:graphicData uri="http://schemas.openxmlformats.org/drawingml/2006/table">
            <a:tbl>
              <a:tblPr firstCol="0" firstRow="0" lastCol="0" lastRow="0" bandCol="0" bandRow="0" rtl="0">
                <a:tableStyleId>{2708684C-4D16-4618-839F-0558EEFCDFE6}</a:tableStyleId>
              </a:tblPr>
              <a:tblGrid>
                <a:gridCol w="11924343"/>
                <a:gridCol w="11924343"/>
              </a:tblGrid>
              <a:tr h="6568120">
                <a:tc>
                  <a:txBody>
                    <a:bodyPr/>
                    <a:lstStyle/>
                    <a:p>
                      <a:pPr defTabSz="914400">
                        <a:defRPr sz="1800"/>
                      </a:pPr>
                      <a:r>
                        <a:rPr b="1" sz="5500">
                          <a:latin typeface="Gill Sans"/>
                          <a:ea typeface="Gill Sans"/>
                          <a:cs typeface="Gill Sans"/>
                          <a:sym typeface="Gill Sans"/>
                        </a:rPr>
                        <a:t>Opens the consultation</a:t>
                      </a:r>
                    </a:p>
                  </a:txBody>
                  <a:tcPr marL="50800" marR="50800" marT="50800" marB="50800" anchor="ctr" anchorCtr="0" horzOverflow="overflow">
                    <a:lnL w="12700">
                      <a:solidFill>
                        <a:srgbClr val="6C6C6C"/>
                      </a:solidFill>
                      <a:miter lim="400000"/>
                    </a:lnL>
                    <a:lnT w="12700">
                      <a:solidFill>
                        <a:srgbClr val="6C6C6C"/>
                      </a:solidFill>
                      <a:miter lim="400000"/>
                    </a:lnT>
                  </a:tcPr>
                </a:tc>
                <a:tc>
                  <a:txBody>
                    <a:bodyPr/>
                    <a:lstStyle/>
                    <a:p>
                      <a:pPr defTabSz="914400">
                        <a:defRPr sz="1800"/>
                      </a:pPr>
                      <a:r>
                        <a:rPr sz="5200">
                          <a:latin typeface="Gill Sans"/>
                          <a:ea typeface="Gill Sans"/>
                          <a:cs typeface="Gill Sans"/>
                          <a:sym typeface="Gill Sans"/>
                        </a:rPr>
                        <a:t>The opening of the consultation is very important, and sets the scene for the whole consultation. Therefore if it goes badly, subsequent tasks can be adversely affected
A good opening contributes to the establishment of rapport and puts the patient at ease</a:t>
                      </a:r>
                    </a:p>
                  </a:txBody>
                  <a:tcPr marL="50800" marR="50800" marT="50800" marB="50800" anchor="ctr" anchorCtr="0" horzOverflow="overflow">
                    <a:lnR w="12700">
                      <a:solidFill>
                        <a:srgbClr val="6C6C6C"/>
                      </a:solidFill>
                      <a:miter lim="400000"/>
                    </a:lnR>
                    <a:lnT w="12700">
                      <a:solidFill>
                        <a:srgbClr val="6C6C6C"/>
                      </a:solidFill>
                      <a:miter lim="400000"/>
                    </a:lnT>
                  </a:tcPr>
                </a:tc>
              </a:tr>
              <a:tr h="6568120">
                <a:tc>
                  <a:txBody>
                    <a:bodyPr/>
                    <a:lstStyle/>
                    <a:p>
                      <a:pPr defTabSz="914400">
                        <a:defRPr sz="3900">
                          <a:latin typeface="Gill Sans"/>
                          <a:ea typeface="Gill Sans"/>
                          <a:cs typeface="Gill Sans"/>
                          <a:sym typeface="Gill Sans"/>
                        </a:defRPr>
                      </a:pPr>
                      <a:r>
                        <a:t> </a:t>
                      </a:r>
                      <a:r>
                        <a:rPr b="1"/>
                        <a:t>Behaviours</a:t>
                      </a:r>
                      <a:r>
                        <a:t> contributing to a successful opening:</a:t>
                      </a:r>
                    </a:p>
                    <a:p>
                      <a:pPr defTabSz="914400">
                        <a:defRPr sz="3900">
                          <a:latin typeface="Gill Sans"/>
                          <a:ea typeface="Gill Sans"/>
                          <a:cs typeface="Gill Sans"/>
                          <a:sym typeface="Gill Sans"/>
                        </a:defRPr>
                      </a:pPr>
                    </a:p>
                    <a:p>
                      <a:pPr defTabSz="914400">
                        <a:defRPr sz="3900">
                          <a:latin typeface="Gill Sans"/>
                          <a:ea typeface="Gill Sans"/>
                          <a:cs typeface="Gill Sans"/>
                          <a:sym typeface="Gill Sans"/>
                        </a:defRPr>
                      </a:pPr>
                      <a:r>
                        <a:t>Introducing himself/herself to the patient</a:t>
                      </a:r>
                    </a:p>
                    <a:p>
                      <a:pPr defTabSz="914400">
                        <a:defRPr sz="3900">
                          <a:latin typeface="Gill Sans"/>
                          <a:ea typeface="Gill Sans"/>
                          <a:cs typeface="Gill Sans"/>
                          <a:sym typeface="Gill Sans"/>
                        </a:defRPr>
                      </a:pPr>
                      <a:r>
                        <a:t>Demonstrating interested in the patient</a:t>
                      </a:r>
                    </a:p>
                    <a:p>
                      <a:pPr defTabSz="914400">
                        <a:defRPr sz="3900">
                          <a:latin typeface="Gill Sans"/>
                          <a:ea typeface="Gill Sans"/>
                          <a:cs typeface="Gill Sans"/>
                          <a:sym typeface="Gill Sans"/>
                        </a:defRPr>
                      </a:pPr>
                      <a:r>
                        <a:t>Non-verbal body language encourages the patient and helps them to feel ‘at ease’</a:t>
                      </a:r>
                    </a:p>
                    <a:p>
                      <a:pPr defTabSz="914400">
                        <a:defRPr sz="3900">
                          <a:latin typeface="Gill Sans"/>
                          <a:ea typeface="Gill Sans"/>
                          <a:cs typeface="Gill Sans"/>
                          <a:sym typeface="Gill Sans"/>
                        </a:defRPr>
                      </a:pPr>
                      <a:r>
                        <a:t>Begin with an open question (eg, “How can I help today?”)</a:t>
                      </a:r>
                    </a:p>
                    <a:p>
                      <a:pPr defTabSz="914400">
                        <a:defRPr sz="3900">
                          <a:latin typeface="Gill Sans"/>
                          <a:ea typeface="Gill Sans"/>
                          <a:cs typeface="Gill Sans"/>
                          <a:sym typeface="Gill Sans"/>
                        </a:defRPr>
                      </a:pPr>
                      <a:r>
                        <a:t>Do not interrupt the patient until they have said what they need to say</a:t>
                      </a:r>
                    </a:p>
                    <a:p>
                      <a:pPr defTabSz="914400">
                        <a:defRPr sz="3900">
                          <a:latin typeface="Gill Sans"/>
                          <a:ea typeface="Gill Sans"/>
                          <a:cs typeface="Gill Sans"/>
                          <a:sym typeface="Gill Sans"/>
                        </a:defRPr>
                      </a:pPr>
                      <a:r>
                        <a:t>Remain focussed on the patient with good eye contact and positive non verbal body language</a:t>
                      </a:r>
                    </a:p>
                  </a:txBody>
                  <a:tcPr marL="50800" marR="50800" marT="50800" marB="50800" anchor="ctr" anchorCtr="0" horzOverflow="overflow">
                    <a:lnL w="12700">
                      <a:solidFill>
                        <a:srgbClr val="6C6C6C"/>
                      </a:solidFill>
                      <a:miter lim="400000"/>
                    </a:lnL>
                    <a:lnB w="12700">
                      <a:solidFill>
                        <a:srgbClr val="6C6C6C"/>
                      </a:solidFill>
                      <a:miter lim="400000"/>
                    </a:lnB>
                  </a:tcPr>
                </a:tc>
                <a:tc>
                  <a:txBody>
                    <a:bodyPr/>
                    <a:lstStyle/>
                    <a:p>
                      <a:pPr defTabSz="914400">
                        <a:defRPr b="1" sz="5500">
                          <a:latin typeface="Gill Sans"/>
                          <a:ea typeface="Gill Sans"/>
                          <a:cs typeface="Gill Sans"/>
                          <a:sym typeface="Gill Sans"/>
                        </a:defRPr>
                      </a:pPr>
                      <a:r>
                        <a:t>Interpersonal Skills</a:t>
                      </a:r>
                    </a:p>
                    <a:p>
                      <a:pPr defTabSz="914400">
                        <a:defRPr sz="5500">
                          <a:latin typeface="Gill Sans"/>
                          <a:ea typeface="Gill Sans"/>
                          <a:cs typeface="Gill Sans"/>
                          <a:sym typeface="Gill Sans"/>
                        </a:defRPr>
                      </a:pPr>
                    </a:p>
                    <a:p>
                      <a:pPr defTabSz="914400">
                        <a:defRPr sz="5500">
                          <a:latin typeface="Gill Sans"/>
                          <a:ea typeface="Gill Sans"/>
                          <a:cs typeface="Gill Sans"/>
                          <a:sym typeface="Gill Sans"/>
                        </a:defRPr>
                      </a:pPr>
                      <a:r>
                        <a:t>Generates rapport</a:t>
                      </a:r>
                    </a:p>
                    <a:p>
                      <a:pPr defTabSz="914400">
                        <a:defRPr sz="5500">
                          <a:latin typeface="Gill Sans"/>
                          <a:ea typeface="Gill Sans"/>
                          <a:cs typeface="Gill Sans"/>
                          <a:sym typeface="Gill Sans"/>
                        </a:defRPr>
                      </a:pPr>
                      <a:r>
                        <a:t>Uses open and closed questions</a:t>
                      </a:r>
                    </a:p>
                    <a:p>
                      <a:pPr defTabSz="914400">
                        <a:defRPr sz="5500">
                          <a:latin typeface="Gill Sans"/>
                          <a:ea typeface="Gill Sans"/>
                          <a:cs typeface="Gill Sans"/>
                          <a:sym typeface="Gill Sans"/>
                        </a:defRPr>
                      </a:pPr>
                      <a:r>
                        <a:t>Listens and shows curiosity </a:t>
                      </a:r>
                    </a:p>
                    <a:p>
                      <a:pPr defTabSz="914400">
                        <a:defRPr sz="5500">
                          <a:latin typeface="Gill Sans"/>
                          <a:ea typeface="Gill Sans"/>
                          <a:cs typeface="Gill Sans"/>
                          <a:sym typeface="Gill Sans"/>
                        </a:defRPr>
                      </a:pPr>
                      <a:r>
                        <a:t>Clarifies</a:t>
                      </a:r>
                    </a:p>
                  </a:txBody>
                  <a:tcPr marL="50800" marR="50800" marT="50800" marB="50800" anchor="ctr" anchorCtr="0" horzOverflow="overflow">
                    <a:lnR w="12700">
                      <a:solidFill>
                        <a:srgbClr val="6C6C6C"/>
                      </a:solidFill>
                      <a:miter lim="400000"/>
                    </a:lnR>
                    <a:lnB w="12700">
                      <a:solidFill>
                        <a:srgbClr val="6C6C6C"/>
                      </a:solidFill>
                      <a:miter lim="400000"/>
                    </a:lnB>
                  </a:tcPr>
                </a:tc>
              </a:tr>
            </a:tbl>
          </a:graphicData>
        </a:graphic>
      </p:graphicFrame>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171" name="Table"/>
          <p:cNvGraphicFramePr/>
          <p:nvPr/>
        </p:nvGraphicFramePr>
        <p:xfrm>
          <a:off x="296116" y="346797"/>
          <a:ext cx="23672756" cy="13035105"/>
        </p:xfrm>
        <a:graphic xmlns:a="http://schemas.openxmlformats.org/drawingml/2006/main">
          <a:graphicData uri="http://schemas.openxmlformats.org/drawingml/2006/table">
            <a:tbl>
              <a:tblPr firstCol="0" firstRow="0" lastCol="0" lastRow="0" bandCol="0" bandRow="0" rtl="0">
                <a:tableStyleId>{2708684C-4D16-4618-839F-0558EEFCDFE6}</a:tableStyleId>
              </a:tblPr>
              <a:tblGrid>
                <a:gridCol w="11830028"/>
                <a:gridCol w="11830028"/>
              </a:tblGrid>
              <a:tr h="6511202">
                <a:tc>
                  <a:txBody>
                    <a:bodyPr/>
                    <a:lstStyle/>
                    <a:p>
                      <a:pPr defTabSz="914400">
                        <a:defRPr sz="1800"/>
                      </a:pPr>
                      <a:r>
                        <a:rPr b="1" sz="5500">
                          <a:latin typeface="Gill Sans"/>
                          <a:ea typeface="Gill Sans"/>
                          <a:cs typeface="Gill Sans"/>
                          <a:sym typeface="Gill Sans"/>
                        </a:rPr>
                        <a:t>Discovers psycho-social context and patient's ICE, identifies cues</a:t>
                      </a:r>
                    </a:p>
                  </a:txBody>
                  <a:tcPr marL="50800" marR="50800" marT="50800" marB="50800" anchor="ctr" anchorCtr="0" horzOverflow="overflow">
                    <a:lnL w="12700">
                      <a:solidFill>
                        <a:srgbClr val="6C6C6C"/>
                      </a:solidFill>
                      <a:miter lim="400000"/>
                    </a:lnL>
                    <a:lnT w="12700">
                      <a:solidFill>
                        <a:srgbClr val="6C6C6C"/>
                      </a:solidFill>
                      <a:miter lim="400000"/>
                    </a:lnT>
                  </a:tcPr>
                </a:tc>
                <a:tc>
                  <a:txBody>
                    <a:bodyPr/>
                    <a:lstStyle/>
                    <a:p>
                      <a:pPr defTabSz="914400">
                        <a:defRPr b="1" sz="3300">
                          <a:latin typeface="Gill Sans"/>
                          <a:ea typeface="Gill Sans"/>
                          <a:cs typeface="Gill Sans"/>
                          <a:sym typeface="Gill Sans"/>
                        </a:defRPr>
                      </a:pPr>
                      <a:r>
                        <a:t>Discovers Psycho-social Context</a:t>
                      </a:r>
                    </a:p>
                    <a:p>
                      <a:pPr defTabSz="914400">
                        <a:defRPr b="1" sz="3300">
                          <a:latin typeface="Gill Sans"/>
                          <a:ea typeface="Gill Sans"/>
                          <a:cs typeface="Gill Sans"/>
                          <a:sym typeface="Gill Sans"/>
                        </a:defRPr>
                      </a:pPr>
                    </a:p>
                    <a:p>
                      <a:pPr defTabSz="914400">
                        <a:defRPr sz="3300">
                          <a:latin typeface="Gill Sans"/>
                          <a:ea typeface="Gill Sans"/>
                          <a:cs typeface="Gill Sans"/>
                          <a:sym typeface="Gill Sans"/>
                        </a:defRPr>
                      </a:pPr>
                      <a:r>
                        <a:t>Obtaining information about psycho-social context is very important in developing patient centred management plans</a:t>
                      </a:r>
                    </a:p>
                    <a:p>
                      <a:pPr defTabSz="914400">
                        <a:defRPr sz="3300">
                          <a:latin typeface="Gill Sans"/>
                          <a:ea typeface="Gill Sans"/>
                          <a:cs typeface="Gill Sans"/>
                          <a:sym typeface="Gill Sans"/>
                        </a:defRPr>
                      </a:pPr>
                    </a:p>
                    <a:p>
                      <a:pPr defTabSz="914400">
                        <a:defRPr sz="3300">
                          <a:latin typeface="Gill Sans"/>
                          <a:ea typeface="Gill Sans"/>
                          <a:cs typeface="Gill Sans"/>
                          <a:sym typeface="Gill Sans"/>
                        </a:defRPr>
                      </a:pPr>
                      <a:r>
                        <a:t>Discover the relevant psycho-social information from the patient including aspects of work life and home life</a:t>
                      </a:r>
                    </a:p>
                    <a:p>
                      <a:pPr defTabSz="914400">
                        <a:defRPr sz="3300">
                          <a:latin typeface="Gill Sans"/>
                          <a:ea typeface="Gill Sans"/>
                          <a:cs typeface="Gill Sans"/>
                          <a:sym typeface="Gill Sans"/>
                        </a:defRPr>
                      </a:pPr>
                    </a:p>
                    <a:p>
                      <a:pPr defTabSz="914400">
                        <a:defRPr sz="3300">
                          <a:latin typeface="Gill Sans"/>
                          <a:ea typeface="Gill Sans"/>
                          <a:cs typeface="Gill Sans"/>
                          <a:sym typeface="Gill Sans"/>
                        </a:defRPr>
                      </a:pPr>
                      <a:r>
                        <a:t>Discover the impact of the problem on patient’s work and home life</a:t>
                      </a:r>
                    </a:p>
                    <a:p>
                      <a:pPr defTabSz="914400">
                        <a:defRPr sz="3300">
                          <a:latin typeface="Gill Sans"/>
                          <a:ea typeface="Gill Sans"/>
                          <a:cs typeface="Gill Sans"/>
                          <a:sym typeface="Gill Sans"/>
                        </a:defRPr>
                      </a:pPr>
                    </a:p>
                    <a:p>
                      <a:pPr defTabSz="914400">
                        <a:defRPr sz="3300">
                          <a:latin typeface="Gill Sans"/>
                          <a:ea typeface="Gill Sans"/>
                          <a:cs typeface="Gill Sans"/>
                          <a:sym typeface="Gill Sans"/>
                        </a:defRPr>
                      </a:pPr>
                      <a:r>
                        <a:t>Discover the way that home and work life impacts on the presenting problem</a:t>
                      </a:r>
                    </a:p>
                  </a:txBody>
                  <a:tcPr marL="50800" marR="50800" marT="50800" marB="50800" anchor="ctr" anchorCtr="0" horzOverflow="overflow">
                    <a:lnR w="12700">
                      <a:solidFill>
                        <a:srgbClr val="6C6C6C"/>
                      </a:solidFill>
                      <a:miter lim="400000"/>
                    </a:lnR>
                    <a:lnT w="12700">
                      <a:solidFill>
                        <a:srgbClr val="6C6C6C"/>
                      </a:solidFill>
                      <a:miter lim="400000"/>
                    </a:lnT>
                  </a:tcPr>
                </a:tc>
              </a:tr>
              <a:tr h="6511202">
                <a:tc>
                  <a:txBody>
                    <a:bodyPr/>
                    <a:lstStyle/>
                    <a:p>
                      <a:pPr defTabSz="914400">
                        <a:defRPr b="1" sz="3900">
                          <a:latin typeface="Gill Sans"/>
                          <a:ea typeface="Gill Sans"/>
                          <a:cs typeface="Gill Sans"/>
                          <a:sym typeface="Gill Sans"/>
                        </a:defRPr>
                      </a:pPr>
                      <a:r>
                        <a:t>Discovers Patient's Ideas Concerns And Expectations. Identifies Cues</a:t>
                      </a:r>
                    </a:p>
                    <a:p>
                      <a:pPr defTabSz="914400">
                        <a:defRPr sz="3900">
                          <a:latin typeface="Gill Sans"/>
                          <a:ea typeface="Gill Sans"/>
                          <a:cs typeface="Gill Sans"/>
                          <a:sym typeface="Gill Sans"/>
                        </a:defRPr>
                      </a:pPr>
                    </a:p>
                    <a:p>
                      <a:pPr defTabSz="914400">
                        <a:defRPr sz="3900">
                          <a:latin typeface="Gill Sans"/>
                          <a:ea typeface="Gill Sans"/>
                          <a:cs typeface="Gill Sans"/>
                          <a:sym typeface="Gill Sans"/>
                        </a:defRPr>
                      </a:pPr>
                      <a:r>
                        <a:t>Clunky or formulaic ICE questions detract from the fluency of the consultation</a:t>
                      </a:r>
                    </a:p>
                    <a:p>
                      <a:pPr defTabSz="914400">
                        <a:defRPr sz="3900">
                          <a:latin typeface="Gill Sans"/>
                          <a:ea typeface="Gill Sans"/>
                          <a:cs typeface="Gill Sans"/>
                          <a:sym typeface="Gill Sans"/>
                        </a:defRPr>
                      </a:pPr>
                    </a:p>
                    <a:p>
                      <a:pPr defTabSz="914400">
                        <a:defRPr sz="3900">
                          <a:latin typeface="Gill Sans"/>
                          <a:ea typeface="Gill Sans"/>
                          <a:cs typeface="Gill Sans"/>
                          <a:sym typeface="Gill Sans"/>
                        </a:defRPr>
                      </a:pPr>
                      <a:r>
                        <a:t>Discover the patient’s perspective which includes their ideas, concerns and expectations</a:t>
                      </a:r>
                    </a:p>
                    <a:p>
                      <a:pPr defTabSz="914400">
                        <a:defRPr sz="3900">
                          <a:latin typeface="Gill Sans"/>
                          <a:ea typeface="Gill Sans"/>
                          <a:cs typeface="Gill Sans"/>
                          <a:sym typeface="Gill Sans"/>
                        </a:defRPr>
                      </a:pPr>
                    </a:p>
                    <a:p>
                      <a:pPr defTabSz="914400">
                        <a:defRPr sz="3900">
                          <a:latin typeface="Gill Sans"/>
                          <a:ea typeface="Gill Sans"/>
                          <a:cs typeface="Gill Sans"/>
                          <a:sym typeface="Gill Sans"/>
                        </a:defRPr>
                      </a:pPr>
                      <a:r>
                        <a:t>Identify both verbal and non verbal cues offered by the patient</a:t>
                      </a:r>
                    </a:p>
                  </a:txBody>
                  <a:tcPr marL="50800" marR="50800" marT="50800" marB="50800" anchor="ctr" anchorCtr="0" horzOverflow="overflow">
                    <a:lnL w="12700">
                      <a:solidFill>
                        <a:srgbClr val="6C6C6C"/>
                      </a:solidFill>
                      <a:miter lim="400000"/>
                    </a:lnL>
                    <a:lnB w="12700">
                      <a:solidFill>
                        <a:srgbClr val="6C6C6C"/>
                      </a:solidFill>
                      <a:miter lim="400000"/>
                    </a:lnB>
                  </a:tcPr>
                </a:tc>
                <a:tc>
                  <a:txBody>
                    <a:bodyPr/>
                    <a:lstStyle/>
                    <a:p>
                      <a:pPr defTabSz="914400">
                        <a:defRPr b="1" sz="4800">
                          <a:latin typeface="Gill Sans"/>
                          <a:ea typeface="Gill Sans"/>
                          <a:cs typeface="Gill Sans"/>
                          <a:sym typeface="Gill Sans"/>
                        </a:defRPr>
                      </a:pPr>
                      <a:r>
                        <a:t>Interpersonal Skills</a:t>
                      </a:r>
                    </a:p>
                    <a:p>
                      <a:pPr defTabSz="914400">
                        <a:defRPr sz="4800">
                          <a:latin typeface="Gill Sans"/>
                          <a:ea typeface="Gill Sans"/>
                          <a:cs typeface="Gill Sans"/>
                          <a:sym typeface="Gill Sans"/>
                        </a:defRPr>
                      </a:pPr>
                    </a:p>
                    <a:p>
                      <a:pPr defTabSz="914400">
                        <a:defRPr sz="4800">
                          <a:latin typeface="Gill Sans"/>
                          <a:ea typeface="Gill Sans"/>
                          <a:cs typeface="Gill Sans"/>
                          <a:sym typeface="Gill Sans"/>
                        </a:defRPr>
                      </a:pPr>
                      <a:r>
                        <a:t>Generates rapport</a:t>
                      </a:r>
                    </a:p>
                    <a:p>
                      <a:pPr defTabSz="914400">
                        <a:defRPr sz="4800">
                          <a:latin typeface="Gill Sans"/>
                          <a:ea typeface="Gill Sans"/>
                          <a:cs typeface="Gill Sans"/>
                          <a:sym typeface="Gill Sans"/>
                        </a:defRPr>
                      </a:pPr>
                      <a:r>
                        <a:t>Uses open and closed questions</a:t>
                      </a:r>
                    </a:p>
                    <a:p>
                      <a:pPr defTabSz="914400">
                        <a:defRPr sz="4800">
                          <a:latin typeface="Gill Sans"/>
                          <a:ea typeface="Gill Sans"/>
                          <a:cs typeface="Gill Sans"/>
                          <a:sym typeface="Gill Sans"/>
                        </a:defRPr>
                      </a:pPr>
                      <a:r>
                        <a:t>Listens and shows curiosity </a:t>
                      </a:r>
                    </a:p>
                    <a:p>
                      <a:pPr defTabSz="914400">
                        <a:defRPr sz="4800">
                          <a:latin typeface="Gill Sans"/>
                          <a:ea typeface="Gill Sans"/>
                          <a:cs typeface="Gill Sans"/>
                          <a:sym typeface="Gill Sans"/>
                        </a:defRPr>
                      </a:pPr>
                      <a:r>
                        <a:t>Clarifies</a:t>
                      </a:r>
                    </a:p>
                    <a:p>
                      <a:pPr defTabSz="914400">
                        <a:defRPr sz="4800">
                          <a:latin typeface="Gill Sans"/>
                          <a:ea typeface="Gill Sans"/>
                          <a:cs typeface="Gill Sans"/>
                          <a:sym typeface="Gill Sans"/>
                        </a:defRPr>
                      </a:pPr>
                      <a:r>
                        <a:t>Remains alert and responsive to cues</a:t>
                      </a:r>
                    </a:p>
                    <a:p>
                      <a:pPr defTabSz="914400">
                        <a:defRPr sz="4800">
                          <a:latin typeface="Gill Sans"/>
                          <a:ea typeface="Gill Sans"/>
                          <a:cs typeface="Gill Sans"/>
                          <a:sym typeface="Gill Sans"/>
                        </a:defRPr>
                      </a:pPr>
                      <a:r>
                        <a:t>Verbalises</a:t>
                      </a:r>
                    </a:p>
                    <a:p>
                      <a:pPr defTabSz="914400">
                        <a:defRPr sz="4800">
                          <a:latin typeface="Gill Sans"/>
                          <a:ea typeface="Gill Sans"/>
                          <a:cs typeface="Gill Sans"/>
                          <a:sym typeface="Gill Sans"/>
                        </a:defRPr>
                      </a:pPr>
                      <a:r>
                        <a:t>Uses ICE and psychosocial information </a:t>
                      </a:r>
                    </a:p>
                  </a:txBody>
                  <a:tcPr marL="50800" marR="50800" marT="50800" marB="50800" anchor="ctr" anchorCtr="0" horzOverflow="overflow">
                    <a:lnR w="12700">
                      <a:solidFill>
                        <a:srgbClr val="6C6C6C"/>
                      </a:solidFill>
                      <a:miter lim="400000"/>
                    </a:lnR>
                    <a:lnB w="12700">
                      <a:solidFill>
                        <a:srgbClr val="6C6C6C"/>
                      </a:solidFill>
                      <a:miter lim="400000"/>
                    </a:lnB>
                  </a:tcPr>
                </a:tc>
              </a:tr>
            </a:tbl>
          </a:graphicData>
        </a:graphic>
      </p:graphicFrame>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173" name="Table"/>
          <p:cNvGraphicFramePr/>
          <p:nvPr/>
        </p:nvGraphicFramePr>
        <p:xfrm>
          <a:off x="296116" y="403715"/>
          <a:ext cx="23701215" cy="13106456"/>
        </p:xfrm>
        <a:graphic xmlns:a="http://schemas.openxmlformats.org/drawingml/2006/main">
          <a:graphicData uri="http://schemas.openxmlformats.org/drawingml/2006/table">
            <a:tbl>
              <a:tblPr firstCol="0" firstRow="0" lastCol="0" lastRow="0" bandCol="0" bandRow="0" rtl="0">
                <a:tableStyleId>{2708684C-4D16-4618-839F-0558EEFCDFE6}</a:tableStyleId>
              </a:tblPr>
              <a:tblGrid>
                <a:gridCol w="11844257"/>
                <a:gridCol w="11844257"/>
              </a:tblGrid>
              <a:tr h="6546877">
                <a:tc>
                  <a:txBody>
                    <a:bodyPr/>
                    <a:lstStyle/>
                    <a:p>
                      <a:pPr defTabSz="914400">
                        <a:defRPr sz="1800"/>
                      </a:pPr>
                      <a:r>
                        <a:rPr b="1" sz="4500">
                          <a:latin typeface="Gill Sans"/>
                          <a:ea typeface="Gill Sans"/>
                          <a:cs typeface="Gill Sans"/>
                          <a:sym typeface="Gill Sans"/>
                        </a:rPr>
                        <a:t>Generates and tests diagnostic hypotheses and excludes serious disease</a:t>
                      </a:r>
                    </a:p>
                  </a:txBody>
                  <a:tcPr marL="50800" marR="50800" marT="50800" marB="50800" anchor="ctr" anchorCtr="0" horzOverflow="overflow">
                    <a:lnL w="12700">
                      <a:solidFill>
                        <a:srgbClr val="6C6C6C"/>
                      </a:solidFill>
                      <a:miter lim="400000"/>
                    </a:lnL>
                    <a:lnT w="12700">
                      <a:solidFill>
                        <a:srgbClr val="6C6C6C"/>
                      </a:solidFill>
                      <a:miter lim="400000"/>
                    </a:lnT>
                  </a:tcPr>
                </a:tc>
                <a:tc>
                  <a:txBody>
                    <a:bodyPr/>
                    <a:lstStyle/>
                    <a:p>
                      <a:pPr defTabSz="914400">
                        <a:defRPr b="1" sz="3300">
                          <a:latin typeface="Gill Sans"/>
                          <a:ea typeface="Gill Sans"/>
                          <a:cs typeface="Gill Sans"/>
                          <a:sym typeface="Gill Sans"/>
                        </a:defRPr>
                      </a:pPr>
                      <a:r>
                        <a:t>3 processes</a:t>
                      </a:r>
                    </a:p>
                    <a:p>
                      <a:pPr defTabSz="914400">
                        <a:defRPr b="1" sz="3300">
                          <a:latin typeface="Gill Sans"/>
                          <a:ea typeface="Gill Sans"/>
                          <a:cs typeface="Gill Sans"/>
                          <a:sym typeface="Gill Sans"/>
                        </a:defRPr>
                      </a:pPr>
                    </a:p>
                    <a:p>
                      <a:pPr defTabSz="914400">
                        <a:defRPr sz="3300">
                          <a:latin typeface="Gill Sans"/>
                          <a:ea typeface="Gill Sans"/>
                          <a:cs typeface="Gill Sans"/>
                          <a:sym typeface="Gill Sans"/>
                        </a:defRPr>
                      </a:pPr>
                      <a:r>
                        <a:rPr b="1"/>
                        <a:t>History taking</a:t>
                      </a:r>
                      <a:r>
                        <a:t> - Demonstrates comprehensive history of presenting complaint with focussed supplementary questions that are based on the probability of disease and are sufficient to support a diagnosis or diagnoses</a:t>
                      </a:r>
                    </a:p>
                    <a:p>
                      <a:pPr defTabSz="914400">
                        <a:defRPr sz="3300">
                          <a:latin typeface="Gill Sans"/>
                          <a:ea typeface="Gill Sans"/>
                          <a:cs typeface="Gill Sans"/>
                          <a:sym typeface="Gill Sans"/>
                        </a:defRPr>
                      </a:pPr>
                    </a:p>
                    <a:p>
                      <a:pPr defTabSz="914400">
                        <a:defRPr sz="3300">
                          <a:latin typeface="Gill Sans"/>
                          <a:ea typeface="Gill Sans"/>
                          <a:cs typeface="Gill Sans"/>
                          <a:sym typeface="Gill Sans"/>
                        </a:defRPr>
                      </a:pPr>
                      <a:r>
                        <a:rPr b="1"/>
                        <a:t>Diagnostic sift</a:t>
                      </a:r>
                      <a:r>
                        <a:t> - Demonstrates clear evidence of diagnostic hypothesis generation and testing</a:t>
                      </a:r>
                    </a:p>
                    <a:p>
                      <a:pPr defTabSz="914400">
                        <a:defRPr sz="3300">
                          <a:latin typeface="Gill Sans"/>
                          <a:ea typeface="Gill Sans"/>
                          <a:cs typeface="Gill Sans"/>
                          <a:sym typeface="Gill Sans"/>
                        </a:defRPr>
                      </a:pPr>
                    </a:p>
                    <a:p>
                      <a:pPr defTabSz="914400">
                        <a:defRPr sz="3300">
                          <a:latin typeface="Gill Sans"/>
                          <a:ea typeface="Gill Sans"/>
                          <a:cs typeface="Gill Sans"/>
                          <a:sym typeface="Gill Sans"/>
                        </a:defRPr>
                      </a:pPr>
                      <a:r>
                        <a:rPr b="1"/>
                        <a:t>Ruling out disease</a:t>
                      </a:r>
                      <a:r>
                        <a:t> - Demonstrates comprehensive assessment of red/yellow flag symptoms where appropriate and is able to reliably rule out and rule in serious illness</a:t>
                      </a:r>
                    </a:p>
                  </a:txBody>
                  <a:tcPr marL="50800" marR="50800" marT="50800" marB="50800" anchor="ctr" anchorCtr="0" horzOverflow="overflow">
                    <a:lnR w="12700">
                      <a:solidFill>
                        <a:srgbClr val="6C6C6C"/>
                      </a:solidFill>
                      <a:miter lim="400000"/>
                    </a:lnR>
                    <a:lnT w="12700">
                      <a:solidFill>
                        <a:srgbClr val="6C6C6C"/>
                      </a:solidFill>
                      <a:miter lim="400000"/>
                    </a:lnT>
                  </a:tcPr>
                </a:tc>
              </a:tr>
              <a:tr h="6546877">
                <a:tc>
                  <a:txBody>
                    <a:bodyPr/>
                    <a:lstStyle/>
                    <a:p>
                      <a:pPr defTabSz="914400">
                        <a:defRPr sz="1800"/>
                      </a:pPr>
                      <a:r>
                        <a:rPr sz="4500">
                          <a:latin typeface="Gill Sans"/>
                          <a:ea typeface="Gill Sans"/>
                          <a:cs typeface="Gill Sans"/>
                          <a:sym typeface="Gill Sans"/>
                        </a:rPr>
                        <a:t>It is important to demonstrate a safe approach to making diagnoses and to ensure that important diagnoses are effectively ruled in or ruled out
Generates a list of differential diagnoses based on the presenting symptom or problem. Uses diagnostic sift to test each hypothesis weighing up probability based on focussed history taking. Rules out or rules in serious disease during questioning</a:t>
                      </a:r>
                    </a:p>
                  </a:txBody>
                  <a:tcPr marL="50800" marR="50800" marT="50800" marB="50800" anchor="ctr" anchorCtr="0" horzOverflow="overflow">
                    <a:lnL w="12700">
                      <a:solidFill>
                        <a:srgbClr val="6C6C6C"/>
                      </a:solidFill>
                      <a:miter lim="400000"/>
                    </a:lnL>
                    <a:lnB w="12700">
                      <a:solidFill>
                        <a:srgbClr val="6C6C6C"/>
                      </a:solidFill>
                      <a:miter lim="400000"/>
                    </a:lnB>
                  </a:tcPr>
                </a:tc>
                <a:tc>
                  <a:txBody>
                    <a:bodyPr/>
                    <a:lstStyle/>
                    <a:p>
                      <a:pPr defTabSz="914400">
                        <a:defRPr b="1" sz="5500">
                          <a:latin typeface="Gill Sans"/>
                          <a:ea typeface="Gill Sans"/>
                          <a:cs typeface="Gill Sans"/>
                          <a:sym typeface="Gill Sans"/>
                        </a:defRPr>
                      </a:pPr>
                      <a:r>
                        <a:t>Interpersonal Skills </a:t>
                      </a:r>
                    </a:p>
                    <a:p>
                      <a:pPr defTabSz="914400">
                        <a:defRPr sz="5500">
                          <a:latin typeface="Gill Sans"/>
                          <a:ea typeface="Gill Sans"/>
                          <a:cs typeface="Gill Sans"/>
                          <a:sym typeface="Gill Sans"/>
                        </a:defRPr>
                      </a:pPr>
                    </a:p>
                    <a:p>
                      <a:pPr defTabSz="914400">
                        <a:defRPr sz="5500">
                          <a:latin typeface="Gill Sans"/>
                          <a:ea typeface="Gill Sans"/>
                          <a:cs typeface="Gill Sans"/>
                          <a:sym typeface="Gill Sans"/>
                        </a:defRPr>
                      </a:pPr>
                      <a:r>
                        <a:t>Clarifies</a:t>
                      </a:r>
                    </a:p>
                    <a:p>
                      <a:pPr defTabSz="914400">
                        <a:defRPr sz="5500">
                          <a:latin typeface="Gill Sans"/>
                          <a:ea typeface="Gill Sans"/>
                          <a:cs typeface="Gill Sans"/>
                          <a:sym typeface="Gill Sans"/>
                        </a:defRPr>
                      </a:pPr>
                      <a:r>
                        <a:t>Uses ICE and psychosocial information</a:t>
                      </a:r>
                    </a:p>
                  </a:txBody>
                  <a:tcPr marL="50800" marR="50800" marT="50800" marB="50800" anchor="ctr" anchorCtr="0" horzOverflow="overflow">
                    <a:lnR w="12700">
                      <a:solidFill>
                        <a:srgbClr val="6C6C6C"/>
                      </a:solidFill>
                      <a:miter lim="400000"/>
                    </a:lnR>
                    <a:lnB w="12700">
                      <a:solidFill>
                        <a:srgbClr val="6C6C6C"/>
                      </a:solidFill>
                      <a:miter lim="400000"/>
                    </a:lnB>
                  </a:tcPr>
                </a:tc>
              </a:tr>
            </a:tbl>
          </a:graphicData>
        </a:graphic>
      </p:graphicFrame>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175" name="Table"/>
          <p:cNvGraphicFramePr/>
          <p:nvPr/>
        </p:nvGraphicFramePr>
        <p:xfrm>
          <a:off x="267657" y="261420"/>
          <a:ext cx="23861386" cy="13205860"/>
        </p:xfrm>
        <a:graphic xmlns:a="http://schemas.openxmlformats.org/drawingml/2006/main">
          <a:graphicData uri="http://schemas.openxmlformats.org/drawingml/2006/table">
            <a:tbl>
              <a:tblPr firstCol="0" firstRow="0" lastCol="0" lastRow="0" bandCol="0" bandRow="0" rtl="0">
                <a:tableStyleId>{2708684C-4D16-4618-839F-0558EEFCDFE6}</a:tableStyleId>
              </a:tblPr>
              <a:tblGrid>
                <a:gridCol w="11924343"/>
                <a:gridCol w="11924343"/>
              </a:tblGrid>
              <a:tr h="6596579">
                <a:tc>
                  <a:txBody>
                    <a:bodyPr/>
                    <a:lstStyle/>
                    <a:p>
                      <a:pPr defTabSz="914400">
                        <a:defRPr sz="1800"/>
                      </a:pPr>
                      <a:r>
                        <a:rPr b="1" sz="5500">
                          <a:latin typeface="Gill Sans"/>
                          <a:ea typeface="Gill Sans"/>
                          <a:cs typeface="Gill Sans"/>
                          <a:sym typeface="Gill Sans"/>
                        </a:rPr>
                        <a:t>Undertakes appropriate examination and tests</a:t>
                      </a:r>
                    </a:p>
                  </a:txBody>
                  <a:tcPr marL="50800" marR="50800" marT="50800" marB="50800" anchor="ctr" anchorCtr="0" horzOverflow="overflow">
                    <a:lnL w="12700">
                      <a:solidFill>
                        <a:srgbClr val="6C6C6C"/>
                      </a:solidFill>
                      <a:miter lim="400000"/>
                    </a:lnL>
                    <a:lnT w="12700">
                      <a:solidFill>
                        <a:srgbClr val="6C6C6C"/>
                      </a:solidFill>
                      <a:miter lim="400000"/>
                    </a:lnT>
                  </a:tcPr>
                </a:tc>
                <a:tc>
                  <a:txBody>
                    <a:bodyPr/>
                    <a:lstStyle/>
                    <a:p>
                      <a:pPr defTabSz="914400">
                        <a:defRPr sz="1800"/>
                      </a:pPr>
                      <a:r>
                        <a:rPr sz="4000">
                          <a:latin typeface="Gill Sans"/>
                          <a:ea typeface="Gill Sans"/>
                          <a:cs typeface="Gill Sans"/>
                          <a:sym typeface="Gill Sans"/>
                        </a:rPr>
                        <a:t>Examinations (and tests) can be absent, or too brief, or too lengthy. Long and unfocused examinations waste time and may impair the hypothesis testing process
Start to think of examinations (and tests) in the same way as you think about taking a history - their role is to rule in or rule out particular diagnoses and you should only perform an examination if it will help in this process (or reassure the patient about a particular concern)</a:t>
                      </a:r>
                    </a:p>
                  </a:txBody>
                  <a:tcPr marL="50800" marR="50800" marT="50800" marB="50800" anchor="ctr" anchorCtr="0" horzOverflow="overflow">
                    <a:lnR w="12700">
                      <a:solidFill>
                        <a:srgbClr val="6C6C6C"/>
                      </a:solidFill>
                      <a:miter lim="400000"/>
                    </a:lnR>
                    <a:lnT w="12700">
                      <a:solidFill>
                        <a:srgbClr val="6C6C6C"/>
                      </a:solidFill>
                      <a:miter lim="400000"/>
                    </a:lnT>
                  </a:tcPr>
                </a:tc>
              </a:tr>
              <a:tr h="6596579">
                <a:tc>
                  <a:txBody>
                    <a:bodyPr/>
                    <a:lstStyle/>
                    <a:p>
                      <a:pPr defTabSz="914400">
                        <a:defRPr sz="1800"/>
                      </a:pPr>
                      <a:r>
                        <a:rPr sz="4600">
                          <a:latin typeface="Gill Sans"/>
                          <a:ea typeface="Gill Sans"/>
                          <a:cs typeface="Gill Sans"/>
                          <a:sym typeface="Gill Sans"/>
                        </a:rPr>
                        <a:t>Make a decision concerning the need for focussed examination/tests
If examination/tests are needed to test diagnostic hypotheses, choice is focussed appropriately
Obtain consent
Perform a slick and competent examination/tests</a:t>
                      </a:r>
                    </a:p>
                  </a:txBody>
                  <a:tcPr marL="50800" marR="50800" marT="50800" marB="50800" anchor="ctr" anchorCtr="0" horzOverflow="overflow">
                    <a:lnL w="12700">
                      <a:solidFill>
                        <a:srgbClr val="6C6C6C"/>
                      </a:solidFill>
                      <a:miter lim="400000"/>
                    </a:lnL>
                    <a:lnB w="12700">
                      <a:solidFill>
                        <a:srgbClr val="6C6C6C"/>
                      </a:solidFill>
                      <a:miter lim="400000"/>
                    </a:lnB>
                  </a:tcPr>
                </a:tc>
                <a:tc>
                  <a:txBody>
                    <a:bodyPr/>
                    <a:lstStyle/>
                    <a:p>
                      <a:pPr defTabSz="914400">
                        <a:defRPr b="1" sz="5500">
                          <a:latin typeface="Gill Sans"/>
                          <a:ea typeface="Gill Sans"/>
                          <a:cs typeface="Gill Sans"/>
                          <a:sym typeface="Gill Sans"/>
                        </a:defRPr>
                      </a:pPr>
                      <a:r>
                        <a:t>Interpersonal Skills </a:t>
                      </a:r>
                    </a:p>
                    <a:p>
                      <a:pPr defTabSz="914400">
                        <a:defRPr sz="5500">
                          <a:latin typeface="Gill Sans"/>
                          <a:ea typeface="Gill Sans"/>
                          <a:cs typeface="Gill Sans"/>
                          <a:sym typeface="Gill Sans"/>
                        </a:defRPr>
                      </a:pPr>
                    </a:p>
                    <a:p>
                      <a:pPr defTabSz="914400">
                        <a:defRPr sz="5500">
                          <a:latin typeface="Gill Sans"/>
                          <a:ea typeface="Gill Sans"/>
                          <a:cs typeface="Gill Sans"/>
                          <a:sym typeface="Gill Sans"/>
                        </a:defRPr>
                      </a:pPr>
                      <a:r>
                        <a:t>Seeks informed consent </a:t>
                      </a:r>
                    </a:p>
                    <a:p>
                      <a:pPr defTabSz="914400">
                        <a:defRPr sz="5500">
                          <a:latin typeface="Gill Sans"/>
                          <a:ea typeface="Gill Sans"/>
                          <a:cs typeface="Gill Sans"/>
                          <a:sym typeface="Gill Sans"/>
                        </a:defRPr>
                      </a:pPr>
                      <a:r>
                        <a:t>Verbalises</a:t>
                      </a:r>
                    </a:p>
                  </a:txBody>
                  <a:tcPr marL="50800" marR="50800" marT="50800" marB="50800" anchor="ctr" anchorCtr="0" horzOverflow="overflow">
                    <a:lnR w="12700">
                      <a:solidFill>
                        <a:srgbClr val="6C6C6C"/>
                      </a:solidFill>
                      <a:miter lim="400000"/>
                    </a:lnR>
                    <a:lnB w="12700">
                      <a:solidFill>
                        <a:srgbClr val="6C6C6C"/>
                      </a:solidFill>
                      <a:miter lim="400000"/>
                    </a:lnB>
                  </a:tcPr>
                </a:tc>
              </a:tr>
            </a:tbl>
          </a:graphicData>
        </a:graphic>
      </p:graphicFrame>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177" name="Table"/>
          <p:cNvGraphicFramePr/>
          <p:nvPr/>
        </p:nvGraphicFramePr>
        <p:xfrm>
          <a:off x="296116" y="289879"/>
          <a:ext cx="23804467" cy="13148941"/>
        </p:xfrm>
        <a:graphic xmlns:a="http://schemas.openxmlformats.org/drawingml/2006/main">
          <a:graphicData uri="http://schemas.openxmlformats.org/drawingml/2006/table">
            <a:tbl>
              <a:tblPr firstCol="0" firstRow="0" lastCol="0" lastRow="0" bandCol="0" bandRow="0" rtl="0">
                <a:tableStyleId>{2708684C-4D16-4618-839F-0558EEFCDFE6}</a:tableStyleId>
              </a:tblPr>
              <a:tblGrid>
                <a:gridCol w="11895883"/>
                <a:gridCol w="11895883"/>
              </a:tblGrid>
              <a:tr h="6568120">
                <a:tc>
                  <a:txBody>
                    <a:bodyPr/>
                    <a:lstStyle/>
                    <a:p>
                      <a:pPr defTabSz="914400">
                        <a:defRPr sz="1800"/>
                      </a:pPr>
                      <a:r>
                        <a:rPr b="1" sz="5500">
                          <a:latin typeface="Gill Sans"/>
                          <a:ea typeface="Gill Sans"/>
                          <a:cs typeface="Gill Sans"/>
                          <a:sym typeface="Gill Sans"/>
                        </a:rPr>
                        <a:t>Makes a working diagnosis </a:t>
                      </a:r>
                    </a:p>
                  </a:txBody>
                  <a:tcPr marL="50800" marR="50800" marT="50800" marB="50800" anchor="ctr" anchorCtr="0" horzOverflow="overflow">
                    <a:lnL w="12700">
                      <a:solidFill>
                        <a:srgbClr val="6C6C6C"/>
                      </a:solidFill>
                      <a:miter lim="400000"/>
                    </a:lnL>
                    <a:lnT w="12700">
                      <a:solidFill>
                        <a:srgbClr val="6C6C6C"/>
                      </a:solidFill>
                      <a:miter lim="400000"/>
                    </a:lnT>
                  </a:tcPr>
                </a:tc>
                <a:tc>
                  <a:txBody>
                    <a:bodyPr/>
                    <a:lstStyle/>
                    <a:p>
                      <a:pPr defTabSz="914400">
                        <a:defRPr b="1" sz="4900">
                          <a:latin typeface="Gill Sans"/>
                          <a:ea typeface="Gill Sans"/>
                          <a:cs typeface="Gill Sans"/>
                          <a:sym typeface="Gill Sans"/>
                        </a:defRPr>
                      </a:pPr>
                      <a:r>
                        <a:t>No diagnosis or diagnosis not shared</a:t>
                      </a:r>
                    </a:p>
                    <a:p>
                      <a:pPr defTabSz="914400">
                        <a:defRPr sz="4900">
                          <a:latin typeface="Gill Sans"/>
                          <a:ea typeface="Gill Sans"/>
                          <a:cs typeface="Gill Sans"/>
                          <a:sym typeface="Gill Sans"/>
                        </a:defRPr>
                      </a:pPr>
                    </a:p>
                    <a:p>
                      <a:pPr defTabSz="914400">
                        <a:defRPr sz="4900">
                          <a:latin typeface="Gill Sans"/>
                          <a:ea typeface="Gill Sans"/>
                          <a:cs typeface="Gill Sans"/>
                          <a:sym typeface="Gill Sans"/>
                        </a:defRPr>
                      </a:pPr>
                      <a:r>
                        <a:t>Making a diagnosis (and sharing it with the patient) are part of the marking scheme for clinical management and interpersonal skills</a:t>
                      </a:r>
                    </a:p>
                    <a:p>
                      <a:pPr defTabSz="914400">
                        <a:defRPr sz="4900">
                          <a:latin typeface="Gill Sans"/>
                          <a:ea typeface="Gill Sans"/>
                          <a:cs typeface="Gill Sans"/>
                          <a:sym typeface="Gill Sans"/>
                        </a:defRPr>
                      </a:pPr>
                    </a:p>
                    <a:p>
                      <a:pPr defTabSz="914400">
                        <a:defRPr sz="4900">
                          <a:latin typeface="Gill Sans"/>
                          <a:ea typeface="Gill Sans"/>
                          <a:cs typeface="Gill Sans"/>
                          <a:sym typeface="Gill Sans"/>
                        </a:defRPr>
                      </a:pPr>
                      <a:r>
                        <a:t>Not sharing a (correct) diagnosis makes an effective patient centred management plan very difficult to achieve</a:t>
                      </a:r>
                    </a:p>
                  </a:txBody>
                  <a:tcPr marL="50800" marR="50800" marT="50800" marB="50800" anchor="ctr" anchorCtr="0" horzOverflow="overflow">
                    <a:lnR w="12700">
                      <a:solidFill>
                        <a:srgbClr val="6C6C6C"/>
                      </a:solidFill>
                      <a:miter lim="400000"/>
                    </a:lnR>
                    <a:lnT w="12700">
                      <a:solidFill>
                        <a:srgbClr val="6C6C6C"/>
                      </a:solidFill>
                      <a:miter lim="400000"/>
                    </a:lnT>
                  </a:tcPr>
                </a:tc>
              </a:tr>
              <a:tr h="6568120">
                <a:tc>
                  <a:txBody>
                    <a:bodyPr/>
                    <a:lstStyle/>
                    <a:p>
                      <a:pPr defTabSz="914400">
                        <a:defRPr b="1" sz="3100">
                          <a:latin typeface="Gill Sans"/>
                          <a:ea typeface="Gill Sans"/>
                          <a:cs typeface="Gill Sans"/>
                          <a:sym typeface="Gill Sans"/>
                        </a:defRPr>
                      </a:pPr>
                      <a:r>
                        <a:t>Wrong diagnosis</a:t>
                      </a:r>
                    </a:p>
                    <a:p>
                      <a:pPr defTabSz="914400">
                        <a:defRPr sz="3100">
                          <a:latin typeface="Gill Sans"/>
                          <a:ea typeface="Gill Sans"/>
                          <a:cs typeface="Gill Sans"/>
                          <a:sym typeface="Gill Sans"/>
                        </a:defRPr>
                      </a:pPr>
                    </a:p>
                    <a:p>
                      <a:pPr defTabSz="914400">
                        <a:defRPr sz="3100">
                          <a:latin typeface="Gill Sans"/>
                          <a:ea typeface="Gill Sans"/>
                          <a:cs typeface="Gill Sans"/>
                          <a:sym typeface="Gill Sans"/>
                        </a:defRPr>
                      </a:pPr>
                      <a:r>
                        <a:t>Making a wrong diagnosis makes it very difficult to produce an effective management plan. Many wrong diagnoses arise from insufficient knowledge, in particular incomplete knowledge of possible diagnoses and ineffective knowledge of the key diagnostic differences between diseases</a:t>
                      </a:r>
                    </a:p>
                    <a:p>
                      <a:pPr defTabSz="914400">
                        <a:defRPr sz="3100">
                          <a:latin typeface="Gill Sans"/>
                          <a:ea typeface="Gill Sans"/>
                          <a:cs typeface="Gill Sans"/>
                          <a:sym typeface="Gill Sans"/>
                        </a:defRPr>
                      </a:pPr>
                    </a:p>
                    <a:p>
                      <a:pPr defTabSz="914400">
                        <a:defRPr sz="3100">
                          <a:latin typeface="Gill Sans"/>
                          <a:ea typeface="Gill Sans"/>
                          <a:cs typeface="Gill Sans"/>
                          <a:sym typeface="Gill Sans"/>
                        </a:defRPr>
                      </a:pPr>
                      <a:r>
                        <a:t>Sometimes inaccurate diagnoses originate from illogical decision making - even when the doctor has enough knowledge, and asks the right questions, he/she reaches a diagnostic decision that is not based on the information gained. This is sometimes because the doctor has already decided what the diagnosis is, and discounts any evidence to the contrary</a:t>
                      </a:r>
                    </a:p>
                  </a:txBody>
                  <a:tcPr marL="50800" marR="50800" marT="50800" marB="50800" anchor="ctr" anchorCtr="0" horzOverflow="overflow">
                    <a:lnL w="12700">
                      <a:solidFill>
                        <a:srgbClr val="6C6C6C"/>
                      </a:solidFill>
                      <a:miter lim="400000"/>
                    </a:lnL>
                    <a:lnB w="12700">
                      <a:solidFill>
                        <a:srgbClr val="6C6C6C"/>
                      </a:solidFill>
                      <a:miter lim="400000"/>
                    </a:lnB>
                  </a:tcPr>
                </a:tc>
                <a:tc>
                  <a:txBody>
                    <a:bodyPr/>
                    <a:lstStyle/>
                    <a:p>
                      <a:pPr defTabSz="914400">
                        <a:defRPr b="1" sz="4800">
                          <a:latin typeface="Gill Sans"/>
                          <a:ea typeface="Gill Sans"/>
                          <a:cs typeface="Gill Sans"/>
                          <a:sym typeface="Gill Sans"/>
                        </a:defRPr>
                      </a:pPr>
                      <a:r>
                        <a:t>Interpersonal Skills</a:t>
                      </a:r>
                    </a:p>
                    <a:p>
                      <a:pPr defTabSz="914400">
                        <a:defRPr sz="4800">
                          <a:latin typeface="Gill Sans"/>
                          <a:ea typeface="Gill Sans"/>
                          <a:cs typeface="Gill Sans"/>
                          <a:sym typeface="Gill Sans"/>
                        </a:defRPr>
                      </a:pPr>
                    </a:p>
                    <a:p>
                      <a:pPr defTabSz="914400">
                        <a:defRPr sz="4800">
                          <a:latin typeface="Gill Sans"/>
                          <a:ea typeface="Gill Sans"/>
                          <a:cs typeface="Gill Sans"/>
                          <a:sym typeface="Gill Sans"/>
                        </a:defRPr>
                      </a:pPr>
                      <a:r>
                        <a:t>Remains alert and responsive to cues</a:t>
                      </a:r>
                    </a:p>
                    <a:p>
                      <a:pPr defTabSz="914400">
                        <a:defRPr sz="4800">
                          <a:latin typeface="Gill Sans"/>
                          <a:ea typeface="Gill Sans"/>
                          <a:cs typeface="Gill Sans"/>
                          <a:sym typeface="Gill Sans"/>
                        </a:defRPr>
                      </a:pPr>
                      <a:r>
                        <a:t>Verbalises</a:t>
                      </a:r>
                    </a:p>
                    <a:p>
                      <a:pPr defTabSz="914400">
                        <a:defRPr sz="4800">
                          <a:latin typeface="Gill Sans"/>
                          <a:ea typeface="Gill Sans"/>
                          <a:cs typeface="Gill Sans"/>
                          <a:sym typeface="Gill Sans"/>
                        </a:defRPr>
                      </a:pPr>
                      <a:r>
                        <a:t>Uses clear language </a:t>
                      </a:r>
                    </a:p>
                    <a:p>
                      <a:pPr defTabSz="914400">
                        <a:defRPr sz="4800">
                          <a:latin typeface="Gill Sans"/>
                          <a:ea typeface="Gill Sans"/>
                          <a:cs typeface="Gill Sans"/>
                          <a:sym typeface="Gill Sans"/>
                        </a:defRPr>
                      </a:pPr>
                      <a:r>
                        <a:t>Uses ICE and psychosocial information</a:t>
                      </a:r>
                    </a:p>
                    <a:p>
                      <a:pPr defTabSz="914400">
                        <a:defRPr sz="4800">
                          <a:latin typeface="Gill Sans"/>
                          <a:ea typeface="Gill Sans"/>
                          <a:cs typeface="Gill Sans"/>
                          <a:sym typeface="Gill Sans"/>
                        </a:defRPr>
                      </a:pPr>
                      <a:r>
                        <a:t>Shares </a:t>
                      </a:r>
                    </a:p>
                    <a:p>
                      <a:pPr defTabSz="914400">
                        <a:defRPr sz="4800">
                          <a:latin typeface="Gill Sans"/>
                          <a:ea typeface="Gill Sans"/>
                          <a:cs typeface="Gill Sans"/>
                          <a:sym typeface="Gill Sans"/>
                        </a:defRPr>
                      </a:pPr>
                      <a:r>
                        <a:t>Negotiates </a:t>
                      </a:r>
                    </a:p>
                    <a:p>
                      <a:pPr defTabSz="914400">
                        <a:defRPr sz="4800">
                          <a:latin typeface="Gill Sans"/>
                          <a:ea typeface="Gill Sans"/>
                          <a:cs typeface="Gill Sans"/>
                          <a:sym typeface="Gill Sans"/>
                        </a:defRPr>
                      </a:pPr>
                      <a:r>
                        <a:t>Supports </a:t>
                      </a:r>
                    </a:p>
                    <a:p>
                      <a:pPr defTabSz="914400">
                        <a:defRPr sz="4800">
                          <a:latin typeface="Gill Sans"/>
                          <a:ea typeface="Gill Sans"/>
                          <a:cs typeface="Gill Sans"/>
                          <a:sym typeface="Gill Sans"/>
                        </a:defRPr>
                      </a:pPr>
                    </a:p>
                  </a:txBody>
                  <a:tcPr marL="50800" marR="50800" marT="50800" marB="50800" anchor="ctr" anchorCtr="0" horzOverflow="overflow">
                    <a:lnR w="12700">
                      <a:solidFill>
                        <a:srgbClr val="6C6C6C"/>
                      </a:solidFill>
                      <a:miter lim="400000"/>
                    </a:lnR>
                    <a:lnB w="12700">
                      <a:solidFill>
                        <a:srgbClr val="6C6C6C"/>
                      </a:solidFill>
                      <a:miter lim="400000"/>
                    </a:lnB>
                  </a:tcPr>
                </a:tc>
              </a:tr>
            </a:tbl>
          </a:graphicData>
        </a:graphic>
      </p:graphicFrame>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179" name="Table"/>
          <p:cNvGraphicFramePr/>
          <p:nvPr/>
        </p:nvGraphicFramePr>
        <p:xfrm>
          <a:off x="267657" y="232961"/>
          <a:ext cx="23861386" cy="13262778"/>
        </p:xfrm>
        <a:graphic xmlns:a="http://schemas.openxmlformats.org/drawingml/2006/main">
          <a:graphicData uri="http://schemas.openxmlformats.org/drawingml/2006/table">
            <a:tbl>
              <a:tblPr firstCol="0" firstRow="0" lastCol="0" lastRow="0" bandCol="0" bandRow="0" rtl="0">
                <a:tableStyleId>{2708684C-4D16-4618-839F-0558EEFCDFE6}</a:tableStyleId>
              </a:tblPr>
              <a:tblGrid>
                <a:gridCol w="11924343"/>
                <a:gridCol w="11924343"/>
              </a:tblGrid>
              <a:tr h="6625038">
                <a:tc>
                  <a:txBody>
                    <a:bodyPr/>
                    <a:lstStyle/>
                    <a:p>
                      <a:pPr defTabSz="914400">
                        <a:defRPr sz="1800"/>
                      </a:pPr>
                      <a:r>
                        <a:rPr b="1" sz="5500">
                          <a:latin typeface="Gill Sans"/>
                          <a:ea typeface="Gill Sans"/>
                          <a:cs typeface="Gill Sans"/>
                          <a:sym typeface="Gill Sans"/>
                        </a:rPr>
                        <a:t>Offers a safe patient-centred management plan</a:t>
                      </a:r>
                    </a:p>
                  </a:txBody>
                  <a:tcPr marL="50800" marR="50800" marT="50800" marB="50800" anchor="ctr" anchorCtr="0" horzOverflow="overflow">
                    <a:lnL w="12700">
                      <a:solidFill>
                        <a:srgbClr val="6C6C6C"/>
                      </a:solidFill>
                      <a:miter lim="400000"/>
                    </a:lnL>
                    <a:lnT w="12700">
                      <a:solidFill>
                        <a:srgbClr val="6C6C6C"/>
                      </a:solidFill>
                      <a:miter lim="400000"/>
                    </a:lnT>
                  </a:tcPr>
                </a:tc>
                <a:tc>
                  <a:txBody>
                    <a:bodyPr/>
                    <a:lstStyle/>
                    <a:p>
                      <a:pPr defTabSz="914400">
                        <a:defRPr sz="1800"/>
                      </a:pPr>
                      <a:r>
                        <a:rPr sz="5500">
                          <a:latin typeface="Gill Sans"/>
                          <a:ea typeface="Gill Sans"/>
                          <a:cs typeface="Gill Sans"/>
                          <a:sym typeface="Gill Sans"/>
                        </a:rPr>
                        <a:t>The commonest cause of failure is an inability to manage conditions according to up to date guidelines. This is likely to be a knowledge problem. In addition, many doctors are disorganised and do not manage time well, so that the management part of the consultation is rushed and/or doctor centred</a:t>
                      </a:r>
                    </a:p>
                  </a:txBody>
                  <a:tcPr marL="50800" marR="50800" marT="50800" marB="50800" anchor="ctr" anchorCtr="0" horzOverflow="overflow">
                    <a:lnR w="12700">
                      <a:solidFill>
                        <a:srgbClr val="6C6C6C"/>
                      </a:solidFill>
                      <a:miter lim="400000"/>
                    </a:lnR>
                    <a:lnT w="12700">
                      <a:solidFill>
                        <a:srgbClr val="6C6C6C"/>
                      </a:solidFill>
                      <a:miter lim="400000"/>
                    </a:lnT>
                  </a:tcPr>
                </a:tc>
              </a:tr>
              <a:tr h="6625038">
                <a:tc>
                  <a:txBody>
                    <a:bodyPr/>
                    <a:lstStyle/>
                    <a:p>
                      <a:pPr defTabSz="914400">
                        <a:defRPr sz="1800"/>
                      </a:pPr>
                      <a:r>
                        <a:rPr sz="3900">
                          <a:latin typeface="Gill Sans"/>
                          <a:ea typeface="Gill Sans"/>
                          <a:cs typeface="Gill Sans"/>
                          <a:sym typeface="Gill Sans"/>
                        </a:rPr>
                        <a:t>The doctor therefore needs to be able to:
Have sufficient knowledge to offer to the patient effective management strategies
Involve the patient so that the final management plan is patient centred rather than doctor centred
Consult in such a way that there is sufficient time to allow the necessary discussion between patient and doctor</a:t>
                      </a:r>
                    </a:p>
                  </a:txBody>
                  <a:tcPr marL="50800" marR="50800" marT="50800" marB="50800" anchor="ctr" anchorCtr="0" horzOverflow="overflow">
                    <a:lnL w="12700">
                      <a:solidFill>
                        <a:srgbClr val="6C6C6C"/>
                      </a:solidFill>
                      <a:miter lim="400000"/>
                    </a:lnL>
                    <a:lnB w="12700">
                      <a:solidFill>
                        <a:srgbClr val="6C6C6C"/>
                      </a:solidFill>
                      <a:miter lim="400000"/>
                    </a:lnB>
                  </a:tcPr>
                </a:tc>
                <a:tc>
                  <a:txBody>
                    <a:bodyPr/>
                    <a:lstStyle/>
                    <a:p>
                      <a:pPr defTabSz="914400">
                        <a:defRPr b="1" sz="5500">
                          <a:latin typeface="Gill Sans"/>
                          <a:ea typeface="Gill Sans"/>
                          <a:cs typeface="Gill Sans"/>
                          <a:sym typeface="Gill Sans"/>
                        </a:defRPr>
                      </a:pPr>
                      <a:r>
                        <a:t>Interpersonal Skills</a:t>
                      </a:r>
                    </a:p>
                    <a:p>
                      <a:pPr defTabSz="914400">
                        <a:defRPr sz="5500">
                          <a:latin typeface="Gill Sans"/>
                          <a:ea typeface="Gill Sans"/>
                          <a:cs typeface="Gill Sans"/>
                          <a:sym typeface="Gill Sans"/>
                        </a:defRPr>
                      </a:pPr>
                    </a:p>
                    <a:p>
                      <a:pPr defTabSz="914400">
                        <a:defRPr sz="4800">
                          <a:latin typeface="Gill Sans"/>
                          <a:ea typeface="Gill Sans"/>
                          <a:cs typeface="Gill Sans"/>
                          <a:sym typeface="Gill Sans"/>
                        </a:defRPr>
                      </a:pPr>
                      <a:r>
                        <a:t>Verbalises</a:t>
                      </a:r>
                    </a:p>
                    <a:p>
                      <a:pPr defTabSz="914400">
                        <a:defRPr sz="4800">
                          <a:latin typeface="Gill Sans"/>
                          <a:ea typeface="Gill Sans"/>
                          <a:cs typeface="Gill Sans"/>
                          <a:sym typeface="Gill Sans"/>
                        </a:defRPr>
                      </a:pPr>
                      <a:r>
                        <a:t>Uses clear language </a:t>
                      </a:r>
                    </a:p>
                    <a:p>
                      <a:pPr defTabSz="914400">
                        <a:defRPr sz="4800">
                          <a:latin typeface="Gill Sans"/>
                          <a:ea typeface="Gill Sans"/>
                          <a:cs typeface="Gill Sans"/>
                          <a:sym typeface="Gill Sans"/>
                        </a:defRPr>
                      </a:pPr>
                      <a:r>
                        <a:t>Uses ICE and psychosocial information</a:t>
                      </a:r>
                    </a:p>
                    <a:p>
                      <a:pPr defTabSz="914400">
                        <a:defRPr sz="4800">
                          <a:latin typeface="Gill Sans"/>
                          <a:ea typeface="Gill Sans"/>
                          <a:cs typeface="Gill Sans"/>
                          <a:sym typeface="Gill Sans"/>
                        </a:defRPr>
                      </a:pPr>
                      <a:r>
                        <a:t>Shares </a:t>
                      </a:r>
                    </a:p>
                    <a:p>
                      <a:pPr defTabSz="914400">
                        <a:defRPr sz="4800">
                          <a:latin typeface="Gill Sans"/>
                          <a:ea typeface="Gill Sans"/>
                          <a:cs typeface="Gill Sans"/>
                          <a:sym typeface="Gill Sans"/>
                        </a:defRPr>
                      </a:pPr>
                      <a:r>
                        <a:t>Negotiates </a:t>
                      </a:r>
                    </a:p>
                    <a:p>
                      <a:pPr defTabSz="914400">
                        <a:defRPr sz="4800">
                          <a:latin typeface="Gill Sans"/>
                          <a:ea typeface="Gill Sans"/>
                          <a:cs typeface="Gill Sans"/>
                          <a:sym typeface="Gill Sans"/>
                        </a:defRPr>
                      </a:pPr>
                      <a:r>
                        <a:t>Supports</a:t>
                      </a:r>
                    </a:p>
                  </a:txBody>
                  <a:tcPr marL="50800" marR="50800" marT="50800" marB="50800" anchor="ctr" anchorCtr="0" horzOverflow="overflow">
                    <a:lnR w="12700">
                      <a:solidFill>
                        <a:srgbClr val="6C6C6C"/>
                      </a:solidFill>
                      <a:miter lim="400000"/>
                    </a:lnR>
                    <a:lnB w="12700">
                      <a:solidFill>
                        <a:srgbClr val="6C6C6C"/>
                      </a:solidFill>
                      <a:miter lim="400000"/>
                    </a:lnB>
                  </a:tcPr>
                </a:tc>
              </a:tr>
            </a:tbl>
          </a:graphicData>
        </a:graphic>
      </p:graphicFrame>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181" name="Table"/>
          <p:cNvGraphicFramePr/>
          <p:nvPr/>
        </p:nvGraphicFramePr>
        <p:xfrm>
          <a:off x="324575" y="261420"/>
          <a:ext cx="23747550" cy="13006849"/>
        </p:xfrm>
        <a:graphic xmlns:a="http://schemas.openxmlformats.org/drawingml/2006/main">
          <a:graphicData uri="http://schemas.openxmlformats.org/drawingml/2006/table">
            <a:tbl>
              <a:tblPr firstCol="0" firstRow="0" lastCol="0" lastRow="0" bandCol="0" bandRow="0" rtl="0">
                <a:tableStyleId>{2708684C-4D16-4618-839F-0558EEFCDFE6}</a:tableStyleId>
              </a:tblPr>
              <a:tblGrid>
                <a:gridCol w="11867424"/>
                <a:gridCol w="11867424"/>
              </a:tblGrid>
              <a:tr h="6497074">
                <a:tc>
                  <a:txBody>
                    <a:bodyPr/>
                    <a:lstStyle/>
                    <a:p>
                      <a:pPr defTabSz="914400">
                        <a:defRPr sz="1800"/>
                      </a:pPr>
                      <a:r>
                        <a:rPr b="1" sz="5100">
                          <a:latin typeface="Gill Sans"/>
                          <a:ea typeface="Gill Sans"/>
                          <a:cs typeface="Gill Sans"/>
                          <a:sym typeface="Gill Sans"/>
                        </a:rPr>
                        <a:t>Provides follow-up and a safety net</a:t>
                      </a:r>
                    </a:p>
                  </a:txBody>
                  <a:tcPr marL="50800" marR="50800" marT="50800" marB="50800" anchor="ctr" anchorCtr="0" horzOverflow="overflow">
                    <a:lnL w="12700">
                      <a:solidFill>
                        <a:srgbClr val="6C6C6C"/>
                      </a:solidFill>
                      <a:miter lim="400000"/>
                    </a:lnL>
                    <a:lnT w="12700">
                      <a:solidFill>
                        <a:srgbClr val="6C6C6C"/>
                      </a:solidFill>
                      <a:miter lim="400000"/>
                    </a:lnT>
                  </a:tcPr>
                </a:tc>
                <a:tc>
                  <a:txBody>
                    <a:bodyPr/>
                    <a:lstStyle/>
                    <a:p>
                      <a:pPr defTabSz="914400">
                        <a:defRPr sz="1800"/>
                      </a:pPr>
                      <a:r>
                        <a:rPr sz="5500">
                          <a:latin typeface="Gill Sans"/>
                          <a:ea typeface="Gill Sans"/>
                          <a:cs typeface="Gill Sans"/>
                          <a:sym typeface="Gill Sans"/>
                        </a:rPr>
                        <a:t>Safety netting and follow up are important for patient safety
Bad or no safety netting/follow up can be dangerous for the patient or cause inappropriate anxiety</a:t>
                      </a:r>
                    </a:p>
                  </a:txBody>
                  <a:tcPr marL="50800" marR="50800" marT="50800" marB="50800" anchor="ctr" anchorCtr="0" horzOverflow="overflow">
                    <a:lnR w="12700">
                      <a:solidFill>
                        <a:srgbClr val="6C6C6C"/>
                      </a:solidFill>
                      <a:miter lim="400000"/>
                    </a:lnR>
                    <a:lnT w="12700">
                      <a:solidFill>
                        <a:srgbClr val="6C6C6C"/>
                      </a:solidFill>
                      <a:miter lim="400000"/>
                    </a:lnT>
                  </a:tcPr>
                </a:tc>
              </a:tr>
              <a:tr h="6497074">
                <a:tc>
                  <a:txBody>
                    <a:bodyPr/>
                    <a:lstStyle/>
                    <a:p>
                      <a:pPr defTabSz="914400">
                        <a:defRPr sz="1800"/>
                      </a:pPr>
                      <a:r>
                        <a:rPr sz="4900">
                          <a:latin typeface="Gill Sans"/>
                          <a:ea typeface="Gill Sans"/>
                          <a:cs typeface="Gill Sans"/>
                          <a:sym typeface="Gill Sans"/>
                        </a:rPr>
                        <a:t>So the doctor needs to be able to:
Develop a safety net for the patient that is SMART (Specific, Measurable, Achievable, Relevant and Timely)
Offer appropriate follow up the patient, which is dependent on the nature of the condition</a:t>
                      </a:r>
                    </a:p>
                  </a:txBody>
                  <a:tcPr marL="50800" marR="50800" marT="50800" marB="50800" anchor="ctr" anchorCtr="0" horzOverflow="overflow">
                    <a:lnL w="12700">
                      <a:solidFill>
                        <a:srgbClr val="6C6C6C"/>
                      </a:solidFill>
                      <a:miter lim="400000"/>
                    </a:lnL>
                    <a:lnB w="12700">
                      <a:solidFill>
                        <a:srgbClr val="6C6C6C"/>
                      </a:solidFill>
                      <a:miter lim="400000"/>
                    </a:lnB>
                  </a:tcPr>
                </a:tc>
                <a:tc>
                  <a:txBody>
                    <a:bodyPr/>
                    <a:lstStyle/>
                    <a:p>
                      <a:pPr defTabSz="914400">
                        <a:defRPr b="1" sz="4700">
                          <a:latin typeface="Gill Sans"/>
                          <a:ea typeface="Gill Sans"/>
                          <a:cs typeface="Gill Sans"/>
                          <a:sym typeface="Gill Sans"/>
                        </a:defRPr>
                      </a:pPr>
                      <a:r>
                        <a:t>Interpersonal Skills </a:t>
                      </a:r>
                    </a:p>
                    <a:p>
                      <a:pPr defTabSz="914400">
                        <a:defRPr sz="4700">
                          <a:latin typeface="Gill Sans"/>
                          <a:ea typeface="Gill Sans"/>
                          <a:cs typeface="Gill Sans"/>
                          <a:sym typeface="Gill Sans"/>
                        </a:defRPr>
                      </a:pPr>
                    </a:p>
                    <a:p>
                      <a:pPr defTabSz="914400">
                        <a:defRPr sz="4700">
                          <a:latin typeface="Gill Sans"/>
                          <a:ea typeface="Gill Sans"/>
                          <a:cs typeface="Gill Sans"/>
                          <a:sym typeface="Gill Sans"/>
                        </a:defRPr>
                      </a:pPr>
                      <a:r>
                        <a:t>Remains alert and responsive to cues</a:t>
                      </a:r>
                    </a:p>
                    <a:p>
                      <a:pPr defTabSz="914400">
                        <a:defRPr sz="4700">
                          <a:latin typeface="Gill Sans"/>
                          <a:ea typeface="Gill Sans"/>
                          <a:cs typeface="Gill Sans"/>
                          <a:sym typeface="Gill Sans"/>
                        </a:defRPr>
                      </a:pPr>
                      <a:r>
                        <a:t> Verbalises</a:t>
                      </a:r>
                    </a:p>
                    <a:p>
                      <a:pPr defTabSz="914400">
                        <a:defRPr sz="4700">
                          <a:latin typeface="Gill Sans"/>
                          <a:ea typeface="Gill Sans"/>
                          <a:cs typeface="Gill Sans"/>
                          <a:sym typeface="Gill Sans"/>
                        </a:defRPr>
                      </a:pPr>
                      <a:r>
                        <a:t>Uses clear language </a:t>
                      </a:r>
                    </a:p>
                    <a:p>
                      <a:pPr defTabSz="914400">
                        <a:defRPr sz="4700">
                          <a:latin typeface="Gill Sans"/>
                          <a:ea typeface="Gill Sans"/>
                          <a:cs typeface="Gill Sans"/>
                          <a:sym typeface="Gill Sans"/>
                        </a:defRPr>
                      </a:pPr>
                      <a:r>
                        <a:t>Uses ICE and psychosocial information</a:t>
                      </a:r>
                    </a:p>
                    <a:p>
                      <a:pPr defTabSz="914400">
                        <a:defRPr sz="4700">
                          <a:latin typeface="Gill Sans"/>
                          <a:ea typeface="Gill Sans"/>
                          <a:cs typeface="Gill Sans"/>
                          <a:sym typeface="Gill Sans"/>
                        </a:defRPr>
                      </a:pPr>
                      <a:r>
                        <a:t>Shares </a:t>
                      </a:r>
                    </a:p>
                    <a:p>
                      <a:pPr defTabSz="914400">
                        <a:defRPr sz="4700">
                          <a:latin typeface="Gill Sans"/>
                          <a:ea typeface="Gill Sans"/>
                          <a:cs typeface="Gill Sans"/>
                          <a:sym typeface="Gill Sans"/>
                        </a:defRPr>
                      </a:pPr>
                      <a:r>
                        <a:t>Negotiates </a:t>
                      </a:r>
                    </a:p>
                    <a:p>
                      <a:pPr defTabSz="914400">
                        <a:defRPr sz="4700">
                          <a:latin typeface="Gill Sans"/>
                          <a:ea typeface="Gill Sans"/>
                          <a:cs typeface="Gill Sans"/>
                          <a:sym typeface="Gill Sans"/>
                        </a:defRPr>
                      </a:pPr>
                      <a:r>
                        <a:t>Supports</a:t>
                      </a:r>
                    </a:p>
                    <a:p>
                      <a:pPr defTabSz="914400">
                        <a:defRPr sz="4700">
                          <a:latin typeface="Gill Sans"/>
                          <a:ea typeface="Gill Sans"/>
                          <a:cs typeface="Gill Sans"/>
                          <a:sym typeface="Gill Sans"/>
                        </a:defRPr>
                      </a:pPr>
                    </a:p>
                  </a:txBody>
                  <a:tcPr marL="50800" marR="50800" marT="50800" marB="50800" anchor="ctr" anchorCtr="0" horzOverflow="overflow">
                    <a:lnR w="12700">
                      <a:solidFill>
                        <a:srgbClr val="6C6C6C"/>
                      </a:solidFill>
                      <a:miter lim="400000"/>
                    </a:lnR>
                    <a:lnB w="12700">
                      <a:solidFill>
                        <a:srgbClr val="6C6C6C"/>
                      </a:solidFill>
                      <a:miter lim="400000"/>
                    </a:lnB>
                  </a:tcPr>
                </a:tc>
              </a:tr>
            </a:tbl>
          </a:graphicData>
        </a:graphic>
      </p:graphicFrame>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Interpersonal Skills"/>
          <p:cNvSpPr txBox="1"/>
          <p:nvPr>
            <p:ph type="title"/>
          </p:nvPr>
        </p:nvSpPr>
        <p:spPr>
          <a:prstGeom prst="rect">
            <a:avLst/>
          </a:prstGeom>
        </p:spPr>
        <p:txBody>
          <a:bodyPr/>
          <a:lstStyle>
            <a:lvl1pPr>
              <a:defRPr>
                <a:solidFill>
                  <a:srgbClr val="000000"/>
                </a:solidFill>
                <a:latin typeface="Gill Sans"/>
                <a:ea typeface="Gill Sans"/>
                <a:cs typeface="Gill Sans"/>
                <a:sym typeface="Gill Sans"/>
              </a:defRPr>
            </a:lvl1pPr>
          </a:lstStyle>
          <a:p>
            <a:pPr/>
            <a:r>
              <a:t>Interpersonal Skills</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185" name="Table"/>
          <p:cNvGraphicFramePr/>
          <p:nvPr/>
        </p:nvGraphicFramePr>
        <p:xfrm>
          <a:off x="296116" y="289879"/>
          <a:ext cx="23804467" cy="13148941"/>
        </p:xfrm>
        <a:graphic xmlns:a="http://schemas.openxmlformats.org/drawingml/2006/main">
          <a:graphicData uri="http://schemas.openxmlformats.org/drawingml/2006/table">
            <a:tbl>
              <a:tblPr firstCol="0" firstRow="0" lastCol="0" lastRow="0" bandCol="0" bandRow="0" rtl="0">
                <a:tableStyleId>{2708684C-4D16-4618-839F-0558EEFCDFE6}</a:tableStyleId>
              </a:tblPr>
              <a:tblGrid>
                <a:gridCol w="11895883"/>
                <a:gridCol w="11895883"/>
              </a:tblGrid>
              <a:tr h="6568120">
                <a:tc>
                  <a:txBody>
                    <a:bodyPr/>
                    <a:lstStyle/>
                    <a:p>
                      <a:pPr defTabSz="914400">
                        <a:defRPr sz="1800"/>
                      </a:pPr>
                      <a:r>
                        <a:rPr b="1" sz="5500">
                          <a:latin typeface="Gill Sans"/>
                          <a:ea typeface="Gill Sans"/>
                          <a:cs typeface="Gill Sans"/>
                          <a:sym typeface="Gill Sans"/>
                        </a:rPr>
                        <a:t>Rapport</a:t>
                      </a:r>
                    </a:p>
                  </a:txBody>
                  <a:tcPr marL="50800" marR="50800" marT="50800" marB="50800" anchor="ctr" anchorCtr="0" horzOverflow="overflow">
                    <a:lnL w="12700">
                      <a:solidFill>
                        <a:srgbClr val="6C6C6C"/>
                      </a:solidFill>
                      <a:miter lim="400000"/>
                    </a:lnL>
                    <a:lnT w="12700">
                      <a:solidFill>
                        <a:srgbClr val="6C6C6C"/>
                      </a:solidFill>
                      <a:miter lim="400000"/>
                    </a:lnT>
                  </a:tcPr>
                </a:tc>
                <a:tc>
                  <a:txBody>
                    <a:bodyPr/>
                    <a:lstStyle/>
                    <a:p>
                      <a:pPr defTabSz="914400">
                        <a:defRPr sz="1800"/>
                      </a:pPr>
                      <a:r>
                        <a:rPr sz="2800">
                          <a:latin typeface="Gill Sans"/>
                          <a:ea typeface="Gill Sans"/>
                          <a:cs typeface="Gill Sans"/>
                          <a:sym typeface="Gill Sans"/>
                        </a:rPr>
                        <a:t>In simple terms, rapport is getting on well with a person. More technically, it is “a state of harmonious understanding with another individual that enables greater and easier communication”. Good rapport is essential in a consultation and will make the whole consultation go well
Rapport is closely linked with showing empathy - in general a doctor who is good at showing empathy is good at developing rapport. Many of the skills that are needed to develop rapport and also needed to develop empathy
Sometimes rapport with a patient is easy - you just naturally hit it off with the patient
Over enthusiastic or insincere attempts at demonstrating empathy often contributes to a non-fluent consultation or a consultation full of jarring and formulaic expressions. These need to be avoided</a:t>
                      </a:r>
                    </a:p>
                  </a:txBody>
                  <a:tcPr marL="50800" marR="50800" marT="50800" marB="50800" anchor="ctr" anchorCtr="0" horzOverflow="overflow">
                    <a:lnR w="12700">
                      <a:solidFill>
                        <a:srgbClr val="6C6C6C"/>
                      </a:solidFill>
                      <a:miter lim="400000"/>
                    </a:lnR>
                    <a:lnT w="12700">
                      <a:solidFill>
                        <a:srgbClr val="6C6C6C"/>
                      </a:solidFill>
                      <a:miter lim="400000"/>
                    </a:lnT>
                  </a:tcPr>
                </a:tc>
              </a:tr>
              <a:tr h="6568120">
                <a:tc>
                  <a:txBody>
                    <a:bodyPr/>
                    <a:lstStyle/>
                    <a:p>
                      <a:pPr defTabSz="914400">
                        <a:defRPr b="1" sz="4000">
                          <a:latin typeface="Gill Sans"/>
                          <a:ea typeface="Gill Sans"/>
                          <a:cs typeface="Gill Sans"/>
                          <a:sym typeface="Gill Sans"/>
                        </a:defRPr>
                      </a:pPr>
                      <a:r>
                        <a:t>Behaviours enhancing rapport</a:t>
                      </a:r>
                    </a:p>
                    <a:p>
                      <a:pPr defTabSz="914400">
                        <a:defRPr sz="4000">
                          <a:latin typeface="Gill Sans"/>
                          <a:ea typeface="Gill Sans"/>
                          <a:cs typeface="Gill Sans"/>
                          <a:sym typeface="Gill Sans"/>
                        </a:defRPr>
                      </a:pPr>
                    </a:p>
                    <a:p>
                      <a:pPr defTabSz="914400">
                        <a:defRPr sz="4000">
                          <a:latin typeface="Gill Sans"/>
                          <a:ea typeface="Gill Sans"/>
                          <a:cs typeface="Gill Sans"/>
                          <a:sym typeface="Gill Sans"/>
                        </a:defRPr>
                      </a:pPr>
                      <a:r>
                        <a:t>Being relaxed and open</a:t>
                      </a:r>
                    </a:p>
                    <a:p>
                      <a:pPr defTabSz="914400">
                        <a:defRPr sz="4000">
                          <a:latin typeface="Gill Sans"/>
                          <a:ea typeface="Gill Sans"/>
                          <a:cs typeface="Gill Sans"/>
                          <a:sym typeface="Gill Sans"/>
                        </a:defRPr>
                      </a:pPr>
                      <a:r>
                        <a:t>Listening actively, showing curiosity, avoiding looking bored or disinterested</a:t>
                      </a:r>
                    </a:p>
                    <a:p>
                      <a:pPr defTabSz="914400">
                        <a:defRPr sz="4000">
                          <a:latin typeface="Gill Sans"/>
                          <a:ea typeface="Gill Sans"/>
                          <a:cs typeface="Gill Sans"/>
                          <a:sym typeface="Gill Sans"/>
                        </a:defRPr>
                      </a:pPr>
                      <a:r>
                        <a:t>Demonstrating that you understand by nodding etc</a:t>
                      </a:r>
                    </a:p>
                    <a:p>
                      <a:pPr defTabSz="914400">
                        <a:defRPr sz="4000">
                          <a:latin typeface="Gill Sans"/>
                          <a:ea typeface="Gill Sans"/>
                          <a:cs typeface="Gill Sans"/>
                          <a:sym typeface="Gill Sans"/>
                        </a:defRPr>
                      </a:pPr>
                      <a:r>
                        <a:t>Showing non verbal behaviours that enhance rapport such as leaning forward slightly, making eye contact, having an open stance (eg arms not folded)</a:t>
                      </a:r>
                    </a:p>
                    <a:p>
                      <a:pPr defTabSz="914400">
                        <a:defRPr sz="4000">
                          <a:latin typeface="Gill Sans"/>
                          <a:ea typeface="Gill Sans"/>
                          <a:cs typeface="Gill Sans"/>
                          <a:sym typeface="Gill Sans"/>
                        </a:defRPr>
                      </a:pPr>
                      <a:r>
                        <a:t>Asking open questions</a:t>
                      </a:r>
                    </a:p>
                    <a:p>
                      <a:pPr defTabSz="914400">
                        <a:defRPr sz="4000">
                          <a:latin typeface="Gill Sans"/>
                          <a:ea typeface="Gill Sans"/>
                          <a:cs typeface="Gill Sans"/>
                          <a:sym typeface="Gill Sans"/>
                        </a:defRPr>
                      </a:pPr>
                      <a:r>
                        <a:t>Not being judgemental</a:t>
                      </a:r>
                    </a:p>
                  </a:txBody>
                  <a:tcPr marL="50800" marR="50800" marT="50800" marB="50800" anchor="ctr" anchorCtr="0" horzOverflow="overflow">
                    <a:lnL w="12700">
                      <a:solidFill>
                        <a:srgbClr val="6C6C6C"/>
                      </a:solidFill>
                      <a:miter lim="400000"/>
                    </a:lnL>
                    <a:lnB w="12700">
                      <a:solidFill>
                        <a:srgbClr val="6C6C6C"/>
                      </a:solidFill>
                      <a:miter lim="400000"/>
                    </a:lnB>
                  </a:tcPr>
                </a:tc>
                <a:tc>
                  <a:txBody>
                    <a:bodyPr/>
                    <a:lstStyle/>
                    <a:p>
                      <a:pPr defTabSz="914400">
                        <a:defRPr b="1" sz="5500">
                          <a:latin typeface="Gill Sans"/>
                          <a:ea typeface="Gill Sans"/>
                          <a:cs typeface="Gill Sans"/>
                          <a:sym typeface="Gill Sans"/>
                        </a:defRPr>
                      </a:pPr>
                      <a:r>
                        <a:t>Related Tasks and Skills</a:t>
                      </a:r>
                    </a:p>
                    <a:p>
                      <a:pPr defTabSz="914400">
                        <a:defRPr sz="5500">
                          <a:latin typeface="Gill Sans"/>
                          <a:ea typeface="Gill Sans"/>
                          <a:cs typeface="Gill Sans"/>
                          <a:sym typeface="Gill Sans"/>
                        </a:defRPr>
                      </a:pPr>
                    </a:p>
                    <a:p>
                      <a:pPr defTabSz="914400">
                        <a:defRPr sz="5500">
                          <a:latin typeface="Gill Sans"/>
                          <a:ea typeface="Gill Sans"/>
                          <a:cs typeface="Gill Sans"/>
                          <a:sym typeface="Gill Sans"/>
                        </a:defRPr>
                      </a:pPr>
                      <a:r>
                        <a:t>Opens the consultation </a:t>
                      </a:r>
                    </a:p>
                    <a:p>
                      <a:pPr defTabSz="914400">
                        <a:defRPr sz="5500">
                          <a:latin typeface="Gill Sans"/>
                          <a:ea typeface="Gill Sans"/>
                          <a:cs typeface="Gill Sans"/>
                          <a:sym typeface="Gill Sans"/>
                        </a:defRPr>
                      </a:pPr>
                      <a:r>
                        <a:t>Discovers psycho-social context and patient's ICE, identifies cues</a:t>
                      </a:r>
                    </a:p>
                  </a:txBody>
                  <a:tcPr marL="50800" marR="50800" marT="50800" marB="50800" anchor="ctr" anchorCtr="0" horzOverflow="overflow">
                    <a:lnR w="12700">
                      <a:solidFill>
                        <a:srgbClr val="6C6C6C"/>
                      </a:solidFill>
                      <a:miter lim="400000"/>
                    </a:lnR>
                    <a:lnB w="12700">
                      <a:solidFill>
                        <a:srgbClr val="6C6C6C"/>
                      </a:solidFill>
                      <a:miter lim="400000"/>
                    </a:lnB>
                  </a:tcPr>
                </a:tc>
              </a:tr>
            </a:tbl>
          </a:graphicData>
        </a:graphic>
      </p:graphicFrame>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187" name="Table"/>
          <p:cNvGraphicFramePr/>
          <p:nvPr/>
        </p:nvGraphicFramePr>
        <p:xfrm>
          <a:off x="324575" y="261420"/>
          <a:ext cx="23747550" cy="13006849"/>
        </p:xfrm>
        <a:graphic xmlns:a="http://schemas.openxmlformats.org/drawingml/2006/main">
          <a:graphicData uri="http://schemas.openxmlformats.org/drawingml/2006/table">
            <a:tbl>
              <a:tblPr firstCol="0" firstRow="0" lastCol="0" lastRow="0" bandCol="0" bandRow="0" rtl="0">
                <a:tableStyleId>{2708684C-4D16-4618-839F-0558EEFCDFE6}</a:tableStyleId>
              </a:tblPr>
              <a:tblGrid>
                <a:gridCol w="11867424"/>
                <a:gridCol w="11867424"/>
              </a:tblGrid>
              <a:tr h="6497074">
                <a:tc>
                  <a:txBody>
                    <a:bodyPr/>
                    <a:lstStyle/>
                    <a:p>
                      <a:pPr defTabSz="914400">
                        <a:defRPr sz="1800"/>
                      </a:pPr>
                      <a:r>
                        <a:rPr b="1" sz="5500">
                          <a:latin typeface="Gill Sans"/>
                          <a:ea typeface="Gill Sans"/>
                          <a:cs typeface="Gill Sans"/>
                          <a:sym typeface="Gill Sans"/>
                        </a:rPr>
                        <a:t>Uses open and closed questions</a:t>
                      </a:r>
                    </a:p>
                  </a:txBody>
                  <a:tcPr marL="50800" marR="50800" marT="50800" marB="50800" anchor="ctr" anchorCtr="0" horzOverflow="overflow">
                    <a:lnL w="12700">
                      <a:solidFill>
                        <a:srgbClr val="6C6C6C"/>
                      </a:solidFill>
                      <a:miter lim="400000"/>
                    </a:lnL>
                    <a:lnT w="12700">
                      <a:solidFill>
                        <a:srgbClr val="6C6C6C"/>
                      </a:solidFill>
                      <a:miter lim="400000"/>
                    </a:lnT>
                  </a:tcPr>
                </a:tc>
                <a:tc>
                  <a:txBody>
                    <a:bodyPr/>
                    <a:lstStyle/>
                    <a:p>
                      <a:pPr defTabSz="914400">
                        <a:defRPr sz="1800"/>
                      </a:pPr>
                      <a:r>
                        <a:rPr sz="5300">
                          <a:latin typeface="Gill Sans"/>
                          <a:ea typeface="Gill Sans"/>
                          <a:cs typeface="Gill Sans"/>
                          <a:sym typeface="Gill Sans"/>
                        </a:rPr>
                        <a:t>Open questions are extremely valuable as an effective way to build trust and empathy, demonstrate interest, and to discover a lot of information in a short time. Open questions encourage the patient to tell their story and offer a natural way to discover the patient specific information about psycho-social context and ICE
</a:t>
                      </a:r>
                    </a:p>
                  </a:txBody>
                  <a:tcPr marL="50800" marR="50800" marT="50800" marB="50800" anchor="ctr" anchorCtr="0" horzOverflow="overflow">
                    <a:lnR w="12700">
                      <a:solidFill>
                        <a:srgbClr val="6C6C6C"/>
                      </a:solidFill>
                      <a:miter lim="400000"/>
                    </a:lnR>
                    <a:lnT w="12700">
                      <a:solidFill>
                        <a:srgbClr val="6C6C6C"/>
                      </a:solidFill>
                      <a:miter lim="400000"/>
                    </a:lnT>
                  </a:tcPr>
                </a:tc>
              </a:tr>
              <a:tr h="6497074">
                <a:tc>
                  <a:txBody>
                    <a:bodyPr/>
                    <a:lstStyle/>
                    <a:p>
                      <a:pPr defTabSz="914400">
                        <a:defRPr sz="1800"/>
                      </a:pPr>
                      <a:r>
                        <a:rPr sz="4500">
                          <a:latin typeface="Gill Sans"/>
                          <a:ea typeface="Gill Sans"/>
                          <a:cs typeface="Gill Sans"/>
                          <a:sym typeface="Gill Sans"/>
                        </a:rPr>
                        <a:t>Open questions should be used first to ‘open’ out the consultation and allow the patient to tell their own story. Only then should the doctor use closed questions to test their diagnostic hypotheses, and this will also help with time management and fluency in the consultation. Closed questions are particularly valuable as a way of ruling out and ruling in particular diagnoses</a:t>
                      </a:r>
                    </a:p>
                  </a:txBody>
                  <a:tcPr marL="50800" marR="50800" marT="50800" marB="50800" anchor="ctr" anchorCtr="0" horzOverflow="overflow">
                    <a:lnL w="12700">
                      <a:solidFill>
                        <a:srgbClr val="6C6C6C"/>
                      </a:solidFill>
                      <a:miter lim="400000"/>
                    </a:lnL>
                    <a:lnB w="12700">
                      <a:solidFill>
                        <a:srgbClr val="6C6C6C"/>
                      </a:solidFill>
                      <a:miter lim="400000"/>
                    </a:lnB>
                  </a:tcPr>
                </a:tc>
                <a:tc>
                  <a:txBody>
                    <a:bodyPr/>
                    <a:lstStyle/>
                    <a:p>
                      <a:pPr defTabSz="914400">
                        <a:defRPr b="1" sz="5500">
                          <a:latin typeface="Gill Sans"/>
                          <a:ea typeface="Gill Sans"/>
                          <a:cs typeface="Gill Sans"/>
                          <a:sym typeface="Gill Sans"/>
                        </a:defRPr>
                      </a:pPr>
                      <a:r>
                        <a:t>Related Tasks and Skills</a:t>
                      </a:r>
                    </a:p>
                    <a:p>
                      <a:pPr defTabSz="914400">
                        <a:defRPr sz="5500">
                          <a:latin typeface="Gill Sans"/>
                          <a:ea typeface="Gill Sans"/>
                          <a:cs typeface="Gill Sans"/>
                          <a:sym typeface="Gill Sans"/>
                        </a:defRPr>
                      </a:pPr>
                    </a:p>
                    <a:p>
                      <a:pPr defTabSz="914400">
                        <a:defRPr sz="5500">
                          <a:latin typeface="Gill Sans"/>
                          <a:ea typeface="Gill Sans"/>
                          <a:cs typeface="Gill Sans"/>
                          <a:sym typeface="Gill Sans"/>
                        </a:defRPr>
                      </a:pPr>
                      <a:r>
                        <a:t>Opens the consultation </a:t>
                      </a:r>
                    </a:p>
                    <a:p>
                      <a:pPr defTabSz="914400">
                        <a:defRPr sz="5500">
                          <a:latin typeface="Gill Sans"/>
                          <a:ea typeface="Gill Sans"/>
                          <a:cs typeface="Gill Sans"/>
                          <a:sym typeface="Gill Sans"/>
                        </a:defRPr>
                      </a:pPr>
                      <a:r>
                        <a:t>Discovers psycho-social context and patient's ICE, identifies cues</a:t>
                      </a:r>
                    </a:p>
                  </a:txBody>
                  <a:tcPr marL="50800" marR="50800" marT="50800" marB="50800" anchor="ctr" anchorCtr="0" horzOverflow="overflow">
                    <a:lnR w="12700">
                      <a:solidFill>
                        <a:srgbClr val="6C6C6C"/>
                      </a:solidFill>
                      <a:miter lim="400000"/>
                    </a:lnR>
                    <a:lnB w="12700">
                      <a:solidFill>
                        <a:srgbClr val="6C6C6C"/>
                      </a:solidFill>
                      <a:miter lim="400000"/>
                    </a:lnB>
                  </a:tcPr>
                </a:tc>
              </a:tr>
            </a:tbl>
          </a:graphicData>
        </a:graphic>
      </p:graphicFrame>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189" name="Table"/>
          <p:cNvGraphicFramePr/>
          <p:nvPr/>
        </p:nvGraphicFramePr>
        <p:xfrm>
          <a:off x="239198" y="261420"/>
          <a:ext cx="23786592" cy="13092225"/>
        </p:xfrm>
        <a:graphic xmlns:a="http://schemas.openxmlformats.org/drawingml/2006/main">
          <a:graphicData uri="http://schemas.openxmlformats.org/drawingml/2006/table">
            <a:tbl>
              <a:tblPr firstCol="0" firstRow="0" lastCol="0" lastRow="0" bandCol="0" bandRow="0" rtl="0">
                <a:tableStyleId>{2708684C-4D16-4618-839F-0558EEFCDFE6}</a:tableStyleId>
              </a:tblPr>
              <a:tblGrid>
                <a:gridCol w="11886946"/>
                <a:gridCol w="11886946"/>
              </a:tblGrid>
              <a:tr h="6539762">
                <a:tc>
                  <a:txBody>
                    <a:bodyPr/>
                    <a:lstStyle/>
                    <a:p>
                      <a:pPr defTabSz="914400">
                        <a:defRPr sz="1800"/>
                      </a:pPr>
                      <a:r>
                        <a:rPr b="1" sz="5500">
                          <a:latin typeface="Gill Sans"/>
                          <a:ea typeface="Gill Sans"/>
                          <a:cs typeface="Gill Sans"/>
                          <a:sym typeface="Gill Sans"/>
                        </a:rPr>
                        <a:t>Listens and shows curiousity</a:t>
                      </a:r>
                    </a:p>
                  </a:txBody>
                  <a:tcPr marL="50800" marR="50800" marT="50800" marB="50800" anchor="ctr" anchorCtr="0" horzOverflow="overflow">
                    <a:lnL w="12700">
                      <a:solidFill>
                        <a:srgbClr val="6C6C6C"/>
                      </a:solidFill>
                      <a:miter lim="400000"/>
                    </a:lnL>
                    <a:lnT w="12700">
                      <a:solidFill>
                        <a:srgbClr val="6C6C6C"/>
                      </a:solidFill>
                      <a:miter lim="400000"/>
                    </a:lnT>
                  </a:tcPr>
                </a:tc>
                <a:tc>
                  <a:txBody>
                    <a:bodyPr/>
                    <a:lstStyle/>
                    <a:p>
                      <a:pPr defTabSz="914400">
                        <a:defRPr sz="1800"/>
                      </a:pPr>
                      <a:r>
                        <a:rPr sz="5500">
                          <a:latin typeface="Gill Sans"/>
                          <a:ea typeface="Gill Sans"/>
                          <a:cs typeface="Gill Sans"/>
                          <a:sym typeface="Gill Sans"/>
                        </a:rPr>
                        <a:t>Being curious and interested in the patient is key to discovering the reason for their presentation to you and their ‘illness-behaviour’ .It is part of a ‘holistic’ approach to the patient which is the essence of both consulting ‘like a GP’ and being a GP</a:t>
                      </a:r>
                    </a:p>
                  </a:txBody>
                  <a:tcPr marL="50800" marR="50800" marT="50800" marB="50800" anchor="ctr" anchorCtr="0" horzOverflow="overflow">
                    <a:lnR w="12700">
                      <a:solidFill>
                        <a:srgbClr val="6C6C6C"/>
                      </a:solidFill>
                      <a:miter lim="400000"/>
                    </a:lnR>
                    <a:lnT w="12700">
                      <a:solidFill>
                        <a:srgbClr val="6C6C6C"/>
                      </a:solidFill>
                      <a:miter lim="400000"/>
                    </a:lnT>
                  </a:tcPr>
                </a:tc>
              </a:tr>
              <a:tr h="6539762">
                <a:tc>
                  <a:txBody>
                    <a:bodyPr/>
                    <a:lstStyle/>
                    <a:p>
                      <a:pPr defTabSz="914400">
                        <a:defRPr sz="1800"/>
                      </a:pPr>
                      <a:r>
                        <a:rPr sz="3500">
                          <a:latin typeface="Gill Sans"/>
                          <a:ea typeface="Gill Sans"/>
                          <a:cs typeface="Gill Sans"/>
                          <a:sym typeface="Gill Sans"/>
                        </a:rPr>
                        <a:t>A curious approach to the patient (illness and life) is particularly important for the following reasons:
It improves the identification of ICE and cues and psychosocial information
It helps with rapport &amp; understanding of the patients’ behaviours
It helps the diagnostic process
It helps the trainee to tailor a management plan to the specific needs of the patient</a:t>
                      </a:r>
                    </a:p>
                  </a:txBody>
                  <a:tcPr marL="50800" marR="50800" marT="50800" marB="50800" anchor="ctr" anchorCtr="0" horzOverflow="overflow">
                    <a:lnL w="12700">
                      <a:solidFill>
                        <a:srgbClr val="6C6C6C"/>
                      </a:solidFill>
                      <a:miter lim="400000"/>
                    </a:lnL>
                    <a:lnB w="12700">
                      <a:solidFill>
                        <a:srgbClr val="6C6C6C"/>
                      </a:solidFill>
                      <a:miter lim="400000"/>
                    </a:lnB>
                  </a:tcPr>
                </a:tc>
                <a:tc>
                  <a:txBody>
                    <a:bodyPr/>
                    <a:lstStyle/>
                    <a:p>
                      <a:pPr defTabSz="914400">
                        <a:defRPr b="1" sz="5500">
                          <a:latin typeface="Gill Sans"/>
                          <a:ea typeface="Gill Sans"/>
                          <a:cs typeface="Gill Sans"/>
                          <a:sym typeface="Gill Sans"/>
                        </a:defRPr>
                      </a:pPr>
                      <a:r>
                        <a:t>Related Tasks and Skills</a:t>
                      </a:r>
                    </a:p>
                    <a:p>
                      <a:pPr defTabSz="914400">
                        <a:defRPr sz="5500">
                          <a:latin typeface="Gill Sans"/>
                          <a:ea typeface="Gill Sans"/>
                          <a:cs typeface="Gill Sans"/>
                          <a:sym typeface="Gill Sans"/>
                        </a:defRPr>
                      </a:pPr>
                    </a:p>
                    <a:p>
                      <a:pPr defTabSz="914400">
                        <a:defRPr sz="5500">
                          <a:latin typeface="Gill Sans"/>
                          <a:ea typeface="Gill Sans"/>
                          <a:cs typeface="Gill Sans"/>
                          <a:sym typeface="Gill Sans"/>
                        </a:defRPr>
                      </a:pPr>
                      <a:r>
                        <a:t>Opens the consultation</a:t>
                      </a:r>
                    </a:p>
                  </a:txBody>
                  <a:tcPr marL="50800" marR="50800" marT="50800" marB="50800" anchor="ctr" anchorCtr="0" horzOverflow="overflow">
                    <a:lnR w="12700">
                      <a:solidFill>
                        <a:srgbClr val="6C6C6C"/>
                      </a:solidFill>
                      <a:miter lim="400000"/>
                    </a:lnR>
                    <a:lnB w="12700">
                      <a:solidFill>
                        <a:srgbClr val="6C6C6C"/>
                      </a:solidFill>
                      <a:miter lim="400000"/>
                    </a:lnB>
                  </a:tcPr>
                </a:tc>
              </a:tr>
            </a:tbl>
          </a:graphicData>
        </a:graphic>
      </p:graphicFrame>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191" name="Table"/>
          <p:cNvGraphicFramePr/>
          <p:nvPr/>
        </p:nvGraphicFramePr>
        <p:xfrm>
          <a:off x="239198" y="261420"/>
          <a:ext cx="23786592" cy="13092225"/>
        </p:xfrm>
        <a:graphic xmlns:a="http://schemas.openxmlformats.org/drawingml/2006/main">
          <a:graphicData uri="http://schemas.openxmlformats.org/drawingml/2006/table">
            <a:tbl>
              <a:tblPr firstCol="0" firstRow="0" lastCol="0" lastRow="0" bandCol="0" bandRow="0" rtl="0">
                <a:tableStyleId>{2708684C-4D16-4618-839F-0558EEFCDFE6}</a:tableStyleId>
              </a:tblPr>
              <a:tblGrid>
                <a:gridCol w="11886946"/>
                <a:gridCol w="11886946"/>
              </a:tblGrid>
              <a:tr h="6539762">
                <a:tc>
                  <a:txBody>
                    <a:bodyPr/>
                    <a:lstStyle/>
                    <a:p>
                      <a:pPr defTabSz="914400">
                        <a:defRPr sz="1800"/>
                      </a:pPr>
                      <a:r>
                        <a:rPr b="1" sz="5500">
                          <a:latin typeface="Gill Sans"/>
                          <a:ea typeface="Gill Sans"/>
                          <a:cs typeface="Gill Sans"/>
                          <a:sym typeface="Gill Sans"/>
                        </a:rPr>
                        <a:t>Clarifies</a:t>
                      </a:r>
                    </a:p>
                  </a:txBody>
                  <a:tcPr marL="50800" marR="50800" marT="50800" marB="50800" anchor="ctr" anchorCtr="0" horzOverflow="overflow">
                    <a:lnL w="12700">
                      <a:solidFill>
                        <a:srgbClr val="6C6C6C"/>
                      </a:solidFill>
                      <a:miter lim="400000"/>
                    </a:lnL>
                    <a:lnT w="12700">
                      <a:solidFill>
                        <a:srgbClr val="6C6C6C"/>
                      </a:solidFill>
                      <a:miter lim="400000"/>
                    </a:lnT>
                  </a:tcPr>
                </a:tc>
                <a:tc>
                  <a:txBody>
                    <a:bodyPr/>
                    <a:lstStyle/>
                    <a:p>
                      <a:pPr defTabSz="914400">
                        <a:defRPr sz="1800"/>
                      </a:pPr>
                      <a:r>
                        <a:rPr sz="5300">
                          <a:latin typeface="Gill Sans"/>
                          <a:ea typeface="Gill Sans"/>
                          <a:cs typeface="Gill Sans"/>
                          <a:sym typeface="Gill Sans"/>
                        </a:rPr>
                        <a:t>Clarifying is the process whereby doctors become clear about the patient’s presenting problem, concerns and expectations. The process involves the identification of patient statements that are confused, vague, incomplete or ambiguous and then attempting to resolve the ambiguity or vagueness 
Note that the above consultation skills are not compulsory - some patients are very clear about their symptoms and concerns - but with some consultations these sorts of skills can rescue a consultation that is becoming muddled or even dysfunctional.</a:t>
                      </a:r>
                    </a:p>
                  </a:txBody>
                  <a:tcPr marL="50800" marR="50800" marT="50800" marB="50800" anchor="ctr" anchorCtr="0" horzOverflow="overflow">
                    <a:lnR w="12700">
                      <a:solidFill>
                        <a:srgbClr val="6C6C6C"/>
                      </a:solidFill>
                      <a:miter lim="400000"/>
                    </a:lnR>
                    <a:lnT w="12700">
                      <a:solidFill>
                        <a:srgbClr val="6C6C6C"/>
                      </a:solidFill>
                      <a:miter lim="400000"/>
                    </a:lnT>
                  </a:tcPr>
                </a:tc>
              </a:tr>
              <a:tr h="6539762">
                <a:tc>
                  <a:txBody>
                    <a:bodyPr/>
                    <a:lstStyle/>
                    <a:p>
                      <a:pPr defTabSz="914400">
                        <a:defRPr sz="1800"/>
                      </a:pPr>
                      <a:r>
                        <a:rPr sz="3500">
                          <a:latin typeface="Gill Sans"/>
                          <a:ea typeface="Gill Sans"/>
                          <a:cs typeface="Gill Sans"/>
                          <a:sym typeface="Gill Sans"/>
                        </a:rPr>
                        <a:t>This can be done by using:
Repetition of the previous question with a different emphasis
Further open questions
A closed question to clarify an ambiguous or confusing point
A summary to try and structure a complex history
A check that the patient’s story has been understood completely
</a:t>
                      </a:r>
                    </a:p>
                  </a:txBody>
                  <a:tcPr marL="50800" marR="50800" marT="50800" marB="50800" anchor="ctr" anchorCtr="0" horzOverflow="overflow">
                    <a:lnL w="12700">
                      <a:solidFill>
                        <a:srgbClr val="6C6C6C"/>
                      </a:solidFill>
                      <a:miter lim="400000"/>
                    </a:lnL>
                    <a:lnB w="12700">
                      <a:solidFill>
                        <a:srgbClr val="6C6C6C"/>
                      </a:solidFill>
                      <a:miter lim="400000"/>
                    </a:lnB>
                  </a:tcPr>
                </a:tc>
                <a:tc>
                  <a:txBody>
                    <a:bodyPr/>
                    <a:lstStyle/>
                    <a:p>
                      <a:pPr defTabSz="914400">
                        <a:defRPr b="1" sz="5500">
                          <a:latin typeface="Gill Sans"/>
                          <a:ea typeface="Gill Sans"/>
                          <a:cs typeface="Gill Sans"/>
                          <a:sym typeface="Gill Sans"/>
                        </a:defRPr>
                      </a:pPr>
                      <a:r>
                        <a:t>Related Tasks and Skills</a:t>
                      </a:r>
                    </a:p>
                    <a:p>
                      <a:pPr defTabSz="914400">
                        <a:defRPr sz="5500">
                          <a:latin typeface="Gill Sans"/>
                          <a:ea typeface="Gill Sans"/>
                          <a:cs typeface="Gill Sans"/>
                          <a:sym typeface="Gill Sans"/>
                        </a:defRPr>
                      </a:pPr>
                    </a:p>
                    <a:p>
                      <a:pPr defTabSz="914400">
                        <a:defRPr sz="5500">
                          <a:latin typeface="Gill Sans"/>
                          <a:ea typeface="Gill Sans"/>
                          <a:cs typeface="Gill Sans"/>
                          <a:sym typeface="Gill Sans"/>
                        </a:defRPr>
                      </a:pPr>
                      <a:r>
                        <a:t>Opens the consultation </a:t>
                      </a:r>
                    </a:p>
                    <a:p>
                      <a:pPr defTabSz="914400">
                        <a:defRPr sz="5500">
                          <a:latin typeface="Gill Sans"/>
                          <a:ea typeface="Gill Sans"/>
                          <a:cs typeface="Gill Sans"/>
                          <a:sym typeface="Gill Sans"/>
                        </a:defRPr>
                      </a:pPr>
                      <a:r>
                        <a:t>Discovers psycho-social context and patient's ICE, identifies cues</a:t>
                      </a:r>
                    </a:p>
                    <a:p>
                      <a:pPr defTabSz="914400">
                        <a:defRPr sz="5500">
                          <a:latin typeface="Gill Sans"/>
                          <a:ea typeface="Gill Sans"/>
                          <a:cs typeface="Gill Sans"/>
                          <a:sym typeface="Gill Sans"/>
                        </a:defRPr>
                      </a:pPr>
                      <a:r>
                        <a:t>Generates and tests diagnostic hypotheses and excludes serious disease</a:t>
                      </a:r>
                    </a:p>
                  </a:txBody>
                  <a:tcPr marL="50800" marR="50800" marT="50800" marB="50800" anchor="ctr" anchorCtr="0" horzOverflow="overflow">
                    <a:lnR w="12700">
                      <a:solidFill>
                        <a:srgbClr val="6C6C6C"/>
                      </a:solidFill>
                      <a:miter lim="400000"/>
                    </a:lnR>
                    <a:lnB w="12700">
                      <a:solidFill>
                        <a:srgbClr val="6C6C6C"/>
                      </a:solidFill>
                      <a:miter lim="400000"/>
                    </a:lnB>
                  </a:tcPr>
                </a:tc>
              </a:tr>
            </a:tbl>
          </a:graphicData>
        </a:graphic>
      </p:graphicFrame>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193" name="Table"/>
          <p:cNvGraphicFramePr/>
          <p:nvPr/>
        </p:nvGraphicFramePr>
        <p:xfrm>
          <a:off x="239198" y="261420"/>
          <a:ext cx="23786592" cy="13092225"/>
        </p:xfrm>
        <a:graphic xmlns:a="http://schemas.openxmlformats.org/drawingml/2006/main">
          <a:graphicData uri="http://schemas.openxmlformats.org/drawingml/2006/table">
            <a:tbl>
              <a:tblPr firstCol="0" firstRow="0" lastCol="0" lastRow="0" bandCol="0" bandRow="0" rtl="0">
                <a:tableStyleId>{2708684C-4D16-4618-839F-0558EEFCDFE6}</a:tableStyleId>
              </a:tblPr>
              <a:tblGrid>
                <a:gridCol w="11886946"/>
                <a:gridCol w="11886946"/>
              </a:tblGrid>
              <a:tr h="6539762">
                <a:tc>
                  <a:txBody>
                    <a:bodyPr/>
                    <a:lstStyle/>
                    <a:p>
                      <a:pPr defTabSz="914400">
                        <a:defRPr sz="1800"/>
                      </a:pPr>
                      <a:r>
                        <a:rPr b="1" sz="4900">
                          <a:latin typeface="Gill Sans"/>
                          <a:ea typeface="Gill Sans"/>
                          <a:cs typeface="Gill Sans"/>
                          <a:sym typeface="Gill Sans"/>
                        </a:rPr>
                        <a:t>Remains alert and responsive to cues</a:t>
                      </a:r>
                    </a:p>
                  </a:txBody>
                  <a:tcPr marL="50800" marR="50800" marT="50800" marB="50800" anchor="ctr" anchorCtr="0" horzOverflow="overflow">
                    <a:lnL w="12700">
                      <a:solidFill>
                        <a:srgbClr val="6C6C6C"/>
                      </a:solidFill>
                      <a:miter lim="400000"/>
                    </a:lnL>
                    <a:lnT w="12700">
                      <a:solidFill>
                        <a:srgbClr val="6C6C6C"/>
                      </a:solidFill>
                      <a:miter lim="400000"/>
                    </a:lnT>
                  </a:tcPr>
                </a:tc>
                <a:tc>
                  <a:txBody>
                    <a:bodyPr/>
                    <a:lstStyle/>
                    <a:p>
                      <a:pPr defTabSz="914400">
                        <a:defRPr sz="1800"/>
                      </a:pPr>
                      <a:r>
                        <a:rPr sz="4300">
                          <a:latin typeface="Gill Sans"/>
                          <a:ea typeface="Gill Sans"/>
                          <a:cs typeface="Gill Sans"/>
                          <a:sym typeface="Gill Sans"/>
                        </a:rPr>
                        <a:t>This skill has been added to emphasise the importance of remaining vigilant and responsive to the patient throughout the consultation
Many feel that identifying cues is a ‘one-off” procedure which occurs early on in the consultation, typically within the process of data collection. However, cues can occur at any time in the consultation, and the doctor needs to be responsive to the patient throughout the whole consultation</a:t>
                      </a:r>
                    </a:p>
                  </a:txBody>
                  <a:tcPr marL="50800" marR="50800" marT="50800" marB="50800" anchor="ctr" anchorCtr="0" horzOverflow="overflow">
                    <a:lnR w="12700">
                      <a:solidFill>
                        <a:srgbClr val="6C6C6C"/>
                      </a:solidFill>
                      <a:miter lim="400000"/>
                    </a:lnR>
                    <a:lnT w="12700">
                      <a:solidFill>
                        <a:srgbClr val="6C6C6C"/>
                      </a:solidFill>
                      <a:miter lim="400000"/>
                    </a:lnT>
                  </a:tcPr>
                </a:tc>
              </a:tr>
              <a:tr h="6539762">
                <a:tc>
                  <a:txBody>
                    <a:bodyPr/>
                    <a:lstStyle/>
                    <a:p>
                      <a:pPr defTabSz="914400">
                        <a:defRPr sz="1800"/>
                      </a:pPr>
                      <a:r>
                        <a:rPr sz="4000">
                          <a:latin typeface="Gill Sans"/>
                          <a:ea typeface="Gill Sans"/>
                          <a:cs typeface="Gill Sans"/>
                          <a:sym typeface="Gill Sans"/>
                        </a:rPr>
                        <a:t>Examples of cues that might occur later in the consultation include:
A patient looking worried or doubtful when the diagnosis is presented
A patient looking perplexed when management options are discussed
A patient becoming angrier as the consultation progresses
A patient looking baffled when safety netting is planned
A patient leaving earlier than expected</a:t>
                      </a:r>
                    </a:p>
                  </a:txBody>
                  <a:tcPr marL="50800" marR="50800" marT="50800" marB="50800" anchor="ctr" anchorCtr="0" horzOverflow="overflow">
                    <a:lnL w="12700">
                      <a:solidFill>
                        <a:srgbClr val="6C6C6C"/>
                      </a:solidFill>
                      <a:miter lim="400000"/>
                    </a:lnL>
                    <a:lnB w="12700">
                      <a:solidFill>
                        <a:srgbClr val="6C6C6C"/>
                      </a:solidFill>
                      <a:miter lim="400000"/>
                    </a:lnB>
                  </a:tcPr>
                </a:tc>
                <a:tc>
                  <a:txBody>
                    <a:bodyPr/>
                    <a:lstStyle/>
                    <a:p>
                      <a:pPr defTabSz="914400">
                        <a:defRPr b="1" sz="5500">
                          <a:latin typeface="Gill Sans"/>
                          <a:ea typeface="Gill Sans"/>
                          <a:cs typeface="Gill Sans"/>
                          <a:sym typeface="Gill Sans"/>
                        </a:defRPr>
                      </a:pPr>
                      <a:r>
                        <a:t>Related Tasks and Skills</a:t>
                      </a:r>
                    </a:p>
                    <a:p>
                      <a:pPr defTabSz="914400">
                        <a:defRPr b="1" sz="5500">
                          <a:latin typeface="Gill Sans"/>
                          <a:ea typeface="Gill Sans"/>
                          <a:cs typeface="Gill Sans"/>
                          <a:sym typeface="Gill Sans"/>
                        </a:defRPr>
                      </a:pPr>
                    </a:p>
                    <a:p>
                      <a:pPr defTabSz="914400">
                        <a:defRPr sz="5500">
                          <a:latin typeface="Gill Sans"/>
                          <a:ea typeface="Gill Sans"/>
                          <a:cs typeface="Gill Sans"/>
                          <a:sym typeface="Gill Sans"/>
                        </a:defRPr>
                      </a:pPr>
                      <a:r>
                        <a:t>Discovers psycho-social context and patient's ICE, identifies cues</a:t>
                      </a:r>
                    </a:p>
                    <a:p>
                      <a:pPr defTabSz="914400">
                        <a:defRPr sz="5500">
                          <a:latin typeface="Gill Sans"/>
                          <a:ea typeface="Gill Sans"/>
                          <a:cs typeface="Gill Sans"/>
                          <a:sym typeface="Gill Sans"/>
                        </a:defRPr>
                      </a:pPr>
                      <a:r>
                        <a:t>Makes a working diagnosis</a:t>
                      </a:r>
                    </a:p>
                    <a:p>
                      <a:pPr defTabSz="914400">
                        <a:defRPr sz="5500">
                          <a:latin typeface="Gill Sans"/>
                          <a:ea typeface="Gill Sans"/>
                          <a:cs typeface="Gill Sans"/>
                          <a:sym typeface="Gill Sans"/>
                        </a:defRPr>
                      </a:pPr>
                      <a:r>
                        <a:t>Offers a safe patient-centred management plan</a:t>
                      </a:r>
                    </a:p>
                    <a:p>
                      <a:pPr defTabSz="914400">
                        <a:defRPr sz="5500">
                          <a:latin typeface="Gill Sans"/>
                          <a:ea typeface="Gill Sans"/>
                          <a:cs typeface="Gill Sans"/>
                          <a:sym typeface="Gill Sans"/>
                        </a:defRPr>
                      </a:pPr>
                      <a:r>
                        <a:t>Provides follow up and a safety net</a:t>
                      </a:r>
                    </a:p>
                  </a:txBody>
                  <a:tcPr marL="50800" marR="50800" marT="50800" marB="50800" anchor="ctr" anchorCtr="0" horzOverflow="overflow">
                    <a:lnR w="12700">
                      <a:solidFill>
                        <a:srgbClr val="6C6C6C"/>
                      </a:solidFill>
                      <a:miter lim="400000"/>
                    </a:lnR>
                    <a:lnB w="12700">
                      <a:solidFill>
                        <a:srgbClr val="6C6C6C"/>
                      </a:solidFill>
                      <a:miter lim="400000"/>
                    </a:lnB>
                  </a:tcPr>
                </a:tc>
              </a:tr>
            </a:tbl>
          </a:graphicData>
        </a:graphic>
      </p:graphicFrame>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195" name="Table"/>
          <p:cNvGraphicFramePr/>
          <p:nvPr/>
        </p:nvGraphicFramePr>
        <p:xfrm>
          <a:off x="239198" y="261420"/>
          <a:ext cx="23786592" cy="13092225"/>
        </p:xfrm>
        <a:graphic xmlns:a="http://schemas.openxmlformats.org/drawingml/2006/main">
          <a:graphicData uri="http://schemas.openxmlformats.org/drawingml/2006/table">
            <a:tbl>
              <a:tblPr firstCol="0" firstRow="0" lastCol="0" lastRow="0" bandCol="0" bandRow="0" rtl="0">
                <a:tableStyleId>{2708684C-4D16-4618-839F-0558EEFCDFE6}</a:tableStyleId>
              </a:tblPr>
              <a:tblGrid>
                <a:gridCol w="11886946"/>
                <a:gridCol w="11886946"/>
              </a:tblGrid>
              <a:tr h="6539762">
                <a:tc>
                  <a:txBody>
                    <a:bodyPr/>
                    <a:lstStyle/>
                    <a:p>
                      <a:pPr defTabSz="914400">
                        <a:defRPr sz="1800"/>
                      </a:pPr>
                      <a:r>
                        <a:rPr b="1" sz="5500">
                          <a:latin typeface="Gill Sans"/>
                          <a:ea typeface="Gill Sans"/>
                          <a:cs typeface="Gill Sans"/>
                          <a:sym typeface="Gill Sans"/>
                        </a:rPr>
                        <a:t>Seeks informed consent</a:t>
                      </a:r>
                    </a:p>
                  </a:txBody>
                  <a:tcPr marL="50800" marR="50800" marT="50800" marB="50800" anchor="ctr" anchorCtr="0" horzOverflow="overflow">
                    <a:lnL w="12700">
                      <a:solidFill>
                        <a:srgbClr val="6C6C6C"/>
                      </a:solidFill>
                      <a:miter lim="400000"/>
                    </a:lnL>
                    <a:lnT w="12700">
                      <a:solidFill>
                        <a:srgbClr val="6C6C6C"/>
                      </a:solidFill>
                      <a:miter lim="400000"/>
                    </a:lnT>
                  </a:tcPr>
                </a:tc>
                <a:tc>
                  <a:txBody>
                    <a:bodyPr/>
                    <a:lstStyle/>
                    <a:p>
                      <a:pPr defTabSz="914400">
                        <a:defRPr sz="1800"/>
                      </a:pPr>
                      <a:r>
                        <a:rPr sz="4900">
                          <a:latin typeface="Gill Sans"/>
                          <a:ea typeface="Gill Sans"/>
                          <a:cs typeface="Gill Sans"/>
                          <a:sym typeface="Gill Sans"/>
                        </a:rPr>
                        <a:t>Discusses choice of examination with patient and links to consent and need for chaperone. Performs....... examination with appropriate signposting and explanation	
Explains rationale for particular investigation (or absence of investigation) chosen and links explanation to consent process</a:t>
                      </a:r>
                    </a:p>
                  </a:txBody>
                  <a:tcPr marL="50800" marR="50800" marT="50800" marB="50800" anchor="ctr" anchorCtr="0" horzOverflow="overflow">
                    <a:lnR w="12700">
                      <a:solidFill>
                        <a:srgbClr val="6C6C6C"/>
                      </a:solidFill>
                      <a:miter lim="400000"/>
                    </a:lnR>
                    <a:lnT w="12700">
                      <a:solidFill>
                        <a:srgbClr val="6C6C6C"/>
                      </a:solidFill>
                      <a:miter lim="400000"/>
                    </a:lnT>
                  </a:tcPr>
                </a:tc>
              </a:tr>
              <a:tr h="6539762">
                <a:tc>
                  <a:txBody>
                    <a:bodyPr/>
                    <a:lstStyle/>
                    <a:p>
                      <a:pPr defTabSz="914400">
                        <a:defRPr sz="1800"/>
                      </a:pPr>
                      <a:r>
                        <a:rPr sz="4900">
                          <a:latin typeface="Gill Sans"/>
                          <a:ea typeface="Gill Sans"/>
                          <a:cs typeface="Gill Sans"/>
                          <a:sym typeface="Gill Sans"/>
                        </a:rPr>
                        <a:t>Consent and chaperone offers show a respect for the patient and demonstrate ethical sensitivity. Importantly, obtaining informed consent is not a tick box process, but an important process where you share what is involved in the examination and ensure that the patient understands what is going to happen, and has no concerns about the examination or investigation</a:t>
                      </a:r>
                    </a:p>
                  </a:txBody>
                  <a:tcPr marL="50800" marR="50800" marT="50800" marB="50800" anchor="ctr" anchorCtr="0" horzOverflow="overflow">
                    <a:lnL w="12700">
                      <a:solidFill>
                        <a:srgbClr val="6C6C6C"/>
                      </a:solidFill>
                      <a:miter lim="400000"/>
                    </a:lnL>
                    <a:lnB w="12700">
                      <a:solidFill>
                        <a:srgbClr val="6C6C6C"/>
                      </a:solidFill>
                      <a:miter lim="400000"/>
                    </a:lnB>
                  </a:tcPr>
                </a:tc>
                <a:tc>
                  <a:txBody>
                    <a:bodyPr/>
                    <a:lstStyle/>
                    <a:p>
                      <a:pPr defTabSz="914400">
                        <a:defRPr b="1" sz="5500">
                          <a:latin typeface="Gill Sans"/>
                          <a:ea typeface="Gill Sans"/>
                          <a:cs typeface="Gill Sans"/>
                          <a:sym typeface="Gill Sans"/>
                        </a:defRPr>
                      </a:pPr>
                      <a:r>
                        <a:t>Related Tasks and Skills</a:t>
                      </a:r>
                    </a:p>
                    <a:p>
                      <a:pPr defTabSz="914400">
                        <a:defRPr sz="5500">
                          <a:latin typeface="Gill Sans"/>
                          <a:ea typeface="Gill Sans"/>
                          <a:cs typeface="Gill Sans"/>
                          <a:sym typeface="Gill Sans"/>
                        </a:defRPr>
                      </a:pPr>
                    </a:p>
                    <a:p>
                      <a:pPr defTabSz="914400">
                        <a:defRPr sz="5500">
                          <a:latin typeface="Gill Sans"/>
                          <a:ea typeface="Gill Sans"/>
                          <a:cs typeface="Gill Sans"/>
                          <a:sym typeface="Gill Sans"/>
                        </a:defRPr>
                      </a:pPr>
                      <a:r>
                        <a:t>Undertakes appropriate examination and tests</a:t>
                      </a:r>
                    </a:p>
                  </a:txBody>
                  <a:tcPr marL="50800" marR="50800" marT="50800" marB="50800" anchor="ctr" anchorCtr="0" horzOverflow="overflow">
                    <a:lnR w="12700">
                      <a:solidFill>
                        <a:srgbClr val="6C6C6C"/>
                      </a:solidFill>
                      <a:miter lim="400000"/>
                    </a:lnR>
                    <a:lnB w="12700">
                      <a:solidFill>
                        <a:srgbClr val="6C6C6C"/>
                      </a:solidFill>
                      <a:miter lim="400000"/>
                    </a:lnB>
                  </a:tcPr>
                </a:tc>
              </a:tr>
            </a:tbl>
          </a:graphicData>
        </a:graphic>
      </p:graphicFrame>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197" name="Table"/>
          <p:cNvGraphicFramePr/>
          <p:nvPr/>
        </p:nvGraphicFramePr>
        <p:xfrm>
          <a:off x="239198" y="261420"/>
          <a:ext cx="23786592" cy="13092225"/>
        </p:xfrm>
        <a:graphic xmlns:a="http://schemas.openxmlformats.org/drawingml/2006/main">
          <a:graphicData uri="http://schemas.openxmlformats.org/drawingml/2006/table">
            <a:tbl>
              <a:tblPr firstCol="0" firstRow="0" lastCol="0" lastRow="0" bandCol="0" bandRow="0" rtl="0">
                <a:tableStyleId>{2708684C-4D16-4618-839F-0558EEFCDFE6}</a:tableStyleId>
              </a:tblPr>
              <a:tblGrid>
                <a:gridCol w="11886946"/>
                <a:gridCol w="11886946"/>
              </a:tblGrid>
              <a:tr h="6539762">
                <a:tc>
                  <a:txBody>
                    <a:bodyPr/>
                    <a:lstStyle/>
                    <a:p>
                      <a:pPr defTabSz="914400">
                        <a:defRPr sz="1800"/>
                      </a:pPr>
                      <a:r>
                        <a:rPr b="1" sz="5500">
                          <a:latin typeface="Gill Sans"/>
                          <a:ea typeface="Gill Sans"/>
                          <a:cs typeface="Gill Sans"/>
                          <a:sym typeface="Gill Sans"/>
                        </a:rPr>
                        <a:t>Verbalises</a:t>
                      </a:r>
                    </a:p>
                  </a:txBody>
                  <a:tcPr marL="50800" marR="50800" marT="50800" marB="50800" anchor="ctr" anchorCtr="0" horzOverflow="overflow">
                    <a:lnL w="12700">
                      <a:solidFill>
                        <a:srgbClr val="6C6C6C"/>
                      </a:solidFill>
                      <a:miter lim="400000"/>
                    </a:lnL>
                    <a:lnT w="12700">
                      <a:solidFill>
                        <a:srgbClr val="6C6C6C"/>
                      </a:solidFill>
                      <a:miter lim="400000"/>
                    </a:lnT>
                  </a:tcPr>
                </a:tc>
                <a:tc>
                  <a:txBody>
                    <a:bodyPr/>
                    <a:lstStyle/>
                    <a:p>
                      <a:pPr defTabSz="914400">
                        <a:defRPr sz="1800"/>
                      </a:pPr>
                      <a:r>
                        <a:rPr sz="5500">
                          <a:latin typeface="Gill Sans"/>
                          <a:ea typeface="Gill Sans"/>
                          <a:cs typeface="Gill Sans"/>
                          <a:sym typeface="Gill Sans"/>
                        </a:rPr>
                        <a:t>Doctors are often reluctant to share with patients the thinking that lies behind the questions they ask patients and the advice they give patients. This process is known as ‘Verbalising’ and it helps the patient understand what is going on in the consultation, and also helps the doctor to get his/her thoughts in order</a:t>
                      </a:r>
                    </a:p>
                  </a:txBody>
                  <a:tcPr marL="50800" marR="50800" marT="50800" marB="50800" anchor="ctr" anchorCtr="0" horzOverflow="overflow">
                    <a:lnR w="12700">
                      <a:solidFill>
                        <a:srgbClr val="6C6C6C"/>
                      </a:solidFill>
                      <a:miter lim="400000"/>
                    </a:lnR>
                    <a:lnT w="12700">
                      <a:solidFill>
                        <a:srgbClr val="6C6C6C"/>
                      </a:solidFill>
                      <a:miter lim="400000"/>
                    </a:lnT>
                  </a:tcPr>
                </a:tc>
              </a:tr>
              <a:tr h="6539762">
                <a:tc>
                  <a:txBody>
                    <a:bodyPr/>
                    <a:lstStyle/>
                    <a:p>
                      <a:pPr defTabSz="914400">
                        <a:defRPr sz="1800"/>
                      </a:pPr>
                      <a:r>
                        <a:rPr sz="2900">
                          <a:latin typeface="Gill Sans"/>
                          <a:ea typeface="Gill Sans"/>
                          <a:cs typeface="Gill Sans"/>
                          <a:sym typeface="Gill Sans"/>
                        </a:rPr>
                        <a:t>Verbalising can be seen at several points in the consultation, as listed below:
Verbalising the reason for questions - to explain why the doctor is asking about (for example) home life, or work, or relationships with friends and family
Verbalising the need for an examination - to explain why an examination needs to be done at all, particularly if the part of the body to be examined is not obviously related to the presenting symptoms
Verbalising about the need for tests
Verbalising about possible diagnostic uncertainty
Verbalising about possible management plans
Verbalising about possible types of follow up
Verbalising about permission seeking (see below)
Verbalising about structure to the consultation (signposting).
Verbalising about confusion within the doctor’s thought processes</a:t>
                      </a:r>
                    </a:p>
                  </a:txBody>
                  <a:tcPr marL="50800" marR="50800" marT="50800" marB="50800" anchor="ctr" anchorCtr="0" horzOverflow="overflow">
                    <a:lnL w="12700">
                      <a:solidFill>
                        <a:srgbClr val="6C6C6C"/>
                      </a:solidFill>
                      <a:miter lim="400000"/>
                    </a:lnL>
                    <a:lnB w="12700">
                      <a:solidFill>
                        <a:srgbClr val="6C6C6C"/>
                      </a:solidFill>
                      <a:miter lim="400000"/>
                    </a:lnB>
                  </a:tcPr>
                </a:tc>
                <a:tc>
                  <a:txBody>
                    <a:bodyPr/>
                    <a:lstStyle/>
                    <a:p>
                      <a:pPr defTabSz="914400">
                        <a:defRPr b="1" sz="5500">
                          <a:latin typeface="Gill Sans"/>
                          <a:ea typeface="Gill Sans"/>
                          <a:cs typeface="Gill Sans"/>
                          <a:sym typeface="Gill Sans"/>
                        </a:defRPr>
                      </a:pPr>
                      <a:r>
                        <a:t>Related Tasks and Skills</a:t>
                      </a:r>
                    </a:p>
                    <a:p>
                      <a:pPr defTabSz="914400">
                        <a:defRPr b="1" sz="5500">
                          <a:latin typeface="Gill Sans"/>
                          <a:ea typeface="Gill Sans"/>
                          <a:cs typeface="Gill Sans"/>
                          <a:sym typeface="Gill Sans"/>
                        </a:defRPr>
                      </a:pPr>
                    </a:p>
                    <a:p>
                      <a:pPr defTabSz="914400">
                        <a:defRPr sz="5500">
                          <a:latin typeface="Gill Sans"/>
                          <a:ea typeface="Gill Sans"/>
                          <a:cs typeface="Gill Sans"/>
                          <a:sym typeface="Gill Sans"/>
                        </a:defRPr>
                      </a:pPr>
                      <a:r>
                        <a:t>Discovers psycho-social context and patient's ICE, identifies cues</a:t>
                      </a:r>
                    </a:p>
                    <a:p>
                      <a:pPr defTabSz="914400">
                        <a:defRPr sz="5500">
                          <a:latin typeface="Gill Sans"/>
                          <a:ea typeface="Gill Sans"/>
                          <a:cs typeface="Gill Sans"/>
                          <a:sym typeface="Gill Sans"/>
                        </a:defRPr>
                      </a:pPr>
                      <a:r>
                        <a:t>Undertakes appropriate examination and tests</a:t>
                      </a:r>
                    </a:p>
                    <a:p>
                      <a:pPr defTabSz="914400">
                        <a:defRPr sz="5500">
                          <a:latin typeface="Gill Sans"/>
                          <a:ea typeface="Gill Sans"/>
                          <a:cs typeface="Gill Sans"/>
                          <a:sym typeface="Gill Sans"/>
                        </a:defRPr>
                      </a:pPr>
                      <a:r>
                        <a:t>Makes a working diagnosis</a:t>
                      </a:r>
                    </a:p>
                  </a:txBody>
                  <a:tcPr marL="50800" marR="50800" marT="50800" marB="50800" anchor="ctr" anchorCtr="0" horzOverflow="overflow">
                    <a:lnR w="12700">
                      <a:solidFill>
                        <a:srgbClr val="6C6C6C"/>
                      </a:solidFill>
                      <a:miter lim="400000"/>
                    </a:lnR>
                    <a:lnB w="12700">
                      <a:solidFill>
                        <a:srgbClr val="6C6C6C"/>
                      </a:solidFill>
                      <a:miter lim="400000"/>
                    </a:lnB>
                  </a:tcPr>
                </a:tc>
              </a:tr>
            </a:tbl>
          </a:graphicData>
        </a:graphic>
      </p:graphicFrame>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199" name="Table"/>
          <p:cNvGraphicFramePr/>
          <p:nvPr/>
        </p:nvGraphicFramePr>
        <p:xfrm>
          <a:off x="239198" y="261420"/>
          <a:ext cx="23786592" cy="13092225"/>
        </p:xfrm>
        <a:graphic xmlns:a="http://schemas.openxmlformats.org/drawingml/2006/main">
          <a:graphicData uri="http://schemas.openxmlformats.org/drawingml/2006/table">
            <a:tbl>
              <a:tblPr firstCol="0" firstRow="0" lastCol="0" lastRow="0" bandCol="0" bandRow="0" rtl="0">
                <a:tableStyleId>{2708684C-4D16-4618-839F-0558EEFCDFE6}</a:tableStyleId>
              </a:tblPr>
              <a:tblGrid>
                <a:gridCol w="11886946"/>
                <a:gridCol w="11886946"/>
              </a:tblGrid>
              <a:tr h="6539762">
                <a:tc>
                  <a:txBody>
                    <a:bodyPr/>
                    <a:lstStyle/>
                    <a:p>
                      <a:pPr defTabSz="914400">
                        <a:defRPr sz="1800"/>
                      </a:pPr>
                      <a:r>
                        <a:rPr b="1" sz="5500">
                          <a:latin typeface="Gill Sans"/>
                          <a:ea typeface="Gill Sans"/>
                          <a:cs typeface="Gill Sans"/>
                          <a:sym typeface="Gill Sans"/>
                        </a:rPr>
                        <a:t>Uses clear language </a:t>
                      </a:r>
                    </a:p>
                  </a:txBody>
                  <a:tcPr marL="50800" marR="50800" marT="50800" marB="50800" anchor="ctr" anchorCtr="0" horzOverflow="overflow">
                    <a:lnL w="12700">
                      <a:solidFill>
                        <a:srgbClr val="6C6C6C"/>
                      </a:solidFill>
                      <a:miter lim="400000"/>
                    </a:lnL>
                    <a:lnT w="12700">
                      <a:solidFill>
                        <a:srgbClr val="6C6C6C"/>
                      </a:solidFill>
                      <a:miter lim="400000"/>
                    </a:lnT>
                  </a:tcPr>
                </a:tc>
                <a:tc>
                  <a:txBody>
                    <a:bodyPr/>
                    <a:lstStyle/>
                    <a:p>
                      <a:pPr defTabSz="914400">
                        <a:defRPr sz="1800"/>
                      </a:pPr>
                      <a:r>
                        <a:rPr sz="4400">
                          <a:latin typeface="Gill Sans"/>
                          <a:ea typeface="Gill Sans"/>
                          <a:cs typeface="Gill Sans"/>
                          <a:sym typeface="Gill Sans"/>
                        </a:rPr>
                        <a:t>Confusing or over-technical language will prevent the patient being involved in the consultation. It will also affect time management and potentially patient safety as the patient will not understand the management plan and the reasons for safety netting and follow up. As the patient does not understand their diagnosis and subsequent management, they will also feel unsupported and the outcome of the consultation will be unsatisfactory</a:t>
                      </a:r>
                    </a:p>
                  </a:txBody>
                  <a:tcPr marL="50800" marR="50800" marT="50800" marB="50800" anchor="ctr" anchorCtr="0" horzOverflow="overflow">
                    <a:lnR w="12700">
                      <a:solidFill>
                        <a:srgbClr val="6C6C6C"/>
                      </a:solidFill>
                      <a:miter lim="400000"/>
                    </a:lnR>
                    <a:lnT w="12700">
                      <a:solidFill>
                        <a:srgbClr val="6C6C6C"/>
                      </a:solidFill>
                      <a:miter lim="400000"/>
                    </a:lnT>
                  </a:tcPr>
                </a:tc>
              </a:tr>
              <a:tr h="6539762">
                <a:tc>
                  <a:txBody>
                    <a:bodyPr/>
                    <a:lstStyle/>
                    <a:p>
                      <a:pPr defTabSz="914400">
                        <a:defRPr sz="1800"/>
                      </a:pPr>
                      <a:r>
                        <a:rPr sz="5500">
                          <a:latin typeface="Gill Sans"/>
                          <a:ea typeface="Gill Sans"/>
                          <a:cs typeface="Gill Sans"/>
                          <a:sym typeface="Gill Sans"/>
                        </a:rPr>
                        <a:t>Clear language also needs to be adapted to the patients’ educational level and cultural context and this is impossible to achieve unless you have discovered the patients psychosocial information and ICE</a:t>
                      </a:r>
                    </a:p>
                  </a:txBody>
                  <a:tcPr marL="50800" marR="50800" marT="50800" marB="50800" anchor="ctr" anchorCtr="0" horzOverflow="overflow">
                    <a:lnL w="12700">
                      <a:solidFill>
                        <a:srgbClr val="6C6C6C"/>
                      </a:solidFill>
                      <a:miter lim="400000"/>
                    </a:lnL>
                    <a:lnB w="12700">
                      <a:solidFill>
                        <a:srgbClr val="6C6C6C"/>
                      </a:solidFill>
                      <a:miter lim="400000"/>
                    </a:lnB>
                  </a:tcPr>
                </a:tc>
                <a:tc>
                  <a:txBody>
                    <a:bodyPr/>
                    <a:lstStyle/>
                    <a:p>
                      <a:pPr defTabSz="914400">
                        <a:defRPr b="1" sz="5500">
                          <a:latin typeface="Gill Sans"/>
                          <a:ea typeface="Gill Sans"/>
                          <a:cs typeface="Gill Sans"/>
                          <a:sym typeface="Gill Sans"/>
                        </a:defRPr>
                      </a:pPr>
                      <a:r>
                        <a:t>Related Tasks and Skills</a:t>
                      </a:r>
                    </a:p>
                    <a:p>
                      <a:pPr defTabSz="914400">
                        <a:defRPr b="1" sz="5500">
                          <a:latin typeface="Gill Sans"/>
                          <a:ea typeface="Gill Sans"/>
                          <a:cs typeface="Gill Sans"/>
                          <a:sym typeface="Gill Sans"/>
                        </a:defRPr>
                      </a:pPr>
                    </a:p>
                    <a:p>
                      <a:pPr defTabSz="914400">
                        <a:defRPr sz="5500">
                          <a:latin typeface="Gill Sans"/>
                          <a:ea typeface="Gill Sans"/>
                          <a:cs typeface="Gill Sans"/>
                          <a:sym typeface="Gill Sans"/>
                        </a:defRPr>
                      </a:pPr>
                      <a:r>
                        <a:t>Makes a working diagnosis</a:t>
                      </a:r>
                    </a:p>
                    <a:p>
                      <a:pPr defTabSz="914400">
                        <a:defRPr sz="5500">
                          <a:latin typeface="Gill Sans"/>
                          <a:ea typeface="Gill Sans"/>
                          <a:cs typeface="Gill Sans"/>
                          <a:sym typeface="Gill Sans"/>
                        </a:defRPr>
                      </a:pPr>
                      <a:r>
                        <a:t>Offers a safe patient-centred management plan</a:t>
                      </a:r>
                    </a:p>
                    <a:p>
                      <a:pPr defTabSz="914400">
                        <a:defRPr sz="5500">
                          <a:latin typeface="Gill Sans"/>
                          <a:ea typeface="Gill Sans"/>
                          <a:cs typeface="Gill Sans"/>
                          <a:sym typeface="Gill Sans"/>
                        </a:defRPr>
                      </a:pPr>
                      <a:r>
                        <a:t>Provides follow up and a safety net</a:t>
                      </a:r>
                    </a:p>
                  </a:txBody>
                  <a:tcPr marL="50800" marR="50800" marT="50800" marB="50800" anchor="ctr" anchorCtr="0" horzOverflow="overflow">
                    <a:lnR w="12700">
                      <a:solidFill>
                        <a:srgbClr val="6C6C6C"/>
                      </a:solidFill>
                      <a:miter lim="400000"/>
                    </a:lnR>
                    <a:lnB w="12700">
                      <a:solidFill>
                        <a:srgbClr val="6C6C6C"/>
                      </a:solidFill>
                      <a:miter lim="400000"/>
                    </a:lnB>
                  </a:tcPr>
                </a:tc>
              </a:tr>
            </a:tbl>
          </a:graphicData>
        </a:graphic>
      </p:graphicFrame>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201" name="Table"/>
          <p:cNvGraphicFramePr/>
          <p:nvPr/>
        </p:nvGraphicFramePr>
        <p:xfrm>
          <a:off x="239198" y="261420"/>
          <a:ext cx="23786592" cy="13092225"/>
        </p:xfrm>
        <a:graphic xmlns:a="http://schemas.openxmlformats.org/drawingml/2006/main">
          <a:graphicData uri="http://schemas.openxmlformats.org/drawingml/2006/table">
            <a:tbl>
              <a:tblPr firstCol="0" firstRow="0" lastCol="0" lastRow="0" bandCol="0" bandRow="0" rtl="0">
                <a:tableStyleId>{2708684C-4D16-4618-839F-0558EEFCDFE6}</a:tableStyleId>
              </a:tblPr>
              <a:tblGrid>
                <a:gridCol w="11886946"/>
                <a:gridCol w="11886946"/>
              </a:tblGrid>
              <a:tr h="6539762">
                <a:tc>
                  <a:txBody>
                    <a:bodyPr/>
                    <a:lstStyle/>
                    <a:p>
                      <a:pPr defTabSz="914400">
                        <a:defRPr sz="1800"/>
                      </a:pPr>
                      <a:r>
                        <a:rPr b="1" sz="5500">
                          <a:latin typeface="Gill Sans"/>
                          <a:ea typeface="Gill Sans"/>
                          <a:cs typeface="Gill Sans"/>
                          <a:sym typeface="Gill Sans"/>
                        </a:rPr>
                        <a:t>Uses ICE and psycho-social information</a:t>
                      </a:r>
                    </a:p>
                  </a:txBody>
                  <a:tcPr marL="50800" marR="50800" marT="50800" marB="50800" anchor="ctr" anchorCtr="0" horzOverflow="overflow">
                    <a:lnL w="12700">
                      <a:solidFill>
                        <a:srgbClr val="6C6C6C"/>
                      </a:solidFill>
                      <a:miter lim="400000"/>
                    </a:lnL>
                    <a:lnT w="12700">
                      <a:solidFill>
                        <a:srgbClr val="6C6C6C"/>
                      </a:solidFill>
                      <a:miter lim="400000"/>
                    </a:lnT>
                  </a:tcPr>
                </a:tc>
                <a:tc>
                  <a:txBody>
                    <a:bodyPr/>
                    <a:lstStyle/>
                    <a:p>
                      <a:pPr defTabSz="914400">
                        <a:defRPr sz="1800"/>
                      </a:pPr>
                      <a:r>
                        <a:rPr sz="3100">
                          <a:latin typeface="Gill Sans"/>
                          <a:ea typeface="Gill Sans"/>
                          <a:cs typeface="Gill Sans"/>
                          <a:sym typeface="Gill Sans"/>
                        </a:rPr>
                        <a:t>Discovering ICE (and Cues &amp; Psycho-social information) is an essential component of the GP consultation which builds rapport, and enhances the diagnostic process
The later step of using this patient-specific information is central to the formation of patient-centred management plans
The reasoning behind this connection of ‘Discovers psycho-social context and patient's ICE, identifies cues’ and ‘Offers a safe patient- centred management plan’ is the observation that patient-centred management plans must involve the patients perspective in order to seem relevant to their lives. Without involving the patient and sharing the management options and plan with the patient, there is a risk the plan will seem unconnected with the patient’s concerns and therefore fail</a:t>
                      </a:r>
                    </a:p>
                  </a:txBody>
                  <a:tcPr marL="50800" marR="50800" marT="50800" marB="50800" anchor="ctr" anchorCtr="0" horzOverflow="overflow">
                    <a:lnR w="12700">
                      <a:solidFill>
                        <a:srgbClr val="6C6C6C"/>
                      </a:solidFill>
                      <a:miter lim="400000"/>
                    </a:lnR>
                    <a:lnT w="12700">
                      <a:solidFill>
                        <a:srgbClr val="6C6C6C"/>
                      </a:solidFill>
                      <a:miter lim="400000"/>
                    </a:lnT>
                  </a:tcPr>
                </a:tc>
              </a:tr>
              <a:tr h="6539762">
                <a:tc>
                  <a:txBody>
                    <a:bodyPr/>
                    <a:lstStyle/>
                    <a:p>
                      <a:pPr defTabSz="914400">
                        <a:defRPr sz="1800"/>
                      </a:pPr>
                      <a:r>
                        <a:rPr sz="3400">
                          <a:latin typeface="Gill Sans"/>
                          <a:ea typeface="Gill Sans"/>
                          <a:cs typeface="Gill Sans"/>
                          <a:sym typeface="Gill Sans"/>
                        </a:rPr>
                        <a:t>In addition, there may be practical or psychological barriers to the implementation of management such as a failure to share the doctors assessment of risk. This is often most marked with a discordance between the patient and doctors ideas and expectations about lifestyle changes which may need to occur as part of evidence-based management. Similarly, a patient expecting referral or medical imaging is likely to remain recalcitrant if there has been no exploration of ICE earlier on
Using the patient-specific information therefore often requires the closely linked skill of negotiation and the doctor who does this effectively will achieve improved patient outcomes with greater concordance and satisfaction</a:t>
                      </a:r>
                    </a:p>
                  </a:txBody>
                  <a:tcPr marL="50800" marR="50800" marT="50800" marB="50800" anchor="ctr" anchorCtr="0" horzOverflow="overflow">
                    <a:lnL w="12700">
                      <a:solidFill>
                        <a:srgbClr val="6C6C6C"/>
                      </a:solidFill>
                      <a:miter lim="400000"/>
                    </a:lnL>
                    <a:lnB w="12700">
                      <a:solidFill>
                        <a:srgbClr val="6C6C6C"/>
                      </a:solidFill>
                      <a:miter lim="400000"/>
                    </a:lnB>
                  </a:tcPr>
                </a:tc>
                <a:tc>
                  <a:txBody>
                    <a:bodyPr/>
                    <a:lstStyle/>
                    <a:p>
                      <a:pPr defTabSz="914400">
                        <a:defRPr b="1" sz="4900">
                          <a:latin typeface="Gill Sans"/>
                          <a:ea typeface="Gill Sans"/>
                          <a:cs typeface="Gill Sans"/>
                          <a:sym typeface="Gill Sans"/>
                        </a:defRPr>
                      </a:pPr>
                      <a:r>
                        <a:t>Related Tasks and Skills</a:t>
                      </a:r>
                    </a:p>
                    <a:p>
                      <a:pPr defTabSz="914400">
                        <a:defRPr b="1" sz="4900">
                          <a:latin typeface="Gill Sans"/>
                          <a:ea typeface="Gill Sans"/>
                          <a:cs typeface="Gill Sans"/>
                          <a:sym typeface="Gill Sans"/>
                        </a:defRPr>
                      </a:pPr>
                    </a:p>
                    <a:p>
                      <a:pPr defTabSz="914400">
                        <a:defRPr sz="4900">
                          <a:latin typeface="Gill Sans"/>
                          <a:ea typeface="Gill Sans"/>
                          <a:cs typeface="Gill Sans"/>
                          <a:sym typeface="Gill Sans"/>
                        </a:defRPr>
                      </a:pPr>
                      <a:r>
                        <a:t>Discovers psycho-social context and patient's ICE, identifies cues</a:t>
                      </a:r>
                    </a:p>
                    <a:p>
                      <a:pPr defTabSz="914400">
                        <a:defRPr sz="4900">
                          <a:latin typeface="Gill Sans"/>
                          <a:ea typeface="Gill Sans"/>
                          <a:cs typeface="Gill Sans"/>
                          <a:sym typeface="Gill Sans"/>
                        </a:defRPr>
                      </a:pPr>
                      <a:r>
                        <a:t>Generates and tests diagnostic hypotheses and excludes serious disease</a:t>
                      </a:r>
                    </a:p>
                    <a:p>
                      <a:pPr defTabSz="914400">
                        <a:defRPr sz="4900">
                          <a:latin typeface="Gill Sans"/>
                          <a:ea typeface="Gill Sans"/>
                          <a:cs typeface="Gill Sans"/>
                          <a:sym typeface="Gill Sans"/>
                        </a:defRPr>
                      </a:pPr>
                      <a:r>
                        <a:t>Makes a working diagnosis</a:t>
                      </a:r>
                    </a:p>
                    <a:p>
                      <a:pPr defTabSz="914400">
                        <a:defRPr sz="4900">
                          <a:latin typeface="Gill Sans"/>
                          <a:ea typeface="Gill Sans"/>
                          <a:cs typeface="Gill Sans"/>
                          <a:sym typeface="Gill Sans"/>
                        </a:defRPr>
                      </a:pPr>
                      <a:r>
                        <a:t>Offers a safe patient-centred management plan</a:t>
                      </a:r>
                    </a:p>
                    <a:p>
                      <a:pPr defTabSz="914400">
                        <a:defRPr sz="4900">
                          <a:latin typeface="Gill Sans"/>
                          <a:ea typeface="Gill Sans"/>
                          <a:cs typeface="Gill Sans"/>
                          <a:sym typeface="Gill Sans"/>
                        </a:defRPr>
                      </a:pPr>
                      <a:r>
                        <a:t>Provides follow up and a safety net</a:t>
                      </a:r>
                    </a:p>
                  </a:txBody>
                  <a:tcPr marL="50800" marR="50800" marT="50800" marB="50800" anchor="ctr" anchorCtr="0" horzOverflow="overflow">
                    <a:lnR w="12700">
                      <a:solidFill>
                        <a:srgbClr val="6C6C6C"/>
                      </a:solidFill>
                      <a:miter lim="400000"/>
                    </a:lnR>
                    <a:lnB w="12700">
                      <a:solidFill>
                        <a:srgbClr val="6C6C6C"/>
                      </a:solidFill>
                      <a:miter lim="400000"/>
                    </a:lnB>
                  </a:tcPr>
                </a:tc>
              </a:tr>
            </a:tbl>
          </a:graphicData>
        </a:graphic>
      </p:graphicFrame>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203" name="Table"/>
          <p:cNvGraphicFramePr/>
          <p:nvPr/>
        </p:nvGraphicFramePr>
        <p:xfrm>
          <a:off x="239198" y="261420"/>
          <a:ext cx="23786592" cy="13092225"/>
        </p:xfrm>
        <a:graphic xmlns:a="http://schemas.openxmlformats.org/drawingml/2006/main">
          <a:graphicData uri="http://schemas.openxmlformats.org/drawingml/2006/table">
            <a:tbl>
              <a:tblPr firstCol="0" firstRow="0" lastCol="0" lastRow="0" bandCol="0" bandRow="0" rtl="0">
                <a:tableStyleId>{2708684C-4D16-4618-839F-0558EEFCDFE6}</a:tableStyleId>
              </a:tblPr>
              <a:tblGrid>
                <a:gridCol w="11886946"/>
                <a:gridCol w="11886946"/>
              </a:tblGrid>
              <a:tr h="6539762">
                <a:tc>
                  <a:txBody>
                    <a:bodyPr/>
                    <a:lstStyle/>
                    <a:p>
                      <a:pPr defTabSz="914400">
                        <a:defRPr sz="1800"/>
                      </a:pPr>
                      <a:r>
                        <a:rPr b="1" sz="5500">
                          <a:latin typeface="Gill Sans"/>
                          <a:ea typeface="Gill Sans"/>
                          <a:cs typeface="Gill Sans"/>
                          <a:sym typeface="Gill Sans"/>
                        </a:rPr>
                        <a:t>Shares</a:t>
                      </a:r>
                    </a:p>
                  </a:txBody>
                  <a:tcPr marL="50800" marR="50800" marT="50800" marB="50800" anchor="ctr" anchorCtr="0" horzOverflow="overflow">
                    <a:lnL w="12700">
                      <a:solidFill>
                        <a:srgbClr val="6C6C6C"/>
                      </a:solidFill>
                      <a:miter lim="400000"/>
                    </a:lnL>
                    <a:lnT w="12700">
                      <a:solidFill>
                        <a:srgbClr val="6C6C6C"/>
                      </a:solidFill>
                      <a:miter lim="400000"/>
                    </a:lnT>
                  </a:tcPr>
                </a:tc>
                <a:tc>
                  <a:txBody>
                    <a:bodyPr/>
                    <a:lstStyle/>
                    <a:p>
                      <a:pPr defTabSz="914400">
                        <a:defRPr sz="1800"/>
                      </a:pPr>
                      <a:r>
                        <a:rPr sz="3200">
                          <a:latin typeface="Gill Sans"/>
                          <a:ea typeface="Gill Sans"/>
                          <a:cs typeface="Gill Sans"/>
                          <a:sym typeface="Gill Sans"/>
                        </a:rPr>
                        <a:t>Being able to share ideas about the options for management ensures that the patient is involved in, and endorses, the management plan. Unless the doctor is able to effectively share options for management, the patient can be left confused about what the doctor is proposing, and unable to move on to making a decision about their treatment
Sharing ideas with the patient is closely linked with the three related skills of ‘Verbalises’, ‘Negotiates’ and ‘Supports’. Being able to verbalise what he/she is thinking allows the doctor to share management options. Being able to share options allows the doctor to negotiate with the patient. Sharing and supporting are linked skills that enable the patient to come to the best possible management decision</a:t>
                      </a:r>
                    </a:p>
                  </a:txBody>
                  <a:tcPr marL="50800" marR="50800" marT="50800" marB="50800" anchor="ctr" anchorCtr="0" horzOverflow="overflow">
                    <a:lnR w="12700">
                      <a:solidFill>
                        <a:srgbClr val="6C6C6C"/>
                      </a:solidFill>
                      <a:miter lim="400000"/>
                    </a:lnR>
                    <a:lnT w="12700">
                      <a:solidFill>
                        <a:srgbClr val="6C6C6C"/>
                      </a:solidFill>
                      <a:miter lim="400000"/>
                    </a:lnT>
                  </a:tcPr>
                </a:tc>
              </a:tr>
              <a:tr h="6539762">
                <a:tc>
                  <a:txBody>
                    <a:bodyPr/>
                    <a:lstStyle/>
                    <a:p>
                      <a:pPr defTabSz="914400">
                        <a:defRPr sz="1800"/>
                      </a:pPr>
                      <a:r>
                        <a:rPr sz="3100">
                          <a:latin typeface="Gill Sans"/>
                          <a:ea typeface="Gill Sans"/>
                          <a:cs typeface="Gill Sans"/>
                          <a:sym typeface="Gill Sans"/>
                        </a:rPr>
                        <a:t>Effective sharing is characterised by the following features:
If possible, is based on information that the patient has already provided - for example, from exploring the patient’s ICE or their psychosocial background. Any particular expectations for management that the patient has already expressed are particularly important.
It goes at the patient’s pace and uses language that is understandable to the patient
It is interactive - it feels like a conversation rather than a lecture. The term “chunks and checks” captures the conversational aspect of the process - the doctor presents small chunks of information about a particular option, then expects the patient to respond to that information
It incorporates concerns expressed by the patient (both verbally and non-verbally) about the management options</a:t>
                      </a:r>
                    </a:p>
                  </a:txBody>
                  <a:tcPr marL="50800" marR="50800" marT="50800" marB="50800" anchor="ctr" anchorCtr="0" horzOverflow="overflow">
                    <a:lnL w="12700">
                      <a:solidFill>
                        <a:srgbClr val="6C6C6C"/>
                      </a:solidFill>
                      <a:miter lim="400000"/>
                    </a:lnL>
                    <a:lnB w="12700">
                      <a:solidFill>
                        <a:srgbClr val="6C6C6C"/>
                      </a:solidFill>
                      <a:miter lim="400000"/>
                    </a:lnB>
                  </a:tcPr>
                </a:tc>
                <a:tc>
                  <a:txBody>
                    <a:bodyPr/>
                    <a:lstStyle/>
                    <a:p>
                      <a:pPr defTabSz="914400">
                        <a:defRPr b="1" sz="5500">
                          <a:latin typeface="Gill Sans"/>
                          <a:ea typeface="Gill Sans"/>
                          <a:cs typeface="Gill Sans"/>
                          <a:sym typeface="Gill Sans"/>
                        </a:defRPr>
                      </a:pPr>
                      <a:r>
                        <a:t>Related Tasks and Skills</a:t>
                      </a:r>
                    </a:p>
                    <a:p>
                      <a:pPr defTabSz="914400">
                        <a:defRPr b="1" sz="5500">
                          <a:latin typeface="Gill Sans"/>
                          <a:ea typeface="Gill Sans"/>
                          <a:cs typeface="Gill Sans"/>
                          <a:sym typeface="Gill Sans"/>
                        </a:defRPr>
                      </a:pPr>
                    </a:p>
                    <a:p>
                      <a:pPr defTabSz="914400">
                        <a:defRPr sz="5500">
                          <a:latin typeface="Gill Sans"/>
                          <a:ea typeface="Gill Sans"/>
                          <a:cs typeface="Gill Sans"/>
                          <a:sym typeface="Gill Sans"/>
                        </a:defRPr>
                      </a:pPr>
                      <a:r>
                        <a:t>Makes a working diagnosis</a:t>
                      </a:r>
                    </a:p>
                    <a:p>
                      <a:pPr defTabSz="914400">
                        <a:defRPr sz="5500">
                          <a:latin typeface="Gill Sans"/>
                          <a:ea typeface="Gill Sans"/>
                          <a:cs typeface="Gill Sans"/>
                          <a:sym typeface="Gill Sans"/>
                        </a:defRPr>
                      </a:pPr>
                      <a:r>
                        <a:t>Provides follow up and a safety net</a:t>
                      </a:r>
                    </a:p>
                  </a:txBody>
                  <a:tcPr marL="50800" marR="50800" marT="50800" marB="50800" anchor="ctr" anchorCtr="0" horzOverflow="overflow">
                    <a:lnR w="12700">
                      <a:solidFill>
                        <a:srgbClr val="6C6C6C"/>
                      </a:solidFill>
                      <a:miter lim="400000"/>
                    </a:lnR>
                    <a:lnB w="12700">
                      <a:solidFill>
                        <a:srgbClr val="6C6C6C"/>
                      </a:solidFill>
                      <a:miter lim="400000"/>
                    </a:lnB>
                  </a:tcPr>
                </a:tc>
              </a:tr>
            </a:tbl>
          </a:graphicData>
        </a:graphic>
      </p:graphicFrame>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205" name="Table"/>
          <p:cNvGraphicFramePr/>
          <p:nvPr/>
        </p:nvGraphicFramePr>
        <p:xfrm>
          <a:off x="239198" y="261420"/>
          <a:ext cx="23786592" cy="13092225"/>
        </p:xfrm>
        <a:graphic xmlns:a="http://schemas.openxmlformats.org/drawingml/2006/main">
          <a:graphicData uri="http://schemas.openxmlformats.org/drawingml/2006/table">
            <a:tbl>
              <a:tblPr firstCol="0" firstRow="0" lastCol="0" lastRow="0" bandCol="0" bandRow="0" rtl="0">
                <a:tableStyleId>{2708684C-4D16-4618-839F-0558EEFCDFE6}</a:tableStyleId>
              </a:tblPr>
              <a:tblGrid>
                <a:gridCol w="11886946"/>
                <a:gridCol w="11886946"/>
              </a:tblGrid>
              <a:tr h="6539762">
                <a:tc>
                  <a:txBody>
                    <a:bodyPr/>
                    <a:lstStyle/>
                    <a:p>
                      <a:pPr defTabSz="914400">
                        <a:defRPr sz="1800"/>
                      </a:pPr>
                      <a:r>
                        <a:rPr b="1" sz="5500">
                          <a:latin typeface="Gill Sans"/>
                          <a:ea typeface="Gill Sans"/>
                          <a:cs typeface="Gill Sans"/>
                          <a:sym typeface="Gill Sans"/>
                        </a:rPr>
                        <a:t>Negotiation</a:t>
                      </a:r>
                    </a:p>
                  </a:txBody>
                  <a:tcPr marL="50800" marR="50800" marT="50800" marB="50800" anchor="ctr" anchorCtr="0" horzOverflow="overflow">
                    <a:lnL w="12700">
                      <a:solidFill>
                        <a:srgbClr val="6C6C6C"/>
                      </a:solidFill>
                      <a:miter lim="400000"/>
                    </a:lnL>
                    <a:lnT w="12700">
                      <a:solidFill>
                        <a:srgbClr val="6C6C6C"/>
                      </a:solidFill>
                      <a:miter lim="400000"/>
                    </a:lnT>
                  </a:tcPr>
                </a:tc>
                <a:tc>
                  <a:txBody>
                    <a:bodyPr/>
                    <a:lstStyle/>
                    <a:p>
                      <a:pPr defTabSz="914400">
                        <a:defRPr sz="1800"/>
                      </a:pPr>
                      <a:r>
                        <a:rPr sz="2800">
                          <a:latin typeface="Gill Sans"/>
                          <a:ea typeface="Gill Sans"/>
                          <a:cs typeface="Gill Sans"/>
                          <a:sym typeface="Gill Sans"/>
                        </a:rPr>
                        <a:t>Negotiation is most commonly required to persuade patients to adopt a particular management plan, as in the examples below.
Patients who request unsafe or unhelpful or overly-expensive treatments (for example, strong opiates for mechanical back pain) when the doctor needs to negotiate towards an alternative treatment plan
Patients who would be helped by a change in their lifestyle (for example, stopping smoking, or losing weight) but are initially reluctant to make these changes
Patients who would be helped by a particular type of medication (for example lipid-lowering medication) but are initially unwilling to consider such treatment
Patients who need to be admitted, but have other plans which they are reluctant to abandon in order to access hospital care
Patients who have disengaged from their management plan and need to be persuaded that this treatment is still important</a:t>
                      </a:r>
                    </a:p>
                  </a:txBody>
                  <a:tcPr marL="50800" marR="50800" marT="50800" marB="50800" anchor="ctr" anchorCtr="0" horzOverflow="overflow">
                    <a:lnR w="12700">
                      <a:solidFill>
                        <a:srgbClr val="6C6C6C"/>
                      </a:solidFill>
                      <a:miter lim="400000"/>
                    </a:lnR>
                    <a:lnT w="12700">
                      <a:solidFill>
                        <a:srgbClr val="6C6C6C"/>
                      </a:solidFill>
                      <a:miter lim="400000"/>
                    </a:lnT>
                  </a:tcPr>
                </a:tc>
              </a:tr>
              <a:tr h="6539762">
                <a:tc>
                  <a:txBody>
                    <a:bodyPr/>
                    <a:lstStyle/>
                    <a:p>
                      <a:pPr defTabSz="914400">
                        <a:defRPr sz="1800"/>
                      </a:pPr>
                      <a:r>
                        <a:rPr sz="1900">
                          <a:latin typeface="Gill Sans"/>
                          <a:ea typeface="Gill Sans"/>
                          <a:cs typeface="Gill Sans"/>
                          <a:sym typeface="Gill Sans"/>
                        </a:rPr>
                        <a:t>Some useful generic strategies for negotiation include:
Never begin negotiation until you have collected sufficient information to allow you to negotiate successfully. Some of the information may already be available from earlier in the consultation. Other information may have to be sought as part of the negotiation process
Always ask yourself the question - “Why?” So if a patient refuses a particular treatment option, or demands what you think might be a risky treatment option, then try to explore the patient’s reasons for taking this approach.
Try and find out what is really important for the patient and begin the negotiation from this point, rather than from what you think is important. For example, if a patient is over-using Diazepam, explore if the patient has any concerns about the amount of medication he is taking. Let’s say that the patient is fed up of being drowsy all the time - then use this problem as the starting point for your negotiation. If you start by accusing the patient of being addicted to Diazepam the negotiation will soon break down. If by contrast, you start by asking - “Would you be interested in improving your drowsiness by gradually reducing your dose of Diazepam, but managing your anxiety in other ways….?” - then this approach is likely to meet with more interest
Don’t feel you have to achieve everything in one consultation. For example, stopping smoking is a big ask for a patient and all you may be able to achieve is for the patient to think about stopping or perhaps be willing to speak to the practice nurse about stopping.
Always be clear about your own limits. For example if a patient wants a month’s supply of sleeping tablets, then giving this amount of medication may be something you would never ever do - your limit. But you may be prepared to give a five day course, along with sleep advice, and be able to negotiate towards this - and this may be enough to satisfy the patient. Never promise something you cannot give - this will quickly lead to a break down of trust</a:t>
                      </a:r>
                    </a:p>
                  </a:txBody>
                  <a:tcPr marL="50800" marR="50800" marT="50800" marB="50800" anchor="ctr" anchorCtr="0" horzOverflow="overflow">
                    <a:lnL w="12700">
                      <a:solidFill>
                        <a:srgbClr val="6C6C6C"/>
                      </a:solidFill>
                      <a:miter lim="400000"/>
                    </a:lnL>
                    <a:lnB w="12700">
                      <a:solidFill>
                        <a:srgbClr val="6C6C6C"/>
                      </a:solidFill>
                      <a:miter lim="400000"/>
                    </a:lnB>
                  </a:tcPr>
                </a:tc>
                <a:tc>
                  <a:txBody>
                    <a:bodyPr/>
                    <a:lstStyle/>
                    <a:p>
                      <a:pPr defTabSz="914400">
                        <a:defRPr b="1" sz="5500">
                          <a:latin typeface="Gill Sans"/>
                          <a:ea typeface="Gill Sans"/>
                          <a:cs typeface="Gill Sans"/>
                          <a:sym typeface="Gill Sans"/>
                        </a:defRPr>
                      </a:pPr>
                      <a:r>
                        <a:t>Related Tasks and Skills</a:t>
                      </a:r>
                    </a:p>
                    <a:p>
                      <a:pPr defTabSz="914400">
                        <a:defRPr b="1" sz="5500">
                          <a:latin typeface="Gill Sans"/>
                          <a:ea typeface="Gill Sans"/>
                          <a:cs typeface="Gill Sans"/>
                          <a:sym typeface="Gill Sans"/>
                        </a:defRPr>
                      </a:pPr>
                    </a:p>
                    <a:p>
                      <a:pPr defTabSz="914400">
                        <a:defRPr sz="5500">
                          <a:latin typeface="Gill Sans"/>
                          <a:ea typeface="Gill Sans"/>
                          <a:cs typeface="Gill Sans"/>
                          <a:sym typeface="Gill Sans"/>
                        </a:defRPr>
                      </a:pPr>
                      <a:r>
                        <a:t>Makes a working diagnosis</a:t>
                      </a:r>
                    </a:p>
                    <a:p>
                      <a:pPr defTabSz="914400">
                        <a:defRPr sz="5500">
                          <a:latin typeface="Gill Sans"/>
                          <a:ea typeface="Gill Sans"/>
                          <a:cs typeface="Gill Sans"/>
                          <a:sym typeface="Gill Sans"/>
                        </a:defRPr>
                      </a:pPr>
                      <a:r>
                        <a:t>Offers a safe patient-centred management plan</a:t>
                      </a:r>
                    </a:p>
                    <a:p>
                      <a:pPr defTabSz="914400">
                        <a:defRPr sz="5500">
                          <a:latin typeface="Gill Sans"/>
                          <a:ea typeface="Gill Sans"/>
                          <a:cs typeface="Gill Sans"/>
                          <a:sym typeface="Gill Sans"/>
                        </a:defRPr>
                      </a:pPr>
                      <a:r>
                        <a:t>Provides follow up and a safety net</a:t>
                      </a:r>
                    </a:p>
                  </a:txBody>
                  <a:tcPr marL="50800" marR="50800" marT="50800" marB="50800" anchor="ctr" anchorCtr="0" horzOverflow="overflow">
                    <a:lnR w="12700">
                      <a:solidFill>
                        <a:srgbClr val="6C6C6C"/>
                      </a:solidFill>
                      <a:miter lim="400000"/>
                    </a:lnR>
                    <a:lnB w="12700">
                      <a:solidFill>
                        <a:srgbClr val="6C6C6C"/>
                      </a:solidFill>
                      <a:miter lim="400000"/>
                    </a:lnB>
                  </a:tcPr>
                </a:tc>
              </a:tr>
            </a:tbl>
          </a:graphicData>
        </a:graphic>
      </p:graphicFrame>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207" name="Table"/>
          <p:cNvGraphicFramePr/>
          <p:nvPr/>
        </p:nvGraphicFramePr>
        <p:xfrm>
          <a:off x="239198" y="261420"/>
          <a:ext cx="23786592" cy="13092225"/>
        </p:xfrm>
        <a:graphic xmlns:a="http://schemas.openxmlformats.org/drawingml/2006/main">
          <a:graphicData uri="http://schemas.openxmlformats.org/drawingml/2006/table">
            <a:tbl>
              <a:tblPr firstCol="0" firstRow="0" lastCol="0" lastRow="0" bandCol="0" bandRow="0" rtl="0">
                <a:tableStyleId>{2708684C-4D16-4618-839F-0558EEFCDFE6}</a:tableStyleId>
              </a:tblPr>
              <a:tblGrid>
                <a:gridCol w="11886946"/>
                <a:gridCol w="11886946"/>
              </a:tblGrid>
              <a:tr h="6539762">
                <a:tc>
                  <a:txBody>
                    <a:bodyPr/>
                    <a:lstStyle/>
                    <a:p>
                      <a:pPr defTabSz="914400">
                        <a:defRPr sz="1800"/>
                      </a:pPr>
                      <a:r>
                        <a:rPr b="1" sz="5500">
                          <a:latin typeface="Gill Sans"/>
                          <a:ea typeface="Gill Sans"/>
                          <a:cs typeface="Gill Sans"/>
                          <a:sym typeface="Gill Sans"/>
                        </a:rPr>
                        <a:t>Support</a:t>
                      </a:r>
                    </a:p>
                  </a:txBody>
                  <a:tcPr marL="50800" marR="50800" marT="50800" marB="50800" anchor="ctr" anchorCtr="0" horzOverflow="overflow">
                    <a:lnL w="12700">
                      <a:solidFill>
                        <a:srgbClr val="6C6C6C"/>
                      </a:solidFill>
                      <a:miter lim="400000"/>
                    </a:lnL>
                    <a:lnT w="12700">
                      <a:solidFill>
                        <a:srgbClr val="6C6C6C"/>
                      </a:solidFill>
                      <a:miter lim="400000"/>
                    </a:lnT>
                  </a:tcPr>
                </a:tc>
                <a:tc>
                  <a:txBody>
                    <a:bodyPr/>
                    <a:lstStyle/>
                    <a:p>
                      <a:pPr defTabSz="914400">
                        <a:defRPr sz="1800"/>
                      </a:pPr>
                      <a:r>
                        <a:rPr sz="2200">
                          <a:latin typeface="Gill Sans"/>
                          <a:ea typeface="Gill Sans"/>
                          <a:cs typeface="Gill Sans"/>
                          <a:sym typeface="Gill Sans"/>
                        </a:rPr>
                        <a:t>Sharing management options, and supporting the patient in making a decision are closely related and overlapping skills. Whereas sharing is mainly concerned with information giving and discussion, supporting is the process where the doctor helps the patient settle on a particular management plan. Many trainees fail to offer real support to the patient in their decision making - they offer a menu of options to patient and say something like: “Which one do you want to choose?” This is unhelpful for the patient - they are left having to make a difficult choice on their own when what they need is support from the doctor.
Support in decision making builds on the sharing process described in ‘Shares’ and involves the following steps:
Being alert to verbal and non-verbal cues expressed by patients about particular management options
Exploring how particular management options might effect the patient’s day to day life
If appropriate, checking that the patient understands what is involved in the various management options
Answering and clarifying any patient questions
Being aware when the patient has reached a decision about management, and summarising this decision
Offering further support should the patient’s need this</a:t>
                      </a:r>
                    </a:p>
                  </a:txBody>
                  <a:tcPr marL="50800" marR="50800" marT="50800" marB="50800" anchor="ctr" anchorCtr="0" horzOverflow="overflow">
                    <a:lnR w="12700">
                      <a:solidFill>
                        <a:srgbClr val="6C6C6C"/>
                      </a:solidFill>
                      <a:miter lim="400000"/>
                    </a:lnR>
                    <a:lnT w="12700">
                      <a:solidFill>
                        <a:srgbClr val="6C6C6C"/>
                      </a:solidFill>
                      <a:miter lim="400000"/>
                    </a:lnT>
                  </a:tcPr>
                </a:tc>
              </a:tr>
              <a:tr h="6539762">
                <a:tc>
                  <a:txBody>
                    <a:bodyPr/>
                    <a:lstStyle/>
                    <a:p>
                      <a:pPr defTabSz="914400">
                        <a:defRPr sz="1800"/>
                      </a:pPr>
                      <a:r>
                        <a:rPr sz="2800">
                          <a:latin typeface="Gill Sans"/>
                          <a:ea typeface="Gill Sans"/>
                          <a:cs typeface="Gill Sans"/>
                          <a:sym typeface="Gill Sans"/>
                        </a:rPr>
                        <a:t>Checking understanding
Checking the patient’s understanding of both the management options and the final management decision can be an important part of both sharing and supporting, and can make the consultation more effective. But it can be very clunky, can antagonise the patient, and can waste valuable time.
So be selective in how you use this in the CSA examination. It is particularly useful in the following situations:
When the consultation options are complex
When there is evidence that the patient is struggling to understand the management options
When the patient has a learning disability</a:t>
                      </a:r>
                    </a:p>
                  </a:txBody>
                  <a:tcPr marL="50800" marR="50800" marT="50800" marB="50800" anchor="ctr" anchorCtr="0" horzOverflow="overflow">
                    <a:lnL w="12700">
                      <a:solidFill>
                        <a:srgbClr val="6C6C6C"/>
                      </a:solidFill>
                      <a:miter lim="400000"/>
                    </a:lnL>
                    <a:lnB w="12700">
                      <a:solidFill>
                        <a:srgbClr val="6C6C6C"/>
                      </a:solidFill>
                      <a:miter lim="400000"/>
                    </a:lnB>
                  </a:tcPr>
                </a:tc>
                <a:tc>
                  <a:txBody>
                    <a:bodyPr/>
                    <a:lstStyle/>
                    <a:p>
                      <a:pPr defTabSz="914400">
                        <a:defRPr b="1" sz="5500">
                          <a:latin typeface="Gill Sans"/>
                          <a:ea typeface="Gill Sans"/>
                          <a:cs typeface="Gill Sans"/>
                          <a:sym typeface="Gill Sans"/>
                        </a:defRPr>
                      </a:pPr>
                      <a:r>
                        <a:t>Related Tasks and Skills</a:t>
                      </a:r>
                    </a:p>
                    <a:p>
                      <a:pPr defTabSz="914400">
                        <a:defRPr b="1" sz="5500">
                          <a:latin typeface="Gill Sans"/>
                          <a:ea typeface="Gill Sans"/>
                          <a:cs typeface="Gill Sans"/>
                          <a:sym typeface="Gill Sans"/>
                        </a:defRPr>
                      </a:pPr>
                    </a:p>
                    <a:p>
                      <a:pPr defTabSz="914400">
                        <a:defRPr sz="5500">
                          <a:latin typeface="Gill Sans"/>
                          <a:ea typeface="Gill Sans"/>
                          <a:cs typeface="Gill Sans"/>
                          <a:sym typeface="Gill Sans"/>
                        </a:defRPr>
                      </a:pPr>
                      <a:r>
                        <a:t>Makes a working diagnosis</a:t>
                      </a:r>
                    </a:p>
                    <a:p>
                      <a:pPr defTabSz="914400">
                        <a:defRPr sz="5500">
                          <a:latin typeface="Gill Sans"/>
                          <a:ea typeface="Gill Sans"/>
                          <a:cs typeface="Gill Sans"/>
                          <a:sym typeface="Gill Sans"/>
                        </a:defRPr>
                      </a:pPr>
                      <a:r>
                        <a:t>Offers a safe patient-centred management plan</a:t>
                      </a:r>
                    </a:p>
                    <a:p>
                      <a:pPr defTabSz="914400">
                        <a:defRPr sz="5500">
                          <a:latin typeface="Gill Sans"/>
                          <a:ea typeface="Gill Sans"/>
                          <a:cs typeface="Gill Sans"/>
                          <a:sym typeface="Gill Sans"/>
                        </a:defRPr>
                      </a:pPr>
                      <a:r>
                        <a:t>Provides follow up and a safety net</a:t>
                      </a:r>
                    </a:p>
                  </a:txBody>
                  <a:tcPr marL="50800" marR="50800" marT="50800" marB="50800" anchor="ctr" anchorCtr="0" horzOverflow="overflow">
                    <a:lnR w="12700">
                      <a:solidFill>
                        <a:srgbClr val="6C6C6C"/>
                      </a:solidFill>
                      <a:miter lim="400000"/>
                    </a:lnR>
                    <a:lnB w="12700">
                      <a:solidFill>
                        <a:srgbClr val="6C6C6C"/>
                      </a:solidFill>
                      <a:miter lim="400000"/>
                    </a:lnB>
                  </a:tcPr>
                </a:tc>
              </a:tr>
            </a:tbl>
          </a:graphicData>
        </a:graphic>
      </p:graphicFrame>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9_Lookbook">
  <a:themeElements>
    <a:clrScheme name="29_Lookbook">
      <a:dk1>
        <a:srgbClr val="000000"/>
      </a:dk1>
      <a:lt1>
        <a:srgbClr val="F6F7F2"/>
      </a:lt1>
      <a:dk2>
        <a:srgbClr val="5E5E5E"/>
      </a:dk2>
      <a:lt2>
        <a:srgbClr val="D5D5D5"/>
      </a:lt2>
      <a:accent1>
        <a:srgbClr val="B9CAD3"/>
      </a:accent1>
      <a:accent2>
        <a:srgbClr val="8CBAD7"/>
      </a:accent2>
      <a:accent3>
        <a:srgbClr val="B5AFC4"/>
      </a:accent3>
      <a:accent4>
        <a:srgbClr val="E8A6B1"/>
      </a:accent4>
      <a:accent5>
        <a:srgbClr val="FF8A6E"/>
      </a:accent5>
      <a:accent6>
        <a:srgbClr val="E2CF91"/>
      </a:accent6>
      <a:hlink>
        <a:srgbClr val="0000FF"/>
      </a:hlink>
      <a:folHlink>
        <a:srgbClr val="FF00FF"/>
      </a:folHlink>
    </a:clrScheme>
    <a:fontScheme name="29_Lookbook">
      <a:majorFont>
        <a:latin typeface="Canela Bold"/>
        <a:ea typeface="Canela Bold"/>
        <a:cs typeface="Canela Bold"/>
      </a:majorFont>
      <a:minorFont>
        <a:latin typeface="Canela Bold"/>
        <a:ea typeface="Canela Bold"/>
        <a:cs typeface="Canela Bold"/>
      </a:minorFont>
    </a:fontScheme>
    <a:fmtScheme name="29_Lookboo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15431" rtl="0" fontAlgn="auto" latinLnBrk="0" hangingPunct="0">
          <a:lnSpc>
            <a:spcPct val="120000"/>
          </a:lnSpc>
          <a:spcBef>
            <a:spcPts val="0"/>
          </a:spcBef>
          <a:spcAft>
            <a:spcPts val="0"/>
          </a:spcAft>
          <a:buClrTx/>
          <a:buSzTx/>
          <a:buFontTx/>
          <a:buNone/>
          <a:tabLst/>
          <a:defRPr b="0" baseline="0" cap="none" i="0" spc="-59" strike="noStrike" sz="3000" u="none" kumimoji="0" normalizeH="0">
            <a:ln>
              <a:noFill/>
            </a:ln>
            <a:solidFill>
              <a:srgbClr val="FFFFFF"/>
            </a:solidFill>
            <a:effectLst/>
            <a:uFillTx/>
            <a:latin typeface="Canela Deck Bold"/>
            <a:ea typeface="Canela Deck Bold"/>
            <a:cs typeface="Canela Deck Bold"/>
            <a:sym typeface="Canela Deck Bol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ctr" upright="0">
        <a:spAutoFit/>
      </a:bodyPr>
      <a:lstStyle>
        <a:defPPr marL="0" marR="0" indent="0" algn="ctr" defTabSz="355600" rtl="0" fontAlgn="auto" latinLnBrk="0" hangingPunct="0">
          <a:lnSpc>
            <a:spcPct val="90000"/>
          </a:lnSpc>
          <a:spcBef>
            <a:spcPts val="4500"/>
          </a:spcBef>
          <a:spcAft>
            <a:spcPts val="0"/>
          </a:spcAft>
          <a:buClrTx/>
          <a:buSzTx/>
          <a:buFontTx/>
          <a:buNone/>
          <a:tabLst/>
          <a:defRPr b="0" baseline="0" cap="none" i="0" spc="0" strike="noStrike" sz="2900" u="none" kumimoji="0" normalizeH="0">
            <a:ln>
              <a:noFill/>
            </a:ln>
            <a:solidFill>
              <a:srgbClr val="000000"/>
            </a:solidFill>
            <a:effectLst/>
            <a:uFillTx/>
            <a:latin typeface="Proxima Nova Medium"/>
            <a:ea typeface="Proxima Nova Medium"/>
            <a:cs typeface="Proxima Nova Medium"/>
            <a:sym typeface="Proxima Nova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9_Lookbook">
  <a:themeElements>
    <a:clrScheme name="29_Lookbook">
      <a:dk1>
        <a:srgbClr val="000000"/>
      </a:dk1>
      <a:lt1>
        <a:srgbClr val="FFFFFF"/>
      </a:lt1>
      <a:dk2>
        <a:srgbClr val="5E5E5E"/>
      </a:dk2>
      <a:lt2>
        <a:srgbClr val="D5D5D5"/>
      </a:lt2>
      <a:accent1>
        <a:srgbClr val="B9CAD3"/>
      </a:accent1>
      <a:accent2>
        <a:srgbClr val="8CBAD7"/>
      </a:accent2>
      <a:accent3>
        <a:srgbClr val="B5AFC4"/>
      </a:accent3>
      <a:accent4>
        <a:srgbClr val="E8A6B1"/>
      </a:accent4>
      <a:accent5>
        <a:srgbClr val="FF8A6E"/>
      </a:accent5>
      <a:accent6>
        <a:srgbClr val="E2CF91"/>
      </a:accent6>
      <a:hlink>
        <a:srgbClr val="0000FF"/>
      </a:hlink>
      <a:folHlink>
        <a:srgbClr val="FF00FF"/>
      </a:folHlink>
    </a:clrScheme>
    <a:fontScheme name="29_Lookbook">
      <a:majorFont>
        <a:latin typeface="Canela Bold"/>
        <a:ea typeface="Canela Bold"/>
        <a:cs typeface="Canela Bold"/>
      </a:majorFont>
      <a:minorFont>
        <a:latin typeface="Canela Bold"/>
        <a:ea typeface="Canela Bold"/>
        <a:cs typeface="Canela Bold"/>
      </a:minorFont>
    </a:fontScheme>
    <a:fmtScheme name="29_Lookboo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15431" rtl="0" fontAlgn="auto" latinLnBrk="0" hangingPunct="0">
          <a:lnSpc>
            <a:spcPct val="120000"/>
          </a:lnSpc>
          <a:spcBef>
            <a:spcPts val="0"/>
          </a:spcBef>
          <a:spcAft>
            <a:spcPts val="0"/>
          </a:spcAft>
          <a:buClrTx/>
          <a:buSzTx/>
          <a:buFontTx/>
          <a:buNone/>
          <a:tabLst/>
          <a:defRPr b="0" baseline="0" cap="none" i="0" spc="-59" strike="noStrike" sz="3000" u="none" kumimoji="0" normalizeH="0">
            <a:ln>
              <a:noFill/>
            </a:ln>
            <a:solidFill>
              <a:srgbClr val="FFFFFF"/>
            </a:solidFill>
            <a:effectLst/>
            <a:uFillTx/>
            <a:latin typeface="Canela Deck Bold"/>
            <a:ea typeface="Canela Deck Bold"/>
            <a:cs typeface="Canela Deck Bold"/>
            <a:sym typeface="Canela Deck Bol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ctr" upright="0">
        <a:spAutoFit/>
      </a:bodyPr>
      <a:lstStyle>
        <a:defPPr marL="0" marR="0" indent="0" algn="ctr" defTabSz="355600" rtl="0" fontAlgn="auto" latinLnBrk="0" hangingPunct="0">
          <a:lnSpc>
            <a:spcPct val="90000"/>
          </a:lnSpc>
          <a:spcBef>
            <a:spcPts val="4500"/>
          </a:spcBef>
          <a:spcAft>
            <a:spcPts val="0"/>
          </a:spcAft>
          <a:buClrTx/>
          <a:buSzTx/>
          <a:buFontTx/>
          <a:buNone/>
          <a:tabLst/>
          <a:defRPr b="0" baseline="0" cap="none" i="0" spc="0" strike="noStrike" sz="2900" u="none" kumimoji="0" normalizeH="0">
            <a:ln>
              <a:noFill/>
            </a:ln>
            <a:solidFill>
              <a:srgbClr val="000000"/>
            </a:solidFill>
            <a:effectLst/>
            <a:uFillTx/>
            <a:latin typeface="Proxima Nova Medium"/>
            <a:ea typeface="Proxima Nova Medium"/>
            <a:cs typeface="Proxima Nova Medium"/>
            <a:sym typeface="Proxima Nova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