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6" r:id="rId5"/>
    <p:sldId id="283" r:id="rId6"/>
    <p:sldId id="257" r:id="rId7"/>
    <p:sldId id="258" r:id="rId8"/>
    <p:sldId id="259" r:id="rId9"/>
    <p:sldId id="277" r:id="rId10"/>
    <p:sldId id="278" r:id="rId11"/>
    <p:sldId id="260" r:id="rId12"/>
    <p:sldId id="261" r:id="rId13"/>
    <p:sldId id="279" r:id="rId14"/>
    <p:sldId id="280" r:id="rId15"/>
    <p:sldId id="262" r:id="rId16"/>
    <p:sldId id="281" r:id="rId17"/>
    <p:sldId id="263" r:id="rId18"/>
    <p:sldId id="264" r:id="rId19"/>
    <p:sldId id="265" r:id="rId20"/>
    <p:sldId id="282" r:id="rId21"/>
    <p:sldId id="285" r:id="rId22"/>
    <p:sldId id="266" r:id="rId23"/>
    <p:sldId id="267" r:id="rId24"/>
    <p:sldId id="268" r:id="rId25"/>
    <p:sldId id="269" r:id="rId26"/>
    <p:sldId id="270" r:id="rId27"/>
    <p:sldId id="271" r:id="rId28"/>
    <p:sldId id="272" r:id="rId29"/>
    <p:sldId id="287" r:id="rId30"/>
    <p:sldId id="29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008C"/>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86FA30-7AE5-4A91-A5D7-BABE550DF6AC}" v="165" dt="2020-07-27T14:50:18.6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4849" autoAdjust="0"/>
  </p:normalViewPr>
  <p:slideViewPr>
    <p:cSldViewPr snapToGrid="0">
      <p:cViewPr varScale="1">
        <p:scale>
          <a:sx n="49" d="100"/>
          <a:sy n="49" d="100"/>
        </p:scale>
        <p:origin x="172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85F277-765A-4EB3-9188-D17D554415B3}" type="datetimeFigureOut">
              <a:rPr lang="en-GB" smtClean="0"/>
              <a:t>31/07/2020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8427E0-D975-4CED-B538-1E3D9EE12046}" type="slidenum">
              <a:rPr lang="en-GB" smtClean="0"/>
              <a:t>‹#›</a:t>
            </a:fld>
            <a:endParaRPr lang="en-GB"/>
          </a:p>
        </p:txBody>
      </p:sp>
    </p:spTree>
    <p:extLst>
      <p:ext uri="{BB962C8B-B14F-4D97-AF65-F5344CB8AC3E}">
        <p14:creationId xmlns:p14="http://schemas.microsoft.com/office/powerpoint/2010/main" val="2584738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8427E0-D975-4CED-B538-1E3D9EE12046}" type="slidenum">
              <a:rPr lang="en-GB" smtClean="0"/>
              <a:t>2</a:t>
            </a:fld>
            <a:endParaRPr lang="en-GB"/>
          </a:p>
        </p:txBody>
      </p:sp>
    </p:spTree>
    <p:extLst>
      <p:ext uri="{BB962C8B-B14F-4D97-AF65-F5344CB8AC3E}">
        <p14:creationId xmlns:p14="http://schemas.microsoft.com/office/powerpoint/2010/main" val="769907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useo Sans Rounded 300" panose="02000000000000000000" pitchFamily="50" charset="0"/>
                <a:ea typeface="Times New Roman" panose="02020603050405020304" pitchFamily="18" charset="0"/>
              </a:rPr>
              <a:t>Here are some tips based on the submissions RCGP have received so far:</a:t>
            </a:r>
          </a:p>
          <a:p>
            <a:endParaRPr lang="en-GB" dirty="0"/>
          </a:p>
        </p:txBody>
      </p:sp>
      <p:sp>
        <p:nvSpPr>
          <p:cNvPr id="4" name="Slide Number Placeholder 3"/>
          <p:cNvSpPr>
            <a:spLocks noGrp="1"/>
          </p:cNvSpPr>
          <p:nvPr>
            <p:ph type="sldNum" sz="quarter" idx="5"/>
          </p:nvPr>
        </p:nvSpPr>
        <p:spPr/>
        <p:txBody>
          <a:bodyPr/>
          <a:lstStyle/>
          <a:p>
            <a:fld id="{0B8427E0-D975-4CED-B538-1E3D9EE12046}" type="slidenum">
              <a:rPr lang="en-GB" smtClean="0"/>
              <a:t>3</a:t>
            </a:fld>
            <a:endParaRPr lang="en-GB"/>
          </a:p>
        </p:txBody>
      </p:sp>
    </p:spTree>
    <p:extLst>
      <p:ext uri="{BB962C8B-B14F-4D97-AF65-F5344CB8AC3E}">
        <p14:creationId xmlns:p14="http://schemas.microsoft.com/office/powerpoint/2010/main" val="2205381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8427E0-D975-4CED-B538-1E3D9EE12046}" type="slidenum">
              <a:rPr lang="en-GB" smtClean="0"/>
              <a:t>17</a:t>
            </a:fld>
            <a:endParaRPr lang="en-GB"/>
          </a:p>
        </p:txBody>
      </p:sp>
    </p:spTree>
    <p:extLst>
      <p:ext uri="{BB962C8B-B14F-4D97-AF65-F5344CB8AC3E}">
        <p14:creationId xmlns:p14="http://schemas.microsoft.com/office/powerpoint/2010/main" val="2553990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8427E0-D975-4CED-B538-1E3D9EE12046}" type="slidenum">
              <a:rPr lang="en-GB" smtClean="0"/>
              <a:t>18</a:t>
            </a:fld>
            <a:endParaRPr lang="en-GB"/>
          </a:p>
        </p:txBody>
      </p:sp>
    </p:spTree>
    <p:extLst>
      <p:ext uri="{BB962C8B-B14F-4D97-AF65-F5344CB8AC3E}">
        <p14:creationId xmlns:p14="http://schemas.microsoft.com/office/powerpoint/2010/main" val="4054981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an expression of interest sheet that is making it’s way round. Please do fill it in and we can discuss your needs and how we can work together to help support  you in achieving the spec. </a:t>
            </a:r>
          </a:p>
          <a:p>
            <a:r>
              <a:rPr lang="en-GB" dirty="0"/>
              <a:t>Or you can take a photo of my contact details to email or call me to organise for me to come to your PCN to discuss your needs and how we can work together to help support  you in achieving the spec. </a:t>
            </a:r>
          </a:p>
          <a:p>
            <a:r>
              <a:rPr lang="en-GB" dirty="0"/>
              <a:t>Thank you. </a:t>
            </a:r>
          </a:p>
        </p:txBody>
      </p:sp>
      <p:sp>
        <p:nvSpPr>
          <p:cNvPr id="4" name="Slide Number Placeholder 3"/>
          <p:cNvSpPr>
            <a:spLocks noGrp="1"/>
          </p:cNvSpPr>
          <p:nvPr>
            <p:ph type="sldNum" sz="quarter" idx="5"/>
          </p:nvPr>
        </p:nvSpPr>
        <p:spPr/>
        <p:txBody>
          <a:bodyPr/>
          <a:lstStyle/>
          <a:p>
            <a:fld id="{73F8ABCC-C029-48BF-94EB-20BD7CAA7824}" type="slidenum">
              <a:rPr lang="en-GB" smtClean="0"/>
              <a:t>27</a:t>
            </a:fld>
            <a:endParaRPr lang="en-GB"/>
          </a:p>
        </p:txBody>
      </p:sp>
    </p:spTree>
    <p:extLst>
      <p:ext uri="{BB962C8B-B14F-4D97-AF65-F5344CB8AC3E}">
        <p14:creationId xmlns:p14="http://schemas.microsoft.com/office/powerpoint/2010/main" val="2123135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284D5-96EC-495C-BFE2-A1AE29AFBB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F9D9A4D-3E98-402C-9AED-41BEE5C3C5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9A010E-83D8-4655-8F89-C96D2BE533AB}"/>
              </a:ext>
            </a:extLst>
          </p:cNvPr>
          <p:cNvSpPr>
            <a:spLocks noGrp="1"/>
          </p:cNvSpPr>
          <p:nvPr>
            <p:ph type="dt" sz="half" idx="10"/>
          </p:nvPr>
        </p:nvSpPr>
        <p:spPr/>
        <p:txBody>
          <a:bodyPr/>
          <a:lstStyle/>
          <a:p>
            <a:fld id="{198AD752-D0B4-4350-A44E-23A8B0468321}" type="datetimeFigureOut">
              <a:rPr lang="en-GB" smtClean="0"/>
              <a:t>31/07/2020</a:t>
            </a:fld>
            <a:endParaRPr lang="en-GB"/>
          </a:p>
        </p:txBody>
      </p:sp>
      <p:sp>
        <p:nvSpPr>
          <p:cNvPr id="5" name="Footer Placeholder 4">
            <a:extLst>
              <a:ext uri="{FF2B5EF4-FFF2-40B4-BE49-F238E27FC236}">
                <a16:creationId xmlns:a16="http://schemas.microsoft.com/office/drawing/2014/main" id="{893FA77E-464C-4642-A490-E1D43F07B6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09A126-7059-479E-98A7-C72D5019F44B}"/>
              </a:ext>
            </a:extLst>
          </p:cNvPr>
          <p:cNvSpPr>
            <a:spLocks noGrp="1"/>
          </p:cNvSpPr>
          <p:nvPr>
            <p:ph type="sldNum" sz="quarter" idx="12"/>
          </p:nvPr>
        </p:nvSpPr>
        <p:spPr/>
        <p:txBody>
          <a:bodyPr/>
          <a:lstStyle/>
          <a:p>
            <a:fld id="{23557622-50FD-4B6C-8E19-ED4C0203693A}" type="slidenum">
              <a:rPr lang="en-GB" smtClean="0"/>
              <a:t>‹#›</a:t>
            </a:fld>
            <a:endParaRPr lang="en-GB"/>
          </a:p>
        </p:txBody>
      </p:sp>
    </p:spTree>
    <p:extLst>
      <p:ext uri="{BB962C8B-B14F-4D97-AF65-F5344CB8AC3E}">
        <p14:creationId xmlns:p14="http://schemas.microsoft.com/office/powerpoint/2010/main" val="2721520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B5B9C-ADC6-4BA1-A1C2-2EFACE0FDB6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682E94-55AE-4486-BF22-48ED378A36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44E268-168F-4F01-8D3C-5E06659FE661}"/>
              </a:ext>
            </a:extLst>
          </p:cNvPr>
          <p:cNvSpPr>
            <a:spLocks noGrp="1"/>
          </p:cNvSpPr>
          <p:nvPr>
            <p:ph type="dt" sz="half" idx="10"/>
          </p:nvPr>
        </p:nvSpPr>
        <p:spPr/>
        <p:txBody>
          <a:bodyPr/>
          <a:lstStyle/>
          <a:p>
            <a:fld id="{198AD752-D0B4-4350-A44E-23A8B0468321}" type="datetimeFigureOut">
              <a:rPr lang="en-GB" smtClean="0"/>
              <a:t>31/07/2020</a:t>
            </a:fld>
            <a:endParaRPr lang="en-GB"/>
          </a:p>
        </p:txBody>
      </p:sp>
      <p:sp>
        <p:nvSpPr>
          <p:cNvPr id="5" name="Footer Placeholder 4">
            <a:extLst>
              <a:ext uri="{FF2B5EF4-FFF2-40B4-BE49-F238E27FC236}">
                <a16:creationId xmlns:a16="http://schemas.microsoft.com/office/drawing/2014/main" id="{1047B31D-037C-4C12-A798-7C7A194F00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E33A1A-3CEB-4153-ACFC-3A3886E71337}"/>
              </a:ext>
            </a:extLst>
          </p:cNvPr>
          <p:cNvSpPr>
            <a:spLocks noGrp="1"/>
          </p:cNvSpPr>
          <p:nvPr>
            <p:ph type="sldNum" sz="quarter" idx="12"/>
          </p:nvPr>
        </p:nvSpPr>
        <p:spPr/>
        <p:txBody>
          <a:bodyPr/>
          <a:lstStyle/>
          <a:p>
            <a:fld id="{23557622-50FD-4B6C-8E19-ED4C0203693A}" type="slidenum">
              <a:rPr lang="en-GB" smtClean="0"/>
              <a:t>‹#›</a:t>
            </a:fld>
            <a:endParaRPr lang="en-GB"/>
          </a:p>
        </p:txBody>
      </p:sp>
    </p:spTree>
    <p:extLst>
      <p:ext uri="{BB962C8B-B14F-4D97-AF65-F5344CB8AC3E}">
        <p14:creationId xmlns:p14="http://schemas.microsoft.com/office/powerpoint/2010/main" val="550339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3458D-A13C-47DF-BBD7-879154A224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919191D-5BF3-4901-93B1-0995C55056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31ABFD-5FE6-40BA-9B69-7AF81C8A3BD4}"/>
              </a:ext>
            </a:extLst>
          </p:cNvPr>
          <p:cNvSpPr>
            <a:spLocks noGrp="1"/>
          </p:cNvSpPr>
          <p:nvPr>
            <p:ph type="dt" sz="half" idx="10"/>
          </p:nvPr>
        </p:nvSpPr>
        <p:spPr/>
        <p:txBody>
          <a:bodyPr/>
          <a:lstStyle/>
          <a:p>
            <a:fld id="{198AD752-D0B4-4350-A44E-23A8B0468321}" type="datetimeFigureOut">
              <a:rPr lang="en-GB" smtClean="0"/>
              <a:t>31/07/2020</a:t>
            </a:fld>
            <a:endParaRPr lang="en-GB"/>
          </a:p>
        </p:txBody>
      </p:sp>
      <p:sp>
        <p:nvSpPr>
          <p:cNvPr id="5" name="Footer Placeholder 4">
            <a:extLst>
              <a:ext uri="{FF2B5EF4-FFF2-40B4-BE49-F238E27FC236}">
                <a16:creationId xmlns:a16="http://schemas.microsoft.com/office/drawing/2014/main" id="{21D6B24A-3857-4773-AF9D-443687FA22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05B0A1-906A-4EF4-B816-7D6A0D4DCCAA}"/>
              </a:ext>
            </a:extLst>
          </p:cNvPr>
          <p:cNvSpPr>
            <a:spLocks noGrp="1"/>
          </p:cNvSpPr>
          <p:nvPr>
            <p:ph type="sldNum" sz="quarter" idx="12"/>
          </p:nvPr>
        </p:nvSpPr>
        <p:spPr/>
        <p:txBody>
          <a:bodyPr/>
          <a:lstStyle/>
          <a:p>
            <a:fld id="{23557622-50FD-4B6C-8E19-ED4C0203693A}" type="slidenum">
              <a:rPr lang="en-GB" smtClean="0"/>
              <a:t>‹#›</a:t>
            </a:fld>
            <a:endParaRPr lang="en-GB"/>
          </a:p>
        </p:txBody>
      </p:sp>
    </p:spTree>
    <p:extLst>
      <p:ext uri="{BB962C8B-B14F-4D97-AF65-F5344CB8AC3E}">
        <p14:creationId xmlns:p14="http://schemas.microsoft.com/office/powerpoint/2010/main" val="3264187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BE201-B0A9-4C00-8055-1A81BB83BDD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E783A7C-5112-4676-9DAD-F98F27BD5E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490FCCA-AE96-4AED-B86D-60E67B12F0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374675E-4061-49A3-B604-9182E56A6449}"/>
              </a:ext>
            </a:extLst>
          </p:cNvPr>
          <p:cNvSpPr>
            <a:spLocks noGrp="1"/>
          </p:cNvSpPr>
          <p:nvPr>
            <p:ph type="dt" sz="half" idx="10"/>
          </p:nvPr>
        </p:nvSpPr>
        <p:spPr/>
        <p:txBody>
          <a:bodyPr/>
          <a:lstStyle/>
          <a:p>
            <a:fld id="{198AD752-D0B4-4350-A44E-23A8B0468321}" type="datetimeFigureOut">
              <a:rPr lang="en-GB" smtClean="0"/>
              <a:t>31/07/2020</a:t>
            </a:fld>
            <a:endParaRPr lang="en-GB"/>
          </a:p>
        </p:txBody>
      </p:sp>
      <p:sp>
        <p:nvSpPr>
          <p:cNvPr id="6" name="Footer Placeholder 5">
            <a:extLst>
              <a:ext uri="{FF2B5EF4-FFF2-40B4-BE49-F238E27FC236}">
                <a16:creationId xmlns:a16="http://schemas.microsoft.com/office/drawing/2014/main" id="{E5C5AD52-4D32-4F2E-8796-683724EF852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3769264-2ACD-4D3D-8D32-490F97ABE414}"/>
              </a:ext>
            </a:extLst>
          </p:cNvPr>
          <p:cNvSpPr>
            <a:spLocks noGrp="1"/>
          </p:cNvSpPr>
          <p:nvPr>
            <p:ph type="sldNum" sz="quarter" idx="12"/>
          </p:nvPr>
        </p:nvSpPr>
        <p:spPr/>
        <p:txBody>
          <a:bodyPr/>
          <a:lstStyle/>
          <a:p>
            <a:fld id="{23557622-50FD-4B6C-8E19-ED4C0203693A}" type="slidenum">
              <a:rPr lang="en-GB" smtClean="0"/>
              <a:t>‹#›</a:t>
            </a:fld>
            <a:endParaRPr lang="en-GB"/>
          </a:p>
        </p:txBody>
      </p:sp>
    </p:spTree>
    <p:extLst>
      <p:ext uri="{BB962C8B-B14F-4D97-AF65-F5344CB8AC3E}">
        <p14:creationId xmlns:p14="http://schemas.microsoft.com/office/powerpoint/2010/main" val="2356897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A1D3C-EB4B-468D-A288-96B703D404B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730318F-A794-4100-9A0D-DCC3962308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6C8236-79C9-403B-99CE-EE3F4934A1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087F11E-E05C-49B5-849B-3DD1B5F8EA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940268-AE5E-4F00-9496-80133187A7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EFCA8F7-EF45-4A1E-B3DB-062C930AA78C}"/>
              </a:ext>
            </a:extLst>
          </p:cNvPr>
          <p:cNvSpPr>
            <a:spLocks noGrp="1"/>
          </p:cNvSpPr>
          <p:nvPr>
            <p:ph type="dt" sz="half" idx="10"/>
          </p:nvPr>
        </p:nvSpPr>
        <p:spPr/>
        <p:txBody>
          <a:bodyPr/>
          <a:lstStyle/>
          <a:p>
            <a:fld id="{198AD752-D0B4-4350-A44E-23A8B0468321}" type="datetimeFigureOut">
              <a:rPr lang="en-GB" smtClean="0"/>
              <a:t>31/07/2020</a:t>
            </a:fld>
            <a:endParaRPr lang="en-GB"/>
          </a:p>
        </p:txBody>
      </p:sp>
      <p:sp>
        <p:nvSpPr>
          <p:cNvPr id="8" name="Footer Placeholder 7">
            <a:extLst>
              <a:ext uri="{FF2B5EF4-FFF2-40B4-BE49-F238E27FC236}">
                <a16:creationId xmlns:a16="http://schemas.microsoft.com/office/drawing/2014/main" id="{3881DE50-7B95-49D0-8803-C4C70F0B5A4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9EFC20E-B400-41D5-9CB6-1F8A0FF77782}"/>
              </a:ext>
            </a:extLst>
          </p:cNvPr>
          <p:cNvSpPr>
            <a:spLocks noGrp="1"/>
          </p:cNvSpPr>
          <p:nvPr>
            <p:ph type="sldNum" sz="quarter" idx="12"/>
          </p:nvPr>
        </p:nvSpPr>
        <p:spPr/>
        <p:txBody>
          <a:bodyPr/>
          <a:lstStyle/>
          <a:p>
            <a:fld id="{23557622-50FD-4B6C-8E19-ED4C0203693A}" type="slidenum">
              <a:rPr lang="en-GB" smtClean="0"/>
              <a:t>‹#›</a:t>
            </a:fld>
            <a:endParaRPr lang="en-GB"/>
          </a:p>
        </p:txBody>
      </p:sp>
    </p:spTree>
    <p:extLst>
      <p:ext uri="{BB962C8B-B14F-4D97-AF65-F5344CB8AC3E}">
        <p14:creationId xmlns:p14="http://schemas.microsoft.com/office/powerpoint/2010/main" val="3963214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AA2BF-031C-4FD4-BE8F-A4584FAEC77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87C58FF-F9D3-42E3-9AB3-B66DCB06F3B0}"/>
              </a:ext>
            </a:extLst>
          </p:cNvPr>
          <p:cNvSpPr>
            <a:spLocks noGrp="1"/>
          </p:cNvSpPr>
          <p:nvPr>
            <p:ph type="dt" sz="half" idx="10"/>
          </p:nvPr>
        </p:nvSpPr>
        <p:spPr/>
        <p:txBody>
          <a:bodyPr/>
          <a:lstStyle/>
          <a:p>
            <a:fld id="{198AD752-D0B4-4350-A44E-23A8B0468321}" type="datetimeFigureOut">
              <a:rPr lang="en-GB" smtClean="0"/>
              <a:t>31/07/2020</a:t>
            </a:fld>
            <a:endParaRPr lang="en-GB"/>
          </a:p>
        </p:txBody>
      </p:sp>
      <p:sp>
        <p:nvSpPr>
          <p:cNvPr id="4" name="Footer Placeholder 3">
            <a:extLst>
              <a:ext uri="{FF2B5EF4-FFF2-40B4-BE49-F238E27FC236}">
                <a16:creationId xmlns:a16="http://schemas.microsoft.com/office/drawing/2014/main" id="{B9EAF73D-F4B9-4D03-AC78-BD1E521D536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377441-DABD-4A2C-81A4-26CCD4A66014}"/>
              </a:ext>
            </a:extLst>
          </p:cNvPr>
          <p:cNvSpPr>
            <a:spLocks noGrp="1"/>
          </p:cNvSpPr>
          <p:nvPr>
            <p:ph type="sldNum" sz="quarter" idx="12"/>
          </p:nvPr>
        </p:nvSpPr>
        <p:spPr/>
        <p:txBody>
          <a:bodyPr/>
          <a:lstStyle/>
          <a:p>
            <a:fld id="{23557622-50FD-4B6C-8E19-ED4C0203693A}" type="slidenum">
              <a:rPr lang="en-GB" smtClean="0"/>
              <a:t>‹#›</a:t>
            </a:fld>
            <a:endParaRPr lang="en-GB"/>
          </a:p>
        </p:txBody>
      </p:sp>
    </p:spTree>
    <p:extLst>
      <p:ext uri="{BB962C8B-B14F-4D97-AF65-F5344CB8AC3E}">
        <p14:creationId xmlns:p14="http://schemas.microsoft.com/office/powerpoint/2010/main" val="610902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2B671E-24C0-4C89-824D-7AF1300BE21E}"/>
              </a:ext>
            </a:extLst>
          </p:cNvPr>
          <p:cNvSpPr>
            <a:spLocks noGrp="1"/>
          </p:cNvSpPr>
          <p:nvPr>
            <p:ph type="dt" sz="half" idx="10"/>
          </p:nvPr>
        </p:nvSpPr>
        <p:spPr/>
        <p:txBody>
          <a:bodyPr/>
          <a:lstStyle/>
          <a:p>
            <a:fld id="{198AD752-D0B4-4350-A44E-23A8B0468321}" type="datetimeFigureOut">
              <a:rPr lang="en-GB" smtClean="0"/>
              <a:t>31/07/2020</a:t>
            </a:fld>
            <a:endParaRPr lang="en-GB"/>
          </a:p>
        </p:txBody>
      </p:sp>
      <p:sp>
        <p:nvSpPr>
          <p:cNvPr id="3" name="Footer Placeholder 2">
            <a:extLst>
              <a:ext uri="{FF2B5EF4-FFF2-40B4-BE49-F238E27FC236}">
                <a16:creationId xmlns:a16="http://schemas.microsoft.com/office/drawing/2014/main" id="{744035D3-4962-4D32-9858-4DBD9D6025C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BBC1DCB-1FAE-4E0F-BC84-9B0422D76396}"/>
              </a:ext>
            </a:extLst>
          </p:cNvPr>
          <p:cNvSpPr>
            <a:spLocks noGrp="1"/>
          </p:cNvSpPr>
          <p:nvPr>
            <p:ph type="sldNum" sz="quarter" idx="12"/>
          </p:nvPr>
        </p:nvSpPr>
        <p:spPr/>
        <p:txBody>
          <a:bodyPr/>
          <a:lstStyle/>
          <a:p>
            <a:fld id="{23557622-50FD-4B6C-8E19-ED4C0203693A}" type="slidenum">
              <a:rPr lang="en-GB" smtClean="0"/>
              <a:t>‹#›</a:t>
            </a:fld>
            <a:endParaRPr lang="en-GB"/>
          </a:p>
        </p:txBody>
      </p:sp>
    </p:spTree>
    <p:extLst>
      <p:ext uri="{BB962C8B-B14F-4D97-AF65-F5344CB8AC3E}">
        <p14:creationId xmlns:p14="http://schemas.microsoft.com/office/powerpoint/2010/main" val="2615439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27617-B052-41C6-9A02-70AED32ED6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86D09CF-77E5-48DA-8B01-04D7760A1B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36B5F03-A84B-43D9-8289-5C0101DE0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54D79F-9A9A-4FA8-A592-6B32845E9EA8}"/>
              </a:ext>
            </a:extLst>
          </p:cNvPr>
          <p:cNvSpPr>
            <a:spLocks noGrp="1"/>
          </p:cNvSpPr>
          <p:nvPr>
            <p:ph type="dt" sz="half" idx="10"/>
          </p:nvPr>
        </p:nvSpPr>
        <p:spPr/>
        <p:txBody>
          <a:bodyPr/>
          <a:lstStyle/>
          <a:p>
            <a:fld id="{198AD752-D0B4-4350-A44E-23A8B0468321}" type="datetimeFigureOut">
              <a:rPr lang="en-GB" smtClean="0"/>
              <a:t>31/07/2020</a:t>
            </a:fld>
            <a:endParaRPr lang="en-GB"/>
          </a:p>
        </p:txBody>
      </p:sp>
      <p:sp>
        <p:nvSpPr>
          <p:cNvPr id="6" name="Footer Placeholder 5">
            <a:extLst>
              <a:ext uri="{FF2B5EF4-FFF2-40B4-BE49-F238E27FC236}">
                <a16:creationId xmlns:a16="http://schemas.microsoft.com/office/drawing/2014/main" id="{FB33F224-C296-4BEC-B26D-DBF9AE71C6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D69F35-5212-4C2F-917C-40F92C5606DB}"/>
              </a:ext>
            </a:extLst>
          </p:cNvPr>
          <p:cNvSpPr>
            <a:spLocks noGrp="1"/>
          </p:cNvSpPr>
          <p:nvPr>
            <p:ph type="sldNum" sz="quarter" idx="12"/>
          </p:nvPr>
        </p:nvSpPr>
        <p:spPr/>
        <p:txBody>
          <a:bodyPr/>
          <a:lstStyle/>
          <a:p>
            <a:fld id="{23557622-50FD-4B6C-8E19-ED4C0203693A}" type="slidenum">
              <a:rPr lang="en-GB" smtClean="0"/>
              <a:t>‹#›</a:t>
            </a:fld>
            <a:endParaRPr lang="en-GB"/>
          </a:p>
        </p:txBody>
      </p:sp>
    </p:spTree>
    <p:extLst>
      <p:ext uri="{BB962C8B-B14F-4D97-AF65-F5344CB8AC3E}">
        <p14:creationId xmlns:p14="http://schemas.microsoft.com/office/powerpoint/2010/main" val="4159755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E414-1DA6-48AA-87F2-692146FAB9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CA80AE4-01EA-4390-AE25-A55A1D772C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6CB0574-3FA9-4686-9213-47F6F861EC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67AC9F-B50B-45EF-9548-05E894348927}"/>
              </a:ext>
            </a:extLst>
          </p:cNvPr>
          <p:cNvSpPr>
            <a:spLocks noGrp="1"/>
          </p:cNvSpPr>
          <p:nvPr>
            <p:ph type="dt" sz="half" idx="10"/>
          </p:nvPr>
        </p:nvSpPr>
        <p:spPr/>
        <p:txBody>
          <a:bodyPr/>
          <a:lstStyle/>
          <a:p>
            <a:fld id="{198AD752-D0B4-4350-A44E-23A8B0468321}" type="datetimeFigureOut">
              <a:rPr lang="en-GB" smtClean="0"/>
              <a:t>31/07/2020</a:t>
            </a:fld>
            <a:endParaRPr lang="en-GB"/>
          </a:p>
        </p:txBody>
      </p:sp>
      <p:sp>
        <p:nvSpPr>
          <p:cNvPr id="6" name="Footer Placeholder 5">
            <a:extLst>
              <a:ext uri="{FF2B5EF4-FFF2-40B4-BE49-F238E27FC236}">
                <a16:creationId xmlns:a16="http://schemas.microsoft.com/office/drawing/2014/main" id="{9F8E2DB1-4D01-4972-AD8E-2BE699E692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19640B6-096F-49DF-81BB-630EA904AB97}"/>
              </a:ext>
            </a:extLst>
          </p:cNvPr>
          <p:cNvSpPr>
            <a:spLocks noGrp="1"/>
          </p:cNvSpPr>
          <p:nvPr>
            <p:ph type="sldNum" sz="quarter" idx="12"/>
          </p:nvPr>
        </p:nvSpPr>
        <p:spPr/>
        <p:txBody>
          <a:bodyPr/>
          <a:lstStyle/>
          <a:p>
            <a:fld id="{23557622-50FD-4B6C-8E19-ED4C0203693A}" type="slidenum">
              <a:rPr lang="en-GB" smtClean="0"/>
              <a:t>‹#›</a:t>
            </a:fld>
            <a:endParaRPr lang="en-GB"/>
          </a:p>
        </p:txBody>
      </p:sp>
    </p:spTree>
    <p:extLst>
      <p:ext uri="{BB962C8B-B14F-4D97-AF65-F5344CB8AC3E}">
        <p14:creationId xmlns:p14="http://schemas.microsoft.com/office/powerpoint/2010/main" val="2787560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93CE6-459A-4C4F-8B72-6BEB3E11E61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982C0DB-5C19-446F-A8FF-82DE1DA048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2608D3-497E-4BA7-AB84-507263A6FE56}"/>
              </a:ext>
            </a:extLst>
          </p:cNvPr>
          <p:cNvSpPr>
            <a:spLocks noGrp="1"/>
          </p:cNvSpPr>
          <p:nvPr>
            <p:ph type="dt" sz="half" idx="10"/>
          </p:nvPr>
        </p:nvSpPr>
        <p:spPr/>
        <p:txBody>
          <a:bodyPr/>
          <a:lstStyle/>
          <a:p>
            <a:fld id="{198AD752-D0B4-4350-A44E-23A8B0468321}" type="datetimeFigureOut">
              <a:rPr lang="en-GB" smtClean="0"/>
              <a:t>31/07/2020</a:t>
            </a:fld>
            <a:endParaRPr lang="en-GB"/>
          </a:p>
        </p:txBody>
      </p:sp>
      <p:sp>
        <p:nvSpPr>
          <p:cNvPr id="5" name="Footer Placeholder 4">
            <a:extLst>
              <a:ext uri="{FF2B5EF4-FFF2-40B4-BE49-F238E27FC236}">
                <a16:creationId xmlns:a16="http://schemas.microsoft.com/office/drawing/2014/main" id="{41762E3F-FE7A-476D-BC61-FC7911530B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9B0778-EE1F-469F-97D8-C02370090808}"/>
              </a:ext>
            </a:extLst>
          </p:cNvPr>
          <p:cNvSpPr>
            <a:spLocks noGrp="1"/>
          </p:cNvSpPr>
          <p:nvPr>
            <p:ph type="sldNum" sz="quarter" idx="12"/>
          </p:nvPr>
        </p:nvSpPr>
        <p:spPr/>
        <p:txBody>
          <a:bodyPr/>
          <a:lstStyle/>
          <a:p>
            <a:fld id="{23557622-50FD-4B6C-8E19-ED4C0203693A}" type="slidenum">
              <a:rPr lang="en-GB" smtClean="0"/>
              <a:t>‹#›</a:t>
            </a:fld>
            <a:endParaRPr lang="en-GB"/>
          </a:p>
        </p:txBody>
      </p:sp>
    </p:spTree>
    <p:extLst>
      <p:ext uri="{BB962C8B-B14F-4D97-AF65-F5344CB8AC3E}">
        <p14:creationId xmlns:p14="http://schemas.microsoft.com/office/powerpoint/2010/main" val="1310974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E9B39C-BABA-4A1D-B4EB-A57DC51CE86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DDFA2E8-B04F-45E0-B717-0F2B98E4E3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F1CB8DF-257C-4404-B399-A90DFAD7C354}"/>
              </a:ext>
            </a:extLst>
          </p:cNvPr>
          <p:cNvSpPr>
            <a:spLocks noGrp="1"/>
          </p:cNvSpPr>
          <p:nvPr>
            <p:ph type="dt" sz="half" idx="10"/>
          </p:nvPr>
        </p:nvSpPr>
        <p:spPr/>
        <p:txBody>
          <a:bodyPr/>
          <a:lstStyle/>
          <a:p>
            <a:fld id="{198AD752-D0B4-4350-A44E-23A8B0468321}" type="datetimeFigureOut">
              <a:rPr lang="en-GB" smtClean="0"/>
              <a:t>31/07/2020</a:t>
            </a:fld>
            <a:endParaRPr lang="en-GB"/>
          </a:p>
        </p:txBody>
      </p:sp>
      <p:sp>
        <p:nvSpPr>
          <p:cNvPr id="5" name="Footer Placeholder 4">
            <a:extLst>
              <a:ext uri="{FF2B5EF4-FFF2-40B4-BE49-F238E27FC236}">
                <a16:creationId xmlns:a16="http://schemas.microsoft.com/office/drawing/2014/main" id="{2233E3DD-1EAF-42A3-BA78-797C5EC93F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391490-D320-4D11-8606-BEB4EA50B540}"/>
              </a:ext>
            </a:extLst>
          </p:cNvPr>
          <p:cNvSpPr>
            <a:spLocks noGrp="1"/>
          </p:cNvSpPr>
          <p:nvPr>
            <p:ph type="sldNum" sz="quarter" idx="12"/>
          </p:nvPr>
        </p:nvSpPr>
        <p:spPr/>
        <p:txBody>
          <a:bodyPr/>
          <a:lstStyle/>
          <a:p>
            <a:fld id="{23557622-50FD-4B6C-8E19-ED4C0203693A}" type="slidenum">
              <a:rPr lang="en-GB" smtClean="0"/>
              <a:t>‹#›</a:t>
            </a:fld>
            <a:endParaRPr lang="en-GB"/>
          </a:p>
        </p:txBody>
      </p:sp>
    </p:spTree>
    <p:extLst>
      <p:ext uri="{BB962C8B-B14F-4D97-AF65-F5344CB8AC3E}">
        <p14:creationId xmlns:p14="http://schemas.microsoft.com/office/powerpoint/2010/main" val="1372026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 option 4">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C1AB85CE-6A0D-418A-8CD3-3B506378AEE4}"/>
              </a:ext>
            </a:extLst>
          </p:cNvPr>
          <p:cNvSpPr>
            <a:spLocks noGrp="1"/>
          </p:cNvSpPr>
          <p:nvPr>
            <p:ph type="pic" sz="quarter" idx="10" hasCustomPrompt="1"/>
          </p:nvPr>
        </p:nvSpPr>
        <p:spPr>
          <a:xfrm>
            <a:off x="7272445" y="0"/>
            <a:ext cx="4919555" cy="685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2281 w 12281"/>
              <a:gd name="connsiteY0" fmla="*/ 0 h 10000"/>
              <a:gd name="connsiteX1" fmla="*/ 12281 w 12281"/>
              <a:gd name="connsiteY1" fmla="*/ 0 h 10000"/>
              <a:gd name="connsiteX2" fmla="*/ 12281 w 12281"/>
              <a:gd name="connsiteY2" fmla="*/ 10000 h 10000"/>
              <a:gd name="connsiteX3" fmla="*/ 2281 w 12281"/>
              <a:gd name="connsiteY3" fmla="*/ 10000 h 10000"/>
              <a:gd name="connsiteX4" fmla="*/ 2281 w 12281"/>
              <a:gd name="connsiteY4" fmla="*/ 0 h 10000"/>
              <a:gd name="connsiteX0" fmla="*/ 2718 w 12718"/>
              <a:gd name="connsiteY0" fmla="*/ 0 h 10000"/>
              <a:gd name="connsiteX1" fmla="*/ 12718 w 12718"/>
              <a:gd name="connsiteY1" fmla="*/ 0 h 10000"/>
              <a:gd name="connsiteX2" fmla="*/ 12718 w 12718"/>
              <a:gd name="connsiteY2" fmla="*/ 10000 h 10000"/>
              <a:gd name="connsiteX3" fmla="*/ 2718 w 12718"/>
              <a:gd name="connsiteY3" fmla="*/ 10000 h 10000"/>
              <a:gd name="connsiteX4" fmla="*/ 2718 w 12718"/>
              <a:gd name="connsiteY4" fmla="*/ 0 h 10000"/>
              <a:gd name="connsiteX0" fmla="*/ 2205 w 12205"/>
              <a:gd name="connsiteY0" fmla="*/ 0 h 10000"/>
              <a:gd name="connsiteX1" fmla="*/ 12205 w 12205"/>
              <a:gd name="connsiteY1" fmla="*/ 0 h 10000"/>
              <a:gd name="connsiteX2" fmla="*/ 12205 w 12205"/>
              <a:gd name="connsiteY2" fmla="*/ 10000 h 10000"/>
              <a:gd name="connsiteX3" fmla="*/ 2205 w 12205"/>
              <a:gd name="connsiteY3" fmla="*/ 10000 h 10000"/>
              <a:gd name="connsiteX4" fmla="*/ 2205 w 12205"/>
              <a:gd name="connsiteY4" fmla="*/ 0 h 10000"/>
              <a:gd name="connsiteX0" fmla="*/ 2264 w 12264"/>
              <a:gd name="connsiteY0" fmla="*/ 0 h 10000"/>
              <a:gd name="connsiteX1" fmla="*/ 12264 w 12264"/>
              <a:gd name="connsiteY1" fmla="*/ 0 h 10000"/>
              <a:gd name="connsiteX2" fmla="*/ 12264 w 12264"/>
              <a:gd name="connsiteY2" fmla="*/ 10000 h 10000"/>
              <a:gd name="connsiteX3" fmla="*/ 2264 w 12264"/>
              <a:gd name="connsiteY3" fmla="*/ 10000 h 10000"/>
              <a:gd name="connsiteX4" fmla="*/ 2264 w 12264"/>
              <a:gd name="connsiteY4" fmla="*/ 0 h 10000"/>
              <a:gd name="connsiteX0" fmla="*/ 2303 w 12303"/>
              <a:gd name="connsiteY0" fmla="*/ 0 h 10000"/>
              <a:gd name="connsiteX1" fmla="*/ 12303 w 12303"/>
              <a:gd name="connsiteY1" fmla="*/ 0 h 10000"/>
              <a:gd name="connsiteX2" fmla="*/ 12303 w 12303"/>
              <a:gd name="connsiteY2" fmla="*/ 10000 h 10000"/>
              <a:gd name="connsiteX3" fmla="*/ 2303 w 12303"/>
              <a:gd name="connsiteY3" fmla="*/ 10000 h 10000"/>
              <a:gd name="connsiteX4" fmla="*/ 2303 w 12303"/>
              <a:gd name="connsiteY4" fmla="*/ 0 h 10000"/>
              <a:gd name="connsiteX0" fmla="*/ 2273 w 12273"/>
              <a:gd name="connsiteY0" fmla="*/ 0 h 10000"/>
              <a:gd name="connsiteX1" fmla="*/ 12273 w 12273"/>
              <a:gd name="connsiteY1" fmla="*/ 0 h 10000"/>
              <a:gd name="connsiteX2" fmla="*/ 12273 w 12273"/>
              <a:gd name="connsiteY2" fmla="*/ 10000 h 10000"/>
              <a:gd name="connsiteX3" fmla="*/ 2273 w 12273"/>
              <a:gd name="connsiteY3" fmla="*/ 10000 h 10000"/>
              <a:gd name="connsiteX4" fmla="*/ 2273 w 12273"/>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3" h="10000">
                <a:moveTo>
                  <a:pt x="2273" y="0"/>
                </a:moveTo>
                <a:lnTo>
                  <a:pt x="12273" y="0"/>
                </a:lnTo>
                <a:lnTo>
                  <a:pt x="12273" y="10000"/>
                </a:lnTo>
                <a:lnTo>
                  <a:pt x="2273" y="10000"/>
                </a:lnTo>
                <a:cubicBezTo>
                  <a:pt x="215" y="7508"/>
                  <a:pt x="-1596" y="4260"/>
                  <a:pt x="2273" y="0"/>
                </a:cubicBezTo>
                <a:close/>
              </a:path>
            </a:pathLst>
          </a:custGeom>
          <a:blipFill>
            <a:blip r:embed="rId3"/>
            <a:stretch>
              <a:fillRect/>
            </a:stretch>
          </a:blipFill>
          <a:ln w="28575">
            <a:noFill/>
          </a:ln>
        </p:spPr>
        <p:txBody>
          <a:bodyPr anchor="ctr" anchorCtr="0">
            <a:noAutofit/>
          </a:bodyPr>
          <a:lstStyle>
            <a:lvl1pPr marL="0" indent="0" algn="ctr">
              <a:buNone/>
              <a:defRPr b="1">
                <a:solidFill>
                  <a:schemeClr val="bg1"/>
                </a:solidFill>
              </a:defRPr>
            </a:lvl1pPr>
          </a:lstStyle>
          <a:p>
            <a:r>
              <a:rPr lang="en-GB" dirty="0"/>
              <a:t>Example image. Please replace.</a:t>
            </a:r>
          </a:p>
        </p:txBody>
      </p:sp>
      <p:sp>
        <p:nvSpPr>
          <p:cNvPr id="2" name="Title 1">
            <a:extLst>
              <a:ext uri="{FF2B5EF4-FFF2-40B4-BE49-F238E27FC236}">
                <a16:creationId xmlns:a16="http://schemas.microsoft.com/office/drawing/2014/main" id="{53CF5FA3-A20D-40FB-8BE3-44CD88DDEC22}"/>
              </a:ext>
            </a:extLst>
          </p:cNvPr>
          <p:cNvSpPr>
            <a:spLocks noGrp="1"/>
          </p:cNvSpPr>
          <p:nvPr>
            <p:ph type="ctrTitle"/>
          </p:nvPr>
        </p:nvSpPr>
        <p:spPr>
          <a:xfrm>
            <a:off x="334961" y="1844824"/>
            <a:ext cx="5761039" cy="1495794"/>
          </a:xfrm>
        </p:spPr>
        <p:txBody>
          <a:bodyPr anchor="b"/>
          <a:lstStyle>
            <a:lvl1pPr algn="l">
              <a:defRPr sz="5400" b="0">
                <a:solidFill>
                  <a:schemeClr val="tx2"/>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2EE91C51-1E93-4B29-9242-2D33D6D5A8FE}"/>
              </a:ext>
            </a:extLst>
          </p:cNvPr>
          <p:cNvSpPr>
            <a:spLocks noGrp="1"/>
          </p:cNvSpPr>
          <p:nvPr>
            <p:ph type="subTitle" idx="1"/>
          </p:nvPr>
        </p:nvSpPr>
        <p:spPr>
          <a:xfrm>
            <a:off x="334961" y="3728065"/>
            <a:ext cx="5761039" cy="276999"/>
          </a:xfrm>
        </p:spPr>
        <p:txBody>
          <a:bodyPr/>
          <a:lstStyle>
            <a:lvl1pPr marL="0" indent="0" algn="l">
              <a:spcBef>
                <a:spcPts val="600"/>
              </a:spcBef>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4223885606"/>
      </p:ext>
    </p:extLst>
  </p:cSld>
  <p:clrMapOvr>
    <a:masterClrMapping/>
  </p:clrMapOvr>
  <p:extLst>
    <p:ext uri="{DCECCB84-F9BA-43D5-87BE-67443E8EF086}">
      <p15:sldGuideLst xmlns:p15="http://schemas.microsoft.com/office/powerpoint/2012/main">
        <p15:guide id="1" pos="211">
          <p15:clr>
            <a:srgbClr val="FBAE40"/>
          </p15:clr>
        </p15:guide>
        <p15:guide id="2" pos="5246">
          <p15:clr>
            <a:srgbClr val="FBAE40"/>
          </p15:clr>
        </p15:guide>
        <p15:guide id="7" pos="5155">
          <p15:clr>
            <a:srgbClr val="FBAE40"/>
          </p15:clr>
        </p15:guide>
        <p15:guide id="8" pos="458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634C99-A444-45F8-9E04-0F9C06F55B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E22782-8B90-45F2-9E86-A2A768313B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F7A348C-9BDF-457A-A279-30354C1B97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8AD752-D0B4-4350-A44E-23A8B0468321}" type="datetimeFigureOut">
              <a:rPr lang="en-GB" smtClean="0"/>
              <a:t>31/07/2020</a:t>
            </a:fld>
            <a:endParaRPr lang="en-GB"/>
          </a:p>
        </p:txBody>
      </p:sp>
      <p:sp>
        <p:nvSpPr>
          <p:cNvPr id="5" name="Footer Placeholder 4">
            <a:extLst>
              <a:ext uri="{FF2B5EF4-FFF2-40B4-BE49-F238E27FC236}">
                <a16:creationId xmlns:a16="http://schemas.microsoft.com/office/drawing/2014/main" id="{94C90A74-23E7-416C-9872-994FF5C847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A3E6FEE-5AB8-457A-83F1-FA618C6691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557622-50FD-4B6C-8E19-ED4C0203693A}" type="slidenum">
              <a:rPr lang="en-GB" smtClean="0"/>
              <a:t>‹#›</a:t>
            </a:fld>
            <a:endParaRPr lang="en-GB"/>
          </a:p>
        </p:txBody>
      </p:sp>
    </p:spTree>
    <p:extLst>
      <p:ext uri="{BB962C8B-B14F-4D97-AF65-F5344CB8AC3E}">
        <p14:creationId xmlns:p14="http://schemas.microsoft.com/office/powerpoint/2010/main" val="4522978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hyperlink" Target="mailto:Lubna.Latif@cancer.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035FC-40AC-4A5F-98BF-8A1BEB5660AB}"/>
              </a:ext>
            </a:extLst>
          </p:cNvPr>
          <p:cNvSpPr>
            <a:spLocks noGrp="1"/>
          </p:cNvSpPr>
          <p:nvPr>
            <p:ph type="ctrTitle" idx="4294967295"/>
          </p:nvPr>
        </p:nvSpPr>
        <p:spPr>
          <a:xfrm>
            <a:off x="882316" y="1748422"/>
            <a:ext cx="9850438" cy="1524000"/>
          </a:xfrm>
        </p:spPr>
        <p:txBody>
          <a:bodyPr>
            <a:normAutofit fontScale="90000"/>
          </a:bodyPr>
          <a:lstStyle/>
          <a:p>
            <a:pPr algn="ctr"/>
            <a:r>
              <a:rPr lang="en-GB" b="1" dirty="0">
                <a:solidFill>
                  <a:schemeClr val="accent1"/>
                </a:solidFill>
                <a:latin typeface="Museo Sans Rounded 300" panose="02000000000000000000" pitchFamily="50" charset="0"/>
              </a:rPr>
              <a:t>RCGP</a:t>
            </a:r>
            <a:br>
              <a:rPr lang="en-GB" b="1" dirty="0">
                <a:solidFill>
                  <a:schemeClr val="accent1"/>
                </a:solidFill>
                <a:latin typeface="Museo Sans Rounded 300" panose="02000000000000000000" pitchFamily="50" charset="0"/>
              </a:rPr>
            </a:br>
            <a:r>
              <a:rPr lang="en-GB" b="1" dirty="0">
                <a:solidFill>
                  <a:schemeClr val="accent2"/>
                </a:solidFill>
                <a:latin typeface="Museo Sans Rounded 300" panose="02000000000000000000" pitchFamily="50" charset="0"/>
              </a:rPr>
              <a:t>L</a:t>
            </a:r>
            <a:r>
              <a:rPr lang="en-GB" b="1" dirty="0">
                <a:latin typeface="Museo Sans Rounded 300" panose="02000000000000000000" pitchFamily="50" charset="0"/>
              </a:rPr>
              <a:t>EARNING </a:t>
            </a:r>
            <a:br>
              <a:rPr lang="en-GB" b="1" dirty="0">
                <a:latin typeface="Museo Sans Rounded 300" panose="02000000000000000000" pitchFamily="50" charset="0"/>
              </a:rPr>
            </a:br>
            <a:r>
              <a:rPr lang="en-GB" b="1" dirty="0">
                <a:solidFill>
                  <a:schemeClr val="accent2"/>
                </a:solidFill>
                <a:latin typeface="Museo Sans Rounded 300" panose="02000000000000000000" pitchFamily="50" charset="0"/>
              </a:rPr>
              <a:t>E</a:t>
            </a:r>
            <a:r>
              <a:rPr lang="en-GB" b="1" dirty="0">
                <a:latin typeface="Museo Sans Rounded 300" panose="02000000000000000000" pitchFamily="50" charset="0"/>
              </a:rPr>
              <a:t>VENT </a:t>
            </a:r>
            <a:br>
              <a:rPr lang="en-GB" b="1" dirty="0">
                <a:latin typeface="Museo Sans Rounded 300" panose="02000000000000000000" pitchFamily="50" charset="0"/>
              </a:rPr>
            </a:br>
            <a:r>
              <a:rPr lang="en-GB" b="1" dirty="0">
                <a:solidFill>
                  <a:schemeClr val="accent2"/>
                </a:solidFill>
                <a:latin typeface="Museo Sans Rounded 300" panose="02000000000000000000" pitchFamily="50" charset="0"/>
              </a:rPr>
              <a:t>A</a:t>
            </a:r>
            <a:r>
              <a:rPr lang="en-GB" b="1" dirty="0">
                <a:latin typeface="Museo Sans Rounded 300" panose="02000000000000000000" pitchFamily="50" charset="0"/>
              </a:rPr>
              <a:t>NALYSIS </a:t>
            </a:r>
            <a:br>
              <a:rPr lang="en-GB" b="1" dirty="0">
                <a:latin typeface="Museo Sans Rounded 300" panose="02000000000000000000" pitchFamily="50" charset="0"/>
              </a:rPr>
            </a:br>
            <a:r>
              <a:rPr lang="en-GB" b="1" dirty="0">
                <a:solidFill>
                  <a:schemeClr val="accent1"/>
                </a:solidFill>
                <a:latin typeface="Museo Sans Rounded 300" panose="02000000000000000000" pitchFamily="50" charset="0"/>
              </a:rPr>
              <a:t>TEMPLATE GUIDANCE </a:t>
            </a:r>
            <a:br>
              <a:rPr lang="en-GB" b="1" dirty="0">
                <a:solidFill>
                  <a:schemeClr val="accent1"/>
                </a:solidFill>
                <a:latin typeface="Museo Sans Rounded 300" panose="02000000000000000000" pitchFamily="50" charset="0"/>
              </a:rPr>
            </a:br>
            <a:br>
              <a:rPr lang="en-GB" dirty="0"/>
            </a:br>
            <a:endParaRPr lang="en-GB" dirty="0"/>
          </a:p>
        </p:txBody>
      </p:sp>
      <p:sp>
        <p:nvSpPr>
          <p:cNvPr id="4" name="Rectangle 3">
            <a:extLst>
              <a:ext uri="{FF2B5EF4-FFF2-40B4-BE49-F238E27FC236}">
                <a16:creationId xmlns:a16="http://schemas.microsoft.com/office/drawing/2014/main" id="{94199F88-704D-477C-9A33-219EA0FFA742}"/>
              </a:ext>
            </a:extLst>
          </p:cNvPr>
          <p:cNvSpPr/>
          <p:nvPr/>
        </p:nvSpPr>
        <p:spPr>
          <a:xfrm>
            <a:off x="882316" y="4587587"/>
            <a:ext cx="6096000" cy="1938992"/>
          </a:xfrm>
          <a:prstGeom prst="rect">
            <a:avLst/>
          </a:prstGeom>
        </p:spPr>
        <p:txBody>
          <a:bodyPr>
            <a:spAutoFit/>
          </a:bodyPr>
          <a:lstStyle/>
          <a:p>
            <a:r>
              <a:rPr lang="en-GB" sz="4000" b="1" dirty="0">
                <a:solidFill>
                  <a:schemeClr val="accent1"/>
                </a:solidFill>
                <a:latin typeface="Museo Sans Rounded 300" panose="02000000000000000000" pitchFamily="50" charset="0"/>
              </a:rPr>
              <a:t>Lubna Latif </a:t>
            </a:r>
            <a:br>
              <a:rPr lang="en-GB" sz="4000" b="1" dirty="0">
                <a:latin typeface="Museo Sans Rounded 300" panose="02000000000000000000" pitchFamily="50" charset="0"/>
              </a:rPr>
            </a:br>
            <a:r>
              <a:rPr lang="en-GB" sz="4000" b="1" dirty="0">
                <a:latin typeface="Museo Sans Rounded 300" panose="02000000000000000000" pitchFamily="50" charset="0"/>
              </a:rPr>
              <a:t>CRUK Health Facilitator </a:t>
            </a:r>
            <a:br>
              <a:rPr lang="en-GB" sz="4000" b="1" dirty="0">
                <a:latin typeface="Museo Sans Rounded 300" panose="02000000000000000000" pitchFamily="50" charset="0"/>
              </a:rPr>
            </a:br>
            <a:r>
              <a:rPr lang="en-GB" sz="4000" b="1" dirty="0">
                <a:latin typeface="Museo Sans Rounded 300" panose="02000000000000000000" pitchFamily="50" charset="0"/>
              </a:rPr>
              <a:t>Bradford and Leeds </a:t>
            </a:r>
            <a:endParaRPr lang="en-GB" sz="4000" dirty="0"/>
          </a:p>
        </p:txBody>
      </p:sp>
    </p:spTree>
    <p:extLst>
      <p:ext uri="{BB962C8B-B14F-4D97-AF65-F5344CB8AC3E}">
        <p14:creationId xmlns:p14="http://schemas.microsoft.com/office/powerpoint/2010/main" val="1867063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F7452DE8-F3E8-48BB-BDEE-888AF0F58C91}"/>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100" b="1" kern="1200" dirty="0">
                <a:latin typeface="Museo Sans Rounded 300" panose="02000000000000000000" pitchFamily="50" charset="0"/>
              </a:rPr>
              <a:t>Why do a learning event analysis? </a:t>
            </a:r>
          </a:p>
        </p:txBody>
      </p:sp>
      <p:sp>
        <p:nvSpPr>
          <p:cNvPr id="15"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Graphic 7" descr="Maze">
            <a:extLst>
              <a:ext uri="{FF2B5EF4-FFF2-40B4-BE49-F238E27FC236}">
                <a16:creationId xmlns:a16="http://schemas.microsoft.com/office/drawing/2014/main" id="{9667ECF6-8CE8-4E51-86E4-E0BDA413555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2309627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EBC5F4-EF78-4CAA-B3AB-8BF72A9EA514}"/>
              </a:ext>
            </a:extLst>
          </p:cNvPr>
          <p:cNvSpPr/>
          <p:nvPr/>
        </p:nvSpPr>
        <p:spPr>
          <a:xfrm>
            <a:off x="164699" y="0"/>
            <a:ext cx="11866880" cy="9654951"/>
          </a:xfrm>
          <a:prstGeom prst="rect">
            <a:avLst/>
          </a:prstGeom>
        </p:spPr>
        <p:txBody>
          <a:bodyPr wrap="square">
            <a:spAutoFit/>
          </a:bodyPr>
          <a:lstStyle/>
          <a:p>
            <a:pPr marL="800100" indent="-457200">
              <a:lnSpc>
                <a:spcPct val="150000"/>
              </a:lnSpc>
              <a:spcAft>
                <a:spcPts val="600"/>
              </a:spcAft>
              <a:buFont typeface="Wingdings" panose="05000000000000000000" pitchFamily="2" charset="2"/>
              <a:buChar char="ü"/>
            </a:pPr>
            <a:r>
              <a:rPr lang="en-GB" sz="3200" dirty="0">
                <a:solidFill>
                  <a:schemeClr val="accent1"/>
                </a:solidFill>
                <a:latin typeface="Museo Sans Rounded 300" panose="02000000000000000000" pitchFamily="50" charset="0"/>
                <a:ea typeface="Times New Roman" panose="02020603050405020304" pitchFamily="18" charset="0"/>
              </a:rPr>
              <a:t>QOF </a:t>
            </a:r>
            <a:r>
              <a:rPr lang="en-GB" sz="3200" dirty="0">
                <a:latin typeface="Museo Sans Rounded 300" panose="02000000000000000000" pitchFamily="50" charset="0"/>
                <a:ea typeface="Times New Roman" panose="02020603050405020304" pitchFamily="18" charset="0"/>
              </a:rPr>
              <a:t>requirement Quality Improvement activity. </a:t>
            </a:r>
          </a:p>
          <a:p>
            <a:pPr marL="800100" indent="-457200">
              <a:lnSpc>
                <a:spcPct val="150000"/>
              </a:lnSpc>
              <a:spcAft>
                <a:spcPts val="600"/>
              </a:spcAft>
              <a:buFont typeface="Wingdings" panose="05000000000000000000" pitchFamily="2" charset="2"/>
              <a:buChar char="ü"/>
            </a:pPr>
            <a:r>
              <a:rPr lang="en-GB" sz="3200" dirty="0">
                <a:solidFill>
                  <a:schemeClr val="accent1"/>
                </a:solidFill>
                <a:latin typeface="Museo Sans Rounded 300" panose="02000000000000000000" pitchFamily="50" charset="0"/>
                <a:ea typeface="Times New Roman" panose="02020603050405020304" pitchFamily="18" charset="0"/>
              </a:rPr>
              <a:t>CPD</a:t>
            </a:r>
            <a:r>
              <a:rPr lang="en-GB" sz="3200" dirty="0">
                <a:latin typeface="Museo Sans Rounded 300" panose="02000000000000000000" pitchFamily="50" charset="0"/>
                <a:ea typeface="Times New Roman" panose="02020603050405020304" pitchFamily="18" charset="0"/>
              </a:rPr>
              <a:t>: Describing and analysing a learning event is an important skill that will be scrutinised in your appraisal and revalidation. </a:t>
            </a:r>
          </a:p>
          <a:p>
            <a:pPr marL="800100" indent="-457200">
              <a:lnSpc>
                <a:spcPct val="150000"/>
              </a:lnSpc>
              <a:spcAft>
                <a:spcPts val="600"/>
              </a:spcAft>
              <a:buFont typeface="Wingdings" panose="05000000000000000000" pitchFamily="2" charset="2"/>
              <a:buChar char="ü"/>
            </a:pPr>
            <a:r>
              <a:rPr lang="en-GB" sz="3200" dirty="0">
                <a:solidFill>
                  <a:schemeClr val="accent1"/>
                </a:solidFill>
                <a:latin typeface="Museo Sans Rounded 300" panose="02000000000000000000" pitchFamily="50" charset="0"/>
                <a:ea typeface="Times New Roman" panose="02020603050405020304" pitchFamily="18" charset="0"/>
              </a:rPr>
              <a:t>Develop skills</a:t>
            </a:r>
            <a:r>
              <a:rPr lang="en-GB" sz="3200" dirty="0">
                <a:latin typeface="Museo Sans Rounded 300" panose="02000000000000000000" pitchFamily="50" charset="0"/>
                <a:ea typeface="Times New Roman" panose="02020603050405020304" pitchFamily="18" charset="0"/>
              </a:rPr>
              <a:t>: This template gives you and your practice colleagues an opportunity to develop this. </a:t>
            </a:r>
          </a:p>
          <a:p>
            <a:pPr marL="342900">
              <a:lnSpc>
                <a:spcPct val="150000"/>
              </a:lnSpc>
              <a:spcAft>
                <a:spcPts val="600"/>
              </a:spcAft>
            </a:pPr>
            <a:r>
              <a:rPr lang="en-GB" sz="3200" dirty="0">
                <a:solidFill>
                  <a:schemeClr val="accent2"/>
                </a:solidFill>
                <a:latin typeface="Museo Sans Rounded 300" panose="02000000000000000000" pitchFamily="50" charset="0"/>
                <a:ea typeface="Times New Roman" panose="02020603050405020304" pitchFamily="18" charset="0"/>
              </a:rPr>
              <a:t>A LEA done well is worth the effort for the benefits it can bring for you, your patients, and the practice as a whole.</a:t>
            </a:r>
          </a:p>
          <a:p>
            <a:pPr marL="342900">
              <a:lnSpc>
                <a:spcPct val="150000"/>
              </a:lnSpc>
              <a:spcAft>
                <a:spcPts val="600"/>
              </a:spcAft>
            </a:pPr>
            <a:endParaRPr lang="en-GB" sz="3200" dirty="0">
              <a:latin typeface="Museo Sans Rounded 300" panose="02000000000000000000" pitchFamily="50" charset="0"/>
              <a:ea typeface="Times New Roman" panose="02020603050405020304" pitchFamily="18" charset="0"/>
            </a:endParaRPr>
          </a:p>
          <a:p>
            <a:pPr marL="800100" lvl="1">
              <a:lnSpc>
                <a:spcPct val="150000"/>
              </a:lnSpc>
              <a:spcAft>
                <a:spcPts val="600"/>
              </a:spcAft>
            </a:pPr>
            <a:r>
              <a:rPr lang="en-GB" sz="3200" dirty="0">
                <a:latin typeface="Museo Sans Rounded 300" panose="02000000000000000000" pitchFamily="50" charset="0"/>
                <a:ea typeface="Times New Roman" panose="02020603050405020304" pitchFamily="18" charset="0"/>
              </a:rPr>
              <a:t> </a:t>
            </a:r>
          </a:p>
          <a:p>
            <a:pPr marL="1371600" lvl="1" indent="-571500">
              <a:lnSpc>
                <a:spcPct val="150000"/>
              </a:lnSpc>
              <a:spcAft>
                <a:spcPts val="600"/>
              </a:spcAft>
              <a:buFont typeface="Wingdings" panose="05000000000000000000" pitchFamily="2" charset="2"/>
              <a:buChar char="ü"/>
            </a:pPr>
            <a:endParaRPr lang="en-GB" sz="2800" dirty="0">
              <a:latin typeface="Museo Sans Rounded 300" panose="02000000000000000000" pitchFamily="50" charset="0"/>
              <a:ea typeface="Times New Roman" panose="02020603050405020304" pitchFamily="18" charset="0"/>
            </a:endParaRPr>
          </a:p>
          <a:p>
            <a:pPr marL="800100" lvl="1">
              <a:lnSpc>
                <a:spcPct val="150000"/>
              </a:lnSpc>
              <a:spcAft>
                <a:spcPts val="600"/>
              </a:spcAft>
            </a:pPr>
            <a:endParaRPr lang="en-GB" sz="4800" dirty="0">
              <a:latin typeface="Museo Sans Rounded 300" panose="02000000000000000000" pitchFamily="50" charset="0"/>
              <a:ea typeface="Times New Roman" panose="02020603050405020304" pitchFamily="18" charset="0"/>
            </a:endParaRPr>
          </a:p>
        </p:txBody>
      </p:sp>
    </p:spTree>
    <p:extLst>
      <p:ext uri="{BB962C8B-B14F-4D97-AF65-F5344CB8AC3E}">
        <p14:creationId xmlns:p14="http://schemas.microsoft.com/office/powerpoint/2010/main" val="1888933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8"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B7A7C7A3-47F7-45F4-9C8B-BA15A2607A84}"/>
              </a:ext>
            </a:extLst>
          </p:cNvPr>
          <p:cNvSpPr/>
          <p:nvPr/>
        </p:nvSpPr>
        <p:spPr>
          <a:xfrm>
            <a:off x="1524003" y="1999615"/>
            <a:ext cx="9144000" cy="2764028"/>
          </a:xfrm>
          <a:prstGeom prst="rect">
            <a:avLst/>
          </a:prstGeom>
        </p:spPr>
        <p:txBody>
          <a:bodyPr vert="horz" lIns="91440" tIns="45720" rIns="91440" bIns="45720" rtlCol="0" anchor="ctr">
            <a:noAutofit/>
          </a:bodyPr>
          <a:lstStyle/>
          <a:p>
            <a:pPr marL="342900" algn="ctr">
              <a:lnSpc>
                <a:spcPct val="90000"/>
              </a:lnSpc>
              <a:spcBef>
                <a:spcPct val="0"/>
              </a:spcBef>
              <a:spcAft>
                <a:spcPts val="600"/>
              </a:spcAft>
            </a:pPr>
            <a:r>
              <a:rPr lang="en-US" sz="6000" b="1" kern="1200" dirty="0">
                <a:solidFill>
                  <a:schemeClr val="accent1"/>
                </a:solidFill>
                <a:latin typeface="Museo Sans Rounded 300" panose="02000000000000000000" pitchFamily="50" charset="0"/>
                <a:ea typeface="+mj-ea"/>
                <a:cs typeface="+mj-cs"/>
              </a:rPr>
              <a:t>Choice </a:t>
            </a:r>
          </a:p>
          <a:p>
            <a:pPr marL="342900" algn="ctr">
              <a:lnSpc>
                <a:spcPct val="90000"/>
              </a:lnSpc>
              <a:spcBef>
                <a:spcPct val="0"/>
              </a:spcBef>
              <a:spcAft>
                <a:spcPts val="600"/>
              </a:spcAft>
            </a:pPr>
            <a:r>
              <a:rPr lang="en-US" sz="6000" b="1" kern="1200" dirty="0">
                <a:solidFill>
                  <a:schemeClr val="accent1"/>
                </a:solidFill>
                <a:latin typeface="Museo Sans Rounded 300" panose="02000000000000000000" pitchFamily="50" charset="0"/>
                <a:ea typeface="+mj-ea"/>
                <a:cs typeface="+mj-cs"/>
              </a:rPr>
              <a:t>of </a:t>
            </a:r>
          </a:p>
          <a:p>
            <a:pPr marL="342900" algn="ctr">
              <a:lnSpc>
                <a:spcPct val="90000"/>
              </a:lnSpc>
              <a:spcBef>
                <a:spcPct val="0"/>
              </a:spcBef>
              <a:spcAft>
                <a:spcPts val="600"/>
              </a:spcAft>
            </a:pPr>
            <a:r>
              <a:rPr lang="en-US" sz="6000" b="1" kern="1200" dirty="0">
                <a:solidFill>
                  <a:schemeClr val="accent1"/>
                </a:solidFill>
                <a:latin typeface="Museo Sans Rounded 300" panose="02000000000000000000" pitchFamily="50" charset="0"/>
                <a:ea typeface="+mj-ea"/>
                <a:cs typeface="+mj-cs"/>
              </a:rPr>
              <a:t>case </a:t>
            </a:r>
          </a:p>
          <a:p>
            <a:pPr marL="342900" algn="ctr">
              <a:lnSpc>
                <a:spcPct val="90000"/>
              </a:lnSpc>
              <a:spcBef>
                <a:spcPct val="0"/>
              </a:spcBef>
              <a:spcAft>
                <a:spcPts val="600"/>
              </a:spcAft>
            </a:pPr>
            <a:r>
              <a:rPr lang="en-US" sz="6000" b="1" kern="1200" dirty="0">
                <a:solidFill>
                  <a:schemeClr val="accent1"/>
                </a:solidFill>
                <a:latin typeface="Museo Sans Rounded 300" panose="02000000000000000000" pitchFamily="50" charset="0"/>
                <a:ea typeface="+mj-ea"/>
                <a:cs typeface="+mj-cs"/>
              </a:rPr>
              <a:t>is </a:t>
            </a:r>
          </a:p>
          <a:p>
            <a:pPr marL="342900" algn="ctr">
              <a:lnSpc>
                <a:spcPct val="90000"/>
              </a:lnSpc>
              <a:spcBef>
                <a:spcPct val="0"/>
              </a:spcBef>
              <a:spcAft>
                <a:spcPts val="600"/>
              </a:spcAft>
            </a:pPr>
            <a:r>
              <a:rPr lang="en-US" sz="6000" b="1" kern="1200" dirty="0">
                <a:solidFill>
                  <a:schemeClr val="accent1"/>
                </a:solidFill>
                <a:latin typeface="Museo Sans Rounded 300" panose="02000000000000000000" pitchFamily="50" charset="0"/>
                <a:ea typeface="+mj-ea"/>
                <a:cs typeface="+mj-cs"/>
              </a:rPr>
              <a:t>important</a:t>
            </a:r>
            <a:endParaRPr lang="en-US" sz="6000" kern="1200" dirty="0">
              <a:solidFill>
                <a:schemeClr val="accent1"/>
              </a:solidFill>
              <a:latin typeface="Museo Sans Rounded 300" panose="02000000000000000000" pitchFamily="50" charset="0"/>
              <a:ea typeface="+mj-ea"/>
              <a:cs typeface="+mj-cs"/>
            </a:endParaRP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5670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C87716-1E13-4538-81C2-0E8475B391FE}"/>
              </a:ext>
            </a:extLst>
          </p:cNvPr>
          <p:cNvSpPr/>
          <p:nvPr/>
        </p:nvSpPr>
        <p:spPr>
          <a:xfrm>
            <a:off x="1026694" y="404357"/>
            <a:ext cx="9865895" cy="6049285"/>
          </a:xfrm>
          <a:prstGeom prst="rect">
            <a:avLst/>
          </a:prstGeom>
        </p:spPr>
        <p:txBody>
          <a:bodyPr wrap="square">
            <a:spAutoFit/>
          </a:bodyPr>
          <a:lstStyle/>
          <a:p>
            <a:pPr lvl="0">
              <a:lnSpc>
                <a:spcPct val="150000"/>
              </a:lnSpc>
              <a:spcAft>
                <a:spcPts val="600"/>
              </a:spcAft>
            </a:pPr>
            <a:r>
              <a:rPr lang="en-GB" sz="3600" dirty="0">
                <a:latin typeface="Museo Sans Rounded 300" panose="02000000000000000000" pitchFamily="50" charset="0"/>
                <a:ea typeface="Times New Roman" panose="02020603050405020304" pitchFamily="18" charset="0"/>
              </a:rPr>
              <a:t>Choose a case that requires:</a:t>
            </a:r>
          </a:p>
          <a:p>
            <a:pPr marL="742950" lvl="0" indent="-742950">
              <a:lnSpc>
                <a:spcPct val="150000"/>
              </a:lnSpc>
              <a:spcAft>
                <a:spcPts val="600"/>
              </a:spcAft>
              <a:buFont typeface="+mj-lt"/>
              <a:buAutoNum type="arabicPeriod"/>
            </a:pPr>
            <a:r>
              <a:rPr lang="en-GB" sz="3600" dirty="0">
                <a:solidFill>
                  <a:schemeClr val="accent1"/>
                </a:solidFill>
                <a:latin typeface="Museo Sans Rounded 300" panose="02000000000000000000" pitchFamily="50" charset="0"/>
                <a:ea typeface="Times New Roman" panose="02020603050405020304" pitchFamily="18" charset="0"/>
              </a:rPr>
              <a:t>Significant reflection</a:t>
            </a:r>
            <a:endParaRPr lang="en-GB" sz="3600" dirty="0">
              <a:latin typeface="Museo Sans Rounded 300" panose="02000000000000000000" pitchFamily="50" charset="0"/>
              <a:ea typeface="Times New Roman" panose="02020603050405020304" pitchFamily="18" charset="0"/>
            </a:endParaRPr>
          </a:p>
          <a:p>
            <a:pPr marL="742950" lvl="0" indent="-742950">
              <a:lnSpc>
                <a:spcPct val="150000"/>
              </a:lnSpc>
              <a:spcAft>
                <a:spcPts val="600"/>
              </a:spcAft>
              <a:buFont typeface="+mj-lt"/>
              <a:buAutoNum type="arabicPeriod"/>
            </a:pPr>
            <a:r>
              <a:rPr lang="en-GB" sz="3600" dirty="0">
                <a:solidFill>
                  <a:schemeClr val="accent1"/>
                </a:solidFill>
                <a:latin typeface="Museo Sans Rounded 300" panose="02000000000000000000" pitchFamily="50" charset="0"/>
                <a:ea typeface="Times New Roman" panose="02020603050405020304" pitchFamily="18" charset="0"/>
              </a:rPr>
              <a:t>Likely to generate learning and change to practice</a:t>
            </a:r>
            <a:r>
              <a:rPr lang="en-GB" sz="3600" dirty="0">
                <a:latin typeface="Museo Sans Rounded 300" panose="02000000000000000000" pitchFamily="50" charset="0"/>
                <a:ea typeface="Times New Roman" panose="02020603050405020304" pitchFamily="18" charset="0"/>
              </a:rPr>
              <a:t>. </a:t>
            </a:r>
          </a:p>
          <a:p>
            <a:pPr lvl="0">
              <a:lnSpc>
                <a:spcPct val="150000"/>
              </a:lnSpc>
              <a:spcAft>
                <a:spcPts val="600"/>
              </a:spcAft>
            </a:pPr>
            <a:r>
              <a:rPr lang="en-GB" sz="3600" dirty="0">
                <a:latin typeface="Museo Sans Rounded 300" panose="02000000000000000000" pitchFamily="50" charset="0"/>
                <a:ea typeface="Times New Roman" panose="02020603050405020304" pitchFamily="18" charset="0"/>
              </a:rPr>
              <a:t>Good examples are a delayed diagnosis or a patient diagnosed after an emergency admission. </a:t>
            </a:r>
            <a:endParaRPr lang="en-GB" sz="36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055258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C87716-1E13-4538-81C2-0E8475B391FE}"/>
              </a:ext>
            </a:extLst>
          </p:cNvPr>
          <p:cNvSpPr/>
          <p:nvPr/>
        </p:nvSpPr>
        <p:spPr>
          <a:xfrm>
            <a:off x="352926" y="1043347"/>
            <a:ext cx="10934834" cy="4503797"/>
          </a:xfrm>
          <a:prstGeom prst="rect">
            <a:avLst/>
          </a:prstGeom>
        </p:spPr>
        <p:txBody>
          <a:bodyPr wrap="square">
            <a:spAutoFit/>
          </a:bodyPr>
          <a:lstStyle/>
          <a:p>
            <a:pPr marL="342900" lvl="0" indent="-342900">
              <a:lnSpc>
                <a:spcPct val="150000"/>
              </a:lnSpc>
              <a:spcAft>
                <a:spcPts val="600"/>
              </a:spcAft>
              <a:buFont typeface="+mj-lt"/>
              <a:buAutoNum type="arabicPeriod"/>
            </a:pPr>
            <a:r>
              <a:rPr lang="en-GB" sz="2400" dirty="0">
                <a:latin typeface="Museo Sans Rounded 300" panose="02000000000000000000" pitchFamily="50" charset="0"/>
                <a:ea typeface="Times New Roman" panose="02020603050405020304" pitchFamily="18" charset="0"/>
              </a:rPr>
              <a:t>Choose a case that requires significant reflection, and is likely to generate learning and change to practice. Good examples are a delayed diagnosis or a patient diagnosed after an emergency admission. </a:t>
            </a:r>
            <a:endParaRPr lang="en-GB" sz="2400" dirty="0">
              <a:latin typeface="Arial" panose="020B0604020202020204" pitchFamily="34" charset="0"/>
              <a:ea typeface="Times New Roman" panose="02020603050405020304" pitchFamily="18" charset="0"/>
            </a:endParaRPr>
          </a:p>
          <a:p>
            <a:pPr marL="342900" lvl="0" indent="-342900">
              <a:lnSpc>
                <a:spcPct val="150000"/>
              </a:lnSpc>
              <a:spcAft>
                <a:spcPts val="600"/>
              </a:spcAft>
              <a:buFont typeface="+mj-lt"/>
              <a:buAutoNum type="arabicPeriod"/>
            </a:pPr>
            <a:r>
              <a:rPr lang="en-GB" sz="4000" dirty="0">
                <a:solidFill>
                  <a:schemeClr val="accent1"/>
                </a:solidFill>
                <a:latin typeface="Museo Sans Rounded 300" panose="02000000000000000000" pitchFamily="50" charset="0"/>
                <a:ea typeface="Times New Roman" panose="02020603050405020304" pitchFamily="18" charset="0"/>
              </a:rPr>
              <a:t>Avoid cases that are unlikely to provoke new learning</a:t>
            </a:r>
            <a:r>
              <a:rPr lang="en-GB" sz="4000" dirty="0">
                <a:latin typeface="Museo Sans Rounded 300" panose="02000000000000000000" pitchFamily="50" charset="0"/>
                <a:ea typeface="Times New Roman" panose="02020603050405020304" pitchFamily="18" charset="0"/>
              </a:rPr>
              <a:t>, such as a patient with a breast lump appropriately referred on first presentation. </a:t>
            </a:r>
          </a:p>
        </p:txBody>
      </p:sp>
    </p:spTree>
    <p:extLst>
      <p:ext uri="{BB962C8B-B14F-4D97-AF65-F5344CB8AC3E}">
        <p14:creationId xmlns:p14="http://schemas.microsoft.com/office/powerpoint/2010/main" val="2399393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C87716-1E13-4538-81C2-0E8475B391FE}"/>
              </a:ext>
            </a:extLst>
          </p:cNvPr>
          <p:cNvSpPr/>
          <p:nvPr/>
        </p:nvSpPr>
        <p:spPr>
          <a:xfrm>
            <a:off x="272716" y="229262"/>
            <a:ext cx="11790947" cy="5890074"/>
          </a:xfrm>
          <a:prstGeom prst="rect">
            <a:avLst/>
          </a:prstGeom>
        </p:spPr>
        <p:txBody>
          <a:bodyPr wrap="square">
            <a:spAutoFit/>
          </a:bodyPr>
          <a:lstStyle/>
          <a:p>
            <a:pPr marL="342900" lvl="0" indent="-342900">
              <a:lnSpc>
                <a:spcPct val="150000"/>
              </a:lnSpc>
              <a:spcAft>
                <a:spcPts val="600"/>
              </a:spcAft>
              <a:buFont typeface="+mj-lt"/>
              <a:buAutoNum type="arabicPeriod"/>
            </a:pPr>
            <a:r>
              <a:rPr lang="en-GB" sz="2400" dirty="0">
                <a:latin typeface="Museo Sans Rounded 300" panose="02000000000000000000" pitchFamily="50" charset="0"/>
                <a:ea typeface="Times New Roman" panose="02020603050405020304" pitchFamily="18" charset="0"/>
              </a:rPr>
              <a:t>Choose a case that requires significant reflection, and is likely to generate learning and change to practice. Good examples are a delayed diagnosis or a patient diagnosed after an emergency admission. </a:t>
            </a:r>
            <a:endParaRPr lang="en-GB" sz="2400" dirty="0">
              <a:latin typeface="Arial" panose="020B0604020202020204" pitchFamily="34" charset="0"/>
              <a:ea typeface="Times New Roman" panose="02020603050405020304" pitchFamily="18" charset="0"/>
            </a:endParaRPr>
          </a:p>
          <a:p>
            <a:pPr marL="342900" lvl="0" indent="-342900">
              <a:lnSpc>
                <a:spcPct val="150000"/>
              </a:lnSpc>
              <a:spcAft>
                <a:spcPts val="600"/>
              </a:spcAft>
              <a:buFont typeface="+mj-lt"/>
              <a:buAutoNum type="arabicPeriod"/>
            </a:pPr>
            <a:r>
              <a:rPr lang="en-GB" sz="2400" dirty="0">
                <a:latin typeface="Museo Sans Rounded 300" panose="02000000000000000000" pitchFamily="50" charset="0"/>
                <a:ea typeface="Times New Roman" panose="02020603050405020304" pitchFamily="18" charset="0"/>
              </a:rPr>
              <a:t>Avoid cases that are unlikely to provoke new learning, such as a patient with a breast lump appropriately referred on first presentation. </a:t>
            </a:r>
            <a:endParaRPr lang="en-GB" sz="2400" dirty="0">
              <a:latin typeface="Arial" panose="020B0604020202020204" pitchFamily="34" charset="0"/>
              <a:ea typeface="Times New Roman" panose="02020603050405020304" pitchFamily="18" charset="0"/>
            </a:endParaRPr>
          </a:p>
          <a:p>
            <a:pPr marL="342900" lvl="0" indent="-342900">
              <a:lnSpc>
                <a:spcPct val="150000"/>
              </a:lnSpc>
              <a:spcAft>
                <a:spcPts val="600"/>
              </a:spcAft>
              <a:buFont typeface="+mj-lt"/>
              <a:buAutoNum type="arabicPeriod"/>
            </a:pPr>
            <a:r>
              <a:rPr lang="en-GB" sz="3200" dirty="0">
                <a:latin typeface="Museo Sans Rounded 300" panose="02000000000000000000" pitchFamily="50" charset="0"/>
                <a:ea typeface="Times New Roman" panose="02020603050405020304" pitchFamily="18" charset="0"/>
              </a:rPr>
              <a:t>Only consider cases involving external problems (e.g. hospital delays) if the practice can demonstrate that, as a consequence of that case, it has been instrumental in attempts to remedy the external problem.</a:t>
            </a:r>
            <a:endParaRPr lang="en-GB" sz="32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091038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35D3C1D-A6AE-4FCA-BB76-A4748CE5DE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EFC8CB8C-F413-4BA3-AFAB-F06EBF285EB9}"/>
              </a:ext>
            </a:extLst>
          </p:cNvPr>
          <p:cNvSpPr/>
          <p:nvPr/>
        </p:nvSpPr>
        <p:spPr>
          <a:xfrm>
            <a:off x="558210" y="1365472"/>
            <a:ext cx="10978470" cy="3564636"/>
          </a:xfrm>
          <a:prstGeom prst="rect">
            <a:avLst/>
          </a:prstGeom>
        </p:spPr>
        <p:txBody>
          <a:bodyPr vert="horz" lIns="91440" tIns="45720" rIns="91440" bIns="45720" rtlCol="0" anchor="ctr">
            <a:normAutofit/>
          </a:bodyPr>
          <a:lstStyle/>
          <a:p>
            <a:pPr marL="342900">
              <a:lnSpc>
                <a:spcPct val="90000"/>
              </a:lnSpc>
              <a:spcBef>
                <a:spcPct val="0"/>
              </a:spcBef>
              <a:spcAft>
                <a:spcPts val="600"/>
              </a:spcAft>
            </a:pPr>
            <a:r>
              <a:rPr lang="en-US" sz="8800" b="1" kern="1200" dirty="0">
                <a:solidFill>
                  <a:schemeClr val="accent1"/>
                </a:solidFill>
                <a:latin typeface="Museo Sans Rounded 300" panose="02000000000000000000" pitchFamily="50" charset="0"/>
                <a:ea typeface="+mj-ea"/>
                <a:cs typeface="+mj-cs"/>
              </a:rPr>
              <a:t>An effective </a:t>
            </a:r>
            <a:r>
              <a:rPr lang="en-US" sz="8800" b="1" dirty="0">
                <a:solidFill>
                  <a:schemeClr val="accent1"/>
                </a:solidFill>
                <a:latin typeface="Museo Sans Rounded 300" panose="02000000000000000000" pitchFamily="50" charset="0"/>
                <a:ea typeface="+mj-ea"/>
                <a:cs typeface="+mj-cs"/>
              </a:rPr>
              <a:t>L</a:t>
            </a:r>
            <a:r>
              <a:rPr lang="en-US" sz="8800" b="1" kern="1200" dirty="0">
                <a:solidFill>
                  <a:schemeClr val="accent1"/>
                </a:solidFill>
                <a:latin typeface="Museo Sans Rounded 300" panose="02000000000000000000" pitchFamily="50" charset="0"/>
                <a:ea typeface="+mj-ea"/>
                <a:cs typeface="+mj-cs"/>
              </a:rPr>
              <a:t>EA is </a:t>
            </a:r>
          </a:p>
          <a:p>
            <a:pPr marL="342900">
              <a:lnSpc>
                <a:spcPct val="90000"/>
              </a:lnSpc>
              <a:spcBef>
                <a:spcPct val="0"/>
              </a:spcBef>
              <a:spcAft>
                <a:spcPts val="600"/>
              </a:spcAft>
            </a:pPr>
            <a:r>
              <a:rPr lang="en-US" sz="8800" b="1" kern="1200" dirty="0">
                <a:solidFill>
                  <a:schemeClr val="accent1"/>
                </a:solidFill>
                <a:latin typeface="Museo Sans Rounded 300" panose="02000000000000000000" pitchFamily="50" charset="0"/>
                <a:ea typeface="+mj-ea"/>
                <a:cs typeface="+mj-cs"/>
              </a:rPr>
              <a:t>a practice activity</a:t>
            </a:r>
            <a:endParaRPr lang="en-US" sz="8800" kern="1200" dirty="0">
              <a:solidFill>
                <a:schemeClr val="accent1"/>
              </a:solidFill>
              <a:latin typeface="Museo Sans Rounded 300" panose="02000000000000000000" pitchFamily="50" charset="0"/>
              <a:ea typeface="+mj-ea"/>
              <a:cs typeface="+mj-cs"/>
            </a:endParaRPr>
          </a:p>
        </p:txBody>
      </p:sp>
      <p:sp>
        <p:nvSpPr>
          <p:cNvPr id="9" name="Rectangle 8">
            <a:extLst>
              <a:ext uri="{FF2B5EF4-FFF2-40B4-BE49-F238E27FC236}">
                <a16:creationId xmlns:a16="http://schemas.microsoft.com/office/drawing/2014/main" id="{6D5BF818-2283-4CC9-A120-9225CEDFA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13350"/>
            <a:ext cx="128016" cy="2468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63A42EF-20CC-4BCC-9D0B-222CF3AAE8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945" y="5831269"/>
            <a:ext cx="109270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2333358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18CF82-E3DB-443F-9877-0FF2922DC93E}"/>
              </a:ext>
            </a:extLst>
          </p:cNvPr>
          <p:cNvSpPr/>
          <p:nvPr/>
        </p:nvSpPr>
        <p:spPr>
          <a:xfrm>
            <a:off x="336884" y="1014094"/>
            <a:ext cx="11154076" cy="4362220"/>
          </a:xfrm>
          <a:prstGeom prst="rect">
            <a:avLst/>
          </a:prstGeom>
        </p:spPr>
        <p:txBody>
          <a:bodyPr wrap="square">
            <a:spAutoFit/>
          </a:bodyPr>
          <a:lstStyle/>
          <a:p>
            <a:pPr marL="514350" lvl="0" indent="-514350">
              <a:lnSpc>
                <a:spcPct val="150000"/>
              </a:lnSpc>
              <a:spcAft>
                <a:spcPts val="600"/>
              </a:spcAft>
              <a:buFont typeface="+mj-lt"/>
              <a:buAutoNum type="arabicPeriod"/>
            </a:pPr>
            <a:r>
              <a:rPr lang="en-GB" sz="4400" dirty="0">
                <a:latin typeface="Museo Sans Rounded 300" panose="02000000000000000000" pitchFamily="50" charset="0"/>
                <a:ea typeface="Times New Roman" panose="02020603050405020304" pitchFamily="18" charset="0"/>
              </a:rPr>
              <a:t>LEA is best done as a </a:t>
            </a:r>
            <a:r>
              <a:rPr lang="en-GB" sz="4400" dirty="0">
                <a:solidFill>
                  <a:schemeClr val="accent1"/>
                </a:solidFill>
                <a:latin typeface="Museo Sans Rounded 300" panose="02000000000000000000" pitchFamily="50" charset="0"/>
                <a:ea typeface="Times New Roman" panose="02020603050405020304" pitchFamily="18" charset="0"/>
              </a:rPr>
              <a:t>practice acti</a:t>
            </a:r>
            <a:r>
              <a:rPr lang="en-GB" sz="4400" dirty="0">
                <a:latin typeface="Museo Sans Rounded 300" panose="02000000000000000000" pitchFamily="50" charset="0"/>
                <a:ea typeface="Times New Roman" panose="02020603050405020304" pitchFamily="18" charset="0"/>
              </a:rPr>
              <a:t>vity, perhaps in the course of a practice team meeting. </a:t>
            </a:r>
          </a:p>
          <a:p>
            <a:pPr marL="514350" lvl="0" indent="-514350">
              <a:lnSpc>
                <a:spcPct val="150000"/>
              </a:lnSpc>
              <a:spcAft>
                <a:spcPts val="600"/>
              </a:spcAft>
              <a:buFont typeface="+mj-lt"/>
              <a:buAutoNum type="arabicPeriod"/>
            </a:pPr>
            <a:r>
              <a:rPr lang="en-GB" sz="1600" dirty="0">
                <a:latin typeface="Museo Sans Rounded 300" panose="02000000000000000000" pitchFamily="50" charset="0"/>
                <a:ea typeface="Times New Roman" panose="02020603050405020304" pitchFamily="18" charset="0"/>
              </a:rPr>
              <a:t>It should specify who participated and who was responsible for actioning any changes. </a:t>
            </a:r>
          </a:p>
          <a:p>
            <a:pPr marL="514350" lvl="0" indent="-514350">
              <a:lnSpc>
                <a:spcPct val="150000"/>
              </a:lnSpc>
              <a:spcAft>
                <a:spcPts val="600"/>
              </a:spcAft>
              <a:buFont typeface="+mj-lt"/>
              <a:buAutoNum type="arabicPeriod"/>
            </a:pPr>
            <a:r>
              <a:rPr lang="en-GB" sz="1600" dirty="0">
                <a:latin typeface="Museo Sans Rounded 300" panose="02000000000000000000" pitchFamily="50" charset="0"/>
                <a:ea typeface="Times New Roman" panose="02020603050405020304" pitchFamily="18" charset="0"/>
              </a:rPr>
              <a:t>The LEA report should say whether all relevant individuals attended and whether the conclusions should be discussed with any other staff inside or outside the practice.</a:t>
            </a:r>
          </a:p>
        </p:txBody>
      </p:sp>
    </p:spTree>
    <p:extLst>
      <p:ext uri="{BB962C8B-B14F-4D97-AF65-F5344CB8AC3E}">
        <p14:creationId xmlns:p14="http://schemas.microsoft.com/office/powerpoint/2010/main" val="2343611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18CF82-E3DB-443F-9877-0FF2922DC93E}"/>
              </a:ext>
            </a:extLst>
          </p:cNvPr>
          <p:cNvSpPr/>
          <p:nvPr/>
        </p:nvSpPr>
        <p:spPr>
          <a:xfrm>
            <a:off x="336884" y="1014094"/>
            <a:ext cx="11154076" cy="4408386"/>
          </a:xfrm>
          <a:prstGeom prst="rect">
            <a:avLst/>
          </a:prstGeom>
        </p:spPr>
        <p:txBody>
          <a:bodyPr wrap="square">
            <a:spAutoFit/>
          </a:bodyPr>
          <a:lstStyle/>
          <a:p>
            <a:pPr marL="514350" lvl="0" indent="-514350">
              <a:lnSpc>
                <a:spcPct val="150000"/>
              </a:lnSpc>
              <a:spcAft>
                <a:spcPts val="600"/>
              </a:spcAft>
              <a:buFont typeface="+mj-lt"/>
              <a:buAutoNum type="arabicPeriod"/>
            </a:pPr>
            <a:r>
              <a:rPr lang="en-GB" dirty="0">
                <a:latin typeface="Museo Sans Rounded 300" panose="02000000000000000000" pitchFamily="50" charset="0"/>
                <a:ea typeface="Times New Roman" panose="02020603050405020304" pitchFamily="18" charset="0"/>
              </a:rPr>
              <a:t>LEA is best done as a practice activity, perhaps in the course of a practice team meeting. </a:t>
            </a:r>
          </a:p>
          <a:p>
            <a:pPr marL="514350" lvl="0" indent="-514350">
              <a:lnSpc>
                <a:spcPct val="150000"/>
              </a:lnSpc>
              <a:spcAft>
                <a:spcPts val="600"/>
              </a:spcAft>
              <a:buFont typeface="+mj-lt"/>
              <a:buAutoNum type="arabicPeriod"/>
            </a:pPr>
            <a:r>
              <a:rPr lang="en-GB" sz="4400" dirty="0">
                <a:solidFill>
                  <a:schemeClr val="accent1"/>
                </a:solidFill>
                <a:latin typeface="Museo Sans Rounded 300" panose="02000000000000000000" pitchFamily="50" charset="0"/>
                <a:ea typeface="Times New Roman" panose="02020603050405020304" pitchFamily="18" charset="0"/>
              </a:rPr>
              <a:t>Participants</a:t>
            </a:r>
            <a:r>
              <a:rPr lang="en-GB" sz="4400" dirty="0">
                <a:latin typeface="Museo Sans Rounded 300" panose="02000000000000000000" pitchFamily="50" charset="0"/>
                <a:ea typeface="Times New Roman" panose="02020603050405020304" pitchFamily="18" charset="0"/>
              </a:rPr>
              <a:t>: It should specify who participated and who was responsible for actioning any changes. </a:t>
            </a:r>
          </a:p>
          <a:p>
            <a:pPr marL="514350" lvl="0" indent="-514350">
              <a:lnSpc>
                <a:spcPct val="150000"/>
              </a:lnSpc>
              <a:spcAft>
                <a:spcPts val="600"/>
              </a:spcAft>
              <a:buFont typeface="+mj-lt"/>
              <a:buAutoNum type="arabicPeriod"/>
            </a:pPr>
            <a:r>
              <a:rPr lang="en-GB" sz="1600" dirty="0">
                <a:latin typeface="Museo Sans Rounded 300" panose="02000000000000000000" pitchFamily="50" charset="0"/>
                <a:ea typeface="Times New Roman" panose="02020603050405020304" pitchFamily="18" charset="0"/>
              </a:rPr>
              <a:t>The LEA report should say whether all relevant individuals attended and whether the conclusions should be discussed with any other staff inside or outside the practice.</a:t>
            </a:r>
          </a:p>
        </p:txBody>
      </p:sp>
    </p:spTree>
    <p:extLst>
      <p:ext uri="{BB962C8B-B14F-4D97-AF65-F5344CB8AC3E}">
        <p14:creationId xmlns:p14="http://schemas.microsoft.com/office/powerpoint/2010/main" val="1357221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18CF82-E3DB-443F-9877-0FF2922DC93E}"/>
              </a:ext>
            </a:extLst>
          </p:cNvPr>
          <p:cNvSpPr/>
          <p:nvPr/>
        </p:nvSpPr>
        <p:spPr>
          <a:xfrm>
            <a:off x="336884" y="1014094"/>
            <a:ext cx="11154076" cy="4405821"/>
          </a:xfrm>
          <a:prstGeom prst="rect">
            <a:avLst/>
          </a:prstGeom>
        </p:spPr>
        <p:txBody>
          <a:bodyPr wrap="square">
            <a:spAutoFit/>
          </a:bodyPr>
          <a:lstStyle/>
          <a:p>
            <a:pPr marL="514350" lvl="0" indent="-514350">
              <a:lnSpc>
                <a:spcPct val="150000"/>
              </a:lnSpc>
              <a:spcAft>
                <a:spcPts val="600"/>
              </a:spcAft>
              <a:buFont typeface="+mj-lt"/>
              <a:buAutoNum type="arabicPeriod"/>
            </a:pPr>
            <a:r>
              <a:rPr lang="en-GB" sz="2000" dirty="0">
                <a:latin typeface="Museo Sans Rounded 300" panose="02000000000000000000" pitchFamily="50" charset="0"/>
                <a:ea typeface="Times New Roman" panose="02020603050405020304" pitchFamily="18" charset="0"/>
              </a:rPr>
              <a:t>LEA is best done as a </a:t>
            </a:r>
            <a:r>
              <a:rPr lang="en-GB" sz="2000" dirty="0">
                <a:solidFill>
                  <a:schemeClr val="accent1"/>
                </a:solidFill>
                <a:latin typeface="Museo Sans Rounded 300" panose="02000000000000000000" pitchFamily="50" charset="0"/>
                <a:ea typeface="Times New Roman" panose="02020603050405020304" pitchFamily="18" charset="0"/>
              </a:rPr>
              <a:t>practice acti</a:t>
            </a:r>
            <a:r>
              <a:rPr lang="en-GB" sz="2000" dirty="0">
                <a:latin typeface="Museo Sans Rounded 300" panose="02000000000000000000" pitchFamily="50" charset="0"/>
                <a:ea typeface="Times New Roman" panose="02020603050405020304" pitchFamily="18" charset="0"/>
              </a:rPr>
              <a:t>vity, perhaps in the course of a practice team meeting. </a:t>
            </a:r>
          </a:p>
          <a:p>
            <a:pPr marL="514350" lvl="0" indent="-514350">
              <a:lnSpc>
                <a:spcPct val="150000"/>
              </a:lnSpc>
              <a:spcAft>
                <a:spcPts val="600"/>
              </a:spcAft>
              <a:buFont typeface="+mj-lt"/>
              <a:buAutoNum type="arabicPeriod"/>
            </a:pPr>
            <a:r>
              <a:rPr lang="en-GB" sz="2000" dirty="0">
                <a:latin typeface="Museo Sans Rounded 300" panose="02000000000000000000" pitchFamily="50" charset="0"/>
                <a:ea typeface="Times New Roman" panose="02020603050405020304" pitchFamily="18" charset="0"/>
              </a:rPr>
              <a:t>It should specify who participated and who was responsible for actioning any changes. </a:t>
            </a:r>
          </a:p>
          <a:p>
            <a:pPr marL="514350" lvl="0" indent="-514350">
              <a:lnSpc>
                <a:spcPct val="150000"/>
              </a:lnSpc>
              <a:spcAft>
                <a:spcPts val="600"/>
              </a:spcAft>
              <a:buFont typeface="+mj-lt"/>
              <a:buAutoNum type="arabicPeriod"/>
            </a:pPr>
            <a:r>
              <a:rPr lang="en-GB" sz="3600" dirty="0">
                <a:latin typeface="Museo Sans Rounded 300" panose="02000000000000000000" pitchFamily="50" charset="0"/>
                <a:ea typeface="Times New Roman" panose="02020603050405020304" pitchFamily="18" charset="0"/>
              </a:rPr>
              <a:t>The LEA report should say whether all relevant individuals attended and whether the conclusions should be discussed with any other staff inside or outside the practice.</a:t>
            </a:r>
          </a:p>
        </p:txBody>
      </p:sp>
    </p:spTree>
    <p:extLst>
      <p:ext uri="{BB962C8B-B14F-4D97-AF65-F5344CB8AC3E}">
        <p14:creationId xmlns:p14="http://schemas.microsoft.com/office/powerpoint/2010/main" val="2998043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38410E7-D4B4-41AD-88B3-EB385D8A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0AD8150-F56A-4C0A-B808-B87769FCBB5E}"/>
              </a:ext>
            </a:extLst>
          </p:cNvPr>
          <p:cNvSpPr/>
          <p:nvPr/>
        </p:nvSpPr>
        <p:spPr>
          <a:xfrm>
            <a:off x="558210" y="635317"/>
            <a:ext cx="10890840" cy="4117658"/>
          </a:xfrm>
          <a:prstGeom prst="rect">
            <a:avLst/>
          </a:prstGeom>
        </p:spPr>
        <p:txBody>
          <a:bodyPr vert="horz" lIns="91440" tIns="45720" rIns="91440" bIns="45720" rtlCol="0" anchor="b">
            <a:normAutofit/>
          </a:bodyPr>
          <a:lstStyle/>
          <a:p>
            <a:pPr marL="342900">
              <a:lnSpc>
                <a:spcPct val="90000"/>
              </a:lnSpc>
              <a:spcBef>
                <a:spcPct val="0"/>
              </a:spcBef>
              <a:spcAft>
                <a:spcPts val="600"/>
              </a:spcAft>
            </a:pPr>
            <a:r>
              <a:rPr lang="en-US" sz="8800" b="1" kern="1200" dirty="0">
                <a:solidFill>
                  <a:schemeClr val="accent1"/>
                </a:solidFill>
                <a:latin typeface="Museo Sans Rounded 300" panose="02000000000000000000" pitchFamily="50" charset="0"/>
                <a:ea typeface="+mj-ea"/>
                <a:cs typeface="+mj-cs"/>
              </a:rPr>
              <a:t>Action the actions</a:t>
            </a:r>
            <a:endParaRPr lang="en-US" sz="8800" kern="1200" dirty="0">
              <a:solidFill>
                <a:schemeClr val="accent1"/>
              </a:solidFill>
              <a:latin typeface="Museo Sans Rounded 300" panose="02000000000000000000" pitchFamily="50" charset="0"/>
              <a:ea typeface="+mj-ea"/>
              <a:cs typeface="+mj-cs"/>
            </a:endParaRPr>
          </a:p>
        </p:txBody>
      </p:sp>
      <p:sp useBgFill="1">
        <p:nvSpPr>
          <p:cNvPr id="9" name="Rectangle 8">
            <a:extLst>
              <a:ext uri="{FF2B5EF4-FFF2-40B4-BE49-F238E27FC236}">
                <a16:creationId xmlns:a16="http://schemas.microsoft.com/office/drawing/2014/main" id="{284A8429-F65A-490D-96E4-1158D3E8A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10" y="4981421"/>
            <a:ext cx="11134956" cy="822960"/>
          </a:xfrm>
          <a:prstGeom prst="rect">
            <a:avLst/>
          </a:prstGeom>
          <a:ln w="12700">
            <a:solidFill>
              <a:srgbClr val="E1E1E1"/>
            </a:solidFill>
          </a:ln>
          <a:effectLst>
            <a:outerShdw blurRad="50800" dist="38100" dir="2700000" algn="tl" rotWithShape="0">
              <a:schemeClr val="bg1">
                <a:lumMod val="85000"/>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F022291-A82B-4D23-A1E0-5F9BD6846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5118581"/>
            <a:ext cx="146304"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1809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2530D1-31E3-435B-B223-570BAFFF1096}"/>
              </a:ext>
            </a:extLst>
          </p:cNvPr>
          <p:cNvSpPr/>
          <p:nvPr/>
        </p:nvSpPr>
        <p:spPr>
          <a:xfrm>
            <a:off x="56147" y="562631"/>
            <a:ext cx="12079705" cy="5017527"/>
          </a:xfrm>
          <a:prstGeom prst="rect">
            <a:avLst/>
          </a:prstGeom>
        </p:spPr>
        <p:txBody>
          <a:bodyPr wrap="square">
            <a:spAutoFit/>
          </a:bodyPr>
          <a:lstStyle/>
          <a:p>
            <a:pPr marL="742950" lvl="0" indent="-742950">
              <a:lnSpc>
                <a:spcPct val="150000"/>
              </a:lnSpc>
              <a:spcAft>
                <a:spcPts val="600"/>
              </a:spcAft>
              <a:buFont typeface="+mj-lt"/>
              <a:buAutoNum type="arabicPeriod"/>
            </a:pPr>
            <a:r>
              <a:rPr lang="en-GB" sz="4400" dirty="0">
                <a:latin typeface="Museo Sans Rounded 300" panose="02000000000000000000" pitchFamily="50" charset="0"/>
                <a:ea typeface="Times New Roman" panose="02020603050405020304" pitchFamily="18" charset="0"/>
              </a:rPr>
              <a:t>An effective LEA not only </a:t>
            </a:r>
            <a:r>
              <a:rPr lang="en-GB" sz="4400" dirty="0">
                <a:solidFill>
                  <a:schemeClr val="accent1"/>
                </a:solidFill>
                <a:latin typeface="Museo Sans Rounded 300" panose="02000000000000000000" pitchFamily="50" charset="0"/>
                <a:ea typeface="Times New Roman" panose="02020603050405020304" pitchFamily="18" charset="0"/>
              </a:rPr>
              <a:t>identifies</a:t>
            </a:r>
            <a:r>
              <a:rPr lang="en-GB" sz="4400" dirty="0">
                <a:latin typeface="Museo Sans Rounded 300" panose="02000000000000000000" pitchFamily="50" charset="0"/>
                <a:ea typeface="Times New Roman" panose="02020603050405020304" pitchFamily="18" charset="0"/>
              </a:rPr>
              <a:t> the </a:t>
            </a:r>
            <a:r>
              <a:rPr lang="en-GB" sz="4400" dirty="0">
                <a:solidFill>
                  <a:schemeClr val="accent1"/>
                </a:solidFill>
                <a:latin typeface="Museo Sans Rounded 300" panose="02000000000000000000" pitchFamily="50" charset="0"/>
                <a:ea typeface="Times New Roman" panose="02020603050405020304" pitchFamily="18" charset="0"/>
              </a:rPr>
              <a:t>learning</a:t>
            </a:r>
            <a:r>
              <a:rPr lang="en-GB" sz="4400" dirty="0">
                <a:latin typeface="Museo Sans Rounded 300" panose="02000000000000000000" pitchFamily="50" charset="0"/>
                <a:ea typeface="Times New Roman" panose="02020603050405020304" pitchFamily="18" charset="0"/>
              </a:rPr>
              <a:t> points and </a:t>
            </a:r>
            <a:r>
              <a:rPr lang="en-GB" sz="4400" dirty="0">
                <a:solidFill>
                  <a:schemeClr val="accent1"/>
                </a:solidFill>
                <a:latin typeface="Museo Sans Rounded 300" panose="02000000000000000000" pitchFamily="50" charset="0"/>
                <a:ea typeface="Times New Roman" panose="02020603050405020304" pitchFamily="18" charset="0"/>
              </a:rPr>
              <a:t>actions</a:t>
            </a:r>
            <a:r>
              <a:rPr lang="en-GB" sz="4400" dirty="0">
                <a:latin typeface="Museo Sans Rounded 300" panose="02000000000000000000" pitchFamily="50" charset="0"/>
                <a:ea typeface="Times New Roman" panose="02020603050405020304" pitchFamily="18" charset="0"/>
              </a:rPr>
              <a:t> to be taken but puts those changes into effect and monitors their impact. </a:t>
            </a:r>
            <a:endParaRPr lang="en-GB" sz="4400" dirty="0">
              <a:latin typeface="Arial" panose="020B0604020202020204" pitchFamily="34" charset="0"/>
              <a:ea typeface="Times New Roman" panose="02020603050405020304" pitchFamily="18" charset="0"/>
            </a:endParaRPr>
          </a:p>
          <a:p>
            <a:pPr marL="342900" lvl="0" indent="-342900">
              <a:lnSpc>
                <a:spcPct val="150000"/>
              </a:lnSpc>
              <a:spcAft>
                <a:spcPts val="600"/>
              </a:spcAft>
              <a:buFont typeface="Symbol" panose="05050102010706020507" pitchFamily="18" charset="2"/>
              <a:buChar char=""/>
            </a:pPr>
            <a:r>
              <a:rPr lang="en-GB" dirty="0">
                <a:latin typeface="Museo Sans Rounded 300" panose="02000000000000000000" pitchFamily="50" charset="0"/>
                <a:ea typeface="Times New Roman" panose="02020603050405020304" pitchFamily="18" charset="0"/>
              </a:rPr>
              <a:t>Specify who in the practice (staff member or groups) will be responsible for your action points and decide how their impact will be monitored.</a:t>
            </a:r>
            <a:endParaRPr lang="en-GB"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033010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2530D1-31E3-435B-B223-570BAFFF1096}"/>
              </a:ext>
            </a:extLst>
          </p:cNvPr>
          <p:cNvSpPr/>
          <p:nvPr/>
        </p:nvSpPr>
        <p:spPr>
          <a:xfrm>
            <a:off x="56147" y="562631"/>
            <a:ext cx="12079705" cy="5228867"/>
          </a:xfrm>
          <a:prstGeom prst="rect">
            <a:avLst/>
          </a:prstGeom>
        </p:spPr>
        <p:txBody>
          <a:bodyPr wrap="square">
            <a:spAutoFit/>
          </a:bodyPr>
          <a:lstStyle/>
          <a:p>
            <a:pPr marL="342900" lvl="0" indent="-342900">
              <a:lnSpc>
                <a:spcPct val="150000"/>
              </a:lnSpc>
              <a:spcAft>
                <a:spcPts val="600"/>
              </a:spcAft>
              <a:buFont typeface="Symbol" panose="05050102010706020507" pitchFamily="18" charset="2"/>
              <a:buChar char=""/>
            </a:pPr>
            <a:r>
              <a:rPr lang="en-GB" sz="2400" dirty="0">
                <a:latin typeface="Museo Sans Rounded 300" panose="02000000000000000000" pitchFamily="50" charset="0"/>
                <a:ea typeface="Times New Roman" panose="02020603050405020304" pitchFamily="18" charset="0"/>
              </a:rPr>
              <a:t>An effective LEA not only identifies the learning points and actions to be taken but puts those changes into effect and monitors their impact. </a:t>
            </a:r>
            <a:endParaRPr lang="en-GB" sz="2400" dirty="0">
              <a:latin typeface="Arial" panose="020B0604020202020204" pitchFamily="34" charset="0"/>
              <a:ea typeface="Times New Roman" panose="02020603050405020304" pitchFamily="18" charset="0"/>
            </a:endParaRPr>
          </a:p>
          <a:p>
            <a:pPr marL="342900" lvl="0" indent="-342900">
              <a:lnSpc>
                <a:spcPct val="150000"/>
              </a:lnSpc>
              <a:spcAft>
                <a:spcPts val="600"/>
              </a:spcAft>
              <a:buFont typeface="Symbol" panose="05050102010706020507" pitchFamily="18" charset="2"/>
              <a:buChar char=""/>
            </a:pPr>
            <a:r>
              <a:rPr lang="en-GB" sz="4400" dirty="0">
                <a:latin typeface="Museo Sans Rounded 300" panose="02000000000000000000" pitchFamily="50" charset="0"/>
                <a:ea typeface="Times New Roman" panose="02020603050405020304" pitchFamily="18" charset="0"/>
              </a:rPr>
              <a:t>Specify </a:t>
            </a:r>
            <a:r>
              <a:rPr lang="en-GB" sz="4400" dirty="0">
                <a:solidFill>
                  <a:schemeClr val="accent1"/>
                </a:solidFill>
                <a:latin typeface="Museo Sans Rounded 300" panose="02000000000000000000" pitchFamily="50" charset="0"/>
                <a:ea typeface="Times New Roman" panose="02020603050405020304" pitchFamily="18" charset="0"/>
              </a:rPr>
              <a:t>who </a:t>
            </a:r>
            <a:r>
              <a:rPr lang="en-GB" sz="4400" dirty="0">
                <a:latin typeface="Museo Sans Rounded 300" panose="02000000000000000000" pitchFamily="50" charset="0"/>
                <a:ea typeface="Times New Roman" panose="02020603050405020304" pitchFamily="18" charset="0"/>
              </a:rPr>
              <a:t>in the practice (staff member or groups) will be </a:t>
            </a:r>
            <a:r>
              <a:rPr lang="en-GB" sz="4400" dirty="0">
                <a:solidFill>
                  <a:schemeClr val="accent1"/>
                </a:solidFill>
                <a:latin typeface="Museo Sans Rounded 300" panose="02000000000000000000" pitchFamily="50" charset="0"/>
                <a:ea typeface="Times New Roman" panose="02020603050405020304" pitchFamily="18" charset="0"/>
              </a:rPr>
              <a:t>responsible </a:t>
            </a:r>
            <a:r>
              <a:rPr lang="en-GB" sz="4400" dirty="0">
                <a:latin typeface="Museo Sans Rounded 300" panose="02000000000000000000" pitchFamily="50" charset="0"/>
                <a:ea typeface="Times New Roman" panose="02020603050405020304" pitchFamily="18" charset="0"/>
              </a:rPr>
              <a:t>for your action points and decide how their </a:t>
            </a:r>
            <a:r>
              <a:rPr lang="en-GB" sz="4400" dirty="0">
                <a:solidFill>
                  <a:schemeClr val="accent1"/>
                </a:solidFill>
                <a:latin typeface="Museo Sans Rounded 300" panose="02000000000000000000" pitchFamily="50" charset="0"/>
                <a:ea typeface="Times New Roman" panose="02020603050405020304" pitchFamily="18" charset="0"/>
              </a:rPr>
              <a:t>impact</a:t>
            </a:r>
            <a:r>
              <a:rPr lang="en-GB" sz="4400" dirty="0">
                <a:latin typeface="Museo Sans Rounded 300" panose="02000000000000000000" pitchFamily="50" charset="0"/>
                <a:ea typeface="Times New Roman" panose="02020603050405020304" pitchFamily="18" charset="0"/>
              </a:rPr>
              <a:t> will be </a:t>
            </a:r>
            <a:r>
              <a:rPr lang="en-GB" sz="4400" dirty="0">
                <a:solidFill>
                  <a:schemeClr val="accent1"/>
                </a:solidFill>
                <a:latin typeface="Museo Sans Rounded 300" panose="02000000000000000000" pitchFamily="50" charset="0"/>
                <a:ea typeface="Times New Roman" panose="02020603050405020304" pitchFamily="18" charset="0"/>
              </a:rPr>
              <a:t>monitored</a:t>
            </a:r>
            <a:r>
              <a:rPr lang="en-GB" sz="4400" dirty="0">
                <a:latin typeface="Museo Sans Rounded 300" panose="02000000000000000000" pitchFamily="50" charset="0"/>
                <a:ea typeface="Times New Roman" panose="02020603050405020304" pitchFamily="18" charset="0"/>
              </a:rPr>
              <a:t>.</a:t>
            </a:r>
            <a:endParaRPr lang="en-GB" sz="44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159344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84E66C6-0D93-4CF9-B6CC-7688946726AD}"/>
              </a:ext>
            </a:extLst>
          </p:cNvPr>
          <p:cNvSpPr/>
          <p:nvPr/>
        </p:nvSpPr>
        <p:spPr>
          <a:xfrm>
            <a:off x="1839995" y="1490008"/>
            <a:ext cx="8512010" cy="3139321"/>
          </a:xfrm>
          <a:prstGeom prst="rect">
            <a:avLst/>
          </a:prstGeom>
        </p:spPr>
        <p:txBody>
          <a:bodyPr wrap="none">
            <a:spAutoFit/>
          </a:bodyPr>
          <a:lstStyle/>
          <a:p>
            <a:pPr algn="ctr"/>
            <a:r>
              <a:rPr lang="en-US" sz="6600" b="1" dirty="0">
                <a:solidFill>
                  <a:schemeClr val="accent1"/>
                </a:solidFill>
                <a:latin typeface="Museo Sans Rounded 300" panose="02000000000000000000" pitchFamily="50" charset="0"/>
                <a:ea typeface="Cambria" panose="02040503050406030204" pitchFamily="18" charset="0"/>
                <a:cs typeface="Times New Roman" panose="02020603050405020304" pitchFamily="18" charset="0"/>
              </a:rPr>
              <a:t>An external reviewer </a:t>
            </a:r>
          </a:p>
          <a:p>
            <a:pPr algn="ctr"/>
            <a:r>
              <a:rPr lang="en-US" sz="6600" b="1" dirty="0">
                <a:solidFill>
                  <a:schemeClr val="accent1"/>
                </a:solidFill>
                <a:latin typeface="Museo Sans Rounded 300" panose="02000000000000000000" pitchFamily="50" charset="0"/>
                <a:ea typeface="Cambria" panose="02040503050406030204" pitchFamily="18" charset="0"/>
                <a:cs typeface="Times New Roman" panose="02020603050405020304" pitchFamily="18" charset="0"/>
              </a:rPr>
              <a:t>can only assess </a:t>
            </a:r>
          </a:p>
          <a:p>
            <a:pPr algn="ctr"/>
            <a:r>
              <a:rPr lang="en-US" sz="6600" b="1" dirty="0">
                <a:solidFill>
                  <a:schemeClr val="accent1"/>
                </a:solidFill>
                <a:latin typeface="Museo Sans Rounded 300" panose="02000000000000000000" pitchFamily="50" charset="0"/>
                <a:ea typeface="Cambria" panose="02040503050406030204" pitchFamily="18" charset="0"/>
                <a:cs typeface="Times New Roman" panose="02020603050405020304" pitchFamily="18" charset="0"/>
              </a:rPr>
              <a:t>what is written</a:t>
            </a:r>
            <a:endParaRPr lang="en-GB" sz="6600" dirty="0">
              <a:solidFill>
                <a:schemeClr val="accent1"/>
              </a:solidFill>
            </a:endParaRPr>
          </a:p>
        </p:txBody>
      </p:sp>
    </p:spTree>
    <p:extLst>
      <p:ext uri="{BB962C8B-B14F-4D97-AF65-F5344CB8AC3E}">
        <p14:creationId xmlns:p14="http://schemas.microsoft.com/office/powerpoint/2010/main" val="798845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4ABE16-2C1C-4DB6-B42E-696441C45DAB}"/>
              </a:ext>
            </a:extLst>
          </p:cNvPr>
          <p:cNvSpPr/>
          <p:nvPr/>
        </p:nvSpPr>
        <p:spPr>
          <a:xfrm>
            <a:off x="589280" y="250461"/>
            <a:ext cx="11013440" cy="6122189"/>
          </a:xfrm>
          <a:prstGeom prst="rect">
            <a:avLst/>
          </a:prstGeom>
        </p:spPr>
        <p:txBody>
          <a:bodyPr wrap="square">
            <a:spAutoFit/>
          </a:bodyPr>
          <a:lstStyle/>
          <a:p>
            <a:pPr marL="342900" lvl="0" indent="-342900">
              <a:lnSpc>
                <a:spcPct val="150000"/>
              </a:lnSpc>
              <a:spcAft>
                <a:spcPts val="600"/>
              </a:spcAft>
              <a:buFont typeface="+mj-lt"/>
              <a:buAutoNum type="arabicPeriod"/>
            </a:pPr>
            <a:r>
              <a:rPr lang="en-GB" sz="4000" dirty="0">
                <a:solidFill>
                  <a:schemeClr val="accent1"/>
                </a:solidFill>
                <a:latin typeface="Museo Sans Rounded 300" panose="02000000000000000000" pitchFamily="50" charset="0"/>
                <a:ea typeface="Times New Roman" panose="02020603050405020304" pitchFamily="18" charset="0"/>
              </a:rPr>
              <a:t>Try to address all the points </a:t>
            </a:r>
            <a:r>
              <a:rPr lang="en-GB" sz="4000" dirty="0">
                <a:latin typeface="Museo Sans Rounded 300" panose="02000000000000000000" pitchFamily="50" charset="0"/>
                <a:ea typeface="Times New Roman" panose="02020603050405020304" pitchFamily="18" charset="0"/>
              </a:rPr>
              <a:t>suggested under each question, and any others you consider relevant. If you don’t write key information down, the reviewer will assume that it was not considered or done.</a:t>
            </a:r>
          </a:p>
          <a:p>
            <a:pPr marL="342900" lvl="0" indent="-342900">
              <a:lnSpc>
                <a:spcPct val="150000"/>
              </a:lnSpc>
              <a:spcAft>
                <a:spcPts val="600"/>
              </a:spcAft>
              <a:buFont typeface="+mj-lt"/>
              <a:buAutoNum type="arabicPeriod"/>
            </a:pPr>
            <a:r>
              <a:rPr lang="en-GB" sz="2000" dirty="0">
                <a:latin typeface="Museo Sans Rounded 300" panose="02000000000000000000" pitchFamily="50" charset="0"/>
                <a:ea typeface="Times New Roman" panose="02020603050405020304" pitchFamily="18" charset="0"/>
              </a:rPr>
              <a:t>Provide sufficient background to enable the external reviewer to understand what happened. It is best to provide details of all potentially relevant interactions with the patient for the year prior to diagnosis.</a:t>
            </a:r>
          </a:p>
        </p:txBody>
      </p:sp>
    </p:spTree>
    <p:extLst>
      <p:ext uri="{BB962C8B-B14F-4D97-AF65-F5344CB8AC3E}">
        <p14:creationId xmlns:p14="http://schemas.microsoft.com/office/powerpoint/2010/main" val="2269117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4ABE16-2C1C-4DB6-B42E-696441C45DAB}"/>
              </a:ext>
            </a:extLst>
          </p:cNvPr>
          <p:cNvSpPr/>
          <p:nvPr/>
        </p:nvSpPr>
        <p:spPr>
          <a:xfrm>
            <a:off x="589280" y="378797"/>
            <a:ext cx="11013440" cy="5971378"/>
          </a:xfrm>
          <a:prstGeom prst="rect">
            <a:avLst/>
          </a:prstGeom>
        </p:spPr>
        <p:txBody>
          <a:bodyPr wrap="square">
            <a:spAutoFit/>
          </a:bodyPr>
          <a:lstStyle/>
          <a:p>
            <a:pPr marL="342900" lvl="0" indent="-342900">
              <a:lnSpc>
                <a:spcPct val="150000"/>
              </a:lnSpc>
              <a:spcAft>
                <a:spcPts val="600"/>
              </a:spcAft>
              <a:buFont typeface="+mj-lt"/>
              <a:buAutoNum type="arabicPeriod"/>
            </a:pPr>
            <a:r>
              <a:rPr lang="en-GB" dirty="0">
                <a:latin typeface="Museo Sans Rounded 300" panose="02000000000000000000" pitchFamily="50" charset="0"/>
                <a:ea typeface="Times New Roman" panose="02020603050405020304" pitchFamily="18" charset="0"/>
              </a:rPr>
              <a:t>Try to address all the points suggested under each question, and any others you consider relevant. If you don’t write key information down, the reviewer will assume that it was not considered or done.</a:t>
            </a:r>
          </a:p>
          <a:p>
            <a:pPr marL="342900" lvl="0" indent="-342900">
              <a:lnSpc>
                <a:spcPct val="150000"/>
              </a:lnSpc>
              <a:spcAft>
                <a:spcPts val="600"/>
              </a:spcAft>
              <a:buFont typeface="+mj-lt"/>
              <a:buAutoNum type="arabicPeriod"/>
            </a:pPr>
            <a:r>
              <a:rPr lang="en-GB" sz="4400" dirty="0">
                <a:latin typeface="Museo Sans Rounded 300" panose="02000000000000000000" pitchFamily="50" charset="0"/>
                <a:ea typeface="Times New Roman" panose="02020603050405020304" pitchFamily="18" charset="0"/>
              </a:rPr>
              <a:t>Provide </a:t>
            </a:r>
            <a:r>
              <a:rPr lang="en-GB" sz="4400" dirty="0">
                <a:solidFill>
                  <a:schemeClr val="accent1"/>
                </a:solidFill>
                <a:latin typeface="Museo Sans Rounded 300" panose="02000000000000000000" pitchFamily="50" charset="0"/>
                <a:ea typeface="Times New Roman" panose="02020603050405020304" pitchFamily="18" charset="0"/>
              </a:rPr>
              <a:t>sufficient background </a:t>
            </a:r>
            <a:r>
              <a:rPr lang="en-GB" sz="4400" dirty="0">
                <a:latin typeface="Museo Sans Rounded 300" panose="02000000000000000000" pitchFamily="50" charset="0"/>
                <a:ea typeface="Times New Roman" panose="02020603050405020304" pitchFamily="18" charset="0"/>
              </a:rPr>
              <a:t>to enable the external reviewer to understand what happened. It is best to provide details of all potentially relevant interactions with the patient for the </a:t>
            </a:r>
            <a:r>
              <a:rPr lang="en-GB" sz="4400" dirty="0">
                <a:solidFill>
                  <a:schemeClr val="accent1"/>
                </a:solidFill>
                <a:latin typeface="Museo Sans Rounded 300" panose="02000000000000000000" pitchFamily="50" charset="0"/>
                <a:ea typeface="Times New Roman" panose="02020603050405020304" pitchFamily="18" charset="0"/>
              </a:rPr>
              <a:t>year prior </a:t>
            </a:r>
            <a:r>
              <a:rPr lang="en-GB" sz="4400" dirty="0">
                <a:latin typeface="Museo Sans Rounded 300" panose="02000000000000000000" pitchFamily="50" charset="0"/>
                <a:ea typeface="Times New Roman" panose="02020603050405020304" pitchFamily="18" charset="0"/>
              </a:rPr>
              <a:t>to diagnosis.</a:t>
            </a:r>
          </a:p>
        </p:txBody>
      </p:sp>
    </p:spTree>
    <p:extLst>
      <p:ext uri="{BB962C8B-B14F-4D97-AF65-F5344CB8AC3E}">
        <p14:creationId xmlns:p14="http://schemas.microsoft.com/office/powerpoint/2010/main" val="4107860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C9CC24-B375-4226-BF2B-61FADBBA6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084747"/>
            <a:ext cx="12188952" cy="3294207"/>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9647E21-5366-4638-AC97-D8CD4111EB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l="8235" r="8214" b="45501"/>
          <a:stretch>
            <a:fillRect/>
          </a:stretch>
        </p:blipFill>
        <p:spPr>
          <a:xfrm flipV="1">
            <a:off x="0" y="0"/>
            <a:ext cx="12191999" cy="4473360"/>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4" name="Title 3">
            <a:extLst>
              <a:ext uri="{FF2B5EF4-FFF2-40B4-BE49-F238E27FC236}">
                <a16:creationId xmlns:a16="http://schemas.microsoft.com/office/drawing/2014/main" id="{72EC8B48-1AB7-4BB5-BF63-4E2B74D29543}"/>
              </a:ext>
            </a:extLst>
          </p:cNvPr>
          <p:cNvSpPr>
            <a:spLocks noGrp="1"/>
          </p:cNvSpPr>
          <p:nvPr>
            <p:ph type="title"/>
          </p:nvPr>
        </p:nvSpPr>
        <p:spPr>
          <a:xfrm>
            <a:off x="753925" y="2076450"/>
            <a:ext cx="10684151" cy="1345134"/>
          </a:xfrm>
        </p:spPr>
        <p:txBody>
          <a:bodyPr vert="horz" lIns="91440" tIns="45720" rIns="91440" bIns="45720" rtlCol="0" anchor="ctr">
            <a:normAutofit/>
          </a:bodyPr>
          <a:lstStyle/>
          <a:p>
            <a:pPr algn="ctr"/>
            <a:r>
              <a:rPr lang="en-US" sz="5600" kern="1200" dirty="0">
                <a:solidFill>
                  <a:srgbClr val="FFFFFF"/>
                </a:solidFill>
                <a:latin typeface="+mj-lt"/>
                <a:ea typeface="+mj-ea"/>
                <a:cs typeface="+mj-cs"/>
              </a:rPr>
              <a:t>The Template and What to Expect</a:t>
            </a:r>
          </a:p>
        </p:txBody>
      </p:sp>
    </p:spTree>
    <p:extLst>
      <p:ext uri="{BB962C8B-B14F-4D97-AF65-F5344CB8AC3E}">
        <p14:creationId xmlns:p14="http://schemas.microsoft.com/office/powerpoint/2010/main" val="3892610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B78328-4794-4937-9E76-488EB068CE57}"/>
              </a:ext>
            </a:extLst>
          </p:cNvPr>
          <p:cNvPicPr>
            <a:picLocks noChangeAspect="1"/>
          </p:cNvPicPr>
          <p:nvPr/>
        </p:nvPicPr>
        <p:blipFill>
          <a:blip r:embed="rId2"/>
          <a:stretch>
            <a:fillRect/>
          </a:stretch>
        </p:blipFill>
        <p:spPr>
          <a:xfrm>
            <a:off x="52387" y="0"/>
            <a:ext cx="12087225" cy="6641432"/>
          </a:xfrm>
          <a:prstGeom prst="rect">
            <a:avLst/>
          </a:prstGeom>
        </p:spPr>
      </p:pic>
    </p:spTree>
    <p:extLst>
      <p:ext uri="{BB962C8B-B14F-4D97-AF65-F5344CB8AC3E}">
        <p14:creationId xmlns:p14="http://schemas.microsoft.com/office/powerpoint/2010/main" val="1134369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0C9CCB-8E76-4E21-A6EA-D7C114FC45C6}"/>
              </a:ext>
            </a:extLst>
          </p:cNvPr>
          <p:cNvPicPr>
            <a:picLocks noChangeAspect="1"/>
          </p:cNvPicPr>
          <p:nvPr/>
        </p:nvPicPr>
        <p:blipFill>
          <a:blip r:embed="rId2"/>
          <a:stretch>
            <a:fillRect/>
          </a:stretch>
        </p:blipFill>
        <p:spPr>
          <a:xfrm>
            <a:off x="0" y="128337"/>
            <a:ext cx="12192000" cy="6729663"/>
          </a:xfrm>
          <a:prstGeom prst="rect">
            <a:avLst/>
          </a:prstGeom>
        </p:spPr>
      </p:pic>
    </p:spTree>
    <p:extLst>
      <p:ext uri="{BB962C8B-B14F-4D97-AF65-F5344CB8AC3E}">
        <p14:creationId xmlns:p14="http://schemas.microsoft.com/office/powerpoint/2010/main" val="10592503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5DED1A-AFBE-4802-83F0-3DF866D8319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59203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4ED0CD21-3F19-40D6-ABAC-6B71988F870A}"/>
              </a:ext>
            </a:extLst>
          </p:cNvPr>
          <p:cNvPicPr>
            <a:picLocks noChangeAspect="1"/>
          </p:cNvPicPr>
          <p:nvPr/>
        </p:nvPicPr>
        <p:blipFill rotWithShape="1">
          <a:blip r:embed="rId2"/>
          <a:srcRect b="18996"/>
          <a:stretch/>
        </p:blipFill>
        <p:spPr>
          <a:xfrm>
            <a:off x="0" y="0"/>
            <a:ext cx="12190476" cy="6858000"/>
          </a:xfrm>
          <a:prstGeom prst="rect">
            <a:avLst/>
          </a:prstGeom>
        </p:spPr>
      </p:pic>
    </p:spTree>
    <p:extLst>
      <p:ext uri="{BB962C8B-B14F-4D97-AF65-F5344CB8AC3E}">
        <p14:creationId xmlns:p14="http://schemas.microsoft.com/office/powerpoint/2010/main" val="4083299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EFE161-F2EB-463C-926D-533757D7F888}"/>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3568825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17B9D3-3C0F-4979-B409-6B08EF86A1B6}"/>
              </a:ext>
            </a:extLst>
          </p:cNvPr>
          <p:cNvPicPr>
            <a:picLocks noChangeAspect="1"/>
          </p:cNvPicPr>
          <p:nvPr/>
        </p:nvPicPr>
        <p:blipFill>
          <a:blip r:embed="rId2"/>
          <a:stretch>
            <a:fillRect/>
          </a:stretch>
        </p:blipFill>
        <p:spPr>
          <a:xfrm>
            <a:off x="16042" y="0"/>
            <a:ext cx="12175958" cy="6858000"/>
          </a:xfrm>
          <a:prstGeom prst="rect">
            <a:avLst/>
          </a:prstGeom>
        </p:spPr>
      </p:pic>
    </p:spTree>
    <p:extLst>
      <p:ext uri="{BB962C8B-B14F-4D97-AF65-F5344CB8AC3E}">
        <p14:creationId xmlns:p14="http://schemas.microsoft.com/office/powerpoint/2010/main" val="1378682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8008E7-07A5-411B-A2E6-5A93DA63044D}"/>
              </a:ext>
            </a:extLst>
          </p:cNvPr>
          <p:cNvPicPr>
            <a:picLocks noChangeAspect="1"/>
          </p:cNvPicPr>
          <p:nvPr/>
        </p:nvPicPr>
        <p:blipFill>
          <a:blip r:embed="rId2"/>
          <a:stretch>
            <a:fillRect/>
          </a:stretch>
        </p:blipFill>
        <p:spPr>
          <a:xfrm>
            <a:off x="0" y="0"/>
            <a:ext cx="12192000" cy="6410325"/>
          </a:xfrm>
          <a:prstGeom prst="rect">
            <a:avLst/>
          </a:prstGeom>
        </p:spPr>
      </p:pic>
      <p:pic>
        <p:nvPicPr>
          <p:cNvPr id="3" name="Picture 2">
            <a:extLst>
              <a:ext uri="{FF2B5EF4-FFF2-40B4-BE49-F238E27FC236}">
                <a16:creationId xmlns:a16="http://schemas.microsoft.com/office/drawing/2014/main" id="{7DC79C9B-1866-4E80-A6E6-716458D82167}"/>
              </a:ext>
            </a:extLst>
          </p:cNvPr>
          <p:cNvPicPr>
            <a:picLocks noChangeAspect="1"/>
          </p:cNvPicPr>
          <p:nvPr/>
        </p:nvPicPr>
        <p:blipFill>
          <a:blip r:embed="rId3"/>
          <a:stretch>
            <a:fillRect/>
          </a:stretch>
        </p:blipFill>
        <p:spPr>
          <a:xfrm>
            <a:off x="0" y="2414587"/>
            <a:ext cx="10267949" cy="790575"/>
          </a:xfrm>
          <a:prstGeom prst="rect">
            <a:avLst/>
          </a:prstGeom>
        </p:spPr>
      </p:pic>
      <p:sp>
        <p:nvSpPr>
          <p:cNvPr id="4" name="Rectangle 3">
            <a:extLst>
              <a:ext uri="{FF2B5EF4-FFF2-40B4-BE49-F238E27FC236}">
                <a16:creationId xmlns:a16="http://schemas.microsoft.com/office/drawing/2014/main" id="{E0E966B4-DB77-45C9-BE97-FC6F3E29AFAE}"/>
              </a:ext>
            </a:extLst>
          </p:cNvPr>
          <p:cNvSpPr/>
          <p:nvPr/>
        </p:nvSpPr>
        <p:spPr>
          <a:xfrm>
            <a:off x="0" y="3205161"/>
            <a:ext cx="12192000" cy="32051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63636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AA068-EDC6-4722-A5C1-F1C06560EE43}"/>
              </a:ext>
            </a:extLst>
          </p:cNvPr>
          <p:cNvSpPr>
            <a:spLocks noGrp="1"/>
          </p:cNvSpPr>
          <p:nvPr>
            <p:ph type="title"/>
          </p:nvPr>
        </p:nvSpPr>
        <p:spPr>
          <a:xfrm>
            <a:off x="176463" y="0"/>
            <a:ext cx="10515600" cy="1325563"/>
          </a:xfrm>
        </p:spPr>
        <p:txBody>
          <a:bodyPr/>
          <a:lstStyle/>
          <a:p>
            <a:r>
              <a:rPr lang="en-GB" dirty="0">
                <a:solidFill>
                  <a:schemeClr val="accent1"/>
                </a:solidFill>
              </a:rPr>
              <a:t>Points to consider</a:t>
            </a:r>
            <a:r>
              <a:rPr lang="en-GB" dirty="0"/>
              <a:t>	</a:t>
            </a:r>
          </a:p>
        </p:txBody>
      </p:sp>
      <p:sp>
        <p:nvSpPr>
          <p:cNvPr id="3" name="Content Placeholder 2">
            <a:extLst>
              <a:ext uri="{FF2B5EF4-FFF2-40B4-BE49-F238E27FC236}">
                <a16:creationId xmlns:a16="http://schemas.microsoft.com/office/drawing/2014/main" id="{BFD2BC0B-3544-4BDC-8C11-19279A60E07F}"/>
              </a:ext>
            </a:extLst>
          </p:cNvPr>
          <p:cNvSpPr>
            <a:spLocks noGrp="1"/>
          </p:cNvSpPr>
          <p:nvPr>
            <p:ph idx="1"/>
          </p:nvPr>
        </p:nvSpPr>
        <p:spPr>
          <a:xfrm>
            <a:off x="240633" y="1219200"/>
            <a:ext cx="11774904" cy="5165557"/>
          </a:xfrm>
        </p:spPr>
        <p:txBody>
          <a:bodyPr>
            <a:normAutofit/>
          </a:bodyPr>
          <a:lstStyle/>
          <a:p>
            <a:r>
              <a:rPr lang="en-GB" sz="3600" dirty="0">
                <a:solidFill>
                  <a:schemeClr val="accent1"/>
                </a:solidFill>
                <a:latin typeface="Museo Sans Rounded 300" panose="02000000000000000000" pitchFamily="50" charset="0"/>
              </a:rPr>
              <a:t>Who</a:t>
            </a:r>
            <a:r>
              <a:rPr lang="en-GB" sz="3600" dirty="0">
                <a:latin typeface="Museo Sans Rounded 300" panose="02000000000000000000" pitchFamily="50" charset="0"/>
              </a:rPr>
              <a:t> in your practice will take responsibility for pulling together cases to be reviewed? </a:t>
            </a:r>
          </a:p>
          <a:p>
            <a:r>
              <a:rPr lang="en-GB" sz="3600" dirty="0">
                <a:solidFill>
                  <a:schemeClr val="accent1"/>
                </a:solidFill>
                <a:latin typeface="Museo Sans Rounded 300" panose="02000000000000000000" pitchFamily="50" charset="0"/>
              </a:rPr>
              <a:t>What </a:t>
            </a:r>
            <a:r>
              <a:rPr lang="en-GB" sz="3600" dirty="0">
                <a:latin typeface="Museo Sans Rounded 300" panose="02000000000000000000" pitchFamily="50" charset="0"/>
              </a:rPr>
              <a:t>cases will be discussed, late diagnosis, emergency diagnoses? </a:t>
            </a:r>
          </a:p>
          <a:p>
            <a:r>
              <a:rPr lang="en-GB" sz="3600" dirty="0">
                <a:solidFill>
                  <a:schemeClr val="accent1"/>
                </a:solidFill>
                <a:latin typeface="Museo Sans Rounded 300" panose="02000000000000000000" pitchFamily="50" charset="0"/>
              </a:rPr>
              <a:t>Where</a:t>
            </a:r>
            <a:r>
              <a:rPr lang="en-GB" sz="3600" dirty="0">
                <a:latin typeface="Museo Sans Rounded 300" panose="02000000000000000000" pitchFamily="50" charset="0"/>
              </a:rPr>
              <a:t> will the cases be reviewed? PCN learning sessions monthly </a:t>
            </a:r>
          </a:p>
          <a:p>
            <a:r>
              <a:rPr lang="en-GB" sz="3600" dirty="0">
                <a:solidFill>
                  <a:schemeClr val="accent1"/>
                </a:solidFill>
                <a:latin typeface="Museo Sans Rounded 300" panose="02000000000000000000" pitchFamily="50" charset="0"/>
              </a:rPr>
              <a:t>When </a:t>
            </a:r>
            <a:r>
              <a:rPr lang="en-GB" sz="3600" dirty="0">
                <a:latin typeface="Museo Sans Rounded 300" panose="02000000000000000000" pitchFamily="50" charset="0"/>
              </a:rPr>
              <a:t>will your PCN review cases, </a:t>
            </a:r>
            <a:r>
              <a:rPr lang="en-GB" sz="3600" dirty="0" err="1">
                <a:latin typeface="Museo Sans Rounded 300" panose="02000000000000000000" pitchFamily="50" charset="0"/>
              </a:rPr>
              <a:t>eg</a:t>
            </a:r>
            <a:r>
              <a:rPr lang="en-GB" sz="3600" dirty="0">
                <a:latin typeface="Museo Sans Rounded 300" panose="02000000000000000000" pitchFamily="50" charset="0"/>
              </a:rPr>
              <a:t>, monthly, quarterly etc. </a:t>
            </a:r>
          </a:p>
          <a:p>
            <a:r>
              <a:rPr lang="en-GB" sz="3600" dirty="0">
                <a:solidFill>
                  <a:schemeClr val="accent1"/>
                </a:solidFill>
                <a:latin typeface="Museo Sans Rounded 300" panose="02000000000000000000" pitchFamily="50" charset="0"/>
              </a:rPr>
              <a:t>Who</a:t>
            </a:r>
            <a:r>
              <a:rPr lang="en-GB" sz="3600" dirty="0">
                <a:latin typeface="Museo Sans Rounded 300" panose="02000000000000000000" pitchFamily="50" charset="0"/>
              </a:rPr>
              <a:t> will follow up on actions, learnings etc. </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932723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8FA12A4-5C81-4CE1-A92B-1C7D505D01B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6" name="Subtitle 2">
            <a:extLst>
              <a:ext uri="{FF2B5EF4-FFF2-40B4-BE49-F238E27FC236}">
                <a16:creationId xmlns:a16="http://schemas.microsoft.com/office/drawing/2014/main" id="{E39FE6C1-CFD0-47AC-866E-73C70268B1DA}"/>
              </a:ext>
            </a:extLst>
          </p:cNvPr>
          <p:cNvSpPr txBox="1">
            <a:spLocks/>
          </p:cNvSpPr>
          <p:nvPr/>
        </p:nvSpPr>
        <p:spPr>
          <a:xfrm>
            <a:off x="191344" y="1340768"/>
            <a:ext cx="7993063" cy="3000821"/>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Clr>
                <a:schemeClr val="bg2"/>
              </a:buClr>
              <a:buFont typeface="Arial" panose="020B0604020202020204" pitchFamily="34" charset="0"/>
              <a:buNone/>
              <a:defRPr sz="2000" kern="1200">
                <a:solidFill>
                  <a:schemeClr val="bg1"/>
                </a:solidFill>
                <a:latin typeface="+mn-lt"/>
                <a:ea typeface="+mn-ea"/>
                <a:cs typeface="+mn-cs"/>
              </a:defRPr>
            </a:lvl1pPr>
            <a:lvl2pPr marL="457200" indent="0" algn="ctr" defTabSz="914400" rtl="0" eaLnBrk="1" latinLnBrk="0" hangingPunct="1">
              <a:lnSpc>
                <a:spcPct val="90000"/>
              </a:lnSpc>
              <a:spcBef>
                <a:spcPts val="500"/>
              </a:spcBef>
              <a:buClr>
                <a:schemeClr val="bg2"/>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Clr>
                <a:schemeClr val="bg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chemeClr val="bg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chemeClr val="bg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000" dirty="0">
                <a:solidFill>
                  <a:srgbClr val="2E008B"/>
                </a:solidFill>
                <a:latin typeface="Museo Sans Rounded 300" panose="02000000000000000000" pitchFamily="50" charset="0"/>
              </a:rPr>
              <a:t>Lubna Latif </a:t>
            </a:r>
          </a:p>
          <a:p>
            <a:r>
              <a:rPr lang="en-GB" sz="4000" dirty="0">
                <a:solidFill>
                  <a:srgbClr val="2E008B"/>
                </a:solidFill>
                <a:latin typeface="Museo Sans Rounded 300" panose="02000000000000000000" pitchFamily="50" charset="0"/>
              </a:rPr>
              <a:t>Cancer Research UK Facilitator</a:t>
            </a:r>
          </a:p>
          <a:p>
            <a:br>
              <a:rPr lang="en-GB" sz="4000" dirty="0">
                <a:solidFill>
                  <a:srgbClr val="2E008B"/>
                </a:solidFill>
                <a:latin typeface="Museo Sans Rounded 300" panose="02000000000000000000" pitchFamily="50" charset="0"/>
              </a:rPr>
            </a:br>
            <a:r>
              <a:rPr lang="en-GB" sz="4000" dirty="0">
                <a:solidFill>
                  <a:srgbClr val="2E008B"/>
                </a:solidFill>
                <a:latin typeface="Museo Sans Rounded 300" panose="02000000000000000000" pitchFamily="50" charset="0"/>
                <a:hlinkClick r:id="rId4"/>
              </a:rPr>
              <a:t>Lubna.Latif@cancer.org.uk</a:t>
            </a:r>
            <a:endParaRPr lang="en-GB" sz="4000" dirty="0">
              <a:solidFill>
                <a:srgbClr val="2E008B"/>
              </a:solidFill>
              <a:latin typeface="Museo Sans Rounded 300" panose="02000000000000000000" pitchFamily="50" charset="0"/>
            </a:endParaRPr>
          </a:p>
          <a:p>
            <a:r>
              <a:rPr lang="en-GB" sz="4000" b="1" dirty="0">
                <a:solidFill>
                  <a:srgbClr val="EC008C"/>
                </a:solidFill>
                <a:latin typeface="Museo Sans Rounded 300" panose="02000000000000000000" pitchFamily="50" charset="0"/>
              </a:rPr>
              <a:t>07827 986437</a:t>
            </a:r>
            <a:endParaRPr lang="en-GB" sz="4000" dirty="0">
              <a:solidFill>
                <a:srgbClr val="EC008C"/>
              </a:solidFill>
              <a:latin typeface="Museo Sans Rounded 300" panose="02000000000000000000" pitchFamily="50" charset="0"/>
            </a:endParaRPr>
          </a:p>
        </p:txBody>
      </p:sp>
    </p:spTree>
    <p:extLst>
      <p:ext uri="{BB962C8B-B14F-4D97-AF65-F5344CB8AC3E}">
        <p14:creationId xmlns:p14="http://schemas.microsoft.com/office/powerpoint/2010/main" val="3328980449"/>
      </p:ext>
    </p:extLst>
  </p:cSld>
  <p:clrMapOvr>
    <a:masterClrMapping/>
  </p:clrMapOvr>
</p:sld>
</file>

<file path=ppt/theme/theme1.xml><?xml version="1.0" encoding="utf-8"?>
<a:theme xmlns:a="http://schemas.openxmlformats.org/drawingml/2006/main" name="Office Theme">
  <a:themeElements>
    <a:clrScheme name="CRUK">
      <a:dk1>
        <a:srgbClr val="2E008C"/>
      </a:dk1>
      <a:lt1>
        <a:sysClr val="window" lastClr="FFFFFF"/>
      </a:lt1>
      <a:dk2>
        <a:srgbClr val="44546A"/>
      </a:dk2>
      <a:lt2>
        <a:srgbClr val="E7E6E6"/>
      </a:lt2>
      <a:accent1>
        <a:srgbClr val="F6008C"/>
      </a:accent1>
      <a:accent2>
        <a:srgbClr val="00B6ED"/>
      </a:accent2>
      <a:accent3>
        <a:srgbClr val="A7A8AA"/>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ABB4F24D16D246B80BD14ADBE43B82" ma:contentTypeVersion="13" ma:contentTypeDescription="Create a new document." ma:contentTypeScope="" ma:versionID="63b031029a90fc1d47667dbac045ab9c">
  <xsd:schema xmlns:xsd="http://www.w3.org/2001/XMLSchema" xmlns:xs="http://www.w3.org/2001/XMLSchema" xmlns:p="http://schemas.microsoft.com/office/2006/metadata/properties" xmlns:ns3="ac7a5039-6ae0-445c-bb00-1e10abea5f3f" xmlns:ns4="7920e00d-5409-42bf-9ca2-cfba94b06ba0" targetNamespace="http://schemas.microsoft.com/office/2006/metadata/properties" ma:root="true" ma:fieldsID="3e5e35cf39b52e25a87e4c93c39f9194" ns3:_="" ns4:_="">
    <xsd:import namespace="ac7a5039-6ae0-445c-bb00-1e10abea5f3f"/>
    <xsd:import namespace="7920e00d-5409-42bf-9ca2-cfba94b06ba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EventHashCode" minOccurs="0"/>
                <xsd:element ref="ns3:MediaServiceGenerationTime" minOccurs="0"/>
                <xsd:element ref="ns3:MediaServiceDateTaken" minOccurs="0"/>
                <xsd:element ref="ns4:SharedWithUsers" minOccurs="0"/>
                <xsd:element ref="ns4:SharedWithDetails" minOccurs="0"/>
                <xsd:element ref="ns4:SharingHintHash"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7a5039-6ae0-445c-bb00-1e10abea5f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20e00d-5409-42bf-9ca2-cfba94b06ba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DA1B7A-CE24-4E89-93B9-C70E1DB15B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7a5039-6ae0-445c-bb00-1e10abea5f3f"/>
    <ds:schemaRef ds:uri="7920e00d-5409-42bf-9ca2-cfba94b06b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5F2D18-C67B-40ED-8814-AE9C89038E70}">
  <ds:schemaRefs>
    <ds:schemaRef ds:uri="http://schemas.microsoft.com/office/2006/documentManagement/types"/>
    <ds:schemaRef ds:uri="http://purl.org/dc/dcmitype/"/>
    <ds:schemaRef ds:uri="ac7a5039-6ae0-445c-bb00-1e10abea5f3f"/>
    <ds:schemaRef ds:uri="http://purl.org/dc/elements/1.1/"/>
    <ds:schemaRef ds:uri="http://schemas.microsoft.com/office/infopath/2007/PartnerControls"/>
    <ds:schemaRef ds:uri="http://schemas.openxmlformats.org/package/2006/metadata/core-properties"/>
    <ds:schemaRef ds:uri="http://www.w3.org/XML/1998/namespace"/>
    <ds:schemaRef ds:uri="7920e00d-5409-42bf-9ca2-cfba94b06ba0"/>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E4D87656-DD1E-41CD-A8AD-9AC091E457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TotalTime>
  <Words>939</Words>
  <Application>Microsoft Office PowerPoint</Application>
  <PresentationFormat>Widescreen</PresentationFormat>
  <Paragraphs>66</Paragraphs>
  <Slides>27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Calibri Light</vt:lpstr>
      <vt:lpstr>Museo Sans Rounded 300</vt:lpstr>
      <vt:lpstr>Symbol</vt:lpstr>
      <vt:lpstr>Wingdings</vt:lpstr>
      <vt:lpstr>Office Theme</vt:lpstr>
      <vt:lpstr>RCGP LEARNING  EVENT  ANALYSIS  TEMPLATE GUIDANCE   </vt:lpstr>
      <vt:lpstr>Why do a learning event analysis?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Template and What to Expect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Points to consider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RCGP LEARNING  EVENT  ANALYSIS  TEMPLATE GUIDANCE   </dc:title>
  <dc:creator>Lubna Latif</dc:creator>
  <cp:lastModifiedBy>Ramesh Mehay</cp:lastModifiedBy>
  <cp:revision>2</cp:revision>
  <dcterms:created xsi:type="dcterms:W3CDTF">2020-07-27T14:25:05Z</dcterms:created>
  <dcterms:modified xsi:type="dcterms:W3CDTF">2020-07-31T11:34:51Z</dcterms:modified>
</cp:coreProperties>
</file>