
<file path=[Content_Types].xml><?xml version="1.0" encoding="utf-8"?>
<Types xmlns="http://schemas.openxmlformats.org/package/2006/content-types">
  <Default Extension="bin" ContentType="audio/unknown"/>
  <Default Extension="jpeg" ContentType="image/jpeg"/>
  <Default Extension="jpg" ContentType="image/jpeg"/>
  <Default Extension="png" ContentType="image/png"/>
  <Default Extension="rels" ContentType="application/vnd.openxmlformats-package.relationships+xml"/>
  <Default Extension="wav" ContentType="audio/x-wav"/>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744" r:id="rId3"/>
    <p:sldMasterId id="2147483756" r:id="rId4"/>
  </p:sldMasterIdLst>
  <p:notesMasterIdLst>
    <p:notesMasterId r:id="rId98"/>
  </p:notesMasterIdLst>
  <p:sldIdLst>
    <p:sldId id="256" r:id="rId5"/>
    <p:sldId id="445" r:id="rId6"/>
    <p:sldId id="457" r:id="rId7"/>
    <p:sldId id="301" r:id="rId8"/>
    <p:sldId id="320" r:id="rId9"/>
    <p:sldId id="460" r:id="rId10"/>
    <p:sldId id="259" r:id="rId11"/>
    <p:sldId id="367" r:id="rId12"/>
    <p:sldId id="318" r:id="rId13"/>
    <p:sldId id="302" r:id="rId14"/>
    <p:sldId id="304" r:id="rId15"/>
    <p:sldId id="289" r:id="rId16"/>
    <p:sldId id="458" r:id="rId17"/>
    <p:sldId id="461" r:id="rId18"/>
    <p:sldId id="450" r:id="rId19"/>
    <p:sldId id="266" r:id="rId20"/>
    <p:sldId id="376" r:id="rId21"/>
    <p:sldId id="377" r:id="rId22"/>
    <p:sldId id="378" r:id="rId23"/>
    <p:sldId id="379" r:id="rId24"/>
    <p:sldId id="380" r:id="rId25"/>
    <p:sldId id="381" r:id="rId26"/>
    <p:sldId id="382" r:id="rId27"/>
    <p:sldId id="383" r:id="rId28"/>
    <p:sldId id="384" r:id="rId29"/>
    <p:sldId id="385" r:id="rId30"/>
    <p:sldId id="386" r:id="rId31"/>
    <p:sldId id="387" r:id="rId32"/>
    <p:sldId id="388" r:id="rId33"/>
    <p:sldId id="389" r:id="rId34"/>
    <p:sldId id="390" r:id="rId35"/>
    <p:sldId id="391" r:id="rId36"/>
    <p:sldId id="392" r:id="rId37"/>
    <p:sldId id="393" r:id="rId38"/>
    <p:sldId id="394" r:id="rId39"/>
    <p:sldId id="395" r:id="rId40"/>
    <p:sldId id="396" r:id="rId41"/>
    <p:sldId id="397" r:id="rId42"/>
    <p:sldId id="398" r:id="rId43"/>
    <p:sldId id="399" r:id="rId44"/>
    <p:sldId id="400" r:id="rId45"/>
    <p:sldId id="452" r:id="rId46"/>
    <p:sldId id="401" r:id="rId47"/>
    <p:sldId id="402" r:id="rId48"/>
    <p:sldId id="403" r:id="rId49"/>
    <p:sldId id="404" r:id="rId50"/>
    <p:sldId id="405" r:id="rId51"/>
    <p:sldId id="406" r:id="rId52"/>
    <p:sldId id="407" r:id="rId53"/>
    <p:sldId id="408" r:id="rId54"/>
    <p:sldId id="409" r:id="rId55"/>
    <p:sldId id="410" r:id="rId56"/>
    <p:sldId id="411" r:id="rId57"/>
    <p:sldId id="412" r:id="rId58"/>
    <p:sldId id="413" r:id="rId59"/>
    <p:sldId id="414" r:id="rId60"/>
    <p:sldId id="415" r:id="rId61"/>
    <p:sldId id="416" r:id="rId62"/>
    <p:sldId id="417" r:id="rId63"/>
    <p:sldId id="418" r:id="rId64"/>
    <p:sldId id="419" r:id="rId65"/>
    <p:sldId id="420" r:id="rId66"/>
    <p:sldId id="421" r:id="rId67"/>
    <p:sldId id="422" r:id="rId68"/>
    <p:sldId id="423" r:id="rId69"/>
    <p:sldId id="424" r:id="rId70"/>
    <p:sldId id="425" r:id="rId71"/>
    <p:sldId id="426" r:id="rId72"/>
    <p:sldId id="427" r:id="rId73"/>
    <p:sldId id="428" r:id="rId74"/>
    <p:sldId id="429" r:id="rId75"/>
    <p:sldId id="430" r:id="rId76"/>
    <p:sldId id="431" r:id="rId77"/>
    <p:sldId id="432" r:id="rId78"/>
    <p:sldId id="433" r:id="rId79"/>
    <p:sldId id="434" r:id="rId80"/>
    <p:sldId id="435" r:id="rId81"/>
    <p:sldId id="436" r:id="rId82"/>
    <p:sldId id="437" r:id="rId83"/>
    <p:sldId id="438" r:id="rId84"/>
    <p:sldId id="277" r:id="rId85"/>
    <p:sldId id="279" r:id="rId86"/>
    <p:sldId id="371" r:id="rId87"/>
    <p:sldId id="370" r:id="rId88"/>
    <p:sldId id="454" r:id="rId89"/>
    <p:sldId id="372" r:id="rId90"/>
    <p:sldId id="287" r:id="rId91"/>
    <p:sldId id="280" r:id="rId92"/>
    <p:sldId id="282" r:id="rId93"/>
    <p:sldId id="451" r:id="rId94"/>
    <p:sldId id="444" r:id="rId95"/>
    <p:sldId id="293" r:id="rId96"/>
    <p:sldId id="286" r:id="rId9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CCFFCC"/>
    <a:srgbClr val="BD92DE"/>
    <a:srgbClr val="38A7B6"/>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637" autoAdjust="0"/>
    <p:restoredTop sz="53411" autoAdjust="0"/>
  </p:normalViewPr>
  <p:slideViewPr>
    <p:cSldViewPr snapToGrid="0">
      <p:cViewPr varScale="1">
        <p:scale>
          <a:sx n="37" d="100"/>
          <a:sy n="37" d="100"/>
        </p:scale>
        <p:origin x="1578"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slide" Target="slides/slide85.xml"/><Relationship Id="rId97" Type="http://schemas.openxmlformats.org/officeDocument/2006/relationships/slide" Target="slides/slide93.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Resistance</c:v>
                </c:pt>
              </c:strCache>
            </c:strRef>
          </c:tx>
          <c:spPr>
            <a:solidFill>
              <a:srgbClr val="FF0000"/>
            </a:solidFill>
            <a:ln>
              <a:noFill/>
            </a:ln>
            <a:effectLst/>
          </c:spPr>
          <c:invertIfNegative val="0"/>
          <c:cat>
            <c:strRef>
              <c:f>Sheet1!$A$2:$A$4</c:f>
              <c:strCache>
                <c:ptCount val="3"/>
                <c:pt idx="0">
                  <c:v>Advice &amp; Argument</c:v>
                </c:pt>
                <c:pt idx="1">
                  <c:v>Open Qs &amp; Listening</c:v>
                </c:pt>
                <c:pt idx="2">
                  <c:v>Empathy &amp; Drawing out discrepancies</c:v>
                </c:pt>
              </c:strCache>
            </c:strRef>
          </c:cat>
          <c:val>
            <c:numRef>
              <c:f>Sheet1!$B$2:$B$4</c:f>
              <c:numCache>
                <c:formatCode>General</c:formatCode>
                <c:ptCount val="3"/>
                <c:pt idx="0">
                  <c:v>5</c:v>
                </c:pt>
                <c:pt idx="1">
                  <c:v>2</c:v>
                </c:pt>
                <c:pt idx="2">
                  <c:v>0.5</c:v>
                </c:pt>
              </c:numCache>
            </c:numRef>
          </c:val>
          <c:extLst>
            <c:ext xmlns:c16="http://schemas.microsoft.com/office/drawing/2014/chart" uri="{C3380CC4-5D6E-409C-BE32-E72D297353CC}">
              <c16:uniqueId val="{00000000-DCAC-4684-830B-A1BCEF223C35}"/>
            </c:ext>
          </c:extLst>
        </c:ser>
        <c:ser>
          <c:idx val="1"/>
          <c:order val="1"/>
          <c:tx>
            <c:strRef>
              <c:f>Sheet1!$C$1</c:f>
              <c:strCache>
                <c:ptCount val="1"/>
                <c:pt idx="0">
                  <c:v>Information</c:v>
                </c:pt>
              </c:strCache>
            </c:strRef>
          </c:tx>
          <c:spPr>
            <a:solidFill>
              <a:srgbClr val="00B0F0"/>
            </a:solidFill>
            <a:ln>
              <a:noFill/>
            </a:ln>
            <a:effectLst/>
          </c:spPr>
          <c:invertIfNegative val="0"/>
          <c:cat>
            <c:strRef>
              <c:f>Sheet1!$A$2:$A$4</c:f>
              <c:strCache>
                <c:ptCount val="3"/>
                <c:pt idx="0">
                  <c:v>Advice &amp; Argument</c:v>
                </c:pt>
                <c:pt idx="1">
                  <c:v>Open Qs &amp; Listening</c:v>
                </c:pt>
                <c:pt idx="2">
                  <c:v>Empathy &amp; Drawing out discrepancies</c:v>
                </c:pt>
              </c:strCache>
            </c:strRef>
          </c:cat>
          <c:val>
            <c:numRef>
              <c:f>Sheet1!$C$2:$C$4</c:f>
              <c:numCache>
                <c:formatCode>General</c:formatCode>
                <c:ptCount val="3"/>
                <c:pt idx="0">
                  <c:v>2</c:v>
                </c:pt>
                <c:pt idx="1">
                  <c:v>5.2</c:v>
                </c:pt>
                <c:pt idx="2">
                  <c:v>3</c:v>
                </c:pt>
              </c:numCache>
            </c:numRef>
          </c:val>
          <c:extLst>
            <c:ext xmlns:c16="http://schemas.microsoft.com/office/drawing/2014/chart" uri="{C3380CC4-5D6E-409C-BE32-E72D297353CC}">
              <c16:uniqueId val="{00000001-DCAC-4684-830B-A1BCEF223C35}"/>
            </c:ext>
          </c:extLst>
        </c:ser>
        <c:ser>
          <c:idx val="2"/>
          <c:order val="2"/>
          <c:tx>
            <c:strRef>
              <c:f>Sheet1!$D$1</c:f>
              <c:strCache>
                <c:ptCount val="1"/>
                <c:pt idx="0">
                  <c:v>Change Talk</c:v>
                </c:pt>
              </c:strCache>
            </c:strRef>
          </c:tx>
          <c:spPr>
            <a:solidFill>
              <a:schemeClr val="accent6"/>
            </a:solidFill>
            <a:ln>
              <a:noFill/>
            </a:ln>
            <a:effectLst/>
          </c:spPr>
          <c:invertIfNegative val="0"/>
          <c:cat>
            <c:strRef>
              <c:f>Sheet1!$A$2:$A$4</c:f>
              <c:strCache>
                <c:ptCount val="3"/>
                <c:pt idx="0">
                  <c:v>Advice &amp; Argument</c:v>
                </c:pt>
                <c:pt idx="1">
                  <c:v>Open Qs &amp; Listening</c:v>
                </c:pt>
                <c:pt idx="2">
                  <c:v>Empathy &amp; Drawing out discrepancies</c:v>
                </c:pt>
              </c:strCache>
            </c:strRef>
          </c:cat>
          <c:val>
            <c:numRef>
              <c:f>Sheet1!$D$2:$D$4</c:f>
              <c:numCache>
                <c:formatCode>General</c:formatCode>
                <c:ptCount val="3"/>
                <c:pt idx="0">
                  <c:v>0.5</c:v>
                </c:pt>
                <c:pt idx="1">
                  <c:v>1.8</c:v>
                </c:pt>
                <c:pt idx="2">
                  <c:v>4.5</c:v>
                </c:pt>
              </c:numCache>
            </c:numRef>
          </c:val>
          <c:extLst>
            <c:ext xmlns:c16="http://schemas.microsoft.com/office/drawing/2014/chart" uri="{C3380CC4-5D6E-409C-BE32-E72D297353CC}">
              <c16:uniqueId val="{00000002-DCAC-4684-830B-A1BCEF223C35}"/>
            </c:ext>
          </c:extLst>
        </c:ser>
        <c:dLbls>
          <c:showLegendKey val="0"/>
          <c:showVal val="0"/>
          <c:showCatName val="0"/>
          <c:showSerName val="0"/>
          <c:showPercent val="0"/>
          <c:showBubbleSize val="0"/>
        </c:dLbls>
        <c:gapWidth val="219"/>
        <c:overlap val="-27"/>
        <c:axId val="153594616"/>
        <c:axId val="153595008"/>
      </c:barChart>
      <c:catAx>
        <c:axId val="15359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595008"/>
        <c:crosses val="autoZero"/>
        <c:auto val="1"/>
        <c:lblAlgn val="ctr"/>
        <c:lblOffset val="100"/>
        <c:noMultiLvlLbl val="0"/>
      </c:catAx>
      <c:valAx>
        <c:axId val="15359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59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3200" dirty="0" err="1">
                <a:solidFill>
                  <a:schemeClr val="bg1"/>
                </a:solidFill>
              </a:rPr>
              <a:t>Mehrabian</a:t>
            </a:r>
            <a:r>
              <a:rPr lang="en-US" sz="3200" dirty="0">
                <a:solidFill>
                  <a:schemeClr val="bg1"/>
                </a:solidFill>
              </a:rPr>
              <a:t>, 1972</a:t>
            </a:r>
          </a:p>
        </c:rich>
      </c:tx>
      <c:layout>
        <c:manualLayout>
          <c:xMode val="edge"/>
          <c:yMode val="edge"/>
          <c:x val="0.32709913094870574"/>
          <c:y val="5.8932824005241769E-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Mehrabian, 1972</c:v>
                </c:pt>
              </c:strCache>
            </c:strRef>
          </c:tx>
          <c:dPt>
            <c:idx val="0"/>
            <c:bubble3D val="0"/>
            <c:spPr>
              <a:solidFill>
                <a:srgbClr val="FFC000"/>
              </a:solidFill>
              <a:ln w="19050">
                <a:solidFill>
                  <a:schemeClr val="lt1"/>
                </a:solidFill>
              </a:ln>
              <a:effectLst/>
            </c:spPr>
            <c:extLst>
              <c:ext xmlns:c16="http://schemas.microsoft.com/office/drawing/2014/chart" uri="{C3380CC4-5D6E-409C-BE32-E72D297353CC}">
                <c16:uniqueId val="{00000001-A7C8-4B3D-A663-D9ACCEC5072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7C8-4B3D-A663-D9ACCEC5072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7C8-4B3D-A663-D9ACCEC5072D}"/>
              </c:ext>
            </c:extLst>
          </c:dPt>
          <c:dPt>
            <c:idx val="3"/>
            <c:bubble3D val="0"/>
            <c:spPr>
              <a:solidFill>
                <a:srgbClr val="00B0F0"/>
              </a:solidFill>
              <a:ln w="19050">
                <a:solidFill>
                  <a:schemeClr val="lt1"/>
                </a:solidFill>
              </a:ln>
              <a:effectLst/>
            </c:spPr>
            <c:extLst>
              <c:ext xmlns:c16="http://schemas.microsoft.com/office/drawing/2014/chart" uri="{C3380CC4-5D6E-409C-BE32-E72D297353CC}">
                <c16:uniqueId val="{00000007-A7C8-4B3D-A663-D9ACCEC5072D}"/>
              </c:ext>
            </c:extLst>
          </c:dPt>
          <c:cat>
            <c:strRef>
              <c:f>Sheet1!$A$2:$A$5</c:f>
              <c:strCache>
                <c:ptCount val="4"/>
                <c:pt idx="0">
                  <c:v>Non-Verbal</c:v>
                </c:pt>
                <c:pt idx="1">
                  <c:v>Words </c:v>
                </c:pt>
                <c:pt idx="3">
                  <c:v>Tone </c:v>
                </c:pt>
              </c:strCache>
            </c:strRef>
          </c:cat>
          <c:val>
            <c:numRef>
              <c:f>Sheet1!$B$2:$B$5</c:f>
              <c:numCache>
                <c:formatCode>General</c:formatCode>
                <c:ptCount val="4"/>
                <c:pt idx="0">
                  <c:v>58</c:v>
                </c:pt>
                <c:pt idx="1">
                  <c:v>8</c:v>
                </c:pt>
                <c:pt idx="3">
                  <c:v>34</c:v>
                </c:pt>
              </c:numCache>
            </c:numRef>
          </c:val>
          <c:extLst>
            <c:ext xmlns:c16="http://schemas.microsoft.com/office/drawing/2014/chart" uri="{C3380CC4-5D6E-409C-BE32-E72D297353CC}">
              <c16:uniqueId val="{00000008-A7C8-4B3D-A663-D9ACCEC5072D}"/>
            </c:ext>
          </c:extLst>
        </c:ser>
        <c:dLbls>
          <c:showLegendKey val="0"/>
          <c:showVal val="0"/>
          <c:showCatName val="0"/>
          <c:showSerName val="0"/>
          <c:showPercent val="0"/>
          <c:showBubbleSize val="0"/>
          <c:showLeaderLines val="1"/>
        </c:dLbls>
        <c:firstSliceAng val="0"/>
      </c:pieChart>
      <c:spPr>
        <a:noFill/>
        <a:ln>
          <a:noFill/>
        </a:ln>
        <a:effectLst/>
      </c:spPr>
    </c:plotArea>
    <c:legend>
      <c:legendPos val="tr"/>
      <c:legendEntry>
        <c:idx val="0"/>
        <c:txPr>
          <a:bodyPr rot="0" spcFirstLastPara="1" vertOverflow="ellipsis" vert="horz" wrap="square" anchor="ctr" anchorCtr="1"/>
          <a:lstStyle/>
          <a:p>
            <a:pPr>
              <a:defRPr sz="2800" b="0" i="0" u="none" strike="noStrike" kern="1200" baseline="0">
                <a:solidFill>
                  <a:srgbClr val="FFC000"/>
                </a:solidFill>
                <a:latin typeface="+mn-lt"/>
                <a:ea typeface="+mn-ea"/>
                <a:cs typeface="+mn-cs"/>
              </a:defRPr>
            </a:pPr>
            <a:endParaRPr lang="en-US"/>
          </a:p>
        </c:txPr>
      </c:legendEntry>
      <c:legendEntry>
        <c:idx val="1"/>
        <c:txPr>
          <a:bodyPr rot="0" spcFirstLastPara="1" vertOverflow="ellipsis" vert="horz" wrap="square" anchor="ctr" anchorCtr="1"/>
          <a:lstStyle/>
          <a:p>
            <a:pPr>
              <a:defRPr sz="2800" b="0" i="0" u="none" strike="noStrike" kern="1200" baseline="0">
                <a:solidFill>
                  <a:schemeClr val="accent2"/>
                </a:solidFill>
                <a:latin typeface="+mn-lt"/>
                <a:ea typeface="+mn-ea"/>
                <a:cs typeface="+mn-cs"/>
              </a:defRPr>
            </a:pPr>
            <a:endParaRPr lang="en-US"/>
          </a:p>
        </c:txPr>
      </c:legendEntry>
      <c:legendEntry>
        <c:idx val="2"/>
        <c:delete val="1"/>
      </c:legendEntry>
      <c:legendEntry>
        <c:idx val="3"/>
        <c:txPr>
          <a:bodyPr rot="0" spcFirstLastPara="1" vertOverflow="ellipsis" vert="horz" wrap="square" anchor="ctr" anchorCtr="1"/>
          <a:lstStyle/>
          <a:p>
            <a:pPr>
              <a:defRPr sz="2800" b="0" i="0" u="none" strike="noStrike" kern="1200" baseline="0">
                <a:solidFill>
                  <a:srgbClr val="00B0F0"/>
                </a:solidFill>
                <a:latin typeface="+mn-lt"/>
                <a:ea typeface="+mn-ea"/>
                <a:cs typeface="+mn-cs"/>
              </a:defRPr>
            </a:pPr>
            <a:endParaRPr lang="en-US"/>
          </a:p>
        </c:txPr>
      </c:legendEntry>
      <c:overlay val="1"/>
      <c:spPr>
        <a:noFill/>
        <a:ln>
          <a:noFill/>
        </a:ln>
        <a:effectLst/>
      </c:spPr>
      <c:txPr>
        <a:bodyPr rot="0" spcFirstLastPara="1" vertOverflow="ellipsis" vert="horz" wrap="square" anchor="ctr" anchorCtr="1"/>
        <a:lstStyle/>
        <a:p>
          <a:pPr>
            <a:defRPr sz="2800" b="0" i="0" u="none" strike="noStrike" kern="1200" baseline="0">
              <a:solidFill>
                <a:schemeClr val="bg2">
                  <a:lumMod val="60000"/>
                  <a:lumOff val="4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610BF-927D-456E-8338-6FD2210F376F}" type="datetimeFigureOut">
              <a:rPr lang="en-GB" smtClean="0"/>
              <a:t>28/11/2018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848576-12ED-4842-977D-6590054D4860}" type="slidenum">
              <a:rPr lang="en-GB" smtClean="0"/>
              <a:t>‹#›</a:t>
            </a:fld>
            <a:endParaRPr lang="en-GB"/>
          </a:p>
        </p:txBody>
      </p:sp>
    </p:spTree>
    <p:extLst>
      <p:ext uri="{BB962C8B-B14F-4D97-AF65-F5344CB8AC3E}">
        <p14:creationId xmlns:p14="http://schemas.microsoft.com/office/powerpoint/2010/main" val="2458792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yourdictionary.com/attribute"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Much</a:t>
            </a:r>
            <a:r>
              <a:rPr lang="en-GB" baseline="0" dirty="0"/>
              <a:t> of the content in this presentation about Motivational Interviewing is derived from a fabulous book called </a:t>
            </a:r>
          </a:p>
          <a:p>
            <a:r>
              <a:rPr lang="en-GB" baseline="0" dirty="0"/>
              <a:t>A Toolkit of Motivational Skills – 2</a:t>
            </a:r>
            <a:r>
              <a:rPr lang="en-GB" baseline="30000" dirty="0"/>
              <a:t>nd</a:t>
            </a:r>
            <a:r>
              <a:rPr lang="en-GB" baseline="0" dirty="0"/>
              <a:t> Ed.</a:t>
            </a:r>
          </a:p>
          <a:p>
            <a:r>
              <a:rPr lang="en-GB" baseline="0" dirty="0"/>
              <a:t>By Catherine Fuller and Phil Taylor</a:t>
            </a:r>
          </a:p>
          <a:p>
            <a:endParaRPr lang="en-GB" baseline="0" dirty="0"/>
          </a:p>
          <a:p>
            <a:r>
              <a:rPr lang="en-GB" baseline="0" dirty="0"/>
              <a:t>An easy to read book, with lots of practical material.   It will </a:t>
            </a:r>
            <a:r>
              <a:rPr lang="en-GB" baseline="0" dirty="0" err="1"/>
              <a:t>demysitify</a:t>
            </a:r>
            <a:r>
              <a:rPr lang="en-GB" baseline="0" dirty="0"/>
              <a:t> </a:t>
            </a:r>
            <a:r>
              <a:rPr lang="en-GB" baseline="0" dirty="0" err="1"/>
              <a:t>Motivaltion</a:t>
            </a:r>
            <a:r>
              <a:rPr lang="en-GB" baseline="0" dirty="0"/>
              <a:t> Interviewing for you.</a:t>
            </a:r>
          </a:p>
          <a:p>
            <a:endParaRPr lang="en-GB" baseline="0" dirty="0"/>
          </a:p>
          <a:p>
            <a:r>
              <a:rPr lang="en-GB" baseline="0" dirty="0"/>
              <a:t>Most of the content about Maslow’s theory on Self-Actualisation is transcribed from a DVD called ‘Maslow and Self-</a:t>
            </a:r>
            <a:r>
              <a:rPr lang="en-GB" baseline="0" dirty="0" err="1"/>
              <a:t>Acutalization</a:t>
            </a:r>
            <a:r>
              <a:rPr lang="en-GB" baseline="0" dirty="0"/>
              <a:t>’.  </a:t>
            </a:r>
          </a:p>
          <a:p>
            <a:r>
              <a:rPr lang="en-GB" baseline="0" dirty="0"/>
              <a:t>It an interview with him and Dr. Everett </a:t>
            </a:r>
            <a:r>
              <a:rPr lang="en-GB" baseline="0" dirty="0" err="1"/>
              <a:t>Shostrom</a:t>
            </a:r>
            <a:r>
              <a:rPr lang="en-GB" baseline="0" dirty="0"/>
              <a:t> that was done in 1968 (it’s in black and white).   It’s quite a boring DVD to watch - it lacks dynamism and both interviewer and interviewee have rather drone monotonous voices.   But the content is good (if you can keep your eyes open).</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a:t>
            </a:fld>
            <a:endParaRPr lang="en-GB"/>
          </a:p>
        </p:txBody>
      </p:sp>
    </p:spTree>
    <p:extLst>
      <p:ext uri="{BB962C8B-B14F-4D97-AF65-F5344CB8AC3E}">
        <p14:creationId xmlns:p14="http://schemas.microsoft.com/office/powerpoint/2010/main" val="1507697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B0F0"/>
                </a:solidFill>
                <a:latin typeface="Cooper Black" panose="0208090404030B020404" pitchFamily="18" charset="0"/>
              </a:rPr>
              <a:t>Where did it come from?</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B0F0"/>
                </a:solidFill>
                <a:latin typeface="Cooper Black" panose="0208090404030B020404" pitchFamily="18" charset="0"/>
              </a:rPr>
              <a:t>Training lacking lustre.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B0F0"/>
                </a:solidFill>
                <a:latin typeface="Cooper Black" panose="0208090404030B020404" pitchFamily="18" charset="0"/>
              </a:rPr>
              <a:t>Too many assessments.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B0F0"/>
                </a:solidFill>
                <a:latin typeface="Cooper Black" panose="0208090404030B020404" pitchFamily="18" charset="0"/>
              </a:rPr>
              <a:t>Difficult</a:t>
            </a:r>
            <a:r>
              <a:rPr lang="en-GB" sz="1200" baseline="0" dirty="0">
                <a:solidFill>
                  <a:srgbClr val="00B0F0"/>
                </a:solidFill>
                <a:latin typeface="Cooper Black" panose="0208090404030B020404" pitchFamily="18" charset="0"/>
              </a:rPr>
              <a:t> to move trainees 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aseline="0" dirty="0">
                <a:solidFill>
                  <a:srgbClr val="00B0F0"/>
                </a:solidFill>
                <a:latin typeface="Cooper Black" panose="0208090404030B020404" pitchFamily="18" charset="0"/>
              </a:rPr>
              <a:t>It’s hard work.</a:t>
            </a:r>
            <a:endParaRPr lang="en-GB" dirty="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a:t>
            </a:fld>
            <a:endParaRPr lang="en-GB"/>
          </a:p>
        </p:txBody>
      </p:sp>
    </p:spTree>
    <p:extLst>
      <p:ext uri="{BB962C8B-B14F-4D97-AF65-F5344CB8AC3E}">
        <p14:creationId xmlns:p14="http://schemas.microsoft.com/office/powerpoint/2010/main" val="2213005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B0F0"/>
              </a:solidFill>
              <a:latin typeface="Cooper Black" panose="0208090404030B020404" pitchFamily="18"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B0F0"/>
                </a:solidFill>
                <a:latin typeface="Cooper Black" panose="0208090404030B020404" pitchFamily="18" charset="0"/>
              </a:rPr>
              <a:t>Pusillanimous = </a:t>
            </a:r>
            <a:r>
              <a:rPr lang="en-GB" sz="1200" b="0" i="0" kern="1200" dirty="0">
                <a:solidFill>
                  <a:schemeClr val="tx1"/>
                </a:solidFill>
                <a:effectLst/>
                <a:latin typeface="+mn-lt"/>
                <a:ea typeface="+mn-ea"/>
                <a:cs typeface="+mn-cs"/>
              </a:rPr>
              <a:t>showing a lack of courage or determination; timid.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mn-lt"/>
                <a:ea typeface="+mn-ea"/>
                <a:cs typeface="+mn-cs"/>
              </a:rPr>
              <a:t>Truculent =eager or quick to argue or fight; aggressively defiant.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B0F0"/>
              </a:solidFill>
              <a:latin typeface="Cooper Black" panose="0208090404030B0204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B0F0"/>
                </a:solidFill>
                <a:latin typeface="Cooper Black" panose="0208090404030B020404" pitchFamily="18" charset="0"/>
              </a:rPr>
              <a:t>What </a:t>
            </a:r>
            <a:r>
              <a:rPr lang="en-GB" sz="1200" dirty="0" err="1">
                <a:solidFill>
                  <a:srgbClr val="00B0F0"/>
                </a:solidFill>
                <a:latin typeface="Cooper Black" panose="0208090404030B020404" pitchFamily="18" charset="0"/>
              </a:rPr>
              <a:t>perjorative</a:t>
            </a:r>
            <a:r>
              <a:rPr lang="en-GB" sz="1200" dirty="0">
                <a:solidFill>
                  <a:srgbClr val="00B0F0"/>
                </a:solidFill>
                <a:latin typeface="Cooper Black" panose="0208090404030B020404" pitchFamily="18" charset="0"/>
              </a:rPr>
              <a:t> /slanderous/insulting words do we use?</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An </a:t>
            </a:r>
            <a:r>
              <a:rPr lang="en-GB" sz="1200" b="0" i="0" u="none" strike="noStrike" kern="1200" dirty="0">
                <a:solidFill>
                  <a:schemeClr val="tx1"/>
                </a:solidFill>
                <a:effectLst/>
                <a:latin typeface="+mn-lt"/>
                <a:ea typeface="+mn-ea"/>
                <a:cs typeface="+mn-cs"/>
                <a:hlinkClick r:id="rId3"/>
              </a:rPr>
              <a:t>attribute</a:t>
            </a:r>
            <a:r>
              <a:rPr lang="en-GB" sz="1200" b="0" i="0" kern="1200" dirty="0">
                <a:solidFill>
                  <a:schemeClr val="tx1"/>
                </a:solidFill>
                <a:effectLst/>
                <a:latin typeface="+mn-lt"/>
                <a:ea typeface="+mn-ea"/>
                <a:cs typeface="+mn-cs"/>
              </a:rPr>
              <a:t> is a quality or characteristic of a person, place or thing. Personal attributes are character traits or personality traits.</a:t>
            </a:r>
            <a:endParaRPr lang="en-GB" sz="1200" dirty="0">
              <a:solidFill>
                <a:srgbClr val="00B0F0"/>
              </a:solidFill>
              <a:latin typeface="Cooper Black" panose="0208090404030B020404" pitchFamily="18" charset="0"/>
            </a:endParaRPr>
          </a:p>
          <a:p>
            <a:endParaRPr lang="en-GB" dirty="0"/>
          </a:p>
          <a:p>
            <a:r>
              <a:rPr lang="en-GB" dirty="0"/>
              <a:t>We need to be careful of labels.  Labels are</a:t>
            </a:r>
            <a:r>
              <a:rPr lang="en-GB" baseline="0" dirty="0"/>
              <a:t> diagnoses.   That means, we’ve taken a full history and examined them.  But have we?    So – it’s sometimes better just to look at behaviour (as a symptom) and then go back a step and try and work out what is going on behind that behaviour (i.e. take a better history).  We do a thorough history taking and examination with our patients, and often we take acceptable short cuts with them because of our expertise – we know where to go with the questioning.  But we mustn’t do short cuts with trainees causing us difficulty – because we don’t have the expertise to do that like we do with patients.  (How many patients do you deal with in a year?  How many trainees do you deal with in a year?)</a:t>
            </a:r>
            <a:endParaRPr lang="en-GB" dirty="0"/>
          </a:p>
          <a:p>
            <a:endParaRPr lang="en-GB" dirty="0"/>
          </a:p>
          <a:p>
            <a:r>
              <a:rPr lang="en-GB" dirty="0">
                <a:solidFill>
                  <a:srgbClr val="FF0000"/>
                </a:solidFill>
              </a:rPr>
              <a:t>And you end up making things fit.  If you’ve developed a headline for someone, it’s difficult to shift that headline.  And others who hear of the headline will also look for behaviour that supports the headline which may not be a reflection of the truth!</a:t>
            </a:r>
          </a:p>
        </p:txBody>
      </p:sp>
      <p:sp>
        <p:nvSpPr>
          <p:cNvPr id="4" name="Slide Number Placeholder 3"/>
          <p:cNvSpPr>
            <a:spLocks noGrp="1"/>
          </p:cNvSpPr>
          <p:nvPr>
            <p:ph type="sldNum" sz="quarter" idx="10"/>
          </p:nvPr>
        </p:nvSpPr>
        <p:spPr/>
        <p:txBody>
          <a:bodyPr/>
          <a:lstStyle/>
          <a:p>
            <a:fld id="{DB848576-12ED-4842-977D-6590054D4860}" type="slidenum">
              <a:rPr lang="en-GB" smtClean="0"/>
              <a:t>3</a:t>
            </a:fld>
            <a:endParaRPr lang="en-GB"/>
          </a:p>
        </p:txBody>
      </p:sp>
    </p:spTree>
    <p:extLst>
      <p:ext uri="{BB962C8B-B14F-4D97-AF65-F5344CB8AC3E}">
        <p14:creationId xmlns:p14="http://schemas.microsoft.com/office/powerpoint/2010/main" val="749435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But if that is our starting point (our trainees are lazy, </a:t>
            </a:r>
            <a:r>
              <a:rPr lang="en-GB" dirty="0" err="1"/>
              <a:t>etc</a:t>
            </a:r>
            <a:r>
              <a:rPr lang="en-GB" dirty="0"/>
              <a:t>) and we depersonalise them by engaging</a:t>
            </a:r>
            <a:r>
              <a:rPr lang="en-GB" baseline="0" dirty="0"/>
              <a:t> in nothing but tick box type assessments and remove the spontaneity and excitement of ‘on the spur’ teaching moments – then isn’t it any wonder our training package lacks lustre and both parties run on low batteries?</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4</a:t>
            </a:fld>
            <a:endParaRPr lang="en-GB"/>
          </a:p>
        </p:txBody>
      </p:sp>
    </p:spTree>
    <p:extLst>
      <p:ext uri="{BB962C8B-B14F-4D97-AF65-F5344CB8AC3E}">
        <p14:creationId xmlns:p14="http://schemas.microsoft.com/office/powerpoint/2010/main" val="1170552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5</a:t>
            </a:fld>
            <a:endParaRPr lang="en-GB"/>
          </a:p>
        </p:txBody>
      </p:sp>
    </p:spTree>
    <p:extLst>
      <p:ext uri="{BB962C8B-B14F-4D97-AF65-F5344CB8AC3E}">
        <p14:creationId xmlns:p14="http://schemas.microsoft.com/office/powerpoint/2010/main" val="822432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6</a:t>
            </a:fld>
            <a:endParaRPr lang="en-GB"/>
          </a:p>
        </p:txBody>
      </p:sp>
    </p:spTree>
    <p:extLst>
      <p:ext uri="{BB962C8B-B14F-4D97-AF65-F5344CB8AC3E}">
        <p14:creationId xmlns:p14="http://schemas.microsoft.com/office/powerpoint/2010/main" val="2519076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Reverse the </a:t>
            </a:r>
            <a:r>
              <a:rPr lang="en-GB" dirty="0" err="1"/>
              <a:t>demotivators</a:t>
            </a:r>
            <a:r>
              <a:rPr lang="en-GB" dirty="0"/>
              <a:t> to create the motivators.  As each group presents</a:t>
            </a:r>
            <a:r>
              <a:rPr lang="en-GB" baseline="0" dirty="0"/>
              <a:t> – map on </a:t>
            </a:r>
            <a:r>
              <a:rPr lang="en-GB" baseline="0" dirty="0" err="1"/>
              <a:t>mindmanager</a:t>
            </a:r>
            <a:r>
              <a:rPr lang="en-GB" baseline="0" dirty="0"/>
              <a:t>?</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7</a:t>
            </a:fld>
            <a:endParaRPr lang="en-GB"/>
          </a:p>
        </p:txBody>
      </p:sp>
    </p:spTree>
    <p:extLst>
      <p:ext uri="{BB962C8B-B14F-4D97-AF65-F5344CB8AC3E}">
        <p14:creationId xmlns:p14="http://schemas.microsoft.com/office/powerpoint/2010/main" val="3655288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Getting</a:t>
            </a:r>
            <a:r>
              <a:rPr lang="en-GB" baseline="0" dirty="0"/>
              <a:t> to know the trainee is the fundamental first step.</a:t>
            </a:r>
          </a:p>
          <a:p>
            <a:r>
              <a:rPr lang="en-GB" baseline="0" dirty="0"/>
              <a:t>If we don’t do that, we can’t do the other three things effectively.</a:t>
            </a:r>
          </a:p>
          <a:p>
            <a:r>
              <a:rPr lang="en-GB" baseline="0" dirty="0"/>
              <a:t>The ground work is getting to know the trainee – and once you have solid ground, then you can start building safely the other three things using the specific things that we will discuss.</a:t>
            </a:r>
          </a:p>
          <a:p>
            <a:r>
              <a:rPr lang="en-GB" baseline="0" dirty="0"/>
              <a:t>So let’s start with getting to know the trainee.</a:t>
            </a:r>
          </a:p>
          <a:p>
            <a:endParaRPr lang="en-GB" baseline="0" dirty="0"/>
          </a:p>
          <a:p>
            <a:endParaRPr lang="en-GB" dirty="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8</a:t>
            </a:fld>
            <a:endParaRPr lang="en-GB"/>
          </a:p>
        </p:txBody>
      </p:sp>
    </p:spTree>
    <p:extLst>
      <p:ext uri="{BB962C8B-B14F-4D97-AF65-F5344CB8AC3E}">
        <p14:creationId xmlns:p14="http://schemas.microsoft.com/office/powerpoint/2010/main" val="770057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9</a:t>
            </a:fld>
            <a:endParaRPr lang="en-GB"/>
          </a:p>
        </p:txBody>
      </p:sp>
    </p:spTree>
    <p:extLst>
      <p:ext uri="{BB962C8B-B14F-4D97-AF65-F5344CB8AC3E}">
        <p14:creationId xmlns:p14="http://schemas.microsoft.com/office/powerpoint/2010/main" val="3748328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a:t>
            </a:r>
            <a:r>
              <a:rPr lang="en-GB" baseline="0" dirty="0"/>
              <a:t> will pick up so much stuff about the trainee at induction and pre-induction – but only if you make an concerted effort to do so.  The stuff revealed at this early stage provides you with a foundation onto which you can teach and construct meaning.  Later on, more is revealed.  And as you both share your life experiences, you start to bounce off each other.</a:t>
            </a:r>
          </a:p>
          <a:p>
            <a:endParaRPr lang="en-GB" baseline="0" dirty="0"/>
          </a:p>
          <a:p>
            <a:r>
              <a:rPr lang="en-GB" baseline="0" dirty="0"/>
              <a:t>Not just at induction.</a:t>
            </a:r>
          </a:p>
          <a:p>
            <a:r>
              <a:rPr lang="en-GB" baseline="0" dirty="0"/>
              <a:t>Share your stories.</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a:t>
            </a:fld>
            <a:endParaRPr lang="en-GB"/>
          </a:p>
        </p:txBody>
      </p:sp>
    </p:spTree>
    <p:extLst>
      <p:ext uri="{BB962C8B-B14F-4D97-AF65-F5344CB8AC3E}">
        <p14:creationId xmlns:p14="http://schemas.microsoft.com/office/powerpoint/2010/main" val="42658293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a:t>
            </a:r>
            <a:r>
              <a:rPr lang="en-GB" baseline="0" dirty="0"/>
              <a:t> explanation moves away from the generic churning out of information about </a:t>
            </a:r>
            <a:r>
              <a:rPr lang="en-GB" baseline="0" dirty="0" err="1"/>
              <a:t>Johari</a:t>
            </a:r>
            <a:r>
              <a:rPr lang="en-GB" baseline="0" dirty="0"/>
              <a:t>.</a:t>
            </a:r>
          </a:p>
          <a:p>
            <a:r>
              <a:rPr lang="en-GB" baseline="0" dirty="0"/>
              <a:t>And it’s contextual – given at the right time.</a:t>
            </a:r>
          </a:p>
          <a:p>
            <a:r>
              <a:rPr lang="en-GB" baseline="0" dirty="0"/>
              <a:t>And the learner is engaged in the dialogue and ‘gets it’.</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a:t>
            </a:fld>
            <a:endParaRPr lang="en-GB"/>
          </a:p>
        </p:txBody>
      </p:sp>
    </p:spTree>
    <p:extLst>
      <p:ext uri="{BB962C8B-B14F-4D97-AF65-F5344CB8AC3E}">
        <p14:creationId xmlns:p14="http://schemas.microsoft.com/office/powerpoint/2010/main" val="1605690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medieval Europe, and many other parts of the world, people used pictures and symbols on their shields to identify who they were and tell others about themselves.  In this exercise, we (you and your trainer) will each construct our own “personal shield” and share its meaning with each other.</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 each quadrant, use any combination of </a:t>
            </a:r>
            <a:r>
              <a:rPr lang="en-US" sz="1200" b="1" kern="1200" dirty="0">
                <a:solidFill>
                  <a:schemeClr val="tx1"/>
                </a:solidFill>
                <a:effectLst/>
                <a:latin typeface="+mn-lt"/>
                <a:ea typeface="+mn-ea"/>
                <a:cs typeface="+mn-cs"/>
              </a:rPr>
              <a:t>drawings, pictures, or words</a:t>
            </a:r>
            <a:r>
              <a:rPr lang="en-US" sz="1200" kern="1200" dirty="0">
                <a:solidFill>
                  <a:schemeClr val="tx1"/>
                </a:solidFill>
                <a:effectLst/>
                <a:latin typeface="+mn-lt"/>
                <a:ea typeface="+mn-ea"/>
                <a:cs typeface="+mn-cs"/>
              </a:rPr>
              <a:t> to say something about yourself</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For example, you could have:</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One quadrant for the county/city/town that you come from</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One quadrant for a hobby or interest you have</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One quadrant for the greatest achievement of your life to date</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One quadrant for your personal aspiration for the future.</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After completing our shields, we will see if we can work out each other’s shield first.  </a:t>
            </a:r>
          </a:p>
          <a:p>
            <a:pPr lvl="0"/>
            <a:r>
              <a:rPr lang="en-GB" sz="1200" kern="1200" dirty="0">
                <a:solidFill>
                  <a:schemeClr val="tx1"/>
                </a:solidFill>
                <a:effectLst/>
                <a:latin typeface="+mn-lt"/>
                <a:ea typeface="+mn-ea"/>
                <a:cs typeface="+mn-cs"/>
              </a:rPr>
              <a:t>Then, we will each take a turn explaining our shield to each other - what the pictures, symbols, or words we have chosen for the four quadrants of our shield mean to us.</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12</a:t>
            </a:fld>
            <a:endParaRPr lang="en-GB"/>
          </a:p>
        </p:txBody>
      </p:sp>
    </p:spTree>
    <p:extLst>
      <p:ext uri="{BB962C8B-B14F-4D97-AF65-F5344CB8AC3E}">
        <p14:creationId xmlns:p14="http://schemas.microsoft.com/office/powerpoint/2010/main" val="2252209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B0F0"/>
                </a:solidFill>
                <a:latin typeface="Cooper Black" panose="0208090404030B020404" pitchFamily="18" charset="0"/>
              </a:rPr>
              <a:t>We</a:t>
            </a:r>
            <a:r>
              <a:rPr lang="en-GB" sz="1200" baseline="0" dirty="0">
                <a:solidFill>
                  <a:srgbClr val="00B0F0"/>
                </a:solidFill>
                <a:latin typeface="Cooper Black" panose="0208090404030B020404" pitchFamily="18" charset="0"/>
              </a:rPr>
              <a:t> all have good and bad traits.  There are times, for instance, when we are bone idle and other times we are not.  There are times when we are quarrelsome and other times when we are not.  What can we do as Educators to bring out the good in people rather than the bad?  After all, we all have good and bad attributes.  Which one do we want to come out to play?  Can we influence that?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aseline="0" dirty="0">
              <a:solidFill>
                <a:srgbClr val="00B0F0"/>
              </a:solidFill>
              <a:latin typeface="Cooper Black" panose="0208090404030B0204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aseline="0" dirty="0">
                <a:solidFill>
                  <a:srgbClr val="00B0F0"/>
                </a:solidFill>
                <a:latin typeface="Cooper Black" panose="0208090404030B020404" pitchFamily="18" charset="0"/>
              </a:rPr>
              <a:t>Give example of trainee – demotivated by previous practice (he couldn’t wait to get out, seen by others then as lazy).  Comes over to our practice (respected, given space and time, starts engaging with the whole team, spirits lifted, helps out with the practice).</a:t>
            </a:r>
            <a:endParaRPr lang="en-GB" sz="1200" dirty="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13</a:t>
            </a:fld>
            <a:endParaRPr lang="en-GB"/>
          </a:p>
        </p:txBody>
      </p:sp>
    </p:spTree>
    <p:extLst>
      <p:ext uri="{BB962C8B-B14F-4D97-AF65-F5344CB8AC3E}">
        <p14:creationId xmlns:p14="http://schemas.microsoft.com/office/powerpoint/2010/main" val="36758953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14</a:t>
            </a:fld>
            <a:endParaRPr lang="en-GB"/>
          </a:p>
        </p:txBody>
      </p:sp>
    </p:spTree>
    <p:extLst>
      <p:ext uri="{BB962C8B-B14F-4D97-AF65-F5344CB8AC3E}">
        <p14:creationId xmlns:p14="http://schemas.microsoft.com/office/powerpoint/2010/main" val="354672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Getting</a:t>
            </a:r>
            <a:r>
              <a:rPr lang="en-GB" baseline="0" dirty="0"/>
              <a:t> to know the trainee is the fundamental first step.</a:t>
            </a:r>
          </a:p>
          <a:p>
            <a:r>
              <a:rPr lang="en-GB" baseline="0" dirty="0"/>
              <a:t>If we don’t do that, we can’t do the other three things effectively.</a:t>
            </a:r>
          </a:p>
          <a:p>
            <a:r>
              <a:rPr lang="en-GB" baseline="0" dirty="0"/>
              <a:t>The ground work is getting to know the trainee – and once you have solid ground, then you can start building safely the other three things.</a:t>
            </a:r>
          </a:p>
          <a:p>
            <a:r>
              <a:rPr lang="en-GB" baseline="0" dirty="0"/>
              <a:t>So let’s start with getting to know the trainee.</a:t>
            </a:r>
          </a:p>
          <a:p>
            <a:endParaRPr lang="en-GB" baseline="0" dirty="0"/>
          </a:p>
          <a:p>
            <a:endParaRPr lang="en-GB" dirty="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15</a:t>
            </a:fld>
            <a:endParaRPr lang="en-GB"/>
          </a:p>
        </p:txBody>
      </p:sp>
    </p:spTree>
    <p:extLst>
      <p:ext uri="{BB962C8B-B14F-4D97-AF65-F5344CB8AC3E}">
        <p14:creationId xmlns:p14="http://schemas.microsoft.com/office/powerpoint/2010/main" val="6546645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Energising is another word for motivating.</a:t>
            </a:r>
          </a:p>
        </p:txBody>
      </p:sp>
      <p:sp>
        <p:nvSpPr>
          <p:cNvPr id="4" name="Slide Number Placeholder 3"/>
          <p:cNvSpPr>
            <a:spLocks noGrp="1"/>
          </p:cNvSpPr>
          <p:nvPr>
            <p:ph type="sldNum" sz="quarter" idx="10"/>
          </p:nvPr>
        </p:nvSpPr>
        <p:spPr/>
        <p:txBody>
          <a:bodyPr/>
          <a:lstStyle/>
          <a:p>
            <a:fld id="{DB848576-12ED-4842-977D-6590054D4860}" type="slidenum">
              <a:rPr lang="en-GB" smtClean="0"/>
              <a:t>16</a:t>
            </a:fld>
            <a:endParaRPr lang="en-GB"/>
          </a:p>
        </p:txBody>
      </p:sp>
    </p:spTree>
    <p:extLst>
      <p:ext uri="{BB962C8B-B14F-4D97-AF65-F5344CB8AC3E}">
        <p14:creationId xmlns:p14="http://schemas.microsoft.com/office/powerpoint/2010/main" val="3190180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Energising</a:t>
            </a:r>
            <a:r>
              <a:rPr lang="en-GB" baseline="0" dirty="0"/>
              <a:t> is another word for Motivating.</a:t>
            </a:r>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18</a:t>
            </a:fld>
            <a:endParaRPr lang="en-GB"/>
          </a:p>
        </p:txBody>
      </p:sp>
    </p:spTree>
    <p:extLst>
      <p:ext uri="{BB962C8B-B14F-4D97-AF65-F5344CB8AC3E}">
        <p14:creationId xmlns:p14="http://schemas.microsoft.com/office/powerpoint/2010/main" val="18270085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8F4265-38DF-D441-950F-F1F60726035D}" type="slidenum">
              <a:rPr lang="en-US" smtClean="0"/>
              <a:t>21</a:t>
            </a:fld>
            <a:endParaRPr lang="en-US"/>
          </a:p>
        </p:txBody>
      </p:sp>
    </p:spTree>
    <p:extLst>
      <p:ext uri="{BB962C8B-B14F-4D97-AF65-F5344CB8AC3E}">
        <p14:creationId xmlns:p14="http://schemas.microsoft.com/office/powerpoint/2010/main" val="1975409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a:t>
            </a:r>
            <a:r>
              <a:rPr lang="en-GB" sz="1200" kern="1200" baseline="0" dirty="0">
                <a:solidFill>
                  <a:schemeClr val="tx1"/>
                </a:solidFill>
                <a:effectLst/>
                <a:latin typeface="+mn-lt"/>
                <a:ea typeface="+mn-ea"/>
                <a:cs typeface="+mn-cs"/>
              </a:rPr>
              <a:t> = </a:t>
            </a:r>
            <a:r>
              <a:rPr lang="en-GB" sz="1200" kern="1200" dirty="0">
                <a:solidFill>
                  <a:schemeClr val="tx1"/>
                </a:solidFill>
                <a:effectLst/>
                <a:latin typeface="+mn-lt"/>
                <a:ea typeface="+mn-ea"/>
                <a:cs typeface="+mn-cs"/>
              </a:rPr>
              <a:t>Everyone can be open to change because motivation is an internal process that fluctuates with time.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 = We tend to believe what we hear ourselves say: get them to come up with self-motivating statements  </a:t>
            </a:r>
            <a:r>
              <a:rPr lang="en-GB" sz="1200" i="1" kern="1200" dirty="0">
                <a:solidFill>
                  <a:schemeClr val="tx1"/>
                </a:solidFill>
                <a:effectLst/>
                <a:latin typeface="+mn-lt"/>
                <a:ea typeface="+mn-ea"/>
                <a:cs typeface="+mn-cs"/>
              </a:rPr>
              <a:t>(</a:t>
            </a:r>
            <a:r>
              <a:rPr lang="en-GB" sz="1200" i="1" kern="1200" dirty="0" err="1">
                <a:solidFill>
                  <a:schemeClr val="tx1"/>
                </a:solidFill>
                <a:effectLst/>
                <a:latin typeface="+mn-lt"/>
                <a:ea typeface="+mn-ea"/>
                <a:cs typeface="+mn-cs"/>
              </a:rPr>
              <a:t>Bem’s</a:t>
            </a:r>
            <a:r>
              <a:rPr lang="en-GB" sz="1200" i="1" kern="1200" dirty="0">
                <a:solidFill>
                  <a:schemeClr val="tx1"/>
                </a:solidFill>
                <a:effectLst/>
                <a:latin typeface="+mn-lt"/>
                <a:ea typeface="+mn-ea"/>
                <a:cs typeface="+mn-cs"/>
              </a:rPr>
              <a:t> self-perception theory 1972,_). </a:t>
            </a:r>
            <a:r>
              <a:rPr lang="en-GB" sz="1200" kern="1200" dirty="0">
                <a:solidFill>
                  <a:schemeClr val="tx1"/>
                </a:solidFill>
                <a:effectLst/>
                <a:latin typeface="+mn-lt"/>
                <a:ea typeface="+mn-ea"/>
                <a:cs typeface="+mn-cs"/>
              </a:rPr>
              <a:t>Help them find their own reasons for change – do not impose your reasons!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 = (Rogers 1951).  Someone who is affirmed feels that they are a valuable human being.  It’s especially important at the beginning of a working relationship.</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24</a:t>
            </a:fld>
            <a:endParaRPr lang="en-GB"/>
          </a:p>
        </p:txBody>
      </p:sp>
    </p:spTree>
    <p:extLst>
      <p:ext uri="{BB962C8B-B14F-4D97-AF65-F5344CB8AC3E}">
        <p14:creationId xmlns:p14="http://schemas.microsoft.com/office/powerpoint/2010/main" val="11448457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25</a:t>
            </a:fld>
            <a:endParaRPr lang="en-GB"/>
          </a:p>
        </p:txBody>
      </p:sp>
    </p:spTree>
    <p:extLst>
      <p:ext uri="{BB962C8B-B14F-4D97-AF65-F5344CB8AC3E}">
        <p14:creationId xmlns:p14="http://schemas.microsoft.com/office/powerpoint/2010/main" val="7563769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 = ( bad rapport ∵ confrontation  </a:t>
            </a:r>
            <a:r>
              <a:rPr lang="en-GB" sz="1200" kern="1200" dirty="0">
                <a:solidFill>
                  <a:schemeClr val="tx1"/>
                </a:solidFill>
                <a:effectLst/>
                <a:latin typeface="+mn-lt"/>
                <a:ea typeface="+mn-ea"/>
                <a:cs typeface="+mn-cs"/>
                <a:sym typeface="Wingdings" panose="05000000000000000000" pitchFamily="2" charset="2"/>
              </a:rPr>
              <a:t></a:t>
            </a:r>
            <a:r>
              <a:rPr lang="en-GB" sz="1200" kern="1200" dirty="0">
                <a:solidFill>
                  <a:schemeClr val="tx1"/>
                </a:solidFill>
                <a:effectLst/>
                <a:latin typeface="+mn-lt"/>
                <a:ea typeface="+mn-ea"/>
                <a:cs typeface="+mn-cs"/>
              </a:rPr>
              <a:t> resistance)</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Without rapport, communication is clumsy.  If at any point subsequently rapport is lost, then go back to building up that rapport – do not keep ploughing on with the content of the session. The first meeting is crucial. You lose rapport here, it will be difficult to get back.  Value the person from this very moment.  That means you need to be in a good state too.</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 = Ambivalence causes us to explore the pros and cons of a situation before deciding on action.  In MI, we work with ambivalence (often having an instrumental impact).  Ambivalence is the first step towards change.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 = false.</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Confrontation leads to resistance.</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28</a:t>
            </a:fld>
            <a:endParaRPr lang="en-GB"/>
          </a:p>
        </p:txBody>
      </p:sp>
    </p:spTree>
    <p:extLst>
      <p:ext uri="{BB962C8B-B14F-4D97-AF65-F5344CB8AC3E}">
        <p14:creationId xmlns:p14="http://schemas.microsoft.com/office/powerpoint/2010/main" val="3755642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Give personal experiences</a:t>
            </a:r>
            <a:r>
              <a:rPr lang="en-GB" baseline="0" dirty="0"/>
              <a:t> – in the old days, I used to try desperately to convince a trainee about the </a:t>
            </a:r>
            <a:r>
              <a:rPr lang="en-GB" baseline="0" dirty="0" err="1"/>
              <a:t>worthwhile’ness</a:t>
            </a:r>
            <a:r>
              <a:rPr lang="en-GB" baseline="0" dirty="0"/>
              <a:t> of the </a:t>
            </a:r>
            <a:r>
              <a:rPr lang="en-GB" baseline="0" dirty="0" err="1"/>
              <a:t>eP.</a:t>
            </a:r>
            <a:r>
              <a:rPr lang="en-GB" baseline="0" dirty="0"/>
              <a:t>   I could see it negatively affect our relationship.   Now I don’t and have a more relaxed approach about it.</a:t>
            </a:r>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29</a:t>
            </a:fld>
            <a:endParaRPr lang="en-GB"/>
          </a:p>
        </p:txBody>
      </p:sp>
    </p:spTree>
    <p:extLst>
      <p:ext uri="{BB962C8B-B14F-4D97-AF65-F5344CB8AC3E}">
        <p14:creationId xmlns:p14="http://schemas.microsoft.com/office/powerpoint/2010/main" val="1287265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 =</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Pushing someone into change will cause them to rebel against the advice.</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D = </a:t>
            </a:r>
            <a:r>
              <a:rPr lang="en-GB" sz="1200" kern="1200" dirty="0">
                <a:solidFill>
                  <a:schemeClr val="tx1"/>
                </a:solidFill>
                <a:effectLst/>
                <a:latin typeface="+mn-lt"/>
                <a:ea typeface="+mn-ea"/>
                <a:cs typeface="+mn-cs"/>
              </a:rPr>
              <a:t>Enhance </a:t>
            </a:r>
            <a:r>
              <a:rPr lang="en-GB" sz="1200" b="1" kern="1200" dirty="0">
                <a:solidFill>
                  <a:schemeClr val="tx1"/>
                </a:solidFill>
                <a:effectLst/>
                <a:latin typeface="+mn-lt"/>
                <a:ea typeface="+mn-ea"/>
                <a:cs typeface="+mn-cs"/>
              </a:rPr>
              <a:t>intrinsic</a:t>
            </a:r>
            <a:r>
              <a:rPr lang="en-GB" sz="1200" kern="1200" dirty="0">
                <a:solidFill>
                  <a:schemeClr val="tx1"/>
                </a:solidFill>
                <a:effectLst/>
                <a:latin typeface="+mn-lt"/>
                <a:ea typeface="+mn-ea"/>
                <a:cs typeface="+mn-cs"/>
              </a:rPr>
              <a:t> motivation to change by exploring and resolving ambivalence </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32</a:t>
            </a:fld>
            <a:endParaRPr lang="en-GB"/>
          </a:p>
        </p:txBody>
      </p:sp>
    </p:spTree>
    <p:extLst>
      <p:ext uri="{BB962C8B-B14F-4D97-AF65-F5344CB8AC3E}">
        <p14:creationId xmlns:p14="http://schemas.microsoft.com/office/powerpoint/2010/main" val="27952980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33</a:t>
            </a:fld>
            <a:endParaRPr lang="en-GB"/>
          </a:p>
        </p:txBody>
      </p:sp>
    </p:spTree>
    <p:extLst>
      <p:ext uri="{BB962C8B-B14F-4D97-AF65-F5344CB8AC3E}">
        <p14:creationId xmlns:p14="http://schemas.microsoft.com/office/powerpoint/2010/main" val="7228773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 wrong.  You are not the decision</a:t>
            </a:r>
            <a:r>
              <a:rPr lang="en-GB" baseline="0" dirty="0"/>
              <a:t> maker.  They need to come up with things from within themselves.  You need to help them with that, not transplant your ideas!</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D = </a:t>
            </a:r>
            <a:r>
              <a:rPr lang="en-GB" sz="1200" kern="1200" dirty="0">
                <a:solidFill>
                  <a:schemeClr val="tx1"/>
                </a:solidFill>
                <a:effectLst/>
                <a:latin typeface="+mn-lt"/>
                <a:ea typeface="+mn-ea"/>
                <a:cs typeface="+mn-cs"/>
              </a:rPr>
              <a:t>Decisions are ultimately chosen by the </a:t>
            </a:r>
            <a:r>
              <a:rPr lang="en-GB" sz="1200" kern="1200" dirty="0" err="1">
                <a:solidFill>
                  <a:schemeClr val="tx1"/>
                </a:solidFill>
                <a:effectLst/>
                <a:latin typeface="+mn-lt"/>
                <a:ea typeface="+mn-ea"/>
                <a:cs typeface="+mn-cs"/>
              </a:rPr>
              <a:t>user.The</a:t>
            </a:r>
            <a:r>
              <a:rPr lang="en-GB" sz="1200" kern="1200" dirty="0">
                <a:solidFill>
                  <a:schemeClr val="tx1"/>
                </a:solidFill>
                <a:effectLst/>
                <a:latin typeface="+mn-lt"/>
                <a:ea typeface="+mn-ea"/>
                <a:cs typeface="+mn-cs"/>
              </a:rPr>
              <a:t> responsibility always stays with the service user.  The service user is free to decide at all times. And this is made explicit. </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36</a:t>
            </a:fld>
            <a:endParaRPr lang="en-GB"/>
          </a:p>
        </p:txBody>
      </p:sp>
    </p:spTree>
    <p:extLst>
      <p:ext uri="{BB962C8B-B14F-4D97-AF65-F5344CB8AC3E}">
        <p14:creationId xmlns:p14="http://schemas.microsoft.com/office/powerpoint/2010/main" val="40683124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37</a:t>
            </a:fld>
            <a:endParaRPr lang="en-GB"/>
          </a:p>
        </p:txBody>
      </p:sp>
    </p:spTree>
    <p:extLst>
      <p:ext uri="{BB962C8B-B14F-4D97-AF65-F5344CB8AC3E}">
        <p14:creationId xmlns:p14="http://schemas.microsoft.com/office/powerpoint/2010/main" val="14367732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 = Summarise to show you have understood and make sure your story is right.  Summarise periodically. In fact,</a:t>
            </a:r>
            <a:r>
              <a:rPr lang="en-GB" sz="1200" kern="1200" baseline="0" dirty="0">
                <a:solidFill>
                  <a:schemeClr val="tx1"/>
                </a:solidFill>
                <a:effectLst/>
                <a:latin typeface="+mn-lt"/>
                <a:ea typeface="+mn-ea"/>
                <a:cs typeface="+mn-cs"/>
              </a:rPr>
              <a:t> empathically listen!  </a:t>
            </a:r>
            <a:r>
              <a:rPr lang="en-GB" sz="1200" kern="1200" dirty="0">
                <a:solidFill>
                  <a:schemeClr val="tx1"/>
                </a:solidFill>
                <a:effectLst/>
                <a:latin typeface="+mn-lt"/>
                <a:ea typeface="+mn-ea"/>
                <a:cs typeface="+mn-cs"/>
              </a:rPr>
              <a:t>Empathetic listening = a helical dialogue which dances with the storyteller.  Pick up on thoughts and feelings as well as the facts.  And of course all NV and V cues.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 = Empathy is not collusion.  Empathise but don’t collude  - </a:t>
            </a:r>
            <a:r>
              <a:rPr lang="en-GB" sz="1200" kern="1200" dirty="0" err="1">
                <a:solidFill>
                  <a:schemeClr val="tx1"/>
                </a:solidFill>
                <a:effectLst/>
                <a:latin typeface="+mn-lt"/>
                <a:ea typeface="+mn-ea"/>
                <a:cs typeface="+mn-cs"/>
              </a:rPr>
              <a:t>Luborsky</a:t>
            </a:r>
            <a:r>
              <a:rPr lang="en-GB" sz="1200" kern="1200" dirty="0">
                <a:solidFill>
                  <a:schemeClr val="tx1"/>
                </a:solidFill>
                <a:effectLst/>
                <a:latin typeface="+mn-lt"/>
                <a:ea typeface="+mn-ea"/>
                <a:cs typeface="+mn-cs"/>
              </a:rPr>
              <a:t> et al. (1985) and Miller et al (1980) found that the degree of empathy experienced by service users accounted for behaviour change significantly more than the type of counselling method.  Don’t collude with the story teller.  If you over-sympathise </a:t>
            </a:r>
            <a:r>
              <a:rPr lang="en-GB" sz="1200" kern="1200" dirty="0" err="1">
                <a:solidFill>
                  <a:schemeClr val="tx1"/>
                </a:solidFill>
                <a:effectLst/>
                <a:latin typeface="+mn-lt"/>
                <a:ea typeface="+mn-ea"/>
                <a:cs typeface="+mn-cs"/>
              </a:rPr>
              <a:t>eg</a:t>
            </a:r>
            <a:r>
              <a:rPr lang="en-GB" sz="1200" kern="1200" dirty="0">
                <a:solidFill>
                  <a:schemeClr val="tx1"/>
                </a:solidFill>
                <a:effectLst/>
                <a:latin typeface="+mn-lt"/>
                <a:ea typeface="+mn-ea"/>
                <a:cs typeface="+mn-cs"/>
              </a:rPr>
              <a:t> ‘I would have done the same’ you end up not exploring the whole picture.  You collude with the story teller in  their behaviour and ignore the possible negative consequences of that behaviour for the story teller or others.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A/C = Listen with your eyes and ears – so you know if the response you get is different to that intended.   Also, helps you adapt your style.   Listening is the most important skills.  It helps you get the right story and helps them feel understood (i.e. it is cathartic in nature).  Listening is not hearing the words and saying nothing, but rather getting a genuine understanding of the story.  Listening helps us look out for discrepancy.  Many of us think we are good listeners but the truth is we are so easily distracted.  Listening is both seeing and hearing. Many of the people you work with may have had a ‘good talking to’ but may never have experienced a ‘good listening to’</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 = The use of the whole motivational approach (or all MI skills) is not always necessary. (20 sec interventions work!)</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40</a:t>
            </a:fld>
            <a:endParaRPr lang="en-GB"/>
          </a:p>
        </p:txBody>
      </p:sp>
    </p:spTree>
    <p:extLst>
      <p:ext uri="{BB962C8B-B14F-4D97-AF65-F5344CB8AC3E}">
        <p14:creationId xmlns:p14="http://schemas.microsoft.com/office/powerpoint/2010/main" val="22513412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41</a:t>
            </a:fld>
            <a:endParaRPr lang="en-GB"/>
          </a:p>
        </p:txBody>
      </p:sp>
    </p:spTree>
    <p:extLst>
      <p:ext uri="{BB962C8B-B14F-4D97-AF65-F5344CB8AC3E}">
        <p14:creationId xmlns:p14="http://schemas.microsoft.com/office/powerpoint/2010/main" val="26365127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42</a:t>
            </a:fld>
            <a:endParaRPr lang="en-GB"/>
          </a:p>
        </p:txBody>
      </p:sp>
    </p:spTree>
    <p:extLst>
      <p:ext uri="{BB962C8B-B14F-4D97-AF65-F5344CB8AC3E}">
        <p14:creationId xmlns:p14="http://schemas.microsoft.com/office/powerpoint/2010/main" val="13449809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45</a:t>
            </a:fld>
            <a:endParaRPr lang="en-GB"/>
          </a:p>
        </p:txBody>
      </p:sp>
    </p:spTree>
    <p:extLst>
      <p:ext uri="{BB962C8B-B14F-4D97-AF65-F5344CB8AC3E}">
        <p14:creationId xmlns:p14="http://schemas.microsoft.com/office/powerpoint/2010/main" val="30554613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Read your learner – their body cues, their intonation, their words.  The first 5</a:t>
            </a:r>
            <a:r>
              <a:rPr lang="en-GB" baseline="0" dirty="0"/>
              <a:t> seconds gives it all away.</a:t>
            </a:r>
            <a:endParaRPr lang="en-GB" dirty="0"/>
          </a:p>
          <a:p>
            <a:r>
              <a:rPr lang="en-GB" i="1" dirty="0"/>
              <a:t>Reference:</a:t>
            </a:r>
          </a:p>
          <a:p>
            <a:r>
              <a:rPr lang="en-GB" i="1" dirty="0" err="1"/>
              <a:t>Mehrabian</a:t>
            </a:r>
            <a:r>
              <a:rPr lang="en-GB" i="1" dirty="0"/>
              <a:t> 1972</a:t>
            </a:r>
          </a:p>
        </p:txBody>
      </p:sp>
      <p:sp>
        <p:nvSpPr>
          <p:cNvPr id="4" name="Slide Number Placeholder 3"/>
          <p:cNvSpPr>
            <a:spLocks noGrp="1"/>
          </p:cNvSpPr>
          <p:nvPr>
            <p:ph type="sldNum" sz="quarter" idx="10"/>
          </p:nvPr>
        </p:nvSpPr>
        <p:spPr/>
        <p:txBody>
          <a:bodyPr/>
          <a:lstStyle/>
          <a:p>
            <a:fld id="{A3A5832C-C0BF-423B-82BB-592F887574C9}" type="slidenum">
              <a:rPr lang="en-GB" smtClean="0"/>
              <a:t>46</a:t>
            </a:fld>
            <a:endParaRPr lang="en-GB"/>
          </a:p>
        </p:txBody>
      </p:sp>
    </p:spTree>
    <p:extLst>
      <p:ext uri="{BB962C8B-B14F-4D97-AF65-F5344CB8AC3E}">
        <p14:creationId xmlns:p14="http://schemas.microsoft.com/office/powerpoint/2010/main" val="360012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47</a:t>
            </a:fld>
            <a:endParaRPr lang="en-GB"/>
          </a:p>
        </p:txBody>
      </p:sp>
    </p:spTree>
    <p:extLst>
      <p:ext uri="{BB962C8B-B14F-4D97-AF65-F5344CB8AC3E}">
        <p14:creationId xmlns:p14="http://schemas.microsoft.com/office/powerpoint/2010/main" val="40484388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 = Remember to CONTEXTUALLY interpret NV cues – a solitary movement does not necessarily mean anything (e.g. folding of the arms), but it can do if the angry voice matches it.  Expressions of terror and surprise – look the same!  It’s context that helps you differentiate.  They way to do this is to check it out with the person ‘When you say that I notice from your face muscles tensed up.  Is it still angry for you?’.</a:t>
            </a:r>
          </a:p>
          <a:p>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B = Do check out what you see and hear because</a:t>
            </a:r>
            <a:r>
              <a:rPr lang="en-GB" sz="1200" kern="1200" baseline="0" dirty="0">
                <a:solidFill>
                  <a:schemeClr val="tx1"/>
                </a:solidFill>
                <a:effectLst/>
                <a:latin typeface="+mn-lt"/>
                <a:ea typeface="+mn-ea"/>
                <a:cs typeface="+mn-cs"/>
              </a:rPr>
              <a:t> often, it is difficult to interpret what is seen or heard.  Our assumptions may not reflect the truth!</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 = Continuously read them – </a:t>
            </a:r>
            <a:r>
              <a:rPr lang="en-GB" sz="1200" kern="1200" dirty="0" err="1">
                <a:solidFill>
                  <a:schemeClr val="tx1"/>
                </a:solidFill>
                <a:effectLst/>
                <a:latin typeface="+mn-lt"/>
                <a:ea typeface="+mn-ea"/>
                <a:cs typeface="+mn-cs"/>
              </a:rPr>
              <a:t>esp</a:t>
            </a:r>
            <a:r>
              <a:rPr lang="en-GB" sz="1200" kern="1200" dirty="0">
                <a:solidFill>
                  <a:schemeClr val="tx1"/>
                </a:solidFill>
                <a:effectLst/>
                <a:latin typeface="+mn-lt"/>
                <a:ea typeface="+mn-ea"/>
                <a:cs typeface="+mn-cs"/>
              </a:rPr>
              <a:t> for signs of reluctance or resistance.  We don’t want them to disengage because of our approach.</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 = Reading the other person, ‘dance’ with them (roll with resistance)</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You need to develop style-flexibility – the ability to adapt your behaviour and what you say in response to what is said by the other person (i.e. eventually move away from the scripted approach)</a:t>
            </a: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50</a:t>
            </a:fld>
            <a:endParaRPr lang="en-GB"/>
          </a:p>
        </p:txBody>
      </p:sp>
    </p:spTree>
    <p:extLst>
      <p:ext uri="{BB962C8B-B14F-4D97-AF65-F5344CB8AC3E}">
        <p14:creationId xmlns:p14="http://schemas.microsoft.com/office/powerpoint/2010/main" val="3993172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51</a:t>
            </a:fld>
            <a:endParaRPr lang="en-GB"/>
          </a:p>
        </p:txBody>
      </p:sp>
    </p:spTree>
    <p:extLst>
      <p:ext uri="{BB962C8B-B14F-4D97-AF65-F5344CB8AC3E}">
        <p14:creationId xmlns:p14="http://schemas.microsoft.com/office/powerpoint/2010/main" val="15226890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A/B = Use lots of open questions to explore</a:t>
            </a:r>
            <a:r>
              <a:rPr lang="en-GB" sz="1200" kern="1200" baseline="0" dirty="0">
                <a:solidFill>
                  <a:schemeClr val="tx1"/>
                </a:solidFill>
                <a:effectLst/>
                <a:latin typeface="+mn-lt"/>
                <a:ea typeface="+mn-ea"/>
                <a:cs typeface="+mn-cs"/>
              </a:rPr>
              <a:t> BUT beware</a:t>
            </a:r>
            <a:r>
              <a:rPr lang="en-GB" sz="1200" kern="120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Don’t ask too many questions (even open ones ) in a row </a:t>
            </a:r>
            <a:r>
              <a:rPr lang="en-GB" sz="1200" kern="1200" dirty="0">
                <a:solidFill>
                  <a:schemeClr val="tx1"/>
                </a:solidFill>
                <a:effectLst/>
                <a:latin typeface="+mn-lt"/>
                <a:ea typeface="+mn-ea"/>
                <a:cs typeface="+mn-cs"/>
                <a:sym typeface="Wingdings" panose="05000000000000000000" pitchFamily="2" charset="2"/>
              </a:rPr>
              <a:t></a:t>
            </a:r>
            <a:r>
              <a:rPr lang="en-GB" sz="1200" kern="1200" dirty="0">
                <a:solidFill>
                  <a:schemeClr val="tx1"/>
                </a:solidFill>
                <a:effectLst/>
                <a:latin typeface="+mn-lt"/>
                <a:ea typeface="+mn-ea"/>
                <a:cs typeface="+mn-cs"/>
              </a:rPr>
              <a:t> can feel like an interrogation </a:t>
            </a:r>
            <a:r>
              <a:rPr lang="en-GB" sz="1200" kern="1200" dirty="0">
                <a:solidFill>
                  <a:schemeClr val="tx1"/>
                </a:solidFill>
                <a:effectLst/>
                <a:latin typeface="+mn-lt"/>
                <a:ea typeface="+mn-ea"/>
                <a:cs typeface="+mn-cs"/>
                <a:sym typeface="Wingdings" panose="05000000000000000000" pitchFamily="2" charset="2"/>
              </a:rPr>
              <a:t></a:t>
            </a:r>
            <a:r>
              <a:rPr lang="en-GB" sz="1200" kern="1200" dirty="0">
                <a:solidFill>
                  <a:schemeClr val="tx1"/>
                </a:solidFill>
                <a:effectLst/>
                <a:latin typeface="+mn-lt"/>
                <a:ea typeface="+mn-ea"/>
                <a:cs typeface="+mn-cs"/>
              </a:rPr>
              <a:t> resistance.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 And also don’t assume you know what the person is trying to say before they’ve had a chance to say it all.  If you do, you will listen through the distorted filters of your own personal prejudices, stereotype and experience.</a:t>
            </a:r>
          </a:p>
          <a:p>
            <a:r>
              <a:rPr lang="en-GB" sz="1200" kern="1200" dirty="0">
                <a:solidFill>
                  <a:schemeClr val="tx1"/>
                </a:solidFill>
                <a:effectLst/>
                <a:latin typeface="+mn-lt"/>
                <a:ea typeface="+mn-ea"/>
                <a:cs typeface="+mn-cs"/>
              </a:rPr>
              <a:t>Don’t short circuit the conversation by rushing it or asking specific questions at the expense of open and reflective questions.   Remember reflective questions help ensure what is disclosed is not directed by you or your assumptions about the other person's experience. Rather it flows from the storyteller and what is important to them.  Quite often an unfolding story takes an unexpected turn, rarely what you would have guessed or sought to tease out. An intervention, which short-circuits the conversation to the issues that you see as important, will cause of true concerns to remain hidden.</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Let them tell their story – we often cut people short or refrain from going into too much depth because we fill in the gaps ourselves based on our assumptions – this can be very inaccurate.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a:t>
            </a:r>
            <a:r>
              <a:rPr lang="en-GB" sz="1200" kern="1200" baseline="0" dirty="0">
                <a:solidFill>
                  <a:schemeClr val="tx1"/>
                </a:solidFill>
                <a:effectLst/>
                <a:latin typeface="+mn-lt"/>
                <a:ea typeface="+mn-ea"/>
                <a:cs typeface="+mn-cs"/>
              </a:rPr>
              <a:t> = </a:t>
            </a:r>
            <a:r>
              <a:rPr lang="en-GB" sz="1200" kern="1200" dirty="0">
                <a:solidFill>
                  <a:schemeClr val="tx1"/>
                </a:solidFill>
                <a:effectLst/>
                <a:latin typeface="+mn-lt"/>
                <a:ea typeface="+mn-ea"/>
                <a:cs typeface="+mn-cs"/>
              </a:rPr>
              <a:t>Remember, you are not dealing in facts, but trying to listen to someone else’s reality.  And then enabling them to see for themselves that their world can be different if they so choose.  If your understanding of their world is faulty, they will find it difficult to respond to your work with them.</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54</a:t>
            </a:fld>
            <a:endParaRPr lang="en-GB"/>
          </a:p>
        </p:txBody>
      </p:sp>
    </p:spTree>
    <p:extLst>
      <p:ext uri="{BB962C8B-B14F-4D97-AF65-F5344CB8AC3E}">
        <p14:creationId xmlns:p14="http://schemas.microsoft.com/office/powerpoint/2010/main" val="24295452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Not limitless</a:t>
            </a:r>
            <a:r>
              <a:rPr lang="en-GB" i="1" baseline="0" dirty="0"/>
              <a:t> open Qs – this is not an interrogation.  It’s all about trying to genuinely understand their perspective and responding to that.</a:t>
            </a:r>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55</a:t>
            </a:fld>
            <a:endParaRPr lang="en-GB"/>
          </a:p>
        </p:txBody>
      </p:sp>
    </p:spTree>
    <p:extLst>
      <p:ext uri="{BB962C8B-B14F-4D97-AF65-F5344CB8AC3E}">
        <p14:creationId xmlns:p14="http://schemas.microsoft.com/office/powerpoint/2010/main" val="30828339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 = Discrepant means inconsistent.  To help them identify that where they are now is not where they want to be.   The discrepancy between what they do now and what they really want leads to unease.  That unease can be voiced in many forms.   Verbal expressions like ‘I think I need to start doing things differently’ are one example and is referred to as change talk or self-motivating statements.  I should, I need to, I want to, I am going to are other examples. Dissonance/Discrepancy – the difference between what one is doing and what one really wants in life – and how mismatched they are.</a:t>
            </a:r>
          </a:p>
          <a:p>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a:solidFill>
                  <a:schemeClr val="tx1"/>
                </a:solidFill>
                <a:effectLst/>
                <a:latin typeface="+mn-lt"/>
                <a:ea typeface="+mn-ea"/>
                <a:cs typeface="+mn-cs"/>
              </a:rPr>
              <a:t>B/C = </a:t>
            </a:r>
            <a:r>
              <a:rPr lang="en-GB" sz="1200" kern="1200" dirty="0">
                <a:solidFill>
                  <a:schemeClr val="tx1"/>
                </a:solidFill>
                <a:effectLst/>
                <a:latin typeface="+mn-lt"/>
                <a:ea typeface="+mn-ea"/>
                <a:cs typeface="+mn-cs"/>
              </a:rPr>
              <a:t>Cognitive Dissonance introduced by </a:t>
            </a:r>
            <a:r>
              <a:rPr lang="en-GB" sz="1200" kern="1200" dirty="0" err="1">
                <a:solidFill>
                  <a:schemeClr val="tx1"/>
                </a:solidFill>
                <a:effectLst/>
                <a:latin typeface="+mn-lt"/>
                <a:ea typeface="+mn-ea"/>
                <a:cs typeface="+mn-cs"/>
              </a:rPr>
              <a:t>Festinger</a:t>
            </a:r>
            <a:r>
              <a:rPr lang="en-GB" sz="1200" kern="1200" dirty="0">
                <a:solidFill>
                  <a:schemeClr val="tx1"/>
                </a:solidFill>
                <a:effectLst/>
                <a:latin typeface="+mn-lt"/>
                <a:ea typeface="+mn-ea"/>
                <a:cs typeface="+mn-cs"/>
              </a:rPr>
              <a:t> (1957) who found that where people became aware that their behaviour conflicted with their values and beliefs and long term goals, they were more likely to want to change in order to reduce the discomfort.  This results in intrinsic motivation and is long lived. Highlight discrepancies: plant the seed from which self-motivation can grow.</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 = Extrinsic motivation is short lived: Kohn (2000) and </a:t>
            </a:r>
            <a:r>
              <a:rPr lang="en-GB" sz="1200" kern="1200" dirty="0" err="1">
                <a:solidFill>
                  <a:schemeClr val="tx1"/>
                </a:solidFill>
                <a:effectLst/>
                <a:latin typeface="+mn-lt"/>
                <a:ea typeface="+mn-ea"/>
                <a:cs typeface="+mn-cs"/>
              </a:rPr>
              <a:t>Deci</a:t>
            </a:r>
            <a:r>
              <a:rPr lang="en-GB" sz="1200" kern="1200" dirty="0">
                <a:solidFill>
                  <a:schemeClr val="tx1"/>
                </a:solidFill>
                <a:effectLst/>
                <a:latin typeface="+mn-lt"/>
                <a:ea typeface="+mn-ea"/>
                <a:cs typeface="+mn-cs"/>
              </a:rPr>
              <a:t> &amp; Ryan (1987) found that behaviour which is reinforced only by rewards tended to stop when the rewards stop.  (Similarities to CSA?)  Is their any point linking too much to the CSA?  </a:t>
            </a:r>
          </a:p>
          <a:p>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58</a:t>
            </a:fld>
            <a:endParaRPr lang="en-GB"/>
          </a:p>
        </p:txBody>
      </p:sp>
    </p:spTree>
    <p:extLst>
      <p:ext uri="{BB962C8B-B14F-4D97-AF65-F5344CB8AC3E}">
        <p14:creationId xmlns:p14="http://schemas.microsoft.com/office/powerpoint/2010/main" val="17415077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Internal discomfort (discrepancy or cognitive</a:t>
            </a:r>
            <a:r>
              <a:rPr lang="en-GB" i="1" baseline="0" dirty="0"/>
              <a:t> dissonance) are not the same as confrontation!  There is not place for confrontation in MI.</a:t>
            </a:r>
          </a:p>
          <a:p>
            <a:r>
              <a:rPr lang="en-GB" i="1" baseline="0" dirty="0"/>
              <a:t>Material rewards cause a external change (extrinsic) – and lasts only as long as the reward continues.</a:t>
            </a:r>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59</a:t>
            </a:fld>
            <a:endParaRPr lang="en-GB"/>
          </a:p>
        </p:txBody>
      </p:sp>
    </p:spTree>
    <p:extLst>
      <p:ext uri="{BB962C8B-B14F-4D97-AF65-F5344CB8AC3E}">
        <p14:creationId xmlns:p14="http://schemas.microsoft.com/office/powerpoint/2010/main" val="19154931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 = All change work involves A LOSS of some sort – comfort zone – and this needs to be recognised when working towards change.</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62</a:t>
            </a:fld>
            <a:endParaRPr lang="en-GB"/>
          </a:p>
        </p:txBody>
      </p:sp>
    </p:spTree>
    <p:extLst>
      <p:ext uri="{BB962C8B-B14F-4D97-AF65-F5344CB8AC3E}">
        <p14:creationId xmlns:p14="http://schemas.microsoft.com/office/powerpoint/2010/main" val="40628215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63</a:t>
            </a:fld>
            <a:endParaRPr lang="en-GB"/>
          </a:p>
        </p:txBody>
      </p:sp>
    </p:spTree>
    <p:extLst>
      <p:ext uri="{BB962C8B-B14F-4D97-AF65-F5344CB8AC3E}">
        <p14:creationId xmlns:p14="http://schemas.microsoft.com/office/powerpoint/2010/main" val="13088416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 = Don’t keep doing the same thing if it is not working – change tack.   </a:t>
            </a:r>
          </a:p>
        </p:txBody>
      </p:sp>
      <p:sp>
        <p:nvSpPr>
          <p:cNvPr id="4" name="Slide Number Placeholder 3"/>
          <p:cNvSpPr>
            <a:spLocks noGrp="1"/>
          </p:cNvSpPr>
          <p:nvPr>
            <p:ph type="sldNum" sz="quarter" idx="10"/>
          </p:nvPr>
        </p:nvSpPr>
        <p:spPr/>
        <p:txBody>
          <a:bodyPr/>
          <a:lstStyle/>
          <a:p>
            <a:fld id="{A3A5832C-C0BF-423B-82BB-592F887574C9}" type="slidenum">
              <a:rPr lang="en-GB" smtClean="0"/>
              <a:t>66</a:t>
            </a:fld>
            <a:endParaRPr lang="en-GB"/>
          </a:p>
        </p:txBody>
      </p:sp>
    </p:spTree>
    <p:extLst>
      <p:ext uri="{BB962C8B-B14F-4D97-AF65-F5344CB8AC3E}">
        <p14:creationId xmlns:p14="http://schemas.microsoft.com/office/powerpoint/2010/main" val="11482368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67</a:t>
            </a:fld>
            <a:endParaRPr lang="en-GB"/>
          </a:p>
        </p:txBody>
      </p:sp>
    </p:spTree>
    <p:extLst>
      <p:ext uri="{BB962C8B-B14F-4D97-AF65-F5344CB8AC3E}">
        <p14:creationId xmlns:p14="http://schemas.microsoft.com/office/powerpoint/2010/main" val="2155896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first one is wrong.  Advice should not be controlling – it should be informative.</a:t>
            </a:r>
            <a:r>
              <a:rPr lang="en-GB" baseline="0" dirty="0"/>
              <a:t>   </a:t>
            </a:r>
            <a:r>
              <a:rPr lang="en-GB" dirty="0"/>
              <a:t>Material rewards and sanctions are also good at getting people to change.  But once</a:t>
            </a:r>
            <a:r>
              <a:rPr lang="en-GB" baseline="0" dirty="0"/>
              <a:t> those rewards stop, the behaviour reverts back and is not maintained.  Is this what you want?  Therefore, it is better to encourage change through listening, affirmation and praise.</a:t>
            </a:r>
          </a:p>
          <a:p>
            <a:r>
              <a:rPr lang="en-GB" i="1" dirty="0"/>
              <a:t>References</a:t>
            </a:r>
          </a:p>
          <a:p>
            <a:r>
              <a:rPr lang="en-GB" i="1" dirty="0"/>
              <a:t>A&amp;B :</a:t>
            </a:r>
            <a:r>
              <a:rPr lang="en-GB" i="1" baseline="0" dirty="0"/>
              <a:t> West 1990 (i.e. the opposite of A’s message)</a:t>
            </a:r>
            <a:endParaRPr lang="en-GB" i="1" dirty="0"/>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70</a:t>
            </a:fld>
            <a:endParaRPr lang="en-GB"/>
          </a:p>
        </p:txBody>
      </p:sp>
    </p:spTree>
    <p:extLst>
      <p:ext uri="{BB962C8B-B14F-4D97-AF65-F5344CB8AC3E}">
        <p14:creationId xmlns:p14="http://schemas.microsoft.com/office/powerpoint/2010/main" val="1737983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71</a:t>
            </a:fld>
            <a:endParaRPr lang="en-GB"/>
          </a:p>
        </p:txBody>
      </p:sp>
    </p:spTree>
    <p:extLst>
      <p:ext uri="{BB962C8B-B14F-4D97-AF65-F5344CB8AC3E}">
        <p14:creationId xmlns:p14="http://schemas.microsoft.com/office/powerpoint/2010/main" val="33596118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  = Support self-motivating statements when you hear them.   ‘I think I can do this’ </a:t>
            </a:r>
            <a:r>
              <a:rPr lang="en-GB" sz="1200" kern="1200" dirty="0">
                <a:solidFill>
                  <a:schemeClr val="tx1"/>
                </a:solidFill>
                <a:effectLst/>
                <a:latin typeface="+mn-lt"/>
                <a:ea typeface="+mn-ea"/>
                <a:cs typeface="+mn-cs"/>
                <a:sym typeface="Wingdings" panose="05000000000000000000" pitchFamily="2" charset="2"/>
              </a:rPr>
              <a:t></a:t>
            </a:r>
            <a:r>
              <a:rPr lang="en-GB" sz="1200" kern="1200" dirty="0">
                <a:solidFill>
                  <a:schemeClr val="tx1"/>
                </a:solidFill>
                <a:effectLst/>
                <a:latin typeface="+mn-lt"/>
                <a:ea typeface="+mn-ea"/>
                <a:cs typeface="+mn-cs"/>
              </a:rPr>
              <a:t> ‘I’m sure you can’.   ‘It looks like I need to get to grips with this’ </a:t>
            </a:r>
            <a:r>
              <a:rPr lang="en-GB" sz="1200" kern="1200" dirty="0">
                <a:solidFill>
                  <a:schemeClr val="tx1"/>
                </a:solidFill>
                <a:effectLst/>
                <a:latin typeface="+mn-lt"/>
                <a:ea typeface="+mn-ea"/>
                <a:cs typeface="+mn-cs"/>
                <a:sym typeface="Wingdings" panose="05000000000000000000" pitchFamily="2" charset="2"/>
              </a:rPr>
              <a:t></a:t>
            </a:r>
            <a:r>
              <a:rPr lang="en-GB" sz="1200" kern="1200" dirty="0">
                <a:solidFill>
                  <a:schemeClr val="tx1"/>
                </a:solidFill>
                <a:effectLst/>
                <a:latin typeface="+mn-lt"/>
                <a:ea typeface="+mn-ea"/>
                <a:cs typeface="+mn-cs"/>
              </a:rPr>
              <a:t> ‘Shall we see how we can make this happen?’  ‘Right, I’m ready, let’s do it’ </a:t>
            </a:r>
            <a:r>
              <a:rPr lang="en-GB" sz="1200" kern="1200" dirty="0">
                <a:solidFill>
                  <a:schemeClr val="tx1"/>
                </a:solidFill>
                <a:effectLst/>
                <a:latin typeface="+mn-lt"/>
                <a:ea typeface="+mn-ea"/>
                <a:cs typeface="+mn-cs"/>
                <a:sym typeface="Wingdings" panose="05000000000000000000" pitchFamily="2" charset="2"/>
              </a:rPr>
              <a:t></a:t>
            </a:r>
            <a:r>
              <a:rPr lang="en-GB" sz="1200" kern="1200" dirty="0">
                <a:solidFill>
                  <a:schemeClr val="tx1"/>
                </a:solidFill>
                <a:effectLst/>
                <a:latin typeface="+mn-lt"/>
                <a:ea typeface="+mn-ea"/>
                <a:cs typeface="+mn-cs"/>
              </a:rPr>
              <a:t> ‘with fighting spirit like that I’m sure you’ll do it’.  </a:t>
            </a:r>
          </a:p>
          <a:p>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B = Self-motivation is not something that can be given to someone  Self motivating statements have to come from the individual.  The facilitator must back off from trying to persuade – it can ironically make that person more likely to resist.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 = We must respond positively to this ‘commitment language’.</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If expressed commitment increases in intensity during a session, change is more likely.  (remember, if it reduces, change what you are doing).</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a:t>
            </a:r>
            <a:r>
              <a:rPr lang="en-GB" sz="1200" kern="1200" baseline="0" dirty="0">
                <a:solidFill>
                  <a:schemeClr val="tx1"/>
                </a:solidFill>
                <a:effectLst/>
                <a:latin typeface="+mn-lt"/>
                <a:ea typeface="+mn-ea"/>
                <a:cs typeface="+mn-cs"/>
              </a:rPr>
              <a:t> = Research shows that what facilitator’s believe users can or cannot do affects them too (Pygmalion effect after Bernard Shaw’s play where a lower class lady is taught to speak in upper class tone quite effectively – presumably because of the positive belief of her teacher in her).</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5832C-C0BF-423B-82BB-592F887574C9}" type="slidenum">
              <a:rPr lang="en-GB" smtClean="0"/>
              <a:t>74</a:t>
            </a:fld>
            <a:endParaRPr lang="en-GB"/>
          </a:p>
        </p:txBody>
      </p:sp>
    </p:spTree>
    <p:extLst>
      <p:ext uri="{BB962C8B-B14F-4D97-AF65-F5344CB8AC3E}">
        <p14:creationId xmlns:p14="http://schemas.microsoft.com/office/powerpoint/2010/main" val="37505206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75</a:t>
            </a:fld>
            <a:endParaRPr lang="en-GB"/>
          </a:p>
        </p:txBody>
      </p:sp>
    </p:spTree>
    <p:extLst>
      <p:ext uri="{BB962C8B-B14F-4D97-AF65-F5344CB8AC3E}">
        <p14:creationId xmlns:p14="http://schemas.microsoft.com/office/powerpoint/2010/main" val="5421398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 of the above are true</a:t>
            </a:r>
            <a:r>
              <a:rPr lang="en-GB" baseline="0" dirty="0"/>
              <a:t>.  Interestingly, there was significantly more impact on future learning behaviour when this ‘commitment language’ increased in intensity and quality towards the end of the session rather than decreased during the session.</a:t>
            </a:r>
            <a:endParaRPr lang="en-GB" dirty="0"/>
          </a:p>
          <a:p>
            <a:endParaRPr lang="en-GB" dirty="0"/>
          </a:p>
          <a:p>
            <a:r>
              <a:rPr lang="en-GB" i="1" dirty="0"/>
              <a:t>References:</a:t>
            </a:r>
          </a:p>
          <a:p>
            <a:r>
              <a:rPr lang="en-GB" i="1" dirty="0" err="1"/>
              <a:t>Amrhein</a:t>
            </a:r>
            <a:r>
              <a:rPr lang="en-GB" i="1" dirty="0"/>
              <a:t> et al 2003 Psycholinguistic research</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78</a:t>
            </a:fld>
            <a:endParaRPr lang="en-GB"/>
          </a:p>
        </p:txBody>
      </p:sp>
    </p:spTree>
    <p:extLst>
      <p:ext uri="{BB962C8B-B14F-4D97-AF65-F5344CB8AC3E}">
        <p14:creationId xmlns:p14="http://schemas.microsoft.com/office/powerpoint/2010/main" val="17521404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79</a:t>
            </a:fld>
            <a:endParaRPr lang="en-GB"/>
          </a:p>
        </p:txBody>
      </p:sp>
    </p:spTree>
    <p:extLst>
      <p:ext uri="{BB962C8B-B14F-4D97-AF65-F5344CB8AC3E}">
        <p14:creationId xmlns:p14="http://schemas.microsoft.com/office/powerpoint/2010/main" val="28808786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good for:</a:t>
            </a:r>
          </a:p>
          <a:p>
            <a:r>
              <a:rPr lang="en-GB" sz="1200" dirty="0"/>
              <a:t>Your trainees</a:t>
            </a:r>
          </a:p>
          <a:p>
            <a:r>
              <a:rPr lang="en-GB" sz="1200" dirty="0"/>
              <a:t>Your patients</a:t>
            </a:r>
          </a:p>
          <a:p>
            <a:r>
              <a:rPr lang="en-GB" sz="1200" dirty="0"/>
              <a:t>Your children </a:t>
            </a:r>
          </a:p>
          <a:p>
            <a:r>
              <a:rPr lang="en-GB" sz="1200" dirty="0"/>
              <a:t>The rest of your family</a:t>
            </a:r>
          </a:p>
          <a:p>
            <a:r>
              <a:rPr lang="en-GB" sz="1200" dirty="0"/>
              <a:t>Your relatives</a:t>
            </a:r>
          </a:p>
          <a:p>
            <a:r>
              <a:rPr lang="en-GB" sz="1200" dirty="0"/>
              <a:t>Yourself</a:t>
            </a:r>
          </a:p>
          <a:p>
            <a:r>
              <a:rPr lang="en-GB" sz="1200" dirty="0"/>
              <a:t>The WORLD!</a:t>
            </a:r>
          </a:p>
          <a:p>
            <a:endParaRPr lang="en-GB" sz="1200" dirty="0"/>
          </a:p>
          <a:p>
            <a:r>
              <a:rPr lang="en-GB" sz="1200" dirty="0"/>
              <a:t>Furthermore…</a:t>
            </a:r>
          </a:p>
          <a:p>
            <a:pPr marL="457200" indent="-457200">
              <a:buFont typeface="+mj-lt"/>
              <a:buAutoNum type="arabicPeriod"/>
            </a:pPr>
            <a:r>
              <a:rPr lang="en-GB" sz="1200" dirty="0"/>
              <a:t>You do not need qualification in psychology, psychiatry or counselling.   </a:t>
            </a:r>
          </a:p>
          <a:p>
            <a:pPr marL="457200" indent="-457200">
              <a:buFont typeface="+mj-lt"/>
              <a:buAutoNum type="arabicPeriod"/>
            </a:pPr>
            <a:r>
              <a:rPr lang="en-GB" sz="1200" dirty="0"/>
              <a:t>Anyone can develop these skills.</a:t>
            </a:r>
          </a:p>
          <a:p>
            <a:endParaRPr lang="en-GB" sz="1200" dirty="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81</a:t>
            </a:fld>
            <a:endParaRPr lang="en-GB"/>
          </a:p>
        </p:txBody>
      </p:sp>
    </p:spTree>
    <p:extLst>
      <p:ext uri="{BB962C8B-B14F-4D97-AF65-F5344CB8AC3E}">
        <p14:creationId xmlns:p14="http://schemas.microsoft.com/office/powerpoint/2010/main" val="29140948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Motivation is a process.  It cannot</a:t>
            </a:r>
            <a:r>
              <a:rPr lang="en-GB" baseline="0" dirty="0"/>
              <a:t> be shovelled into a wheel barrow and handed over to someone.  You have to work at it.  That work needn’t be hard work (for the facilitator). </a:t>
            </a:r>
          </a:p>
          <a:p>
            <a:r>
              <a:rPr lang="en-GB" dirty="0">
                <a:sym typeface="Wingdings" panose="05000000000000000000" pitchFamily="2" charset="2"/>
              </a:rPr>
              <a:t>MOST OF YOU DO THIS STUFF PERIODICALLY WITHOUT EVEN KNOWING.</a:t>
            </a:r>
          </a:p>
          <a:p>
            <a:r>
              <a:rPr lang="en-GB" sz="1200" kern="1200" dirty="0">
                <a:solidFill>
                  <a:schemeClr val="tx1"/>
                </a:solidFill>
                <a:effectLst/>
                <a:latin typeface="+mn-lt"/>
                <a:ea typeface="+mn-ea"/>
                <a:cs typeface="+mn-cs"/>
              </a:rPr>
              <a:t>‘The meaning of your communication is the response you get.  If you are not getting the response you want, change what you are doing.’ (</a:t>
            </a:r>
            <a:r>
              <a:rPr lang="en-GB" sz="1200" kern="1200" dirty="0" err="1">
                <a:solidFill>
                  <a:schemeClr val="tx1"/>
                </a:solidFill>
                <a:effectLst/>
                <a:latin typeface="+mn-lt"/>
                <a:ea typeface="+mn-ea"/>
                <a:cs typeface="+mn-cs"/>
              </a:rPr>
              <a:t>Laborde</a:t>
            </a:r>
            <a:r>
              <a:rPr lang="en-GB" sz="1200" kern="1200" dirty="0">
                <a:solidFill>
                  <a:schemeClr val="tx1"/>
                </a:solidFill>
                <a:effectLst/>
                <a:latin typeface="+mn-lt"/>
                <a:ea typeface="+mn-ea"/>
                <a:cs typeface="+mn-cs"/>
              </a:rPr>
              <a:t> 1987)</a:t>
            </a:r>
          </a:p>
          <a:p>
            <a:r>
              <a:rPr lang="en-GB" sz="1200" kern="1200" dirty="0">
                <a:solidFill>
                  <a:schemeClr val="tx1"/>
                </a:solidFill>
                <a:effectLst/>
                <a:latin typeface="+mn-lt"/>
                <a:ea typeface="+mn-ea"/>
                <a:cs typeface="+mn-cs"/>
              </a:rPr>
              <a:t>The meaning of your communication is the response you get.  Which may be different to the one you intended.</a:t>
            </a:r>
          </a:p>
          <a:p>
            <a:r>
              <a:rPr lang="en-GB" sz="1200" kern="1200" dirty="0">
                <a:solidFill>
                  <a:schemeClr val="tx1"/>
                </a:solidFill>
                <a:effectLst/>
                <a:latin typeface="+mn-lt"/>
                <a:ea typeface="+mn-ea"/>
                <a:cs typeface="+mn-cs"/>
              </a:rPr>
              <a:t>Don’t assume what the other person read about your behaviour </a:t>
            </a:r>
            <a:r>
              <a:rPr lang="en-GB" sz="1200" kern="1200" dirty="0">
                <a:solidFill>
                  <a:schemeClr val="tx1"/>
                </a:solidFill>
                <a:effectLst/>
                <a:latin typeface="+mn-lt"/>
                <a:ea typeface="+mn-ea"/>
                <a:cs typeface="+mn-cs"/>
                <a:sym typeface="Wingdings" panose="05000000000000000000" pitchFamily="2" charset="2"/>
              </a:rPr>
              <a:t></a:t>
            </a:r>
            <a:r>
              <a:rPr lang="en-GB" sz="1200" kern="1200" dirty="0">
                <a:solidFill>
                  <a:schemeClr val="tx1"/>
                </a:solidFill>
                <a:effectLst/>
                <a:latin typeface="+mn-lt"/>
                <a:ea typeface="+mn-ea"/>
                <a:cs typeface="+mn-cs"/>
              </a:rPr>
              <a:t> Ask them!  Otherwise unsuccessful interactions and outcomes.</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sym typeface="Wingdings" panose="05000000000000000000" pitchFamily="2" charset="2"/>
              </a:rPr>
              <a:t>Practise : </a:t>
            </a:r>
            <a:r>
              <a:rPr lang="en-GB" sz="1200" dirty="0"/>
              <a:t>our tone of voice needs to be gentle and reflective rather than accusing.</a:t>
            </a:r>
          </a:p>
          <a:p>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82</a:t>
            </a:fld>
            <a:endParaRPr lang="en-GB"/>
          </a:p>
        </p:txBody>
      </p:sp>
    </p:spTree>
    <p:extLst>
      <p:ext uri="{BB962C8B-B14F-4D97-AF65-F5344CB8AC3E}">
        <p14:creationId xmlns:p14="http://schemas.microsoft.com/office/powerpoint/2010/main" val="22111849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 careful of why questions – they can  have unintended overtones of criticism.</a:t>
            </a:r>
            <a:r>
              <a:rPr lang="en-GB" baseline="0" dirty="0"/>
              <a:t>   Gentle with the questioning or reframe Why questions to something like ‘What is it about that which….’</a:t>
            </a:r>
          </a:p>
          <a:p>
            <a:r>
              <a:rPr lang="en-GB" baseline="0" dirty="0"/>
              <a:t>Actually, what maters most, as in all conversations, is not the exact for of words, but the manner in which they are spoken and the response you get.</a:t>
            </a:r>
          </a:p>
          <a:p>
            <a:r>
              <a:rPr lang="en-GB" baseline="0" dirty="0"/>
              <a:t>Don’t ask more than three questions in a row (even if they are open ones).  </a:t>
            </a:r>
          </a:p>
          <a:p>
            <a:r>
              <a:rPr lang="en-GB" baseline="0" dirty="0"/>
              <a:t>----</a:t>
            </a:r>
          </a:p>
          <a:p>
            <a:r>
              <a:rPr lang="en-GB" dirty="0"/>
              <a:t>Socrates,</a:t>
            </a:r>
            <a:r>
              <a:rPr lang="en-GB" baseline="0" dirty="0"/>
              <a:t> the 5</a:t>
            </a:r>
            <a:r>
              <a:rPr lang="en-GB" baseline="30000" dirty="0"/>
              <a:t>th</a:t>
            </a:r>
            <a:r>
              <a:rPr lang="en-GB" baseline="0" dirty="0"/>
              <a:t> C BC philosopher, asked questions that led the speaker to present arguments for change themselves.  He teased out discrepancy.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technique, </a:t>
            </a:r>
            <a:r>
              <a:rPr lang="en-US" sz="1200" b="1" kern="1200" dirty="0">
                <a:solidFill>
                  <a:schemeClr val="tx1"/>
                </a:solidFill>
                <a:effectLst/>
                <a:latin typeface="+mn-lt"/>
                <a:ea typeface="+mn-ea"/>
                <a:cs typeface="+mn-cs"/>
              </a:rPr>
              <a:t>the teacher professes ignorance of the topic in order to engage in dialogue with the students.</a:t>
            </a:r>
            <a:r>
              <a:rPr lang="en-US" sz="1200" kern="1200" dirty="0">
                <a:solidFill>
                  <a:schemeClr val="tx1"/>
                </a:solidFill>
                <a:effectLst/>
                <a:latin typeface="+mn-lt"/>
                <a:ea typeface="+mn-ea"/>
                <a:cs typeface="+mn-cs"/>
              </a:rPr>
              <a:t> With this “acting dumb,” the student develops the fullest possible knowledge about the topic </a:t>
            </a:r>
            <a:r>
              <a:rPr lang="en-GB" sz="1200" dirty="0"/>
              <a:t>(disciplined &amp; rigorously thoughtful dialogue). Encourage completeness in thinking (so that the learner moves towards their ultimate goal)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GB" dirty="0">
                <a:effectLst/>
              </a:rPr>
              <a:t>Named for Socrates (ca. 470-399 B. C.), the early Greek philosopher/teacher, a Socratic approach to teaching is based on the practice of disciplined, rigorously thoughtful dialogue. The instructor professes ignorance of the topic under discussion in order to elicit engaged dialogue with students. Socrates was convinced that disciplined practice of thoughtful questioning enables the scholar/student to examine ideas logically and to be able to determine the validity of those ideas. Also known as the dialectical approach, this type of questioning can correct misconceptions and lead to reliable knowledge construction. </a:t>
            </a:r>
          </a:p>
          <a:p>
            <a:r>
              <a:rPr lang="en-GB" dirty="0">
                <a:effectLst/>
              </a:rPr>
              <a:t>Although "Socratic questioning" appears simple, it is in fact intensely rigorous. As described in the writings of Plato, a student of Socrates, the teacher feigns ignorance about a given subject in order to acquire another person's fullest possible knowledge of the topic. Individuals have the capacity to recognize contradictions, so Socrates assumed that incomplete or inaccurate ideas would be corrected during the process of disciplined questioning, and hence would lead to progressively greater truth and accuracy.</a:t>
            </a:r>
            <a:endParaRPr lang="en-GB" sz="1200" kern="1200" dirty="0">
              <a:solidFill>
                <a:schemeClr val="tx1"/>
              </a:solidFill>
              <a:effectLst/>
              <a:latin typeface="+mn-lt"/>
              <a:ea typeface="+mn-ea"/>
              <a:cs typeface="+mn-cs"/>
            </a:endParaRPr>
          </a:p>
          <a:p>
            <a:endParaRPr lang="en-GB" dirty="0"/>
          </a:p>
          <a:p>
            <a:endParaRPr lang="en-GB" baseline="0" dirty="0"/>
          </a:p>
        </p:txBody>
      </p:sp>
      <p:sp>
        <p:nvSpPr>
          <p:cNvPr id="4" name="Slide Number Placeholder 3"/>
          <p:cNvSpPr>
            <a:spLocks noGrp="1"/>
          </p:cNvSpPr>
          <p:nvPr>
            <p:ph type="sldNum" sz="quarter" idx="10"/>
          </p:nvPr>
        </p:nvSpPr>
        <p:spPr/>
        <p:txBody>
          <a:bodyPr/>
          <a:lstStyle/>
          <a:p>
            <a:fld id="{DB848576-12ED-4842-977D-6590054D4860}" type="slidenum">
              <a:rPr lang="en-GB" smtClean="0"/>
              <a:t>83</a:t>
            </a:fld>
            <a:endParaRPr lang="en-GB"/>
          </a:p>
        </p:txBody>
      </p:sp>
    </p:spTree>
    <p:extLst>
      <p:ext uri="{BB962C8B-B14F-4D97-AF65-F5344CB8AC3E}">
        <p14:creationId xmlns:p14="http://schemas.microsoft.com/office/powerpoint/2010/main" val="39188359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Socrates,</a:t>
            </a:r>
            <a:r>
              <a:rPr lang="en-GB" baseline="0" dirty="0"/>
              <a:t> the 5</a:t>
            </a:r>
            <a:r>
              <a:rPr lang="en-GB" baseline="30000" dirty="0"/>
              <a:t>th</a:t>
            </a:r>
            <a:r>
              <a:rPr lang="en-GB" baseline="0" dirty="0"/>
              <a:t> C BC philosopher, asked questions that led the speaker to present arguments for change themselves.  He teased out discrepancy.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technique, </a:t>
            </a:r>
            <a:r>
              <a:rPr lang="en-US" sz="1200" b="1" kern="1200" dirty="0">
                <a:solidFill>
                  <a:schemeClr val="tx1"/>
                </a:solidFill>
                <a:effectLst/>
                <a:latin typeface="+mn-lt"/>
                <a:ea typeface="+mn-ea"/>
                <a:cs typeface="+mn-cs"/>
              </a:rPr>
              <a:t>the teacher professes ignorance of the topic in order to engage in dialogue with the students.</a:t>
            </a:r>
            <a:r>
              <a:rPr lang="en-US" sz="1200" kern="1200" dirty="0">
                <a:solidFill>
                  <a:schemeClr val="tx1"/>
                </a:solidFill>
                <a:effectLst/>
                <a:latin typeface="+mn-lt"/>
                <a:ea typeface="+mn-ea"/>
                <a:cs typeface="+mn-cs"/>
              </a:rPr>
              <a:t> With this “acting dumb,” the student develops the fullest possible knowledge about the topic. </a:t>
            </a:r>
          </a:p>
          <a:p>
            <a:r>
              <a:rPr lang="en-GB" dirty="0">
                <a:effectLst/>
              </a:rPr>
              <a:t>Named for Socrates (ca. 470-399 B. C.), the early Greek philosopher/teacher, a Socratic approach to teaching is based on the practice of disciplined, rigorously thoughtful dialogue. The instructor professes ignorance of the topic under discussion in order to elicit engaged dialogue with students. Socrates was convinced that disciplined practice of thoughtful questioning enables the scholar/student to examine ideas logically and to be able to determine the validity of those ideas. Also known as the dialectical approach, this type of questioning can correct misconceptions and lead to reliable knowledge construction. </a:t>
            </a:r>
          </a:p>
          <a:p>
            <a:r>
              <a:rPr lang="en-GB" dirty="0">
                <a:effectLst/>
              </a:rPr>
              <a:t>Although "Socratic questioning" appears simple, it is in fact intensely rigorous. As described in the writings of Plato, a student of Socrates, the teacher feigns ignorance about a given subject in order to acquire another person's fullest possible knowledge of the topic. </a:t>
            </a:r>
            <a:r>
              <a:rPr lang="en-GB">
                <a:effectLst/>
              </a:rPr>
              <a:t>Individuals have the capacity to recognize contradictions, so Socrates assumed that incomplete or inaccurate ideas would be corrected during the process of disciplined questioning, and hence would lead to progressively greater truth and accuracy.</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85</a:t>
            </a:fld>
            <a:endParaRPr lang="en-GB"/>
          </a:p>
        </p:txBody>
      </p:sp>
    </p:spTree>
    <p:extLst>
      <p:ext uri="{BB962C8B-B14F-4D97-AF65-F5344CB8AC3E}">
        <p14:creationId xmlns:p14="http://schemas.microsoft.com/office/powerpoint/2010/main" val="10008659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Roadblocks are interventions</a:t>
            </a:r>
            <a:r>
              <a:rPr lang="en-GB" baseline="0" dirty="0"/>
              <a:t> from the facilitator which hinder change (Thomas Gordon, 1970).   The intention of roadblocks is good – for example to help problem solve, but what often results is bad </a:t>
            </a:r>
            <a:r>
              <a:rPr lang="en-GB" baseline="0" dirty="0">
                <a:sym typeface="Wingdings" panose="05000000000000000000" pitchFamily="2" charset="2"/>
              </a:rPr>
              <a:t> resistance.</a:t>
            </a:r>
          </a:p>
          <a:p>
            <a:r>
              <a:rPr lang="en-GB" baseline="0" dirty="0">
                <a:sym typeface="Wingdings" panose="05000000000000000000" pitchFamily="2" charset="2"/>
              </a:rPr>
              <a:t>Moralising: ‘Was that fair?’</a:t>
            </a:r>
          </a:p>
          <a:p>
            <a:r>
              <a:rPr lang="en-GB" baseline="0" dirty="0">
                <a:sym typeface="Wingdings" panose="05000000000000000000" pitchFamily="2" charset="2"/>
              </a:rPr>
              <a:t>Judging: ‘That wasn’t the best thing to do was it?’</a:t>
            </a:r>
          </a:p>
          <a:p>
            <a:r>
              <a:rPr lang="en-GB" baseline="0" dirty="0">
                <a:sym typeface="Wingdings" panose="05000000000000000000" pitchFamily="2" charset="2"/>
              </a:rPr>
              <a:t>Lecturing/Directing: ‘I would do x, y and z’</a:t>
            </a:r>
          </a:p>
          <a:p>
            <a:r>
              <a:rPr lang="en-GB" baseline="0" dirty="0">
                <a:sym typeface="Wingdings" panose="05000000000000000000" pitchFamily="2" charset="2"/>
              </a:rPr>
              <a:t>Criticising: ‘That wasn’t very clever was it?’</a:t>
            </a:r>
          </a:p>
          <a:p>
            <a:r>
              <a:rPr lang="en-GB" dirty="0"/>
              <a:t>--------------</a:t>
            </a:r>
          </a:p>
          <a:p>
            <a:r>
              <a:rPr lang="en-GB" dirty="0"/>
              <a:t>Manage resistance by</a:t>
            </a:r>
          </a:p>
          <a:p>
            <a:r>
              <a:rPr lang="en-GB" baseline="0" dirty="0"/>
              <a:t>Listen, Reflect and Summarise more</a:t>
            </a:r>
          </a:p>
          <a:p>
            <a:r>
              <a:rPr lang="en-GB" baseline="0" dirty="0"/>
              <a:t>Ask less questions</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Emphasise personal choices and control</a:t>
            </a:r>
          </a:p>
          <a:p>
            <a:r>
              <a:rPr lang="en-GB" baseline="0" dirty="0"/>
              <a:t>May need to find a new focus</a:t>
            </a:r>
          </a:p>
          <a:p>
            <a:r>
              <a:rPr lang="en-GB" baseline="0" dirty="0"/>
              <a:t>Highlight discrepancies ( &amp; Socratic Questions)</a:t>
            </a:r>
          </a:p>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One view of resistance is that the client is behaving defiantly (usually facilitator).  Another is that resistance is a signal that the client views the situation differently (client’s).  The facilitator needs to adjust to resistance,</a:t>
            </a:r>
            <a:r>
              <a:rPr lang="en-GB" sz="1200" b="0" i="0" kern="1200" baseline="0" dirty="0">
                <a:solidFill>
                  <a:schemeClr val="tx1"/>
                </a:solidFill>
                <a:effectLst/>
                <a:latin typeface="+mn-lt"/>
                <a:ea typeface="+mn-ea"/>
                <a:cs typeface="+mn-cs"/>
              </a:rPr>
              <a:t> avoid argument, express empathy, and divert the energy the client is investing in resistance towards a positive change.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baseline="0" dirty="0">
                <a:solidFill>
                  <a:schemeClr val="tx1"/>
                </a:solidFill>
                <a:effectLst/>
                <a:latin typeface="+mn-lt"/>
                <a:ea typeface="+mn-ea"/>
                <a:cs typeface="+mn-cs"/>
                <a:sym typeface="Wingdings" panose="05000000000000000000" pitchFamily="2" charset="2"/>
              </a:rPr>
              <a:t>Here’s a comprehensive list of ways to deflect that energy towards a positive direction.  Remember, these questions can appear aggressive if not asked in the right way!</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Simple reflection</a:t>
            </a:r>
            <a:r>
              <a:rPr lang="en-GB" sz="1200" kern="1200" dirty="0">
                <a:solidFill>
                  <a:schemeClr val="tx1"/>
                </a:solidFill>
                <a:effectLst/>
                <a:latin typeface="+mn-lt"/>
                <a:ea typeface="+mn-ea"/>
                <a:cs typeface="+mn-cs"/>
              </a:rPr>
              <a:t>: The simplest approach to responding to resistance is with </a:t>
            </a:r>
            <a:r>
              <a:rPr lang="en-GB" sz="1200" kern="1200" dirty="0" err="1">
                <a:solidFill>
                  <a:schemeClr val="tx1"/>
                </a:solidFill>
                <a:effectLst/>
                <a:latin typeface="+mn-lt"/>
                <a:ea typeface="+mn-ea"/>
                <a:cs typeface="+mn-cs"/>
              </a:rPr>
              <a:t>nonresistance</a:t>
            </a:r>
            <a:r>
              <a:rPr lang="en-GB" sz="1200" kern="1200" dirty="0">
                <a:solidFill>
                  <a:schemeClr val="tx1"/>
                </a:solidFill>
                <a:effectLst/>
                <a:latin typeface="+mn-lt"/>
                <a:ea typeface="+mn-ea"/>
                <a:cs typeface="+mn-cs"/>
              </a:rPr>
              <a:t>, by repeating the client’s statement in a neutral form.  This acknowledges and validates what the client has said and can elicit an opposing response.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Client: I don’t plan to quit drinking anytime soon.</a:t>
            </a:r>
          </a:p>
          <a:p>
            <a:r>
              <a:rPr lang="en-GB" sz="1200" kern="1200" dirty="0">
                <a:solidFill>
                  <a:schemeClr val="tx1"/>
                </a:solidFill>
                <a:effectLst/>
                <a:latin typeface="+mn-lt"/>
                <a:ea typeface="+mn-ea"/>
                <a:cs typeface="+mn-cs"/>
              </a:rPr>
              <a:t>Clinician: You don’t think that abstinence would work for you right now.</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Amplified reflection</a:t>
            </a:r>
            <a:r>
              <a:rPr lang="en-GB" sz="1200" kern="1200" dirty="0">
                <a:solidFill>
                  <a:schemeClr val="tx1"/>
                </a:solidFill>
                <a:effectLst/>
                <a:latin typeface="+mn-lt"/>
                <a:ea typeface="+mn-ea"/>
                <a:cs typeface="+mn-cs"/>
              </a:rPr>
              <a:t>: Another strategy is to reflect the client’s statement in an exaggerated form—to state it in a more extreme way but without sarcasm.  This can move the client toward positive change rather than resistance.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Client: I don’t know why my wife is worried about this.  I don’t drink</a:t>
            </a:r>
          </a:p>
          <a:p>
            <a:r>
              <a:rPr lang="en-GB" sz="1200" kern="1200" dirty="0">
                <a:solidFill>
                  <a:schemeClr val="tx1"/>
                </a:solidFill>
                <a:effectLst/>
                <a:latin typeface="+mn-lt"/>
                <a:ea typeface="+mn-ea"/>
                <a:cs typeface="+mn-cs"/>
              </a:rPr>
              <a:t>Clinician: So your wife is worrying needlessly.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Double-sided reflection</a:t>
            </a:r>
            <a:r>
              <a:rPr lang="en-GB" sz="1200" kern="1200" dirty="0">
                <a:solidFill>
                  <a:schemeClr val="tx1"/>
                </a:solidFill>
                <a:effectLst/>
                <a:latin typeface="+mn-lt"/>
                <a:ea typeface="+mn-ea"/>
                <a:cs typeface="+mn-cs"/>
              </a:rPr>
              <a:t>: A third strategy entails acknowledging what the client has said but then also stating contrary things she has said in the past.  This requires the use of information that the client has offered previously, although perhaps not in the same session.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Client: I know you want me to give up drinking completely, but I’m not going to do that!</a:t>
            </a:r>
          </a:p>
          <a:p>
            <a:r>
              <a:rPr lang="en-GB" sz="1200" kern="1200" dirty="0">
                <a:solidFill>
                  <a:schemeClr val="tx1"/>
                </a:solidFill>
                <a:effectLst/>
                <a:latin typeface="+mn-lt"/>
                <a:ea typeface="+mn-ea"/>
                <a:cs typeface="+mn-cs"/>
              </a:rPr>
              <a:t>Clinician: You can see that there are some real problems here, but you’re not will to think about quitting altogether.</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Shifting focus</a:t>
            </a:r>
            <a:r>
              <a:rPr lang="en-GB" sz="1200" kern="1200" dirty="0">
                <a:solidFill>
                  <a:schemeClr val="tx1"/>
                </a:solidFill>
                <a:effectLst/>
                <a:latin typeface="+mn-lt"/>
                <a:ea typeface="+mn-ea"/>
                <a:cs typeface="+mn-cs"/>
              </a:rPr>
              <a:t>: You can defuse resistance by helping the client shift focus away from obstacles and barriers.  This method offers an opportunity to affirm your client’s personal choice regarding the conduct of his own life.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Client: I can’t stop smoking pot when all my friends are doing it.</a:t>
            </a:r>
          </a:p>
          <a:p>
            <a:r>
              <a:rPr lang="en-GB" sz="1200" kern="1200" dirty="0">
                <a:solidFill>
                  <a:schemeClr val="tx1"/>
                </a:solidFill>
                <a:effectLst/>
                <a:latin typeface="+mn-lt"/>
                <a:ea typeface="+mn-ea"/>
                <a:cs typeface="+mn-cs"/>
              </a:rPr>
              <a:t>Clinician: You’re way ahead of me.  We’re still exploring your concerns about whether you can get into college.  We’re not ready yet to decide how marijuana fits into your goals.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Agreement with a twist</a:t>
            </a:r>
            <a:r>
              <a:rPr lang="en-GB" sz="1200" kern="1200" dirty="0">
                <a:solidFill>
                  <a:schemeClr val="tx1"/>
                </a:solidFill>
                <a:effectLst/>
                <a:latin typeface="+mn-lt"/>
                <a:ea typeface="+mn-ea"/>
                <a:cs typeface="+mn-cs"/>
              </a:rPr>
              <a:t>: A subtle strategy is to agree with the client, but with a  slight twist or change of direction that propels the discussion forward.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Client: Why are you and my wife so stuck on my drinking? What about all her problems?  You’d drink, too, if your family were nagging you all the time.</a:t>
            </a:r>
          </a:p>
          <a:p>
            <a:r>
              <a:rPr lang="en-GB" sz="1200" kern="1200" dirty="0">
                <a:solidFill>
                  <a:schemeClr val="tx1"/>
                </a:solidFill>
                <a:effectLst/>
                <a:latin typeface="+mn-lt"/>
                <a:ea typeface="+mn-ea"/>
                <a:cs typeface="+mn-cs"/>
              </a:rPr>
              <a:t>Clinician: You’ve got a good point there, and that’s important.  There is a bigger picture here, and maybe I haven’t been paying enough attention to that.  It’s not as simple as one person’s drinking. I agree with you that we shouldn’t be trying to place blame here.  Drinking problems like these do involve the whole family.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Reframing</a:t>
            </a:r>
            <a:r>
              <a:rPr lang="en-GB" sz="1200" kern="1200" dirty="0">
                <a:solidFill>
                  <a:schemeClr val="tx1"/>
                </a:solidFill>
                <a:effectLst/>
                <a:latin typeface="+mn-lt"/>
                <a:ea typeface="+mn-ea"/>
                <a:cs typeface="+mn-cs"/>
              </a:rPr>
              <a:t>: A good strategy to use when a client denies personal problems is reframing—offering a new and positive interpretation of negative information provided by the client.</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Client: My husband is always nagging me about my drinking—always calling me an alcoholic.  It really bugs me.</a:t>
            </a:r>
          </a:p>
          <a:p>
            <a:r>
              <a:rPr lang="en-GB" sz="1200" kern="1200" dirty="0">
                <a:solidFill>
                  <a:schemeClr val="tx1"/>
                </a:solidFill>
                <a:effectLst/>
                <a:latin typeface="+mn-lt"/>
                <a:ea typeface="+mn-ea"/>
                <a:cs typeface="+mn-cs"/>
              </a:rPr>
              <a:t>Clinician: It sounds like he really cares about you and is concerned, although he expresses it in a way that makes you angry.  Maybe we can help him learn how to tell you he loves you and is worried about you in a more positive and acceptable way.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Siding with the negative</a:t>
            </a:r>
            <a:r>
              <a:rPr lang="en-GB" sz="1200" kern="1200" dirty="0">
                <a:solidFill>
                  <a:schemeClr val="tx1"/>
                </a:solidFill>
                <a:effectLst/>
                <a:latin typeface="+mn-lt"/>
                <a:ea typeface="+mn-ea"/>
                <a:cs typeface="+mn-cs"/>
              </a:rPr>
              <a:t>: One more strategy for adapting to client resistance is to take the negative voice in the discussion.  This is not “reverse psychology,” nor does it involve the ethical quandaries of prescribing more of the symptom, as in a “therapeutic paradox.”  Siding with the negative is stating what the client has already said while arguing against changes, perhaps as an amplified reflection.  The therapist should be cautious in using this too early in treatment or with depressed clients.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Client: Well, I know some people think I drink too much, and I may be damaging my liver, but I still don’t believe I’m an alcoholic or in need of treatment.</a:t>
            </a:r>
          </a:p>
          <a:p>
            <a:r>
              <a:rPr lang="en-GB" sz="1200" kern="1200" dirty="0">
                <a:solidFill>
                  <a:schemeClr val="tx1"/>
                </a:solidFill>
                <a:effectLst/>
                <a:latin typeface="+mn-lt"/>
                <a:ea typeface="+mn-ea"/>
                <a:cs typeface="+mn-cs"/>
              </a:rPr>
              <a:t>Clinician: We’ve spent considerable time now going over your positive feelings and concerns about your drinking, but you still don’t think you are ready or want to change your drinking patterns. Maybe changing would be too difficult for you, especially if you really want to stay the same. Anyway, I’m not sure you believe you could change even if you really wanted to.</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sym typeface="Wingdings" panose="05000000000000000000" pitchFamily="2" charset="2"/>
            </a:endParaRPr>
          </a:p>
          <a:p>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86</a:t>
            </a:fld>
            <a:endParaRPr lang="en-GB"/>
          </a:p>
        </p:txBody>
      </p:sp>
    </p:spTree>
    <p:extLst>
      <p:ext uri="{BB962C8B-B14F-4D97-AF65-F5344CB8AC3E}">
        <p14:creationId xmlns:p14="http://schemas.microsoft.com/office/powerpoint/2010/main" val="38891403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Contacts</a:t>
            </a:r>
          </a:p>
          <a:p>
            <a:r>
              <a:rPr lang="en-GB" dirty="0"/>
              <a:t>Clarify contracts</a:t>
            </a:r>
            <a:r>
              <a:rPr lang="en-GB" baseline="0" dirty="0"/>
              <a:t> is the starting point for working with people who want to change.  Do it right from the start – induction.   This involves sharing expectations from the post and to have a clear understanding of the working relationship between yourself and the other person.  You need to get to a shared state of understanding.  It will involve things like why you train and the role of feedback – not to tell off but to help become even better.  The trainee needs to buy into this, and then you can refer to it again periodically.  It becomes your grounding point.</a:t>
            </a:r>
          </a:p>
          <a:p>
            <a:endParaRPr lang="en-GB" baseline="0" dirty="0"/>
          </a:p>
          <a:p>
            <a:r>
              <a:rPr lang="en-GB" baseline="0" dirty="0"/>
              <a:t>Empathy</a:t>
            </a:r>
          </a:p>
          <a:p>
            <a:r>
              <a:rPr lang="en-GB" baseline="0" dirty="0" err="1"/>
              <a:t>Luborsky</a:t>
            </a:r>
            <a:r>
              <a:rPr lang="en-GB" baseline="0" dirty="0"/>
              <a:t> et al (1985) and Miller et al (1980) found that the degree of empathy experienced let to greater behavioural change than the type of counselling method.  Empathy helps you to get to that true state where you accurately understand the particular needs of each individual who is trying to change.</a:t>
            </a:r>
          </a:p>
          <a:p>
            <a:endParaRPr lang="en-GB" baseline="0" dirty="0"/>
          </a:p>
          <a:p>
            <a:r>
              <a:rPr lang="en-GB" baseline="0" dirty="0"/>
              <a:t>Developing discrepancy</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Discrepancy/Dissonance = drawing out how present behaviour conflicts with long term values and/or goals.  Those values and goals being of the learner, NOT the facilitator.   This is about promoting intrinsic motivation not extrinsic (latter via rewards or threats)   Relating things back to the CSA (like ‘If you do this, you have more chances of passing the CSA’) is extrinsic motivation.  Are we doing too much of this as GP trainers and therefore the training doesn’t feel as fluid as before and therefore less enjoyment?  Should we not promote intrinsic motivation – because intrinsically becoming good doctors will mean that most will pass CSA anyway.  The stuff CSA/WPBA are testing is mostly things we would hope for from the good doctor.  Dissonance was introduced by </a:t>
            </a:r>
            <a:r>
              <a:rPr lang="en-GB" baseline="0" dirty="0" err="1"/>
              <a:t>Festinger</a:t>
            </a:r>
            <a:r>
              <a:rPr lang="en-GB" baseline="0" dirty="0"/>
              <a:t> (1957). Dissonance = </a:t>
            </a:r>
            <a:r>
              <a:rPr lang="en-GB" baseline="0" dirty="0" err="1"/>
              <a:t>Festinger</a:t>
            </a:r>
            <a:r>
              <a:rPr lang="en-GB" baseline="0" dirty="0"/>
              <a:t> (1957) = found that where people became aware of their behaviour conflicting with their internal values and beliefs, that they were more likely to change in order to reduce the discomfort.  In the MI approach, this dissonance is more directive that in other client based therapies.   But you do it gently and the facilitator does not try to impose it.  Decisions are ultimately chosen by the other person.</a:t>
            </a:r>
          </a:p>
          <a:p>
            <a:endParaRPr lang="en-GB" baseline="0" dirty="0"/>
          </a:p>
          <a:p>
            <a:r>
              <a:rPr lang="en-GB" baseline="0" dirty="0"/>
              <a:t>Avoid Argument</a:t>
            </a:r>
          </a:p>
          <a:p>
            <a:r>
              <a:rPr lang="en-GB" baseline="0" dirty="0"/>
              <a:t>Resistance Is linked with a feeling of uncertainty or ambivalence towards change.   If this increases during your conversation, back off and change track – perhaps shut up, listen, reflect, explore and understand more.  GO back to exploring reasons for change and not to change – then gently explore the inconsistencies.  In this way, you ‘roll with resistance’ (Gordon 1970).  This reduces the negativity of argument and resistance.</a:t>
            </a:r>
          </a:p>
          <a:p>
            <a:endParaRPr lang="en-GB" baseline="0" dirty="0"/>
          </a:p>
          <a:p>
            <a:r>
              <a:rPr lang="en-GB" baseline="0" dirty="0"/>
              <a:t>Self Belief</a:t>
            </a:r>
          </a:p>
          <a:p>
            <a:r>
              <a:rPr lang="en-GB" baseline="0" dirty="0"/>
              <a:t>The more you belief you can do something, the more likely you are to achieve it and take on higher level tasks during the process.  And them knowing you have faith in them too has a massive effect too (the Pygmalion effect).   You don’t have to verbally express it – it can be expressed through your non-</a:t>
            </a:r>
            <a:r>
              <a:rPr lang="en-GB" baseline="0" dirty="0" err="1"/>
              <a:t>verbals</a:t>
            </a:r>
            <a:r>
              <a:rPr lang="en-GB" baseline="0" dirty="0"/>
              <a:t> just like when you know a patient has understood something you’ve said rather than asking the question ‘Would you tell me what you’ve understood so far’.  A word of warning – the student can initially give off signals that might make you come to premature conclusions (e.g. IMG </a:t>
            </a:r>
            <a:r>
              <a:rPr lang="en-GB" baseline="0" dirty="0">
                <a:sym typeface="Wingdings" panose="05000000000000000000" pitchFamily="2" charset="2"/>
              </a:rPr>
              <a:t> this one’s going to be difficult).  Be v careful, because these subconscious thoughts are often flawed and that flawed thinking will subconsciously lead you to display cues of a lack of faith in the trainee’s abilities which will subsequently affect their self-belief. </a:t>
            </a:r>
          </a:p>
          <a:p>
            <a:endParaRPr lang="en-GB" baseline="0" dirty="0">
              <a:sym typeface="Wingdings" panose="05000000000000000000" pitchFamily="2" charset="2"/>
            </a:endParaRPr>
          </a:p>
          <a:p>
            <a:r>
              <a:rPr lang="en-GB" baseline="0" dirty="0">
                <a:sym typeface="Wingdings" panose="05000000000000000000" pitchFamily="2" charset="2"/>
              </a:rPr>
              <a:t>---------------------</a:t>
            </a:r>
          </a:p>
          <a:p>
            <a:endParaRPr lang="en-GB" baseline="0" dirty="0"/>
          </a:p>
          <a:p>
            <a:r>
              <a:rPr lang="en-GB" baseline="0" dirty="0"/>
              <a:t>Affirm</a:t>
            </a:r>
          </a:p>
          <a:p>
            <a:pPr marL="171450" indent="-171450">
              <a:buFont typeface="Arial" panose="020B0604020202020204" pitchFamily="34" charset="0"/>
              <a:buChar char="•"/>
            </a:pPr>
            <a:r>
              <a:rPr lang="en-GB" b="1" baseline="0" dirty="0">
                <a:solidFill>
                  <a:schemeClr val="accent4"/>
                </a:solidFill>
              </a:rPr>
              <a:t>People are more likely to change if they feel good about themselves and are affirmed </a:t>
            </a:r>
            <a:r>
              <a:rPr lang="en-GB" baseline="0" dirty="0">
                <a:solidFill>
                  <a:schemeClr val="accent4"/>
                </a:solidFill>
              </a:rPr>
              <a:t>(</a:t>
            </a:r>
            <a:r>
              <a:rPr lang="en-GB" baseline="0" dirty="0"/>
              <a:t>Rogers 1951).  </a:t>
            </a:r>
          </a:p>
          <a:p>
            <a:pPr marL="171450" indent="-171450">
              <a:buFont typeface="Arial" panose="020B0604020202020204" pitchFamily="34" charset="0"/>
              <a:buChar char="•"/>
            </a:pPr>
            <a:r>
              <a:rPr lang="en-GB" baseline="0" dirty="0"/>
              <a:t>Therefore build their </a:t>
            </a:r>
            <a:r>
              <a:rPr lang="en-GB" b="1" baseline="0" dirty="0">
                <a:solidFill>
                  <a:schemeClr val="accent4"/>
                </a:solidFill>
              </a:rPr>
              <a:t>self-belief and self-confidence</a:t>
            </a:r>
            <a:r>
              <a:rPr lang="en-GB" baseline="0" dirty="0">
                <a:solidFill>
                  <a:schemeClr val="accent4"/>
                </a:solidFill>
              </a:rPr>
              <a:t>.    </a:t>
            </a:r>
            <a:r>
              <a:rPr lang="en-GB" baseline="0" dirty="0"/>
              <a:t>Do not label/judge them.   </a:t>
            </a:r>
            <a:r>
              <a:rPr lang="en-GB" b="1" baseline="0" dirty="0">
                <a:solidFill>
                  <a:srgbClr val="FFC000"/>
                </a:solidFill>
              </a:rPr>
              <a:t>Value</a:t>
            </a:r>
            <a:r>
              <a:rPr lang="en-GB" baseline="0" dirty="0"/>
              <a:t> them as an individual.</a:t>
            </a:r>
          </a:p>
          <a:p>
            <a:pPr marL="171450" indent="-171450">
              <a:buFont typeface="Arial" panose="020B0604020202020204" pitchFamily="34" charset="0"/>
              <a:buChar char="•"/>
            </a:pPr>
            <a:r>
              <a:rPr lang="en-GB" baseline="0" dirty="0"/>
              <a:t>Some who is affirmed feels they are a </a:t>
            </a:r>
            <a:r>
              <a:rPr lang="en-GB" b="1" baseline="0" dirty="0"/>
              <a:t>valuable human being.  </a:t>
            </a:r>
          </a:p>
          <a:p>
            <a:pPr marL="171450" indent="-171450">
              <a:buFont typeface="Arial" panose="020B0604020202020204" pitchFamily="34" charset="0"/>
              <a:buChar char="•"/>
            </a:pPr>
            <a:r>
              <a:rPr lang="en-GB" baseline="0" dirty="0" err="1"/>
              <a:t>Esp</a:t>
            </a:r>
            <a:r>
              <a:rPr lang="en-GB" baseline="0" dirty="0"/>
              <a:t> important at the </a:t>
            </a:r>
            <a:r>
              <a:rPr lang="en-GB" b="1" baseline="0" dirty="0"/>
              <a:t>beginning of a working relationship.</a:t>
            </a:r>
          </a:p>
          <a:p>
            <a:pPr marL="171450" indent="-171450">
              <a:buFont typeface="Arial" panose="020B0604020202020204" pitchFamily="34" charset="0"/>
              <a:buChar char="•"/>
            </a:pPr>
            <a:r>
              <a:rPr lang="en-GB" baseline="0" dirty="0"/>
              <a:t>Trotter (1999) – in order to accept </a:t>
            </a:r>
            <a:r>
              <a:rPr lang="en-GB" b="1" baseline="0" dirty="0"/>
              <a:t>one criticism, you need to hear at least 5 positive affirmations </a:t>
            </a:r>
            <a:r>
              <a:rPr lang="en-GB" baseline="0" dirty="0"/>
              <a:t>about your behaviour.  But what happens in real life is the opposite – is it any wonder that what results is resistance?</a:t>
            </a:r>
          </a:p>
          <a:p>
            <a:pPr marL="171450" indent="-171450">
              <a:buFont typeface="Arial" panose="020B0604020202020204" pitchFamily="34" charset="0"/>
              <a:buChar char="•"/>
            </a:pPr>
            <a:endParaRPr lang="en-GB" baseline="0" dirty="0"/>
          </a:p>
          <a:p>
            <a:pPr marL="0" indent="0">
              <a:buFont typeface="Arial" panose="020B0604020202020204" pitchFamily="34" charset="0"/>
              <a:buNone/>
            </a:pPr>
            <a:r>
              <a:rPr lang="en-GB" baseline="0" dirty="0"/>
              <a:t>Listen</a:t>
            </a:r>
          </a:p>
          <a:p>
            <a:pPr marL="171450" indent="-171450">
              <a:buFont typeface="Arial" panose="020B0604020202020204" pitchFamily="34" charset="0"/>
              <a:buChar char="•"/>
            </a:pPr>
            <a:r>
              <a:rPr lang="en-GB" baseline="0" dirty="0"/>
              <a:t>We all think we listen well, but we don’t – we are </a:t>
            </a:r>
            <a:r>
              <a:rPr lang="en-GB" b="1" baseline="0" dirty="0"/>
              <a:t>continuously bombarded by distractions</a:t>
            </a:r>
            <a:r>
              <a:rPr lang="en-GB" baseline="0" dirty="0"/>
              <a:t>, or own inner dialogue and so on.</a:t>
            </a:r>
          </a:p>
          <a:p>
            <a:pPr marL="171450" indent="-171450">
              <a:buFont typeface="Arial" panose="020B0604020202020204" pitchFamily="34" charset="0"/>
              <a:buChar char="•"/>
            </a:pPr>
            <a:r>
              <a:rPr lang="en-GB" baseline="0" dirty="0"/>
              <a:t>Listening is </a:t>
            </a:r>
            <a:r>
              <a:rPr lang="en-GB" b="1" baseline="0" dirty="0"/>
              <a:t>not just hearing the words.</a:t>
            </a:r>
          </a:p>
          <a:p>
            <a:pPr marL="171450" indent="-171450">
              <a:buFont typeface="Arial" panose="020B0604020202020204" pitchFamily="34" charset="0"/>
              <a:buChar char="•"/>
            </a:pPr>
            <a:r>
              <a:rPr lang="en-GB" baseline="0" dirty="0"/>
              <a:t>Listening is hearing to gain a better understanding.</a:t>
            </a:r>
          </a:p>
          <a:p>
            <a:pPr marL="171450" indent="-171450">
              <a:buFont typeface="Arial" panose="020B0604020202020204" pitchFamily="34" charset="0"/>
              <a:buChar char="•"/>
            </a:pPr>
            <a:r>
              <a:rPr lang="en-GB" baseline="0" dirty="0"/>
              <a:t>With listening, we get a </a:t>
            </a:r>
            <a:r>
              <a:rPr lang="en-GB" b="1" baseline="0" dirty="0"/>
              <a:t>better understanding </a:t>
            </a:r>
            <a:r>
              <a:rPr lang="en-GB" baseline="0" dirty="0"/>
              <a:t>of an individuals </a:t>
            </a:r>
            <a:r>
              <a:rPr lang="en-GB" b="1" baseline="0" dirty="0"/>
              <a:t>long term values and the conflicts with present behaviour </a:t>
            </a:r>
            <a:r>
              <a:rPr lang="en-GB" baseline="0" dirty="0"/>
              <a:t>(enabling us to tease out dissonance or discrepancy).</a:t>
            </a:r>
          </a:p>
          <a:p>
            <a:pPr marL="171450" indent="-171450">
              <a:buFont typeface="Arial" panose="020B0604020202020204" pitchFamily="34" charset="0"/>
              <a:buChar char="•"/>
            </a:pPr>
            <a:r>
              <a:rPr lang="en-GB" baseline="0" dirty="0"/>
              <a:t>Many people have experienced </a:t>
            </a:r>
            <a:r>
              <a:rPr lang="en-GB" b="1" baseline="0" dirty="0"/>
              <a:t>a ‘good talking to’ </a:t>
            </a:r>
            <a:r>
              <a:rPr lang="en-GB" baseline="0" dirty="0"/>
              <a:t>but very few receive </a:t>
            </a:r>
            <a:r>
              <a:rPr lang="en-GB" b="1" baseline="0" dirty="0"/>
              <a:t>a ‘good listening to’.</a:t>
            </a:r>
          </a:p>
          <a:p>
            <a:pPr marL="171450" indent="-171450">
              <a:buFont typeface="Arial" panose="020B0604020202020204" pitchFamily="34" charset="0"/>
              <a:buChar char="•"/>
            </a:pPr>
            <a:r>
              <a:rPr lang="en-GB" baseline="0" dirty="0"/>
              <a:t>And don’t forget about </a:t>
            </a:r>
            <a:r>
              <a:rPr lang="en-GB" b="1" baseline="0" dirty="0"/>
              <a:t>body language and tone of voice </a:t>
            </a:r>
            <a:r>
              <a:rPr lang="en-GB" baseline="0" dirty="0"/>
              <a:t>– this too gives information as to whether someone feels they are being listened to.</a:t>
            </a:r>
          </a:p>
          <a:p>
            <a:pPr marL="0" indent="0">
              <a:buFont typeface="Arial" panose="020B0604020202020204" pitchFamily="34" charset="0"/>
              <a:buNone/>
            </a:pPr>
            <a:endParaRPr lang="en-GB" baseline="0" dirty="0"/>
          </a:p>
          <a:p>
            <a:pPr marL="0" indent="0">
              <a:buFont typeface="Arial" panose="020B0604020202020204" pitchFamily="34" charset="0"/>
              <a:buNone/>
            </a:pPr>
            <a:r>
              <a:rPr lang="en-GB" baseline="0" dirty="0"/>
              <a:t>Open Questions</a:t>
            </a:r>
          </a:p>
          <a:p>
            <a:pPr marL="0" indent="0">
              <a:buFont typeface="Arial" panose="020B0604020202020204" pitchFamily="34" charset="0"/>
              <a:buNone/>
            </a:pPr>
            <a:r>
              <a:rPr lang="en-GB" baseline="0" dirty="0"/>
              <a:t>Questions that cannot be answered by simply saying yes or no.</a:t>
            </a:r>
          </a:p>
          <a:p>
            <a:pPr marL="0" indent="0">
              <a:buFont typeface="Arial" panose="020B0604020202020204" pitchFamily="34" charset="0"/>
              <a:buNone/>
            </a:pPr>
            <a:r>
              <a:rPr lang="en-GB" i="1" baseline="0" dirty="0"/>
              <a:t>What, tell me, explain to me, describe what</a:t>
            </a:r>
          </a:p>
          <a:p>
            <a:pPr marL="0" indent="0">
              <a:buFont typeface="Arial" panose="020B0604020202020204" pitchFamily="34" charset="0"/>
              <a:buNone/>
            </a:pPr>
            <a:r>
              <a:rPr lang="en-GB" i="1" baseline="0" dirty="0"/>
              <a:t>How, when, where, which, who, why?</a:t>
            </a:r>
          </a:p>
          <a:p>
            <a:pPr marL="0" indent="0">
              <a:buFont typeface="Arial" panose="020B0604020202020204" pitchFamily="34" charset="0"/>
              <a:buNone/>
            </a:pPr>
            <a:r>
              <a:rPr lang="en-GB" baseline="0" dirty="0"/>
              <a:t>Integrate open questions in a way to produce natural helical dialogue.   This can only be done if you LISTEN, REFLECT and show a GENUINE SPIRIT of wanting to help the other person (and thus EMPATHISE).   </a:t>
            </a:r>
          </a:p>
          <a:p>
            <a:pPr marL="0" indent="0">
              <a:buFont typeface="Arial" panose="020B0604020202020204" pitchFamily="34" charset="0"/>
              <a:buNone/>
            </a:pPr>
            <a:r>
              <a:rPr lang="en-GB" baseline="0" dirty="0"/>
              <a:t>As a cold technique, open Qs do not lead to self-motivation (Lambert 1976) </a:t>
            </a:r>
            <a:r>
              <a:rPr lang="en-GB" baseline="0" dirty="0">
                <a:sym typeface="Wingdings" panose="05000000000000000000" pitchFamily="2" charset="2"/>
              </a:rPr>
              <a:t> feels like interrogation!</a:t>
            </a:r>
          </a:p>
          <a:p>
            <a:pPr marL="0" indent="0">
              <a:buFont typeface="Arial" panose="020B0604020202020204" pitchFamily="34" charset="0"/>
              <a:buNone/>
            </a:pPr>
            <a:r>
              <a:rPr lang="en-GB" baseline="0" dirty="0">
                <a:sym typeface="Wingdings" panose="05000000000000000000" pitchFamily="2" charset="2"/>
              </a:rPr>
              <a:t>And it’s not about asking as many open Qs as possible – even just the one or two with high level of reflective listening can be the catalyst that sparks the motivation to change.</a:t>
            </a:r>
          </a:p>
          <a:p>
            <a:pPr marL="0" indent="0">
              <a:buFont typeface="Arial" panose="020B0604020202020204" pitchFamily="34" charset="0"/>
              <a:buNone/>
            </a:pPr>
            <a:r>
              <a:rPr lang="en-GB" baseline="0" dirty="0">
                <a:sym typeface="Wingdings" panose="05000000000000000000" pitchFamily="2" charset="2"/>
              </a:rPr>
              <a:t>Miller &amp; </a:t>
            </a:r>
            <a:r>
              <a:rPr lang="en-GB" baseline="0" dirty="0" err="1">
                <a:sym typeface="Wingdings" panose="05000000000000000000" pitchFamily="2" charset="2"/>
              </a:rPr>
              <a:t>Rollnick</a:t>
            </a:r>
            <a:r>
              <a:rPr lang="en-GB" baseline="0" dirty="0">
                <a:sym typeface="Wingdings" panose="05000000000000000000" pitchFamily="2" charset="2"/>
              </a:rPr>
              <a:t> suggest limiting to no more than 3 questions in a row.</a:t>
            </a:r>
          </a:p>
          <a:p>
            <a:pPr marL="0" indent="0">
              <a:buFont typeface="Arial" panose="020B0604020202020204" pitchFamily="34" charset="0"/>
              <a:buNone/>
            </a:pPr>
            <a:endParaRPr lang="en-GB" baseline="0" dirty="0">
              <a:sym typeface="Wingdings" panose="05000000000000000000" pitchFamily="2" charset="2"/>
            </a:endParaRPr>
          </a:p>
          <a:p>
            <a:pPr marL="0" indent="0">
              <a:buFont typeface="Arial" panose="020B0604020202020204" pitchFamily="34" charset="0"/>
              <a:buNone/>
            </a:pPr>
            <a:r>
              <a:rPr lang="en-GB" baseline="0" dirty="0">
                <a:sym typeface="Wingdings" panose="05000000000000000000" pitchFamily="2" charset="2"/>
              </a:rPr>
              <a:t>Summarise &amp; Reflect Listening</a:t>
            </a:r>
          </a:p>
          <a:p>
            <a:pPr marL="171450" indent="-171450">
              <a:buFont typeface="Arial" panose="020B0604020202020204" pitchFamily="34" charset="0"/>
              <a:buChar char="•"/>
            </a:pPr>
            <a:r>
              <a:rPr lang="en-GB" baseline="0" dirty="0">
                <a:sym typeface="Wingdings" panose="05000000000000000000" pitchFamily="2" charset="2"/>
              </a:rPr>
              <a:t>To help them FEEL understood </a:t>
            </a:r>
          </a:p>
          <a:p>
            <a:pPr marL="171450" indent="-171450">
              <a:buFont typeface="Arial" panose="020B0604020202020204" pitchFamily="34" charset="0"/>
              <a:buChar char="•"/>
            </a:pPr>
            <a:r>
              <a:rPr lang="en-GB" baseline="0" dirty="0">
                <a:sym typeface="Wingdings" panose="05000000000000000000" pitchFamily="2" charset="2"/>
              </a:rPr>
              <a:t>Because feeling understood not only makes them likely to open up more and tell you more, but also opens up their possibility to change (i.e. reduces resistance).</a:t>
            </a:r>
          </a:p>
          <a:p>
            <a:pPr marL="171450" indent="-171450">
              <a:buFont typeface="Arial" panose="020B0604020202020204" pitchFamily="34" charset="0"/>
              <a:buChar char="•"/>
            </a:pPr>
            <a:r>
              <a:rPr lang="en-GB" baseline="0" dirty="0">
                <a:sym typeface="Wingdings" panose="05000000000000000000" pitchFamily="2" charset="2"/>
              </a:rPr>
              <a:t>Summarising and reflecting also helps US to clarify things and get a better idea of what’s going on for the other person.</a:t>
            </a:r>
          </a:p>
          <a:p>
            <a:pPr marL="171450" indent="-171450">
              <a:buFont typeface="Arial" panose="020B0604020202020204" pitchFamily="34" charset="0"/>
              <a:buChar char="•"/>
            </a:pPr>
            <a:r>
              <a:rPr lang="en-GB" baseline="0" dirty="0">
                <a:sym typeface="Wingdings" panose="05000000000000000000" pitchFamily="2" charset="2"/>
              </a:rPr>
              <a:t>And it helps us develop discrepancy or cognitive dissonance (the inconsistency between a persons values or long term goals and their current behaviour).</a:t>
            </a:r>
            <a:endParaRPr lang="en-GB" baseline="0" dirty="0"/>
          </a:p>
          <a:p>
            <a:pPr marL="171450" indent="-171450">
              <a:buFont typeface="Arial" panose="020B0604020202020204" pitchFamily="34" charset="0"/>
              <a:buChar char="•"/>
            </a:pPr>
            <a:r>
              <a:rPr lang="en-GB" i="1" baseline="0" dirty="0"/>
              <a:t>So you mean….. </a:t>
            </a:r>
            <a:r>
              <a:rPr lang="en-GB" baseline="0" dirty="0"/>
              <a:t>rather than </a:t>
            </a:r>
            <a:r>
              <a:rPr lang="en-GB" i="1" baseline="0" dirty="0"/>
              <a:t>Do you mean?  </a:t>
            </a:r>
            <a:r>
              <a:rPr lang="en-GB" baseline="0" dirty="0"/>
              <a:t>(latter feels like interrogation)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t>It can happen anywhere in the dialogue – not just at the end.</a:t>
            </a:r>
          </a:p>
          <a:p>
            <a:pPr marL="171450" indent="-171450">
              <a:buFont typeface="Arial" panose="020B0604020202020204" pitchFamily="34" charset="0"/>
              <a:buChar char="•"/>
            </a:pPr>
            <a:r>
              <a:rPr lang="en-GB" baseline="0" dirty="0"/>
              <a:t>They don’t have to be lengthy – some can be a simple reflection of what they have said or more complex when linking what has been said to cognitive dissonance.</a:t>
            </a:r>
          </a:p>
          <a:p>
            <a:pPr marL="0" indent="0">
              <a:buFont typeface="Arial" panose="020B0604020202020204" pitchFamily="34" charset="0"/>
              <a:buNone/>
            </a:pPr>
            <a:endParaRPr lang="en-GB" baseline="0" dirty="0"/>
          </a:p>
          <a:p>
            <a:pPr marL="0" indent="0">
              <a:buFont typeface="Arial" panose="020B0604020202020204" pitchFamily="34" charset="0"/>
              <a:buNone/>
            </a:pPr>
            <a:r>
              <a:rPr lang="en-GB" baseline="0" dirty="0"/>
              <a:t>Support Self-motivating Statements</a:t>
            </a:r>
          </a:p>
          <a:p>
            <a:pPr marL="171450" indent="-171450">
              <a:buFont typeface="Arial" panose="020B0604020202020204" pitchFamily="34" charset="0"/>
              <a:buChar char="•"/>
            </a:pPr>
            <a:r>
              <a:rPr lang="en-GB" baseline="0" dirty="0"/>
              <a:t>A self-motivating statement always comes from the learner, not the facilitator.</a:t>
            </a:r>
          </a:p>
          <a:p>
            <a:pPr marL="171450" indent="-171450">
              <a:buFont typeface="Arial" panose="020B0604020202020204" pitchFamily="34" charset="0"/>
              <a:buChar char="•"/>
            </a:pPr>
            <a:r>
              <a:rPr lang="en-GB" baseline="0" dirty="0"/>
              <a:t>It states a positive desire to change (revealing element of confidence and willingness).</a:t>
            </a:r>
          </a:p>
          <a:p>
            <a:pPr marL="171450" indent="-171450">
              <a:buFont typeface="Arial" panose="020B0604020202020204" pitchFamily="34" charset="0"/>
              <a:buChar char="•"/>
            </a:pPr>
            <a:r>
              <a:rPr lang="en-GB" baseline="0" dirty="0"/>
              <a:t>There is personal ownership – </a:t>
            </a:r>
            <a:r>
              <a:rPr lang="en-GB" i="1" baseline="0" dirty="0"/>
              <a:t>‘I want to change’, ‘I can change’, ‘I will change’ </a:t>
            </a:r>
            <a:r>
              <a:rPr lang="en-GB" baseline="0" dirty="0"/>
              <a:t>(the use of the word ‘I’)</a:t>
            </a:r>
          </a:p>
          <a:p>
            <a:pPr marL="171450" indent="-171450">
              <a:buFont typeface="Arial" panose="020B0604020202020204" pitchFamily="34" charset="0"/>
              <a:buChar char="•"/>
            </a:pPr>
            <a:r>
              <a:rPr lang="en-GB" baseline="0" dirty="0" err="1"/>
              <a:t>Amrhein’s</a:t>
            </a:r>
            <a:r>
              <a:rPr lang="en-GB" baseline="0" dirty="0"/>
              <a:t> psycholinguistic research (2003) says, good self-motivating statements  (or ‘commitment language’) incorporate </a:t>
            </a:r>
            <a:r>
              <a:rPr lang="en-GB" baseline="0" dirty="0" err="1"/>
              <a:t>i</a:t>
            </a:r>
            <a:r>
              <a:rPr lang="en-GB" baseline="0" dirty="0"/>
              <a:t>) a need/reasons to change  ii) a desire to change   iii) ability to change   iv) a commitment to change.</a:t>
            </a:r>
          </a:p>
          <a:p>
            <a:pPr marL="171450" indent="-171450">
              <a:buFont typeface="Arial" panose="020B0604020202020204" pitchFamily="34" charset="0"/>
              <a:buChar char="•"/>
            </a:pPr>
            <a:r>
              <a:rPr lang="en-GB" baseline="0" dirty="0" err="1"/>
              <a:t>Bem’s</a:t>
            </a:r>
            <a:r>
              <a:rPr lang="en-GB" baseline="0" dirty="0"/>
              <a:t> self-perception theory (1972): we tend to believe what we hear ourselves say.</a:t>
            </a:r>
          </a:p>
          <a:p>
            <a:pPr marL="0" indent="0">
              <a:buFont typeface="Arial" panose="020B0604020202020204" pitchFamily="34" charset="0"/>
              <a:buNone/>
            </a:pPr>
            <a:endParaRPr lang="en-GB" baseline="0" dirty="0"/>
          </a:p>
          <a:p>
            <a:pPr marL="0" indent="0">
              <a:buFont typeface="Arial" panose="020B0604020202020204" pitchFamily="34" charset="0"/>
              <a:buNone/>
            </a:pPr>
            <a:r>
              <a:rPr lang="en-GB" baseline="0" dirty="0"/>
              <a:t>Reflection </a:t>
            </a:r>
          </a:p>
          <a:p>
            <a:pPr marL="0" indent="0">
              <a:buFont typeface="Arial" panose="020B0604020202020204" pitchFamily="34" charset="0"/>
              <a:buNone/>
            </a:pPr>
            <a:r>
              <a:rPr lang="en-GB" baseline="0" dirty="0"/>
              <a:t>Repeating or rephrasing what someone has said.  Results in them telling you more about it.  Reflection helps ensure that what is disclosed is not directed by you or your assumptions about the other </a:t>
            </a:r>
            <a:r>
              <a:rPr lang="en-GB" baseline="0" dirty="0" err="1"/>
              <a:t>person;s</a:t>
            </a:r>
            <a:r>
              <a:rPr lang="en-GB" baseline="0" dirty="0"/>
              <a:t> experience.  Rather it flows from the storyteller and what is important to them.  (UNLIKE closed  or specific questions from us).   </a:t>
            </a:r>
          </a:p>
          <a:p>
            <a:pPr marL="0" indent="0">
              <a:buFont typeface="Arial" panose="020B0604020202020204" pitchFamily="34" charset="0"/>
              <a:buNone/>
            </a:pPr>
            <a:r>
              <a:rPr lang="en-GB" baseline="0" dirty="0"/>
              <a:t>You can reflect back….</a:t>
            </a:r>
          </a:p>
          <a:p>
            <a:pPr marL="171450" indent="-171450">
              <a:buFont typeface="Arial" panose="020B0604020202020204" pitchFamily="34" charset="0"/>
              <a:buChar char="•"/>
            </a:pPr>
            <a:r>
              <a:rPr lang="en-GB" baseline="0" dirty="0"/>
              <a:t>Actual words said to encourage further disclosure</a:t>
            </a:r>
          </a:p>
          <a:p>
            <a:pPr marL="171450" indent="-171450">
              <a:buFont typeface="Arial" panose="020B0604020202020204" pitchFamily="34" charset="0"/>
              <a:buChar char="•"/>
            </a:pPr>
            <a:r>
              <a:rPr lang="en-GB" baseline="0" dirty="0"/>
              <a:t>Meaning you have gathered so far</a:t>
            </a:r>
          </a:p>
          <a:p>
            <a:pPr marL="171450" indent="-171450">
              <a:buFont typeface="Arial" panose="020B0604020202020204" pitchFamily="34" charset="0"/>
              <a:buChar char="•"/>
            </a:pPr>
            <a:r>
              <a:rPr lang="en-GB" baseline="0" dirty="0"/>
              <a:t>Non-</a:t>
            </a:r>
            <a:r>
              <a:rPr lang="en-GB" baseline="0" dirty="0" err="1"/>
              <a:t>verbals</a:t>
            </a:r>
            <a:r>
              <a:rPr lang="en-GB" baseline="0" dirty="0"/>
              <a:t> that you have noticed that may be significant</a:t>
            </a:r>
          </a:p>
          <a:p>
            <a:pPr marL="171450" indent="-171450">
              <a:buFont typeface="Arial" panose="020B0604020202020204" pitchFamily="34" charset="0"/>
              <a:buChar char="•"/>
            </a:pPr>
            <a:r>
              <a:rPr lang="en-GB" baseline="0" dirty="0" err="1"/>
              <a:t>Emtoions</a:t>
            </a:r>
            <a:r>
              <a:rPr lang="en-GB" baseline="0" dirty="0"/>
              <a:t> and feelings that you have sensed that may be significant</a:t>
            </a:r>
          </a:p>
          <a:p>
            <a:pPr marL="171450" indent="-171450">
              <a:buFont typeface="Arial" panose="020B0604020202020204" pitchFamily="34" charset="0"/>
              <a:buChar char="•"/>
            </a:pPr>
            <a:r>
              <a:rPr lang="en-GB" baseline="0" dirty="0"/>
              <a:t>A summary of what has been said so far.</a:t>
            </a:r>
          </a:p>
          <a:p>
            <a:pPr marL="171450" indent="-171450">
              <a:buFont typeface="Arial" panose="020B0604020202020204" pitchFamily="34" charset="0"/>
              <a:buChar char="•"/>
            </a:pPr>
            <a:r>
              <a:rPr lang="en-GB" baseline="0" dirty="0"/>
              <a:t>A summary of a focused part of the session – like the pros and cons understood so far</a:t>
            </a:r>
          </a:p>
          <a:p>
            <a:pPr marL="0" indent="0">
              <a:buFont typeface="Arial" panose="020B0604020202020204" pitchFamily="34" charset="0"/>
              <a:buNone/>
            </a:pPr>
            <a:endParaRPr lang="en-GB" baseline="0" dirty="0"/>
          </a:p>
          <a:p>
            <a:endParaRPr lang="en-GB" baseline="0" dirty="0"/>
          </a:p>
          <a:p>
            <a:endParaRPr lang="en-GB" baseline="0" dirty="0"/>
          </a:p>
          <a:p>
            <a:endParaRPr lang="en-GB" baseline="0" dirty="0"/>
          </a:p>
          <a:p>
            <a:endParaRPr lang="en-GB" baseline="0" dirty="0"/>
          </a:p>
          <a:p>
            <a:endParaRPr lang="en-GB" baseline="0" dirty="0"/>
          </a:p>
          <a:p>
            <a:endParaRPr lang="en-GB" baseline="0" dirty="0"/>
          </a:p>
        </p:txBody>
      </p:sp>
      <p:sp>
        <p:nvSpPr>
          <p:cNvPr id="4" name="Slide Number Placeholder 3"/>
          <p:cNvSpPr>
            <a:spLocks noGrp="1"/>
          </p:cNvSpPr>
          <p:nvPr>
            <p:ph type="sldNum" sz="quarter" idx="10"/>
          </p:nvPr>
        </p:nvSpPr>
        <p:spPr/>
        <p:txBody>
          <a:bodyPr/>
          <a:lstStyle/>
          <a:p>
            <a:fld id="{DB848576-12ED-4842-977D-6590054D4860}" type="slidenum">
              <a:rPr lang="en-GB" smtClean="0"/>
              <a:t>87</a:t>
            </a:fld>
            <a:endParaRPr lang="en-GB"/>
          </a:p>
        </p:txBody>
      </p:sp>
    </p:spTree>
    <p:extLst>
      <p:ext uri="{BB962C8B-B14F-4D97-AF65-F5344CB8AC3E}">
        <p14:creationId xmlns:p14="http://schemas.microsoft.com/office/powerpoint/2010/main" val="30894716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Can you guess what they are?</a:t>
            </a:r>
          </a:p>
        </p:txBody>
      </p:sp>
      <p:sp>
        <p:nvSpPr>
          <p:cNvPr id="4" name="Slide Number Placeholder 3"/>
          <p:cNvSpPr>
            <a:spLocks noGrp="1"/>
          </p:cNvSpPr>
          <p:nvPr>
            <p:ph type="sldNum" sz="quarter" idx="10"/>
          </p:nvPr>
        </p:nvSpPr>
        <p:spPr/>
        <p:txBody>
          <a:bodyPr/>
          <a:lstStyle/>
          <a:p>
            <a:fld id="{DB848576-12ED-4842-977D-6590054D4860}" type="slidenum">
              <a:rPr lang="en-GB" smtClean="0"/>
              <a:t>88</a:t>
            </a:fld>
            <a:endParaRPr lang="en-GB"/>
          </a:p>
        </p:txBody>
      </p:sp>
    </p:spTree>
    <p:extLst>
      <p:ext uri="{BB962C8B-B14F-4D97-AF65-F5344CB8AC3E}">
        <p14:creationId xmlns:p14="http://schemas.microsoft.com/office/powerpoint/2010/main" val="19198366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Spirit</a:t>
            </a:r>
            <a:r>
              <a:rPr lang="en-GB" baseline="0" dirty="0"/>
              <a:t> - </a:t>
            </a:r>
            <a:r>
              <a:rPr lang="en-GB" dirty="0"/>
              <a:t>Without the spirit of motivational work, MI can result in the opposite effect</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The Micro-skills</a:t>
            </a:r>
            <a:r>
              <a:rPr lang="en-GB" baseline="0" dirty="0"/>
              <a:t> - </a:t>
            </a:r>
            <a:r>
              <a:rPr lang="en-GB" dirty="0"/>
              <a:t>Of all the skills, listening is the most important  (</a:t>
            </a:r>
            <a:r>
              <a:rPr lang="en-GB" dirty="0">
                <a:sym typeface="Wingdings" panose="05000000000000000000" pitchFamily="2" charset="2"/>
              </a:rPr>
              <a:t> understanding/being understood)</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89</a:t>
            </a:fld>
            <a:endParaRPr lang="en-GB"/>
          </a:p>
        </p:txBody>
      </p:sp>
    </p:spTree>
    <p:extLst>
      <p:ext uri="{BB962C8B-B14F-4D97-AF65-F5344CB8AC3E}">
        <p14:creationId xmlns:p14="http://schemas.microsoft.com/office/powerpoint/2010/main" val="8416515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Getting</a:t>
            </a:r>
            <a:r>
              <a:rPr lang="en-GB" baseline="0" dirty="0"/>
              <a:t> to know the trainee is the fundamental first step.</a:t>
            </a:r>
          </a:p>
          <a:p>
            <a:r>
              <a:rPr lang="en-GB" baseline="0" dirty="0"/>
              <a:t>If we don’t do that, we can’t do the other three things effectively.</a:t>
            </a:r>
          </a:p>
          <a:p>
            <a:r>
              <a:rPr lang="en-GB" baseline="0" dirty="0"/>
              <a:t>The ground work is getting to know the trainee – and once you have solid ground, then you can start building safely the other three things.</a:t>
            </a:r>
          </a:p>
          <a:p>
            <a:r>
              <a:rPr lang="en-GB" baseline="0" dirty="0"/>
              <a:t>So let’s start with getting to know the trainee.</a:t>
            </a:r>
          </a:p>
          <a:p>
            <a:endParaRPr lang="en-GB" baseline="0" dirty="0"/>
          </a:p>
          <a:p>
            <a:endParaRPr lang="en-GB" dirty="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90</a:t>
            </a:fld>
            <a:endParaRPr lang="en-GB"/>
          </a:p>
        </p:txBody>
      </p:sp>
    </p:spTree>
    <p:extLst>
      <p:ext uri="{BB962C8B-B14F-4D97-AF65-F5344CB8AC3E}">
        <p14:creationId xmlns:p14="http://schemas.microsoft.com/office/powerpoint/2010/main" val="208406247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91</a:t>
            </a:fld>
            <a:endParaRPr lang="en-GB"/>
          </a:p>
        </p:txBody>
      </p:sp>
    </p:spTree>
    <p:extLst>
      <p:ext uri="{BB962C8B-B14F-4D97-AF65-F5344CB8AC3E}">
        <p14:creationId xmlns:p14="http://schemas.microsoft.com/office/powerpoint/2010/main" val="33492854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92</a:t>
            </a:fld>
            <a:endParaRPr lang="en-GB"/>
          </a:p>
        </p:txBody>
      </p:sp>
    </p:spTree>
    <p:extLst>
      <p:ext uri="{BB962C8B-B14F-4D97-AF65-F5344CB8AC3E}">
        <p14:creationId xmlns:p14="http://schemas.microsoft.com/office/powerpoint/2010/main" val="111658801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a:t>
            </a:r>
            <a:r>
              <a:rPr lang="en-GB" baseline="0" dirty="0"/>
              <a:t> </a:t>
            </a:r>
            <a:r>
              <a:rPr lang="en-GB" i="1" baseline="0" dirty="0"/>
              <a:t>And of course, you could just forget all of what I have said and wait till tomorrow </a:t>
            </a:r>
            <a:r>
              <a:rPr lang="en-GB" baseline="0" dirty="0"/>
              <a:t>(and show this slide for them to read and laugh).  It’s a joke!</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93</a:t>
            </a:fld>
            <a:endParaRPr lang="en-GB"/>
          </a:p>
        </p:txBody>
      </p:sp>
    </p:spTree>
    <p:extLst>
      <p:ext uri="{BB962C8B-B14F-4D97-AF65-F5344CB8AC3E}">
        <p14:creationId xmlns:p14="http://schemas.microsoft.com/office/powerpoint/2010/main" val="2223871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28/11/2018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63429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28/11/2018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221714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28/11/2018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65699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5737888-A769-4CF9-99F1-CAE4D0B2DCBB}" type="datetimeFigureOut">
              <a:rPr lang="en-GB" smtClean="0"/>
              <a:t>28/11/2018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024525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5737888-A769-4CF9-99F1-CAE4D0B2DCBB}" type="datetimeFigureOut">
              <a:rPr lang="en-GB" smtClean="0"/>
              <a:t>28/11/2018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817767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5737888-A769-4CF9-99F1-CAE4D0B2DCBB}" type="datetimeFigureOut">
              <a:rPr lang="en-GB" smtClean="0"/>
              <a:t>28/11/2018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091124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28/11/2018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316257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28/11/2018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381829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28/11/2018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19803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28/11/2018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68576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28/11/2018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389080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737888-A769-4CF9-99F1-CAE4D0B2DCBB}" type="datetimeFigureOut">
              <a:rPr lang="en-GB" smtClean="0"/>
              <a:t>28/11/2018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3501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28/11/2018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043329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28/11/2018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4611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737888-A769-4CF9-99F1-CAE4D0B2DCBB}" type="datetimeFigureOut">
              <a:rPr lang="en-GB" smtClean="0"/>
              <a:t>28/11/2018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4873574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737888-A769-4CF9-99F1-CAE4D0B2DCBB}" type="datetimeFigureOut">
              <a:rPr lang="en-GB" smtClean="0"/>
              <a:t>28/11/2018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697761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737888-A769-4CF9-99F1-CAE4D0B2DCBB}" type="datetimeFigureOut">
              <a:rPr lang="en-GB" smtClean="0"/>
              <a:t>28/11/2018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102489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28/11/2018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8542945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28/11/2018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839754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28/11/2018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7139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28/11/2018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341319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28/11/2018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51773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737888-A769-4CF9-99F1-CAE4D0B2DCBB}" type="datetimeFigureOut">
              <a:rPr lang="en-GB" smtClean="0"/>
              <a:t>28/11/2018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67378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28/11/2018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4294888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28/11/2018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6452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737888-A769-4CF9-99F1-CAE4D0B2DCBB}" type="datetimeFigureOut">
              <a:rPr lang="en-GB" smtClean="0"/>
              <a:t>28/11/2018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2094429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737888-A769-4CF9-99F1-CAE4D0B2DCBB}" type="datetimeFigureOut">
              <a:rPr lang="en-GB" smtClean="0"/>
              <a:t>28/11/2018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5830818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737888-A769-4CF9-99F1-CAE4D0B2DCBB}" type="datetimeFigureOut">
              <a:rPr lang="en-GB" smtClean="0"/>
              <a:t>28/11/2018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806758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28/11/2018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5970319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28/11/2018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1134805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28/11/2018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51116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28/11/2018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1620626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28/11/2018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37592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737888-A769-4CF9-99F1-CAE4D0B2DCBB}" type="datetimeFigureOut">
              <a:rPr lang="en-GB" smtClean="0"/>
              <a:t>28/11/2018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82374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28/11/2018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1626658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28/11/2018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39108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737888-A769-4CF9-99F1-CAE4D0B2DCBB}" type="datetimeFigureOut">
              <a:rPr lang="en-GB" smtClean="0"/>
              <a:t>28/11/2018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5088194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737888-A769-4CF9-99F1-CAE4D0B2DCBB}" type="datetimeFigureOut">
              <a:rPr lang="en-GB" smtClean="0"/>
              <a:t>28/11/2018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2931286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737888-A769-4CF9-99F1-CAE4D0B2DCBB}" type="datetimeFigureOut">
              <a:rPr lang="en-GB" smtClean="0"/>
              <a:t>28/11/2018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630482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28/11/2018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31777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28/11/2018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8259462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28/11/2018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85407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28/11/2018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7697771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28/11/2018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5553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737888-A769-4CF9-99F1-CAE4D0B2DCBB}" type="datetimeFigureOut">
              <a:rPr lang="en-GB" smtClean="0"/>
              <a:t>28/11/2018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36EA95-54DA-45A3-9F15-33FDF92E2D54}" type="slidenum">
              <a:rPr lang="en-GB" smtClean="0"/>
              <a:t>‹#›</a:t>
            </a:fld>
            <a:endParaRPr lang="en-GB"/>
          </a:p>
        </p:txBody>
      </p:sp>
    </p:spTree>
    <p:extLst>
      <p:ext uri="{BB962C8B-B14F-4D97-AF65-F5344CB8AC3E}">
        <p14:creationId xmlns:p14="http://schemas.microsoft.com/office/powerpoint/2010/main" val="2428702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737888-A769-4CF9-99F1-CAE4D0B2DCBB}" type="datetimeFigureOut">
              <a:rPr lang="en-GB" smtClean="0"/>
              <a:t>28/11/2018</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B36EA95-54DA-45A3-9F15-33FDF92E2D54}"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03324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737888-A769-4CF9-99F1-CAE4D0B2DCBB}" type="datetimeFigureOut">
              <a:rPr lang="en-GB" smtClean="0"/>
              <a:t>28/11/2018</a:t>
            </a:fld>
            <a:endParaRPr lang="en-GB"/>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B36EA95-54DA-45A3-9F15-33FDF92E2D54}"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626566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737888-A769-4CF9-99F1-CAE4D0B2DCBB}" type="datetimeFigureOut">
              <a:rPr lang="en-GB" smtClean="0"/>
              <a:t>28/11/2018</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B36EA95-54DA-45A3-9F15-33FDF92E2D54}" type="slidenum">
              <a:rPr lang="en-GB" smtClean="0"/>
              <a:t>‹#›</a:t>
            </a:fld>
            <a:endParaRPr lang="en-GB"/>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989540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file:///S:\Medication%20Reconciliation\Safer%20Healthcare%20Now!\millionaire%20game\letsplaytheme.wav" TargetMode="External"/><Relationship Id="rId1"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wmf"/></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audio" Target="../media/audio2.bin"/><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3.bin"/><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21.xml.rels><?xml version="1.0" encoding="UTF-8" standalone="yes"?>
<Relationships xmlns="http://schemas.openxmlformats.org/package/2006/relationships"><Relationship Id="rId3" Type="http://schemas.openxmlformats.org/officeDocument/2006/relationships/audio" Target="../media/audio4.bin"/><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23.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0.png"/><Relationship Id="rId5" Type="http://schemas.openxmlformats.org/officeDocument/2006/relationships/slide" Target="slide20.xml"/><Relationship Id="rId4" Type="http://schemas.openxmlformats.org/officeDocument/2006/relationships/audio" Target="../media/audio1.wav"/></Relationships>
</file>

<file path=ppt/slides/_rels/slide25.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1" Type="http://schemas.microsoft.com/office/2007/relationships/media" Target="file:///C:\Users\Rammy\Dropbox\Seminars%20and%20Presentations\motivate,%20enthuse%20and%20inspire%20your%20trainee\millionairre%20quiz%20on%20motivation\Who%20Wants%20to%20Be%20a%20Millionaire.wav" TargetMode="External"/><Relationship Id="rId6" Type="http://schemas.openxmlformats.org/officeDocument/2006/relationships/slide" Target="slide20.xml"/><Relationship Id="rId5" Type="http://schemas.openxmlformats.org/officeDocument/2006/relationships/audio" Target="../media/audio1.wav"/><Relationship Id="rId4" Type="http://schemas.openxmlformats.org/officeDocument/2006/relationships/notesSlide" Target="../notesSlides/notesSlide21.xml"/></Relationships>
</file>

<file path=ppt/slides/_rels/slide29.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0.png"/><Relationship Id="rId5" Type="http://schemas.openxmlformats.org/officeDocument/2006/relationships/slide" Target="slide20.xml"/><Relationship Id="rId4" Type="http://schemas.openxmlformats.org/officeDocument/2006/relationships/audio" Target="../media/audio1.wav"/></Relationships>
</file>

<file path=ppt/slides/_rels/slide33.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0.png"/><Relationship Id="rId5" Type="http://schemas.openxmlformats.org/officeDocument/2006/relationships/slide" Target="slide20.xml"/><Relationship Id="rId4" Type="http://schemas.openxmlformats.org/officeDocument/2006/relationships/audio" Target="../media/audio1.wav"/></Relationships>
</file>

<file path=ppt/slides/_rels/slide37.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0.png"/><Relationship Id="rId5" Type="http://schemas.openxmlformats.org/officeDocument/2006/relationships/slide" Target="slide20.xml"/><Relationship Id="rId4" Type="http://schemas.openxmlformats.org/officeDocument/2006/relationships/audio" Target="../media/audio1.wav"/></Relationships>
</file>

<file path=ppt/slides/_rels/slide41.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0.png"/><Relationship Id="rId5" Type="http://schemas.openxmlformats.org/officeDocument/2006/relationships/slide" Target="slide20.xml"/><Relationship Id="rId4" Type="http://schemas.openxmlformats.org/officeDocument/2006/relationships/audio" Target="../media/audio1.wav"/></Relationships>
</file>

<file path=ppt/slides/_rels/slide46.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0.png"/><Relationship Id="rId5" Type="http://schemas.openxmlformats.org/officeDocument/2006/relationships/slide" Target="slide20.xml"/><Relationship Id="rId4" Type="http://schemas.openxmlformats.org/officeDocument/2006/relationships/audio" Target="../media/audio1.wav"/></Relationships>
</file>

<file path=ppt/slides/_rels/slide51.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0.png"/><Relationship Id="rId5" Type="http://schemas.openxmlformats.org/officeDocument/2006/relationships/slide" Target="slide20.xml"/><Relationship Id="rId4" Type="http://schemas.openxmlformats.org/officeDocument/2006/relationships/audio" Target="../media/audio1.wav"/></Relationships>
</file>

<file path=ppt/slides/_rels/slide55.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0.png"/><Relationship Id="rId5" Type="http://schemas.openxmlformats.org/officeDocument/2006/relationships/slide" Target="slide20.xml"/><Relationship Id="rId4" Type="http://schemas.openxmlformats.org/officeDocument/2006/relationships/audio" Target="../media/audio1.wav"/></Relationships>
</file>

<file path=ppt/slides/_rels/slide59.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0.png"/><Relationship Id="rId5" Type="http://schemas.openxmlformats.org/officeDocument/2006/relationships/slide" Target="slide20.xml"/><Relationship Id="rId4" Type="http://schemas.openxmlformats.org/officeDocument/2006/relationships/audio" Target="../media/audio1.wav"/></Relationships>
</file>

<file path=ppt/slides/_rels/slide63.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0.png"/><Relationship Id="rId5" Type="http://schemas.openxmlformats.org/officeDocument/2006/relationships/slide" Target="slide20.xml"/><Relationship Id="rId4" Type="http://schemas.openxmlformats.org/officeDocument/2006/relationships/audio" Target="../media/audio1.wav"/></Relationships>
</file>

<file path=ppt/slides/_rels/slide67.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0.png"/><Relationship Id="rId5" Type="http://schemas.openxmlformats.org/officeDocument/2006/relationships/slide" Target="slide20.xml"/><Relationship Id="rId4" Type="http://schemas.openxmlformats.org/officeDocument/2006/relationships/audio" Target="../media/audio1.wav"/></Relationships>
</file>

<file path=ppt/slides/_rels/slide71.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0.png"/><Relationship Id="rId5" Type="http://schemas.openxmlformats.org/officeDocument/2006/relationships/slide" Target="slide20.xml"/><Relationship Id="rId4" Type="http://schemas.openxmlformats.org/officeDocument/2006/relationships/audio" Target="../media/audio1.wav"/></Relationships>
</file>

<file path=ppt/slides/_rels/slide75.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0.png"/><Relationship Id="rId5" Type="http://schemas.openxmlformats.org/officeDocument/2006/relationships/slide" Target="slide20.xml"/><Relationship Id="rId4" Type="http://schemas.openxmlformats.org/officeDocument/2006/relationships/audio" Target="../media/audio1.wav"/></Relationships>
</file>

<file path=ppt/slides/_rels/slide79.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4400" dirty="0">
                <a:solidFill>
                  <a:schemeClr val="bg1"/>
                </a:solidFill>
                <a:latin typeface="Ravie" panose="04040805050809020602" pitchFamily="82" charset="0"/>
              </a:rPr>
              <a:t>Encouraging, </a:t>
            </a:r>
            <a:r>
              <a:rPr lang="en-GB" sz="4400" dirty="0">
                <a:solidFill>
                  <a:srgbClr val="FF0000"/>
                </a:solidFill>
                <a:latin typeface="Ravie" panose="04040805050809020602" pitchFamily="82" charset="0"/>
              </a:rPr>
              <a:t>M</a:t>
            </a:r>
            <a:r>
              <a:rPr lang="en-GB" sz="4400" dirty="0">
                <a:solidFill>
                  <a:schemeClr val="accent5">
                    <a:lumMod val="60000"/>
                    <a:lumOff val="40000"/>
                  </a:schemeClr>
                </a:solidFill>
                <a:latin typeface="Ravie" panose="04040805050809020602" pitchFamily="82" charset="0"/>
              </a:rPr>
              <a:t>o</a:t>
            </a:r>
            <a:r>
              <a:rPr lang="en-GB" sz="4400" dirty="0">
                <a:solidFill>
                  <a:schemeClr val="accent2">
                    <a:lumMod val="40000"/>
                    <a:lumOff val="60000"/>
                  </a:schemeClr>
                </a:solidFill>
                <a:latin typeface="Ravie" panose="04040805050809020602" pitchFamily="82" charset="0"/>
              </a:rPr>
              <a:t>t</a:t>
            </a:r>
            <a:r>
              <a:rPr lang="en-GB" sz="4400" dirty="0">
                <a:solidFill>
                  <a:srgbClr val="00B0F0"/>
                </a:solidFill>
                <a:latin typeface="Ravie" panose="04040805050809020602" pitchFamily="82" charset="0"/>
              </a:rPr>
              <a:t>i</a:t>
            </a:r>
            <a:r>
              <a:rPr lang="en-GB" sz="4400" dirty="0">
                <a:solidFill>
                  <a:schemeClr val="bg1"/>
                </a:solidFill>
                <a:latin typeface="Ravie" panose="04040805050809020602" pitchFamily="82" charset="0"/>
              </a:rPr>
              <a:t>v</a:t>
            </a:r>
            <a:r>
              <a:rPr lang="en-GB" sz="4400" dirty="0">
                <a:solidFill>
                  <a:schemeClr val="accent3">
                    <a:lumMod val="60000"/>
                    <a:lumOff val="40000"/>
                  </a:schemeClr>
                </a:solidFill>
                <a:latin typeface="Ravie" panose="04040805050809020602" pitchFamily="82" charset="0"/>
              </a:rPr>
              <a:t>a</a:t>
            </a:r>
            <a:r>
              <a:rPr lang="en-GB" sz="4400" dirty="0">
                <a:solidFill>
                  <a:schemeClr val="accent6">
                    <a:lumMod val="75000"/>
                  </a:schemeClr>
                </a:solidFill>
                <a:latin typeface="Ravie" panose="04040805050809020602" pitchFamily="82" charset="0"/>
              </a:rPr>
              <a:t>t</a:t>
            </a:r>
            <a:r>
              <a:rPr lang="en-GB" sz="4400" dirty="0">
                <a:solidFill>
                  <a:srgbClr val="00B0F0"/>
                </a:solidFill>
                <a:latin typeface="Ravie" panose="04040805050809020602" pitchFamily="82" charset="0"/>
              </a:rPr>
              <a:t>i</a:t>
            </a:r>
            <a:r>
              <a:rPr lang="en-GB" sz="4400" dirty="0">
                <a:solidFill>
                  <a:schemeClr val="accent2"/>
                </a:solidFill>
                <a:latin typeface="Ravie" panose="04040805050809020602" pitchFamily="82" charset="0"/>
              </a:rPr>
              <a:t>n</a:t>
            </a:r>
            <a:r>
              <a:rPr lang="en-GB" sz="4400" dirty="0">
                <a:solidFill>
                  <a:srgbClr val="38A7B6"/>
                </a:solidFill>
                <a:latin typeface="Ravie" panose="04040805050809020602" pitchFamily="82" charset="0"/>
              </a:rPr>
              <a:t>g</a:t>
            </a:r>
            <a:r>
              <a:rPr lang="en-GB" sz="4400" dirty="0">
                <a:solidFill>
                  <a:schemeClr val="bg1"/>
                </a:solidFill>
                <a:latin typeface="Ravie" panose="04040805050809020602" pitchFamily="82" charset="0"/>
              </a:rPr>
              <a:t> &amp; Inspiring your GP trainee</a:t>
            </a:r>
          </a:p>
        </p:txBody>
      </p:sp>
      <p:sp>
        <p:nvSpPr>
          <p:cNvPr id="3" name="Subtitle 2"/>
          <p:cNvSpPr>
            <a:spLocks noGrp="1"/>
          </p:cNvSpPr>
          <p:nvPr>
            <p:ph type="subTitle" idx="1"/>
          </p:nvPr>
        </p:nvSpPr>
        <p:spPr>
          <a:xfrm>
            <a:off x="1524000" y="4590660"/>
            <a:ext cx="9144000" cy="667139"/>
          </a:xfrm>
        </p:spPr>
        <p:txBody>
          <a:bodyPr>
            <a:normAutofit/>
          </a:bodyPr>
          <a:lstStyle/>
          <a:p>
            <a:r>
              <a:rPr lang="en-GB" sz="3600" dirty="0">
                <a:solidFill>
                  <a:schemeClr val="accent3"/>
                </a:solidFill>
                <a:latin typeface="Cooper Black" panose="0208090404030B020404" pitchFamily="18" charset="0"/>
                <a:cs typeface="Aparajita" panose="020B0604020202020204" pitchFamily="34" charset="0"/>
              </a:rPr>
              <a:t>ingredients for a successful recipe</a:t>
            </a:r>
          </a:p>
        </p:txBody>
      </p:sp>
    </p:spTree>
    <p:extLst>
      <p:ext uri="{BB962C8B-B14F-4D97-AF65-F5344CB8AC3E}">
        <p14:creationId xmlns:p14="http://schemas.microsoft.com/office/powerpoint/2010/main" val="920035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8143"/>
            <a:ext cx="9144000" cy="2387600"/>
          </a:xfrm>
        </p:spPr>
        <p:txBody>
          <a:bodyPr>
            <a:noAutofit/>
          </a:bodyPr>
          <a:lstStyle/>
          <a:p>
            <a:r>
              <a:rPr lang="en-GB" sz="4400" dirty="0">
                <a:solidFill>
                  <a:schemeClr val="bg1"/>
                </a:solidFill>
                <a:latin typeface="Ravie" panose="04040805050809020602" pitchFamily="82" charset="0"/>
              </a:rPr>
              <a:t>Encouraging, </a:t>
            </a:r>
            <a:r>
              <a:rPr lang="en-GB" sz="4400" dirty="0">
                <a:solidFill>
                  <a:srgbClr val="FF0000"/>
                </a:solidFill>
                <a:latin typeface="Ravie" panose="04040805050809020602" pitchFamily="82" charset="0"/>
              </a:rPr>
              <a:t>M</a:t>
            </a:r>
            <a:r>
              <a:rPr lang="en-GB" sz="4400" dirty="0">
                <a:solidFill>
                  <a:schemeClr val="accent5">
                    <a:lumMod val="60000"/>
                    <a:lumOff val="40000"/>
                  </a:schemeClr>
                </a:solidFill>
                <a:latin typeface="Ravie" panose="04040805050809020602" pitchFamily="82" charset="0"/>
              </a:rPr>
              <a:t>o</a:t>
            </a:r>
            <a:r>
              <a:rPr lang="en-GB" sz="4400" dirty="0">
                <a:solidFill>
                  <a:schemeClr val="accent2">
                    <a:lumMod val="40000"/>
                    <a:lumOff val="60000"/>
                  </a:schemeClr>
                </a:solidFill>
                <a:latin typeface="Ravie" panose="04040805050809020602" pitchFamily="82" charset="0"/>
              </a:rPr>
              <a:t>t</a:t>
            </a:r>
            <a:r>
              <a:rPr lang="en-GB" sz="4400" dirty="0">
                <a:solidFill>
                  <a:srgbClr val="00B0F0"/>
                </a:solidFill>
                <a:latin typeface="Ravie" panose="04040805050809020602" pitchFamily="82" charset="0"/>
              </a:rPr>
              <a:t>i</a:t>
            </a:r>
            <a:r>
              <a:rPr lang="en-GB" sz="4400" dirty="0">
                <a:solidFill>
                  <a:schemeClr val="bg1"/>
                </a:solidFill>
                <a:latin typeface="Ravie" panose="04040805050809020602" pitchFamily="82" charset="0"/>
              </a:rPr>
              <a:t>v</a:t>
            </a:r>
            <a:r>
              <a:rPr lang="en-GB" sz="4400" dirty="0">
                <a:solidFill>
                  <a:schemeClr val="accent3">
                    <a:lumMod val="60000"/>
                    <a:lumOff val="40000"/>
                  </a:schemeClr>
                </a:solidFill>
                <a:latin typeface="Ravie" panose="04040805050809020602" pitchFamily="82" charset="0"/>
              </a:rPr>
              <a:t>a</a:t>
            </a:r>
            <a:r>
              <a:rPr lang="en-GB" sz="4400" dirty="0">
                <a:solidFill>
                  <a:schemeClr val="accent6">
                    <a:lumMod val="75000"/>
                  </a:schemeClr>
                </a:solidFill>
                <a:latin typeface="Ravie" panose="04040805050809020602" pitchFamily="82" charset="0"/>
              </a:rPr>
              <a:t>t</a:t>
            </a:r>
            <a:r>
              <a:rPr lang="en-GB" sz="4400" dirty="0">
                <a:solidFill>
                  <a:srgbClr val="00B0F0"/>
                </a:solidFill>
                <a:latin typeface="Ravie" panose="04040805050809020602" pitchFamily="82" charset="0"/>
              </a:rPr>
              <a:t>i</a:t>
            </a:r>
            <a:r>
              <a:rPr lang="en-GB" sz="4400" dirty="0">
                <a:solidFill>
                  <a:schemeClr val="accent2"/>
                </a:solidFill>
                <a:latin typeface="Ravie" panose="04040805050809020602" pitchFamily="82" charset="0"/>
              </a:rPr>
              <a:t>n</a:t>
            </a:r>
            <a:r>
              <a:rPr lang="en-GB" sz="4400" dirty="0">
                <a:solidFill>
                  <a:srgbClr val="38A7B6"/>
                </a:solidFill>
                <a:latin typeface="Ravie" panose="04040805050809020602" pitchFamily="82" charset="0"/>
              </a:rPr>
              <a:t>g</a:t>
            </a:r>
            <a:r>
              <a:rPr lang="en-GB" sz="4400" dirty="0">
                <a:solidFill>
                  <a:schemeClr val="bg1"/>
                </a:solidFill>
                <a:latin typeface="Ravie" panose="04040805050809020602" pitchFamily="82" charset="0"/>
              </a:rPr>
              <a:t> &amp; Inspiring your GP trainee</a:t>
            </a:r>
          </a:p>
        </p:txBody>
      </p:sp>
      <p:sp>
        <p:nvSpPr>
          <p:cNvPr id="3" name="Subtitle 2"/>
          <p:cNvSpPr>
            <a:spLocks noGrp="1"/>
          </p:cNvSpPr>
          <p:nvPr>
            <p:ph type="subTitle" idx="1"/>
          </p:nvPr>
        </p:nvSpPr>
        <p:spPr>
          <a:xfrm>
            <a:off x="1713079" y="2641182"/>
            <a:ext cx="9144000" cy="667139"/>
          </a:xfrm>
        </p:spPr>
        <p:txBody>
          <a:bodyPr>
            <a:normAutofit/>
          </a:bodyPr>
          <a:lstStyle/>
          <a:p>
            <a:r>
              <a:rPr lang="en-GB" sz="3600" dirty="0">
                <a:solidFill>
                  <a:schemeClr val="accent3"/>
                </a:solidFill>
                <a:latin typeface="Cooper Black" panose="0208090404030B020404" pitchFamily="18" charset="0"/>
                <a:cs typeface="Aparajita" panose="020B0604020202020204" pitchFamily="34" charset="0"/>
              </a:rPr>
              <a:t>ingredients for a successful recipe</a:t>
            </a:r>
          </a:p>
          <a:p>
            <a:endParaRPr lang="en-GB" sz="3600" dirty="0">
              <a:solidFill>
                <a:schemeClr val="bg1"/>
              </a:solidFill>
              <a:latin typeface="Cooper Black" panose="0208090404030B020404" pitchFamily="18" charset="0"/>
              <a:cs typeface="Aparajita" panose="020B0604020202020204" pitchFamily="34" charset="0"/>
            </a:endParaRPr>
          </a:p>
          <a:p>
            <a:endParaRPr lang="en-GB" sz="3600" dirty="0">
              <a:solidFill>
                <a:schemeClr val="bg1"/>
              </a:solidFill>
              <a:latin typeface="Cooper Black" panose="0208090404030B020404" pitchFamily="18" charset="0"/>
              <a:cs typeface="Aparajita" panose="020B0604020202020204" pitchFamily="34" charset="0"/>
            </a:endParaRPr>
          </a:p>
        </p:txBody>
      </p:sp>
      <p:sp>
        <p:nvSpPr>
          <p:cNvPr id="5" name="TextBox 4"/>
          <p:cNvSpPr txBox="1"/>
          <p:nvPr/>
        </p:nvSpPr>
        <p:spPr>
          <a:xfrm>
            <a:off x="10155352" y="165065"/>
            <a:ext cx="2036648" cy="646331"/>
          </a:xfrm>
          <a:prstGeom prst="rect">
            <a:avLst/>
          </a:prstGeom>
          <a:noFill/>
        </p:spPr>
        <p:txBody>
          <a:bodyPr wrap="none" rtlCol="0">
            <a:spAutoFit/>
          </a:bodyPr>
          <a:lstStyle/>
          <a:p>
            <a:r>
              <a:rPr lang="en-GB" dirty="0">
                <a:solidFill>
                  <a:schemeClr val="accent4">
                    <a:lumMod val="50000"/>
                  </a:schemeClr>
                </a:solidFill>
              </a:rPr>
              <a:t>Ask the audience</a:t>
            </a:r>
          </a:p>
          <a:p>
            <a:r>
              <a:rPr lang="en-GB" dirty="0">
                <a:solidFill>
                  <a:schemeClr val="accent4">
                    <a:lumMod val="50000"/>
                  </a:schemeClr>
                </a:solidFill>
              </a:rPr>
              <a:t>Dangers of labelling</a:t>
            </a:r>
          </a:p>
        </p:txBody>
      </p:sp>
      <p:sp>
        <p:nvSpPr>
          <p:cNvPr id="6" name="Title 1"/>
          <p:cNvSpPr txBox="1">
            <a:spLocks/>
          </p:cNvSpPr>
          <p:nvPr/>
        </p:nvSpPr>
        <p:spPr>
          <a:xfrm>
            <a:off x="987489" y="5336688"/>
            <a:ext cx="10545148" cy="86298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742950" indent="-742950" algn="just">
              <a:buFont typeface="+mj-lt"/>
              <a:buAutoNum type="arabicPeriod"/>
            </a:pPr>
            <a:r>
              <a:rPr lang="en-GB" sz="3600" dirty="0">
                <a:solidFill>
                  <a:srgbClr val="00B0F0"/>
                </a:solidFill>
                <a:latin typeface="Cooper Black" panose="0208090404030B020404" pitchFamily="18" charset="0"/>
              </a:rPr>
              <a:t>The difficult trainee..</a:t>
            </a:r>
          </a:p>
          <a:p>
            <a:pPr marL="742950" indent="-742950" algn="just">
              <a:buFont typeface="+mj-lt"/>
              <a:buAutoNum type="arabicPeriod"/>
            </a:pPr>
            <a:r>
              <a:rPr lang="en-GB" sz="3600" dirty="0">
                <a:solidFill>
                  <a:srgbClr val="00B0F0"/>
                </a:solidFill>
                <a:latin typeface="Cooper Black" panose="0208090404030B020404" pitchFamily="18" charset="0"/>
              </a:rPr>
              <a:t>What sort of trainee are we thinking about? </a:t>
            </a:r>
          </a:p>
          <a:p>
            <a:pPr marL="742950" indent="-742950" algn="just">
              <a:buFont typeface="+mj-lt"/>
              <a:buAutoNum type="arabicPeriod"/>
            </a:pPr>
            <a:r>
              <a:rPr lang="en-GB" sz="3600" dirty="0">
                <a:solidFill>
                  <a:srgbClr val="00B0F0"/>
                </a:solidFill>
                <a:latin typeface="Cooper Black" panose="0208090404030B020404" pitchFamily="18" charset="0"/>
              </a:rPr>
              <a:t>What attributes do we ascribe them?  Be honest.</a:t>
            </a:r>
          </a:p>
        </p:txBody>
      </p:sp>
    </p:spTree>
    <p:extLst>
      <p:ext uri="{BB962C8B-B14F-4D97-AF65-F5344CB8AC3E}">
        <p14:creationId xmlns:p14="http://schemas.microsoft.com/office/powerpoint/2010/main" val="1526728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5706407" y="1695128"/>
            <a:ext cx="3153043" cy="769441"/>
          </a:xfrm>
          <a:prstGeom prst="rect">
            <a:avLst/>
          </a:prstGeom>
          <a:noFill/>
        </p:spPr>
        <p:txBody>
          <a:bodyPr wrap="none" rtlCol="0">
            <a:spAutoFit/>
          </a:bodyPr>
          <a:lstStyle/>
          <a:p>
            <a:r>
              <a:rPr lang="en-GB" sz="4400" dirty="0">
                <a:solidFill>
                  <a:srgbClr val="00B050"/>
                </a:solidFill>
              </a:rPr>
              <a:t>Demotivated</a:t>
            </a:r>
          </a:p>
        </p:txBody>
      </p:sp>
      <p:sp>
        <p:nvSpPr>
          <p:cNvPr id="8" name="TextBox 7"/>
          <p:cNvSpPr txBox="1"/>
          <p:nvPr/>
        </p:nvSpPr>
        <p:spPr>
          <a:xfrm rot="1323761">
            <a:off x="1500081" y="1839682"/>
            <a:ext cx="1254895" cy="830997"/>
          </a:xfrm>
          <a:prstGeom prst="rect">
            <a:avLst/>
          </a:prstGeom>
          <a:noFill/>
        </p:spPr>
        <p:txBody>
          <a:bodyPr wrap="none" rtlCol="0">
            <a:spAutoFit/>
          </a:bodyPr>
          <a:lstStyle/>
          <a:p>
            <a:r>
              <a:rPr lang="en-GB" sz="4800" dirty="0">
                <a:solidFill>
                  <a:schemeClr val="bg2">
                    <a:lumMod val="90000"/>
                  </a:schemeClr>
                </a:solidFill>
              </a:rPr>
              <a:t>Lazy</a:t>
            </a:r>
          </a:p>
        </p:txBody>
      </p:sp>
      <p:sp>
        <p:nvSpPr>
          <p:cNvPr id="9" name="TextBox 8"/>
          <p:cNvSpPr txBox="1"/>
          <p:nvPr/>
        </p:nvSpPr>
        <p:spPr>
          <a:xfrm rot="20051754">
            <a:off x="4432313" y="1580297"/>
            <a:ext cx="2658164" cy="923330"/>
          </a:xfrm>
          <a:prstGeom prst="rect">
            <a:avLst/>
          </a:prstGeom>
          <a:noFill/>
        </p:spPr>
        <p:txBody>
          <a:bodyPr wrap="none" rtlCol="0">
            <a:spAutoFit/>
          </a:bodyPr>
          <a:lstStyle/>
          <a:p>
            <a:r>
              <a:rPr lang="en-GB" sz="5400" dirty="0">
                <a:solidFill>
                  <a:schemeClr val="accent3"/>
                </a:solidFill>
              </a:rPr>
              <a:t>Arrogant</a:t>
            </a:r>
            <a:endParaRPr lang="en-GB" sz="4400" dirty="0">
              <a:solidFill>
                <a:schemeClr val="accent3"/>
              </a:solidFill>
            </a:endParaRPr>
          </a:p>
        </p:txBody>
      </p:sp>
      <p:sp>
        <p:nvSpPr>
          <p:cNvPr id="10" name="TextBox 9"/>
          <p:cNvSpPr txBox="1"/>
          <p:nvPr/>
        </p:nvSpPr>
        <p:spPr>
          <a:xfrm rot="1102381">
            <a:off x="2683545" y="3897833"/>
            <a:ext cx="2669320" cy="769441"/>
          </a:xfrm>
          <a:prstGeom prst="rect">
            <a:avLst/>
          </a:prstGeom>
          <a:noFill/>
        </p:spPr>
        <p:txBody>
          <a:bodyPr wrap="none" rtlCol="0">
            <a:spAutoFit/>
          </a:bodyPr>
          <a:lstStyle/>
          <a:p>
            <a:r>
              <a:rPr lang="en-GB" sz="4400" dirty="0">
                <a:solidFill>
                  <a:srgbClr val="0070C0"/>
                </a:solidFill>
                <a:latin typeface="Aharoni" panose="02010803020104030203" pitchFamily="2" charset="-79"/>
                <a:cs typeface="Aharoni" panose="02010803020104030203" pitchFamily="2" charset="-79"/>
              </a:rPr>
              <a:t>Bone idle</a:t>
            </a:r>
          </a:p>
        </p:txBody>
      </p:sp>
      <p:sp>
        <p:nvSpPr>
          <p:cNvPr id="11" name="TextBox 10"/>
          <p:cNvSpPr txBox="1"/>
          <p:nvPr/>
        </p:nvSpPr>
        <p:spPr>
          <a:xfrm rot="190663">
            <a:off x="355579" y="3777494"/>
            <a:ext cx="2270173" cy="769441"/>
          </a:xfrm>
          <a:prstGeom prst="rect">
            <a:avLst/>
          </a:prstGeom>
          <a:noFill/>
        </p:spPr>
        <p:txBody>
          <a:bodyPr wrap="none" rtlCol="0">
            <a:spAutoFit/>
          </a:bodyPr>
          <a:lstStyle/>
          <a:p>
            <a:r>
              <a:rPr lang="en-GB" sz="4400" dirty="0">
                <a:solidFill>
                  <a:schemeClr val="accent2"/>
                </a:solidFill>
                <a:latin typeface="Andalus" panose="02020603050405020304" pitchFamily="18" charset="-78"/>
                <a:cs typeface="Andalus" panose="02020603050405020304" pitchFamily="18" charset="-78"/>
              </a:rPr>
              <a:t>Arrogant</a:t>
            </a:r>
          </a:p>
        </p:txBody>
      </p:sp>
      <p:sp>
        <p:nvSpPr>
          <p:cNvPr id="12" name="TextBox 11"/>
          <p:cNvSpPr txBox="1"/>
          <p:nvPr/>
        </p:nvSpPr>
        <p:spPr>
          <a:xfrm rot="677162">
            <a:off x="7262617" y="4629131"/>
            <a:ext cx="2653547" cy="769441"/>
          </a:xfrm>
          <a:prstGeom prst="rect">
            <a:avLst/>
          </a:prstGeom>
          <a:noFill/>
        </p:spPr>
        <p:txBody>
          <a:bodyPr wrap="none" rtlCol="0">
            <a:spAutoFit/>
          </a:bodyPr>
          <a:lstStyle/>
          <a:p>
            <a:r>
              <a:rPr lang="en-GB" sz="4400" dirty="0">
                <a:solidFill>
                  <a:srgbClr val="0070C0"/>
                </a:solidFill>
              </a:rPr>
              <a:t>Belligerent</a:t>
            </a:r>
          </a:p>
        </p:txBody>
      </p:sp>
      <p:sp>
        <p:nvSpPr>
          <p:cNvPr id="13" name="TextBox 12"/>
          <p:cNvSpPr txBox="1"/>
          <p:nvPr/>
        </p:nvSpPr>
        <p:spPr>
          <a:xfrm rot="20051754">
            <a:off x="7794661" y="1170187"/>
            <a:ext cx="3081293" cy="1107996"/>
          </a:xfrm>
          <a:prstGeom prst="rect">
            <a:avLst/>
          </a:prstGeom>
          <a:noFill/>
        </p:spPr>
        <p:txBody>
          <a:bodyPr wrap="none" rtlCol="0">
            <a:spAutoFit/>
          </a:bodyPr>
          <a:lstStyle/>
          <a:p>
            <a:r>
              <a:rPr lang="en-GB" sz="6600" dirty="0">
                <a:solidFill>
                  <a:schemeClr val="accent1">
                    <a:lumMod val="40000"/>
                    <a:lumOff val="60000"/>
                  </a:schemeClr>
                </a:solidFill>
                <a:latin typeface="Arial Narrow" panose="020B0606020202030204" pitchFamily="34" charset="0"/>
              </a:rPr>
              <a:t>Annoying</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8248566" y="2525038"/>
            <a:ext cx="3999813" cy="769441"/>
          </a:xfrm>
          <a:prstGeom prst="rect">
            <a:avLst/>
          </a:prstGeom>
          <a:noFill/>
        </p:spPr>
        <p:txBody>
          <a:bodyPr wrap="none" rtlCol="0">
            <a:spAutoFit/>
          </a:bodyPr>
          <a:lstStyle/>
          <a:p>
            <a:r>
              <a:rPr lang="en-GB" sz="4400" dirty="0">
                <a:solidFill>
                  <a:srgbClr val="FF0000"/>
                </a:solidFill>
                <a:latin typeface="Felix Titling" panose="04060505060202020A04" pitchFamily="82" charset="0"/>
              </a:rPr>
              <a:t>Obstructive</a:t>
            </a:r>
          </a:p>
        </p:txBody>
      </p:sp>
      <p:sp>
        <p:nvSpPr>
          <p:cNvPr id="15" name="TextBox 14"/>
          <p:cNvSpPr txBox="1"/>
          <p:nvPr/>
        </p:nvSpPr>
        <p:spPr>
          <a:xfrm rot="21298789">
            <a:off x="1393228" y="5604776"/>
            <a:ext cx="3782510" cy="769441"/>
          </a:xfrm>
          <a:prstGeom prst="rect">
            <a:avLst/>
          </a:prstGeom>
          <a:noFill/>
        </p:spPr>
        <p:txBody>
          <a:bodyPr wrap="none" rtlCol="0">
            <a:spAutoFit/>
          </a:bodyPr>
          <a:lstStyle/>
          <a:p>
            <a:r>
              <a:rPr lang="en-GB" sz="4400" dirty="0">
                <a:solidFill>
                  <a:schemeClr val="accent3"/>
                </a:solidFill>
              </a:rPr>
              <a:t>Pain in the bum</a:t>
            </a:r>
          </a:p>
        </p:txBody>
      </p:sp>
      <p:sp>
        <p:nvSpPr>
          <p:cNvPr id="16" name="TextBox 15"/>
          <p:cNvSpPr txBox="1"/>
          <p:nvPr/>
        </p:nvSpPr>
        <p:spPr>
          <a:xfrm rot="20051754">
            <a:off x="3858484" y="1104969"/>
            <a:ext cx="1713931" cy="769441"/>
          </a:xfrm>
          <a:prstGeom prst="rect">
            <a:avLst/>
          </a:prstGeom>
          <a:noFill/>
        </p:spPr>
        <p:txBody>
          <a:bodyPr wrap="none" rtlCol="0">
            <a:spAutoFit/>
          </a:bodyPr>
          <a:lstStyle/>
          <a:p>
            <a:r>
              <a:rPr lang="en-GB" sz="4400" dirty="0">
                <a:solidFill>
                  <a:schemeClr val="accent6">
                    <a:lumMod val="20000"/>
                    <a:lumOff val="80000"/>
                  </a:schemeClr>
                </a:solidFill>
                <a:latin typeface="Baskerville Old Face" panose="02020602080505020303" pitchFamily="18" charset="0"/>
              </a:rPr>
              <a:t>Boring</a:t>
            </a:r>
          </a:p>
        </p:txBody>
      </p:sp>
      <p:sp>
        <p:nvSpPr>
          <p:cNvPr id="17" name="TextBox 16"/>
          <p:cNvSpPr txBox="1"/>
          <p:nvPr/>
        </p:nvSpPr>
        <p:spPr>
          <a:xfrm rot="2666760">
            <a:off x="4338372" y="3513000"/>
            <a:ext cx="3046027" cy="1107996"/>
          </a:xfrm>
          <a:prstGeom prst="rect">
            <a:avLst/>
          </a:prstGeom>
          <a:noFill/>
        </p:spPr>
        <p:txBody>
          <a:bodyPr wrap="none" rtlCol="0">
            <a:spAutoFit/>
          </a:bodyPr>
          <a:lstStyle/>
          <a:p>
            <a:r>
              <a:rPr lang="en-GB" sz="6600" dirty="0">
                <a:solidFill>
                  <a:srgbClr val="FFFF00"/>
                </a:solidFill>
                <a:latin typeface="Aharoni" panose="02010803020104030203" pitchFamily="2" charset="-79"/>
                <a:cs typeface="Aharoni" panose="02010803020104030203" pitchFamily="2" charset="-79"/>
              </a:rPr>
              <a:t>Moody</a:t>
            </a:r>
          </a:p>
        </p:txBody>
      </p:sp>
      <p:sp>
        <p:nvSpPr>
          <p:cNvPr id="18" name="TextBox 17"/>
          <p:cNvSpPr txBox="1"/>
          <p:nvPr/>
        </p:nvSpPr>
        <p:spPr>
          <a:xfrm rot="20051754">
            <a:off x="8898228" y="5240166"/>
            <a:ext cx="3123356" cy="646331"/>
          </a:xfrm>
          <a:prstGeom prst="rect">
            <a:avLst/>
          </a:prstGeom>
          <a:noFill/>
        </p:spPr>
        <p:txBody>
          <a:bodyPr wrap="none" rtlCol="0">
            <a:spAutoFit/>
          </a:bodyPr>
          <a:lstStyle/>
          <a:p>
            <a:r>
              <a:rPr lang="en-GB" sz="3600" dirty="0">
                <a:solidFill>
                  <a:schemeClr val="accent3"/>
                </a:solidFill>
              </a:rPr>
              <a:t>Narrow minded</a:t>
            </a:r>
          </a:p>
        </p:txBody>
      </p:sp>
      <p:sp>
        <p:nvSpPr>
          <p:cNvPr id="19" name="TextBox 18"/>
          <p:cNvSpPr txBox="1"/>
          <p:nvPr/>
        </p:nvSpPr>
        <p:spPr>
          <a:xfrm rot="20051754">
            <a:off x="-56241" y="588741"/>
            <a:ext cx="3502882" cy="1015663"/>
          </a:xfrm>
          <a:prstGeom prst="rect">
            <a:avLst/>
          </a:prstGeom>
          <a:noFill/>
        </p:spPr>
        <p:txBody>
          <a:bodyPr wrap="none" rtlCol="0">
            <a:spAutoFit/>
          </a:bodyPr>
          <a:lstStyle/>
          <a:p>
            <a:r>
              <a:rPr lang="en-GB" sz="6000" dirty="0">
                <a:solidFill>
                  <a:schemeClr val="accent3"/>
                </a:solidFill>
                <a:latin typeface="Agency FB" panose="020B0503020202020204" pitchFamily="34" charset="0"/>
              </a:rPr>
              <a:t>Pusillanimous</a:t>
            </a:r>
          </a:p>
        </p:txBody>
      </p:sp>
      <p:sp>
        <p:nvSpPr>
          <p:cNvPr id="20" name="TextBox 19"/>
          <p:cNvSpPr txBox="1"/>
          <p:nvPr/>
        </p:nvSpPr>
        <p:spPr>
          <a:xfrm rot="21229784">
            <a:off x="461179" y="2914699"/>
            <a:ext cx="1612942" cy="769441"/>
          </a:xfrm>
          <a:prstGeom prst="rect">
            <a:avLst/>
          </a:prstGeom>
          <a:noFill/>
        </p:spPr>
        <p:txBody>
          <a:bodyPr wrap="none" rtlCol="0">
            <a:spAutoFit/>
          </a:bodyPr>
          <a:lstStyle/>
          <a:p>
            <a:r>
              <a:rPr lang="en-GB" sz="4400" dirty="0">
                <a:solidFill>
                  <a:schemeClr val="accent6">
                    <a:lumMod val="60000"/>
                    <a:lumOff val="40000"/>
                  </a:schemeClr>
                </a:solidFill>
                <a:latin typeface="Angsana New" panose="02020603050405020304" pitchFamily="18" charset="-34"/>
                <a:cs typeface="Angsana New" panose="02020603050405020304" pitchFamily="18" charset="-34"/>
              </a:rPr>
              <a:t>Obstinate</a:t>
            </a:r>
          </a:p>
        </p:txBody>
      </p:sp>
      <p:sp>
        <p:nvSpPr>
          <p:cNvPr id="21" name="TextBox 20"/>
          <p:cNvSpPr txBox="1"/>
          <p:nvPr/>
        </p:nvSpPr>
        <p:spPr>
          <a:xfrm rot="2809684">
            <a:off x="2384867" y="1786764"/>
            <a:ext cx="2654894" cy="769441"/>
          </a:xfrm>
          <a:prstGeom prst="rect">
            <a:avLst/>
          </a:prstGeom>
          <a:noFill/>
        </p:spPr>
        <p:txBody>
          <a:bodyPr wrap="none" rtlCol="0">
            <a:spAutoFit/>
          </a:bodyPr>
          <a:lstStyle/>
          <a:p>
            <a:r>
              <a:rPr lang="en-GB" sz="4400" dirty="0">
                <a:solidFill>
                  <a:srgbClr val="00B0F0"/>
                </a:solidFill>
                <a:latin typeface="Arial Rounded MT Bold" panose="020F0704030504030204" pitchFamily="34" charset="0"/>
              </a:rPr>
              <a:t>Inflexible</a:t>
            </a:r>
          </a:p>
        </p:txBody>
      </p:sp>
      <p:sp>
        <p:nvSpPr>
          <p:cNvPr id="22" name="TextBox 21"/>
          <p:cNvSpPr txBox="1"/>
          <p:nvPr/>
        </p:nvSpPr>
        <p:spPr>
          <a:xfrm rot="20051754">
            <a:off x="5487454" y="5396679"/>
            <a:ext cx="2326214" cy="769441"/>
          </a:xfrm>
          <a:prstGeom prst="rect">
            <a:avLst/>
          </a:prstGeom>
          <a:noFill/>
        </p:spPr>
        <p:txBody>
          <a:bodyPr wrap="none" rtlCol="0">
            <a:spAutoFit/>
          </a:bodyPr>
          <a:lstStyle/>
          <a:p>
            <a:r>
              <a:rPr lang="en-GB" sz="4400" dirty="0">
                <a:solidFill>
                  <a:schemeClr val="accent1">
                    <a:lumMod val="60000"/>
                    <a:lumOff val="40000"/>
                  </a:schemeClr>
                </a:solidFill>
              </a:rPr>
              <a:t>Pompous</a:t>
            </a:r>
          </a:p>
        </p:txBody>
      </p:sp>
      <p:sp>
        <p:nvSpPr>
          <p:cNvPr id="23" name="TextBox 22"/>
          <p:cNvSpPr txBox="1"/>
          <p:nvPr/>
        </p:nvSpPr>
        <p:spPr>
          <a:xfrm rot="446567">
            <a:off x="3519763" y="337781"/>
            <a:ext cx="3179653" cy="769441"/>
          </a:xfrm>
          <a:prstGeom prst="rect">
            <a:avLst/>
          </a:prstGeom>
          <a:noFill/>
        </p:spPr>
        <p:txBody>
          <a:bodyPr wrap="none" rtlCol="0">
            <a:spAutoFit/>
          </a:bodyPr>
          <a:lstStyle/>
          <a:p>
            <a:r>
              <a:rPr lang="en-GB" sz="4400" dirty="0">
                <a:solidFill>
                  <a:schemeClr val="accent5"/>
                </a:solidFill>
              </a:rPr>
              <a:t>Quarrelsome</a:t>
            </a:r>
          </a:p>
        </p:txBody>
      </p:sp>
      <p:sp>
        <p:nvSpPr>
          <p:cNvPr id="24" name="TextBox 23"/>
          <p:cNvSpPr txBox="1"/>
          <p:nvPr/>
        </p:nvSpPr>
        <p:spPr>
          <a:xfrm rot="1931306">
            <a:off x="7581192" y="3328642"/>
            <a:ext cx="3448829" cy="1200329"/>
          </a:xfrm>
          <a:prstGeom prst="rect">
            <a:avLst/>
          </a:prstGeom>
          <a:noFill/>
        </p:spPr>
        <p:txBody>
          <a:bodyPr wrap="none" rtlCol="0">
            <a:spAutoFit/>
          </a:bodyPr>
          <a:lstStyle/>
          <a:p>
            <a:r>
              <a:rPr lang="en-GB" sz="7200" dirty="0">
                <a:solidFill>
                  <a:schemeClr val="bg1"/>
                </a:solidFill>
              </a:rPr>
              <a:t>Sarcastic</a:t>
            </a:r>
          </a:p>
        </p:txBody>
      </p:sp>
      <p:sp>
        <p:nvSpPr>
          <p:cNvPr id="25" name="TextBox 24"/>
          <p:cNvSpPr txBox="1"/>
          <p:nvPr/>
        </p:nvSpPr>
        <p:spPr>
          <a:xfrm rot="20051754">
            <a:off x="84132" y="4847279"/>
            <a:ext cx="2948243" cy="769441"/>
          </a:xfrm>
          <a:prstGeom prst="rect">
            <a:avLst/>
          </a:prstGeom>
          <a:noFill/>
        </p:spPr>
        <p:txBody>
          <a:bodyPr wrap="none" rtlCol="0">
            <a:spAutoFit/>
          </a:bodyPr>
          <a:lstStyle/>
          <a:p>
            <a:r>
              <a:rPr lang="en-GB" sz="4400" dirty="0">
                <a:solidFill>
                  <a:schemeClr val="accent6"/>
                </a:solidFill>
                <a:latin typeface="Algerian" panose="04020705040A02060702" pitchFamily="82" charset="0"/>
              </a:rPr>
              <a:t>Stubborn</a:t>
            </a:r>
          </a:p>
        </p:txBody>
      </p:sp>
      <p:sp>
        <p:nvSpPr>
          <p:cNvPr id="26" name="TextBox 25"/>
          <p:cNvSpPr txBox="1"/>
          <p:nvPr/>
        </p:nvSpPr>
        <p:spPr>
          <a:xfrm rot="647370">
            <a:off x="8512956" y="78198"/>
            <a:ext cx="3420103" cy="1107996"/>
          </a:xfrm>
          <a:prstGeom prst="rect">
            <a:avLst/>
          </a:prstGeom>
          <a:noFill/>
        </p:spPr>
        <p:txBody>
          <a:bodyPr wrap="none" rtlCol="0">
            <a:spAutoFit/>
          </a:bodyPr>
          <a:lstStyle/>
          <a:p>
            <a:r>
              <a:rPr lang="en-GB" sz="6600" dirty="0">
                <a:solidFill>
                  <a:srgbClr val="BD92DE"/>
                </a:solidFill>
              </a:rPr>
              <a:t>Truculent</a:t>
            </a:r>
          </a:p>
        </p:txBody>
      </p:sp>
    </p:spTree>
    <p:extLst>
      <p:ext uri="{BB962C8B-B14F-4D97-AF65-F5344CB8AC3E}">
        <p14:creationId xmlns:p14="http://schemas.microsoft.com/office/powerpoint/2010/main" val="3821463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a:solidFill>
                  <a:schemeClr val="accent3"/>
                </a:solidFill>
                <a:latin typeface="Cooper Black" panose="0208090404030B020404" pitchFamily="18" charset="0"/>
              </a:rPr>
              <a:t>And assessments don’t make it any easier!</a:t>
            </a:r>
          </a:p>
        </p:txBody>
      </p:sp>
      <p:sp>
        <p:nvSpPr>
          <p:cNvPr id="3" name="Content Placeholder 2"/>
          <p:cNvSpPr>
            <a:spLocks noGrp="1"/>
          </p:cNvSpPr>
          <p:nvPr>
            <p:ph sz="half" idx="1"/>
          </p:nvPr>
        </p:nvSpPr>
        <p:spPr>
          <a:xfrm>
            <a:off x="615820" y="1825625"/>
            <a:ext cx="5403980" cy="4351338"/>
          </a:xfrm>
        </p:spPr>
        <p:txBody>
          <a:bodyPr>
            <a:normAutofit/>
          </a:bodyPr>
          <a:lstStyle/>
          <a:p>
            <a:pPr algn="just"/>
            <a:r>
              <a:rPr lang="en-GB" dirty="0">
                <a:solidFill>
                  <a:schemeClr val="bg1"/>
                </a:solidFill>
              </a:rPr>
              <a:t>They are </a:t>
            </a:r>
            <a:r>
              <a:rPr lang="en-GB" dirty="0">
                <a:solidFill>
                  <a:schemeClr val="accent6"/>
                </a:solidFill>
              </a:rPr>
              <a:t>reductionist</a:t>
            </a:r>
          </a:p>
          <a:p>
            <a:pPr algn="just"/>
            <a:r>
              <a:rPr lang="en-GB" dirty="0">
                <a:solidFill>
                  <a:schemeClr val="bg1"/>
                </a:solidFill>
              </a:rPr>
              <a:t>Makes us behave in a </a:t>
            </a:r>
            <a:r>
              <a:rPr lang="en-GB" dirty="0">
                <a:solidFill>
                  <a:schemeClr val="accent3"/>
                </a:solidFill>
              </a:rPr>
              <a:t>tick box </a:t>
            </a:r>
            <a:r>
              <a:rPr lang="en-GB" dirty="0">
                <a:solidFill>
                  <a:schemeClr val="bg1"/>
                </a:solidFill>
              </a:rPr>
              <a:t>way</a:t>
            </a:r>
          </a:p>
          <a:p>
            <a:pPr algn="just"/>
            <a:r>
              <a:rPr lang="en-GB" dirty="0">
                <a:solidFill>
                  <a:schemeClr val="bg1"/>
                </a:solidFill>
              </a:rPr>
              <a:t>We </a:t>
            </a:r>
            <a:r>
              <a:rPr lang="en-GB" dirty="0">
                <a:solidFill>
                  <a:schemeClr val="accent3">
                    <a:lumMod val="60000"/>
                    <a:lumOff val="40000"/>
                  </a:schemeClr>
                </a:solidFill>
              </a:rPr>
              <a:t>forget the bigger picture</a:t>
            </a:r>
          </a:p>
          <a:p>
            <a:pPr algn="just"/>
            <a:r>
              <a:rPr lang="en-GB" dirty="0">
                <a:solidFill>
                  <a:schemeClr val="bg1"/>
                </a:solidFill>
              </a:rPr>
              <a:t>We </a:t>
            </a:r>
            <a:r>
              <a:rPr lang="en-GB" dirty="0">
                <a:solidFill>
                  <a:schemeClr val="accent2">
                    <a:lumMod val="60000"/>
                    <a:lumOff val="40000"/>
                  </a:schemeClr>
                </a:solidFill>
              </a:rPr>
              <a:t>forget the trainee as a person</a:t>
            </a:r>
          </a:p>
          <a:p>
            <a:pPr algn="just"/>
            <a:r>
              <a:rPr lang="en-GB" dirty="0">
                <a:solidFill>
                  <a:schemeClr val="bg1"/>
                </a:solidFill>
              </a:rPr>
              <a:t>And they </a:t>
            </a:r>
            <a:r>
              <a:rPr lang="en-GB" dirty="0">
                <a:solidFill>
                  <a:srgbClr val="00B0F0"/>
                </a:solidFill>
              </a:rPr>
              <a:t>drain us </a:t>
            </a:r>
            <a:r>
              <a:rPr lang="en-GB" dirty="0">
                <a:solidFill>
                  <a:schemeClr val="bg1"/>
                </a:solidFill>
              </a:rPr>
              <a:t>and the trainee</a:t>
            </a:r>
          </a:p>
          <a:p>
            <a:pPr algn="just"/>
            <a:r>
              <a:rPr lang="en-GB" dirty="0">
                <a:solidFill>
                  <a:schemeClr val="accent3"/>
                </a:solidFill>
              </a:rPr>
              <a:t>No time </a:t>
            </a:r>
            <a:r>
              <a:rPr lang="en-GB" dirty="0">
                <a:solidFill>
                  <a:schemeClr val="bg1"/>
                </a:solidFill>
              </a:rPr>
              <a:t>to do the exciting dynamic spontaneous stuff</a:t>
            </a:r>
          </a:p>
        </p:txBody>
      </p:sp>
      <p:sp>
        <p:nvSpPr>
          <p:cNvPr id="4" name="Content Placeholder 3"/>
          <p:cNvSpPr>
            <a:spLocks noGrp="1"/>
          </p:cNvSpPr>
          <p:nvPr>
            <p:ph sz="half" idx="2"/>
          </p:nvPr>
        </p:nvSpPr>
        <p:spPr>
          <a:xfrm>
            <a:off x="6960636" y="1825625"/>
            <a:ext cx="4393163" cy="4351338"/>
          </a:xfrm>
        </p:spPr>
        <p:txBody>
          <a:bodyPr>
            <a:normAutofit/>
          </a:bodyPr>
          <a:lstStyle/>
          <a:p>
            <a:r>
              <a:rPr lang="en-GB" dirty="0">
                <a:solidFill>
                  <a:schemeClr val="bg1"/>
                </a:solidFill>
              </a:rPr>
              <a:t>And when they leave</a:t>
            </a:r>
          </a:p>
          <a:p>
            <a:pPr lvl="1"/>
            <a:r>
              <a:rPr lang="en-GB" dirty="0">
                <a:solidFill>
                  <a:schemeClr val="bg1"/>
                </a:solidFill>
              </a:rPr>
              <a:t>We were their Trainer</a:t>
            </a:r>
          </a:p>
          <a:p>
            <a:pPr lvl="1"/>
            <a:r>
              <a:rPr lang="en-GB" dirty="0">
                <a:solidFill>
                  <a:schemeClr val="bg1"/>
                </a:solidFill>
              </a:rPr>
              <a:t>And they were our Trainee</a:t>
            </a:r>
          </a:p>
          <a:p>
            <a:endParaRPr lang="en-GB" dirty="0">
              <a:solidFill>
                <a:schemeClr val="bg1"/>
              </a:solidFill>
            </a:endParaRPr>
          </a:p>
          <a:p>
            <a:r>
              <a:rPr lang="en-GB" dirty="0">
                <a:solidFill>
                  <a:schemeClr val="bg1"/>
                </a:solidFill>
              </a:rPr>
              <a:t>In other words, we become tick boxes too!</a:t>
            </a:r>
          </a:p>
        </p:txBody>
      </p:sp>
    </p:spTree>
    <p:extLst>
      <p:ext uri="{BB962C8B-B14F-4D97-AF65-F5344CB8AC3E}">
        <p14:creationId xmlns:p14="http://schemas.microsoft.com/office/powerpoint/2010/main" val="41936472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 calcmode="lin" valueType="num">
                                      <p:cBhvr additive="base">
                                        <p:cTn id="3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
                                            <p:txEl>
                                              <p:pRg st="1" end="1"/>
                                            </p:txEl>
                                          </p:spTgt>
                                        </p:tgtEl>
                                        <p:attrNameLst>
                                          <p:attrName>style.visibility</p:attrName>
                                        </p:attrNameLst>
                                      </p:cBhvr>
                                      <p:to>
                                        <p:strVal val="visible"/>
                                      </p:to>
                                    </p:set>
                                    <p:anim calcmode="lin" valueType="num">
                                      <p:cBhvr additive="base">
                                        <p:cTn id="4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4">
                                            <p:txEl>
                                              <p:pRg st="2" end="2"/>
                                            </p:txEl>
                                          </p:spTgt>
                                        </p:tgtEl>
                                        <p:attrNameLst>
                                          <p:attrName>style.visibility</p:attrName>
                                        </p:attrNameLst>
                                      </p:cBhvr>
                                      <p:to>
                                        <p:strVal val="visible"/>
                                      </p:to>
                                    </p:set>
                                    <p:anim calcmode="lin" valueType="num">
                                      <p:cBhvr additive="base">
                                        <p:cTn id="4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4">
                                            <p:txEl>
                                              <p:pRg st="4" end="4"/>
                                            </p:txEl>
                                          </p:spTgt>
                                        </p:tgtEl>
                                        <p:attrNameLst>
                                          <p:attrName>style.visibility</p:attrName>
                                        </p:attrNameLst>
                                      </p:cBhvr>
                                      <p:to>
                                        <p:strVal val="visible"/>
                                      </p:to>
                                    </p:set>
                                    <p:anim calcmode="lin" valueType="num">
                                      <p:cBhvr additive="base">
                                        <p:cTn id="5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92D050"/>
                </a:solidFill>
                <a:latin typeface="Cooper Black" panose="0208090404030B020404" pitchFamily="18" charset="0"/>
              </a:rPr>
              <a:t>But in some practices</a:t>
            </a:r>
          </a:p>
        </p:txBody>
      </p:sp>
      <p:sp>
        <p:nvSpPr>
          <p:cNvPr id="3" name="Content Placeholder 2"/>
          <p:cNvSpPr>
            <a:spLocks noGrp="1"/>
          </p:cNvSpPr>
          <p:nvPr>
            <p:ph idx="1"/>
          </p:nvPr>
        </p:nvSpPr>
        <p:spPr/>
        <p:txBody>
          <a:bodyPr>
            <a:normAutofit lnSpcReduction="10000"/>
          </a:bodyPr>
          <a:lstStyle/>
          <a:p>
            <a:r>
              <a:rPr lang="en-GB" dirty="0">
                <a:solidFill>
                  <a:schemeClr val="bg1"/>
                </a:solidFill>
              </a:rPr>
              <a:t>The trainee isn’t just the trainee </a:t>
            </a:r>
          </a:p>
          <a:p>
            <a:r>
              <a:rPr lang="en-GB" dirty="0">
                <a:solidFill>
                  <a:schemeClr val="bg1"/>
                </a:solidFill>
              </a:rPr>
              <a:t>The trainer isn’t seen just as a trainer.</a:t>
            </a:r>
          </a:p>
          <a:p>
            <a:r>
              <a:rPr lang="en-GB" dirty="0">
                <a:solidFill>
                  <a:schemeClr val="bg1"/>
                </a:solidFill>
              </a:rPr>
              <a:t>They have a special relationship</a:t>
            </a:r>
          </a:p>
          <a:p>
            <a:pPr lvl="1"/>
            <a:r>
              <a:rPr lang="en-GB" dirty="0">
                <a:solidFill>
                  <a:schemeClr val="accent3"/>
                </a:solidFill>
              </a:rPr>
              <a:t>bounce</a:t>
            </a:r>
            <a:r>
              <a:rPr lang="en-GB" dirty="0">
                <a:solidFill>
                  <a:schemeClr val="bg1"/>
                </a:solidFill>
              </a:rPr>
              <a:t> off one another</a:t>
            </a:r>
          </a:p>
          <a:p>
            <a:pPr lvl="1"/>
            <a:r>
              <a:rPr lang="en-GB" dirty="0">
                <a:solidFill>
                  <a:schemeClr val="bg1"/>
                </a:solidFill>
              </a:rPr>
              <a:t>the next tutorial is </a:t>
            </a:r>
            <a:r>
              <a:rPr lang="en-GB" dirty="0">
                <a:solidFill>
                  <a:schemeClr val="accent3"/>
                </a:solidFill>
              </a:rPr>
              <a:t>spontaneous, creative and exciting.</a:t>
            </a:r>
          </a:p>
          <a:p>
            <a:pPr lvl="1"/>
            <a:r>
              <a:rPr lang="en-GB" dirty="0">
                <a:solidFill>
                  <a:schemeClr val="bg1"/>
                </a:solidFill>
              </a:rPr>
              <a:t>their </a:t>
            </a:r>
            <a:r>
              <a:rPr lang="en-GB" dirty="0">
                <a:solidFill>
                  <a:schemeClr val="accent3"/>
                </a:solidFill>
              </a:rPr>
              <a:t>fondness</a:t>
            </a:r>
            <a:r>
              <a:rPr lang="en-GB" dirty="0">
                <a:solidFill>
                  <a:schemeClr val="bg1"/>
                </a:solidFill>
              </a:rPr>
              <a:t> continues for eternity.</a:t>
            </a:r>
          </a:p>
          <a:p>
            <a:pPr lvl="1"/>
            <a:endParaRPr lang="en-GB" dirty="0">
              <a:solidFill>
                <a:schemeClr val="bg1"/>
              </a:solidFill>
            </a:endParaRPr>
          </a:p>
          <a:p>
            <a:pPr lvl="1"/>
            <a:endParaRPr lang="en-GB" sz="4400" dirty="0">
              <a:solidFill>
                <a:schemeClr val="bg1"/>
              </a:solidFill>
              <a:latin typeface="Cooper Black" panose="0208090404030B020404" pitchFamily="18" charset="0"/>
            </a:endParaRPr>
          </a:p>
          <a:p>
            <a:pPr marL="457200" lvl="1" indent="0" algn="ctr">
              <a:buNone/>
            </a:pPr>
            <a:r>
              <a:rPr lang="en-GB" sz="4400" dirty="0">
                <a:solidFill>
                  <a:schemeClr val="accent2">
                    <a:lumMod val="60000"/>
                    <a:lumOff val="40000"/>
                  </a:schemeClr>
                </a:solidFill>
                <a:latin typeface="Cooper Black" panose="0208090404030B020404" pitchFamily="18" charset="0"/>
              </a:rPr>
              <a:t>“I WANT SOME OF THAT!”</a:t>
            </a:r>
          </a:p>
          <a:p>
            <a:endParaRPr lang="en-GB" dirty="0">
              <a:solidFill>
                <a:schemeClr val="bg1"/>
              </a:solidFill>
            </a:endParaRPr>
          </a:p>
        </p:txBody>
      </p:sp>
    </p:spTree>
    <p:extLst>
      <p:ext uri="{BB962C8B-B14F-4D97-AF65-F5344CB8AC3E}">
        <p14:creationId xmlns:p14="http://schemas.microsoft.com/office/powerpoint/2010/main" val="1587451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6122291" y="1695128"/>
            <a:ext cx="2321276" cy="769441"/>
          </a:xfrm>
          <a:prstGeom prst="rect">
            <a:avLst/>
          </a:prstGeom>
          <a:noFill/>
        </p:spPr>
        <p:txBody>
          <a:bodyPr wrap="none" rtlCol="0">
            <a:spAutoFit/>
          </a:bodyPr>
          <a:lstStyle/>
          <a:p>
            <a:r>
              <a:rPr lang="en-GB" sz="4400" dirty="0">
                <a:solidFill>
                  <a:srgbClr val="00B050"/>
                </a:solidFill>
              </a:rPr>
              <a:t>Proactive</a:t>
            </a:r>
          </a:p>
        </p:txBody>
      </p:sp>
      <p:sp>
        <p:nvSpPr>
          <p:cNvPr id="8" name="TextBox 7"/>
          <p:cNvSpPr txBox="1"/>
          <p:nvPr/>
        </p:nvSpPr>
        <p:spPr>
          <a:xfrm rot="1323761">
            <a:off x="778349" y="1470351"/>
            <a:ext cx="2698367" cy="1569660"/>
          </a:xfrm>
          <a:prstGeom prst="rect">
            <a:avLst/>
          </a:prstGeom>
          <a:noFill/>
        </p:spPr>
        <p:txBody>
          <a:bodyPr wrap="none" rtlCol="0">
            <a:spAutoFit/>
          </a:bodyPr>
          <a:lstStyle/>
          <a:p>
            <a:pPr algn="ctr"/>
            <a:r>
              <a:rPr lang="en-GB" sz="4800" dirty="0">
                <a:solidFill>
                  <a:schemeClr val="bg2">
                    <a:lumMod val="90000"/>
                  </a:schemeClr>
                </a:solidFill>
              </a:rPr>
              <a:t>Open to </a:t>
            </a:r>
          </a:p>
          <a:p>
            <a:pPr algn="ctr"/>
            <a:r>
              <a:rPr lang="en-GB" sz="4800" dirty="0">
                <a:solidFill>
                  <a:schemeClr val="bg2">
                    <a:lumMod val="90000"/>
                  </a:schemeClr>
                </a:solidFill>
              </a:rPr>
              <a:t>new ideas</a:t>
            </a:r>
          </a:p>
        </p:txBody>
      </p:sp>
      <p:sp>
        <p:nvSpPr>
          <p:cNvPr id="9" name="TextBox 8"/>
          <p:cNvSpPr txBox="1"/>
          <p:nvPr/>
        </p:nvSpPr>
        <p:spPr>
          <a:xfrm rot="20051754">
            <a:off x="4547059" y="1164799"/>
            <a:ext cx="2428678" cy="1754326"/>
          </a:xfrm>
          <a:prstGeom prst="rect">
            <a:avLst/>
          </a:prstGeom>
          <a:noFill/>
        </p:spPr>
        <p:txBody>
          <a:bodyPr wrap="none" rtlCol="0">
            <a:spAutoFit/>
          </a:bodyPr>
          <a:lstStyle/>
          <a:p>
            <a:pPr algn="ctr"/>
            <a:r>
              <a:rPr lang="en-GB" sz="5400" dirty="0">
                <a:solidFill>
                  <a:schemeClr val="accent3"/>
                </a:solidFill>
              </a:rPr>
              <a:t>Positive</a:t>
            </a:r>
          </a:p>
          <a:p>
            <a:pPr algn="ctr"/>
            <a:r>
              <a:rPr lang="en-GB" sz="5400" dirty="0">
                <a:solidFill>
                  <a:schemeClr val="accent3"/>
                </a:solidFill>
              </a:rPr>
              <a:t>attitude</a:t>
            </a:r>
            <a:endParaRPr lang="en-GB" sz="4400" dirty="0">
              <a:solidFill>
                <a:schemeClr val="accent3"/>
              </a:solidFill>
            </a:endParaRPr>
          </a:p>
        </p:txBody>
      </p:sp>
      <p:sp>
        <p:nvSpPr>
          <p:cNvPr id="10" name="TextBox 9"/>
          <p:cNvSpPr txBox="1"/>
          <p:nvPr/>
        </p:nvSpPr>
        <p:spPr>
          <a:xfrm rot="1102381">
            <a:off x="2079216" y="3559279"/>
            <a:ext cx="3877985" cy="1446550"/>
          </a:xfrm>
          <a:prstGeom prst="rect">
            <a:avLst/>
          </a:prstGeom>
          <a:noFill/>
        </p:spPr>
        <p:txBody>
          <a:bodyPr wrap="none" rtlCol="0">
            <a:spAutoFit/>
          </a:bodyPr>
          <a:lstStyle/>
          <a:p>
            <a:pPr algn="ctr"/>
            <a:r>
              <a:rPr lang="en-GB" sz="4400" dirty="0">
                <a:solidFill>
                  <a:srgbClr val="0070C0"/>
                </a:solidFill>
                <a:latin typeface="Aharoni" panose="02010803020104030203" pitchFamily="2" charset="-79"/>
                <a:cs typeface="Aharoni" panose="02010803020104030203" pitchFamily="2" charset="-79"/>
              </a:rPr>
              <a:t>Prepares well</a:t>
            </a:r>
          </a:p>
          <a:p>
            <a:pPr algn="ctr"/>
            <a:r>
              <a:rPr lang="en-GB" sz="4400" dirty="0">
                <a:solidFill>
                  <a:srgbClr val="0070C0"/>
                </a:solidFill>
                <a:latin typeface="Aharoni" panose="02010803020104030203" pitchFamily="2" charset="-79"/>
                <a:cs typeface="Aharoni" panose="02010803020104030203" pitchFamily="2" charset="-79"/>
              </a:rPr>
              <a:t>for tutorials</a:t>
            </a:r>
          </a:p>
        </p:txBody>
      </p:sp>
      <p:sp>
        <p:nvSpPr>
          <p:cNvPr id="11" name="TextBox 10"/>
          <p:cNvSpPr txBox="1"/>
          <p:nvPr/>
        </p:nvSpPr>
        <p:spPr>
          <a:xfrm rot="190663">
            <a:off x="178115" y="3984764"/>
            <a:ext cx="2082621" cy="769441"/>
          </a:xfrm>
          <a:prstGeom prst="rect">
            <a:avLst/>
          </a:prstGeom>
          <a:noFill/>
        </p:spPr>
        <p:txBody>
          <a:bodyPr wrap="none" rtlCol="0">
            <a:spAutoFit/>
          </a:bodyPr>
          <a:lstStyle/>
          <a:p>
            <a:r>
              <a:rPr lang="en-GB" sz="4400" dirty="0">
                <a:solidFill>
                  <a:schemeClr val="accent2"/>
                </a:solidFill>
                <a:latin typeface="Andalus" panose="02020603050405020304" pitchFamily="18" charset="-78"/>
                <a:cs typeface="Andalus" panose="02020603050405020304" pitchFamily="18" charset="-78"/>
              </a:rPr>
              <a:t>Likeable</a:t>
            </a:r>
          </a:p>
        </p:txBody>
      </p:sp>
      <p:sp>
        <p:nvSpPr>
          <p:cNvPr id="12" name="TextBox 11"/>
          <p:cNvSpPr txBox="1"/>
          <p:nvPr/>
        </p:nvSpPr>
        <p:spPr>
          <a:xfrm rot="677162">
            <a:off x="6481885" y="4043111"/>
            <a:ext cx="3374322" cy="769441"/>
          </a:xfrm>
          <a:prstGeom prst="rect">
            <a:avLst/>
          </a:prstGeom>
          <a:noFill/>
        </p:spPr>
        <p:txBody>
          <a:bodyPr wrap="none" rtlCol="0">
            <a:spAutoFit/>
          </a:bodyPr>
          <a:lstStyle/>
          <a:p>
            <a:r>
              <a:rPr lang="en-GB" sz="4400" dirty="0">
                <a:solidFill>
                  <a:srgbClr val="0070C0"/>
                </a:solidFill>
              </a:rPr>
              <a:t>Eager to learn</a:t>
            </a:r>
          </a:p>
        </p:txBody>
      </p:sp>
      <p:sp>
        <p:nvSpPr>
          <p:cNvPr id="13" name="TextBox 12"/>
          <p:cNvSpPr txBox="1"/>
          <p:nvPr/>
        </p:nvSpPr>
        <p:spPr>
          <a:xfrm rot="20051754">
            <a:off x="7506924" y="662356"/>
            <a:ext cx="3656770" cy="2123658"/>
          </a:xfrm>
          <a:prstGeom prst="rect">
            <a:avLst/>
          </a:prstGeom>
          <a:noFill/>
        </p:spPr>
        <p:txBody>
          <a:bodyPr wrap="none" rtlCol="0">
            <a:spAutoFit/>
          </a:bodyPr>
          <a:lstStyle/>
          <a:p>
            <a:pPr algn="ctr"/>
            <a:r>
              <a:rPr lang="en-GB" sz="6600" dirty="0">
                <a:solidFill>
                  <a:schemeClr val="accent1">
                    <a:lumMod val="40000"/>
                    <a:lumOff val="60000"/>
                  </a:schemeClr>
                </a:solidFill>
                <a:latin typeface="Arial Narrow" panose="020B0606020202030204" pitchFamily="34" charset="0"/>
              </a:rPr>
              <a:t>Great team</a:t>
            </a:r>
          </a:p>
          <a:p>
            <a:pPr algn="ctr"/>
            <a:r>
              <a:rPr lang="en-GB" sz="6600" dirty="0">
                <a:solidFill>
                  <a:schemeClr val="accent1">
                    <a:lumMod val="40000"/>
                    <a:lumOff val="60000"/>
                  </a:schemeClr>
                </a:solidFill>
                <a:latin typeface="Arial Narrow" panose="020B0606020202030204" pitchFamily="34" charset="0"/>
              </a:rPr>
              <a:t>player</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9194610" y="2702320"/>
            <a:ext cx="2874569" cy="954107"/>
          </a:xfrm>
          <a:prstGeom prst="rect">
            <a:avLst/>
          </a:prstGeom>
          <a:noFill/>
        </p:spPr>
        <p:txBody>
          <a:bodyPr wrap="none" rtlCol="0">
            <a:spAutoFit/>
          </a:bodyPr>
          <a:lstStyle/>
          <a:p>
            <a:r>
              <a:rPr lang="en-GB" sz="2800" dirty="0">
                <a:solidFill>
                  <a:srgbClr val="FF0000"/>
                </a:solidFill>
                <a:latin typeface="Felix Titling" panose="04060505060202020A04" pitchFamily="82" charset="0"/>
              </a:rPr>
              <a:t>ADMITS WHEN </a:t>
            </a:r>
          </a:p>
          <a:p>
            <a:r>
              <a:rPr lang="en-GB" sz="2800" dirty="0">
                <a:solidFill>
                  <a:srgbClr val="FF0000"/>
                </a:solidFill>
                <a:latin typeface="Felix Titling" panose="04060505060202020A04" pitchFamily="82" charset="0"/>
              </a:rPr>
              <a:t>RIGHT/WRONG</a:t>
            </a:r>
          </a:p>
        </p:txBody>
      </p:sp>
      <p:sp>
        <p:nvSpPr>
          <p:cNvPr id="15" name="TextBox 14"/>
          <p:cNvSpPr txBox="1"/>
          <p:nvPr/>
        </p:nvSpPr>
        <p:spPr>
          <a:xfrm rot="21298789">
            <a:off x="264774" y="5763765"/>
            <a:ext cx="5823582" cy="769441"/>
          </a:xfrm>
          <a:prstGeom prst="rect">
            <a:avLst/>
          </a:prstGeom>
          <a:noFill/>
        </p:spPr>
        <p:txBody>
          <a:bodyPr wrap="none" rtlCol="0">
            <a:spAutoFit/>
          </a:bodyPr>
          <a:lstStyle/>
          <a:p>
            <a:r>
              <a:rPr lang="en-GB" sz="4400" dirty="0">
                <a:solidFill>
                  <a:schemeClr val="accent3"/>
                </a:solidFill>
              </a:rPr>
              <a:t>Spontaneously helps out</a:t>
            </a:r>
          </a:p>
        </p:txBody>
      </p:sp>
      <p:sp>
        <p:nvSpPr>
          <p:cNvPr id="16" name="TextBox 15"/>
          <p:cNvSpPr txBox="1"/>
          <p:nvPr/>
        </p:nvSpPr>
        <p:spPr>
          <a:xfrm rot="20051754">
            <a:off x="6873944" y="5355416"/>
            <a:ext cx="2848857" cy="769441"/>
          </a:xfrm>
          <a:prstGeom prst="rect">
            <a:avLst/>
          </a:prstGeom>
          <a:noFill/>
        </p:spPr>
        <p:txBody>
          <a:bodyPr wrap="none" rtlCol="0">
            <a:spAutoFit/>
          </a:bodyPr>
          <a:lstStyle/>
          <a:p>
            <a:r>
              <a:rPr lang="en-GB" sz="4400" dirty="0">
                <a:solidFill>
                  <a:schemeClr val="accent6">
                    <a:lumMod val="20000"/>
                    <a:lumOff val="80000"/>
                  </a:schemeClr>
                </a:solidFill>
                <a:latin typeface="Baskerville Old Face" panose="02020602080505020303" pitchFamily="18" charset="0"/>
              </a:rPr>
              <a:t>Enthusiastic</a:t>
            </a:r>
          </a:p>
        </p:txBody>
      </p:sp>
      <p:sp>
        <p:nvSpPr>
          <p:cNvPr id="17" name="TextBox 16"/>
          <p:cNvSpPr txBox="1"/>
          <p:nvPr/>
        </p:nvSpPr>
        <p:spPr>
          <a:xfrm rot="2666760">
            <a:off x="4824082" y="3513000"/>
            <a:ext cx="2074607" cy="1107996"/>
          </a:xfrm>
          <a:prstGeom prst="rect">
            <a:avLst/>
          </a:prstGeom>
          <a:noFill/>
        </p:spPr>
        <p:txBody>
          <a:bodyPr wrap="none" rtlCol="0">
            <a:spAutoFit/>
          </a:bodyPr>
          <a:lstStyle/>
          <a:p>
            <a:r>
              <a:rPr lang="en-GB" sz="6600" dirty="0">
                <a:solidFill>
                  <a:srgbClr val="FFFF00"/>
                </a:solidFill>
                <a:latin typeface="Aharoni" panose="02010803020104030203" pitchFamily="2" charset="-79"/>
                <a:cs typeface="Aharoni" panose="02010803020104030203" pitchFamily="2" charset="-79"/>
              </a:rPr>
              <a:t>Jolly</a:t>
            </a:r>
          </a:p>
        </p:txBody>
      </p:sp>
      <p:sp>
        <p:nvSpPr>
          <p:cNvPr id="18" name="TextBox 17"/>
          <p:cNvSpPr txBox="1"/>
          <p:nvPr/>
        </p:nvSpPr>
        <p:spPr>
          <a:xfrm rot="20051754">
            <a:off x="9130537" y="4963167"/>
            <a:ext cx="2658741" cy="1200329"/>
          </a:xfrm>
          <a:prstGeom prst="rect">
            <a:avLst/>
          </a:prstGeom>
          <a:noFill/>
        </p:spPr>
        <p:txBody>
          <a:bodyPr wrap="none" rtlCol="0">
            <a:spAutoFit/>
          </a:bodyPr>
          <a:lstStyle/>
          <a:p>
            <a:pPr algn="ctr"/>
            <a:r>
              <a:rPr lang="en-GB" sz="3600" dirty="0">
                <a:solidFill>
                  <a:schemeClr val="accent3"/>
                </a:solidFill>
              </a:rPr>
              <a:t>A pleasure to</a:t>
            </a:r>
          </a:p>
          <a:p>
            <a:pPr algn="ctr"/>
            <a:r>
              <a:rPr lang="en-GB" sz="3600" dirty="0">
                <a:solidFill>
                  <a:schemeClr val="accent3"/>
                </a:solidFill>
              </a:rPr>
              <a:t>be with</a:t>
            </a:r>
          </a:p>
        </p:txBody>
      </p:sp>
      <p:sp>
        <p:nvSpPr>
          <p:cNvPr id="19" name="TextBox 18"/>
          <p:cNvSpPr txBox="1"/>
          <p:nvPr/>
        </p:nvSpPr>
        <p:spPr>
          <a:xfrm rot="20051754">
            <a:off x="-62794" y="315360"/>
            <a:ext cx="3320140" cy="1015663"/>
          </a:xfrm>
          <a:prstGeom prst="rect">
            <a:avLst/>
          </a:prstGeom>
          <a:noFill/>
        </p:spPr>
        <p:txBody>
          <a:bodyPr wrap="none" rtlCol="0">
            <a:spAutoFit/>
          </a:bodyPr>
          <a:lstStyle/>
          <a:p>
            <a:r>
              <a:rPr lang="en-GB" sz="6000" dirty="0">
                <a:solidFill>
                  <a:schemeClr val="accent3"/>
                </a:solidFill>
                <a:latin typeface="Agency FB" panose="020B0503020202020204" pitchFamily="34" charset="0"/>
              </a:rPr>
              <a:t>Hard-worker</a:t>
            </a:r>
          </a:p>
        </p:txBody>
      </p:sp>
      <p:sp>
        <p:nvSpPr>
          <p:cNvPr id="20" name="TextBox 19"/>
          <p:cNvSpPr txBox="1"/>
          <p:nvPr/>
        </p:nvSpPr>
        <p:spPr>
          <a:xfrm rot="21229784">
            <a:off x="140747" y="2859309"/>
            <a:ext cx="1611339" cy="769441"/>
          </a:xfrm>
          <a:prstGeom prst="rect">
            <a:avLst/>
          </a:prstGeom>
          <a:noFill/>
        </p:spPr>
        <p:txBody>
          <a:bodyPr wrap="none" rtlCol="0">
            <a:spAutoFit/>
          </a:bodyPr>
          <a:lstStyle/>
          <a:p>
            <a:r>
              <a:rPr lang="en-GB" sz="4400" dirty="0">
                <a:solidFill>
                  <a:schemeClr val="accent6">
                    <a:lumMod val="60000"/>
                    <a:lumOff val="40000"/>
                  </a:schemeClr>
                </a:solidFill>
                <a:latin typeface="Angsana New" panose="02020603050405020304" pitchFamily="18" charset="-34"/>
                <a:cs typeface="Angsana New" panose="02020603050405020304" pitchFamily="18" charset="-34"/>
              </a:rPr>
              <a:t>Engaging</a:t>
            </a:r>
          </a:p>
        </p:txBody>
      </p:sp>
      <p:sp>
        <p:nvSpPr>
          <p:cNvPr id="21" name="TextBox 20"/>
          <p:cNvSpPr txBox="1"/>
          <p:nvPr/>
        </p:nvSpPr>
        <p:spPr>
          <a:xfrm rot="2809684">
            <a:off x="2121176" y="1786764"/>
            <a:ext cx="3182281" cy="769441"/>
          </a:xfrm>
          <a:prstGeom prst="rect">
            <a:avLst/>
          </a:prstGeom>
          <a:noFill/>
        </p:spPr>
        <p:txBody>
          <a:bodyPr wrap="none" rtlCol="0">
            <a:spAutoFit/>
          </a:bodyPr>
          <a:lstStyle/>
          <a:p>
            <a:r>
              <a:rPr lang="en-GB" sz="4400" dirty="0">
                <a:solidFill>
                  <a:srgbClr val="00B0F0"/>
                </a:solidFill>
                <a:latin typeface="Arial Rounded MT Bold" panose="020F0704030504030204" pitchFamily="34" charset="0"/>
              </a:rPr>
              <a:t>Committed</a:t>
            </a:r>
          </a:p>
        </p:txBody>
      </p:sp>
      <p:sp>
        <p:nvSpPr>
          <p:cNvPr id="22" name="TextBox 21"/>
          <p:cNvSpPr txBox="1"/>
          <p:nvPr/>
        </p:nvSpPr>
        <p:spPr>
          <a:xfrm rot="20051754">
            <a:off x="5357742" y="5396679"/>
            <a:ext cx="2585644" cy="769441"/>
          </a:xfrm>
          <a:prstGeom prst="rect">
            <a:avLst/>
          </a:prstGeom>
          <a:noFill/>
        </p:spPr>
        <p:txBody>
          <a:bodyPr wrap="none" rtlCol="0">
            <a:spAutoFit/>
          </a:bodyPr>
          <a:lstStyle/>
          <a:p>
            <a:r>
              <a:rPr lang="en-GB" sz="4400" dirty="0">
                <a:solidFill>
                  <a:schemeClr val="accent1">
                    <a:lumMod val="60000"/>
                    <a:lumOff val="40000"/>
                  </a:schemeClr>
                </a:solidFill>
              </a:rPr>
              <a:t>Respectful</a:t>
            </a:r>
          </a:p>
        </p:txBody>
      </p:sp>
      <p:sp>
        <p:nvSpPr>
          <p:cNvPr id="23" name="TextBox 22"/>
          <p:cNvSpPr txBox="1"/>
          <p:nvPr/>
        </p:nvSpPr>
        <p:spPr>
          <a:xfrm rot="446567">
            <a:off x="4188946" y="215511"/>
            <a:ext cx="2152769" cy="769441"/>
          </a:xfrm>
          <a:prstGeom prst="rect">
            <a:avLst/>
          </a:prstGeom>
          <a:noFill/>
        </p:spPr>
        <p:txBody>
          <a:bodyPr wrap="none" rtlCol="0">
            <a:spAutoFit/>
          </a:bodyPr>
          <a:lstStyle/>
          <a:p>
            <a:r>
              <a:rPr lang="en-GB" sz="4400">
                <a:solidFill>
                  <a:schemeClr val="accent5"/>
                </a:solidFill>
              </a:rPr>
              <a:t>Bouncey</a:t>
            </a:r>
            <a:endParaRPr lang="en-GB" sz="4400" dirty="0">
              <a:solidFill>
                <a:schemeClr val="accent5"/>
              </a:solidFill>
            </a:endParaRPr>
          </a:p>
        </p:txBody>
      </p:sp>
      <p:sp>
        <p:nvSpPr>
          <p:cNvPr id="24" name="TextBox 23"/>
          <p:cNvSpPr txBox="1"/>
          <p:nvPr/>
        </p:nvSpPr>
        <p:spPr>
          <a:xfrm rot="1931306">
            <a:off x="7459976" y="3467140"/>
            <a:ext cx="3691267" cy="923330"/>
          </a:xfrm>
          <a:prstGeom prst="rect">
            <a:avLst/>
          </a:prstGeom>
          <a:noFill/>
        </p:spPr>
        <p:txBody>
          <a:bodyPr wrap="none" rtlCol="0">
            <a:spAutoFit/>
          </a:bodyPr>
          <a:lstStyle/>
          <a:p>
            <a:r>
              <a:rPr lang="en-GB" sz="5400" dirty="0">
                <a:solidFill>
                  <a:schemeClr val="bg1"/>
                </a:solidFill>
              </a:rPr>
              <a:t>Collaborates</a:t>
            </a:r>
          </a:p>
        </p:txBody>
      </p:sp>
      <p:sp>
        <p:nvSpPr>
          <p:cNvPr id="25" name="TextBox 24"/>
          <p:cNvSpPr txBox="1"/>
          <p:nvPr/>
        </p:nvSpPr>
        <p:spPr>
          <a:xfrm rot="20051754">
            <a:off x="129018" y="4847279"/>
            <a:ext cx="2858475" cy="769441"/>
          </a:xfrm>
          <a:prstGeom prst="rect">
            <a:avLst/>
          </a:prstGeom>
          <a:noFill/>
        </p:spPr>
        <p:txBody>
          <a:bodyPr wrap="none" rtlCol="0">
            <a:spAutoFit/>
          </a:bodyPr>
          <a:lstStyle/>
          <a:p>
            <a:r>
              <a:rPr lang="en-GB" sz="4400" dirty="0">
                <a:solidFill>
                  <a:schemeClr val="accent6"/>
                </a:solidFill>
                <a:latin typeface="Algerian" panose="04020705040A02060702" pitchFamily="82" charset="0"/>
              </a:rPr>
              <a:t>Truthful</a:t>
            </a:r>
          </a:p>
        </p:txBody>
      </p:sp>
      <p:sp>
        <p:nvSpPr>
          <p:cNvPr id="26" name="TextBox 25"/>
          <p:cNvSpPr txBox="1"/>
          <p:nvPr/>
        </p:nvSpPr>
        <p:spPr>
          <a:xfrm rot="647370">
            <a:off x="8449190" y="78198"/>
            <a:ext cx="3547638" cy="1107996"/>
          </a:xfrm>
          <a:prstGeom prst="rect">
            <a:avLst/>
          </a:prstGeom>
          <a:noFill/>
        </p:spPr>
        <p:txBody>
          <a:bodyPr wrap="none" rtlCol="0">
            <a:spAutoFit/>
          </a:bodyPr>
          <a:lstStyle/>
          <a:p>
            <a:r>
              <a:rPr lang="en-GB" sz="6600" dirty="0">
                <a:solidFill>
                  <a:srgbClr val="BD92DE"/>
                </a:solidFill>
              </a:rPr>
              <a:t>Reflective</a:t>
            </a:r>
          </a:p>
        </p:txBody>
      </p:sp>
    </p:spTree>
    <p:extLst>
      <p:ext uri="{BB962C8B-B14F-4D97-AF65-F5344CB8AC3E}">
        <p14:creationId xmlns:p14="http://schemas.microsoft.com/office/powerpoint/2010/main" val="2534050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583515"/>
          </a:xfrm>
        </p:spPr>
        <p:txBody>
          <a:bodyPr>
            <a:normAutofit fontScale="90000"/>
          </a:bodyPr>
          <a:lstStyle/>
          <a:p>
            <a:r>
              <a:rPr lang="en-GB" dirty="0">
                <a:solidFill>
                  <a:schemeClr val="accent3"/>
                </a:solidFill>
                <a:latin typeface="Cooper Black" panose="0208090404030B020404" pitchFamily="18" charset="0"/>
              </a:rPr>
              <a:t>How would you demotivate your trainee?</a:t>
            </a:r>
          </a:p>
        </p:txBody>
      </p:sp>
      <p:sp>
        <p:nvSpPr>
          <p:cNvPr id="3" name="Content Placeholder 2"/>
          <p:cNvSpPr>
            <a:spLocks noGrp="1"/>
          </p:cNvSpPr>
          <p:nvPr>
            <p:ph type="subTitle" idx="1"/>
          </p:nvPr>
        </p:nvSpPr>
        <p:spPr>
          <a:xfrm>
            <a:off x="1524000" y="3041781"/>
            <a:ext cx="9144000" cy="3135084"/>
          </a:xfrm>
        </p:spPr>
        <p:txBody>
          <a:bodyPr>
            <a:normAutofit fontScale="70000" lnSpcReduction="20000"/>
          </a:bodyPr>
          <a:lstStyle/>
          <a:p>
            <a:r>
              <a:rPr lang="en-GB" sz="4500" dirty="0">
                <a:solidFill>
                  <a:schemeClr val="bg1"/>
                </a:solidFill>
              </a:rPr>
              <a:t>Flip chart, pen, scribe</a:t>
            </a:r>
          </a:p>
          <a:p>
            <a:r>
              <a:rPr lang="en-GB" sz="4500" dirty="0">
                <a:solidFill>
                  <a:schemeClr val="bg1"/>
                </a:solidFill>
              </a:rPr>
              <a:t>20 minutes</a:t>
            </a:r>
          </a:p>
          <a:p>
            <a:endParaRPr lang="en-GB" sz="4500" dirty="0">
              <a:solidFill>
                <a:schemeClr val="bg1"/>
              </a:solidFill>
            </a:endParaRPr>
          </a:p>
          <a:p>
            <a:r>
              <a:rPr lang="en-GB" sz="4500" u="sng" dirty="0">
                <a:solidFill>
                  <a:srgbClr val="92D050"/>
                </a:solidFill>
              </a:rPr>
              <a:t>Use your own motivating/demotivating experiences</a:t>
            </a:r>
          </a:p>
          <a:p>
            <a:pPr lvl="1"/>
            <a:r>
              <a:rPr lang="en-GB" sz="4500" dirty="0">
                <a:solidFill>
                  <a:srgbClr val="92D050"/>
                </a:solidFill>
              </a:rPr>
              <a:t>As a trainee doctor</a:t>
            </a:r>
          </a:p>
          <a:p>
            <a:pPr lvl="1"/>
            <a:r>
              <a:rPr lang="en-GB" sz="4500" dirty="0">
                <a:solidFill>
                  <a:srgbClr val="92D050"/>
                </a:solidFill>
              </a:rPr>
              <a:t>As a trainee something else (skiing, cake making)</a:t>
            </a:r>
          </a:p>
          <a:p>
            <a:pPr lvl="1"/>
            <a:r>
              <a:rPr lang="en-GB" sz="4500" dirty="0">
                <a:solidFill>
                  <a:srgbClr val="92D050"/>
                </a:solidFill>
              </a:rPr>
              <a:t>In relation to household activities?</a:t>
            </a:r>
          </a:p>
          <a:p>
            <a:endParaRPr lang="en-GB" dirty="0">
              <a:solidFill>
                <a:schemeClr val="bg1"/>
              </a:solidFill>
            </a:endParaRPr>
          </a:p>
          <a:p>
            <a:endParaRPr lang="en-GB" dirty="0">
              <a:solidFill>
                <a:schemeClr val="bg1"/>
              </a:solidFill>
            </a:endParaRPr>
          </a:p>
        </p:txBody>
      </p:sp>
      <p:sp>
        <p:nvSpPr>
          <p:cNvPr id="5" name="TextBox 4"/>
          <p:cNvSpPr txBox="1"/>
          <p:nvPr/>
        </p:nvSpPr>
        <p:spPr>
          <a:xfrm>
            <a:off x="9376172" y="140129"/>
            <a:ext cx="2697533" cy="646331"/>
          </a:xfrm>
          <a:prstGeom prst="rect">
            <a:avLst/>
          </a:prstGeom>
          <a:noFill/>
        </p:spPr>
        <p:txBody>
          <a:bodyPr wrap="none" rtlCol="0">
            <a:spAutoFit/>
          </a:bodyPr>
          <a:lstStyle/>
          <a:p>
            <a:r>
              <a:rPr lang="en-GB" dirty="0">
                <a:solidFill>
                  <a:schemeClr val="accent4">
                    <a:lumMod val="50000"/>
                  </a:schemeClr>
                </a:solidFill>
              </a:rPr>
              <a:t>Reverse the </a:t>
            </a:r>
            <a:r>
              <a:rPr lang="en-GB" dirty="0" err="1">
                <a:solidFill>
                  <a:schemeClr val="accent4">
                    <a:lumMod val="50000"/>
                  </a:schemeClr>
                </a:solidFill>
              </a:rPr>
              <a:t>demotivators</a:t>
            </a:r>
            <a:endParaRPr lang="en-GB" dirty="0">
              <a:solidFill>
                <a:schemeClr val="accent4">
                  <a:lumMod val="50000"/>
                </a:schemeClr>
              </a:solidFill>
            </a:endParaRPr>
          </a:p>
          <a:p>
            <a:r>
              <a:rPr lang="en-GB" dirty="0" err="1">
                <a:solidFill>
                  <a:schemeClr val="accent4">
                    <a:lumMod val="50000"/>
                  </a:schemeClr>
                </a:solidFill>
              </a:rPr>
              <a:t>Flipcahrt</a:t>
            </a:r>
            <a:r>
              <a:rPr lang="en-GB" dirty="0">
                <a:solidFill>
                  <a:schemeClr val="accent4">
                    <a:lumMod val="50000"/>
                  </a:schemeClr>
                </a:solidFill>
              </a:rPr>
              <a:t> &amp; </a:t>
            </a:r>
            <a:r>
              <a:rPr lang="en-GB" dirty="0" err="1">
                <a:solidFill>
                  <a:schemeClr val="accent4">
                    <a:lumMod val="50000"/>
                  </a:schemeClr>
                </a:solidFill>
              </a:rPr>
              <a:t>Mindmanager</a:t>
            </a:r>
            <a:r>
              <a:rPr lang="en-GB" dirty="0">
                <a:solidFill>
                  <a:schemeClr val="accent4">
                    <a:lumMod val="50000"/>
                  </a:schemeClr>
                </a:solidFill>
              </a:rPr>
              <a:t>?</a:t>
            </a:r>
          </a:p>
        </p:txBody>
      </p:sp>
    </p:spTree>
    <p:extLst>
      <p:ext uri="{BB962C8B-B14F-4D97-AF65-F5344CB8AC3E}">
        <p14:creationId xmlns:p14="http://schemas.microsoft.com/office/powerpoint/2010/main" val="4200707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a:solidFill>
                  <a:srgbClr val="92D050"/>
                </a:solidFill>
                <a:latin typeface="Cooper Black" panose="0208090404030B020404" pitchFamily="18" charset="0"/>
              </a:rPr>
              <a:t>Encouraging, Motivating &amp; Inspiring your GP Trainee</a:t>
            </a: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a:solidFill>
                  <a:schemeClr val="bg1"/>
                </a:solidFill>
              </a:rPr>
              <a:t>ENCOURAGE </a:t>
            </a:r>
            <a:r>
              <a:rPr lang="en-GB" b="1" dirty="0">
                <a:solidFill>
                  <a:schemeClr val="bg1"/>
                </a:solidFill>
                <a:sym typeface="Wingdings" panose="05000000000000000000" pitchFamily="2" charset="2"/>
              </a:rPr>
              <a:t> Maslow &amp; Self-Actualisation</a:t>
            </a:r>
          </a:p>
          <a:p>
            <a:endParaRPr lang="en-GB" dirty="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a:solidFill>
                  <a:schemeClr val="bg1"/>
                </a:solidFill>
              </a:rPr>
              <a:t>GETTING TO KNOW THE TRAINEE</a:t>
            </a: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solidFill>
                  <a:schemeClr val="bg1"/>
                </a:solidFill>
                <a:sym typeface="Wingdings" panose="05000000000000000000" pitchFamily="2" charset="2"/>
              </a:rPr>
              <a:t>MOTIVATE  Energising through MI</a:t>
            </a:r>
          </a:p>
          <a:p>
            <a:endParaRPr lang="en-GB" b="1" dirty="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Organisation</a:t>
            </a:r>
            <a:endParaRPr lang="en-GB" b="1" dirty="0">
              <a:solidFill>
                <a:schemeClr val="bg1"/>
              </a:solidFill>
            </a:endParaRPr>
          </a:p>
          <a:p>
            <a:endParaRPr lang="en-GB" b="1" dirty="0">
              <a:solidFill>
                <a:schemeClr val="bg1"/>
              </a:solidFill>
              <a:sym typeface="Wingdings" panose="05000000000000000000" pitchFamily="2" charset="2"/>
            </a:endParaRPr>
          </a:p>
        </p:txBody>
      </p:sp>
      <p:sp>
        <p:nvSpPr>
          <p:cNvPr id="7" name="Down Arrow 6"/>
          <p:cNvSpPr/>
          <p:nvPr/>
        </p:nvSpPr>
        <p:spPr>
          <a:xfrm>
            <a:off x="9737451" y="1314113"/>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41293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GET TO KNOW THE TRAINEE AS A PERSON, AND START FROM THERE</a:t>
            </a:r>
          </a:p>
        </p:txBody>
      </p:sp>
      <p:sp>
        <p:nvSpPr>
          <p:cNvPr id="3" name="Text Placeholder 2"/>
          <p:cNvSpPr>
            <a:spLocks noGrp="1"/>
          </p:cNvSpPr>
          <p:nvPr>
            <p:ph type="body" idx="1"/>
          </p:nvPr>
        </p:nvSpPr>
        <p:spPr/>
        <p:txBody>
          <a:bodyPr>
            <a:normAutofit/>
          </a:bodyPr>
          <a:lstStyle/>
          <a:p>
            <a:pPr algn="r"/>
            <a:r>
              <a:rPr lang="en-GB" sz="3200" dirty="0"/>
              <a:t>The Solution</a:t>
            </a:r>
          </a:p>
        </p:txBody>
      </p:sp>
    </p:spTree>
    <p:extLst>
      <p:ext uri="{BB962C8B-B14F-4D97-AF65-F5344CB8AC3E}">
        <p14:creationId xmlns:p14="http://schemas.microsoft.com/office/powerpoint/2010/main" val="1064424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GB" dirty="0">
                <a:solidFill>
                  <a:srgbClr val="FFFF00"/>
                </a:solidFill>
              </a:rPr>
              <a:t>Getting to know the trainee as a person…</a:t>
            </a:r>
          </a:p>
        </p:txBody>
      </p:sp>
      <p:sp>
        <p:nvSpPr>
          <p:cNvPr id="3" name="Content Placeholder 2"/>
          <p:cNvSpPr>
            <a:spLocks noGrp="1"/>
          </p:cNvSpPr>
          <p:nvPr>
            <p:ph idx="1"/>
          </p:nvPr>
        </p:nvSpPr>
        <p:spPr/>
        <p:txBody>
          <a:bodyPr/>
          <a:lstStyle/>
          <a:p>
            <a:pPr>
              <a:buFont typeface="Courier New" panose="02070309020205020404" pitchFamily="49" charset="0"/>
              <a:buChar char="o"/>
            </a:pPr>
            <a:r>
              <a:rPr lang="en-GB" sz="2400" dirty="0">
                <a:solidFill>
                  <a:schemeClr val="bg1"/>
                </a:solidFill>
              </a:rPr>
              <a:t>Not only at induction.</a:t>
            </a:r>
          </a:p>
          <a:p>
            <a:pPr>
              <a:buFont typeface="Courier New" panose="02070309020205020404" pitchFamily="49" charset="0"/>
              <a:buChar char="o"/>
            </a:pPr>
            <a:r>
              <a:rPr lang="en-GB" sz="2400" dirty="0">
                <a:solidFill>
                  <a:schemeClr val="bg1"/>
                </a:solidFill>
              </a:rPr>
              <a:t>Be genuinely inquisitive about their lives regularly</a:t>
            </a:r>
          </a:p>
          <a:p>
            <a:pPr>
              <a:buFont typeface="Courier New" panose="02070309020205020404" pitchFamily="49" charset="0"/>
              <a:buChar char="o"/>
            </a:pPr>
            <a:r>
              <a:rPr lang="en-GB" sz="2400" dirty="0">
                <a:solidFill>
                  <a:schemeClr val="bg1"/>
                </a:solidFill>
              </a:rPr>
              <a:t>Share stories</a:t>
            </a:r>
          </a:p>
          <a:p>
            <a:pPr>
              <a:buFont typeface="Courier New" panose="02070309020205020404" pitchFamily="49" charset="0"/>
              <a:buChar char="o"/>
            </a:pPr>
            <a:r>
              <a:rPr lang="en-GB" sz="2400" dirty="0">
                <a:solidFill>
                  <a:schemeClr val="bg1"/>
                </a:solidFill>
              </a:rPr>
              <a:t>Use what you know about their lives – contextualise</a:t>
            </a:r>
          </a:p>
          <a:p>
            <a:pPr>
              <a:buFont typeface="Courier New" panose="02070309020205020404" pitchFamily="49" charset="0"/>
              <a:buChar char="o"/>
            </a:pPr>
            <a:r>
              <a:rPr lang="en-GB" sz="2400" dirty="0">
                <a:solidFill>
                  <a:schemeClr val="bg1"/>
                </a:solidFill>
              </a:rPr>
              <a:t>Build on their experience (constructivism)</a:t>
            </a:r>
          </a:p>
          <a:p>
            <a:pPr>
              <a:buFont typeface="Courier New" panose="02070309020205020404" pitchFamily="49" charset="0"/>
              <a:buChar char="o"/>
            </a:pPr>
            <a:r>
              <a:rPr lang="en-GB" sz="2400" dirty="0">
                <a:solidFill>
                  <a:schemeClr val="bg1"/>
                </a:solidFill>
              </a:rPr>
              <a:t>Use your experience too (past/real-time)</a:t>
            </a:r>
          </a:p>
          <a:p>
            <a:pPr>
              <a:buFont typeface="Courier New" panose="02070309020205020404" pitchFamily="49" charset="0"/>
              <a:buChar char="o"/>
            </a:pPr>
            <a:r>
              <a:rPr lang="en-GB" sz="2400" dirty="0">
                <a:solidFill>
                  <a:schemeClr val="bg1"/>
                </a:solidFill>
              </a:rPr>
              <a:t>Build together (collaborate)</a:t>
            </a:r>
          </a:p>
          <a:p>
            <a:pPr>
              <a:buFont typeface="Courier New" panose="02070309020205020404" pitchFamily="49" charset="0"/>
              <a:buChar char="o"/>
            </a:pPr>
            <a:r>
              <a:rPr lang="en-GB" sz="2400" dirty="0">
                <a:solidFill>
                  <a:schemeClr val="bg1"/>
                </a:solidFill>
              </a:rPr>
              <a:t>Bounce off each other.</a:t>
            </a:r>
          </a:p>
          <a:p>
            <a:endParaRPr lang="en-GB" dirty="0">
              <a:solidFill>
                <a:schemeClr val="bg1"/>
              </a:solidFill>
            </a:endParaRPr>
          </a:p>
          <a:p>
            <a:endParaRPr lang="en-GB" dirty="0">
              <a:solidFill>
                <a:schemeClr val="bg1"/>
              </a:solidFill>
            </a:endParaRPr>
          </a:p>
          <a:p>
            <a:endParaRPr lang="en-GB" dirty="0">
              <a:solidFill>
                <a:schemeClr val="bg1"/>
              </a:solidFill>
            </a:endParaRPr>
          </a:p>
        </p:txBody>
      </p:sp>
    </p:spTree>
    <p:extLst>
      <p:ext uri="{BB962C8B-B14F-4D97-AF65-F5344CB8AC3E}">
        <p14:creationId xmlns:p14="http://schemas.microsoft.com/office/powerpoint/2010/main" val="532667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ircle(in)">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circle(in)">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56903"/>
            <a:ext cx="10515600" cy="5403273"/>
          </a:xfrm>
        </p:spPr>
        <p:txBody>
          <a:bodyPr>
            <a:normAutofit fontScale="70000" lnSpcReduction="20000"/>
          </a:bodyPr>
          <a:lstStyle/>
          <a:p>
            <a:pPr algn="just"/>
            <a:r>
              <a:rPr lang="en-GB" dirty="0">
                <a:solidFill>
                  <a:schemeClr val="bg1"/>
                </a:solidFill>
              </a:rPr>
              <a:t>Why do we look at random cases?  Why can’t we just look at the problem ones?  The ones I know I have a problem with?</a:t>
            </a:r>
          </a:p>
          <a:p>
            <a:pPr algn="just"/>
            <a:r>
              <a:rPr lang="en-GB" dirty="0">
                <a:solidFill>
                  <a:srgbClr val="CCFFCC"/>
                </a:solidFill>
              </a:rPr>
              <a:t>Have you heard of something called the </a:t>
            </a:r>
            <a:r>
              <a:rPr lang="en-GB" dirty="0" err="1">
                <a:solidFill>
                  <a:srgbClr val="CCFFCC"/>
                </a:solidFill>
              </a:rPr>
              <a:t>Johari</a:t>
            </a:r>
            <a:r>
              <a:rPr lang="en-GB" dirty="0">
                <a:solidFill>
                  <a:srgbClr val="CCFFCC"/>
                </a:solidFill>
              </a:rPr>
              <a:t> Window Shaun?</a:t>
            </a:r>
          </a:p>
          <a:p>
            <a:pPr algn="just"/>
            <a:r>
              <a:rPr lang="en-GB" dirty="0">
                <a:solidFill>
                  <a:schemeClr val="bg1"/>
                </a:solidFill>
              </a:rPr>
              <a:t>Nope. </a:t>
            </a:r>
          </a:p>
          <a:p>
            <a:pPr algn="just"/>
            <a:r>
              <a:rPr lang="en-GB" dirty="0">
                <a:solidFill>
                  <a:srgbClr val="CCFFCC"/>
                </a:solidFill>
              </a:rPr>
              <a:t>In that case, let’s go back a bit to something you told me about yourself at induction.  I remember you saying that you were a serious triathlon competitor when you were in your 20s.</a:t>
            </a:r>
          </a:p>
          <a:p>
            <a:pPr algn="just"/>
            <a:r>
              <a:rPr lang="en-GB" dirty="0">
                <a:solidFill>
                  <a:schemeClr val="bg1"/>
                </a:solidFill>
              </a:rPr>
              <a:t>Yeah, that’s right.</a:t>
            </a:r>
          </a:p>
          <a:p>
            <a:pPr algn="just"/>
            <a:r>
              <a:rPr lang="en-GB" dirty="0">
                <a:solidFill>
                  <a:srgbClr val="CCFFCC"/>
                </a:solidFill>
              </a:rPr>
              <a:t>And if I remember rightly, you had a professional coach?</a:t>
            </a:r>
          </a:p>
          <a:p>
            <a:pPr algn="just"/>
            <a:r>
              <a:rPr lang="en-GB" dirty="0">
                <a:solidFill>
                  <a:schemeClr val="bg1"/>
                </a:solidFill>
              </a:rPr>
              <a:t>Yes – he was good too.</a:t>
            </a:r>
          </a:p>
          <a:p>
            <a:pPr algn="just"/>
            <a:r>
              <a:rPr lang="en-GB" dirty="0">
                <a:solidFill>
                  <a:srgbClr val="CCFFCC"/>
                </a:solidFill>
              </a:rPr>
              <a:t>So, tell me, what was good about him?</a:t>
            </a:r>
          </a:p>
          <a:p>
            <a:pPr algn="just"/>
            <a:r>
              <a:rPr lang="en-GB" dirty="0">
                <a:solidFill>
                  <a:schemeClr val="bg1"/>
                </a:solidFill>
              </a:rPr>
              <a:t>He would give some really good advice on how I could improve.</a:t>
            </a:r>
          </a:p>
          <a:p>
            <a:pPr algn="just"/>
            <a:r>
              <a:rPr lang="en-GB" dirty="0">
                <a:solidFill>
                  <a:srgbClr val="CCFFCC"/>
                </a:solidFill>
              </a:rPr>
              <a:t>And was that advice anything new? Stuff you always knew already in your own mind?</a:t>
            </a:r>
          </a:p>
          <a:p>
            <a:pPr algn="just"/>
            <a:r>
              <a:rPr lang="en-GB" dirty="0">
                <a:solidFill>
                  <a:schemeClr val="bg1"/>
                </a:solidFill>
              </a:rPr>
              <a:t>Occasionally, but most of the time, no.  It was impossible for me to know some of that stuff because one would have to be out of my body to observe me.</a:t>
            </a:r>
          </a:p>
          <a:p>
            <a:pPr algn="just"/>
            <a:r>
              <a:rPr lang="en-GB" dirty="0">
                <a:solidFill>
                  <a:srgbClr val="CCFFCC"/>
                </a:solidFill>
              </a:rPr>
              <a:t>So, in summary, there were things that you knew about yourself (where you needed to improve) and things which you didn’t (but your coach did).  Is that about right?</a:t>
            </a:r>
          </a:p>
          <a:p>
            <a:pPr algn="just"/>
            <a:r>
              <a:rPr lang="en-GB" dirty="0">
                <a:solidFill>
                  <a:srgbClr val="CCFFCC"/>
                </a:solidFill>
              </a:rPr>
              <a:t>Does this give you some idea of why we do Random Cases as well as Problem Cases?</a:t>
            </a:r>
          </a:p>
          <a:p>
            <a:pPr algn="just"/>
            <a:r>
              <a:rPr lang="en-GB" dirty="0">
                <a:solidFill>
                  <a:schemeClr val="bg1"/>
                </a:solidFill>
              </a:rPr>
              <a:t>Yeah, I get it now.  No one’s ever explained that before.  But what’s this thing </a:t>
            </a:r>
            <a:r>
              <a:rPr lang="en-GB" dirty="0" err="1">
                <a:solidFill>
                  <a:schemeClr val="bg1"/>
                </a:solidFill>
              </a:rPr>
              <a:t>Johari</a:t>
            </a:r>
            <a:r>
              <a:rPr lang="en-GB" dirty="0">
                <a:solidFill>
                  <a:schemeClr val="bg1"/>
                </a:solidFill>
              </a:rPr>
              <a:t> then?</a:t>
            </a:r>
          </a:p>
        </p:txBody>
      </p:sp>
      <p:sp>
        <p:nvSpPr>
          <p:cNvPr id="4" name="TextBox 3"/>
          <p:cNvSpPr txBox="1"/>
          <p:nvPr/>
        </p:nvSpPr>
        <p:spPr>
          <a:xfrm>
            <a:off x="5365991" y="374301"/>
            <a:ext cx="6234848" cy="461665"/>
          </a:xfrm>
          <a:prstGeom prst="rect">
            <a:avLst/>
          </a:prstGeom>
          <a:noFill/>
        </p:spPr>
        <p:txBody>
          <a:bodyPr wrap="none" rtlCol="0">
            <a:spAutoFit/>
          </a:bodyPr>
          <a:lstStyle/>
          <a:p>
            <a:r>
              <a:rPr lang="en-GB" sz="2400" b="1" dirty="0">
                <a:solidFill>
                  <a:srgbClr val="FFFF00"/>
                </a:solidFill>
              </a:rPr>
              <a:t>Teaching through real contextual conversations</a:t>
            </a:r>
          </a:p>
        </p:txBody>
      </p:sp>
    </p:spTree>
    <p:extLst>
      <p:ext uri="{BB962C8B-B14F-4D97-AF65-F5344CB8AC3E}">
        <p14:creationId xmlns:p14="http://schemas.microsoft.com/office/powerpoint/2010/main" val="405525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5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50"/>
                                  </p:iterate>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50"/>
                                  </p:iterate>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50"/>
                                  </p:iterate>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type="lt">
                                    <p:tmAbs val="50"/>
                                  </p:iterate>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type="lt">
                                    <p:tmAbs val="50"/>
                                  </p:iterate>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iterate type="lt">
                                    <p:tmAbs val="50"/>
                                  </p:iterate>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iterate type="lt">
                                    <p:tmAbs val="50"/>
                                  </p:iterate>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iterate type="lt">
                                    <p:tmAbs val="50"/>
                                  </p:iterate>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iterate type="lt">
                                    <p:tmAbs val="50"/>
                                  </p:iterate>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iterate type="lt">
                                    <p:tmAbs val="50"/>
                                  </p:iterate>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iterate type="lt">
                                    <p:tmAbs val="50"/>
                                  </p:iterate>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iterate type="lt">
                                    <p:tmAbs val="50"/>
                                  </p:iterate>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iterate type="lt">
                                    <p:tmAbs val="50"/>
                                  </p:iterate>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Personal shields</a:t>
            </a:r>
          </a:p>
        </p:txBody>
      </p:sp>
      <p:sp>
        <p:nvSpPr>
          <p:cNvPr id="3" name="Content Placeholder 2"/>
          <p:cNvSpPr>
            <a:spLocks noGrp="1"/>
          </p:cNvSpPr>
          <p:nvPr>
            <p:ph idx="1"/>
          </p:nvPr>
        </p:nvSpPr>
        <p:spPr>
          <a:xfrm>
            <a:off x="1040080" y="1856942"/>
            <a:ext cx="10515600" cy="4351338"/>
          </a:xfrm>
        </p:spPr>
        <p:txBody>
          <a:bodyPr/>
          <a:lstStyle/>
          <a:p>
            <a:pPr lvl="0"/>
            <a:r>
              <a:rPr lang="en-US" dirty="0">
                <a:solidFill>
                  <a:schemeClr val="bg1"/>
                </a:solidFill>
              </a:rPr>
              <a:t>Pair up with someone you don’t know.</a:t>
            </a:r>
          </a:p>
          <a:p>
            <a:pPr lvl="0"/>
            <a:r>
              <a:rPr lang="en-US" dirty="0">
                <a:solidFill>
                  <a:schemeClr val="bg1"/>
                </a:solidFill>
              </a:rPr>
              <a:t>In each quadrant, use any combination of </a:t>
            </a:r>
            <a:r>
              <a:rPr lang="en-US" b="1" dirty="0">
                <a:solidFill>
                  <a:schemeClr val="bg1"/>
                </a:solidFill>
              </a:rPr>
              <a:t>drawings, pictures, or words</a:t>
            </a:r>
            <a:r>
              <a:rPr lang="en-US" dirty="0">
                <a:solidFill>
                  <a:schemeClr val="bg1"/>
                </a:solidFill>
              </a:rPr>
              <a:t> to say something about yourself.</a:t>
            </a:r>
            <a:endParaRPr lang="en-GB" dirty="0">
              <a:solidFill>
                <a:schemeClr val="bg1"/>
              </a:solidFill>
            </a:endParaRPr>
          </a:p>
          <a:p>
            <a:pPr marL="0" lvl="0" indent="0">
              <a:buNone/>
            </a:pPr>
            <a:r>
              <a:rPr lang="en-US" i="1" dirty="0">
                <a:solidFill>
                  <a:schemeClr val="bg1"/>
                </a:solidFill>
              </a:rPr>
              <a:t>For example</a:t>
            </a:r>
          </a:p>
          <a:p>
            <a:pPr>
              <a:buFont typeface="Wingdings" panose="05000000000000000000" pitchFamily="2" charset="2"/>
              <a:buChar char="§"/>
            </a:pPr>
            <a:r>
              <a:rPr lang="en-US" b="1" dirty="0">
                <a:solidFill>
                  <a:schemeClr val="bg1"/>
                </a:solidFill>
              </a:rPr>
              <a:t>county/city/town </a:t>
            </a:r>
          </a:p>
          <a:p>
            <a:pPr>
              <a:buFont typeface="Wingdings" panose="05000000000000000000" pitchFamily="2" charset="2"/>
              <a:buChar char="§"/>
            </a:pPr>
            <a:r>
              <a:rPr lang="en-US" b="1" dirty="0">
                <a:solidFill>
                  <a:schemeClr val="bg1"/>
                </a:solidFill>
              </a:rPr>
              <a:t>hobby or interest </a:t>
            </a:r>
          </a:p>
          <a:p>
            <a:pPr>
              <a:buFont typeface="Wingdings" panose="05000000000000000000" pitchFamily="2" charset="2"/>
              <a:buChar char="§"/>
            </a:pPr>
            <a:r>
              <a:rPr lang="en-US" b="1" dirty="0">
                <a:solidFill>
                  <a:schemeClr val="bg1"/>
                </a:solidFill>
              </a:rPr>
              <a:t>greatest achievement </a:t>
            </a:r>
            <a:endParaRPr lang="en-US" dirty="0">
              <a:solidFill>
                <a:schemeClr val="bg1"/>
              </a:solidFill>
            </a:endParaRPr>
          </a:p>
          <a:p>
            <a:pPr>
              <a:buFont typeface="Wingdings" panose="05000000000000000000" pitchFamily="2" charset="2"/>
              <a:buChar char="§"/>
            </a:pPr>
            <a:r>
              <a:rPr lang="en-US" b="1" dirty="0">
                <a:solidFill>
                  <a:schemeClr val="bg1"/>
                </a:solidFill>
              </a:rPr>
              <a:t>personal aspiration</a:t>
            </a:r>
            <a:endParaRPr lang="en-GB" dirty="0">
              <a:solidFill>
                <a:schemeClr val="bg1"/>
              </a:solidFill>
            </a:endParaRPr>
          </a:p>
        </p:txBody>
      </p:sp>
      <p:sp>
        <p:nvSpPr>
          <p:cNvPr id="4" name="TextBox 3"/>
          <p:cNvSpPr txBox="1"/>
          <p:nvPr/>
        </p:nvSpPr>
        <p:spPr>
          <a:xfrm>
            <a:off x="10155352" y="165065"/>
            <a:ext cx="2017412" cy="369332"/>
          </a:xfrm>
          <a:prstGeom prst="rect">
            <a:avLst/>
          </a:prstGeom>
          <a:noFill/>
        </p:spPr>
        <p:txBody>
          <a:bodyPr wrap="none" rtlCol="0">
            <a:spAutoFit/>
          </a:bodyPr>
          <a:lstStyle/>
          <a:p>
            <a:r>
              <a:rPr lang="en-GB" dirty="0">
                <a:solidFill>
                  <a:schemeClr val="bg1">
                    <a:lumMod val="85000"/>
                  </a:schemeClr>
                </a:solidFill>
              </a:rPr>
              <a:t>Talk: other exercises</a:t>
            </a:r>
          </a:p>
        </p:txBody>
      </p:sp>
    </p:spTree>
    <p:extLst>
      <p:ext uri="{BB962C8B-B14F-4D97-AF65-F5344CB8AC3E}">
        <p14:creationId xmlns:p14="http://schemas.microsoft.com/office/powerpoint/2010/main" val="4221664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5706407" y="1695128"/>
            <a:ext cx="3153043" cy="769441"/>
          </a:xfrm>
          <a:prstGeom prst="rect">
            <a:avLst/>
          </a:prstGeom>
          <a:noFill/>
        </p:spPr>
        <p:txBody>
          <a:bodyPr wrap="none" rtlCol="0">
            <a:spAutoFit/>
          </a:bodyPr>
          <a:lstStyle/>
          <a:p>
            <a:r>
              <a:rPr lang="en-GB" sz="4400" dirty="0">
                <a:solidFill>
                  <a:srgbClr val="00B050"/>
                </a:solidFill>
              </a:rPr>
              <a:t>Demotivated</a:t>
            </a:r>
          </a:p>
        </p:txBody>
      </p:sp>
      <p:sp>
        <p:nvSpPr>
          <p:cNvPr id="8" name="TextBox 7"/>
          <p:cNvSpPr txBox="1"/>
          <p:nvPr/>
        </p:nvSpPr>
        <p:spPr>
          <a:xfrm rot="1323761">
            <a:off x="1500081" y="1839682"/>
            <a:ext cx="1254895" cy="830997"/>
          </a:xfrm>
          <a:prstGeom prst="rect">
            <a:avLst/>
          </a:prstGeom>
          <a:noFill/>
        </p:spPr>
        <p:txBody>
          <a:bodyPr wrap="none" rtlCol="0">
            <a:spAutoFit/>
          </a:bodyPr>
          <a:lstStyle/>
          <a:p>
            <a:r>
              <a:rPr lang="en-GB" sz="4800" dirty="0">
                <a:solidFill>
                  <a:schemeClr val="bg2">
                    <a:lumMod val="90000"/>
                  </a:schemeClr>
                </a:solidFill>
              </a:rPr>
              <a:t>Lazy</a:t>
            </a:r>
          </a:p>
        </p:txBody>
      </p:sp>
      <p:sp>
        <p:nvSpPr>
          <p:cNvPr id="9" name="TextBox 8"/>
          <p:cNvSpPr txBox="1"/>
          <p:nvPr/>
        </p:nvSpPr>
        <p:spPr>
          <a:xfrm rot="20051754">
            <a:off x="4432313" y="1580297"/>
            <a:ext cx="2658164" cy="923330"/>
          </a:xfrm>
          <a:prstGeom prst="rect">
            <a:avLst/>
          </a:prstGeom>
          <a:noFill/>
        </p:spPr>
        <p:txBody>
          <a:bodyPr wrap="none" rtlCol="0">
            <a:spAutoFit/>
          </a:bodyPr>
          <a:lstStyle/>
          <a:p>
            <a:r>
              <a:rPr lang="en-GB" sz="5400" dirty="0">
                <a:solidFill>
                  <a:schemeClr val="accent3"/>
                </a:solidFill>
              </a:rPr>
              <a:t>Arrogant</a:t>
            </a:r>
            <a:endParaRPr lang="en-GB" sz="4400" dirty="0">
              <a:solidFill>
                <a:schemeClr val="accent3"/>
              </a:solidFill>
            </a:endParaRPr>
          </a:p>
        </p:txBody>
      </p:sp>
      <p:sp>
        <p:nvSpPr>
          <p:cNvPr id="10" name="TextBox 9"/>
          <p:cNvSpPr txBox="1"/>
          <p:nvPr/>
        </p:nvSpPr>
        <p:spPr>
          <a:xfrm rot="1102381">
            <a:off x="2683545" y="3897833"/>
            <a:ext cx="2669320" cy="769441"/>
          </a:xfrm>
          <a:prstGeom prst="rect">
            <a:avLst/>
          </a:prstGeom>
          <a:noFill/>
        </p:spPr>
        <p:txBody>
          <a:bodyPr wrap="none" rtlCol="0">
            <a:spAutoFit/>
          </a:bodyPr>
          <a:lstStyle/>
          <a:p>
            <a:r>
              <a:rPr lang="en-GB" sz="4400" dirty="0">
                <a:solidFill>
                  <a:srgbClr val="0070C0"/>
                </a:solidFill>
                <a:latin typeface="Aharoni" panose="02010803020104030203" pitchFamily="2" charset="-79"/>
                <a:cs typeface="Aharoni" panose="02010803020104030203" pitchFamily="2" charset="-79"/>
              </a:rPr>
              <a:t>Bone idle</a:t>
            </a:r>
          </a:p>
        </p:txBody>
      </p:sp>
      <p:sp>
        <p:nvSpPr>
          <p:cNvPr id="11" name="TextBox 10"/>
          <p:cNvSpPr txBox="1"/>
          <p:nvPr/>
        </p:nvSpPr>
        <p:spPr>
          <a:xfrm rot="190663">
            <a:off x="355579" y="3777494"/>
            <a:ext cx="2270173" cy="769441"/>
          </a:xfrm>
          <a:prstGeom prst="rect">
            <a:avLst/>
          </a:prstGeom>
          <a:noFill/>
        </p:spPr>
        <p:txBody>
          <a:bodyPr wrap="none" rtlCol="0">
            <a:spAutoFit/>
          </a:bodyPr>
          <a:lstStyle/>
          <a:p>
            <a:r>
              <a:rPr lang="en-GB" sz="4400" dirty="0">
                <a:solidFill>
                  <a:schemeClr val="accent2"/>
                </a:solidFill>
                <a:latin typeface="Andalus" panose="02020603050405020304" pitchFamily="18" charset="-78"/>
                <a:cs typeface="Andalus" panose="02020603050405020304" pitchFamily="18" charset="-78"/>
              </a:rPr>
              <a:t>Arrogant</a:t>
            </a:r>
          </a:p>
        </p:txBody>
      </p:sp>
      <p:sp>
        <p:nvSpPr>
          <p:cNvPr id="12" name="TextBox 11"/>
          <p:cNvSpPr txBox="1"/>
          <p:nvPr/>
        </p:nvSpPr>
        <p:spPr>
          <a:xfrm rot="677162">
            <a:off x="7262617" y="4629131"/>
            <a:ext cx="2653547" cy="769441"/>
          </a:xfrm>
          <a:prstGeom prst="rect">
            <a:avLst/>
          </a:prstGeom>
          <a:noFill/>
        </p:spPr>
        <p:txBody>
          <a:bodyPr wrap="none" rtlCol="0">
            <a:spAutoFit/>
          </a:bodyPr>
          <a:lstStyle/>
          <a:p>
            <a:r>
              <a:rPr lang="en-GB" sz="4400" dirty="0">
                <a:solidFill>
                  <a:srgbClr val="0070C0"/>
                </a:solidFill>
              </a:rPr>
              <a:t>Belligerent</a:t>
            </a:r>
          </a:p>
        </p:txBody>
      </p:sp>
      <p:sp>
        <p:nvSpPr>
          <p:cNvPr id="13" name="TextBox 12"/>
          <p:cNvSpPr txBox="1"/>
          <p:nvPr/>
        </p:nvSpPr>
        <p:spPr>
          <a:xfrm rot="20051754">
            <a:off x="7794661" y="1170187"/>
            <a:ext cx="3081293" cy="1107996"/>
          </a:xfrm>
          <a:prstGeom prst="rect">
            <a:avLst/>
          </a:prstGeom>
          <a:noFill/>
        </p:spPr>
        <p:txBody>
          <a:bodyPr wrap="none" rtlCol="0">
            <a:spAutoFit/>
          </a:bodyPr>
          <a:lstStyle/>
          <a:p>
            <a:r>
              <a:rPr lang="en-GB" sz="6600" dirty="0">
                <a:solidFill>
                  <a:schemeClr val="accent1">
                    <a:lumMod val="40000"/>
                    <a:lumOff val="60000"/>
                  </a:schemeClr>
                </a:solidFill>
                <a:latin typeface="Arial Narrow" panose="020B0606020202030204" pitchFamily="34" charset="0"/>
              </a:rPr>
              <a:t>Annoying</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8248566" y="2525038"/>
            <a:ext cx="3999813" cy="769441"/>
          </a:xfrm>
          <a:prstGeom prst="rect">
            <a:avLst/>
          </a:prstGeom>
          <a:noFill/>
        </p:spPr>
        <p:txBody>
          <a:bodyPr wrap="none" rtlCol="0">
            <a:spAutoFit/>
          </a:bodyPr>
          <a:lstStyle/>
          <a:p>
            <a:r>
              <a:rPr lang="en-GB" sz="4400" dirty="0">
                <a:solidFill>
                  <a:srgbClr val="FF0000"/>
                </a:solidFill>
                <a:latin typeface="Felix Titling" panose="04060505060202020A04" pitchFamily="82" charset="0"/>
              </a:rPr>
              <a:t>Obstructive</a:t>
            </a:r>
          </a:p>
        </p:txBody>
      </p:sp>
      <p:sp>
        <p:nvSpPr>
          <p:cNvPr id="15" name="TextBox 14"/>
          <p:cNvSpPr txBox="1"/>
          <p:nvPr/>
        </p:nvSpPr>
        <p:spPr>
          <a:xfrm rot="21298789">
            <a:off x="1393228" y="5604776"/>
            <a:ext cx="3782510" cy="769441"/>
          </a:xfrm>
          <a:prstGeom prst="rect">
            <a:avLst/>
          </a:prstGeom>
          <a:noFill/>
        </p:spPr>
        <p:txBody>
          <a:bodyPr wrap="none" rtlCol="0">
            <a:spAutoFit/>
          </a:bodyPr>
          <a:lstStyle/>
          <a:p>
            <a:r>
              <a:rPr lang="en-GB" sz="4400" dirty="0">
                <a:solidFill>
                  <a:schemeClr val="accent3"/>
                </a:solidFill>
              </a:rPr>
              <a:t>Pain in the bum</a:t>
            </a:r>
          </a:p>
        </p:txBody>
      </p:sp>
      <p:sp>
        <p:nvSpPr>
          <p:cNvPr id="16" name="TextBox 15"/>
          <p:cNvSpPr txBox="1"/>
          <p:nvPr/>
        </p:nvSpPr>
        <p:spPr>
          <a:xfrm rot="20051754">
            <a:off x="3858484" y="1104969"/>
            <a:ext cx="1713931" cy="769441"/>
          </a:xfrm>
          <a:prstGeom prst="rect">
            <a:avLst/>
          </a:prstGeom>
          <a:noFill/>
        </p:spPr>
        <p:txBody>
          <a:bodyPr wrap="none" rtlCol="0">
            <a:spAutoFit/>
          </a:bodyPr>
          <a:lstStyle/>
          <a:p>
            <a:r>
              <a:rPr lang="en-GB" sz="4400" dirty="0">
                <a:solidFill>
                  <a:schemeClr val="accent6">
                    <a:lumMod val="20000"/>
                    <a:lumOff val="80000"/>
                  </a:schemeClr>
                </a:solidFill>
                <a:latin typeface="Baskerville Old Face" panose="02020602080505020303" pitchFamily="18" charset="0"/>
              </a:rPr>
              <a:t>Boring</a:t>
            </a:r>
          </a:p>
        </p:txBody>
      </p:sp>
      <p:sp>
        <p:nvSpPr>
          <p:cNvPr id="17" name="TextBox 16"/>
          <p:cNvSpPr txBox="1"/>
          <p:nvPr/>
        </p:nvSpPr>
        <p:spPr>
          <a:xfrm rot="2666760">
            <a:off x="4338372" y="3513000"/>
            <a:ext cx="3046027" cy="1107996"/>
          </a:xfrm>
          <a:prstGeom prst="rect">
            <a:avLst/>
          </a:prstGeom>
          <a:noFill/>
        </p:spPr>
        <p:txBody>
          <a:bodyPr wrap="none" rtlCol="0">
            <a:spAutoFit/>
          </a:bodyPr>
          <a:lstStyle/>
          <a:p>
            <a:r>
              <a:rPr lang="en-GB" sz="6600" dirty="0">
                <a:solidFill>
                  <a:srgbClr val="FFFF00"/>
                </a:solidFill>
                <a:latin typeface="Aharoni" panose="02010803020104030203" pitchFamily="2" charset="-79"/>
                <a:cs typeface="Aharoni" panose="02010803020104030203" pitchFamily="2" charset="-79"/>
              </a:rPr>
              <a:t>Moody</a:t>
            </a:r>
          </a:p>
        </p:txBody>
      </p:sp>
      <p:sp>
        <p:nvSpPr>
          <p:cNvPr id="18" name="TextBox 17"/>
          <p:cNvSpPr txBox="1"/>
          <p:nvPr/>
        </p:nvSpPr>
        <p:spPr>
          <a:xfrm rot="20051754">
            <a:off x="8568235" y="5178612"/>
            <a:ext cx="3783343" cy="769441"/>
          </a:xfrm>
          <a:prstGeom prst="rect">
            <a:avLst/>
          </a:prstGeom>
          <a:noFill/>
        </p:spPr>
        <p:txBody>
          <a:bodyPr wrap="none" rtlCol="0">
            <a:spAutoFit/>
          </a:bodyPr>
          <a:lstStyle/>
          <a:p>
            <a:r>
              <a:rPr lang="en-GB" sz="4400" dirty="0">
                <a:solidFill>
                  <a:schemeClr val="accent3"/>
                </a:solidFill>
              </a:rPr>
              <a:t>Narrow minded</a:t>
            </a:r>
          </a:p>
        </p:txBody>
      </p:sp>
      <p:sp>
        <p:nvSpPr>
          <p:cNvPr id="19" name="TextBox 18"/>
          <p:cNvSpPr txBox="1"/>
          <p:nvPr/>
        </p:nvSpPr>
        <p:spPr>
          <a:xfrm rot="20051754">
            <a:off x="-56241" y="588741"/>
            <a:ext cx="3502882" cy="1015663"/>
          </a:xfrm>
          <a:prstGeom prst="rect">
            <a:avLst/>
          </a:prstGeom>
          <a:noFill/>
        </p:spPr>
        <p:txBody>
          <a:bodyPr wrap="none" rtlCol="0">
            <a:spAutoFit/>
          </a:bodyPr>
          <a:lstStyle/>
          <a:p>
            <a:r>
              <a:rPr lang="en-GB" sz="6000" dirty="0">
                <a:solidFill>
                  <a:schemeClr val="accent3"/>
                </a:solidFill>
                <a:latin typeface="Agency FB" panose="020B0503020202020204" pitchFamily="34" charset="0"/>
              </a:rPr>
              <a:t>Pusillanimous</a:t>
            </a:r>
          </a:p>
        </p:txBody>
      </p:sp>
      <p:sp>
        <p:nvSpPr>
          <p:cNvPr id="20" name="TextBox 19"/>
          <p:cNvSpPr txBox="1"/>
          <p:nvPr/>
        </p:nvSpPr>
        <p:spPr>
          <a:xfrm rot="21229784">
            <a:off x="461179" y="2914699"/>
            <a:ext cx="1612942" cy="769441"/>
          </a:xfrm>
          <a:prstGeom prst="rect">
            <a:avLst/>
          </a:prstGeom>
          <a:noFill/>
        </p:spPr>
        <p:txBody>
          <a:bodyPr wrap="none" rtlCol="0">
            <a:spAutoFit/>
          </a:bodyPr>
          <a:lstStyle/>
          <a:p>
            <a:r>
              <a:rPr lang="en-GB" sz="4400" dirty="0">
                <a:solidFill>
                  <a:schemeClr val="accent6">
                    <a:lumMod val="60000"/>
                    <a:lumOff val="40000"/>
                  </a:schemeClr>
                </a:solidFill>
                <a:latin typeface="Angsana New" panose="02020603050405020304" pitchFamily="18" charset="-34"/>
                <a:cs typeface="Angsana New" panose="02020603050405020304" pitchFamily="18" charset="-34"/>
              </a:rPr>
              <a:t>Obstinate</a:t>
            </a:r>
          </a:p>
        </p:txBody>
      </p:sp>
      <p:sp>
        <p:nvSpPr>
          <p:cNvPr id="21" name="TextBox 20"/>
          <p:cNvSpPr txBox="1"/>
          <p:nvPr/>
        </p:nvSpPr>
        <p:spPr>
          <a:xfrm rot="2809684">
            <a:off x="2384867" y="1786764"/>
            <a:ext cx="2654894" cy="769441"/>
          </a:xfrm>
          <a:prstGeom prst="rect">
            <a:avLst/>
          </a:prstGeom>
          <a:noFill/>
        </p:spPr>
        <p:txBody>
          <a:bodyPr wrap="none" rtlCol="0">
            <a:spAutoFit/>
          </a:bodyPr>
          <a:lstStyle/>
          <a:p>
            <a:r>
              <a:rPr lang="en-GB" sz="4400" dirty="0">
                <a:solidFill>
                  <a:srgbClr val="00B0F0"/>
                </a:solidFill>
                <a:latin typeface="Arial Rounded MT Bold" panose="020F0704030504030204" pitchFamily="34" charset="0"/>
              </a:rPr>
              <a:t>Inflexible</a:t>
            </a:r>
          </a:p>
        </p:txBody>
      </p:sp>
      <p:sp>
        <p:nvSpPr>
          <p:cNvPr id="22" name="TextBox 21"/>
          <p:cNvSpPr txBox="1"/>
          <p:nvPr/>
        </p:nvSpPr>
        <p:spPr>
          <a:xfrm rot="20051754">
            <a:off x="5487454" y="5396679"/>
            <a:ext cx="2326214" cy="769441"/>
          </a:xfrm>
          <a:prstGeom prst="rect">
            <a:avLst/>
          </a:prstGeom>
          <a:noFill/>
        </p:spPr>
        <p:txBody>
          <a:bodyPr wrap="none" rtlCol="0">
            <a:spAutoFit/>
          </a:bodyPr>
          <a:lstStyle/>
          <a:p>
            <a:r>
              <a:rPr lang="en-GB" sz="4400" dirty="0">
                <a:solidFill>
                  <a:schemeClr val="accent1">
                    <a:lumMod val="60000"/>
                    <a:lumOff val="40000"/>
                  </a:schemeClr>
                </a:solidFill>
              </a:rPr>
              <a:t>Pompous</a:t>
            </a:r>
          </a:p>
        </p:txBody>
      </p:sp>
      <p:sp>
        <p:nvSpPr>
          <p:cNvPr id="23" name="TextBox 22"/>
          <p:cNvSpPr txBox="1"/>
          <p:nvPr/>
        </p:nvSpPr>
        <p:spPr>
          <a:xfrm rot="446567">
            <a:off x="3519763" y="337781"/>
            <a:ext cx="3179653" cy="769441"/>
          </a:xfrm>
          <a:prstGeom prst="rect">
            <a:avLst/>
          </a:prstGeom>
          <a:noFill/>
        </p:spPr>
        <p:txBody>
          <a:bodyPr wrap="none" rtlCol="0">
            <a:spAutoFit/>
          </a:bodyPr>
          <a:lstStyle/>
          <a:p>
            <a:r>
              <a:rPr lang="en-GB" sz="4400" dirty="0">
                <a:solidFill>
                  <a:schemeClr val="accent5"/>
                </a:solidFill>
              </a:rPr>
              <a:t>Quarrelsome</a:t>
            </a:r>
          </a:p>
        </p:txBody>
      </p:sp>
      <p:sp>
        <p:nvSpPr>
          <p:cNvPr id="24" name="TextBox 23"/>
          <p:cNvSpPr txBox="1"/>
          <p:nvPr/>
        </p:nvSpPr>
        <p:spPr>
          <a:xfrm rot="1931306">
            <a:off x="7581192" y="3328642"/>
            <a:ext cx="3448829" cy="1200329"/>
          </a:xfrm>
          <a:prstGeom prst="rect">
            <a:avLst/>
          </a:prstGeom>
          <a:noFill/>
        </p:spPr>
        <p:txBody>
          <a:bodyPr wrap="none" rtlCol="0">
            <a:spAutoFit/>
          </a:bodyPr>
          <a:lstStyle/>
          <a:p>
            <a:r>
              <a:rPr lang="en-GB" sz="7200" dirty="0">
                <a:solidFill>
                  <a:schemeClr val="bg1"/>
                </a:solidFill>
              </a:rPr>
              <a:t>Sarcastic</a:t>
            </a:r>
          </a:p>
        </p:txBody>
      </p:sp>
      <p:sp>
        <p:nvSpPr>
          <p:cNvPr id="25" name="TextBox 24"/>
          <p:cNvSpPr txBox="1"/>
          <p:nvPr/>
        </p:nvSpPr>
        <p:spPr>
          <a:xfrm rot="20051754">
            <a:off x="84132" y="4847279"/>
            <a:ext cx="2948243" cy="769441"/>
          </a:xfrm>
          <a:prstGeom prst="rect">
            <a:avLst/>
          </a:prstGeom>
          <a:noFill/>
        </p:spPr>
        <p:txBody>
          <a:bodyPr wrap="none" rtlCol="0">
            <a:spAutoFit/>
          </a:bodyPr>
          <a:lstStyle/>
          <a:p>
            <a:r>
              <a:rPr lang="en-GB" sz="4400" dirty="0">
                <a:solidFill>
                  <a:schemeClr val="accent6"/>
                </a:solidFill>
                <a:latin typeface="Algerian" panose="04020705040A02060702" pitchFamily="82" charset="0"/>
              </a:rPr>
              <a:t>Stubborn</a:t>
            </a:r>
          </a:p>
        </p:txBody>
      </p:sp>
      <p:sp>
        <p:nvSpPr>
          <p:cNvPr id="26" name="TextBox 25"/>
          <p:cNvSpPr txBox="1"/>
          <p:nvPr/>
        </p:nvSpPr>
        <p:spPr>
          <a:xfrm rot="647370">
            <a:off x="8484110" y="187313"/>
            <a:ext cx="3420103" cy="1107996"/>
          </a:xfrm>
          <a:prstGeom prst="rect">
            <a:avLst/>
          </a:prstGeom>
          <a:noFill/>
        </p:spPr>
        <p:txBody>
          <a:bodyPr wrap="none" rtlCol="0">
            <a:spAutoFit/>
          </a:bodyPr>
          <a:lstStyle/>
          <a:p>
            <a:r>
              <a:rPr lang="en-GB" sz="6600" dirty="0">
                <a:solidFill>
                  <a:srgbClr val="BD92DE"/>
                </a:solidFill>
              </a:rPr>
              <a:t>Truculent</a:t>
            </a:r>
          </a:p>
        </p:txBody>
      </p:sp>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480768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6122291" y="1695128"/>
            <a:ext cx="2321276" cy="769441"/>
          </a:xfrm>
          <a:prstGeom prst="rect">
            <a:avLst/>
          </a:prstGeom>
          <a:noFill/>
        </p:spPr>
        <p:txBody>
          <a:bodyPr wrap="none" rtlCol="0">
            <a:spAutoFit/>
          </a:bodyPr>
          <a:lstStyle/>
          <a:p>
            <a:r>
              <a:rPr lang="en-GB" sz="4400" dirty="0">
                <a:solidFill>
                  <a:srgbClr val="00B050"/>
                </a:solidFill>
              </a:rPr>
              <a:t>Proactive</a:t>
            </a:r>
          </a:p>
        </p:txBody>
      </p:sp>
      <p:sp>
        <p:nvSpPr>
          <p:cNvPr id="8" name="TextBox 7"/>
          <p:cNvSpPr txBox="1"/>
          <p:nvPr/>
        </p:nvSpPr>
        <p:spPr>
          <a:xfrm rot="1323761">
            <a:off x="778349" y="1470351"/>
            <a:ext cx="2698367" cy="1569660"/>
          </a:xfrm>
          <a:prstGeom prst="rect">
            <a:avLst/>
          </a:prstGeom>
          <a:noFill/>
        </p:spPr>
        <p:txBody>
          <a:bodyPr wrap="none" rtlCol="0">
            <a:spAutoFit/>
          </a:bodyPr>
          <a:lstStyle/>
          <a:p>
            <a:pPr algn="ctr"/>
            <a:r>
              <a:rPr lang="en-GB" sz="4800" dirty="0">
                <a:solidFill>
                  <a:schemeClr val="bg2">
                    <a:lumMod val="90000"/>
                  </a:schemeClr>
                </a:solidFill>
              </a:rPr>
              <a:t>Open to </a:t>
            </a:r>
          </a:p>
          <a:p>
            <a:pPr algn="ctr"/>
            <a:r>
              <a:rPr lang="en-GB" sz="4800" dirty="0">
                <a:solidFill>
                  <a:schemeClr val="bg2">
                    <a:lumMod val="90000"/>
                  </a:schemeClr>
                </a:solidFill>
              </a:rPr>
              <a:t>new ideas</a:t>
            </a:r>
          </a:p>
        </p:txBody>
      </p:sp>
      <p:sp>
        <p:nvSpPr>
          <p:cNvPr id="9" name="TextBox 8"/>
          <p:cNvSpPr txBox="1"/>
          <p:nvPr/>
        </p:nvSpPr>
        <p:spPr>
          <a:xfrm rot="20051754">
            <a:off x="4547059" y="1164799"/>
            <a:ext cx="2428678" cy="1754326"/>
          </a:xfrm>
          <a:prstGeom prst="rect">
            <a:avLst/>
          </a:prstGeom>
          <a:noFill/>
        </p:spPr>
        <p:txBody>
          <a:bodyPr wrap="none" rtlCol="0">
            <a:spAutoFit/>
          </a:bodyPr>
          <a:lstStyle/>
          <a:p>
            <a:pPr algn="ctr"/>
            <a:r>
              <a:rPr lang="en-GB" sz="5400" dirty="0">
                <a:solidFill>
                  <a:schemeClr val="accent3"/>
                </a:solidFill>
              </a:rPr>
              <a:t>Positive</a:t>
            </a:r>
          </a:p>
          <a:p>
            <a:pPr algn="ctr"/>
            <a:r>
              <a:rPr lang="en-GB" sz="5400" dirty="0">
                <a:solidFill>
                  <a:schemeClr val="accent3"/>
                </a:solidFill>
              </a:rPr>
              <a:t>attitude</a:t>
            </a:r>
            <a:endParaRPr lang="en-GB" sz="4400" dirty="0">
              <a:solidFill>
                <a:schemeClr val="accent3"/>
              </a:solidFill>
            </a:endParaRPr>
          </a:p>
        </p:txBody>
      </p:sp>
      <p:sp>
        <p:nvSpPr>
          <p:cNvPr id="10" name="TextBox 9"/>
          <p:cNvSpPr txBox="1"/>
          <p:nvPr/>
        </p:nvSpPr>
        <p:spPr>
          <a:xfrm rot="1102381">
            <a:off x="2079216" y="3559279"/>
            <a:ext cx="3877985" cy="1446550"/>
          </a:xfrm>
          <a:prstGeom prst="rect">
            <a:avLst/>
          </a:prstGeom>
          <a:noFill/>
        </p:spPr>
        <p:txBody>
          <a:bodyPr wrap="none" rtlCol="0">
            <a:spAutoFit/>
          </a:bodyPr>
          <a:lstStyle/>
          <a:p>
            <a:pPr algn="ctr"/>
            <a:r>
              <a:rPr lang="en-GB" sz="4400" dirty="0">
                <a:solidFill>
                  <a:srgbClr val="0070C0"/>
                </a:solidFill>
                <a:latin typeface="Aharoni" panose="02010803020104030203" pitchFamily="2" charset="-79"/>
                <a:cs typeface="Aharoni" panose="02010803020104030203" pitchFamily="2" charset="-79"/>
              </a:rPr>
              <a:t>Prepares well</a:t>
            </a:r>
          </a:p>
          <a:p>
            <a:pPr algn="ctr"/>
            <a:r>
              <a:rPr lang="en-GB" sz="4400" dirty="0">
                <a:solidFill>
                  <a:srgbClr val="0070C0"/>
                </a:solidFill>
                <a:latin typeface="Aharoni" panose="02010803020104030203" pitchFamily="2" charset="-79"/>
                <a:cs typeface="Aharoni" panose="02010803020104030203" pitchFamily="2" charset="-79"/>
              </a:rPr>
              <a:t>for tutorials</a:t>
            </a:r>
          </a:p>
        </p:txBody>
      </p:sp>
      <p:sp>
        <p:nvSpPr>
          <p:cNvPr id="11" name="TextBox 10"/>
          <p:cNvSpPr txBox="1"/>
          <p:nvPr/>
        </p:nvSpPr>
        <p:spPr>
          <a:xfrm rot="190663">
            <a:off x="178115" y="3984764"/>
            <a:ext cx="2082621" cy="769441"/>
          </a:xfrm>
          <a:prstGeom prst="rect">
            <a:avLst/>
          </a:prstGeom>
          <a:noFill/>
        </p:spPr>
        <p:txBody>
          <a:bodyPr wrap="none" rtlCol="0">
            <a:spAutoFit/>
          </a:bodyPr>
          <a:lstStyle/>
          <a:p>
            <a:r>
              <a:rPr lang="en-GB" sz="4400" dirty="0">
                <a:solidFill>
                  <a:schemeClr val="accent2"/>
                </a:solidFill>
                <a:latin typeface="Andalus" panose="02020603050405020304" pitchFamily="18" charset="-78"/>
                <a:cs typeface="Andalus" panose="02020603050405020304" pitchFamily="18" charset="-78"/>
              </a:rPr>
              <a:t>Likeable</a:t>
            </a:r>
          </a:p>
        </p:txBody>
      </p:sp>
      <p:sp>
        <p:nvSpPr>
          <p:cNvPr id="12" name="TextBox 11"/>
          <p:cNvSpPr txBox="1"/>
          <p:nvPr/>
        </p:nvSpPr>
        <p:spPr>
          <a:xfrm rot="677162">
            <a:off x="6481885" y="4043111"/>
            <a:ext cx="3374322" cy="769441"/>
          </a:xfrm>
          <a:prstGeom prst="rect">
            <a:avLst/>
          </a:prstGeom>
          <a:noFill/>
        </p:spPr>
        <p:txBody>
          <a:bodyPr wrap="none" rtlCol="0">
            <a:spAutoFit/>
          </a:bodyPr>
          <a:lstStyle/>
          <a:p>
            <a:r>
              <a:rPr lang="en-GB" sz="4400" dirty="0">
                <a:solidFill>
                  <a:srgbClr val="0070C0"/>
                </a:solidFill>
              </a:rPr>
              <a:t>Eager to learn</a:t>
            </a:r>
          </a:p>
        </p:txBody>
      </p:sp>
      <p:sp>
        <p:nvSpPr>
          <p:cNvPr id="13" name="TextBox 12"/>
          <p:cNvSpPr txBox="1"/>
          <p:nvPr/>
        </p:nvSpPr>
        <p:spPr>
          <a:xfrm rot="20051754">
            <a:off x="7506924" y="662356"/>
            <a:ext cx="3656770" cy="2123658"/>
          </a:xfrm>
          <a:prstGeom prst="rect">
            <a:avLst/>
          </a:prstGeom>
          <a:noFill/>
        </p:spPr>
        <p:txBody>
          <a:bodyPr wrap="none" rtlCol="0">
            <a:spAutoFit/>
          </a:bodyPr>
          <a:lstStyle/>
          <a:p>
            <a:pPr algn="ctr"/>
            <a:r>
              <a:rPr lang="en-GB" sz="6600" dirty="0">
                <a:solidFill>
                  <a:schemeClr val="accent1">
                    <a:lumMod val="40000"/>
                    <a:lumOff val="60000"/>
                  </a:schemeClr>
                </a:solidFill>
                <a:latin typeface="Arial Narrow" panose="020B0606020202030204" pitchFamily="34" charset="0"/>
              </a:rPr>
              <a:t>Great team</a:t>
            </a:r>
          </a:p>
          <a:p>
            <a:pPr algn="ctr"/>
            <a:r>
              <a:rPr lang="en-GB" sz="6600" dirty="0">
                <a:solidFill>
                  <a:schemeClr val="accent1">
                    <a:lumMod val="40000"/>
                    <a:lumOff val="60000"/>
                  </a:schemeClr>
                </a:solidFill>
                <a:latin typeface="Arial Narrow" panose="020B0606020202030204" pitchFamily="34" charset="0"/>
              </a:rPr>
              <a:t>player</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9194610" y="2702320"/>
            <a:ext cx="2874569" cy="954107"/>
          </a:xfrm>
          <a:prstGeom prst="rect">
            <a:avLst/>
          </a:prstGeom>
          <a:noFill/>
        </p:spPr>
        <p:txBody>
          <a:bodyPr wrap="none" rtlCol="0">
            <a:spAutoFit/>
          </a:bodyPr>
          <a:lstStyle/>
          <a:p>
            <a:r>
              <a:rPr lang="en-GB" sz="2800" dirty="0">
                <a:solidFill>
                  <a:srgbClr val="FF0000"/>
                </a:solidFill>
                <a:latin typeface="Felix Titling" panose="04060505060202020A04" pitchFamily="82" charset="0"/>
              </a:rPr>
              <a:t>ADMITS WHEN </a:t>
            </a:r>
          </a:p>
          <a:p>
            <a:r>
              <a:rPr lang="en-GB" sz="2800" dirty="0">
                <a:solidFill>
                  <a:srgbClr val="FF0000"/>
                </a:solidFill>
                <a:latin typeface="Felix Titling" panose="04060505060202020A04" pitchFamily="82" charset="0"/>
              </a:rPr>
              <a:t>RIGHT/WRONG</a:t>
            </a:r>
          </a:p>
        </p:txBody>
      </p:sp>
      <p:sp>
        <p:nvSpPr>
          <p:cNvPr id="15" name="TextBox 14"/>
          <p:cNvSpPr txBox="1"/>
          <p:nvPr/>
        </p:nvSpPr>
        <p:spPr>
          <a:xfrm rot="21298789">
            <a:off x="264774" y="5763765"/>
            <a:ext cx="5823582" cy="769441"/>
          </a:xfrm>
          <a:prstGeom prst="rect">
            <a:avLst/>
          </a:prstGeom>
          <a:noFill/>
        </p:spPr>
        <p:txBody>
          <a:bodyPr wrap="none" rtlCol="0">
            <a:spAutoFit/>
          </a:bodyPr>
          <a:lstStyle/>
          <a:p>
            <a:r>
              <a:rPr lang="en-GB" sz="4400" dirty="0">
                <a:solidFill>
                  <a:schemeClr val="accent3"/>
                </a:solidFill>
              </a:rPr>
              <a:t>Spontaneously helps out</a:t>
            </a:r>
          </a:p>
        </p:txBody>
      </p:sp>
      <p:sp>
        <p:nvSpPr>
          <p:cNvPr id="16" name="TextBox 15"/>
          <p:cNvSpPr txBox="1"/>
          <p:nvPr/>
        </p:nvSpPr>
        <p:spPr>
          <a:xfrm rot="20051754">
            <a:off x="6873944" y="5355416"/>
            <a:ext cx="2848857" cy="769441"/>
          </a:xfrm>
          <a:prstGeom prst="rect">
            <a:avLst/>
          </a:prstGeom>
          <a:noFill/>
        </p:spPr>
        <p:txBody>
          <a:bodyPr wrap="none" rtlCol="0">
            <a:spAutoFit/>
          </a:bodyPr>
          <a:lstStyle/>
          <a:p>
            <a:r>
              <a:rPr lang="en-GB" sz="4400" dirty="0">
                <a:solidFill>
                  <a:schemeClr val="accent6">
                    <a:lumMod val="20000"/>
                    <a:lumOff val="80000"/>
                  </a:schemeClr>
                </a:solidFill>
                <a:latin typeface="Baskerville Old Face" panose="02020602080505020303" pitchFamily="18" charset="0"/>
              </a:rPr>
              <a:t>Enthusiastic</a:t>
            </a:r>
          </a:p>
        </p:txBody>
      </p:sp>
      <p:sp>
        <p:nvSpPr>
          <p:cNvPr id="17" name="TextBox 16"/>
          <p:cNvSpPr txBox="1"/>
          <p:nvPr/>
        </p:nvSpPr>
        <p:spPr>
          <a:xfrm rot="2666760">
            <a:off x="4824082" y="3513000"/>
            <a:ext cx="2074607" cy="1107996"/>
          </a:xfrm>
          <a:prstGeom prst="rect">
            <a:avLst/>
          </a:prstGeom>
          <a:noFill/>
        </p:spPr>
        <p:txBody>
          <a:bodyPr wrap="none" rtlCol="0">
            <a:spAutoFit/>
          </a:bodyPr>
          <a:lstStyle/>
          <a:p>
            <a:r>
              <a:rPr lang="en-GB" sz="6600" dirty="0">
                <a:solidFill>
                  <a:srgbClr val="FFFF00"/>
                </a:solidFill>
                <a:latin typeface="Aharoni" panose="02010803020104030203" pitchFamily="2" charset="-79"/>
                <a:cs typeface="Aharoni" panose="02010803020104030203" pitchFamily="2" charset="-79"/>
              </a:rPr>
              <a:t>Jolly</a:t>
            </a:r>
          </a:p>
        </p:txBody>
      </p:sp>
      <p:sp>
        <p:nvSpPr>
          <p:cNvPr id="18" name="TextBox 17"/>
          <p:cNvSpPr txBox="1"/>
          <p:nvPr/>
        </p:nvSpPr>
        <p:spPr>
          <a:xfrm rot="20051754">
            <a:off x="9130537" y="4963167"/>
            <a:ext cx="2658741" cy="1200329"/>
          </a:xfrm>
          <a:prstGeom prst="rect">
            <a:avLst/>
          </a:prstGeom>
          <a:noFill/>
        </p:spPr>
        <p:txBody>
          <a:bodyPr wrap="none" rtlCol="0">
            <a:spAutoFit/>
          </a:bodyPr>
          <a:lstStyle/>
          <a:p>
            <a:pPr algn="ctr"/>
            <a:r>
              <a:rPr lang="en-GB" sz="3600" dirty="0">
                <a:solidFill>
                  <a:schemeClr val="accent3"/>
                </a:solidFill>
              </a:rPr>
              <a:t>A pleasure to</a:t>
            </a:r>
          </a:p>
          <a:p>
            <a:pPr algn="ctr"/>
            <a:r>
              <a:rPr lang="en-GB" sz="3600" dirty="0">
                <a:solidFill>
                  <a:schemeClr val="accent3"/>
                </a:solidFill>
              </a:rPr>
              <a:t>be with</a:t>
            </a:r>
          </a:p>
        </p:txBody>
      </p:sp>
      <p:sp>
        <p:nvSpPr>
          <p:cNvPr id="19" name="TextBox 18"/>
          <p:cNvSpPr txBox="1"/>
          <p:nvPr/>
        </p:nvSpPr>
        <p:spPr>
          <a:xfrm rot="20051754">
            <a:off x="-62794" y="315360"/>
            <a:ext cx="3320140" cy="1015663"/>
          </a:xfrm>
          <a:prstGeom prst="rect">
            <a:avLst/>
          </a:prstGeom>
          <a:noFill/>
        </p:spPr>
        <p:txBody>
          <a:bodyPr wrap="none" rtlCol="0">
            <a:spAutoFit/>
          </a:bodyPr>
          <a:lstStyle/>
          <a:p>
            <a:r>
              <a:rPr lang="en-GB" sz="6000" dirty="0">
                <a:solidFill>
                  <a:schemeClr val="accent3"/>
                </a:solidFill>
                <a:latin typeface="Agency FB" panose="020B0503020202020204" pitchFamily="34" charset="0"/>
              </a:rPr>
              <a:t>Hard-worker</a:t>
            </a:r>
          </a:p>
        </p:txBody>
      </p:sp>
      <p:sp>
        <p:nvSpPr>
          <p:cNvPr id="20" name="TextBox 19"/>
          <p:cNvSpPr txBox="1"/>
          <p:nvPr/>
        </p:nvSpPr>
        <p:spPr>
          <a:xfrm rot="21229784">
            <a:off x="140747" y="2859309"/>
            <a:ext cx="1611339" cy="769441"/>
          </a:xfrm>
          <a:prstGeom prst="rect">
            <a:avLst/>
          </a:prstGeom>
          <a:noFill/>
        </p:spPr>
        <p:txBody>
          <a:bodyPr wrap="none" rtlCol="0">
            <a:spAutoFit/>
          </a:bodyPr>
          <a:lstStyle/>
          <a:p>
            <a:r>
              <a:rPr lang="en-GB" sz="4400" dirty="0">
                <a:solidFill>
                  <a:schemeClr val="accent6">
                    <a:lumMod val="60000"/>
                    <a:lumOff val="40000"/>
                  </a:schemeClr>
                </a:solidFill>
                <a:latin typeface="Angsana New" panose="02020603050405020304" pitchFamily="18" charset="-34"/>
                <a:cs typeface="Angsana New" panose="02020603050405020304" pitchFamily="18" charset="-34"/>
              </a:rPr>
              <a:t>Engaging</a:t>
            </a:r>
          </a:p>
        </p:txBody>
      </p:sp>
      <p:sp>
        <p:nvSpPr>
          <p:cNvPr id="21" name="TextBox 20"/>
          <p:cNvSpPr txBox="1"/>
          <p:nvPr/>
        </p:nvSpPr>
        <p:spPr>
          <a:xfrm rot="2809684">
            <a:off x="2121176" y="1786764"/>
            <a:ext cx="3182281" cy="769441"/>
          </a:xfrm>
          <a:prstGeom prst="rect">
            <a:avLst/>
          </a:prstGeom>
          <a:noFill/>
        </p:spPr>
        <p:txBody>
          <a:bodyPr wrap="none" rtlCol="0">
            <a:spAutoFit/>
          </a:bodyPr>
          <a:lstStyle/>
          <a:p>
            <a:r>
              <a:rPr lang="en-GB" sz="4400" dirty="0">
                <a:solidFill>
                  <a:srgbClr val="00B0F0"/>
                </a:solidFill>
                <a:latin typeface="Arial Rounded MT Bold" panose="020F0704030504030204" pitchFamily="34" charset="0"/>
              </a:rPr>
              <a:t>Committed</a:t>
            </a:r>
          </a:p>
        </p:txBody>
      </p:sp>
      <p:sp>
        <p:nvSpPr>
          <p:cNvPr id="22" name="TextBox 21"/>
          <p:cNvSpPr txBox="1"/>
          <p:nvPr/>
        </p:nvSpPr>
        <p:spPr>
          <a:xfrm rot="20051754">
            <a:off x="5357742" y="5396679"/>
            <a:ext cx="2585644" cy="769441"/>
          </a:xfrm>
          <a:prstGeom prst="rect">
            <a:avLst/>
          </a:prstGeom>
          <a:noFill/>
        </p:spPr>
        <p:txBody>
          <a:bodyPr wrap="none" rtlCol="0">
            <a:spAutoFit/>
          </a:bodyPr>
          <a:lstStyle/>
          <a:p>
            <a:r>
              <a:rPr lang="en-GB" sz="4400" dirty="0">
                <a:solidFill>
                  <a:schemeClr val="accent1">
                    <a:lumMod val="60000"/>
                    <a:lumOff val="40000"/>
                  </a:schemeClr>
                </a:solidFill>
              </a:rPr>
              <a:t>Respectful</a:t>
            </a:r>
          </a:p>
        </p:txBody>
      </p:sp>
      <p:sp>
        <p:nvSpPr>
          <p:cNvPr id="23" name="TextBox 22"/>
          <p:cNvSpPr txBox="1"/>
          <p:nvPr/>
        </p:nvSpPr>
        <p:spPr>
          <a:xfrm rot="446567">
            <a:off x="4188946" y="215511"/>
            <a:ext cx="2152769" cy="769441"/>
          </a:xfrm>
          <a:prstGeom prst="rect">
            <a:avLst/>
          </a:prstGeom>
          <a:noFill/>
        </p:spPr>
        <p:txBody>
          <a:bodyPr wrap="none" rtlCol="0">
            <a:spAutoFit/>
          </a:bodyPr>
          <a:lstStyle/>
          <a:p>
            <a:r>
              <a:rPr lang="en-GB" sz="4400" dirty="0" err="1">
                <a:solidFill>
                  <a:schemeClr val="accent5"/>
                </a:solidFill>
              </a:rPr>
              <a:t>Bouncey</a:t>
            </a:r>
            <a:endParaRPr lang="en-GB" sz="4400" dirty="0">
              <a:solidFill>
                <a:schemeClr val="accent5"/>
              </a:solidFill>
            </a:endParaRPr>
          </a:p>
        </p:txBody>
      </p:sp>
      <p:sp>
        <p:nvSpPr>
          <p:cNvPr id="24" name="TextBox 23"/>
          <p:cNvSpPr txBox="1"/>
          <p:nvPr/>
        </p:nvSpPr>
        <p:spPr>
          <a:xfrm rot="1931306">
            <a:off x="7459976" y="3467140"/>
            <a:ext cx="3691267" cy="923330"/>
          </a:xfrm>
          <a:prstGeom prst="rect">
            <a:avLst/>
          </a:prstGeom>
          <a:noFill/>
        </p:spPr>
        <p:txBody>
          <a:bodyPr wrap="none" rtlCol="0">
            <a:spAutoFit/>
          </a:bodyPr>
          <a:lstStyle/>
          <a:p>
            <a:r>
              <a:rPr lang="en-GB" sz="5400" dirty="0">
                <a:solidFill>
                  <a:schemeClr val="bg1"/>
                </a:solidFill>
              </a:rPr>
              <a:t>Collaborates</a:t>
            </a:r>
          </a:p>
        </p:txBody>
      </p:sp>
      <p:sp>
        <p:nvSpPr>
          <p:cNvPr id="25" name="TextBox 24"/>
          <p:cNvSpPr txBox="1"/>
          <p:nvPr/>
        </p:nvSpPr>
        <p:spPr>
          <a:xfrm rot="20051754">
            <a:off x="129018" y="4847279"/>
            <a:ext cx="2858475" cy="769441"/>
          </a:xfrm>
          <a:prstGeom prst="rect">
            <a:avLst/>
          </a:prstGeom>
          <a:noFill/>
        </p:spPr>
        <p:txBody>
          <a:bodyPr wrap="none" rtlCol="0">
            <a:spAutoFit/>
          </a:bodyPr>
          <a:lstStyle/>
          <a:p>
            <a:r>
              <a:rPr lang="en-GB" sz="4400" dirty="0">
                <a:solidFill>
                  <a:schemeClr val="accent6"/>
                </a:solidFill>
                <a:latin typeface="Algerian" panose="04020705040A02060702" pitchFamily="82" charset="0"/>
              </a:rPr>
              <a:t>Truthful</a:t>
            </a:r>
          </a:p>
        </p:txBody>
      </p:sp>
      <p:sp>
        <p:nvSpPr>
          <p:cNvPr id="26" name="TextBox 25"/>
          <p:cNvSpPr txBox="1"/>
          <p:nvPr/>
        </p:nvSpPr>
        <p:spPr>
          <a:xfrm rot="647370">
            <a:off x="8449190" y="78198"/>
            <a:ext cx="3547638" cy="1107996"/>
          </a:xfrm>
          <a:prstGeom prst="rect">
            <a:avLst/>
          </a:prstGeom>
          <a:noFill/>
        </p:spPr>
        <p:txBody>
          <a:bodyPr wrap="none" rtlCol="0">
            <a:spAutoFit/>
          </a:bodyPr>
          <a:lstStyle/>
          <a:p>
            <a:r>
              <a:rPr lang="en-GB" sz="6600" dirty="0">
                <a:solidFill>
                  <a:srgbClr val="BD92DE"/>
                </a:solidFill>
              </a:rPr>
              <a:t>Reflective</a:t>
            </a:r>
          </a:p>
        </p:txBody>
      </p:sp>
    </p:spTree>
    <p:extLst>
      <p:ext uri="{BB962C8B-B14F-4D97-AF65-F5344CB8AC3E}">
        <p14:creationId xmlns:p14="http://schemas.microsoft.com/office/powerpoint/2010/main" val="3513780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a:solidFill>
                  <a:srgbClr val="92D050"/>
                </a:solidFill>
                <a:latin typeface="Cooper Black" panose="0208090404030B020404" pitchFamily="18" charset="0"/>
              </a:rPr>
              <a:t>Encouraging, Motivating &amp; Inspiring your GP Trainee</a:t>
            </a: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a:solidFill>
                  <a:schemeClr val="bg1"/>
                </a:solidFill>
              </a:rPr>
              <a:t>ENCOURAGE </a:t>
            </a:r>
            <a:r>
              <a:rPr lang="en-GB" b="1" dirty="0">
                <a:solidFill>
                  <a:schemeClr val="bg1"/>
                </a:solidFill>
                <a:sym typeface="Wingdings" panose="05000000000000000000" pitchFamily="2" charset="2"/>
              </a:rPr>
              <a:t> Maslow &amp; Self-Actualisation</a:t>
            </a:r>
          </a:p>
          <a:p>
            <a:endParaRPr lang="en-GB" dirty="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a:solidFill>
                  <a:schemeClr val="bg1"/>
                </a:solidFill>
              </a:rPr>
              <a:t>GETTING TO KNOW THE TRAINEE</a:t>
            </a: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solidFill>
                  <a:schemeClr val="bg1"/>
                </a:solidFill>
                <a:sym typeface="Wingdings" panose="05000000000000000000" pitchFamily="2" charset="2"/>
              </a:rPr>
              <a:t>MOTIVATE  Energising through MI</a:t>
            </a:r>
          </a:p>
          <a:p>
            <a:endParaRPr lang="en-GB" b="1" dirty="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Organisation</a:t>
            </a:r>
            <a:endParaRPr lang="en-GB" b="1" dirty="0">
              <a:solidFill>
                <a:schemeClr val="bg1"/>
              </a:solidFill>
            </a:endParaRPr>
          </a:p>
          <a:p>
            <a:endParaRPr lang="en-GB" b="1" dirty="0">
              <a:solidFill>
                <a:schemeClr val="bg1"/>
              </a:solidFill>
              <a:sym typeface="Wingdings" panose="05000000000000000000" pitchFamily="2" charset="2"/>
            </a:endParaRPr>
          </a:p>
        </p:txBody>
      </p:sp>
      <p:sp>
        <p:nvSpPr>
          <p:cNvPr id="7" name="Down Arrow 6"/>
          <p:cNvSpPr/>
          <p:nvPr/>
        </p:nvSpPr>
        <p:spPr>
          <a:xfrm rot="16200000">
            <a:off x="905639" y="3160953"/>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09188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dirty="0"/>
              <a:t>Basic Principles of Energising someone</a:t>
            </a:r>
          </a:p>
        </p:txBody>
      </p:sp>
      <p:sp>
        <p:nvSpPr>
          <p:cNvPr id="3" name="Text Placeholder 2"/>
          <p:cNvSpPr>
            <a:spLocks noGrp="1"/>
          </p:cNvSpPr>
          <p:nvPr>
            <p:ph type="body" idx="1"/>
          </p:nvPr>
        </p:nvSpPr>
        <p:spPr/>
        <p:txBody>
          <a:bodyPr>
            <a:normAutofit/>
          </a:bodyPr>
          <a:lstStyle/>
          <a:p>
            <a:r>
              <a:rPr lang="en-GB" sz="4000" dirty="0"/>
              <a:t>Motivational Interviewing</a:t>
            </a:r>
          </a:p>
        </p:txBody>
      </p:sp>
    </p:spTree>
    <p:extLst>
      <p:ext uri="{BB962C8B-B14F-4D97-AF65-F5344CB8AC3E}">
        <p14:creationId xmlns:p14="http://schemas.microsoft.com/office/powerpoint/2010/main" val="2528357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0" name="Rectangle 65"/>
          <p:cNvSpPr>
            <a:spLocks noChangeArrowheads="1"/>
          </p:cNvSpPr>
          <p:nvPr/>
        </p:nvSpPr>
        <p:spPr bwMode="auto">
          <a:xfrm>
            <a:off x="1524000" y="0"/>
            <a:ext cx="9144000" cy="6858000"/>
          </a:xfrm>
          <a:prstGeom prst="rect">
            <a:avLst/>
          </a:prstGeom>
          <a:solidFill>
            <a:schemeClr val="tx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51" name="Rectangle 3"/>
          <p:cNvSpPr>
            <a:spLocks noChangeArrowheads="1"/>
          </p:cNvSpPr>
          <p:nvPr/>
        </p:nvSpPr>
        <p:spPr bwMode="auto">
          <a:xfrm>
            <a:off x="7391400" y="1508125"/>
            <a:ext cx="2514600" cy="4724400"/>
          </a:xfrm>
          <a:prstGeom prst="rect">
            <a:avLst/>
          </a:prstGeom>
          <a:gradFill rotWithShape="0">
            <a:gsLst>
              <a:gs pos="0">
                <a:srgbClr val="0066CC"/>
              </a:gs>
              <a:gs pos="100000">
                <a:srgbClr val="000066"/>
              </a:gs>
            </a:gsLst>
            <a:path path="shape">
              <a:fillToRect l="50000" t="50000" r="50000" b="50000"/>
            </a:path>
          </a:gradFill>
          <a:ln w="57150">
            <a:solidFill>
              <a:srgbClr val="3399FF"/>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52" name="Text Box 4"/>
          <p:cNvSpPr txBox="1">
            <a:spLocks noChangeArrowheads="1"/>
          </p:cNvSpPr>
          <p:nvPr/>
        </p:nvSpPr>
        <p:spPr bwMode="auto">
          <a:xfrm>
            <a:off x="7467600" y="149225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chemeClr val="bg1"/>
                </a:solidFill>
                <a:latin typeface="Arial" panose="020B0604020202020204" pitchFamily="34" charset="0"/>
              </a:rPr>
              <a:t>15</a:t>
            </a:r>
            <a:endParaRPr lang="en-US">
              <a:solidFill>
                <a:schemeClr val="bg1"/>
              </a:solidFill>
            </a:endParaRPr>
          </a:p>
        </p:txBody>
      </p:sp>
      <p:sp>
        <p:nvSpPr>
          <p:cNvPr id="2053" name="Text Box 5"/>
          <p:cNvSpPr txBox="1">
            <a:spLocks noChangeArrowheads="1"/>
          </p:cNvSpPr>
          <p:nvPr/>
        </p:nvSpPr>
        <p:spPr bwMode="auto">
          <a:xfrm>
            <a:off x="7467600" y="18129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14</a:t>
            </a:r>
            <a:endParaRPr lang="en-US">
              <a:solidFill>
                <a:srgbClr val="FFCC00"/>
              </a:solidFill>
            </a:endParaRPr>
          </a:p>
        </p:txBody>
      </p:sp>
      <p:sp>
        <p:nvSpPr>
          <p:cNvPr id="2054" name="Text Box 6"/>
          <p:cNvSpPr txBox="1">
            <a:spLocks noChangeArrowheads="1"/>
          </p:cNvSpPr>
          <p:nvPr/>
        </p:nvSpPr>
        <p:spPr bwMode="auto">
          <a:xfrm>
            <a:off x="7467600" y="21177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13</a:t>
            </a:r>
            <a:endParaRPr lang="en-US">
              <a:solidFill>
                <a:srgbClr val="FFCC00"/>
              </a:solidFill>
            </a:endParaRPr>
          </a:p>
        </p:txBody>
      </p:sp>
      <p:sp>
        <p:nvSpPr>
          <p:cNvPr id="2055" name="Text Box 7"/>
          <p:cNvSpPr txBox="1">
            <a:spLocks noChangeArrowheads="1"/>
          </p:cNvSpPr>
          <p:nvPr/>
        </p:nvSpPr>
        <p:spPr bwMode="auto">
          <a:xfrm>
            <a:off x="7467600" y="24225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12</a:t>
            </a:r>
            <a:endParaRPr lang="en-US">
              <a:solidFill>
                <a:srgbClr val="FFCC00"/>
              </a:solidFill>
            </a:endParaRPr>
          </a:p>
        </p:txBody>
      </p:sp>
      <p:sp>
        <p:nvSpPr>
          <p:cNvPr id="2056" name="Text Box 8"/>
          <p:cNvSpPr txBox="1">
            <a:spLocks noChangeArrowheads="1"/>
          </p:cNvSpPr>
          <p:nvPr/>
        </p:nvSpPr>
        <p:spPr bwMode="auto">
          <a:xfrm>
            <a:off x="7467600" y="27273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11</a:t>
            </a:r>
            <a:endParaRPr lang="en-US">
              <a:solidFill>
                <a:srgbClr val="FFCC00"/>
              </a:solidFill>
            </a:endParaRPr>
          </a:p>
        </p:txBody>
      </p:sp>
      <p:sp>
        <p:nvSpPr>
          <p:cNvPr id="2057" name="Text Box 9"/>
          <p:cNvSpPr txBox="1">
            <a:spLocks noChangeArrowheads="1"/>
          </p:cNvSpPr>
          <p:nvPr/>
        </p:nvSpPr>
        <p:spPr bwMode="auto">
          <a:xfrm>
            <a:off x="7467600" y="30321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chemeClr val="bg1"/>
                </a:solidFill>
                <a:latin typeface="Arial" panose="020B0604020202020204" pitchFamily="34" charset="0"/>
              </a:rPr>
              <a:t>10</a:t>
            </a:r>
            <a:endParaRPr lang="en-US">
              <a:solidFill>
                <a:schemeClr val="bg1"/>
              </a:solidFill>
            </a:endParaRPr>
          </a:p>
        </p:txBody>
      </p:sp>
      <p:sp>
        <p:nvSpPr>
          <p:cNvPr id="2058" name="Text Box 10"/>
          <p:cNvSpPr txBox="1">
            <a:spLocks noChangeArrowheads="1"/>
          </p:cNvSpPr>
          <p:nvPr/>
        </p:nvSpPr>
        <p:spPr bwMode="auto">
          <a:xfrm>
            <a:off x="7467600" y="33369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9</a:t>
            </a:r>
            <a:endParaRPr lang="en-US">
              <a:solidFill>
                <a:srgbClr val="FFCC00"/>
              </a:solidFill>
            </a:endParaRPr>
          </a:p>
        </p:txBody>
      </p:sp>
      <p:sp>
        <p:nvSpPr>
          <p:cNvPr id="2059" name="Text Box 11"/>
          <p:cNvSpPr txBox="1">
            <a:spLocks noChangeArrowheads="1"/>
          </p:cNvSpPr>
          <p:nvPr/>
        </p:nvSpPr>
        <p:spPr bwMode="auto">
          <a:xfrm>
            <a:off x="7467600" y="36417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8</a:t>
            </a:r>
            <a:endParaRPr lang="en-US">
              <a:solidFill>
                <a:srgbClr val="FFCC00"/>
              </a:solidFill>
            </a:endParaRPr>
          </a:p>
        </p:txBody>
      </p:sp>
      <p:sp>
        <p:nvSpPr>
          <p:cNvPr id="2060" name="Text Box 12"/>
          <p:cNvSpPr txBox="1">
            <a:spLocks noChangeArrowheads="1"/>
          </p:cNvSpPr>
          <p:nvPr/>
        </p:nvSpPr>
        <p:spPr bwMode="auto">
          <a:xfrm>
            <a:off x="7467600" y="39465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7</a:t>
            </a:r>
            <a:endParaRPr lang="en-US">
              <a:solidFill>
                <a:srgbClr val="FFCC00"/>
              </a:solidFill>
            </a:endParaRPr>
          </a:p>
        </p:txBody>
      </p:sp>
      <p:sp>
        <p:nvSpPr>
          <p:cNvPr id="2061" name="Text Box 13"/>
          <p:cNvSpPr txBox="1">
            <a:spLocks noChangeArrowheads="1"/>
          </p:cNvSpPr>
          <p:nvPr/>
        </p:nvSpPr>
        <p:spPr bwMode="auto">
          <a:xfrm>
            <a:off x="7467600" y="42513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6</a:t>
            </a:r>
            <a:endParaRPr lang="en-US">
              <a:solidFill>
                <a:srgbClr val="FFCC00"/>
              </a:solidFill>
            </a:endParaRPr>
          </a:p>
        </p:txBody>
      </p:sp>
      <p:sp>
        <p:nvSpPr>
          <p:cNvPr id="2062" name="Text Box 14"/>
          <p:cNvSpPr txBox="1">
            <a:spLocks noChangeArrowheads="1"/>
          </p:cNvSpPr>
          <p:nvPr/>
        </p:nvSpPr>
        <p:spPr bwMode="auto">
          <a:xfrm>
            <a:off x="7467600" y="45561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chemeClr val="bg1"/>
                </a:solidFill>
                <a:latin typeface="Arial" panose="020B0604020202020204" pitchFamily="34" charset="0"/>
              </a:rPr>
              <a:t>5</a:t>
            </a:r>
          </a:p>
        </p:txBody>
      </p:sp>
      <p:sp>
        <p:nvSpPr>
          <p:cNvPr id="2063" name="Text Box 15"/>
          <p:cNvSpPr txBox="1">
            <a:spLocks noChangeArrowheads="1"/>
          </p:cNvSpPr>
          <p:nvPr/>
        </p:nvSpPr>
        <p:spPr bwMode="auto">
          <a:xfrm>
            <a:off x="7467600" y="48609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4</a:t>
            </a:r>
            <a:endParaRPr lang="en-US">
              <a:solidFill>
                <a:srgbClr val="FFCC00"/>
              </a:solidFill>
            </a:endParaRPr>
          </a:p>
        </p:txBody>
      </p:sp>
      <p:sp>
        <p:nvSpPr>
          <p:cNvPr id="2064" name="Text Box 16"/>
          <p:cNvSpPr txBox="1">
            <a:spLocks noChangeArrowheads="1"/>
          </p:cNvSpPr>
          <p:nvPr/>
        </p:nvSpPr>
        <p:spPr bwMode="auto">
          <a:xfrm>
            <a:off x="7467600" y="51657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3</a:t>
            </a:r>
            <a:endParaRPr lang="en-US">
              <a:solidFill>
                <a:srgbClr val="FFCC00"/>
              </a:solidFill>
            </a:endParaRPr>
          </a:p>
        </p:txBody>
      </p:sp>
      <p:sp>
        <p:nvSpPr>
          <p:cNvPr id="2065" name="Text Box 17"/>
          <p:cNvSpPr txBox="1">
            <a:spLocks noChangeArrowheads="1"/>
          </p:cNvSpPr>
          <p:nvPr/>
        </p:nvSpPr>
        <p:spPr bwMode="auto">
          <a:xfrm>
            <a:off x="7467600" y="54705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2</a:t>
            </a:r>
            <a:endParaRPr lang="en-US">
              <a:solidFill>
                <a:srgbClr val="FFCC00"/>
              </a:solidFill>
            </a:endParaRPr>
          </a:p>
        </p:txBody>
      </p:sp>
      <p:sp>
        <p:nvSpPr>
          <p:cNvPr id="2066" name="Text Box 18"/>
          <p:cNvSpPr txBox="1">
            <a:spLocks noChangeArrowheads="1"/>
          </p:cNvSpPr>
          <p:nvPr/>
        </p:nvSpPr>
        <p:spPr bwMode="auto">
          <a:xfrm>
            <a:off x="7467600" y="57753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a:t>
            </a:r>
            <a:endParaRPr lang="en-US">
              <a:solidFill>
                <a:srgbClr val="FFCC00"/>
              </a:solidFill>
            </a:endParaRPr>
          </a:p>
        </p:txBody>
      </p:sp>
      <p:sp>
        <p:nvSpPr>
          <p:cNvPr id="2067" name="Text Box 19"/>
          <p:cNvSpPr txBox="1">
            <a:spLocks noChangeArrowheads="1"/>
          </p:cNvSpPr>
          <p:nvPr/>
        </p:nvSpPr>
        <p:spPr bwMode="auto">
          <a:xfrm>
            <a:off x="8305800" y="1508125"/>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chemeClr val="bg1"/>
                </a:solidFill>
                <a:latin typeface="Arial" panose="020B0604020202020204" pitchFamily="34" charset="0"/>
              </a:rPr>
              <a:t>£1 Million</a:t>
            </a:r>
            <a:endParaRPr lang="en-US" dirty="0">
              <a:solidFill>
                <a:schemeClr val="bg1"/>
              </a:solidFill>
            </a:endParaRPr>
          </a:p>
        </p:txBody>
      </p:sp>
      <p:sp>
        <p:nvSpPr>
          <p:cNvPr id="2068" name="Text Box 20"/>
          <p:cNvSpPr txBox="1">
            <a:spLocks noChangeArrowheads="1"/>
          </p:cNvSpPr>
          <p:nvPr/>
        </p:nvSpPr>
        <p:spPr bwMode="auto">
          <a:xfrm>
            <a:off x="8305800" y="18288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£500,000</a:t>
            </a:r>
            <a:endParaRPr lang="en-US" dirty="0">
              <a:solidFill>
                <a:srgbClr val="FFCC00"/>
              </a:solidFill>
            </a:endParaRPr>
          </a:p>
        </p:txBody>
      </p:sp>
      <p:sp>
        <p:nvSpPr>
          <p:cNvPr id="2069" name="Text Box 21"/>
          <p:cNvSpPr txBox="1">
            <a:spLocks noChangeArrowheads="1"/>
          </p:cNvSpPr>
          <p:nvPr/>
        </p:nvSpPr>
        <p:spPr bwMode="auto">
          <a:xfrm>
            <a:off x="8305800" y="21336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£250,000</a:t>
            </a:r>
            <a:endParaRPr lang="en-US" dirty="0">
              <a:solidFill>
                <a:srgbClr val="FFCC00"/>
              </a:solidFill>
            </a:endParaRPr>
          </a:p>
        </p:txBody>
      </p:sp>
      <p:sp>
        <p:nvSpPr>
          <p:cNvPr id="2070" name="Text Box 22"/>
          <p:cNvSpPr txBox="1">
            <a:spLocks noChangeArrowheads="1"/>
          </p:cNvSpPr>
          <p:nvPr/>
        </p:nvSpPr>
        <p:spPr bwMode="auto">
          <a:xfrm>
            <a:off x="8305800" y="24384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£125,000</a:t>
            </a:r>
            <a:endParaRPr lang="en-US" dirty="0">
              <a:solidFill>
                <a:srgbClr val="FFCC00"/>
              </a:solidFill>
            </a:endParaRPr>
          </a:p>
        </p:txBody>
      </p:sp>
      <p:sp>
        <p:nvSpPr>
          <p:cNvPr id="2071" name="Text Box 23"/>
          <p:cNvSpPr txBox="1">
            <a:spLocks noChangeArrowheads="1"/>
          </p:cNvSpPr>
          <p:nvPr/>
        </p:nvSpPr>
        <p:spPr bwMode="auto">
          <a:xfrm>
            <a:off x="8305800" y="27432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£64,000</a:t>
            </a:r>
            <a:endParaRPr lang="en-US" dirty="0">
              <a:solidFill>
                <a:srgbClr val="FFCC00"/>
              </a:solidFill>
            </a:endParaRPr>
          </a:p>
        </p:txBody>
      </p:sp>
      <p:sp>
        <p:nvSpPr>
          <p:cNvPr id="2072" name="Text Box 24"/>
          <p:cNvSpPr txBox="1">
            <a:spLocks noChangeArrowheads="1"/>
          </p:cNvSpPr>
          <p:nvPr/>
        </p:nvSpPr>
        <p:spPr bwMode="auto">
          <a:xfrm>
            <a:off x="8305800" y="30480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chemeClr val="bg1"/>
                </a:solidFill>
                <a:latin typeface="Arial" panose="020B0604020202020204" pitchFamily="34" charset="0"/>
              </a:rPr>
              <a:t>£32,000</a:t>
            </a:r>
            <a:endParaRPr lang="en-US" dirty="0">
              <a:solidFill>
                <a:schemeClr val="bg1"/>
              </a:solidFill>
            </a:endParaRPr>
          </a:p>
        </p:txBody>
      </p:sp>
      <p:sp>
        <p:nvSpPr>
          <p:cNvPr id="2073" name="Text Box 25"/>
          <p:cNvSpPr txBox="1">
            <a:spLocks noChangeArrowheads="1"/>
          </p:cNvSpPr>
          <p:nvPr/>
        </p:nvSpPr>
        <p:spPr bwMode="auto">
          <a:xfrm>
            <a:off x="8305800" y="33528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£16,000</a:t>
            </a:r>
            <a:endParaRPr lang="en-US" dirty="0">
              <a:solidFill>
                <a:srgbClr val="FFCC00"/>
              </a:solidFill>
            </a:endParaRPr>
          </a:p>
        </p:txBody>
      </p:sp>
      <p:sp>
        <p:nvSpPr>
          <p:cNvPr id="2074" name="Text Box 26"/>
          <p:cNvSpPr txBox="1">
            <a:spLocks noChangeArrowheads="1"/>
          </p:cNvSpPr>
          <p:nvPr/>
        </p:nvSpPr>
        <p:spPr bwMode="auto">
          <a:xfrm>
            <a:off x="8305800" y="36576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£8,000</a:t>
            </a:r>
            <a:endParaRPr lang="en-US" dirty="0">
              <a:solidFill>
                <a:srgbClr val="FFCC00"/>
              </a:solidFill>
            </a:endParaRPr>
          </a:p>
        </p:txBody>
      </p:sp>
      <p:sp>
        <p:nvSpPr>
          <p:cNvPr id="2075" name="Text Box 27"/>
          <p:cNvSpPr txBox="1">
            <a:spLocks noChangeArrowheads="1"/>
          </p:cNvSpPr>
          <p:nvPr/>
        </p:nvSpPr>
        <p:spPr bwMode="auto">
          <a:xfrm>
            <a:off x="8305800" y="39624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£4,000</a:t>
            </a:r>
            <a:endParaRPr lang="en-US" dirty="0">
              <a:solidFill>
                <a:srgbClr val="FFCC00"/>
              </a:solidFill>
            </a:endParaRPr>
          </a:p>
        </p:txBody>
      </p:sp>
      <p:sp>
        <p:nvSpPr>
          <p:cNvPr id="2076" name="Text Box 28"/>
          <p:cNvSpPr txBox="1">
            <a:spLocks noChangeArrowheads="1"/>
          </p:cNvSpPr>
          <p:nvPr/>
        </p:nvSpPr>
        <p:spPr bwMode="auto">
          <a:xfrm>
            <a:off x="8305800" y="42672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£2,000</a:t>
            </a:r>
            <a:endParaRPr lang="en-US" dirty="0">
              <a:solidFill>
                <a:srgbClr val="FFCC00"/>
              </a:solidFill>
            </a:endParaRPr>
          </a:p>
        </p:txBody>
      </p:sp>
      <p:sp>
        <p:nvSpPr>
          <p:cNvPr id="2077" name="Text Box 29"/>
          <p:cNvSpPr txBox="1">
            <a:spLocks noChangeArrowheads="1"/>
          </p:cNvSpPr>
          <p:nvPr/>
        </p:nvSpPr>
        <p:spPr bwMode="auto">
          <a:xfrm>
            <a:off x="8305800" y="45720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chemeClr val="bg1"/>
                </a:solidFill>
                <a:latin typeface="Arial" panose="020B0604020202020204" pitchFamily="34" charset="0"/>
              </a:rPr>
              <a:t>£1,000</a:t>
            </a:r>
          </a:p>
        </p:txBody>
      </p:sp>
      <p:sp>
        <p:nvSpPr>
          <p:cNvPr id="2078" name="Text Box 30"/>
          <p:cNvSpPr txBox="1">
            <a:spLocks noChangeArrowheads="1"/>
          </p:cNvSpPr>
          <p:nvPr/>
        </p:nvSpPr>
        <p:spPr bwMode="auto">
          <a:xfrm>
            <a:off x="8305801" y="4876800"/>
            <a:ext cx="1000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£500</a:t>
            </a:r>
            <a:endParaRPr lang="en-US" dirty="0">
              <a:solidFill>
                <a:srgbClr val="FFCC00"/>
              </a:solidFill>
            </a:endParaRPr>
          </a:p>
        </p:txBody>
      </p:sp>
      <p:sp>
        <p:nvSpPr>
          <p:cNvPr id="2079" name="Text Box 31"/>
          <p:cNvSpPr txBox="1">
            <a:spLocks noChangeArrowheads="1"/>
          </p:cNvSpPr>
          <p:nvPr/>
        </p:nvSpPr>
        <p:spPr bwMode="auto">
          <a:xfrm>
            <a:off x="8305800" y="51816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£300</a:t>
            </a:r>
            <a:endParaRPr lang="en-US" dirty="0">
              <a:solidFill>
                <a:srgbClr val="FFCC00"/>
              </a:solidFill>
            </a:endParaRPr>
          </a:p>
        </p:txBody>
      </p:sp>
      <p:sp>
        <p:nvSpPr>
          <p:cNvPr id="2080" name="Text Box 32"/>
          <p:cNvSpPr txBox="1">
            <a:spLocks noChangeArrowheads="1"/>
          </p:cNvSpPr>
          <p:nvPr/>
        </p:nvSpPr>
        <p:spPr bwMode="auto">
          <a:xfrm>
            <a:off x="8305800" y="5486400"/>
            <a:ext cx="1333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£200</a:t>
            </a:r>
            <a:endParaRPr lang="en-US" dirty="0">
              <a:solidFill>
                <a:srgbClr val="FFCC00"/>
              </a:solidFill>
            </a:endParaRPr>
          </a:p>
        </p:txBody>
      </p:sp>
      <p:sp>
        <p:nvSpPr>
          <p:cNvPr id="2081" name="Text Box 33"/>
          <p:cNvSpPr txBox="1">
            <a:spLocks noChangeArrowheads="1"/>
          </p:cNvSpPr>
          <p:nvPr/>
        </p:nvSpPr>
        <p:spPr bwMode="auto">
          <a:xfrm>
            <a:off x="8305800" y="57912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£100</a:t>
            </a:r>
            <a:endParaRPr lang="en-US" dirty="0">
              <a:solidFill>
                <a:srgbClr val="FFCC00"/>
              </a:solidFill>
            </a:endParaRPr>
          </a:p>
        </p:txBody>
      </p:sp>
      <p:sp>
        <p:nvSpPr>
          <p:cNvPr id="2082" name="Oval 34"/>
          <p:cNvSpPr>
            <a:spLocks noChangeArrowheads="1"/>
          </p:cNvSpPr>
          <p:nvPr/>
        </p:nvSpPr>
        <p:spPr bwMode="auto">
          <a:xfrm>
            <a:off x="8001000" y="59277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3" name="Oval 35"/>
          <p:cNvSpPr>
            <a:spLocks noChangeArrowheads="1"/>
          </p:cNvSpPr>
          <p:nvPr/>
        </p:nvSpPr>
        <p:spPr bwMode="auto">
          <a:xfrm>
            <a:off x="8001000" y="56229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4" name="Oval 36"/>
          <p:cNvSpPr>
            <a:spLocks noChangeArrowheads="1"/>
          </p:cNvSpPr>
          <p:nvPr/>
        </p:nvSpPr>
        <p:spPr bwMode="auto">
          <a:xfrm>
            <a:off x="8001000" y="53181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5" name="Oval 37"/>
          <p:cNvSpPr>
            <a:spLocks noChangeArrowheads="1"/>
          </p:cNvSpPr>
          <p:nvPr/>
        </p:nvSpPr>
        <p:spPr bwMode="auto">
          <a:xfrm>
            <a:off x="8001000" y="50133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6" name="Oval 38"/>
          <p:cNvSpPr>
            <a:spLocks noChangeArrowheads="1"/>
          </p:cNvSpPr>
          <p:nvPr/>
        </p:nvSpPr>
        <p:spPr bwMode="auto">
          <a:xfrm>
            <a:off x="8001000" y="470852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7" name="Oval 39"/>
          <p:cNvSpPr>
            <a:spLocks noChangeArrowheads="1"/>
          </p:cNvSpPr>
          <p:nvPr/>
        </p:nvSpPr>
        <p:spPr bwMode="auto">
          <a:xfrm>
            <a:off x="8001000" y="44037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8" name="Oval 40"/>
          <p:cNvSpPr>
            <a:spLocks noChangeArrowheads="1"/>
          </p:cNvSpPr>
          <p:nvPr/>
        </p:nvSpPr>
        <p:spPr bwMode="auto">
          <a:xfrm>
            <a:off x="8001000" y="40989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9" name="Oval 41"/>
          <p:cNvSpPr>
            <a:spLocks noChangeArrowheads="1"/>
          </p:cNvSpPr>
          <p:nvPr/>
        </p:nvSpPr>
        <p:spPr bwMode="auto">
          <a:xfrm>
            <a:off x="8001000" y="37941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0" name="Oval 42"/>
          <p:cNvSpPr>
            <a:spLocks noChangeArrowheads="1"/>
          </p:cNvSpPr>
          <p:nvPr/>
        </p:nvSpPr>
        <p:spPr bwMode="auto">
          <a:xfrm>
            <a:off x="8001000" y="34893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1" name="Oval 43"/>
          <p:cNvSpPr>
            <a:spLocks noChangeArrowheads="1"/>
          </p:cNvSpPr>
          <p:nvPr/>
        </p:nvSpPr>
        <p:spPr bwMode="auto">
          <a:xfrm>
            <a:off x="8001000" y="318452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2092" name="Oval 44"/>
          <p:cNvSpPr>
            <a:spLocks noChangeArrowheads="1"/>
          </p:cNvSpPr>
          <p:nvPr/>
        </p:nvSpPr>
        <p:spPr bwMode="auto">
          <a:xfrm>
            <a:off x="8001000" y="28797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3" name="Oval 45"/>
          <p:cNvSpPr>
            <a:spLocks noChangeArrowheads="1"/>
          </p:cNvSpPr>
          <p:nvPr/>
        </p:nvSpPr>
        <p:spPr bwMode="auto">
          <a:xfrm>
            <a:off x="8001000" y="25749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4" name="Oval 46"/>
          <p:cNvSpPr>
            <a:spLocks noChangeArrowheads="1"/>
          </p:cNvSpPr>
          <p:nvPr/>
        </p:nvSpPr>
        <p:spPr bwMode="auto">
          <a:xfrm>
            <a:off x="8001000" y="22701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5" name="Oval 47"/>
          <p:cNvSpPr>
            <a:spLocks noChangeArrowheads="1"/>
          </p:cNvSpPr>
          <p:nvPr/>
        </p:nvSpPr>
        <p:spPr bwMode="auto">
          <a:xfrm>
            <a:off x="8001000" y="19653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6" name="Oval 48"/>
          <p:cNvSpPr>
            <a:spLocks noChangeArrowheads="1"/>
          </p:cNvSpPr>
          <p:nvPr/>
        </p:nvSpPr>
        <p:spPr bwMode="auto">
          <a:xfrm>
            <a:off x="8001000" y="166052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3121" name="Text Box 49"/>
          <p:cNvSpPr txBox="1">
            <a:spLocks noChangeArrowheads="1"/>
          </p:cNvSpPr>
          <p:nvPr/>
        </p:nvSpPr>
        <p:spPr bwMode="auto">
          <a:xfrm>
            <a:off x="1843088" y="1973263"/>
            <a:ext cx="525780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spcBef>
                <a:spcPct val="50000"/>
              </a:spcBef>
            </a:pPr>
            <a:r>
              <a:rPr lang="en-US" sz="5400" dirty="0">
                <a:solidFill>
                  <a:schemeClr val="bg1"/>
                </a:solidFill>
                <a:latin typeface="Arial" panose="020B0604020202020204" pitchFamily="34" charset="0"/>
              </a:rPr>
              <a:t>Welcome to</a:t>
            </a:r>
            <a:br>
              <a:rPr lang="en-US" sz="5400" dirty="0">
                <a:solidFill>
                  <a:schemeClr val="bg1"/>
                </a:solidFill>
                <a:latin typeface="Arial" panose="020B0604020202020204" pitchFamily="34" charset="0"/>
              </a:rPr>
            </a:br>
            <a:br>
              <a:rPr lang="en-US" sz="5400" dirty="0">
                <a:solidFill>
                  <a:schemeClr val="bg1"/>
                </a:solidFill>
                <a:latin typeface="Arial" panose="020B0604020202020204" pitchFamily="34" charset="0"/>
              </a:rPr>
            </a:br>
            <a:r>
              <a:rPr lang="en-US" sz="5400" dirty="0">
                <a:solidFill>
                  <a:schemeClr val="bg1"/>
                </a:solidFill>
                <a:latin typeface="Arial" panose="020B0604020202020204" pitchFamily="34" charset="0"/>
              </a:rPr>
              <a:t> </a:t>
            </a:r>
            <a:r>
              <a:rPr lang="en-US" sz="5400" b="1" i="1" dirty="0">
                <a:solidFill>
                  <a:schemeClr val="bg1"/>
                </a:solidFill>
                <a:latin typeface="Arial" panose="020B0604020202020204" pitchFamily="34" charset="0"/>
              </a:rPr>
              <a:t>Who Wants to be a HALF-A-Millionaire</a:t>
            </a:r>
            <a:endParaRPr lang="en-US" sz="5400" dirty="0">
              <a:solidFill>
                <a:schemeClr val="bg1"/>
              </a:solidFill>
            </a:endParaRPr>
          </a:p>
        </p:txBody>
      </p:sp>
      <p:sp>
        <p:nvSpPr>
          <p:cNvPr id="2098" name="Oval 50"/>
          <p:cNvSpPr>
            <a:spLocks noChangeArrowheads="1"/>
          </p:cNvSpPr>
          <p:nvPr/>
        </p:nvSpPr>
        <p:spPr bwMode="auto">
          <a:xfrm>
            <a:off x="6477000" y="5334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9" name="Oval 51"/>
          <p:cNvSpPr>
            <a:spLocks noChangeArrowheads="1"/>
          </p:cNvSpPr>
          <p:nvPr/>
        </p:nvSpPr>
        <p:spPr bwMode="auto">
          <a:xfrm>
            <a:off x="9372600" y="5334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0" name="Oval 52"/>
          <p:cNvSpPr>
            <a:spLocks noChangeArrowheads="1"/>
          </p:cNvSpPr>
          <p:nvPr/>
        </p:nvSpPr>
        <p:spPr bwMode="auto">
          <a:xfrm>
            <a:off x="7924800" y="5334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1" name="Text Box 53"/>
          <p:cNvSpPr txBox="1">
            <a:spLocks noChangeArrowheads="1"/>
          </p:cNvSpPr>
          <p:nvPr/>
        </p:nvSpPr>
        <p:spPr bwMode="auto">
          <a:xfrm>
            <a:off x="6661150" y="6731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b="1">
                <a:solidFill>
                  <a:schemeClr val="bg1"/>
                </a:solidFill>
                <a:latin typeface="Arial" panose="020B0604020202020204" pitchFamily="34" charset="0"/>
              </a:rPr>
              <a:t>50:50</a:t>
            </a:r>
            <a:endParaRPr lang="en-US">
              <a:solidFill>
                <a:schemeClr val="bg1"/>
              </a:solidFill>
            </a:endParaRPr>
          </a:p>
        </p:txBody>
      </p:sp>
      <p:pic>
        <p:nvPicPr>
          <p:cNvPr id="2102" name="Picture 5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V="1">
            <a:off x="8274050" y="565151"/>
            <a:ext cx="51435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3" name="AutoShape 55"/>
          <p:cNvSpPr>
            <a:spLocks noChangeArrowheads="1"/>
          </p:cNvSpPr>
          <p:nvPr/>
        </p:nvSpPr>
        <p:spPr bwMode="auto">
          <a:xfrm rot="5400000">
            <a:off x="9547225" y="8001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4" name="Oval 56"/>
          <p:cNvSpPr>
            <a:spLocks noChangeArrowheads="1"/>
          </p:cNvSpPr>
          <p:nvPr/>
        </p:nvSpPr>
        <p:spPr bwMode="auto">
          <a:xfrm>
            <a:off x="9623425" y="6477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5" name="AutoShape 57"/>
          <p:cNvSpPr>
            <a:spLocks noChangeArrowheads="1"/>
          </p:cNvSpPr>
          <p:nvPr/>
        </p:nvSpPr>
        <p:spPr bwMode="auto">
          <a:xfrm rot="5400000">
            <a:off x="9852025" y="8763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6" name="Oval 58"/>
          <p:cNvSpPr>
            <a:spLocks noChangeArrowheads="1"/>
          </p:cNvSpPr>
          <p:nvPr/>
        </p:nvSpPr>
        <p:spPr bwMode="auto">
          <a:xfrm>
            <a:off x="9928225" y="7239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7" name="AutoShape 59"/>
          <p:cNvSpPr>
            <a:spLocks noChangeArrowheads="1"/>
          </p:cNvSpPr>
          <p:nvPr/>
        </p:nvSpPr>
        <p:spPr bwMode="auto">
          <a:xfrm rot="5400000">
            <a:off x="10156825" y="8001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8" name="Oval 60"/>
          <p:cNvSpPr>
            <a:spLocks noChangeArrowheads="1"/>
          </p:cNvSpPr>
          <p:nvPr/>
        </p:nvSpPr>
        <p:spPr bwMode="auto">
          <a:xfrm>
            <a:off x="10233025" y="6477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pic>
        <p:nvPicPr>
          <p:cNvPr id="2114" name="letsplaytheme.wav">
            <a:hlinkClick r:id="" action="ppaction://media"/>
          </p:cNvPr>
          <p:cNvPicPr>
            <a:picLocks noRot="1" noChangeAspect="1" noChangeArrowheads="1"/>
          </p:cNvPicPr>
          <p:nvPr>
            <a:audioFile r:link="rId2"/>
          </p:nvPr>
        </p:nvPicPr>
        <p:blipFill>
          <a:blip r:embed="rId5">
            <a:extLst>
              <a:ext uri="{28A0092B-C50C-407E-A947-70E740481C1C}">
                <a14:useLocalDpi xmlns:a14="http://schemas.microsoft.com/office/drawing/2010/main" val="0"/>
              </a:ext>
            </a:extLst>
          </a:blip>
          <a:srcRect/>
          <a:stretch>
            <a:fillRect/>
          </a:stretch>
        </p:blipFill>
        <p:spPr bwMode="auto">
          <a:xfrm>
            <a:off x="1036320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926885183"/>
      </p:ext>
    </p:extLst>
  </p:cSld>
  <p:clrMapOvr>
    <a:masterClrMapping/>
  </p:clrMapOvr>
  <p:transition advClick="0" advTm="2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114"/>
                                        </p:tgtEl>
                                      </p:cBhvr>
                                    </p:cmd>
                                  </p:childTnLst>
                                </p:cTn>
                              </p:par>
                              <p:par>
                                <p:cTn id="7" presetID="19" presetClass="entr" presetSubtype="10" fill="hold" grpId="0" nodeType="withEffect">
                                  <p:stCondLst>
                                    <p:cond delay="0"/>
                                  </p:stCondLst>
                                  <p:childTnLst>
                                    <p:set>
                                      <p:cBhvr>
                                        <p:cTn id="8" dur="1" fill="hold">
                                          <p:stCondLst>
                                            <p:cond delay="0"/>
                                          </p:stCondLst>
                                        </p:cTn>
                                        <p:tgtEl>
                                          <p:spTgt spid="3121"/>
                                        </p:tgtEl>
                                        <p:attrNameLst>
                                          <p:attrName>style.visibility</p:attrName>
                                        </p:attrNameLst>
                                      </p:cBhvr>
                                      <p:to>
                                        <p:strVal val="visible"/>
                                      </p:to>
                                    </p:set>
                                    <p:anim calcmode="lin" valueType="num">
                                      <p:cBhvr>
                                        <p:cTn id="9" dur="5000" fill="hold"/>
                                        <p:tgtEl>
                                          <p:spTgt spid="3121"/>
                                        </p:tgtEl>
                                        <p:attrNameLst>
                                          <p:attrName>ppt_w</p:attrName>
                                        </p:attrNameLst>
                                      </p:cBhvr>
                                      <p:tavLst>
                                        <p:tav tm="0" fmla="#ppt_w*sin(2.5*pi*$)">
                                          <p:val>
                                            <p:fltVal val="0"/>
                                          </p:val>
                                        </p:tav>
                                        <p:tav tm="100000">
                                          <p:val>
                                            <p:fltVal val="1"/>
                                          </p:val>
                                        </p:tav>
                                      </p:tavLst>
                                    </p:anim>
                                    <p:anim calcmode="lin" valueType="num">
                                      <p:cBhvr>
                                        <p:cTn id="10" dur="5000" fill="hold"/>
                                        <p:tgtEl>
                                          <p:spTgt spid="312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4" showWhenStopped="0">
                <p:cTn id="11" fill="hold" display="0">
                  <p:stCondLst>
                    <p:cond delay="indefinite"/>
                  </p:stCondLst>
                  <p:endCondLst>
                    <p:cond evt="onPrev" delay="0">
                      <p:tgtEl>
                        <p:sldTgt/>
                      </p:tgtEl>
                    </p:cond>
                    <p:cond evt="onStopAudio" delay="0">
                      <p:tgtEl>
                        <p:sldTgt/>
                      </p:tgtEl>
                    </p:cond>
                  </p:endCondLst>
                </p:cTn>
                <p:tgtEl>
                  <p:spTgt spid="2114"/>
                </p:tgtEl>
              </p:cMediaNode>
            </p:audio>
          </p:childTnLst>
        </p:cTn>
      </p:par>
    </p:tnLst>
    <p:bldLst>
      <p:bldP spid="3121"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675656" y="1988840"/>
            <a:ext cx="8763000" cy="2667000"/>
          </a:xfrm>
          <a:noFill/>
        </p:spPr>
        <p:txBody>
          <a:bodyPr anchor="ctr">
            <a:normAutofit fontScale="90000"/>
          </a:bodyPr>
          <a:lstStyle/>
          <a:p>
            <a:r>
              <a:rPr lang="en-GB" sz="5400" dirty="0">
                <a:solidFill>
                  <a:schemeClr val="bg1"/>
                </a:solidFill>
                <a:effectLst>
                  <a:outerShdw blurRad="38100" dist="38100" dir="2700000" algn="tl">
                    <a:srgbClr val="808080"/>
                  </a:outerShdw>
                </a:effectLst>
                <a:latin typeface="Poor Richard" panose="02080502050505020702" pitchFamily="18" charset="0"/>
              </a:rPr>
              <a:t>Basic Principles of Motivational Interviewing</a:t>
            </a:r>
            <a:br>
              <a:rPr lang="en-GB" sz="5400" dirty="0">
                <a:solidFill>
                  <a:schemeClr val="bg1"/>
                </a:solidFill>
                <a:effectLst>
                  <a:outerShdw blurRad="38100" dist="38100" dir="2700000" algn="tl">
                    <a:srgbClr val="808080"/>
                  </a:outerShdw>
                </a:effectLst>
                <a:latin typeface="Poor Richard" panose="02080502050505020702" pitchFamily="18" charset="0"/>
              </a:rPr>
            </a:br>
            <a:br>
              <a:rPr lang="en-GB" sz="5400" dirty="0">
                <a:solidFill>
                  <a:schemeClr val="bg1"/>
                </a:solidFill>
                <a:effectLst>
                  <a:outerShdw blurRad="38100" dist="38100" dir="2700000" algn="tl">
                    <a:srgbClr val="808080"/>
                  </a:outerShdw>
                </a:effectLst>
                <a:latin typeface="Poor Richard" panose="02080502050505020702" pitchFamily="18" charset="0"/>
              </a:rPr>
            </a:br>
            <a:r>
              <a:rPr lang="en-GB" sz="4000" i="1" dirty="0">
                <a:solidFill>
                  <a:srgbClr val="FFFF00"/>
                </a:solidFill>
                <a:effectLst>
                  <a:outerShdw blurRad="38100" dist="38100" dir="2700000" algn="tl">
                    <a:srgbClr val="808080"/>
                  </a:outerShdw>
                </a:effectLst>
                <a:latin typeface="Poor Richard" panose="02080502050505020702" pitchFamily="18" charset="0"/>
              </a:rPr>
              <a:t>Are you ready to play?</a:t>
            </a:r>
            <a:br>
              <a:rPr lang="en-GB" sz="5400" dirty="0">
                <a:solidFill>
                  <a:schemeClr val="bg1"/>
                </a:solidFill>
                <a:latin typeface="Old English Text MT" panose="03040902040508030806" pitchFamily="66" charset="0"/>
              </a:rPr>
            </a:br>
            <a:br>
              <a:rPr lang="en-GB" sz="5400" dirty="0">
                <a:solidFill>
                  <a:schemeClr val="bg1"/>
                </a:solidFill>
                <a:latin typeface="Lucida Console" panose="020B0609040504020204" pitchFamily="49" charset="0"/>
              </a:rPr>
            </a:br>
            <a:endParaRPr lang="en-US" sz="5400" dirty="0">
              <a:solidFill>
                <a:schemeClr val="bg1"/>
              </a:solidFill>
              <a:latin typeface="Lucida Console" panose="020B0609040504020204" pitchFamily="49" charset="0"/>
            </a:endParaRPr>
          </a:p>
        </p:txBody>
      </p:sp>
      <p:sp>
        <p:nvSpPr>
          <p:cNvPr id="4099" name="Text Box 3"/>
          <p:cNvSpPr txBox="1">
            <a:spLocks noChangeArrowheads="1"/>
          </p:cNvSpPr>
          <p:nvPr/>
        </p:nvSpPr>
        <p:spPr bwMode="auto">
          <a:xfrm>
            <a:off x="3215680" y="5517233"/>
            <a:ext cx="56829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GB" sz="3200" dirty="0">
                <a:solidFill>
                  <a:srgbClr val="C00000"/>
                </a:solidFill>
                <a:latin typeface="Ravie" panose="04040805050809020602" pitchFamily="82" charset="0"/>
              </a:rPr>
              <a:t>Notts</a:t>
            </a:r>
            <a:r>
              <a:rPr lang="en-GB" sz="3200" dirty="0">
                <a:solidFill>
                  <a:schemeClr val="bg1"/>
                </a:solidFill>
                <a:latin typeface="Ravie" panose="04040805050809020602" pitchFamily="82" charset="0"/>
              </a:rPr>
              <a:t> Edition</a:t>
            </a:r>
          </a:p>
        </p:txBody>
      </p:sp>
    </p:spTree>
    <p:extLst>
      <p:ext uri="{BB962C8B-B14F-4D97-AF65-F5344CB8AC3E}">
        <p14:creationId xmlns:p14="http://schemas.microsoft.com/office/powerpoint/2010/main" val="2836700866"/>
      </p:ext>
    </p:extLst>
  </p:cSld>
  <p:clrMapOvr>
    <a:masterClrMapping/>
  </p:clrMapOvr>
  <p:transition>
    <p:fade thruBlk="1"/>
    <p:sndAc>
      <p:stSnd>
        <p:snd r:embed="rId3" name="sting.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0-#ppt_w/2"/>
                                          </p:val>
                                        </p:tav>
                                        <p:tav tm="100000">
                                          <p:val>
                                            <p:strVal val="#ppt_x"/>
                                          </p:val>
                                        </p:tav>
                                      </p:tavLst>
                                    </p:anim>
                                    <p:anim calcmode="lin" valueType="num">
                                      <p:cBhvr additive="base">
                                        <p:cTn id="8" dur="500" fill="hold"/>
                                        <p:tgtEl>
                                          <p:spTgt spid="409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randombar(horizontal)">
                                      <p:cBhvr>
                                        <p:cTn id="12"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utoUpdateAnimBg="0"/>
      <p:bldP spid="4099"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65" name="Group 64"/>
          <p:cNvGrpSpPr/>
          <p:nvPr/>
        </p:nvGrpSpPr>
        <p:grpSpPr>
          <a:xfrm>
            <a:off x="3519116" y="748504"/>
            <a:ext cx="5372261" cy="5416043"/>
            <a:chOff x="1982105" y="753839"/>
            <a:chExt cx="5372261" cy="5416043"/>
          </a:xfrm>
        </p:grpSpPr>
        <p:sp>
          <p:nvSpPr>
            <p:cNvPr id="66" name="Oval 65"/>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67" name="Oval 66"/>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grpSp>
        <p:nvGrpSpPr>
          <p:cNvPr id="61" name="Group 60"/>
          <p:cNvGrpSpPr/>
          <p:nvPr/>
        </p:nvGrpSpPr>
        <p:grpSpPr>
          <a:xfrm>
            <a:off x="3506106" y="753840"/>
            <a:ext cx="5372261" cy="5416043"/>
            <a:chOff x="1982105" y="753839"/>
            <a:chExt cx="5372261" cy="5416043"/>
          </a:xfrm>
        </p:grpSpPr>
        <p:grpSp>
          <p:nvGrpSpPr>
            <p:cNvPr id="28" name="Group 27"/>
            <p:cNvGrpSpPr/>
            <p:nvPr/>
          </p:nvGrpSpPr>
          <p:grpSpPr>
            <a:xfrm>
              <a:off x="1982105" y="753839"/>
              <a:ext cx="5372261" cy="5416043"/>
              <a:chOff x="1982105" y="753839"/>
              <a:chExt cx="5372261" cy="5416043"/>
            </a:xfrm>
          </p:grpSpPr>
          <p:sp>
            <p:nvSpPr>
              <p:cNvPr id="27" name="Oval 26"/>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4" name="Oval 3"/>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sp>
          <p:nvSpPr>
            <p:cNvPr id="9" name="Freeform 8"/>
            <p:cNvSpPr/>
            <p:nvPr/>
          </p:nvSpPr>
          <p:spPr>
            <a:xfrm>
              <a:off x="4428251" y="1372887"/>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Freeform 9"/>
            <p:cNvSpPr/>
            <p:nvPr/>
          </p:nvSpPr>
          <p:spPr>
            <a:xfrm flipV="1">
              <a:off x="4428251" y="362099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Freeform 10"/>
            <p:cNvSpPr/>
            <p:nvPr/>
          </p:nvSpPr>
          <p:spPr>
            <a:xfrm rot="16200000">
              <a:off x="3252380" y="2565621"/>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Freeform 11"/>
            <p:cNvSpPr/>
            <p:nvPr/>
          </p:nvSpPr>
          <p:spPr>
            <a:xfrm rot="5400000" flipH="1">
              <a:off x="5501143" y="256562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Freeform 12"/>
            <p:cNvSpPr/>
            <p:nvPr/>
          </p:nvSpPr>
          <p:spPr>
            <a:xfrm rot="2727901">
              <a:off x="5208912" y="1775925"/>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Freeform 13"/>
            <p:cNvSpPr/>
            <p:nvPr/>
          </p:nvSpPr>
          <p:spPr>
            <a:xfrm rot="18872099" flipH="1">
              <a:off x="3593407" y="1775926"/>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Freeform 14"/>
            <p:cNvSpPr/>
            <p:nvPr/>
          </p:nvSpPr>
          <p:spPr>
            <a:xfrm rot="13472099" flipH="1">
              <a:off x="3745807" y="3243603"/>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Freeform 15"/>
            <p:cNvSpPr/>
            <p:nvPr/>
          </p:nvSpPr>
          <p:spPr>
            <a:xfrm rot="8072099" flipH="1">
              <a:off x="5088456" y="3251974"/>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p:cNvSpPr txBox="1"/>
            <p:nvPr/>
          </p:nvSpPr>
          <p:spPr>
            <a:xfrm>
              <a:off x="2385763" y="3140479"/>
              <a:ext cx="4496909" cy="707886"/>
            </a:xfrm>
            <a:prstGeom prst="rect">
              <a:avLst/>
            </a:prstGeom>
            <a:noFill/>
          </p:spPr>
          <p:txBody>
            <a:bodyPr wrap="square" rtlCol="0">
              <a:spAutoFit/>
            </a:bodyPr>
            <a:lstStyle/>
            <a:p>
              <a:pPr algn="ctr"/>
              <a:r>
                <a:rPr lang="en-US" sz="4000" dirty="0">
                  <a:latin typeface="Copperplate Gothic Bold"/>
                  <a:cs typeface="Copperplate Gothic Bold"/>
                </a:rPr>
                <a:t>MILLIONAIRE</a:t>
              </a:r>
            </a:p>
          </p:txBody>
        </p:sp>
        <p:sp>
          <p:nvSpPr>
            <p:cNvPr id="20" name="TextBox 19"/>
            <p:cNvSpPr txBox="1"/>
            <p:nvPr/>
          </p:nvSpPr>
          <p:spPr>
            <a:xfrm rot="2712255">
              <a:off x="5144153" y="1587988"/>
              <a:ext cx="939042" cy="2215991"/>
            </a:xfrm>
            <a:prstGeom prst="rect">
              <a:avLst/>
            </a:prstGeom>
            <a:noFill/>
          </p:spPr>
          <p:txBody>
            <a:bodyPr wrap="none" rtlCol="0">
              <a:spAutoFit/>
            </a:bodyPr>
            <a:lstStyle/>
            <a:p>
              <a:r>
                <a:rPr lang="en-US" sz="13800" dirty="0">
                  <a:latin typeface="Corbel"/>
                  <a:cs typeface="Corbel"/>
                </a:rPr>
                <a:t>?</a:t>
              </a:r>
            </a:p>
          </p:txBody>
        </p:sp>
        <p:sp>
          <p:nvSpPr>
            <p:cNvPr id="22" name="TextBox 21"/>
            <p:cNvSpPr txBox="1"/>
            <p:nvPr/>
          </p:nvSpPr>
          <p:spPr>
            <a:xfrm rot="8112255">
              <a:off x="5020510" y="3304006"/>
              <a:ext cx="939042" cy="2215991"/>
            </a:xfrm>
            <a:prstGeom prst="rect">
              <a:avLst/>
            </a:prstGeom>
            <a:noFill/>
          </p:spPr>
          <p:txBody>
            <a:bodyPr wrap="none" rtlCol="0">
              <a:spAutoFit/>
            </a:bodyPr>
            <a:lstStyle/>
            <a:p>
              <a:r>
                <a:rPr lang="en-US" sz="13800" dirty="0">
                  <a:latin typeface="Corbel"/>
                  <a:cs typeface="Corbel"/>
                </a:rPr>
                <a:t>?</a:t>
              </a:r>
            </a:p>
          </p:txBody>
        </p:sp>
        <p:sp>
          <p:nvSpPr>
            <p:cNvPr id="23" name="TextBox 22"/>
            <p:cNvSpPr txBox="1"/>
            <p:nvPr/>
          </p:nvSpPr>
          <p:spPr>
            <a:xfrm rot="13512255">
              <a:off x="3292249" y="3283940"/>
              <a:ext cx="939042" cy="2215991"/>
            </a:xfrm>
            <a:prstGeom prst="rect">
              <a:avLst/>
            </a:prstGeom>
            <a:noFill/>
          </p:spPr>
          <p:txBody>
            <a:bodyPr wrap="none" rtlCol="0">
              <a:spAutoFit/>
            </a:bodyPr>
            <a:lstStyle/>
            <a:p>
              <a:r>
                <a:rPr lang="en-US" sz="13800" dirty="0">
                  <a:latin typeface="Corbel"/>
                  <a:cs typeface="Corbel"/>
                </a:rPr>
                <a:t>?</a:t>
              </a:r>
            </a:p>
          </p:txBody>
        </p:sp>
        <p:sp>
          <p:nvSpPr>
            <p:cNvPr id="24" name="TextBox 23"/>
            <p:cNvSpPr txBox="1"/>
            <p:nvPr/>
          </p:nvSpPr>
          <p:spPr>
            <a:xfrm rot="18912255">
              <a:off x="3295467" y="1381967"/>
              <a:ext cx="939042" cy="2215991"/>
            </a:xfrm>
            <a:prstGeom prst="rect">
              <a:avLst/>
            </a:prstGeom>
            <a:noFill/>
          </p:spPr>
          <p:txBody>
            <a:bodyPr wrap="none" rtlCol="0">
              <a:spAutoFit/>
            </a:bodyPr>
            <a:lstStyle/>
            <a:p>
              <a:r>
                <a:rPr lang="en-US" sz="13800" dirty="0">
                  <a:latin typeface="Corbel"/>
                  <a:cs typeface="Corbel"/>
                </a:rPr>
                <a:t>?</a:t>
              </a:r>
            </a:p>
          </p:txBody>
        </p:sp>
        <p:sp>
          <p:nvSpPr>
            <p:cNvPr id="25" name="TextBox 24"/>
            <p:cNvSpPr txBox="1"/>
            <p:nvPr/>
          </p:nvSpPr>
          <p:spPr>
            <a:xfrm>
              <a:off x="4194005" y="779110"/>
              <a:ext cx="1081621" cy="2215991"/>
            </a:xfrm>
            <a:prstGeom prst="rect">
              <a:avLst/>
            </a:prstGeom>
            <a:noFill/>
          </p:spPr>
          <p:txBody>
            <a:bodyPr wrap="none" rtlCol="0">
              <a:spAutoFit/>
            </a:bodyPr>
            <a:lstStyle/>
            <a:p>
              <a:r>
                <a:rPr lang="en-US" sz="13800" dirty="0">
                  <a:latin typeface="Corbel"/>
                  <a:cs typeface="Corbel"/>
                </a:rPr>
                <a:t>£</a:t>
              </a:r>
            </a:p>
          </p:txBody>
        </p:sp>
        <p:sp>
          <p:nvSpPr>
            <p:cNvPr id="26" name="TextBox 25"/>
            <p:cNvSpPr txBox="1"/>
            <p:nvPr/>
          </p:nvSpPr>
          <p:spPr>
            <a:xfrm>
              <a:off x="4194005" y="3461861"/>
              <a:ext cx="1081621" cy="2215991"/>
            </a:xfrm>
            <a:prstGeom prst="rect">
              <a:avLst/>
            </a:prstGeom>
            <a:noFill/>
          </p:spPr>
          <p:txBody>
            <a:bodyPr wrap="none" rtlCol="0">
              <a:spAutoFit/>
            </a:bodyPr>
            <a:lstStyle/>
            <a:p>
              <a:r>
                <a:rPr lang="en-US" sz="13800" dirty="0">
                  <a:latin typeface="Corbel"/>
                  <a:cs typeface="Corbel"/>
                </a:rPr>
                <a:t>£</a:t>
              </a:r>
            </a:p>
          </p:txBody>
        </p:sp>
        <p:sp>
          <p:nvSpPr>
            <p:cNvPr id="29" name="TextBox 28"/>
            <p:cNvSpPr txBox="1"/>
            <p:nvPr/>
          </p:nvSpPr>
          <p:spPr>
            <a:xfrm>
              <a:off x="2229298" y="1100315"/>
              <a:ext cx="4942379" cy="4888904"/>
            </a:xfrm>
            <a:prstGeom prst="rect">
              <a:avLst/>
            </a:prstGeom>
            <a:noFill/>
          </p:spPr>
          <p:txBody>
            <a:bodyPr wrap="none" rtlCol="0">
              <a:prstTxWarp prst="textArchUp">
                <a:avLst>
                  <a:gd name="adj" fmla="val 13106860"/>
                </a:avLst>
              </a:prstTxWarp>
              <a:spAutoFit/>
            </a:bodyPr>
            <a:lstStyle/>
            <a:p>
              <a:r>
                <a:rPr lang="en-US" sz="3200" dirty="0">
                  <a:latin typeface="Copperplate Gothic Light"/>
                  <a:cs typeface="Copperplate Gothic Light"/>
                </a:rPr>
                <a:t>WHO WANTS TO BE A</a:t>
              </a:r>
            </a:p>
          </p:txBody>
        </p:sp>
        <p:sp>
          <p:nvSpPr>
            <p:cNvPr id="30" name="TextBox 29"/>
            <p:cNvSpPr txBox="1"/>
            <p:nvPr/>
          </p:nvSpPr>
          <p:spPr>
            <a:xfrm>
              <a:off x="2261607" y="1049528"/>
              <a:ext cx="4942379" cy="4888904"/>
            </a:xfrm>
            <a:prstGeom prst="rect">
              <a:avLst/>
            </a:prstGeom>
            <a:noFill/>
          </p:spPr>
          <p:txBody>
            <a:bodyPr wrap="none" rtlCol="0">
              <a:prstTxWarp prst="textArchDown">
                <a:avLst>
                  <a:gd name="adj" fmla="val 2390527"/>
                </a:avLst>
              </a:prstTxWarp>
              <a:spAutoFit/>
            </a:bodyPr>
            <a:lstStyle/>
            <a:p>
              <a:r>
                <a:rPr lang="en-US" sz="3200" dirty="0">
                  <a:latin typeface="Copperplate Gothic Light"/>
                  <a:cs typeface="Copperplate Gothic Light"/>
                </a:rPr>
                <a:t>WHO WANTS TO BE A</a:t>
              </a:r>
            </a:p>
          </p:txBody>
        </p:sp>
        <p:sp>
          <p:nvSpPr>
            <p:cNvPr id="31" name="Diamond 30"/>
            <p:cNvSpPr/>
            <p:nvPr/>
          </p:nvSpPr>
          <p:spPr>
            <a:xfrm>
              <a:off x="6819678"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Diamond 31"/>
            <p:cNvSpPr/>
            <p:nvPr/>
          </p:nvSpPr>
          <p:spPr>
            <a:xfrm>
              <a:off x="2021804"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7" name="Group 36"/>
          <p:cNvGrpSpPr/>
          <p:nvPr/>
        </p:nvGrpSpPr>
        <p:grpSpPr>
          <a:xfrm>
            <a:off x="16289030" y="586905"/>
            <a:ext cx="5372261" cy="5416043"/>
            <a:chOff x="1982105" y="753839"/>
            <a:chExt cx="5372261" cy="5416043"/>
          </a:xfrm>
        </p:grpSpPr>
        <p:grpSp>
          <p:nvGrpSpPr>
            <p:cNvPr id="38" name="Group 37"/>
            <p:cNvGrpSpPr/>
            <p:nvPr/>
          </p:nvGrpSpPr>
          <p:grpSpPr>
            <a:xfrm>
              <a:off x="1982105" y="753839"/>
              <a:ext cx="5372261" cy="5416043"/>
              <a:chOff x="1982105" y="753839"/>
              <a:chExt cx="5372261" cy="5416043"/>
            </a:xfrm>
          </p:grpSpPr>
          <p:sp>
            <p:nvSpPr>
              <p:cNvPr id="58" name="Oval 57"/>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59" name="Oval 58"/>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sp>
          <p:nvSpPr>
            <p:cNvPr id="39" name="Freeform 38"/>
            <p:cNvSpPr/>
            <p:nvPr/>
          </p:nvSpPr>
          <p:spPr>
            <a:xfrm>
              <a:off x="4428251" y="1372887"/>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0" name="Freeform 39"/>
            <p:cNvSpPr/>
            <p:nvPr/>
          </p:nvSpPr>
          <p:spPr>
            <a:xfrm flipV="1">
              <a:off x="4428251" y="362099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1" name="Freeform 40"/>
            <p:cNvSpPr/>
            <p:nvPr/>
          </p:nvSpPr>
          <p:spPr>
            <a:xfrm rot="16200000">
              <a:off x="3252380" y="2565621"/>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 name="Freeform 41"/>
            <p:cNvSpPr/>
            <p:nvPr/>
          </p:nvSpPr>
          <p:spPr>
            <a:xfrm rot="5400000" flipH="1">
              <a:off x="5501143" y="256562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 name="Freeform 42"/>
            <p:cNvSpPr/>
            <p:nvPr/>
          </p:nvSpPr>
          <p:spPr>
            <a:xfrm rot="2727901">
              <a:off x="5208912" y="1775925"/>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 name="Freeform 43"/>
            <p:cNvSpPr/>
            <p:nvPr/>
          </p:nvSpPr>
          <p:spPr>
            <a:xfrm rot="18872099" flipH="1">
              <a:off x="3593407" y="1775926"/>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 name="Freeform 44"/>
            <p:cNvSpPr/>
            <p:nvPr/>
          </p:nvSpPr>
          <p:spPr>
            <a:xfrm rot="13472099" flipH="1">
              <a:off x="3745807" y="3243603"/>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Freeform 45"/>
            <p:cNvSpPr/>
            <p:nvPr/>
          </p:nvSpPr>
          <p:spPr>
            <a:xfrm rot="8072099" flipH="1">
              <a:off x="5088456" y="3251974"/>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 name="TextBox 46"/>
            <p:cNvSpPr txBox="1"/>
            <p:nvPr/>
          </p:nvSpPr>
          <p:spPr>
            <a:xfrm>
              <a:off x="2385763" y="3140479"/>
              <a:ext cx="4496909" cy="707886"/>
            </a:xfrm>
            <a:prstGeom prst="rect">
              <a:avLst/>
            </a:prstGeom>
            <a:noFill/>
          </p:spPr>
          <p:txBody>
            <a:bodyPr wrap="square" rtlCol="0">
              <a:spAutoFit/>
            </a:bodyPr>
            <a:lstStyle/>
            <a:p>
              <a:pPr algn="ctr"/>
              <a:r>
                <a:rPr lang="en-US" sz="4000" dirty="0">
                  <a:latin typeface="Copperplate Gothic Bold"/>
                  <a:cs typeface="Copperplate Gothic Bold"/>
                </a:rPr>
                <a:t>MILLIONAIRE</a:t>
              </a:r>
            </a:p>
          </p:txBody>
        </p:sp>
        <p:sp>
          <p:nvSpPr>
            <p:cNvPr id="48" name="TextBox 47"/>
            <p:cNvSpPr txBox="1"/>
            <p:nvPr/>
          </p:nvSpPr>
          <p:spPr>
            <a:xfrm rot="2712255">
              <a:off x="5144153" y="1587988"/>
              <a:ext cx="939042" cy="2215991"/>
            </a:xfrm>
            <a:prstGeom prst="rect">
              <a:avLst/>
            </a:prstGeom>
            <a:noFill/>
          </p:spPr>
          <p:txBody>
            <a:bodyPr wrap="none" rtlCol="0">
              <a:spAutoFit/>
            </a:bodyPr>
            <a:lstStyle/>
            <a:p>
              <a:r>
                <a:rPr lang="en-US" sz="13800" dirty="0">
                  <a:latin typeface="Corbel"/>
                  <a:cs typeface="Corbel"/>
                </a:rPr>
                <a:t>?</a:t>
              </a:r>
            </a:p>
          </p:txBody>
        </p:sp>
        <p:sp>
          <p:nvSpPr>
            <p:cNvPr id="49" name="TextBox 48"/>
            <p:cNvSpPr txBox="1"/>
            <p:nvPr/>
          </p:nvSpPr>
          <p:spPr>
            <a:xfrm rot="8112255">
              <a:off x="5020510" y="3304006"/>
              <a:ext cx="939042" cy="2215991"/>
            </a:xfrm>
            <a:prstGeom prst="rect">
              <a:avLst/>
            </a:prstGeom>
            <a:noFill/>
          </p:spPr>
          <p:txBody>
            <a:bodyPr wrap="none" rtlCol="0">
              <a:spAutoFit/>
            </a:bodyPr>
            <a:lstStyle/>
            <a:p>
              <a:r>
                <a:rPr lang="en-US" sz="13800" dirty="0">
                  <a:latin typeface="Corbel"/>
                  <a:cs typeface="Corbel"/>
                </a:rPr>
                <a:t>?</a:t>
              </a:r>
            </a:p>
          </p:txBody>
        </p:sp>
        <p:sp>
          <p:nvSpPr>
            <p:cNvPr id="50" name="TextBox 49"/>
            <p:cNvSpPr txBox="1"/>
            <p:nvPr/>
          </p:nvSpPr>
          <p:spPr>
            <a:xfrm rot="13512255">
              <a:off x="3292249" y="3283940"/>
              <a:ext cx="939042" cy="2215991"/>
            </a:xfrm>
            <a:prstGeom prst="rect">
              <a:avLst/>
            </a:prstGeom>
            <a:noFill/>
          </p:spPr>
          <p:txBody>
            <a:bodyPr wrap="none" rtlCol="0">
              <a:spAutoFit/>
            </a:bodyPr>
            <a:lstStyle/>
            <a:p>
              <a:r>
                <a:rPr lang="en-US" sz="13800" dirty="0">
                  <a:latin typeface="Corbel"/>
                  <a:cs typeface="Corbel"/>
                </a:rPr>
                <a:t>?</a:t>
              </a:r>
            </a:p>
          </p:txBody>
        </p:sp>
        <p:sp>
          <p:nvSpPr>
            <p:cNvPr id="51" name="TextBox 50"/>
            <p:cNvSpPr txBox="1"/>
            <p:nvPr/>
          </p:nvSpPr>
          <p:spPr>
            <a:xfrm rot="18912255">
              <a:off x="3295467" y="1381967"/>
              <a:ext cx="939042" cy="2215991"/>
            </a:xfrm>
            <a:prstGeom prst="rect">
              <a:avLst/>
            </a:prstGeom>
            <a:noFill/>
          </p:spPr>
          <p:txBody>
            <a:bodyPr wrap="none" rtlCol="0">
              <a:spAutoFit/>
            </a:bodyPr>
            <a:lstStyle/>
            <a:p>
              <a:r>
                <a:rPr lang="en-US" sz="13800" dirty="0">
                  <a:latin typeface="Corbel"/>
                  <a:cs typeface="Corbel"/>
                </a:rPr>
                <a:t>?</a:t>
              </a:r>
            </a:p>
          </p:txBody>
        </p:sp>
        <p:sp>
          <p:nvSpPr>
            <p:cNvPr id="52" name="TextBox 51"/>
            <p:cNvSpPr txBox="1"/>
            <p:nvPr/>
          </p:nvSpPr>
          <p:spPr>
            <a:xfrm>
              <a:off x="4194005" y="779110"/>
              <a:ext cx="1081621" cy="2215991"/>
            </a:xfrm>
            <a:prstGeom prst="rect">
              <a:avLst/>
            </a:prstGeom>
            <a:noFill/>
          </p:spPr>
          <p:txBody>
            <a:bodyPr wrap="none" rtlCol="0">
              <a:spAutoFit/>
            </a:bodyPr>
            <a:lstStyle/>
            <a:p>
              <a:r>
                <a:rPr lang="en-US" sz="13800" dirty="0">
                  <a:latin typeface="Corbel"/>
                  <a:cs typeface="Corbel"/>
                </a:rPr>
                <a:t>£</a:t>
              </a:r>
            </a:p>
          </p:txBody>
        </p:sp>
        <p:sp>
          <p:nvSpPr>
            <p:cNvPr id="53" name="TextBox 52"/>
            <p:cNvSpPr txBox="1"/>
            <p:nvPr/>
          </p:nvSpPr>
          <p:spPr>
            <a:xfrm>
              <a:off x="4194005" y="3461861"/>
              <a:ext cx="1081621" cy="2215991"/>
            </a:xfrm>
            <a:prstGeom prst="rect">
              <a:avLst/>
            </a:prstGeom>
            <a:noFill/>
          </p:spPr>
          <p:txBody>
            <a:bodyPr wrap="none" rtlCol="0">
              <a:spAutoFit/>
            </a:bodyPr>
            <a:lstStyle/>
            <a:p>
              <a:r>
                <a:rPr lang="en-US" sz="13800" dirty="0">
                  <a:latin typeface="Corbel"/>
                  <a:cs typeface="Corbel"/>
                </a:rPr>
                <a:t>£</a:t>
              </a:r>
            </a:p>
          </p:txBody>
        </p:sp>
        <p:sp>
          <p:nvSpPr>
            <p:cNvPr id="54" name="TextBox 53"/>
            <p:cNvSpPr txBox="1"/>
            <p:nvPr/>
          </p:nvSpPr>
          <p:spPr>
            <a:xfrm>
              <a:off x="2229298" y="1100315"/>
              <a:ext cx="4942379" cy="4888904"/>
            </a:xfrm>
            <a:prstGeom prst="rect">
              <a:avLst/>
            </a:prstGeom>
            <a:noFill/>
          </p:spPr>
          <p:txBody>
            <a:bodyPr wrap="none" rtlCol="0">
              <a:prstTxWarp prst="textArchUp">
                <a:avLst>
                  <a:gd name="adj" fmla="val 13106860"/>
                </a:avLst>
              </a:prstTxWarp>
              <a:spAutoFit/>
            </a:bodyPr>
            <a:lstStyle/>
            <a:p>
              <a:r>
                <a:rPr lang="en-US" sz="3200" dirty="0">
                  <a:latin typeface="Copperplate Gothic Light"/>
                  <a:cs typeface="Copperplate Gothic Light"/>
                </a:rPr>
                <a:t>WHO WANTS TO BE A</a:t>
              </a:r>
            </a:p>
          </p:txBody>
        </p:sp>
        <p:sp>
          <p:nvSpPr>
            <p:cNvPr id="55" name="TextBox 54"/>
            <p:cNvSpPr txBox="1"/>
            <p:nvPr/>
          </p:nvSpPr>
          <p:spPr>
            <a:xfrm>
              <a:off x="2261607" y="1049528"/>
              <a:ext cx="4942379" cy="4888904"/>
            </a:xfrm>
            <a:prstGeom prst="rect">
              <a:avLst/>
            </a:prstGeom>
            <a:noFill/>
          </p:spPr>
          <p:txBody>
            <a:bodyPr wrap="none" rtlCol="0">
              <a:prstTxWarp prst="textArchDown">
                <a:avLst>
                  <a:gd name="adj" fmla="val 2390527"/>
                </a:avLst>
              </a:prstTxWarp>
              <a:spAutoFit/>
            </a:bodyPr>
            <a:lstStyle/>
            <a:p>
              <a:r>
                <a:rPr lang="en-US" sz="3200" dirty="0">
                  <a:latin typeface="Copperplate Gothic Light"/>
                  <a:cs typeface="Copperplate Gothic Light"/>
                </a:rPr>
                <a:t>WHO WANTS TO BE A</a:t>
              </a:r>
            </a:p>
          </p:txBody>
        </p:sp>
        <p:sp>
          <p:nvSpPr>
            <p:cNvPr id="56" name="Diamond 55"/>
            <p:cNvSpPr/>
            <p:nvPr/>
          </p:nvSpPr>
          <p:spPr>
            <a:xfrm>
              <a:off x="6819678"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Diamond 56"/>
            <p:cNvSpPr/>
            <p:nvPr/>
          </p:nvSpPr>
          <p:spPr>
            <a:xfrm>
              <a:off x="2021804"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2" name="Group 61"/>
          <p:cNvGrpSpPr/>
          <p:nvPr/>
        </p:nvGrpSpPr>
        <p:grpSpPr>
          <a:xfrm>
            <a:off x="3491597" y="750756"/>
            <a:ext cx="5372261" cy="5416043"/>
            <a:chOff x="1982105" y="753839"/>
            <a:chExt cx="5372261" cy="5416043"/>
          </a:xfrm>
        </p:grpSpPr>
        <p:sp>
          <p:nvSpPr>
            <p:cNvPr id="63" name="Oval 62"/>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64" name="Oval 63"/>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sp>
        <p:nvSpPr>
          <p:cNvPr id="2" name="TextBox 1"/>
          <p:cNvSpPr txBox="1"/>
          <p:nvPr/>
        </p:nvSpPr>
        <p:spPr>
          <a:xfrm>
            <a:off x="4432134" y="6223927"/>
            <a:ext cx="3653364" cy="584776"/>
          </a:xfrm>
          <a:prstGeom prst="rect">
            <a:avLst/>
          </a:prstGeom>
          <a:noFill/>
        </p:spPr>
        <p:txBody>
          <a:bodyPr wrap="none" rtlCol="0">
            <a:spAutoFit/>
          </a:bodyPr>
          <a:lstStyle/>
          <a:p>
            <a:r>
              <a:rPr lang="en-US" sz="3200" dirty="0">
                <a:latin typeface="Copperplate Gothic Bold"/>
                <a:cs typeface="Copperplate Gothic Bold"/>
              </a:rPr>
              <a:t>SCHOOL GAME</a:t>
            </a:r>
          </a:p>
        </p:txBody>
      </p:sp>
    </p:spTree>
    <p:extLst>
      <p:ext uri="{BB962C8B-B14F-4D97-AF65-F5344CB8AC3E}">
        <p14:creationId xmlns:p14="http://schemas.microsoft.com/office/powerpoint/2010/main" val="3469336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32195 0.00047 L -2.06134 0.02249 " pathEditMode="relative" rAng="0" ptsTypes="AA">
                                      <p:cBhvr>
                                        <p:cTn id="6" dur="2000" fill="hold"/>
                                        <p:tgtEl>
                                          <p:spTgt spid="37"/>
                                        </p:tgtEl>
                                        <p:attrNameLst>
                                          <p:attrName>ppt_x</p:attrName>
                                          <p:attrName>ppt_y</p:attrName>
                                        </p:attrNameLst>
                                      </p:cBhvr>
                                      <p:rCtr x="-86969" y="1090"/>
                                    </p:animMotion>
                                  </p:childTnLst>
                                  <p:subTnLst>
                                    <p:audio>
                                      <p:cMediaNode>
                                        <p:cTn display="0" masterRel="sameClick">
                                          <p:stCondLst>
                                            <p:cond evt="begin" delay="0">
                                              <p:tn val="5"/>
                                            </p:cond>
                                          </p:stCondLst>
                                          <p:endCondLst>
                                            <p:cond evt="onStopAudio" delay="0">
                                              <p:tgtEl>
                                                <p:sldTgt/>
                                              </p:tgtEl>
                                            </p:cond>
                                          </p:endCondLst>
                                        </p:cTn>
                                        <p:tgtEl>
                                          <p:sndTgt r:embed="rId2" name="Opening Titles.wav"/>
                                        </p:tgtEl>
                                      </p:cMediaNode>
                                    </p:audio>
                                  </p:subTnLst>
                                </p:cTn>
                              </p:par>
                              <p:par>
                                <p:cTn id="7" presetID="8" presetClass="emph" presetSubtype="0" fill="hold" nodeType="withEffect">
                                  <p:stCondLst>
                                    <p:cond delay="0"/>
                                  </p:stCondLst>
                                  <p:childTnLst>
                                    <p:animRot by="21600000">
                                      <p:cBhvr>
                                        <p:cTn id="8" dur="2000" fill="hold"/>
                                        <p:tgtEl>
                                          <p:spTgt spid="37"/>
                                        </p:tgtEl>
                                        <p:attrNameLst>
                                          <p:attrName>r</p:attrName>
                                        </p:attrNameLst>
                                      </p:cBhvr>
                                    </p:animRot>
                                  </p:childTnLst>
                                </p:cTn>
                              </p:par>
                            </p:childTnLst>
                          </p:cTn>
                        </p:par>
                        <p:par>
                          <p:cTn id="9" fill="hold">
                            <p:stCondLst>
                              <p:cond delay="2000"/>
                            </p:stCondLst>
                            <p:childTnLst>
                              <p:par>
                                <p:cTn id="10" presetID="23" presetClass="entr" presetSubtype="16" fill="hold"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p:cTn id="12" dur="500" fill="hold"/>
                                        <p:tgtEl>
                                          <p:spTgt spid="62"/>
                                        </p:tgtEl>
                                        <p:attrNameLst>
                                          <p:attrName>ppt_w</p:attrName>
                                        </p:attrNameLst>
                                      </p:cBhvr>
                                      <p:tavLst>
                                        <p:tav tm="0">
                                          <p:val>
                                            <p:fltVal val="0"/>
                                          </p:val>
                                        </p:tav>
                                        <p:tav tm="100000">
                                          <p:val>
                                            <p:strVal val="#ppt_w"/>
                                          </p:val>
                                        </p:tav>
                                      </p:tavLst>
                                    </p:anim>
                                    <p:anim calcmode="lin" valueType="num">
                                      <p:cBhvr>
                                        <p:cTn id="13" dur="500" fill="hold"/>
                                        <p:tgtEl>
                                          <p:spTgt spid="62"/>
                                        </p:tgtEl>
                                        <p:attrNameLst>
                                          <p:attrName>ppt_h</p:attrName>
                                        </p:attrNameLst>
                                      </p:cBhvr>
                                      <p:tavLst>
                                        <p:tav tm="0">
                                          <p:val>
                                            <p:fltVal val="0"/>
                                          </p:val>
                                        </p:tav>
                                        <p:tav tm="100000">
                                          <p:val>
                                            <p:strVal val="#ppt_h"/>
                                          </p:val>
                                        </p:tav>
                                      </p:tavLst>
                                    </p:anim>
                                  </p:childTnLst>
                                </p:cTn>
                              </p:par>
                            </p:childTnLst>
                          </p:cTn>
                        </p:par>
                        <p:par>
                          <p:cTn id="14" fill="hold">
                            <p:stCondLst>
                              <p:cond delay="2500"/>
                            </p:stCondLst>
                            <p:childTnLst>
                              <p:par>
                                <p:cTn id="15" presetID="23" presetClass="exit" presetSubtype="16" fill="hold" nodeType="afterEffect">
                                  <p:stCondLst>
                                    <p:cond delay="0"/>
                                  </p:stCondLst>
                                  <p:childTnLst>
                                    <p:anim calcmode="lin" valueType="num">
                                      <p:cBhvr>
                                        <p:cTn id="16" dur="500"/>
                                        <p:tgtEl>
                                          <p:spTgt spid="62"/>
                                        </p:tgtEl>
                                        <p:attrNameLst>
                                          <p:attrName>ppt_w</p:attrName>
                                        </p:attrNameLst>
                                      </p:cBhvr>
                                      <p:tavLst>
                                        <p:tav tm="0">
                                          <p:val>
                                            <p:strVal val="ppt_w"/>
                                          </p:val>
                                        </p:tav>
                                        <p:tav tm="100000">
                                          <p:val>
                                            <p:strVal val="4*ppt_w"/>
                                          </p:val>
                                        </p:tav>
                                      </p:tavLst>
                                    </p:anim>
                                    <p:anim calcmode="lin" valueType="num">
                                      <p:cBhvr>
                                        <p:cTn id="17" dur="500"/>
                                        <p:tgtEl>
                                          <p:spTgt spid="62"/>
                                        </p:tgtEl>
                                        <p:attrNameLst>
                                          <p:attrName>ppt_h</p:attrName>
                                        </p:attrNameLst>
                                      </p:cBhvr>
                                      <p:tavLst>
                                        <p:tav tm="0">
                                          <p:val>
                                            <p:strVal val="ppt_h"/>
                                          </p:val>
                                        </p:tav>
                                        <p:tav tm="100000">
                                          <p:val>
                                            <p:strVal val="4*ppt_h"/>
                                          </p:val>
                                        </p:tav>
                                      </p:tavLst>
                                    </p:anim>
                                    <p:set>
                                      <p:cBhvr>
                                        <p:cTn id="18" dur="1" fill="hold">
                                          <p:stCondLst>
                                            <p:cond delay="499"/>
                                          </p:stCondLst>
                                        </p:cTn>
                                        <p:tgtEl>
                                          <p:spTgt spid="62"/>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62"/>
                                        </p:tgtEl>
                                      </p:cBhvr>
                                    </p:animEffect>
                                    <p:set>
                                      <p:cBhvr>
                                        <p:cTn id="21" dur="1" fill="hold">
                                          <p:stCondLst>
                                            <p:cond delay="499"/>
                                          </p:stCondLst>
                                        </p:cTn>
                                        <p:tgtEl>
                                          <p:spTgt spid="62"/>
                                        </p:tgtEl>
                                        <p:attrNameLst>
                                          <p:attrName>style.visibility</p:attrName>
                                        </p:attrNameLst>
                                      </p:cBhvr>
                                      <p:to>
                                        <p:strVal val="hidden"/>
                                      </p:to>
                                    </p:set>
                                  </p:childTnLst>
                                </p:cTn>
                              </p:par>
                            </p:childTnLst>
                          </p:cTn>
                        </p:par>
                        <p:par>
                          <p:cTn id="22" fill="hold">
                            <p:stCondLst>
                              <p:cond delay="3000"/>
                            </p:stCondLst>
                            <p:childTnLst>
                              <p:par>
                                <p:cTn id="23" presetID="49" presetClass="entr" presetSubtype="0" decel="100000" fill="hold" nodeType="after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p:cTn id="25" dur="5000" fill="hold"/>
                                        <p:tgtEl>
                                          <p:spTgt spid="61"/>
                                        </p:tgtEl>
                                        <p:attrNameLst>
                                          <p:attrName>ppt_w</p:attrName>
                                        </p:attrNameLst>
                                      </p:cBhvr>
                                      <p:tavLst>
                                        <p:tav tm="0">
                                          <p:val>
                                            <p:fltVal val="0"/>
                                          </p:val>
                                        </p:tav>
                                        <p:tav tm="100000">
                                          <p:val>
                                            <p:strVal val="#ppt_w"/>
                                          </p:val>
                                        </p:tav>
                                      </p:tavLst>
                                    </p:anim>
                                    <p:anim calcmode="lin" valueType="num">
                                      <p:cBhvr>
                                        <p:cTn id="26" dur="5000" fill="hold"/>
                                        <p:tgtEl>
                                          <p:spTgt spid="61"/>
                                        </p:tgtEl>
                                        <p:attrNameLst>
                                          <p:attrName>ppt_h</p:attrName>
                                        </p:attrNameLst>
                                      </p:cBhvr>
                                      <p:tavLst>
                                        <p:tav tm="0">
                                          <p:val>
                                            <p:fltVal val="0"/>
                                          </p:val>
                                        </p:tav>
                                        <p:tav tm="100000">
                                          <p:val>
                                            <p:strVal val="#ppt_h"/>
                                          </p:val>
                                        </p:tav>
                                      </p:tavLst>
                                    </p:anim>
                                    <p:anim calcmode="lin" valueType="num">
                                      <p:cBhvr>
                                        <p:cTn id="27" dur="5000" fill="hold"/>
                                        <p:tgtEl>
                                          <p:spTgt spid="61"/>
                                        </p:tgtEl>
                                        <p:attrNameLst>
                                          <p:attrName>style.rotation</p:attrName>
                                        </p:attrNameLst>
                                      </p:cBhvr>
                                      <p:tavLst>
                                        <p:tav tm="0">
                                          <p:val>
                                            <p:fltVal val="360"/>
                                          </p:val>
                                        </p:tav>
                                        <p:tav tm="100000">
                                          <p:val>
                                            <p:fltVal val="0"/>
                                          </p:val>
                                        </p:tav>
                                      </p:tavLst>
                                    </p:anim>
                                    <p:animEffect transition="in" filter="fade">
                                      <p:cBhvr>
                                        <p:cTn id="28" dur="5000"/>
                                        <p:tgtEl>
                                          <p:spTgt spid="61"/>
                                        </p:tgtEl>
                                      </p:cBhvr>
                                    </p:animEffect>
                                  </p:childTnLst>
                                </p:cTn>
                              </p:par>
                            </p:childTnLst>
                          </p:cTn>
                        </p:par>
                        <p:par>
                          <p:cTn id="29" fill="hold">
                            <p:stCondLst>
                              <p:cond delay="8000"/>
                            </p:stCondLst>
                            <p:childTnLst>
                              <p:par>
                                <p:cTn id="30" presetID="23" presetClass="entr" presetSubtype="16" fill="hold" nodeType="after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p:cTn id="32" dur="500" fill="hold"/>
                                        <p:tgtEl>
                                          <p:spTgt spid="65"/>
                                        </p:tgtEl>
                                        <p:attrNameLst>
                                          <p:attrName>ppt_w</p:attrName>
                                        </p:attrNameLst>
                                      </p:cBhvr>
                                      <p:tavLst>
                                        <p:tav tm="0">
                                          <p:val>
                                            <p:fltVal val="0"/>
                                          </p:val>
                                        </p:tav>
                                        <p:tav tm="100000">
                                          <p:val>
                                            <p:strVal val="#ppt_w"/>
                                          </p:val>
                                        </p:tav>
                                      </p:tavLst>
                                    </p:anim>
                                    <p:anim calcmode="lin" valueType="num">
                                      <p:cBhvr>
                                        <p:cTn id="33" dur="500" fill="hold"/>
                                        <p:tgtEl>
                                          <p:spTgt spid="65"/>
                                        </p:tgtEl>
                                        <p:attrNameLst>
                                          <p:attrName>ppt_h</p:attrName>
                                        </p:attrNameLst>
                                      </p:cBhvr>
                                      <p:tavLst>
                                        <p:tav tm="0">
                                          <p:val>
                                            <p:fltVal val="0"/>
                                          </p:val>
                                        </p:tav>
                                        <p:tav tm="100000">
                                          <p:val>
                                            <p:strVal val="#ppt_h"/>
                                          </p:val>
                                        </p:tav>
                                      </p:tavLst>
                                    </p:anim>
                                  </p:childTnLst>
                                </p:cTn>
                              </p:par>
                              <p:par>
                                <p:cTn id="34" presetID="53" presetClass="entr" presetSubtype="16" fill="hold" grpId="0" nodeType="with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500" fill="hold"/>
                                        <p:tgtEl>
                                          <p:spTgt spid="2"/>
                                        </p:tgtEl>
                                        <p:attrNameLst>
                                          <p:attrName>ppt_w</p:attrName>
                                        </p:attrNameLst>
                                      </p:cBhvr>
                                      <p:tavLst>
                                        <p:tav tm="0">
                                          <p:val>
                                            <p:fltVal val="0"/>
                                          </p:val>
                                        </p:tav>
                                        <p:tav tm="100000">
                                          <p:val>
                                            <p:strVal val="#ppt_w"/>
                                          </p:val>
                                        </p:tav>
                                      </p:tavLst>
                                    </p:anim>
                                    <p:anim calcmode="lin" valueType="num">
                                      <p:cBhvr>
                                        <p:cTn id="37" dur="500" fill="hold"/>
                                        <p:tgtEl>
                                          <p:spTgt spid="2"/>
                                        </p:tgtEl>
                                        <p:attrNameLst>
                                          <p:attrName>ppt_h</p:attrName>
                                        </p:attrNameLst>
                                      </p:cBhvr>
                                      <p:tavLst>
                                        <p:tav tm="0">
                                          <p:val>
                                            <p:fltVal val="0"/>
                                          </p:val>
                                        </p:tav>
                                        <p:tav tm="100000">
                                          <p:val>
                                            <p:strVal val="#ppt_h"/>
                                          </p:val>
                                        </p:tav>
                                      </p:tavLst>
                                    </p:anim>
                                    <p:animEffect transition="in" filter="fade">
                                      <p:cBhvr>
                                        <p:cTn id="38" dur="500"/>
                                        <p:tgtEl>
                                          <p:spTgt spid="2"/>
                                        </p:tgtEl>
                                      </p:cBhvr>
                                    </p:animEffect>
                                  </p:childTnLst>
                                </p:cTn>
                              </p:par>
                            </p:childTnLst>
                          </p:cTn>
                        </p:par>
                        <p:par>
                          <p:cTn id="39" fill="hold">
                            <p:stCondLst>
                              <p:cond delay="8500"/>
                            </p:stCondLst>
                            <p:childTnLst>
                              <p:par>
                                <p:cTn id="40" presetID="23" presetClass="exit" presetSubtype="16" fill="hold" nodeType="afterEffect">
                                  <p:stCondLst>
                                    <p:cond delay="0"/>
                                  </p:stCondLst>
                                  <p:childTnLst>
                                    <p:anim calcmode="lin" valueType="num">
                                      <p:cBhvr>
                                        <p:cTn id="41" dur="500"/>
                                        <p:tgtEl>
                                          <p:spTgt spid="65"/>
                                        </p:tgtEl>
                                        <p:attrNameLst>
                                          <p:attrName>ppt_w</p:attrName>
                                        </p:attrNameLst>
                                      </p:cBhvr>
                                      <p:tavLst>
                                        <p:tav tm="0">
                                          <p:val>
                                            <p:strVal val="ppt_w"/>
                                          </p:val>
                                        </p:tav>
                                        <p:tav tm="100000">
                                          <p:val>
                                            <p:strVal val="4*ppt_w"/>
                                          </p:val>
                                        </p:tav>
                                      </p:tavLst>
                                    </p:anim>
                                    <p:anim calcmode="lin" valueType="num">
                                      <p:cBhvr>
                                        <p:cTn id="42" dur="500"/>
                                        <p:tgtEl>
                                          <p:spTgt spid="65"/>
                                        </p:tgtEl>
                                        <p:attrNameLst>
                                          <p:attrName>ppt_h</p:attrName>
                                        </p:attrNameLst>
                                      </p:cBhvr>
                                      <p:tavLst>
                                        <p:tav tm="0">
                                          <p:val>
                                            <p:strVal val="ppt_h"/>
                                          </p:val>
                                        </p:tav>
                                        <p:tav tm="100000">
                                          <p:val>
                                            <p:strVal val="4*ppt_h"/>
                                          </p:val>
                                        </p:tav>
                                      </p:tavLst>
                                    </p:anim>
                                    <p:set>
                                      <p:cBhvr>
                                        <p:cTn id="43" dur="1" fill="hold">
                                          <p:stCondLst>
                                            <p:cond delay="499"/>
                                          </p:stCondLst>
                                        </p:cTn>
                                        <p:tgtEl>
                                          <p:spTgt spid="65"/>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65"/>
                                        </p:tgtEl>
                                      </p:cBhvr>
                                    </p:animEffect>
                                    <p:set>
                                      <p:cBhvr>
                                        <p:cTn id="46" dur="1" fill="hold">
                                          <p:stCondLst>
                                            <p:cond delay="499"/>
                                          </p:stCondLst>
                                        </p:cTn>
                                        <p:tgtEl>
                                          <p:spTgt spid="65"/>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65"/>
                                        </p:tgtEl>
                                      </p:cBhvr>
                                    </p:animEffect>
                                    <p:set>
                                      <p:cBhvr>
                                        <p:cTn id="51" dur="1" fill="hold">
                                          <p:stCondLst>
                                            <p:cond delay="499"/>
                                          </p:stCondLst>
                                        </p:cTn>
                                        <p:tgtEl>
                                          <p:spTgt spid="65"/>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61"/>
                                        </p:tgtEl>
                                      </p:cBhvr>
                                    </p:animEffect>
                                    <p:set>
                                      <p:cBhvr>
                                        <p:cTn id="54" dur="1" fill="hold">
                                          <p:stCondLst>
                                            <p:cond delay="499"/>
                                          </p:stCondLst>
                                        </p:cTn>
                                        <p:tgtEl>
                                          <p:spTgt spid="61"/>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37"/>
                                        </p:tgtEl>
                                      </p:cBhvr>
                                    </p:animEffect>
                                    <p:set>
                                      <p:cBhvr>
                                        <p:cTn id="57" dur="1" fill="hold">
                                          <p:stCondLst>
                                            <p:cond delay="499"/>
                                          </p:stCondLst>
                                        </p:cTn>
                                        <p:tgtEl>
                                          <p:spTgt spid="37"/>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62"/>
                                        </p:tgtEl>
                                      </p:cBhvr>
                                    </p:animEffect>
                                    <p:set>
                                      <p:cBhvr>
                                        <p:cTn id="60" dur="1" fill="hold">
                                          <p:stCondLst>
                                            <p:cond delay="499"/>
                                          </p:stCondLst>
                                        </p:cTn>
                                        <p:tgtEl>
                                          <p:spTgt spid="6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ounded Rectangle 1"/>
          <p:cNvSpPr/>
          <p:nvPr/>
        </p:nvSpPr>
        <p:spPr>
          <a:xfrm>
            <a:off x="8073578" y="456408"/>
            <a:ext cx="2594423" cy="5944679"/>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rgbClr val="FFFF00"/>
                </a:solidFill>
              </a:rPr>
              <a:t>£1 MILLION</a:t>
            </a:r>
            <a:endParaRPr lang="en-US" sz="2400" dirty="0">
              <a:solidFill>
                <a:srgbClr val="FFFFFF"/>
              </a:solidFill>
            </a:endParaRPr>
          </a:p>
          <a:p>
            <a:pPr algn="ctr"/>
            <a:r>
              <a:rPr lang="en-US" sz="2400" dirty="0">
                <a:solidFill>
                  <a:srgbClr val="FFFFFF"/>
                </a:solidFill>
              </a:rPr>
              <a:t>£500,000</a:t>
            </a:r>
          </a:p>
          <a:p>
            <a:pPr algn="ctr"/>
            <a:r>
              <a:rPr lang="en-US" sz="2400" dirty="0">
                <a:solidFill>
                  <a:srgbClr val="FFFFFF"/>
                </a:solidFill>
              </a:rPr>
              <a:t>£250,000</a:t>
            </a:r>
          </a:p>
          <a:p>
            <a:pPr algn="ctr"/>
            <a:r>
              <a:rPr lang="en-US" sz="2400" dirty="0">
                <a:solidFill>
                  <a:srgbClr val="FFFFFF"/>
                </a:solidFill>
              </a:rPr>
              <a:t>£100,000</a:t>
            </a:r>
          </a:p>
          <a:p>
            <a:pPr algn="ctr"/>
            <a:r>
              <a:rPr lang="en-US" sz="2400" dirty="0">
                <a:solidFill>
                  <a:srgbClr val="FFFFFF"/>
                </a:solidFill>
              </a:rPr>
              <a:t>£50,000</a:t>
            </a:r>
          </a:p>
          <a:p>
            <a:pPr algn="ctr"/>
            <a:r>
              <a:rPr lang="en-US" sz="2400" dirty="0">
                <a:solidFill>
                  <a:srgbClr val="FFFF00"/>
                </a:solidFill>
              </a:rPr>
              <a:t>£25,000</a:t>
            </a:r>
          </a:p>
          <a:p>
            <a:pPr algn="ctr"/>
            <a:r>
              <a:rPr lang="en-US" sz="2400" dirty="0">
                <a:solidFill>
                  <a:srgbClr val="FFFFFF"/>
                </a:solidFill>
              </a:rPr>
              <a:t>£15,000</a:t>
            </a:r>
          </a:p>
          <a:p>
            <a:pPr algn="ctr"/>
            <a:r>
              <a:rPr lang="en-US" sz="2400" dirty="0">
                <a:solidFill>
                  <a:srgbClr val="FFFFFF"/>
                </a:solidFill>
              </a:rPr>
              <a:t>£12,500</a:t>
            </a:r>
          </a:p>
          <a:p>
            <a:pPr algn="ctr"/>
            <a:r>
              <a:rPr lang="en-US" sz="2400" dirty="0">
                <a:solidFill>
                  <a:srgbClr val="FFFFFF"/>
                </a:solidFill>
              </a:rPr>
              <a:t>£10,000</a:t>
            </a:r>
          </a:p>
          <a:p>
            <a:pPr algn="ctr"/>
            <a:r>
              <a:rPr lang="en-US" sz="2400" dirty="0">
                <a:solidFill>
                  <a:srgbClr val="FFFFFF"/>
                </a:solidFill>
              </a:rPr>
              <a:t>£7,500</a:t>
            </a:r>
          </a:p>
          <a:p>
            <a:pPr algn="ctr"/>
            <a:r>
              <a:rPr lang="en-US" sz="2400" dirty="0">
                <a:solidFill>
                  <a:srgbClr val="FFFF00"/>
                </a:solidFill>
              </a:rPr>
              <a:t>£5,000</a:t>
            </a:r>
          </a:p>
          <a:p>
            <a:pPr algn="ctr"/>
            <a:r>
              <a:rPr lang="en-US" sz="2400" dirty="0">
                <a:solidFill>
                  <a:srgbClr val="FFFFFF"/>
                </a:solidFill>
              </a:rPr>
              <a:t>£3,000</a:t>
            </a:r>
          </a:p>
          <a:p>
            <a:pPr algn="ctr"/>
            <a:r>
              <a:rPr lang="en-US" sz="2400" dirty="0">
                <a:solidFill>
                  <a:srgbClr val="FFFFFF"/>
                </a:solidFill>
              </a:rPr>
              <a:t>£2,000</a:t>
            </a:r>
          </a:p>
          <a:p>
            <a:pPr algn="ctr"/>
            <a:r>
              <a:rPr lang="en-US" sz="2400" dirty="0">
                <a:solidFill>
                  <a:srgbClr val="FFFFFF"/>
                </a:solidFill>
              </a:rPr>
              <a:t>£1,000</a:t>
            </a:r>
          </a:p>
          <a:p>
            <a:pPr algn="ctr"/>
            <a:r>
              <a:rPr lang="en-US" sz="2400" dirty="0">
                <a:solidFill>
                  <a:srgbClr val="FFFFFF"/>
                </a:solidFill>
              </a:rPr>
              <a:t>£500</a:t>
            </a:r>
          </a:p>
        </p:txBody>
      </p:sp>
      <p:sp>
        <p:nvSpPr>
          <p:cNvPr id="6" name="Hexagon 5"/>
          <p:cNvSpPr/>
          <p:nvPr/>
        </p:nvSpPr>
        <p:spPr>
          <a:xfrm>
            <a:off x="8561149" y="5838725"/>
            <a:ext cx="1716377" cy="377544"/>
          </a:xfrm>
          <a:prstGeom prst="hexagon">
            <a:avLst/>
          </a:prstGeom>
          <a:solidFill>
            <a:srgbClr val="FFFF00">
              <a:alpha val="3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5050.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1424" y="4026625"/>
            <a:ext cx="1371600" cy="865632"/>
          </a:xfrm>
          <a:prstGeom prst="ellipse">
            <a:avLst/>
          </a:prstGeom>
        </p:spPr>
      </p:pic>
      <p:pic>
        <p:nvPicPr>
          <p:cNvPr id="8" name="Picture 7" descr="images.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5224" y="2233232"/>
            <a:ext cx="1417800" cy="890064"/>
          </a:xfrm>
          <a:prstGeom prst="ellipse">
            <a:avLst/>
          </a:prstGeom>
        </p:spPr>
      </p:pic>
      <p:pic>
        <p:nvPicPr>
          <p:cNvPr id="9" name="Picture 8" descr="Audience.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51424" y="5647345"/>
            <a:ext cx="1371600" cy="877824"/>
          </a:xfrm>
          <a:prstGeom prst="ellipse">
            <a:avLst/>
          </a:prstGeom>
        </p:spPr>
      </p:pic>
      <p:cxnSp>
        <p:nvCxnSpPr>
          <p:cNvPr id="11" name="Straight Arrow Connector 10"/>
          <p:cNvCxnSpPr/>
          <p:nvPr/>
        </p:nvCxnSpPr>
        <p:spPr>
          <a:xfrm flipH="1" flipV="1">
            <a:off x="7846153" y="4459441"/>
            <a:ext cx="1006778" cy="1225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H="1" flipV="1">
            <a:off x="7846153" y="2672638"/>
            <a:ext cx="1006778" cy="1225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524000" y="0"/>
            <a:ext cx="2642968" cy="2862322"/>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The </a:t>
            </a:r>
          </a:p>
          <a:p>
            <a:r>
              <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Money </a:t>
            </a:r>
          </a:p>
          <a:p>
            <a:r>
              <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Tree</a:t>
            </a:r>
          </a:p>
        </p:txBody>
      </p:sp>
      <p:sp>
        <p:nvSpPr>
          <p:cNvPr id="3" name="TextBox 2"/>
          <p:cNvSpPr txBox="1"/>
          <p:nvPr/>
        </p:nvSpPr>
        <p:spPr>
          <a:xfrm>
            <a:off x="1595826" y="3414929"/>
            <a:ext cx="4763420" cy="1477328"/>
          </a:xfrm>
          <a:prstGeom prst="rect">
            <a:avLst/>
          </a:prstGeom>
          <a:noFill/>
        </p:spPr>
        <p:txBody>
          <a:bodyPr wrap="none" rtlCol="0">
            <a:spAutoFit/>
          </a:bodyPr>
          <a:lstStyle/>
          <a:p>
            <a:r>
              <a:rPr lang="en-US" dirty="0"/>
              <a:t>You are just 15 questions away from</a:t>
            </a:r>
          </a:p>
          <a:p>
            <a:r>
              <a:rPr lang="en-US" dirty="0"/>
              <a:t>winning 1 Million Dollars.</a:t>
            </a:r>
          </a:p>
          <a:p>
            <a:r>
              <a:rPr lang="en-US" dirty="0"/>
              <a:t>You earn your first lifeline after winning</a:t>
            </a:r>
          </a:p>
          <a:p>
            <a:r>
              <a:rPr lang="en-US" dirty="0"/>
              <a:t>£500. You earn your second lifeline after winning</a:t>
            </a:r>
          </a:p>
          <a:p>
            <a:r>
              <a:rPr lang="en-US" dirty="0"/>
              <a:t>£5,000. And your third at £25,000.</a:t>
            </a:r>
          </a:p>
        </p:txBody>
      </p:sp>
    </p:spTree>
    <p:extLst>
      <p:ext uri="{BB962C8B-B14F-4D97-AF65-F5344CB8AC3E}">
        <p14:creationId xmlns:p14="http://schemas.microsoft.com/office/powerpoint/2010/main" val="4072123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Explain Rules.wav"/>
                                        </p:tgtEl>
                                      </p:cMediaNode>
                                    </p:audio>
                                  </p:sub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ppt_y"/>
                                          </p:val>
                                        </p:tav>
                                        <p:tav tm="100000">
                                          <p:val>
                                            <p:strVal val="#ppt_y"/>
                                          </p:val>
                                        </p:tav>
                                      </p:tavLst>
                                    </p:anim>
                                  </p:childTnLst>
                                </p:cTn>
                              </p:par>
                              <p:par>
                                <p:cTn id="14" presetID="25"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9" dur="1000" fill="hold"/>
                                        <p:tgtEl>
                                          <p:spTgt spid="3"/>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3"/>
                                        </p:tgtEl>
                                      </p:cBhvr>
                                    </p:animEffect>
                                  </p:childTnLst>
                                </p:cTn>
                              </p:par>
                            </p:childTnLst>
                          </p:cTn>
                        </p:par>
                        <p:par>
                          <p:cTn id="24" fill="hold">
                            <p:stCondLst>
                              <p:cond delay="1500"/>
                            </p:stCondLst>
                            <p:childTnLst>
                              <p:par>
                                <p:cTn id="25" presetID="2" presetClass="entr" presetSubtype="2" fill="hold" nodeType="afterEffect">
                                  <p:stCondLst>
                                    <p:cond delay="0"/>
                                  </p:stCondLst>
                                  <p:childTnLst>
                                    <p:set>
                                      <p:cBhvr>
                                        <p:cTn id="26" dur="1" fill="hold">
                                          <p:stCondLst>
                                            <p:cond delay="0"/>
                                          </p:stCondLst>
                                        </p:cTn>
                                        <p:tgtEl>
                                          <p:spTgt spid="2">
                                            <p:txEl>
                                              <p:pRg st="1" end="1"/>
                                            </p:txEl>
                                          </p:spTgt>
                                        </p:tgtEl>
                                        <p:attrNameLst>
                                          <p:attrName>style.visibility</p:attrName>
                                        </p:attrNameLst>
                                      </p:cBhvr>
                                      <p:to>
                                        <p:strVal val="visible"/>
                                      </p:to>
                                    </p:set>
                                    <p:anim calcmode="lin" valueType="num">
                                      <p:cBhvr additive="base">
                                        <p:cTn id="27"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2" fill="hold" nodeType="afterEffect">
                                  <p:stCondLst>
                                    <p:cond delay="0"/>
                                  </p:stCondLst>
                                  <p:childTnLst>
                                    <p:set>
                                      <p:cBhvr>
                                        <p:cTn id="31" dur="1" fill="hold">
                                          <p:stCondLst>
                                            <p:cond delay="0"/>
                                          </p:stCondLst>
                                        </p:cTn>
                                        <p:tgtEl>
                                          <p:spTgt spid="2">
                                            <p:txEl>
                                              <p:pRg st="2" end="2"/>
                                            </p:txEl>
                                          </p:spTgt>
                                        </p:tgtEl>
                                        <p:attrNameLst>
                                          <p:attrName>style.visibility</p:attrName>
                                        </p:attrNameLst>
                                      </p:cBhvr>
                                      <p:to>
                                        <p:strVal val="visible"/>
                                      </p:to>
                                    </p:set>
                                    <p:anim calcmode="lin" valueType="num">
                                      <p:cBhvr additive="base">
                                        <p:cTn id="32"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2" fill="hold" nodeType="afterEffect">
                                  <p:stCondLst>
                                    <p:cond delay="0"/>
                                  </p:stCondLst>
                                  <p:childTnLst>
                                    <p:set>
                                      <p:cBhvr>
                                        <p:cTn id="36" dur="1" fill="hold">
                                          <p:stCondLst>
                                            <p:cond delay="0"/>
                                          </p:stCondLst>
                                        </p:cTn>
                                        <p:tgtEl>
                                          <p:spTgt spid="2">
                                            <p:txEl>
                                              <p:pRg st="3" end="3"/>
                                            </p:txEl>
                                          </p:spTgt>
                                        </p:tgtEl>
                                        <p:attrNameLst>
                                          <p:attrName>style.visibility</p:attrName>
                                        </p:attrNameLst>
                                      </p:cBhvr>
                                      <p:to>
                                        <p:strVal val="visible"/>
                                      </p:to>
                                    </p:set>
                                    <p:anim calcmode="lin" valueType="num">
                                      <p:cBhvr additive="base">
                                        <p:cTn id="37"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 presetClass="entr" presetSubtype="2" fill="hold" nodeType="afterEffect">
                                  <p:stCondLst>
                                    <p:cond delay="0"/>
                                  </p:stCondLst>
                                  <p:childTnLst>
                                    <p:set>
                                      <p:cBhvr>
                                        <p:cTn id="41" dur="1" fill="hold">
                                          <p:stCondLst>
                                            <p:cond delay="0"/>
                                          </p:stCondLst>
                                        </p:cTn>
                                        <p:tgtEl>
                                          <p:spTgt spid="2">
                                            <p:txEl>
                                              <p:pRg st="4" end="4"/>
                                            </p:txEl>
                                          </p:spTgt>
                                        </p:tgtEl>
                                        <p:attrNameLst>
                                          <p:attrName>style.visibility</p:attrName>
                                        </p:attrNameLst>
                                      </p:cBhvr>
                                      <p:to>
                                        <p:strVal val="visible"/>
                                      </p:to>
                                    </p:set>
                                    <p:anim calcmode="lin" valueType="num">
                                      <p:cBhvr additive="base">
                                        <p:cTn id="42"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43"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par>
                          <p:cTn id="44" fill="hold">
                            <p:stCondLst>
                              <p:cond delay="3500"/>
                            </p:stCondLst>
                            <p:childTnLst>
                              <p:par>
                                <p:cTn id="45" presetID="2" presetClass="entr" presetSubtype="2" fill="hold" nodeType="afterEffect">
                                  <p:stCondLst>
                                    <p:cond delay="0"/>
                                  </p:stCondLst>
                                  <p:childTnLst>
                                    <p:set>
                                      <p:cBhvr>
                                        <p:cTn id="46" dur="1" fill="hold">
                                          <p:stCondLst>
                                            <p:cond delay="0"/>
                                          </p:stCondLst>
                                        </p:cTn>
                                        <p:tgtEl>
                                          <p:spTgt spid="2">
                                            <p:txEl>
                                              <p:pRg st="5" end="5"/>
                                            </p:txEl>
                                          </p:spTgt>
                                        </p:tgtEl>
                                        <p:attrNameLst>
                                          <p:attrName>style.visibility</p:attrName>
                                        </p:attrNameLst>
                                      </p:cBhvr>
                                      <p:to>
                                        <p:strVal val="visible"/>
                                      </p:to>
                                    </p:set>
                                    <p:anim calcmode="lin" valueType="num">
                                      <p:cBhvr additive="base">
                                        <p:cTn id="47"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par>
                          <p:cTn id="49" fill="hold">
                            <p:stCondLst>
                              <p:cond delay="4000"/>
                            </p:stCondLst>
                            <p:childTnLst>
                              <p:par>
                                <p:cTn id="50" presetID="2" presetClass="entr" presetSubtype="2" fill="hold" nodeType="afterEffect">
                                  <p:stCondLst>
                                    <p:cond delay="0"/>
                                  </p:stCondLst>
                                  <p:childTnLst>
                                    <p:set>
                                      <p:cBhvr>
                                        <p:cTn id="51" dur="1" fill="hold">
                                          <p:stCondLst>
                                            <p:cond delay="0"/>
                                          </p:stCondLst>
                                        </p:cTn>
                                        <p:tgtEl>
                                          <p:spTgt spid="2">
                                            <p:txEl>
                                              <p:pRg st="6" end="6"/>
                                            </p:txEl>
                                          </p:spTgt>
                                        </p:tgtEl>
                                        <p:attrNameLst>
                                          <p:attrName>style.visibility</p:attrName>
                                        </p:attrNameLst>
                                      </p:cBhvr>
                                      <p:to>
                                        <p:strVal val="visible"/>
                                      </p:to>
                                    </p:set>
                                    <p:anim calcmode="lin" valueType="num">
                                      <p:cBhvr additive="base">
                                        <p:cTn id="52" dur="500" fill="hold"/>
                                        <p:tgtEl>
                                          <p:spTgt spid="2">
                                            <p:txEl>
                                              <p:pRg st="6" end="6"/>
                                            </p:txEl>
                                          </p:spTgt>
                                        </p:tgtEl>
                                        <p:attrNameLst>
                                          <p:attrName>ppt_x</p:attrName>
                                        </p:attrNameLst>
                                      </p:cBhvr>
                                      <p:tavLst>
                                        <p:tav tm="0">
                                          <p:val>
                                            <p:strVal val="1+#ppt_w/2"/>
                                          </p:val>
                                        </p:tav>
                                        <p:tav tm="100000">
                                          <p:val>
                                            <p:strVal val="#ppt_x"/>
                                          </p:val>
                                        </p:tav>
                                      </p:tavLst>
                                    </p:anim>
                                    <p:anim calcmode="lin" valueType="num">
                                      <p:cBhvr additive="base">
                                        <p:cTn id="53" dur="5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2" presetClass="entr" presetSubtype="2" fill="hold" nodeType="afterEffect">
                                  <p:stCondLst>
                                    <p:cond delay="0"/>
                                  </p:stCondLst>
                                  <p:childTnLst>
                                    <p:set>
                                      <p:cBhvr>
                                        <p:cTn id="56" dur="1" fill="hold">
                                          <p:stCondLst>
                                            <p:cond delay="0"/>
                                          </p:stCondLst>
                                        </p:cTn>
                                        <p:tgtEl>
                                          <p:spTgt spid="2">
                                            <p:txEl>
                                              <p:pRg st="7" end="7"/>
                                            </p:txEl>
                                          </p:spTgt>
                                        </p:tgtEl>
                                        <p:attrNameLst>
                                          <p:attrName>style.visibility</p:attrName>
                                        </p:attrNameLst>
                                      </p:cBhvr>
                                      <p:to>
                                        <p:strVal val="visible"/>
                                      </p:to>
                                    </p:set>
                                    <p:anim calcmode="lin" valueType="num">
                                      <p:cBhvr additive="base">
                                        <p:cTn id="57" dur="500" fill="hold"/>
                                        <p:tgtEl>
                                          <p:spTgt spid="2">
                                            <p:txEl>
                                              <p:pRg st="7" end="7"/>
                                            </p:txEl>
                                          </p:spTgt>
                                        </p:tgtEl>
                                        <p:attrNameLst>
                                          <p:attrName>ppt_x</p:attrName>
                                        </p:attrNameLst>
                                      </p:cBhvr>
                                      <p:tavLst>
                                        <p:tav tm="0">
                                          <p:val>
                                            <p:strVal val="1+#ppt_w/2"/>
                                          </p:val>
                                        </p:tav>
                                        <p:tav tm="100000">
                                          <p:val>
                                            <p:strVal val="#ppt_x"/>
                                          </p:val>
                                        </p:tav>
                                      </p:tavLst>
                                    </p:anim>
                                    <p:anim calcmode="lin" valueType="num">
                                      <p:cBhvr additive="base">
                                        <p:cTn id="58" dur="500" fill="hold"/>
                                        <p:tgtEl>
                                          <p:spTgt spid="2">
                                            <p:txEl>
                                              <p:pRg st="7" end="7"/>
                                            </p:txEl>
                                          </p:spTgt>
                                        </p:tgtEl>
                                        <p:attrNameLst>
                                          <p:attrName>ppt_y</p:attrName>
                                        </p:attrNameLst>
                                      </p:cBhvr>
                                      <p:tavLst>
                                        <p:tav tm="0">
                                          <p:val>
                                            <p:strVal val="#ppt_y"/>
                                          </p:val>
                                        </p:tav>
                                        <p:tav tm="100000">
                                          <p:val>
                                            <p:strVal val="#ppt_y"/>
                                          </p:val>
                                        </p:tav>
                                      </p:tavLst>
                                    </p:anim>
                                  </p:childTnLst>
                                </p:cTn>
                              </p:par>
                            </p:childTnLst>
                          </p:cTn>
                        </p:par>
                        <p:par>
                          <p:cTn id="59" fill="hold">
                            <p:stCondLst>
                              <p:cond delay="5000"/>
                            </p:stCondLst>
                            <p:childTnLst>
                              <p:par>
                                <p:cTn id="60" presetID="2" presetClass="entr" presetSubtype="2" fill="hold" nodeType="afterEffect">
                                  <p:stCondLst>
                                    <p:cond delay="0"/>
                                  </p:stCondLst>
                                  <p:childTnLst>
                                    <p:set>
                                      <p:cBhvr>
                                        <p:cTn id="61" dur="1" fill="hold">
                                          <p:stCondLst>
                                            <p:cond delay="0"/>
                                          </p:stCondLst>
                                        </p:cTn>
                                        <p:tgtEl>
                                          <p:spTgt spid="2">
                                            <p:txEl>
                                              <p:pRg st="8" end="8"/>
                                            </p:txEl>
                                          </p:spTgt>
                                        </p:tgtEl>
                                        <p:attrNameLst>
                                          <p:attrName>style.visibility</p:attrName>
                                        </p:attrNameLst>
                                      </p:cBhvr>
                                      <p:to>
                                        <p:strVal val="visible"/>
                                      </p:to>
                                    </p:set>
                                    <p:anim calcmode="lin" valueType="num">
                                      <p:cBhvr additive="base">
                                        <p:cTn id="62" dur="500" fill="hold"/>
                                        <p:tgtEl>
                                          <p:spTgt spid="2">
                                            <p:txEl>
                                              <p:pRg st="8" end="8"/>
                                            </p:txEl>
                                          </p:spTgt>
                                        </p:tgtEl>
                                        <p:attrNameLst>
                                          <p:attrName>ppt_x</p:attrName>
                                        </p:attrNameLst>
                                      </p:cBhvr>
                                      <p:tavLst>
                                        <p:tav tm="0">
                                          <p:val>
                                            <p:strVal val="1+#ppt_w/2"/>
                                          </p:val>
                                        </p:tav>
                                        <p:tav tm="100000">
                                          <p:val>
                                            <p:strVal val="#ppt_x"/>
                                          </p:val>
                                        </p:tav>
                                      </p:tavLst>
                                    </p:anim>
                                    <p:anim calcmode="lin" valueType="num">
                                      <p:cBhvr additive="base">
                                        <p:cTn id="63" dur="500" fill="hold"/>
                                        <p:tgtEl>
                                          <p:spTgt spid="2">
                                            <p:txEl>
                                              <p:pRg st="8" end="8"/>
                                            </p:txEl>
                                          </p:spTgt>
                                        </p:tgtEl>
                                        <p:attrNameLst>
                                          <p:attrName>ppt_y</p:attrName>
                                        </p:attrNameLst>
                                      </p:cBhvr>
                                      <p:tavLst>
                                        <p:tav tm="0">
                                          <p:val>
                                            <p:strVal val="#ppt_y"/>
                                          </p:val>
                                        </p:tav>
                                        <p:tav tm="100000">
                                          <p:val>
                                            <p:strVal val="#ppt_y"/>
                                          </p:val>
                                        </p:tav>
                                      </p:tavLst>
                                    </p:anim>
                                  </p:childTnLst>
                                </p:cTn>
                              </p:par>
                            </p:childTnLst>
                          </p:cTn>
                        </p:par>
                        <p:par>
                          <p:cTn id="64" fill="hold">
                            <p:stCondLst>
                              <p:cond delay="5500"/>
                            </p:stCondLst>
                            <p:childTnLst>
                              <p:par>
                                <p:cTn id="65" presetID="2" presetClass="entr" presetSubtype="2" fill="hold" nodeType="afterEffect">
                                  <p:stCondLst>
                                    <p:cond delay="0"/>
                                  </p:stCondLst>
                                  <p:childTnLst>
                                    <p:set>
                                      <p:cBhvr>
                                        <p:cTn id="66" dur="1" fill="hold">
                                          <p:stCondLst>
                                            <p:cond delay="0"/>
                                          </p:stCondLst>
                                        </p:cTn>
                                        <p:tgtEl>
                                          <p:spTgt spid="2">
                                            <p:txEl>
                                              <p:pRg st="9" end="9"/>
                                            </p:txEl>
                                          </p:spTgt>
                                        </p:tgtEl>
                                        <p:attrNameLst>
                                          <p:attrName>style.visibility</p:attrName>
                                        </p:attrNameLst>
                                      </p:cBhvr>
                                      <p:to>
                                        <p:strVal val="visible"/>
                                      </p:to>
                                    </p:set>
                                    <p:anim calcmode="lin" valueType="num">
                                      <p:cBhvr additive="base">
                                        <p:cTn id="67" dur="500" fill="hold"/>
                                        <p:tgtEl>
                                          <p:spTgt spid="2">
                                            <p:txEl>
                                              <p:pRg st="9" end="9"/>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2">
                                            <p:txEl>
                                              <p:pRg st="9" end="9"/>
                                            </p:txEl>
                                          </p:spTgt>
                                        </p:tgtEl>
                                        <p:attrNameLst>
                                          <p:attrName>ppt_y</p:attrName>
                                        </p:attrNameLst>
                                      </p:cBhvr>
                                      <p:tavLst>
                                        <p:tav tm="0">
                                          <p:val>
                                            <p:strVal val="#ppt_y"/>
                                          </p:val>
                                        </p:tav>
                                        <p:tav tm="100000">
                                          <p:val>
                                            <p:strVal val="#ppt_y"/>
                                          </p:val>
                                        </p:tav>
                                      </p:tavLst>
                                    </p:anim>
                                  </p:childTnLst>
                                </p:cTn>
                              </p:par>
                            </p:childTnLst>
                          </p:cTn>
                        </p:par>
                        <p:par>
                          <p:cTn id="69" fill="hold">
                            <p:stCondLst>
                              <p:cond delay="6000"/>
                            </p:stCondLst>
                            <p:childTnLst>
                              <p:par>
                                <p:cTn id="70" presetID="2" presetClass="entr" presetSubtype="2" fill="hold" nodeType="afterEffect">
                                  <p:stCondLst>
                                    <p:cond delay="0"/>
                                  </p:stCondLst>
                                  <p:childTnLst>
                                    <p:set>
                                      <p:cBhvr>
                                        <p:cTn id="71" dur="1" fill="hold">
                                          <p:stCondLst>
                                            <p:cond delay="0"/>
                                          </p:stCondLst>
                                        </p:cTn>
                                        <p:tgtEl>
                                          <p:spTgt spid="2">
                                            <p:txEl>
                                              <p:pRg st="10" end="10"/>
                                            </p:txEl>
                                          </p:spTgt>
                                        </p:tgtEl>
                                        <p:attrNameLst>
                                          <p:attrName>style.visibility</p:attrName>
                                        </p:attrNameLst>
                                      </p:cBhvr>
                                      <p:to>
                                        <p:strVal val="visible"/>
                                      </p:to>
                                    </p:set>
                                    <p:anim calcmode="lin" valueType="num">
                                      <p:cBhvr additive="base">
                                        <p:cTn id="72" dur="500" fill="hold"/>
                                        <p:tgtEl>
                                          <p:spTgt spid="2">
                                            <p:txEl>
                                              <p:pRg st="10" end="10"/>
                                            </p:txEl>
                                          </p:spTgt>
                                        </p:tgtEl>
                                        <p:attrNameLst>
                                          <p:attrName>ppt_x</p:attrName>
                                        </p:attrNameLst>
                                      </p:cBhvr>
                                      <p:tavLst>
                                        <p:tav tm="0">
                                          <p:val>
                                            <p:strVal val="1+#ppt_w/2"/>
                                          </p:val>
                                        </p:tav>
                                        <p:tav tm="100000">
                                          <p:val>
                                            <p:strVal val="#ppt_x"/>
                                          </p:val>
                                        </p:tav>
                                      </p:tavLst>
                                    </p:anim>
                                    <p:anim calcmode="lin" valueType="num">
                                      <p:cBhvr additive="base">
                                        <p:cTn id="73" dur="500" fill="hold"/>
                                        <p:tgtEl>
                                          <p:spTgt spid="2">
                                            <p:txEl>
                                              <p:pRg st="10" end="10"/>
                                            </p:txEl>
                                          </p:spTgt>
                                        </p:tgtEl>
                                        <p:attrNameLst>
                                          <p:attrName>ppt_y</p:attrName>
                                        </p:attrNameLst>
                                      </p:cBhvr>
                                      <p:tavLst>
                                        <p:tav tm="0">
                                          <p:val>
                                            <p:strVal val="#ppt_y"/>
                                          </p:val>
                                        </p:tav>
                                        <p:tav tm="100000">
                                          <p:val>
                                            <p:strVal val="#ppt_y"/>
                                          </p:val>
                                        </p:tav>
                                      </p:tavLst>
                                    </p:anim>
                                  </p:childTnLst>
                                </p:cTn>
                              </p:par>
                            </p:childTnLst>
                          </p:cTn>
                        </p:par>
                        <p:par>
                          <p:cTn id="74" fill="hold">
                            <p:stCondLst>
                              <p:cond delay="6500"/>
                            </p:stCondLst>
                            <p:childTnLst>
                              <p:par>
                                <p:cTn id="75" presetID="2" presetClass="entr" presetSubtype="2" fill="hold" nodeType="afterEffect">
                                  <p:stCondLst>
                                    <p:cond delay="0"/>
                                  </p:stCondLst>
                                  <p:childTnLst>
                                    <p:set>
                                      <p:cBhvr>
                                        <p:cTn id="76" dur="1" fill="hold">
                                          <p:stCondLst>
                                            <p:cond delay="0"/>
                                          </p:stCondLst>
                                        </p:cTn>
                                        <p:tgtEl>
                                          <p:spTgt spid="2">
                                            <p:txEl>
                                              <p:pRg st="11" end="11"/>
                                            </p:txEl>
                                          </p:spTgt>
                                        </p:tgtEl>
                                        <p:attrNameLst>
                                          <p:attrName>style.visibility</p:attrName>
                                        </p:attrNameLst>
                                      </p:cBhvr>
                                      <p:to>
                                        <p:strVal val="visible"/>
                                      </p:to>
                                    </p:set>
                                    <p:anim calcmode="lin" valueType="num">
                                      <p:cBhvr additive="base">
                                        <p:cTn id="77" dur="500" fill="hold"/>
                                        <p:tgtEl>
                                          <p:spTgt spid="2">
                                            <p:txEl>
                                              <p:pRg st="11" end="11"/>
                                            </p:txEl>
                                          </p:spTgt>
                                        </p:tgtEl>
                                        <p:attrNameLst>
                                          <p:attrName>ppt_x</p:attrName>
                                        </p:attrNameLst>
                                      </p:cBhvr>
                                      <p:tavLst>
                                        <p:tav tm="0">
                                          <p:val>
                                            <p:strVal val="1+#ppt_w/2"/>
                                          </p:val>
                                        </p:tav>
                                        <p:tav tm="100000">
                                          <p:val>
                                            <p:strVal val="#ppt_x"/>
                                          </p:val>
                                        </p:tav>
                                      </p:tavLst>
                                    </p:anim>
                                    <p:anim calcmode="lin" valueType="num">
                                      <p:cBhvr additive="base">
                                        <p:cTn id="78" dur="500" fill="hold"/>
                                        <p:tgtEl>
                                          <p:spTgt spid="2">
                                            <p:txEl>
                                              <p:pRg st="11" end="11"/>
                                            </p:txEl>
                                          </p:spTgt>
                                        </p:tgtEl>
                                        <p:attrNameLst>
                                          <p:attrName>ppt_y</p:attrName>
                                        </p:attrNameLst>
                                      </p:cBhvr>
                                      <p:tavLst>
                                        <p:tav tm="0">
                                          <p:val>
                                            <p:strVal val="#ppt_y"/>
                                          </p:val>
                                        </p:tav>
                                        <p:tav tm="100000">
                                          <p:val>
                                            <p:strVal val="#ppt_y"/>
                                          </p:val>
                                        </p:tav>
                                      </p:tavLst>
                                    </p:anim>
                                  </p:childTnLst>
                                </p:cTn>
                              </p:par>
                            </p:childTnLst>
                          </p:cTn>
                        </p:par>
                        <p:par>
                          <p:cTn id="79" fill="hold">
                            <p:stCondLst>
                              <p:cond delay="7000"/>
                            </p:stCondLst>
                            <p:childTnLst>
                              <p:par>
                                <p:cTn id="80" presetID="2" presetClass="entr" presetSubtype="2" fill="hold" nodeType="afterEffect">
                                  <p:stCondLst>
                                    <p:cond delay="0"/>
                                  </p:stCondLst>
                                  <p:childTnLst>
                                    <p:set>
                                      <p:cBhvr>
                                        <p:cTn id="81" dur="1" fill="hold">
                                          <p:stCondLst>
                                            <p:cond delay="0"/>
                                          </p:stCondLst>
                                        </p:cTn>
                                        <p:tgtEl>
                                          <p:spTgt spid="2">
                                            <p:txEl>
                                              <p:pRg st="12" end="12"/>
                                            </p:txEl>
                                          </p:spTgt>
                                        </p:tgtEl>
                                        <p:attrNameLst>
                                          <p:attrName>style.visibility</p:attrName>
                                        </p:attrNameLst>
                                      </p:cBhvr>
                                      <p:to>
                                        <p:strVal val="visible"/>
                                      </p:to>
                                    </p:set>
                                    <p:anim calcmode="lin" valueType="num">
                                      <p:cBhvr additive="base">
                                        <p:cTn id="82" dur="500" fill="hold"/>
                                        <p:tgtEl>
                                          <p:spTgt spid="2">
                                            <p:txEl>
                                              <p:pRg st="12" end="12"/>
                                            </p:txEl>
                                          </p:spTgt>
                                        </p:tgtEl>
                                        <p:attrNameLst>
                                          <p:attrName>ppt_x</p:attrName>
                                        </p:attrNameLst>
                                      </p:cBhvr>
                                      <p:tavLst>
                                        <p:tav tm="0">
                                          <p:val>
                                            <p:strVal val="1+#ppt_w/2"/>
                                          </p:val>
                                        </p:tav>
                                        <p:tav tm="100000">
                                          <p:val>
                                            <p:strVal val="#ppt_x"/>
                                          </p:val>
                                        </p:tav>
                                      </p:tavLst>
                                    </p:anim>
                                    <p:anim calcmode="lin" valueType="num">
                                      <p:cBhvr additive="base">
                                        <p:cTn id="83" dur="500" fill="hold"/>
                                        <p:tgtEl>
                                          <p:spTgt spid="2">
                                            <p:txEl>
                                              <p:pRg st="12" end="12"/>
                                            </p:txEl>
                                          </p:spTgt>
                                        </p:tgtEl>
                                        <p:attrNameLst>
                                          <p:attrName>ppt_y</p:attrName>
                                        </p:attrNameLst>
                                      </p:cBhvr>
                                      <p:tavLst>
                                        <p:tav tm="0">
                                          <p:val>
                                            <p:strVal val="#ppt_y"/>
                                          </p:val>
                                        </p:tav>
                                        <p:tav tm="100000">
                                          <p:val>
                                            <p:strVal val="#ppt_y"/>
                                          </p:val>
                                        </p:tav>
                                      </p:tavLst>
                                    </p:anim>
                                  </p:childTnLst>
                                </p:cTn>
                              </p:par>
                            </p:childTnLst>
                          </p:cTn>
                        </p:par>
                        <p:par>
                          <p:cTn id="84" fill="hold">
                            <p:stCondLst>
                              <p:cond delay="7500"/>
                            </p:stCondLst>
                            <p:childTnLst>
                              <p:par>
                                <p:cTn id="85" presetID="2" presetClass="entr" presetSubtype="2" fill="hold" nodeType="afterEffect">
                                  <p:stCondLst>
                                    <p:cond delay="0"/>
                                  </p:stCondLst>
                                  <p:childTnLst>
                                    <p:set>
                                      <p:cBhvr>
                                        <p:cTn id="86" dur="1" fill="hold">
                                          <p:stCondLst>
                                            <p:cond delay="0"/>
                                          </p:stCondLst>
                                        </p:cTn>
                                        <p:tgtEl>
                                          <p:spTgt spid="2">
                                            <p:txEl>
                                              <p:pRg st="13" end="13"/>
                                            </p:txEl>
                                          </p:spTgt>
                                        </p:tgtEl>
                                        <p:attrNameLst>
                                          <p:attrName>style.visibility</p:attrName>
                                        </p:attrNameLst>
                                      </p:cBhvr>
                                      <p:to>
                                        <p:strVal val="visible"/>
                                      </p:to>
                                    </p:set>
                                    <p:anim calcmode="lin" valueType="num">
                                      <p:cBhvr additive="base">
                                        <p:cTn id="87" dur="500" fill="hold"/>
                                        <p:tgtEl>
                                          <p:spTgt spid="2">
                                            <p:txEl>
                                              <p:pRg st="13" end="13"/>
                                            </p:txEl>
                                          </p:spTgt>
                                        </p:tgtEl>
                                        <p:attrNameLst>
                                          <p:attrName>ppt_x</p:attrName>
                                        </p:attrNameLst>
                                      </p:cBhvr>
                                      <p:tavLst>
                                        <p:tav tm="0">
                                          <p:val>
                                            <p:strVal val="1+#ppt_w/2"/>
                                          </p:val>
                                        </p:tav>
                                        <p:tav tm="100000">
                                          <p:val>
                                            <p:strVal val="#ppt_x"/>
                                          </p:val>
                                        </p:tav>
                                      </p:tavLst>
                                    </p:anim>
                                    <p:anim calcmode="lin" valueType="num">
                                      <p:cBhvr additive="base">
                                        <p:cTn id="88" dur="500" fill="hold"/>
                                        <p:tgtEl>
                                          <p:spTgt spid="2">
                                            <p:txEl>
                                              <p:pRg st="13" end="13"/>
                                            </p:txEl>
                                          </p:spTgt>
                                        </p:tgtEl>
                                        <p:attrNameLst>
                                          <p:attrName>ppt_y</p:attrName>
                                        </p:attrNameLst>
                                      </p:cBhvr>
                                      <p:tavLst>
                                        <p:tav tm="0">
                                          <p:val>
                                            <p:strVal val="#ppt_y"/>
                                          </p:val>
                                        </p:tav>
                                        <p:tav tm="100000">
                                          <p:val>
                                            <p:strVal val="#ppt_y"/>
                                          </p:val>
                                        </p:tav>
                                      </p:tavLst>
                                    </p:anim>
                                  </p:childTnLst>
                                </p:cTn>
                              </p:par>
                            </p:childTnLst>
                          </p:cTn>
                        </p:par>
                        <p:par>
                          <p:cTn id="89" fill="hold">
                            <p:stCondLst>
                              <p:cond delay="8000"/>
                            </p:stCondLst>
                            <p:childTnLst>
                              <p:par>
                                <p:cTn id="90" presetID="2" presetClass="entr" presetSubtype="2" fill="hold" nodeType="afterEffect">
                                  <p:stCondLst>
                                    <p:cond delay="0"/>
                                  </p:stCondLst>
                                  <p:childTnLst>
                                    <p:set>
                                      <p:cBhvr>
                                        <p:cTn id="91" dur="1" fill="hold">
                                          <p:stCondLst>
                                            <p:cond delay="0"/>
                                          </p:stCondLst>
                                        </p:cTn>
                                        <p:tgtEl>
                                          <p:spTgt spid="2">
                                            <p:txEl>
                                              <p:pRg st="14" end="14"/>
                                            </p:txEl>
                                          </p:spTgt>
                                        </p:tgtEl>
                                        <p:attrNameLst>
                                          <p:attrName>style.visibility</p:attrName>
                                        </p:attrNameLst>
                                      </p:cBhvr>
                                      <p:to>
                                        <p:strVal val="visible"/>
                                      </p:to>
                                    </p:set>
                                    <p:anim calcmode="lin" valueType="num">
                                      <p:cBhvr additive="base">
                                        <p:cTn id="92" dur="500" fill="hold"/>
                                        <p:tgtEl>
                                          <p:spTgt spid="2">
                                            <p:txEl>
                                              <p:pRg st="14" end="14"/>
                                            </p:txEl>
                                          </p:spTgt>
                                        </p:tgtEl>
                                        <p:attrNameLst>
                                          <p:attrName>ppt_x</p:attrName>
                                        </p:attrNameLst>
                                      </p:cBhvr>
                                      <p:tavLst>
                                        <p:tav tm="0">
                                          <p:val>
                                            <p:strVal val="1+#ppt_w/2"/>
                                          </p:val>
                                        </p:tav>
                                        <p:tav tm="100000">
                                          <p:val>
                                            <p:strVal val="#ppt_x"/>
                                          </p:val>
                                        </p:tav>
                                      </p:tavLst>
                                    </p:anim>
                                    <p:anim calcmode="lin" valueType="num">
                                      <p:cBhvr additive="base">
                                        <p:cTn id="93" dur="500" fill="hold"/>
                                        <p:tgtEl>
                                          <p:spTgt spid="2">
                                            <p:txEl>
                                              <p:pRg st="14" end="14"/>
                                            </p:txEl>
                                          </p:spTgt>
                                        </p:tgtEl>
                                        <p:attrNameLst>
                                          <p:attrName>ppt_y</p:attrName>
                                        </p:attrNameLst>
                                      </p:cBhvr>
                                      <p:tavLst>
                                        <p:tav tm="0">
                                          <p:val>
                                            <p:strVal val="#ppt_y"/>
                                          </p:val>
                                        </p:tav>
                                        <p:tav tm="100000">
                                          <p:val>
                                            <p:strVal val="#ppt_y"/>
                                          </p:val>
                                        </p:tav>
                                      </p:tavLst>
                                    </p:anim>
                                  </p:childTnLst>
                                </p:cTn>
                              </p:par>
                            </p:childTnLst>
                          </p:cTn>
                        </p:par>
                        <p:par>
                          <p:cTn id="94" fill="hold">
                            <p:stCondLst>
                              <p:cond delay="8500"/>
                            </p:stCondLst>
                            <p:childTnLst>
                              <p:par>
                                <p:cTn id="95" presetID="9" presetClass="entr" presetSubtype="0" fill="hold" grpId="0" nodeType="afterEffect">
                                  <p:stCondLst>
                                    <p:cond delay="0"/>
                                  </p:stCondLst>
                                  <p:childTnLst>
                                    <p:set>
                                      <p:cBhvr>
                                        <p:cTn id="96" dur="1" fill="hold">
                                          <p:stCondLst>
                                            <p:cond delay="0"/>
                                          </p:stCondLst>
                                        </p:cTn>
                                        <p:tgtEl>
                                          <p:spTgt spid="6"/>
                                        </p:tgtEl>
                                        <p:attrNameLst>
                                          <p:attrName>style.visibility</p:attrName>
                                        </p:attrNameLst>
                                      </p:cBhvr>
                                      <p:to>
                                        <p:strVal val="visible"/>
                                      </p:to>
                                    </p:set>
                                    <p:animEffect transition="in" filter="dissolve">
                                      <p:cBhvr>
                                        <p:cTn id="97" dur="500"/>
                                        <p:tgtEl>
                                          <p:spTgt spid="6"/>
                                        </p:tgtEl>
                                      </p:cBhvr>
                                    </p:animEffect>
                                  </p:childTnLst>
                                </p:cTn>
                              </p:par>
                              <p:par>
                                <p:cTn id="98" presetID="16" presetClass="entr" presetSubtype="21" fill="hold" nodeType="withEffect">
                                  <p:stCondLst>
                                    <p:cond delay="0"/>
                                  </p:stCondLst>
                                  <p:childTnLst>
                                    <p:set>
                                      <p:cBhvr>
                                        <p:cTn id="99" dur="1" fill="hold">
                                          <p:stCondLst>
                                            <p:cond delay="0"/>
                                          </p:stCondLst>
                                        </p:cTn>
                                        <p:tgtEl>
                                          <p:spTgt spid="9"/>
                                        </p:tgtEl>
                                        <p:attrNameLst>
                                          <p:attrName>style.visibility</p:attrName>
                                        </p:attrNameLst>
                                      </p:cBhvr>
                                      <p:to>
                                        <p:strVal val="visible"/>
                                      </p:to>
                                    </p:set>
                                    <p:animEffect transition="in" filter="barn(inVertical)">
                                      <p:cBhvr>
                                        <p:cTn id="100" dur="500"/>
                                        <p:tgtEl>
                                          <p:spTgt spid="9"/>
                                        </p:tgtEl>
                                      </p:cBhvr>
                                    </p:animEffect>
                                  </p:childTnLst>
                                </p:cTn>
                              </p:par>
                            </p:childTnLst>
                          </p:cTn>
                        </p:par>
                        <p:par>
                          <p:cTn id="101" fill="hold">
                            <p:stCondLst>
                              <p:cond delay="9000"/>
                            </p:stCondLst>
                            <p:childTnLst>
                              <p:par>
                                <p:cTn id="102" presetID="0" presetClass="path" presetSubtype="0" accel="50000" decel="50000" fill="hold" grpId="1" nodeType="afterEffect">
                                  <p:stCondLst>
                                    <p:cond delay="0"/>
                                  </p:stCondLst>
                                  <p:childTnLst>
                                    <p:animMotion origin="layout" path="M 2.65313E-6 -2.10916E-6 L 2.65313E-6 -0.21739 " pathEditMode="relative" rAng="0" ptsTypes="AA">
                                      <p:cBhvr>
                                        <p:cTn id="103" dur="2000" fill="hold"/>
                                        <p:tgtEl>
                                          <p:spTgt spid="6"/>
                                        </p:tgtEl>
                                        <p:attrNameLst>
                                          <p:attrName>ppt_x</p:attrName>
                                          <p:attrName>ppt_y</p:attrName>
                                        </p:attrNameLst>
                                      </p:cBhvr>
                                      <p:rCtr x="0" y="-10870"/>
                                    </p:animMotion>
                                  </p:childTnLst>
                                </p:cTn>
                              </p:par>
                              <p:par>
                                <p:cTn id="104" presetID="9" presetClass="entr" presetSubtype="0" fill="hold" nodeType="withEffect">
                                  <p:stCondLst>
                                    <p:cond delay="0"/>
                                  </p:stCondLst>
                                  <p:childTnLst>
                                    <p:set>
                                      <p:cBhvr>
                                        <p:cTn id="105" dur="1" fill="hold">
                                          <p:stCondLst>
                                            <p:cond delay="0"/>
                                          </p:stCondLst>
                                        </p:cTn>
                                        <p:tgtEl>
                                          <p:spTgt spid="11"/>
                                        </p:tgtEl>
                                        <p:attrNameLst>
                                          <p:attrName>style.visibility</p:attrName>
                                        </p:attrNameLst>
                                      </p:cBhvr>
                                      <p:to>
                                        <p:strVal val="visible"/>
                                      </p:to>
                                    </p:set>
                                    <p:animEffect transition="in" filter="dissolve">
                                      <p:cBhvr>
                                        <p:cTn id="106" dur="500"/>
                                        <p:tgtEl>
                                          <p:spTgt spid="11"/>
                                        </p:tgtEl>
                                      </p:cBhvr>
                                    </p:animEffect>
                                  </p:childTnLst>
                                </p:cTn>
                              </p:par>
                            </p:childTnLst>
                          </p:cTn>
                        </p:par>
                        <p:par>
                          <p:cTn id="107" fill="hold">
                            <p:stCondLst>
                              <p:cond delay="11000"/>
                            </p:stCondLst>
                            <p:childTnLst>
                              <p:par>
                                <p:cTn id="108" presetID="16" presetClass="entr" presetSubtype="21" fill="hold" nodeType="afterEffect">
                                  <p:stCondLst>
                                    <p:cond delay="0"/>
                                  </p:stCondLst>
                                  <p:childTnLst>
                                    <p:set>
                                      <p:cBhvr>
                                        <p:cTn id="109" dur="1" fill="hold">
                                          <p:stCondLst>
                                            <p:cond delay="0"/>
                                          </p:stCondLst>
                                        </p:cTn>
                                        <p:tgtEl>
                                          <p:spTgt spid="7"/>
                                        </p:tgtEl>
                                        <p:attrNameLst>
                                          <p:attrName>style.visibility</p:attrName>
                                        </p:attrNameLst>
                                      </p:cBhvr>
                                      <p:to>
                                        <p:strVal val="visible"/>
                                      </p:to>
                                    </p:set>
                                    <p:animEffect transition="in" filter="barn(inVertical)">
                                      <p:cBhvr>
                                        <p:cTn id="110" dur="500"/>
                                        <p:tgtEl>
                                          <p:spTgt spid="7"/>
                                        </p:tgtEl>
                                      </p:cBhvr>
                                    </p:animEffect>
                                  </p:childTnLst>
                                </p:cTn>
                              </p:par>
                            </p:childTnLst>
                          </p:cTn>
                        </p:par>
                        <p:par>
                          <p:cTn id="111" fill="hold">
                            <p:stCondLst>
                              <p:cond delay="11500"/>
                            </p:stCondLst>
                            <p:childTnLst>
                              <p:par>
                                <p:cTn id="112" presetID="0" presetClass="path" presetSubtype="0" accel="50000" decel="50000" fill="hold" grpId="2" nodeType="afterEffect">
                                  <p:stCondLst>
                                    <p:cond delay="0"/>
                                  </p:stCondLst>
                                  <p:childTnLst>
                                    <p:animMotion origin="layout" path="M 2.65313E-6 -0.21739 L 0.00017 -0.48242 " pathEditMode="relative" rAng="0" ptsTypes="AA">
                                      <p:cBhvr>
                                        <p:cTn id="113" dur="2000" fill="hold"/>
                                        <p:tgtEl>
                                          <p:spTgt spid="6"/>
                                        </p:tgtEl>
                                        <p:attrNameLst>
                                          <p:attrName>ppt_x</p:attrName>
                                          <p:attrName>ppt_y</p:attrName>
                                        </p:attrNameLst>
                                      </p:cBhvr>
                                      <p:rCtr x="0" y="-13252"/>
                                    </p:animMotion>
                                  </p:childTnLst>
                                </p:cTn>
                              </p:par>
                              <p:par>
                                <p:cTn id="114" presetID="9" presetClass="entr" presetSubtype="0" fill="hold" nodeType="withEffect">
                                  <p:stCondLst>
                                    <p:cond delay="0"/>
                                  </p:stCondLst>
                                  <p:childTnLst>
                                    <p:set>
                                      <p:cBhvr>
                                        <p:cTn id="115" dur="1" fill="hold">
                                          <p:stCondLst>
                                            <p:cond delay="0"/>
                                          </p:stCondLst>
                                        </p:cTn>
                                        <p:tgtEl>
                                          <p:spTgt spid="12"/>
                                        </p:tgtEl>
                                        <p:attrNameLst>
                                          <p:attrName>style.visibility</p:attrName>
                                        </p:attrNameLst>
                                      </p:cBhvr>
                                      <p:to>
                                        <p:strVal val="visible"/>
                                      </p:to>
                                    </p:set>
                                    <p:animEffect transition="in" filter="dissolve">
                                      <p:cBhvr>
                                        <p:cTn id="116" dur="500"/>
                                        <p:tgtEl>
                                          <p:spTgt spid="12"/>
                                        </p:tgtEl>
                                      </p:cBhvr>
                                    </p:animEffect>
                                  </p:childTnLst>
                                </p:cTn>
                              </p:par>
                            </p:childTnLst>
                          </p:cTn>
                        </p:par>
                        <p:par>
                          <p:cTn id="117" fill="hold">
                            <p:stCondLst>
                              <p:cond delay="13500"/>
                            </p:stCondLst>
                            <p:childTnLst>
                              <p:par>
                                <p:cTn id="118" presetID="16" presetClass="entr" presetSubtype="21" fill="hold" nodeType="afterEffect">
                                  <p:stCondLst>
                                    <p:cond delay="0"/>
                                  </p:stCondLst>
                                  <p:childTnLst>
                                    <p:set>
                                      <p:cBhvr>
                                        <p:cTn id="119" dur="1" fill="hold">
                                          <p:stCondLst>
                                            <p:cond delay="0"/>
                                          </p:stCondLst>
                                        </p:cTn>
                                        <p:tgtEl>
                                          <p:spTgt spid="8"/>
                                        </p:tgtEl>
                                        <p:attrNameLst>
                                          <p:attrName>style.visibility</p:attrName>
                                        </p:attrNameLst>
                                      </p:cBhvr>
                                      <p:to>
                                        <p:strVal val="visible"/>
                                      </p:to>
                                    </p:set>
                                    <p:animEffect transition="in" filter="barn(inVertical)">
                                      <p:cBhvr>
                                        <p:cTn id="1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6" grpId="1" animBg="1"/>
      <p:bldP spid="6" grpId="2" animBg="1"/>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p:cNvSpPr/>
          <p:nvPr/>
        </p:nvSpPr>
        <p:spPr>
          <a:xfrm>
            <a:off x="1524000" y="852713"/>
            <a:ext cx="9144000" cy="4045856"/>
          </a:xfrm>
          <a:prstGeom prst="rect">
            <a:avLst/>
          </a:prstGeom>
          <a:gradFill flip="none" rotWithShape="1">
            <a:gsLst>
              <a:gs pos="39000">
                <a:schemeClr val="bg1"/>
              </a:gs>
              <a:gs pos="70000">
                <a:schemeClr val="bg1">
                  <a:lumMod val="75000"/>
                  <a:lumOff val="25000"/>
                </a:schemeClr>
              </a:gs>
              <a:gs pos="100000">
                <a:schemeClr val="bg1"/>
              </a:gs>
            </a:gsLst>
            <a:lin ang="54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Block Arc 41"/>
          <p:cNvSpPr/>
          <p:nvPr/>
        </p:nvSpPr>
        <p:spPr>
          <a:xfrm>
            <a:off x="1524000" y="2939131"/>
            <a:ext cx="9144000" cy="743857"/>
          </a:xfrm>
          <a:prstGeom prst="blockArc">
            <a:avLst>
              <a:gd name="adj1" fmla="val 10800000"/>
              <a:gd name="adj2" fmla="val 27752"/>
              <a:gd name="adj3" fmla="val 10346"/>
            </a:avLst>
          </a:prstGeom>
          <a:solidFill>
            <a:srgbClr val="0000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a:off x="4851400" y="2285992"/>
            <a:ext cx="2639784" cy="1850579"/>
          </a:xfrm>
          <a:prstGeom prst="rect">
            <a:avLst/>
          </a:prstGeom>
          <a:gradFill flip="none" rotWithShape="1">
            <a:gsLst>
              <a:gs pos="0">
                <a:srgbClr val="3366FF"/>
              </a:gs>
              <a:gs pos="47000">
                <a:srgbClr val="000090"/>
              </a:gs>
              <a:gs pos="84000">
                <a:schemeClr val="bg1"/>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064001" y="3937000"/>
            <a:ext cx="925286" cy="217714"/>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Oval 3"/>
          <p:cNvSpPr/>
          <p:nvPr/>
        </p:nvSpPr>
        <p:spPr>
          <a:xfrm>
            <a:off x="1959428" y="4095653"/>
            <a:ext cx="8327572" cy="1923143"/>
          </a:xfrm>
          <a:prstGeom prst="ellipse">
            <a:avLst/>
          </a:prstGeom>
          <a:gradFill flip="none" rotWithShape="1">
            <a:gsLst>
              <a:gs pos="52000">
                <a:srgbClr val="0000FB"/>
              </a:gs>
              <a:gs pos="100000">
                <a:schemeClr val="bg1"/>
              </a:gs>
              <a:gs pos="0">
                <a:schemeClr val="bg1"/>
              </a:gs>
            </a:gsLst>
            <a:path path="shap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 name="Group 6"/>
          <p:cNvGrpSpPr/>
          <p:nvPr/>
        </p:nvGrpSpPr>
        <p:grpSpPr>
          <a:xfrm>
            <a:off x="1959428" y="4082143"/>
            <a:ext cx="8327572" cy="1941286"/>
            <a:chOff x="598714" y="4082143"/>
            <a:chExt cx="8327572" cy="1941286"/>
          </a:xfrm>
          <a:solidFill>
            <a:srgbClr val="0000FB"/>
          </a:solidFill>
        </p:grpSpPr>
        <p:sp>
          <p:nvSpPr>
            <p:cNvPr id="5" name="Block Arc 4"/>
            <p:cNvSpPr/>
            <p:nvPr/>
          </p:nvSpPr>
          <p:spPr>
            <a:xfrm>
              <a:off x="598714" y="4082143"/>
              <a:ext cx="8327572" cy="1941286"/>
            </a:xfrm>
            <a:prstGeom prst="blockArc">
              <a:avLst>
                <a:gd name="adj1" fmla="val 10800000"/>
                <a:gd name="adj2" fmla="val 0"/>
                <a:gd name="adj3" fmla="val 5374"/>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Block Arc 5"/>
            <p:cNvSpPr/>
            <p:nvPr/>
          </p:nvSpPr>
          <p:spPr>
            <a:xfrm flipV="1">
              <a:off x="598714" y="4082143"/>
              <a:ext cx="8327572" cy="1941286"/>
            </a:xfrm>
            <a:prstGeom prst="blockArc">
              <a:avLst>
                <a:gd name="adj1" fmla="val 10800000"/>
                <a:gd name="adj2" fmla="val 0"/>
                <a:gd name="adj3" fmla="val 5374"/>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56" name="Block Arc 55"/>
          <p:cNvSpPr/>
          <p:nvPr/>
        </p:nvSpPr>
        <p:spPr>
          <a:xfrm>
            <a:off x="-1505857" y="1324396"/>
            <a:ext cx="15203713" cy="1905030"/>
          </a:xfrm>
          <a:prstGeom prst="blockArc">
            <a:avLst>
              <a:gd name="adj1" fmla="val 10792702"/>
              <a:gd name="adj2" fmla="val 0"/>
              <a:gd name="adj3" fmla="val 29268"/>
            </a:avLst>
          </a:prstGeom>
          <a:solidFill>
            <a:schemeClr val="bg1">
              <a:lumMod val="75000"/>
              <a:lumOff val="25000"/>
            </a:schemeClr>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 name="Parallelogram 10"/>
          <p:cNvSpPr/>
          <p:nvPr/>
        </p:nvSpPr>
        <p:spPr>
          <a:xfrm>
            <a:off x="7220857" y="2884716"/>
            <a:ext cx="308428" cy="1288143"/>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Parallelogram 11"/>
          <p:cNvSpPr/>
          <p:nvPr/>
        </p:nvSpPr>
        <p:spPr>
          <a:xfrm flipH="1">
            <a:off x="7219042" y="616858"/>
            <a:ext cx="308428" cy="2267858"/>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4064001" y="3701142"/>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4045858" y="3465284"/>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4027715" y="3229426"/>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4027715" y="2993568"/>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3980544" y="2757707"/>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3926115" y="2521849"/>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3907972" y="2285991"/>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3889829" y="2050133"/>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3889829" y="1814275"/>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Parallelogram 12"/>
          <p:cNvSpPr/>
          <p:nvPr/>
        </p:nvSpPr>
        <p:spPr>
          <a:xfrm flipH="1">
            <a:off x="4815114" y="2884717"/>
            <a:ext cx="308428" cy="1288143"/>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Parallelogram 13"/>
          <p:cNvSpPr/>
          <p:nvPr/>
        </p:nvSpPr>
        <p:spPr>
          <a:xfrm>
            <a:off x="4813299" y="616859"/>
            <a:ext cx="308428" cy="2267858"/>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7" name="Group 26"/>
          <p:cNvGrpSpPr/>
          <p:nvPr/>
        </p:nvGrpSpPr>
        <p:grpSpPr>
          <a:xfrm>
            <a:off x="4623707" y="616858"/>
            <a:ext cx="310243" cy="3556000"/>
            <a:chOff x="3441699" y="769259"/>
            <a:chExt cx="310243" cy="3556000"/>
          </a:xfrm>
        </p:grpSpPr>
        <p:sp>
          <p:nvSpPr>
            <p:cNvPr id="25" name="Parallelogram 24"/>
            <p:cNvSpPr/>
            <p:nvPr/>
          </p:nvSpPr>
          <p:spPr>
            <a:xfrm flipH="1">
              <a:off x="3443514" y="3037116"/>
              <a:ext cx="308428" cy="1288143"/>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Parallelogram 25"/>
            <p:cNvSpPr/>
            <p:nvPr/>
          </p:nvSpPr>
          <p:spPr>
            <a:xfrm>
              <a:off x="3441699" y="769259"/>
              <a:ext cx="308428" cy="2267858"/>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2" name="Rectangle 31"/>
          <p:cNvSpPr/>
          <p:nvPr/>
        </p:nvSpPr>
        <p:spPr>
          <a:xfrm>
            <a:off x="7509328" y="3918846"/>
            <a:ext cx="834571" cy="235869"/>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7491185" y="3682987"/>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7509328" y="3447129"/>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7527471" y="3211271"/>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7527471" y="2975413"/>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7574642" y="2739552"/>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7629071" y="2503694"/>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7647214" y="2267836"/>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7665357" y="2031978"/>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7665357" y="1796120"/>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9" name="Group 28"/>
          <p:cNvGrpSpPr/>
          <p:nvPr/>
        </p:nvGrpSpPr>
        <p:grpSpPr>
          <a:xfrm flipH="1">
            <a:off x="7434941" y="634999"/>
            <a:ext cx="310243" cy="3556000"/>
            <a:chOff x="3441699" y="769259"/>
            <a:chExt cx="310243" cy="3556000"/>
          </a:xfrm>
        </p:grpSpPr>
        <p:sp>
          <p:nvSpPr>
            <p:cNvPr id="30" name="Parallelogram 29"/>
            <p:cNvSpPr/>
            <p:nvPr/>
          </p:nvSpPr>
          <p:spPr>
            <a:xfrm flipH="1">
              <a:off x="3443514" y="3037116"/>
              <a:ext cx="308428" cy="1288143"/>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Parallelogram 30"/>
            <p:cNvSpPr/>
            <p:nvPr/>
          </p:nvSpPr>
          <p:spPr>
            <a:xfrm>
              <a:off x="3441699" y="769259"/>
              <a:ext cx="308428" cy="2267858"/>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4" name="Parallelogram 43"/>
          <p:cNvSpPr/>
          <p:nvPr/>
        </p:nvSpPr>
        <p:spPr>
          <a:xfrm flipH="1">
            <a:off x="4934857" y="4118429"/>
            <a:ext cx="508000" cy="934338"/>
          </a:xfrm>
          <a:prstGeom prst="parallelogram">
            <a:avLst>
              <a:gd name="adj" fmla="val 57143"/>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Parallelogram 44"/>
          <p:cNvSpPr/>
          <p:nvPr/>
        </p:nvSpPr>
        <p:spPr>
          <a:xfrm>
            <a:off x="6926940" y="4136571"/>
            <a:ext cx="508000" cy="916197"/>
          </a:xfrm>
          <a:prstGeom prst="parallelogram">
            <a:avLst>
              <a:gd name="adj" fmla="val 57143"/>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Block Arc 1"/>
          <p:cNvSpPr/>
          <p:nvPr/>
        </p:nvSpPr>
        <p:spPr>
          <a:xfrm>
            <a:off x="1524000" y="489860"/>
            <a:ext cx="9144000" cy="743857"/>
          </a:xfrm>
          <a:prstGeom prst="blockArc">
            <a:avLst/>
          </a:prstGeom>
          <a:solidFill>
            <a:srgbClr val="0000FB"/>
          </a:solidFill>
          <a:ln>
            <a:noFill/>
          </a:ln>
          <a:effectLst>
            <a:glow rad="101600">
              <a:srgbClr val="0000FB">
                <a:alpha val="55000"/>
              </a:srgb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7" name="Rectangle 46"/>
          <p:cNvSpPr/>
          <p:nvPr/>
        </p:nvSpPr>
        <p:spPr>
          <a:xfrm flipH="1">
            <a:off x="8343899" y="2964928"/>
            <a:ext cx="127001" cy="1297210"/>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flipH="1">
            <a:off x="10159999" y="3211271"/>
            <a:ext cx="127001" cy="1841496"/>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flipH="1">
            <a:off x="1948542" y="3161395"/>
            <a:ext cx="127001" cy="1841496"/>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flipH="1">
            <a:off x="3982356" y="2975410"/>
            <a:ext cx="127001" cy="1297210"/>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9245598" y="319316"/>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p:nvPr/>
        </p:nvSpPr>
        <p:spPr>
          <a:xfrm>
            <a:off x="2256970" y="319316"/>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a:off x="6926940" y="177799"/>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p:cNvSpPr/>
          <p:nvPr/>
        </p:nvSpPr>
        <p:spPr>
          <a:xfrm>
            <a:off x="4528457" y="177799"/>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5121728" y="2739552"/>
            <a:ext cx="175987" cy="1342591"/>
          </a:xfrm>
          <a:prstGeom prst="rect">
            <a:avLst/>
          </a:prstGeom>
          <a:pattFill prst="openDmnd">
            <a:fgClr>
              <a:schemeClr val="bg1"/>
            </a:fgClr>
            <a:bgClr>
              <a:schemeClr val="bg1">
                <a:lumMod val="85000"/>
                <a:lumOff val="1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851400" y="4844143"/>
            <a:ext cx="2676070" cy="326571"/>
          </a:xfrm>
          <a:prstGeom prst="ellipse">
            <a:avLst/>
          </a:prstGeom>
          <a:gradFill flip="none" rotWithShape="1">
            <a:gsLst>
              <a:gs pos="75000">
                <a:schemeClr val="bg1">
                  <a:lumMod val="75000"/>
                  <a:lumOff val="25000"/>
                </a:schemeClr>
              </a:gs>
              <a:gs pos="0">
                <a:schemeClr val="bg1">
                  <a:lumMod val="50000"/>
                  <a:lumOff val="50000"/>
                </a:schemeClr>
              </a:gs>
            </a:gsLst>
            <a:path path="shape">
              <a:fillToRect l="50000" t="50000" r="50000" b="50000"/>
            </a:path>
            <a:tileRect/>
          </a:gradFill>
          <a:ln>
            <a:solidFill>
              <a:schemeClr val="bg1"/>
            </a:solidFill>
          </a:ln>
          <a:scene3d>
            <a:camera prst="isometricOffAxis1Top">
              <a:rot lat="18075715" lon="18392745" rev="2976000"/>
            </a:camera>
            <a:lightRig rig="threePt" dir="t"/>
          </a:scene3d>
          <a:sp3d>
            <a:bevelT w="69850"/>
            <a:bevelB/>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ectangle 70"/>
          <p:cNvSpPr/>
          <p:nvPr/>
        </p:nvSpPr>
        <p:spPr>
          <a:xfrm>
            <a:off x="7043056" y="2772137"/>
            <a:ext cx="175987" cy="1342591"/>
          </a:xfrm>
          <a:prstGeom prst="rect">
            <a:avLst/>
          </a:prstGeom>
          <a:pattFill prst="openDmnd">
            <a:fgClr>
              <a:schemeClr val="bg1"/>
            </a:fgClr>
            <a:bgClr>
              <a:schemeClr val="bg1">
                <a:lumMod val="85000"/>
                <a:lumOff val="1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ounded Rectangle 2"/>
          <p:cNvSpPr/>
          <p:nvPr/>
        </p:nvSpPr>
        <p:spPr>
          <a:xfrm>
            <a:off x="5136238" y="1385381"/>
            <a:ext cx="2082804" cy="1561906"/>
          </a:xfrm>
          <a:prstGeom prst="roundRect">
            <a:avLst/>
          </a:prstGeom>
          <a:blipFill rotWithShape="1">
            <a:blip r:embed="rId4"/>
            <a:stretch>
              <a:fillRect/>
            </a:stretch>
          </a:blipFill>
          <a:ln>
            <a:solidFill>
              <a:schemeClr val="bg1">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Isosceles Triangle 58"/>
          <p:cNvSpPr/>
          <p:nvPr/>
        </p:nvSpPr>
        <p:spPr>
          <a:xfrm rot="16200000">
            <a:off x="1219199" y="-3449865"/>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Isosceles Triangle 59"/>
          <p:cNvSpPr/>
          <p:nvPr/>
        </p:nvSpPr>
        <p:spPr>
          <a:xfrm rot="5400000">
            <a:off x="10363201" y="-3449868"/>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Isosceles Triangle 64"/>
          <p:cNvSpPr/>
          <p:nvPr/>
        </p:nvSpPr>
        <p:spPr>
          <a:xfrm rot="16200000">
            <a:off x="-799243" y="-2499201"/>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Isosceles Triangle 65"/>
          <p:cNvSpPr/>
          <p:nvPr/>
        </p:nvSpPr>
        <p:spPr>
          <a:xfrm rot="5400000">
            <a:off x="12849840" y="-2597887"/>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Isosceles Triangle 66"/>
          <p:cNvSpPr/>
          <p:nvPr/>
        </p:nvSpPr>
        <p:spPr>
          <a:xfrm rot="10800000">
            <a:off x="2380343" y="2664175"/>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Isosceles Triangle 68"/>
          <p:cNvSpPr/>
          <p:nvPr/>
        </p:nvSpPr>
        <p:spPr>
          <a:xfrm rot="10800000">
            <a:off x="8928263" y="2631622"/>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8622363"/>
      </p:ext>
    </p:extLst>
  </p:cSld>
  <p:clrMapOvr>
    <a:masterClrMapping/>
  </p:clrMapOvr>
  <p:transition spd="slow">
    <p:wipe/>
    <p:sndAc>
      <p:stSnd>
        <p:snd r:embed="rId3" name="End Call Early.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5400000">
                                      <p:cBhvr>
                                        <p:cTn id="6" dur="2000" fill="hold"/>
                                        <p:tgtEl>
                                          <p:spTgt spid="59"/>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Lights Down 1-1 short.wav"/>
                                        </p:tgtEl>
                                      </p:cMediaNode>
                                    </p:audio>
                                  </p:subTnLst>
                                </p:cTn>
                              </p:par>
                              <p:par>
                                <p:cTn id="7" presetID="10" presetClass="exit" presetSubtype="0" fill="hold" grpId="1" nodeType="withEffect">
                                  <p:stCondLst>
                                    <p:cond delay="0"/>
                                  </p:stCondLst>
                                  <p:childTnLst>
                                    <p:animEffect transition="out" filter="fade">
                                      <p:cBhvr>
                                        <p:cTn id="8" dur="1000"/>
                                        <p:tgtEl>
                                          <p:spTgt spid="59"/>
                                        </p:tgtEl>
                                      </p:cBhvr>
                                    </p:animEffect>
                                    <p:set>
                                      <p:cBhvr>
                                        <p:cTn id="9" dur="1" fill="hold">
                                          <p:stCondLst>
                                            <p:cond delay="999"/>
                                          </p:stCondLst>
                                        </p:cTn>
                                        <p:tgtEl>
                                          <p:spTgt spid="59"/>
                                        </p:tgtEl>
                                        <p:attrNameLst>
                                          <p:attrName>style.visibility</p:attrName>
                                        </p:attrNameLst>
                                      </p:cBhvr>
                                      <p:to>
                                        <p:strVal val="hidden"/>
                                      </p:to>
                                    </p:set>
                                  </p:childTnLst>
                                </p:cTn>
                              </p:par>
                              <p:par>
                                <p:cTn id="10" presetID="8" presetClass="emph" presetSubtype="0" fill="hold" grpId="0" nodeType="withEffect">
                                  <p:stCondLst>
                                    <p:cond delay="0"/>
                                  </p:stCondLst>
                                  <p:childTnLst>
                                    <p:animRot by="-5400000">
                                      <p:cBhvr>
                                        <p:cTn id="11" dur="2000" fill="hold"/>
                                        <p:tgtEl>
                                          <p:spTgt spid="60"/>
                                        </p:tgtEl>
                                        <p:attrNameLst>
                                          <p:attrName>r</p:attrName>
                                        </p:attrNameLst>
                                      </p:cBhvr>
                                    </p:animRot>
                                  </p:childTnLst>
                                </p:cTn>
                              </p:par>
                              <p:par>
                                <p:cTn id="12" presetID="10" presetClass="exit" presetSubtype="0" fill="hold" grpId="1" nodeType="withEffect">
                                  <p:stCondLst>
                                    <p:cond delay="0"/>
                                  </p:stCondLst>
                                  <p:childTnLst>
                                    <p:animEffect transition="out" filter="fade">
                                      <p:cBhvr>
                                        <p:cTn id="13" dur="1000"/>
                                        <p:tgtEl>
                                          <p:spTgt spid="60"/>
                                        </p:tgtEl>
                                      </p:cBhvr>
                                    </p:animEffect>
                                    <p:set>
                                      <p:cBhvr>
                                        <p:cTn id="14" dur="1" fill="hold">
                                          <p:stCondLst>
                                            <p:cond delay="999"/>
                                          </p:stCondLst>
                                        </p:cTn>
                                        <p:tgtEl>
                                          <p:spTgt spid="60"/>
                                        </p:tgtEl>
                                        <p:attrNameLst>
                                          <p:attrName>style.visibility</p:attrName>
                                        </p:attrNameLst>
                                      </p:cBhvr>
                                      <p:to>
                                        <p:strVal val="hidden"/>
                                      </p:to>
                                    </p:set>
                                  </p:childTnLst>
                                </p:cTn>
                              </p:par>
                              <p:par>
                                <p:cTn id="15" presetID="1" presetClass="emph" presetSubtype="2" fill="hold" nodeType="withEffect">
                                  <p:stCondLst>
                                    <p:cond delay="0"/>
                                  </p:stCondLst>
                                  <p:childTnLst>
                                    <p:animClr clrSpc="rgb" dir="cw">
                                      <p:cBhvr>
                                        <p:cTn id="16" dur="2000" fill="hold"/>
                                        <p:tgtEl>
                                          <p:spTgt spid="14"/>
                                        </p:tgtEl>
                                        <p:attrNameLst>
                                          <p:attrName>fillcolor</p:attrName>
                                        </p:attrNameLst>
                                      </p:cBhvr>
                                      <p:to>
                                        <a:srgbClr val="487CFF"/>
                                      </p:to>
                                    </p:animClr>
                                    <p:set>
                                      <p:cBhvr>
                                        <p:cTn id="17" dur="2000" fill="hold"/>
                                        <p:tgtEl>
                                          <p:spTgt spid="14"/>
                                        </p:tgtEl>
                                        <p:attrNameLst>
                                          <p:attrName>fill.type</p:attrName>
                                        </p:attrNameLst>
                                      </p:cBhvr>
                                      <p:to>
                                        <p:strVal val="solid"/>
                                      </p:to>
                                    </p:set>
                                    <p:set>
                                      <p:cBhvr>
                                        <p:cTn id="18" dur="2000" fill="hold"/>
                                        <p:tgtEl>
                                          <p:spTgt spid="14"/>
                                        </p:tgtEl>
                                        <p:attrNameLst>
                                          <p:attrName>fill.on</p:attrName>
                                        </p:attrNameLst>
                                      </p:cBhvr>
                                      <p:to>
                                        <p:strVal val="true"/>
                                      </p:to>
                                    </p:set>
                                  </p:childTnLst>
                                </p:cTn>
                              </p:par>
                              <p:par>
                                <p:cTn id="19" presetID="1" presetClass="emph" presetSubtype="2" fill="hold" nodeType="withEffect">
                                  <p:stCondLst>
                                    <p:cond delay="0"/>
                                  </p:stCondLst>
                                  <p:childTnLst>
                                    <p:animClr clrSpc="rgb" dir="cw">
                                      <p:cBhvr>
                                        <p:cTn id="20" dur="2000" fill="hold"/>
                                        <p:tgtEl>
                                          <p:spTgt spid="13"/>
                                        </p:tgtEl>
                                        <p:attrNameLst>
                                          <p:attrName>fillcolor</p:attrName>
                                        </p:attrNameLst>
                                      </p:cBhvr>
                                      <p:to>
                                        <a:srgbClr val="487CFF"/>
                                      </p:to>
                                    </p:animClr>
                                    <p:set>
                                      <p:cBhvr>
                                        <p:cTn id="21" dur="2000" fill="hold"/>
                                        <p:tgtEl>
                                          <p:spTgt spid="13"/>
                                        </p:tgtEl>
                                        <p:attrNameLst>
                                          <p:attrName>fill.type</p:attrName>
                                        </p:attrNameLst>
                                      </p:cBhvr>
                                      <p:to>
                                        <p:strVal val="solid"/>
                                      </p:to>
                                    </p:set>
                                    <p:set>
                                      <p:cBhvr>
                                        <p:cTn id="22" dur="2000" fill="hold"/>
                                        <p:tgtEl>
                                          <p:spTgt spid="13"/>
                                        </p:tgtEl>
                                        <p:attrNameLst>
                                          <p:attrName>fill.on</p:attrName>
                                        </p:attrNameLst>
                                      </p:cBhvr>
                                      <p:to>
                                        <p:strVal val="true"/>
                                      </p:to>
                                    </p:set>
                                  </p:childTnLst>
                                </p:cTn>
                              </p:par>
                              <p:par>
                                <p:cTn id="23" presetID="1" presetClass="emph" presetSubtype="2" fill="hold" nodeType="withEffect">
                                  <p:stCondLst>
                                    <p:cond delay="0"/>
                                  </p:stCondLst>
                                  <p:childTnLst>
                                    <p:animClr clrSpc="rgb" dir="cw">
                                      <p:cBhvr>
                                        <p:cTn id="24" dur="2000" fill="hold"/>
                                        <p:tgtEl>
                                          <p:spTgt spid="12"/>
                                        </p:tgtEl>
                                        <p:attrNameLst>
                                          <p:attrName>fillcolor</p:attrName>
                                        </p:attrNameLst>
                                      </p:cBhvr>
                                      <p:to>
                                        <a:srgbClr val="487CFF"/>
                                      </p:to>
                                    </p:animClr>
                                    <p:set>
                                      <p:cBhvr>
                                        <p:cTn id="25" dur="2000" fill="hold"/>
                                        <p:tgtEl>
                                          <p:spTgt spid="12"/>
                                        </p:tgtEl>
                                        <p:attrNameLst>
                                          <p:attrName>fill.type</p:attrName>
                                        </p:attrNameLst>
                                      </p:cBhvr>
                                      <p:to>
                                        <p:strVal val="solid"/>
                                      </p:to>
                                    </p:set>
                                    <p:set>
                                      <p:cBhvr>
                                        <p:cTn id="26" dur="2000" fill="hold"/>
                                        <p:tgtEl>
                                          <p:spTgt spid="12"/>
                                        </p:tgtEl>
                                        <p:attrNameLst>
                                          <p:attrName>fill.on</p:attrName>
                                        </p:attrNameLst>
                                      </p:cBhvr>
                                      <p:to>
                                        <p:strVal val="true"/>
                                      </p:to>
                                    </p:set>
                                  </p:childTnLst>
                                </p:cTn>
                              </p:par>
                              <p:par>
                                <p:cTn id="27" presetID="1" presetClass="emph" presetSubtype="2" fill="hold" nodeType="withEffect">
                                  <p:stCondLst>
                                    <p:cond delay="0"/>
                                  </p:stCondLst>
                                  <p:childTnLst>
                                    <p:animClr clrSpc="rgb" dir="cw">
                                      <p:cBhvr>
                                        <p:cTn id="28" dur="2000" fill="hold"/>
                                        <p:tgtEl>
                                          <p:spTgt spid="11"/>
                                        </p:tgtEl>
                                        <p:attrNameLst>
                                          <p:attrName>fillcolor</p:attrName>
                                        </p:attrNameLst>
                                      </p:cBhvr>
                                      <p:to>
                                        <a:srgbClr val="487CFF"/>
                                      </p:to>
                                    </p:animClr>
                                    <p:set>
                                      <p:cBhvr>
                                        <p:cTn id="29" dur="2000" fill="hold"/>
                                        <p:tgtEl>
                                          <p:spTgt spid="11"/>
                                        </p:tgtEl>
                                        <p:attrNameLst>
                                          <p:attrName>fill.type</p:attrName>
                                        </p:attrNameLst>
                                      </p:cBhvr>
                                      <p:to>
                                        <p:strVal val="solid"/>
                                      </p:to>
                                    </p:set>
                                    <p:set>
                                      <p:cBhvr>
                                        <p:cTn id="30" dur="2000" fill="hold"/>
                                        <p:tgtEl>
                                          <p:spTgt spid="11"/>
                                        </p:tgtEl>
                                        <p:attrNameLst>
                                          <p:attrName>fill.on</p:attrName>
                                        </p:attrNameLst>
                                      </p:cBhvr>
                                      <p:to>
                                        <p:strVal val="true"/>
                                      </p:to>
                                    </p:set>
                                  </p:childTnLst>
                                </p:cTn>
                              </p:par>
                              <p:par>
                                <p:cTn id="31" presetID="1" presetClass="emph" presetSubtype="2" fill="hold" nodeType="withEffect">
                                  <p:stCondLst>
                                    <p:cond delay="0"/>
                                  </p:stCondLst>
                                  <p:childTnLst>
                                    <p:animClr clrSpc="rgb" dir="cw">
                                      <p:cBhvr>
                                        <p:cTn id="32" dur="2000" fill="hold"/>
                                        <p:tgtEl>
                                          <p:spTgt spid="44"/>
                                        </p:tgtEl>
                                        <p:attrNameLst>
                                          <p:attrName>fillcolor</p:attrName>
                                        </p:attrNameLst>
                                      </p:cBhvr>
                                      <p:to>
                                        <a:srgbClr val="487CFF"/>
                                      </p:to>
                                    </p:animClr>
                                    <p:set>
                                      <p:cBhvr>
                                        <p:cTn id="33" dur="2000" fill="hold"/>
                                        <p:tgtEl>
                                          <p:spTgt spid="44"/>
                                        </p:tgtEl>
                                        <p:attrNameLst>
                                          <p:attrName>fill.type</p:attrName>
                                        </p:attrNameLst>
                                      </p:cBhvr>
                                      <p:to>
                                        <p:strVal val="solid"/>
                                      </p:to>
                                    </p:set>
                                    <p:set>
                                      <p:cBhvr>
                                        <p:cTn id="34" dur="2000" fill="hold"/>
                                        <p:tgtEl>
                                          <p:spTgt spid="44"/>
                                        </p:tgtEl>
                                        <p:attrNameLst>
                                          <p:attrName>fill.on</p:attrName>
                                        </p:attrNameLst>
                                      </p:cBhvr>
                                      <p:to>
                                        <p:strVal val="true"/>
                                      </p:to>
                                    </p:set>
                                  </p:childTnLst>
                                </p:cTn>
                              </p:par>
                              <p:par>
                                <p:cTn id="35" presetID="1" presetClass="emph" presetSubtype="2" fill="hold" nodeType="withEffect">
                                  <p:stCondLst>
                                    <p:cond delay="0"/>
                                  </p:stCondLst>
                                  <p:childTnLst>
                                    <p:animClr clrSpc="rgb" dir="cw">
                                      <p:cBhvr>
                                        <p:cTn id="36" dur="2000" fill="hold"/>
                                        <p:tgtEl>
                                          <p:spTgt spid="45"/>
                                        </p:tgtEl>
                                        <p:attrNameLst>
                                          <p:attrName>fillcolor</p:attrName>
                                        </p:attrNameLst>
                                      </p:cBhvr>
                                      <p:to>
                                        <a:srgbClr val="487CFF"/>
                                      </p:to>
                                    </p:animClr>
                                    <p:set>
                                      <p:cBhvr>
                                        <p:cTn id="37" dur="2000" fill="hold"/>
                                        <p:tgtEl>
                                          <p:spTgt spid="45"/>
                                        </p:tgtEl>
                                        <p:attrNameLst>
                                          <p:attrName>fill.type</p:attrName>
                                        </p:attrNameLst>
                                      </p:cBhvr>
                                      <p:to>
                                        <p:strVal val="solid"/>
                                      </p:to>
                                    </p:set>
                                    <p:set>
                                      <p:cBhvr>
                                        <p:cTn id="38" dur="2000" fill="hold"/>
                                        <p:tgtEl>
                                          <p:spTgt spid="45"/>
                                        </p:tgtEl>
                                        <p:attrNameLst>
                                          <p:attrName>fill.on</p:attrName>
                                        </p:attrNameLst>
                                      </p:cBhvr>
                                      <p:to>
                                        <p:strVal val="true"/>
                                      </p:to>
                                    </p:set>
                                  </p:childTnLst>
                                </p:cTn>
                              </p:par>
                              <p:par>
                                <p:cTn id="39" presetID="10" presetClass="exit" presetSubtype="0" fill="hold" grpId="0" nodeType="withEffect">
                                  <p:stCondLst>
                                    <p:cond delay="0"/>
                                  </p:stCondLst>
                                  <p:childTnLst>
                                    <p:animEffect transition="out" filter="fade">
                                      <p:cBhvr>
                                        <p:cTn id="40" dur="2000"/>
                                        <p:tgtEl>
                                          <p:spTgt spid="56"/>
                                        </p:tgtEl>
                                      </p:cBhvr>
                                    </p:animEffect>
                                    <p:set>
                                      <p:cBhvr>
                                        <p:cTn id="41" dur="1" fill="hold">
                                          <p:stCondLst>
                                            <p:cond delay="1999"/>
                                          </p:stCondLst>
                                        </p:cTn>
                                        <p:tgtEl>
                                          <p:spTgt spid="56"/>
                                        </p:tgtEl>
                                        <p:attrNameLst>
                                          <p:attrName>style.visibility</p:attrName>
                                        </p:attrNameLst>
                                      </p:cBhvr>
                                      <p:to>
                                        <p:strVal val="hidden"/>
                                      </p:to>
                                    </p:set>
                                  </p:childTnLst>
                                </p:cTn>
                              </p:par>
                              <p:par>
                                <p:cTn id="42" presetID="8" presetClass="emph" presetSubtype="0" fill="hold" grpId="0" nodeType="withEffect">
                                  <p:stCondLst>
                                    <p:cond delay="0"/>
                                  </p:stCondLst>
                                  <p:childTnLst>
                                    <p:animRot by="5400000">
                                      <p:cBhvr>
                                        <p:cTn id="43" dur="2000" fill="hold"/>
                                        <p:tgtEl>
                                          <p:spTgt spid="65"/>
                                        </p:tgtEl>
                                        <p:attrNameLst>
                                          <p:attrName>r</p:attrName>
                                        </p:attrNameLst>
                                      </p:cBhvr>
                                    </p:animRot>
                                  </p:childTnLst>
                                </p:cTn>
                              </p:par>
                              <p:par>
                                <p:cTn id="44" presetID="10" presetClass="exit" presetSubtype="0" fill="hold" grpId="1" nodeType="withEffect">
                                  <p:stCondLst>
                                    <p:cond delay="0"/>
                                  </p:stCondLst>
                                  <p:childTnLst>
                                    <p:animEffect transition="out" filter="fade">
                                      <p:cBhvr>
                                        <p:cTn id="45" dur="1000"/>
                                        <p:tgtEl>
                                          <p:spTgt spid="65"/>
                                        </p:tgtEl>
                                      </p:cBhvr>
                                    </p:animEffect>
                                    <p:set>
                                      <p:cBhvr>
                                        <p:cTn id="46" dur="1" fill="hold">
                                          <p:stCondLst>
                                            <p:cond delay="999"/>
                                          </p:stCondLst>
                                        </p:cTn>
                                        <p:tgtEl>
                                          <p:spTgt spid="65"/>
                                        </p:tgtEl>
                                        <p:attrNameLst>
                                          <p:attrName>style.visibility</p:attrName>
                                        </p:attrNameLst>
                                      </p:cBhvr>
                                      <p:to>
                                        <p:strVal val="hidden"/>
                                      </p:to>
                                    </p:set>
                                  </p:childTnLst>
                                </p:cTn>
                              </p:par>
                              <p:par>
                                <p:cTn id="47" presetID="8" presetClass="emph" presetSubtype="0" fill="hold" grpId="0" nodeType="withEffect">
                                  <p:stCondLst>
                                    <p:cond delay="0"/>
                                  </p:stCondLst>
                                  <p:childTnLst>
                                    <p:animRot by="-5400000">
                                      <p:cBhvr>
                                        <p:cTn id="48" dur="2000" fill="hold"/>
                                        <p:tgtEl>
                                          <p:spTgt spid="66"/>
                                        </p:tgtEl>
                                        <p:attrNameLst>
                                          <p:attrName>r</p:attrName>
                                        </p:attrNameLst>
                                      </p:cBhvr>
                                    </p:animRot>
                                  </p:childTnLst>
                                </p:cTn>
                              </p:par>
                              <p:par>
                                <p:cTn id="49" presetID="10" presetClass="exit" presetSubtype="0" fill="hold" grpId="1" nodeType="withEffect">
                                  <p:stCondLst>
                                    <p:cond delay="0"/>
                                  </p:stCondLst>
                                  <p:childTnLst>
                                    <p:animEffect transition="out" filter="fade">
                                      <p:cBhvr>
                                        <p:cTn id="50" dur="1000"/>
                                        <p:tgtEl>
                                          <p:spTgt spid="66"/>
                                        </p:tgtEl>
                                      </p:cBhvr>
                                    </p:animEffect>
                                    <p:set>
                                      <p:cBhvr>
                                        <p:cTn id="51" dur="1" fill="hold">
                                          <p:stCondLst>
                                            <p:cond delay="999"/>
                                          </p:stCondLst>
                                        </p:cTn>
                                        <p:tgtEl>
                                          <p:spTgt spid="66"/>
                                        </p:tgtEl>
                                        <p:attrNameLst>
                                          <p:attrName>style.visibility</p:attrName>
                                        </p:attrNameLst>
                                      </p:cBhvr>
                                      <p:to>
                                        <p:strVal val="hidden"/>
                                      </p:to>
                                    </p:set>
                                  </p:childTnLst>
                                </p:cTn>
                              </p:par>
                              <p:par>
                                <p:cTn id="52" presetID="8" presetClass="emph" presetSubtype="0" fill="hold" grpId="0" nodeType="withEffect">
                                  <p:stCondLst>
                                    <p:cond delay="0"/>
                                  </p:stCondLst>
                                  <p:childTnLst>
                                    <p:animRot by="5400000">
                                      <p:cBhvr>
                                        <p:cTn id="53" dur="2000" fill="hold"/>
                                        <p:tgtEl>
                                          <p:spTgt spid="67"/>
                                        </p:tgtEl>
                                        <p:attrNameLst>
                                          <p:attrName>r</p:attrName>
                                        </p:attrNameLst>
                                      </p:cBhvr>
                                    </p:animRot>
                                  </p:childTnLst>
                                </p:cTn>
                              </p:par>
                              <p:par>
                                <p:cTn id="54" presetID="10" presetClass="exit" presetSubtype="0" fill="hold" grpId="1" nodeType="withEffect">
                                  <p:stCondLst>
                                    <p:cond delay="0"/>
                                  </p:stCondLst>
                                  <p:childTnLst>
                                    <p:animEffect transition="out" filter="fade">
                                      <p:cBhvr>
                                        <p:cTn id="55" dur="1000"/>
                                        <p:tgtEl>
                                          <p:spTgt spid="67"/>
                                        </p:tgtEl>
                                      </p:cBhvr>
                                    </p:animEffect>
                                    <p:set>
                                      <p:cBhvr>
                                        <p:cTn id="56" dur="1" fill="hold">
                                          <p:stCondLst>
                                            <p:cond delay="999"/>
                                          </p:stCondLst>
                                        </p:cTn>
                                        <p:tgtEl>
                                          <p:spTgt spid="67"/>
                                        </p:tgtEl>
                                        <p:attrNameLst>
                                          <p:attrName>style.visibility</p:attrName>
                                        </p:attrNameLst>
                                      </p:cBhvr>
                                      <p:to>
                                        <p:strVal val="hidden"/>
                                      </p:to>
                                    </p:set>
                                  </p:childTnLst>
                                </p:cTn>
                              </p:par>
                              <p:par>
                                <p:cTn id="57" presetID="8" presetClass="emph" presetSubtype="0" fill="hold" grpId="0" nodeType="withEffect">
                                  <p:stCondLst>
                                    <p:cond delay="0"/>
                                  </p:stCondLst>
                                  <p:childTnLst>
                                    <p:animRot by="-5400000">
                                      <p:cBhvr>
                                        <p:cTn id="58" dur="2000" fill="hold"/>
                                        <p:tgtEl>
                                          <p:spTgt spid="69"/>
                                        </p:tgtEl>
                                        <p:attrNameLst>
                                          <p:attrName>r</p:attrName>
                                        </p:attrNameLst>
                                      </p:cBhvr>
                                    </p:animRot>
                                  </p:childTnLst>
                                </p:cTn>
                              </p:par>
                              <p:par>
                                <p:cTn id="59" presetID="10" presetClass="exit" presetSubtype="0" fill="hold" grpId="1" nodeType="withEffect">
                                  <p:stCondLst>
                                    <p:cond delay="0"/>
                                  </p:stCondLst>
                                  <p:childTnLst>
                                    <p:animEffect transition="out" filter="fade">
                                      <p:cBhvr>
                                        <p:cTn id="60" dur="1000"/>
                                        <p:tgtEl>
                                          <p:spTgt spid="69"/>
                                        </p:tgtEl>
                                      </p:cBhvr>
                                    </p:animEffect>
                                    <p:set>
                                      <p:cBhvr>
                                        <p:cTn id="61" dur="1" fill="hold">
                                          <p:stCondLst>
                                            <p:cond delay="999"/>
                                          </p:stCondLst>
                                        </p:cTn>
                                        <p:tgtEl>
                                          <p:spTgt spid="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9" grpId="0" animBg="1"/>
      <p:bldP spid="59" grpId="1" animBg="1"/>
      <p:bldP spid="60" grpId="0" animBg="1"/>
      <p:bldP spid="60" grpId="1" animBg="1"/>
      <p:bldP spid="65" grpId="0" animBg="1"/>
      <p:bldP spid="65" grpId="1" animBg="1"/>
      <p:bldP spid="66" grpId="0" animBg="1"/>
      <p:bldP spid="66" grpId="1" animBg="1"/>
      <p:bldP spid="67" grpId="0" animBg="1"/>
      <p:bldP spid="67" grpId="1" animBg="1"/>
      <p:bldP spid="69" grpId="0" animBg="1"/>
      <p:bldP spid="69"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Group 35"/>
          <p:cNvGrpSpPr>
            <a:grpSpLocks/>
          </p:cNvGrpSpPr>
          <p:nvPr/>
        </p:nvGrpSpPr>
        <p:grpSpPr bwMode="auto">
          <a:xfrm>
            <a:off x="12268200" y="457200"/>
            <a:ext cx="7239000" cy="5638800"/>
            <a:chOff x="0" y="288"/>
            <a:chExt cx="4560" cy="3552"/>
          </a:xfrm>
        </p:grpSpPr>
        <p:sp>
          <p:nvSpPr>
            <p:cNvPr id="4157" name="Rectangle 13"/>
            <p:cNvSpPr>
              <a:spLocks noChangeArrowheads="1"/>
            </p:cNvSpPr>
            <p:nvPr/>
          </p:nvSpPr>
          <p:spPr bwMode="auto">
            <a:xfrm>
              <a:off x="0" y="28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58" name="Rectangle 16"/>
            <p:cNvSpPr>
              <a:spLocks noChangeArrowheads="1"/>
            </p:cNvSpPr>
            <p:nvPr/>
          </p:nvSpPr>
          <p:spPr bwMode="auto">
            <a:xfrm>
              <a:off x="0" y="864"/>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59" name="Rectangle 19"/>
            <p:cNvSpPr>
              <a:spLocks noChangeArrowheads="1"/>
            </p:cNvSpPr>
            <p:nvPr/>
          </p:nvSpPr>
          <p:spPr bwMode="auto">
            <a:xfrm>
              <a:off x="0" y="1440"/>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60" name="Rectangle 22"/>
            <p:cNvSpPr>
              <a:spLocks noChangeArrowheads="1"/>
            </p:cNvSpPr>
            <p:nvPr/>
          </p:nvSpPr>
          <p:spPr bwMode="auto">
            <a:xfrm>
              <a:off x="0" y="2016"/>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61" name="Rectangle 25"/>
            <p:cNvSpPr>
              <a:spLocks noChangeArrowheads="1"/>
            </p:cNvSpPr>
            <p:nvPr/>
          </p:nvSpPr>
          <p:spPr bwMode="auto">
            <a:xfrm>
              <a:off x="0" y="2592"/>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62" name="Rectangle 28"/>
            <p:cNvSpPr>
              <a:spLocks noChangeArrowheads="1"/>
            </p:cNvSpPr>
            <p:nvPr/>
          </p:nvSpPr>
          <p:spPr bwMode="auto">
            <a:xfrm>
              <a:off x="0" y="3168"/>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63" name="Rectangle 31"/>
            <p:cNvSpPr>
              <a:spLocks noChangeArrowheads="1"/>
            </p:cNvSpPr>
            <p:nvPr/>
          </p:nvSpPr>
          <p:spPr bwMode="auto">
            <a:xfrm>
              <a:off x="0" y="3744"/>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3" name="Group 36"/>
          <p:cNvGrpSpPr>
            <a:grpSpLocks/>
          </p:cNvGrpSpPr>
          <p:nvPr/>
        </p:nvGrpSpPr>
        <p:grpSpPr bwMode="auto">
          <a:xfrm rot="5400000">
            <a:off x="1790700" y="7734300"/>
            <a:ext cx="7239000" cy="5638800"/>
            <a:chOff x="0" y="480"/>
            <a:chExt cx="4560" cy="3552"/>
          </a:xfrm>
        </p:grpSpPr>
        <p:sp>
          <p:nvSpPr>
            <p:cNvPr id="4150" name="Rectangle 14"/>
            <p:cNvSpPr>
              <a:spLocks noChangeArrowheads="1"/>
            </p:cNvSpPr>
            <p:nvPr/>
          </p:nvSpPr>
          <p:spPr bwMode="auto">
            <a:xfrm>
              <a:off x="0" y="48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51" name="Rectangle 17"/>
            <p:cNvSpPr>
              <a:spLocks noChangeArrowheads="1"/>
            </p:cNvSpPr>
            <p:nvPr/>
          </p:nvSpPr>
          <p:spPr bwMode="auto">
            <a:xfrm>
              <a:off x="0" y="1056"/>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52" name="Rectangle 20"/>
            <p:cNvSpPr>
              <a:spLocks noChangeArrowheads="1"/>
            </p:cNvSpPr>
            <p:nvPr/>
          </p:nvSpPr>
          <p:spPr bwMode="auto">
            <a:xfrm>
              <a:off x="0" y="1632"/>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53" name="Rectangle 23"/>
            <p:cNvSpPr>
              <a:spLocks noChangeArrowheads="1"/>
            </p:cNvSpPr>
            <p:nvPr/>
          </p:nvSpPr>
          <p:spPr bwMode="auto">
            <a:xfrm>
              <a:off x="0" y="220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54" name="Rectangle 26"/>
            <p:cNvSpPr>
              <a:spLocks noChangeArrowheads="1"/>
            </p:cNvSpPr>
            <p:nvPr/>
          </p:nvSpPr>
          <p:spPr bwMode="auto">
            <a:xfrm>
              <a:off x="0" y="2784"/>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55" name="Rectangle 29"/>
            <p:cNvSpPr>
              <a:spLocks noChangeArrowheads="1"/>
            </p:cNvSpPr>
            <p:nvPr/>
          </p:nvSpPr>
          <p:spPr bwMode="auto">
            <a:xfrm>
              <a:off x="0" y="3360"/>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56" name="Rectangle 32"/>
            <p:cNvSpPr>
              <a:spLocks noChangeArrowheads="1"/>
            </p:cNvSpPr>
            <p:nvPr/>
          </p:nvSpPr>
          <p:spPr bwMode="auto">
            <a:xfrm>
              <a:off x="0" y="3936"/>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4" name="Group 34"/>
          <p:cNvGrpSpPr>
            <a:grpSpLocks/>
          </p:cNvGrpSpPr>
          <p:nvPr/>
        </p:nvGrpSpPr>
        <p:grpSpPr bwMode="auto">
          <a:xfrm>
            <a:off x="-5715000" y="152400"/>
            <a:ext cx="7239000" cy="6553200"/>
            <a:chOff x="0" y="96"/>
            <a:chExt cx="4560" cy="4128"/>
          </a:xfrm>
        </p:grpSpPr>
        <p:sp>
          <p:nvSpPr>
            <p:cNvPr id="4142" name="Rectangle 4"/>
            <p:cNvSpPr>
              <a:spLocks noChangeArrowheads="1"/>
            </p:cNvSpPr>
            <p:nvPr/>
          </p:nvSpPr>
          <p:spPr bwMode="auto">
            <a:xfrm>
              <a:off x="0" y="96"/>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43" name="Rectangle 15"/>
            <p:cNvSpPr>
              <a:spLocks noChangeArrowheads="1"/>
            </p:cNvSpPr>
            <p:nvPr/>
          </p:nvSpPr>
          <p:spPr bwMode="auto">
            <a:xfrm>
              <a:off x="0" y="672"/>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4" name="Rectangle 18"/>
            <p:cNvSpPr>
              <a:spLocks noChangeArrowheads="1"/>
            </p:cNvSpPr>
            <p:nvPr/>
          </p:nvSpPr>
          <p:spPr bwMode="auto">
            <a:xfrm>
              <a:off x="0" y="1248"/>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5" name="Rectangle 21"/>
            <p:cNvSpPr>
              <a:spLocks noChangeArrowheads="1"/>
            </p:cNvSpPr>
            <p:nvPr/>
          </p:nvSpPr>
          <p:spPr bwMode="auto">
            <a:xfrm>
              <a:off x="0" y="1824"/>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6" name="Rectangle 24"/>
            <p:cNvSpPr>
              <a:spLocks noChangeArrowheads="1"/>
            </p:cNvSpPr>
            <p:nvPr/>
          </p:nvSpPr>
          <p:spPr bwMode="auto">
            <a:xfrm>
              <a:off x="0" y="240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47" name="Rectangle 27"/>
            <p:cNvSpPr>
              <a:spLocks noChangeArrowheads="1"/>
            </p:cNvSpPr>
            <p:nvPr/>
          </p:nvSpPr>
          <p:spPr bwMode="auto">
            <a:xfrm>
              <a:off x="0" y="2976"/>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48" name="Rectangle 30"/>
            <p:cNvSpPr>
              <a:spLocks noChangeArrowheads="1"/>
            </p:cNvSpPr>
            <p:nvPr/>
          </p:nvSpPr>
          <p:spPr bwMode="auto">
            <a:xfrm>
              <a:off x="0" y="3552"/>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9" name="Rectangle 33"/>
            <p:cNvSpPr>
              <a:spLocks noChangeArrowheads="1"/>
            </p:cNvSpPr>
            <p:nvPr/>
          </p:nvSpPr>
          <p:spPr bwMode="auto">
            <a:xfrm>
              <a:off x="0" y="412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5" name="Group 37"/>
          <p:cNvGrpSpPr>
            <a:grpSpLocks/>
          </p:cNvGrpSpPr>
          <p:nvPr/>
        </p:nvGrpSpPr>
        <p:grpSpPr bwMode="auto">
          <a:xfrm rot="5400000">
            <a:off x="4076700" y="-6438900"/>
            <a:ext cx="7239000" cy="5638800"/>
            <a:chOff x="0" y="480"/>
            <a:chExt cx="4560" cy="3552"/>
          </a:xfrm>
        </p:grpSpPr>
        <p:sp>
          <p:nvSpPr>
            <p:cNvPr id="4135" name="Rectangle 38"/>
            <p:cNvSpPr>
              <a:spLocks noChangeArrowheads="1"/>
            </p:cNvSpPr>
            <p:nvPr/>
          </p:nvSpPr>
          <p:spPr bwMode="auto">
            <a:xfrm>
              <a:off x="0" y="48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36" name="Rectangle 39"/>
            <p:cNvSpPr>
              <a:spLocks noChangeArrowheads="1"/>
            </p:cNvSpPr>
            <p:nvPr/>
          </p:nvSpPr>
          <p:spPr bwMode="auto">
            <a:xfrm>
              <a:off x="0" y="1056"/>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7" name="Rectangle 40"/>
            <p:cNvSpPr>
              <a:spLocks noChangeArrowheads="1"/>
            </p:cNvSpPr>
            <p:nvPr/>
          </p:nvSpPr>
          <p:spPr bwMode="auto">
            <a:xfrm>
              <a:off x="0" y="1632"/>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8" name="Rectangle 41"/>
            <p:cNvSpPr>
              <a:spLocks noChangeArrowheads="1"/>
            </p:cNvSpPr>
            <p:nvPr/>
          </p:nvSpPr>
          <p:spPr bwMode="auto">
            <a:xfrm>
              <a:off x="0" y="220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39" name="Rectangle 42"/>
            <p:cNvSpPr>
              <a:spLocks noChangeArrowheads="1"/>
            </p:cNvSpPr>
            <p:nvPr/>
          </p:nvSpPr>
          <p:spPr bwMode="auto">
            <a:xfrm>
              <a:off x="0" y="2784"/>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0" name="Rectangle 43"/>
            <p:cNvSpPr>
              <a:spLocks noChangeArrowheads="1"/>
            </p:cNvSpPr>
            <p:nvPr/>
          </p:nvSpPr>
          <p:spPr bwMode="auto">
            <a:xfrm>
              <a:off x="0" y="3360"/>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1" name="Rectangle 44"/>
            <p:cNvSpPr>
              <a:spLocks noChangeArrowheads="1"/>
            </p:cNvSpPr>
            <p:nvPr/>
          </p:nvSpPr>
          <p:spPr bwMode="auto">
            <a:xfrm>
              <a:off x="0" y="3936"/>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6" name="Group 45"/>
          <p:cNvGrpSpPr>
            <a:grpSpLocks/>
          </p:cNvGrpSpPr>
          <p:nvPr/>
        </p:nvGrpSpPr>
        <p:grpSpPr bwMode="auto">
          <a:xfrm>
            <a:off x="-5715000" y="152400"/>
            <a:ext cx="7239000" cy="6553200"/>
            <a:chOff x="0" y="96"/>
            <a:chExt cx="4560" cy="4128"/>
          </a:xfrm>
        </p:grpSpPr>
        <p:sp>
          <p:nvSpPr>
            <p:cNvPr id="4127" name="Rectangle 46"/>
            <p:cNvSpPr>
              <a:spLocks noChangeArrowheads="1"/>
            </p:cNvSpPr>
            <p:nvPr/>
          </p:nvSpPr>
          <p:spPr bwMode="auto">
            <a:xfrm>
              <a:off x="0" y="96"/>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28" name="Rectangle 47"/>
            <p:cNvSpPr>
              <a:spLocks noChangeArrowheads="1"/>
            </p:cNvSpPr>
            <p:nvPr/>
          </p:nvSpPr>
          <p:spPr bwMode="auto">
            <a:xfrm>
              <a:off x="0" y="672"/>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9" name="Rectangle 48"/>
            <p:cNvSpPr>
              <a:spLocks noChangeArrowheads="1"/>
            </p:cNvSpPr>
            <p:nvPr/>
          </p:nvSpPr>
          <p:spPr bwMode="auto">
            <a:xfrm>
              <a:off x="0" y="1248"/>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0" name="Rectangle 49"/>
            <p:cNvSpPr>
              <a:spLocks noChangeArrowheads="1"/>
            </p:cNvSpPr>
            <p:nvPr/>
          </p:nvSpPr>
          <p:spPr bwMode="auto">
            <a:xfrm>
              <a:off x="0" y="1824"/>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1" name="Rectangle 50"/>
            <p:cNvSpPr>
              <a:spLocks noChangeArrowheads="1"/>
            </p:cNvSpPr>
            <p:nvPr/>
          </p:nvSpPr>
          <p:spPr bwMode="auto">
            <a:xfrm>
              <a:off x="0" y="240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32" name="Rectangle 51"/>
            <p:cNvSpPr>
              <a:spLocks noChangeArrowheads="1"/>
            </p:cNvSpPr>
            <p:nvPr/>
          </p:nvSpPr>
          <p:spPr bwMode="auto">
            <a:xfrm>
              <a:off x="0" y="2976"/>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33" name="Rectangle 52"/>
            <p:cNvSpPr>
              <a:spLocks noChangeArrowheads="1"/>
            </p:cNvSpPr>
            <p:nvPr/>
          </p:nvSpPr>
          <p:spPr bwMode="auto">
            <a:xfrm>
              <a:off x="0" y="3552"/>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4" name="Rectangle 53"/>
            <p:cNvSpPr>
              <a:spLocks noChangeArrowheads="1"/>
            </p:cNvSpPr>
            <p:nvPr/>
          </p:nvSpPr>
          <p:spPr bwMode="auto">
            <a:xfrm>
              <a:off x="0" y="412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7" name="Group 63"/>
          <p:cNvGrpSpPr>
            <a:grpSpLocks/>
          </p:cNvGrpSpPr>
          <p:nvPr/>
        </p:nvGrpSpPr>
        <p:grpSpPr bwMode="auto">
          <a:xfrm rot="5400000">
            <a:off x="1790700" y="7734300"/>
            <a:ext cx="7239000" cy="5638800"/>
            <a:chOff x="0" y="480"/>
            <a:chExt cx="4560" cy="3552"/>
          </a:xfrm>
        </p:grpSpPr>
        <p:sp>
          <p:nvSpPr>
            <p:cNvPr id="4120" name="Rectangle 64"/>
            <p:cNvSpPr>
              <a:spLocks noChangeArrowheads="1"/>
            </p:cNvSpPr>
            <p:nvPr/>
          </p:nvSpPr>
          <p:spPr bwMode="auto">
            <a:xfrm>
              <a:off x="0" y="48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21" name="Rectangle 65"/>
            <p:cNvSpPr>
              <a:spLocks noChangeArrowheads="1"/>
            </p:cNvSpPr>
            <p:nvPr/>
          </p:nvSpPr>
          <p:spPr bwMode="auto">
            <a:xfrm>
              <a:off x="0" y="1056"/>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2" name="Rectangle 66"/>
            <p:cNvSpPr>
              <a:spLocks noChangeArrowheads="1"/>
            </p:cNvSpPr>
            <p:nvPr/>
          </p:nvSpPr>
          <p:spPr bwMode="auto">
            <a:xfrm>
              <a:off x="0" y="1632"/>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3" name="Rectangle 67"/>
            <p:cNvSpPr>
              <a:spLocks noChangeArrowheads="1"/>
            </p:cNvSpPr>
            <p:nvPr/>
          </p:nvSpPr>
          <p:spPr bwMode="auto">
            <a:xfrm>
              <a:off x="0" y="220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24" name="Rectangle 68"/>
            <p:cNvSpPr>
              <a:spLocks noChangeArrowheads="1"/>
            </p:cNvSpPr>
            <p:nvPr/>
          </p:nvSpPr>
          <p:spPr bwMode="auto">
            <a:xfrm>
              <a:off x="0" y="2784"/>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5" name="Rectangle 69"/>
            <p:cNvSpPr>
              <a:spLocks noChangeArrowheads="1"/>
            </p:cNvSpPr>
            <p:nvPr/>
          </p:nvSpPr>
          <p:spPr bwMode="auto">
            <a:xfrm>
              <a:off x="0" y="3360"/>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6" name="Rectangle 70"/>
            <p:cNvSpPr>
              <a:spLocks noChangeArrowheads="1"/>
            </p:cNvSpPr>
            <p:nvPr/>
          </p:nvSpPr>
          <p:spPr bwMode="auto">
            <a:xfrm>
              <a:off x="0" y="3936"/>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8" name="Group 71"/>
          <p:cNvGrpSpPr>
            <a:grpSpLocks/>
          </p:cNvGrpSpPr>
          <p:nvPr/>
        </p:nvGrpSpPr>
        <p:grpSpPr bwMode="auto">
          <a:xfrm>
            <a:off x="12268200" y="457200"/>
            <a:ext cx="7239000" cy="5638800"/>
            <a:chOff x="0" y="288"/>
            <a:chExt cx="4560" cy="3552"/>
          </a:xfrm>
        </p:grpSpPr>
        <p:sp>
          <p:nvSpPr>
            <p:cNvPr id="4113" name="Rectangle 72"/>
            <p:cNvSpPr>
              <a:spLocks noChangeArrowheads="1"/>
            </p:cNvSpPr>
            <p:nvPr/>
          </p:nvSpPr>
          <p:spPr bwMode="auto">
            <a:xfrm>
              <a:off x="0" y="28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14" name="Rectangle 73"/>
            <p:cNvSpPr>
              <a:spLocks noChangeArrowheads="1"/>
            </p:cNvSpPr>
            <p:nvPr/>
          </p:nvSpPr>
          <p:spPr bwMode="auto">
            <a:xfrm>
              <a:off x="0" y="864"/>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15" name="Rectangle 74"/>
            <p:cNvSpPr>
              <a:spLocks noChangeArrowheads="1"/>
            </p:cNvSpPr>
            <p:nvPr/>
          </p:nvSpPr>
          <p:spPr bwMode="auto">
            <a:xfrm>
              <a:off x="0" y="1440"/>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6" name="Rectangle 75"/>
            <p:cNvSpPr>
              <a:spLocks noChangeArrowheads="1"/>
            </p:cNvSpPr>
            <p:nvPr/>
          </p:nvSpPr>
          <p:spPr bwMode="auto">
            <a:xfrm>
              <a:off x="0" y="2016"/>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7" name="Rectangle 76"/>
            <p:cNvSpPr>
              <a:spLocks noChangeArrowheads="1"/>
            </p:cNvSpPr>
            <p:nvPr/>
          </p:nvSpPr>
          <p:spPr bwMode="auto">
            <a:xfrm>
              <a:off x="0" y="2592"/>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18" name="Rectangle 77"/>
            <p:cNvSpPr>
              <a:spLocks noChangeArrowheads="1"/>
            </p:cNvSpPr>
            <p:nvPr/>
          </p:nvSpPr>
          <p:spPr bwMode="auto">
            <a:xfrm>
              <a:off x="0" y="3168"/>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9" name="Rectangle 78"/>
            <p:cNvSpPr>
              <a:spLocks noChangeArrowheads="1"/>
            </p:cNvSpPr>
            <p:nvPr/>
          </p:nvSpPr>
          <p:spPr bwMode="auto">
            <a:xfrm>
              <a:off x="0" y="3744"/>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9" name="Group 79"/>
          <p:cNvGrpSpPr>
            <a:grpSpLocks/>
          </p:cNvGrpSpPr>
          <p:nvPr/>
        </p:nvGrpSpPr>
        <p:grpSpPr bwMode="auto">
          <a:xfrm rot="5400000">
            <a:off x="4076700" y="-6438900"/>
            <a:ext cx="7239000" cy="5638800"/>
            <a:chOff x="0" y="480"/>
            <a:chExt cx="4560" cy="3552"/>
          </a:xfrm>
        </p:grpSpPr>
        <p:sp>
          <p:nvSpPr>
            <p:cNvPr id="4106" name="Rectangle 80"/>
            <p:cNvSpPr>
              <a:spLocks noChangeArrowheads="1"/>
            </p:cNvSpPr>
            <p:nvPr/>
          </p:nvSpPr>
          <p:spPr bwMode="auto">
            <a:xfrm>
              <a:off x="0" y="48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07" name="Rectangle 81"/>
            <p:cNvSpPr>
              <a:spLocks noChangeArrowheads="1"/>
            </p:cNvSpPr>
            <p:nvPr/>
          </p:nvSpPr>
          <p:spPr bwMode="auto">
            <a:xfrm>
              <a:off x="0" y="1056"/>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08" name="Rectangle 82"/>
            <p:cNvSpPr>
              <a:spLocks noChangeArrowheads="1"/>
            </p:cNvSpPr>
            <p:nvPr/>
          </p:nvSpPr>
          <p:spPr bwMode="auto">
            <a:xfrm>
              <a:off x="0" y="1632"/>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09" name="Rectangle 83"/>
            <p:cNvSpPr>
              <a:spLocks noChangeArrowheads="1"/>
            </p:cNvSpPr>
            <p:nvPr/>
          </p:nvSpPr>
          <p:spPr bwMode="auto">
            <a:xfrm>
              <a:off x="0" y="220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10" name="Rectangle 84"/>
            <p:cNvSpPr>
              <a:spLocks noChangeArrowheads="1"/>
            </p:cNvSpPr>
            <p:nvPr/>
          </p:nvSpPr>
          <p:spPr bwMode="auto">
            <a:xfrm>
              <a:off x="0" y="2784"/>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1" name="Rectangle 85"/>
            <p:cNvSpPr>
              <a:spLocks noChangeArrowheads="1"/>
            </p:cNvSpPr>
            <p:nvPr/>
          </p:nvSpPr>
          <p:spPr bwMode="auto">
            <a:xfrm>
              <a:off x="0" y="3360"/>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2" name="Rectangle 86"/>
            <p:cNvSpPr>
              <a:spLocks noChangeArrowheads="1"/>
            </p:cNvSpPr>
            <p:nvPr/>
          </p:nvSpPr>
          <p:spPr bwMode="auto">
            <a:xfrm>
              <a:off x="0" y="3936"/>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spTree>
    <p:custDataLst>
      <p:tags r:id="rId1"/>
    </p:custDataLst>
    <p:extLst>
      <p:ext uri="{BB962C8B-B14F-4D97-AF65-F5344CB8AC3E}">
        <p14:creationId xmlns:p14="http://schemas.microsoft.com/office/powerpoint/2010/main" val="3374964766"/>
      </p:ext>
    </p:extLst>
  </p:cSld>
  <p:clrMapOvr>
    <a:masterClrMapping/>
  </p:clrMapOvr>
  <p:transition advTm="2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2500"/>
                            </p:stCondLst>
                            <p:childTnLst>
                              <p:par>
                                <p:cTn id="10" presetID="2" presetClass="entr" presetSubtype="1" fill="hold" nodeType="afterEffect">
                                  <p:stCondLst>
                                    <p:cond delay="100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0-#ppt_h/2"/>
                                          </p:val>
                                        </p:tav>
                                        <p:tav tm="100000">
                                          <p:val>
                                            <p:strVal val="#ppt_y"/>
                                          </p:val>
                                        </p:tav>
                                      </p:tavLst>
                                    </p:anim>
                                  </p:childTnLst>
                                </p:cTn>
                              </p:par>
                            </p:childTnLst>
                          </p:cTn>
                        </p:par>
                        <p:par>
                          <p:cTn id="14" fill="hold" nodeType="afterGroup">
                            <p:stCondLst>
                              <p:cond delay="4000"/>
                            </p:stCondLst>
                            <p:childTnLst>
                              <p:par>
                                <p:cTn id="15" presetID="2" presetClass="entr" presetSubtype="8" fill="hold" nodeType="afterEffect">
                                  <p:stCondLst>
                                    <p:cond delay="100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5500"/>
                            </p:stCondLst>
                            <p:childTnLst>
                              <p:par>
                                <p:cTn id="20" presetID="2" presetClass="entr" presetSubtype="4" fill="hold" nodeType="afterEffect">
                                  <p:stCondLst>
                                    <p:cond delay="100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7000"/>
                            </p:stCondLst>
                            <p:childTnLst>
                              <p:par>
                                <p:cTn id="25" presetID="2" presetClass="entr" presetSubtype="2"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7500"/>
                            </p:stCondLst>
                            <p:childTnLst>
                              <p:par>
                                <p:cTn id="30" presetID="2" presetClass="entr" presetSubtype="1"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0-#ppt_h/2"/>
                                          </p:val>
                                        </p:tav>
                                        <p:tav tm="100000">
                                          <p:val>
                                            <p:strVal val="#ppt_y"/>
                                          </p:val>
                                        </p:tav>
                                      </p:tavLst>
                                    </p:anim>
                                  </p:childTnLst>
                                </p:cTn>
                              </p:par>
                            </p:childTnLst>
                          </p:cTn>
                        </p:par>
                        <p:par>
                          <p:cTn id="34" fill="hold" nodeType="afterGroup">
                            <p:stCondLst>
                              <p:cond delay="8000"/>
                            </p:stCondLst>
                            <p:childTnLst>
                              <p:par>
                                <p:cTn id="35" presetID="2" presetClass="entr" presetSubtype="8"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8500"/>
                            </p:stCondLst>
                            <p:childTnLst>
                              <p:par>
                                <p:cTn id="40" presetID="2" presetClass="entr" presetSubtype="4"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ppt_x"/>
                                          </p:val>
                                        </p:tav>
                                        <p:tav tm="100000">
                                          <p:val>
                                            <p:strVal val="#ppt_x"/>
                                          </p:val>
                                        </p:tav>
                                      </p:tavLst>
                                    </p:anim>
                                    <p:anim calcmode="lin" valueType="num">
                                      <p:cBhvr additive="base">
                                        <p:cTn id="4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dirty="0">
                <a:solidFill>
                  <a:schemeClr val="bg1"/>
                </a:solidFill>
                <a:latin typeface="Arial" panose="020B0604020202020204" pitchFamily="34" charset="0"/>
              </a:rPr>
              <a:t>Question 1</a:t>
            </a:r>
          </a:p>
        </p:txBody>
      </p:sp>
      <p:sp>
        <p:nvSpPr>
          <p:cNvPr id="512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4224249166"/>
      </p:ext>
    </p:extLst>
  </p:cSld>
  <p:clrMapOvr>
    <a:masterClrMapping/>
  </p:clrMapOvr>
  <p:transition>
    <p:zoom/>
    <p:sndAc>
      <p:stSnd>
        <p:snd r:embed="rId2" name="drumroll.wav"/>
      </p:stSnd>
    </p:sndAc>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a:t>
            </a:r>
            <a:r>
              <a:rPr lang="en-GB" sz="2800" dirty="0">
                <a:solidFill>
                  <a:schemeClr val="bg1"/>
                </a:solidFill>
                <a:latin typeface="Arial" panose="020B0604020202020204" pitchFamily="34" charset="0"/>
              </a:rPr>
              <a:t>?</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Motivational Interviewing (MI) in general says...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Most individuals aren’t that unique – that’s why MI work helps a lot of people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Everyone can be open to change because motivation is an internal process that fluctuates with time.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We tend to believe what we hear ourselves say: therefore, get them to come up with self-motivating statements  </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People are more likely to change if they fill good about themselves and are affirmed.</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910847"/>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a:t>
            </a:r>
            <a:r>
              <a:rPr lang="en-GB" sz="2800" dirty="0">
                <a:solidFill>
                  <a:schemeClr val="bg1"/>
                </a:solidFill>
                <a:latin typeface="Arial" panose="020B0604020202020204" pitchFamily="34" charset="0"/>
              </a:rPr>
              <a:t>?</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Motivational Interviewing (MI) in general says...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Most individuals aren’t that unique – that’s why MI work helps a lot of people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Everyone can be open to change because motivation is an internal process that fluctuates with time.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We tend to believe what we hear ourselves say: therefore, get them to come up with self-motivating statements  </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People are more likely to change if they fill good about themselves and are affirmed.</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3612880028"/>
      </p:ext>
    </p:extLst>
  </p:cSld>
  <p:clrMapOvr>
    <a:masterClrMapping/>
  </p:clrMapOvr>
  <p:transition>
    <p:sndAc>
      <p:stSnd>
        <p:snd r:embed="rId3" name="Tarda.wav"/>
      </p:stSnd>
    </p:sndAc>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19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19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£100</a:t>
            </a:r>
            <a:endParaRPr lang="en-US" sz="8000">
              <a:solidFill>
                <a:schemeClr val="bg1"/>
              </a:solidFill>
              <a:latin typeface="Arial" panose="020B0604020202020204" pitchFamily="34" charset="0"/>
            </a:endParaRPr>
          </a:p>
        </p:txBody>
      </p:sp>
      <p:sp>
        <p:nvSpPr>
          <p:cNvPr id="819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19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835669940"/>
      </p:ext>
    </p:extLst>
  </p:cSld>
  <p:clrMapOvr>
    <a:masterClrMapping/>
  </p:clrMapOvr>
  <p:transition>
    <p:zoom/>
    <p:sndAc>
      <p:stSnd>
        <p:snd r:embed="rId2" name="cashreg.wav"/>
      </p:stSnd>
    </p:sndAc>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4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24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2</a:t>
            </a:r>
          </a:p>
        </p:txBody>
      </p:sp>
      <p:sp>
        <p:nvSpPr>
          <p:cNvPr id="1024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24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439734814"/>
      </p:ext>
    </p:extLst>
  </p:cSld>
  <p:clrMapOvr>
    <a:masterClrMapping/>
  </p:clrMapOvr>
  <p:transition>
    <p:zoom/>
    <p:sndAc>
      <p:stSnd>
        <p:snd r:embed="rId2" name="drumroll.wav"/>
      </p:stSnd>
    </p:sndAc>
  </p:transition>
</p:sld>
</file>

<file path=ppt/slides/slide28.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Again, which are</a:t>
            </a:r>
            <a:r>
              <a:rPr lang="en-GB" sz="2800" dirty="0">
                <a:solidFill>
                  <a:srgbClr val="FFFF00"/>
                </a:solidFill>
                <a:latin typeface="Arial" panose="020B0604020202020204" pitchFamily="34" charset="0"/>
              </a:rPr>
              <a:t> false</a:t>
            </a:r>
            <a:r>
              <a:rPr lang="en-GB" sz="2800" dirty="0">
                <a:solidFill>
                  <a:schemeClr val="bg1"/>
                </a:solidFill>
                <a:latin typeface="Arial" panose="020B0604020202020204" pitchFamily="34" charset="0"/>
              </a:rPr>
              <a:t>?</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In respect of the MI process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Good rapport is essential because without rapport there can be no influence.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Ambivalence is good too.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There’s no harm in a little bit of confrontation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Criticising, disapproving, ridiculing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punishing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are NEVER used in MI.</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6"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ChangeAspect="1" noChangeArrowheads="1"/>
          </p:cNvPicPr>
          <p:nvPr>
            <a:audioFile r:link="rId2"/>
            <p:extLst>
              <p:ext uri="{DAA4B4D4-6D71-4841-9C94-3DE7FCFB9230}">
                <p14:media xmlns:p14="http://schemas.microsoft.com/office/powerpoint/2010/main" r:link="rId1"/>
              </p:ext>
            </p:extLst>
          </p:nvPr>
        </p:nvPicPr>
        <p:blipFill>
          <a:blip r:embed="rId7">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611750"/>
      </p:ext>
    </p:extLst>
  </p:cSld>
  <p:clrMapOvr>
    <a:masterClrMapping/>
  </p:clrMapOvr>
  <p:transition>
    <p:zoom/>
    <p:sndAc>
      <p:stSnd>
        <p:snd r:embed="rId5"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5" end="5"/>
                                            </p:txEl>
                                          </p:spTgt>
                                        </p:tgtEl>
                                        <p:attrNameLst>
                                          <p:attrName>style.visibility</p:attrName>
                                        </p:attrNameLst>
                                      </p:cBhvr>
                                      <p:to>
                                        <p:strVal val="visible"/>
                                      </p:to>
                                    </p:set>
                                    <p:anim calcmode="lin" valueType="num">
                                      <p:cBhvr>
                                        <p:cTn id="19" dur="500" fill="hold"/>
                                        <p:tgtEl>
                                          <p:spTgt spid="64520">
                                            <p:txEl>
                                              <p:pRg st="5" end="5"/>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Again, which are</a:t>
            </a:r>
            <a:r>
              <a:rPr lang="en-GB" sz="2800" dirty="0">
                <a:solidFill>
                  <a:srgbClr val="FFFF00"/>
                </a:solidFill>
                <a:latin typeface="Arial" panose="020B0604020202020204" pitchFamily="34" charset="0"/>
              </a:rPr>
              <a:t> false</a:t>
            </a:r>
            <a:r>
              <a:rPr lang="en-GB" sz="2800" dirty="0">
                <a:solidFill>
                  <a:schemeClr val="bg1"/>
                </a:solidFill>
                <a:latin typeface="Arial" panose="020B0604020202020204" pitchFamily="34" charset="0"/>
              </a:rPr>
              <a:t>?</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In respect of the MI process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Good rapport is essential because without rapport there can be no influence.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Ambivalence is good too.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There’s no harm in a little bit of confrontation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Criticising, disapproving, ridiculing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punishing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are NEVER used in MI.</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263108995"/>
      </p:ext>
    </p:extLst>
  </p:cSld>
  <p:clrMapOvr>
    <a:masterClrMapping/>
  </p:clrMapOvr>
  <p:transition>
    <p:sndAc>
      <p:stSnd>
        <p:snd r:embed="rId3" name="Tarda.wav"/>
      </p:stSnd>
    </p:sndAc>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31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331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£200</a:t>
            </a:r>
            <a:endParaRPr lang="en-US" sz="8000">
              <a:solidFill>
                <a:schemeClr val="bg1"/>
              </a:solidFill>
              <a:latin typeface="Arial" panose="020B0604020202020204" pitchFamily="34" charset="0"/>
            </a:endParaRPr>
          </a:p>
        </p:txBody>
      </p:sp>
      <p:sp>
        <p:nvSpPr>
          <p:cNvPr id="1331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331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620163875"/>
      </p:ext>
    </p:extLst>
  </p:cSld>
  <p:clrMapOvr>
    <a:masterClrMapping/>
  </p:clrMapOvr>
  <p:transition>
    <p:zoom/>
    <p:sndAc>
      <p:stSnd>
        <p:snd r:embed="rId2" name="cashreg.wav"/>
      </p:stSnd>
    </p:sndAc>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3490"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3491"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3</a:t>
            </a:r>
          </a:p>
        </p:txBody>
      </p:sp>
      <p:sp>
        <p:nvSpPr>
          <p:cNvPr id="6349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349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722178585"/>
      </p:ext>
    </p:extLst>
  </p:cSld>
  <p:clrMapOvr>
    <a:masterClrMapping/>
  </p:clrMapOvr>
  <p:transition>
    <p:zoom/>
    <p:sndAc>
      <p:stSnd>
        <p:snd r:embed="rId2" name="drumroll.wav"/>
      </p:stSnd>
    </p:sndAc>
  </p:transition>
</p:sld>
</file>

<file path=ppt/slides/slide32.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Again, in terms of the MI process, which are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Ambivalence is a state where you are not sure whether to change or not.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this state, gently pushing someone towards a desired state helps move them</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forward.</a:t>
            </a:r>
          </a:p>
          <a:p>
            <a:pPr indent="0">
              <a:buNone/>
            </a:pPr>
            <a:endParaRPr lang="en-GB" sz="1400" b="1"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Alternatively help them weigh up the pros and cons to (</a:t>
            </a:r>
            <a:r>
              <a:rPr lang="en-GB" b="1" baseline="10000" dirty="0" err="1">
                <a:solidFill>
                  <a:schemeClr val="bg1"/>
                </a:solidFill>
                <a:latin typeface="Arial" panose="020B0604020202020204" pitchFamily="34" charset="0"/>
                <a:cs typeface="Arial" panose="020B0604020202020204" pitchFamily="34" charset="0"/>
              </a:rPr>
              <a:t>i</a:t>
            </a:r>
            <a:r>
              <a:rPr lang="en-GB" b="1" baseline="10000" dirty="0">
                <a:solidFill>
                  <a:schemeClr val="bg1"/>
                </a:solidFill>
                <a:latin typeface="Arial" panose="020B0604020202020204" pitchFamily="34" charset="0"/>
                <a:cs typeface="Arial" panose="020B0604020202020204" pitchFamily="34" charset="0"/>
              </a:rPr>
              <a:t>) change and (ii) not to change</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Exploring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resolving ambivalence enhances extrinsic motivation</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4717471"/>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4" end="4"/>
                                            </p:txEl>
                                          </p:spTgt>
                                        </p:tgtEl>
                                        <p:attrNameLst>
                                          <p:attrName>style.visibility</p:attrName>
                                        </p:attrNameLst>
                                      </p:cBhvr>
                                      <p:to>
                                        <p:strVal val="visible"/>
                                      </p:to>
                                    </p:set>
                                    <p:anim calcmode="lin" valueType="num">
                                      <p:cBhvr>
                                        <p:cTn id="19" dur="500" fill="hold"/>
                                        <p:tgtEl>
                                          <p:spTgt spid="64520">
                                            <p:txEl>
                                              <p:pRg st="4" end="4"/>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4" end="4"/>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6" end="6"/>
                                            </p:txEl>
                                          </p:spTgt>
                                        </p:tgtEl>
                                        <p:attrNameLst>
                                          <p:attrName>style.visibility</p:attrName>
                                        </p:attrNameLst>
                                      </p:cBhvr>
                                      <p:to>
                                        <p:strVal val="visible"/>
                                      </p:to>
                                    </p:set>
                                    <p:anim calcmode="lin" valueType="num">
                                      <p:cBhvr>
                                        <p:cTn id="25"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Again, in terms of the MI process, which are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Ambivalence is a state where you are not sure whether to change or not.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this state, gently pushing someone towards a desired state helps move them</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forward.</a:t>
            </a:r>
          </a:p>
          <a:p>
            <a:pPr indent="0">
              <a:buNone/>
            </a:pPr>
            <a:endParaRPr lang="en-GB" sz="1400" b="1"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Alternatively help them weigh up the pros and cons to (</a:t>
            </a:r>
            <a:r>
              <a:rPr lang="en-GB" b="1" baseline="10000" dirty="0" err="1">
                <a:solidFill>
                  <a:schemeClr val="bg1"/>
                </a:solidFill>
                <a:latin typeface="Arial" panose="020B0604020202020204" pitchFamily="34" charset="0"/>
                <a:cs typeface="Arial" panose="020B0604020202020204" pitchFamily="34" charset="0"/>
              </a:rPr>
              <a:t>i</a:t>
            </a:r>
            <a:r>
              <a:rPr lang="en-GB" b="1" baseline="10000" dirty="0">
                <a:solidFill>
                  <a:schemeClr val="bg1"/>
                </a:solidFill>
                <a:latin typeface="Arial" panose="020B0604020202020204" pitchFamily="34" charset="0"/>
                <a:cs typeface="Arial" panose="020B0604020202020204" pitchFamily="34" charset="0"/>
              </a:rPr>
              <a:t>) change and (ii) not to change</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Exploring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resolving ambivalence enhances extrinsic motivation</a:t>
            </a: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587192344"/>
      </p:ext>
    </p:extLst>
  </p:cSld>
  <p:clrMapOvr>
    <a:masterClrMapping/>
  </p:clrMapOvr>
  <p:transition>
    <p:sndAc>
      <p:stSnd>
        <p:snd r:embed="rId3" name="Tarda.wav"/>
      </p:stSnd>
    </p:sndAc>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562"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63"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£300</a:t>
            </a:r>
            <a:endParaRPr lang="en-US" sz="8000">
              <a:solidFill>
                <a:schemeClr val="bg1"/>
              </a:solidFill>
              <a:latin typeface="Arial" panose="020B0604020202020204" pitchFamily="34" charset="0"/>
            </a:endParaRPr>
          </a:p>
        </p:txBody>
      </p:sp>
      <p:sp>
        <p:nvSpPr>
          <p:cNvPr id="6656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6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98597021"/>
      </p:ext>
    </p:extLst>
  </p:cSld>
  <p:clrMapOvr>
    <a:masterClrMapping/>
  </p:clrMapOvr>
  <p:transition>
    <p:zoom/>
    <p:sndAc>
      <p:stSnd>
        <p:snd r:embed="rId2" name="cashreg.wav"/>
      </p:stSnd>
    </p:sndAc>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338"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4339"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4</a:t>
            </a:r>
          </a:p>
        </p:txBody>
      </p:sp>
      <p:sp>
        <p:nvSpPr>
          <p:cNvPr id="1434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434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372310101"/>
      </p:ext>
    </p:extLst>
  </p:cSld>
  <p:clrMapOvr>
    <a:masterClrMapping/>
  </p:clrMapOvr>
  <p:transition>
    <p:zoom/>
    <p:sndAc>
      <p:stSnd>
        <p:snd r:embed="rId2" name="drumroll.wav"/>
      </p:stSnd>
    </p:sndAc>
  </p:transition>
</p:sld>
</file>

<file path=ppt/slides/slide36.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When we talk of the ‘Spirit of MI’ we mean…</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Getting them to see what you can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 genuine effort on your part to understand</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desire to help and make a difference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rPr>
              <a:t>Valuing them as individuals and respecting their choice even if it goes against what we want for them</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484398"/>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9" end="9"/>
                                            </p:txEl>
                                          </p:spTgt>
                                        </p:tgtEl>
                                        <p:attrNameLst>
                                          <p:attrName>style.visibility</p:attrName>
                                        </p:attrNameLst>
                                      </p:cBhvr>
                                      <p:to>
                                        <p:strVal val="visible"/>
                                      </p:to>
                                    </p:set>
                                    <p:anim calcmode="lin" valueType="num">
                                      <p:cBhvr>
                                        <p:cTn id="25" dur="500" fill="hold"/>
                                        <p:tgtEl>
                                          <p:spTgt spid="64520">
                                            <p:txEl>
                                              <p:pRg st="9" end="9"/>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9" end="9"/>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When we talk of the ‘Spirit of MI’ we mean…</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Getting them to see what you can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 genuine effort on your part to understand</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desire to help and make a difference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rPr>
              <a:t>Valuing them as individuals and respecting their choice even if it goes against what we want for them</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3288133828"/>
      </p:ext>
    </p:extLst>
  </p:cSld>
  <p:clrMapOvr>
    <a:masterClrMapping/>
  </p:clrMapOvr>
  <p:transition>
    <p:sndAc>
      <p:stSnd>
        <p:snd r:embed="rId3" name="Tarda.wav"/>
      </p:stSnd>
    </p:sndAc>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7410"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11"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£500</a:t>
            </a:r>
            <a:endParaRPr lang="en-US" sz="8000">
              <a:solidFill>
                <a:schemeClr val="bg1"/>
              </a:solidFill>
              <a:latin typeface="Arial" panose="020B0604020202020204" pitchFamily="34" charset="0"/>
            </a:endParaRPr>
          </a:p>
        </p:txBody>
      </p:sp>
      <p:sp>
        <p:nvSpPr>
          <p:cNvPr id="1741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1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332168204"/>
      </p:ext>
    </p:extLst>
  </p:cSld>
  <p:clrMapOvr>
    <a:masterClrMapping/>
  </p:clrMapOvr>
  <p:transition>
    <p:zoom/>
    <p:sndAc>
      <p:stSnd>
        <p:snd r:embed="rId2" name="cashreg.wav"/>
      </p:stSnd>
    </p:sndAc>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8434"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35"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5</a:t>
            </a:r>
          </a:p>
        </p:txBody>
      </p:sp>
      <p:sp>
        <p:nvSpPr>
          <p:cNvPr id="1843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3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570031295"/>
      </p:ext>
    </p:extLst>
  </p:cSld>
  <p:clrMapOvr>
    <a:masterClrMapping/>
  </p:clrMapOvr>
  <p:transition>
    <p:zoom/>
    <p:sndAc>
      <p:stSnd>
        <p:snd r:embed="rId2" name="drumroll.wav"/>
      </p:stSnd>
    </p:sndAc>
  </p:transition>
</p:sld>
</file>

<file path=ppt/slides/slide40.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about MI skills are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 with your eyes and ears.   Summarise with your mouth</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Don’t empathise – because when you empathise, you also inadvertently collude!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Listening helps them feel  understood, you get a better understanding and it can help you develop discrepancy.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must use as many MI skills as possible if you want to help someone change.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74861"/>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about MI skills are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 with your eyes and ears.   Summarise with your mouth</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6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Don’t empathise – because when you empathise, you also inadvertently collude!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Listening helps them feel  understood, you get a better understanding and it can help you develop discrepancy.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must use as many MI skills as possible if you want to help someone change.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992932300"/>
      </p:ext>
    </p:extLst>
  </p:cSld>
  <p:clrMapOvr>
    <a:masterClrMapping/>
  </p:clrMapOvr>
  <p:transition>
    <p:sndAc>
      <p:stSnd>
        <p:snd r:embed="rId3" name="Tarda.wav"/>
      </p:stSnd>
    </p:sndAc>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Style &amp; Response</a:t>
            </a:r>
          </a:p>
        </p:txBody>
      </p:sp>
      <p:graphicFrame>
        <p:nvGraphicFramePr>
          <p:cNvPr id="6" name="Content Placeholder 5"/>
          <p:cNvGraphicFramePr>
            <a:graphicFrameLocks noGrp="1"/>
          </p:cNvGraphicFramePr>
          <p:nvPr>
            <p:ph idx="1"/>
            <p:extLst/>
          </p:nvPr>
        </p:nvGraphicFramePr>
        <p:xfrm>
          <a:off x="1023938" y="2286000"/>
          <a:ext cx="9720262" cy="40227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274313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506"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07"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£1,000</a:t>
            </a:r>
            <a:endParaRPr lang="en-US" sz="8000">
              <a:solidFill>
                <a:schemeClr val="bg1"/>
              </a:solidFill>
              <a:latin typeface="Arial" panose="020B0604020202020204" pitchFamily="34" charset="0"/>
            </a:endParaRPr>
          </a:p>
        </p:txBody>
      </p:sp>
      <p:sp>
        <p:nvSpPr>
          <p:cNvPr id="2150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0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670436302"/>
      </p:ext>
    </p:extLst>
  </p:cSld>
  <p:clrMapOvr>
    <a:masterClrMapping/>
  </p:clrMapOvr>
  <p:transition>
    <p:zoom/>
    <p:sndAc>
      <p:stSnd>
        <p:snd r:embed="rId2" name="cashreg.wav"/>
      </p:stSnd>
    </p:sndAc>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530"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531"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6</a:t>
            </a:r>
          </a:p>
        </p:txBody>
      </p:sp>
      <p:sp>
        <p:nvSpPr>
          <p:cNvPr id="2253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53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950394752"/>
      </p:ext>
    </p:extLst>
  </p:cSld>
  <p:clrMapOvr>
    <a:masterClrMapping/>
  </p:clrMapOvr>
  <p:transition>
    <p:zoom/>
    <p:sndAc>
      <p:stSnd>
        <p:snd r:embed="rId2" name="drumroll.wav"/>
      </p:stSnd>
    </p:sndAc>
  </p:transition>
</p:sld>
</file>

<file path=ppt/slides/slide45.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Non-verbal communication contributes to 58% of all communication.  </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Of the rest (42%)…</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8%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20%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34%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22% of all communication.</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7248796"/>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1" end="1"/>
                                            </p:txEl>
                                          </p:spTgt>
                                        </p:tgtEl>
                                        <p:attrNameLst>
                                          <p:attrName>style.visibility</p:attrName>
                                        </p:attrNameLst>
                                      </p:cBhvr>
                                      <p:to>
                                        <p:strVal val="visible"/>
                                      </p:to>
                                    </p:set>
                                    <p:anim calcmode="lin" valueType="num">
                                      <p:cBhvr>
                                        <p:cTn id="7" dur="500" fill="hold"/>
                                        <p:tgtEl>
                                          <p:spTgt spid="64520">
                                            <p:txEl>
                                              <p:pRg st="1" end="1"/>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1" end="1"/>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4" end="4"/>
                                            </p:txEl>
                                          </p:spTgt>
                                        </p:tgtEl>
                                        <p:attrNameLst>
                                          <p:attrName>style.visibility</p:attrName>
                                        </p:attrNameLst>
                                      </p:cBhvr>
                                      <p:to>
                                        <p:strVal val="visible"/>
                                      </p:to>
                                    </p:set>
                                    <p:anim calcmode="lin" valueType="num">
                                      <p:cBhvr>
                                        <p:cTn id="13" dur="500" fill="hold"/>
                                        <p:tgtEl>
                                          <p:spTgt spid="64520">
                                            <p:txEl>
                                              <p:pRg st="4" end="4"/>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4" end="4"/>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7" end="7"/>
                                            </p:txEl>
                                          </p:spTgt>
                                        </p:tgtEl>
                                        <p:attrNameLst>
                                          <p:attrName>style.visibility</p:attrName>
                                        </p:attrNameLst>
                                      </p:cBhvr>
                                      <p:to>
                                        <p:strVal val="visible"/>
                                      </p:to>
                                    </p:set>
                                    <p:anim calcmode="lin" valueType="num">
                                      <p:cBhvr>
                                        <p:cTn id="19" dur="500" fill="hold"/>
                                        <p:tgtEl>
                                          <p:spTgt spid="64520">
                                            <p:txEl>
                                              <p:pRg st="7" end="7"/>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7" end="7"/>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10" end="10"/>
                                            </p:txEl>
                                          </p:spTgt>
                                        </p:tgtEl>
                                        <p:attrNameLst>
                                          <p:attrName>style.visibility</p:attrName>
                                        </p:attrNameLst>
                                      </p:cBhvr>
                                      <p:to>
                                        <p:strVal val="visible"/>
                                      </p:to>
                                    </p:set>
                                    <p:anim calcmode="lin" valueType="num">
                                      <p:cBhvr>
                                        <p:cTn id="25" dur="500" fill="hold"/>
                                        <p:tgtEl>
                                          <p:spTgt spid="64520">
                                            <p:txEl>
                                              <p:pRg st="10" end="10"/>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10" end="10"/>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Non-verbal communication contributes to 58% of all communication.  </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Of the rest (42%)…</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8%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20%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34%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22% of all communication.</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72845772"/>
      </p:ext>
    </p:extLst>
  </p:cSld>
  <p:clrMapOvr>
    <a:masterClrMapping/>
  </p:clrMapOvr>
  <p:transition>
    <p:sndAc>
      <p:stSnd>
        <p:snd r:embed="rId3" name="Tarda.wav"/>
      </p:stSnd>
    </p:sndAc>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nvPr>
        </p:nvGraphicFramePr>
        <p:xfrm>
          <a:off x="1981200" y="1179980"/>
          <a:ext cx="8175812" cy="43099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994223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3"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£2,000</a:t>
            </a:r>
            <a:endParaRPr lang="en-US" sz="8000">
              <a:solidFill>
                <a:schemeClr val="bg1"/>
              </a:solidFill>
              <a:latin typeface="Arial" panose="020B0604020202020204" pitchFamily="34" charset="0"/>
            </a:endParaRPr>
          </a:p>
        </p:txBody>
      </p:sp>
      <p:sp>
        <p:nvSpPr>
          <p:cNvPr id="2560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221249676"/>
      </p:ext>
    </p:extLst>
  </p:cSld>
  <p:clrMapOvr>
    <a:masterClrMapping/>
  </p:clrMapOvr>
  <p:transition>
    <p:zoom/>
    <p:sndAc>
      <p:stSnd>
        <p:snd r:embed="rId2" name="cashreg.wav"/>
      </p:stSnd>
    </p:sndAc>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6626"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627"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7</a:t>
            </a:r>
          </a:p>
        </p:txBody>
      </p:sp>
      <p:sp>
        <p:nvSpPr>
          <p:cNvPr id="2662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62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774493128"/>
      </p:ext>
    </p:extLst>
  </p:cSld>
  <p:clrMapOvr>
    <a:masterClrMapping/>
  </p:clrMapOvr>
  <p:transition>
    <p:zoom/>
    <p:sndAc>
      <p:stSnd>
        <p:snd r:embed="rId2" name="drumroll.wav"/>
      </p:stSnd>
    </p:sndAc>
  </p:transition>
</p:sld>
</file>

<file path=ppt/slides/slide50.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wrong</a:t>
            </a:r>
            <a:r>
              <a:rPr lang="en-GB" sz="2800" dirty="0">
                <a:solidFill>
                  <a:schemeClr val="bg1"/>
                </a:solidFill>
                <a:latin typeface="Arial" panose="020B0604020202020204" pitchFamily="34" charset="0"/>
              </a:rPr>
              <a:t> about verbal and non-verbal cues?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Closed arms invariably means they are ‘closing up’.</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It’s okay to reflect back to them what you ‘hear’ and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particular, watch out for early signs of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Style flexibility is the ability to adapt your behaviour and what you say in response to theirs.</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350235"/>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9" end="9"/>
                                            </p:txEl>
                                          </p:spTgt>
                                        </p:tgtEl>
                                        <p:attrNameLst>
                                          <p:attrName>style.visibility</p:attrName>
                                        </p:attrNameLst>
                                      </p:cBhvr>
                                      <p:to>
                                        <p:strVal val="visible"/>
                                      </p:to>
                                    </p:set>
                                    <p:anim calcmode="lin" valueType="num">
                                      <p:cBhvr>
                                        <p:cTn id="25" dur="500" fill="hold"/>
                                        <p:tgtEl>
                                          <p:spTgt spid="64520">
                                            <p:txEl>
                                              <p:pRg st="9" end="9"/>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9" end="9"/>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wrong</a:t>
            </a:r>
            <a:r>
              <a:rPr lang="en-GB" sz="2800" dirty="0">
                <a:solidFill>
                  <a:schemeClr val="bg1"/>
                </a:solidFill>
                <a:latin typeface="Arial" panose="020B0604020202020204" pitchFamily="34" charset="0"/>
              </a:rPr>
              <a:t> about verbal and non-verbal cues?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fontScale="92500" lnSpcReduction="20000"/>
          </a:bodyPr>
          <a:lstStyle/>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Closed arms invariably means they are ‘closing up’.</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It’s okay to reflect back to them what you ‘hear’ and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particular, watch out for early signs of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Style flexibility is the ability to adapt your behaviour and what you say in response to theirs.</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3273354086"/>
      </p:ext>
    </p:extLst>
  </p:cSld>
  <p:clrMapOvr>
    <a:masterClrMapping/>
  </p:clrMapOvr>
  <p:transition>
    <p:sndAc>
      <p:stSnd>
        <p:snd r:embed="rId3" name="Tarda.wav"/>
      </p:stSnd>
    </p:sndAc>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9698"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9699"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£4,000</a:t>
            </a:r>
            <a:endParaRPr lang="en-US" sz="8000">
              <a:solidFill>
                <a:schemeClr val="bg1"/>
              </a:solidFill>
              <a:latin typeface="Arial" panose="020B0604020202020204" pitchFamily="34" charset="0"/>
            </a:endParaRPr>
          </a:p>
        </p:txBody>
      </p:sp>
      <p:sp>
        <p:nvSpPr>
          <p:cNvPr id="2970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970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446967485"/>
      </p:ext>
    </p:extLst>
  </p:cSld>
  <p:clrMapOvr>
    <a:masterClrMapping/>
  </p:clrMapOvr>
  <p:transition>
    <p:zoom/>
    <p:sndAc>
      <p:stSnd>
        <p:snd r:embed="rId2" name="cashreg.wav"/>
      </p:stSnd>
    </p:sndAc>
  </p:transition>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2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72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8</a:t>
            </a:r>
          </a:p>
        </p:txBody>
      </p:sp>
      <p:sp>
        <p:nvSpPr>
          <p:cNvPr id="3072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72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659764766"/>
      </p:ext>
    </p:extLst>
  </p:cSld>
  <p:clrMapOvr>
    <a:masterClrMapping/>
  </p:clrMapOvr>
  <p:transition>
    <p:zoom/>
    <p:sndAc>
      <p:stSnd>
        <p:snd r:embed="rId2" name="drumroll.wav"/>
      </p:stSnd>
    </p:sndAc>
  </p:transition>
</p:sld>
</file>

<file path=ppt/slides/slide54.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When asking questions…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Don’t ask many closed questions.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But you can ask as many open questions as you like.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 other person is talking, don’t cut them short, even if you think you know what they are trying to say.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purpose of asking questions is to understand someone’s reality.</a:t>
            </a: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608124"/>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no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When asking questions…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Don’t ask many closed questions.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But you can ask as many open questions as you like.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 other person is talking, don’t cut them short, even if you think you know what they are trying to say.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purpose of asking questions is to understand someone’s reality.</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2433756869"/>
      </p:ext>
    </p:extLst>
  </p:cSld>
  <p:clrMapOvr>
    <a:masterClrMapping/>
  </p:clrMapOvr>
  <p:transition>
    <p:sndAc>
      <p:stSnd>
        <p:snd r:embed="rId3" name="Tarda.wav"/>
      </p:stSnd>
    </p:sndAc>
  </p:transition>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379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79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£8,000</a:t>
            </a:r>
            <a:endParaRPr lang="en-US" sz="8000">
              <a:solidFill>
                <a:schemeClr val="bg1"/>
              </a:solidFill>
              <a:latin typeface="Arial" panose="020B0604020202020204" pitchFamily="34" charset="0"/>
            </a:endParaRPr>
          </a:p>
        </p:txBody>
      </p:sp>
      <p:sp>
        <p:nvSpPr>
          <p:cNvPr id="3379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79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379736063"/>
      </p:ext>
    </p:extLst>
  </p:cSld>
  <p:clrMapOvr>
    <a:masterClrMapping/>
  </p:clrMapOvr>
  <p:transition>
    <p:zoom/>
    <p:sndAc>
      <p:stSnd>
        <p:snd r:embed="rId2" name="cashreg.wav"/>
      </p:stSnd>
    </p:sndAc>
  </p:transition>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4818"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4819"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9</a:t>
            </a:r>
          </a:p>
        </p:txBody>
      </p:sp>
      <p:sp>
        <p:nvSpPr>
          <p:cNvPr id="3482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482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492295199"/>
      </p:ext>
    </p:extLst>
  </p:cSld>
  <p:clrMapOvr>
    <a:masterClrMapping/>
  </p:clrMapOvr>
  <p:transition>
    <p:zoom/>
    <p:sndAc>
      <p:stSnd>
        <p:snd r:embed="rId2" name="drumroll.wav"/>
      </p:stSnd>
    </p:sndAc>
  </p:transition>
</p:sld>
</file>

<file path=ppt/slides/slide58.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 </a:t>
            </a:r>
            <a:r>
              <a:rPr lang="en-GB" sz="2800" dirty="0">
                <a:solidFill>
                  <a:schemeClr val="bg1"/>
                </a:solidFill>
                <a:latin typeface="Arial" panose="020B0604020202020204" pitchFamily="34" charset="0"/>
              </a:rPr>
              <a:t>about developing discrepancy?</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Discrepant means ‘inconsistent’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Discrepancy and Cognitive Dissonance are the same thing</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sz="24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aim is to enhance intrinsic motivation through creating internal discomfort which the person will want to lessen through change activity.</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internally change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0151763"/>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 </a:t>
            </a:r>
            <a:r>
              <a:rPr lang="en-GB" sz="2800" dirty="0">
                <a:solidFill>
                  <a:schemeClr val="bg1"/>
                </a:solidFill>
                <a:latin typeface="Arial" panose="020B0604020202020204" pitchFamily="34" charset="0"/>
              </a:rPr>
              <a:t>about developing discrepancy?</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Discrepant means ‘inconsistent’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Discrepancy and Cognitive Dissonance are the same thing</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sz="24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aim is to enhance intrinsic motivation through creating internal discomfort which the person will want to lessen through change activity.</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internally change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588753659"/>
      </p:ext>
    </p:extLst>
  </p:cSld>
  <p:clrMapOvr>
    <a:masterClrMapping/>
  </p:clrMapOvr>
  <p:transition>
    <p:sndAc>
      <p:stSnd>
        <p:snd r:embed="rId3" name="Tarda.wav"/>
      </p:stSnd>
    </p:sndAc>
  </p:transition>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7890"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891"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£16,000</a:t>
            </a:r>
            <a:endParaRPr lang="en-US" sz="8000">
              <a:solidFill>
                <a:schemeClr val="bg1"/>
              </a:solidFill>
              <a:latin typeface="Arial" panose="020B0604020202020204" pitchFamily="34" charset="0"/>
            </a:endParaRPr>
          </a:p>
        </p:txBody>
      </p:sp>
      <p:sp>
        <p:nvSpPr>
          <p:cNvPr id="3789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89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77873256"/>
      </p:ext>
    </p:extLst>
  </p:cSld>
  <p:clrMapOvr>
    <a:masterClrMapping/>
  </p:clrMapOvr>
  <p:transition>
    <p:zoom/>
    <p:sndAc>
      <p:stSnd>
        <p:snd r:embed="rId2" name="cashreg.wav"/>
      </p:stSnd>
    </p:sndAc>
  </p:transition>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914"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8915"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10</a:t>
            </a:r>
          </a:p>
        </p:txBody>
      </p:sp>
      <p:sp>
        <p:nvSpPr>
          <p:cNvPr id="3891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891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054184103"/>
      </p:ext>
    </p:extLst>
  </p:cSld>
  <p:clrMapOvr>
    <a:masterClrMapping/>
  </p:clrMapOvr>
  <p:transition>
    <p:zoom/>
    <p:sndAc>
      <p:stSnd>
        <p:snd r:embed="rId2" name="drumroll.wav"/>
      </p:stSnd>
    </p:sndAc>
  </p:transition>
</p:sld>
</file>

<file path=ppt/slides/slide62.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true</a:t>
            </a:r>
            <a:r>
              <a:rPr lang="en-GB" sz="2800" dirty="0">
                <a:solidFill>
                  <a:schemeClr val="bg1"/>
                </a:solidFill>
                <a:latin typeface="Arial" panose="020B0604020202020204" pitchFamily="34" charset="0"/>
              </a:rPr>
              <a:t> about resistance?</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It’s not surprising that individuals resist.  After all, all change work involves a loss of some sort.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If you hear a lot of ‘ah but’, the person is probably resisting!</a:t>
            </a: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In which case, stop, ask more OPEN questions and explore the resistance.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Resistance is a NORMAL part of the change process.  Don’t see it as negative.</a:t>
            </a: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endParaRPr lang="en-GB" sz="1600"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7314695"/>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true</a:t>
            </a:r>
            <a:r>
              <a:rPr lang="en-GB" sz="2800" dirty="0">
                <a:solidFill>
                  <a:schemeClr val="bg1"/>
                </a:solidFill>
                <a:latin typeface="Arial" panose="020B0604020202020204" pitchFamily="34" charset="0"/>
              </a:rPr>
              <a:t> about resistance?</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It’s not surprising that individuals resist.  After all, all change work involves a loss of some sort.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If you hear a lot of ‘ah but’, the person is probably resisting!</a:t>
            </a: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In which case, stop, ask more OPEN questions and explore the resistance.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Resistance is a NORMAL part of the change process.  Don’t see it as negative.</a:t>
            </a:r>
          </a:p>
          <a:p>
            <a:pPr marL="0" indent="0">
              <a:buNone/>
            </a:pPr>
            <a:endParaRPr lang="en-GB" sz="100" b="1" baseline="10000" dirty="0">
              <a:solidFill>
                <a:schemeClr val="bg1"/>
              </a:solidFill>
              <a:latin typeface="Arial" panose="020B0604020202020204" pitchFamily="34" charset="0"/>
              <a:cs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663292969"/>
      </p:ext>
    </p:extLst>
  </p:cSld>
  <p:clrMapOvr>
    <a:masterClrMapping/>
  </p:clrMapOvr>
  <p:transition>
    <p:sndAc>
      <p:stSnd>
        <p:snd r:embed="rId3" name="Tarda.wav"/>
      </p:stSnd>
    </p:sndAc>
  </p:transition>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1986"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987"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£32,000</a:t>
            </a:r>
            <a:endParaRPr lang="en-US" sz="8000">
              <a:solidFill>
                <a:schemeClr val="bg1"/>
              </a:solidFill>
              <a:latin typeface="Arial" panose="020B0604020202020204" pitchFamily="34" charset="0"/>
            </a:endParaRPr>
          </a:p>
        </p:txBody>
      </p:sp>
      <p:sp>
        <p:nvSpPr>
          <p:cNvPr id="4198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98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480963236"/>
      </p:ext>
    </p:extLst>
  </p:cSld>
  <p:clrMapOvr>
    <a:masterClrMapping/>
  </p:clrMapOvr>
  <p:transition>
    <p:zoom/>
    <p:sndAc>
      <p:stSnd>
        <p:snd r:embed="rId2" name="cashreg.wav"/>
      </p:stSnd>
    </p:sndAc>
  </p:transition>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3010"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3011"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11</a:t>
            </a:r>
          </a:p>
        </p:txBody>
      </p:sp>
      <p:sp>
        <p:nvSpPr>
          <p:cNvPr id="4301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301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281593281"/>
      </p:ext>
    </p:extLst>
  </p:cSld>
  <p:clrMapOvr>
    <a:masterClrMapping/>
  </p:clrMapOvr>
  <p:transition>
    <p:zoom/>
    <p:sndAc>
      <p:stSnd>
        <p:snd r:embed="rId2" name="drumroll.wav"/>
      </p:stSnd>
    </p:sndAc>
  </p:transition>
</p:sld>
</file>

<file path=ppt/slides/slide66.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 about resistance?</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If resistance starts to  increase during the meeting, back off and change your style.  Listen, reflect, explore.</a:t>
            </a:r>
          </a:p>
          <a:p>
            <a:pPr indent="0">
              <a:buNone/>
            </a:pPr>
            <a:endParaRPr lang="en-GB" sz="36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Avoid argument and don’t criticise</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you persevere with what you are doing, you will eventually break through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Interrogating them with Socratic questions will make them worse!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8717353"/>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 about resistance?</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If resistance starts to  increase during the meeting, back off and change your style.  Listen, reflect, explore.</a:t>
            </a:r>
          </a:p>
          <a:p>
            <a:pPr indent="0">
              <a:buNone/>
            </a:pPr>
            <a:endParaRPr lang="en-GB" sz="36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Avoid argument and don’t criticise</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you persevere with what you are doing, you will eventually break through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Interrogating them with Socratic questions will make them worse!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273234259"/>
      </p:ext>
    </p:extLst>
  </p:cSld>
  <p:clrMapOvr>
    <a:masterClrMapping/>
  </p:clrMapOvr>
  <p:transition>
    <p:sndAc>
      <p:stSnd>
        <p:snd r:embed="rId3" name="Tarda.wav"/>
      </p:stSnd>
    </p:sndAc>
  </p:transition>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6082"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083"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£64,000</a:t>
            </a:r>
            <a:endParaRPr lang="en-US" sz="8000">
              <a:solidFill>
                <a:schemeClr val="bg1"/>
              </a:solidFill>
              <a:latin typeface="Arial" panose="020B0604020202020204" pitchFamily="34" charset="0"/>
            </a:endParaRPr>
          </a:p>
        </p:txBody>
      </p:sp>
      <p:sp>
        <p:nvSpPr>
          <p:cNvPr id="4608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08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607128903"/>
      </p:ext>
    </p:extLst>
  </p:cSld>
  <p:clrMapOvr>
    <a:masterClrMapping/>
  </p:clrMapOvr>
  <p:transition>
    <p:zoom/>
    <p:sndAc>
      <p:stSnd>
        <p:snd r:embed="rId2" name="cashreg.wav"/>
      </p:stSnd>
    </p:sndAc>
  </p:transition>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7106"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7107"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12</a:t>
            </a:r>
          </a:p>
        </p:txBody>
      </p:sp>
      <p:sp>
        <p:nvSpPr>
          <p:cNvPr id="4710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710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057133384"/>
      </p:ext>
    </p:extLst>
  </p:cSld>
  <p:clrMapOvr>
    <a:masterClrMapping/>
  </p:clrMapOvr>
  <p:transition>
    <p:zoom/>
    <p:sndAc>
      <p:stSnd>
        <p:snd r:embed="rId2" name="drumroll.wav"/>
      </p:stSnd>
    </p:sndAc>
  </p:transition>
</p:sld>
</file>

<file path=ppt/slides/slide70.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methods is </a:t>
            </a:r>
            <a:r>
              <a:rPr lang="en-GB" sz="2800" dirty="0">
                <a:solidFill>
                  <a:srgbClr val="FFFF00"/>
                </a:solidFill>
                <a:latin typeface="Arial" panose="020B0604020202020204" pitchFamily="34" charset="0"/>
              </a:rPr>
              <a:t>not good </a:t>
            </a:r>
            <a:r>
              <a:rPr lang="en-GB" sz="2800" dirty="0">
                <a:solidFill>
                  <a:schemeClr val="bg1"/>
                </a:solidFill>
                <a:latin typeface="Arial" panose="020B0604020202020204" pitchFamily="34" charset="0"/>
              </a:rPr>
              <a:t>for getting people to change?</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Advice given as a command or value judgement is effective (e.g. </a:t>
            </a:r>
            <a:r>
              <a:rPr lang="en-GB" b="1" i="1" baseline="10000" dirty="0">
                <a:solidFill>
                  <a:schemeClr val="bg1"/>
                </a:solidFill>
                <a:latin typeface="Arial" panose="020B0604020202020204" pitchFamily="34" charset="0"/>
                <a:cs typeface="Arial" panose="020B0604020202020204" pitchFamily="34" charset="0"/>
              </a:rPr>
              <a:t>I think you should…</a:t>
            </a:r>
            <a:r>
              <a:rPr lang="en-GB" b="1" baseline="10000" dirty="0">
                <a:solidFill>
                  <a:schemeClr val="bg1"/>
                </a:solidFill>
                <a:latin typeface="Arial" panose="020B0604020202020204" pitchFamily="34" charset="0"/>
                <a:cs typeface="Arial" panose="020B0604020202020204" pitchFamily="34" charset="0"/>
              </a:rPr>
              <a: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given as feedback and possible options is also effective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36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should be specific to identifiable behaviour</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change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4020795"/>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5" end="5"/>
                                            </p:txEl>
                                          </p:spTgt>
                                        </p:tgtEl>
                                        <p:attrNameLst>
                                          <p:attrName>style.visibility</p:attrName>
                                        </p:attrNameLst>
                                      </p:cBhvr>
                                      <p:to>
                                        <p:strVal val="visible"/>
                                      </p:to>
                                    </p:set>
                                    <p:anim calcmode="lin" valueType="num">
                                      <p:cBhvr>
                                        <p:cTn id="19" dur="500" fill="hold"/>
                                        <p:tgtEl>
                                          <p:spTgt spid="64520">
                                            <p:txEl>
                                              <p:pRg st="5" end="5"/>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methods is </a:t>
            </a:r>
            <a:r>
              <a:rPr lang="en-GB" sz="2800" dirty="0">
                <a:solidFill>
                  <a:srgbClr val="FFFF00"/>
                </a:solidFill>
                <a:latin typeface="Arial" panose="020B0604020202020204" pitchFamily="34" charset="0"/>
              </a:rPr>
              <a:t>not good </a:t>
            </a:r>
            <a:r>
              <a:rPr lang="en-GB" sz="2800" dirty="0">
                <a:solidFill>
                  <a:schemeClr val="bg1"/>
                </a:solidFill>
                <a:latin typeface="Arial" panose="020B0604020202020204" pitchFamily="34" charset="0"/>
              </a:rPr>
              <a:t>for getting people to change?</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Advice given as a command or value judgement is effective (e.g. </a:t>
            </a:r>
            <a:r>
              <a:rPr lang="en-GB" b="1" i="1" baseline="10000" dirty="0">
                <a:solidFill>
                  <a:schemeClr val="bg1"/>
                </a:solidFill>
                <a:latin typeface="Arial" panose="020B0604020202020204" pitchFamily="34" charset="0"/>
                <a:cs typeface="Arial" panose="020B0604020202020204" pitchFamily="34" charset="0"/>
              </a:rPr>
              <a:t>I think you should…</a:t>
            </a:r>
            <a:r>
              <a:rPr lang="en-GB" b="1" baseline="10000" dirty="0">
                <a:solidFill>
                  <a:schemeClr val="bg1"/>
                </a:solidFill>
                <a:latin typeface="Arial" panose="020B0604020202020204" pitchFamily="34" charset="0"/>
                <a:cs typeface="Arial" panose="020B0604020202020204" pitchFamily="34" charset="0"/>
              </a:rPr>
              <a: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given as feedback and possible options is also effective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36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should be specific to identifiable behaviour</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change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134489905"/>
      </p:ext>
    </p:extLst>
  </p:cSld>
  <p:clrMapOvr>
    <a:masterClrMapping/>
  </p:clrMapOvr>
  <p:transition>
    <p:sndAc>
      <p:stSnd>
        <p:snd r:embed="rId3" name="Tarda.wav"/>
      </p:stSnd>
    </p:sndAc>
  </p:transition>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0178"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79"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£125,000</a:t>
            </a:r>
            <a:endParaRPr lang="en-US" sz="8000">
              <a:solidFill>
                <a:schemeClr val="bg1"/>
              </a:solidFill>
              <a:latin typeface="Arial" panose="020B0604020202020204" pitchFamily="34" charset="0"/>
            </a:endParaRPr>
          </a:p>
        </p:txBody>
      </p:sp>
      <p:sp>
        <p:nvSpPr>
          <p:cNvPr id="5018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8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993118845"/>
      </p:ext>
    </p:extLst>
  </p:cSld>
  <p:clrMapOvr>
    <a:masterClrMapping/>
  </p:clrMapOvr>
  <p:transition>
    <p:zoom/>
    <p:sndAc>
      <p:stSnd>
        <p:snd r:embed="rId2" name="cashreg.wav"/>
      </p:stSnd>
    </p:sndAc>
  </p:transition>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0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0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13</a:t>
            </a:r>
          </a:p>
        </p:txBody>
      </p:sp>
      <p:sp>
        <p:nvSpPr>
          <p:cNvPr id="5120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0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802986353"/>
      </p:ext>
    </p:extLst>
  </p:cSld>
  <p:clrMapOvr>
    <a:masterClrMapping/>
  </p:clrMapOvr>
  <p:transition>
    <p:zoom/>
    <p:sndAc>
      <p:stSnd>
        <p:snd r:embed="rId2" name="drumroll.wav"/>
      </p:stSnd>
    </p:sndAc>
  </p:transition>
</p:sld>
</file>

<file path=ppt/slides/slide74.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 </a:t>
            </a:r>
            <a:r>
              <a:rPr lang="en-GB" sz="2800" dirty="0">
                <a:solidFill>
                  <a:schemeClr val="bg1"/>
                </a:solidFill>
                <a:latin typeface="Arial" panose="020B0604020202020204" pitchFamily="34" charset="0"/>
              </a:rPr>
              <a:t>about Self-Supporting Statements?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‘That’s it, I need to change’ is an example of a self-supporting statement.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they are struggling with coming up with self-supporting statements, you can offer suggestions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This is also called ‘commitment talk’</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As facilitators, our belief in their abilities affects them too.</a:t>
            </a: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653166"/>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5" end="5"/>
                                            </p:txEl>
                                          </p:spTgt>
                                        </p:tgtEl>
                                        <p:attrNameLst>
                                          <p:attrName>style.visibility</p:attrName>
                                        </p:attrNameLst>
                                      </p:cBhvr>
                                      <p:to>
                                        <p:strVal val="visible"/>
                                      </p:to>
                                    </p:set>
                                    <p:anim calcmode="lin" valueType="num">
                                      <p:cBhvr>
                                        <p:cTn id="19" dur="500" fill="hold"/>
                                        <p:tgtEl>
                                          <p:spTgt spid="64520">
                                            <p:txEl>
                                              <p:pRg st="5" end="5"/>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 </a:t>
            </a:r>
            <a:r>
              <a:rPr lang="en-GB" sz="2800" dirty="0">
                <a:solidFill>
                  <a:schemeClr val="bg1"/>
                </a:solidFill>
                <a:latin typeface="Arial" panose="020B0604020202020204" pitchFamily="34" charset="0"/>
              </a:rPr>
              <a:t>about Self-Supporting Statements?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‘That’s it, I need to change’ is an example of a self-supporting statement.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they are struggling with coming up with self-supporting statements, you should offer suggestions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This is also called ‘commitment talk’</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As facilitators, our belief in their abilities affects them too.</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4218270917"/>
      </p:ext>
    </p:extLst>
  </p:cSld>
  <p:clrMapOvr>
    <a:masterClrMapping/>
  </p:clrMapOvr>
  <p:transition>
    <p:sndAc>
      <p:stSnd>
        <p:snd r:embed="rId3" name="Tarda.wav"/>
      </p:stSnd>
    </p:sndAc>
  </p:transition>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427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427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£250,000</a:t>
            </a:r>
            <a:endParaRPr lang="en-US" sz="8000">
              <a:solidFill>
                <a:schemeClr val="bg1"/>
              </a:solidFill>
              <a:latin typeface="Arial" panose="020B0604020202020204" pitchFamily="34" charset="0"/>
            </a:endParaRPr>
          </a:p>
        </p:txBody>
      </p:sp>
      <p:sp>
        <p:nvSpPr>
          <p:cNvPr id="5427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427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679212993"/>
      </p:ext>
    </p:extLst>
  </p:cSld>
  <p:clrMapOvr>
    <a:masterClrMapping/>
  </p:clrMapOvr>
  <p:transition>
    <p:zoom/>
    <p:sndAc>
      <p:stSnd>
        <p:snd r:embed="rId2" name="cashreg.wav"/>
      </p:stSnd>
    </p:sndAc>
  </p:transition>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5298"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5299"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14</a:t>
            </a:r>
          </a:p>
        </p:txBody>
      </p:sp>
      <p:sp>
        <p:nvSpPr>
          <p:cNvPr id="5530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530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39651852"/>
      </p:ext>
    </p:extLst>
  </p:cSld>
  <p:clrMapOvr>
    <a:masterClrMapping/>
  </p:clrMapOvr>
  <p:transition>
    <p:zoom/>
    <p:sndAc>
      <p:stSnd>
        <p:snd r:embed="rId2" name="drumroll.wav"/>
      </p:stSnd>
    </p:sndAc>
  </p:transition>
</p:sld>
</file>

<file path=ppt/slides/slide78.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The most effective self-motivating statements demonstrate a high level of…</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need &amp; reasons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desire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An ability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commitment to change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210365"/>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9" end="9"/>
                                            </p:txEl>
                                          </p:spTgt>
                                        </p:tgtEl>
                                        <p:attrNameLst>
                                          <p:attrName>style.visibility</p:attrName>
                                        </p:attrNameLst>
                                      </p:cBhvr>
                                      <p:to>
                                        <p:strVal val="visible"/>
                                      </p:to>
                                    </p:set>
                                    <p:anim calcmode="lin" valueType="num">
                                      <p:cBhvr>
                                        <p:cTn id="25" dur="500" fill="hold"/>
                                        <p:tgtEl>
                                          <p:spTgt spid="64520">
                                            <p:txEl>
                                              <p:pRg st="9" end="9"/>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9" end="9"/>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The most effective self-motivating statements demonstrate a high level of…</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need &amp; reasons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desire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An ability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commitment to change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2832745014"/>
      </p:ext>
    </p:extLst>
  </p:cSld>
  <p:clrMapOvr>
    <a:masterClrMapping/>
  </p:clrMapOvr>
  <p:transition>
    <p:sndAc>
      <p:stSnd>
        <p:snd r:embed="rId3" name="Tarda.wav"/>
      </p:stSnd>
    </p:sndAc>
  </p:transition>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8370"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8371"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£500,000</a:t>
            </a:r>
            <a:endParaRPr lang="en-US" sz="8000">
              <a:solidFill>
                <a:schemeClr val="bg1"/>
              </a:solidFill>
              <a:latin typeface="Arial" panose="020B0604020202020204" pitchFamily="34" charset="0"/>
            </a:endParaRPr>
          </a:p>
        </p:txBody>
      </p:sp>
      <p:sp>
        <p:nvSpPr>
          <p:cNvPr id="5837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837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56050040"/>
      </p:ext>
    </p:extLst>
  </p:cSld>
  <p:clrMapOvr>
    <a:masterClrMapping/>
  </p:clrMapOvr>
  <p:transition>
    <p:zoom/>
    <p:sndAc>
      <p:stSnd>
        <p:snd r:embed="rId2" name="cashreg.wav"/>
      </p:stSnd>
    </p:sndAc>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49" y="5728995"/>
            <a:ext cx="7472395" cy="989045"/>
          </a:xfrm>
        </p:spPr>
        <p:txBody>
          <a:bodyPr>
            <a:normAutofit fontScale="90000"/>
          </a:bodyPr>
          <a:lstStyle/>
          <a:p>
            <a:pPr algn="ctr"/>
            <a:r>
              <a:rPr lang="en-GB" dirty="0"/>
              <a:t>MOTIVATIONAL INTERVIEWING (MI)</a:t>
            </a:r>
            <a:br>
              <a:rPr lang="en-GB" dirty="0"/>
            </a:br>
            <a:r>
              <a:rPr lang="en-GB" sz="4000" dirty="0"/>
              <a:t>- in a nutshell</a:t>
            </a:r>
            <a:br>
              <a:rPr lang="en-GB" dirty="0"/>
            </a:br>
            <a:br>
              <a:rPr lang="en-GB" dirty="0"/>
            </a:br>
            <a:endParaRPr lang="en-GB" dirty="0"/>
          </a:p>
        </p:txBody>
      </p:sp>
      <p:sp>
        <p:nvSpPr>
          <p:cNvPr id="3" name="Text Placeholder 2"/>
          <p:cNvSpPr>
            <a:spLocks noGrp="1"/>
          </p:cNvSpPr>
          <p:nvPr>
            <p:ph type="body" idx="1"/>
          </p:nvPr>
        </p:nvSpPr>
        <p:spPr/>
        <p:txBody>
          <a:bodyPr>
            <a:normAutofit lnSpcReduction="10000"/>
          </a:bodyPr>
          <a:lstStyle/>
          <a:p>
            <a:pPr algn="ctr"/>
            <a:r>
              <a:rPr lang="en-GB" sz="2800" b="1" i="1" dirty="0">
                <a:solidFill>
                  <a:schemeClr val="accent4"/>
                </a:solidFill>
              </a:rPr>
              <a:t>Learning to ‘dance’ with the other person</a:t>
            </a:r>
          </a:p>
          <a:p>
            <a:pPr algn="ctr"/>
            <a:r>
              <a:rPr lang="en-GB" i="1" dirty="0"/>
              <a:t>William </a:t>
            </a:r>
            <a:r>
              <a:rPr lang="en-GB" i="1" dirty="0" err="1"/>
              <a:t>Millner</a:t>
            </a:r>
            <a:r>
              <a:rPr lang="en-GB" i="1" dirty="0"/>
              <a:t> &amp; Stephen </a:t>
            </a:r>
            <a:r>
              <a:rPr lang="en-GB" i="1" dirty="0" err="1"/>
              <a:t>Rollnick</a:t>
            </a:r>
            <a:r>
              <a:rPr lang="en-GB" i="1" dirty="0"/>
              <a:t> (1981)</a:t>
            </a:r>
          </a:p>
        </p:txBody>
      </p:sp>
    </p:spTree>
    <p:extLst>
      <p:ext uri="{BB962C8B-B14F-4D97-AF65-F5344CB8AC3E}">
        <p14:creationId xmlns:p14="http://schemas.microsoft.com/office/powerpoint/2010/main" val="12911778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OVERARCHING Principles</a:t>
            </a:r>
          </a:p>
        </p:txBody>
      </p:sp>
      <p:sp>
        <p:nvSpPr>
          <p:cNvPr id="3" name="Content Placeholder 2"/>
          <p:cNvSpPr>
            <a:spLocks noGrp="1"/>
          </p:cNvSpPr>
          <p:nvPr>
            <p:ph idx="1"/>
          </p:nvPr>
        </p:nvSpPr>
        <p:spPr>
          <a:xfrm>
            <a:off x="838200" y="2220686"/>
            <a:ext cx="10515600" cy="4510313"/>
          </a:xfrm>
        </p:spPr>
        <p:txBody>
          <a:bodyPr>
            <a:normAutofit/>
          </a:bodyPr>
          <a:lstStyle/>
          <a:p>
            <a:pPr marL="447675" indent="-354013">
              <a:buFont typeface="Courier New" panose="02070309020205020404" pitchFamily="49" charset="0"/>
              <a:buChar char="o"/>
            </a:pPr>
            <a:r>
              <a:rPr lang="en-GB" dirty="0">
                <a:solidFill>
                  <a:schemeClr val="bg1"/>
                </a:solidFill>
                <a:sym typeface="Wingdings" panose="05000000000000000000" pitchFamily="2" charset="2"/>
              </a:rPr>
              <a:t>These are things we all do naturally… (not miracles)!</a:t>
            </a:r>
          </a:p>
          <a:p>
            <a:pPr marL="447675" indent="-354013">
              <a:buFont typeface="Courier New" panose="02070309020205020404" pitchFamily="49" charset="0"/>
              <a:buChar char="o"/>
            </a:pPr>
            <a:r>
              <a:rPr lang="en-GB" dirty="0">
                <a:solidFill>
                  <a:schemeClr val="bg1"/>
                </a:solidFill>
                <a:sym typeface="Wingdings" panose="05000000000000000000" pitchFamily="2" charset="2"/>
              </a:rPr>
              <a:t>You have to want to help people to change (= the spirit of MI).</a:t>
            </a:r>
          </a:p>
          <a:p>
            <a:pPr marL="447675" indent="-354013">
              <a:buFont typeface="Courier New" panose="02070309020205020404" pitchFamily="49" charset="0"/>
              <a:buChar char="o"/>
            </a:pPr>
            <a:r>
              <a:rPr lang="en-GB" dirty="0">
                <a:solidFill>
                  <a:schemeClr val="bg1"/>
                </a:solidFill>
                <a:sym typeface="Wingdings" panose="05000000000000000000" pitchFamily="2" charset="2"/>
              </a:rPr>
              <a:t>Without this spirit, we can produce the opposite effect. </a:t>
            </a:r>
          </a:p>
          <a:p>
            <a:pPr marL="447675" indent="-354013">
              <a:buFont typeface="Courier New" panose="02070309020205020404" pitchFamily="49" charset="0"/>
              <a:buChar char="o"/>
            </a:pPr>
            <a:r>
              <a:rPr lang="en-GB" dirty="0">
                <a:solidFill>
                  <a:schemeClr val="bg1"/>
                </a:solidFill>
                <a:sym typeface="Wingdings" panose="05000000000000000000" pitchFamily="2" charset="2"/>
              </a:rPr>
              <a:t>The aim of MI is to aid the natural process of change by drawing out recognition of inconsistencies that already exist.  </a:t>
            </a:r>
          </a:p>
          <a:p>
            <a:pPr marL="447675" indent="-354013">
              <a:buFont typeface="Courier New" panose="02070309020205020404" pitchFamily="49" charset="0"/>
              <a:buChar char="o"/>
            </a:pPr>
            <a:r>
              <a:rPr lang="en-GB" dirty="0">
                <a:solidFill>
                  <a:schemeClr val="bg1"/>
                </a:solidFill>
                <a:sym typeface="Wingdings" panose="05000000000000000000" pitchFamily="2" charset="2"/>
              </a:rPr>
              <a:t>O</a:t>
            </a:r>
            <a:r>
              <a:rPr lang="en-GB" dirty="0">
                <a:solidFill>
                  <a:schemeClr val="bg1"/>
                </a:solidFill>
              </a:rPr>
              <a:t>ur tone of voice needs to be gentle, kind, compassionate and reflective (practise).</a:t>
            </a:r>
            <a:endParaRPr lang="en-GB" dirty="0">
              <a:solidFill>
                <a:schemeClr val="bg1"/>
              </a:solidFill>
              <a:sym typeface="Wingdings" panose="05000000000000000000" pitchFamily="2" charset="2"/>
            </a:endParaRPr>
          </a:p>
          <a:p>
            <a:pPr marL="447675" indent="-354013">
              <a:buFont typeface="Courier New" panose="02070309020205020404" pitchFamily="49" charset="0"/>
              <a:buChar char="o"/>
            </a:pPr>
            <a:r>
              <a:rPr lang="en-GB" dirty="0">
                <a:solidFill>
                  <a:schemeClr val="bg1"/>
                </a:solidFill>
                <a:sym typeface="Wingdings" panose="05000000000000000000" pitchFamily="2" charset="2"/>
              </a:rPr>
              <a:t>In MI, change is down to the individual – not you….</a:t>
            </a:r>
          </a:p>
          <a:p>
            <a:pPr marL="93662" indent="0" algn="ctr">
              <a:buNone/>
            </a:pPr>
            <a:r>
              <a:rPr lang="en-GB" dirty="0">
                <a:solidFill>
                  <a:schemeClr val="bg1"/>
                </a:solidFill>
                <a:sym typeface="Wingdings" panose="05000000000000000000" pitchFamily="2" charset="2"/>
              </a:rPr>
              <a:t>  </a:t>
            </a:r>
            <a:r>
              <a:rPr lang="en-GB" dirty="0">
                <a:solidFill>
                  <a:srgbClr val="CCFFCC"/>
                </a:solidFill>
                <a:sym typeface="Wingdings" panose="05000000000000000000" pitchFamily="2" charset="2"/>
              </a:rPr>
              <a:t>‘ a motivational approach </a:t>
            </a:r>
            <a:r>
              <a:rPr lang="en-GB" b="1" dirty="0">
                <a:solidFill>
                  <a:srgbClr val="CCFFCC"/>
                </a:solidFill>
                <a:sym typeface="Wingdings" panose="05000000000000000000" pitchFamily="2" charset="2"/>
              </a:rPr>
              <a:t>listens</a:t>
            </a:r>
            <a:r>
              <a:rPr lang="en-GB" dirty="0">
                <a:solidFill>
                  <a:srgbClr val="CCFFCC"/>
                </a:solidFill>
                <a:sym typeface="Wingdings" panose="05000000000000000000" pitchFamily="2" charset="2"/>
              </a:rPr>
              <a:t> to the </a:t>
            </a:r>
            <a:r>
              <a:rPr lang="en-GB" b="1" dirty="0">
                <a:solidFill>
                  <a:srgbClr val="CCFFCC"/>
                </a:solidFill>
                <a:sym typeface="Wingdings" panose="05000000000000000000" pitchFamily="2" charset="2"/>
              </a:rPr>
              <a:t>barriers</a:t>
            </a:r>
            <a:r>
              <a:rPr lang="en-GB" dirty="0">
                <a:solidFill>
                  <a:srgbClr val="CCFFCC"/>
                </a:solidFill>
                <a:sym typeface="Wingdings" panose="05000000000000000000" pitchFamily="2" charset="2"/>
              </a:rPr>
              <a:t> to change </a:t>
            </a:r>
            <a:r>
              <a:rPr lang="en-GB" b="1" dirty="0">
                <a:solidFill>
                  <a:srgbClr val="CCFFCC"/>
                </a:solidFill>
                <a:sym typeface="Wingdings" panose="05000000000000000000" pitchFamily="2" charset="2"/>
              </a:rPr>
              <a:t>without judgement </a:t>
            </a:r>
            <a:r>
              <a:rPr lang="en-GB" dirty="0">
                <a:solidFill>
                  <a:srgbClr val="CCFFCC"/>
                </a:solidFill>
                <a:sym typeface="Wingdings" panose="05000000000000000000" pitchFamily="2" charset="2"/>
              </a:rPr>
              <a:t>and </a:t>
            </a:r>
            <a:r>
              <a:rPr lang="en-GB" b="1" dirty="0">
                <a:solidFill>
                  <a:srgbClr val="CCFFCC"/>
                </a:solidFill>
                <a:sym typeface="Wingdings" panose="05000000000000000000" pitchFamily="2" charset="2"/>
              </a:rPr>
              <a:t>gradually</a:t>
            </a:r>
            <a:r>
              <a:rPr lang="en-GB" dirty="0">
                <a:solidFill>
                  <a:srgbClr val="CCFFCC"/>
                </a:solidFill>
                <a:sym typeface="Wingdings" panose="05000000000000000000" pitchFamily="2" charset="2"/>
              </a:rPr>
              <a:t> helps others </a:t>
            </a:r>
            <a:r>
              <a:rPr lang="en-GB" b="1" dirty="0">
                <a:solidFill>
                  <a:srgbClr val="CCFFCC"/>
                </a:solidFill>
                <a:sym typeface="Wingdings" panose="05000000000000000000" pitchFamily="2" charset="2"/>
              </a:rPr>
              <a:t>voice the reason for and confidence to change themselves</a:t>
            </a:r>
            <a:r>
              <a:rPr lang="en-GB" dirty="0">
                <a:solidFill>
                  <a:srgbClr val="CCFFCC"/>
                </a:solidFill>
                <a:sym typeface="Wingdings" panose="05000000000000000000" pitchFamily="2" charset="2"/>
              </a:rPr>
              <a:t>’</a:t>
            </a:r>
          </a:p>
          <a:p>
            <a:endParaRPr lang="en-GB" dirty="0">
              <a:solidFill>
                <a:schemeClr val="bg1"/>
              </a:solidFill>
              <a:sym typeface="Wingdings" panose="05000000000000000000" pitchFamily="2" charset="2"/>
            </a:endParaRPr>
          </a:p>
        </p:txBody>
      </p:sp>
    </p:spTree>
    <p:extLst>
      <p:ext uri="{BB962C8B-B14F-4D97-AF65-F5344CB8AC3E}">
        <p14:creationId xmlns:p14="http://schemas.microsoft.com/office/powerpoint/2010/main" val="274642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Asking the right (open) questions	</a:t>
            </a:r>
          </a:p>
        </p:txBody>
      </p:sp>
      <p:sp>
        <p:nvSpPr>
          <p:cNvPr id="3" name="Content Placeholder 2"/>
          <p:cNvSpPr>
            <a:spLocks noGrp="1"/>
          </p:cNvSpPr>
          <p:nvPr>
            <p:ph idx="1"/>
          </p:nvPr>
        </p:nvSpPr>
        <p:spPr>
          <a:xfrm>
            <a:off x="1024128" y="2084832"/>
            <a:ext cx="9720073" cy="4573876"/>
          </a:xfrm>
        </p:spPr>
        <p:txBody>
          <a:bodyPr>
            <a:normAutofit lnSpcReduction="10000"/>
          </a:bodyPr>
          <a:lstStyle/>
          <a:p>
            <a:pPr algn="ctr"/>
            <a:r>
              <a:rPr lang="en-GB" dirty="0" err="1">
                <a:solidFill>
                  <a:srgbClr val="FF0000"/>
                </a:solidFill>
                <a:latin typeface="Cooper Black" panose="0208090404030B020404" pitchFamily="18" charset="0"/>
              </a:rPr>
              <a:t>Aaargghhhh</a:t>
            </a:r>
            <a:r>
              <a:rPr lang="en-GB" dirty="0">
                <a:solidFill>
                  <a:srgbClr val="FF0000"/>
                </a:solidFill>
                <a:latin typeface="Cooper Black" panose="0208090404030B020404" pitchFamily="18" charset="0"/>
              </a:rPr>
              <a:t>.  I. worried about not asking the right questions</a:t>
            </a:r>
          </a:p>
          <a:p>
            <a:pPr marL="0" indent="0" algn="ctr">
              <a:buNone/>
            </a:pPr>
            <a:r>
              <a:rPr lang="en-GB" u="sng" dirty="0">
                <a:solidFill>
                  <a:srgbClr val="CCFFCC"/>
                </a:solidFill>
              </a:rPr>
              <a:t>LISTEN</a:t>
            </a:r>
          </a:p>
          <a:p>
            <a:pPr marL="0" indent="0" algn="ctr">
              <a:buNone/>
            </a:pPr>
            <a:r>
              <a:rPr lang="en-GB" dirty="0">
                <a:solidFill>
                  <a:schemeClr val="bg1"/>
                </a:solidFill>
              </a:rPr>
              <a:t>The most </a:t>
            </a:r>
            <a:r>
              <a:rPr lang="en-GB" dirty="0" err="1">
                <a:solidFill>
                  <a:schemeClr val="bg1"/>
                </a:solidFill>
              </a:rPr>
              <a:t>impt</a:t>
            </a:r>
            <a:r>
              <a:rPr lang="en-GB" dirty="0">
                <a:solidFill>
                  <a:schemeClr val="bg1"/>
                </a:solidFill>
              </a:rPr>
              <a:t> skill because feeling understood is paramount</a:t>
            </a:r>
          </a:p>
          <a:p>
            <a:pPr marL="0" indent="0" algn="ctr">
              <a:buNone/>
            </a:pPr>
            <a:r>
              <a:rPr lang="en-GB" dirty="0">
                <a:solidFill>
                  <a:schemeClr val="bg1"/>
                </a:solidFill>
              </a:rPr>
              <a:t>Try to genuinely understand the situation </a:t>
            </a:r>
          </a:p>
          <a:p>
            <a:pPr marL="0" indent="0" algn="ctr">
              <a:buNone/>
            </a:pPr>
            <a:r>
              <a:rPr lang="en-GB" dirty="0">
                <a:solidFill>
                  <a:schemeClr val="bg1"/>
                </a:solidFill>
              </a:rPr>
              <a:t>What else do you need to know or would help?</a:t>
            </a:r>
          </a:p>
          <a:p>
            <a:pPr marL="0" indent="0" algn="ctr">
              <a:buNone/>
            </a:pPr>
            <a:r>
              <a:rPr lang="en-GB" dirty="0">
                <a:solidFill>
                  <a:schemeClr val="bg1"/>
                </a:solidFill>
              </a:rPr>
              <a:t>Understand the other person’s world – thoughts, feelings, behaviour</a:t>
            </a:r>
          </a:p>
          <a:p>
            <a:pPr marL="0" indent="0" algn="ctr">
              <a:buNone/>
            </a:pPr>
            <a:r>
              <a:rPr lang="en-GB" u="sng" dirty="0">
                <a:solidFill>
                  <a:srgbClr val="CCFFCC"/>
                </a:solidFill>
              </a:rPr>
              <a:t>REFLECT THINGS BACK</a:t>
            </a:r>
          </a:p>
          <a:p>
            <a:pPr marL="0" indent="0" algn="ctr">
              <a:buNone/>
            </a:pPr>
            <a:r>
              <a:rPr lang="en-GB" dirty="0">
                <a:solidFill>
                  <a:schemeClr val="bg1"/>
                </a:solidFill>
              </a:rPr>
              <a:t>Socratic Qs: teach by gently asking questions (what, why, when &amp; who, how, where)</a:t>
            </a:r>
          </a:p>
          <a:p>
            <a:pPr marL="0" indent="0" algn="ctr">
              <a:buNone/>
            </a:pPr>
            <a:r>
              <a:rPr lang="en-GB" dirty="0">
                <a:solidFill>
                  <a:schemeClr val="bg1"/>
                </a:solidFill>
              </a:rPr>
              <a:t>Gently, kindly &amp; compassionately challenge and create discrepancy</a:t>
            </a:r>
          </a:p>
          <a:p>
            <a:pPr marL="0" indent="0" algn="ctr">
              <a:buNone/>
            </a:pPr>
            <a:r>
              <a:rPr lang="en-GB" dirty="0">
                <a:solidFill>
                  <a:schemeClr val="bg1"/>
                </a:solidFill>
              </a:rPr>
              <a:t>Questions which challenge basic concepts, assumptions or accuracy.</a:t>
            </a:r>
          </a:p>
          <a:p>
            <a:pPr marL="0" indent="0" algn="ctr">
              <a:buNone/>
            </a:pPr>
            <a:endParaRPr lang="en-GB" dirty="0"/>
          </a:p>
        </p:txBody>
      </p:sp>
    </p:spTree>
    <p:extLst>
      <p:ext uri="{BB962C8B-B14F-4D97-AF65-F5344CB8AC3E}">
        <p14:creationId xmlns:p14="http://schemas.microsoft.com/office/powerpoint/2010/main" val="160386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arn(inVertical)">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barn(inVertical)">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Exploring Thoughts, Feelings &amp; Behaviour</a:t>
            </a:r>
          </a:p>
        </p:txBody>
      </p:sp>
      <p:sp>
        <p:nvSpPr>
          <p:cNvPr id="3" name="Content Placeholder 2"/>
          <p:cNvSpPr>
            <a:spLocks noGrp="1"/>
          </p:cNvSpPr>
          <p:nvPr>
            <p:ph idx="1"/>
          </p:nvPr>
        </p:nvSpPr>
        <p:spPr>
          <a:xfrm>
            <a:off x="1024128" y="2084832"/>
            <a:ext cx="9720073" cy="4224528"/>
          </a:xfrm>
        </p:spPr>
        <p:txBody>
          <a:bodyPr>
            <a:normAutofit lnSpcReduction="10000"/>
          </a:bodyPr>
          <a:lstStyle/>
          <a:p>
            <a:pPr algn="ctr"/>
            <a:r>
              <a:rPr lang="en-GB" sz="2400" dirty="0">
                <a:solidFill>
                  <a:srgbClr val="FF0000"/>
                </a:solidFill>
                <a:latin typeface="Cooper Black" panose="0208090404030B020404" pitchFamily="18" charset="0"/>
              </a:rPr>
              <a:t>What if they reveal emotions I don’t know how to handle?</a:t>
            </a:r>
          </a:p>
          <a:p>
            <a:pPr algn="ctr"/>
            <a:r>
              <a:rPr lang="en-GB" dirty="0">
                <a:solidFill>
                  <a:schemeClr val="bg1"/>
                </a:solidFill>
              </a:rPr>
              <a:t>Don’t worry too much.</a:t>
            </a:r>
          </a:p>
          <a:p>
            <a:pPr algn="ctr"/>
            <a:r>
              <a:rPr lang="en-GB" dirty="0">
                <a:solidFill>
                  <a:schemeClr val="bg1"/>
                </a:solidFill>
              </a:rPr>
              <a:t>Revealing their emotions is therapeutic (cathartic).</a:t>
            </a:r>
          </a:p>
          <a:p>
            <a:pPr algn="ctr"/>
            <a:r>
              <a:rPr lang="en-GB" dirty="0">
                <a:solidFill>
                  <a:schemeClr val="bg1"/>
                </a:solidFill>
              </a:rPr>
              <a:t>It will help vent strong feelings.</a:t>
            </a:r>
          </a:p>
          <a:p>
            <a:pPr algn="ctr"/>
            <a:r>
              <a:rPr lang="en-GB" dirty="0">
                <a:solidFill>
                  <a:schemeClr val="bg1"/>
                </a:solidFill>
              </a:rPr>
              <a:t>They will feel better afterwards.</a:t>
            </a:r>
          </a:p>
          <a:p>
            <a:pPr algn="ctr"/>
            <a:r>
              <a:rPr lang="en-GB" dirty="0">
                <a:solidFill>
                  <a:schemeClr val="bg1"/>
                </a:solidFill>
              </a:rPr>
              <a:t>Then they’ll have better rapport with you.</a:t>
            </a:r>
          </a:p>
          <a:p>
            <a:pPr algn="ctr"/>
            <a:r>
              <a:rPr lang="en-GB" dirty="0">
                <a:solidFill>
                  <a:schemeClr val="bg1"/>
                </a:solidFill>
              </a:rPr>
              <a:t>More likely engage and open up more (= </a:t>
            </a:r>
            <a:r>
              <a:rPr lang="en-GB" dirty="0">
                <a:solidFill>
                  <a:schemeClr val="bg1"/>
                </a:solidFill>
                <a:latin typeface="Arial" panose="020B0604020202020204" pitchFamily="34" charset="0"/>
                <a:cs typeface="Arial" panose="020B0604020202020204" pitchFamily="34" charset="0"/>
              </a:rPr>
              <a:t>↑</a:t>
            </a:r>
            <a:r>
              <a:rPr lang="en-GB" dirty="0">
                <a:solidFill>
                  <a:schemeClr val="bg1"/>
                </a:solidFill>
              </a:rPr>
              <a:t> motivation)</a:t>
            </a:r>
          </a:p>
          <a:p>
            <a:pPr algn="ctr"/>
            <a:r>
              <a:rPr lang="en-GB" dirty="0">
                <a:solidFill>
                  <a:schemeClr val="bg1"/>
                </a:solidFill>
              </a:rPr>
              <a:t>So all you have to do is just listen….</a:t>
            </a:r>
          </a:p>
          <a:p>
            <a:pPr algn="ctr"/>
            <a:r>
              <a:rPr lang="en-GB" i="1" dirty="0">
                <a:solidFill>
                  <a:srgbClr val="CCFFCC"/>
                </a:solidFill>
              </a:rPr>
              <a:t>like you would with a friend.</a:t>
            </a:r>
          </a:p>
        </p:txBody>
      </p:sp>
    </p:spTree>
    <p:extLst>
      <p:ext uri="{BB962C8B-B14F-4D97-AF65-F5344CB8AC3E}">
        <p14:creationId xmlns:p14="http://schemas.microsoft.com/office/powerpoint/2010/main" val="2354487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down)">
                                      <p:cBhvr>
                                        <p:cTn id="97" dur="580">
                                          <p:stCondLst>
                                            <p:cond delay="0"/>
                                          </p:stCondLst>
                                        </p:cTn>
                                        <p:tgtEl>
                                          <p:spTgt spid="3">
                                            <p:txEl>
                                              <p:pRg st="5" end="5"/>
                                            </p:txEl>
                                          </p:spTgt>
                                        </p:tgtEl>
                                      </p:cBhvr>
                                    </p:animEffect>
                                    <p:anim calcmode="lin" valueType="num">
                                      <p:cBhvr>
                                        <p:cTn id="9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5" end="5"/>
                                            </p:txEl>
                                          </p:spTgt>
                                        </p:tgtEl>
                                      </p:cBhvr>
                                      <p:to x="100000" y="60000"/>
                                    </p:animScale>
                                    <p:animScale>
                                      <p:cBhvr>
                                        <p:cTn id="104" dur="166" decel="50000">
                                          <p:stCondLst>
                                            <p:cond delay="676"/>
                                          </p:stCondLst>
                                        </p:cTn>
                                        <p:tgtEl>
                                          <p:spTgt spid="3">
                                            <p:txEl>
                                              <p:pRg st="5" end="5"/>
                                            </p:txEl>
                                          </p:spTgt>
                                        </p:tgtEl>
                                      </p:cBhvr>
                                      <p:to x="100000" y="100000"/>
                                    </p:animScale>
                                    <p:animScale>
                                      <p:cBhvr>
                                        <p:cTn id="105" dur="26">
                                          <p:stCondLst>
                                            <p:cond delay="1312"/>
                                          </p:stCondLst>
                                        </p:cTn>
                                        <p:tgtEl>
                                          <p:spTgt spid="3">
                                            <p:txEl>
                                              <p:pRg st="5" end="5"/>
                                            </p:txEl>
                                          </p:spTgt>
                                        </p:tgtEl>
                                      </p:cBhvr>
                                      <p:to x="100000" y="80000"/>
                                    </p:animScale>
                                    <p:animScale>
                                      <p:cBhvr>
                                        <p:cTn id="106" dur="166" decel="50000">
                                          <p:stCondLst>
                                            <p:cond delay="1338"/>
                                          </p:stCondLst>
                                        </p:cTn>
                                        <p:tgtEl>
                                          <p:spTgt spid="3">
                                            <p:txEl>
                                              <p:pRg st="5" end="5"/>
                                            </p:txEl>
                                          </p:spTgt>
                                        </p:tgtEl>
                                      </p:cBhvr>
                                      <p:to x="100000" y="100000"/>
                                    </p:animScale>
                                    <p:animScale>
                                      <p:cBhvr>
                                        <p:cTn id="107" dur="26">
                                          <p:stCondLst>
                                            <p:cond delay="1642"/>
                                          </p:stCondLst>
                                        </p:cTn>
                                        <p:tgtEl>
                                          <p:spTgt spid="3">
                                            <p:txEl>
                                              <p:pRg st="5" end="5"/>
                                            </p:txEl>
                                          </p:spTgt>
                                        </p:tgtEl>
                                      </p:cBhvr>
                                      <p:to x="100000" y="90000"/>
                                    </p:animScale>
                                    <p:animScale>
                                      <p:cBhvr>
                                        <p:cTn id="108" dur="166" decel="50000">
                                          <p:stCondLst>
                                            <p:cond delay="1668"/>
                                          </p:stCondLst>
                                        </p:cTn>
                                        <p:tgtEl>
                                          <p:spTgt spid="3">
                                            <p:txEl>
                                              <p:pRg st="5" end="5"/>
                                            </p:txEl>
                                          </p:spTgt>
                                        </p:tgtEl>
                                      </p:cBhvr>
                                      <p:to x="100000" y="100000"/>
                                    </p:animScale>
                                    <p:animScale>
                                      <p:cBhvr>
                                        <p:cTn id="109" dur="26">
                                          <p:stCondLst>
                                            <p:cond delay="1808"/>
                                          </p:stCondLst>
                                        </p:cTn>
                                        <p:tgtEl>
                                          <p:spTgt spid="3">
                                            <p:txEl>
                                              <p:pRg st="5" end="5"/>
                                            </p:txEl>
                                          </p:spTgt>
                                        </p:tgtEl>
                                      </p:cBhvr>
                                      <p:to x="100000" y="95000"/>
                                    </p:animScale>
                                    <p:animScale>
                                      <p:cBhvr>
                                        <p:cTn id="110" dur="166" decel="50000">
                                          <p:stCondLst>
                                            <p:cond delay="1834"/>
                                          </p:stCondLst>
                                        </p:cTn>
                                        <p:tgtEl>
                                          <p:spTgt spid="3">
                                            <p:txEl>
                                              <p:pRg st="5" end="5"/>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0"/>
                                  </p:stCondLst>
                                  <p:childTnLst>
                                    <p:set>
                                      <p:cBhvr>
                                        <p:cTn id="114" dur="1" fill="hold">
                                          <p:stCondLst>
                                            <p:cond delay="0"/>
                                          </p:stCondLst>
                                        </p:cTn>
                                        <p:tgtEl>
                                          <p:spTgt spid="3">
                                            <p:txEl>
                                              <p:pRg st="6" end="6"/>
                                            </p:txEl>
                                          </p:spTgt>
                                        </p:tgtEl>
                                        <p:attrNameLst>
                                          <p:attrName>style.visibility</p:attrName>
                                        </p:attrNameLst>
                                      </p:cBhvr>
                                      <p:to>
                                        <p:strVal val="visible"/>
                                      </p:to>
                                    </p:set>
                                    <p:animEffect transition="in" filter="wipe(down)">
                                      <p:cBhvr>
                                        <p:cTn id="115" dur="580">
                                          <p:stCondLst>
                                            <p:cond delay="0"/>
                                          </p:stCondLst>
                                        </p:cTn>
                                        <p:tgtEl>
                                          <p:spTgt spid="3">
                                            <p:txEl>
                                              <p:pRg st="6" end="6"/>
                                            </p:txEl>
                                          </p:spTgt>
                                        </p:tgtEl>
                                      </p:cBhvr>
                                    </p:animEffect>
                                    <p:anim calcmode="lin" valueType="num">
                                      <p:cBhvr>
                                        <p:cTn id="11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3">
                                            <p:txEl>
                                              <p:pRg st="6" end="6"/>
                                            </p:txEl>
                                          </p:spTgt>
                                        </p:tgtEl>
                                      </p:cBhvr>
                                      <p:to x="100000" y="60000"/>
                                    </p:animScale>
                                    <p:animScale>
                                      <p:cBhvr>
                                        <p:cTn id="122" dur="166" decel="50000">
                                          <p:stCondLst>
                                            <p:cond delay="676"/>
                                          </p:stCondLst>
                                        </p:cTn>
                                        <p:tgtEl>
                                          <p:spTgt spid="3">
                                            <p:txEl>
                                              <p:pRg st="6" end="6"/>
                                            </p:txEl>
                                          </p:spTgt>
                                        </p:tgtEl>
                                      </p:cBhvr>
                                      <p:to x="100000" y="100000"/>
                                    </p:animScale>
                                    <p:animScale>
                                      <p:cBhvr>
                                        <p:cTn id="123" dur="26">
                                          <p:stCondLst>
                                            <p:cond delay="1312"/>
                                          </p:stCondLst>
                                        </p:cTn>
                                        <p:tgtEl>
                                          <p:spTgt spid="3">
                                            <p:txEl>
                                              <p:pRg st="6" end="6"/>
                                            </p:txEl>
                                          </p:spTgt>
                                        </p:tgtEl>
                                      </p:cBhvr>
                                      <p:to x="100000" y="80000"/>
                                    </p:animScale>
                                    <p:animScale>
                                      <p:cBhvr>
                                        <p:cTn id="124" dur="166" decel="50000">
                                          <p:stCondLst>
                                            <p:cond delay="1338"/>
                                          </p:stCondLst>
                                        </p:cTn>
                                        <p:tgtEl>
                                          <p:spTgt spid="3">
                                            <p:txEl>
                                              <p:pRg st="6" end="6"/>
                                            </p:txEl>
                                          </p:spTgt>
                                        </p:tgtEl>
                                      </p:cBhvr>
                                      <p:to x="100000" y="100000"/>
                                    </p:animScale>
                                    <p:animScale>
                                      <p:cBhvr>
                                        <p:cTn id="125" dur="26">
                                          <p:stCondLst>
                                            <p:cond delay="1642"/>
                                          </p:stCondLst>
                                        </p:cTn>
                                        <p:tgtEl>
                                          <p:spTgt spid="3">
                                            <p:txEl>
                                              <p:pRg st="6" end="6"/>
                                            </p:txEl>
                                          </p:spTgt>
                                        </p:tgtEl>
                                      </p:cBhvr>
                                      <p:to x="100000" y="90000"/>
                                    </p:animScale>
                                    <p:animScale>
                                      <p:cBhvr>
                                        <p:cTn id="126" dur="166" decel="50000">
                                          <p:stCondLst>
                                            <p:cond delay="1668"/>
                                          </p:stCondLst>
                                        </p:cTn>
                                        <p:tgtEl>
                                          <p:spTgt spid="3">
                                            <p:txEl>
                                              <p:pRg st="6" end="6"/>
                                            </p:txEl>
                                          </p:spTgt>
                                        </p:tgtEl>
                                      </p:cBhvr>
                                      <p:to x="100000" y="100000"/>
                                    </p:animScale>
                                    <p:animScale>
                                      <p:cBhvr>
                                        <p:cTn id="127" dur="26">
                                          <p:stCondLst>
                                            <p:cond delay="1808"/>
                                          </p:stCondLst>
                                        </p:cTn>
                                        <p:tgtEl>
                                          <p:spTgt spid="3">
                                            <p:txEl>
                                              <p:pRg st="6" end="6"/>
                                            </p:txEl>
                                          </p:spTgt>
                                        </p:tgtEl>
                                      </p:cBhvr>
                                      <p:to x="100000" y="95000"/>
                                    </p:animScale>
                                    <p:animScale>
                                      <p:cBhvr>
                                        <p:cTn id="128" dur="166" decel="50000">
                                          <p:stCondLst>
                                            <p:cond delay="1834"/>
                                          </p:stCondLst>
                                        </p:cTn>
                                        <p:tgtEl>
                                          <p:spTgt spid="3">
                                            <p:txEl>
                                              <p:pRg st="6" end="6"/>
                                            </p:txEl>
                                          </p:spTgt>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grpId="0" nodeType="clickEffect">
                                  <p:stCondLst>
                                    <p:cond delay="0"/>
                                  </p:stCondLst>
                                  <p:childTnLst>
                                    <p:set>
                                      <p:cBhvr>
                                        <p:cTn id="132" dur="1" fill="hold">
                                          <p:stCondLst>
                                            <p:cond delay="0"/>
                                          </p:stCondLst>
                                        </p:cTn>
                                        <p:tgtEl>
                                          <p:spTgt spid="3">
                                            <p:txEl>
                                              <p:pRg st="7" end="7"/>
                                            </p:txEl>
                                          </p:spTgt>
                                        </p:tgtEl>
                                        <p:attrNameLst>
                                          <p:attrName>style.visibility</p:attrName>
                                        </p:attrNameLst>
                                      </p:cBhvr>
                                      <p:to>
                                        <p:strVal val="visible"/>
                                      </p:to>
                                    </p:set>
                                    <p:animEffect transition="in" filter="wipe(down)">
                                      <p:cBhvr>
                                        <p:cTn id="133" dur="580">
                                          <p:stCondLst>
                                            <p:cond delay="0"/>
                                          </p:stCondLst>
                                        </p:cTn>
                                        <p:tgtEl>
                                          <p:spTgt spid="3">
                                            <p:txEl>
                                              <p:pRg st="7" end="7"/>
                                            </p:txEl>
                                          </p:spTgt>
                                        </p:tgtEl>
                                      </p:cBhvr>
                                    </p:animEffect>
                                    <p:anim calcmode="lin" valueType="num">
                                      <p:cBhvr>
                                        <p:cTn id="134"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39" dur="26">
                                          <p:stCondLst>
                                            <p:cond delay="650"/>
                                          </p:stCondLst>
                                        </p:cTn>
                                        <p:tgtEl>
                                          <p:spTgt spid="3">
                                            <p:txEl>
                                              <p:pRg st="7" end="7"/>
                                            </p:txEl>
                                          </p:spTgt>
                                        </p:tgtEl>
                                      </p:cBhvr>
                                      <p:to x="100000" y="60000"/>
                                    </p:animScale>
                                    <p:animScale>
                                      <p:cBhvr>
                                        <p:cTn id="140" dur="166" decel="50000">
                                          <p:stCondLst>
                                            <p:cond delay="676"/>
                                          </p:stCondLst>
                                        </p:cTn>
                                        <p:tgtEl>
                                          <p:spTgt spid="3">
                                            <p:txEl>
                                              <p:pRg st="7" end="7"/>
                                            </p:txEl>
                                          </p:spTgt>
                                        </p:tgtEl>
                                      </p:cBhvr>
                                      <p:to x="100000" y="100000"/>
                                    </p:animScale>
                                    <p:animScale>
                                      <p:cBhvr>
                                        <p:cTn id="141" dur="26">
                                          <p:stCondLst>
                                            <p:cond delay="1312"/>
                                          </p:stCondLst>
                                        </p:cTn>
                                        <p:tgtEl>
                                          <p:spTgt spid="3">
                                            <p:txEl>
                                              <p:pRg st="7" end="7"/>
                                            </p:txEl>
                                          </p:spTgt>
                                        </p:tgtEl>
                                      </p:cBhvr>
                                      <p:to x="100000" y="80000"/>
                                    </p:animScale>
                                    <p:animScale>
                                      <p:cBhvr>
                                        <p:cTn id="142" dur="166" decel="50000">
                                          <p:stCondLst>
                                            <p:cond delay="1338"/>
                                          </p:stCondLst>
                                        </p:cTn>
                                        <p:tgtEl>
                                          <p:spTgt spid="3">
                                            <p:txEl>
                                              <p:pRg st="7" end="7"/>
                                            </p:txEl>
                                          </p:spTgt>
                                        </p:tgtEl>
                                      </p:cBhvr>
                                      <p:to x="100000" y="100000"/>
                                    </p:animScale>
                                    <p:animScale>
                                      <p:cBhvr>
                                        <p:cTn id="143" dur="26">
                                          <p:stCondLst>
                                            <p:cond delay="1642"/>
                                          </p:stCondLst>
                                        </p:cTn>
                                        <p:tgtEl>
                                          <p:spTgt spid="3">
                                            <p:txEl>
                                              <p:pRg st="7" end="7"/>
                                            </p:txEl>
                                          </p:spTgt>
                                        </p:tgtEl>
                                      </p:cBhvr>
                                      <p:to x="100000" y="90000"/>
                                    </p:animScale>
                                    <p:animScale>
                                      <p:cBhvr>
                                        <p:cTn id="144" dur="166" decel="50000">
                                          <p:stCondLst>
                                            <p:cond delay="1668"/>
                                          </p:stCondLst>
                                        </p:cTn>
                                        <p:tgtEl>
                                          <p:spTgt spid="3">
                                            <p:txEl>
                                              <p:pRg st="7" end="7"/>
                                            </p:txEl>
                                          </p:spTgt>
                                        </p:tgtEl>
                                      </p:cBhvr>
                                      <p:to x="100000" y="100000"/>
                                    </p:animScale>
                                    <p:animScale>
                                      <p:cBhvr>
                                        <p:cTn id="145" dur="26">
                                          <p:stCondLst>
                                            <p:cond delay="1808"/>
                                          </p:stCondLst>
                                        </p:cTn>
                                        <p:tgtEl>
                                          <p:spTgt spid="3">
                                            <p:txEl>
                                              <p:pRg st="7" end="7"/>
                                            </p:txEl>
                                          </p:spTgt>
                                        </p:tgtEl>
                                      </p:cBhvr>
                                      <p:to x="100000" y="95000"/>
                                    </p:animScale>
                                    <p:animScale>
                                      <p:cBhvr>
                                        <p:cTn id="146" dur="166" decel="50000">
                                          <p:stCondLst>
                                            <p:cond delay="1834"/>
                                          </p:stCondLst>
                                        </p:cTn>
                                        <p:tgtEl>
                                          <p:spTgt spid="3">
                                            <p:txEl>
                                              <p:pRg st="7" end="7"/>
                                            </p:txEl>
                                          </p:spTgt>
                                        </p:tgtEl>
                                      </p:cBhvr>
                                      <p:to x="100000" y="100000"/>
                                    </p:animScale>
                                  </p:childTnLst>
                                </p:cTn>
                              </p:par>
                            </p:childTnLst>
                          </p:cTn>
                        </p:par>
                      </p:childTnLst>
                    </p:cTn>
                  </p:par>
                  <p:par>
                    <p:cTn id="147" fill="hold">
                      <p:stCondLst>
                        <p:cond delay="indefinite"/>
                      </p:stCondLst>
                      <p:childTnLst>
                        <p:par>
                          <p:cTn id="148" fill="hold">
                            <p:stCondLst>
                              <p:cond delay="0"/>
                            </p:stCondLst>
                            <p:childTnLst>
                              <p:par>
                                <p:cTn id="149" presetID="26" presetClass="entr" presetSubtype="0" fill="hold" grpId="0" nodeType="clickEffect">
                                  <p:stCondLst>
                                    <p:cond delay="0"/>
                                  </p:stCondLst>
                                  <p:childTnLst>
                                    <p:set>
                                      <p:cBhvr>
                                        <p:cTn id="150" dur="1" fill="hold">
                                          <p:stCondLst>
                                            <p:cond delay="0"/>
                                          </p:stCondLst>
                                        </p:cTn>
                                        <p:tgtEl>
                                          <p:spTgt spid="3">
                                            <p:txEl>
                                              <p:pRg st="8" end="8"/>
                                            </p:txEl>
                                          </p:spTgt>
                                        </p:tgtEl>
                                        <p:attrNameLst>
                                          <p:attrName>style.visibility</p:attrName>
                                        </p:attrNameLst>
                                      </p:cBhvr>
                                      <p:to>
                                        <p:strVal val="visible"/>
                                      </p:to>
                                    </p:set>
                                    <p:animEffect transition="in" filter="wipe(down)">
                                      <p:cBhvr>
                                        <p:cTn id="151" dur="580">
                                          <p:stCondLst>
                                            <p:cond delay="0"/>
                                          </p:stCondLst>
                                        </p:cTn>
                                        <p:tgtEl>
                                          <p:spTgt spid="3">
                                            <p:txEl>
                                              <p:pRg st="8" end="8"/>
                                            </p:txEl>
                                          </p:spTgt>
                                        </p:tgtEl>
                                      </p:cBhvr>
                                    </p:animEffect>
                                    <p:anim calcmode="lin" valueType="num">
                                      <p:cBhvr>
                                        <p:cTn id="152"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157" dur="26">
                                          <p:stCondLst>
                                            <p:cond delay="650"/>
                                          </p:stCondLst>
                                        </p:cTn>
                                        <p:tgtEl>
                                          <p:spTgt spid="3">
                                            <p:txEl>
                                              <p:pRg st="8" end="8"/>
                                            </p:txEl>
                                          </p:spTgt>
                                        </p:tgtEl>
                                      </p:cBhvr>
                                      <p:to x="100000" y="60000"/>
                                    </p:animScale>
                                    <p:animScale>
                                      <p:cBhvr>
                                        <p:cTn id="158" dur="166" decel="50000">
                                          <p:stCondLst>
                                            <p:cond delay="676"/>
                                          </p:stCondLst>
                                        </p:cTn>
                                        <p:tgtEl>
                                          <p:spTgt spid="3">
                                            <p:txEl>
                                              <p:pRg st="8" end="8"/>
                                            </p:txEl>
                                          </p:spTgt>
                                        </p:tgtEl>
                                      </p:cBhvr>
                                      <p:to x="100000" y="100000"/>
                                    </p:animScale>
                                    <p:animScale>
                                      <p:cBhvr>
                                        <p:cTn id="159" dur="26">
                                          <p:stCondLst>
                                            <p:cond delay="1312"/>
                                          </p:stCondLst>
                                        </p:cTn>
                                        <p:tgtEl>
                                          <p:spTgt spid="3">
                                            <p:txEl>
                                              <p:pRg st="8" end="8"/>
                                            </p:txEl>
                                          </p:spTgt>
                                        </p:tgtEl>
                                      </p:cBhvr>
                                      <p:to x="100000" y="80000"/>
                                    </p:animScale>
                                    <p:animScale>
                                      <p:cBhvr>
                                        <p:cTn id="160" dur="166" decel="50000">
                                          <p:stCondLst>
                                            <p:cond delay="1338"/>
                                          </p:stCondLst>
                                        </p:cTn>
                                        <p:tgtEl>
                                          <p:spTgt spid="3">
                                            <p:txEl>
                                              <p:pRg st="8" end="8"/>
                                            </p:txEl>
                                          </p:spTgt>
                                        </p:tgtEl>
                                      </p:cBhvr>
                                      <p:to x="100000" y="100000"/>
                                    </p:animScale>
                                    <p:animScale>
                                      <p:cBhvr>
                                        <p:cTn id="161" dur="26">
                                          <p:stCondLst>
                                            <p:cond delay="1642"/>
                                          </p:stCondLst>
                                        </p:cTn>
                                        <p:tgtEl>
                                          <p:spTgt spid="3">
                                            <p:txEl>
                                              <p:pRg st="8" end="8"/>
                                            </p:txEl>
                                          </p:spTgt>
                                        </p:tgtEl>
                                      </p:cBhvr>
                                      <p:to x="100000" y="90000"/>
                                    </p:animScale>
                                    <p:animScale>
                                      <p:cBhvr>
                                        <p:cTn id="162" dur="166" decel="50000">
                                          <p:stCondLst>
                                            <p:cond delay="1668"/>
                                          </p:stCondLst>
                                        </p:cTn>
                                        <p:tgtEl>
                                          <p:spTgt spid="3">
                                            <p:txEl>
                                              <p:pRg st="8" end="8"/>
                                            </p:txEl>
                                          </p:spTgt>
                                        </p:tgtEl>
                                      </p:cBhvr>
                                      <p:to x="100000" y="100000"/>
                                    </p:animScale>
                                    <p:animScale>
                                      <p:cBhvr>
                                        <p:cTn id="163" dur="26">
                                          <p:stCondLst>
                                            <p:cond delay="1808"/>
                                          </p:stCondLst>
                                        </p:cTn>
                                        <p:tgtEl>
                                          <p:spTgt spid="3">
                                            <p:txEl>
                                              <p:pRg st="8" end="8"/>
                                            </p:txEl>
                                          </p:spTgt>
                                        </p:tgtEl>
                                      </p:cBhvr>
                                      <p:to x="100000" y="95000"/>
                                    </p:animScale>
                                    <p:animScale>
                                      <p:cBhvr>
                                        <p:cTn id="164" dur="166" decel="50000">
                                          <p:stCondLst>
                                            <p:cond delay="1834"/>
                                          </p:stCondLst>
                                        </p:cTn>
                                        <p:tgtEl>
                                          <p:spTgt spid="3">
                                            <p:txEl>
                                              <p:pRg st="8" end="8"/>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*Socratic Questions*</a:t>
            </a:r>
          </a:p>
        </p:txBody>
      </p:sp>
      <p:sp>
        <p:nvSpPr>
          <p:cNvPr id="3" name="Content Placeholder 2"/>
          <p:cNvSpPr>
            <a:spLocks noGrp="1"/>
          </p:cNvSpPr>
          <p:nvPr>
            <p:ph idx="1"/>
          </p:nvPr>
        </p:nvSpPr>
        <p:spPr>
          <a:xfrm>
            <a:off x="1024128" y="1791478"/>
            <a:ext cx="9720073" cy="5066522"/>
          </a:xfrm>
        </p:spPr>
        <p:txBody>
          <a:bodyPr>
            <a:normAutofit fontScale="92500" lnSpcReduction="20000"/>
          </a:bodyPr>
          <a:lstStyle/>
          <a:p>
            <a:r>
              <a:rPr lang="en-GB" sz="2400" dirty="0">
                <a:solidFill>
                  <a:schemeClr val="bg1"/>
                </a:solidFill>
                <a:highlight>
                  <a:srgbClr val="FF6600"/>
                </a:highlight>
              </a:rPr>
              <a:t>6 types of Qs to thoughtful dialogue:</a:t>
            </a:r>
          </a:p>
          <a:p>
            <a:pPr lvl="1"/>
            <a:r>
              <a:rPr lang="en-GB" sz="2400" b="1" dirty="0">
                <a:solidFill>
                  <a:srgbClr val="FF6600"/>
                </a:solidFill>
              </a:rPr>
              <a:t>Clarification: </a:t>
            </a:r>
            <a:br>
              <a:rPr lang="en-GB" sz="2400" dirty="0">
                <a:solidFill>
                  <a:srgbClr val="FF6600"/>
                </a:solidFill>
              </a:rPr>
            </a:br>
            <a:r>
              <a:rPr lang="en-GB" sz="2400" i="1" dirty="0">
                <a:solidFill>
                  <a:schemeClr val="bg1"/>
                </a:solidFill>
              </a:rPr>
              <a:t>‘What do you mean by…’; ‘Can you give me an example?’; ‘What is the main issue?’</a:t>
            </a:r>
          </a:p>
          <a:p>
            <a:pPr lvl="1"/>
            <a:r>
              <a:rPr lang="en-GB" sz="2400" b="1" dirty="0">
                <a:solidFill>
                  <a:srgbClr val="FF6600"/>
                </a:solidFill>
              </a:rPr>
              <a:t>Issue/Importance</a:t>
            </a:r>
            <a:r>
              <a:rPr lang="en-GB" sz="2400" i="1" dirty="0">
                <a:solidFill>
                  <a:srgbClr val="FF6600"/>
                </a:solidFill>
              </a:rPr>
              <a:t>: </a:t>
            </a:r>
          </a:p>
          <a:p>
            <a:pPr marL="128016" lvl="1" indent="0">
              <a:buNone/>
            </a:pPr>
            <a:r>
              <a:rPr lang="en-GB" sz="2400" i="1" dirty="0">
                <a:solidFill>
                  <a:schemeClr val="bg1"/>
                </a:solidFill>
              </a:rPr>
              <a:t>  ‘Why is this an issue?’; ‘Why is it </a:t>
            </a:r>
            <a:r>
              <a:rPr lang="en-GB" sz="2400" i="1" dirty="0" err="1">
                <a:solidFill>
                  <a:schemeClr val="bg1"/>
                </a:solidFill>
              </a:rPr>
              <a:t>impt</a:t>
            </a:r>
            <a:r>
              <a:rPr lang="en-GB" sz="2400" i="1" dirty="0">
                <a:solidFill>
                  <a:schemeClr val="bg1"/>
                </a:solidFill>
              </a:rPr>
              <a:t>?’</a:t>
            </a:r>
          </a:p>
          <a:p>
            <a:pPr lvl="1"/>
            <a:r>
              <a:rPr lang="en-GB" sz="2400" b="1" dirty="0">
                <a:solidFill>
                  <a:srgbClr val="FF6600"/>
                </a:solidFill>
              </a:rPr>
              <a:t>Assumptions</a:t>
            </a:r>
            <a:r>
              <a:rPr lang="en-GB" sz="2400" dirty="0">
                <a:solidFill>
                  <a:srgbClr val="FF6600"/>
                </a:solidFill>
              </a:rPr>
              <a:t>: </a:t>
            </a:r>
            <a:br>
              <a:rPr lang="en-GB" sz="2400" dirty="0">
                <a:solidFill>
                  <a:srgbClr val="FF6600"/>
                </a:solidFill>
              </a:rPr>
            </a:br>
            <a:r>
              <a:rPr lang="en-GB" sz="2400" i="1" dirty="0">
                <a:solidFill>
                  <a:schemeClr val="bg1"/>
                </a:solidFill>
              </a:rPr>
              <a:t>‘But aren’t we assuming x, y and x?’</a:t>
            </a:r>
          </a:p>
          <a:p>
            <a:pPr lvl="1"/>
            <a:r>
              <a:rPr lang="en-GB" sz="2400" b="1" dirty="0">
                <a:solidFill>
                  <a:srgbClr val="FF6600"/>
                </a:solidFill>
              </a:rPr>
              <a:t>Origin/Evidence</a:t>
            </a:r>
            <a:r>
              <a:rPr lang="en-GB" sz="2400" dirty="0">
                <a:solidFill>
                  <a:srgbClr val="FF6600"/>
                </a:solidFill>
              </a:rPr>
              <a:t>: </a:t>
            </a:r>
            <a:br>
              <a:rPr lang="en-GB" sz="2400" dirty="0">
                <a:solidFill>
                  <a:srgbClr val="FF6600"/>
                </a:solidFill>
              </a:rPr>
            </a:br>
            <a:r>
              <a:rPr lang="en-GB" sz="2400" i="1" dirty="0">
                <a:solidFill>
                  <a:schemeClr val="bg1"/>
                </a:solidFill>
              </a:rPr>
              <a:t>‘What reasoning led you to that conclusion?’; ‘Is there any reason to doubt that evidence?’; ‘What caused you to feel that way?’</a:t>
            </a:r>
          </a:p>
          <a:p>
            <a:pPr lvl="1"/>
            <a:r>
              <a:rPr lang="en-GB" sz="2400" b="1" dirty="0">
                <a:solidFill>
                  <a:srgbClr val="FF6600"/>
                </a:solidFill>
              </a:rPr>
              <a:t>Consequences</a:t>
            </a:r>
            <a:r>
              <a:rPr lang="en-GB" sz="2400" dirty="0">
                <a:solidFill>
                  <a:srgbClr val="FF6600"/>
                </a:solidFill>
              </a:rPr>
              <a:t>: </a:t>
            </a:r>
            <a:br>
              <a:rPr lang="en-GB" sz="2400" dirty="0">
                <a:solidFill>
                  <a:srgbClr val="FF6600"/>
                </a:solidFill>
              </a:rPr>
            </a:br>
            <a:r>
              <a:rPr lang="en-GB" sz="2400" i="1" dirty="0">
                <a:solidFill>
                  <a:schemeClr val="bg1"/>
                </a:solidFill>
              </a:rPr>
              <a:t>‘What effect would that have?’; ‘Are there any alternatives?’; ‘Is that the only way?’; ‘If that happened, what else would happen as a result?’</a:t>
            </a:r>
          </a:p>
          <a:p>
            <a:pPr lvl="1"/>
            <a:r>
              <a:rPr lang="en-GB" sz="2400" b="1" dirty="0">
                <a:solidFill>
                  <a:srgbClr val="FF6600"/>
                </a:solidFill>
              </a:rPr>
              <a:t>Viewpoints</a:t>
            </a:r>
            <a:r>
              <a:rPr lang="en-GB" sz="2400" dirty="0">
                <a:solidFill>
                  <a:srgbClr val="FF6600"/>
                </a:solidFill>
              </a:rPr>
              <a:t>:</a:t>
            </a:r>
            <a:r>
              <a:rPr lang="en-GB" sz="2400" i="1" dirty="0">
                <a:solidFill>
                  <a:srgbClr val="FF6600"/>
                </a:solidFill>
              </a:rPr>
              <a:t> </a:t>
            </a:r>
            <a:br>
              <a:rPr lang="en-GB" sz="2400" i="1" dirty="0">
                <a:solidFill>
                  <a:srgbClr val="FF6600"/>
                </a:solidFill>
              </a:rPr>
            </a:br>
            <a:r>
              <a:rPr lang="en-GB" sz="2400" i="1" dirty="0">
                <a:solidFill>
                  <a:schemeClr val="bg1"/>
                </a:solidFill>
              </a:rPr>
              <a:t>‘How would other groups of people respond?’; ‘What would you say those objectors who argue </a:t>
            </a:r>
            <a:r>
              <a:rPr lang="en-GB" sz="2400" i="1" dirty="0" err="1">
                <a:solidFill>
                  <a:schemeClr val="bg1"/>
                </a:solidFill>
              </a:rPr>
              <a:t>xxxx</a:t>
            </a:r>
            <a:r>
              <a:rPr lang="en-GB" sz="2400" i="1" dirty="0">
                <a:solidFill>
                  <a:schemeClr val="bg1"/>
                </a:solidFill>
              </a:rPr>
              <a:t>?’; ‘What might someone who believe </a:t>
            </a:r>
            <a:r>
              <a:rPr lang="en-GB" sz="2400" i="1" dirty="0" err="1">
                <a:solidFill>
                  <a:schemeClr val="bg1"/>
                </a:solidFill>
              </a:rPr>
              <a:t>yyyy</a:t>
            </a:r>
            <a:r>
              <a:rPr lang="en-GB" sz="2400" i="1" dirty="0">
                <a:solidFill>
                  <a:schemeClr val="bg1"/>
                </a:solidFill>
              </a:rPr>
              <a:t> think?’; ‘What’s the alternative?’; ‘How are xxx and </a:t>
            </a:r>
            <a:r>
              <a:rPr lang="en-GB" sz="2400" i="1" dirty="0" err="1">
                <a:solidFill>
                  <a:schemeClr val="bg1"/>
                </a:solidFill>
              </a:rPr>
              <a:t>yyy’s</a:t>
            </a:r>
            <a:r>
              <a:rPr lang="en-GB" sz="2400" i="1" dirty="0">
                <a:solidFill>
                  <a:schemeClr val="bg1"/>
                </a:solidFill>
              </a:rPr>
              <a:t> ideas alike? Different?’</a:t>
            </a: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p:txBody>
      </p:sp>
    </p:spTree>
    <p:extLst>
      <p:ext uri="{BB962C8B-B14F-4D97-AF65-F5344CB8AC3E}">
        <p14:creationId xmlns:p14="http://schemas.microsoft.com/office/powerpoint/2010/main" val="170019334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solidFill>
                  <a:srgbClr val="FFFF00"/>
                </a:solidFill>
              </a:rPr>
              <a:t>*Roadblocks to MI WORK*</a:t>
            </a:r>
          </a:p>
        </p:txBody>
      </p:sp>
      <p:sp>
        <p:nvSpPr>
          <p:cNvPr id="3" name="Content Placeholder 2"/>
          <p:cNvSpPr>
            <a:spLocks noGrp="1"/>
          </p:cNvSpPr>
          <p:nvPr>
            <p:ph idx="1"/>
          </p:nvPr>
        </p:nvSpPr>
        <p:spPr>
          <a:xfrm>
            <a:off x="1024128" y="1781908"/>
            <a:ext cx="4321595" cy="4527452"/>
          </a:xfrm>
        </p:spPr>
        <p:txBody>
          <a:bodyPr>
            <a:normAutofit lnSpcReduction="10000"/>
          </a:bodyPr>
          <a:lstStyle/>
          <a:p>
            <a:pPr algn="ctr"/>
            <a:r>
              <a:rPr lang="en-GB" dirty="0">
                <a:solidFill>
                  <a:schemeClr val="bg1"/>
                </a:solidFill>
                <a:highlight>
                  <a:srgbClr val="FF6600"/>
                </a:highlight>
              </a:rPr>
              <a:t>BY THE TEACHER</a:t>
            </a:r>
          </a:p>
          <a:p>
            <a:pPr algn="ctr"/>
            <a:r>
              <a:rPr lang="en-GB" dirty="0">
                <a:solidFill>
                  <a:schemeClr val="bg1"/>
                </a:solidFill>
              </a:rPr>
              <a:t>Moralising</a:t>
            </a:r>
          </a:p>
          <a:p>
            <a:pPr algn="ctr"/>
            <a:r>
              <a:rPr lang="en-GB" dirty="0">
                <a:solidFill>
                  <a:schemeClr val="bg1"/>
                </a:solidFill>
              </a:rPr>
              <a:t>Preaching</a:t>
            </a:r>
          </a:p>
          <a:p>
            <a:pPr algn="ctr"/>
            <a:r>
              <a:rPr lang="en-GB" dirty="0">
                <a:solidFill>
                  <a:schemeClr val="bg1"/>
                </a:solidFill>
              </a:rPr>
              <a:t>Judging</a:t>
            </a:r>
          </a:p>
          <a:p>
            <a:pPr algn="ctr"/>
            <a:r>
              <a:rPr lang="en-GB" dirty="0">
                <a:solidFill>
                  <a:schemeClr val="bg1"/>
                </a:solidFill>
              </a:rPr>
              <a:t>Ordering</a:t>
            </a:r>
          </a:p>
          <a:p>
            <a:pPr algn="ctr"/>
            <a:r>
              <a:rPr lang="en-GB" dirty="0">
                <a:solidFill>
                  <a:schemeClr val="bg1"/>
                </a:solidFill>
              </a:rPr>
              <a:t>Directing</a:t>
            </a:r>
          </a:p>
          <a:p>
            <a:pPr algn="ctr"/>
            <a:r>
              <a:rPr lang="en-GB" dirty="0">
                <a:solidFill>
                  <a:schemeClr val="bg1"/>
                </a:solidFill>
              </a:rPr>
              <a:t>Lecturing</a:t>
            </a:r>
          </a:p>
          <a:p>
            <a:pPr algn="ctr"/>
            <a:r>
              <a:rPr lang="en-GB" dirty="0">
                <a:solidFill>
                  <a:schemeClr val="bg1"/>
                </a:solidFill>
              </a:rPr>
              <a:t>Advising</a:t>
            </a:r>
          </a:p>
          <a:p>
            <a:pPr algn="ctr"/>
            <a:r>
              <a:rPr lang="en-GB" dirty="0">
                <a:solidFill>
                  <a:schemeClr val="bg1"/>
                </a:solidFill>
              </a:rPr>
              <a:t>Arguing</a:t>
            </a:r>
          </a:p>
          <a:p>
            <a:pPr algn="ctr"/>
            <a:r>
              <a:rPr lang="en-GB" dirty="0">
                <a:solidFill>
                  <a:schemeClr val="bg1"/>
                </a:solidFill>
              </a:rPr>
              <a:t>Criticising (or Blaming)</a:t>
            </a:r>
          </a:p>
        </p:txBody>
      </p:sp>
      <p:sp>
        <p:nvSpPr>
          <p:cNvPr id="4" name="Content Placeholder 2"/>
          <p:cNvSpPr txBox="1">
            <a:spLocks/>
          </p:cNvSpPr>
          <p:nvPr/>
        </p:nvSpPr>
        <p:spPr>
          <a:xfrm>
            <a:off x="6065051" y="1781908"/>
            <a:ext cx="5482180" cy="4947138"/>
          </a:xfrm>
          <a:prstGeom prst="rect">
            <a:avLst/>
          </a:prstGeom>
        </p:spPr>
        <p:txBody>
          <a:bodyPr vert="horz" lIns="45720" tIns="45720" rIns="45720" bIns="45720"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ctr"/>
            <a:r>
              <a:rPr lang="en-GB" sz="3100" dirty="0">
                <a:solidFill>
                  <a:schemeClr val="bg1"/>
                </a:solidFill>
                <a:highlight>
                  <a:srgbClr val="008000"/>
                </a:highlight>
              </a:rPr>
              <a:t>BY THE LEARNER</a:t>
            </a:r>
          </a:p>
          <a:p>
            <a:pPr algn="ctr"/>
            <a:r>
              <a:rPr lang="en-GB" sz="3100" dirty="0">
                <a:solidFill>
                  <a:schemeClr val="bg1"/>
                </a:solidFill>
              </a:rPr>
              <a:t>RESISTANCE!!!</a:t>
            </a:r>
          </a:p>
          <a:p>
            <a:pPr algn="ctr"/>
            <a:r>
              <a:rPr lang="en-GB" sz="1900" dirty="0">
                <a:solidFill>
                  <a:srgbClr val="CCFFCC"/>
                </a:solidFill>
              </a:rPr>
              <a:t>Arguing</a:t>
            </a:r>
            <a:r>
              <a:rPr lang="en-GB" sz="1900" dirty="0">
                <a:solidFill>
                  <a:schemeClr val="bg1"/>
                </a:solidFill>
              </a:rPr>
              <a:t> </a:t>
            </a:r>
            <a:r>
              <a:rPr lang="en-GB" sz="1900" i="1" dirty="0">
                <a:solidFill>
                  <a:schemeClr val="bg1"/>
                </a:solidFill>
              </a:rPr>
              <a:t>– ‘No, not for me…’</a:t>
            </a:r>
          </a:p>
          <a:p>
            <a:pPr algn="ctr"/>
            <a:r>
              <a:rPr lang="en-GB" sz="1900" dirty="0">
                <a:solidFill>
                  <a:srgbClr val="CCFFCC"/>
                </a:solidFill>
              </a:rPr>
              <a:t>Interrupts defensively </a:t>
            </a:r>
            <a:r>
              <a:rPr lang="en-GB" sz="1900" dirty="0">
                <a:solidFill>
                  <a:schemeClr val="bg1"/>
                </a:solidFill>
              </a:rPr>
              <a:t>-</a:t>
            </a:r>
            <a:r>
              <a:rPr lang="en-GB" sz="1900" i="1" dirty="0">
                <a:solidFill>
                  <a:schemeClr val="bg1"/>
                </a:solidFill>
              </a:rPr>
              <a:t> ‘ah but..’</a:t>
            </a:r>
          </a:p>
          <a:p>
            <a:pPr algn="ctr"/>
            <a:r>
              <a:rPr lang="en-GB" sz="1900" dirty="0">
                <a:solidFill>
                  <a:srgbClr val="CCFFCC"/>
                </a:solidFill>
              </a:rPr>
              <a:t>Denying</a:t>
            </a:r>
            <a:r>
              <a:rPr lang="en-GB" sz="1900" dirty="0">
                <a:solidFill>
                  <a:schemeClr val="bg1"/>
                </a:solidFill>
              </a:rPr>
              <a:t> – </a:t>
            </a:r>
            <a:r>
              <a:rPr lang="en-GB" sz="1900" i="1" dirty="0">
                <a:solidFill>
                  <a:schemeClr val="bg1"/>
                </a:solidFill>
              </a:rPr>
              <a:t>‘No point talking about this..’</a:t>
            </a:r>
          </a:p>
          <a:p>
            <a:pPr algn="ctr"/>
            <a:r>
              <a:rPr lang="en-GB" sz="1900" dirty="0">
                <a:solidFill>
                  <a:srgbClr val="CCFFCC"/>
                </a:solidFill>
              </a:rPr>
              <a:t>Ignoring</a:t>
            </a:r>
            <a:r>
              <a:rPr lang="en-GB" sz="1900" dirty="0">
                <a:solidFill>
                  <a:schemeClr val="bg1"/>
                </a:solidFill>
              </a:rPr>
              <a:t> – </a:t>
            </a:r>
            <a:r>
              <a:rPr lang="en-GB" sz="1900" i="1" dirty="0">
                <a:solidFill>
                  <a:schemeClr val="bg1"/>
                </a:solidFill>
              </a:rPr>
              <a:t>‘By the way, did I ever mention…’</a:t>
            </a:r>
          </a:p>
          <a:p>
            <a:pPr algn="ctr"/>
            <a:r>
              <a:rPr lang="en-GB" dirty="0">
                <a:solidFill>
                  <a:srgbClr val="FFFF00"/>
                </a:solidFill>
              </a:rPr>
              <a:t>Resistance may be a subconscious attempt to get you to listen to information about the other person’s world that you have not yet explored.</a:t>
            </a:r>
          </a:p>
          <a:p>
            <a:pPr algn="ctr"/>
            <a:r>
              <a:rPr lang="en-GB" dirty="0">
                <a:solidFill>
                  <a:schemeClr val="bg1"/>
                </a:solidFill>
              </a:rPr>
              <a:t>I</a:t>
            </a:r>
            <a:r>
              <a:rPr lang="en-GB" sz="1900" dirty="0">
                <a:solidFill>
                  <a:schemeClr val="bg1"/>
                </a:solidFill>
              </a:rPr>
              <a:t>f you notice resistance…</a:t>
            </a:r>
          </a:p>
          <a:p>
            <a:pPr marL="176213" indent="-176213">
              <a:buFont typeface="Arial" panose="020B0604020202020204" pitchFamily="34" charset="0"/>
              <a:buChar char="•"/>
            </a:pPr>
            <a:r>
              <a:rPr lang="en-GB" sz="1900" dirty="0">
                <a:solidFill>
                  <a:schemeClr val="bg1"/>
                </a:solidFill>
              </a:rPr>
              <a:t>Less questions, more reflective listening &amp; summarising</a:t>
            </a:r>
          </a:p>
          <a:p>
            <a:pPr marL="176213" indent="-176213">
              <a:buFont typeface="Arial" panose="020B0604020202020204" pitchFamily="34" charset="0"/>
              <a:buChar char="•"/>
            </a:pPr>
            <a:r>
              <a:rPr lang="en-GB" sz="1900" dirty="0">
                <a:solidFill>
                  <a:schemeClr val="bg1"/>
                </a:solidFill>
              </a:rPr>
              <a:t>Emphasise personal choices &amp; control</a:t>
            </a:r>
          </a:p>
          <a:p>
            <a:pPr marL="176213" indent="-176213">
              <a:buFont typeface="Arial" panose="020B0604020202020204" pitchFamily="34" charset="0"/>
              <a:buChar char="•"/>
            </a:pPr>
            <a:r>
              <a:rPr lang="en-GB" sz="1900" dirty="0">
                <a:solidFill>
                  <a:schemeClr val="bg1"/>
                </a:solidFill>
              </a:rPr>
              <a:t>Ask (Socratic) questions again when in a more receptive state</a:t>
            </a:r>
          </a:p>
          <a:p>
            <a:pPr algn="ctr"/>
            <a:endParaRPr lang="en-GB" dirty="0">
              <a:solidFill>
                <a:schemeClr val="bg1"/>
              </a:solidFill>
            </a:endParaRPr>
          </a:p>
        </p:txBody>
      </p:sp>
    </p:spTree>
    <p:extLst>
      <p:ext uri="{BB962C8B-B14F-4D97-AF65-F5344CB8AC3E}">
        <p14:creationId xmlns:p14="http://schemas.microsoft.com/office/powerpoint/2010/main" val="28467349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74403" y="467985"/>
            <a:ext cx="4098857" cy="1499616"/>
          </a:xfrm>
        </p:spPr>
        <p:txBody>
          <a:bodyPr/>
          <a:lstStyle/>
          <a:p>
            <a:pPr algn="ctr"/>
            <a:r>
              <a:rPr lang="en-GB" dirty="0">
                <a:solidFill>
                  <a:srgbClr val="FFFF00"/>
                </a:solidFill>
              </a:rPr>
              <a:t>*MI TASKS*</a:t>
            </a:r>
            <a:br>
              <a:rPr lang="en-GB" dirty="0">
                <a:solidFill>
                  <a:srgbClr val="FFFF00"/>
                </a:solidFill>
              </a:rPr>
            </a:br>
            <a:r>
              <a:rPr lang="en-GB" sz="2000" dirty="0">
                <a:solidFill>
                  <a:srgbClr val="FFFF00"/>
                </a:solidFill>
              </a:rPr>
              <a:t>(Fuller &amp; Taylor modifications)</a:t>
            </a:r>
          </a:p>
        </p:txBody>
      </p:sp>
      <p:sp>
        <p:nvSpPr>
          <p:cNvPr id="3" name="Content Placeholder 2"/>
          <p:cNvSpPr>
            <a:spLocks noGrp="1"/>
          </p:cNvSpPr>
          <p:nvPr>
            <p:ph idx="1"/>
          </p:nvPr>
        </p:nvSpPr>
        <p:spPr>
          <a:xfrm>
            <a:off x="1024128" y="1967601"/>
            <a:ext cx="5599409" cy="4702830"/>
          </a:xfrm>
        </p:spPr>
        <p:txBody>
          <a:bodyPr>
            <a:normAutofit fontScale="92500" lnSpcReduction="10000"/>
          </a:bodyPr>
          <a:lstStyle/>
          <a:p>
            <a:pPr marL="514350" indent="-514350">
              <a:buFont typeface="+mj-lt"/>
              <a:buAutoNum type="arabicPeriod"/>
            </a:pPr>
            <a:r>
              <a:rPr lang="en-GB" dirty="0">
                <a:solidFill>
                  <a:schemeClr val="accent3">
                    <a:lumMod val="40000"/>
                    <a:lumOff val="60000"/>
                  </a:schemeClr>
                </a:solidFill>
              </a:rPr>
              <a:t>Clarify </a:t>
            </a:r>
            <a:r>
              <a:rPr lang="en-GB" b="1" dirty="0">
                <a:solidFill>
                  <a:schemeClr val="accent3">
                    <a:lumMod val="40000"/>
                    <a:lumOff val="60000"/>
                  </a:schemeClr>
                </a:solidFill>
              </a:rPr>
              <a:t>contracts</a:t>
            </a:r>
          </a:p>
          <a:p>
            <a:pPr lvl="2"/>
            <a:r>
              <a:rPr lang="en-GB" dirty="0">
                <a:solidFill>
                  <a:schemeClr val="accent3">
                    <a:lumMod val="40000"/>
                    <a:lumOff val="60000"/>
                  </a:schemeClr>
                </a:solidFill>
              </a:rPr>
              <a:t>Roles, expectations, boundaries, outcomes, create neutral territory</a:t>
            </a:r>
          </a:p>
          <a:p>
            <a:pPr marL="514350" indent="-514350">
              <a:buFont typeface="+mj-lt"/>
              <a:buAutoNum type="arabicPeriod"/>
            </a:pPr>
            <a:r>
              <a:rPr lang="en-GB" dirty="0">
                <a:solidFill>
                  <a:schemeClr val="accent3">
                    <a:lumMod val="40000"/>
                    <a:lumOff val="60000"/>
                  </a:schemeClr>
                </a:solidFill>
              </a:rPr>
              <a:t>Express </a:t>
            </a:r>
            <a:r>
              <a:rPr lang="en-GB" b="1" dirty="0">
                <a:solidFill>
                  <a:schemeClr val="accent3">
                    <a:lumMod val="40000"/>
                    <a:lumOff val="60000"/>
                  </a:schemeClr>
                </a:solidFill>
              </a:rPr>
              <a:t>empathy </a:t>
            </a:r>
          </a:p>
          <a:p>
            <a:pPr lvl="2"/>
            <a:r>
              <a:rPr lang="en-GB" dirty="0">
                <a:solidFill>
                  <a:schemeClr val="accent3">
                    <a:lumMod val="40000"/>
                    <a:lumOff val="60000"/>
                  </a:schemeClr>
                </a:solidFill>
              </a:rPr>
              <a:t>Understanding the needs of the individual</a:t>
            </a:r>
          </a:p>
          <a:p>
            <a:pPr lvl="2"/>
            <a:r>
              <a:rPr lang="en-GB" dirty="0">
                <a:solidFill>
                  <a:schemeClr val="accent3">
                    <a:lumMod val="40000"/>
                    <a:lumOff val="60000"/>
                  </a:schemeClr>
                </a:solidFill>
              </a:rPr>
              <a:t>No blame, criticism, labelling, judging</a:t>
            </a:r>
          </a:p>
          <a:p>
            <a:pPr marL="514350" indent="-514350">
              <a:buFont typeface="+mj-lt"/>
              <a:buAutoNum type="arabicPeriod"/>
            </a:pPr>
            <a:r>
              <a:rPr lang="en-GB" dirty="0">
                <a:solidFill>
                  <a:schemeClr val="accent3">
                    <a:lumMod val="40000"/>
                    <a:lumOff val="60000"/>
                  </a:schemeClr>
                </a:solidFill>
              </a:rPr>
              <a:t>Develop </a:t>
            </a:r>
            <a:r>
              <a:rPr lang="en-GB" b="1" dirty="0">
                <a:solidFill>
                  <a:schemeClr val="accent3">
                    <a:lumMod val="40000"/>
                    <a:lumOff val="60000"/>
                  </a:schemeClr>
                </a:solidFill>
              </a:rPr>
              <a:t>desire</a:t>
            </a:r>
            <a:r>
              <a:rPr lang="en-GB" dirty="0">
                <a:solidFill>
                  <a:schemeClr val="accent3">
                    <a:lumMod val="40000"/>
                    <a:lumOff val="60000"/>
                  </a:schemeClr>
                </a:solidFill>
              </a:rPr>
              <a:t> to change</a:t>
            </a:r>
          </a:p>
          <a:p>
            <a:pPr lvl="2"/>
            <a:r>
              <a:rPr lang="en-GB" dirty="0">
                <a:solidFill>
                  <a:schemeClr val="accent3">
                    <a:lumMod val="40000"/>
                    <a:lumOff val="60000"/>
                  </a:schemeClr>
                </a:solidFill>
              </a:rPr>
              <a:t>Develop discrepancy/dissonance </a:t>
            </a:r>
            <a:r>
              <a:rPr lang="en-GB" dirty="0">
                <a:solidFill>
                  <a:schemeClr val="accent3">
                    <a:lumMod val="40000"/>
                    <a:lumOff val="60000"/>
                  </a:schemeClr>
                </a:solidFill>
                <a:sym typeface="Wingdings" panose="05000000000000000000" pitchFamily="2" charset="2"/>
              </a:rPr>
              <a:t> ↑intrinsic motivation </a:t>
            </a:r>
            <a:endParaRPr lang="en-GB" dirty="0">
              <a:solidFill>
                <a:schemeClr val="accent3">
                  <a:lumMod val="40000"/>
                  <a:lumOff val="60000"/>
                </a:schemeClr>
              </a:solidFill>
            </a:endParaRPr>
          </a:p>
          <a:p>
            <a:pPr lvl="2"/>
            <a:r>
              <a:rPr lang="en-GB" u="sng" dirty="0">
                <a:solidFill>
                  <a:schemeClr val="accent3">
                    <a:lumMod val="40000"/>
                    <a:lumOff val="60000"/>
                  </a:schemeClr>
                </a:solidFill>
              </a:rPr>
              <a:t>Gently</a:t>
            </a:r>
            <a:r>
              <a:rPr lang="en-GB" dirty="0">
                <a:solidFill>
                  <a:schemeClr val="accent3">
                    <a:lumMod val="40000"/>
                    <a:lumOff val="60000"/>
                  </a:schemeClr>
                </a:solidFill>
              </a:rPr>
              <a:t> highlight and reflect inconsistencies.</a:t>
            </a:r>
          </a:p>
          <a:p>
            <a:pPr lvl="2"/>
            <a:r>
              <a:rPr lang="en-GB" dirty="0">
                <a:solidFill>
                  <a:schemeClr val="accent3">
                    <a:lumMod val="40000"/>
                    <a:lumOff val="60000"/>
                  </a:schemeClr>
                </a:solidFill>
              </a:rPr>
              <a:t>Relating things back to the CSA – what is that?  Extrinsic or Intrinsic?</a:t>
            </a:r>
          </a:p>
          <a:p>
            <a:pPr marL="514350" indent="-514350">
              <a:buFont typeface="+mj-lt"/>
              <a:buAutoNum type="arabicPeriod"/>
            </a:pPr>
            <a:r>
              <a:rPr lang="en-GB" dirty="0">
                <a:solidFill>
                  <a:srgbClr val="FF0000"/>
                </a:solidFill>
              </a:rPr>
              <a:t>Avoid </a:t>
            </a:r>
            <a:r>
              <a:rPr lang="en-GB" b="1" dirty="0">
                <a:solidFill>
                  <a:srgbClr val="FF0000"/>
                </a:solidFill>
              </a:rPr>
              <a:t>argument </a:t>
            </a:r>
          </a:p>
          <a:p>
            <a:pPr lvl="2"/>
            <a:r>
              <a:rPr lang="en-GB" dirty="0">
                <a:solidFill>
                  <a:srgbClr val="FF0000"/>
                </a:solidFill>
              </a:rPr>
              <a:t>Roll with resistance </a:t>
            </a:r>
          </a:p>
          <a:p>
            <a:pPr lvl="2"/>
            <a:r>
              <a:rPr lang="en-GB" dirty="0">
                <a:solidFill>
                  <a:srgbClr val="FF0000"/>
                </a:solidFill>
              </a:rPr>
              <a:t>See resistance as a </a:t>
            </a:r>
            <a:r>
              <a:rPr lang="en-GB" b="1" dirty="0">
                <a:solidFill>
                  <a:srgbClr val="FF0000"/>
                </a:solidFill>
              </a:rPr>
              <a:t>normal</a:t>
            </a:r>
            <a:r>
              <a:rPr lang="en-GB" dirty="0">
                <a:solidFill>
                  <a:srgbClr val="FF0000"/>
                </a:solidFill>
              </a:rPr>
              <a:t> </a:t>
            </a:r>
            <a:r>
              <a:rPr lang="en-GB" b="1" dirty="0">
                <a:solidFill>
                  <a:srgbClr val="FF0000"/>
                </a:solidFill>
              </a:rPr>
              <a:t>part</a:t>
            </a:r>
            <a:r>
              <a:rPr lang="en-GB" dirty="0">
                <a:solidFill>
                  <a:srgbClr val="FF0000"/>
                </a:solidFill>
              </a:rPr>
              <a:t> of the change process</a:t>
            </a:r>
          </a:p>
          <a:p>
            <a:pPr marL="514350" indent="-514350">
              <a:buFont typeface="+mj-lt"/>
              <a:buAutoNum type="arabicPeriod"/>
            </a:pPr>
            <a:r>
              <a:rPr lang="en-GB" dirty="0">
                <a:solidFill>
                  <a:schemeClr val="accent3">
                    <a:lumMod val="40000"/>
                    <a:lumOff val="60000"/>
                  </a:schemeClr>
                </a:solidFill>
              </a:rPr>
              <a:t>Support </a:t>
            </a:r>
            <a:r>
              <a:rPr lang="en-GB" b="1" dirty="0">
                <a:solidFill>
                  <a:schemeClr val="accent3">
                    <a:lumMod val="40000"/>
                    <a:lumOff val="60000"/>
                  </a:schemeClr>
                </a:solidFill>
              </a:rPr>
              <a:t>self-belief</a:t>
            </a:r>
            <a:r>
              <a:rPr lang="en-GB" dirty="0">
                <a:solidFill>
                  <a:schemeClr val="accent3">
                    <a:lumMod val="40000"/>
                    <a:lumOff val="60000"/>
                  </a:schemeClr>
                </a:solidFill>
              </a:rPr>
              <a:t> and self-responsibility </a:t>
            </a:r>
          </a:p>
          <a:p>
            <a:pPr lvl="2"/>
            <a:r>
              <a:rPr lang="en-GB" dirty="0">
                <a:solidFill>
                  <a:schemeClr val="accent3">
                    <a:lumMod val="40000"/>
                    <a:lumOff val="60000"/>
                  </a:schemeClr>
                </a:solidFill>
              </a:rPr>
              <a:t>Self-efficacy  (‘I can/want to/will do it’)</a:t>
            </a:r>
          </a:p>
          <a:p>
            <a:pPr lvl="2"/>
            <a:r>
              <a:rPr lang="en-GB" dirty="0">
                <a:solidFill>
                  <a:schemeClr val="accent3">
                    <a:lumMod val="40000"/>
                    <a:lumOff val="60000"/>
                  </a:schemeClr>
                </a:solidFill>
              </a:rPr>
              <a:t>Soon after a self-motivating statement is made, the facilitator follows this up with reflecting the meaning of the statement</a:t>
            </a:r>
          </a:p>
        </p:txBody>
      </p:sp>
      <p:sp>
        <p:nvSpPr>
          <p:cNvPr id="4" name="Title 1"/>
          <p:cNvSpPr txBox="1">
            <a:spLocks/>
          </p:cNvSpPr>
          <p:nvPr/>
        </p:nvSpPr>
        <p:spPr>
          <a:xfrm>
            <a:off x="8093143" y="467985"/>
            <a:ext cx="4098857" cy="1499616"/>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en-GB" dirty="0">
                <a:solidFill>
                  <a:srgbClr val="00B050"/>
                </a:solidFill>
              </a:rPr>
              <a:t>*MI SKILLS*</a:t>
            </a:r>
            <a:endParaRPr lang="en-GB" sz="2000" dirty="0">
              <a:solidFill>
                <a:srgbClr val="00B050"/>
              </a:solidFill>
            </a:endParaRPr>
          </a:p>
        </p:txBody>
      </p:sp>
      <p:sp>
        <p:nvSpPr>
          <p:cNvPr id="5" name="Content Placeholder 2"/>
          <p:cNvSpPr txBox="1">
            <a:spLocks/>
          </p:cNvSpPr>
          <p:nvPr/>
        </p:nvSpPr>
        <p:spPr>
          <a:xfrm>
            <a:off x="6869723" y="1967601"/>
            <a:ext cx="5322277" cy="4468368"/>
          </a:xfrm>
          <a:prstGeom prst="rect">
            <a:avLst/>
          </a:prstGeom>
          <a:solidFill>
            <a:schemeClr val="tx1"/>
          </a:solidFill>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GB" b="1" dirty="0">
                <a:solidFill>
                  <a:schemeClr val="accent2">
                    <a:lumMod val="20000"/>
                    <a:lumOff val="80000"/>
                  </a:schemeClr>
                </a:solidFill>
              </a:rPr>
              <a:t>A </a:t>
            </a:r>
            <a:r>
              <a:rPr lang="en-GB" dirty="0">
                <a:solidFill>
                  <a:schemeClr val="accent2">
                    <a:lumMod val="20000"/>
                    <a:lumOff val="80000"/>
                  </a:schemeClr>
                </a:solidFill>
              </a:rPr>
              <a:t>-  Affirm</a:t>
            </a:r>
          </a:p>
          <a:p>
            <a:r>
              <a:rPr lang="en-GB" b="1" dirty="0">
                <a:solidFill>
                  <a:schemeClr val="accent2">
                    <a:lumMod val="20000"/>
                    <a:lumOff val="80000"/>
                  </a:schemeClr>
                </a:solidFill>
              </a:rPr>
              <a:t>L  </a:t>
            </a:r>
            <a:r>
              <a:rPr lang="en-GB" dirty="0">
                <a:solidFill>
                  <a:schemeClr val="accent2">
                    <a:lumMod val="20000"/>
                    <a:lumOff val="80000"/>
                  </a:schemeClr>
                </a:solidFill>
              </a:rPr>
              <a:t>-  </a:t>
            </a:r>
            <a:r>
              <a:rPr lang="en-GB" dirty="0">
                <a:solidFill>
                  <a:srgbClr val="FF0000"/>
                </a:solidFill>
              </a:rPr>
              <a:t>Listen – the most </a:t>
            </a:r>
            <a:r>
              <a:rPr lang="en-GB" dirty="0" err="1">
                <a:solidFill>
                  <a:srgbClr val="FF0000"/>
                </a:solidFill>
              </a:rPr>
              <a:t>impt</a:t>
            </a:r>
            <a:r>
              <a:rPr lang="en-GB" dirty="0">
                <a:solidFill>
                  <a:srgbClr val="FF0000"/>
                </a:solidFill>
              </a:rPr>
              <a:t>  (understanding       </a:t>
            </a:r>
          </a:p>
          <a:p>
            <a:r>
              <a:rPr lang="en-GB" dirty="0">
                <a:solidFill>
                  <a:srgbClr val="FF0000"/>
                </a:solidFill>
              </a:rPr>
              <a:t>               &amp; feeling understood)</a:t>
            </a:r>
          </a:p>
          <a:p>
            <a:r>
              <a:rPr lang="en-GB" b="1" dirty="0">
                <a:solidFill>
                  <a:schemeClr val="accent2">
                    <a:lumMod val="20000"/>
                    <a:lumOff val="80000"/>
                  </a:schemeClr>
                </a:solidFill>
              </a:rPr>
              <a:t>O </a:t>
            </a:r>
            <a:r>
              <a:rPr lang="en-GB" dirty="0">
                <a:solidFill>
                  <a:schemeClr val="accent2">
                    <a:lumMod val="20000"/>
                    <a:lumOff val="80000"/>
                  </a:schemeClr>
                </a:solidFill>
              </a:rPr>
              <a:t>-  Open Qs</a:t>
            </a:r>
          </a:p>
          <a:p>
            <a:r>
              <a:rPr lang="en-GB" b="1" dirty="0">
                <a:solidFill>
                  <a:schemeClr val="accent2">
                    <a:lumMod val="20000"/>
                    <a:lumOff val="80000"/>
                  </a:schemeClr>
                </a:solidFill>
              </a:rPr>
              <a:t>S  </a:t>
            </a:r>
            <a:r>
              <a:rPr lang="en-GB" dirty="0">
                <a:solidFill>
                  <a:schemeClr val="accent2">
                    <a:lumMod val="20000"/>
                    <a:lumOff val="80000"/>
                  </a:schemeClr>
                </a:solidFill>
              </a:rPr>
              <a:t>-  Summarise (&amp; Reflect Listening)</a:t>
            </a:r>
          </a:p>
          <a:p>
            <a:r>
              <a:rPr lang="en-GB" b="1" dirty="0">
                <a:solidFill>
                  <a:schemeClr val="accent2">
                    <a:lumMod val="20000"/>
                    <a:lumOff val="80000"/>
                  </a:schemeClr>
                </a:solidFill>
              </a:rPr>
              <a:t>S  </a:t>
            </a:r>
            <a:r>
              <a:rPr lang="en-GB" dirty="0">
                <a:solidFill>
                  <a:schemeClr val="accent2">
                    <a:lumMod val="20000"/>
                    <a:lumOff val="80000"/>
                  </a:schemeClr>
                </a:solidFill>
              </a:rPr>
              <a:t>-  Support Self-motivating Statement</a:t>
            </a:r>
          </a:p>
          <a:p>
            <a:r>
              <a:rPr lang="en-GB" dirty="0">
                <a:solidFill>
                  <a:schemeClr val="accent2">
                    <a:lumMod val="20000"/>
                    <a:lumOff val="80000"/>
                  </a:schemeClr>
                </a:solidFill>
              </a:rPr>
              <a:t>      (</a:t>
            </a:r>
            <a:r>
              <a:rPr lang="en-GB" dirty="0" err="1">
                <a:solidFill>
                  <a:schemeClr val="accent2">
                    <a:lumMod val="20000"/>
                    <a:lumOff val="80000"/>
                  </a:schemeClr>
                </a:solidFill>
              </a:rPr>
              <a:t>Bem’s</a:t>
            </a:r>
            <a:r>
              <a:rPr lang="en-GB" dirty="0">
                <a:solidFill>
                  <a:schemeClr val="accent2">
                    <a:lumMod val="20000"/>
                    <a:lumOff val="80000"/>
                  </a:schemeClr>
                </a:solidFill>
              </a:rPr>
              <a:t> self-perception theory, 1972)</a:t>
            </a:r>
          </a:p>
        </p:txBody>
      </p:sp>
    </p:spTree>
    <p:extLst>
      <p:ext uri="{BB962C8B-B14F-4D97-AF65-F5344CB8AC3E}">
        <p14:creationId xmlns:p14="http://schemas.microsoft.com/office/powerpoint/2010/main" val="173699702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5 Take Home Messages</a:t>
            </a:r>
          </a:p>
        </p:txBody>
      </p:sp>
      <p:sp>
        <p:nvSpPr>
          <p:cNvPr id="3" name="Text Placeholder 2"/>
          <p:cNvSpPr>
            <a:spLocks noGrp="1"/>
          </p:cNvSpPr>
          <p:nvPr>
            <p:ph type="body" idx="1"/>
          </p:nvPr>
        </p:nvSpPr>
        <p:spPr/>
        <p:txBody>
          <a:bodyPr/>
          <a:lstStyle/>
          <a:p>
            <a:r>
              <a:rPr lang="en-GB" i="1" dirty="0"/>
              <a:t>Bringing it all together…</a:t>
            </a:r>
          </a:p>
        </p:txBody>
      </p:sp>
    </p:spTree>
    <p:extLst>
      <p:ext uri="{BB962C8B-B14F-4D97-AF65-F5344CB8AC3E}">
        <p14:creationId xmlns:p14="http://schemas.microsoft.com/office/powerpoint/2010/main" val="415264277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5 Take Home Messages</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GB" dirty="0">
                <a:solidFill>
                  <a:schemeClr val="bg1"/>
                </a:solidFill>
              </a:rPr>
              <a:t>Get to </a:t>
            </a:r>
            <a:r>
              <a:rPr lang="en-GB" dirty="0">
                <a:solidFill>
                  <a:srgbClr val="FFFF00"/>
                </a:solidFill>
              </a:rPr>
              <a:t>know them as a person first</a:t>
            </a:r>
            <a:r>
              <a:rPr lang="en-GB" dirty="0">
                <a:solidFill>
                  <a:schemeClr val="bg1"/>
                </a:solidFill>
              </a:rPr>
              <a:t>, and start from there.</a:t>
            </a:r>
          </a:p>
          <a:p>
            <a:pPr marL="514350" indent="-514350">
              <a:buFont typeface="+mj-lt"/>
              <a:buAutoNum type="arabicPeriod"/>
            </a:pPr>
            <a:r>
              <a:rPr lang="en-GB" dirty="0">
                <a:solidFill>
                  <a:srgbClr val="FFFF00"/>
                </a:solidFill>
              </a:rPr>
              <a:t>Stay in the moment </a:t>
            </a:r>
            <a:r>
              <a:rPr lang="en-GB" dirty="0">
                <a:solidFill>
                  <a:schemeClr val="bg1"/>
                </a:solidFill>
              </a:rPr>
              <a:t>– play with it, be flexible, no need for too much structure, do what’s right</a:t>
            </a:r>
          </a:p>
          <a:p>
            <a:pPr marL="514350" indent="-514350">
              <a:buFont typeface="+mj-lt"/>
              <a:buAutoNum type="arabicPeriod"/>
            </a:pPr>
            <a:r>
              <a:rPr lang="en-GB" dirty="0">
                <a:solidFill>
                  <a:srgbClr val="FFFF00"/>
                </a:solidFill>
              </a:rPr>
              <a:t>The Spirit </a:t>
            </a:r>
            <a:r>
              <a:rPr lang="en-GB" dirty="0">
                <a:solidFill>
                  <a:schemeClr val="bg1"/>
                </a:solidFill>
              </a:rPr>
              <a:t>– show a genuine desire to want to help the other person</a:t>
            </a:r>
          </a:p>
          <a:p>
            <a:pPr marL="514350" indent="-514350">
              <a:buFont typeface="+mj-lt"/>
              <a:buAutoNum type="arabicPeriod"/>
            </a:pPr>
            <a:r>
              <a:rPr lang="en-GB" dirty="0">
                <a:solidFill>
                  <a:srgbClr val="FFFF00"/>
                </a:solidFill>
              </a:rPr>
              <a:t>The Micro-skills</a:t>
            </a:r>
            <a:r>
              <a:rPr lang="en-GB" dirty="0">
                <a:solidFill>
                  <a:schemeClr val="bg1"/>
                </a:solidFill>
              </a:rPr>
              <a:t>: are not miracle techniques; you already have them.  The most important is </a:t>
            </a:r>
            <a:r>
              <a:rPr lang="en-GB" dirty="0">
                <a:solidFill>
                  <a:srgbClr val="FFFF00"/>
                </a:solidFill>
              </a:rPr>
              <a:t>listening</a:t>
            </a:r>
            <a:r>
              <a:rPr lang="en-GB" dirty="0">
                <a:solidFill>
                  <a:schemeClr val="bg1"/>
                </a:solidFill>
              </a:rPr>
              <a:t>.</a:t>
            </a:r>
          </a:p>
          <a:p>
            <a:pPr marL="514350" indent="-514350">
              <a:buFont typeface="+mj-lt"/>
              <a:buAutoNum type="arabicPeriod"/>
            </a:pPr>
            <a:r>
              <a:rPr lang="en-GB" dirty="0" err="1">
                <a:solidFill>
                  <a:schemeClr val="bg1"/>
                </a:solidFill>
              </a:rPr>
              <a:t>Bem’s</a:t>
            </a:r>
            <a:r>
              <a:rPr lang="en-GB" dirty="0">
                <a:solidFill>
                  <a:schemeClr val="bg1"/>
                </a:solidFill>
              </a:rPr>
              <a:t> (1972) self-perception theory – </a:t>
            </a:r>
            <a:r>
              <a:rPr lang="en-GB" dirty="0">
                <a:solidFill>
                  <a:srgbClr val="FFFF00"/>
                </a:solidFill>
              </a:rPr>
              <a:t>get them to ‘talk’ to themselves</a:t>
            </a:r>
          </a:p>
          <a:p>
            <a:pPr marL="514350" indent="-514350">
              <a:buFont typeface="+mj-lt"/>
              <a:buAutoNum type="arabicPeriod"/>
            </a:pPr>
            <a:endParaRPr lang="en-GB" i="1" dirty="0">
              <a:solidFill>
                <a:schemeClr val="bg1"/>
              </a:solidFill>
            </a:endParaRPr>
          </a:p>
          <a:p>
            <a:pPr marL="0" indent="0" algn="r">
              <a:buNone/>
            </a:pPr>
            <a:r>
              <a:rPr lang="en-GB" sz="2400" i="1" dirty="0">
                <a:solidFill>
                  <a:srgbClr val="FF6600"/>
                </a:solidFill>
              </a:rPr>
              <a:t>Enjoy the  journey (play, be excited, explore, add dynamism and have some fun).</a:t>
            </a:r>
            <a:endParaRPr lang="en-GB" sz="2400" dirty="0">
              <a:solidFill>
                <a:srgbClr val="FF6600"/>
              </a:solidFill>
            </a:endParaRPr>
          </a:p>
        </p:txBody>
      </p:sp>
    </p:spTree>
    <p:extLst>
      <p:ext uri="{BB962C8B-B14F-4D97-AF65-F5344CB8AC3E}">
        <p14:creationId xmlns:p14="http://schemas.microsoft.com/office/powerpoint/2010/main" val="9910709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a:solidFill>
                  <a:srgbClr val="92D050"/>
                </a:solidFill>
                <a:latin typeface="Cooper Black" panose="0208090404030B020404" pitchFamily="18" charset="0"/>
              </a:rPr>
              <a:t>Encouraging, Motivating &amp; Inspiring your GP Trainee</a:t>
            </a: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a:solidFill>
                  <a:schemeClr val="bg1"/>
                </a:solidFill>
              </a:rPr>
              <a:t>ENCOURAGE </a:t>
            </a:r>
            <a:r>
              <a:rPr lang="en-GB" b="1" dirty="0">
                <a:solidFill>
                  <a:schemeClr val="bg1"/>
                </a:solidFill>
                <a:sym typeface="Wingdings" panose="05000000000000000000" pitchFamily="2" charset="2"/>
              </a:rPr>
              <a:t> Maslow &amp; Self-Actualisation</a:t>
            </a:r>
          </a:p>
          <a:p>
            <a:endParaRPr lang="en-GB" dirty="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a:solidFill>
                  <a:schemeClr val="bg1"/>
                </a:solidFill>
              </a:rPr>
              <a:t>GETTING TO KNOW THE TRAINEE</a:t>
            </a: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solidFill>
                  <a:schemeClr val="bg1"/>
                </a:solidFill>
                <a:sym typeface="Wingdings" panose="05000000000000000000" pitchFamily="2" charset="2"/>
              </a:rPr>
              <a:t>MOTIVATE  Energising through MI</a:t>
            </a:r>
          </a:p>
          <a:p>
            <a:endParaRPr lang="en-GB" b="1" dirty="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Organisation</a:t>
            </a:r>
            <a:endParaRPr lang="en-GB" b="1" dirty="0">
              <a:solidFill>
                <a:schemeClr val="bg1"/>
              </a:solidFill>
            </a:endParaRPr>
          </a:p>
          <a:p>
            <a:endParaRPr lang="en-GB" b="1" dirty="0">
              <a:solidFill>
                <a:schemeClr val="bg1"/>
              </a:solidFill>
              <a:sym typeface="Wingdings" panose="05000000000000000000" pitchFamily="2" charset="2"/>
            </a:endParaRPr>
          </a:p>
        </p:txBody>
      </p:sp>
      <p:sp>
        <p:nvSpPr>
          <p:cNvPr id="7" name="Down Arrow 6"/>
          <p:cNvSpPr/>
          <p:nvPr/>
        </p:nvSpPr>
        <p:spPr>
          <a:xfrm rot="16200000">
            <a:off x="905639" y="4280626"/>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268361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sz="4000" dirty="0"/>
              <a:t>If you do most of what we’ve been talking about, you’ll be doing it anyway</a:t>
            </a:r>
            <a:br>
              <a:rPr lang="en-GB" dirty="0"/>
            </a:br>
            <a:endParaRPr lang="en-GB" dirty="0"/>
          </a:p>
        </p:txBody>
      </p:sp>
      <p:sp>
        <p:nvSpPr>
          <p:cNvPr id="3" name="Subtitle 2"/>
          <p:cNvSpPr>
            <a:spLocks noGrp="1"/>
          </p:cNvSpPr>
          <p:nvPr>
            <p:ph type="subTitle" idx="1"/>
          </p:nvPr>
        </p:nvSpPr>
        <p:spPr/>
        <p:txBody>
          <a:bodyPr>
            <a:normAutofit/>
          </a:bodyPr>
          <a:lstStyle/>
          <a:p>
            <a:r>
              <a:rPr lang="en-GB" sz="4400" dirty="0"/>
              <a:t>Inspiring</a:t>
            </a:r>
          </a:p>
        </p:txBody>
      </p:sp>
    </p:spTree>
    <p:extLst>
      <p:ext uri="{BB962C8B-B14F-4D97-AF65-F5344CB8AC3E}">
        <p14:creationId xmlns:p14="http://schemas.microsoft.com/office/powerpoint/2010/main" val="17723778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Enjoying the journey</a:t>
            </a:r>
          </a:p>
        </p:txBody>
      </p:sp>
      <p:sp>
        <p:nvSpPr>
          <p:cNvPr id="3" name="Content Placeholder 2"/>
          <p:cNvSpPr>
            <a:spLocks noGrp="1"/>
          </p:cNvSpPr>
          <p:nvPr>
            <p:ph idx="1"/>
          </p:nvPr>
        </p:nvSpPr>
        <p:spPr/>
        <p:txBody>
          <a:bodyPr>
            <a:normAutofit fontScale="92500" lnSpcReduction="10000"/>
          </a:bodyPr>
          <a:lstStyle/>
          <a:p>
            <a:r>
              <a:rPr lang="en-GB" sz="2400" dirty="0"/>
              <a:t>Email sent to me 17.03.2014</a:t>
            </a:r>
          </a:p>
          <a:p>
            <a:pPr algn="just"/>
            <a:r>
              <a:rPr lang="en-GB" sz="2400" i="1" dirty="0"/>
              <a:t>I am feeling especially pleased with myself as I managed to row 10k in an 8 at York on Saturday – I couldn’t believe it.</a:t>
            </a:r>
          </a:p>
          <a:p>
            <a:pPr algn="just"/>
            <a:r>
              <a:rPr lang="en-GB" sz="2400" i="1" dirty="0"/>
              <a:t>Did a bit of doctoring too – young medical student pushing himself too hard collapsed – I asked him if he enjoyed his race?</a:t>
            </a:r>
          </a:p>
          <a:p>
            <a:pPr algn="just"/>
            <a:r>
              <a:rPr lang="en-GB" sz="2400" i="1" dirty="0"/>
              <a:t>Reply – No ,not supposed to enjoy it. </a:t>
            </a:r>
          </a:p>
          <a:p>
            <a:pPr algn="just"/>
            <a:r>
              <a:rPr lang="en-GB" sz="2400" i="1" dirty="0"/>
              <a:t>My reply –well I enjoyed mine! </a:t>
            </a:r>
          </a:p>
          <a:p>
            <a:pPr algn="just"/>
            <a:r>
              <a:rPr lang="en-GB" sz="2400" i="1" dirty="0"/>
              <a:t>Then you weren’t working hard enough he says... lying on the ground in a blanket with O2 mask and a low blood sugar. </a:t>
            </a:r>
          </a:p>
          <a:p>
            <a:pPr algn="just"/>
            <a:r>
              <a:rPr lang="en-GB" sz="2400" i="1" dirty="0"/>
              <a:t>Glad I’m not that young anymore.</a:t>
            </a:r>
          </a:p>
          <a:p>
            <a:endParaRPr lang="en-GB" dirty="0"/>
          </a:p>
        </p:txBody>
      </p:sp>
    </p:spTree>
    <p:extLst>
      <p:ext uri="{BB962C8B-B14F-4D97-AF65-F5344CB8AC3E}">
        <p14:creationId xmlns:p14="http://schemas.microsoft.com/office/powerpoint/2010/main" val="249672147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19200"/>
            <a:ext cx="10515600" cy="4957763"/>
          </a:xfrm>
        </p:spPr>
        <p:txBody>
          <a:bodyPr>
            <a:normAutofit/>
          </a:bodyPr>
          <a:lstStyle/>
          <a:p>
            <a:pPr marL="0" indent="0" algn="ctr">
              <a:buNone/>
            </a:pPr>
            <a:r>
              <a:rPr lang="en-GB" dirty="0">
                <a:solidFill>
                  <a:schemeClr val="bg1"/>
                </a:solidFill>
              </a:rPr>
              <a:t>________________________________________________________</a:t>
            </a:r>
          </a:p>
          <a:p>
            <a:pPr marL="0" indent="0" algn="ctr">
              <a:buNone/>
            </a:pPr>
            <a:r>
              <a:rPr lang="en-GB" sz="7200" b="1" dirty="0">
                <a:solidFill>
                  <a:schemeClr val="bg1"/>
                </a:solidFill>
              </a:rPr>
              <a:t>tomorrow</a:t>
            </a:r>
          </a:p>
          <a:p>
            <a:pPr marL="0" indent="0" algn="ctr">
              <a:buNone/>
            </a:pPr>
            <a:r>
              <a:rPr lang="en-GB" sz="4800" i="1" dirty="0">
                <a:solidFill>
                  <a:schemeClr val="bg1"/>
                </a:solidFill>
                <a:latin typeface="Times New Roman" panose="02020603050405020304" pitchFamily="18" charset="0"/>
                <a:cs typeface="Times New Roman" panose="02020603050405020304" pitchFamily="18" charset="0"/>
              </a:rPr>
              <a:t>(noun)</a:t>
            </a:r>
            <a:endParaRPr lang="en-GB" sz="4400" i="1" dirty="0">
              <a:solidFill>
                <a:schemeClr val="bg1"/>
              </a:solidFill>
              <a:latin typeface="Times New Roman" panose="02020603050405020304" pitchFamily="18" charset="0"/>
              <a:cs typeface="Times New Roman" panose="02020603050405020304" pitchFamily="18" charset="0"/>
            </a:endParaRPr>
          </a:p>
          <a:p>
            <a:pPr marL="0" indent="0" algn="ctr">
              <a:spcBef>
                <a:spcPts val="2400"/>
              </a:spcBef>
              <a:buNone/>
            </a:pPr>
            <a:r>
              <a:rPr lang="en-GB" sz="3200" dirty="0">
                <a:solidFill>
                  <a:schemeClr val="bg1"/>
                </a:solidFill>
                <a:latin typeface="Arial Rounded MT Bold" panose="020F0704030504030204" pitchFamily="34" charset="0"/>
              </a:rPr>
              <a:t>a mystical land where 99% of all human productivity, motivation and achievement is stored.</a:t>
            </a:r>
          </a:p>
          <a:p>
            <a:pPr marL="0" indent="0" algn="ctr">
              <a:buNone/>
            </a:pPr>
            <a:r>
              <a:rPr lang="en-GB" dirty="0">
                <a:solidFill>
                  <a:schemeClr val="bg1"/>
                </a:solidFill>
              </a:rPr>
              <a:t>________________________________________________________</a:t>
            </a:r>
          </a:p>
        </p:txBody>
      </p:sp>
    </p:spTree>
    <p:extLst>
      <p:ext uri="{BB962C8B-B14F-4D97-AF65-F5344CB8AC3E}">
        <p14:creationId xmlns:p14="http://schemas.microsoft.com/office/powerpoint/2010/main" val="28469021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DELIMITERS" val="3.1"/>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3.xml><?xml version="1.0" encoding="utf-8"?>
<a:theme xmlns:a="http://schemas.openxmlformats.org/drawingml/2006/main" name="Integral">
  <a:themeElements>
    <a:clrScheme name="Integral">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125000"/>
              </a:schemeClr>
              <a:schemeClr val="phClr">
                <a:tint val="92000"/>
                <a:shade val="70000"/>
                <a:satMod val="110000"/>
              </a:schemeClr>
            </a:duotone>
          </a:blip>
          <a:tile tx="0" ty="0" sx="22000" sy="2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E736489A-00C3-4E0A-AAA8-D4D3127BA5B3}"/>
    </a:ext>
  </a:extLst>
</a:theme>
</file>

<file path=ppt/theme/theme4.xml><?xml version="1.0" encoding="utf-8"?>
<a:theme xmlns:a="http://schemas.openxmlformats.org/drawingml/2006/main" name="2_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2586</TotalTime>
  <Words>8935</Words>
  <Application>Microsoft Office PowerPoint</Application>
  <PresentationFormat>Widescreen</PresentationFormat>
  <Paragraphs>1146</Paragraphs>
  <Slides>93</Slides>
  <Notes>60</Notes>
  <HiddenSlides>0</HiddenSlides>
  <MMClips>15</MMClips>
  <ScaleCrop>false</ScaleCrop>
  <HeadingPairs>
    <vt:vector size="6" baseType="variant">
      <vt:variant>
        <vt:lpstr>Fonts Used</vt:lpstr>
      </vt:variant>
      <vt:variant>
        <vt:i4>28</vt:i4>
      </vt:variant>
      <vt:variant>
        <vt:lpstr>Theme</vt:lpstr>
      </vt:variant>
      <vt:variant>
        <vt:i4>4</vt:i4>
      </vt:variant>
      <vt:variant>
        <vt:lpstr>Slide Titles</vt:lpstr>
      </vt:variant>
      <vt:variant>
        <vt:i4>93</vt:i4>
      </vt:variant>
    </vt:vector>
  </HeadingPairs>
  <TitlesOfParts>
    <vt:vector size="125" baseType="lpstr">
      <vt:lpstr>Agency FB</vt:lpstr>
      <vt:lpstr>Aharoni</vt:lpstr>
      <vt:lpstr>Algerian</vt:lpstr>
      <vt:lpstr>Andalus</vt:lpstr>
      <vt:lpstr>Angsana New</vt:lpstr>
      <vt:lpstr>Aparajita</vt:lpstr>
      <vt:lpstr>Arial</vt:lpstr>
      <vt:lpstr>Arial Black</vt:lpstr>
      <vt:lpstr>Arial Narrow</vt:lpstr>
      <vt:lpstr>Arial Rounded MT Bold</vt:lpstr>
      <vt:lpstr>Baskerville Old Face</vt:lpstr>
      <vt:lpstr>Calibri</vt:lpstr>
      <vt:lpstr>Calibri Light</vt:lpstr>
      <vt:lpstr>Cooper Black</vt:lpstr>
      <vt:lpstr>Copperplate Gothic Bold</vt:lpstr>
      <vt:lpstr>Copperplate Gothic Light</vt:lpstr>
      <vt:lpstr>Corbel</vt:lpstr>
      <vt:lpstr>Courier New</vt:lpstr>
      <vt:lpstr>Felix Titling</vt:lpstr>
      <vt:lpstr>Lucida Console</vt:lpstr>
      <vt:lpstr>Old English Text MT</vt:lpstr>
      <vt:lpstr>Poor Richard</vt:lpstr>
      <vt:lpstr>Ravie</vt:lpstr>
      <vt:lpstr>Times New Roman</vt:lpstr>
      <vt:lpstr>Tw Cen MT</vt:lpstr>
      <vt:lpstr>Tw Cen MT Condensed</vt:lpstr>
      <vt:lpstr>Wingdings</vt:lpstr>
      <vt:lpstr>Wingdings 3</vt:lpstr>
      <vt:lpstr>Office Theme</vt:lpstr>
      <vt:lpstr>1_Integral</vt:lpstr>
      <vt:lpstr>Integral</vt:lpstr>
      <vt:lpstr>2_Integral</vt:lpstr>
      <vt:lpstr>Encouraging, Motivating &amp; Inspiring your GP trainee</vt:lpstr>
      <vt:lpstr>Encouraging, Motivating &amp; Inspiring your GP trainee</vt:lpstr>
      <vt:lpstr>PowerPoint Presentation</vt:lpstr>
      <vt:lpstr>And assessments don’t make it any easier!</vt:lpstr>
      <vt:lpstr>But in some practices</vt:lpstr>
      <vt:lpstr>PowerPoint Presentation</vt:lpstr>
      <vt:lpstr>How would you demotivate your trainee?</vt:lpstr>
      <vt:lpstr>Encouraging, Motivating &amp; Inspiring your GP Trainee</vt:lpstr>
      <vt:lpstr>GET TO KNOW THE TRAINEE AS A PERSON, AND START FROM THERE</vt:lpstr>
      <vt:lpstr>Getting to know the trainee as a person…</vt:lpstr>
      <vt:lpstr>PowerPoint Presentation</vt:lpstr>
      <vt:lpstr>Personal shields</vt:lpstr>
      <vt:lpstr>PowerPoint Presentation</vt:lpstr>
      <vt:lpstr>PowerPoint Presentation</vt:lpstr>
      <vt:lpstr>Encouraging, Motivating &amp; Inspiring your GP Trainee</vt:lpstr>
      <vt:lpstr>Basic Principles of Energising someone</vt:lpstr>
      <vt:lpstr>PowerPoint Presentation</vt:lpstr>
      <vt:lpstr>Basic Principles of Motivational Interviewing  Are you ready to play?  </vt:lpstr>
      <vt:lpstr>PowerPoint Presentation</vt:lpstr>
      <vt:lpstr>PowerPoint Presentation</vt:lpstr>
      <vt:lpstr>PowerPoint Presentation</vt:lpstr>
      <vt:lpstr>PowerPoint Presentation</vt:lpstr>
      <vt:lpstr>Question 1</vt:lpstr>
      <vt:lpstr>Which of the following is NOT true? Motivational Interviewing (MI) in general says...</vt:lpstr>
      <vt:lpstr>Which of the following is NOT true? Motivational Interviewing (MI) in general says...</vt:lpstr>
      <vt:lpstr>£100</vt:lpstr>
      <vt:lpstr>Question 2</vt:lpstr>
      <vt:lpstr>Again, which are false? In respect of the MI process</vt:lpstr>
      <vt:lpstr>Again, which are false? In respect of the MI process</vt:lpstr>
      <vt:lpstr>£200</vt:lpstr>
      <vt:lpstr>Question 3</vt:lpstr>
      <vt:lpstr>Again, in terms of the MI process, which are false?</vt:lpstr>
      <vt:lpstr>Again, in terms of the MI process, which are false?</vt:lpstr>
      <vt:lpstr>£300</vt:lpstr>
      <vt:lpstr>Question 4</vt:lpstr>
      <vt:lpstr>When we talk of the ‘Spirit of MI’ we mean…</vt:lpstr>
      <vt:lpstr>When we talk of the ‘Spirit of MI’ we mean…</vt:lpstr>
      <vt:lpstr>£500</vt:lpstr>
      <vt:lpstr>Question 5</vt:lpstr>
      <vt:lpstr>Which of the following about MI skills are false?</vt:lpstr>
      <vt:lpstr>Which of the following about MI skills are false?</vt:lpstr>
      <vt:lpstr>Style &amp; Response</vt:lpstr>
      <vt:lpstr>£1,000</vt:lpstr>
      <vt:lpstr>Question 6</vt:lpstr>
      <vt:lpstr>Non-verbal communication contributes to 58% of all communication.   Of the rest (42%)…</vt:lpstr>
      <vt:lpstr>Non-verbal communication contributes to 58% of all communication.   Of the rest (42%)…</vt:lpstr>
      <vt:lpstr>PowerPoint Presentation</vt:lpstr>
      <vt:lpstr>£2,000</vt:lpstr>
      <vt:lpstr>Question 7</vt:lpstr>
      <vt:lpstr>Which of the following is wrong about verbal and non-verbal cues?</vt:lpstr>
      <vt:lpstr>Which of the following is wrong about verbal and non-verbal cues?</vt:lpstr>
      <vt:lpstr>£4,000</vt:lpstr>
      <vt:lpstr>Question 8</vt:lpstr>
      <vt:lpstr>When asking questions…</vt:lpstr>
      <vt:lpstr>When asking questions…</vt:lpstr>
      <vt:lpstr>£8,000</vt:lpstr>
      <vt:lpstr>Question 9</vt:lpstr>
      <vt:lpstr>Which of the following is NOT TRUE about developing discrepancy?</vt:lpstr>
      <vt:lpstr>Which of the following is NOT TRUE about developing discrepancy?</vt:lpstr>
      <vt:lpstr>£16,000</vt:lpstr>
      <vt:lpstr>Question 10</vt:lpstr>
      <vt:lpstr>Which of the following is true about resistance?</vt:lpstr>
      <vt:lpstr>Which of the following is true about resistance?</vt:lpstr>
      <vt:lpstr>£32,000</vt:lpstr>
      <vt:lpstr>Question 11</vt:lpstr>
      <vt:lpstr>Which of the following is FALSE about resistance?</vt:lpstr>
      <vt:lpstr>Which of the following is FALSE about resistance?</vt:lpstr>
      <vt:lpstr>£64,000</vt:lpstr>
      <vt:lpstr>Question 12</vt:lpstr>
      <vt:lpstr>Which of the following methods is not good for getting people to change?</vt:lpstr>
      <vt:lpstr>Which of the following methods is not good for getting people to change?</vt:lpstr>
      <vt:lpstr>£125,000</vt:lpstr>
      <vt:lpstr>Question 13</vt:lpstr>
      <vt:lpstr>Which of the following is NOT TRUE about Self-Supporting Statements?</vt:lpstr>
      <vt:lpstr>Which of the following is NOT TRUE about Self-Supporting Statements?</vt:lpstr>
      <vt:lpstr>£250,000</vt:lpstr>
      <vt:lpstr>Question 14</vt:lpstr>
      <vt:lpstr>The most effective self-motivating statements demonstrate a high level of…</vt:lpstr>
      <vt:lpstr>The most effective self-motivating statements demonstrate a high level of…</vt:lpstr>
      <vt:lpstr>£500,000</vt:lpstr>
      <vt:lpstr>MOTIVATIONAL INTERVIEWING (MI) - in a nutshell  </vt:lpstr>
      <vt:lpstr>OVERARCHING Principles</vt:lpstr>
      <vt:lpstr>Asking the right (open) questions </vt:lpstr>
      <vt:lpstr>Exploring Thoughts, Feelings &amp; Behaviour</vt:lpstr>
      <vt:lpstr>*Socratic Questions*</vt:lpstr>
      <vt:lpstr>*Roadblocks to MI WORK*</vt:lpstr>
      <vt:lpstr>*MI TASKS* (Fuller &amp; Taylor modifications)</vt:lpstr>
      <vt:lpstr>5 Take Home Messages</vt:lpstr>
      <vt:lpstr>5 Take Home Messages</vt:lpstr>
      <vt:lpstr>Encouraging, Motivating &amp; Inspiring your GP Trainee</vt:lpstr>
      <vt:lpstr>If you do most of what we’ve been talking about, you’ll be doing it anyway </vt:lpstr>
      <vt:lpstr>Enjoying the journey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Encouraging, Motivating &amp; Inspiring your GP trainee</dc:title>
  <dc:creator>Ramesh Mehay</dc:creator>
  <cp:lastModifiedBy>Ramesh Mehay</cp:lastModifiedBy>
  <cp:revision>180</cp:revision>
  <dcterms:created xsi:type="dcterms:W3CDTF">2014-03-25T18:57:28Z</dcterms:created>
  <dcterms:modified xsi:type="dcterms:W3CDTF">2018-11-28T12:49:42Z</dcterms:modified>
</cp:coreProperties>
</file>