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4" r:id="rId9"/>
    <p:sldId id="263" r:id="rId10"/>
    <p:sldId id="262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71156" autoAdjust="0"/>
  </p:normalViewPr>
  <p:slideViewPr>
    <p:cSldViewPr snapToGrid="0">
      <p:cViewPr varScale="1">
        <p:scale>
          <a:sx n="73" d="100"/>
          <a:sy n="73" d="100"/>
        </p:scale>
        <p:origin x="59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16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08D14-8C7F-420A-8B77-1FCE4FF28425}" type="datetimeFigureOut">
              <a:rPr lang="en-GB" smtClean="0"/>
              <a:t>15/05/2018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90C7C-5AF3-4707-8719-A939EAEE0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860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090C7C-5AF3-4707-8719-A939EAEE0F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134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Constructive alignment: the selected method is clearly linked with the objective to be tested</a:t>
            </a:r>
          </a:p>
          <a:p>
            <a:endParaRPr lang="en-GB" dirty="0"/>
          </a:p>
          <a:p>
            <a:r>
              <a:rPr lang="en-US" dirty="0"/>
              <a:t>Example: Driving test - two components, theory and practical</a:t>
            </a:r>
          </a:p>
          <a:p>
            <a:r>
              <a:rPr lang="en-US" dirty="0"/>
              <a:t>Content and method are matched to the desired outcomes – that an individual understands the Highway code, can </a:t>
            </a:r>
            <a:r>
              <a:rPr lang="en-US" dirty="0" err="1"/>
              <a:t>recognise</a:t>
            </a:r>
            <a:r>
              <a:rPr lang="en-US" dirty="0"/>
              <a:t> and respond to hazards and demonstrates practical driving skills at a pre determined level of competence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090C7C-5AF3-4707-8719-A939EAEE0F0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820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Reliability (the consistency with which a test will produce similar results)</a:t>
            </a:r>
          </a:p>
          <a:p>
            <a:r>
              <a:rPr lang="en-US" dirty="0"/>
              <a:t>How do we know a test-score is reliable?</a:t>
            </a:r>
          </a:p>
          <a:p>
            <a:pPr lvl="1"/>
            <a:r>
              <a:rPr lang="en-US" dirty="0"/>
              <a:t>Test-retest</a:t>
            </a:r>
          </a:p>
          <a:p>
            <a:pPr lvl="1"/>
            <a:r>
              <a:rPr lang="en-US" dirty="0"/>
              <a:t>Split half reliability (correlation between scores in different components of the test)</a:t>
            </a:r>
          </a:p>
          <a:p>
            <a:pPr lvl="1"/>
            <a:r>
              <a:rPr lang="en-US" dirty="0"/>
              <a:t>Measures of inter-rater reliability</a:t>
            </a:r>
          </a:p>
          <a:p>
            <a:pPr lvl="1"/>
            <a:r>
              <a:rPr lang="en-US" dirty="0"/>
              <a:t>Measured of intra-rater reliability</a:t>
            </a:r>
          </a:p>
          <a:p>
            <a:pPr lvl="1"/>
            <a:r>
              <a:rPr lang="en-US" dirty="0"/>
              <a:t>Standard setting (EBEL and ANGOFF)</a:t>
            </a:r>
          </a:p>
          <a:p>
            <a:pPr lvl="1"/>
            <a:endParaRPr lang="en-US" dirty="0"/>
          </a:p>
          <a:p>
            <a:r>
              <a:rPr lang="en-GB" dirty="0"/>
              <a:t>Validity</a:t>
            </a:r>
            <a:r>
              <a:rPr lang="en-GB" baseline="0" dirty="0"/>
              <a:t> - </a:t>
            </a:r>
            <a:r>
              <a:rPr lang="en-US" dirty="0"/>
              <a:t>Does the test measure what we want it to measure?</a:t>
            </a:r>
          </a:p>
          <a:p>
            <a:pPr lvl="1"/>
            <a:r>
              <a:rPr lang="en-US" dirty="0"/>
              <a:t>For example, written tests assess knowledge and reasoning but not skills</a:t>
            </a:r>
          </a:p>
          <a:p>
            <a:r>
              <a:rPr lang="en-US" dirty="0"/>
              <a:t>Content validity– </a:t>
            </a:r>
            <a:r>
              <a:rPr lang="en-US" dirty="0" err="1"/>
              <a:t>eg</a:t>
            </a:r>
            <a:r>
              <a:rPr lang="en-US" dirty="0"/>
              <a:t> integrated summative exams in </a:t>
            </a:r>
            <a:r>
              <a:rPr lang="en-US" dirty="0" err="1"/>
              <a:t>MBChB</a:t>
            </a:r>
            <a:endParaRPr lang="en-US" dirty="0"/>
          </a:p>
          <a:p>
            <a:r>
              <a:rPr lang="en-US" dirty="0"/>
              <a:t>Construct validity – measures things that are proxy for a construct that cannot be directly observed – </a:t>
            </a:r>
            <a:r>
              <a:rPr lang="en-US" dirty="0" err="1"/>
              <a:t>eg</a:t>
            </a:r>
            <a:r>
              <a:rPr lang="en-US" dirty="0"/>
              <a:t> attitudes</a:t>
            </a:r>
          </a:p>
          <a:p>
            <a:r>
              <a:rPr lang="en-US" dirty="0"/>
              <a:t>Face validity – measures what it is supposed to measure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090C7C-5AF3-4707-8719-A939EAEE0F0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272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ED73279-DF27-41CF-BBEF-2E5C29763FC5}" type="datetimeFigureOut">
              <a:rPr lang="en-GB" smtClean="0"/>
              <a:t>15/05/2018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61EC-813F-4195-AC0E-3892AACD643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154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73279-DF27-41CF-BBEF-2E5C29763FC5}" type="datetimeFigureOut">
              <a:rPr lang="en-GB" smtClean="0"/>
              <a:t>15/05/2018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61EC-813F-4195-AC0E-3892AACD6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01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73279-DF27-41CF-BBEF-2E5C29763FC5}" type="datetimeFigureOut">
              <a:rPr lang="en-GB" smtClean="0"/>
              <a:t>15/05/2018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61EC-813F-4195-AC0E-3892AACD643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413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73279-DF27-41CF-BBEF-2E5C29763FC5}" type="datetimeFigureOut">
              <a:rPr lang="en-GB" smtClean="0"/>
              <a:t>15/05/2018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61EC-813F-4195-AC0E-3892AACD6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603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73279-DF27-41CF-BBEF-2E5C29763FC5}" type="datetimeFigureOut">
              <a:rPr lang="en-GB" smtClean="0"/>
              <a:t>15/05/2018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61EC-813F-4195-AC0E-3892AACD6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850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73279-DF27-41CF-BBEF-2E5C29763FC5}" type="datetimeFigureOut">
              <a:rPr lang="en-GB" smtClean="0"/>
              <a:t>15/05/2018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61EC-813F-4195-AC0E-3892AACD6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597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73279-DF27-41CF-BBEF-2E5C29763FC5}" type="datetimeFigureOut">
              <a:rPr lang="en-GB" smtClean="0"/>
              <a:t>15/05/2018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61EC-813F-4195-AC0E-3892AACD6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051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73279-DF27-41CF-BBEF-2E5C29763FC5}" type="datetimeFigureOut">
              <a:rPr lang="en-GB" smtClean="0"/>
              <a:t>15/05/2018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61EC-813F-4195-AC0E-3892AACD6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423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73279-DF27-41CF-BBEF-2E5C29763FC5}" type="datetimeFigureOut">
              <a:rPr lang="en-GB" smtClean="0"/>
              <a:t>15/05/2018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61EC-813F-4195-AC0E-3892AACD643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2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73279-DF27-41CF-BBEF-2E5C29763FC5}" type="datetimeFigureOut">
              <a:rPr lang="en-GB" smtClean="0"/>
              <a:t>15/05/2018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61EC-813F-4195-AC0E-3892AACD64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02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73279-DF27-41CF-BBEF-2E5C29763FC5}" type="datetimeFigureOut">
              <a:rPr lang="en-GB" smtClean="0"/>
              <a:t>15/05/2018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61EC-813F-4195-AC0E-3892AACD6438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81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ED73279-DF27-41CF-BBEF-2E5C29763FC5}" type="datetimeFigureOut">
              <a:rPr lang="en-GB" smtClean="0"/>
              <a:t>15/05/2018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1B361EC-813F-4195-AC0E-3892AACD6438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195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2978331" cy="1463040"/>
          </a:xfrm>
        </p:spPr>
        <p:txBody>
          <a:bodyPr/>
          <a:lstStyle/>
          <a:p>
            <a:r>
              <a:rPr lang="en-GB" dirty="0"/>
              <a:t>Assessment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GB" dirty="0"/>
              <a:t>Dr Ramesh Mehay</a:t>
            </a:r>
          </a:p>
          <a:p>
            <a:pPr algn="ctr"/>
            <a:r>
              <a:rPr lang="en-GB" dirty="0"/>
              <a:t>TPD Bradford GP Training Scheme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A1A08C-28E7-4C01-B1D7-04D1C14B85A4}"/>
              </a:ext>
            </a:extLst>
          </p:cNvPr>
          <p:cNvSpPr txBox="1"/>
          <p:nvPr/>
        </p:nvSpPr>
        <p:spPr>
          <a:xfrm>
            <a:off x="3581401" y="5303520"/>
            <a:ext cx="29835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And its alignment</a:t>
            </a:r>
          </a:p>
        </p:txBody>
      </p:sp>
    </p:spTree>
    <p:extLst>
      <p:ext uri="{BB962C8B-B14F-4D97-AF65-F5344CB8AC3E}">
        <p14:creationId xmlns:p14="http://schemas.microsoft.com/office/powerpoint/2010/main" val="231493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B050"/>
                </a:solidFill>
              </a:rPr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Useful questions to think about</a:t>
            </a:r>
          </a:p>
          <a:p>
            <a:r>
              <a:rPr lang="en-US" dirty="0"/>
              <a:t>What is assessment?</a:t>
            </a:r>
          </a:p>
          <a:p>
            <a:r>
              <a:rPr lang="en-US" dirty="0"/>
              <a:t>What do we want to achieve?</a:t>
            </a:r>
          </a:p>
          <a:p>
            <a:r>
              <a:rPr lang="en-US" dirty="0"/>
              <a:t>How do we measure success?</a:t>
            </a:r>
          </a:p>
          <a:p>
            <a:r>
              <a:rPr lang="en-US" dirty="0"/>
              <a:t>How do we know that the measure of success is the right one?</a:t>
            </a:r>
          </a:p>
          <a:p>
            <a:endParaRPr lang="en-US" dirty="0"/>
          </a:p>
          <a:p>
            <a:r>
              <a:rPr lang="en-US" dirty="0"/>
              <a:t>In groups – 5 minutes </a:t>
            </a:r>
          </a:p>
          <a:p>
            <a:r>
              <a:rPr lang="en-US" dirty="0"/>
              <a:t>Define assessment and think about different types of assessment YOU have undergone – write on flipchart.</a:t>
            </a:r>
          </a:p>
          <a:p>
            <a:r>
              <a:rPr lang="en-US" dirty="0"/>
              <a:t>What we do know is that assessment leads to anxiety…</a:t>
            </a:r>
          </a:p>
        </p:txBody>
      </p:sp>
    </p:spTree>
    <p:extLst>
      <p:ext uri="{BB962C8B-B14F-4D97-AF65-F5344CB8AC3E}">
        <p14:creationId xmlns:p14="http://schemas.microsoft.com/office/powerpoint/2010/main" val="107042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Processes and instruments applied to measure learning achievements</a:t>
            </a:r>
          </a:p>
        </p:txBody>
      </p:sp>
    </p:spTree>
    <p:extLst>
      <p:ext uri="{BB962C8B-B14F-4D97-AF65-F5344CB8AC3E}">
        <p14:creationId xmlns:p14="http://schemas.microsoft.com/office/powerpoint/2010/main" val="3861282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Matching method of assessment to ILO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Constructive alignment</a:t>
            </a:r>
          </a:p>
          <a:p>
            <a:endParaRPr lang="en-GB" dirty="0"/>
          </a:p>
          <a:p>
            <a:r>
              <a:rPr lang="en-GB" dirty="0"/>
              <a:t>Why does the driving test have a theory and the practical?</a:t>
            </a:r>
          </a:p>
          <a:p>
            <a:r>
              <a:rPr lang="en-GB" dirty="0"/>
              <a:t>Isn’t the practical good enough?</a:t>
            </a:r>
          </a:p>
          <a:p>
            <a:r>
              <a:rPr lang="en-GB" dirty="0"/>
              <a:t>Can you link this with Bloom’s taxonomy?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9582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Miller’s Pyramid</a:t>
            </a:r>
          </a:p>
        </p:txBody>
      </p:sp>
      <p:pic>
        <p:nvPicPr>
          <p:cNvPr id="2050" name="Picture 2" descr="rams millers pyramid as 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751" y="1825625"/>
            <a:ext cx="7490911" cy="4793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844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CONSTRUCTIVELY ALIGNING A NEW TEACHING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4938" y="3886200"/>
            <a:ext cx="7578451" cy="2411128"/>
          </a:xfrm>
        </p:spPr>
        <p:txBody>
          <a:bodyPr/>
          <a:lstStyle/>
          <a:p>
            <a:r>
              <a:rPr lang="en-GB" u="sng" dirty="0"/>
              <a:t>And it works like this: </a:t>
            </a:r>
          </a:p>
          <a:p>
            <a:pPr lvl="0"/>
            <a:r>
              <a:rPr lang="en-GB" dirty="0"/>
              <a:t>Define the Aims and ILOs (A).  This is the most crucial step.  Then:</a:t>
            </a:r>
          </a:p>
          <a:p>
            <a:pPr lvl="0"/>
            <a:r>
              <a:rPr lang="en-GB" dirty="0"/>
              <a:t>Use the Aims &amp; ILOs (A) to define the Content (C)</a:t>
            </a:r>
          </a:p>
          <a:p>
            <a:pPr lvl="0"/>
            <a:r>
              <a:rPr lang="en-GB" dirty="0"/>
              <a:t>Use the Aims &amp; ILOs (A) to select the Methodology (M)</a:t>
            </a:r>
          </a:p>
          <a:p>
            <a:pPr lvl="0"/>
            <a:r>
              <a:rPr lang="en-GB" dirty="0"/>
              <a:t>Use the Aims &amp; ILOs (A) to construct the Evaluative Assessment (E).</a:t>
            </a:r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1372268" y="1934256"/>
            <a:ext cx="8998953" cy="1687249"/>
          </a:xfrm>
          <a:prstGeom prst="flowChartAlternateProcess">
            <a:avLst/>
          </a:prstGeom>
          <a:solidFill>
            <a:srgbClr val="DBE5F1"/>
          </a:solidFill>
          <a:ln w="9525">
            <a:solidFill>
              <a:srgbClr val="365F9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sz="2400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Designing a teaching session – the ACME way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rgbClr val="1F497D"/>
              </a:solidFill>
              <a:effectLst/>
              <a:latin typeface="Arial" panose="020B0604020202020204" pitchFamily="34" charset="0"/>
            </a:endParaRPr>
          </a:p>
          <a:p>
            <a:pPr marL="0" lvl="0" indent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A</a:t>
            </a:r>
            <a:r>
              <a:rPr kumimoji="0" lang="en-GB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 is for setting Aims &amp; Intended Learning Outcomes (ILOs)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1F497D"/>
              </a:buClr>
              <a:buSzTx/>
              <a:tabLst/>
            </a:pPr>
            <a:r>
              <a:rPr kumimoji="0" lang="en-GB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C</a:t>
            </a:r>
            <a:r>
              <a:rPr kumimoji="0" lang="en-GB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 is for defining Content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1F497D"/>
              </a:buClr>
              <a:buSzTx/>
              <a:tabLst/>
            </a:pPr>
            <a:r>
              <a:rPr kumimoji="0" lang="en-GB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M</a:t>
            </a:r>
            <a:r>
              <a:rPr kumimoji="0" lang="en-GB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 is for exploring Methodologies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1F497D"/>
              </a:buClr>
              <a:buSzTx/>
              <a:tabLst/>
            </a:pPr>
            <a:r>
              <a:rPr kumimoji="0" lang="en-GB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en-GB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 is for the Ending (= </a:t>
            </a:r>
            <a:r>
              <a:rPr kumimoji="0" lang="en-GB" b="1" i="0" u="sng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S</a:t>
            </a:r>
            <a:r>
              <a:rPr kumimoji="0" lang="en-GB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ummarising, </a:t>
            </a:r>
            <a:r>
              <a:rPr kumimoji="0" lang="en-GB" b="1" i="0" u="sng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en-GB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valuation, </a:t>
            </a:r>
            <a:r>
              <a:rPr kumimoji="0" lang="en-GB" b="1" i="0" u="sng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A</a:t>
            </a:r>
            <a:r>
              <a:rPr kumimoji="0" lang="en-GB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ssessment &amp; future </a:t>
            </a:r>
            <a:r>
              <a:rPr kumimoji="0" lang="en-GB" b="1" i="0" u="sng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L</a:t>
            </a:r>
            <a:r>
              <a:rPr kumimoji="0" lang="en-GB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earning)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348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Assessments need to be reliable and valid.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Reliable?  (competence level)</a:t>
            </a:r>
          </a:p>
          <a:p>
            <a:r>
              <a:rPr lang="en-GB" dirty="0"/>
              <a:t>Valid?   (Bloom, Miller)</a:t>
            </a:r>
          </a:p>
          <a:p>
            <a:r>
              <a:rPr lang="en-GB" dirty="0"/>
              <a:t>Inverse relationship.</a:t>
            </a:r>
          </a:p>
        </p:txBody>
      </p:sp>
      <p:pic>
        <p:nvPicPr>
          <p:cNvPr id="3074" name="Picture 2" descr="millers reliability validity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133" y="1690688"/>
            <a:ext cx="4996663" cy="4096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5224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Competency level</a:t>
            </a:r>
          </a:p>
        </p:txBody>
      </p:sp>
      <p:pic>
        <p:nvPicPr>
          <p:cNvPr id="1027" name="Picture 3" descr="conscious competence 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83" y="1690688"/>
            <a:ext cx="10156663" cy="372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322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B050"/>
                </a:solidFill>
              </a:rPr>
              <a:t>Exercise – MRCGP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Reliability </a:t>
            </a:r>
            <a:r>
              <a:rPr lang="en-GB" dirty="0" err="1"/>
              <a:t>vs</a:t>
            </a:r>
            <a:r>
              <a:rPr lang="en-GB" dirty="0"/>
              <a:t> Validity.</a:t>
            </a:r>
          </a:p>
        </p:txBody>
      </p:sp>
    </p:spTree>
    <p:extLst>
      <p:ext uri="{BB962C8B-B14F-4D97-AF65-F5344CB8AC3E}">
        <p14:creationId xmlns:p14="http://schemas.microsoft.com/office/powerpoint/2010/main" val="2853412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Assessment Drives the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GB" dirty="0"/>
              <a:t>For many students, assessment is not an educational experience in itself, but a process of ‘guessing what the teacher wants’.</a:t>
            </a:r>
          </a:p>
          <a:p>
            <a:pPr marL="0" indent="0" algn="r">
              <a:buNone/>
            </a:pPr>
            <a:r>
              <a:rPr lang="en-GB" i="1" dirty="0"/>
              <a:t>McLaughlin &amp; Simpson (2004)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/>
              <a:t>An assessment can be a powerful way of making a trainee learn something – but do they engage in it with their hearts?  And doesn’t it just cause unnecessary anxiety which can mask true performance?</a:t>
            </a:r>
          </a:p>
          <a:p>
            <a:pPr marL="0" indent="0" algn="just">
              <a:buNone/>
            </a:pPr>
            <a:endParaRPr lang="en-GB" dirty="0"/>
          </a:p>
          <a:p>
            <a:pPr marL="457200" indent="-457200" algn="just">
              <a:buFont typeface="+mj-lt"/>
              <a:buAutoNum type="arabicPeriod"/>
            </a:pPr>
            <a:r>
              <a:rPr lang="en-GB" dirty="0"/>
              <a:t>The BIG question is how do we drive deep learning and not just teach to the test? 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GB" dirty="0"/>
              <a:t>Is CPD, performance monitoring and feedback the way to go?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5179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FORMATIVE &amp; SUMMATIVE ASSESSMENT</a:t>
            </a:r>
          </a:p>
        </p:txBody>
      </p:sp>
      <p:pic>
        <p:nvPicPr>
          <p:cNvPr id="4098" name="Picture 2" descr="summative vs formati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986" y="1690688"/>
            <a:ext cx="6902952" cy="40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898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3564166"/>
              </p:ext>
            </p:extLst>
          </p:nvPr>
        </p:nvGraphicFramePr>
        <p:xfrm>
          <a:off x="1046748" y="613610"/>
          <a:ext cx="9950116" cy="3722381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4975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5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5944">
                <a:tc>
                  <a:txBody>
                    <a:bodyPr/>
                    <a:lstStyle/>
                    <a:p>
                      <a:pPr algn="ctr"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2400" u="none" strike="noStrike" dirty="0">
                          <a:effectLst/>
                        </a:rPr>
                        <a:t>Summative Assessment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2400" u="none" strike="noStrike">
                          <a:effectLst/>
                        </a:rPr>
                        <a:t>Formative Assessment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283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b="0" u="none" strike="noStrike" dirty="0">
                          <a:effectLst/>
                        </a:rPr>
                        <a:t>Single process like an exam.</a:t>
                      </a:r>
                      <a:endParaRPr lang="en-GB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u="none" strike="noStrike" dirty="0">
                          <a:effectLst/>
                        </a:rPr>
                        <a:t>Continuous process that occurs throughout the training period.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283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b="0" u="none" strike="noStrike" dirty="0">
                          <a:effectLst/>
                        </a:rPr>
                        <a:t>Giving the learner a ‘ticket’ or certificate to proceed.</a:t>
                      </a:r>
                      <a:endParaRPr lang="en-GB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u="none" strike="noStrike" dirty="0">
                          <a:effectLst/>
                        </a:rPr>
                        <a:t>Is about helping the learner develop.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216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b="0" u="none" strike="noStrike">
                          <a:effectLst/>
                        </a:rPr>
                        <a:t>Results in a grade of competence.</a:t>
                      </a:r>
                      <a:endParaRPr lang="en-GB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u="none" strike="noStrike">
                          <a:effectLst/>
                        </a:rPr>
                        <a:t>Identifies strengths and weaknesses.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216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b="0" u="none" strike="noStrike">
                          <a:effectLst/>
                        </a:rPr>
                        <a:t>Results in a certificate or grade of competence.</a:t>
                      </a:r>
                      <a:endParaRPr lang="en-GB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u="none" strike="noStrike">
                          <a:effectLst/>
                        </a:rPr>
                        <a:t>Results in developmental feedback.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154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b="0" u="none" strike="noStrike">
                          <a:effectLst/>
                        </a:rPr>
                        <a:t>Often quite cold, remote and detached from teaching.</a:t>
                      </a:r>
                      <a:endParaRPr lang="en-GB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u="none" strike="noStrike" dirty="0">
                          <a:effectLst/>
                        </a:rPr>
                        <a:t>Results in a Personal Development Plan.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7283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b="0" u="none" strike="noStrike">
                          <a:effectLst/>
                        </a:rPr>
                        <a:t>Is often seen as a negative process e.g. ‘Thank goodness the AKT is over.’</a:t>
                      </a:r>
                      <a:endParaRPr lang="en-GB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u="none" strike="noStrike">
                          <a:effectLst/>
                        </a:rPr>
                        <a:t>Is seen as a positive process because it’s all about helping the trainee, not telling them off.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8800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b="0" u="none" strike="noStrike" dirty="0">
                          <a:effectLst/>
                        </a:rPr>
                        <a:t>Examples in GP training: </a:t>
                      </a:r>
                    </a:p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b="0" u="none" strike="noStrike" dirty="0">
                          <a:effectLst/>
                        </a:rPr>
                        <a:t>AKT, CSA, WPBA (COTs, mini-CEXs, CBDs </a:t>
                      </a:r>
                      <a:r>
                        <a:rPr lang="en-GB" sz="1600" b="0" u="none" strike="noStrike" dirty="0" err="1">
                          <a:effectLst/>
                        </a:rPr>
                        <a:t>etc</a:t>
                      </a:r>
                      <a:r>
                        <a:rPr lang="en-GB" sz="1600" b="0" u="none" strike="noStrike" dirty="0">
                          <a:effectLst/>
                        </a:rPr>
                        <a:t>)</a:t>
                      </a:r>
                      <a:endParaRPr lang="en-GB" sz="2400" b="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u="none" strike="noStrike" dirty="0">
                          <a:effectLst/>
                        </a:rPr>
                        <a:t>Examples in GP training</a:t>
                      </a:r>
                    </a:p>
                    <a:p>
                      <a:pPr>
                        <a:lnSpc>
                          <a:spcPct val="117000"/>
                        </a:lnSpc>
                        <a:spcAft>
                          <a:spcPts val="0"/>
                        </a:spcAft>
                      </a:pPr>
                      <a:r>
                        <a:rPr lang="en-GB" sz="1600" u="none" strike="noStrike" dirty="0">
                          <a:effectLst/>
                        </a:rPr>
                        <a:t>CS </a:t>
                      </a:r>
                      <a:r>
                        <a:rPr lang="en-GB" sz="1600" u="none" strike="noStrike" dirty="0" err="1">
                          <a:effectLst/>
                        </a:rPr>
                        <a:t>metings</a:t>
                      </a:r>
                      <a:r>
                        <a:rPr lang="en-GB" sz="1600" u="none" strike="noStrike" dirty="0">
                          <a:effectLst/>
                        </a:rPr>
                        <a:t>, ES meetings, PCA, RCA, Appraisal</a:t>
                      </a:r>
                      <a:endParaRPr lang="en-GB" sz="24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 Box 2"/>
          <p:cNvSpPr>
            <a:spLocks noChangeArrowheads="1"/>
          </p:cNvSpPr>
          <p:nvPr/>
        </p:nvSpPr>
        <p:spPr bwMode="auto">
          <a:xfrm>
            <a:off x="2828089" y="4812632"/>
            <a:ext cx="6436227" cy="1195471"/>
          </a:xfrm>
          <a:prstGeom prst="flowChartAlternateProcess">
            <a:avLst/>
          </a:prstGeom>
          <a:solidFill>
            <a:srgbClr val="DBE5F1"/>
          </a:solidFill>
          <a:ln w="9525">
            <a:solidFill>
              <a:srgbClr val="365F9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Summative assessment is an assessment </a:t>
            </a: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 learning.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Formative assessment is an assessment </a:t>
            </a: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FOR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 learning.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In summative assessment, the trainee tries to </a:t>
            </a: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hide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 what they are bad at.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In formative assessment, they should be </a:t>
            </a: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comfortable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 about displaying it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7816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51</TotalTime>
  <Words>762</Words>
  <Application>Microsoft Office PowerPoint</Application>
  <PresentationFormat>Widescreen</PresentationFormat>
  <Paragraphs>92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Times New Roman</vt:lpstr>
      <vt:lpstr>Tw Cen MT</vt:lpstr>
      <vt:lpstr>Tw Cen MT Condensed</vt:lpstr>
      <vt:lpstr>Wingdings 3</vt:lpstr>
      <vt:lpstr>Integral</vt:lpstr>
      <vt:lpstr>Assessment</vt:lpstr>
      <vt:lpstr>Exercise</vt:lpstr>
      <vt:lpstr>Definition</vt:lpstr>
      <vt:lpstr>Matching method of assessment to ILO</vt:lpstr>
      <vt:lpstr>Miller’s Pyramid</vt:lpstr>
      <vt:lpstr>CONSTRUCTIVELY ALIGNING A NEW TEACHING SESSION</vt:lpstr>
      <vt:lpstr>Assessments need to be reliable and valid.</vt:lpstr>
      <vt:lpstr>Competency level</vt:lpstr>
      <vt:lpstr>Exercise – MRCGP components</vt:lpstr>
      <vt:lpstr>The Assessment Drives the Learning</vt:lpstr>
      <vt:lpstr>FORMATIVE &amp; SUMMATIVE ASSESSMENT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</dc:title>
  <dc:creator>Ramesh Mehay</dc:creator>
  <cp:lastModifiedBy>Ramesh Mehay</cp:lastModifiedBy>
  <cp:revision>7</cp:revision>
  <dcterms:created xsi:type="dcterms:W3CDTF">2013-12-11T01:45:58Z</dcterms:created>
  <dcterms:modified xsi:type="dcterms:W3CDTF">2018-05-15T13:54:29Z</dcterms:modified>
</cp:coreProperties>
</file>