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8" r:id="rId2"/>
    <p:sldId id="259" r:id="rId3"/>
    <p:sldId id="269" r:id="rId4"/>
    <p:sldId id="271" r:id="rId5"/>
    <p:sldId id="260" r:id="rId6"/>
    <p:sldId id="261" r:id="rId7"/>
    <p:sldId id="270" r:id="rId8"/>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6" autoAdjust="0"/>
    <p:restoredTop sz="94660"/>
  </p:normalViewPr>
  <p:slideViewPr>
    <p:cSldViewPr snapToGrid="0">
      <p:cViewPr varScale="1">
        <p:scale>
          <a:sx n="90" d="100"/>
          <a:sy n="90" d="100"/>
        </p:scale>
        <p:origin x="88" y="2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303025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91AB-F383-4237-A071-AD1C6E9246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6636DA-4FDE-4B32-8CCE-37EFA3E757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87932-8FF0-4DF1-A776-9A3CE37618A7}"/>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5F38FAB8-C9F1-4DBB-B355-D8DEE3706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490E3-D8E8-4766-9104-14009BF5636F}"/>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45690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C967-18DB-4664-9B4D-06177FB946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DF7174-64B4-4D8F-BF44-3DD1F66CA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D83D3-86C4-482F-A2DC-B4C55DBF3F7A}"/>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DCF05BE2-6C23-4CB4-A63E-457E635BF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97965-24FE-4C07-BE16-69AE439950EF}"/>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27576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394D-04EF-440C-B08B-114464B315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EBE3F6-F021-4D6B-8B0D-EF74D7461F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96233C-6806-4593-91C0-CF4ECD84A601}"/>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963A761E-2D3A-4397-A82C-2F3B981DE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97E71-B59F-4260-B01B-2B7CEB0896B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639326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DFCB-DD40-4637-9CAB-2BAF24231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94065F-4B44-4622-98EE-166F936489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AF1249-B890-4466-9E24-84A2490700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0FA9B4-D282-452F-B78A-FF5873ACF45A}"/>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6" name="Footer Placeholder 5">
            <a:extLst>
              <a:ext uri="{FF2B5EF4-FFF2-40B4-BE49-F238E27FC236}">
                <a16:creationId xmlns:a16="http://schemas.microsoft.com/office/drawing/2014/main" id="{6E9B0F13-A139-4B66-9544-16480800F6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8791D0-EC30-4D8C-8764-475D8DB34F19}"/>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08150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AA7D-15D2-4D5F-B1C4-501073416D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E80A0E-25B9-4E8E-8B0D-201E1C5640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89B111-0CA0-47CD-9F0B-DBCBA3AE3C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F0E02D-3176-4B85-ACB6-721F268274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D9317-BBE1-4F36-82FE-E348F6F18A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37DDCB-69F8-49FA-A111-C8AB271389E7}"/>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8" name="Footer Placeholder 7">
            <a:extLst>
              <a:ext uri="{FF2B5EF4-FFF2-40B4-BE49-F238E27FC236}">
                <a16:creationId xmlns:a16="http://schemas.microsoft.com/office/drawing/2014/main" id="{4A18B0CD-1F68-412E-9232-F267114CA7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9B21FC-12CC-472D-BC38-EF413158CC5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89414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51AB-8384-4E67-914C-B39484AD23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909660-3861-4545-BF68-9ED039B5D0F0}"/>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4" name="Footer Placeholder 3">
            <a:extLst>
              <a:ext uri="{FF2B5EF4-FFF2-40B4-BE49-F238E27FC236}">
                <a16:creationId xmlns:a16="http://schemas.microsoft.com/office/drawing/2014/main" id="{FDDD5392-AC3A-4EAF-ADE6-B6CF4B50AC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679880-BF48-4F4D-B8B3-4E99FC415FF9}"/>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35148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98E25-CF37-4F73-9E22-210238167867}"/>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3" name="Footer Placeholder 2">
            <a:extLst>
              <a:ext uri="{FF2B5EF4-FFF2-40B4-BE49-F238E27FC236}">
                <a16:creationId xmlns:a16="http://schemas.microsoft.com/office/drawing/2014/main" id="{89D7A0E1-38AB-4FDA-8EC1-2D7617909C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8E424-5A91-4557-9ADF-4A9422A0690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497802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B935-0427-44CC-A384-333EAD8317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B9DCF6-55CF-43EE-B135-BFC4B4D403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37538E-A112-4E8F-A445-1A06B0C35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30D413-9505-4ED8-BFF1-5141BE9EE3C4}"/>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6" name="Footer Placeholder 5">
            <a:extLst>
              <a:ext uri="{FF2B5EF4-FFF2-40B4-BE49-F238E27FC236}">
                <a16:creationId xmlns:a16="http://schemas.microsoft.com/office/drawing/2014/main" id="{F60815B0-4528-4FA2-8472-8F19C0F16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9FCEF-4406-4552-BFE4-6DA3761357F2}"/>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75406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E22C-69D4-49EC-8858-787B3C67B0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A4341-3C0B-4025-AE17-8F0F8FABF5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F5FF01-E0B6-419C-ABCC-70844E4EA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501218-FFD7-4F25-B220-F5DE5F70693C}"/>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6" name="Footer Placeholder 5">
            <a:extLst>
              <a:ext uri="{FF2B5EF4-FFF2-40B4-BE49-F238E27FC236}">
                <a16:creationId xmlns:a16="http://schemas.microsoft.com/office/drawing/2014/main" id="{9687CBFB-34A6-49D8-A1D2-45DF38876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2726A4-D33A-486A-B120-648AF3D8BA76}"/>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2644743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678-553E-4A5B-8CFE-5DB358BDF3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3AF303-1F73-4575-83E6-561589F163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6EC56-7DCF-400D-A871-C26291EB10AD}"/>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17FFAC5B-7C77-4F8C-ADB0-8D208A2EB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F48AF-AB8F-4DD2-BC77-7E2F42AD3B87}"/>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18731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ED820-BFE6-41B5-8064-984037A999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A27FEA-5359-474A-B4F8-FF510DD748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D33D-563C-4B8C-B8C1-625FF5C5B85D}"/>
              </a:ext>
            </a:extLst>
          </p:cNvPr>
          <p:cNvSpPr>
            <a:spLocks noGrp="1"/>
          </p:cNvSpPr>
          <p:nvPr>
            <p:ph type="dt" sz="half" idx="10"/>
          </p:nvPr>
        </p:nvSpPr>
        <p:spPr/>
        <p:txBody>
          <a:body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40471877-89FD-46BE-832F-C5660A556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E675F-CC4D-48CF-90C8-53829EE08B8C}"/>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245462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07C8C3-4165-4353-ABF2-492454AF91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AA46A-3C66-4E4A-9907-225E50ABB7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F8214-A11A-4309-9D51-44F35987D1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495F3-B757-4FAF-98AA-EDA7D1485485}" type="datetimeFigureOut">
              <a:rPr lang="en-US" smtClean="0"/>
              <a:t>1/13/2020</a:t>
            </a:fld>
            <a:endParaRPr lang="en-US"/>
          </a:p>
        </p:txBody>
      </p:sp>
      <p:sp>
        <p:nvSpPr>
          <p:cNvPr id="5" name="Footer Placeholder 4">
            <a:extLst>
              <a:ext uri="{FF2B5EF4-FFF2-40B4-BE49-F238E27FC236}">
                <a16:creationId xmlns:a16="http://schemas.microsoft.com/office/drawing/2014/main" id="{D6A334EB-8260-4F13-9553-5A8593D9DC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C1EF96-E028-4E68-864E-9B77CF9F2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939C1-24D7-49E9-A58A-7960365209F5}" type="slidenum">
              <a:rPr lang="en-US" smtClean="0"/>
              <a:t>‹#›</a:t>
            </a:fld>
            <a:endParaRPr lang="en-US"/>
          </a:p>
        </p:txBody>
      </p:sp>
    </p:spTree>
    <p:extLst>
      <p:ext uri="{BB962C8B-B14F-4D97-AF65-F5344CB8AC3E}">
        <p14:creationId xmlns:p14="http://schemas.microsoft.com/office/powerpoint/2010/main" val="776328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a:bodyPr>
          <a:lstStyle/>
          <a:p>
            <a:r>
              <a:rPr lang="en-US" dirty="0">
                <a:solidFill>
                  <a:srgbClr val="FFFFFF"/>
                </a:solidFill>
              </a:rPr>
              <a:t>Bruner &amp; His Spiral Curriculum</a:t>
            </a:r>
          </a:p>
        </p:txBody>
      </p:sp>
      <p:sp>
        <p:nvSpPr>
          <p:cNvPr id="3" name="Content Placeholder 2"/>
          <p:cNvSpPr>
            <a:spLocks noGrp="1"/>
          </p:cNvSpPr>
          <p:nvPr>
            <p:ph type="subTitle" idx="1"/>
          </p:nvPr>
        </p:nvSpPr>
        <p:spPr>
          <a:xfrm>
            <a:off x="3045368" y="4074718"/>
            <a:ext cx="6105194" cy="682079"/>
          </a:xfrm>
        </p:spPr>
        <p:txBody>
          <a:bodyPr>
            <a:normAutofit fontScale="85000" lnSpcReduction="20000"/>
          </a:bodyPr>
          <a:lstStyle/>
          <a:p>
            <a:r>
              <a:rPr lang="en-GB" dirty="0">
                <a:solidFill>
                  <a:srgbClr val="FFFFFF"/>
                </a:solidFill>
              </a:rPr>
              <a:t>Dr Ramesh Mehay</a:t>
            </a:r>
          </a:p>
          <a:p>
            <a:r>
              <a:rPr lang="en-GB" dirty="0">
                <a:solidFill>
                  <a:srgbClr val="FFFFFF"/>
                </a:solidFill>
              </a:rPr>
              <a:t>Bradford 2020</a:t>
            </a:r>
            <a:endParaRPr dirty="0">
              <a:solidFill>
                <a:srgbClr val="FFFFFF"/>
              </a:solidFill>
            </a:endParaRPr>
          </a:p>
        </p:txBody>
      </p:sp>
    </p:spTree>
    <p:extLst>
      <p:ext uri="{BB962C8B-B14F-4D97-AF65-F5344CB8AC3E}">
        <p14:creationId xmlns:p14="http://schemas.microsoft.com/office/powerpoint/2010/main" val="1673419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dirty="0">
                <a:solidFill>
                  <a:schemeClr val="accent1"/>
                </a:solidFill>
              </a:rPr>
              <a:t>Jerome Bruner’s Background</a:t>
            </a:r>
          </a:p>
        </p:txBody>
      </p:sp>
      <p:cxnSp>
        <p:nvCxnSpPr>
          <p:cNvPr id="11" name="Straight Connector 1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type="body" idx="1"/>
          </p:nvPr>
        </p:nvSpPr>
        <p:spPr>
          <a:xfrm>
            <a:off x="4976031" y="963877"/>
            <a:ext cx="6377769" cy="4930246"/>
          </a:xfrm>
        </p:spPr>
        <p:txBody>
          <a:bodyPr anchor="ctr">
            <a:normAutofit/>
          </a:bodyPr>
          <a:lstStyle/>
          <a:p>
            <a:r>
              <a:rPr lang="en-GB" sz="2400" dirty="0"/>
              <a:t>Born New York in 1915 </a:t>
            </a:r>
          </a:p>
          <a:p>
            <a:r>
              <a:rPr lang="en-GB" sz="2400" dirty="0"/>
              <a:t>Built on Lev Vygotsky ideas (1920/30s) of Social Development  Theory &amp; Constructivism</a:t>
            </a:r>
          </a:p>
          <a:p>
            <a:r>
              <a:rPr lang="en-GB" sz="2400" dirty="0"/>
              <a:t>Both believed that learning happens through personal discovery rather than being taught (or spoon-fed).</a:t>
            </a:r>
            <a:endParaRPr lang="en-US" sz="2400" dirty="0"/>
          </a:p>
        </p:txBody>
      </p:sp>
    </p:spTree>
    <p:extLst>
      <p:ext uri="{BB962C8B-B14F-4D97-AF65-F5344CB8AC3E}">
        <p14:creationId xmlns:p14="http://schemas.microsoft.com/office/powerpoint/2010/main" val="161890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The Spiral Curriculum</a:t>
            </a:r>
          </a:p>
        </p:txBody>
      </p:sp>
      <p:sp>
        <p:nvSpPr>
          <p:cNvPr id="3" name="Content Placeholder 2"/>
          <p:cNvSpPr>
            <a:spLocks noGrp="1"/>
          </p:cNvSpPr>
          <p:nvPr>
            <p:ph idx="1"/>
          </p:nvPr>
        </p:nvSpPr>
        <p:spPr>
          <a:xfrm>
            <a:off x="6090574" y="801866"/>
            <a:ext cx="5306084" cy="5230634"/>
          </a:xfrm>
        </p:spPr>
        <p:txBody>
          <a:bodyPr anchor="ctr">
            <a:normAutofit/>
          </a:bodyPr>
          <a:lstStyle/>
          <a:p>
            <a:r>
              <a:rPr lang="en-GB" sz="2400" dirty="0">
                <a:solidFill>
                  <a:srgbClr val="000000"/>
                </a:solidFill>
              </a:rPr>
              <a:t>Bruner believed that any subject can be taught to  any child at any age (Bruner 1977)</a:t>
            </a:r>
          </a:p>
          <a:p>
            <a:r>
              <a:rPr lang="en-GB" sz="2400" i="1" dirty="0">
                <a:solidFill>
                  <a:srgbClr val="FF0000"/>
                </a:solidFill>
              </a:rPr>
              <a:t>For example, let’s look at teaching kids to bake scones during their normal school education</a:t>
            </a:r>
          </a:p>
        </p:txBody>
      </p:sp>
    </p:spTree>
    <p:extLst>
      <p:ext uri="{BB962C8B-B14F-4D97-AF65-F5344CB8AC3E}">
        <p14:creationId xmlns:p14="http://schemas.microsoft.com/office/powerpoint/2010/main" val="30105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The Spiral Curriculum</a:t>
            </a:r>
          </a:p>
        </p:txBody>
      </p:sp>
      <p:sp>
        <p:nvSpPr>
          <p:cNvPr id="3" name="Content Placeholder 2"/>
          <p:cNvSpPr>
            <a:spLocks noGrp="1"/>
          </p:cNvSpPr>
          <p:nvPr>
            <p:ph idx="1"/>
          </p:nvPr>
        </p:nvSpPr>
        <p:spPr>
          <a:xfrm>
            <a:off x="6090574" y="801866"/>
            <a:ext cx="5306084" cy="5230634"/>
          </a:xfrm>
        </p:spPr>
        <p:txBody>
          <a:bodyPr anchor="ctr">
            <a:normAutofit fontScale="92500" lnSpcReduction="10000"/>
          </a:bodyPr>
          <a:lstStyle/>
          <a:p>
            <a:r>
              <a:rPr lang="en-GB" sz="2400" dirty="0">
                <a:solidFill>
                  <a:srgbClr val="000000"/>
                </a:solidFill>
              </a:rPr>
              <a:t>Baking Scones: during Home Economics classes.  </a:t>
            </a:r>
          </a:p>
          <a:p>
            <a:r>
              <a:rPr lang="en-GB" sz="2400" dirty="0">
                <a:solidFill>
                  <a:srgbClr val="000000"/>
                </a:solidFill>
              </a:rPr>
              <a:t>Usually what happens is that everything is done in one go.    </a:t>
            </a:r>
          </a:p>
          <a:p>
            <a:r>
              <a:rPr lang="en-GB" sz="2400" dirty="0">
                <a:solidFill>
                  <a:srgbClr val="000000"/>
                </a:solidFill>
              </a:rPr>
              <a:t>You get together the ingredients.</a:t>
            </a:r>
          </a:p>
          <a:p>
            <a:pPr lvl="1"/>
            <a:r>
              <a:rPr lang="en-GB" sz="2000" dirty="0">
                <a:solidFill>
                  <a:srgbClr val="000000"/>
                </a:solidFill>
              </a:rPr>
              <a:t>Show them how to weight them all out.</a:t>
            </a:r>
          </a:p>
          <a:p>
            <a:pPr lvl="1"/>
            <a:r>
              <a:rPr lang="en-GB" sz="2000" dirty="0">
                <a:solidFill>
                  <a:srgbClr val="000000"/>
                </a:solidFill>
              </a:rPr>
              <a:t>Show them how to mix it altogether with some water and milk and make a dough.</a:t>
            </a:r>
          </a:p>
          <a:p>
            <a:pPr lvl="1"/>
            <a:r>
              <a:rPr lang="en-GB" sz="2000" dirty="0">
                <a:solidFill>
                  <a:srgbClr val="000000"/>
                </a:solidFill>
              </a:rPr>
              <a:t>Separate the dough into scone size bites and add them to a baking tray.</a:t>
            </a:r>
          </a:p>
          <a:p>
            <a:pPr lvl="1"/>
            <a:r>
              <a:rPr lang="en-GB" sz="2000" dirty="0">
                <a:solidFill>
                  <a:srgbClr val="000000"/>
                </a:solidFill>
              </a:rPr>
              <a:t>Put in the oven and take out when done.</a:t>
            </a:r>
          </a:p>
          <a:p>
            <a:pPr lvl="1"/>
            <a:r>
              <a:rPr lang="en-GB" sz="2000" dirty="0">
                <a:solidFill>
                  <a:srgbClr val="000000"/>
                </a:solidFill>
              </a:rPr>
              <a:t>Enjoy the taste.</a:t>
            </a:r>
          </a:p>
          <a:p>
            <a:r>
              <a:rPr lang="en-GB" sz="2400" i="1" dirty="0">
                <a:solidFill>
                  <a:srgbClr val="FF0000"/>
                </a:solidFill>
              </a:rPr>
              <a:t>How much do you think the kids have learnt?</a:t>
            </a:r>
          </a:p>
          <a:p>
            <a:r>
              <a:rPr lang="en-GB" sz="2400" i="1" dirty="0">
                <a:solidFill>
                  <a:srgbClr val="FF0000"/>
                </a:solidFill>
              </a:rPr>
              <a:t>Let me show you another approach and tell me if you think it’s better or worse.</a:t>
            </a:r>
            <a:endParaRPr sz="2400" i="1" dirty="0">
              <a:solidFill>
                <a:srgbClr val="FF0000"/>
              </a:solidFill>
            </a:endParaRPr>
          </a:p>
        </p:txBody>
      </p:sp>
    </p:spTree>
    <p:extLst>
      <p:ext uri="{BB962C8B-B14F-4D97-AF65-F5344CB8AC3E}">
        <p14:creationId xmlns:p14="http://schemas.microsoft.com/office/powerpoint/2010/main" val="272805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The Spiral Curriculum</a:t>
            </a:r>
          </a:p>
        </p:txBody>
      </p:sp>
      <p:sp>
        <p:nvSpPr>
          <p:cNvPr id="3" name="Content Placeholder 2"/>
          <p:cNvSpPr>
            <a:spLocks noGrp="1"/>
          </p:cNvSpPr>
          <p:nvPr>
            <p:ph idx="1"/>
          </p:nvPr>
        </p:nvSpPr>
        <p:spPr>
          <a:xfrm>
            <a:off x="6090574" y="801866"/>
            <a:ext cx="5306084" cy="5230634"/>
          </a:xfrm>
        </p:spPr>
        <p:txBody>
          <a:bodyPr anchor="ctr">
            <a:normAutofit fontScale="77500" lnSpcReduction="20000"/>
          </a:bodyPr>
          <a:lstStyle/>
          <a:p>
            <a:r>
              <a:rPr lang="en-GB" sz="2400" dirty="0">
                <a:solidFill>
                  <a:srgbClr val="000000"/>
                </a:solidFill>
              </a:rPr>
              <a:t>With a spiral curriculum:</a:t>
            </a:r>
          </a:p>
          <a:p>
            <a:r>
              <a:rPr lang="en-GB" sz="2400" dirty="0">
                <a:solidFill>
                  <a:srgbClr val="000000"/>
                </a:solidFill>
              </a:rPr>
              <a:t>Session 1 in Home Economics: you explore the nature of different ingredients.   The dryness of the flour.  The </a:t>
            </a:r>
            <a:r>
              <a:rPr lang="en-GB" sz="2400" dirty="0" err="1">
                <a:solidFill>
                  <a:srgbClr val="000000"/>
                </a:solidFill>
              </a:rPr>
              <a:t>oily’ness</a:t>
            </a:r>
            <a:r>
              <a:rPr lang="en-GB" sz="2400" dirty="0">
                <a:solidFill>
                  <a:srgbClr val="000000"/>
                </a:solidFill>
              </a:rPr>
              <a:t> of the margarine.  The wetness of the milk.  Exploring the basic ingredients of any cake making.</a:t>
            </a:r>
          </a:p>
          <a:p>
            <a:r>
              <a:rPr lang="en-GB" sz="2400" dirty="0">
                <a:solidFill>
                  <a:srgbClr val="000000"/>
                </a:solidFill>
              </a:rPr>
              <a:t>Session 2: you combine the ingredients to form a dough.   You explore the </a:t>
            </a:r>
            <a:r>
              <a:rPr lang="en-GB" sz="2400" dirty="0" err="1">
                <a:solidFill>
                  <a:srgbClr val="000000"/>
                </a:solidFill>
              </a:rPr>
              <a:t>processs</a:t>
            </a:r>
            <a:r>
              <a:rPr lang="en-GB" sz="2400" dirty="0">
                <a:solidFill>
                  <a:srgbClr val="000000"/>
                </a:solidFill>
              </a:rPr>
              <a:t> of making a dough.  Noticing how the texture changes.   What happens if you add too much or too little milk/water.  Exploring the science of water.  The effect it has?   The importance of precise measurement in baking.</a:t>
            </a:r>
          </a:p>
          <a:p>
            <a:r>
              <a:rPr lang="en-GB" sz="2400" dirty="0">
                <a:solidFill>
                  <a:srgbClr val="000000"/>
                </a:solidFill>
              </a:rPr>
              <a:t>Session 3: you then explore the effect of the heat from the over on the dough.  How the texture changes yet again.   The science of heat.  The effect of too much or too little heat.   Fan assisted vs normal</a:t>
            </a:r>
          </a:p>
          <a:p>
            <a:r>
              <a:rPr lang="en-GB" sz="2400" i="1" dirty="0">
                <a:solidFill>
                  <a:srgbClr val="FF0000"/>
                </a:solidFill>
              </a:rPr>
              <a:t>Now tell me.  Which child will be better equipped at baking any cake and understanding the principles behind baking?. The child from the previous session or this one?</a:t>
            </a:r>
            <a:endParaRPr sz="2400" i="1" dirty="0">
              <a:solidFill>
                <a:srgbClr val="FF0000"/>
              </a:solidFill>
            </a:endParaRPr>
          </a:p>
        </p:txBody>
      </p:sp>
    </p:spTree>
    <p:extLst>
      <p:ext uri="{BB962C8B-B14F-4D97-AF65-F5344CB8AC3E}">
        <p14:creationId xmlns:p14="http://schemas.microsoft.com/office/powerpoint/2010/main" val="87967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Spirals in Medicine</a:t>
            </a:r>
          </a:p>
        </p:txBody>
      </p:sp>
      <p:sp>
        <p:nvSpPr>
          <p:cNvPr id="3" name="Content Placeholder 2"/>
          <p:cNvSpPr>
            <a:spLocks noGrp="1"/>
          </p:cNvSpPr>
          <p:nvPr>
            <p:ph idx="1"/>
          </p:nvPr>
        </p:nvSpPr>
        <p:spPr>
          <a:xfrm>
            <a:off x="6090574" y="801866"/>
            <a:ext cx="5306084" cy="5230634"/>
          </a:xfrm>
        </p:spPr>
        <p:txBody>
          <a:bodyPr anchor="ctr">
            <a:normAutofit fontScale="85000" lnSpcReduction="20000"/>
          </a:bodyPr>
          <a:lstStyle/>
          <a:p>
            <a:r>
              <a:rPr lang="en-GB" sz="2400" dirty="0">
                <a:solidFill>
                  <a:srgbClr val="000000"/>
                </a:solidFill>
              </a:rPr>
              <a:t>In medicine, we can do the same.</a:t>
            </a:r>
          </a:p>
          <a:p>
            <a:r>
              <a:rPr lang="en-GB" sz="2400" dirty="0">
                <a:solidFill>
                  <a:srgbClr val="000000"/>
                </a:solidFill>
              </a:rPr>
              <a:t>Rather than teach about (say) Asthma all in one go, we can break it down and teach it in a spiral way.</a:t>
            </a:r>
          </a:p>
          <a:p>
            <a:r>
              <a:rPr lang="en-GB" sz="2400" dirty="0">
                <a:solidFill>
                  <a:srgbClr val="000000"/>
                </a:solidFill>
              </a:rPr>
              <a:t>In year one, you might teach the anatomy of the lung.  You might explore the histopathology in asthma and what actually happens.</a:t>
            </a:r>
          </a:p>
          <a:p>
            <a:r>
              <a:rPr lang="en-GB" sz="2400" dirty="0">
                <a:solidFill>
                  <a:srgbClr val="000000"/>
                </a:solidFill>
              </a:rPr>
              <a:t>In year 2 you might start looking at pharmacology.  And revisit asthma – the drugs used to treat it.  Their pharmacokinetics and what they actually do to the lungs at the microscopic level.</a:t>
            </a:r>
          </a:p>
          <a:p>
            <a:r>
              <a:rPr lang="en-GB" sz="2400" dirty="0">
                <a:solidFill>
                  <a:srgbClr val="000000"/>
                </a:solidFill>
              </a:rPr>
              <a:t>In year 3 you might start looking at holistic medicine, and exploring how illnesses affect people’s lives.   You might revisit asthma and see how it impairs lives if not stabilised or controlled.</a:t>
            </a:r>
          </a:p>
          <a:p>
            <a:r>
              <a:rPr lang="en-GB" sz="2400" dirty="0">
                <a:solidFill>
                  <a:srgbClr val="FF0000"/>
                </a:solidFill>
              </a:rPr>
              <a:t>Can you see the constant revisiting throughout different stages of training – build on what has gone before?   Welcome to the spiral curriculum.</a:t>
            </a:r>
            <a:endParaRPr sz="2400" dirty="0">
              <a:solidFill>
                <a:srgbClr val="FF0000"/>
              </a:solidFill>
            </a:endParaRPr>
          </a:p>
        </p:txBody>
      </p:sp>
      <p:pic>
        <p:nvPicPr>
          <p:cNvPr id="1026" name="Picture 2" descr="Image result for spiral curriculum medicine">
            <a:extLst>
              <a:ext uri="{FF2B5EF4-FFF2-40B4-BE49-F238E27FC236}">
                <a16:creationId xmlns:a16="http://schemas.microsoft.com/office/drawing/2014/main" id="{FD6D2960-F2E6-43FD-BB00-5F4EA7DC9F03}"/>
              </a:ext>
            </a:extLst>
          </p:cNvPr>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 y="1"/>
            <a:ext cx="600385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4AF962-774E-441B-B608-39A16E89C4E0}"/>
              </a:ext>
            </a:extLst>
          </p:cNvPr>
          <p:cNvSpPr txBox="1"/>
          <p:nvPr/>
        </p:nvSpPr>
        <p:spPr>
          <a:xfrm>
            <a:off x="3397323" y="5847834"/>
            <a:ext cx="1823833" cy="369332"/>
          </a:xfrm>
          <a:prstGeom prst="rect">
            <a:avLst/>
          </a:prstGeom>
          <a:noFill/>
        </p:spPr>
        <p:txBody>
          <a:bodyPr wrap="none" rtlCol="0">
            <a:spAutoFit/>
          </a:bodyPr>
          <a:lstStyle/>
          <a:p>
            <a:r>
              <a:rPr lang="en-GB" i="1" dirty="0">
                <a:solidFill>
                  <a:srgbClr val="0070C0"/>
                </a:solidFill>
              </a:rPr>
              <a:t>e.g. lung function</a:t>
            </a:r>
          </a:p>
        </p:txBody>
      </p:sp>
      <p:sp>
        <p:nvSpPr>
          <p:cNvPr id="10" name="TextBox 9">
            <a:extLst>
              <a:ext uri="{FF2B5EF4-FFF2-40B4-BE49-F238E27FC236}">
                <a16:creationId xmlns:a16="http://schemas.microsoft.com/office/drawing/2014/main" id="{F5C3AF32-EDA4-4872-8ACC-43A4D6F02833}"/>
              </a:ext>
            </a:extLst>
          </p:cNvPr>
          <p:cNvSpPr txBox="1"/>
          <p:nvPr/>
        </p:nvSpPr>
        <p:spPr>
          <a:xfrm>
            <a:off x="3695205" y="4366545"/>
            <a:ext cx="2308645" cy="369332"/>
          </a:xfrm>
          <a:prstGeom prst="rect">
            <a:avLst/>
          </a:prstGeom>
          <a:noFill/>
        </p:spPr>
        <p:txBody>
          <a:bodyPr wrap="none" rtlCol="0">
            <a:spAutoFit/>
          </a:bodyPr>
          <a:lstStyle/>
          <a:p>
            <a:r>
              <a:rPr lang="en-GB" i="1" dirty="0">
                <a:solidFill>
                  <a:srgbClr val="0070C0"/>
                </a:solidFill>
              </a:rPr>
              <a:t>e.g. in asthma, COPD…</a:t>
            </a:r>
          </a:p>
        </p:txBody>
      </p:sp>
      <p:sp>
        <p:nvSpPr>
          <p:cNvPr id="12" name="TextBox 11">
            <a:extLst>
              <a:ext uri="{FF2B5EF4-FFF2-40B4-BE49-F238E27FC236}">
                <a16:creationId xmlns:a16="http://schemas.microsoft.com/office/drawing/2014/main" id="{45DBFB3D-1EF9-4569-A533-960A786C7494}"/>
              </a:ext>
            </a:extLst>
          </p:cNvPr>
          <p:cNvSpPr txBox="1"/>
          <p:nvPr/>
        </p:nvSpPr>
        <p:spPr>
          <a:xfrm>
            <a:off x="4037401" y="2735925"/>
            <a:ext cx="2182008" cy="369332"/>
          </a:xfrm>
          <a:prstGeom prst="rect">
            <a:avLst/>
          </a:prstGeom>
          <a:noFill/>
        </p:spPr>
        <p:txBody>
          <a:bodyPr wrap="none" rtlCol="0">
            <a:spAutoFit/>
          </a:bodyPr>
          <a:lstStyle/>
          <a:p>
            <a:r>
              <a:rPr lang="en-GB" i="1" dirty="0">
                <a:solidFill>
                  <a:srgbClr val="0070C0"/>
                </a:solidFill>
              </a:rPr>
              <a:t>e.g. Rx asthma/COPD</a:t>
            </a:r>
          </a:p>
        </p:txBody>
      </p:sp>
      <p:sp>
        <p:nvSpPr>
          <p:cNvPr id="14" name="TextBox 13">
            <a:extLst>
              <a:ext uri="{FF2B5EF4-FFF2-40B4-BE49-F238E27FC236}">
                <a16:creationId xmlns:a16="http://schemas.microsoft.com/office/drawing/2014/main" id="{1810E737-ADF3-4F1A-BE69-2E21FF8CF368}"/>
              </a:ext>
            </a:extLst>
          </p:cNvPr>
          <p:cNvSpPr txBox="1"/>
          <p:nvPr/>
        </p:nvSpPr>
        <p:spPr>
          <a:xfrm>
            <a:off x="4577687" y="1183297"/>
            <a:ext cx="1260281" cy="923330"/>
          </a:xfrm>
          <a:prstGeom prst="rect">
            <a:avLst/>
          </a:prstGeom>
          <a:noFill/>
        </p:spPr>
        <p:txBody>
          <a:bodyPr wrap="none" rtlCol="0">
            <a:spAutoFit/>
          </a:bodyPr>
          <a:lstStyle/>
          <a:p>
            <a:pPr algn="ctr"/>
            <a:r>
              <a:rPr lang="en-GB" i="1" dirty="0">
                <a:solidFill>
                  <a:srgbClr val="0070C0"/>
                </a:solidFill>
              </a:rPr>
              <a:t>e.g. on a </a:t>
            </a:r>
          </a:p>
          <a:p>
            <a:pPr algn="ctr"/>
            <a:r>
              <a:rPr lang="en-GB" i="1" dirty="0">
                <a:solidFill>
                  <a:srgbClr val="0070C0"/>
                </a:solidFill>
              </a:rPr>
              <a:t>respiratory </a:t>
            </a:r>
          </a:p>
          <a:p>
            <a:pPr algn="ctr"/>
            <a:r>
              <a:rPr lang="en-GB" i="1" dirty="0">
                <a:solidFill>
                  <a:srgbClr val="0070C0"/>
                </a:solidFill>
              </a:rPr>
              <a:t>ward</a:t>
            </a:r>
          </a:p>
        </p:txBody>
      </p:sp>
    </p:spTree>
    <p:extLst>
      <p:ext uri="{BB962C8B-B14F-4D97-AF65-F5344CB8AC3E}">
        <p14:creationId xmlns:p14="http://schemas.microsoft.com/office/powerpoint/2010/main" val="173519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Scaffolding</a:t>
            </a:r>
          </a:p>
        </p:txBody>
      </p:sp>
      <p:sp>
        <p:nvSpPr>
          <p:cNvPr id="3" name="Content Placeholder 2"/>
          <p:cNvSpPr>
            <a:spLocks noGrp="1"/>
          </p:cNvSpPr>
          <p:nvPr>
            <p:ph idx="1"/>
          </p:nvPr>
        </p:nvSpPr>
        <p:spPr>
          <a:xfrm>
            <a:off x="6090574" y="801866"/>
            <a:ext cx="5306084" cy="5230634"/>
          </a:xfrm>
        </p:spPr>
        <p:txBody>
          <a:bodyPr anchor="ctr">
            <a:normAutofit/>
          </a:bodyPr>
          <a:lstStyle/>
          <a:p>
            <a:r>
              <a:rPr lang="en-GB" sz="2400" dirty="0">
                <a:solidFill>
                  <a:srgbClr val="000000"/>
                </a:solidFill>
              </a:rPr>
              <a:t>Back to the baking session….</a:t>
            </a:r>
          </a:p>
          <a:p>
            <a:r>
              <a:rPr lang="en-GB" sz="2400" dirty="0">
                <a:solidFill>
                  <a:srgbClr val="000000"/>
                </a:solidFill>
              </a:rPr>
              <a:t>Can you see how in the second session the information is “scaffolded” rather than all “vomited” out at once as in the previous session?</a:t>
            </a:r>
          </a:p>
          <a:p>
            <a:r>
              <a:rPr lang="en-GB" sz="2400" dirty="0">
                <a:solidFill>
                  <a:srgbClr val="000000"/>
                </a:solidFill>
              </a:rPr>
              <a:t>Bruner believed that adults can support children  by scaffolding their learning on top of “spiralising” it.</a:t>
            </a:r>
            <a:endParaRPr sz="2400" dirty="0">
              <a:solidFill>
                <a:srgbClr val="000000"/>
              </a:solidFill>
            </a:endParaRPr>
          </a:p>
        </p:txBody>
      </p:sp>
    </p:spTree>
    <p:extLst>
      <p:ext uri="{BB962C8B-B14F-4D97-AF65-F5344CB8AC3E}">
        <p14:creationId xmlns:p14="http://schemas.microsoft.com/office/powerpoint/2010/main" val="27876882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4528a093-44a3-4f57-a527-7c21438e7a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Web2D7B</Template>
  <TotalTime>76</TotalTime>
  <Words>625</Words>
  <Application>Microsoft Office PowerPoint</Application>
  <PresentationFormat>Widescreen</PresentationFormat>
  <Paragraphs>44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Bruner &amp; His Spiral Curriculum</vt:lpstr>
      <vt:lpstr>Jerome Bruner’s Background</vt:lpstr>
      <vt:lpstr>The Spiral Curriculum</vt:lpstr>
      <vt:lpstr>The Spiral Curriculum</vt:lpstr>
      <vt:lpstr>The Spiral Curriculum</vt:lpstr>
      <vt:lpstr>Spirals in Medicine</vt:lpstr>
      <vt:lpstr>Scaffolding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Here's your outline to get started</dc:title>
  <dc:creator>Ramesh Mehay</dc:creator>
  <cp:lastModifiedBy>Ramesh Mehay</cp:lastModifiedBy>
  <cp:revision>7</cp:revision>
  <dcterms:created xsi:type="dcterms:W3CDTF">2020-01-13T16:54:58Z</dcterms:created>
  <dcterms:modified xsi:type="dcterms:W3CDTF">2020-01-13T18:11:41Z</dcterms:modified>
</cp:coreProperties>
</file>