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1"/>
  </p:sldMasterIdLst>
  <p:notesMasterIdLst>
    <p:notesMasterId r:id="rId41"/>
  </p:notesMasterIdLst>
  <p:sldIdLst>
    <p:sldId id="256" r:id="rId2"/>
    <p:sldId id="309" r:id="rId3"/>
    <p:sldId id="295" r:id="rId4"/>
    <p:sldId id="260" r:id="rId5"/>
    <p:sldId id="263" r:id="rId6"/>
    <p:sldId id="273" r:id="rId7"/>
    <p:sldId id="281" r:id="rId8"/>
    <p:sldId id="296" r:id="rId9"/>
    <p:sldId id="283" r:id="rId10"/>
    <p:sldId id="261" r:id="rId11"/>
    <p:sldId id="298" r:id="rId12"/>
    <p:sldId id="282" r:id="rId13"/>
    <p:sldId id="262" r:id="rId14"/>
    <p:sldId id="286" r:id="rId15"/>
    <p:sldId id="272" r:id="rId16"/>
    <p:sldId id="265" r:id="rId17"/>
    <p:sldId id="274" r:id="rId18"/>
    <p:sldId id="266" r:id="rId19"/>
    <p:sldId id="310" r:id="rId20"/>
    <p:sldId id="284" r:id="rId21"/>
    <p:sldId id="300" r:id="rId22"/>
    <p:sldId id="276" r:id="rId23"/>
    <p:sldId id="301" r:id="rId24"/>
    <p:sldId id="264" r:id="rId25"/>
    <p:sldId id="303" r:id="rId26"/>
    <p:sldId id="302" r:id="rId27"/>
    <p:sldId id="304" r:id="rId28"/>
    <p:sldId id="311" r:id="rId29"/>
    <p:sldId id="288" r:id="rId30"/>
    <p:sldId id="305" r:id="rId31"/>
    <p:sldId id="280" r:id="rId32"/>
    <p:sldId id="294" r:id="rId33"/>
    <p:sldId id="277" r:id="rId34"/>
    <p:sldId id="308" r:id="rId35"/>
    <p:sldId id="306" r:id="rId36"/>
    <p:sldId id="258" r:id="rId37"/>
    <p:sldId id="289" r:id="rId38"/>
    <p:sldId id="312" r:id="rId39"/>
    <p:sldId id="292" r:id="rId40"/>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6" autoAdjust="0"/>
    <p:restoredTop sz="78216" autoAdjust="0"/>
  </p:normalViewPr>
  <p:slideViewPr>
    <p:cSldViewPr>
      <p:cViewPr varScale="1">
        <p:scale>
          <a:sx n="62" d="100"/>
          <a:sy n="62" d="100"/>
        </p:scale>
        <p:origin x="7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71790F-2759-49F8-9352-CDFEDDA777FF}" type="doc">
      <dgm:prSet loTypeId="urn:microsoft.com/office/officeart/2011/layout/HexagonRadial" loCatId="officeonline" qsTypeId="urn:microsoft.com/office/officeart/2005/8/quickstyle/simple5" qsCatId="simple" csTypeId="urn:microsoft.com/office/officeart/2005/8/colors/colorful1" csCatId="colorful" phldr="1"/>
      <dgm:spPr/>
      <dgm:t>
        <a:bodyPr/>
        <a:lstStyle/>
        <a:p>
          <a:endParaRPr lang="en-GB"/>
        </a:p>
      </dgm:t>
    </dgm:pt>
    <dgm:pt modelId="{57BEBCC6-D119-4276-93EF-00D7D58D7682}">
      <dgm:prSet phldrT="[Text]"/>
      <dgm:spPr/>
      <dgm:t>
        <a:bodyPr/>
        <a:lstStyle/>
        <a:p>
          <a:r>
            <a:rPr lang="en-GB" dirty="0" smtClean="0"/>
            <a:t>Improving performance</a:t>
          </a:r>
          <a:endParaRPr lang="en-GB" dirty="0"/>
        </a:p>
      </dgm:t>
    </dgm:pt>
    <dgm:pt modelId="{FF97229E-6DDE-4510-BFD8-C06EF2F6F4F2}" type="parTrans" cxnId="{4653FA7B-777A-4921-A856-31AF1B36AB9A}">
      <dgm:prSet/>
      <dgm:spPr/>
      <dgm:t>
        <a:bodyPr/>
        <a:lstStyle/>
        <a:p>
          <a:endParaRPr lang="en-GB"/>
        </a:p>
      </dgm:t>
    </dgm:pt>
    <dgm:pt modelId="{3690A074-8376-4F5D-9771-D13C8A12BD74}" type="sibTrans" cxnId="{4653FA7B-777A-4921-A856-31AF1B36AB9A}">
      <dgm:prSet/>
      <dgm:spPr/>
      <dgm:t>
        <a:bodyPr/>
        <a:lstStyle/>
        <a:p>
          <a:endParaRPr lang="en-GB"/>
        </a:p>
      </dgm:t>
    </dgm:pt>
    <dgm:pt modelId="{79865F5D-6198-434F-8C18-D04F3D937851}">
      <dgm:prSet phldrT="[Text]"/>
      <dgm:spPr/>
      <dgm:t>
        <a:bodyPr/>
        <a:lstStyle/>
        <a:p>
          <a:r>
            <a:rPr lang="en-GB" dirty="0" smtClean="0"/>
            <a:t>Bringing out the best</a:t>
          </a:r>
          <a:endParaRPr lang="en-GB" dirty="0"/>
        </a:p>
      </dgm:t>
    </dgm:pt>
    <dgm:pt modelId="{37BD424D-E182-473B-9CE5-89F058DC75DA}" type="parTrans" cxnId="{B8E7A00B-3BEE-4D73-965B-81A398231F62}">
      <dgm:prSet/>
      <dgm:spPr/>
      <dgm:t>
        <a:bodyPr/>
        <a:lstStyle/>
        <a:p>
          <a:endParaRPr lang="en-GB"/>
        </a:p>
      </dgm:t>
    </dgm:pt>
    <dgm:pt modelId="{ABBCC8FD-81B1-48B3-A358-BCDF6DFF1ADC}" type="sibTrans" cxnId="{B8E7A00B-3BEE-4D73-965B-81A398231F62}">
      <dgm:prSet/>
      <dgm:spPr/>
      <dgm:t>
        <a:bodyPr/>
        <a:lstStyle/>
        <a:p>
          <a:endParaRPr lang="en-GB"/>
        </a:p>
      </dgm:t>
    </dgm:pt>
    <dgm:pt modelId="{88D2C41E-1212-4728-B8FE-BBB6C98593FB}">
      <dgm:prSet phldrT="[Text]"/>
      <dgm:spPr/>
      <dgm:t>
        <a:bodyPr/>
        <a:lstStyle/>
        <a:p>
          <a:r>
            <a:rPr lang="en-GB" dirty="0" smtClean="0"/>
            <a:t>Motivating</a:t>
          </a:r>
          <a:endParaRPr lang="en-GB" dirty="0"/>
        </a:p>
      </dgm:t>
    </dgm:pt>
    <dgm:pt modelId="{382556EF-AC58-43FA-9003-F5C56C8AD027}" type="parTrans" cxnId="{A4789C3C-5EA3-4E25-ACB3-E2AD0C37B1A6}">
      <dgm:prSet/>
      <dgm:spPr/>
      <dgm:t>
        <a:bodyPr/>
        <a:lstStyle/>
        <a:p>
          <a:endParaRPr lang="en-GB"/>
        </a:p>
      </dgm:t>
    </dgm:pt>
    <dgm:pt modelId="{B250B96C-885E-4E24-9C07-8B4D422E70B3}" type="sibTrans" cxnId="{A4789C3C-5EA3-4E25-ACB3-E2AD0C37B1A6}">
      <dgm:prSet/>
      <dgm:spPr/>
      <dgm:t>
        <a:bodyPr/>
        <a:lstStyle/>
        <a:p>
          <a:endParaRPr lang="en-GB"/>
        </a:p>
      </dgm:t>
    </dgm:pt>
    <dgm:pt modelId="{44E5D2B6-3571-436F-A0EA-D4E2B7BBC615}">
      <dgm:prSet phldrT="[Text]"/>
      <dgm:spPr/>
      <dgm:t>
        <a:bodyPr/>
        <a:lstStyle/>
        <a:p>
          <a:r>
            <a:rPr lang="en-GB" dirty="0" smtClean="0"/>
            <a:t>Raising self awareness (cog dis)</a:t>
          </a:r>
          <a:endParaRPr lang="en-GB" dirty="0"/>
        </a:p>
      </dgm:t>
    </dgm:pt>
    <dgm:pt modelId="{DA98D90B-13AF-447F-908E-B6898E3BF7B5}" type="parTrans" cxnId="{4E458633-0DA2-4CEF-AE99-39DC903C78B5}">
      <dgm:prSet/>
      <dgm:spPr/>
      <dgm:t>
        <a:bodyPr/>
        <a:lstStyle/>
        <a:p>
          <a:endParaRPr lang="en-GB"/>
        </a:p>
      </dgm:t>
    </dgm:pt>
    <dgm:pt modelId="{9F0F85E1-9891-4A1A-9BB8-466F6FCF178E}" type="sibTrans" cxnId="{4E458633-0DA2-4CEF-AE99-39DC903C78B5}">
      <dgm:prSet/>
      <dgm:spPr/>
      <dgm:t>
        <a:bodyPr/>
        <a:lstStyle/>
        <a:p>
          <a:endParaRPr lang="en-GB"/>
        </a:p>
      </dgm:t>
    </dgm:pt>
    <dgm:pt modelId="{C8744FE2-F82F-4EFE-882B-064D4C280561}">
      <dgm:prSet phldrT="[Text]"/>
      <dgm:spPr/>
      <dgm:t>
        <a:bodyPr/>
        <a:lstStyle/>
        <a:p>
          <a:r>
            <a:rPr lang="en-GB" dirty="0" smtClean="0"/>
            <a:t>Developing insight</a:t>
          </a:r>
          <a:endParaRPr lang="en-GB" dirty="0"/>
        </a:p>
      </dgm:t>
    </dgm:pt>
    <dgm:pt modelId="{F27BC174-ACA6-4FD8-B4C1-57C7D5992A81}" type="parTrans" cxnId="{1E6CF5FF-19D0-479A-A9BA-5AE5CF739A7B}">
      <dgm:prSet/>
      <dgm:spPr/>
      <dgm:t>
        <a:bodyPr/>
        <a:lstStyle/>
        <a:p>
          <a:endParaRPr lang="en-GB"/>
        </a:p>
      </dgm:t>
    </dgm:pt>
    <dgm:pt modelId="{46C6BB49-8296-4495-8BBD-520E8A6EDEBF}" type="sibTrans" cxnId="{1E6CF5FF-19D0-479A-A9BA-5AE5CF739A7B}">
      <dgm:prSet/>
      <dgm:spPr/>
      <dgm:t>
        <a:bodyPr/>
        <a:lstStyle/>
        <a:p>
          <a:endParaRPr lang="en-GB"/>
        </a:p>
      </dgm:t>
    </dgm:pt>
    <dgm:pt modelId="{C4A29552-5B2B-49AD-B124-B2E2080D7D08}">
      <dgm:prSet phldrT="[Text]"/>
      <dgm:spPr/>
      <dgm:t>
        <a:bodyPr/>
        <a:lstStyle/>
        <a:p>
          <a:r>
            <a:rPr lang="en-GB" dirty="0" smtClean="0"/>
            <a:t>Enabling change</a:t>
          </a:r>
          <a:endParaRPr lang="en-GB" dirty="0"/>
        </a:p>
      </dgm:t>
    </dgm:pt>
    <dgm:pt modelId="{94DB72CF-D9BC-4FBE-8EE6-1669C8C131B2}" type="parTrans" cxnId="{C1D56532-50C9-4B36-B415-8547AEC40D82}">
      <dgm:prSet/>
      <dgm:spPr/>
      <dgm:t>
        <a:bodyPr/>
        <a:lstStyle/>
        <a:p>
          <a:endParaRPr lang="en-GB"/>
        </a:p>
      </dgm:t>
    </dgm:pt>
    <dgm:pt modelId="{712A45A1-F7B3-480F-A8E4-34E1E3020949}" type="sibTrans" cxnId="{C1D56532-50C9-4B36-B415-8547AEC40D82}">
      <dgm:prSet/>
      <dgm:spPr/>
      <dgm:t>
        <a:bodyPr/>
        <a:lstStyle/>
        <a:p>
          <a:endParaRPr lang="en-GB"/>
        </a:p>
      </dgm:t>
    </dgm:pt>
    <dgm:pt modelId="{5DD50E49-59C9-4350-87BF-0DB9457CE47F}">
      <dgm:prSet phldrT="[Text]"/>
      <dgm:spPr/>
      <dgm:t>
        <a:bodyPr/>
        <a:lstStyle/>
        <a:p>
          <a:r>
            <a:rPr lang="en-GB" dirty="0" smtClean="0"/>
            <a:t>Feeling empowered</a:t>
          </a:r>
          <a:endParaRPr lang="en-GB" dirty="0"/>
        </a:p>
      </dgm:t>
    </dgm:pt>
    <dgm:pt modelId="{988158A3-522C-4B0B-880C-73AA4092A404}" type="parTrans" cxnId="{69B09FA9-9DDC-4E84-B75F-C4B567986A6E}">
      <dgm:prSet/>
      <dgm:spPr/>
      <dgm:t>
        <a:bodyPr/>
        <a:lstStyle/>
        <a:p>
          <a:endParaRPr lang="en-GB"/>
        </a:p>
      </dgm:t>
    </dgm:pt>
    <dgm:pt modelId="{995B9DB7-2C44-4EAC-B53D-353AD0C6B100}" type="sibTrans" cxnId="{69B09FA9-9DDC-4E84-B75F-C4B567986A6E}">
      <dgm:prSet/>
      <dgm:spPr/>
      <dgm:t>
        <a:bodyPr/>
        <a:lstStyle/>
        <a:p>
          <a:endParaRPr lang="en-GB"/>
        </a:p>
      </dgm:t>
    </dgm:pt>
    <dgm:pt modelId="{5FA1ECF9-1D0F-4ABE-B69C-732059EFB7FD}" type="pres">
      <dgm:prSet presAssocID="{0271790F-2759-49F8-9352-CDFEDDA777FF}" presName="Name0" presStyleCnt="0">
        <dgm:presLayoutVars>
          <dgm:chMax val="1"/>
          <dgm:chPref val="1"/>
          <dgm:dir/>
          <dgm:animOne val="branch"/>
          <dgm:animLvl val="lvl"/>
        </dgm:presLayoutVars>
      </dgm:prSet>
      <dgm:spPr/>
      <dgm:t>
        <a:bodyPr/>
        <a:lstStyle/>
        <a:p>
          <a:endParaRPr lang="en-GB"/>
        </a:p>
      </dgm:t>
    </dgm:pt>
    <dgm:pt modelId="{0DC2E45B-2DB5-4813-811C-79FD817466FB}" type="pres">
      <dgm:prSet presAssocID="{57BEBCC6-D119-4276-93EF-00D7D58D7682}" presName="Parent" presStyleLbl="node0" presStyleIdx="0" presStyleCnt="1">
        <dgm:presLayoutVars>
          <dgm:chMax val="6"/>
          <dgm:chPref val="6"/>
        </dgm:presLayoutVars>
      </dgm:prSet>
      <dgm:spPr/>
      <dgm:t>
        <a:bodyPr/>
        <a:lstStyle/>
        <a:p>
          <a:endParaRPr lang="en-GB"/>
        </a:p>
      </dgm:t>
    </dgm:pt>
    <dgm:pt modelId="{632DC65A-B930-4D58-B094-AD123920FCFB}" type="pres">
      <dgm:prSet presAssocID="{79865F5D-6198-434F-8C18-D04F3D937851}" presName="Accent1" presStyleCnt="0"/>
      <dgm:spPr/>
    </dgm:pt>
    <dgm:pt modelId="{04F7E8F9-E358-4371-808B-765F62E45A22}" type="pres">
      <dgm:prSet presAssocID="{79865F5D-6198-434F-8C18-D04F3D937851}" presName="Accent" presStyleLbl="bgShp" presStyleIdx="0" presStyleCnt="6"/>
      <dgm:spPr/>
    </dgm:pt>
    <dgm:pt modelId="{69171DF5-F366-4B6A-8753-6227B6D0655D}" type="pres">
      <dgm:prSet presAssocID="{79865F5D-6198-434F-8C18-D04F3D937851}" presName="Child1" presStyleLbl="node1" presStyleIdx="0" presStyleCnt="6">
        <dgm:presLayoutVars>
          <dgm:chMax val="0"/>
          <dgm:chPref val="0"/>
          <dgm:bulletEnabled val="1"/>
        </dgm:presLayoutVars>
      </dgm:prSet>
      <dgm:spPr/>
      <dgm:t>
        <a:bodyPr/>
        <a:lstStyle/>
        <a:p>
          <a:endParaRPr lang="en-GB"/>
        </a:p>
      </dgm:t>
    </dgm:pt>
    <dgm:pt modelId="{129402A4-630A-47A4-B0D2-D230F2F1D042}" type="pres">
      <dgm:prSet presAssocID="{88D2C41E-1212-4728-B8FE-BBB6C98593FB}" presName="Accent2" presStyleCnt="0"/>
      <dgm:spPr/>
    </dgm:pt>
    <dgm:pt modelId="{8214A7B4-2F20-4A43-B1CD-3839546415D4}" type="pres">
      <dgm:prSet presAssocID="{88D2C41E-1212-4728-B8FE-BBB6C98593FB}" presName="Accent" presStyleLbl="bgShp" presStyleIdx="1" presStyleCnt="6"/>
      <dgm:spPr/>
    </dgm:pt>
    <dgm:pt modelId="{E930BED1-67E3-4D12-918F-A00472648C81}" type="pres">
      <dgm:prSet presAssocID="{88D2C41E-1212-4728-B8FE-BBB6C98593FB}" presName="Child2" presStyleLbl="node1" presStyleIdx="1" presStyleCnt="6">
        <dgm:presLayoutVars>
          <dgm:chMax val="0"/>
          <dgm:chPref val="0"/>
          <dgm:bulletEnabled val="1"/>
        </dgm:presLayoutVars>
      </dgm:prSet>
      <dgm:spPr/>
      <dgm:t>
        <a:bodyPr/>
        <a:lstStyle/>
        <a:p>
          <a:endParaRPr lang="en-GB"/>
        </a:p>
      </dgm:t>
    </dgm:pt>
    <dgm:pt modelId="{AF37B297-932F-40A9-9AF1-C7211D2286D0}" type="pres">
      <dgm:prSet presAssocID="{44E5D2B6-3571-436F-A0EA-D4E2B7BBC615}" presName="Accent3" presStyleCnt="0"/>
      <dgm:spPr/>
    </dgm:pt>
    <dgm:pt modelId="{B3B664B2-FB6A-4914-855F-E6F60C5CE84D}" type="pres">
      <dgm:prSet presAssocID="{44E5D2B6-3571-436F-A0EA-D4E2B7BBC615}" presName="Accent" presStyleLbl="bgShp" presStyleIdx="2" presStyleCnt="6"/>
      <dgm:spPr/>
    </dgm:pt>
    <dgm:pt modelId="{51930367-E9C4-4E73-B290-CB06986A2E1F}" type="pres">
      <dgm:prSet presAssocID="{44E5D2B6-3571-436F-A0EA-D4E2B7BBC615}" presName="Child3" presStyleLbl="node1" presStyleIdx="2" presStyleCnt="6">
        <dgm:presLayoutVars>
          <dgm:chMax val="0"/>
          <dgm:chPref val="0"/>
          <dgm:bulletEnabled val="1"/>
        </dgm:presLayoutVars>
      </dgm:prSet>
      <dgm:spPr/>
      <dgm:t>
        <a:bodyPr/>
        <a:lstStyle/>
        <a:p>
          <a:endParaRPr lang="en-GB"/>
        </a:p>
      </dgm:t>
    </dgm:pt>
    <dgm:pt modelId="{0EBDCB97-B8DF-487E-B82C-0082BA49B637}" type="pres">
      <dgm:prSet presAssocID="{C8744FE2-F82F-4EFE-882B-064D4C280561}" presName="Accent4" presStyleCnt="0"/>
      <dgm:spPr/>
    </dgm:pt>
    <dgm:pt modelId="{D38E18BC-F4D2-4E72-A8A4-DF11C2555ED8}" type="pres">
      <dgm:prSet presAssocID="{C8744FE2-F82F-4EFE-882B-064D4C280561}" presName="Accent" presStyleLbl="bgShp" presStyleIdx="3" presStyleCnt="6"/>
      <dgm:spPr/>
    </dgm:pt>
    <dgm:pt modelId="{5A6D7373-FE5C-4F40-8E20-DE688ED689C2}" type="pres">
      <dgm:prSet presAssocID="{C8744FE2-F82F-4EFE-882B-064D4C280561}" presName="Child4" presStyleLbl="node1" presStyleIdx="3" presStyleCnt="6">
        <dgm:presLayoutVars>
          <dgm:chMax val="0"/>
          <dgm:chPref val="0"/>
          <dgm:bulletEnabled val="1"/>
        </dgm:presLayoutVars>
      </dgm:prSet>
      <dgm:spPr/>
      <dgm:t>
        <a:bodyPr/>
        <a:lstStyle/>
        <a:p>
          <a:endParaRPr lang="en-GB"/>
        </a:p>
      </dgm:t>
    </dgm:pt>
    <dgm:pt modelId="{AADEE628-2714-4484-91F3-E0BCEC9E8FB5}" type="pres">
      <dgm:prSet presAssocID="{C4A29552-5B2B-49AD-B124-B2E2080D7D08}" presName="Accent5" presStyleCnt="0"/>
      <dgm:spPr/>
    </dgm:pt>
    <dgm:pt modelId="{15CD7CCF-42FF-4D39-8DDC-EDD7E22466EA}" type="pres">
      <dgm:prSet presAssocID="{C4A29552-5B2B-49AD-B124-B2E2080D7D08}" presName="Accent" presStyleLbl="bgShp" presStyleIdx="4" presStyleCnt="6"/>
      <dgm:spPr/>
    </dgm:pt>
    <dgm:pt modelId="{68131819-F42E-4263-96BE-F13918E9C7DF}" type="pres">
      <dgm:prSet presAssocID="{C4A29552-5B2B-49AD-B124-B2E2080D7D08}" presName="Child5" presStyleLbl="node1" presStyleIdx="4" presStyleCnt="6">
        <dgm:presLayoutVars>
          <dgm:chMax val="0"/>
          <dgm:chPref val="0"/>
          <dgm:bulletEnabled val="1"/>
        </dgm:presLayoutVars>
      </dgm:prSet>
      <dgm:spPr/>
      <dgm:t>
        <a:bodyPr/>
        <a:lstStyle/>
        <a:p>
          <a:endParaRPr lang="en-GB"/>
        </a:p>
      </dgm:t>
    </dgm:pt>
    <dgm:pt modelId="{BF84700A-9384-460C-9DB3-2DE44A5E9219}" type="pres">
      <dgm:prSet presAssocID="{5DD50E49-59C9-4350-87BF-0DB9457CE47F}" presName="Accent6" presStyleCnt="0"/>
      <dgm:spPr/>
    </dgm:pt>
    <dgm:pt modelId="{C25431EF-E2EF-4B64-A46A-D3C0CE8379B6}" type="pres">
      <dgm:prSet presAssocID="{5DD50E49-59C9-4350-87BF-0DB9457CE47F}" presName="Accent" presStyleLbl="bgShp" presStyleIdx="5" presStyleCnt="6"/>
      <dgm:spPr/>
    </dgm:pt>
    <dgm:pt modelId="{750E8F4F-E10A-411E-8DA8-C068C3097975}" type="pres">
      <dgm:prSet presAssocID="{5DD50E49-59C9-4350-87BF-0DB9457CE47F}" presName="Child6" presStyleLbl="node1" presStyleIdx="5" presStyleCnt="6">
        <dgm:presLayoutVars>
          <dgm:chMax val="0"/>
          <dgm:chPref val="0"/>
          <dgm:bulletEnabled val="1"/>
        </dgm:presLayoutVars>
      </dgm:prSet>
      <dgm:spPr/>
      <dgm:t>
        <a:bodyPr/>
        <a:lstStyle/>
        <a:p>
          <a:endParaRPr lang="en-GB"/>
        </a:p>
      </dgm:t>
    </dgm:pt>
  </dgm:ptLst>
  <dgm:cxnLst>
    <dgm:cxn modelId="{1E6CF5FF-19D0-479A-A9BA-5AE5CF739A7B}" srcId="{57BEBCC6-D119-4276-93EF-00D7D58D7682}" destId="{C8744FE2-F82F-4EFE-882B-064D4C280561}" srcOrd="3" destOrd="0" parTransId="{F27BC174-ACA6-4FD8-B4C1-57C7D5992A81}" sibTransId="{46C6BB49-8296-4495-8BBD-520E8A6EDEBF}"/>
    <dgm:cxn modelId="{B8E7A00B-3BEE-4D73-965B-81A398231F62}" srcId="{57BEBCC6-D119-4276-93EF-00D7D58D7682}" destId="{79865F5D-6198-434F-8C18-D04F3D937851}" srcOrd="0" destOrd="0" parTransId="{37BD424D-E182-473B-9CE5-89F058DC75DA}" sibTransId="{ABBCC8FD-81B1-48B3-A358-BCDF6DFF1ADC}"/>
    <dgm:cxn modelId="{6EF1580D-C8C8-468E-BF38-4B3A6AE1E530}" type="presOf" srcId="{88D2C41E-1212-4728-B8FE-BBB6C98593FB}" destId="{E930BED1-67E3-4D12-918F-A00472648C81}" srcOrd="0" destOrd="0" presId="urn:microsoft.com/office/officeart/2011/layout/HexagonRadial"/>
    <dgm:cxn modelId="{15B79606-2B6A-4D13-B5E6-BDC008424CF1}" type="presOf" srcId="{57BEBCC6-D119-4276-93EF-00D7D58D7682}" destId="{0DC2E45B-2DB5-4813-811C-79FD817466FB}" srcOrd="0" destOrd="0" presId="urn:microsoft.com/office/officeart/2011/layout/HexagonRadial"/>
    <dgm:cxn modelId="{27D466F2-894F-4507-BD6A-1FE30D290113}" type="presOf" srcId="{C8744FE2-F82F-4EFE-882B-064D4C280561}" destId="{5A6D7373-FE5C-4F40-8E20-DE688ED689C2}" srcOrd="0" destOrd="0" presId="urn:microsoft.com/office/officeart/2011/layout/HexagonRadial"/>
    <dgm:cxn modelId="{C3869733-11DD-48BA-A840-880D1DBA9913}" type="presOf" srcId="{5DD50E49-59C9-4350-87BF-0DB9457CE47F}" destId="{750E8F4F-E10A-411E-8DA8-C068C3097975}" srcOrd="0" destOrd="0" presId="urn:microsoft.com/office/officeart/2011/layout/HexagonRadial"/>
    <dgm:cxn modelId="{C1D56532-50C9-4B36-B415-8547AEC40D82}" srcId="{57BEBCC6-D119-4276-93EF-00D7D58D7682}" destId="{C4A29552-5B2B-49AD-B124-B2E2080D7D08}" srcOrd="4" destOrd="0" parTransId="{94DB72CF-D9BC-4FBE-8EE6-1669C8C131B2}" sibTransId="{712A45A1-F7B3-480F-A8E4-34E1E3020949}"/>
    <dgm:cxn modelId="{69B09FA9-9DDC-4E84-B75F-C4B567986A6E}" srcId="{57BEBCC6-D119-4276-93EF-00D7D58D7682}" destId="{5DD50E49-59C9-4350-87BF-0DB9457CE47F}" srcOrd="5" destOrd="0" parTransId="{988158A3-522C-4B0B-880C-73AA4092A404}" sibTransId="{995B9DB7-2C44-4EAC-B53D-353AD0C6B100}"/>
    <dgm:cxn modelId="{A5A4D77E-6F10-45B8-89AC-0A16A3B8891B}" type="presOf" srcId="{44E5D2B6-3571-436F-A0EA-D4E2B7BBC615}" destId="{51930367-E9C4-4E73-B290-CB06986A2E1F}" srcOrd="0" destOrd="0" presId="urn:microsoft.com/office/officeart/2011/layout/HexagonRadial"/>
    <dgm:cxn modelId="{9EE4CE38-073D-4FC8-AFB6-D615B8DD3A3F}" type="presOf" srcId="{0271790F-2759-49F8-9352-CDFEDDA777FF}" destId="{5FA1ECF9-1D0F-4ABE-B69C-732059EFB7FD}" srcOrd="0" destOrd="0" presId="urn:microsoft.com/office/officeart/2011/layout/HexagonRadial"/>
    <dgm:cxn modelId="{9F03F793-12C3-4275-BB97-D702EA73BA1C}" type="presOf" srcId="{79865F5D-6198-434F-8C18-D04F3D937851}" destId="{69171DF5-F366-4B6A-8753-6227B6D0655D}" srcOrd="0" destOrd="0" presId="urn:microsoft.com/office/officeart/2011/layout/HexagonRadial"/>
    <dgm:cxn modelId="{A4789C3C-5EA3-4E25-ACB3-E2AD0C37B1A6}" srcId="{57BEBCC6-D119-4276-93EF-00D7D58D7682}" destId="{88D2C41E-1212-4728-B8FE-BBB6C98593FB}" srcOrd="1" destOrd="0" parTransId="{382556EF-AC58-43FA-9003-F5C56C8AD027}" sibTransId="{B250B96C-885E-4E24-9C07-8B4D422E70B3}"/>
    <dgm:cxn modelId="{FD1856F3-B008-4F9E-A6D7-11D3CB23BB5B}" type="presOf" srcId="{C4A29552-5B2B-49AD-B124-B2E2080D7D08}" destId="{68131819-F42E-4263-96BE-F13918E9C7DF}" srcOrd="0" destOrd="0" presId="urn:microsoft.com/office/officeart/2011/layout/HexagonRadial"/>
    <dgm:cxn modelId="{4E458633-0DA2-4CEF-AE99-39DC903C78B5}" srcId="{57BEBCC6-D119-4276-93EF-00D7D58D7682}" destId="{44E5D2B6-3571-436F-A0EA-D4E2B7BBC615}" srcOrd="2" destOrd="0" parTransId="{DA98D90B-13AF-447F-908E-B6898E3BF7B5}" sibTransId="{9F0F85E1-9891-4A1A-9BB8-466F6FCF178E}"/>
    <dgm:cxn modelId="{4653FA7B-777A-4921-A856-31AF1B36AB9A}" srcId="{0271790F-2759-49F8-9352-CDFEDDA777FF}" destId="{57BEBCC6-D119-4276-93EF-00D7D58D7682}" srcOrd="0" destOrd="0" parTransId="{FF97229E-6DDE-4510-BFD8-C06EF2F6F4F2}" sibTransId="{3690A074-8376-4F5D-9771-D13C8A12BD74}"/>
    <dgm:cxn modelId="{63340F32-FD33-4C5C-B236-608299C05F19}" type="presParOf" srcId="{5FA1ECF9-1D0F-4ABE-B69C-732059EFB7FD}" destId="{0DC2E45B-2DB5-4813-811C-79FD817466FB}" srcOrd="0" destOrd="0" presId="urn:microsoft.com/office/officeart/2011/layout/HexagonRadial"/>
    <dgm:cxn modelId="{3EB2AF0D-327F-47B1-B88D-A5B31F72E26D}" type="presParOf" srcId="{5FA1ECF9-1D0F-4ABE-B69C-732059EFB7FD}" destId="{632DC65A-B930-4D58-B094-AD123920FCFB}" srcOrd="1" destOrd="0" presId="urn:microsoft.com/office/officeart/2011/layout/HexagonRadial"/>
    <dgm:cxn modelId="{9F38E862-60A5-45C0-86FF-258C3D1D8938}" type="presParOf" srcId="{632DC65A-B930-4D58-B094-AD123920FCFB}" destId="{04F7E8F9-E358-4371-808B-765F62E45A22}" srcOrd="0" destOrd="0" presId="urn:microsoft.com/office/officeart/2011/layout/HexagonRadial"/>
    <dgm:cxn modelId="{61189843-3242-4D6A-8494-4D196FBB09FC}" type="presParOf" srcId="{5FA1ECF9-1D0F-4ABE-B69C-732059EFB7FD}" destId="{69171DF5-F366-4B6A-8753-6227B6D0655D}" srcOrd="2" destOrd="0" presId="urn:microsoft.com/office/officeart/2011/layout/HexagonRadial"/>
    <dgm:cxn modelId="{480939DB-2224-4387-8D50-2749E6A161A5}" type="presParOf" srcId="{5FA1ECF9-1D0F-4ABE-B69C-732059EFB7FD}" destId="{129402A4-630A-47A4-B0D2-D230F2F1D042}" srcOrd="3" destOrd="0" presId="urn:microsoft.com/office/officeart/2011/layout/HexagonRadial"/>
    <dgm:cxn modelId="{264FCAA7-0A2F-4A64-A8CC-5F2CFB110686}" type="presParOf" srcId="{129402A4-630A-47A4-B0D2-D230F2F1D042}" destId="{8214A7B4-2F20-4A43-B1CD-3839546415D4}" srcOrd="0" destOrd="0" presId="urn:microsoft.com/office/officeart/2011/layout/HexagonRadial"/>
    <dgm:cxn modelId="{2D254EC1-1FAA-431C-A3F3-43AAD6C92CE9}" type="presParOf" srcId="{5FA1ECF9-1D0F-4ABE-B69C-732059EFB7FD}" destId="{E930BED1-67E3-4D12-918F-A00472648C81}" srcOrd="4" destOrd="0" presId="urn:microsoft.com/office/officeart/2011/layout/HexagonRadial"/>
    <dgm:cxn modelId="{E42806C7-809B-4167-9012-0F7908CCF495}" type="presParOf" srcId="{5FA1ECF9-1D0F-4ABE-B69C-732059EFB7FD}" destId="{AF37B297-932F-40A9-9AF1-C7211D2286D0}" srcOrd="5" destOrd="0" presId="urn:microsoft.com/office/officeart/2011/layout/HexagonRadial"/>
    <dgm:cxn modelId="{B9BBA144-04F1-49AC-B686-1BA3B483EEE6}" type="presParOf" srcId="{AF37B297-932F-40A9-9AF1-C7211D2286D0}" destId="{B3B664B2-FB6A-4914-855F-E6F60C5CE84D}" srcOrd="0" destOrd="0" presId="urn:microsoft.com/office/officeart/2011/layout/HexagonRadial"/>
    <dgm:cxn modelId="{BA152BC2-5264-4A60-9FA1-E04B295315AC}" type="presParOf" srcId="{5FA1ECF9-1D0F-4ABE-B69C-732059EFB7FD}" destId="{51930367-E9C4-4E73-B290-CB06986A2E1F}" srcOrd="6" destOrd="0" presId="urn:microsoft.com/office/officeart/2011/layout/HexagonRadial"/>
    <dgm:cxn modelId="{3CC42B40-607C-4903-9C43-FA59BDEE276E}" type="presParOf" srcId="{5FA1ECF9-1D0F-4ABE-B69C-732059EFB7FD}" destId="{0EBDCB97-B8DF-487E-B82C-0082BA49B637}" srcOrd="7" destOrd="0" presId="urn:microsoft.com/office/officeart/2011/layout/HexagonRadial"/>
    <dgm:cxn modelId="{FB957D59-BB78-4A3A-BAAB-61E2E89A4FEB}" type="presParOf" srcId="{0EBDCB97-B8DF-487E-B82C-0082BA49B637}" destId="{D38E18BC-F4D2-4E72-A8A4-DF11C2555ED8}" srcOrd="0" destOrd="0" presId="urn:microsoft.com/office/officeart/2011/layout/HexagonRadial"/>
    <dgm:cxn modelId="{37B3A13F-0619-4192-B8DB-97B154C4B18D}" type="presParOf" srcId="{5FA1ECF9-1D0F-4ABE-B69C-732059EFB7FD}" destId="{5A6D7373-FE5C-4F40-8E20-DE688ED689C2}" srcOrd="8" destOrd="0" presId="urn:microsoft.com/office/officeart/2011/layout/HexagonRadial"/>
    <dgm:cxn modelId="{6A136C2E-DA0C-447A-91C6-3A47DB68A157}" type="presParOf" srcId="{5FA1ECF9-1D0F-4ABE-B69C-732059EFB7FD}" destId="{AADEE628-2714-4484-91F3-E0BCEC9E8FB5}" srcOrd="9" destOrd="0" presId="urn:microsoft.com/office/officeart/2011/layout/HexagonRadial"/>
    <dgm:cxn modelId="{0422760B-2172-4329-B296-D9409A10A7F1}" type="presParOf" srcId="{AADEE628-2714-4484-91F3-E0BCEC9E8FB5}" destId="{15CD7CCF-42FF-4D39-8DDC-EDD7E22466EA}" srcOrd="0" destOrd="0" presId="urn:microsoft.com/office/officeart/2011/layout/HexagonRadial"/>
    <dgm:cxn modelId="{94D2F929-94F4-4ACB-87A1-FFD61827065F}" type="presParOf" srcId="{5FA1ECF9-1D0F-4ABE-B69C-732059EFB7FD}" destId="{68131819-F42E-4263-96BE-F13918E9C7DF}" srcOrd="10" destOrd="0" presId="urn:microsoft.com/office/officeart/2011/layout/HexagonRadial"/>
    <dgm:cxn modelId="{8DCD9296-2F30-4E4D-9D40-9D6F366B89DE}" type="presParOf" srcId="{5FA1ECF9-1D0F-4ABE-B69C-732059EFB7FD}" destId="{BF84700A-9384-460C-9DB3-2DE44A5E9219}" srcOrd="11" destOrd="0" presId="urn:microsoft.com/office/officeart/2011/layout/HexagonRadial"/>
    <dgm:cxn modelId="{16947478-CAE8-4BB7-8CA9-8BB1AF6A5AD4}" type="presParOf" srcId="{BF84700A-9384-460C-9DB3-2DE44A5E9219}" destId="{C25431EF-E2EF-4B64-A46A-D3C0CE8379B6}" srcOrd="0" destOrd="0" presId="urn:microsoft.com/office/officeart/2011/layout/HexagonRadial"/>
    <dgm:cxn modelId="{C0914B99-E446-4A1D-98EB-89A9AD2F077A}" type="presParOf" srcId="{5FA1ECF9-1D0F-4ABE-B69C-732059EFB7FD}" destId="{750E8F4F-E10A-411E-8DA8-C068C3097975}"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1126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112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284E9C1-A520-4D32-ADEF-9716A343D1DD}" type="slidenum">
              <a:rPr lang="en-GB"/>
              <a:pPr/>
              <a:t>‹#›</a:t>
            </a:fld>
            <a:endParaRPr lang="en-GB"/>
          </a:p>
        </p:txBody>
      </p:sp>
    </p:spTree>
    <p:extLst>
      <p:ext uri="{BB962C8B-B14F-4D97-AF65-F5344CB8AC3E}">
        <p14:creationId xmlns:p14="http://schemas.microsoft.com/office/powerpoint/2010/main" val="129613884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4</a:t>
            </a:fld>
            <a:endParaRPr lang="en-GB"/>
          </a:p>
        </p:txBody>
      </p:sp>
    </p:spTree>
    <p:extLst>
      <p:ext uri="{BB962C8B-B14F-4D97-AF65-F5344CB8AC3E}">
        <p14:creationId xmlns:p14="http://schemas.microsoft.com/office/powerpoint/2010/main" val="415351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3217AE-7E05-48BF-BA53-48A65F07E477}" type="slidenum">
              <a:rPr lang="en-GB"/>
              <a:pPr/>
              <a:t>5</a:t>
            </a:fld>
            <a:endParaRPr lang="en-GB"/>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r>
              <a:rPr lang="en-GB"/>
              <a:t>The </a:t>
            </a:r>
            <a:r>
              <a:rPr lang="en-GB" b="1" u="sng"/>
              <a:t>first key word</a:t>
            </a:r>
            <a:r>
              <a:rPr lang="en-GB"/>
              <a:t> in this definition is </a:t>
            </a:r>
            <a:r>
              <a:rPr lang="en-GB" b="1"/>
              <a:t>information</a:t>
            </a:r>
            <a:r>
              <a:rPr lang="en-GB"/>
              <a:t>…ie hard facts, concrete data, observable examples of performance and behaviour etc.  …………..  NOT personal hunches, NOT assumptions!</a:t>
            </a:r>
            <a:endParaRPr lang="en-GB" b="1" u="sng"/>
          </a:p>
          <a:p>
            <a:r>
              <a:rPr lang="en-GB" b="1" u="sng"/>
              <a:t>Second key point</a:t>
            </a:r>
            <a:r>
              <a:rPr lang="en-GB"/>
              <a:t> is the information is about </a:t>
            </a:r>
            <a:r>
              <a:rPr lang="en-GB" b="1"/>
              <a:t>performance or behaviour</a:t>
            </a:r>
            <a:r>
              <a:rPr lang="en-GB"/>
              <a:t> (ie what the person does and how they do it)…….NOT ABOUT WHO THEY ARE.</a:t>
            </a:r>
            <a:endParaRPr lang="en-GB" b="1" u="sng"/>
          </a:p>
          <a:p>
            <a:r>
              <a:rPr lang="en-GB" b="1" u="sng"/>
              <a:t>Third key point</a:t>
            </a:r>
            <a:r>
              <a:rPr lang="en-GB"/>
              <a:t> is that it has a very specific intention, that is, to </a:t>
            </a:r>
            <a:r>
              <a:rPr lang="en-GB" b="1"/>
              <a:t>lead to action</a:t>
            </a:r>
            <a:r>
              <a:rPr lang="en-GB"/>
              <a:t>.  If this does not happen, then there is no point in giving it.</a:t>
            </a:r>
            <a:endParaRPr lang="en-GB" b="1" u="sng"/>
          </a:p>
          <a:p>
            <a:r>
              <a:rPr lang="en-GB" b="1" u="sng"/>
              <a:t>Fourth key point</a:t>
            </a:r>
            <a:r>
              <a:rPr lang="en-GB"/>
              <a:t> is that feedback is intended to affirm or </a:t>
            </a:r>
            <a:r>
              <a:rPr lang="en-GB" b="1"/>
              <a:t>develop performance or behaviour</a:t>
            </a:r>
            <a:r>
              <a:rPr lang="en-GB"/>
              <a:t>.  This means that before delivering feedback, the deliverer must be clear as to the outcome they wish to see.  If this is not clear to the deliverer, what hope has the recipient got??</a:t>
            </a:r>
          </a:p>
        </p:txBody>
      </p:sp>
    </p:spTree>
    <p:extLst>
      <p:ext uri="{BB962C8B-B14F-4D97-AF65-F5344CB8AC3E}">
        <p14:creationId xmlns:p14="http://schemas.microsoft.com/office/powerpoint/2010/main" val="2226539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9</a:t>
            </a:fld>
            <a:endParaRPr lang="en-GB"/>
          </a:p>
        </p:txBody>
      </p:sp>
    </p:spTree>
    <p:extLst>
      <p:ext uri="{BB962C8B-B14F-4D97-AF65-F5344CB8AC3E}">
        <p14:creationId xmlns:p14="http://schemas.microsoft.com/office/powerpoint/2010/main" val="2745661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200" dirty="0" smtClean="0"/>
              <a:t>Feedback</a:t>
            </a:r>
            <a:r>
              <a:rPr lang="en-GB" sz="1200" baseline="0" dirty="0" smtClean="0"/>
              <a:t> is not d</a:t>
            </a:r>
            <a:r>
              <a:rPr lang="en-GB" sz="1200" dirty="0" smtClean="0"/>
              <a:t>erived from tests, exercises or simulations.  The activity being assessed is your normal work. You cannot get closer to real life than real life itself.</a:t>
            </a:r>
          </a:p>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13</a:t>
            </a:fld>
            <a:endParaRPr lang="en-GB"/>
          </a:p>
        </p:txBody>
      </p:sp>
    </p:spTree>
    <p:extLst>
      <p:ext uri="{BB962C8B-B14F-4D97-AF65-F5344CB8AC3E}">
        <p14:creationId xmlns:p14="http://schemas.microsoft.com/office/powerpoint/2010/main" val="2007358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14</a:t>
            </a:fld>
            <a:endParaRPr lang="en-GB"/>
          </a:p>
        </p:txBody>
      </p:sp>
    </p:spTree>
    <p:extLst>
      <p:ext uri="{BB962C8B-B14F-4D97-AF65-F5344CB8AC3E}">
        <p14:creationId xmlns:p14="http://schemas.microsoft.com/office/powerpoint/2010/main" val="3535760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GB" sz="1400" dirty="0" smtClean="0"/>
              <a:t>Always ask yourself:</a:t>
            </a:r>
          </a:p>
          <a:p>
            <a:r>
              <a:rPr lang="en-GB" dirty="0" smtClean="0"/>
              <a:t>What is my </a:t>
            </a:r>
            <a:r>
              <a:rPr lang="en-GB" dirty="0" smtClean="0">
                <a:solidFill>
                  <a:srgbClr val="FFFF00"/>
                </a:solidFill>
              </a:rPr>
              <a:t>intention</a:t>
            </a:r>
            <a:r>
              <a:rPr lang="en-GB" dirty="0" smtClean="0"/>
              <a:t> behind giving this person feedback?</a:t>
            </a:r>
          </a:p>
          <a:p>
            <a:r>
              <a:rPr lang="en-GB" dirty="0" smtClean="0"/>
              <a:t>How am </a:t>
            </a:r>
            <a:r>
              <a:rPr lang="en-GB" dirty="0" smtClean="0">
                <a:solidFill>
                  <a:srgbClr val="FFFF00"/>
                </a:solidFill>
              </a:rPr>
              <a:t>I</a:t>
            </a:r>
            <a:r>
              <a:rPr lang="en-GB" dirty="0" smtClean="0"/>
              <a:t> </a:t>
            </a:r>
            <a:r>
              <a:rPr lang="en-GB" dirty="0" smtClean="0">
                <a:solidFill>
                  <a:srgbClr val="FFFF00"/>
                </a:solidFill>
              </a:rPr>
              <a:t>feeling</a:t>
            </a:r>
            <a:r>
              <a:rPr lang="en-GB" dirty="0" smtClean="0"/>
              <a:t> about giving it?</a:t>
            </a:r>
          </a:p>
          <a:p>
            <a:r>
              <a:rPr lang="en-GB" dirty="0" smtClean="0"/>
              <a:t>How is the </a:t>
            </a:r>
            <a:r>
              <a:rPr lang="en-GB" dirty="0" smtClean="0">
                <a:solidFill>
                  <a:srgbClr val="FFFF00"/>
                </a:solidFill>
              </a:rPr>
              <a:t>other person feeling</a:t>
            </a:r>
            <a:r>
              <a:rPr lang="en-GB" dirty="0" smtClean="0"/>
              <a:t>; if they have had a stressful day, might be best left for another occasion.  It is important they are in the right frame of mind to accept it</a:t>
            </a:r>
          </a:p>
          <a:p>
            <a:pPr algn="ctr">
              <a:buFontTx/>
              <a:buNone/>
            </a:pPr>
            <a:r>
              <a:rPr lang="en-GB" sz="1400" dirty="0" smtClean="0">
                <a:solidFill>
                  <a:schemeClr val="folHlink"/>
                </a:solidFill>
              </a:rPr>
              <a:t>BOTH PEOPLE SHOULD FEEL CALM</a:t>
            </a:r>
          </a:p>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15</a:t>
            </a:fld>
            <a:endParaRPr lang="en-GB"/>
          </a:p>
        </p:txBody>
      </p:sp>
    </p:spTree>
    <p:extLst>
      <p:ext uri="{BB962C8B-B14F-4D97-AF65-F5344CB8AC3E}">
        <p14:creationId xmlns:p14="http://schemas.microsoft.com/office/powerpoint/2010/main" val="1363823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GB" dirty="0" smtClean="0"/>
              <a:t>Descriptive </a:t>
            </a:r>
            <a:r>
              <a:rPr lang="en-GB" dirty="0" smtClean="0">
                <a:latin typeface="Times New Roman" panose="02020603050405020304" pitchFamily="18" charset="0"/>
              </a:rPr>
              <a:t>–</a:t>
            </a:r>
            <a:r>
              <a:rPr lang="en-GB" dirty="0" smtClean="0"/>
              <a:t> not judgemental</a:t>
            </a:r>
          </a:p>
          <a:p>
            <a:pPr eaLnBrk="1" hangingPunct="1">
              <a:lnSpc>
                <a:spcPct val="90000"/>
              </a:lnSpc>
            </a:pPr>
            <a:r>
              <a:rPr lang="en-GB" dirty="0" smtClean="0"/>
              <a:t>Specific </a:t>
            </a:r>
            <a:r>
              <a:rPr lang="en-GB" dirty="0" smtClean="0">
                <a:latin typeface="Times New Roman" panose="02020603050405020304" pitchFamily="18" charset="0"/>
              </a:rPr>
              <a:t>–</a:t>
            </a:r>
            <a:r>
              <a:rPr lang="en-GB" dirty="0" smtClean="0"/>
              <a:t> not generalised</a:t>
            </a:r>
          </a:p>
          <a:p>
            <a:pPr eaLnBrk="1" hangingPunct="1">
              <a:lnSpc>
                <a:spcPct val="90000"/>
              </a:lnSpc>
            </a:pPr>
            <a:r>
              <a:rPr lang="en-GB" dirty="0" smtClean="0"/>
              <a:t>About behaviour </a:t>
            </a:r>
            <a:r>
              <a:rPr lang="en-GB" dirty="0" smtClean="0">
                <a:latin typeface="Times New Roman" panose="02020603050405020304" pitchFamily="18" charset="0"/>
              </a:rPr>
              <a:t>–</a:t>
            </a:r>
            <a:r>
              <a:rPr lang="en-GB" dirty="0" smtClean="0"/>
              <a:t> which can be changed </a:t>
            </a:r>
            <a:r>
              <a:rPr lang="en-GB" dirty="0" smtClean="0">
                <a:latin typeface="Times New Roman" panose="02020603050405020304" pitchFamily="18" charset="0"/>
              </a:rPr>
              <a:t>–</a:t>
            </a:r>
            <a:r>
              <a:rPr lang="en-GB" dirty="0" smtClean="0"/>
              <a:t> not personality </a:t>
            </a:r>
            <a:r>
              <a:rPr lang="en-GB" dirty="0" smtClean="0">
                <a:latin typeface="Times New Roman" panose="02020603050405020304" pitchFamily="18" charset="0"/>
              </a:rPr>
              <a:t>–</a:t>
            </a:r>
            <a:r>
              <a:rPr lang="en-GB" dirty="0" smtClean="0"/>
              <a:t> which can</a:t>
            </a:r>
            <a:r>
              <a:rPr lang="en-GB" dirty="0" smtClean="0">
                <a:latin typeface="Times New Roman" panose="02020603050405020304" pitchFamily="18" charset="0"/>
              </a:rPr>
              <a:t>’</a:t>
            </a:r>
            <a:r>
              <a:rPr lang="en-GB" dirty="0" smtClean="0"/>
              <a:t>t</a:t>
            </a:r>
          </a:p>
          <a:p>
            <a:pPr eaLnBrk="1" hangingPunct="1">
              <a:lnSpc>
                <a:spcPct val="90000"/>
              </a:lnSpc>
            </a:pPr>
            <a:r>
              <a:rPr lang="en-GB" dirty="0" smtClean="0"/>
              <a:t>Sensitive to the needs of the recipient</a:t>
            </a:r>
          </a:p>
          <a:p>
            <a:pPr eaLnBrk="1" hangingPunct="1">
              <a:lnSpc>
                <a:spcPct val="90000"/>
              </a:lnSpc>
            </a:pPr>
            <a:r>
              <a:rPr lang="en-GB" dirty="0" smtClean="0"/>
              <a:t>Selective and prioritised</a:t>
            </a:r>
          </a:p>
          <a:p>
            <a:pPr eaLnBrk="1" hangingPunct="1">
              <a:lnSpc>
                <a:spcPct val="90000"/>
              </a:lnSpc>
            </a:pPr>
            <a:r>
              <a:rPr lang="en-GB" dirty="0" smtClean="0"/>
              <a:t>Timely </a:t>
            </a:r>
            <a:r>
              <a:rPr lang="en-GB" dirty="0" smtClean="0">
                <a:latin typeface="Times New Roman" panose="02020603050405020304" pitchFamily="18" charset="0"/>
              </a:rPr>
              <a:t>–</a:t>
            </a:r>
            <a:r>
              <a:rPr lang="en-GB" dirty="0" smtClean="0"/>
              <a:t> as close to the event as feasible</a:t>
            </a:r>
          </a:p>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16</a:t>
            </a:fld>
            <a:endParaRPr lang="en-GB"/>
          </a:p>
        </p:txBody>
      </p:sp>
    </p:spTree>
    <p:extLst>
      <p:ext uri="{BB962C8B-B14F-4D97-AF65-F5344CB8AC3E}">
        <p14:creationId xmlns:p14="http://schemas.microsoft.com/office/powerpoint/2010/main" val="127547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solidFill>
                  <a:srgbClr val="FFC000"/>
                </a:solidFill>
              </a:rPr>
              <a:t>Active Listening- </a:t>
            </a:r>
            <a:r>
              <a:rPr lang="en-GB" dirty="0" smtClean="0"/>
              <a:t>encouraging the participants contribution</a:t>
            </a:r>
          </a:p>
          <a:p>
            <a:r>
              <a:rPr lang="en-GB" dirty="0" smtClean="0"/>
              <a:t>Response to Cues- to respond appropriately to important, significant (in terms of what emerges afterwards) cues </a:t>
            </a:r>
          </a:p>
          <a:p>
            <a:r>
              <a:rPr lang="en-GB" b="1" dirty="0" smtClean="0">
                <a:solidFill>
                  <a:srgbClr val="FFC000"/>
                </a:solidFill>
              </a:rPr>
              <a:t>Open Questions- </a:t>
            </a:r>
            <a:r>
              <a:rPr lang="en-GB" dirty="0" smtClean="0"/>
              <a:t>(opposite of closed), “tell me more, describe the situation…”</a:t>
            </a:r>
          </a:p>
          <a:p>
            <a:r>
              <a:rPr lang="en-GB" b="1" dirty="0" smtClean="0">
                <a:solidFill>
                  <a:srgbClr val="FFC000"/>
                </a:solidFill>
              </a:rPr>
              <a:t>Challenge-</a:t>
            </a:r>
            <a:r>
              <a:rPr lang="en-GB" dirty="0" smtClean="0"/>
              <a:t> who, what, where, when, how questions.</a:t>
            </a:r>
          </a:p>
          <a:p>
            <a:r>
              <a:rPr lang="en-GB" b="1" dirty="0" smtClean="0">
                <a:solidFill>
                  <a:srgbClr val="FFC000"/>
                </a:solidFill>
              </a:rPr>
              <a:t>Summarising</a:t>
            </a:r>
            <a:r>
              <a:rPr lang="en-GB" dirty="0" smtClean="0"/>
              <a:t>- “So if I understand you…”</a:t>
            </a:r>
          </a:p>
          <a:p>
            <a:r>
              <a:rPr lang="en-GB" b="1" dirty="0" smtClean="0">
                <a:solidFill>
                  <a:srgbClr val="FFC000"/>
                </a:solidFill>
              </a:rPr>
              <a:t>Facilitating Reflection- </a:t>
            </a:r>
            <a:r>
              <a:rPr lang="en-GB" dirty="0" smtClean="0"/>
              <a:t>The learning cycle- To do, think, learn and plan…</a:t>
            </a:r>
          </a:p>
          <a:p>
            <a:r>
              <a:rPr lang="en-GB" b="1" dirty="0" smtClean="0">
                <a:solidFill>
                  <a:srgbClr val="FFC000"/>
                </a:solidFill>
              </a:rPr>
              <a:t>Enabling insight </a:t>
            </a:r>
            <a:r>
              <a:rPr lang="en-GB" dirty="0" smtClean="0"/>
              <a:t>– creating empowering cognitive dissonance.</a:t>
            </a:r>
          </a:p>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17</a:t>
            </a:fld>
            <a:endParaRPr lang="en-GB"/>
          </a:p>
        </p:txBody>
      </p:sp>
    </p:spTree>
    <p:extLst>
      <p:ext uri="{BB962C8B-B14F-4D97-AF65-F5344CB8AC3E}">
        <p14:creationId xmlns:p14="http://schemas.microsoft.com/office/powerpoint/2010/main" val="1769775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FC2B86-0DE0-4A43-83B6-5A2AAE65D92F}" type="slidenum">
              <a:rPr lang="en-GB"/>
              <a:pPr/>
              <a:t>18</a:t>
            </a:fld>
            <a:endParaRPr lang="en-GB"/>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r>
              <a:rPr lang="en-GB"/>
              <a:t>Both these comments can apply to the same situation, but</a:t>
            </a:r>
          </a:p>
          <a:p>
            <a:r>
              <a:rPr lang="en-GB"/>
              <a:t>the first describes what is happening, whereas the second is judgmental. </a:t>
            </a:r>
          </a:p>
          <a:p>
            <a:endParaRPr lang="en-GB"/>
          </a:p>
          <a:p>
            <a:r>
              <a:rPr lang="en-GB"/>
              <a:t>The first gives information which the other person would find difficult to dispute, but relatively easy to take action on. </a:t>
            </a:r>
          </a:p>
          <a:p>
            <a:r>
              <a:rPr lang="en-GB"/>
              <a:t>The second is more likely to provoke a defensive reaction, with little chance of any resultant improvement.</a:t>
            </a:r>
          </a:p>
          <a:p>
            <a:endParaRPr lang="en-GB"/>
          </a:p>
        </p:txBody>
      </p:sp>
    </p:spTree>
    <p:extLst>
      <p:ext uri="{BB962C8B-B14F-4D97-AF65-F5344CB8AC3E}">
        <p14:creationId xmlns:p14="http://schemas.microsoft.com/office/powerpoint/2010/main" val="1294342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11480" eaLnBrk="1" fontAlgn="auto" hangingPunct="1">
              <a:spcAft>
                <a:spcPts val="0"/>
              </a:spcAft>
              <a:buFont typeface="Wingdings"/>
              <a:buNone/>
              <a:defRPr/>
            </a:pPr>
            <a:r>
              <a:rPr lang="en-GB" sz="1200" dirty="0" smtClean="0"/>
              <a:t>But, in order to do this</a:t>
            </a:r>
          </a:p>
          <a:p>
            <a:pPr marL="411480" eaLnBrk="1" fontAlgn="auto" hangingPunct="1">
              <a:spcAft>
                <a:spcPts val="0"/>
              </a:spcAft>
              <a:buFont typeface="Wingdings"/>
              <a:buChar char=""/>
              <a:defRPr/>
            </a:pPr>
            <a:r>
              <a:rPr lang="en-GB" sz="1200" dirty="0" smtClean="0"/>
              <a:t>You have to recognise the unfavourable cues a trainee is giving off</a:t>
            </a:r>
          </a:p>
          <a:p>
            <a:pPr marL="411480" eaLnBrk="1" fontAlgn="auto" hangingPunct="1">
              <a:spcAft>
                <a:spcPts val="0"/>
              </a:spcAft>
              <a:buFont typeface="Wingdings"/>
              <a:buChar char=""/>
              <a:defRPr/>
            </a:pPr>
            <a:endParaRPr lang="en-GB" sz="1200" dirty="0" smtClean="0"/>
          </a:p>
          <a:p>
            <a:pPr marL="411480" eaLnBrk="1" fontAlgn="auto" hangingPunct="1">
              <a:spcAft>
                <a:spcPts val="0"/>
              </a:spcAft>
              <a:buFont typeface="Wingdings"/>
              <a:buChar char=""/>
              <a:defRPr/>
            </a:pPr>
            <a:r>
              <a:rPr lang="en-GB" sz="1200" dirty="0" smtClean="0"/>
              <a:t>You need to be aware of counter-productive responses </a:t>
            </a:r>
          </a:p>
          <a:p>
            <a:pPr marL="411480" eaLnBrk="1" fontAlgn="auto" hangingPunct="1">
              <a:spcAft>
                <a:spcPts val="0"/>
              </a:spcAft>
              <a:buFont typeface="Wingdings"/>
              <a:buChar char=""/>
              <a:defRPr/>
            </a:pPr>
            <a:endParaRPr lang="en-GB" sz="1200" dirty="0" smtClean="0"/>
          </a:p>
          <a:p>
            <a:pPr marL="411480" eaLnBrk="1" fontAlgn="auto" hangingPunct="1">
              <a:spcAft>
                <a:spcPts val="0"/>
              </a:spcAft>
              <a:buFont typeface="Wingdings"/>
              <a:buChar char=""/>
              <a:defRPr/>
            </a:pPr>
            <a:r>
              <a:rPr lang="en-GB" sz="1200" dirty="0" smtClean="0"/>
              <a:t>So that you can respond in a way which is likely to be productive</a:t>
            </a:r>
          </a:p>
          <a:p>
            <a:pPr marL="411480" eaLnBrk="1" fontAlgn="auto" hangingPunct="1">
              <a:spcAft>
                <a:spcPts val="0"/>
              </a:spcAft>
              <a:buFont typeface="Wingdings"/>
              <a:buNone/>
              <a:defRPr/>
            </a:pPr>
            <a:r>
              <a:rPr lang="en-GB" sz="1200" dirty="0" smtClean="0"/>
              <a:t>(productive = trainee accepts the feedback and wants to do something about it (change))</a:t>
            </a:r>
          </a:p>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23</a:t>
            </a:fld>
            <a:endParaRPr lang="en-GB"/>
          </a:p>
        </p:txBody>
      </p:sp>
    </p:spTree>
    <p:extLst>
      <p:ext uri="{BB962C8B-B14F-4D97-AF65-F5344CB8AC3E}">
        <p14:creationId xmlns:p14="http://schemas.microsoft.com/office/powerpoint/2010/main" val="1403093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FontTx/>
              <a:buNone/>
            </a:pPr>
            <a:r>
              <a:rPr lang="en-GB" sz="1200" dirty="0" smtClean="0"/>
              <a:t>The person receiving the feedback can react with:</a:t>
            </a:r>
          </a:p>
          <a:p>
            <a:pPr>
              <a:lnSpc>
                <a:spcPct val="90000"/>
              </a:lnSpc>
            </a:pPr>
            <a:r>
              <a:rPr lang="en-GB" sz="1200" dirty="0" smtClean="0"/>
              <a:t>Anger – </a:t>
            </a:r>
            <a:r>
              <a:rPr lang="en-GB" sz="1200" i="1" dirty="0" smtClean="0"/>
              <a:t>‘I’ve had enough of this’</a:t>
            </a:r>
            <a:endParaRPr lang="en-GB" sz="1200" dirty="0" smtClean="0"/>
          </a:p>
          <a:p>
            <a:pPr>
              <a:lnSpc>
                <a:spcPct val="90000"/>
              </a:lnSpc>
            </a:pPr>
            <a:r>
              <a:rPr lang="en-GB" sz="1200" dirty="0" smtClean="0"/>
              <a:t>Denial – </a:t>
            </a:r>
            <a:r>
              <a:rPr lang="en-GB" sz="1200" i="1" dirty="0" smtClean="0"/>
              <a:t>this reaction often accompanies the initial shock of feedback   ‘I cant see any problem with that’</a:t>
            </a:r>
          </a:p>
          <a:p>
            <a:pPr>
              <a:lnSpc>
                <a:spcPct val="90000"/>
              </a:lnSpc>
            </a:pPr>
            <a:r>
              <a:rPr lang="en-GB" sz="1200" i="1" dirty="0" smtClean="0"/>
              <a:t>Blame – ‘It’s not my fault.  What can you expect when the patient won’t listen?</a:t>
            </a:r>
            <a:endParaRPr lang="en-GB" sz="1200" dirty="0" smtClean="0"/>
          </a:p>
          <a:p>
            <a:pPr>
              <a:lnSpc>
                <a:spcPct val="90000"/>
              </a:lnSpc>
            </a:pPr>
            <a:r>
              <a:rPr lang="en-GB" sz="1200" dirty="0" smtClean="0"/>
              <a:t>Rationalisation – </a:t>
            </a:r>
            <a:r>
              <a:rPr lang="en-GB" sz="1200" i="1" dirty="0" smtClean="0"/>
              <a:t>finding excuses to try and justify their behaviour ‘I’ve had a particularly bad week’  ‘Doesn’t everyone do this?’</a:t>
            </a:r>
            <a:endParaRPr lang="en-GB" sz="1200" dirty="0" smtClean="0"/>
          </a:p>
          <a:p>
            <a:pPr>
              <a:lnSpc>
                <a:spcPct val="90000"/>
              </a:lnSpc>
            </a:pPr>
            <a:r>
              <a:rPr lang="en-GB" sz="1200" dirty="0" smtClean="0"/>
              <a:t>Acceptance</a:t>
            </a:r>
          </a:p>
          <a:p>
            <a:pPr>
              <a:lnSpc>
                <a:spcPct val="90000"/>
              </a:lnSpc>
            </a:pPr>
            <a:r>
              <a:rPr lang="en-GB" sz="1200" dirty="0" smtClean="0"/>
              <a:t>Renewed Action</a:t>
            </a:r>
          </a:p>
          <a:p>
            <a:pPr>
              <a:lnSpc>
                <a:spcPct val="90000"/>
              </a:lnSpc>
            </a:pPr>
            <a:endParaRPr lang="en-GB" sz="1200" dirty="0" smtClean="0"/>
          </a:p>
          <a:p>
            <a:pPr marL="411480" eaLnBrk="1" fontAlgn="auto" hangingPunct="1">
              <a:spcAft>
                <a:spcPts val="0"/>
              </a:spcAft>
              <a:buFont typeface="Wingdings"/>
              <a:buChar char=""/>
              <a:defRPr/>
            </a:pPr>
            <a:r>
              <a:rPr lang="en-US" b="1" dirty="0" smtClean="0">
                <a:solidFill>
                  <a:srgbClr val="FF0000"/>
                </a:solidFill>
              </a:rPr>
              <a:t>C</a:t>
            </a:r>
            <a:r>
              <a:rPr lang="en-US" dirty="0" smtClean="0"/>
              <a:t>olluding </a:t>
            </a:r>
          </a:p>
          <a:p>
            <a:pPr marL="411480" eaLnBrk="1" fontAlgn="auto" hangingPunct="1">
              <a:spcAft>
                <a:spcPts val="0"/>
              </a:spcAft>
              <a:buFont typeface="Wingdings"/>
              <a:buNone/>
              <a:defRPr/>
            </a:pPr>
            <a:r>
              <a:rPr lang="en-US" sz="1200" i="1" dirty="0" smtClean="0">
                <a:solidFill>
                  <a:schemeClr val="tx2">
                    <a:lumMod val="75000"/>
                  </a:schemeClr>
                </a:solidFill>
              </a:rPr>
              <a:t>	"You're probably right, perhaps I am overreacting" </a:t>
            </a:r>
          </a:p>
          <a:p>
            <a:pPr marL="411480" eaLnBrk="1" fontAlgn="auto" hangingPunct="1">
              <a:spcAft>
                <a:spcPts val="0"/>
              </a:spcAft>
              <a:buFont typeface="Wingdings"/>
              <a:buChar char=""/>
              <a:defRPr/>
            </a:pPr>
            <a:r>
              <a:rPr lang="en-US" b="1" dirty="0" smtClean="0">
                <a:solidFill>
                  <a:srgbClr val="FF0000"/>
                </a:solidFill>
              </a:rPr>
              <a:t>O</a:t>
            </a:r>
            <a:r>
              <a:rPr lang="en-US" dirty="0" smtClean="0"/>
              <a:t>bligation </a:t>
            </a:r>
          </a:p>
          <a:p>
            <a:pPr marL="411480" eaLnBrk="1" fontAlgn="auto" hangingPunct="1">
              <a:spcAft>
                <a:spcPts val="0"/>
              </a:spcAft>
              <a:buFont typeface="Wingdings"/>
              <a:buNone/>
              <a:defRPr/>
            </a:pPr>
            <a:r>
              <a:rPr lang="en-US" sz="1200" i="1" dirty="0" smtClean="0">
                <a:solidFill>
                  <a:schemeClr val="tx2">
                    <a:lumMod val="75000"/>
                  </a:schemeClr>
                </a:solidFill>
              </a:rPr>
              <a:t>	"I'm duty-bound to tell you this" </a:t>
            </a:r>
          </a:p>
          <a:p>
            <a:pPr marL="411480" eaLnBrk="1" fontAlgn="auto" hangingPunct="1">
              <a:spcAft>
                <a:spcPts val="0"/>
              </a:spcAft>
              <a:buFont typeface="Wingdings"/>
              <a:buChar char=""/>
              <a:defRPr/>
            </a:pPr>
            <a:r>
              <a:rPr lang="en-US" b="1" dirty="0" smtClean="0">
                <a:solidFill>
                  <a:srgbClr val="FF0000"/>
                </a:solidFill>
              </a:rPr>
              <a:t>M</a:t>
            </a:r>
            <a:r>
              <a:rPr lang="en-US" dirty="0" smtClean="0"/>
              <a:t>oral high ground </a:t>
            </a:r>
          </a:p>
          <a:p>
            <a:pPr marL="411480" eaLnBrk="1" fontAlgn="auto" hangingPunct="1">
              <a:spcAft>
                <a:spcPts val="0"/>
              </a:spcAft>
              <a:buFont typeface="Wingdings"/>
              <a:buNone/>
              <a:defRPr/>
            </a:pPr>
            <a:r>
              <a:rPr lang="en-US" sz="1200" i="1" dirty="0" smtClean="0">
                <a:solidFill>
                  <a:schemeClr val="tx2">
                    <a:lumMod val="75000"/>
                  </a:schemeClr>
                </a:solidFill>
              </a:rPr>
              <a:t>	"It's for your own good“</a:t>
            </a:r>
          </a:p>
          <a:p>
            <a:pPr marL="411480" eaLnBrk="1" fontAlgn="auto" hangingPunct="1">
              <a:spcAft>
                <a:spcPts val="0"/>
              </a:spcAft>
              <a:buFont typeface="Wingdings"/>
              <a:buChar char=""/>
              <a:defRPr/>
            </a:pPr>
            <a:r>
              <a:rPr lang="en-US" b="1" dirty="0" smtClean="0">
                <a:solidFill>
                  <a:srgbClr val="FF0000"/>
                </a:solidFill>
              </a:rPr>
              <a:t>B</a:t>
            </a:r>
            <a:r>
              <a:rPr lang="en-US" dirty="0" smtClean="0"/>
              <a:t>urying and fudging </a:t>
            </a:r>
          </a:p>
          <a:p>
            <a:pPr marL="411480" eaLnBrk="1" fontAlgn="auto" hangingPunct="1">
              <a:spcAft>
                <a:spcPts val="0"/>
              </a:spcAft>
              <a:buFont typeface="Wingdings"/>
              <a:buNone/>
              <a:defRPr/>
            </a:pPr>
            <a:r>
              <a:rPr lang="en-US" sz="1200" i="1" dirty="0" smtClean="0">
                <a:solidFill>
                  <a:schemeClr val="tx2">
                    <a:lumMod val="75000"/>
                  </a:schemeClr>
                </a:solidFill>
              </a:rPr>
              <a:t>	Taking a long time to get to the point and covering many irrelevancies.   </a:t>
            </a:r>
          </a:p>
          <a:p>
            <a:pPr marL="411480" eaLnBrk="1" fontAlgn="auto" hangingPunct="1">
              <a:spcAft>
                <a:spcPts val="0"/>
              </a:spcAft>
              <a:buFont typeface="Wingdings"/>
              <a:buChar char=""/>
              <a:defRPr/>
            </a:pPr>
            <a:r>
              <a:rPr lang="en-US" b="1" dirty="0" err="1" smtClean="0">
                <a:solidFill>
                  <a:srgbClr val="FF0000"/>
                </a:solidFill>
              </a:rPr>
              <a:t>M</a:t>
            </a:r>
            <a:r>
              <a:rPr lang="en-US" dirty="0" err="1" smtClean="0"/>
              <a:t>inimising</a:t>
            </a:r>
            <a:r>
              <a:rPr lang="en-US" dirty="0" smtClean="0"/>
              <a:t> </a:t>
            </a:r>
          </a:p>
          <a:p>
            <a:pPr marL="411480" eaLnBrk="1" fontAlgn="auto" hangingPunct="1">
              <a:spcAft>
                <a:spcPts val="0"/>
              </a:spcAft>
              <a:buFont typeface="Wingdings"/>
              <a:buNone/>
              <a:defRPr/>
            </a:pPr>
            <a:r>
              <a:rPr lang="en-US" sz="1200" i="1" dirty="0" smtClean="0">
                <a:solidFill>
                  <a:schemeClr val="tx2">
                    <a:lumMod val="75000"/>
                  </a:schemeClr>
                </a:solidFill>
              </a:rPr>
              <a:t>	"Don't worry, it's not such a big deal. Everyone does it at some time" </a:t>
            </a:r>
            <a:endParaRPr lang="en-GB" dirty="0" smtClean="0"/>
          </a:p>
          <a:p>
            <a:pPr>
              <a:lnSpc>
                <a:spcPct val="90000"/>
              </a:lnSpc>
            </a:pPr>
            <a:endParaRPr lang="en-GB" sz="1200" dirty="0" smtClean="0"/>
          </a:p>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24</a:t>
            </a:fld>
            <a:endParaRPr lang="en-GB"/>
          </a:p>
        </p:txBody>
      </p:sp>
    </p:spTree>
    <p:extLst>
      <p:ext uri="{BB962C8B-B14F-4D97-AF65-F5344CB8AC3E}">
        <p14:creationId xmlns:p14="http://schemas.microsoft.com/office/powerpoint/2010/main" val="1013190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eaLnBrk="1" fontAlgn="auto" hangingPunct="1">
              <a:spcAft>
                <a:spcPts val="0"/>
              </a:spcAft>
              <a:buFont typeface="Wingdings"/>
              <a:buChar char=""/>
              <a:defRPr/>
            </a:pPr>
            <a:r>
              <a:rPr lang="en-US" sz="1200" dirty="0" smtClean="0"/>
              <a:t>Name and </a:t>
            </a:r>
            <a:r>
              <a:rPr lang="en-US" sz="1200" b="1" dirty="0" smtClean="0">
                <a:solidFill>
                  <a:srgbClr val="FFFF00"/>
                </a:solidFill>
              </a:rPr>
              <a:t>explore the resistance  </a:t>
            </a:r>
            <a:r>
              <a:rPr lang="en-US" sz="1200" dirty="0" smtClean="0"/>
              <a:t>to understand it</a:t>
            </a:r>
          </a:p>
          <a:p>
            <a:pPr marL="514350" indent="-514350" eaLnBrk="1" fontAlgn="auto" hangingPunct="1">
              <a:spcAft>
                <a:spcPts val="0"/>
              </a:spcAft>
              <a:buFont typeface="Wingdings"/>
              <a:buNone/>
              <a:defRPr/>
            </a:pPr>
            <a:r>
              <a:rPr lang="en-US" i="1" dirty="0" smtClean="0">
                <a:solidFill>
                  <a:schemeClr val="tx2">
                    <a:lumMod val="75000"/>
                  </a:schemeClr>
                </a:solidFill>
              </a:rPr>
              <a:t>		"You seem bothered by this. Help me understand why" 	</a:t>
            </a:r>
          </a:p>
          <a:p>
            <a:pPr marL="514350" indent="-514350" eaLnBrk="1" fontAlgn="auto" hangingPunct="1">
              <a:spcAft>
                <a:spcPts val="0"/>
              </a:spcAft>
              <a:buFont typeface="Wingdings"/>
              <a:buNone/>
              <a:defRPr/>
            </a:pPr>
            <a:r>
              <a:rPr lang="en-US" i="1" dirty="0" smtClean="0">
                <a:solidFill>
                  <a:schemeClr val="tx2">
                    <a:lumMod val="75000"/>
                  </a:schemeClr>
                </a:solidFill>
              </a:rPr>
              <a:t>		"Help me to understand more about why you feel so angry" </a:t>
            </a:r>
          </a:p>
          <a:p>
            <a:pPr marL="514350" indent="-514350" eaLnBrk="1" fontAlgn="auto" hangingPunct="1">
              <a:spcAft>
                <a:spcPts val="0"/>
              </a:spcAft>
              <a:buFont typeface="Wingdings"/>
              <a:buChar char=""/>
              <a:defRPr/>
            </a:pPr>
            <a:r>
              <a:rPr lang="en-US" sz="1200" dirty="0" smtClean="0"/>
              <a:t>Keep the </a:t>
            </a:r>
            <a:r>
              <a:rPr lang="en-US" sz="1200" b="1" dirty="0" smtClean="0">
                <a:solidFill>
                  <a:srgbClr val="FFFF00"/>
                </a:solidFill>
              </a:rPr>
              <a:t>focus positive </a:t>
            </a:r>
          </a:p>
          <a:p>
            <a:pPr marL="514350" indent="-514350" eaLnBrk="1" fontAlgn="auto" hangingPunct="1">
              <a:spcAft>
                <a:spcPts val="0"/>
              </a:spcAft>
              <a:buFont typeface="Wingdings"/>
              <a:buNone/>
              <a:defRPr/>
            </a:pPr>
            <a:r>
              <a:rPr lang="en-US" i="1" dirty="0" smtClean="0">
                <a:solidFill>
                  <a:schemeClr val="tx2">
                    <a:lumMod val="75000"/>
                  </a:schemeClr>
                </a:solidFill>
              </a:rPr>
              <a:t>		"Let's recap your strengths and see if we can build on any of these to 	help address this problem" </a:t>
            </a:r>
          </a:p>
          <a:p>
            <a:pPr marL="514350" indent="-514350" eaLnBrk="1" fontAlgn="auto" hangingPunct="1">
              <a:spcAft>
                <a:spcPts val="0"/>
              </a:spcAft>
              <a:buFont typeface="Wingdings"/>
              <a:buChar char=""/>
              <a:defRPr/>
            </a:pPr>
            <a:r>
              <a:rPr lang="en-US" sz="1200" dirty="0" smtClean="0"/>
              <a:t>Try to convince </a:t>
            </a:r>
            <a:r>
              <a:rPr lang="en-US" sz="1200" b="1" dirty="0" smtClean="0"/>
              <a:t>the trainee to </a:t>
            </a:r>
            <a:r>
              <a:rPr lang="en-US" sz="1200" b="1" dirty="0" smtClean="0">
                <a:solidFill>
                  <a:srgbClr val="FFFF00"/>
                </a:solidFill>
              </a:rPr>
              <a:t>own one part of the problem </a:t>
            </a:r>
          </a:p>
          <a:p>
            <a:pPr marL="514350" indent="-514350" eaLnBrk="1" fontAlgn="auto" hangingPunct="1">
              <a:spcAft>
                <a:spcPts val="0"/>
              </a:spcAft>
              <a:buFont typeface="Wingdings"/>
              <a:buNone/>
              <a:defRPr/>
            </a:pPr>
            <a:r>
              <a:rPr lang="en-US" i="1" dirty="0" smtClean="0">
                <a:solidFill>
                  <a:schemeClr val="tx2">
                    <a:lumMod val="75000"/>
                  </a:schemeClr>
                </a:solidFill>
              </a:rPr>
              <a:t>		"So you would accept that on that occasion you did lose your temper" </a:t>
            </a:r>
          </a:p>
          <a:p>
            <a:pPr marL="514350" indent="-514350" eaLnBrk="1" fontAlgn="auto" hangingPunct="1">
              <a:spcAft>
                <a:spcPts val="0"/>
              </a:spcAft>
              <a:buFont typeface="Wingdings"/>
              <a:buChar char=""/>
              <a:defRPr/>
            </a:pPr>
            <a:r>
              <a:rPr lang="en-US" sz="1200" b="1" dirty="0" smtClean="0">
                <a:solidFill>
                  <a:srgbClr val="FFFF00"/>
                </a:solidFill>
              </a:rPr>
              <a:t>Negotiate </a:t>
            </a:r>
          </a:p>
          <a:p>
            <a:pPr marL="514350" indent="-514350" eaLnBrk="1" fontAlgn="auto" hangingPunct="1">
              <a:spcAft>
                <a:spcPts val="0"/>
              </a:spcAft>
              <a:buFont typeface="Wingdings"/>
              <a:buNone/>
              <a:defRPr/>
            </a:pPr>
            <a:r>
              <a:rPr lang="en-US" i="1" dirty="0" smtClean="0">
                <a:solidFill>
                  <a:schemeClr val="tx2">
                    <a:lumMod val="75000"/>
                  </a:schemeClr>
                </a:solidFill>
              </a:rPr>
              <a:t>		"I can help you with this issue, but first I need you to commit to ..." </a:t>
            </a:r>
          </a:p>
          <a:p>
            <a:pPr marL="514350" indent="-514350" eaLnBrk="1" fontAlgn="auto" hangingPunct="1">
              <a:spcAft>
                <a:spcPts val="0"/>
              </a:spcAft>
              <a:buFont typeface="Wingdings"/>
              <a:buChar char=""/>
              <a:defRPr/>
            </a:pPr>
            <a:r>
              <a:rPr lang="en-US" sz="1200" dirty="0" smtClean="0"/>
              <a:t>Allow </a:t>
            </a:r>
            <a:r>
              <a:rPr lang="en-US" sz="1200" b="1" dirty="0" smtClean="0">
                <a:solidFill>
                  <a:srgbClr val="FFFF00"/>
                </a:solidFill>
              </a:rPr>
              <a:t>time out </a:t>
            </a:r>
          </a:p>
          <a:p>
            <a:pPr marL="514350" indent="-514350" eaLnBrk="1" fontAlgn="auto" hangingPunct="1">
              <a:spcAft>
                <a:spcPts val="0"/>
              </a:spcAft>
              <a:buFont typeface="Wingdings"/>
              <a:buNone/>
              <a:defRPr/>
            </a:pPr>
            <a:r>
              <a:rPr lang="en-US" i="1" dirty="0" smtClean="0">
                <a:solidFill>
                  <a:schemeClr val="tx2">
                    <a:lumMod val="75000"/>
                  </a:schemeClr>
                </a:solidFill>
              </a:rPr>
              <a:t>		"Do you need some time to think about this?" </a:t>
            </a:r>
          </a:p>
          <a:p>
            <a:pPr marL="514350" indent="-514350" eaLnBrk="1" fontAlgn="auto" hangingPunct="1">
              <a:spcAft>
                <a:spcPts val="0"/>
              </a:spcAft>
              <a:buFont typeface="Wingdings"/>
              <a:buChar char=""/>
              <a:defRPr/>
            </a:pPr>
            <a:r>
              <a:rPr lang="en-US" sz="1200" dirty="0" smtClean="0"/>
              <a:t>Keep the </a:t>
            </a:r>
            <a:r>
              <a:rPr lang="en-US" sz="1200" b="1" dirty="0" smtClean="0">
                <a:solidFill>
                  <a:srgbClr val="FFFF00"/>
                </a:solidFill>
              </a:rPr>
              <a:t>responsibility</a:t>
            </a:r>
            <a:r>
              <a:rPr lang="en-US" sz="1200" dirty="0" smtClean="0"/>
              <a:t> where it belongs </a:t>
            </a:r>
          </a:p>
          <a:p>
            <a:pPr marL="514350" indent="-514350" eaLnBrk="1" fontAlgn="auto" hangingPunct="1">
              <a:spcAft>
                <a:spcPts val="0"/>
              </a:spcAft>
              <a:buFont typeface="Wingdings"/>
              <a:buNone/>
              <a:defRPr/>
            </a:pPr>
            <a:r>
              <a:rPr lang="en-US" i="1" dirty="0" smtClean="0">
                <a:solidFill>
                  <a:schemeClr val="tx2">
                    <a:lumMod val="75000"/>
                  </a:schemeClr>
                </a:solidFill>
              </a:rPr>
              <a:t>		"What will you do to address this?"</a:t>
            </a:r>
            <a:endParaRPr lang="en-GB" i="1" dirty="0" smtClean="0">
              <a:solidFill>
                <a:schemeClr val="tx2">
                  <a:lumMod val="75000"/>
                </a:schemeClr>
              </a:solidFill>
            </a:endParaRPr>
          </a:p>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26</a:t>
            </a:fld>
            <a:endParaRPr lang="en-GB"/>
          </a:p>
        </p:txBody>
      </p:sp>
    </p:spTree>
    <p:extLst>
      <p:ext uri="{BB962C8B-B14F-4D97-AF65-F5344CB8AC3E}">
        <p14:creationId xmlns:p14="http://schemas.microsoft.com/office/powerpoint/2010/main" val="3637283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29</a:t>
            </a:fld>
            <a:endParaRPr lang="en-GB"/>
          </a:p>
        </p:txBody>
      </p:sp>
    </p:spTree>
    <p:extLst>
      <p:ext uri="{BB962C8B-B14F-4D97-AF65-F5344CB8AC3E}">
        <p14:creationId xmlns:p14="http://schemas.microsoft.com/office/powerpoint/2010/main" val="385036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31</a:t>
            </a:fld>
            <a:endParaRPr lang="en-GB"/>
          </a:p>
        </p:txBody>
      </p:sp>
    </p:spTree>
    <p:extLst>
      <p:ext uri="{BB962C8B-B14F-4D97-AF65-F5344CB8AC3E}">
        <p14:creationId xmlns:p14="http://schemas.microsoft.com/office/powerpoint/2010/main" val="1651495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Of what feedback is about</a:t>
            </a:r>
          </a:p>
          <a:p>
            <a:r>
              <a:rPr lang="en-GB" dirty="0" smtClean="0"/>
              <a:t>Good intentions</a:t>
            </a:r>
          </a:p>
          <a:p>
            <a:r>
              <a:rPr lang="en-GB" dirty="0" smtClean="0"/>
              <a:t>To improve and</a:t>
            </a:r>
            <a:r>
              <a:rPr lang="en-GB" baseline="0" dirty="0" smtClean="0"/>
              <a:t> make them better.</a:t>
            </a:r>
          </a:p>
          <a:p>
            <a:r>
              <a:rPr lang="en-GB" baseline="0" dirty="0" smtClean="0"/>
              <a:t>Done at induction. </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D284E9C1-A520-4D32-ADEF-9716A343D1DD}" type="slidenum">
              <a:rPr lang="en-GB" smtClean="0"/>
              <a:pPr/>
              <a:t>35</a:t>
            </a:fld>
            <a:endParaRPr lang="en-GB"/>
          </a:p>
        </p:txBody>
      </p:sp>
    </p:spTree>
    <p:extLst>
      <p:ext uri="{BB962C8B-B14F-4D97-AF65-F5344CB8AC3E}">
        <p14:creationId xmlns:p14="http://schemas.microsoft.com/office/powerpoint/2010/main" val="2168066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09D80A-978B-42F6-8F0B-776C17DCD3DA}" type="slidenum">
              <a:rPr lang="en-GB"/>
              <a:pPr/>
              <a:t>36</a:t>
            </a:fld>
            <a:endParaRPr lang="en-GB"/>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r>
              <a:rPr lang="en-GB" dirty="0"/>
              <a:t>Read or listen to comments carefully and ensure you understand what is written/said. If not, ask.  Ask for clarification, examples and alternatives.  Keep notes of what is said to you.</a:t>
            </a:r>
          </a:p>
          <a:p>
            <a:r>
              <a:rPr lang="en-US" dirty="0"/>
              <a:t>Give it </a:t>
            </a:r>
            <a:r>
              <a:rPr lang="en-US" b="1" dirty="0"/>
              <a:t>time to sink in </a:t>
            </a:r>
            <a:r>
              <a:rPr lang="en-US" dirty="0"/>
              <a:t>and get into perspective</a:t>
            </a:r>
            <a:endParaRPr lang="en-GB" dirty="0"/>
          </a:p>
          <a:p>
            <a:r>
              <a:rPr lang="en-GB" dirty="0"/>
              <a:t>Try to keep feedback sheets/information together, so you can see common themes.</a:t>
            </a:r>
          </a:p>
          <a:p>
            <a:r>
              <a:rPr lang="en-GB" dirty="0"/>
              <a:t>Build on your strengths</a:t>
            </a:r>
          </a:p>
          <a:p>
            <a:r>
              <a:rPr lang="en-GB" dirty="0"/>
              <a:t>Address areas for improvement.  Identify what you need to do to reach the higher standard.  Produce an Action Plan based on feedback information and on your views of what is important to improve </a:t>
            </a:r>
            <a:r>
              <a:rPr lang="en-GB" dirty="0" err="1"/>
              <a:t>eg</a:t>
            </a:r>
            <a:r>
              <a:rPr lang="en-GB" dirty="0"/>
              <a:t>: areas to improve, actions to take, sources of help, when to tackle? (date)</a:t>
            </a:r>
          </a:p>
          <a:p>
            <a:r>
              <a:rPr lang="en-US" b="1" dirty="0"/>
              <a:t>Try not to </a:t>
            </a:r>
            <a:endParaRPr lang="en-US" dirty="0"/>
          </a:p>
          <a:p>
            <a:r>
              <a:rPr lang="en-US" dirty="0"/>
              <a:t>feel </a:t>
            </a:r>
            <a:r>
              <a:rPr lang="en-US" b="1" dirty="0"/>
              <a:t>devastated</a:t>
            </a:r>
            <a:r>
              <a:rPr lang="en-US" dirty="0"/>
              <a:t> by small criticisms and try not to be </a:t>
            </a:r>
            <a:r>
              <a:rPr lang="en-US" b="1" dirty="0"/>
              <a:t>defensive</a:t>
            </a:r>
            <a:r>
              <a:rPr lang="en-US" dirty="0"/>
              <a:t> and make </a:t>
            </a:r>
            <a:r>
              <a:rPr lang="en-US" dirty="0" smtClean="0"/>
              <a:t>excuses</a:t>
            </a:r>
          </a:p>
          <a:p>
            <a:pPr>
              <a:lnSpc>
                <a:spcPct val="80000"/>
              </a:lnSpc>
            </a:pPr>
            <a:r>
              <a:rPr lang="en-GB" sz="1200" dirty="0" smtClean="0"/>
              <a:t>Listen carefully to what is being said</a:t>
            </a:r>
          </a:p>
          <a:p>
            <a:pPr>
              <a:lnSpc>
                <a:spcPct val="80000"/>
              </a:lnSpc>
            </a:pPr>
            <a:r>
              <a:rPr lang="en-GB" sz="1200" dirty="0" smtClean="0"/>
              <a:t>People should be receptive to feedback and see it as helpful.</a:t>
            </a:r>
          </a:p>
          <a:p>
            <a:pPr>
              <a:lnSpc>
                <a:spcPct val="80000"/>
              </a:lnSpc>
            </a:pPr>
            <a:r>
              <a:rPr lang="en-GB" sz="1200" dirty="0" smtClean="0"/>
              <a:t>Don’t reject it!		</a:t>
            </a:r>
          </a:p>
          <a:p>
            <a:pPr>
              <a:lnSpc>
                <a:spcPct val="80000"/>
              </a:lnSpc>
              <a:buFontTx/>
              <a:buNone/>
            </a:pPr>
            <a:r>
              <a:rPr lang="en-GB" sz="1200" dirty="0" smtClean="0"/>
              <a:t>			Accept positive feedback…don’t reject it!</a:t>
            </a:r>
          </a:p>
          <a:p>
            <a:pPr>
              <a:lnSpc>
                <a:spcPct val="80000"/>
              </a:lnSpc>
              <a:buFontTx/>
              <a:buNone/>
            </a:pPr>
            <a:r>
              <a:rPr lang="en-GB" sz="1200" dirty="0" smtClean="0"/>
              <a:t>			Accept negative feedback...don’t reject it!</a:t>
            </a:r>
          </a:p>
          <a:p>
            <a:pPr>
              <a:lnSpc>
                <a:spcPct val="80000"/>
              </a:lnSpc>
              <a:buFontTx/>
              <a:buNone/>
            </a:pPr>
            <a:r>
              <a:rPr lang="en-GB" sz="1200" dirty="0" smtClean="0"/>
              <a:t>			Avoid arguing or being defensive. </a:t>
            </a:r>
          </a:p>
          <a:p>
            <a:pPr>
              <a:lnSpc>
                <a:spcPct val="80000"/>
              </a:lnSpc>
            </a:pPr>
            <a:r>
              <a:rPr lang="en-GB" sz="1200" dirty="0" smtClean="0"/>
              <a:t>Ask questions to clarify fully and seek examples is useful. </a:t>
            </a:r>
          </a:p>
          <a:p>
            <a:pPr>
              <a:lnSpc>
                <a:spcPct val="80000"/>
              </a:lnSpc>
            </a:pPr>
            <a:r>
              <a:rPr lang="en-GB" sz="1200" dirty="0" smtClean="0"/>
              <a:t>Acknowledge the giver of feedback and show his or her appreciation.  The feedback may not have been easy to give.</a:t>
            </a:r>
          </a:p>
          <a:p>
            <a:pPr>
              <a:lnSpc>
                <a:spcPct val="80000"/>
              </a:lnSpc>
            </a:pPr>
            <a:r>
              <a:rPr lang="en-US" sz="1200" dirty="0" smtClean="0"/>
              <a:t>Involve mutual good will</a:t>
            </a:r>
          </a:p>
          <a:p>
            <a:pPr>
              <a:lnSpc>
                <a:spcPct val="80000"/>
              </a:lnSpc>
              <a:buFontTx/>
              <a:buNone/>
            </a:pPr>
            <a:r>
              <a:rPr lang="en-US" sz="1200" dirty="0" smtClean="0"/>
              <a:t>			receiver should feel that the giver isn’t their enemy</a:t>
            </a:r>
          </a:p>
          <a:p>
            <a:pPr>
              <a:lnSpc>
                <a:spcPct val="80000"/>
              </a:lnSpc>
              <a:buFontTx/>
              <a:buNone/>
            </a:pPr>
            <a:r>
              <a:rPr lang="en-US" sz="1200" dirty="0" smtClean="0"/>
              <a:t>			giver needs to want to help  receiver develop</a:t>
            </a:r>
            <a:endParaRPr lang="en-GB" sz="1200" dirty="0" smtClean="0"/>
          </a:p>
          <a:p>
            <a:endParaRPr lang="en-GB" dirty="0"/>
          </a:p>
        </p:txBody>
      </p:sp>
    </p:spTree>
    <p:extLst>
      <p:ext uri="{BB962C8B-B14F-4D97-AF65-F5344CB8AC3E}">
        <p14:creationId xmlns:p14="http://schemas.microsoft.com/office/powerpoint/2010/main" val="27087069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endParaRPr lang="en-GB"/>
          </a:p>
        </p:txBody>
      </p:sp>
      <p:sp>
        <p:nvSpPr>
          <p:cNvPr id="5" name="Footer Placeholder 4"/>
          <p:cNvSpPr>
            <a:spLocks noGrp="1"/>
          </p:cNvSpPr>
          <p:nvPr>
            <p:ph type="ftr" sz="quarter" idx="11"/>
          </p:nvPr>
        </p:nvSpPr>
        <p:spPr>
          <a:xfrm>
            <a:off x="914400" y="4323846"/>
            <a:ext cx="4880610" cy="365125"/>
          </a:xfrm>
        </p:spPr>
        <p:txBody>
          <a:bodyPr/>
          <a:lstStyle/>
          <a:p>
            <a:endParaRPr lang="en-GB"/>
          </a:p>
        </p:txBody>
      </p:sp>
      <p:sp>
        <p:nvSpPr>
          <p:cNvPr id="6" name="Slide Number Placeholder 5"/>
          <p:cNvSpPr>
            <a:spLocks noGrp="1"/>
          </p:cNvSpPr>
          <p:nvPr>
            <p:ph type="sldNum" sz="quarter" idx="12"/>
          </p:nvPr>
        </p:nvSpPr>
        <p:spPr>
          <a:xfrm>
            <a:off x="6057900" y="1430867"/>
            <a:ext cx="2171700" cy="365125"/>
          </a:xfrm>
        </p:spPr>
        <p:txBody>
          <a:bodyPr/>
          <a:lstStyle/>
          <a:p>
            <a:fld id="{5505A2D6-6161-4AB4-B456-09D86F635FFE}" type="slidenum">
              <a:rPr lang="en-GB" smtClean="0"/>
              <a:pPr/>
              <a:t>‹#›</a:t>
            </a:fld>
            <a:endParaRPr lang="en-GB"/>
          </a:p>
        </p:txBody>
      </p:sp>
    </p:spTree>
    <p:extLst>
      <p:ext uri="{BB962C8B-B14F-4D97-AF65-F5344CB8AC3E}">
        <p14:creationId xmlns:p14="http://schemas.microsoft.com/office/powerpoint/2010/main" val="404517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D4170C-DC85-48F8-9929-DCB987535A85}" type="slidenum">
              <a:rPr lang="en-GB" smtClean="0"/>
              <a:pPr/>
              <a:t>‹#›</a:t>
            </a:fld>
            <a:endParaRPr lang="en-GB"/>
          </a:p>
        </p:txBody>
      </p:sp>
    </p:spTree>
    <p:extLst>
      <p:ext uri="{BB962C8B-B14F-4D97-AF65-F5344CB8AC3E}">
        <p14:creationId xmlns:p14="http://schemas.microsoft.com/office/powerpoint/2010/main" val="3693708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endParaRPr lang="en-GB"/>
          </a:p>
        </p:txBody>
      </p:sp>
      <p:sp>
        <p:nvSpPr>
          <p:cNvPr id="5" name="Footer Placeholder 4"/>
          <p:cNvSpPr>
            <a:spLocks noGrp="1"/>
          </p:cNvSpPr>
          <p:nvPr>
            <p:ph type="ftr" sz="quarter" idx="11"/>
          </p:nvPr>
        </p:nvSpPr>
        <p:spPr>
          <a:xfrm>
            <a:off x="594360" y="381001"/>
            <a:ext cx="4830656" cy="365125"/>
          </a:xfrm>
        </p:spPr>
        <p:txBody>
          <a:bodyPr/>
          <a:lstStyle/>
          <a:p>
            <a:endParaRPr lang="en-GB"/>
          </a:p>
        </p:txBody>
      </p:sp>
      <p:sp>
        <p:nvSpPr>
          <p:cNvPr id="6" name="Slide Number Placeholder 5"/>
          <p:cNvSpPr>
            <a:spLocks noGrp="1"/>
          </p:cNvSpPr>
          <p:nvPr>
            <p:ph type="sldNum" sz="quarter" idx="12"/>
          </p:nvPr>
        </p:nvSpPr>
        <p:spPr>
          <a:xfrm>
            <a:off x="7882466" y="381001"/>
            <a:ext cx="667173" cy="365125"/>
          </a:xfrm>
        </p:spPr>
        <p:txBody>
          <a:bodyPr/>
          <a:lstStyle/>
          <a:p>
            <a:fld id="{54B7CD3E-6A17-4087-929A-3A3026DB992A}" type="slidenum">
              <a:rPr lang="en-GB" smtClean="0"/>
              <a:pPr/>
              <a:t>‹#›</a:t>
            </a:fld>
            <a:endParaRPr lang="en-GB"/>
          </a:p>
        </p:txBody>
      </p:sp>
    </p:spTree>
    <p:extLst>
      <p:ext uri="{BB962C8B-B14F-4D97-AF65-F5344CB8AC3E}">
        <p14:creationId xmlns:p14="http://schemas.microsoft.com/office/powerpoint/2010/main" val="2612640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2F3BCB-8965-4F7A-909F-E16831F3DFA1}" type="slidenum">
              <a:rPr lang="en-GB" smtClean="0"/>
              <a:pPr/>
              <a:t>‹#›</a:t>
            </a:fld>
            <a:endParaRPr lang="en-GB"/>
          </a:p>
        </p:txBody>
      </p:sp>
    </p:spTree>
    <p:extLst>
      <p:ext uri="{BB962C8B-B14F-4D97-AF65-F5344CB8AC3E}">
        <p14:creationId xmlns:p14="http://schemas.microsoft.com/office/powerpoint/2010/main" val="2025492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3E4070-9D3A-4646-9AC5-2018314417E0}" type="slidenum">
              <a:rPr lang="en-GB" smtClean="0"/>
              <a:pPr/>
              <a:t>‹#›</a:t>
            </a:fld>
            <a:endParaRPr lang="en-GB"/>
          </a:p>
        </p:txBody>
      </p:sp>
    </p:spTree>
    <p:extLst>
      <p:ext uri="{BB962C8B-B14F-4D97-AF65-F5344CB8AC3E}">
        <p14:creationId xmlns:p14="http://schemas.microsoft.com/office/powerpoint/2010/main" val="3467800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70A7133-AC0E-4F66-A1E7-7BECCE7A3E18}" type="slidenum">
              <a:rPr lang="en-GB" smtClean="0"/>
              <a:pPr/>
              <a:t>‹#›</a:t>
            </a:fld>
            <a:endParaRPr lang="en-GB"/>
          </a:p>
        </p:txBody>
      </p:sp>
    </p:spTree>
    <p:extLst>
      <p:ext uri="{BB962C8B-B14F-4D97-AF65-F5344CB8AC3E}">
        <p14:creationId xmlns:p14="http://schemas.microsoft.com/office/powerpoint/2010/main" val="1002038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99DF6C5-D1EC-466D-99DA-1B838672A1BC}" type="slidenum">
              <a:rPr lang="en-GB" smtClean="0"/>
              <a:pPr/>
              <a:t>‹#›</a:t>
            </a:fld>
            <a:endParaRPr lang="en-GB"/>
          </a:p>
        </p:txBody>
      </p:sp>
    </p:spTree>
    <p:extLst>
      <p:ext uri="{BB962C8B-B14F-4D97-AF65-F5344CB8AC3E}">
        <p14:creationId xmlns:p14="http://schemas.microsoft.com/office/powerpoint/2010/main" val="4262330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FCBB7A-145C-48E0-A662-BB1D2763984A}" type="slidenum">
              <a:rPr lang="en-GB" smtClean="0"/>
              <a:pPr/>
              <a:t>‹#›</a:t>
            </a:fld>
            <a:endParaRPr lang="en-GB"/>
          </a:p>
        </p:txBody>
      </p:sp>
    </p:spTree>
    <p:extLst>
      <p:ext uri="{BB962C8B-B14F-4D97-AF65-F5344CB8AC3E}">
        <p14:creationId xmlns:p14="http://schemas.microsoft.com/office/powerpoint/2010/main" val="577958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000E13-0BFC-46DD-B8E5-E9EAF10A1EE4}" type="slidenum">
              <a:rPr lang="en-GB" smtClean="0"/>
              <a:pPr/>
              <a:t>‹#›</a:t>
            </a:fld>
            <a:endParaRPr lang="en-GB"/>
          </a:p>
        </p:txBody>
      </p:sp>
    </p:spTree>
    <p:extLst>
      <p:ext uri="{BB962C8B-B14F-4D97-AF65-F5344CB8AC3E}">
        <p14:creationId xmlns:p14="http://schemas.microsoft.com/office/powerpoint/2010/main" val="2316813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625601-76C5-4565-ABE6-E4AE2BEDCE47}" type="slidenum">
              <a:rPr lang="en-GB" smtClean="0"/>
              <a:pPr/>
              <a:t>‹#›</a:t>
            </a:fld>
            <a:endParaRPr lang="en-GB"/>
          </a:p>
        </p:txBody>
      </p:sp>
    </p:spTree>
    <p:extLst>
      <p:ext uri="{BB962C8B-B14F-4D97-AF65-F5344CB8AC3E}">
        <p14:creationId xmlns:p14="http://schemas.microsoft.com/office/powerpoint/2010/main" val="2208652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endParaRPr lang="en-GB"/>
          </a:p>
        </p:txBody>
      </p:sp>
      <p:sp>
        <p:nvSpPr>
          <p:cNvPr id="6" name="Footer Placeholder 5"/>
          <p:cNvSpPr>
            <a:spLocks noGrp="1"/>
          </p:cNvSpPr>
          <p:nvPr>
            <p:ph type="ftr" sz="quarter" idx="11"/>
          </p:nvPr>
        </p:nvSpPr>
        <p:spPr>
          <a:xfrm>
            <a:off x="594360" y="381001"/>
            <a:ext cx="4830656" cy="365125"/>
          </a:xfrm>
        </p:spPr>
        <p:txBody>
          <a:bodyPr/>
          <a:lstStyle/>
          <a:p>
            <a:endParaRPr lang="en-GB"/>
          </a:p>
        </p:txBody>
      </p:sp>
      <p:sp>
        <p:nvSpPr>
          <p:cNvPr id="7" name="Slide Number Placeholder 6"/>
          <p:cNvSpPr>
            <a:spLocks noGrp="1"/>
          </p:cNvSpPr>
          <p:nvPr>
            <p:ph type="sldNum" sz="quarter" idx="12"/>
          </p:nvPr>
        </p:nvSpPr>
        <p:spPr>
          <a:xfrm>
            <a:off x="7882466" y="381001"/>
            <a:ext cx="667174" cy="365125"/>
          </a:xfrm>
        </p:spPr>
        <p:txBody>
          <a:bodyPr/>
          <a:lstStyle/>
          <a:p>
            <a:fld id="{EB625601-76C5-4565-ABE6-E4AE2BEDCE47}" type="slidenum">
              <a:rPr lang="en-GB" smtClean="0"/>
              <a:pPr/>
              <a:t>‹#›</a:t>
            </a:fld>
            <a:endParaRPr lang="en-GB"/>
          </a:p>
        </p:txBody>
      </p:sp>
    </p:spTree>
    <p:extLst>
      <p:ext uri="{BB962C8B-B14F-4D97-AF65-F5344CB8AC3E}">
        <p14:creationId xmlns:p14="http://schemas.microsoft.com/office/powerpoint/2010/main" val="4060534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endParaRPr lang="en-GB"/>
          </a:p>
        </p:txBody>
      </p:sp>
      <p:sp>
        <p:nvSpPr>
          <p:cNvPr id="6" name="Footer Placeholder 5"/>
          <p:cNvSpPr>
            <a:spLocks noGrp="1"/>
          </p:cNvSpPr>
          <p:nvPr>
            <p:ph type="ftr" sz="quarter" idx="11"/>
          </p:nvPr>
        </p:nvSpPr>
        <p:spPr>
          <a:xfrm>
            <a:off x="594360" y="379438"/>
            <a:ext cx="4830656" cy="365125"/>
          </a:xfrm>
        </p:spPr>
        <p:txBody>
          <a:bodyPr/>
          <a:lstStyle/>
          <a:p>
            <a:endParaRPr lang="en-GB"/>
          </a:p>
        </p:txBody>
      </p:sp>
      <p:sp>
        <p:nvSpPr>
          <p:cNvPr id="7" name="Slide Number Placeholder 6"/>
          <p:cNvSpPr>
            <a:spLocks noGrp="1"/>
          </p:cNvSpPr>
          <p:nvPr>
            <p:ph type="sldNum" sz="quarter" idx="12"/>
          </p:nvPr>
        </p:nvSpPr>
        <p:spPr>
          <a:xfrm>
            <a:off x="7882466" y="381001"/>
            <a:ext cx="667174" cy="365125"/>
          </a:xfrm>
        </p:spPr>
        <p:txBody>
          <a:bodyPr/>
          <a:lstStyle/>
          <a:p>
            <a:fld id="{EB625601-76C5-4565-ABE6-E4AE2BEDCE47}" type="slidenum">
              <a:rPr lang="en-GB" smtClean="0"/>
              <a:pPr/>
              <a:t>‹#›</a:t>
            </a:fld>
            <a:endParaRPr lang="en-GB"/>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26355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endParaRPr lang="en-GB"/>
          </a:p>
        </p:txBody>
      </p:sp>
      <p:sp>
        <p:nvSpPr>
          <p:cNvPr id="6" name="Footer Placeholder 5"/>
          <p:cNvSpPr>
            <a:spLocks noGrp="1"/>
          </p:cNvSpPr>
          <p:nvPr>
            <p:ph type="ftr" sz="quarter" idx="11"/>
          </p:nvPr>
        </p:nvSpPr>
        <p:spPr>
          <a:xfrm>
            <a:off x="594360" y="378884"/>
            <a:ext cx="4830656" cy="365125"/>
          </a:xfrm>
        </p:spPr>
        <p:txBody>
          <a:bodyPr/>
          <a:lstStyle/>
          <a:p>
            <a:endParaRPr lang="en-GB"/>
          </a:p>
        </p:txBody>
      </p:sp>
      <p:sp>
        <p:nvSpPr>
          <p:cNvPr id="7" name="Slide Number Placeholder 6"/>
          <p:cNvSpPr>
            <a:spLocks noGrp="1"/>
          </p:cNvSpPr>
          <p:nvPr>
            <p:ph type="sldNum" sz="quarter" idx="12"/>
          </p:nvPr>
        </p:nvSpPr>
        <p:spPr>
          <a:xfrm>
            <a:off x="7882466" y="381001"/>
            <a:ext cx="667174" cy="365125"/>
          </a:xfrm>
        </p:spPr>
        <p:txBody>
          <a:bodyPr/>
          <a:lstStyle/>
          <a:p>
            <a:fld id="{EB625601-76C5-4565-ABE6-E4AE2BEDCE47}" type="slidenum">
              <a:rPr lang="en-GB" smtClean="0"/>
              <a:pPr/>
              <a:t>‹#›</a:t>
            </a:fld>
            <a:endParaRPr lang="en-GB"/>
          </a:p>
        </p:txBody>
      </p:sp>
    </p:spTree>
    <p:extLst>
      <p:ext uri="{BB962C8B-B14F-4D97-AF65-F5344CB8AC3E}">
        <p14:creationId xmlns:p14="http://schemas.microsoft.com/office/powerpoint/2010/main" val="312654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B625601-76C5-4565-ABE6-E4AE2BEDCE47}" type="slidenum">
              <a:rPr lang="en-GB" smtClean="0"/>
              <a:pPr/>
              <a:t>‹#›</a:t>
            </a:fld>
            <a:endParaRPr lang="en-GB"/>
          </a:p>
        </p:txBody>
      </p:sp>
    </p:spTree>
    <p:extLst>
      <p:ext uri="{BB962C8B-B14F-4D97-AF65-F5344CB8AC3E}">
        <p14:creationId xmlns:p14="http://schemas.microsoft.com/office/powerpoint/2010/main" val="3645424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B625601-76C5-4565-ABE6-E4AE2BEDCE47}" type="slidenum">
              <a:rPr lang="en-GB" smtClean="0"/>
              <a:pPr/>
              <a:t>‹#›</a:t>
            </a:fld>
            <a:endParaRPr lang="en-GB"/>
          </a:p>
        </p:txBody>
      </p:sp>
    </p:spTree>
    <p:extLst>
      <p:ext uri="{BB962C8B-B14F-4D97-AF65-F5344CB8AC3E}">
        <p14:creationId xmlns:p14="http://schemas.microsoft.com/office/powerpoint/2010/main" val="1736052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13D3B9-A7AE-431B-BB83-DD495363D95D}" type="slidenum">
              <a:rPr lang="en-GB" smtClean="0"/>
              <a:pPr/>
              <a:t>‹#›</a:t>
            </a:fld>
            <a:endParaRPr lang="en-GB"/>
          </a:p>
        </p:txBody>
      </p:sp>
    </p:spTree>
    <p:extLst>
      <p:ext uri="{BB962C8B-B14F-4D97-AF65-F5344CB8AC3E}">
        <p14:creationId xmlns:p14="http://schemas.microsoft.com/office/powerpoint/2010/main" val="3495728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endParaRPr lang="en-GB"/>
          </a:p>
        </p:txBody>
      </p:sp>
      <p:sp>
        <p:nvSpPr>
          <p:cNvPr id="5" name="Footer Placeholder 4"/>
          <p:cNvSpPr>
            <a:spLocks noGrp="1"/>
          </p:cNvSpPr>
          <p:nvPr>
            <p:ph type="ftr" sz="quarter" idx="11"/>
          </p:nvPr>
        </p:nvSpPr>
        <p:spPr>
          <a:xfrm>
            <a:off x="594360" y="381001"/>
            <a:ext cx="4830656" cy="365125"/>
          </a:xfrm>
        </p:spPr>
        <p:txBody>
          <a:bodyPr/>
          <a:lstStyle/>
          <a:p>
            <a:endParaRPr lang="en-GB"/>
          </a:p>
        </p:txBody>
      </p:sp>
      <p:sp>
        <p:nvSpPr>
          <p:cNvPr id="6" name="Slide Number Placeholder 5"/>
          <p:cNvSpPr>
            <a:spLocks noGrp="1"/>
          </p:cNvSpPr>
          <p:nvPr>
            <p:ph type="sldNum" sz="quarter" idx="12"/>
          </p:nvPr>
        </p:nvSpPr>
        <p:spPr>
          <a:xfrm>
            <a:off x="7882466" y="381001"/>
            <a:ext cx="667174" cy="365125"/>
          </a:xfrm>
        </p:spPr>
        <p:txBody>
          <a:bodyPr/>
          <a:lstStyle/>
          <a:p>
            <a:fld id="{464B9A1E-949A-45A5-9878-F994FCA7B0F9}" type="slidenum">
              <a:rPr lang="en-GB" smtClean="0"/>
              <a:pPr/>
              <a:t>‹#›</a:t>
            </a:fld>
            <a:endParaRPr lang="en-GB"/>
          </a:p>
        </p:txBody>
      </p:sp>
    </p:spTree>
    <p:extLst>
      <p:ext uri="{BB962C8B-B14F-4D97-AF65-F5344CB8AC3E}">
        <p14:creationId xmlns:p14="http://schemas.microsoft.com/office/powerpoint/2010/main" val="3605186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B625601-76C5-4565-ABE6-E4AE2BEDCE47}" type="slidenum">
              <a:rPr lang="en-GB" smtClean="0"/>
              <a:pPr/>
              <a:t>‹#›</a:t>
            </a:fld>
            <a:endParaRPr lang="en-GB"/>
          </a:p>
        </p:txBody>
      </p:sp>
    </p:spTree>
    <p:extLst>
      <p:ext uri="{BB962C8B-B14F-4D97-AF65-F5344CB8AC3E}">
        <p14:creationId xmlns:p14="http://schemas.microsoft.com/office/powerpoint/2010/main" val="3300005024"/>
      </p:ext>
    </p:extLst>
  </p:cSld>
  <p:clrMap bg1="dk1" tx1="lt1" bg2="dk2" tx2="lt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vimeo.com/album/1537045"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130425"/>
            <a:ext cx="7772400" cy="1470025"/>
          </a:xfrm>
        </p:spPr>
        <p:txBody>
          <a:bodyPr anchor="ctr"/>
          <a:lstStyle/>
          <a:p>
            <a:pPr algn="ctr"/>
            <a:r>
              <a:rPr lang="en-GB" sz="4400" dirty="0" smtClean="0">
                <a:solidFill>
                  <a:schemeClr val="folHlink"/>
                </a:solidFill>
              </a:rPr>
              <a:t>The art of giving Feedback</a:t>
            </a:r>
            <a:endParaRPr lang="en-GB" sz="4400" dirty="0">
              <a:solidFill>
                <a:schemeClr val="folHlink"/>
              </a:solidFill>
            </a:endParaRPr>
          </a:p>
        </p:txBody>
      </p:sp>
      <p:sp>
        <p:nvSpPr>
          <p:cNvPr id="2051" name="Rectangle 3"/>
          <p:cNvSpPr>
            <a:spLocks noGrp="1" noChangeArrowheads="1"/>
          </p:cNvSpPr>
          <p:nvPr>
            <p:ph type="subTitle" idx="1"/>
          </p:nvPr>
        </p:nvSpPr>
        <p:spPr>
          <a:xfrm>
            <a:off x="1371600" y="3886200"/>
            <a:ext cx="6400800" cy="1752600"/>
          </a:xfrm>
        </p:spPr>
        <p:txBody>
          <a:bodyPr/>
          <a:lstStyle/>
          <a:p>
            <a:r>
              <a:rPr lang="en-GB" sz="2800" b="1" dirty="0" err="1"/>
              <a:t>Dr.</a:t>
            </a:r>
            <a:r>
              <a:rPr lang="en-GB" sz="2800" b="1" dirty="0"/>
              <a:t> Ramesh Mehay, Bradford VTS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OBJECTIVES</a:t>
            </a:r>
            <a:endParaRPr lang="en-GB" dirty="0"/>
          </a:p>
        </p:txBody>
      </p:sp>
      <p:sp>
        <p:nvSpPr>
          <p:cNvPr id="3" name="Content Placeholder 2"/>
          <p:cNvSpPr>
            <a:spLocks noGrp="1"/>
          </p:cNvSpPr>
          <p:nvPr>
            <p:ph idx="1"/>
          </p:nvPr>
        </p:nvSpPr>
        <p:spPr/>
        <p:txBody>
          <a:bodyPr/>
          <a:lstStyle/>
          <a:p>
            <a:r>
              <a:rPr lang="en-GB" dirty="0"/>
              <a:t>The purpose of feedback</a:t>
            </a:r>
          </a:p>
          <a:p>
            <a:r>
              <a:rPr lang="en-GB" dirty="0"/>
              <a:t>The positive spirit of feedback</a:t>
            </a:r>
          </a:p>
          <a:p>
            <a:r>
              <a:rPr lang="en-GB" dirty="0"/>
              <a:t>How to do it</a:t>
            </a:r>
          </a:p>
          <a:p>
            <a:r>
              <a:rPr lang="en-GB" dirty="0"/>
              <a:t>What to do when it goes wrong</a:t>
            </a:r>
          </a:p>
          <a:p>
            <a:r>
              <a:rPr lang="en-GB" dirty="0"/>
              <a:t>Some ground rules</a:t>
            </a:r>
          </a:p>
          <a:p>
            <a:r>
              <a:rPr lang="en-GB" dirty="0"/>
              <a:t>Formal methods of feedback</a:t>
            </a:r>
          </a:p>
          <a:p>
            <a:r>
              <a:rPr lang="en-GB" dirty="0"/>
              <a:t>The emotional bank balance concept</a:t>
            </a:r>
          </a:p>
          <a:p>
            <a:endParaRPr lang="en-GB" dirty="0"/>
          </a:p>
        </p:txBody>
      </p:sp>
    </p:spTree>
    <p:extLst>
      <p:ext uri="{BB962C8B-B14F-4D97-AF65-F5344CB8AC3E}">
        <p14:creationId xmlns:p14="http://schemas.microsoft.com/office/powerpoint/2010/main" val="2632568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1. THE PURPOSE OF GIVING FEEDBACK</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9705093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endParaRPr lang="en-GB" dirty="0"/>
          </a:p>
        </p:txBody>
      </p:sp>
      <p:sp>
        <p:nvSpPr>
          <p:cNvPr id="7171" name="Rectangle 3"/>
          <p:cNvSpPr>
            <a:spLocks noGrp="1" noChangeArrowheads="1"/>
          </p:cNvSpPr>
          <p:nvPr>
            <p:ph idx="1"/>
          </p:nvPr>
        </p:nvSpPr>
        <p:spPr/>
        <p:txBody>
          <a:bodyPr/>
          <a:lstStyle/>
          <a:p>
            <a:pPr algn="ctr">
              <a:buFontTx/>
              <a:buNone/>
            </a:pPr>
            <a:endParaRPr lang="en-GB" dirty="0" smtClean="0"/>
          </a:p>
          <a:p>
            <a:pPr algn="ctr">
              <a:buFontTx/>
              <a:buNone/>
            </a:pPr>
            <a:r>
              <a:rPr lang="en-GB" dirty="0" smtClean="0"/>
              <a:t>How </a:t>
            </a:r>
            <a:r>
              <a:rPr lang="en-GB" dirty="0"/>
              <a:t>can we expect people to change and develop if they don’t know what they need to change? </a:t>
            </a:r>
          </a:p>
          <a:p>
            <a:pPr algn="ctr">
              <a:buFontTx/>
              <a:buNone/>
            </a:pPr>
            <a:endParaRPr lang="en-GB" dirty="0"/>
          </a:p>
          <a:p>
            <a:pPr algn="ctr">
              <a:buFontTx/>
              <a:buNone/>
            </a:pPr>
            <a:r>
              <a:rPr lang="en-GB" dirty="0"/>
              <a:t>Unless they get feedback, how do they know what they do well so they can continue doing it?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7171">
                                            <p:txEl>
                                              <p:pRg st="1" end="1"/>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7171">
                                            <p:txEl>
                                              <p:pRg st="3" end="3"/>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GB" dirty="0"/>
              <a:t>Feedback is:</a:t>
            </a:r>
          </a:p>
        </p:txBody>
      </p:sp>
      <p:sp>
        <p:nvSpPr>
          <p:cNvPr id="10243" name="Rectangle 3"/>
          <p:cNvSpPr>
            <a:spLocks noGrp="1" noChangeArrowheads="1"/>
          </p:cNvSpPr>
          <p:nvPr>
            <p:ph idx="1"/>
          </p:nvPr>
        </p:nvSpPr>
        <p:spPr/>
        <p:txBody>
          <a:bodyPr>
            <a:normAutofit/>
          </a:bodyPr>
          <a:lstStyle/>
          <a:p>
            <a:pPr algn="ctr">
              <a:buFontTx/>
              <a:buNone/>
            </a:pPr>
            <a:endParaRPr lang="en-GB" b="1" dirty="0"/>
          </a:p>
          <a:p>
            <a:pPr algn="ctr">
              <a:buFontTx/>
              <a:buNone/>
            </a:pPr>
            <a:r>
              <a:rPr lang="en-GB" sz="2800" dirty="0">
                <a:solidFill>
                  <a:srgbClr val="FFFF00"/>
                </a:solidFill>
              </a:rPr>
              <a:t>information </a:t>
            </a:r>
          </a:p>
          <a:p>
            <a:pPr algn="ctr">
              <a:buFontTx/>
              <a:buNone/>
            </a:pPr>
            <a:endParaRPr lang="en-GB" sz="2800" dirty="0" smtClean="0"/>
          </a:p>
          <a:p>
            <a:pPr algn="ctr">
              <a:buFontTx/>
              <a:buNone/>
            </a:pPr>
            <a:r>
              <a:rPr lang="en-GB" sz="2800" dirty="0" smtClean="0"/>
              <a:t>about </a:t>
            </a:r>
            <a:r>
              <a:rPr lang="en-GB" sz="2800" dirty="0">
                <a:solidFill>
                  <a:srgbClr val="FFFF00"/>
                </a:solidFill>
              </a:rPr>
              <a:t>performance</a:t>
            </a:r>
            <a:r>
              <a:rPr lang="en-GB" sz="2800" dirty="0"/>
              <a:t> or </a:t>
            </a:r>
            <a:r>
              <a:rPr lang="en-GB" sz="2800" dirty="0">
                <a:solidFill>
                  <a:srgbClr val="FFFF00"/>
                </a:solidFill>
              </a:rPr>
              <a:t>behaviour </a:t>
            </a:r>
          </a:p>
          <a:p>
            <a:pPr algn="ctr">
              <a:buFontTx/>
              <a:buNone/>
            </a:pPr>
            <a:endParaRPr lang="en-GB" sz="2800" dirty="0" smtClean="0"/>
          </a:p>
          <a:p>
            <a:pPr algn="ctr">
              <a:buFontTx/>
              <a:buNone/>
            </a:pPr>
            <a:r>
              <a:rPr lang="en-GB" sz="2800" dirty="0" smtClean="0"/>
              <a:t>that </a:t>
            </a:r>
            <a:r>
              <a:rPr lang="en-GB" sz="2800" dirty="0"/>
              <a:t>leads to action to </a:t>
            </a:r>
            <a:r>
              <a:rPr lang="en-GB" sz="2800" dirty="0">
                <a:solidFill>
                  <a:srgbClr val="FFFF00"/>
                </a:solidFill>
              </a:rPr>
              <a:t>affirm or develop </a:t>
            </a:r>
            <a:r>
              <a:rPr lang="en-GB" sz="2800" dirty="0"/>
              <a:t>that performance or behaviour</a:t>
            </a:r>
            <a:r>
              <a:rPr lang="en-GB" sz="2800" dirty="0" smtClean="0"/>
              <a:t>.</a:t>
            </a:r>
          </a:p>
          <a:p>
            <a:pPr algn="ctr">
              <a:buFontTx/>
              <a:buNone/>
            </a:pPr>
            <a:endParaRPr lang="en-GB" sz="2800" dirty="0"/>
          </a:p>
          <a:p>
            <a:pPr algn="ctr">
              <a:buFontTx/>
              <a:buNone/>
            </a:pPr>
            <a:endParaRPr lang="en-GB" sz="28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do we give feedback</a:t>
            </a:r>
            <a:endParaRPr lang="en-GB" dirty="0"/>
          </a:p>
        </p:txBody>
      </p:sp>
      <p:pic>
        <p:nvPicPr>
          <p:cNvPr id="51206" name="Picture 6" descr="http://www.stonewritten.com/wp-content/uploads/2012/04/tumblr_m1mx1plsjI1r8dajto1_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030" y="2047033"/>
            <a:ext cx="4286250" cy="4286250"/>
          </a:xfrm>
          <a:prstGeom prst="rect">
            <a:avLst/>
          </a:prstGeom>
          <a:noFill/>
          <a:extLst>
            <a:ext uri="{909E8E84-426E-40DD-AFC4-6F175D3DCCD1}">
              <a14:hiddenFill xmlns:a14="http://schemas.microsoft.com/office/drawing/2010/main">
                <a:solidFill>
                  <a:srgbClr val="FFFFFF"/>
                </a:solidFill>
              </a14:hiddenFill>
            </a:ext>
          </a:extLst>
        </p:spPr>
      </p:pic>
      <p:pic>
        <p:nvPicPr>
          <p:cNvPr id="51208" name="Picture 8" descr="http://www.businessballs.com/images/johariwindowmodeldiagram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2057401"/>
            <a:ext cx="4649290" cy="4275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1545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talk about feedback?</a:t>
            </a:r>
            <a:endParaRPr lang="en-GB" dirty="0"/>
          </a:p>
        </p:txBody>
      </p:sp>
      <p:sp>
        <p:nvSpPr>
          <p:cNvPr id="3" name="Content Placeholder 2"/>
          <p:cNvSpPr>
            <a:spLocks noGrp="1"/>
          </p:cNvSpPr>
          <p:nvPr>
            <p:ph idx="1"/>
          </p:nvPr>
        </p:nvSpPr>
        <p:spPr/>
        <p:txBody>
          <a:bodyPr>
            <a:normAutofit/>
          </a:bodyPr>
          <a:lstStyle/>
          <a:p>
            <a:pPr algn="just" eaLnBrk="1" hangingPunct="1"/>
            <a:r>
              <a:rPr lang="en-GB" dirty="0" smtClean="0"/>
              <a:t>Giving effective and constructive criticism is one of the most common concerns of educational supervisors</a:t>
            </a:r>
            <a:endParaRPr lang="en-GB" dirty="0">
              <a:latin typeface="Times New Roman" panose="02020603050405020304" pitchFamily="18" charset="0"/>
            </a:endParaRPr>
          </a:p>
          <a:p>
            <a:pPr algn="just"/>
            <a:r>
              <a:rPr lang="en-GB" dirty="0" smtClean="0"/>
              <a:t>Many consultants and GP trainers feel ill prepared in giving feedback on performance</a:t>
            </a:r>
          </a:p>
          <a:p>
            <a:pPr marL="0" indent="0" algn="just">
              <a:buNone/>
            </a:pPr>
            <a:endParaRPr lang="en-GB" dirty="0" smtClean="0">
              <a:latin typeface="Times New Roman" panose="02020603050405020304" pitchFamily="18" charset="0"/>
            </a:endParaRPr>
          </a:p>
          <a:p>
            <a:pPr algn="just" eaLnBrk="1" hangingPunct="1">
              <a:lnSpc>
                <a:spcPct val="80000"/>
              </a:lnSpc>
              <a:defRPr/>
            </a:pPr>
            <a:r>
              <a:rPr lang="en-GB" dirty="0" smtClean="0"/>
              <a:t>Yet:</a:t>
            </a:r>
          </a:p>
          <a:p>
            <a:pPr lvl="1" algn="just">
              <a:lnSpc>
                <a:spcPct val="80000"/>
              </a:lnSpc>
              <a:defRPr/>
            </a:pPr>
            <a:r>
              <a:rPr lang="en-GB" dirty="0"/>
              <a:t>T</a:t>
            </a:r>
            <a:r>
              <a:rPr lang="en-GB" dirty="0" smtClean="0"/>
              <a:t>he </a:t>
            </a:r>
            <a:r>
              <a:rPr lang="en-GB" dirty="0"/>
              <a:t>most powerful single modification that enhances “achievement” is feedback.</a:t>
            </a:r>
          </a:p>
          <a:p>
            <a:pPr lvl="1" algn="just">
              <a:lnSpc>
                <a:spcPct val="80000"/>
              </a:lnSpc>
              <a:defRPr/>
            </a:pPr>
            <a:r>
              <a:rPr lang="en-GB" dirty="0"/>
              <a:t>It permeates through the whole of </a:t>
            </a:r>
            <a:r>
              <a:rPr lang="en-GB" dirty="0" smtClean="0"/>
              <a:t>GP training.</a:t>
            </a:r>
          </a:p>
          <a:p>
            <a:pPr lvl="1" algn="just">
              <a:lnSpc>
                <a:spcPct val="80000"/>
              </a:lnSpc>
              <a:defRPr/>
            </a:pPr>
            <a:r>
              <a:rPr lang="en-GB" dirty="0" smtClean="0"/>
              <a:t>And it features in ALL aspects of our lives</a:t>
            </a:r>
          </a:p>
          <a:p>
            <a:pPr lvl="1" algn="just">
              <a:lnSpc>
                <a:spcPct val="80000"/>
              </a:lnSpc>
              <a:defRPr/>
            </a:pPr>
            <a:r>
              <a:rPr lang="en-GB" dirty="0" smtClean="0"/>
              <a:t>It’s a life skill (happy families)</a:t>
            </a:r>
            <a:endParaRPr lang="en-GB" dirty="0"/>
          </a:p>
          <a:p>
            <a:endParaRPr lang="en-GB" dirty="0" smtClean="0"/>
          </a:p>
          <a:p>
            <a:pPr eaLnBrk="1" hangingPunct="1"/>
            <a:endParaRPr lang="en-GB" dirty="0" smtClean="0"/>
          </a:p>
        </p:txBody>
      </p:sp>
    </p:spTree>
    <p:extLst>
      <p:ext uri="{BB962C8B-B14F-4D97-AF65-F5344CB8AC3E}">
        <p14:creationId xmlns:p14="http://schemas.microsoft.com/office/powerpoint/2010/main" val="6456808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2. The positivity of feedback</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8524602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positivity of feedback</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37958931"/>
              </p:ext>
            </p:extLst>
          </p:nvPr>
        </p:nvGraphicFramePr>
        <p:xfrm>
          <a:off x="457200" y="1417638"/>
          <a:ext cx="8507288" cy="51454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48255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r>
              <a:rPr lang="en-GB" sz="4000" dirty="0" smtClean="0"/>
              <a:t>THE POSITIVITY OF FEEDBACK</a:t>
            </a:r>
            <a:endParaRPr lang="en-GB" sz="4000" dirty="0"/>
          </a:p>
        </p:txBody>
      </p:sp>
      <p:sp>
        <p:nvSpPr>
          <p:cNvPr id="8195" name="Rectangle 3"/>
          <p:cNvSpPr>
            <a:spLocks noGrp="1" noChangeArrowheads="1"/>
          </p:cNvSpPr>
          <p:nvPr>
            <p:ph idx="1"/>
          </p:nvPr>
        </p:nvSpPr>
        <p:spPr/>
        <p:txBody>
          <a:bodyPr/>
          <a:lstStyle/>
          <a:p>
            <a:pPr algn="ctr">
              <a:buFontTx/>
              <a:buNone/>
            </a:pPr>
            <a:r>
              <a:rPr lang="en-GB"/>
              <a:t>Most people really want to know how they are doing. They want to know if other people like what they’re doing.</a:t>
            </a:r>
          </a:p>
          <a:p>
            <a:pPr algn="ctr">
              <a:buFontTx/>
              <a:buNone/>
            </a:pPr>
            <a:r>
              <a:rPr lang="en-GB"/>
              <a:t> </a:t>
            </a:r>
          </a:p>
          <a:p>
            <a:pPr algn="ctr">
              <a:buFontTx/>
              <a:buNone/>
            </a:pPr>
            <a:r>
              <a:rPr lang="en-GB"/>
              <a:t>They also want to know if something could be done more effectively or if boundaries are being overstepped.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8195">
                                            <p:txEl>
                                              <p:pRg st="0" end="0"/>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8195">
                                            <p:txEl>
                                              <p:pRg st="1" end="1"/>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8195">
                                            <p:txEl>
                                              <p:pRg st="2" end="2"/>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3. THE ART OF GIVING FEEDBACK</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81849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92D050"/>
                </a:solidFill>
              </a:rPr>
              <a:t>A feedback experience</a:t>
            </a:r>
            <a:endParaRPr lang="en-GB" dirty="0">
              <a:solidFill>
                <a:srgbClr val="92D050"/>
              </a:solidFill>
            </a:endParaRPr>
          </a:p>
        </p:txBody>
      </p:sp>
      <p:sp>
        <p:nvSpPr>
          <p:cNvPr id="3" name="Content Placeholder 2"/>
          <p:cNvSpPr>
            <a:spLocks noGrp="1"/>
          </p:cNvSpPr>
          <p:nvPr>
            <p:ph idx="1"/>
          </p:nvPr>
        </p:nvSpPr>
        <p:spPr/>
        <p:txBody>
          <a:bodyPr>
            <a:normAutofit fontScale="92500" lnSpcReduction="20000"/>
          </a:bodyPr>
          <a:lstStyle/>
          <a:p>
            <a:pPr lvl="0"/>
            <a:r>
              <a:rPr lang="en-GB" sz="2400" dirty="0"/>
              <a:t>Think back to a situation when you received feedback.</a:t>
            </a:r>
          </a:p>
          <a:p>
            <a:pPr lvl="0"/>
            <a:r>
              <a:rPr lang="en-GB" sz="2400" dirty="0"/>
              <a:t>What happened?</a:t>
            </a:r>
          </a:p>
          <a:p>
            <a:pPr lvl="0"/>
            <a:r>
              <a:rPr lang="en-GB" sz="2400" dirty="0"/>
              <a:t>How did you </a:t>
            </a:r>
            <a:r>
              <a:rPr lang="en-GB" sz="2400" dirty="0">
                <a:solidFill>
                  <a:srgbClr val="FFC000"/>
                </a:solidFill>
              </a:rPr>
              <a:t>FEEL</a:t>
            </a:r>
            <a:r>
              <a:rPr lang="en-GB" sz="2400" dirty="0"/>
              <a:t>?</a:t>
            </a:r>
          </a:p>
          <a:p>
            <a:pPr lvl="0"/>
            <a:r>
              <a:rPr lang="en-GB" sz="2400" dirty="0"/>
              <a:t>What did you </a:t>
            </a:r>
            <a:r>
              <a:rPr lang="en-GB" sz="2400" dirty="0">
                <a:solidFill>
                  <a:srgbClr val="FFC000"/>
                </a:solidFill>
              </a:rPr>
              <a:t>THINK</a:t>
            </a:r>
            <a:r>
              <a:rPr lang="en-GB" sz="2400" dirty="0"/>
              <a:t>?</a:t>
            </a:r>
          </a:p>
          <a:p>
            <a:pPr marL="914400" lvl="1" indent="-457200">
              <a:buFont typeface="+mj-lt"/>
              <a:buAutoNum type="arabicPeriod"/>
            </a:pPr>
            <a:r>
              <a:rPr lang="en-GB" sz="2000" dirty="0"/>
              <a:t>So was it </a:t>
            </a:r>
            <a:r>
              <a:rPr lang="en-GB" sz="2000" dirty="0">
                <a:solidFill>
                  <a:srgbClr val="FFC000"/>
                </a:solidFill>
              </a:rPr>
              <a:t>positive or negative</a:t>
            </a:r>
            <a:r>
              <a:rPr lang="en-GB" sz="2000" dirty="0"/>
              <a:t>?  </a:t>
            </a:r>
            <a:endParaRPr lang="en-GB" sz="2000" dirty="0" smtClean="0"/>
          </a:p>
          <a:p>
            <a:pPr marL="914400" lvl="1" indent="-457200">
              <a:buFont typeface="+mj-lt"/>
              <a:buAutoNum type="arabicPeriod"/>
            </a:pPr>
            <a:r>
              <a:rPr lang="en-GB" sz="2000" dirty="0" smtClean="0"/>
              <a:t>What was it about the </a:t>
            </a:r>
            <a:r>
              <a:rPr lang="en-GB" sz="2000" dirty="0" smtClean="0">
                <a:solidFill>
                  <a:srgbClr val="FFC000"/>
                </a:solidFill>
              </a:rPr>
              <a:t>content</a:t>
            </a:r>
            <a:r>
              <a:rPr lang="en-GB" sz="2000" dirty="0" smtClean="0"/>
              <a:t> that made it good or bad?</a:t>
            </a:r>
          </a:p>
          <a:p>
            <a:pPr marL="914400" lvl="1" indent="-457200">
              <a:buFont typeface="+mj-lt"/>
              <a:buAutoNum type="arabicPeriod"/>
            </a:pPr>
            <a:r>
              <a:rPr lang="en-GB" sz="2000" dirty="0" smtClean="0"/>
              <a:t>What was it about the </a:t>
            </a:r>
            <a:r>
              <a:rPr lang="en-GB" sz="2000" dirty="0" smtClean="0">
                <a:solidFill>
                  <a:srgbClr val="FFC000"/>
                </a:solidFill>
              </a:rPr>
              <a:t>process</a:t>
            </a:r>
            <a:r>
              <a:rPr lang="en-GB" sz="2000" dirty="0" smtClean="0"/>
              <a:t> that made it good or bad?</a:t>
            </a:r>
          </a:p>
          <a:p>
            <a:pPr marL="914400" lvl="1" indent="-457200">
              <a:buFont typeface="+mj-lt"/>
              <a:buAutoNum type="arabicPeriod"/>
            </a:pPr>
            <a:r>
              <a:rPr lang="en-GB" sz="2000" dirty="0" smtClean="0"/>
              <a:t>Was there anything about </a:t>
            </a:r>
            <a:r>
              <a:rPr lang="en-GB" sz="2000" dirty="0" smtClean="0">
                <a:solidFill>
                  <a:srgbClr val="FFC000"/>
                </a:solidFill>
              </a:rPr>
              <a:t>YOU</a:t>
            </a:r>
            <a:r>
              <a:rPr lang="en-GB" sz="2000" dirty="0" smtClean="0"/>
              <a:t> that made it good or bad?</a:t>
            </a:r>
          </a:p>
          <a:p>
            <a:pPr marL="914400" lvl="1" indent="-457200">
              <a:buFont typeface="+mj-lt"/>
              <a:buAutoNum type="arabicPeriod"/>
            </a:pPr>
            <a:r>
              <a:rPr lang="en-GB" sz="2000" dirty="0" smtClean="0"/>
              <a:t>Did </a:t>
            </a:r>
            <a:r>
              <a:rPr lang="en-GB" sz="2000" dirty="0"/>
              <a:t>you gain a new </a:t>
            </a:r>
            <a:r>
              <a:rPr lang="en-GB" sz="2000" dirty="0">
                <a:solidFill>
                  <a:srgbClr val="FFC000"/>
                </a:solidFill>
              </a:rPr>
              <a:t>insight</a:t>
            </a:r>
            <a:r>
              <a:rPr lang="en-GB" sz="2000" dirty="0"/>
              <a:t>?  </a:t>
            </a:r>
            <a:r>
              <a:rPr lang="en-GB" sz="2000" dirty="0" smtClean="0"/>
              <a:t>If not, why not</a:t>
            </a:r>
            <a:r>
              <a:rPr lang="en-GB" sz="2000" dirty="0"/>
              <a:t>?</a:t>
            </a:r>
          </a:p>
          <a:p>
            <a:pPr marL="914400" lvl="1" indent="-457200">
              <a:buFont typeface="+mj-lt"/>
              <a:buAutoNum type="arabicPeriod"/>
            </a:pPr>
            <a:r>
              <a:rPr lang="en-GB" sz="2000" dirty="0"/>
              <a:t>Did you </a:t>
            </a:r>
            <a:r>
              <a:rPr lang="en-GB" sz="2000" dirty="0">
                <a:solidFill>
                  <a:srgbClr val="FFC000"/>
                </a:solidFill>
              </a:rPr>
              <a:t>reflect, </a:t>
            </a:r>
            <a:r>
              <a:rPr lang="en-GB" sz="2000" dirty="0" smtClean="0">
                <a:solidFill>
                  <a:srgbClr val="FFC000"/>
                </a:solidFill>
              </a:rPr>
              <a:t>learn and plan</a:t>
            </a:r>
            <a:r>
              <a:rPr lang="en-GB" sz="2000" dirty="0"/>
              <a:t>?  </a:t>
            </a:r>
            <a:r>
              <a:rPr lang="en-GB" sz="2000" dirty="0" smtClean="0"/>
              <a:t>If not, why </a:t>
            </a:r>
            <a:r>
              <a:rPr lang="en-GB" sz="2000" dirty="0"/>
              <a:t>not?</a:t>
            </a:r>
          </a:p>
          <a:p>
            <a:pPr marL="914400" lvl="1" indent="-457200">
              <a:buFont typeface="+mj-lt"/>
              <a:buAutoNum type="arabicPeriod"/>
            </a:pPr>
            <a:r>
              <a:rPr lang="en-GB" sz="2000" dirty="0"/>
              <a:t>Did anything </a:t>
            </a:r>
            <a:r>
              <a:rPr lang="en-GB" sz="2000" dirty="0">
                <a:solidFill>
                  <a:srgbClr val="FFC000"/>
                </a:solidFill>
              </a:rPr>
              <a:t>change</a:t>
            </a:r>
            <a:r>
              <a:rPr lang="en-GB" sz="2000" dirty="0"/>
              <a:t>?  </a:t>
            </a:r>
            <a:r>
              <a:rPr lang="en-GB" sz="2000" dirty="0" smtClean="0"/>
              <a:t>If not, why </a:t>
            </a:r>
            <a:r>
              <a:rPr lang="en-GB" sz="2000" dirty="0"/>
              <a:t>not?  What might have helped it change</a:t>
            </a:r>
            <a:r>
              <a:rPr lang="en-GB" sz="2000" dirty="0" smtClean="0"/>
              <a:t>?</a:t>
            </a:r>
            <a:endParaRPr lang="en-GB" sz="2000" dirty="0"/>
          </a:p>
        </p:txBody>
      </p:sp>
    </p:spTree>
    <p:extLst>
      <p:ext uri="{BB962C8B-B14F-4D97-AF65-F5344CB8AC3E}">
        <p14:creationId xmlns:p14="http://schemas.microsoft.com/office/powerpoint/2010/main" val="32108130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GB" dirty="0"/>
              <a:t>Feedback is </a:t>
            </a:r>
            <a:r>
              <a:rPr lang="en-GB" dirty="0" smtClean="0"/>
              <a:t>NOT ABOUT:</a:t>
            </a:r>
            <a:endParaRPr lang="en-GB" dirty="0"/>
          </a:p>
        </p:txBody>
      </p:sp>
      <p:sp>
        <p:nvSpPr>
          <p:cNvPr id="9219" name="Rectangle 3"/>
          <p:cNvSpPr>
            <a:spLocks noGrp="1" noChangeArrowheads="1"/>
          </p:cNvSpPr>
          <p:nvPr>
            <p:ph idx="1"/>
          </p:nvPr>
        </p:nvSpPr>
        <p:spPr>
          <a:xfrm>
            <a:off x="594360" y="2194560"/>
            <a:ext cx="7955280" cy="2098536"/>
          </a:xfrm>
        </p:spPr>
        <p:txBody>
          <a:bodyPr>
            <a:normAutofit/>
          </a:bodyPr>
          <a:lstStyle/>
          <a:p>
            <a:r>
              <a:rPr lang="en-GB" sz="2400" dirty="0" smtClean="0"/>
              <a:t>Praise </a:t>
            </a:r>
            <a:r>
              <a:rPr lang="en-GB" sz="2400" dirty="0"/>
              <a:t>or blame, approval or disapproval</a:t>
            </a:r>
            <a:r>
              <a:rPr lang="en-GB" sz="2400" dirty="0" smtClean="0"/>
              <a:t>.</a:t>
            </a:r>
          </a:p>
          <a:p>
            <a:pPr>
              <a:lnSpc>
                <a:spcPct val="90000"/>
              </a:lnSpc>
            </a:pPr>
            <a:r>
              <a:rPr lang="en-GB" sz="2400" dirty="0" smtClean="0"/>
              <a:t>How well you did in a test or exercise. </a:t>
            </a:r>
          </a:p>
          <a:p>
            <a:pPr>
              <a:lnSpc>
                <a:spcPct val="90000"/>
              </a:lnSpc>
            </a:pPr>
            <a:r>
              <a:rPr lang="en-GB" sz="2400" dirty="0" smtClean="0"/>
              <a:t>Telling a person what to do.</a:t>
            </a:r>
          </a:p>
          <a:p>
            <a:pPr>
              <a:lnSpc>
                <a:spcPct val="90000"/>
              </a:lnSpc>
            </a:pPr>
            <a:r>
              <a:rPr lang="en-GB" sz="2400" dirty="0" smtClean="0"/>
              <a:t>Making premature judgements about a person.</a:t>
            </a:r>
          </a:p>
          <a:p>
            <a:pPr>
              <a:lnSpc>
                <a:spcPct val="90000"/>
              </a:lnSpc>
            </a:pPr>
            <a:endParaRPr lang="en-GB" sz="2400" dirty="0"/>
          </a:p>
        </p:txBody>
      </p:sp>
      <p:sp>
        <p:nvSpPr>
          <p:cNvPr id="2" name="TextBox 1"/>
          <p:cNvSpPr txBox="1"/>
          <p:nvPr/>
        </p:nvSpPr>
        <p:spPr>
          <a:xfrm>
            <a:off x="323528" y="4581128"/>
            <a:ext cx="4176464" cy="646331"/>
          </a:xfrm>
          <a:prstGeom prst="rect">
            <a:avLst/>
          </a:prstGeom>
          <a:noFill/>
        </p:spPr>
        <p:txBody>
          <a:bodyPr wrap="square" rtlCol="0">
            <a:spAutoFit/>
          </a:bodyPr>
          <a:lstStyle/>
          <a:p>
            <a:pPr algn="just"/>
            <a:r>
              <a:rPr lang="en-GB" dirty="0" smtClean="0">
                <a:solidFill>
                  <a:srgbClr val="FF0000"/>
                </a:solidFill>
              </a:rPr>
              <a:t>CRITICISM </a:t>
            </a:r>
            <a:r>
              <a:rPr lang="en-GB" dirty="0" smtClean="0"/>
              <a:t>is about dumping anger, telling people how they should be.</a:t>
            </a:r>
          </a:p>
        </p:txBody>
      </p:sp>
      <p:sp>
        <p:nvSpPr>
          <p:cNvPr id="5" name="TextBox 4"/>
          <p:cNvSpPr txBox="1"/>
          <p:nvPr/>
        </p:nvSpPr>
        <p:spPr>
          <a:xfrm>
            <a:off x="4644008" y="4581872"/>
            <a:ext cx="4176464" cy="1477328"/>
          </a:xfrm>
          <a:prstGeom prst="rect">
            <a:avLst/>
          </a:prstGeom>
          <a:noFill/>
        </p:spPr>
        <p:txBody>
          <a:bodyPr wrap="square" rtlCol="0">
            <a:spAutoFit/>
          </a:bodyPr>
          <a:lstStyle/>
          <a:p>
            <a:pPr algn="just"/>
            <a:r>
              <a:rPr lang="en-GB" dirty="0" smtClean="0">
                <a:solidFill>
                  <a:srgbClr val="92D050"/>
                </a:solidFill>
              </a:rPr>
              <a:t>FEEDBACK</a:t>
            </a:r>
            <a:r>
              <a:rPr lang="en-GB" dirty="0" smtClean="0"/>
              <a:t> is </a:t>
            </a:r>
            <a:r>
              <a:rPr lang="en-GB" dirty="0"/>
              <a:t>about real life and your normal day to day </a:t>
            </a:r>
            <a:r>
              <a:rPr lang="en-GB" dirty="0" smtClean="0"/>
              <a:t>work/activities.  It’s designed to reinforce or change behaviour.</a:t>
            </a:r>
            <a:endParaRPr lang="en-GB" dirty="0"/>
          </a:p>
          <a:p>
            <a:endParaRPr lang="en-GB"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fade">
                                      <p:cBhvr>
                                        <p:cTn id="12" dur="2000"/>
                                        <p:tgtEl>
                                          <p:spTgt spid="92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animEffect transition="in" filter="fade">
                                      <p:cBhvr>
                                        <p:cTn id="17" dur="2000"/>
                                        <p:tgtEl>
                                          <p:spTgt spid="92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9">
                                            <p:txEl>
                                              <p:pRg st="2" end="2"/>
                                            </p:txEl>
                                          </p:spTgt>
                                        </p:tgtEl>
                                        <p:attrNameLst>
                                          <p:attrName>style.visibility</p:attrName>
                                        </p:attrNameLst>
                                      </p:cBhvr>
                                      <p:to>
                                        <p:strVal val="visible"/>
                                      </p:to>
                                    </p:set>
                                    <p:animEffect transition="in" filter="fade">
                                      <p:cBhvr>
                                        <p:cTn id="22" dur="2000"/>
                                        <p:tgtEl>
                                          <p:spTgt spid="921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219">
                                            <p:txEl>
                                              <p:pRg st="3" end="3"/>
                                            </p:txEl>
                                          </p:spTgt>
                                        </p:tgtEl>
                                        <p:attrNameLst>
                                          <p:attrName>style.visibility</p:attrName>
                                        </p:attrNameLst>
                                      </p:cBhvr>
                                      <p:to>
                                        <p:strVal val="visible"/>
                                      </p:to>
                                    </p:set>
                                    <p:animEffect transition="in" filter="fade">
                                      <p:cBhvr>
                                        <p:cTn id="27" dur="20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YOUR STARTING POINT</a:t>
            </a:r>
            <a:endParaRPr lang="en-GB" dirty="0"/>
          </a:p>
        </p:txBody>
      </p:sp>
      <p:sp>
        <p:nvSpPr>
          <p:cNvPr id="4" name="Rectangle 3"/>
          <p:cNvSpPr txBox="1">
            <a:spLocks noChangeArrowheads="1"/>
          </p:cNvSpPr>
          <p:nvPr/>
        </p:nvSpPr>
        <p:spPr bwMode="auto">
          <a:xfrm>
            <a:off x="827584" y="2204864"/>
            <a:ext cx="3810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smtClean="0">
                <a:solidFill>
                  <a:srgbClr val="00B050"/>
                </a:solidFill>
              </a:rPr>
              <a:t>Positive</a:t>
            </a:r>
          </a:p>
          <a:p>
            <a:r>
              <a:rPr lang="en-GB" sz="2200" dirty="0" smtClean="0"/>
              <a:t>Mutual respect</a:t>
            </a:r>
          </a:p>
          <a:p>
            <a:r>
              <a:rPr lang="en-GB" sz="2200" dirty="0" smtClean="0"/>
              <a:t>Genuineness</a:t>
            </a:r>
          </a:p>
          <a:p>
            <a:r>
              <a:rPr lang="en-GB" sz="2200" dirty="0" smtClean="0"/>
              <a:t>Giving time</a:t>
            </a:r>
          </a:p>
          <a:p>
            <a:r>
              <a:rPr lang="en-GB" sz="2200" dirty="0" smtClean="0"/>
              <a:t>Enthusiasm</a:t>
            </a:r>
          </a:p>
          <a:p>
            <a:r>
              <a:rPr lang="en-GB" sz="2200" dirty="0" smtClean="0">
                <a:latin typeface="Times New Roman" panose="02020603050405020304" pitchFamily="18" charset="0"/>
              </a:rPr>
              <a:t>“</a:t>
            </a:r>
            <a:r>
              <a:rPr lang="en-GB" sz="2200" dirty="0" smtClean="0"/>
              <a:t>Unconditional positive regard</a:t>
            </a:r>
            <a:r>
              <a:rPr lang="en-GB" sz="2200" dirty="0" smtClean="0">
                <a:latin typeface="Times New Roman" panose="02020603050405020304" pitchFamily="18" charset="0"/>
              </a:rPr>
              <a:t>”</a:t>
            </a:r>
            <a:endParaRPr lang="en-GB" sz="2200" dirty="0" smtClean="0"/>
          </a:p>
          <a:p>
            <a:endParaRPr lang="en-GB" dirty="0"/>
          </a:p>
        </p:txBody>
      </p:sp>
      <p:sp>
        <p:nvSpPr>
          <p:cNvPr id="5" name="Rectangle 4"/>
          <p:cNvSpPr txBox="1">
            <a:spLocks noChangeArrowheads="1"/>
          </p:cNvSpPr>
          <p:nvPr/>
        </p:nvSpPr>
        <p:spPr>
          <a:xfrm>
            <a:off x="4932040" y="2204864"/>
            <a:ext cx="3810000" cy="4114800"/>
          </a:xfrm>
          <a:prstGeom prst="rect">
            <a:avLst/>
          </a:prstGeom>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None/>
            </a:pPr>
            <a:r>
              <a:rPr lang="en-GB" b="1" dirty="0" smtClean="0">
                <a:solidFill>
                  <a:srgbClr val="FF0000"/>
                </a:solidFill>
              </a:rPr>
              <a:t>Negative</a:t>
            </a:r>
            <a:endParaRPr lang="en-GB" sz="2200" b="1" dirty="0" smtClean="0">
              <a:solidFill>
                <a:srgbClr val="FF0000"/>
              </a:solidFill>
            </a:endParaRPr>
          </a:p>
          <a:p>
            <a:r>
              <a:rPr lang="en-GB" sz="2200" dirty="0" smtClean="0"/>
              <a:t>Humiliation</a:t>
            </a:r>
          </a:p>
          <a:p>
            <a:r>
              <a:rPr lang="en-GB" sz="2200" dirty="0" smtClean="0"/>
              <a:t>Commenting on personality</a:t>
            </a:r>
          </a:p>
          <a:p>
            <a:r>
              <a:rPr lang="en-GB" sz="2200" dirty="0" smtClean="0"/>
              <a:t>No time for discussion</a:t>
            </a:r>
          </a:p>
          <a:p>
            <a:r>
              <a:rPr lang="en-GB" sz="2200" dirty="0" smtClean="0"/>
              <a:t>Lack of interest</a:t>
            </a:r>
          </a:p>
          <a:p>
            <a:r>
              <a:rPr lang="en-GB" sz="2200" dirty="0" smtClean="0"/>
              <a:t>Given too late</a:t>
            </a:r>
          </a:p>
          <a:p>
            <a:pPr>
              <a:buFontTx/>
              <a:buNone/>
            </a:pPr>
            <a:endParaRPr lang="en-GB" dirty="0"/>
          </a:p>
        </p:txBody>
      </p:sp>
    </p:spTree>
    <p:extLst>
      <p:ext uri="{BB962C8B-B14F-4D97-AF65-F5344CB8AC3E}">
        <p14:creationId xmlns:p14="http://schemas.microsoft.com/office/powerpoint/2010/main" val="6513234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GB" dirty="0" smtClean="0"/>
              <a:t>before </a:t>
            </a:r>
            <a:r>
              <a:rPr lang="en-GB" dirty="0"/>
              <a:t>you give feedback</a:t>
            </a:r>
          </a:p>
        </p:txBody>
      </p:sp>
      <p:sp>
        <p:nvSpPr>
          <p:cNvPr id="49155" name="Rectangle 3"/>
          <p:cNvSpPr>
            <a:spLocks noGrp="1" noChangeArrowheads="1"/>
          </p:cNvSpPr>
          <p:nvPr>
            <p:ph idx="1"/>
          </p:nvPr>
        </p:nvSpPr>
        <p:spPr/>
        <p:txBody>
          <a:bodyPr>
            <a:normAutofit/>
          </a:bodyPr>
          <a:lstStyle/>
          <a:p>
            <a:pPr>
              <a:buFontTx/>
              <a:buNone/>
            </a:pPr>
            <a:r>
              <a:rPr lang="en-GB" sz="2800" dirty="0" smtClean="0"/>
              <a:t>Always </a:t>
            </a:r>
            <a:r>
              <a:rPr lang="en-GB" sz="2800" dirty="0"/>
              <a:t>ask yourself:</a:t>
            </a:r>
          </a:p>
          <a:p>
            <a:r>
              <a:rPr lang="en-GB" dirty="0"/>
              <a:t>What is my </a:t>
            </a:r>
            <a:r>
              <a:rPr lang="en-GB" dirty="0">
                <a:solidFill>
                  <a:srgbClr val="FFFF00"/>
                </a:solidFill>
              </a:rPr>
              <a:t>intention</a:t>
            </a:r>
            <a:r>
              <a:rPr lang="en-GB" dirty="0"/>
              <a:t> behind giving this person feedback?</a:t>
            </a:r>
          </a:p>
          <a:p>
            <a:r>
              <a:rPr lang="en-GB" dirty="0"/>
              <a:t>How am </a:t>
            </a:r>
            <a:r>
              <a:rPr lang="en-GB" dirty="0">
                <a:solidFill>
                  <a:srgbClr val="FFFF00"/>
                </a:solidFill>
              </a:rPr>
              <a:t>I</a:t>
            </a:r>
            <a:r>
              <a:rPr lang="en-GB" dirty="0"/>
              <a:t> </a:t>
            </a:r>
            <a:r>
              <a:rPr lang="en-GB" dirty="0">
                <a:solidFill>
                  <a:srgbClr val="FFFF00"/>
                </a:solidFill>
              </a:rPr>
              <a:t>feeling</a:t>
            </a:r>
            <a:r>
              <a:rPr lang="en-GB" dirty="0"/>
              <a:t> about giving it?</a:t>
            </a:r>
          </a:p>
          <a:p>
            <a:r>
              <a:rPr lang="en-GB" dirty="0"/>
              <a:t>How is the </a:t>
            </a:r>
            <a:r>
              <a:rPr lang="en-GB" dirty="0">
                <a:solidFill>
                  <a:srgbClr val="FFFF00"/>
                </a:solidFill>
              </a:rPr>
              <a:t>other person </a:t>
            </a:r>
            <a:r>
              <a:rPr lang="en-GB" dirty="0" smtClean="0">
                <a:solidFill>
                  <a:srgbClr val="FFFF00"/>
                </a:solidFill>
              </a:rPr>
              <a:t>feeling</a:t>
            </a:r>
            <a:endParaRPr lang="en-GB" dirty="0"/>
          </a:p>
          <a:p>
            <a:pPr marL="0" indent="0">
              <a:buNone/>
            </a:pPr>
            <a:endParaRPr lang="en-GB" sz="2800" dirty="0" smtClean="0">
              <a:solidFill>
                <a:schemeClr val="folHlink"/>
              </a:solidFill>
            </a:endParaRPr>
          </a:p>
          <a:p>
            <a:pPr marL="0" indent="0" algn="ctr">
              <a:buNone/>
            </a:pPr>
            <a:r>
              <a:rPr lang="en-GB" sz="2800" dirty="0" smtClean="0">
                <a:solidFill>
                  <a:srgbClr val="FFFF00"/>
                </a:solidFill>
              </a:rPr>
              <a:t>BOTH PEOPLE (GIVER &amp; RECIEVER) SHOULD BE IN A GOOD ENOUGH STATE</a:t>
            </a:r>
            <a:endParaRPr lang="en-GB" sz="2800" dirty="0">
              <a:solidFill>
                <a:srgbClr val="FFFF00"/>
              </a:solidFill>
            </a:endParaRPr>
          </a:p>
          <a:p>
            <a:endParaRPr lang="en-GB" sz="2800" dirty="0">
              <a:solidFill>
                <a:schemeClr val="folHlink"/>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dissolve">
                                      <p:cBhvr>
                                        <p:cTn id="7" dur="500"/>
                                        <p:tgtEl>
                                          <p:spTgt spid="491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155">
                                            <p:txEl>
                                              <p:pRg st="0" end="0"/>
                                            </p:txEl>
                                          </p:spTgt>
                                        </p:tgtEl>
                                        <p:attrNameLst>
                                          <p:attrName>style.visibility</p:attrName>
                                        </p:attrNameLst>
                                      </p:cBhvr>
                                      <p:to>
                                        <p:strVal val="visible"/>
                                      </p:to>
                                    </p:set>
                                    <p:animEffect transition="in" filter="dissolve">
                                      <p:cBhvr>
                                        <p:cTn id="12" dur="500"/>
                                        <p:tgtEl>
                                          <p:spTgt spid="491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155">
                                            <p:txEl>
                                              <p:pRg st="1" end="1"/>
                                            </p:txEl>
                                          </p:spTgt>
                                        </p:tgtEl>
                                        <p:attrNameLst>
                                          <p:attrName>style.visibility</p:attrName>
                                        </p:attrNameLst>
                                      </p:cBhvr>
                                      <p:to>
                                        <p:strVal val="visible"/>
                                      </p:to>
                                    </p:set>
                                    <p:animEffect transition="in" filter="dissolve">
                                      <p:cBhvr>
                                        <p:cTn id="17" dur="500"/>
                                        <p:tgtEl>
                                          <p:spTgt spid="491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9155">
                                            <p:txEl>
                                              <p:pRg st="2" end="2"/>
                                            </p:txEl>
                                          </p:spTgt>
                                        </p:tgtEl>
                                        <p:attrNameLst>
                                          <p:attrName>style.visibility</p:attrName>
                                        </p:attrNameLst>
                                      </p:cBhvr>
                                      <p:to>
                                        <p:strVal val="visible"/>
                                      </p:to>
                                    </p:set>
                                    <p:animEffect transition="in" filter="dissolve">
                                      <p:cBhvr>
                                        <p:cTn id="22" dur="500"/>
                                        <p:tgtEl>
                                          <p:spTgt spid="491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9155">
                                            <p:txEl>
                                              <p:pRg st="3" end="3"/>
                                            </p:txEl>
                                          </p:spTgt>
                                        </p:tgtEl>
                                        <p:attrNameLst>
                                          <p:attrName>style.visibility</p:attrName>
                                        </p:attrNameLst>
                                      </p:cBhvr>
                                      <p:to>
                                        <p:strVal val="visible"/>
                                      </p:to>
                                    </p:set>
                                    <p:animEffect transition="in" filter="dissolve">
                                      <p:cBhvr>
                                        <p:cTn id="27" dur="500"/>
                                        <p:tgtEl>
                                          <p:spTgt spid="4915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9155">
                                            <p:txEl>
                                              <p:pRg st="5" end="5"/>
                                            </p:txEl>
                                          </p:spTgt>
                                        </p:tgtEl>
                                        <p:attrNameLst>
                                          <p:attrName>style.visibility</p:attrName>
                                        </p:attrNameLst>
                                      </p:cBhvr>
                                      <p:to>
                                        <p:strVal val="visible"/>
                                      </p:to>
                                    </p:set>
                                    <p:animEffect transition="in" filter="dissolve">
                                      <p:cBhvr>
                                        <p:cTn id="32" dur="500"/>
                                        <p:tgtEl>
                                          <p:spTgt spid="491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P spid="49155"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r>
              <a:rPr lang="en-GB" sz="4000" dirty="0" smtClean="0"/>
              <a:t>WHEN YOU GIVE FEEDBACK</a:t>
            </a:r>
            <a:endParaRPr lang="en-GB" sz="4000" dirty="0"/>
          </a:p>
        </p:txBody>
      </p:sp>
      <p:sp>
        <p:nvSpPr>
          <p:cNvPr id="14339" name="Rectangle 3"/>
          <p:cNvSpPr>
            <a:spLocks noGrp="1" noChangeArrowheads="1"/>
          </p:cNvSpPr>
          <p:nvPr>
            <p:ph idx="1"/>
          </p:nvPr>
        </p:nvSpPr>
        <p:spPr/>
        <p:txBody>
          <a:bodyPr>
            <a:normAutofit fontScale="92500" lnSpcReduction="20000"/>
          </a:bodyPr>
          <a:lstStyle/>
          <a:p>
            <a:pPr>
              <a:lnSpc>
                <a:spcPct val="80000"/>
              </a:lnSpc>
            </a:pPr>
            <a:r>
              <a:rPr lang="en-GB" sz="2400" i="1" dirty="0" smtClean="0"/>
              <a:t>TIMELY              </a:t>
            </a:r>
            <a:r>
              <a:rPr lang="en-GB" sz="1800" i="1" dirty="0" smtClean="0"/>
              <a:t>- close to the event as possible, right time, right place</a:t>
            </a:r>
            <a:endParaRPr lang="en-GB" sz="1800" i="1" dirty="0"/>
          </a:p>
          <a:p>
            <a:pPr>
              <a:lnSpc>
                <a:spcPct val="80000"/>
              </a:lnSpc>
            </a:pPr>
            <a:r>
              <a:rPr lang="en-GB" sz="2400" i="1" dirty="0" smtClean="0"/>
              <a:t>SELECTIVE        </a:t>
            </a:r>
            <a:r>
              <a:rPr lang="en-GB" sz="1900" i="1" dirty="0" smtClean="0"/>
              <a:t>– 2/3 key issues not 22!</a:t>
            </a:r>
            <a:endParaRPr lang="en-GB" sz="2400" i="1" dirty="0"/>
          </a:p>
          <a:p>
            <a:pPr>
              <a:lnSpc>
                <a:spcPct val="80000"/>
              </a:lnSpc>
            </a:pPr>
            <a:r>
              <a:rPr lang="en-GB" sz="2400" i="1" dirty="0" smtClean="0"/>
              <a:t>BALANCED      </a:t>
            </a:r>
            <a:r>
              <a:rPr lang="en-GB" sz="1800" i="1" dirty="0" smtClean="0"/>
              <a:t>- between good and bad</a:t>
            </a:r>
            <a:endParaRPr lang="en-GB" sz="1800" i="1" dirty="0"/>
          </a:p>
          <a:p>
            <a:pPr>
              <a:lnSpc>
                <a:spcPct val="80000"/>
              </a:lnSpc>
            </a:pPr>
            <a:r>
              <a:rPr lang="en-GB" sz="2400" i="1" dirty="0"/>
              <a:t>SUGGESTIONS </a:t>
            </a:r>
            <a:r>
              <a:rPr lang="en-GB" sz="1900" i="1" dirty="0" smtClean="0"/>
              <a:t>- rather </a:t>
            </a:r>
            <a:r>
              <a:rPr lang="en-GB" sz="1900" i="1" dirty="0"/>
              <a:t>than  PRESCRIPTIONS</a:t>
            </a:r>
          </a:p>
          <a:p>
            <a:pPr>
              <a:lnSpc>
                <a:spcPct val="80000"/>
              </a:lnSpc>
            </a:pPr>
            <a:r>
              <a:rPr lang="en-GB" sz="2400" i="1" dirty="0" smtClean="0"/>
              <a:t>DESCRIPTIVE    </a:t>
            </a:r>
            <a:r>
              <a:rPr lang="en-GB" sz="1900" i="1" dirty="0" smtClean="0"/>
              <a:t>- not judgemental</a:t>
            </a:r>
            <a:r>
              <a:rPr lang="en-GB" sz="2400" i="1" dirty="0"/>
              <a:t>			</a:t>
            </a:r>
          </a:p>
          <a:p>
            <a:pPr>
              <a:lnSpc>
                <a:spcPct val="80000"/>
              </a:lnSpc>
            </a:pPr>
            <a:r>
              <a:rPr lang="en-GB" sz="2400" i="1" dirty="0"/>
              <a:t>SPECIFIC </a:t>
            </a:r>
            <a:r>
              <a:rPr lang="en-GB" sz="2400" i="1" dirty="0" smtClean="0"/>
              <a:t>         </a:t>
            </a:r>
            <a:r>
              <a:rPr lang="en-GB" sz="1900" i="1" dirty="0" smtClean="0"/>
              <a:t>- or </a:t>
            </a:r>
            <a:r>
              <a:rPr lang="en-GB" sz="1900" i="1" dirty="0"/>
              <a:t>focussed</a:t>
            </a:r>
          </a:p>
          <a:p>
            <a:pPr>
              <a:lnSpc>
                <a:spcPct val="80000"/>
              </a:lnSpc>
              <a:buFontTx/>
              <a:buNone/>
            </a:pPr>
            <a:r>
              <a:rPr lang="en-GB" sz="1900" i="1" dirty="0"/>
              <a:t>			</a:t>
            </a:r>
            <a:r>
              <a:rPr lang="en-GB" sz="1900" i="1" dirty="0" smtClean="0"/>
              <a:t>        - Avoid </a:t>
            </a:r>
            <a:r>
              <a:rPr lang="en-GB" sz="1900" i="1" dirty="0"/>
              <a:t>personal comments</a:t>
            </a:r>
          </a:p>
          <a:p>
            <a:pPr>
              <a:lnSpc>
                <a:spcPct val="80000"/>
              </a:lnSpc>
              <a:buFontTx/>
              <a:buNone/>
            </a:pPr>
            <a:r>
              <a:rPr lang="en-GB" sz="1900" i="1" dirty="0"/>
              <a:t>			 </a:t>
            </a:r>
            <a:r>
              <a:rPr lang="en-GB" sz="1900" i="1" dirty="0" smtClean="0"/>
              <a:t>       - Avoid </a:t>
            </a:r>
            <a:r>
              <a:rPr lang="en-GB" sz="1900" i="1" dirty="0"/>
              <a:t>Mixed Messages</a:t>
            </a:r>
          </a:p>
          <a:p>
            <a:pPr>
              <a:lnSpc>
                <a:spcPct val="80000"/>
              </a:lnSpc>
              <a:buFontTx/>
              <a:buNone/>
            </a:pPr>
            <a:r>
              <a:rPr lang="en-GB" sz="1900" i="1" dirty="0"/>
              <a:t>			</a:t>
            </a:r>
            <a:r>
              <a:rPr lang="en-GB" sz="1900" i="1" dirty="0" smtClean="0"/>
              <a:t>        - Avoid </a:t>
            </a:r>
            <a:r>
              <a:rPr lang="en-GB" sz="1900" i="1" dirty="0"/>
              <a:t>diffusion</a:t>
            </a:r>
          </a:p>
          <a:p>
            <a:pPr>
              <a:lnSpc>
                <a:spcPct val="80000"/>
              </a:lnSpc>
            </a:pPr>
            <a:r>
              <a:rPr lang="en-GB" sz="2400" i="1" dirty="0"/>
              <a:t>DIRECTED </a:t>
            </a:r>
            <a:r>
              <a:rPr lang="en-GB" sz="2400" i="1" dirty="0" smtClean="0"/>
              <a:t>        </a:t>
            </a:r>
            <a:r>
              <a:rPr lang="en-GB" sz="1900" i="1" dirty="0" smtClean="0"/>
              <a:t>- towards </a:t>
            </a:r>
            <a:r>
              <a:rPr lang="en-GB" sz="1900" i="1" dirty="0"/>
              <a:t>behaviour that can </a:t>
            </a:r>
            <a:r>
              <a:rPr lang="en-GB" sz="1900" i="1" dirty="0" smtClean="0"/>
              <a:t>be changed             </a:t>
            </a:r>
            <a:r>
              <a:rPr lang="en-GB" sz="1900" i="1" dirty="0"/>
              <a:t>	</a:t>
            </a:r>
            <a:r>
              <a:rPr lang="en-GB" sz="1900" i="1" dirty="0" smtClean="0"/>
              <a:t>                        (not personality)</a:t>
            </a:r>
          </a:p>
          <a:p>
            <a:pPr>
              <a:lnSpc>
                <a:spcPct val="80000"/>
              </a:lnSpc>
            </a:pPr>
            <a:endParaRPr lang="en-GB" sz="1900" i="1" dirty="0" smtClean="0"/>
          </a:p>
          <a:p>
            <a:pPr marL="0" indent="0" algn="r">
              <a:lnSpc>
                <a:spcPct val="80000"/>
              </a:lnSpc>
              <a:buNone/>
            </a:pPr>
            <a:r>
              <a:rPr lang="en-GB" sz="1900" i="1" dirty="0" smtClean="0">
                <a:solidFill>
                  <a:srgbClr val="FFFF00"/>
                </a:solidFill>
              </a:rPr>
              <a:t>(Brown &amp; Leigh’s Feedback Rules, 1996)</a:t>
            </a:r>
            <a:endParaRPr lang="en-GB" sz="1900" i="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dissolve">
                                      <p:cBhvr>
                                        <p:cTn id="7" dur="500"/>
                                        <p:tgtEl>
                                          <p:spTgt spid="143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dissolve">
                                      <p:cBhvr>
                                        <p:cTn id="12" dur="500"/>
                                        <p:tgtEl>
                                          <p:spTgt spid="143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339">
                                            <p:txEl>
                                              <p:pRg st="1" end="1"/>
                                            </p:txEl>
                                          </p:spTgt>
                                        </p:tgtEl>
                                        <p:attrNameLst>
                                          <p:attrName>style.visibility</p:attrName>
                                        </p:attrNameLst>
                                      </p:cBhvr>
                                      <p:to>
                                        <p:strVal val="visible"/>
                                      </p:to>
                                    </p:set>
                                    <p:animEffect transition="in" filter="dissolve">
                                      <p:cBhvr>
                                        <p:cTn id="17" dur="500"/>
                                        <p:tgtEl>
                                          <p:spTgt spid="143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339">
                                            <p:txEl>
                                              <p:pRg st="2" end="2"/>
                                            </p:txEl>
                                          </p:spTgt>
                                        </p:tgtEl>
                                        <p:attrNameLst>
                                          <p:attrName>style.visibility</p:attrName>
                                        </p:attrNameLst>
                                      </p:cBhvr>
                                      <p:to>
                                        <p:strVal val="visible"/>
                                      </p:to>
                                    </p:set>
                                    <p:animEffect transition="in" filter="dissolve">
                                      <p:cBhvr>
                                        <p:cTn id="22" dur="500"/>
                                        <p:tgtEl>
                                          <p:spTgt spid="1433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339">
                                            <p:txEl>
                                              <p:pRg st="3" end="3"/>
                                            </p:txEl>
                                          </p:spTgt>
                                        </p:tgtEl>
                                        <p:attrNameLst>
                                          <p:attrName>style.visibility</p:attrName>
                                        </p:attrNameLst>
                                      </p:cBhvr>
                                      <p:to>
                                        <p:strVal val="visible"/>
                                      </p:to>
                                    </p:set>
                                    <p:animEffect transition="in" filter="dissolve">
                                      <p:cBhvr>
                                        <p:cTn id="27" dur="500"/>
                                        <p:tgtEl>
                                          <p:spTgt spid="1433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339">
                                            <p:txEl>
                                              <p:pRg st="4" end="4"/>
                                            </p:txEl>
                                          </p:spTgt>
                                        </p:tgtEl>
                                        <p:attrNameLst>
                                          <p:attrName>style.visibility</p:attrName>
                                        </p:attrNameLst>
                                      </p:cBhvr>
                                      <p:to>
                                        <p:strVal val="visible"/>
                                      </p:to>
                                    </p:set>
                                    <p:animEffect transition="in" filter="dissolve">
                                      <p:cBhvr>
                                        <p:cTn id="32" dur="500"/>
                                        <p:tgtEl>
                                          <p:spTgt spid="1433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4339">
                                            <p:txEl>
                                              <p:pRg st="5" end="5"/>
                                            </p:txEl>
                                          </p:spTgt>
                                        </p:tgtEl>
                                        <p:attrNameLst>
                                          <p:attrName>style.visibility</p:attrName>
                                        </p:attrNameLst>
                                      </p:cBhvr>
                                      <p:to>
                                        <p:strVal val="visible"/>
                                      </p:to>
                                    </p:set>
                                    <p:animEffect transition="in" filter="dissolve">
                                      <p:cBhvr>
                                        <p:cTn id="37" dur="500"/>
                                        <p:tgtEl>
                                          <p:spTgt spid="1433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4339">
                                            <p:txEl>
                                              <p:pRg st="6" end="6"/>
                                            </p:txEl>
                                          </p:spTgt>
                                        </p:tgtEl>
                                        <p:attrNameLst>
                                          <p:attrName>style.visibility</p:attrName>
                                        </p:attrNameLst>
                                      </p:cBhvr>
                                      <p:to>
                                        <p:strVal val="visible"/>
                                      </p:to>
                                    </p:set>
                                    <p:animEffect transition="in" filter="dissolve">
                                      <p:cBhvr>
                                        <p:cTn id="42" dur="500"/>
                                        <p:tgtEl>
                                          <p:spTgt spid="14339">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4339">
                                            <p:txEl>
                                              <p:pRg st="7" end="7"/>
                                            </p:txEl>
                                          </p:spTgt>
                                        </p:tgtEl>
                                        <p:attrNameLst>
                                          <p:attrName>style.visibility</p:attrName>
                                        </p:attrNameLst>
                                      </p:cBhvr>
                                      <p:to>
                                        <p:strVal val="visible"/>
                                      </p:to>
                                    </p:set>
                                    <p:animEffect transition="in" filter="dissolve">
                                      <p:cBhvr>
                                        <p:cTn id="47" dur="500"/>
                                        <p:tgtEl>
                                          <p:spTgt spid="14339">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4339">
                                            <p:txEl>
                                              <p:pRg st="8" end="8"/>
                                            </p:txEl>
                                          </p:spTgt>
                                        </p:tgtEl>
                                        <p:attrNameLst>
                                          <p:attrName>style.visibility</p:attrName>
                                        </p:attrNameLst>
                                      </p:cBhvr>
                                      <p:to>
                                        <p:strVal val="visible"/>
                                      </p:to>
                                    </p:set>
                                    <p:animEffect transition="in" filter="dissolve">
                                      <p:cBhvr>
                                        <p:cTn id="52" dur="500"/>
                                        <p:tgtEl>
                                          <p:spTgt spid="14339">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4339">
                                            <p:txEl>
                                              <p:pRg st="9" end="9"/>
                                            </p:txEl>
                                          </p:spTgt>
                                        </p:tgtEl>
                                        <p:attrNameLst>
                                          <p:attrName>style.visibility</p:attrName>
                                        </p:attrNameLst>
                                      </p:cBhvr>
                                      <p:to>
                                        <p:strVal val="visible"/>
                                      </p:to>
                                    </p:set>
                                    <p:animEffect transition="in" filter="dissolve">
                                      <p:cBhvr>
                                        <p:cTn id="57" dur="500"/>
                                        <p:tgtEl>
                                          <p:spTgt spid="14339">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4339">
                                            <p:txEl>
                                              <p:pRg st="11" end="11"/>
                                            </p:txEl>
                                          </p:spTgt>
                                        </p:tgtEl>
                                        <p:attrNameLst>
                                          <p:attrName>style.visibility</p:attrName>
                                        </p:attrNameLst>
                                      </p:cBhvr>
                                      <p:to>
                                        <p:strVal val="visible"/>
                                      </p:to>
                                    </p:set>
                                    <p:animEffect transition="in" filter="dissolve">
                                      <p:cBhvr>
                                        <p:cTn id="62" dur="500"/>
                                        <p:tgtEl>
                                          <p:spTgt spid="1433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Micro-skills</a:t>
            </a:r>
            <a:endParaRPr lang="en-GB" dirty="0"/>
          </a:p>
        </p:txBody>
      </p:sp>
      <p:sp>
        <p:nvSpPr>
          <p:cNvPr id="3" name="Content Placeholder 2"/>
          <p:cNvSpPr>
            <a:spLocks noGrp="1"/>
          </p:cNvSpPr>
          <p:nvPr>
            <p:ph idx="1"/>
          </p:nvPr>
        </p:nvSpPr>
        <p:spPr/>
        <p:txBody>
          <a:bodyPr>
            <a:normAutofit/>
          </a:bodyPr>
          <a:lstStyle/>
          <a:p>
            <a:r>
              <a:rPr lang="en-GB" dirty="0" smtClean="0">
                <a:solidFill>
                  <a:srgbClr val="FFFF00"/>
                </a:solidFill>
              </a:rPr>
              <a:t>Active Listening</a:t>
            </a:r>
          </a:p>
          <a:p>
            <a:r>
              <a:rPr lang="en-GB" dirty="0" smtClean="0">
                <a:solidFill>
                  <a:srgbClr val="FFFF00"/>
                </a:solidFill>
              </a:rPr>
              <a:t>Response to Cues</a:t>
            </a:r>
          </a:p>
          <a:p>
            <a:r>
              <a:rPr lang="en-GB" dirty="0" smtClean="0">
                <a:solidFill>
                  <a:srgbClr val="FFFF00"/>
                </a:solidFill>
              </a:rPr>
              <a:t>Open Questions</a:t>
            </a:r>
          </a:p>
          <a:p>
            <a:r>
              <a:rPr lang="en-GB" dirty="0" smtClean="0">
                <a:solidFill>
                  <a:srgbClr val="FFFF00"/>
                </a:solidFill>
              </a:rPr>
              <a:t>Challenge</a:t>
            </a:r>
          </a:p>
          <a:p>
            <a:r>
              <a:rPr lang="en-GB" dirty="0" smtClean="0">
                <a:solidFill>
                  <a:srgbClr val="FFFF00"/>
                </a:solidFill>
              </a:rPr>
              <a:t>Summarising</a:t>
            </a:r>
            <a:endParaRPr lang="en-GB" dirty="0">
              <a:solidFill>
                <a:srgbClr val="FFFF00"/>
              </a:solidFill>
            </a:endParaRPr>
          </a:p>
          <a:p>
            <a:r>
              <a:rPr lang="en-GB" dirty="0" smtClean="0">
                <a:solidFill>
                  <a:srgbClr val="FFFF00"/>
                </a:solidFill>
              </a:rPr>
              <a:t>Facilitating Reflection</a:t>
            </a:r>
          </a:p>
          <a:p>
            <a:r>
              <a:rPr lang="en-GB" dirty="0" smtClean="0">
                <a:solidFill>
                  <a:srgbClr val="FFFF00"/>
                </a:solidFill>
              </a:rPr>
              <a:t>Enabling insight </a:t>
            </a:r>
            <a:r>
              <a:rPr lang="en-GB" sz="1800" dirty="0" smtClean="0"/>
              <a:t>– creating empowering cognitive dissonance.</a:t>
            </a:r>
          </a:p>
          <a:p>
            <a:endParaRPr lang="en-GB" dirty="0"/>
          </a:p>
        </p:txBody>
      </p:sp>
    </p:spTree>
    <p:extLst>
      <p:ext uri="{BB962C8B-B14F-4D97-AF65-F5344CB8AC3E}">
        <p14:creationId xmlns:p14="http://schemas.microsoft.com/office/powerpoint/2010/main" val="42456214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GB" dirty="0" smtClean="0"/>
              <a:t>EXAMPLE s – can you improve on these?</a:t>
            </a:r>
            <a:endParaRPr lang="en-GB" dirty="0"/>
          </a:p>
        </p:txBody>
      </p:sp>
      <p:sp>
        <p:nvSpPr>
          <p:cNvPr id="15363" name="Rectangle 3"/>
          <p:cNvSpPr>
            <a:spLocks noGrp="1" noChangeArrowheads="1"/>
          </p:cNvSpPr>
          <p:nvPr>
            <p:ph idx="1"/>
          </p:nvPr>
        </p:nvSpPr>
        <p:spPr/>
        <p:txBody>
          <a:bodyPr>
            <a:normAutofit/>
          </a:bodyPr>
          <a:lstStyle/>
          <a:p>
            <a:pPr algn="just"/>
            <a:r>
              <a:rPr lang="en-GB" sz="1600" i="1" dirty="0">
                <a:solidFill>
                  <a:schemeClr val="accent2"/>
                </a:solidFill>
              </a:rPr>
              <a:t>"I think your selfish in that you don’t listen to anyone else".          </a:t>
            </a:r>
          </a:p>
          <a:p>
            <a:pPr algn="just"/>
            <a:r>
              <a:rPr lang="en-GB" sz="1600" i="1" dirty="0" smtClean="0">
                <a:solidFill>
                  <a:schemeClr val="accent2"/>
                </a:solidFill>
              </a:rPr>
              <a:t>"</a:t>
            </a:r>
            <a:r>
              <a:rPr lang="en-GB" sz="1600" i="1" dirty="0">
                <a:solidFill>
                  <a:schemeClr val="accent2"/>
                </a:solidFill>
              </a:rPr>
              <a:t>I notice that you don’t look at people when they are talking to you".         </a:t>
            </a:r>
          </a:p>
          <a:p>
            <a:pPr algn="just"/>
            <a:r>
              <a:rPr lang="en-GB" sz="1600" i="1" dirty="0" smtClean="0">
                <a:solidFill>
                  <a:srgbClr val="00B0F0"/>
                </a:solidFill>
              </a:rPr>
              <a:t>‘</a:t>
            </a:r>
            <a:r>
              <a:rPr lang="en-GB" sz="1600" i="1" dirty="0">
                <a:solidFill>
                  <a:srgbClr val="00B0F0"/>
                </a:solidFill>
              </a:rPr>
              <a:t>I really don’t like your </a:t>
            </a:r>
            <a:r>
              <a:rPr lang="en-GB" sz="1600" i="1" dirty="0" smtClean="0">
                <a:solidFill>
                  <a:srgbClr val="00B0F0"/>
                </a:solidFill>
              </a:rPr>
              <a:t>face – it’s so miserable looking at times’</a:t>
            </a:r>
            <a:endParaRPr lang="en-GB" sz="1600" dirty="0">
              <a:solidFill>
                <a:srgbClr val="00B0F0"/>
              </a:solidFill>
            </a:endParaRPr>
          </a:p>
          <a:p>
            <a:pPr algn="just"/>
            <a:r>
              <a:rPr lang="en-GB" sz="1600" i="1" dirty="0">
                <a:solidFill>
                  <a:srgbClr val="00B0F0"/>
                </a:solidFill>
              </a:rPr>
              <a:t>‘It would help me if you smiled more or looked at me when you speak</a:t>
            </a:r>
            <a:r>
              <a:rPr lang="en-GB" sz="1600" i="1" dirty="0" smtClean="0">
                <a:solidFill>
                  <a:srgbClr val="00B0F0"/>
                </a:solidFill>
              </a:rPr>
              <a:t>’</a:t>
            </a:r>
          </a:p>
          <a:p>
            <a:pPr algn="just"/>
            <a:r>
              <a:rPr lang="en-GB" sz="1600" i="1" dirty="0" smtClean="0">
                <a:solidFill>
                  <a:srgbClr val="FFFF00"/>
                </a:solidFill>
              </a:rPr>
              <a:t>‘</a:t>
            </a:r>
            <a:r>
              <a:rPr lang="en-GB" sz="1600" i="1" dirty="0">
                <a:solidFill>
                  <a:srgbClr val="FFFF00"/>
                </a:solidFill>
              </a:rPr>
              <a:t>John, you always look as if you have just got out of bed but your work is good on the </a:t>
            </a:r>
            <a:r>
              <a:rPr lang="en-GB" sz="1600" i="1" dirty="0" smtClean="0">
                <a:solidFill>
                  <a:srgbClr val="FFFF00"/>
                </a:solidFill>
              </a:rPr>
              <a:t>whole’</a:t>
            </a:r>
          </a:p>
          <a:p>
            <a:pPr algn="just"/>
            <a:r>
              <a:rPr lang="en-GB" sz="1600" i="1" dirty="0" smtClean="0">
                <a:solidFill>
                  <a:srgbClr val="FFFF00"/>
                </a:solidFill>
              </a:rPr>
              <a:t>‘John</a:t>
            </a:r>
            <a:r>
              <a:rPr lang="en-GB" sz="1600" i="1" dirty="0">
                <a:solidFill>
                  <a:srgbClr val="FFFF00"/>
                </a:solidFill>
              </a:rPr>
              <a:t>, I would like you to take more care with your appearance in order to make a better impression’</a:t>
            </a:r>
          </a:p>
          <a:p>
            <a:pPr algn="just">
              <a:lnSpc>
                <a:spcPct val="80000"/>
              </a:lnSpc>
            </a:pPr>
            <a:r>
              <a:rPr lang="en-GB" sz="1600" i="1" dirty="0" smtClean="0">
                <a:solidFill>
                  <a:srgbClr val="00FF00"/>
                </a:solidFill>
              </a:rPr>
              <a:t>‘Richard - </a:t>
            </a:r>
            <a:r>
              <a:rPr lang="en-GB" sz="1600" i="1" dirty="0">
                <a:solidFill>
                  <a:srgbClr val="00FF00"/>
                </a:solidFill>
              </a:rPr>
              <a:t>you are not R</a:t>
            </a:r>
            <a:r>
              <a:rPr lang="en-GB" sz="1600" i="1" dirty="0" smtClean="0">
                <a:solidFill>
                  <a:srgbClr val="00FF00"/>
                </a:solidFill>
              </a:rPr>
              <a:t>ead coding very well.  </a:t>
            </a:r>
            <a:r>
              <a:rPr lang="en-GB" sz="1600" i="1" dirty="0">
                <a:solidFill>
                  <a:srgbClr val="00FF00"/>
                </a:solidFill>
              </a:rPr>
              <a:t>You have to improve</a:t>
            </a:r>
            <a:r>
              <a:rPr lang="en-GB" sz="1600" i="1" dirty="0" smtClean="0">
                <a:solidFill>
                  <a:srgbClr val="00FF00"/>
                </a:solidFill>
              </a:rPr>
              <a:t>.’</a:t>
            </a:r>
          </a:p>
          <a:p>
            <a:pPr algn="just">
              <a:lnSpc>
                <a:spcPct val="80000"/>
              </a:lnSpc>
            </a:pPr>
            <a:r>
              <a:rPr lang="en-GB" sz="1600" i="1" dirty="0" smtClean="0">
                <a:solidFill>
                  <a:srgbClr val="00FF00"/>
                </a:solidFill>
              </a:rPr>
              <a:t>‘</a:t>
            </a:r>
            <a:r>
              <a:rPr lang="en-GB" sz="1600" i="1" dirty="0">
                <a:solidFill>
                  <a:srgbClr val="00FF00"/>
                </a:solidFill>
              </a:rPr>
              <a:t>Richard, </a:t>
            </a:r>
            <a:r>
              <a:rPr lang="en-GB" sz="1600" i="1" dirty="0" smtClean="0">
                <a:solidFill>
                  <a:srgbClr val="00FF00"/>
                </a:solidFill>
              </a:rPr>
              <a:t>I’ve noticed that sometimes you’re not Read coding a diagnosis.  Can </a:t>
            </a:r>
            <a:r>
              <a:rPr lang="en-GB" sz="1600" i="1" dirty="0">
                <a:solidFill>
                  <a:srgbClr val="00FF00"/>
                </a:solidFill>
              </a:rPr>
              <a:t>we talk about it &amp; work out some plans to improve</a:t>
            </a:r>
            <a:r>
              <a:rPr lang="en-GB" sz="1600" i="1" dirty="0" smtClean="0">
                <a:solidFill>
                  <a:srgbClr val="00FF00"/>
                </a:solidFill>
              </a:rPr>
              <a:t>?’</a:t>
            </a:r>
            <a:r>
              <a:rPr lang="en-GB" i="1" dirty="0"/>
              <a:t>	</a:t>
            </a:r>
            <a:endParaRPr lang="en-GB"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dissolve">
                                      <p:cBhvr>
                                        <p:cTn id="7" dur="500"/>
                                        <p:tgtEl>
                                          <p:spTgt spid="153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63">
                                            <p:txEl>
                                              <p:pRg st="0" end="0"/>
                                            </p:txEl>
                                          </p:spTgt>
                                        </p:tgtEl>
                                        <p:attrNameLst>
                                          <p:attrName>style.visibility</p:attrName>
                                        </p:attrNameLst>
                                      </p:cBhvr>
                                      <p:to>
                                        <p:strVal val="visible"/>
                                      </p:to>
                                    </p:set>
                                    <p:animEffect transition="in" filter="dissolve">
                                      <p:cBhvr>
                                        <p:cTn id="12" dur="500"/>
                                        <p:tgtEl>
                                          <p:spTgt spid="153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363">
                                            <p:txEl>
                                              <p:pRg st="1" end="1"/>
                                            </p:txEl>
                                          </p:spTgt>
                                        </p:tgtEl>
                                        <p:attrNameLst>
                                          <p:attrName>style.visibility</p:attrName>
                                        </p:attrNameLst>
                                      </p:cBhvr>
                                      <p:to>
                                        <p:strVal val="visible"/>
                                      </p:to>
                                    </p:set>
                                    <p:animEffect transition="in" filter="dissolve">
                                      <p:cBhvr>
                                        <p:cTn id="17" dur="500"/>
                                        <p:tgtEl>
                                          <p:spTgt spid="1536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363">
                                            <p:txEl>
                                              <p:pRg st="2" end="2"/>
                                            </p:txEl>
                                          </p:spTgt>
                                        </p:tgtEl>
                                        <p:attrNameLst>
                                          <p:attrName>style.visibility</p:attrName>
                                        </p:attrNameLst>
                                      </p:cBhvr>
                                      <p:to>
                                        <p:strVal val="visible"/>
                                      </p:to>
                                    </p:set>
                                    <p:animEffect transition="in" filter="dissolve">
                                      <p:cBhvr>
                                        <p:cTn id="22" dur="500"/>
                                        <p:tgtEl>
                                          <p:spTgt spid="1536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5363">
                                            <p:txEl>
                                              <p:pRg st="3" end="3"/>
                                            </p:txEl>
                                          </p:spTgt>
                                        </p:tgtEl>
                                        <p:attrNameLst>
                                          <p:attrName>style.visibility</p:attrName>
                                        </p:attrNameLst>
                                      </p:cBhvr>
                                      <p:to>
                                        <p:strVal val="visible"/>
                                      </p:to>
                                    </p:set>
                                    <p:animEffect transition="in" filter="dissolve">
                                      <p:cBhvr>
                                        <p:cTn id="27" dur="500"/>
                                        <p:tgtEl>
                                          <p:spTgt spid="1536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5363">
                                            <p:txEl>
                                              <p:pRg st="4" end="4"/>
                                            </p:txEl>
                                          </p:spTgt>
                                        </p:tgtEl>
                                        <p:attrNameLst>
                                          <p:attrName>style.visibility</p:attrName>
                                        </p:attrNameLst>
                                      </p:cBhvr>
                                      <p:to>
                                        <p:strVal val="visible"/>
                                      </p:to>
                                    </p:set>
                                    <p:animEffect transition="in" filter="dissolve">
                                      <p:cBhvr>
                                        <p:cTn id="32" dur="500"/>
                                        <p:tgtEl>
                                          <p:spTgt spid="1536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5363">
                                            <p:txEl>
                                              <p:pRg st="5" end="5"/>
                                            </p:txEl>
                                          </p:spTgt>
                                        </p:tgtEl>
                                        <p:attrNameLst>
                                          <p:attrName>style.visibility</p:attrName>
                                        </p:attrNameLst>
                                      </p:cBhvr>
                                      <p:to>
                                        <p:strVal val="visible"/>
                                      </p:to>
                                    </p:set>
                                    <p:animEffect transition="in" filter="dissolve">
                                      <p:cBhvr>
                                        <p:cTn id="37" dur="500"/>
                                        <p:tgtEl>
                                          <p:spTgt spid="1536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5363">
                                            <p:txEl>
                                              <p:pRg st="6" end="6"/>
                                            </p:txEl>
                                          </p:spTgt>
                                        </p:tgtEl>
                                        <p:attrNameLst>
                                          <p:attrName>style.visibility</p:attrName>
                                        </p:attrNameLst>
                                      </p:cBhvr>
                                      <p:to>
                                        <p:strVal val="visible"/>
                                      </p:to>
                                    </p:set>
                                    <p:animEffect transition="in" filter="dissolve">
                                      <p:cBhvr>
                                        <p:cTn id="42" dur="500"/>
                                        <p:tgtEl>
                                          <p:spTgt spid="1536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5363">
                                            <p:txEl>
                                              <p:pRg st="7" end="7"/>
                                            </p:txEl>
                                          </p:spTgt>
                                        </p:tgtEl>
                                        <p:attrNameLst>
                                          <p:attrName>style.visibility</p:attrName>
                                        </p:attrNameLst>
                                      </p:cBhvr>
                                      <p:to>
                                        <p:strVal val="visible"/>
                                      </p:to>
                                    </p:set>
                                    <p:animEffect transition="in" filter="dissolve">
                                      <p:cBhvr>
                                        <p:cTn id="47" dur="500"/>
                                        <p:tgtEl>
                                          <p:spTgt spid="1536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5363">
                                            <p:txEl>
                                              <p:pRg st="0" end="0"/>
                                            </p:txEl>
                                          </p:spTgt>
                                        </p:tgtEl>
                                        <p:attrNameLst>
                                          <p:attrName>style.visibility</p:attrName>
                                        </p:attrNameLst>
                                      </p:cBhvr>
                                      <p:to>
                                        <p:strVal val="visible"/>
                                      </p:to>
                                    </p:set>
                                    <p:anim calcmode="lin" valueType="num">
                                      <p:cBhvr additive="base">
                                        <p:cTn id="52"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15363">
                                            <p:txEl>
                                              <p:pRg st="0" end="0"/>
                                            </p:txEl>
                                          </p:spTgt>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5363">
                                            <p:txEl>
                                              <p:pRg st="1" end="1"/>
                                            </p:txEl>
                                          </p:spTgt>
                                        </p:tgtEl>
                                        <p:attrNameLst>
                                          <p:attrName>style.visibility</p:attrName>
                                        </p:attrNameLst>
                                      </p:cBhvr>
                                      <p:to>
                                        <p:strVal val="visible"/>
                                      </p:to>
                                    </p:set>
                                    <p:anim calcmode="lin" valueType="num">
                                      <p:cBhvr additive="base">
                                        <p:cTn id="56"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15363">
                                            <p:txEl>
                                              <p:pRg st="1" end="1"/>
                                            </p:txEl>
                                          </p:spTgt>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15363">
                                            <p:txEl>
                                              <p:pRg st="2" end="2"/>
                                            </p:txEl>
                                          </p:spTgt>
                                        </p:tgtEl>
                                        <p:attrNameLst>
                                          <p:attrName>style.visibility</p:attrName>
                                        </p:attrNameLst>
                                      </p:cBhvr>
                                      <p:to>
                                        <p:strVal val="visible"/>
                                      </p:to>
                                    </p:set>
                                    <p:anim calcmode="lin" valueType="num">
                                      <p:cBhvr additive="base">
                                        <p:cTn id="60"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15363">
                                            <p:txEl>
                                              <p:pRg st="2" end="2"/>
                                            </p:txEl>
                                          </p:spTgt>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15363">
                                            <p:txEl>
                                              <p:pRg st="3" end="3"/>
                                            </p:txEl>
                                          </p:spTgt>
                                        </p:tgtEl>
                                        <p:attrNameLst>
                                          <p:attrName>style.visibility</p:attrName>
                                        </p:attrNameLst>
                                      </p:cBhvr>
                                      <p:to>
                                        <p:strVal val="visible"/>
                                      </p:to>
                                    </p:set>
                                    <p:anim calcmode="lin" valueType="num">
                                      <p:cBhvr additive="base">
                                        <p:cTn id="64"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15363">
                                            <p:txEl>
                                              <p:pRg st="3" end="3"/>
                                            </p:txEl>
                                          </p:spTgt>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15363">
                                            <p:txEl>
                                              <p:pRg st="4" end="4"/>
                                            </p:txEl>
                                          </p:spTgt>
                                        </p:tgtEl>
                                        <p:attrNameLst>
                                          <p:attrName>style.visibility</p:attrName>
                                        </p:attrNameLst>
                                      </p:cBhvr>
                                      <p:to>
                                        <p:strVal val="visible"/>
                                      </p:to>
                                    </p:set>
                                    <p:anim calcmode="lin" valueType="num">
                                      <p:cBhvr additive="base">
                                        <p:cTn id="68"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15363">
                                            <p:txEl>
                                              <p:pRg st="4" end="4"/>
                                            </p:txEl>
                                          </p:spTgt>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5363">
                                            <p:txEl>
                                              <p:pRg st="5" end="5"/>
                                            </p:txEl>
                                          </p:spTgt>
                                        </p:tgtEl>
                                        <p:attrNameLst>
                                          <p:attrName>style.visibility</p:attrName>
                                        </p:attrNameLst>
                                      </p:cBhvr>
                                      <p:to>
                                        <p:strVal val="visible"/>
                                      </p:to>
                                    </p:set>
                                    <p:anim calcmode="lin" valueType="num">
                                      <p:cBhvr additive="base">
                                        <p:cTn id="72" dur="500" fill="hold"/>
                                        <p:tgtEl>
                                          <p:spTgt spid="15363">
                                            <p:txEl>
                                              <p:pRg st="5" end="5"/>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15363">
                                            <p:txEl>
                                              <p:pRg st="5" end="5"/>
                                            </p:txEl>
                                          </p:spTgt>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5363">
                                            <p:txEl>
                                              <p:pRg st="6" end="6"/>
                                            </p:txEl>
                                          </p:spTgt>
                                        </p:tgtEl>
                                        <p:attrNameLst>
                                          <p:attrName>style.visibility</p:attrName>
                                        </p:attrNameLst>
                                      </p:cBhvr>
                                      <p:to>
                                        <p:strVal val="visible"/>
                                      </p:to>
                                    </p:set>
                                    <p:anim calcmode="lin" valueType="num">
                                      <p:cBhvr additive="base">
                                        <p:cTn id="76" dur="500" fill="hold"/>
                                        <p:tgtEl>
                                          <p:spTgt spid="15363">
                                            <p:txEl>
                                              <p:pRg st="6" end="6"/>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15363">
                                            <p:txEl>
                                              <p:pRg st="6" end="6"/>
                                            </p:txEl>
                                          </p:spTgt>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15363">
                                            <p:txEl>
                                              <p:pRg st="7" end="7"/>
                                            </p:txEl>
                                          </p:spTgt>
                                        </p:tgtEl>
                                        <p:attrNameLst>
                                          <p:attrName>style.visibility</p:attrName>
                                        </p:attrNameLst>
                                      </p:cBhvr>
                                      <p:to>
                                        <p:strVal val="visible"/>
                                      </p:to>
                                    </p:set>
                                    <p:anim calcmode="lin" valueType="num">
                                      <p:cBhvr additive="base">
                                        <p:cTn id="80" dur="500" fill="hold"/>
                                        <p:tgtEl>
                                          <p:spTgt spid="15363">
                                            <p:txEl>
                                              <p:pRg st="7" end="7"/>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1536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92D050"/>
                </a:solidFill>
              </a:rPr>
              <a:t>WHAT IS BEHAVIOUR?</a:t>
            </a:r>
            <a:endParaRPr lang="en-GB" dirty="0">
              <a:solidFill>
                <a:srgbClr val="92D050"/>
              </a:solidFill>
            </a:endParaRPr>
          </a:p>
        </p:txBody>
      </p:sp>
      <p:sp>
        <p:nvSpPr>
          <p:cNvPr id="3" name="Content Placeholder 2"/>
          <p:cNvSpPr>
            <a:spLocks noGrp="1"/>
          </p:cNvSpPr>
          <p:nvPr>
            <p:ph idx="1"/>
          </p:nvPr>
        </p:nvSpPr>
        <p:spPr/>
        <p:txBody>
          <a:bodyPr/>
          <a:lstStyle/>
          <a:p>
            <a:r>
              <a:rPr lang="en-GB" dirty="0" smtClean="0"/>
              <a:t>Exercise in pairs</a:t>
            </a:r>
          </a:p>
          <a:p>
            <a:r>
              <a:rPr lang="en-GB" dirty="0" smtClean="0"/>
              <a:t>5 minutes</a:t>
            </a:r>
            <a:endParaRPr lang="en-GB" dirty="0"/>
          </a:p>
        </p:txBody>
      </p:sp>
    </p:spTree>
    <p:extLst>
      <p:ext uri="{BB962C8B-B14F-4D97-AF65-F5344CB8AC3E}">
        <p14:creationId xmlns:p14="http://schemas.microsoft.com/office/powerpoint/2010/main" val="2339639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It’s about the good STUFF too</a:t>
            </a:r>
            <a:endParaRPr lang="en-GB" dirty="0"/>
          </a:p>
        </p:txBody>
      </p:sp>
      <p:sp>
        <p:nvSpPr>
          <p:cNvPr id="3" name="Content Placeholder 2"/>
          <p:cNvSpPr>
            <a:spLocks noGrp="1"/>
          </p:cNvSpPr>
          <p:nvPr>
            <p:ph idx="1"/>
          </p:nvPr>
        </p:nvSpPr>
        <p:spPr/>
        <p:txBody>
          <a:bodyPr/>
          <a:lstStyle/>
          <a:p>
            <a:r>
              <a:rPr lang="en-GB" dirty="0" smtClean="0"/>
              <a:t>Positive reinforcement increases the likelihood that a behaviour will be repeated</a:t>
            </a:r>
          </a:p>
          <a:p>
            <a:pPr eaLnBrk="1" hangingPunct="1"/>
            <a:r>
              <a:rPr lang="en-GB" dirty="0" smtClean="0"/>
              <a:t>Motivation Increases when success is expected</a:t>
            </a:r>
          </a:p>
          <a:p>
            <a:pPr eaLnBrk="1" hangingPunct="1"/>
            <a:r>
              <a:rPr lang="en-GB" dirty="0" smtClean="0"/>
              <a:t>Motivation decreases when a goal is perceived as impossible</a:t>
            </a:r>
          </a:p>
          <a:p>
            <a:pPr marL="0" indent="0">
              <a:buNone/>
            </a:pPr>
            <a:endParaRPr lang="en-GB" dirty="0" smtClean="0"/>
          </a:p>
          <a:p>
            <a:pPr marL="0" indent="0" algn="ctr">
              <a:buNone/>
            </a:pPr>
            <a:r>
              <a:rPr lang="en-GB" dirty="0" smtClean="0">
                <a:solidFill>
                  <a:srgbClr val="FFFF00"/>
                </a:solidFill>
              </a:rPr>
              <a:t>But unfortunately, </a:t>
            </a:r>
            <a:r>
              <a:rPr lang="en-GB" dirty="0">
                <a:solidFill>
                  <a:srgbClr val="FFFF00"/>
                </a:solidFill>
              </a:rPr>
              <a:t>o</a:t>
            </a:r>
            <a:r>
              <a:rPr lang="en-GB" dirty="0" smtClean="0">
                <a:solidFill>
                  <a:srgbClr val="FFFF00"/>
                </a:solidFill>
              </a:rPr>
              <a:t>ften only the negative aspects are commented on and/or remembered.</a:t>
            </a:r>
          </a:p>
          <a:p>
            <a:pPr eaLnBrk="1" hangingPunct="1"/>
            <a:endParaRPr lang="en-GB" dirty="0" smtClean="0"/>
          </a:p>
          <a:p>
            <a:endParaRPr lang="en-GB" dirty="0"/>
          </a:p>
        </p:txBody>
      </p:sp>
    </p:spTree>
    <p:extLst>
      <p:ext uri="{BB962C8B-B14F-4D97-AF65-F5344CB8AC3E}">
        <p14:creationId xmlns:p14="http://schemas.microsoft.com/office/powerpoint/2010/main" val="3340295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4. DOING FEEDBACK BADLY</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2497422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Bad things to do</a:t>
            </a:r>
            <a:endParaRPr lang="en-GB" dirty="0"/>
          </a:p>
        </p:txBody>
      </p:sp>
      <p:sp>
        <p:nvSpPr>
          <p:cNvPr id="3" name="Content Placeholder 2"/>
          <p:cNvSpPr>
            <a:spLocks noGrp="1"/>
          </p:cNvSpPr>
          <p:nvPr>
            <p:ph idx="1"/>
          </p:nvPr>
        </p:nvSpPr>
        <p:spPr/>
        <p:txBody>
          <a:bodyPr>
            <a:normAutofit fontScale="92500" lnSpcReduction="10000"/>
          </a:bodyPr>
          <a:lstStyle/>
          <a:p>
            <a:pPr>
              <a:lnSpc>
                <a:spcPct val="80000"/>
              </a:lnSpc>
            </a:pPr>
            <a:r>
              <a:rPr lang="en-GB" sz="2400" dirty="0" smtClean="0"/>
              <a:t>Deny the other persons feelings</a:t>
            </a:r>
          </a:p>
          <a:p>
            <a:pPr>
              <a:lnSpc>
                <a:spcPct val="80000"/>
              </a:lnSpc>
            </a:pPr>
            <a:r>
              <a:rPr lang="en-GB" sz="2400" dirty="0" smtClean="0"/>
              <a:t>Be vague</a:t>
            </a:r>
          </a:p>
          <a:p>
            <a:pPr>
              <a:lnSpc>
                <a:spcPct val="80000"/>
              </a:lnSpc>
            </a:pPr>
            <a:r>
              <a:rPr lang="en-GB" sz="2400" dirty="0" smtClean="0"/>
              <a:t>Accuse</a:t>
            </a:r>
          </a:p>
          <a:p>
            <a:pPr>
              <a:lnSpc>
                <a:spcPct val="80000"/>
              </a:lnSpc>
            </a:pPr>
            <a:r>
              <a:rPr lang="en-GB" sz="2400" dirty="0" smtClean="0"/>
              <a:t>Take for granted the person has understood</a:t>
            </a:r>
          </a:p>
          <a:p>
            <a:pPr>
              <a:lnSpc>
                <a:spcPct val="80000"/>
              </a:lnSpc>
            </a:pPr>
            <a:r>
              <a:rPr lang="en-GB" sz="2400" dirty="0" smtClean="0"/>
              <a:t>Bring in third parties</a:t>
            </a:r>
          </a:p>
          <a:p>
            <a:pPr>
              <a:lnSpc>
                <a:spcPct val="80000"/>
              </a:lnSpc>
            </a:pPr>
            <a:r>
              <a:rPr lang="en-GB" sz="2400" dirty="0" smtClean="0"/>
              <a:t>Be negative</a:t>
            </a:r>
          </a:p>
          <a:p>
            <a:pPr>
              <a:lnSpc>
                <a:spcPct val="80000"/>
              </a:lnSpc>
            </a:pPr>
            <a:r>
              <a:rPr lang="en-GB" sz="2400" dirty="0" smtClean="0"/>
              <a:t>Be destructive</a:t>
            </a:r>
          </a:p>
          <a:p>
            <a:pPr>
              <a:lnSpc>
                <a:spcPct val="80000"/>
              </a:lnSpc>
            </a:pPr>
            <a:r>
              <a:rPr lang="en-GB" sz="2400" dirty="0" smtClean="0"/>
              <a:t>Be judgemental</a:t>
            </a:r>
          </a:p>
          <a:p>
            <a:pPr>
              <a:lnSpc>
                <a:spcPct val="80000"/>
              </a:lnSpc>
            </a:pPr>
            <a:r>
              <a:rPr lang="en-GB" sz="2400" dirty="0" smtClean="0"/>
              <a:t>Bring up behaviours that the person cannot help</a:t>
            </a:r>
          </a:p>
          <a:p>
            <a:pPr>
              <a:lnSpc>
                <a:spcPct val="80000"/>
              </a:lnSpc>
            </a:pPr>
            <a:r>
              <a:rPr lang="en-GB" sz="2400" dirty="0" smtClean="0"/>
              <a:t>Be overly impressed</a:t>
            </a:r>
          </a:p>
          <a:p>
            <a:pPr>
              <a:lnSpc>
                <a:spcPct val="80000"/>
              </a:lnSpc>
            </a:pPr>
            <a:r>
              <a:rPr lang="en-GB" sz="2400" dirty="0" smtClean="0"/>
              <a:t>Be aggressive</a:t>
            </a:r>
          </a:p>
          <a:p>
            <a:endParaRPr lang="en-GB" dirty="0"/>
          </a:p>
        </p:txBody>
      </p:sp>
    </p:spTree>
    <p:extLst>
      <p:ext uri="{BB962C8B-B14F-4D97-AF65-F5344CB8AC3E}">
        <p14:creationId xmlns:p14="http://schemas.microsoft.com/office/powerpoint/2010/main" val="15469666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algn="just"/>
            <a:r>
              <a:rPr lang="en-GB" sz="2000" dirty="0"/>
              <a:t>There are 4 undesirable ways a trainee may respond to feedback</a:t>
            </a:r>
          </a:p>
          <a:p>
            <a:pPr algn="just"/>
            <a:endParaRPr lang="en-GB" sz="2000" dirty="0"/>
          </a:p>
          <a:p>
            <a:pPr algn="just"/>
            <a:r>
              <a:rPr lang="en-GB" sz="2000" dirty="0"/>
              <a:t>BUT there 5 ways a trainer might respond to this in a counter-productive way</a:t>
            </a:r>
          </a:p>
          <a:p>
            <a:pPr algn="just"/>
            <a:endParaRPr lang="en-GB" sz="2000" dirty="0"/>
          </a:p>
          <a:p>
            <a:pPr algn="just"/>
            <a:r>
              <a:rPr lang="en-GB" sz="2000" dirty="0"/>
              <a:t>Whilst you might not be able to control the trainee’s initial response, you can control the responses after that</a:t>
            </a:r>
          </a:p>
          <a:p>
            <a:endParaRPr lang="en-GB" dirty="0"/>
          </a:p>
        </p:txBody>
      </p:sp>
    </p:spTree>
    <p:extLst>
      <p:ext uri="{BB962C8B-B14F-4D97-AF65-F5344CB8AC3E}">
        <p14:creationId xmlns:p14="http://schemas.microsoft.com/office/powerpoint/2010/main" val="10504882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27584" y="764373"/>
            <a:ext cx="7722056" cy="1293028"/>
          </a:xfrm>
        </p:spPr>
        <p:txBody>
          <a:bodyPr>
            <a:normAutofit fontScale="90000"/>
          </a:bodyPr>
          <a:lstStyle/>
          <a:p>
            <a:r>
              <a:rPr lang="en-GB" dirty="0" smtClean="0"/>
              <a:t>the undesirable ways a trainee &amp; TRAINER can respond</a:t>
            </a:r>
            <a:endParaRPr lang="en-GB" dirty="0"/>
          </a:p>
        </p:txBody>
      </p:sp>
      <p:sp>
        <p:nvSpPr>
          <p:cNvPr id="13315" name="Rectangle 3"/>
          <p:cNvSpPr>
            <a:spLocks noGrp="1" noChangeArrowheads="1"/>
          </p:cNvSpPr>
          <p:nvPr>
            <p:ph idx="1"/>
          </p:nvPr>
        </p:nvSpPr>
        <p:spPr>
          <a:xfrm>
            <a:off x="594360" y="2194560"/>
            <a:ext cx="3833624" cy="4069080"/>
          </a:xfrm>
        </p:spPr>
        <p:txBody>
          <a:bodyPr>
            <a:normAutofit/>
          </a:bodyPr>
          <a:lstStyle/>
          <a:p>
            <a:pPr marL="182880" indent="0">
              <a:buNone/>
              <a:defRPr/>
            </a:pPr>
            <a:r>
              <a:rPr lang="en-GB" sz="2400" b="1" dirty="0" smtClean="0">
                <a:solidFill>
                  <a:srgbClr val="FFFF00"/>
                </a:solidFill>
              </a:rPr>
              <a:t>TRAINEE – 4 ways</a:t>
            </a:r>
          </a:p>
          <a:p>
            <a:pPr marL="925830" indent="-742950">
              <a:buFont typeface="+mj-lt"/>
              <a:buAutoNum type="arabicPeriod"/>
              <a:defRPr/>
            </a:pPr>
            <a:r>
              <a:rPr lang="en-GB" sz="2400" b="1" dirty="0" smtClean="0">
                <a:solidFill>
                  <a:srgbClr val="FF0000"/>
                </a:solidFill>
              </a:rPr>
              <a:t>D</a:t>
            </a:r>
            <a:r>
              <a:rPr lang="en-GB" sz="2400" dirty="0" smtClean="0"/>
              <a:t>enial</a:t>
            </a:r>
            <a:endParaRPr lang="en-GB" sz="2400" dirty="0"/>
          </a:p>
          <a:p>
            <a:pPr marL="925830" indent="-742950">
              <a:buFont typeface="+mj-lt"/>
              <a:buAutoNum type="arabicPeriod"/>
              <a:defRPr/>
            </a:pPr>
            <a:r>
              <a:rPr lang="en-GB" sz="2400" b="1" dirty="0" smtClean="0">
                <a:solidFill>
                  <a:srgbClr val="FF0000"/>
                </a:solidFill>
              </a:rPr>
              <a:t>R</a:t>
            </a:r>
            <a:r>
              <a:rPr lang="en-GB" sz="2400" dirty="0" smtClean="0"/>
              <a:t>ationalise</a:t>
            </a:r>
            <a:endParaRPr lang="en-GB" sz="2400" dirty="0"/>
          </a:p>
          <a:p>
            <a:pPr marL="925830" indent="-742950">
              <a:buFont typeface="+mj-lt"/>
              <a:buAutoNum type="arabicPeriod"/>
              <a:defRPr/>
            </a:pPr>
            <a:r>
              <a:rPr lang="en-GB" sz="2400" b="1" dirty="0" smtClean="0">
                <a:solidFill>
                  <a:srgbClr val="FF0000"/>
                </a:solidFill>
              </a:rPr>
              <a:t>A</a:t>
            </a:r>
            <a:r>
              <a:rPr lang="en-GB" sz="2400" dirty="0" smtClean="0"/>
              <a:t>nger</a:t>
            </a:r>
            <a:endParaRPr lang="en-GB" sz="2400" dirty="0"/>
          </a:p>
          <a:p>
            <a:pPr marL="925830" indent="-742950">
              <a:buFont typeface="+mj-lt"/>
              <a:buAutoNum type="arabicPeriod"/>
              <a:defRPr/>
            </a:pPr>
            <a:r>
              <a:rPr lang="en-GB" sz="2400" b="1" dirty="0" smtClean="0">
                <a:solidFill>
                  <a:srgbClr val="FF0000"/>
                </a:solidFill>
              </a:rPr>
              <a:t>B</a:t>
            </a:r>
            <a:r>
              <a:rPr lang="en-GB" sz="2400" dirty="0" smtClean="0"/>
              <a:t>lame</a:t>
            </a:r>
            <a:endParaRPr lang="en-GB" sz="2400" dirty="0"/>
          </a:p>
        </p:txBody>
      </p:sp>
      <p:sp>
        <p:nvSpPr>
          <p:cNvPr id="6" name="Content Placeholder 2"/>
          <p:cNvSpPr txBox="1">
            <a:spLocks/>
          </p:cNvSpPr>
          <p:nvPr/>
        </p:nvSpPr>
        <p:spPr>
          <a:xfrm>
            <a:off x="4499992" y="2194560"/>
            <a:ext cx="4049648" cy="40690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182880" indent="0" fontAlgn="auto">
              <a:spcAft>
                <a:spcPts val="0"/>
              </a:spcAft>
              <a:buNone/>
              <a:defRPr/>
            </a:pPr>
            <a:r>
              <a:rPr lang="en-US" sz="2400" b="1" dirty="0" smtClean="0">
                <a:solidFill>
                  <a:srgbClr val="FFFF00"/>
                </a:solidFill>
              </a:rPr>
              <a:t>TRAINER – 5 ways</a:t>
            </a:r>
          </a:p>
          <a:p>
            <a:pPr marL="640080" indent="-457200" fontAlgn="auto">
              <a:spcAft>
                <a:spcPts val="0"/>
              </a:spcAft>
              <a:buFont typeface="+mj-lt"/>
              <a:buAutoNum type="arabicPeriod"/>
              <a:defRPr/>
            </a:pPr>
            <a:r>
              <a:rPr lang="en-US" sz="2400" b="1" dirty="0" smtClean="0">
                <a:solidFill>
                  <a:srgbClr val="FF0000"/>
                </a:solidFill>
              </a:rPr>
              <a:t>C</a:t>
            </a:r>
            <a:r>
              <a:rPr lang="en-US" sz="2400" dirty="0" smtClean="0"/>
              <a:t>olluding </a:t>
            </a:r>
          </a:p>
          <a:p>
            <a:pPr marL="640080" indent="-457200" fontAlgn="auto">
              <a:spcAft>
                <a:spcPts val="0"/>
              </a:spcAft>
              <a:buFont typeface="+mj-lt"/>
              <a:buAutoNum type="arabicPeriod"/>
              <a:defRPr/>
            </a:pPr>
            <a:r>
              <a:rPr lang="en-US" sz="2400" b="1" dirty="0" smtClean="0">
                <a:solidFill>
                  <a:srgbClr val="FF0000"/>
                </a:solidFill>
              </a:rPr>
              <a:t>O</a:t>
            </a:r>
            <a:r>
              <a:rPr lang="en-US" sz="2400" dirty="0" smtClean="0"/>
              <a:t>bligation </a:t>
            </a:r>
          </a:p>
          <a:p>
            <a:pPr marL="640080" indent="-457200" fontAlgn="auto">
              <a:spcAft>
                <a:spcPts val="0"/>
              </a:spcAft>
              <a:buFont typeface="+mj-lt"/>
              <a:buAutoNum type="arabicPeriod"/>
              <a:defRPr/>
            </a:pPr>
            <a:r>
              <a:rPr lang="en-US" sz="2400" b="1" dirty="0" smtClean="0">
                <a:solidFill>
                  <a:srgbClr val="FF0000"/>
                </a:solidFill>
              </a:rPr>
              <a:t>M</a:t>
            </a:r>
            <a:r>
              <a:rPr lang="en-US" sz="2400" dirty="0" smtClean="0"/>
              <a:t>oral high ground </a:t>
            </a:r>
          </a:p>
          <a:p>
            <a:pPr marL="640080" indent="-457200" fontAlgn="auto">
              <a:spcAft>
                <a:spcPts val="0"/>
              </a:spcAft>
              <a:buFont typeface="+mj-lt"/>
              <a:buAutoNum type="arabicPeriod"/>
              <a:defRPr/>
            </a:pPr>
            <a:r>
              <a:rPr lang="en-US" sz="2400" b="1" dirty="0" smtClean="0">
                <a:solidFill>
                  <a:srgbClr val="FF0000"/>
                </a:solidFill>
              </a:rPr>
              <a:t>B</a:t>
            </a:r>
            <a:r>
              <a:rPr lang="en-US" sz="2400" dirty="0" smtClean="0"/>
              <a:t>urying and fudging </a:t>
            </a:r>
          </a:p>
          <a:p>
            <a:pPr marL="640080" indent="-457200" fontAlgn="auto">
              <a:spcAft>
                <a:spcPts val="0"/>
              </a:spcAft>
              <a:buFont typeface="+mj-lt"/>
              <a:buAutoNum type="arabicPeriod"/>
              <a:defRPr/>
            </a:pPr>
            <a:r>
              <a:rPr lang="en-US" sz="2400" b="1" dirty="0" err="1" smtClean="0">
                <a:solidFill>
                  <a:srgbClr val="FF0000"/>
                </a:solidFill>
              </a:rPr>
              <a:t>M</a:t>
            </a:r>
            <a:r>
              <a:rPr lang="en-US" sz="2400" dirty="0" err="1" smtClean="0"/>
              <a:t>inimising</a:t>
            </a:r>
            <a:r>
              <a:rPr lang="en-US" sz="2400" dirty="0" smtClean="0"/>
              <a:t> </a:t>
            </a:r>
            <a:endParaRPr lang="en-US" sz="2400" dirty="0"/>
          </a:p>
        </p:txBody>
      </p:sp>
      <p:sp>
        <p:nvSpPr>
          <p:cNvPr id="2" name="TextBox 1"/>
          <p:cNvSpPr txBox="1"/>
          <p:nvPr/>
        </p:nvSpPr>
        <p:spPr>
          <a:xfrm>
            <a:off x="4860032" y="5894308"/>
            <a:ext cx="4121641" cy="369332"/>
          </a:xfrm>
          <a:prstGeom prst="rect">
            <a:avLst/>
          </a:prstGeom>
          <a:noFill/>
        </p:spPr>
        <p:txBody>
          <a:bodyPr wrap="none" rtlCol="0">
            <a:spAutoFit/>
          </a:bodyPr>
          <a:lstStyle/>
          <a:p>
            <a:r>
              <a:rPr lang="en-GB" i="1" dirty="0" smtClean="0"/>
              <a:t>Jennifer King, Psychologist, BMJ 1999</a:t>
            </a:r>
            <a:endParaRPr lang="en-GB" i="1"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VIDEO CLIPS DEMONSTRATING THESE</a:t>
            </a:r>
            <a:endParaRPr lang="en-GB" dirty="0"/>
          </a:p>
        </p:txBody>
      </p:sp>
      <p:sp>
        <p:nvSpPr>
          <p:cNvPr id="3" name="Content Placeholder 2"/>
          <p:cNvSpPr>
            <a:spLocks noGrp="1"/>
          </p:cNvSpPr>
          <p:nvPr>
            <p:ph idx="1"/>
          </p:nvPr>
        </p:nvSpPr>
        <p:spPr/>
        <p:txBody>
          <a:bodyPr/>
          <a:lstStyle/>
          <a:p>
            <a:endParaRPr lang="en-GB" dirty="0" smtClean="0">
              <a:hlinkClick r:id="rId2"/>
            </a:endParaRPr>
          </a:p>
          <a:p>
            <a:endParaRPr lang="en-GB" dirty="0">
              <a:hlinkClick r:id="rId2"/>
            </a:endParaRPr>
          </a:p>
          <a:p>
            <a:pPr marL="0" indent="0">
              <a:buNone/>
            </a:pPr>
            <a:endParaRPr lang="en-GB" dirty="0" smtClean="0">
              <a:hlinkClick r:id="rId2"/>
            </a:endParaRPr>
          </a:p>
          <a:p>
            <a:pPr marL="0" indent="0">
              <a:buNone/>
            </a:pPr>
            <a:endParaRPr lang="en-GB" dirty="0">
              <a:hlinkClick r:id="rId2"/>
            </a:endParaRPr>
          </a:p>
          <a:p>
            <a:pPr marL="0" indent="0">
              <a:buNone/>
            </a:pPr>
            <a:r>
              <a:rPr lang="en-GB" dirty="0" smtClean="0">
                <a:hlinkClick r:id="rId2"/>
              </a:rPr>
              <a:t>http</a:t>
            </a:r>
            <a:r>
              <a:rPr lang="en-GB" dirty="0">
                <a:hlinkClick r:id="rId2"/>
              </a:rPr>
              <a:t>://</a:t>
            </a:r>
            <a:r>
              <a:rPr lang="en-GB" dirty="0" smtClean="0">
                <a:hlinkClick r:id="rId2"/>
              </a:rPr>
              <a:t>vimeo.com/album/1537045</a:t>
            </a:r>
            <a:endParaRPr lang="en-GB" dirty="0" smtClean="0"/>
          </a:p>
          <a:p>
            <a:endParaRPr lang="en-GB" dirty="0"/>
          </a:p>
        </p:txBody>
      </p:sp>
    </p:spTree>
    <p:extLst>
      <p:ext uri="{BB962C8B-B14F-4D97-AF65-F5344CB8AC3E}">
        <p14:creationId xmlns:p14="http://schemas.microsoft.com/office/powerpoint/2010/main" val="23014396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Better ways of responding</a:t>
            </a:r>
            <a:endParaRPr lang="en-GB" dirty="0"/>
          </a:p>
        </p:txBody>
      </p:sp>
      <p:sp>
        <p:nvSpPr>
          <p:cNvPr id="3" name="Content Placeholder 2"/>
          <p:cNvSpPr>
            <a:spLocks noGrp="1"/>
          </p:cNvSpPr>
          <p:nvPr>
            <p:ph idx="1"/>
          </p:nvPr>
        </p:nvSpPr>
        <p:spPr/>
        <p:txBody>
          <a:bodyPr>
            <a:normAutofit/>
          </a:bodyPr>
          <a:lstStyle/>
          <a:p>
            <a:pPr marL="514350" indent="-514350">
              <a:buFont typeface="Wingdings"/>
              <a:buChar char=""/>
              <a:defRPr/>
            </a:pPr>
            <a:r>
              <a:rPr lang="en-US" dirty="0"/>
              <a:t>Name and </a:t>
            </a:r>
            <a:r>
              <a:rPr lang="en-US" b="1" dirty="0">
                <a:solidFill>
                  <a:srgbClr val="FFFF00"/>
                </a:solidFill>
              </a:rPr>
              <a:t>explore the </a:t>
            </a:r>
            <a:r>
              <a:rPr lang="en-US" b="1" dirty="0" smtClean="0">
                <a:solidFill>
                  <a:srgbClr val="FFFF00"/>
                </a:solidFill>
              </a:rPr>
              <a:t>resistance</a:t>
            </a:r>
          </a:p>
          <a:p>
            <a:pPr marL="514350" indent="-514350">
              <a:buFont typeface="Wingdings"/>
              <a:buChar char=""/>
              <a:defRPr/>
            </a:pPr>
            <a:r>
              <a:rPr lang="en-US" dirty="0" smtClean="0"/>
              <a:t>Keep </a:t>
            </a:r>
            <a:r>
              <a:rPr lang="en-US" dirty="0"/>
              <a:t>the </a:t>
            </a:r>
            <a:r>
              <a:rPr lang="en-US" b="1" dirty="0">
                <a:solidFill>
                  <a:srgbClr val="FFFF00"/>
                </a:solidFill>
              </a:rPr>
              <a:t>focus positive </a:t>
            </a:r>
            <a:endParaRPr lang="en-US" b="1" dirty="0" smtClean="0">
              <a:solidFill>
                <a:srgbClr val="FFFF00"/>
              </a:solidFill>
            </a:endParaRPr>
          </a:p>
          <a:p>
            <a:pPr marL="514350" indent="-514350">
              <a:buFont typeface="Wingdings"/>
              <a:buChar char=""/>
              <a:defRPr/>
            </a:pPr>
            <a:r>
              <a:rPr lang="en-US" dirty="0" smtClean="0"/>
              <a:t>Try </a:t>
            </a:r>
            <a:r>
              <a:rPr lang="en-US" dirty="0"/>
              <a:t>to convince </a:t>
            </a:r>
            <a:r>
              <a:rPr lang="en-US" b="1" dirty="0">
                <a:solidFill>
                  <a:srgbClr val="FFFF00"/>
                </a:solidFill>
              </a:rPr>
              <a:t>the trainee to own one part of the problem </a:t>
            </a:r>
            <a:endParaRPr lang="en-US" b="1" dirty="0" smtClean="0">
              <a:solidFill>
                <a:srgbClr val="FFFF00"/>
              </a:solidFill>
            </a:endParaRPr>
          </a:p>
          <a:p>
            <a:pPr marL="514350" indent="-514350">
              <a:buFont typeface="Wingdings"/>
              <a:buChar char=""/>
              <a:defRPr/>
            </a:pPr>
            <a:r>
              <a:rPr lang="en-US" b="1" dirty="0" smtClean="0">
                <a:solidFill>
                  <a:srgbClr val="FFFF00"/>
                </a:solidFill>
              </a:rPr>
              <a:t>Negotiate </a:t>
            </a:r>
          </a:p>
          <a:p>
            <a:pPr marL="514350" indent="-514350">
              <a:buFont typeface="Wingdings"/>
              <a:buChar char=""/>
              <a:defRPr/>
            </a:pPr>
            <a:r>
              <a:rPr lang="en-US" dirty="0" smtClean="0"/>
              <a:t>Allow </a:t>
            </a:r>
            <a:r>
              <a:rPr lang="en-US" b="1" dirty="0">
                <a:solidFill>
                  <a:srgbClr val="FFFF00"/>
                </a:solidFill>
              </a:rPr>
              <a:t>time out </a:t>
            </a:r>
          </a:p>
          <a:p>
            <a:pPr marL="514350" indent="-514350">
              <a:buFont typeface="Wingdings"/>
              <a:buChar char=""/>
              <a:defRPr/>
            </a:pPr>
            <a:r>
              <a:rPr lang="en-US" dirty="0" smtClean="0"/>
              <a:t>Keep </a:t>
            </a:r>
            <a:r>
              <a:rPr lang="en-US" dirty="0"/>
              <a:t>the </a:t>
            </a:r>
            <a:r>
              <a:rPr lang="en-US" b="1" dirty="0">
                <a:solidFill>
                  <a:srgbClr val="FFFF00"/>
                </a:solidFill>
              </a:rPr>
              <a:t>responsibility</a:t>
            </a:r>
            <a:r>
              <a:rPr lang="en-US" dirty="0"/>
              <a:t> where it belongs </a:t>
            </a:r>
          </a:p>
          <a:p>
            <a:endParaRPr lang="en-GB" dirty="0"/>
          </a:p>
        </p:txBody>
      </p:sp>
    </p:spTree>
    <p:extLst>
      <p:ext uri="{BB962C8B-B14F-4D97-AF65-F5344CB8AC3E}">
        <p14:creationId xmlns:p14="http://schemas.microsoft.com/office/powerpoint/2010/main" val="30609158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5</a:t>
            </a:r>
            <a:r>
              <a:rPr lang="en-GB" dirty="0" smtClean="0"/>
              <a:t>. Methods of giving feedback</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0199642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92D050"/>
                </a:solidFill>
              </a:rPr>
              <a:t>Exercise - methods</a:t>
            </a:r>
            <a:endParaRPr lang="en-GB" dirty="0">
              <a:solidFill>
                <a:srgbClr val="92D050"/>
              </a:solidFill>
            </a:endParaRPr>
          </a:p>
        </p:txBody>
      </p:sp>
      <p:sp>
        <p:nvSpPr>
          <p:cNvPr id="3" name="Content Placeholder 2"/>
          <p:cNvSpPr>
            <a:spLocks noGrp="1"/>
          </p:cNvSpPr>
          <p:nvPr>
            <p:ph idx="1"/>
          </p:nvPr>
        </p:nvSpPr>
        <p:spPr/>
        <p:txBody>
          <a:bodyPr/>
          <a:lstStyle/>
          <a:p>
            <a:r>
              <a:rPr lang="en-GB" dirty="0" smtClean="0"/>
              <a:t>Exploring Pendleton</a:t>
            </a:r>
          </a:p>
          <a:p>
            <a:r>
              <a:rPr lang="en-GB" dirty="0" smtClean="0"/>
              <a:t>Exploring SET-GO</a:t>
            </a:r>
          </a:p>
          <a:p>
            <a:r>
              <a:rPr lang="en-GB" smtClean="0"/>
              <a:t>Exploring ALOBA</a:t>
            </a:r>
            <a:endParaRPr lang="en-GB" dirty="0" smtClean="0"/>
          </a:p>
        </p:txBody>
      </p:sp>
    </p:spTree>
    <p:extLst>
      <p:ext uri="{BB962C8B-B14F-4D97-AF65-F5344CB8AC3E}">
        <p14:creationId xmlns:p14="http://schemas.microsoft.com/office/powerpoint/2010/main" val="3000596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Pendleton</a:t>
            </a:r>
            <a:endParaRPr lang="en-GB" dirty="0"/>
          </a:p>
        </p:txBody>
      </p:sp>
      <p:sp>
        <p:nvSpPr>
          <p:cNvPr id="3" name="Content Placeholder 2"/>
          <p:cNvSpPr>
            <a:spLocks noGrp="1"/>
          </p:cNvSpPr>
          <p:nvPr>
            <p:ph idx="1"/>
          </p:nvPr>
        </p:nvSpPr>
        <p:spPr/>
        <p:txBody>
          <a:bodyPr/>
          <a:lstStyle/>
          <a:p>
            <a:pPr eaLnBrk="1" hangingPunct="1"/>
            <a:r>
              <a:rPr lang="en-GB" dirty="0" smtClean="0"/>
              <a:t>The </a:t>
            </a:r>
            <a:r>
              <a:rPr lang="en-GB" dirty="0" smtClean="0">
                <a:solidFill>
                  <a:srgbClr val="FFFF00"/>
                </a:solidFill>
              </a:rPr>
              <a:t>trainee</a:t>
            </a:r>
            <a:r>
              <a:rPr lang="en-GB" dirty="0" smtClean="0"/>
              <a:t> comments on strengths</a:t>
            </a:r>
          </a:p>
          <a:p>
            <a:pPr eaLnBrk="1" hangingPunct="1"/>
            <a:r>
              <a:rPr lang="en-GB" dirty="0" smtClean="0"/>
              <a:t>The </a:t>
            </a:r>
            <a:r>
              <a:rPr lang="en-GB" dirty="0" smtClean="0">
                <a:solidFill>
                  <a:srgbClr val="FFFF00"/>
                </a:solidFill>
              </a:rPr>
              <a:t>trainer</a:t>
            </a:r>
            <a:r>
              <a:rPr lang="en-GB" dirty="0" smtClean="0"/>
              <a:t> reinforces and adds</a:t>
            </a:r>
          </a:p>
          <a:p>
            <a:pPr eaLnBrk="1" hangingPunct="1"/>
            <a:r>
              <a:rPr lang="en-GB" dirty="0" smtClean="0"/>
              <a:t>The </a:t>
            </a:r>
            <a:r>
              <a:rPr lang="en-GB" dirty="0" smtClean="0">
                <a:solidFill>
                  <a:srgbClr val="FFFF00"/>
                </a:solidFill>
              </a:rPr>
              <a:t>trainee</a:t>
            </a:r>
            <a:r>
              <a:rPr lang="en-GB" dirty="0" smtClean="0"/>
              <a:t> comments on weaknesses</a:t>
            </a:r>
          </a:p>
          <a:p>
            <a:pPr eaLnBrk="1" hangingPunct="1"/>
            <a:r>
              <a:rPr lang="en-GB" dirty="0" smtClean="0"/>
              <a:t>The </a:t>
            </a:r>
            <a:r>
              <a:rPr lang="en-GB" dirty="0" smtClean="0">
                <a:solidFill>
                  <a:srgbClr val="FFFF00"/>
                </a:solidFill>
              </a:rPr>
              <a:t>trainer</a:t>
            </a:r>
            <a:r>
              <a:rPr lang="en-GB" dirty="0" smtClean="0"/>
              <a:t> reinforces and may add</a:t>
            </a:r>
          </a:p>
          <a:p>
            <a:pPr eaLnBrk="1" hangingPunct="1"/>
            <a:endParaRPr lang="en-GB" dirty="0" smtClean="0"/>
          </a:p>
          <a:p>
            <a:pPr eaLnBrk="1" hangingPunct="1"/>
            <a:r>
              <a:rPr lang="en-GB" dirty="0" smtClean="0"/>
              <a:t>With evidence and suggestions</a:t>
            </a:r>
          </a:p>
        </p:txBody>
      </p:sp>
    </p:spTree>
    <p:extLst>
      <p:ext uri="{BB962C8B-B14F-4D97-AF65-F5344CB8AC3E}">
        <p14:creationId xmlns:p14="http://schemas.microsoft.com/office/powerpoint/2010/main" val="5253336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SET - GO</a:t>
            </a:r>
            <a:endParaRPr lang="en-GB" dirty="0"/>
          </a:p>
        </p:txBody>
      </p:sp>
      <p:sp>
        <p:nvSpPr>
          <p:cNvPr id="3" name="Content Placeholder 2"/>
          <p:cNvSpPr>
            <a:spLocks noGrp="1"/>
          </p:cNvSpPr>
          <p:nvPr>
            <p:ph idx="1"/>
          </p:nvPr>
        </p:nvSpPr>
        <p:spPr/>
        <p:txBody>
          <a:bodyPr/>
          <a:lstStyle/>
          <a:p>
            <a:r>
              <a:rPr lang="en-GB" dirty="0" smtClean="0"/>
              <a:t>What did you </a:t>
            </a:r>
            <a:r>
              <a:rPr lang="en-GB" b="1" dirty="0" smtClean="0">
                <a:solidFill>
                  <a:srgbClr val="FFFF00"/>
                </a:solidFill>
              </a:rPr>
              <a:t>S</a:t>
            </a:r>
            <a:r>
              <a:rPr lang="en-GB" dirty="0" smtClean="0"/>
              <a:t>ee?</a:t>
            </a:r>
          </a:p>
          <a:p>
            <a:r>
              <a:rPr lang="en-GB" dirty="0" smtClean="0"/>
              <a:t>What </a:t>
            </a:r>
            <a:r>
              <a:rPr lang="en-GB" b="1" dirty="0" smtClean="0">
                <a:solidFill>
                  <a:srgbClr val="FFFF00"/>
                </a:solidFill>
              </a:rPr>
              <a:t>E</a:t>
            </a:r>
            <a:r>
              <a:rPr lang="en-GB" dirty="0" smtClean="0"/>
              <a:t>lse?</a:t>
            </a:r>
          </a:p>
          <a:p>
            <a:r>
              <a:rPr lang="en-GB" dirty="0" smtClean="0"/>
              <a:t>What do you </a:t>
            </a:r>
            <a:r>
              <a:rPr lang="en-GB" b="1" dirty="0" smtClean="0">
                <a:solidFill>
                  <a:srgbClr val="FFFF00"/>
                </a:solidFill>
              </a:rPr>
              <a:t>T</a:t>
            </a:r>
            <a:r>
              <a:rPr lang="en-GB" dirty="0" smtClean="0"/>
              <a:t>hink, John?</a:t>
            </a:r>
          </a:p>
          <a:p>
            <a:r>
              <a:rPr lang="en-GB" dirty="0" smtClean="0"/>
              <a:t>What </a:t>
            </a:r>
            <a:r>
              <a:rPr lang="en-GB" b="1" dirty="0" smtClean="0">
                <a:solidFill>
                  <a:srgbClr val="FFFF00"/>
                </a:solidFill>
              </a:rPr>
              <a:t>G</a:t>
            </a:r>
            <a:r>
              <a:rPr lang="en-GB" dirty="0" smtClean="0"/>
              <a:t>oal would you like to achieve?</a:t>
            </a:r>
          </a:p>
          <a:p>
            <a:r>
              <a:rPr lang="en-GB" dirty="0" smtClean="0"/>
              <a:t>Any </a:t>
            </a:r>
            <a:r>
              <a:rPr lang="en-GB" b="1" dirty="0" smtClean="0">
                <a:solidFill>
                  <a:srgbClr val="FFFF00"/>
                </a:solidFill>
              </a:rPr>
              <a:t>O</a:t>
            </a:r>
            <a:r>
              <a:rPr lang="en-GB" dirty="0" smtClean="0"/>
              <a:t>ffers on how we should get there?</a:t>
            </a:r>
            <a:endParaRPr lang="en-GB" dirty="0"/>
          </a:p>
        </p:txBody>
      </p:sp>
    </p:spTree>
    <p:extLst>
      <p:ext uri="{BB962C8B-B14F-4D97-AF65-F5344CB8AC3E}">
        <p14:creationId xmlns:p14="http://schemas.microsoft.com/office/powerpoint/2010/main" val="36808802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ALOBA</a:t>
            </a:r>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4727" y="2204864"/>
            <a:ext cx="4890061" cy="3667546"/>
          </a:xfrm>
        </p:spPr>
      </p:pic>
      <p:sp>
        <p:nvSpPr>
          <p:cNvPr id="5" name="TextBox 4"/>
          <p:cNvSpPr txBox="1"/>
          <p:nvPr/>
        </p:nvSpPr>
        <p:spPr>
          <a:xfrm>
            <a:off x="5868144" y="2057401"/>
            <a:ext cx="2929007" cy="923330"/>
          </a:xfrm>
          <a:prstGeom prst="rect">
            <a:avLst/>
          </a:prstGeom>
          <a:noFill/>
        </p:spPr>
        <p:txBody>
          <a:bodyPr wrap="none" rtlCol="0">
            <a:spAutoFit/>
          </a:bodyPr>
          <a:lstStyle/>
          <a:p>
            <a:r>
              <a:rPr lang="en-GB" dirty="0" smtClean="0"/>
              <a:t>Can go straight to the “hot”</a:t>
            </a:r>
          </a:p>
          <a:p>
            <a:r>
              <a:rPr lang="en-GB" dirty="0" smtClean="0"/>
              <a:t> issue ..it is agenda led!</a:t>
            </a:r>
          </a:p>
          <a:p>
            <a:endParaRPr lang="en-GB" dirty="0"/>
          </a:p>
        </p:txBody>
      </p:sp>
    </p:spTree>
    <p:extLst>
      <p:ext uri="{BB962C8B-B14F-4D97-AF65-F5344CB8AC3E}">
        <p14:creationId xmlns:p14="http://schemas.microsoft.com/office/powerpoint/2010/main" val="38271971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Gibbs</a:t>
            </a:r>
            <a:endParaRPr lang="en-GB" dirty="0"/>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95536" y="1916832"/>
            <a:ext cx="4824536" cy="3882098"/>
          </a:xfrm>
        </p:spPr>
      </p:pic>
      <p:sp>
        <p:nvSpPr>
          <p:cNvPr id="5" name="TextBox 4"/>
          <p:cNvSpPr txBox="1"/>
          <p:nvPr/>
        </p:nvSpPr>
        <p:spPr>
          <a:xfrm>
            <a:off x="5868144" y="1923661"/>
            <a:ext cx="2880320" cy="1477328"/>
          </a:xfrm>
          <a:prstGeom prst="rect">
            <a:avLst/>
          </a:prstGeom>
          <a:noFill/>
        </p:spPr>
        <p:txBody>
          <a:bodyPr wrap="square" rtlCol="0">
            <a:spAutoFit/>
          </a:bodyPr>
          <a:lstStyle/>
          <a:p>
            <a:r>
              <a:rPr lang="en-GB" dirty="0" smtClean="0"/>
              <a:t>Neat tool for tackling the emotionally charged “case discussions” or “consultations”.</a:t>
            </a:r>
          </a:p>
          <a:p>
            <a:endParaRPr lang="en-GB" dirty="0"/>
          </a:p>
        </p:txBody>
      </p:sp>
    </p:spTree>
    <p:extLst>
      <p:ext uri="{BB962C8B-B14F-4D97-AF65-F5344CB8AC3E}">
        <p14:creationId xmlns:p14="http://schemas.microsoft.com/office/powerpoint/2010/main" val="12975094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ABCDE of Feedback</a:t>
            </a:r>
            <a:endParaRPr lang="en-GB" dirty="0"/>
          </a:p>
        </p:txBody>
      </p:sp>
      <p:sp>
        <p:nvSpPr>
          <p:cNvPr id="3" name="Content Placeholder 2"/>
          <p:cNvSpPr>
            <a:spLocks noGrp="1"/>
          </p:cNvSpPr>
          <p:nvPr>
            <p:ph idx="1"/>
          </p:nvPr>
        </p:nvSpPr>
        <p:spPr/>
        <p:txBody>
          <a:bodyPr>
            <a:normAutofit fontScale="77500" lnSpcReduction="20000"/>
          </a:bodyPr>
          <a:lstStyle/>
          <a:p>
            <a:pPr>
              <a:lnSpc>
                <a:spcPct val="90000"/>
              </a:lnSpc>
            </a:pPr>
            <a:r>
              <a:rPr lang="en-GB" sz="2800" b="1" dirty="0" smtClean="0"/>
              <a:t>A</a:t>
            </a:r>
            <a:r>
              <a:rPr lang="en-GB" sz="2800" dirty="0" smtClean="0"/>
              <a:t>pproach</a:t>
            </a:r>
          </a:p>
          <a:p>
            <a:pPr>
              <a:lnSpc>
                <a:spcPct val="90000"/>
              </a:lnSpc>
            </a:pPr>
            <a:r>
              <a:rPr lang="en-GB" sz="1600" dirty="0" smtClean="0"/>
              <a:t>Sensitive to the person and their learning agenda</a:t>
            </a:r>
          </a:p>
          <a:p>
            <a:pPr>
              <a:lnSpc>
                <a:spcPct val="90000"/>
              </a:lnSpc>
            </a:pPr>
            <a:r>
              <a:rPr lang="en-GB" sz="2800" b="1" dirty="0" smtClean="0"/>
              <a:t>B</a:t>
            </a:r>
            <a:r>
              <a:rPr lang="en-GB" sz="2800" dirty="0" smtClean="0"/>
              <a:t>alance</a:t>
            </a:r>
          </a:p>
          <a:p>
            <a:pPr>
              <a:lnSpc>
                <a:spcPct val="90000"/>
              </a:lnSpc>
            </a:pPr>
            <a:r>
              <a:rPr lang="en-GB" sz="1600" dirty="0" smtClean="0"/>
              <a:t>Of positives and negatives as per Pendleton.</a:t>
            </a:r>
          </a:p>
          <a:p>
            <a:pPr>
              <a:lnSpc>
                <a:spcPct val="90000"/>
              </a:lnSpc>
            </a:pPr>
            <a:r>
              <a:rPr lang="en-GB" sz="1600" dirty="0" smtClean="0"/>
              <a:t>Credits to exceed Withdrawals to avoid an “Emotional Overdraft”</a:t>
            </a:r>
          </a:p>
          <a:p>
            <a:pPr>
              <a:lnSpc>
                <a:spcPct val="90000"/>
              </a:lnSpc>
            </a:pPr>
            <a:r>
              <a:rPr lang="en-GB" sz="2800" b="1" dirty="0" smtClean="0"/>
              <a:t>C</a:t>
            </a:r>
            <a:r>
              <a:rPr lang="en-GB" sz="2800" dirty="0" smtClean="0"/>
              <a:t>hange</a:t>
            </a:r>
          </a:p>
          <a:p>
            <a:pPr>
              <a:lnSpc>
                <a:spcPct val="90000"/>
              </a:lnSpc>
            </a:pPr>
            <a:r>
              <a:rPr lang="en-GB" sz="1600" dirty="0" smtClean="0"/>
              <a:t>To facilitate Change by Active Listening, responding to Cues to and providing Challenge. </a:t>
            </a:r>
          </a:p>
          <a:p>
            <a:pPr>
              <a:lnSpc>
                <a:spcPct val="90000"/>
              </a:lnSpc>
            </a:pPr>
            <a:r>
              <a:rPr lang="en-GB" sz="1600" dirty="0" smtClean="0"/>
              <a:t>To identify </a:t>
            </a:r>
            <a:r>
              <a:rPr lang="en-GB" sz="1600" i="1" dirty="0" smtClean="0"/>
              <a:t>their</a:t>
            </a:r>
            <a:r>
              <a:rPr lang="en-GB" sz="1600" dirty="0" smtClean="0"/>
              <a:t> problem and, through skill rehearsal, to work on </a:t>
            </a:r>
            <a:r>
              <a:rPr lang="en-GB" sz="1600" i="1" dirty="0" smtClean="0"/>
              <a:t>their </a:t>
            </a:r>
            <a:r>
              <a:rPr lang="en-GB" sz="1600" dirty="0" smtClean="0"/>
              <a:t>solution.</a:t>
            </a:r>
          </a:p>
          <a:p>
            <a:pPr>
              <a:lnSpc>
                <a:spcPct val="90000"/>
              </a:lnSpc>
            </a:pPr>
            <a:r>
              <a:rPr lang="en-GB" sz="1600" dirty="0" smtClean="0"/>
              <a:t>As per SET GO</a:t>
            </a:r>
          </a:p>
          <a:p>
            <a:pPr>
              <a:lnSpc>
                <a:spcPct val="90000"/>
              </a:lnSpc>
            </a:pPr>
            <a:r>
              <a:rPr lang="en-GB" sz="2800" b="1" dirty="0" smtClean="0"/>
              <a:t>D</a:t>
            </a:r>
            <a:r>
              <a:rPr lang="en-GB" sz="2800" dirty="0" smtClean="0"/>
              <a:t>escription</a:t>
            </a:r>
          </a:p>
          <a:p>
            <a:pPr>
              <a:lnSpc>
                <a:spcPct val="90000"/>
              </a:lnSpc>
            </a:pPr>
            <a:r>
              <a:rPr lang="en-GB" sz="1600" dirty="0" smtClean="0"/>
              <a:t>Feedback based on fact and not on opinion throughout.</a:t>
            </a:r>
          </a:p>
          <a:p>
            <a:pPr>
              <a:lnSpc>
                <a:spcPct val="90000"/>
              </a:lnSpc>
            </a:pPr>
            <a:r>
              <a:rPr lang="en-GB" sz="2800" b="1" dirty="0" smtClean="0"/>
              <a:t>E</a:t>
            </a:r>
            <a:r>
              <a:rPr lang="en-GB" sz="2800" dirty="0" smtClean="0"/>
              <a:t>xact</a:t>
            </a:r>
          </a:p>
          <a:p>
            <a:pPr>
              <a:lnSpc>
                <a:spcPct val="90000"/>
              </a:lnSpc>
            </a:pPr>
            <a:r>
              <a:rPr lang="en-GB" sz="1600" dirty="0" smtClean="0"/>
              <a:t>Feedback focusing on specific areas throughout.</a:t>
            </a:r>
          </a:p>
          <a:p>
            <a:endParaRPr lang="en-GB" dirty="0"/>
          </a:p>
        </p:txBody>
      </p:sp>
    </p:spTree>
    <p:extLst>
      <p:ext uri="{BB962C8B-B14F-4D97-AF65-F5344CB8AC3E}">
        <p14:creationId xmlns:p14="http://schemas.microsoft.com/office/powerpoint/2010/main" val="2915025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6. FINAL COMMENTS</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8779848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803404"/>
            <a:ext cx="7315200" cy="2201659"/>
          </a:xfrm>
        </p:spPr>
        <p:txBody>
          <a:bodyPr>
            <a:normAutofit fontScale="90000"/>
          </a:bodyPr>
          <a:lstStyle/>
          <a:p>
            <a:r>
              <a:rPr lang="en-GB" dirty="0" smtClean="0"/>
              <a:t>TALKING TO YOUR TRAINEE ABOUT FEEDBACK</a:t>
            </a:r>
            <a:endParaRPr lang="en-GB" dirty="0"/>
          </a:p>
        </p:txBody>
      </p:sp>
      <p:sp>
        <p:nvSpPr>
          <p:cNvPr id="4" name="TextBox 3"/>
          <p:cNvSpPr txBox="1"/>
          <p:nvPr/>
        </p:nvSpPr>
        <p:spPr>
          <a:xfrm>
            <a:off x="1979712" y="4005063"/>
            <a:ext cx="6559809" cy="584775"/>
          </a:xfrm>
          <a:prstGeom prst="rect">
            <a:avLst/>
          </a:prstGeom>
          <a:noFill/>
        </p:spPr>
        <p:txBody>
          <a:bodyPr wrap="none" rtlCol="0">
            <a:spAutoFit/>
          </a:bodyPr>
          <a:lstStyle/>
          <a:p>
            <a:r>
              <a:rPr lang="en-GB" sz="3200" i="1" dirty="0" smtClean="0">
                <a:solidFill>
                  <a:srgbClr val="FFFF00"/>
                </a:solidFill>
              </a:rPr>
              <a:t>- getting onto the same wavelength</a:t>
            </a:r>
            <a:endParaRPr lang="en-GB" sz="3200" i="1" dirty="0">
              <a:solidFill>
                <a:srgbClr val="FFFF00"/>
              </a:solidFill>
            </a:endParaRPr>
          </a:p>
        </p:txBody>
      </p:sp>
    </p:spTree>
    <p:extLst>
      <p:ext uri="{BB962C8B-B14F-4D97-AF65-F5344CB8AC3E}">
        <p14:creationId xmlns:p14="http://schemas.microsoft.com/office/powerpoint/2010/main" val="40246938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GB" dirty="0" smtClean="0"/>
              <a:t>PROMOTE A SHARED UNDERSTANDING</a:t>
            </a:r>
            <a:endParaRPr lang="en-GB" dirty="0"/>
          </a:p>
        </p:txBody>
      </p:sp>
      <p:sp>
        <p:nvSpPr>
          <p:cNvPr id="5123" name="Rectangle 3"/>
          <p:cNvSpPr>
            <a:spLocks noGrp="1" noChangeArrowheads="1"/>
          </p:cNvSpPr>
          <p:nvPr>
            <p:ph idx="1"/>
          </p:nvPr>
        </p:nvSpPr>
        <p:spPr>
          <a:xfrm>
            <a:off x="457200" y="2204864"/>
            <a:ext cx="8229600" cy="4176886"/>
          </a:xfrm>
        </p:spPr>
        <p:txBody>
          <a:bodyPr>
            <a:normAutofit/>
          </a:bodyPr>
          <a:lstStyle/>
          <a:p>
            <a:r>
              <a:rPr lang="en-GB" sz="2400" dirty="0" smtClean="0">
                <a:solidFill>
                  <a:srgbClr val="FFFF00"/>
                </a:solidFill>
              </a:rPr>
              <a:t>Read </a:t>
            </a:r>
            <a:r>
              <a:rPr lang="en-GB" sz="2400" dirty="0">
                <a:solidFill>
                  <a:srgbClr val="FFFF00"/>
                </a:solidFill>
              </a:rPr>
              <a:t>or </a:t>
            </a:r>
            <a:r>
              <a:rPr lang="en-GB" sz="2400" dirty="0" smtClean="0">
                <a:solidFill>
                  <a:srgbClr val="FFFF00"/>
                </a:solidFill>
              </a:rPr>
              <a:t>listen carefully</a:t>
            </a:r>
            <a:endParaRPr lang="en-GB" sz="2400" dirty="0">
              <a:solidFill>
                <a:srgbClr val="FFFF00"/>
              </a:solidFill>
            </a:endParaRPr>
          </a:p>
          <a:p>
            <a:r>
              <a:rPr lang="en-GB" sz="2400" dirty="0" smtClean="0">
                <a:solidFill>
                  <a:srgbClr val="FFFF00"/>
                </a:solidFill>
              </a:rPr>
              <a:t>Understand</a:t>
            </a:r>
            <a:r>
              <a:rPr lang="en-GB" sz="2400" dirty="0"/>
              <a:t> </a:t>
            </a:r>
            <a:r>
              <a:rPr lang="en-GB" sz="2000" dirty="0" smtClean="0"/>
              <a:t>– seek clarification, examples, suggestions</a:t>
            </a:r>
            <a:endParaRPr lang="en-GB" sz="2000" dirty="0"/>
          </a:p>
          <a:p>
            <a:r>
              <a:rPr lang="en-US" sz="2400" dirty="0">
                <a:solidFill>
                  <a:srgbClr val="FFFF00"/>
                </a:solidFill>
              </a:rPr>
              <a:t>Give it time to sink in </a:t>
            </a:r>
            <a:r>
              <a:rPr lang="en-US" sz="1800" dirty="0" smtClean="0"/>
              <a:t>- get it into </a:t>
            </a:r>
            <a:r>
              <a:rPr lang="en-US" sz="1800" dirty="0"/>
              <a:t>perspective</a:t>
            </a:r>
            <a:endParaRPr lang="en-GB" sz="1800" dirty="0"/>
          </a:p>
          <a:p>
            <a:r>
              <a:rPr lang="en-GB" sz="2400" dirty="0" smtClean="0">
                <a:solidFill>
                  <a:srgbClr val="FFFF00"/>
                </a:solidFill>
              </a:rPr>
              <a:t>Identify</a:t>
            </a:r>
            <a:r>
              <a:rPr lang="en-GB" sz="2400" dirty="0">
                <a:solidFill>
                  <a:srgbClr val="FFFF00"/>
                </a:solidFill>
              </a:rPr>
              <a:t>, Action Plan</a:t>
            </a:r>
          </a:p>
          <a:p>
            <a:r>
              <a:rPr lang="en-US" sz="2400" dirty="0">
                <a:solidFill>
                  <a:srgbClr val="FFFF00"/>
                </a:solidFill>
              </a:rPr>
              <a:t>Try not to </a:t>
            </a:r>
            <a:r>
              <a:rPr lang="en-US" sz="2400" dirty="0" smtClean="0">
                <a:solidFill>
                  <a:srgbClr val="FFFF00"/>
                </a:solidFill>
              </a:rPr>
              <a:t>feel </a:t>
            </a:r>
            <a:r>
              <a:rPr lang="en-US" sz="2400" dirty="0">
                <a:solidFill>
                  <a:srgbClr val="FFFF00"/>
                </a:solidFill>
              </a:rPr>
              <a:t>devastated </a:t>
            </a:r>
            <a:r>
              <a:rPr lang="en-US" sz="2000" dirty="0" smtClean="0">
                <a:solidFill>
                  <a:srgbClr val="FFFF00"/>
                </a:solidFill>
              </a:rPr>
              <a:t>- </a:t>
            </a:r>
            <a:r>
              <a:rPr lang="en-US" sz="2000" dirty="0" smtClean="0"/>
              <a:t>by </a:t>
            </a:r>
            <a:r>
              <a:rPr lang="en-US" sz="2000" dirty="0"/>
              <a:t>small </a:t>
            </a:r>
            <a:r>
              <a:rPr lang="en-US" sz="2000" dirty="0" smtClean="0"/>
              <a:t>criticisms</a:t>
            </a:r>
          </a:p>
          <a:p>
            <a:r>
              <a:rPr lang="en-US" sz="2400" dirty="0" smtClean="0">
                <a:solidFill>
                  <a:srgbClr val="FFFF00"/>
                </a:solidFill>
              </a:rPr>
              <a:t>Try not </a:t>
            </a:r>
            <a:r>
              <a:rPr lang="en-US" sz="2400" dirty="0">
                <a:solidFill>
                  <a:srgbClr val="FFFF00"/>
                </a:solidFill>
              </a:rPr>
              <a:t>to be defensive </a:t>
            </a:r>
            <a:r>
              <a:rPr lang="en-US" sz="2000" dirty="0" smtClean="0"/>
              <a:t>– by making excuses; be receptive.</a:t>
            </a:r>
          </a:p>
          <a:p>
            <a:r>
              <a:rPr lang="en-US" sz="2400" dirty="0" smtClean="0"/>
              <a:t>Remember that it is being given with </a:t>
            </a:r>
            <a:r>
              <a:rPr lang="en-US" sz="2400" dirty="0" smtClean="0">
                <a:solidFill>
                  <a:srgbClr val="FFFF00"/>
                </a:solidFill>
              </a:rPr>
              <a:t>good intention.</a:t>
            </a:r>
          </a:p>
          <a:p>
            <a:r>
              <a:rPr lang="en-US" sz="2400" dirty="0" smtClean="0"/>
              <a:t>Remember that it </a:t>
            </a:r>
            <a:r>
              <a:rPr lang="en-US" sz="2400" dirty="0" smtClean="0">
                <a:solidFill>
                  <a:srgbClr val="FFFF00"/>
                </a:solidFill>
              </a:rPr>
              <a:t>may not have been easy to give.</a:t>
            </a:r>
            <a:endParaRPr lang="en-GB" sz="2400"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randombar(horizontal)">
                                      <p:cBhvr>
                                        <p:cTn id="7" dur="600">
                                          <p:stCondLst>
                                            <p:cond delay="0"/>
                                          </p:stCondLst>
                                        </p:cTn>
                                        <p:tgtEl>
                                          <p:spTgt spid="5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123">
                                            <p:txEl>
                                              <p:pRg st="0" end="0"/>
                                            </p:txEl>
                                          </p:spTgt>
                                        </p:tgtEl>
                                        <p:attrNameLst>
                                          <p:attrName>style.visibility</p:attrName>
                                        </p:attrNameLst>
                                      </p:cBhvr>
                                      <p:to>
                                        <p:strVal val="visible"/>
                                      </p:to>
                                    </p:set>
                                    <p:animEffect transition="in" filter="randombar(horizontal)">
                                      <p:cBhvr>
                                        <p:cTn id="12" dur="500"/>
                                        <p:tgtEl>
                                          <p:spTgt spid="51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123">
                                            <p:txEl>
                                              <p:pRg st="1" end="1"/>
                                            </p:txEl>
                                          </p:spTgt>
                                        </p:tgtEl>
                                        <p:attrNameLst>
                                          <p:attrName>style.visibility</p:attrName>
                                        </p:attrNameLst>
                                      </p:cBhvr>
                                      <p:to>
                                        <p:strVal val="visible"/>
                                      </p:to>
                                    </p:set>
                                    <p:animEffect transition="in" filter="randombar(horizontal)">
                                      <p:cBhvr>
                                        <p:cTn id="17" dur="500"/>
                                        <p:tgtEl>
                                          <p:spTgt spid="51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123">
                                            <p:txEl>
                                              <p:pRg st="2" end="2"/>
                                            </p:txEl>
                                          </p:spTgt>
                                        </p:tgtEl>
                                        <p:attrNameLst>
                                          <p:attrName>style.visibility</p:attrName>
                                        </p:attrNameLst>
                                      </p:cBhvr>
                                      <p:to>
                                        <p:strVal val="visible"/>
                                      </p:to>
                                    </p:set>
                                    <p:animEffect transition="in" filter="randombar(horizontal)">
                                      <p:cBhvr>
                                        <p:cTn id="22" dur="500"/>
                                        <p:tgtEl>
                                          <p:spTgt spid="512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123">
                                            <p:txEl>
                                              <p:pRg st="3" end="3"/>
                                            </p:txEl>
                                          </p:spTgt>
                                        </p:tgtEl>
                                        <p:attrNameLst>
                                          <p:attrName>style.visibility</p:attrName>
                                        </p:attrNameLst>
                                      </p:cBhvr>
                                      <p:to>
                                        <p:strVal val="visible"/>
                                      </p:to>
                                    </p:set>
                                    <p:animEffect transition="in" filter="randombar(horizontal)">
                                      <p:cBhvr>
                                        <p:cTn id="27" dur="500"/>
                                        <p:tgtEl>
                                          <p:spTgt spid="512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123">
                                            <p:txEl>
                                              <p:pRg st="4" end="4"/>
                                            </p:txEl>
                                          </p:spTgt>
                                        </p:tgtEl>
                                        <p:attrNameLst>
                                          <p:attrName>style.visibility</p:attrName>
                                        </p:attrNameLst>
                                      </p:cBhvr>
                                      <p:to>
                                        <p:strVal val="visible"/>
                                      </p:to>
                                    </p:set>
                                    <p:animEffect transition="in" filter="randombar(horizontal)">
                                      <p:cBhvr>
                                        <p:cTn id="32" dur="500"/>
                                        <p:tgtEl>
                                          <p:spTgt spid="512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123">
                                            <p:txEl>
                                              <p:pRg st="5" end="5"/>
                                            </p:txEl>
                                          </p:spTgt>
                                        </p:tgtEl>
                                        <p:attrNameLst>
                                          <p:attrName>style.visibility</p:attrName>
                                        </p:attrNameLst>
                                      </p:cBhvr>
                                      <p:to>
                                        <p:strVal val="visible"/>
                                      </p:to>
                                    </p:set>
                                    <p:animEffect transition="in" filter="randombar(horizontal)">
                                      <p:cBhvr>
                                        <p:cTn id="37" dur="500"/>
                                        <p:tgtEl>
                                          <p:spTgt spid="512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5123">
                                            <p:txEl>
                                              <p:pRg st="6" end="6"/>
                                            </p:txEl>
                                          </p:spTgt>
                                        </p:tgtEl>
                                        <p:attrNameLst>
                                          <p:attrName>style.visibility</p:attrName>
                                        </p:attrNameLst>
                                      </p:cBhvr>
                                      <p:to>
                                        <p:strVal val="visible"/>
                                      </p:to>
                                    </p:set>
                                    <p:animEffect transition="in" filter="randombar(horizontal)">
                                      <p:cBhvr>
                                        <p:cTn id="42" dur="500"/>
                                        <p:tgtEl>
                                          <p:spTgt spid="512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5123">
                                            <p:txEl>
                                              <p:pRg st="7" end="7"/>
                                            </p:txEl>
                                          </p:spTgt>
                                        </p:tgtEl>
                                        <p:attrNameLst>
                                          <p:attrName>style.visibility</p:attrName>
                                        </p:attrNameLst>
                                      </p:cBhvr>
                                      <p:to>
                                        <p:strVal val="visible"/>
                                      </p:to>
                                    </p:set>
                                    <p:animEffect transition="in" filter="randombar(horizontal)">
                                      <p:cBhvr>
                                        <p:cTn id="47" dur="500"/>
                                        <p:tgtEl>
                                          <p:spTgt spid="51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Emotional Bank Balance</a:t>
            </a:r>
            <a:endParaRPr lang="en-GB" dirty="0"/>
          </a:p>
        </p:txBody>
      </p:sp>
      <p:sp>
        <p:nvSpPr>
          <p:cNvPr id="3" name="Content Placeholder 2"/>
          <p:cNvSpPr>
            <a:spLocks noGrp="1"/>
          </p:cNvSpPr>
          <p:nvPr>
            <p:ph idx="1"/>
          </p:nvPr>
        </p:nvSpPr>
        <p:spPr/>
        <p:txBody>
          <a:bodyPr/>
          <a:lstStyle/>
          <a:p>
            <a:pPr eaLnBrk="1" hangingPunct="1"/>
            <a:r>
              <a:rPr lang="en-GB" dirty="0" smtClean="0"/>
              <a:t>Credits must be in place before withdrawals are made</a:t>
            </a:r>
          </a:p>
          <a:p>
            <a:pPr eaLnBrk="1" hangingPunct="1"/>
            <a:r>
              <a:rPr lang="en-GB" dirty="0" smtClean="0"/>
              <a:t>Credits must exceed withdrawals </a:t>
            </a:r>
          </a:p>
          <a:p>
            <a:pPr eaLnBrk="1" hangingPunct="1"/>
            <a:r>
              <a:rPr lang="en-GB" dirty="0" smtClean="0"/>
              <a:t>To avoid an emotional overdraft that is ultimately unsustainable</a:t>
            </a:r>
          </a:p>
          <a:p>
            <a:pPr eaLnBrk="1" hangingPunct="1"/>
            <a:endParaRPr lang="en-GB" dirty="0" smtClean="0"/>
          </a:p>
          <a:p>
            <a:pPr eaLnBrk="1" hangingPunct="1"/>
            <a:r>
              <a:rPr lang="en-GB" dirty="0" smtClean="0"/>
              <a:t>The balance of support and challenge</a:t>
            </a:r>
          </a:p>
        </p:txBody>
      </p:sp>
    </p:spTree>
    <p:extLst>
      <p:ext uri="{BB962C8B-B14F-4D97-AF65-F5344CB8AC3E}">
        <p14:creationId xmlns:p14="http://schemas.microsoft.com/office/powerpoint/2010/main" val="784299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FEEDBACK AS A GIFT</a:t>
            </a:r>
            <a:endParaRPr lang="en-GB" dirty="0"/>
          </a:p>
        </p:txBody>
      </p:sp>
      <p:sp>
        <p:nvSpPr>
          <p:cNvPr id="3" name="Content Placeholder 2"/>
          <p:cNvSpPr>
            <a:spLocks noGrp="1"/>
          </p:cNvSpPr>
          <p:nvPr>
            <p:ph idx="1"/>
          </p:nvPr>
        </p:nvSpPr>
        <p:spPr/>
        <p:txBody>
          <a:bodyPr>
            <a:normAutofit fontScale="92500" lnSpcReduction="10000"/>
          </a:bodyPr>
          <a:lstStyle/>
          <a:p>
            <a:pPr>
              <a:lnSpc>
                <a:spcPct val="105000"/>
              </a:lnSpc>
            </a:pPr>
            <a:r>
              <a:rPr lang="en-GB" dirty="0"/>
              <a:t>Is this gift useful to me now?</a:t>
            </a:r>
          </a:p>
          <a:p>
            <a:pPr>
              <a:lnSpc>
                <a:spcPct val="105000"/>
              </a:lnSpc>
            </a:pPr>
            <a:r>
              <a:rPr lang="en-GB" dirty="0"/>
              <a:t>How was it wrapped?</a:t>
            </a:r>
          </a:p>
          <a:p>
            <a:pPr>
              <a:lnSpc>
                <a:spcPct val="105000"/>
              </a:lnSpc>
            </a:pPr>
            <a:r>
              <a:rPr lang="en-GB" dirty="0"/>
              <a:t>Can I find a use for it (if not immediately obvious)?</a:t>
            </a:r>
          </a:p>
          <a:p>
            <a:pPr>
              <a:lnSpc>
                <a:spcPct val="105000"/>
              </a:lnSpc>
            </a:pPr>
            <a:r>
              <a:rPr lang="en-GB" dirty="0"/>
              <a:t>If it’s not a useful gift, might it be useful later?</a:t>
            </a:r>
          </a:p>
          <a:p>
            <a:pPr>
              <a:lnSpc>
                <a:spcPct val="105000"/>
              </a:lnSpc>
            </a:pPr>
            <a:r>
              <a:rPr lang="en-GB" dirty="0"/>
              <a:t>Would a similar gift be useful for others?</a:t>
            </a:r>
          </a:p>
          <a:p>
            <a:pPr>
              <a:lnSpc>
                <a:spcPct val="105000"/>
              </a:lnSpc>
            </a:pPr>
            <a:r>
              <a:rPr lang="en-GB" dirty="0"/>
              <a:t>How would I feel if I didn’t get a gift?</a:t>
            </a:r>
          </a:p>
          <a:p>
            <a:pPr>
              <a:lnSpc>
                <a:spcPct val="105000"/>
              </a:lnSpc>
            </a:pPr>
            <a:r>
              <a:rPr lang="en-GB" dirty="0"/>
              <a:t>How would I feel if other people got gifts all the time and I got none?</a:t>
            </a:r>
          </a:p>
          <a:p>
            <a:pPr>
              <a:lnSpc>
                <a:spcPct val="105000"/>
              </a:lnSpc>
            </a:pPr>
            <a:r>
              <a:rPr lang="en-GB" dirty="0"/>
              <a:t>Am I careful how I choose and wrap my gifts?</a:t>
            </a:r>
          </a:p>
          <a:p>
            <a:pPr>
              <a:lnSpc>
                <a:spcPct val="105000"/>
              </a:lnSpc>
            </a:pPr>
            <a:r>
              <a:rPr lang="en-GB" dirty="0"/>
              <a:t>When I give a gift, am I being clear it really is for them? </a:t>
            </a:r>
          </a:p>
          <a:p>
            <a:endParaRPr lang="en-GB" dirty="0"/>
          </a:p>
        </p:txBody>
      </p:sp>
    </p:spTree>
    <p:extLst>
      <p:ext uri="{BB962C8B-B14F-4D97-AF65-F5344CB8AC3E}">
        <p14:creationId xmlns:p14="http://schemas.microsoft.com/office/powerpoint/2010/main" val="440396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Feedback is a life skill</a:t>
            </a:r>
            <a:endParaRPr lang="en-GB" dirty="0"/>
          </a:p>
        </p:txBody>
      </p:sp>
      <p:sp>
        <p:nvSpPr>
          <p:cNvPr id="3" name="Content Placeholder 2"/>
          <p:cNvSpPr>
            <a:spLocks noGrp="1"/>
          </p:cNvSpPr>
          <p:nvPr>
            <p:ph idx="1"/>
          </p:nvPr>
        </p:nvSpPr>
        <p:spPr/>
        <p:txBody>
          <a:bodyPr/>
          <a:lstStyle/>
          <a:p>
            <a:pPr lvl="1" eaLnBrk="1" hangingPunct="1">
              <a:lnSpc>
                <a:spcPct val="90000"/>
              </a:lnSpc>
            </a:pPr>
            <a:r>
              <a:rPr lang="en-GB" dirty="0" smtClean="0"/>
              <a:t>The more you do it, the better you become.</a:t>
            </a:r>
          </a:p>
          <a:p>
            <a:pPr lvl="1" eaLnBrk="1" hangingPunct="1">
              <a:lnSpc>
                <a:spcPct val="90000"/>
              </a:lnSpc>
            </a:pPr>
            <a:r>
              <a:rPr lang="en-GB" dirty="0" smtClean="0"/>
              <a:t>Improves all parts of your life.</a:t>
            </a:r>
          </a:p>
          <a:p>
            <a:pPr lvl="1" eaLnBrk="1" hangingPunct="1">
              <a:lnSpc>
                <a:spcPct val="90000"/>
              </a:lnSpc>
            </a:pPr>
            <a:r>
              <a:rPr lang="en-GB" dirty="0" smtClean="0"/>
              <a:t>There are better ways to provide feedback, but there is no ‘wrong way’.  </a:t>
            </a:r>
          </a:p>
          <a:p>
            <a:pPr lvl="1" eaLnBrk="1" hangingPunct="1">
              <a:lnSpc>
                <a:spcPct val="90000"/>
              </a:lnSpc>
            </a:pPr>
            <a:r>
              <a:rPr lang="en-GB" dirty="0" smtClean="0"/>
              <a:t>Just do it!</a:t>
            </a:r>
          </a:p>
          <a:p>
            <a:endParaRPr lang="en-GB" dirty="0"/>
          </a:p>
        </p:txBody>
      </p:sp>
    </p:spTree>
    <p:extLst>
      <p:ext uri="{BB962C8B-B14F-4D97-AF65-F5344CB8AC3E}">
        <p14:creationId xmlns:p14="http://schemas.microsoft.com/office/powerpoint/2010/main" val="2637892218"/>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TC104033937[[fn=Vapor Trail]]</Template>
  <TotalTime>289</TotalTime>
  <Words>2227</Words>
  <Application>Microsoft Office PowerPoint</Application>
  <PresentationFormat>On-screen Show (4:3)</PresentationFormat>
  <Paragraphs>342</Paragraphs>
  <Slides>39</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Century Gothic</vt:lpstr>
      <vt:lpstr>Times New Roman</vt:lpstr>
      <vt:lpstr>Wingdings</vt:lpstr>
      <vt:lpstr>Vapor Trail</vt:lpstr>
      <vt:lpstr>The art of giving Feedback</vt:lpstr>
      <vt:lpstr>OBJECTIVES</vt:lpstr>
      <vt:lpstr>1. THE PURPOSE OF GIVING FEEDBACK</vt:lpstr>
      <vt:lpstr>PowerPoint Presentation</vt:lpstr>
      <vt:lpstr>Feedback is:</vt:lpstr>
      <vt:lpstr>Why do we give feedback</vt:lpstr>
      <vt:lpstr>Why talk about feedback?</vt:lpstr>
      <vt:lpstr>2. The positivity of feedback</vt:lpstr>
      <vt:lpstr>The positivity of feedback</vt:lpstr>
      <vt:lpstr>THE POSITIVITY OF FEEDBACK</vt:lpstr>
      <vt:lpstr>3. THE ART OF GIVING FEEDBACK</vt:lpstr>
      <vt:lpstr>A feedback experience</vt:lpstr>
      <vt:lpstr>Feedback is NOT ABOUT:</vt:lpstr>
      <vt:lpstr>YOUR STARTING POINT</vt:lpstr>
      <vt:lpstr>before you give feedback</vt:lpstr>
      <vt:lpstr>WHEN YOU GIVE FEEDBACK</vt:lpstr>
      <vt:lpstr>Micro-skills</vt:lpstr>
      <vt:lpstr>EXAMPLE s – can you improve on these?</vt:lpstr>
      <vt:lpstr>WHAT IS BEHAVIOUR?</vt:lpstr>
      <vt:lpstr>It’s about the good STUFF too</vt:lpstr>
      <vt:lpstr>4. DOING FEEDBACK BADLY</vt:lpstr>
      <vt:lpstr>Bad things to do</vt:lpstr>
      <vt:lpstr>PowerPoint Presentation</vt:lpstr>
      <vt:lpstr>the undesirable ways a trainee &amp; TRAINER can respond</vt:lpstr>
      <vt:lpstr>VIDEO CLIPS DEMONSTRATING THESE</vt:lpstr>
      <vt:lpstr>Better ways of responding</vt:lpstr>
      <vt:lpstr>5. Methods of giving feedback</vt:lpstr>
      <vt:lpstr>Exercise - methods</vt:lpstr>
      <vt:lpstr>Pendleton</vt:lpstr>
      <vt:lpstr>SET - GO</vt:lpstr>
      <vt:lpstr>ALOBA</vt:lpstr>
      <vt:lpstr>Gibbs</vt:lpstr>
      <vt:lpstr>ABCDE of Feedback</vt:lpstr>
      <vt:lpstr>6. FINAL COMMENTS</vt:lpstr>
      <vt:lpstr>TALKING TO YOUR TRAINEE ABOUT FEEDBACK</vt:lpstr>
      <vt:lpstr>PROMOTE A SHARED UNDERSTANDING</vt:lpstr>
      <vt:lpstr>Emotional Bank Balance</vt:lpstr>
      <vt:lpstr>FEEDBACK AS A GIFT</vt:lpstr>
      <vt:lpstr>Feedback is a life skill</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Giving and Receiving Feedback</dc:title>
  <dc:creator>RM</dc:creator>
  <cp:lastModifiedBy>Ramesh Mehay</cp:lastModifiedBy>
  <cp:revision>28</cp:revision>
  <dcterms:created xsi:type="dcterms:W3CDTF">2005-02-15T19:47:45Z</dcterms:created>
  <dcterms:modified xsi:type="dcterms:W3CDTF">2013-12-11T02:50:07Z</dcterms:modified>
</cp:coreProperties>
</file>