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70" r:id="rId6"/>
    <p:sldId id="261" r:id="rId7"/>
    <p:sldId id="264" r:id="rId8"/>
    <p:sldId id="265" r:id="rId9"/>
    <p:sldId id="266" r:id="rId10"/>
    <p:sldId id="267" r:id="rId11"/>
    <p:sldId id="268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67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A3D4D-BDC6-1E4F-B61E-615C7F9680EE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56E0E-D312-154E-95A6-510F06160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76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56E0E-D312-154E-95A6-510F061607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7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56E0E-D312-154E-95A6-510F061607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6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GB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GB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GB" dirty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GB"/>
              <a:t>Click to edit Master text styles</a:t>
            </a:r>
          </a:p>
          <a:p>
            <a:pPr lvl="1" eaLnBrk="1" latinLnBrk="0" hangingPunct="1"/>
            <a:r>
              <a:rPr kumimoji="0" lang="en-GB"/>
              <a:t>Second level</a:t>
            </a:r>
          </a:p>
          <a:p>
            <a:pPr lvl="2" eaLnBrk="1" latinLnBrk="0" hangingPunct="1"/>
            <a:r>
              <a:rPr kumimoji="0" lang="en-GB"/>
              <a:t>Third level</a:t>
            </a:r>
          </a:p>
          <a:p>
            <a:pPr lvl="3" eaLnBrk="1" latinLnBrk="0" hangingPunct="1"/>
            <a:r>
              <a:rPr kumimoji="0" lang="en-GB"/>
              <a:t>Fourth level</a:t>
            </a:r>
          </a:p>
          <a:p>
            <a:pPr lvl="4" eaLnBrk="1" latinLnBrk="0" hangingPunct="1"/>
            <a:r>
              <a:rPr kumimoji="0" lang="en-GB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8E3CD38-EFB9-DF4B-954C-E7C5C2C0BD5D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B6F00F1-B2F7-2B4F-A28B-F73C4D5EB3F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3" y="3337560"/>
            <a:ext cx="8403651" cy="2301240"/>
          </a:xfrm>
        </p:spPr>
        <p:txBody>
          <a:bodyPr>
            <a:normAutofit/>
          </a:bodyPr>
          <a:lstStyle/>
          <a:p>
            <a:r>
              <a:rPr lang="en-US"/>
              <a:t>SOME BASIC THINGS ABOUT GP TRAINING SCHEMES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 Maggie Eisner</a:t>
            </a:r>
          </a:p>
        </p:txBody>
      </p:sp>
    </p:spTree>
    <p:extLst>
      <p:ext uri="{BB962C8B-B14F-4D97-AF65-F5344CB8AC3E}">
        <p14:creationId xmlns:p14="http://schemas.microsoft.com/office/powerpoint/2010/main" val="300974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ACC82"/>
                </a:solidFill>
              </a:rPr>
              <a:t>What I will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Recruitment process</a:t>
            </a:r>
          </a:p>
          <a:p>
            <a:r>
              <a:rPr lang="en-US" dirty="0"/>
              <a:t>Pathway to becoming a trainer</a:t>
            </a:r>
          </a:p>
          <a:p>
            <a:r>
              <a:rPr lang="en-US" dirty="0"/>
              <a:t>Our educational </a:t>
            </a:r>
            <a:r>
              <a:rPr lang="en-US" dirty="0" err="1"/>
              <a:t>programmes</a:t>
            </a:r>
            <a:endParaRPr lang="en-US" dirty="0"/>
          </a:p>
          <a:p>
            <a:r>
              <a:rPr lang="en-US" dirty="0"/>
              <a:t>Roles and responsibilities of TPDs</a:t>
            </a:r>
          </a:p>
        </p:txBody>
      </p:sp>
    </p:spTree>
    <p:extLst>
      <p:ext uri="{BB962C8B-B14F-4D97-AF65-F5344CB8AC3E}">
        <p14:creationId xmlns:p14="http://schemas.microsoft.com/office/powerpoint/2010/main" val="66278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Recruitment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system via GP recruitment website</a:t>
            </a:r>
          </a:p>
          <a:p>
            <a:r>
              <a:rPr lang="en-US" dirty="0"/>
              <a:t>Stage 2:  2 machine marked papers: knowledge and Situational </a:t>
            </a:r>
            <a:r>
              <a:rPr lang="en-US" dirty="0" err="1"/>
              <a:t>Judgement</a:t>
            </a:r>
            <a:r>
              <a:rPr lang="en-US" dirty="0"/>
              <a:t> test (Professional Dilemmas)</a:t>
            </a:r>
          </a:p>
          <a:p>
            <a:r>
              <a:rPr lang="en-US" dirty="0"/>
              <a:t>Stage 3: 3 simulations (patient, relative, colleague) + written paper (</a:t>
            </a:r>
            <a:r>
              <a:rPr lang="en-US" dirty="0" err="1"/>
              <a:t>prioritisation</a:t>
            </a:r>
            <a:r>
              <a:rPr lang="en-US" dirty="0"/>
              <a:t>)</a:t>
            </a:r>
          </a:p>
          <a:p>
            <a:r>
              <a:rPr lang="en-US" dirty="0"/>
              <a:t>Individual component marks fed into computer -&gt; Trainable or Not Trainable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ACC82"/>
                </a:solidFill>
              </a:rPr>
              <a:t>Allocation of posts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Trainees put rotations in order of preference on application forms</a:t>
            </a:r>
          </a:p>
          <a:p>
            <a:r>
              <a:rPr lang="en-US" dirty="0"/>
              <a:t>Allocated according to their recruitment scores – but bottom 10% are given their higher preferences, in order not to make their chances worse</a:t>
            </a:r>
          </a:p>
          <a:p>
            <a:r>
              <a:rPr lang="en-US" i="1" dirty="0"/>
              <a:t>References not </a:t>
            </a:r>
            <a:r>
              <a:rPr lang="en-US" i="1" dirty="0" err="1"/>
              <a:t>scrutinised</a:t>
            </a:r>
            <a:r>
              <a:rPr lang="en-US" i="1" dirty="0"/>
              <a:t> before trainee accepted at recruitment</a:t>
            </a:r>
          </a:p>
        </p:txBody>
      </p:sp>
    </p:spTree>
    <p:extLst>
      <p:ext uri="{BB962C8B-B14F-4D97-AF65-F5344CB8AC3E}">
        <p14:creationId xmlns:p14="http://schemas.microsoft.com/office/powerpoint/2010/main" val="4114567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83838" cy="19599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What should trainees cover in each of the 3 years (so I can tailor my tutorials appropriately)? 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2108"/>
            <a:ext cx="7467600" cy="452596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Too much variation between trainees to give an answer</a:t>
            </a:r>
          </a:p>
          <a:p>
            <a:r>
              <a:rPr lang="en-US" dirty="0"/>
              <a:t>Broad 1</a:t>
            </a:r>
            <a:r>
              <a:rPr lang="en-US" baseline="30000" dirty="0"/>
              <a:t>st</a:t>
            </a:r>
            <a:r>
              <a:rPr lang="en-US" dirty="0"/>
              <a:t> GP post (ST1 and 2) aims are on website</a:t>
            </a:r>
          </a:p>
          <a:p>
            <a:r>
              <a:rPr lang="en-US" dirty="0"/>
              <a:t>ST2s should possibly be thinking about AKT</a:t>
            </a:r>
          </a:p>
          <a:p>
            <a:r>
              <a:rPr lang="en-US" dirty="0"/>
              <a:t>ST3s will be working towards CSA</a:t>
            </a:r>
          </a:p>
          <a:p>
            <a:r>
              <a:rPr lang="en-US" dirty="0"/>
              <a:t>Consider using CSA ‘generic indicators for targeted assessment domains’, as well as COT criteria, when looking at videos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48056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64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BACC82"/>
                </a:solidFill>
              </a:rPr>
              <a:t>Pathway to becoming a trainer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Submit consultation video to COT standard</a:t>
            </a:r>
          </a:p>
          <a:p>
            <a:r>
              <a:rPr lang="en-US" dirty="0"/>
              <a:t>Pass PG cert in Primary Care Education (4 modules)</a:t>
            </a:r>
          </a:p>
          <a:p>
            <a:r>
              <a:rPr lang="en-US" dirty="0"/>
              <a:t>Learn about MRCGP (no ‘n’)</a:t>
            </a:r>
          </a:p>
          <a:p>
            <a:r>
              <a:rPr lang="en-US" dirty="0">
                <a:solidFill>
                  <a:srgbClr val="BACC82"/>
                </a:solidFill>
              </a:rPr>
              <a:t>Sessions with trainer-mentor – </a:t>
            </a:r>
            <a:r>
              <a:rPr lang="en-US" dirty="0"/>
              <a:t>anyone interested in being one?</a:t>
            </a:r>
          </a:p>
          <a:p>
            <a:r>
              <a:rPr lang="en-US" dirty="0"/>
              <a:t>Interview at Deanery</a:t>
            </a:r>
          </a:p>
        </p:txBody>
      </p:sp>
    </p:spTree>
    <p:extLst>
      <p:ext uri="{BB962C8B-B14F-4D97-AF65-F5344CB8AC3E}">
        <p14:creationId xmlns:p14="http://schemas.microsoft.com/office/powerpoint/2010/main" val="1326462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40347"/>
            <a:ext cx="8492247" cy="114300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BACC82"/>
                </a:solidFill>
              </a:rPr>
              <a:t>Half Day Release – </a:t>
            </a:r>
            <a:br>
              <a:rPr lang="en-US" sz="3600" dirty="0">
                <a:solidFill>
                  <a:srgbClr val="BACC82"/>
                </a:solidFill>
              </a:rPr>
            </a:br>
            <a:r>
              <a:rPr lang="en-US" sz="3600" dirty="0">
                <a:solidFill>
                  <a:srgbClr val="E3CAFB"/>
                </a:solidFill>
              </a:rPr>
              <a:t>how it is arranged &amp; what do we cover?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3347"/>
            <a:ext cx="7467600" cy="4525963"/>
          </a:xfrm>
        </p:spPr>
        <p:txBody>
          <a:bodyPr>
            <a:noAutofit/>
          </a:bodyPr>
          <a:lstStyle/>
          <a:p>
            <a:r>
              <a:rPr lang="en-US" sz="2400" dirty="0"/>
              <a:t>Most schemes do a mixture of large and small group teaching.</a:t>
            </a:r>
          </a:p>
          <a:p>
            <a:r>
              <a:rPr lang="en-US" sz="2400" dirty="0"/>
              <a:t>Small group teaching is the preferred methodology because learning is more effective.</a:t>
            </a:r>
          </a:p>
          <a:p>
            <a:r>
              <a:rPr lang="en-US" sz="2400" dirty="0"/>
              <a:t>Some schemes simply split all trainees into mixed small groups </a:t>
            </a:r>
          </a:p>
          <a:p>
            <a:r>
              <a:rPr lang="en-US" sz="2400" dirty="0"/>
              <a:t>Others split according to ST year.</a:t>
            </a:r>
            <a:endParaRPr lang="en-US" sz="2000" dirty="0"/>
          </a:p>
          <a:p>
            <a:r>
              <a:rPr lang="en-US" sz="2400" dirty="0"/>
              <a:t>Mix of discussion sessions, trainee presentations (4 competencies and other topics), topic based sessions, sessions covering broad aspects of GP (ethics, person-centred care), Arts based sessions</a:t>
            </a:r>
          </a:p>
          <a:p>
            <a:r>
              <a:rPr lang="en-US" sz="2400" dirty="0"/>
              <a:t>Also mock CSA sessions and consultation skills sessions using simulators</a:t>
            </a:r>
          </a:p>
        </p:txBody>
      </p:sp>
    </p:spTree>
    <p:extLst>
      <p:ext uri="{BB962C8B-B14F-4D97-AF65-F5344CB8AC3E}">
        <p14:creationId xmlns:p14="http://schemas.microsoft.com/office/powerpoint/2010/main" val="2515670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ACC82"/>
                </a:solidFill>
              </a:rPr>
              <a:t>Modular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Bradford, we developed these partly because hospital trainees found it hard to get to HDR</a:t>
            </a:r>
          </a:p>
          <a:p>
            <a:r>
              <a:rPr lang="en-US" dirty="0"/>
              <a:t>Full days </a:t>
            </a:r>
            <a:r>
              <a:rPr lang="en-US" dirty="0" err="1"/>
              <a:t>workships</a:t>
            </a:r>
            <a:endParaRPr lang="en-US" dirty="0"/>
          </a:p>
          <a:p>
            <a:r>
              <a:rPr lang="en-US" dirty="0" err="1"/>
              <a:t>Programme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Induction – </a:t>
            </a:r>
            <a:r>
              <a:rPr lang="en-US" i="1" dirty="0"/>
              <a:t>on starting scheme</a:t>
            </a:r>
          </a:p>
          <a:p>
            <a:pPr lvl="1"/>
            <a:r>
              <a:rPr lang="en-US" dirty="0"/>
              <a:t>2 Intro to WPBA days – </a:t>
            </a:r>
            <a:r>
              <a:rPr lang="en-US" i="1" dirty="0"/>
              <a:t>on starting scheme</a:t>
            </a:r>
          </a:p>
          <a:p>
            <a:pPr lvl="1"/>
            <a:r>
              <a:rPr lang="en-US" dirty="0"/>
              <a:t>2 AKT preparation days – </a:t>
            </a:r>
            <a:r>
              <a:rPr lang="en-US" i="1" dirty="0"/>
              <a:t>ST2</a:t>
            </a:r>
          </a:p>
          <a:p>
            <a:pPr lvl="1"/>
            <a:r>
              <a:rPr lang="en-US" dirty="0"/>
              <a:t>Safeguarding – </a:t>
            </a:r>
            <a:r>
              <a:rPr lang="en-US" i="1" dirty="0"/>
              <a:t>any ST year</a:t>
            </a:r>
          </a:p>
          <a:p>
            <a:pPr lvl="1"/>
            <a:r>
              <a:rPr lang="en-US" dirty="0"/>
              <a:t>ARCP prep – </a:t>
            </a:r>
            <a:r>
              <a:rPr lang="en-US" i="1" dirty="0"/>
              <a:t>any year </a:t>
            </a:r>
          </a:p>
          <a:p>
            <a:pPr lvl="1"/>
            <a:r>
              <a:rPr lang="en-US" dirty="0"/>
              <a:t>Introduction to CSA – </a:t>
            </a:r>
            <a:r>
              <a:rPr lang="en-US" i="1" dirty="0"/>
              <a:t>ST1 or 2</a:t>
            </a:r>
          </a:p>
          <a:p>
            <a:pPr lvl="1"/>
            <a:r>
              <a:rPr lang="en-US" dirty="0"/>
              <a:t>IMG Courses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4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BACC82"/>
                </a:solidFill>
              </a:rPr>
              <a:t>Attendance at educational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Most schemes expect</a:t>
            </a:r>
          </a:p>
          <a:p>
            <a:pPr lvl="1"/>
            <a:r>
              <a:rPr lang="en-US" dirty="0"/>
              <a:t>Equivalent of 70% HDR attendance in </a:t>
            </a:r>
            <a:r>
              <a:rPr lang="en-US" dirty="0" err="1"/>
              <a:t>hosp</a:t>
            </a:r>
            <a:r>
              <a:rPr lang="en-US" dirty="0"/>
              <a:t> posts</a:t>
            </a:r>
          </a:p>
          <a:p>
            <a:pPr lvl="1"/>
            <a:r>
              <a:rPr lang="en-US" dirty="0"/>
              <a:t>80% HDR attendance in GP posts</a:t>
            </a:r>
          </a:p>
          <a:p>
            <a:r>
              <a:rPr lang="en-US" dirty="0"/>
              <a:t>It is recorded.</a:t>
            </a:r>
          </a:p>
          <a:p>
            <a:r>
              <a:rPr lang="en-US" dirty="0"/>
              <a:t>Hospital trainees can make up 16 sessions of educational attendance from a mixture of HDR sessions and modular courses</a:t>
            </a:r>
          </a:p>
          <a:p>
            <a:r>
              <a:rPr lang="en-US" dirty="0"/>
              <a:t>Spelling this out for hospital consultants and </a:t>
            </a:r>
            <a:r>
              <a:rPr lang="en-US" dirty="0" err="1"/>
              <a:t>rota</a:t>
            </a:r>
            <a:r>
              <a:rPr lang="en-US" dirty="0"/>
              <a:t> </a:t>
            </a:r>
            <a:r>
              <a:rPr lang="en-US" dirty="0" err="1"/>
              <a:t>co-ordinators</a:t>
            </a:r>
            <a:r>
              <a:rPr lang="en-US" dirty="0"/>
              <a:t> has helped attendance</a:t>
            </a:r>
          </a:p>
        </p:txBody>
      </p:sp>
    </p:spTree>
    <p:extLst>
      <p:ext uri="{BB962C8B-B14F-4D97-AF65-F5344CB8AC3E}">
        <p14:creationId xmlns:p14="http://schemas.microsoft.com/office/powerpoint/2010/main" val="71114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ACC82"/>
                </a:solidFill>
              </a:rPr>
              <a:t>IMG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2 days in Spring every year</a:t>
            </a:r>
          </a:p>
          <a:p>
            <a:r>
              <a:rPr lang="en-US" dirty="0"/>
              <a:t>For IMGs in all years</a:t>
            </a:r>
          </a:p>
          <a:p>
            <a:r>
              <a:rPr lang="en-US" dirty="0"/>
              <a:t>Aims</a:t>
            </a:r>
          </a:p>
          <a:p>
            <a:pPr lvl="1"/>
            <a:r>
              <a:rPr lang="en-US" dirty="0"/>
              <a:t>General support, (</a:t>
            </a:r>
            <a:r>
              <a:rPr lang="en-US" dirty="0" err="1"/>
              <a:t>recognising</a:t>
            </a:r>
            <a:r>
              <a:rPr lang="en-US" dirty="0"/>
              <a:t> everything’s harder for them)</a:t>
            </a:r>
          </a:p>
          <a:p>
            <a:pPr lvl="1"/>
            <a:r>
              <a:rPr lang="en-US" dirty="0"/>
              <a:t>Increase chances of their passing CSA?</a:t>
            </a:r>
          </a:p>
          <a:p>
            <a:r>
              <a:rPr lang="en-US" dirty="0"/>
              <a:t>Content</a:t>
            </a:r>
          </a:p>
          <a:p>
            <a:pPr lvl="1"/>
            <a:r>
              <a:rPr lang="en-US" dirty="0"/>
              <a:t>Address and discuss their own concerns</a:t>
            </a:r>
          </a:p>
          <a:p>
            <a:pPr lvl="1"/>
            <a:r>
              <a:rPr lang="en-US" dirty="0"/>
              <a:t>Discussion of English language/culture issues</a:t>
            </a:r>
          </a:p>
          <a:p>
            <a:pPr lvl="1"/>
            <a:r>
              <a:rPr lang="en-US" dirty="0"/>
              <a:t>Presentation on CSA by successful IMG ex trainee</a:t>
            </a:r>
          </a:p>
          <a:p>
            <a:pPr lvl="1"/>
            <a:r>
              <a:rPr lang="en-US" dirty="0"/>
              <a:t>Consultation skills practice (mostly sex and death)</a:t>
            </a:r>
          </a:p>
          <a:p>
            <a:pPr lvl="1"/>
            <a:r>
              <a:rPr lang="en-US" dirty="0"/>
              <a:t>Peer support</a:t>
            </a:r>
          </a:p>
        </p:txBody>
      </p:sp>
    </p:spTree>
    <p:extLst>
      <p:ext uri="{BB962C8B-B14F-4D97-AF65-F5344CB8AC3E}">
        <p14:creationId xmlns:p14="http://schemas.microsoft.com/office/powerpoint/2010/main" val="2115373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TPDs – what we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We place trainees in posts</a:t>
            </a:r>
          </a:p>
          <a:p>
            <a:r>
              <a:rPr lang="en-US" sz="2000" dirty="0"/>
              <a:t>We organize an OOH </a:t>
            </a:r>
            <a:r>
              <a:rPr lang="en-US" sz="2000" dirty="0" err="1"/>
              <a:t>rota</a:t>
            </a:r>
            <a:endParaRPr lang="en-US" sz="2000" dirty="0"/>
          </a:p>
          <a:p>
            <a:r>
              <a:rPr lang="en-US" sz="2000" dirty="0"/>
              <a:t>We organize ARCP panels</a:t>
            </a:r>
          </a:p>
          <a:p>
            <a:r>
              <a:rPr lang="en-US" sz="2000" dirty="0"/>
              <a:t>We put on educational activities – HDR, workshops, modular courses, CSA days</a:t>
            </a:r>
          </a:p>
          <a:p>
            <a:r>
              <a:rPr lang="en-US" sz="2000" dirty="0"/>
              <a:t>We look after the Study Leave budget</a:t>
            </a:r>
          </a:p>
          <a:p>
            <a:r>
              <a:rPr lang="en-US" sz="2000" dirty="0"/>
              <a:t>We provide advice on Educational Supervision</a:t>
            </a:r>
          </a:p>
          <a:p>
            <a:r>
              <a:rPr lang="en-US" sz="2000" dirty="0"/>
              <a:t>We provide professional and pastoral support to GP trainees</a:t>
            </a:r>
          </a:p>
          <a:p>
            <a:r>
              <a:rPr lang="en-US" sz="2000" dirty="0"/>
              <a:t>We provide professional and pastoral support to GP trainers</a:t>
            </a:r>
          </a:p>
          <a:p>
            <a:r>
              <a:rPr lang="en-US" sz="2000" dirty="0"/>
              <a:t>We provide support to Practice Managers</a:t>
            </a:r>
          </a:p>
          <a:p>
            <a:r>
              <a:rPr lang="en-US" sz="2000" dirty="0"/>
              <a:t>We liaise with hospital specialties</a:t>
            </a:r>
          </a:p>
          <a:p>
            <a:pPr marL="36576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618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ACC82"/>
                </a:solidFill>
              </a:rPr>
              <a:t>Now you’ve heard all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let us know if you have any </a:t>
            </a:r>
          </a:p>
          <a:p>
            <a:pPr lvl="1"/>
            <a:r>
              <a:rPr lang="en-US" dirty="0"/>
              <a:t>Thoughts</a:t>
            </a:r>
          </a:p>
          <a:p>
            <a:pPr lvl="1"/>
            <a:r>
              <a:rPr lang="en-US" dirty="0"/>
              <a:t>Suggestions</a:t>
            </a:r>
          </a:p>
          <a:p>
            <a:pPr lvl="1"/>
            <a:r>
              <a:rPr lang="en-US" dirty="0"/>
              <a:t>Ideas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779519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837</TotalTime>
  <Words>615</Words>
  <Application>Microsoft Office PowerPoint</Application>
  <PresentationFormat>On-screen Show (4:3)</PresentationFormat>
  <Paragraphs>87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Franklin Gothic Book</vt:lpstr>
      <vt:lpstr>Wingdings 2</vt:lpstr>
      <vt:lpstr>Technic</vt:lpstr>
      <vt:lpstr>SOME BASIC THINGS ABOUT GP TRAINING SCHEMES</vt:lpstr>
      <vt:lpstr>What I will cover</vt:lpstr>
      <vt:lpstr>Recruitment process</vt:lpstr>
      <vt:lpstr>Allocation of posts</vt:lpstr>
      <vt:lpstr>What should trainees cover in each of the 3 years (so I can tailor my tutorials appropriately)? </vt:lpstr>
      <vt:lpstr>Pathway to becoming a trainer</vt:lpstr>
      <vt:lpstr>Half Day Release –  how it is arranged &amp; what do we cover?</vt:lpstr>
      <vt:lpstr>Modular courses</vt:lpstr>
      <vt:lpstr>Attendance at educational sessions</vt:lpstr>
      <vt:lpstr>IMG courses</vt:lpstr>
      <vt:lpstr>TPDs – what we do</vt:lpstr>
      <vt:lpstr>Now you’ve heard all this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Everything you wanted to know about Bradford GP Training Scheme but were afraid to ask</dc:title>
  <dc:creator>Maggie Eisner</dc:creator>
  <cp:lastModifiedBy>Ramesh Mehay</cp:lastModifiedBy>
  <cp:revision>20</cp:revision>
  <dcterms:created xsi:type="dcterms:W3CDTF">2012-11-19T20:51:07Z</dcterms:created>
  <dcterms:modified xsi:type="dcterms:W3CDTF">2018-05-31T10:41:19Z</dcterms:modified>
</cp:coreProperties>
</file>