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64" r:id="rId2"/>
    <p:sldId id="266" r:id="rId3"/>
    <p:sldId id="256" r:id="rId4"/>
    <p:sldId id="259" r:id="rId5"/>
    <p:sldId id="260" r:id="rId6"/>
    <p:sldId id="262" r:id="rId7"/>
    <p:sldId id="261" r:id="rId8"/>
    <p:sldId id="265" r:id="rId9"/>
    <p:sldId id="267" r:id="rId10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2" d="100"/>
          <a:sy n="72" d="100"/>
        </p:scale>
        <p:origin x="1506" y="5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ight Triangle 9"/>
          <p:cNvSpPr/>
          <p:nvPr/>
        </p:nvSpPr>
        <p:spPr>
          <a:xfrm>
            <a:off x="-2" y="4664147"/>
            <a:ext cx="9151089" cy="0"/>
          </a:xfrm>
          <a:prstGeom prst="rtTriangle">
            <a:avLst/>
          </a:prstGeom>
          <a:gradFill flip="none" rotWithShape="1">
            <a:gsLst>
              <a:gs pos="0">
                <a:schemeClr val="accent1">
                  <a:shade val="35000"/>
                  <a:satMod val="170000"/>
                  <a:alpha val="100000"/>
                </a:schemeClr>
              </a:gs>
              <a:gs pos="55000">
                <a:schemeClr val="accent1">
                  <a:tint val="90000"/>
                  <a:satMod val="150000"/>
                  <a:alpha val="100000"/>
                </a:schemeClr>
              </a:gs>
              <a:gs pos="100000">
                <a:schemeClr val="accent1">
                  <a:shade val="35000"/>
                  <a:satMod val="170000"/>
                  <a:alpha val="100000"/>
                </a:schemeClr>
              </a:gs>
            </a:gsLst>
            <a:lin ang="3000000" scaled="1"/>
            <a:tileRect/>
          </a:gradFill>
          <a:ln w="127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685800" y="1752601"/>
            <a:ext cx="7772400" cy="1829761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defRPr sz="4800" b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685800" y="3611607"/>
            <a:ext cx="7772400" cy="1199704"/>
          </a:xfrm>
        </p:spPr>
        <p:txBody>
          <a:bodyPr lIns="45720" rIns="45720"/>
          <a:lstStyle>
            <a:lvl1pPr marL="0" marR="64008" indent="0" algn="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en-US"/>
              <a:t>Click to edit Master subtitle style</a:t>
            </a:r>
          </a:p>
        </p:txBody>
      </p:sp>
      <p:grpSp>
        <p:nvGrpSpPr>
          <p:cNvPr id="2" name="Group 1"/>
          <p:cNvGrpSpPr/>
          <p:nvPr/>
        </p:nvGrpSpPr>
        <p:grpSpPr>
          <a:xfrm>
            <a:off x="-3765" y="4953000"/>
            <a:ext cx="9147765" cy="1912088"/>
            <a:chOff x="-3765" y="4832896"/>
            <a:chExt cx="9147765" cy="2032192"/>
          </a:xfrm>
        </p:grpSpPr>
        <p:sp>
          <p:nvSpPr>
            <p:cNvPr id="7" name="Freeform 6"/>
            <p:cNvSpPr>
              <a:spLocks/>
            </p:cNvSpPr>
            <p:nvPr/>
          </p:nvSpPr>
          <p:spPr bwMode="auto">
            <a:xfrm>
              <a:off x="1687513" y="4832896"/>
              <a:ext cx="7456487" cy="518816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4697" y="0"/>
                </a:cxn>
                <a:cxn ang="0">
                  <a:pos x="4697" y="367"/>
                </a:cxn>
                <a:cxn ang="0">
                  <a:pos x="0" y="218"/>
                </a:cxn>
                <a:cxn ang="0">
                  <a:pos x="4697" y="0"/>
                </a:cxn>
              </a:cxnLst>
              <a:rect l="0" t="0" r="0" b="0"/>
              <a:pathLst>
                <a:path w="4697" h="367">
                  <a:moveTo>
                    <a:pt x="4697" y="0"/>
                  </a:moveTo>
                  <a:lnTo>
                    <a:pt x="4697" y="367"/>
                  </a:lnTo>
                  <a:lnTo>
                    <a:pt x="0" y="218"/>
                  </a:lnTo>
                  <a:lnTo>
                    <a:pt x="4697" y="0"/>
                  </a:lnTo>
                  <a:close/>
                </a:path>
              </a:pathLst>
            </a:custGeom>
            <a:solidFill>
              <a:schemeClr val="accent1">
                <a:tint val="65000"/>
                <a:satMod val="115000"/>
                <a:alpha val="4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8" name="Freeform 7"/>
            <p:cNvSpPr>
              <a:spLocks/>
            </p:cNvSpPr>
            <p:nvPr/>
          </p:nvSpPr>
          <p:spPr bwMode="auto">
            <a:xfrm>
              <a:off x="35443" y="5135526"/>
              <a:ext cx="9108557" cy="838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5760" y="0"/>
                </a:cxn>
                <a:cxn ang="0">
                  <a:pos x="5760" y="528"/>
                </a:cxn>
                <a:cxn ang="0">
                  <a:pos x="48" y="0"/>
                </a:cxn>
              </a:cxnLst>
              <a:rect l="0" t="0" r="0" b="0"/>
              <a:pathLst>
                <a:path w="5760" h="528">
                  <a:moveTo>
                    <a:pt x="0" y="0"/>
                  </a:moveTo>
                  <a:lnTo>
                    <a:pt x="5760" y="0"/>
                  </a:lnTo>
                  <a:lnTo>
                    <a:pt x="5760" y="528"/>
                  </a:lnTo>
                  <a:lnTo>
                    <a:pt x="48" y="0"/>
                  </a:lnTo>
                </a:path>
              </a:pathLst>
            </a:custGeom>
            <a:solidFill>
              <a:srgbClr val="000000">
                <a:alpha val="100000"/>
              </a:srgb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1" name="Freeform 10"/>
            <p:cNvSpPr>
              <a:spLocks/>
            </p:cNvSpPr>
            <p:nvPr/>
          </p:nvSpPr>
          <p:spPr bwMode="auto">
            <a:xfrm>
              <a:off x="0" y="4883888"/>
              <a:ext cx="9144000" cy="1981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0" y="1248"/>
                </a:cxn>
                <a:cxn ang="0">
                  <a:pos x="5760" y="1248"/>
                </a:cxn>
                <a:cxn ang="0">
                  <a:pos x="5760" y="528"/>
                </a:cxn>
                <a:cxn ang="0">
                  <a:pos x="0" y="0"/>
                </a:cxn>
              </a:cxnLst>
              <a:rect l="0" t="0" r="0" b="0"/>
              <a:pathLst>
                <a:path w="5760" h="1248">
                  <a:moveTo>
                    <a:pt x="0" y="0"/>
                  </a:moveTo>
                  <a:lnTo>
                    <a:pt x="0" y="1248"/>
                  </a:lnTo>
                  <a:lnTo>
                    <a:pt x="5760" y="1248"/>
                  </a:lnTo>
                  <a:lnTo>
                    <a:pt x="5760" y="5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 cstate="print">
                <a:alphaModFix amt="50000"/>
              </a:blip>
              <a:tile tx="0" ty="0" sx="50000" sy="50000" flip="none" algn="t"/>
            </a:blipFill>
            <a:ln w="12700" cap="rnd" cmpd="thickThin" algn="ctr">
              <a:noFill/>
              <a:prstDash val="solid"/>
            </a:ln>
            <a:effectLst>
              <a:fillOverlay blend="mult">
                <a:gradFill flip="none" rotWithShape="1">
                  <a:gsLst>
                    <a:gs pos="0">
                      <a:schemeClr val="accent1">
                        <a:shade val="20000"/>
                        <a:satMod val="176000"/>
                        <a:alpha val="100000"/>
                      </a:schemeClr>
                    </a:gs>
                    <a:gs pos="18000">
                      <a:schemeClr val="accent1">
                        <a:shade val="48000"/>
                        <a:satMod val="153000"/>
                        <a:alpha val="100000"/>
                      </a:schemeClr>
                    </a:gs>
                    <a:gs pos="43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45000">
                      <a:schemeClr val="accent1">
                        <a:tint val="85000"/>
                        <a:satMod val="150000"/>
                        <a:alpha val="100000"/>
                      </a:schemeClr>
                    </a:gs>
                    <a:gs pos="50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79000">
                      <a:schemeClr val="accent1">
                        <a:shade val="53000"/>
                        <a:satMod val="150000"/>
                        <a:alpha val="100000"/>
                      </a:schemeClr>
                    </a:gs>
                    <a:gs pos="100000">
                      <a:schemeClr val="accent1">
                        <a:shade val="25000"/>
                        <a:satMod val="170000"/>
                        <a:alpha val="100000"/>
                      </a:schemeClr>
                    </a:gs>
                  </a:gsLst>
                  <a:lin ang="450000" scaled="1"/>
                  <a:tileRect/>
                </a:gradFill>
              </a:fillOverlay>
            </a:effec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anchor="ctr" compatLnSpc="1"/>
            <a:lstStyle/>
            <a:p>
              <a:pPr algn="ctr" eaLnBrk="1" latinLnBrk="0" hangingPunct="1"/>
              <a:endParaRPr kumimoji="0" lang="en-US"/>
            </a:p>
          </p:txBody>
        </p:sp>
        <p:cxnSp>
          <p:nvCxnSpPr>
            <p:cNvPr id="12" name="Straight Connector 11"/>
            <p:cNvCxnSpPr/>
            <p:nvPr/>
          </p:nvCxnSpPr>
          <p:spPr>
            <a:xfrm>
              <a:off x="-3765" y="4880373"/>
              <a:ext cx="9147765" cy="839943"/>
            </a:xfrm>
            <a:prstGeom prst="line">
              <a:avLst/>
            </a:prstGeom>
            <a:noFill/>
            <a:ln w="12065" cap="flat" cmpd="sng" algn="ctr">
              <a:gradFill>
                <a:gsLst>
                  <a:gs pos="45000">
                    <a:schemeClr val="accent1">
                      <a:tint val="70000"/>
                      <a:satMod val="110000"/>
                    </a:schemeClr>
                  </a:gs>
                  <a:gs pos="15000">
                    <a:schemeClr val="accent1">
                      <a:shade val="40000"/>
                      <a:satMod val="110000"/>
                    </a:schemeClr>
                  </a:gs>
                </a:gsLst>
                <a:lin ang="5400000" scaled="1"/>
              </a:gradFill>
              <a:prstDash val="solid"/>
              <a:miter lim="800000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401C1783-BF6E-4EC8-AA0C-46819A4D13F2}" type="datetimeFigureOut">
              <a:rPr lang="en-GB" smtClean="0"/>
              <a:pPr/>
              <a:t>21/06/2019</a:t>
            </a:fld>
            <a:endParaRPr lang="en-GB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tint val="20000"/>
                  </a:schemeClr>
                </a:solidFill>
              </a:defRPr>
            </a:lvl1pPr>
            <a:extLst/>
          </a:lstStyle>
          <a:p>
            <a:endParaRPr lang="en-GB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66586DBB-1046-489E-82A8-344D9458BBD5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1C1783-BF6E-4EC8-AA0C-46819A4D13F2}" type="datetimeFigureOut">
              <a:rPr lang="en-GB" smtClean="0"/>
              <a:pPr/>
              <a:t>21/06/2019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586DBB-1046-489E-82A8-344D9458BBD5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r>
              <a:rPr kumimoji="0" lang="en-US"/>
              <a:t>Click to edit Master title style</a:t>
            </a: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76" y="1059712"/>
            <a:ext cx="7772400" cy="1828800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buNone/>
              <a:defRPr sz="4800" b="1" cap="none" baseline="0"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922713" y="2931712"/>
            <a:ext cx="4572000" cy="1454888"/>
          </a:xfrm>
        </p:spPr>
        <p:txBody>
          <a:bodyPr lIns="91440" rIns="91440" anchor="t"/>
          <a:lstStyle>
            <a:lvl1pPr marL="0" indent="0" algn="l">
              <a:buNone/>
              <a:defRPr sz="23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1C1783-BF6E-4EC8-AA0C-46819A4D13F2}" type="datetimeFigureOut">
              <a:rPr lang="en-GB" smtClean="0"/>
              <a:pPr/>
              <a:t>21/06/2019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586DBB-1046-489E-82A8-344D9458BBD5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7" name="Chevron 6"/>
          <p:cNvSpPr/>
          <p:nvPr/>
        </p:nvSpPr>
        <p:spPr>
          <a:xfrm>
            <a:off x="3636680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l" eaLnBrk="1" latinLnBrk="0" hangingPunct="1"/>
            <a:endParaRPr kumimoji="0" lang="en-US"/>
          </a:p>
        </p:txBody>
      </p:sp>
      <p:sp>
        <p:nvSpPr>
          <p:cNvPr id="8" name="Chevron 7"/>
          <p:cNvSpPr/>
          <p:nvPr/>
        </p:nvSpPr>
        <p:spPr>
          <a:xfrm>
            <a:off x="3450264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1C1783-BF6E-4EC8-AA0C-46819A4D13F2}" type="datetimeFigureOut">
              <a:rPr lang="en-GB" smtClean="0"/>
              <a:pPr/>
              <a:t>21/06/2019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586DBB-1046-489E-82A8-344D9458BBD5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r>
              <a:rPr kumimoji="0" lang="en-US"/>
              <a:t>Click to edit Master title style</a:t>
            </a:r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  <a:extLst/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5410200"/>
            <a:ext cx="4040188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6" y="5410200"/>
            <a:ext cx="4041775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1444294"/>
            <a:ext cx="4040188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444294"/>
            <a:ext cx="4041775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spcBef>
                <a:spcPts val="0"/>
              </a:spcBef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1C1783-BF6E-4EC8-AA0C-46819A4D13F2}" type="datetimeFigureOut">
              <a:rPr lang="en-GB" smtClean="0"/>
              <a:pPr/>
              <a:t>21/06/2019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586DBB-1046-489E-82A8-344D9458BBD5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1C1783-BF6E-4EC8-AA0C-46819A4D13F2}" type="datetimeFigureOut">
              <a:rPr lang="en-GB" smtClean="0"/>
              <a:pPr/>
              <a:t>21/06/2019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586DBB-1046-489E-82A8-344D9458BBD5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r>
              <a:rPr kumimoji="0" lang="en-US"/>
              <a:t>Click to edit Master title style</a:t>
            </a:r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1C1783-BF6E-4EC8-AA0C-46819A4D13F2}" type="datetimeFigureOut">
              <a:rPr lang="en-GB" smtClean="0"/>
              <a:pPr/>
              <a:t>21/06/2019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586DBB-1046-489E-82A8-344D9458BBD5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4876800"/>
            <a:ext cx="7481776" cy="457200"/>
          </a:xfrm>
        </p:spPr>
        <p:txBody>
          <a:bodyPr vert="horz" anchor="t">
            <a:noAutofit/>
            <a:sp3d prstMaterial="softEdge">
              <a:bevelT w="0" h="0"/>
            </a:sp3d>
          </a:bodyPr>
          <a:lstStyle>
            <a:lvl1pPr algn="r">
              <a:buNone/>
              <a:defRPr sz="2500" b="0">
                <a:solidFill>
                  <a:schemeClr val="accent1"/>
                </a:solidFill>
                <a:effectLst/>
              </a:defRPr>
            </a:lvl1pPr>
            <a:extLst/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419600" y="5355102"/>
            <a:ext cx="3974592" cy="914400"/>
          </a:xfrm>
        </p:spPr>
        <p:txBody>
          <a:bodyPr/>
          <a:lstStyle>
            <a:lvl1pPr marL="0" indent="0" algn="r">
              <a:buNone/>
              <a:defRPr sz="16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914400" y="274320"/>
            <a:ext cx="7479792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727032" y="6407944"/>
            <a:ext cx="1920240" cy="365760"/>
          </a:xfrm>
        </p:spPr>
        <p:txBody>
          <a:bodyPr/>
          <a:lstStyle/>
          <a:p>
            <a:fld id="{401C1783-BF6E-4EC8-AA0C-46819A4D13F2}" type="datetimeFigureOut">
              <a:rPr lang="en-GB" smtClean="0"/>
              <a:pPr/>
              <a:t>21/06/2019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586DBB-1046-489E-82A8-344D9458BBD5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232" y="5443402"/>
            <a:ext cx="7162800" cy="648232"/>
          </a:xfrm>
          <a:noFill/>
        </p:spPr>
        <p:txBody>
          <a:bodyPr lIns="91440" tIns="0" rIns="91440" anchor="t"/>
          <a:lstStyle>
            <a:lvl1pPr marL="0" marR="18288" indent="0" algn="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28600" y="189968"/>
            <a:ext cx="8686800" cy="4389120"/>
          </a:xfrm>
          <a:prstGeom prst="rect">
            <a:avLst/>
          </a:prstGeom>
          <a:solidFill>
            <a:schemeClr val="bg2"/>
          </a:solidFill>
          <a:ln>
            <a:solidFill>
              <a:schemeClr val="bg1"/>
            </a:solidFill>
          </a:ln>
          <a:effectLst>
            <a:innerShdw blurRad="95250">
              <a:srgbClr val="000000"/>
            </a:innerShdw>
          </a:effectLst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en-US"/>
              <a:t>Click icon to add picture</a:t>
            </a:r>
            <a:endParaRPr kumimoji="0"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401C1783-BF6E-4EC8-AA0C-46819A4D13F2}" type="datetimeFigureOut">
              <a:rPr lang="en-GB" smtClean="0"/>
              <a:pPr/>
              <a:t>21/06/2019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380072" y="6407944"/>
            <a:ext cx="2350681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66586DBB-1046-489E-82A8-344D9458BBD5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4865122"/>
            <a:ext cx="8075432" cy="562672"/>
          </a:xfrm>
          <a:noFill/>
        </p:spPr>
        <p:txBody>
          <a:bodyPr anchor="t">
            <a:sp3d prstMaterial="softEdge"/>
          </a:bodyPr>
          <a:lstStyle>
            <a:lvl1pPr marR="0" algn="r">
              <a:buNone/>
              <a:defRPr sz="3000" b="0">
                <a:solidFill>
                  <a:schemeClr val="accent1"/>
                </a:solidFill>
                <a:effectLst>
                  <a:outerShdw blurRad="50800" dist="25000" dir="5400000" algn="t" rotWithShape="0">
                    <a:prstClr val="black">
                      <a:alpha val="45000"/>
                    </a:prstClr>
                  </a:outerShdw>
                </a:effectLst>
              </a:defRPr>
            </a:lvl1pPr>
            <a:extLst/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499273" y="5944936"/>
            <a:ext cx="4940624" cy="9210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Freeform 8"/>
          <p:cNvSpPr>
            <a:spLocks/>
          </p:cNvSpPr>
          <p:nvPr/>
        </p:nvSpPr>
        <p:spPr bwMode="auto">
          <a:xfrm>
            <a:off x="485717" y="5939011"/>
            <a:ext cx="3690451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0" name="Right Triangle 9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2" cstate="print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/>
          <a:p>
            <a:pPr algn="ctr" eaLnBrk="1" latinLnBrk="0" hangingPunct="1"/>
            <a:endParaRPr kumimoji="0" lang="en-US"/>
          </a:p>
        </p:txBody>
      </p:sp>
      <p:cxnSp>
        <p:nvCxnSpPr>
          <p:cNvPr id="11" name="Straight Connector 10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Chevron 11"/>
          <p:cNvSpPr/>
          <p:nvPr/>
        </p:nvSpPr>
        <p:spPr>
          <a:xfrm>
            <a:off x="8664112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l" eaLnBrk="1" latinLnBrk="0" hangingPunct="1"/>
            <a:endParaRPr kumimoji="0" lang="en-US"/>
          </a:p>
        </p:txBody>
      </p:sp>
      <p:sp>
        <p:nvSpPr>
          <p:cNvPr id="13" name="Chevron 12"/>
          <p:cNvSpPr/>
          <p:nvPr/>
        </p:nvSpPr>
        <p:spPr>
          <a:xfrm>
            <a:off x="8477696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481329"/>
            <a:ext cx="8229600" cy="4386071"/>
          </a:xfrm>
        </p:spPr>
        <p:txBody>
          <a:bodyPr vert="eaVert"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1C1783-BF6E-4EC8-AA0C-46819A4D13F2}" type="datetimeFigureOut">
              <a:rPr lang="en-GB" smtClean="0"/>
              <a:pPr/>
              <a:t>21/06/2019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586DBB-1046-489E-82A8-344D9458BBD5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44013" y="274640"/>
            <a:ext cx="1777470" cy="5592761"/>
          </a:xfrm>
        </p:spPr>
        <p:txBody>
          <a:bodyPr vert="eaVert"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41"/>
            <a:ext cx="6324600" cy="5592760"/>
          </a:xfrm>
        </p:spPr>
        <p:txBody>
          <a:bodyPr vert="eaVert"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1C1783-BF6E-4EC8-AA0C-46819A4D13F2}" type="datetimeFigureOut">
              <a:rPr lang="en-GB" smtClean="0"/>
              <a:pPr/>
              <a:t>21/06/2019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586DBB-1046-489E-82A8-344D9458BBD5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Freeform 12"/>
          <p:cNvSpPr>
            <a:spLocks/>
          </p:cNvSpPr>
          <p:nvPr/>
        </p:nvSpPr>
        <p:spPr bwMode="auto">
          <a:xfrm>
            <a:off x="499273" y="5944936"/>
            <a:ext cx="4940624" cy="9210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Freeform 11"/>
          <p:cNvSpPr>
            <a:spLocks/>
          </p:cNvSpPr>
          <p:nvPr/>
        </p:nvSpPr>
        <p:spPr bwMode="auto">
          <a:xfrm>
            <a:off x="485717" y="5939011"/>
            <a:ext cx="3690451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Right Triangle 13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13" cstate="print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/>
          <a:p>
            <a:pPr algn="ctr" eaLnBrk="1" latinLnBrk="0" hangingPunct="1"/>
            <a:endParaRPr kumimoji="0" lang="en-US"/>
          </a:p>
        </p:txBody>
      </p:sp>
      <p:cxnSp>
        <p:nvCxnSpPr>
          <p:cNvPr id="15" name="Straight Connector 14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481328"/>
            <a:ext cx="8229600" cy="45259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/>
              <a:t>Click to edit Master text styles</a:t>
            </a:r>
          </a:p>
          <a:p>
            <a:pPr lvl="1" eaLnBrk="1" latinLnBrk="0" hangingPunct="1"/>
            <a:r>
              <a:rPr kumimoji="0" lang="en-US"/>
              <a:t>Second level</a:t>
            </a:r>
          </a:p>
          <a:p>
            <a:pPr lvl="2" eaLnBrk="1" latinLnBrk="0" hangingPunct="1"/>
            <a:r>
              <a:rPr kumimoji="0" lang="en-US"/>
              <a:t>Third level</a:t>
            </a:r>
          </a:p>
          <a:p>
            <a:pPr lvl="3" eaLnBrk="1" latinLnBrk="0" hangingPunct="1"/>
            <a:r>
              <a:rPr kumimoji="0" lang="en-US"/>
              <a:t>Fourth level</a:t>
            </a:r>
          </a:p>
          <a:p>
            <a:pPr lvl="4" eaLnBrk="1" latinLnBrk="0" hangingPunct="1"/>
            <a:r>
              <a:rPr kumimoji="0" lang="en-US"/>
              <a:t>Fifth level</a:t>
            </a:r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6727032" y="6407944"/>
            <a:ext cx="1920240" cy="365760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fld id="{401C1783-BF6E-4EC8-AA0C-46819A4D13F2}" type="datetimeFigureOut">
              <a:rPr lang="en-GB" smtClean="0"/>
              <a:pPr/>
              <a:t>21/06/2019</a:t>
            </a:fld>
            <a:endParaRPr lang="en-GB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4380072" y="6407944"/>
            <a:ext cx="2350681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endParaRPr lang="en-GB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8647272" y="6407944"/>
            <a:ext cx="36576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 b="0">
                <a:solidFill>
                  <a:schemeClr val="tx1"/>
                </a:solidFill>
              </a:defRPr>
            </a:lvl1pPr>
            <a:extLst/>
          </a:lstStyle>
          <a:p>
            <a:fld id="{66586DBB-1046-489E-82A8-344D9458BBD5}" type="slidenum">
              <a:rPr lang="en-GB" smtClean="0"/>
              <a:pPr/>
              <a:t>‹#›</a:t>
            </a:fld>
            <a:endParaRPr lang="en-GB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4100" b="1" kern="1200">
          <a:solidFill>
            <a:schemeClr val="tx2"/>
          </a:solidFill>
          <a:effectLst>
            <a:outerShdw blurRad="31750" dist="25400" dir="5400000" algn="tl" rotWithShape="0">
              <a:srgbClr val="000000">
                <a:alpha val="2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56032" algn="l" rtl="0" eaLnBrk="1" latinLnBrk="0" hangingPunct="1">
        <a:spcBef>
          <a:spcPts val="400"/>
        </a:spcBef>
        <a:spcAft>
          <a:spcPts val="0"/>
        </a:spcAft>
        <a:buClr>
          <a:schemeClr val="accent1"/>
        </a:buClr>
        <a:buSzPct val="68000"/>
        <a:buFont typeface="Wingdings 3"/>
        <a:buChar char="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21792" indent="-228600" algn="l" rtl="0" eaLnBrk="1" latinLnBrk="0" hangingPunct="1">
        <a:spcBef>
          <a:spcPts val="324"/>
        </a:spcBef>
        <a:buClr>
          <a:schemeClr val="accent1"/>
        </a:buClr>
        <a:buFont typeface="Verdana"/>
        <a:buChar char="◦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2pPr>
      <a:lvl3pPr marL="859536" indent="-228600" algn="l" rtl="0" eaLnBrk="1" latinLnBrk="0" hangingPunct="1">
        <a:spcBef>
          <a:spcPts val="350"/>
        </a:spcBef>
        <a:buClr>
          <a:schemeClr val="accent2"/>
        </a:buClr>
        <a:buSzPct val="100000"/>
        <a:buFont typeface="Wingdings 2"/>
        <a:buChar char="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430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2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574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1547664" y="320680"/>
            <a:ext cx="8229600" cy="1143000"/>
          </a:xfrm>
        </p:spPr>
        <p:txBody>
          <a:bodyPr>
            <a:normAutofit/>
          </a:bodyPr>
          <a:lstStyle/>
          <a:p>
            <a:r>
              <a:rPr lang="en-GB" sz="4800" dirty="0"/>
              <a:t>PDPs for everyone</a:t>
            </a:r>
          </a:p>
        </p:txBody>
      </p:sp>
      <p:sp>
        <p:nvSpPr>
          <p:cNvPr id="4" name="Title 2">
            <a:extLst>
              <a:ext uri="{FF2B5EF4-FFF2-40B4-BE49-F238E27FC236}">
                <a16:creationId xmlns:a16="http://schemas.microsoft.com/office/drawing/2014/main" id="{3AAF58D6-FF70-44F7-9D01-2E0C055B1A0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481138"/>
            <a:ext cx="8229600" cy="4525962"/>
          </a:xfrm>
        </p:spPr>
        <p:txBody>
          <a:bodyPr>
            <a:normAutofit/>
          </a:bodyPr>
          <a:lstStyle/>
          <a:p>
            <a:r>
              <a:rPr lang="en-GB" sz="4800" dirty="0"/>
              <a:t>Trainees</a:t>
            </a:r>
          </a:p>
          <a:p>
            <a:r>
              <a:rPr lang="en-GB" sz="4800" dirty="0"/>
              <a:t>Trainers</a:t>
            </a:r>
          </a:p>
          <a:p>
            <a:r>
              <a:rPr lang="en-GB" sz="4800" dirty="0"/>
              <a:t>Educational Supervisors</a:t>
            </a:r>
          </a:p>
          <a:p>
            <a:r>
              <a:rPr lang="en-GB" sz="4800" dirty="0"/>
              <a:t>Everyone!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Insufficient numbers</a:t>
            </a:r>
          </a:p>
          <a:p>
            <a:r>
              <a:rPr lang="en-GB" dirty="0"/>
              <a:t>Simplistic entries or related to process </a:t>
            </a:r>
            <a:r>
              <a:rPr lang="en-GB" dirty="0" err="1"/>
              <a:t>eg</a:t>
            </a:r>
            <a:r>
              <a:rPr lang="en-GB" dirty="0"/>
              <a:t> “pass the AKT”</a:t>
            </a:r>
          </a:p>
          <a:p>
            <a:r>
              <a:rPr lang="en-GB" dirty="0"/>
              <a:t>Poor examples provided by ES</a:t>
            </a:r>
          </a:p>
          <a:p>
            <a:r>
              <a:rPr lang="en-GB" dirty="0"/>
              <a:t>Limited numbers of PDPs ‘achieved’</a:t>
            </a:r>
          </a:p>
          <a:p>
            <a:r>
              <a:rPr lang="en-GB" dirty="0"/>
              <a:t>Achieved but no detail given</a:t>
            </a:r>
          </a:p>
          <a:p>
            <a:endParaRPr lang="en-GB" dirty="0"/>
          </a:p>
          <a:p>
            <a:pPr>
              <a:buNone/>
            </a:pPr>
            <a:r>
              <a:rPr lang="en-GB" i="1" dirty="0"/>
              <a:t>This is poor preparation for real life appraisal</a:t>
            </a:r>
          </a:p>
          <a:p>
            <a:endParaRPr lang="en-GB" dirty="0"/>
          </a:p>
          <a:p>
            <a:endParaRPr lang="en-GB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What did we find at the ARCP?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 dirty="0"/>
          </a:p>
          <a:p>
            <a:r>
              <a:rPr lang="en-GB" dirty="0"/>
              <a:t>Trainees are expected to add </a:t>
            </a:r>
            <a:r>
              <a:rPr lang="en-GB" i="1" dirty="0"/>
              <a:t>at least one </a:t>
            </a:r>
            <a:r>
              <a:rPr lang="en-GB" dirty="0"/>
              <a:t>PDP entry into the </a:t>
            </a:r>
            <a:r>
              <a:rPr lang="en-GB" dirty="0" err="1"/>
              <a:t>ePortfolio</a:t>
            </a:r>
            <a:r>
              <a:rPr lang="en-GB" dirty="0"/>
              <a:t> every six months in addition to those generated through the ESR</a:t>
            </a:r>
          </a:p>
          <a:p>
            <a:endParaRPr lang="en-GB" dirty="0"/>
          </a:p>
          <a:p>
            <a:r>
              <a:rPr lang="en-GB" dirty="0"/>
              <a:t>Trainees should edit the PDP entries which have been generated through the ESR to make them personal and SMART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dirty="0"/>
              <a:t>ARCP advice from School of General practice –summer 2014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Be written by trainee in PDP section</a:t>
            </a:r>
          </a:p>
          <a:p>
            <a:r>
              <a:rPr lang="en-GB" dirty="0"/>
              <a:t>Be ‘promoted’ by trainee from learning log </a:t>
            </a:r>
            <a:r>
              <a:rPr lang="en-GB" dirty="0">
                <a:solidFill>
                  <a:srgbClr val="FF0000"/>
                </a:solidFill>
              </a:rPr>
              <a:t>(not recommended)</a:t>
            </a:r>
          </a:p>
          <a:p>
            <a:r>
              <a:rPr lang="en-GB" dirty="0"/>
              <a:t>Be generated by ES in ‘Competence areas- ES feedback’ </a:t>
            </a:r>
            <a:r>
              <a:rPr lang="en-GB" dirty="0">
                <a:solidFill>
                  <a:srgbClr val="FF0000"/>
                </a:solidFill>
              </a:rPr>
              <a:t>(not recommended)</a:t>
            </a:r>
          </a:p>
          <a:p>
            <a:r>
              <a:rPr lang="en-GB" dirty="0"/>
              <a:t>‘Agreed learning plans’ (3) at end of ES review are automatically promoted to the PDP section.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dirty="0"/>
              <a:t>Where can PDP entries come from?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 sz="4000"/>
              <a:t>What makes a good PDP entry?</a:t>
            </a:r>
            <a:endParaRPr lang="en-US" sz="4000"/>
          </a:p>
        </p:txBody>
      </p:sp>
      <p:sp>
        <p:nvSpPr>
          <p:cNvPr id="614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sz="2800"/>
              <a:t>Aims related to identified learning needs</a:t>
            </a:r>
          </a:p>
          <a:p>
            <a:r>
              <a:rPr lang="en-GB" sz="2800"/>
              <a:t>Relevant</a:t>
            </a:r>
          </a:p>
          <a:p>
            <a:r>
              <a:rPr lang="en-GB" sz="2800"/>
              <a:t>Challenging/stimulating/motivating</a:t>
            </a:r>
          </a:p>
          <a:p>
            <a:r>
              <a:rPr lang="en-GB" sz="2800"/>
              <a:t>Clear aim relating to knowledge, skills or attitudes</a:t>
            </a:r>
          </a:p>
          <a:p>
            <a:r>
              <a:rPr lang="en-GB" sz="2800"/>
              <a:t>Evidence for learning can be collected</a:t>
            </a:r>
          </a:p>
          <a:p>
            <a:r>
              <a:rPr lang="en-GB" sz="2800"/>
              <a:t>Contains </a:t>
            </a:r>
            <a:r>
              <a:rPr lang="en-GB" sz="2800" b="1"/>
              <a:t>SMART</a:t>
            </a:r>
            <a:r>
              <a:rPr lang="en-GB" sz="2800"/>
              <a:t> objectives</a:t>
            </a:r>
            <a:endParaRPr lang="en-US" sz="280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147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sz="3600" dirty="0"/>
              <a:t>What should the Educational Supervisor see?</a:t>
            </a:r>
            <a:endParaRPr lang="en-US" sz="3600" dirty="0"/>
          </a:p>
        </p:txBody>
      </p:sp>
      <p:sp>
        <p:nvSpPr>
          <p:cNvPr id="6144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  <a:p>
            <a:r>
              <a:rPr lang="en-GB" dirty="0"/>
              <a:t>Active use</a:t>
            </a:r>
          </a:p>
          <a:p>
            <a:r>
              <a:rPr lang="en-GB" dirty="0"/>
              <a:t>PDP entries that confirm reflective practice and an understanding of the PDP process.</a:t>
            </a:r>
          </a:p>
          <a:p>
            <a:r>
              <a:rPr lang="en-GB" dirty="0"/>
              <a:t>A spread between completed entries, entries being worked on and entries that will be started on in the future.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4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4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4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1443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dirty="0"/>
              <a:t>What goes in the PDP and what goes in the learning log?</a:t>
            </a:r>
            <a:endParaRPr lang="en-US" dirty="0"/>
          </a:p>
        </p:txBody>
      </p:sp>
      <p:sp>
        <p:nvSpPr>
          <p:cNvPr id="6041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  <a:p>
            <a:r>
              <a:rPr lang="en-GB" dirty="0"/>
              <a:t>Larger aims</a:t>
            </a:r>
          </a:p>
          <a:p>
            <a:r>
              <a:rPr lang="en-GB" dirty="0"/>
              <a:t>Aims that require changes in knowledge, skills or attitudes using several sources over a period of time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4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4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0419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GB" dirty="0"/>
              <a:t>For each 6m post the PDP should contain 3 entries </a:t>
            </a:r>
            <a:r>
              <a:rPr lang="en-GB" u="sng" dirty="0"/>
              <a:t>in addition </a:t>
            </a:r>
            <a:r>
              <a:rPr lang="en-GB" dirty="0"/>
              <a:t>to those derived from ‘agreed learning plans’</a:t>
            </a:r>
          </a:p>
          <a:p>
            <a:r>
              <a:rPr lang="en-GB" dirty="0"/>
              <a:t>Where appropriate the PDP entry should fulfil the SMART criteria.</a:t>
            </a:r>
          </a:p>
          <a:p>
            <a:r>
              <a:rPr lang="en-GB" dirty="0"/>
              <a:t>PDP entries should deal with larger learning aims using </a:t>
            </a:r>
            <a:r>
              <a:rPr lang="en-GB" i="1" dirty="0"/>
              <a:t>multiple sources of learning over a period of time</a:t>
            </a:r>
          </a:p>
          <a:p>
            <a:r>
              <a:rPr lang="en-GB" dirty="0"/>
              <a:t>Entries derived from the ES report should be re written by the trainee to make them personal and SMART</a:t>
            </a:r>
          </a:p>
          <a:p>
            <a:r>
              <a:rPr lang="en-GB" dirty="0"/>
              <a:t>A good starting point is “what do I want to learn during this post?”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PDPs, a pragmatic rule set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 dirty="0"/>
          </a:p>
          <a:p>
            <a:endParaRPr lang="en-GB" dirty="0"/>
          </a:p>
          <a:p>
            <a:r>
              <a:rPr lang="en-GB" dirty="0"/>
              <a:t>Consider using the phrase ‘write yourself a PDP aim relating to....’</a:t>
            </a:r>
          </a:p>
          <a:p>
            <a:r>
              <a:rPr lang="en-GB" dirty="0"/>
              <a:t>Concentrate on learning plans appropriate for the next post</a:t>
            </a:r>
          </a:p>
          <a:p>
            <a:r>
              <a:rPr lang="en-GB" i="1" dirty="0"/>
              <a:t>Invite the trainee to bring to their ES meeting 3 draft PDP objectives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dirty="0"/>
              <a:t>How to use the 3 ‘agreed learning plans’ effectively</a:t>
            </a:r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oncourse">
  <a:themeElements>
    <a:clrScheme name="Concourse">
      <a:dk1>
        <a:sysClr val="windowText" lastClr="000000"/>
      </a:dk1>
      <a:lt1>
        <a:sysClr val="window" lastClr="FFFFFF"/>
      </a:lt1>
      <a:dk2>
        <a:srgbClr val="464646"/>
      </a:dk2>
      <a:lt2>
        <a:srgbClr val="DEF5FA"/>
      </a:lt2>
      <a:accent1>
        <a:srgbClr val="2DA2BF"/>
      </a:accent1>
      <a:accent2>
        <a:srgbClr val="DA1F28"/>
      </a:accent2>
      <a:accent3>
        <a:srgbClr val="EB641B"/>
      </a:accent3>
      <a:accent4>
        <a:srgbClr val="39639D"/>
      </a:accent4>
      <a:accent5>
        <a:srgbClr val="474B78"/>
      </a:accent5>
      <a:accent6>
        <a:srgbClr val="7D3C4A"/>
      </a:accent6>
      <a:hlink>
        <a:srgbClr val="FF8119"/>
      </a:hlink>
      <a:folHlink>
        <a:srgbClr val="44B9E8"/>
      </a:folHlink>
    </a:clrScheme>
    <a:fontScheme name="Concourse">
      <a:maj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ajorFont>
      <a:min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inorFont>
    </a:fontScheme>
    <a:fmtScheme name="Concourse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satMod val="180000"/>
              </a:schemeClr>
            </a:gs>
            <a:gs pos="65000">
              <a:schemeClr val="phClr">
                <a:tint val="32000"/>
                <a:satMod val="250000"/>
              </a:schemeClr>
            </a:gs>
            <a:gs pos="100000">
              <a:schemeClr val="phClr">
                <a:tint val="23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55000" cap="flat" cmpd="thickThin" algn="ctr">
          <a:solidFill>
            <a:schemeClr val="phClr"/>
          </a:solidFill>
          <a:prstDash val="solid"/>
        </a:ln>
        <a:ln w="63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glow" dir="t">
              <a:rot lat="0" lon="0" rev="6360000"/>
            </a:lightRig>
          </a:scene3d>
          <a:sp3d contourW="1000" prstMaterial="flat">
            <a:bevelT w="95250" h="101600"/>
            <a:contourClr>
              <a:schemeClr val="phClr">
                <a:satMod val="3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5000"/>
                <a:satMod val="300000"/>
              </a:schemeClr>
            </a:gs>
            <a:gs pos="40000">
              <a:schemeClr val="phClr">
                <a:tint val="65000"/>
                <a:satMod val="300000"/>
              </a:schemeClr>
            </a:gs>
            <a:gs pos="100000">
              <a:schemeClr val="phClr">
                <a:shade val="65000"/>
                <a:satMod val="300000"/>
              </a:schemeClr>
            </a:gs>
          </a:gsLst>
          <a:path path="circle">
            <a:fillToRect l="65000" b="980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10000"/>
              </a:schemeClr>
              <a:schemeClr val="phClr">
                <a:tint val="95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Concourse</Template>
  <TotalTime>59</TotalTime>
  <Words>423</Words>
  <Application>Microsoft Office PowerPoint</Application>
  <PresentationFormat>On-screen Show (4:3)</PresentationFormat>
  <Paragraphs>51</Paragraphs>
  <Slides>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4" baseType="lpstr">
      <vt:lpstr>Lucida Sans Unicode</vt:lpstr>
      <vt:lpstr>Verdana</vt:lpstr>
      <vt:lpstr>Wingdings 2</vt:lpstr>
      <vt:lpstr>Wingdings 3</vt:lpstr>
      <vt:lpstr>Concourse</vt:lpstr>
      <vt:lpstr>PDPs for everyone</vt:lpstr>
      <vt:lpstr>What did we find at the ARCP?</vt:lpstr>
      <vt:lpstr>ARCP advice from School of General practice –summer 2014</vt:lpstr>
      <vt:lpstr>Where can PDP entries come from?</vt:lpstr>
      <vt:lpstr>What makes a good PDP entry?</vt:lpstr>
      <vt:lpstr>What should the Educational Supervisor see?</vt:lpstr>
      <vt:lpstr>What goes in the PDP and what goes in the learning log?</vt:lpstr>
      <vt:lpstr>PDPs, a pragmatic rule set</vt:lpstr>
      <vt:lpstr>How to use the 3 ‘agreed learning plans’ effectively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User</dc:creator>
  <cp:lastModifiedBy>Ramesh Mehay</cp:lastModifiedBy>
  <cp:revision>15</cp:revision>
  <dcterms:created xsi:type="dcterms:W3CDTF">2014-07-07T19:04:58Z</dcterms:created>
  <dcterms:modified xsi:type="dcterms:W3CDTF">2019-06-21T00:24:16Z</dcterms:modified>
</cp:coreProperties>
</file>