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713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9" r:id="rId3"/>
    <p:sldId id="298" r:id="rId4"/>
    <p:sldId id="300" r:id="rId5"/>
    <p:sldId id="260" r:id="rId6"/>
    <p:sldId id="261" r:id="rId7"/>
    <p:sldId id="278" r:id="rId8"/>
    <p:sldId id="307" r:id="rId9"/>
    <p:sldId id="308" r:id="rId10"/>
    <p:sldId id="304" r:id="rId11"/>
    <p:sldId id="310" r:id="rId12"/>
    <p:sldId id="309" r:id="rId13"/>
    <p:sldId id="311" r:id="rId14"/>
    <p:sldId id="288" r:id="rId15"/>
    <p:sldId id="266" r:id="rId16"/>
    <p:sldId id="297" r:id="rId17"/>
    <p:sldId id="289" r:id="rId18"/>
    <p:sldId id="267" r:id="rId19"/>
    <p:sldId id="296" r:id="rId20"/>
    <p:sldId id="290" r:id="rId21"/>
    <p:sldId id="268" r:id="rId22"/>
    <p:sldId id="306" r:id="rId23"/>
    <p:sldId id="291" r:id="rId24"/>
    <p:sldId id="270" r:id="rId25"/>
    <p:sldId id="292" r:id="rId26"/>
    <p:sldId id="295" r:id="rId27"/>
    <p:sldId id="269" r:id="rId28"/>
    <p:sldId id="271" r:id="rId29"/>
    <p:sldId id="272" r:id="rId30"/>
    <p:sldId id="274" r:id="rId31"/>
    <p:sldId id="293" r:id="rId32"/>
    <p:sldId id="275" r:id="rId33"/>
    <p:sldId id="276" r:id="rId34"/>
    <p:sldId id="277" r:id="rId35"/>
    <p:sldId id="286" r:id="rId36"/>
    <p:sldId id="282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CC"/>
    <a:srgbClr val="66FFFF"/>
    <a:srgbClr val="FF99FF"/>
    <a:srgbClr val="FF0000"/>
    <a:srgbClr val="FFFF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3874" autoAdjust="0"/>
  </p:normalViewPr>
  <p:slideViewPr>
    <p:cSldViewPr>
      <p:cViewPr varScale="1">
        <p:scale>
          <a:sx n="72" d="100"/>
          <a:sy n="72" d="100"/>
        </p:scale>
        <p:origin x="72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" y="35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8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A47E7A0-038E-9B41-86EA-362B2A46EA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418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5B6C0F-7952-744F-ACE3-28559FFF2A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718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ヒラギノ角ゴ Pro W3" pitchFamily="-101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ヒラギノ角ゴ Pro W3" pitchFamily="-101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ヒラギノ角ゴ Pro W3" pitchFamily="-101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ヒラギノ角ゴ Pro W3" pitchFamily="-101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41CB0A97-5737-C94C-B5AA-7C774F7ED5D9}" type="slidenum">
              <a:rPr lang="en-GB" sz="1200"/>
              <a:pPr/>
              <a:t>1</a:t>
            </a:fld>
            <a:endParaRPr lang="en-GB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introduce myself</a:t>
            </a:r>
          </a:p>
          <a:p>
            <a:r>
              <a:rPr lang="en-GB" dirty="0">
                <a:latin typeface="Times New Roman" charset="0"/>
              </a:rPr>
              <a:t>Recommend questions</a:t>
            </a:r>
          </a:p>
          <a:p>
            <a:r>
              <a:rPr lang="en-GB" dirty="0">
                <a:latin typeface="Times New Roman" charset="0"/>
              </a:rPr>
              <a:t>how many want to be a locum?</a:t>
            </a:r>
          </a:p>
        </p:txBody>
      </p:sp>
    </p:spTree>
    <p:extLst>
      <p:ext uri="{BB962C8B-B14F-4D97-AF65-F5344CB8AC3E}">
        <p14:creationId xmlns:p14="http://schemas.microsoft.com/office/powerpoint/2010/main" val="130771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CEB042F5-5D5B-2B4D-8421-DF1BF68DD102}" type="slidenum">
              <a:rPr lang="en-GB" sz="1200"/>
              <a:pPr/>
              <a:t>2</a:t>
            </a:fld>
            <a:endParaRPr lang="en-GB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Small group discussion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Why chose to be a locum?</a:t>
            </a:r>
          </a:p>
          <a:p>
            <a:r>
              <a:rPr lang="en-GB" dirty="0">
                <a:latin typeface="Times New Roman" charset="0"/>
              </a:rPr>
              <a:t> - easier, more flexible hours - work when you want, get a taste of lots of practices - find the right one for you, get insight into workings of different practices – valuable info for later when you find a permanent gig , good source of money – may choose to locum long-term. Portfolio career.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What are your worst fears about </a:t>
            </a:r>
            <a:r>
              <a:rPr lang="en-GB" dirty="0" err="1">
                <a:latin typeface="Times New Roman" charset="0"/>
              </a:rPr>
              <a:t>locuming</a:t>
            </a:r>
            <a:r>
              <a:rPr lang="en-GB" dirty="0">
                <a:latin typeface="Times New Roman" charset="0"/>
              </a:rPr>
              <a:t>?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What do you want from this session?</a:t>
            </a:r>
          </a:p>
          <a:p>
            <a:endParaRPr lang="en-GB" dirty="0">
              <a:latin typeface="Times New Roman" charset="0"/>
            </a:endParaRPr>
          </a:p>
          <a:p>
            <a:pPr marL="171450" indent="-171450">
              <a:buFontTx/>
              <a:buChar char="-"/>
            </a:pPr>
            <a:r>
              <a:rPr lang="en-GB" dirty="0">
                <a:latin typeface="Times New Roman" charset="0"/>
              </a:rPr>
              <a:t>small group discussion and then present</a:t>
            </a:r>
          </a:p>
          <a:p>
            <a:pPr marL="171450" indent="-171450">
              <a:buFontTx/>
              <a:buChar char="-"/>
            </a:pPr>
            <a:r>
              <a:rPr lang="en-GB" dirty="0">
                <a:latin typeface="Times New Roman" charset="0"/>
              </a:rPr>
              <a:t>Write</a:t>
            </a:r>
            <a:r>
              <a:rPr lang="en-GB" baseline="0" dirty="0">
                <a:latin typeface="Times New Roman" charset="0"/>
              </a:rPr>
              <a:t> </a:t>
            </a:r>
            <a:r>
              <a:rPr lang="en-GB" dirty="0">
                <a:latin typeface="Times New Roman" charset="0"/>
              </a:rPr>
              <a:t>responses</a:t>
            </a:r>
            <a:r>
              <a:rPr lang="en-GB" baseline="0" dirty="0">
                <a:latin typeface="Times New Roman" charset="0"/>
              </a:rPr>
              <a:t> on </a:t>
            </a:r>
            <a:r>
              <a:rPr lang="en-GB" dirty="0">
                <a:latin typeface="Times New Roman" charset="0"/>
              </a:rPr>
              <a:t>flip</a:t>
            </a:r>
            <a:r>
              <a:rPr lang="en-GB" baseline="0" dirty="0">
                <a:latin typeface="Times New Roman" charset="0"/>
              </a:rPr>
              <a:t> chart</a:t>
            </a:r>
          </a:p>
          <a:p>
            <a:pPr marL="171450" indent="-171450">
              <a:buFontTx/>
              <a:buChar char="-"/>
            </a:pPr>
            <a:r>
              <a:rPr lang="en-GB" dirty="0">
                <a:latin typeface="Times New Roman" charset="0"/>
              </a:rPr>
              <a:t>Any points missing? E.g. CPD</a:t>
            </a:r>
          </a:p>
        </p:txBody>
      </p:sp>
    </p:spTree>
    <p:extLst>
      <p:ext uri="{BB962C8B-B14F-4D97-AF65-F5344CB8AC3E}">
        <p14:creationId xmlns:p14="http://schemas.microsoft.com/office/powerpoint/2010/main" val="2040731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pixabay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5B6C0F-7952-744F-ACE3-28559FFF2AE4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0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B7B742B6-E4BD-9944-B2A6-F733936C6BE9}" type="slidenum">
              <a:rPr lang="en-GB" sz="1200"/>
              <a:pPr/>
              <a:t>5</a:t>
            </a:fld>
            <a:endParaRPr lang="en-GB" sz="120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Where we are going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These should meet what we have just discussed</a:t>
            </a:r>
            <a:r>
              <a:rPr lang="en-GB" baseline="0" dirty="0">
                <a:latin typeface="Times New Roman" charset="0"/>
              </a:rPr>
              <a:t> </a:t>
            </a:r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Any others?</a:t>
            </a:r>
          </a:p>
        </p:txBody>
      </p:sp>
    </p:spTree>
    <p:extLst>
      <p:ext uri="{BB962C8B-B14F-4D97-AF65-F5344CB8AC3E}">
        <p14:creationId xmlns:p14="http://schemas.microsoft.com/office/powerpoint/2010/main" val="4204727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E58D8151-F1CA-5B4F-9EA2-B2309DD8F81D}" type="slidenum">
              <a:rPr lang="en-GB" sz="1200"/>
              <a:pPr/>
              <a:t>6</a:t>
            </a:fld>
            <a:endParaRPr lang="en-GB" sz="120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How we are getting there</a:t>
            </a:r>
          </a:p>
        </p:txBody>
      </p:sp>
    </p:spTree>
    <p:extLst>
      <p:ext uri="{BB962C8B-B14F-4D97-AF65-F5344CB8AC3E}">
        <p14:creationId xmlns:p14="http://schemas.microsoft.com/office/powerpoint/2010/main" val="4089166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1CA1BA85-82DB-5E43-9954-A0A7796F67BA}" type="slidenum">
              <a:rPr lang="en-GB" sz="1200"/>
              <a:pPr/>
              <a:t>7</a:t>
            </a:fld>
            <a:endParaRPr lang="en-GB" sz="120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This should cover all our needs for today. </a:t>
            </a:r>
          </a:p>
        </p:txBody>
      </p:sp>
    </p:spTree>
    <p:extLst>
      <p:ext uri="{BB962C8B-B14F-4D97-AF65-F5344CB8AC3E}">
        <p14:creationId xmlns:p14="http://schemas.microsoft.com/office/powerpoint/2010/main" val="2039601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5B6C0F-7952-744F-ACE3-28559FFF2AE4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10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5B6C0F-7952-744F-ACE3-28559FFF2AE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679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EC3229C8-B7DA-904C-9E37-8624EADBB1C6}" type="slidenum">
              <a:rPr lang="en-GB" sz="1200">
                <a:solidFill>
                  <a:prstClr val="black"/>
                </a:solidFill>
              </a:rPr>
              <a:pPr/>
              <a:t>10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dirty="0">
                <a:latin typeface="Times New Roman" charset="0"/>
              </a:rPr>
              <a:t>ALISHA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Start early - at least 6 weeks.  Getting from ‘making contact’ to ‘on the day’ = 1 month so need to have the</a:t>
            </a:r>
            <a:r>
              <a:rPr lang="en-GB" baseline="0" dirty="0">
                <a:latin typeface="Times New Roman" charset="0"/>
              </a:rPr>
              <a:t> rest ready even before this.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Define the area you are prepared to work in, what kind of work you’ll be happy to do, and when – would you prefer to do 3 surgeries in one day or would you like to work only afternoons/evenings…..?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Contact Inland Revenue to let them know you are becoming self-employed</a:t>
            </a:r>
            <a:r>
              <a:rPr lang="en-GB" baseline="0" dirty="0">
                <a:latin typeface="Times New Roman" charset="0"/>
              </a:rPr>
              <a:t> (register for class 2 contributions +/- self assessment)</a:t>
            </a:r>
            <a:r>
              <a:rPr lang="en-GB" dirty="0">
                <a:latin typeface="Times New Roman" charset="0"/>
              </a:rPr>
              <a:t> –</a:t>
            </a:r>
            <a:r>
              <a:rPr lang="en-GB" baseline="0" dirty="0">
                <a:latin typeface="Times New Roman" charset="0"/>
              </a:rPr>
              <a:t> can now all be done on line </a:t>
            </a:r>
            <a:r>
              <a:rPr lang="en-GB" dirty="0">
                <a:latin typeface="Times New Roman" charset="0"/>
              </a:rPr>
              <a:t>– need to do this even if also employed, though if only working the odd session may qualify for ‘small earnings exemption’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Ensure you have up-to-date drugs (private prescriptions with GMC cert for authority &amp; keep receipts if haven’t inherited from GPR job, ?replace drugs used from practice stocks)</a:t>
            </a:r>
          </a:p>
          <a:p>
            <a:r>
              <a:rPr lang="en-GB" dirty="0">
                <a:latin typeface="Times New Roman" charset="0"/>
              </a:rPr>
              <a:t>Your responsibility to ensure equipment, e.g. </a:t>
            </a:r>
            <a:r>
              <a:rPr lang="en-GB" dirty="0" err="1">
                <a:latin typeface="Times New Roman" charset="0"/>
              </a:rPr>
              <a:t>sphyg</a:t>
            </a:r>
            <a:r>
              <a:rPr lang="en-GB" dirty="0">
                <a:latin typeface="Times New Roman" charset="0"/>
              </a:rPr>
              <a:t>, properly serviced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NASGPs - good source of information. Supportive. Costs to join - tax </a:t>
            </a:r>
            <a:r>
              <a:rPr lang="en-GB" dirty="0" err="1">
                <a:latin typeface="Times New Roman" charset="0"/>
              </a:rPr>
              <a:t>deductable</a:t>
            </a:r>
            <a:r>
              <a:rPr lang="en-GB" dirty="0">
                <a:latin typeface="Times New Roman" charset="0"/>
              </a:rPr>
              <a:t>. Local groups as well. often have regular meetings (appraisal).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3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EC3229C8-B7DA-904C-9E37-8624EADBB1C6}" type="slidenum">
              <a:rPr lang="en-GB" sz="1200">
                <a:solidFill>
                  <a:prstClr val="black"/>
                </a:solidFill>
              </a:rPr>
              <a:pPr/>
              <a:t>11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dirty="0">
                <a:latin typeface="Times New Roman" charset="0"/>
              </a:rPr>
              <a:t>ALISHA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Start early - at least 6 weeks.  Getting from ‘making contact’ to ‘on the day’ = 1 month so need to have the</a:t>
            </a:r>
            <a:r>
              <a:rPr lang="en-GB" baseline="0" dirty="0">
                <a:latin typeface="Times New Roman" charset="0"/>
              </a:rPr>
              <a:t> rest ready even before this.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Define the area you are prepared to work in, what kind of work you’ll be happy to do, and when – would you prefer to do 3 surgeries in one day or would you like to work only afternoons/evenings…..?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Contact Inland Revenue to let them know you are becoming self-employed</a:t>
            </a:r>
            <a:r>
              <a:rPr lang="en-GB" baseline="0" dirty="0">
                <a:latin typeface="Times New Roman" charset="0"/>
              </a:rPr>
              <a:t> (register for class 2 contributions +/- self assessment)</a:t>
            </a:r>
            <a:r>
              <a:rPr lang="en-GB" dirty="0">
                <a:latin typeface="Times New Roman" charset="0"/>
              </a:rPr>
              <a:t> –</a:t>
            </a:r>
            <a:r>
              <a:rPr lang="en-GB" baseline="0" dirty="0">
                <a:latin typeface="Times New Roman" charset="0"/>
              </a:rPr>
              <a:t> can now all be done on line </a:t>
            </a:r>
            <a:r>
              <a:rPr lang="en-GB" dirty="0">
                <a:latin typeface="Times New Roman" charset="0"/>
              </a:rPr>
              <a:t>– need to do this even if also employed, though if only working the odd session may qualify for ‘small earnings exemption’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Ensure you have up-to-date drugs (private prescriptions with GMC cert for authority &amp; keep receipts if haven’t inherited from GPR job, ?replace drugs used from practice stocks)</a:t>
            </a:r>
          </a:p>
          <a:p>
            <a:r>
              <a:rPr lang="en-GB" dirty="0">
                <a:latin typeface="Times New Roman" charset="0"/>
              </a:rPr>
              <a:t>Your responsibility to ensure equipment, e.g. </a:t>
            </a:r>
            <a:r>
              <a:rPr lang="en-GB" dirty="0" err="1">
                <a:latin typeface="Times New Roman" charset="0"/>
              </a:rPr>
              <a:t>sphyg</a:t>
            </a:r>
            <a:r>
              <a:rPr lang="en-GB" dirty="0">
                <a:latin typeface="Times New Roman" charset="0"/>
              </a:rPr>
              <a:t>, properly serviced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NASGPs - good source of information. Supportive. Costs to join - tax </a:t>
            </a:r>
            <a:r>
              <a:rPr lang="en-GB" dirty="0" err="1">
                <a:latin typeface="Times New Roman" charset="0"/>
              </a:rPr>
              <a:t>deductable</a:t>
            </a:r>
            <a:r>
              <a:rPr lang="en-GB" dirty="0">
                <a:latin typeface="Times New Roman" charset="0"/>
              </a:rPr>
              <a:t>. Local groups as well. often have regular meetings (appraisal).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02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EC3229C8-B7DA-904C-9E37-8624EADBB1C6}" type="slidenum">
              <a:rPr lang="en-GB" sz="1200">
                <a:solidFill>
                  <a:prstClr val="black"/>
                </a:solidFill>
              </a:rPr>
              <a:pPr/>
              <a:t>12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dirty="0">
                <a:latin typeface="Times New Roman" charset="0"/>
              </a:rPr>
              <a:t>ALISHA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Start early - at least 6 weeks.  Getting from ‘making contact’ to ‘on the day’ = 1 month so need to have the</a:t>
            </a:r>
            <a:r>
              <a:rPr lang="en-GB" baseline="0" dirty="0">
                <a:latin typeface="Times New Roman" charset="0"/>
              </a:rPr>
              <a:t> rest ready even before this.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Define the area you are prepared to work in, what kind of work you’ll be happy to do, and when – would you prefer to do 3 surgeries in one day or would you like to work only afternoons/evenings…..?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Contact Inland Revenue to let them know you are becoming self-employed</a:t>
            </a:r>
            <a:r>
              <a:rPr lang="en-GB" baseline="0" dirty="0">
                <a:latin typeface="Times New Roman" charset="0"/>
              </a:rPr>
              <a:t> (register for class 2 contributions +/- self assessment)</a:t>
            </a:r>
            <a:r>
              <a:rPr lang="en-GB" dirty="0">
                <a:latin typeface="Times New Roman" charset="0"/>
              </a:rPr>
              <a:t> –</a:t>
            </a:r>
            <a:r>
              <a:rPr lang="en-GB" baseline="0" dirty="0">
                <a:latin typeface="Times New Roman" charset="0"/>
              </a:rPr>
              <a:t> can now all be done on line </a:t>
            </a:r>
            <a:r>
              <a:rPr lang="en-GB" dirty="0">
                <a:latin typeface="Times New Roman" charset="0"/>
              </a:rPr>
              <a:t>– need to do this even if also employed, though if only working the odd session may qualify for ‘small earnings exemption’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Ensure you have up-to-date drugs (private prescriptions with GMC cert for authority &amp; keep receipts if haven’t inherited from GPR job, ?replace drugs used from practice stocks)</a:t>
            </a:r>
          </a:p>
          <a:p>
            <a:r>
              <a:rPr lang="en-GB" dirty="0">
                <a:latin typeface="Times New Roman" charset="0"/>
              </a:rPr>
              <a:t>Your responsibility to ensure equipment, e.g. </a:t>
            </a:r>
            <a:r>
              <a:rPr lang="en-GB" dirty="0" err="1">
                <a:latin typeface="Times New Roman" charset="0"/>
              </a:rPr>
              <a:t>sphyg</a:t>
            </a:r>
            <a:r>
              <a:rPr lang="en-GB" dirty="0">
                <a:latin typeface="Times New Roman" charset="0"/>
              </a:rPr>
              <a:t>, properly serviced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NASGPs - good source of information. Supportive. Costs to join - tax </a:t>
            </a:r>
            <a:r>
              <a:rPr lang="en-GB" dirty="0" err="1">
                <a:latin typeface="Times New Roman" charset="0"/>
              </a:rPr>
              <a:t>deductable</a:t>
            </a:r>
            <a:r>
              <a:rPr lang="en-GB" dirty="0">
                <a:latin typeface="Times New Roman" charset="0"/>
              </a:rPr>
              <a:t>. Local groups as well. often have regular meetings (appraisal).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751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EC3229C8-B7DA-904C-9E37-8624EADBB1C6}" type="slidenum">
              <a:rPr lang="en-GB" sz="1200">
                <a:solidFill>
                  <a:prstClr val="black"/>
                </a:solidFill>
              </a:rPr>
              <a:pPr/>
              <a:t>13</a:t>
            </a:fld>
            <a:endParaRPr lang="en-GB" sz="1200">
              <a:solidFill>
                <a:prstClr val="black"/>
              </a:solidFill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dirty="0">
                <a:latin typeface="Times New Roman" charset="0"/>
              </a:rPr>
              <a:t>ALISHA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Start early - at least 6 weeks.  Getting from ‘making contact’ to ‘on the day’ = 1 month so need to have the</a:t>
            </a:r>
            <a:r>
              <a:rPr lang="en-GB" baseline="0" dirty="0">
                <a:latin typeface="Times New Roman" charset="0"/>
              </a:rPr>
              <a:t> rest ready even before this.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Define the area you are prepared to work in, what kind of work you’ll be happy to do, and when – would you prefer to do 3 surgeries in one day or would you like to work only afternoons/evenings…..?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Contact Inland Revenue to let them know you are becoming self-employed</a:t>
            </a:r>
            <a:r>
              <a:rPr lang="en-GB" baseline="0" dirty="0">
                <a:latin typeface="Times New Roman" charset="0"/>
              </a:rPr>
              <a:t> (register for class 2 contributions +/- self assessment)</a:t>
            </a:r>
            <a:r>
              <a:rPr lang="en-GB" dirty="0">
                <a:latin typeface="Times New Roman" charset="0"/>
              </a:rPr>
              <a:t> –</a:t>
            </a:r>
            <a:r>
              <a:rPr lang="en-GB" baseline="0" dirty="0">
                <a:latin typeface="Times New Roman" charset="0"/>
              </a:rPr>
              <a:t> can now all be done on line </a:t>
            </a:r>
            <a:r>
              <a:rPr lang="en-GB" dirty="0">
                <a:latin typeface="Times New Roman" charset="0"/>
              </a:rPr>
              <a:t>– need to do this even if also employed, though if only working the odd session may qualify for ‘small earnings exemption’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Ensure you have up-to-date drugs (private prescriptions with GMC cert for authority &amp; keep receipts if haven’t inherited from GPR job, ?replace drugs used from practice stocks)</a:t>
            </a:r>
          </a:p>
          <a:p>
            <a:r>
              <a:rPr lang="en-GB" dirty="0">
                <a:latin typeface="Times New Roman" charset="0"/>
              </a:rPr>
              <a:t>Your responsibility to ensure equipment, e.g. </a:t>
            </a:r>
            <a:r>
              <a:rPr lang="en-GB" dirty="0" err="1">
                <a:latin typeface="Times New Roman" charset="0"/>
              </a:rPr>
              <a:t>sphyg</a:t>
            </a:r>
            <a:r>
              <a:rPr lang="en-GB" dirty="0">
                <a:latin typeface="Times New Roman" charset="0"/>
              </a:rPr>
              <a:t>, properly serviced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NASGPs - good source of information. Supportive. Costs to join - tax </a:t>
            </a:r>
            <a:r>
              <a:rPr lang="en-GB" dirty="0" err="1">
                <a:latin typeface="Times New Roman" charset="0"/>
              </a:rPr>
              <a:t>deductable</a:t>
            </a:r>
            <a:r>
              <a:rPr lang="en-GB" dirty="0">
                <a:latin typeface="Times New Roman" charset="0"/>
              </a:rPr>
              <a:t>. Local groups as well. often have regular meetings (appraisal).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53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1DB8476F-B8B7-1B40-A722-CDC61D30D4B4}" type="slidenum">
              <a:rPr lang="en-GB" sz="1200"/>
              <a:pPr/>
              <a:t>14</a:t>
            </a:fld>
            <a:endParaRPr lang="en-GB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Making contact and advertising – large group</a:t>
            </a:r>
            <a:r>
              <a:rPr lang="en-GB" baseline="0" dirty="0">
                <a:latin typeface="Times New Roman" charset="0"/>
              </a:rPr>
              <a:t> discussion – any ideas, our methods and experience</a:t>
            </a:r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Times New Roman" charset="0"/>
              </a:rPr>
              <a:t>e.g. write to/email all the ones you want to with CV - show sample covering letter (mailshot)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59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F6AA4761-1D16-074C-873D-A21C193D655E}" type="slidenum">
              <a:rPr lang="en-GB" sz="1200"/>
              <a:pPr/>
              <a:t>15</a:t>
            </a:fld>
            <a:endParaRPr lang="en-GB" sz="120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Ask them what they think should be in their CV</a:t>
            </a:r>
          </a:p>
          <a:p>
            <a:r>
              <a:rPr lang="en-GB" dirty="0">
                <a:latin typeface="Times New Roman" charset="0"/>
              </a:rPr>
              <a:t>and discuss accordingly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Show examples- circulate examples, ask them to choose their</a:t>
            </a:r>
            <a:r>
              <a:rPr lang="en-GB" baseline="0" dirty="0">
                <a:latin typeface="Times New Roman" charset="0"/>
              </a:rPr>
              <a:t> </a:t>
            </a:r>
            <a:r>
              <a:rPr lang="en-GB" dirty="0" err="1">
                <a:latin typeface="Times New Roman" charset="0"/>
              </a:rPr>
              <a:t>favorites</a:t>
            </a:r>
            <a:r>
              <a:rPr lang="en-GB" baseline="0" dirty="0">
                <a:latin typeface="Times New Roman" charset="0"/>
              </a:rPr>
              <a:t> and explain why.</a:t>
            </a:r>
          </a:p>
          <a:p>
            <a:endParaRPr lang="en-GB" baseline="0" dirty="0">
              <a:latin typeface="Times New Roman" charset="0"/>
            </a:endParaRPr>
          </a:p>
          <a:p>
            <a:r>
              <a:rPr lang="en-GB" baseline="0" dirty="0">
                <a:latin typeface="Times New Roman" charset="0"/>
              </a:rPr>
              <a:t>Summarise: </a:t>
            </a:r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Keep it brief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Precise information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Make sure referees informed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Clear 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3965547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9BD65BB9-348F-F343-83F0-B5B9ECEFC29C}" type="slidenum">
              <a:rPr lang="en-GB" sz="1200"/>
              <a:pPr/>
              <a:t>17</a:t>
            </a:fld>
            <a:endParaRPr lang="en-GB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Role</a:t>
            </a:r>
            <a:r>
              <a:rPr lang="en-GB" baseline="0" dirty="0">
                <a:latin typeface="Times New Roman" charset="0"/>
              </a:rPr>
              <a:t> play (although don’t call it role play)</a:t>
            </a:r>
          </a:p>
          <a:p>
            <a:endParaRPr lang="en-GB" baseline="0" dirty="0">
              <a:latin typeface="Times New Roman" charset="0"/>
            </a:endParaRPr>
          </a:p>
          <a:p>
            <a:r>
              <a:rPr lang="en-GB" baseline="0" dirty="0">
                <a:latin typeface="Times New Roman" charset="0"/>
              </a:rPr>
              <a:t>Large telephones</a:t>
            </a:r>
          </a:p>
          <a:p>
            <a:r>
              <a:rPr lang="en-GB" baseline="0" dirty="0">
                <a:latin typeface="Times New Roman" charset="0"/>
              </a:rPr>
              <a:t>Hand outs for each role</a:t>
            </a:r>
          </a:p>
          <a:p>
            <a:r>
              <a:rPr lang="en-GB" baseline="0" dirty="0">
                <a:latin typeface="Times New Roman" charset="0"/>
              </a:rPr>
              <a:t>Discussion afterwards</a:t>
            </a:r>
          </a:p>
          <a:p>
            <a:pPr marL="171450" indent="-171450">
              <a:buFontTx/>
              <a:buChar char="-"/>
            </a:pPr>
            <a:r>
              <a:rPr lang="en-GB" baseline="0" dirty="0">
                <a:latin typeface="Times New Roman" charset="0"/>
              </a:rPr>
              <a:t>How did that feel?</a:t>
            </a:r>
          </a:p>
          <a:p>
            <a:pPr marL="171450" indent="-171450">
              <a:buFontTx/>
              <a:buChar char="-"/>
            </a:pPr>
            <a:r>
              <a:rPr lang="en-GB" baseline="0" dirty="0">
                <a:latin typeface="Times New Roman" charset="0"/>
              </a:rPr>
              <a:t>What went well/what went badly?</a:t>
            </a:r>
          </a:p>
          <a:p>
            <a:pPr marL="171450" indent="-171450">
              <a:buFontTx/>
              <a:buChar char="-"/>
            </a:pPr>
            <a:r>
              <a:rPr lang="en-GB" baseline="0" dirty="0">
                <a:latin typeface="Times New Roman" charset="0"/>
              </a:rPr>
              <a:t>Would you/someone else like to re-run it?</a:t>
            </a:r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060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2EAB5303-E690-A141-A8B2-8EC76CAB8CC7}" type="slidenum">
              <a:rPr lang="en-GB" sz="1200"/>
              <a:pPr/>
              <a:t>18</a:t>
            </a:fld>
            <a:endParaRPr lang="en-GB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this is to be shown after role play – practise manager vs. ‘locum’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then show slide</a:t>
            </a:r>
          </a:p>
          <a:p>
            <a:r>
              <a:rPr lang="en-GB" dirty="0">
                <a:latin typeface="Times New Roman" charset="0"/>
              </a:rPr>
              <a:t>Clinic times/admin time/charging for overrunning</a:t>
            </a:r>
          </a:p>
          <a:p>
            <a:r>
              <a:rPr lang="en-GB" dirty="0">
                <a:latin typeface="Times New Roman" charset="0"/>
              </a:rPr>
              <a:t>Extra admin fees</a:t>
            </a:r>
          </a:p>
          <a:p>
            <a:r>
              <a:rPr lang="en-GB" dirty="0">
                <a:latin typeface="Times New Roman" charset="0"/>
              </a:rPr>
              <a:t>Computer – check have registered you for smart card access</a:t>
            </a:r>
          </a:p>
          <a:p>
            <a:r>
              <a:rPr lang="en-GB" dirty="0">
                <a:latin typeface="Times New Roman" charset="0"/>
              </a:rPr>
              <a:t>Confirmation – email or booking form</a:t>
            </a:r>
          </a:p>
        </p:txBody>
      </p:sp>
    </p:spTree>
    <p:extLst>
      <p:ext uri="{BB962C8B-B14F-4D97-AF65-F5344CB8AC3E}">
        <p14:creationId xmlns:p14="http://schemas.microsoft.com/office/powerpoint/2010/main" val="3556949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5B6C0F-7952-744F-ACE3-28559FFF2AE4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368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9BD65BB9-348F-F343-83F0-B5B9ECEFC29C}" type="slidenum">
              <a:rPr lang="en-GB" sz="1200"/>
              <a:pPr/>
              <a:t>20</a:t>
            </a:fld>
            <a:endParaRPr lang="en-GB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Large group discussion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Give a scenario ‘so, I’ve had breakfast, brushed my teeth, grabbed</a:t>
            </a:r>
            <a:r>
              <a:rPr lang="en-GB" baseline="0" dirty="0">
                <a:latin typeface="Times New Roman" charset="0"/>
              </a:rPr>
              <a:t> my bag etc. what do I do when I arrive at the practice, what do I want to know before I see my first patient?’</a:t>
            </a:r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71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08CEA4CE-AADF-FE4C-B446-9D5118178176}" type="slidenum">
              <a:rPr lang="en-GB" sz="1200"/>
              <a:pPr/>
              <a:t>21</a:t>
            </a:fld>
            <a:endParaRPr lang="en-GB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Computer system – record passwords. </a:t>
            </a:r>
          </a:p>
          <a:p>
            <a:r>
              <a:rPr lang="en-GB" dirty="0">
                <a:latin typeface="Times New Roman" charset="0"/>
              </a:rPr>
              <a:t>Loo, tea &amp; coffee, panic button, number for reception. </a:t>
            </a:r>
          </a:p>
          <a:p>
            <a:r>
              <a:rPr lang="en-GB" dirty="0">
                <a:latin typeface="Times New Roman" charset="0"/>
              </a:rPr>
              <a:t>Speculums, urine bottles, emergency drugs, x-rays forms, etc.</a:t>
            </a:r>
          </a:p>
          <a:p>
            <a:r>
              <a:rPr lang="en-GB" dirty="0">
                <a:latin typeface="Times New Roman" charset="0"/>
              </a:rPr>
              <a:t>Prescription pads, med 3s – remember to return them after visits</a:t>
            </a:r>
          </a:p>
          <a:p>
            <a:r>
              <a:rPr lang="en-GB" dirty="0">
                <a:latin typeface="Times New Roman" charset="0"/>
              </a:rPr>
              <a:t>Appointment system - special clinics (asthma, diabetes, etc.), referrals, chaperones – some will have to ask as issues arise, can ‘wing it’</a:t>
            </a:r>
          </a:p>
          <a:p>
            <a:r>
              <a:rPr lang="en-GB" dirty="0">
                <a:latin typeface="Times New Roman" charset="0"/>
              </a:rPr>
              <a:t>Delegation – won’t always be possible to ‘chase things up’ – make someone else responsible</a:t>
            </a:r>
          </a:p>
          <a:p>
            <a:r>
              <a:rPr lang="en-GB" dirty="0">
                <a:latin typeface="Times New Roman" charset="0"/>
              </a:rPr>
              <a:t>Say 'no'</a:t>
            </a:r>
          </a:p>
        </p:txBody>
      </p:sp>
    </p:spTree>
    <p:extLst>
      <p:ext uri="{BB962C8B-B14F-4D97-AF65-F5344CB8AC3E}">
        <p14:creationId xmlns:p14="http://schemas.microsoft.com/office/powerpoint/2010/main" val="2996748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9BD65BB9-348F-F343-83F0-B5B9ECEFC29C}" type="slidenum">
              <a:rPr lang="en-GB" sz="1200"/>
              <a:pPr/>
              <a:t>23</a:t>
            </a:fld>
            <a:endParaRPr lang="en-GB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725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08F08CB1-F272-BC41-A59E-4F423CDD135B}" type="slidenum">
              <a:rPr lang="en-GB" sz="1200"/>
              <a:pPr/>
              <a:t>24</a:t>
            </a:fld>
            <a:endParaRPr lang="en-GB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hand out 3 actual invoices 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Discuss merits of each one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Simple &amp; headed - accountant recommends address/signature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Computer - computer-generated in handbook, template altered monthly</a:t>
            </a:r>
          </a:p>
        </p:txBody>
      </p:sp>
    </p:spTree>
    <p:extLst>
      <p:ext uri="{BB962C8B-B14F-4D97-AF65-F5344CB8AC3E}">
        <p14:creationId xmlns:p14="http://schemas.microsoft.com/office/powerpoint/2010/main" val="2028449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9BD65BB9-348F-F343-83F0-B5B9ECEFC29C}" type="slidenum">
              <a:rPr lang="en-GB" sz="1200"/>
              <a:pPr/>
              <a:t>25</a:t>
            </a:fld>
            <a:endParaRPr lang="en-GB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Times New Roman" charset="0"/>
              </a:rPr>
              <a:t>This should coverall our needs for today. </a:t>
            </a:r>
          </a:p>
        </p:txBody>
      </p:sp>
    </p:spTree>
    <p:extLst>
      <p:ext uri="{BB962C8B-B14F-4D97-AF65-F5344CB8AC3E}">
        <p14:creationId xmlns:p14="http://schemas.microsoft.com/office/powerpoint/2010/main" val="36115469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239A39A1-081B-D446-AD59-594DEAEB59A0}" type="slidenum">
              <a:rPr lang="en-GB" sz="1200"/>
              <a:pPr/>
              <a:t>27</a:t>
            </a:fld>
            <a:endParaRPr lang="en-GB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Find accountant </a:t>
            </a:r>
          </a:p>
          <a:p>
            <a:r>
              <a:rPr lang="en-GB" dirty="0">
                <a:latin typeface="Times New Roman" charset="0"/>
              </a:rPr>
              <a:t>Keep all receipts in designated place - petrol, stationary, stamps, drugs, equipment incl. computing equipment, phone bills</a:t>
            </a:r>
          </a:p>
          <a:p>
            <a:r>
              <a:rPr lang="en-GB" dirty="0">
                <a:latin typeface="Times New Roman" charset="0"/>
              </a:rPr>
              <a:t>(Use computer or buy an accountants book) – charlotte to show her</a:t>
            </a:r>
            <a:r>
              <a:rPr lang="en-GB" baseline="0" dirty="0">
                <a:latin typeface="Times New Roman" charset="0"/>
              </a:rPr>
              <a:t> ‘box’</a:t>
            </a:r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(Everything has to be kept for 8 years - can be investigated by tax man at any time)</a:t>
            </a:r>
          </a:p>
          <a:p>
            <a:r>
              <a:rPr lang="en-GB" dirty="0">
                <a:latin typeface="Times New Roman" charset="0"/>
              </a:rPr>
              <a:t>Set time aside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KEEP ON TOP OF IT!</a:t>
            </a:r>
          </a:p>
        </p:txBody>
      </p:sp>
    </p:spTree>
    <p:extLst>
      <p:ext uri="{BB962C8B-B14F-4D97-AF65-F5344CB8AC3E}">
        <p14:creationId xmlns:p14="http://schemas.microsoft.com/office/powerpoint/2010/main" val="3920043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3CBE2E01-4BE2-C147-B6A9-680E5958CAFF}" type="slidenum">
              <a:rPr lang="en-GB" sz="1200"/>
              <a:pPr/>
              <a:t>28</a:t>
            </a:fld>
            <a:endParaRPr lang="en-GB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Large group discussion - Ask them what they ought to be charging for 2hrs, a session, a full day…….they are all right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Show next slide of recommended BMA rates - from 1999. Since then BMA are no longer to recommend a fixed level of fees, according to </a:t>
            </a:r>
            <a:r>
              <a:rPr lang="en-GB" dirty="0" err="1">
                <a:latin typeface="Times New Roman" charset="0"/>
              </a:rPr>
              <a:t>Dept</a:t>
            </a:r>
            <a:r>
              <a:rPr lang="en-GB" dirty="0">
                <a:latin typeface="Times New Roman" charset="0"/>
              </a:rPr>
              <a:t> of Trade and Industry as is anti competitive. Negotiate</a:t>
            </a:r>
          </a:p>
          <a:p>
            <a:r>
              <a:rPr lang="en-GB" dirty="0">
                <a:latin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674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89DDBDF4-6DA3-094C-B8AA-6F7BD0ECF29E}" type="slidenum">
              <a:rPr lang="en-GB" sz="1200"/>
              <a:pPr/>
              <a:t>29</a:t>
            </a:fld>
            <a:endParaRPr lang="en-GB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>
                <a:latin typeface="Times New Roman" charset="0"/>
              </a:rPr>
              <a:t>no longer PAYE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Accountant may recommend separate bank account</a:t>
            </a:r>
          </a:p>
          <a:p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00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8609D3F5-B982-6943-8238-AF1A60072EC3}" type="slidenum">
              <a:rPr lang="en-GB" sz="1200"/>
              <a:pPr/>
              <a:t>30</a:t>
            </a:fld>
            <a:endParaRPr lang="en-GB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Times New Roman" charset="0"/>
              </a:rPr>
              <a:t>NI contributions - class II monthly by direct debit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Pension – approx. 6% - this is not taxable.</a:t>
            </a:r>
          </a:p>
          <a:p>
            <a:r>
              <a:rPr lang="en-GB">
                <a:latin typeface="Times New Roman" charset="0"/>
              </a:rPr>
              <a:t>Show forms A &amp; B</a:t>
            </a:r>
          </a:p>
          <a:p>
            <a:r>
              <a:rPr lang="en-GB">
                <a:latin typeface="Times New Roman" charset="0"/>
              </a:rPr>
              <a:t>obtained from NHSPA website. - in hand out</a:t>
            </a:r>
          </a:p>
          <a:p>
            <a:r>
              <a:rPr lang="en-GB">
                <a:latin typeface="Times New Roman" charset="0"/>
              </a:rPr>
              <a:t>PCT matches your 6% with another 13% as an employer would do if employed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see financial advisor - no money if off sick so need to protect this</a:t>
            </a:r>
          </a:p>
        </p:txBody>
      </p:sp>
    </p:spTree>
    <p:extLst>
      <p:ext uri="{BB962C8B-B14F-4D97-AF65-F5344CB8AC3E}">
        <p14:creationId xmlns:p14="http://schemas.microsoft.com/office/powerpoint/2010/main" val="2753295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36D64FBC-C8C0-8B4D-BF77-C73EDA608F3A}" type="slidenum">
              <a:rPr lang="en-GB" sz="1200"/>
              <a:pPr/>
              <a:t>32</a:t>
            </a:fld>
            <a:endParaRPr lang="en-GB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Long term locum - holiday entitlement, CPD, sickness - ?short-term salaried contract = advantages </a:t>
            </a:r>
            <a:r>
              <a:rPr lang="en-GB" dirty="0" err="1">
                <a:latin typeface="Times New Roman" charset="0"/>
              </a:rPr>
              <a:t>w.r.t</a:t>
            </a:r>
            <a:r>
              <a:rPr lang="en-GB" dirty="0">
                <a:latin typeface="Times New Roman" charset="0"/>
              </a:rPr>
              <a:t>. continuous service</a:t>
            </a:r>
          </a:p>
          <a:p>
            <a:r>
              <a:rPr lang="en-GB" dirty="0">
                <a:latin typeface="Times New Roman" charset="0"/>
              </a:rPr>
              <a:t>Although not employee have ‘same status’ if employed continuously &gt;3 months BUT many prefer to stay as locum as may alter pay…….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Locum agencies – ‘finders’ fee’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Cancellation policy – if ever cancelled by a practice ask for proportion of fee as may not be able to find other work, may have turned down work – greater proportion if short notice - ?worth having this in your ‘small print’ when you agree to take on a job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Often asked if you are not free do you know of anybody else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Be aware of your education needs – courses, </a:t>
            </a:r>
            <a:r>
              <a:rPr lang="en-GB" dirty="0" err="1">
                <a:latin typeface="Times New Roman" charset="0"/>
              </a:rPr>
              <a:t>etc</a:t>
            </a:r>
            <a:r>
              <a:rPr lang="en-GB" dirty="0">
                <a:latin typeface="Times New Roman" charset="0"/>
              </a:rPr>
              <a:t> - pay for them yourself, tax </a:t>
            </a:r>
            <a:r>
              <a:rPr lang="en-GB" dirty="0" err="1">
                <a:latin typeface="Times New Roman" charset="0"/>
              </a:rPr>
              <a:t>deductable</a:t>
            </a:r>
            <a:r>
              <a:rPr lang="en-GB" dirty="0">
                <a:latin typeface="Times New Roman" charset="0"/>
              </a:rPr>
              <a:t>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Appraisal – still funded at the moment, appraiser is from PCT whose Performers’ List you are on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Anything else? Q's?</a:t>
            </a:r>
          </a:p>
        </p:txBody>
      </p:sp>
    </p:spTree>
    <p:extLst>
      <p:ext uri="{BB962C8B-B14F-4D97-AF65-F5344CB8AC3E}">
        <p14:creationId xmlns:p14="http://schemas.microsoft.com/office/powerpoint/2010/main" val="2607549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AFDDDF48-4A30-3B49-827B-1F8D14CB9E2F}" type="slidenum">
              <a:rPr lang="en-GB" sz="1200"/>
              <a:pPr/>
              <a:t>33</a:t>
            </a:fld>
            <a:endParaRPr lang="en-GB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Times New Roman" charset="0"/>
              </a:rPr>
              <a:t>Poor organisation, record-keeping – lose money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Abuse – unreasonable demands e.g. seeing terminally ill patients, booking longer surgeries than agreed, etc. – counter-productive as difficult to find locums then they will not want to return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Income – leave in unpaid – sick leave, compassionate leave, annual leave</a:t>
            </a:r>
          </a:p>
          <a:p>
            <a:r>
              <a:rPr lang="en-GB">
                <a:latin typeface="Times New Roman" charset="0"/>
              </a:rPr>
              <a:t>          - have to pay all costs – CPD, defence union, equipment – often don’t figure that in when comparing income to, e.g. salaried post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CPD – often neglected, no funding - deskilled w.r.t. e.g. diabetes - can be challenge - be humble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Isolation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Not being able to say no - work:home balance</a:t>
            </a:r>
          </a:p>
        </p:txBody>
      </p:sp>
    </p:spTree>
    <p:extLst>
      <p:ext uri="{BB962C8B-B14F-4D97-AF65-F5344CB8AC3E}">
        <p14:creationId xmlns:p14="http://schemas.microsoft.com/office/powerpoint/2010/main" val="3159573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ヒラギノ角ゴ Pro W3" charset="0"/>
                <a:cs typeface="ヒラギノ角ゴ Pro W3" charset="0"/>
              </a:defRPr>
            </a:lvl9pPr>
          </a:lstStyle>
          <a:p>
            <a:fld id="{F1FBF42D-D862-AF4F-B902-5886D324B9BE}" type="slidenum">
              <a:rPr lang="en-GB" sz="1200"/>
              <a:pPr/>
              <a:t>34</a:t>
            </a:fld>
            <a:endParaRPr lang="en-GB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latin typeface="Times New Roman" charset="0"/>
              </a:rPr>
              <a:t>Insight into different practice = finding different ways of doing things + pros &amp; cons – can take this experience with you</a:t>
            </a:r>
          </a:p>
        </p:txBody>
      </p:sp>
    </p:spTree>
    <p:extLst>
      <p:ext uri="{BB962C8B-B14F-4D97-AF65-F5344CB8AC3E}">
        <p14:creationId xmlns:p14="http://schemas.microsoft.com/office/powerpoint/2010/main" val="2222786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5B6C0F-7952-744F-ACE3-28559FFF2AE4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51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57EB45-2430-A244-B18D-5AAEB72E9A06}" type="datetime1">
              <a:rPr lang="en-US"/>
              <a:pPr>
                <a:defRPr/>
              </a:pPr>
              <a:t>6/23/2018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7DBF3-1271-E943-9B9F-091E58097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3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5CBDC-6FCC-B24C-B230-772C78523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2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7C1633-9761-B548-A687-E9D116500EB0}" type="datetime1">
              <a:rPr lang="en-US"/>
              <a:pPr>
                <a:defRPr/>
              </a:pPr>
              <a:t>6/23/2018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E6CBA-BAEE-A540-AEC5-771212493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24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BD10A-09B9-B941-B412-B903A220C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1CB91-A6A4-0449-84D3-CA784A0D3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4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890BD-D964-F845-B68F-7FD95B0CC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6576C-752F-A84E-8D0C-882DA7AD4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1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AA21A-8865-7A48-BD92-A4BAD1C26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7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10F52-E195-724C-904E-009C0EFF8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D3DD-A140-6549-9BC5-63B1F8ED1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9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955C5-8CC9-3B45-95C0-0F31169BF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0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22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C6F5164-1A14-2E44-B3E0-1E6FCC286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6" r:id="rId1"/>
    <p:sldLayoutId id="2147484729" r:id="rId2"/>
    <p:sldLayoutId id="2147484737" r:id="rId3"/>
    <p:sldLayoutId id="2147484730" r:id="rId4"/>
    <p:sldLayoutId id="2147484738" r:id="rId5"/>
    <p:sldLayoutId id="2147484731" r:id="rId6"/>
    <p:sldLayoutId id="2147484732" r:id="rId7"/>
    <p:sldLayoutId id="2147484739" r:id="rId8"/>
    <p:sldLayoutId id="2147484733" r:id="rId9"/>
    <p:sldLayoutId id="2147484734" r:id="rId10"/>
    <p:sldLayoutId id="214748473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co.org.uk/for-organisations/registe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v.uk/dbs-update-servic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gp.org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nnyperfect.co.uk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rilyons.com/" TargetMode="External"/><Relationship Id="rId3" Type="http://schemas.openxmlformats.org/officeDocument/2006/relationships/hyperlink" Target="http://www.hmrc.gov.uk/" TargetMode="External"/><Relationship Id="rId7" Type="http://schemas.openxmlformats.org/officeDocument/2006/relationships/hyperlink" Target="http://www.pennyperfect.co.uk/" TargetMode="External"/><Relationship Id="rId2" Type="http://schemas.openxmlformats.org/officeDocument/2006/relationships/hyperlink" Target="http://www.icaew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sgp.org.uk/" TargetMode="External"/><Relationship Id="rId5" Type="http://schemas.openxmlformats.org/officeDocument/2006/relationships/hyperlink" Target="http://www.nhsbsa.nhs.uk/pensions" TargetMode="External"/><Relationship Id="rId4" Type="http://schemas.openxmlformats.org/officeDocument/2006/relationships/hyperlink" Target="https://ico.org.uk/for-organisations/register/" TargetMode="External"/><Relationship Id="rId9" Type="http://schemas.openxmlformats.org/officeDocument/2006/relationships/hyperlink" Target="mailto:bnf@binleys.com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800" dirty="0">
                <a:latin typeface="Georgia" charset="0"/>
                <a:ea typeface="+mj-ea"/>
                <a:cs typeface="+mj-cs"/>
              </a:rPr>
              <a:t>Locuming Made Simple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6766520" cy="2372072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000" dirty="0">
                <a:solidFill>
                  <a:schemeClr val="accent1"/>
                </a:solidFill>
                <a:latin typeface="Georgia" charset="0"/>
                <a:ea typeface="+mn-ea"/>
                <a:cs typeface="+mn-cs"/>
              </a:rPr>
              <a:t>BY </a:t>
            </a:r>
            <a:r>
              <a:rPr lang="en-GB" sz="2000" dirty="0" err="1">
                <a:solidFill>
                  <a:schemeClr val="accent1"/>
                </a:solidFill>
                <a:latin typeface="Georgia" charset="0"/>
                <a:ea typeface="+mn-ea"/>
                <a:cs typeface="+mn-cs"/>
              </a:rPr>
              <a:t>DRs.</a:t>
            </a:r>
            <a:r>
              <a:rPr lang="en-GB" sz="2000" dirty="0">
                <a:solidFill>
                  <a:schemeClr val="accent1"/>
                </a:solidFill>
                <a:latin typeface="Georgia" charset="0"/>
                <a:ea typeface="+mn-ea"/>
                <a:cs typeface="+mn-cs"/>
              </a:rPr>
              <a:t> CHARLOTTE BATCHELOR , ALISHA SYMONS &amp; RAMESH MEHAY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000" dirty="0">
              <a:solidFill>
                <a:schemeClr val="accent1"/>
              </a:solidFill>
              <a:latin typeface="Georgia" charset="0"/>
              <a:ea typeface="+mn-ea"/>
              <a:cs typeface="+mn-cs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000" dirty="0">
              <a:solidFill>
                <a:schemeClr val="accent1"/>
              </a:solidFill>
              <a:latin typeface="Georgia" charset="0"/>
              <a:ea typeface="+mn-ea"/>
              <a:cs typeface="+mn-cs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100" i="1" dirty="0">
                <a:solidFill>
                  <a:schemeClr val="accent1"/>
                </a:solidFill>
                <a:ea typeface="+mn-ea"/>
                <a:cs typeface="+mn-cs"/>
              </a:rPr>
              <a:t>image-check done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Georgia" charset="0"/>
                <a:ea typeface="+mj-ea"/>
                <a:cs typeface="+mj-cs"/>
              </a:rPr>
              <a:t>WHY locuming?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3505200"/>
            <a:ext cx="6400800" cy="1752600"/>
          </a:xfrm>
        </p:spPr>
        <p:txBody>
          <a:bodyPr rtlCol="0">
            <a:normAutofit/>
          </a:bodyPr>
          <a:lstStyle/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1700" dirty="0">
              <a:latin typeface="Georgia" charset="0"/>
              <a:ea typeface="+mn-ea"/>
              <a:cs typeface="+mn-cs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000" dirty="0">
                <a:solidFill>
                  <a:srgbClr val="FFFF99"/>
                </a:solidFill>
                <a:latin typeface="Georgia" charset="0"/>
                <a:ea typeface="+mn-ea"/>
                <a:cs typeface="+mn-cs"/>
              </a:rPr>
              <a:t> </a:t>
            </a:r>
            <a:r>
              <a:rPr lang="en-GB" sz="2000" dirty="0">
                <a:solidFill>
                  <a:schemeClr val="accent1"/>
                </a:solidFill>
                <a:latin typeface="Georgia" charset="0"/>
                <a:ea typeface="+mn-ea"/>
                <a:cs typeface="+mn-cs"/>
              </a:rPr>
              <a:t>WHY NOT?</a:t>
            </a:r>
            <a:endParaRPr lang="en-GB" sz="1700" dirty="0">
              <a:solidFill>
                <a:schemeClr val="accent1"/>
              </a:solidFill>
              <a:latin typeface="Georgia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like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pixabay.com/static/uploads/photo/2014/04/02/14/12/baby-306511_64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909722"/>
            <a:ext cx="4104456" cy="441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Wanna</a:t>
            </a:r>
            <a:r>
              <a:rPr lang="en-US" dirty="0"/>
              <a:t> feel like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upload.wikimedia.org/wikipedia/commons/thumb/0/0f/Felix_the_cat.svg/2000px-Felix_the_cat.sv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73" y="1530003"/>
            <a:ext cx="3970727" cy="416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Aims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1625" y="1905000"/>
            <a:ext cx="5206479" cy="4194175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Gain insight into: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sz="2400" dirty="0">
                <a:latin typeface="Georgia" charset="0"/>
              </a:rPr>
              <a:t>preparation needed to become a successful locum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sz="2400" dirty="0">
                <a:latin typeface="Georgia" charset="0"/>
              </a:rPr>
              <a:t>financial issues and record-keeping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sz="2400" dirty="0">
                <a:latin typeface="Georgia" charset="0"/>
              </a:rPr>
              <a:t>how it can be enjoyed</a:t>
            </a:r>
          </a:p>
          <a:p>
            <a:pPr marL="274637" lvl="1" indent="0">
              <a:lnSpc>
                <a:spcPct val="150000"/>
              </a:lnSpc>
              <a:buClr>
                <a:schemeClr val="tx2"/>
              </a:buClr>
              <a:buNone/>
            </a:pPr>
            <a:endParaRPr lang="en-GB" sz="2400" dirty="0">
              <a:latin typeface="Georgia" charset="0"/>
            </a:endParaRPr>
          </a:p>
          <a:p>
            <a:pPr>
              <a:buClr>
                <a:srgbClr val="FF99FF"/>
              </a:buClr>
            </a:pPr>
            <a:endParaRPr lang="en-GB" dirty="0">
              <a:latin typeface="Georgia" charset="0"/>
            </a:endParaRPr>
          </a:p>
          <a:p>
            <a:pPr>
              <a:buClr>
                <a:srgbClr val="FF99FF"/>
              </a:buClr>
            </a:pPr>
            <a:endParaRPr lang="en-GB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Objectives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2288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Get a better idea of: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steps required to set up as a locum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what administration work is involved and how to keep on top of it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how to keep records for the tax man and whether to self assess / recruit an accountant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financial issues e.g. income protection, superannuation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pitfalls common to locums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benefits of </a:t>
            </a:r>
            <a:r>
              <a:rPr lang="en-GB" dirty="0" err="1">
                <a:latin typeface="Georgia" charset="0"/>
              </a:rPr>
              <a:t>locuming</a:t>
            </a:r>
            <a:endParaRPr lang="en-GB" dirty="0">
              <a:latin typeface="Georgia" charset="0"/>
            </a:endParaRPr>
          </a:p>
          <a:p>
            <a:pPr>
              <a:lnSpc>
                <a:spcPct val="90000"/>
              </a:lnSpc>
              <a:buClr>
                <a:srgbClr val="FF99FF"/>
              </a:buClr>
            </a:pPr>
            <a:endParaRPr lang="en-GB" sz="2800" dirty="0">
              <a:latin typeface="Georgia" charset="0"/>
            </a:endParaRPr>
          </a:p>
          <a:p>
            <a:pPr>
              <a:lnSpc>
                <a:spcPct val="90000"/>
              </a:lnSpc>
            </a:pPr>
            <a:endParaRPr lang="en-GB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568825"/>
          </a:xfrm>
        </p:spPr>
        <p:txBody>
          <a:bodyPr rtlCol="0">
            <a:normAutofit fontScale="85000" lnSpcReduction="2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Record keeping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Fees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Tax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B9899"/>
                </a:solidFill>
                <a:latin typeface="Georgia" charset="0"/>
              </a:rPr>
              <a:t>Preparation 1 – Change your </a:t>
            </a:r>
            <a:r>
              <a:rPr lang="en-GB" dirty="0" err="1">
                <a:solidFill>
                  <a:srgbClr val="7B9899"/>
                </a:solidFill>
                <a:latin typeface="Georgia" charset="0"/>
              </a:rPr>
              <a:t>mindset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Don’t think for a second that all practices that you locum in will be like the training practices you have been in as a GP trainee.</a:t>
            </a:r>
          </a:p>
          <a:p>
            <a:r>
              <a:rPr lang="en-GB" sz="2000" dirty="0"/>
              <a:t>Practices differ in so many ways.</a:t>
            </a:r>
          </a:p>
          <a:p>
            <a:pPr lvl="1"/>
            <a:r>
              <a:rPr lang="en-GB" dirty="0"/>
              <a:t>Infrastructure and design</a:t>
            </a:r>
          </a:p>
          <a:p>
            <a:pPr lvl="2"/>
            <a:r>
              <a:rPr lang="en-GB" sz="1600" dirty="0"/>
              <a:t>Design of building</a:t>
            </a:r>
          </a:p>
          <a:p>
            <a:pPr lvl="2"/>
            <a:r>
              <a:rPr lang="en-GB" sz="1600" dirty="0"/>
              <a:t>Computer systems</a:t>
            </a:r>
          </a:p>
          <a:p>
            <a:pPr lvl="2"/>
            <a:r>
              <a:rPr lang="en-GB" sz="1600" dirty="0"/>
              <a:t>Appointment systems (5min, 7min, 10 min </a:t>
            </a:r>
            <a:r>
              <a:rPr lang="en-GB" sz="1600" dirty="0" err="1"/>
              <a:t>etc</a:t>
            </a:r>
            <a:r>
              <a:rPr lang="en-GB" sz="1600" dirty="0"/>
              <a:t>)</a:t>
            </a:r>
          </a:p>
          <a:p>
            <a:pPr lvl="2"/>
            <a:r>
              <a:rPr lang="en-GB" sz="1600" dirty="0"/>
              <a:t>On Call, Home Visit Procedures</a:t>
            </a:r>
          </a:p>
          <a:p>
            <a:pPr lvl="1"/>
            <a:r>
              <a:rPr lang="en-GB" dirty="0"/>
              <a:t>Patient population</a:t>
            </a:r>
          </a:p>
          <a:p>
            <a:pPr lvl="2"/>
            <a:r>
              <a:rPr lang="en-GB" sz="1600" dirty="0"/>
              <a:t>Ethnic makeup</a:t>
            </a:r>
          </a:p>
          <a:p>
            <a:pPr lvl="2"/>
            <a:r>
              <a:rPr lang="en-GB" sz="1600" dirty="0"/>
              <a:t>Age range</a:t>
            </a:r>
          </a:p>
          <a:p>
            <a:pPr lvl="2"/>
            <a:r>
              <a:rPr lang="en-GB" sz="1600" dirty="0"/>
              <a:t>How well trained patients are (in terms of self-care)</a:t>
            </a:r>
          </a:p>
          <a:p>
            <a:pPr lvl="1"/>
            <a:r>
              <a:rPr lang="en-GB" dirty="0"/>
              <a:t>Whether teaching practice or not</a:t>
            </a:r>
          </a:p>
          <a:p>
            <a:pPr lvl="1"/>
            <a:r>
              <a:rPr lang="en-GB" dirty="0"/>
              <a:t>Relationships</a:t>
            </a:r>
          </a:p>
          <a:p>
            <a:pPr lvl="2"/>
            <a:r>
              <a:rPr lang="en-GB" sz="1600" dirty="0"/>
              <a:t>Between doctors</a:t>
            </a:r>
          </a:p>
          <a:p>
            <a:pPr lvl="2"/>
            <a:r>
              <a:rPr lang="en-GB" sz="1600" dirty="0"/>
              <a:t>Between different teams</a:t>
            </a:r>
          </a:p>
        </p:txBody>
      </p:sp>
    </p:spTree>
    <p:extLst>
      <p:ext uri="{BB962C8B-B14F-4D97-AF65-F5344CB8AC3E}">
        <p14:creationId xmlns:p14="http://schemas.microsoft.com/office/powerpoint/2010/main" val="124864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B9899"/>
                </a:solidFill>
                <a:latin typeface="Georgia" charset="0"/>
              </a:rPr>
              <a:t>Preparation 1 – Change your </a:t>
            </a:r>
            <a:r>
              <a:rPr lang="en-GB" dirty="0" err="1">
                <a:solidFill>
                  <a:srgbClr val="7B9899"/>
                </a:solidFill>
                <a:latin typeface="Georgia" charset="0"/>
              </a:rPr>
              <a:t>mindset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Because practices differ in so many ways…</a:t>
            </a:r>
          </a:p>
          <a:p>
            <a:r>
              <a:rPr lang="en-GB" sz="2000" dirty="0"/>
              <a:t>It’s illogical to have ‘one rule for all’</a:t>
            </a:r>
          </a:p>
          <a:p>
            <a:r>
              <a:rPr lang="en-GB" sz="2000" dirty="0"/>
              <a:t>Don’t be so rigid about things - yes, there is a business relationship but that doesn’t mean you can’t bend the rules and be flexible.</a:t>
            </a:r>
          </a:p>
          <a:p>
            <a:r>
              <a:rPr lang="en-GB" sz="2000" dirty="0"/>
              <a:t>Although you need to be business like, there is no need to be autocratic – like an Alan Sugar like person.   </a:t>
            </a:r>
          </a:p>
          <a:p>
            <a:r>
              <a:rPr lang="en-GB" sz="2000" dirty="0"/>
              <a:t>Practices are likely to use you again if they like you – so be personable.</a:t>
            </a:r>
          </a:p>
        </p:txBody>
      </p:sp>
    </p:spTree>
    <p:extLst>
      <p:ext uri="{BB962C8B-B14F-4D97-AF65-F5344CB8AC3E}">
        <p14:creationId xmlns:p14="http://schemas.microsoft.com/office/powerpoint/2010/main" val="154946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Preparation 2 – Work out your work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876800"/>
          </a:xfrm>
        </p:spPr>
        <p:txBody>
          <a:bodyPr rtlCol="0">
            <a:normAutofit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Start early!</a:t>
            </a:r>
          </a:p>
          <a:p>
            <a:pPr marL="182880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b="1" dirty="0">
                <a:latin typeface="Georgia" charset="0"/>
                <a:ea typeface="+mn-ea"/>
                <a:cs typeface="+mn-cs"/>
              </a:rPr>
              <a:t>Where</a:t>
            </a:r>
            <a:r>
              <a:rPr lang="en-GB" dirty="0">
                <a:latin typeface="Georgia" charset="0"/>
                <a:ea typeface="+mn-ea"/>
                <a:cs typeface="+mn-cs"/>
              </a:rPr>
              <a:t> do you want to work?  Which regions?</a:t>
            </a:r>
          </a:p>
          <a:p>
            <a:pPr marL="182880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b="1" dirty="0">
                <a:latin typeface="Georgia" charset="0"/>
                <a:ea typeface="+mn-ea"/>
                <a:cs typeface="+mn-cs"/>
              </a:rPr>
              <a:t>When</a:t>
            </a:r>
            <a:r>
              <a:rPr lang="en-GB" dirty="0">
                <a:latin typeface="Georgia" charset="0"/>
                <a:ea typeface="+mn-ea"/>
                <a:cs typeface="+mn-cs"/>
              </a:rPr>
              <a:t> do you want to work?   Everyday?</a:t>
            </a:r>
          </a:p>
          <a:p>
            <a:pPr marL="182880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b="1" dirty="0">
                <a:latin typeface="Georgia" charset="0"/>
                <a:ea typeface="+mn-ea"/>
                <a:cs typeface="+mn-cs"/>
              </a:rPr>
              <a:t>How</a:t>
            </a:r>
            <a:r>
              <a:rPr lang="en-GB" dirty="0">
                <a:latin typeface="Georgia" charset="0"/>
                <a:ea typeface="+mn-ea"/>
                <a:cs typeface="+mn-cs"/>
              </a:rPr>
              <a:t> much do you want to work?  2h surgeries, 3h surgeries?  </a:t>
            </a:r>
          </a:p>
          <a:p>
            <a:pPr marL="182880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b="1" dirty="0">
                <a:latin typeface="Georgia" charset="0"/>
                <a:ea typeface="+mn-ea"/>
                <a:cs typeface="+mn-cs"/>
              </a:rPr>
              <a:t>What</a:t>
            </a:r>
            <a:r>
              <a:rPr lang="en-GB" dirty="0">
                <a:latin typeface="Georgia" charset="0"/>
                <a:ea typeface="+mn-ea"/>
                <a:cs typeface="+mn-cs"/>
              </a:rPr>
              <a:t> type of work do you want to do?  Just surgeries, on-call, home visits?  OOH?</a:t>
            </a:r>
          </a:p>
        </p:txBody>
      </p:sp>
    </p:spTree>
    <p:extLst>
      <p:ext uri="{BB962C8B-B14F-4D97-AF65-F5344CB8AC3E}">
        <p14:creationId xmlns:p14="http://schemas.microsoft.com/office/powerpoint/2010/main" val="254482930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Preparation 3 – Certificates &amp; Registers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 rtlCol="0">
            <a:normAutofit fontScale="77500" lnSpcReduction="20000"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Start early!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100" b="1" dirty="0">
                <a:latin typeface="Georgia" charset="0"/>
                <a:ea typeface="+mn-ea"/>
              </a:rPr>
              <a:t>REGISTERS TO GET ON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  <a:ea typeface="+mn-ea"/>
              </a:rPr>
              <a:t>Performer’s List  (WYCSA) 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Information Commissioner (for handling personal data &amp; information): </a:t>
            </a:r>
            <a:r>
              <a:rPr lang="en-GB" sz="2100" dirty="0">
                <a:solidFill>
                  <a:srgbClr val="66FFFF"/>
                </a:solidFill>
                <a:latin typeface="Georgia" charset="0"/>
                <a:hlinkClick r:id="rId3"/>
              </a:rPr>
              <a:t>https://ico.org.uk/for-organisations/register/</a:t>
            </a:r>
            <a:r>
              <a:rPr lang="en-GB" sz="2100" dirty="0">
                <a:solidFill>
                  <a:srgbClr val="66FFFF"/>
                </a:solidFill>
                <a:latin typeface="Georgia" charset="0"/>
              </a:rPr>
              <a:t> 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HMRC as ‘self-employed’ - HMRC business taxes, Self assessment, Class 2 NIC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GB" sz="2100" dirty="0">
              <a:latin typeface="Georgia" charset="0"/>
            </a:endParaRP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100" b="1" dirty="0">
                <a:latin typeface="Georgia" charset="0"/>
              </a:rPr>
              <a:t>CERTIFICATES TO GET TOGETHER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CCT certificate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GMC certificate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BLS certificate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Safeguarding certificate (Child &amp; Adult)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Indemnity cover certificate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100" dirty="0">
                <a:latin typeface="Georgia" charset="0"/>
              </a:rPr>
              <a:t>DBS certificate – do it online: </a:t>
            </a:r>
            <a:r>
              <a:rPr lang="en-GB" sz="2100" dirty="0">
                <a:latin typeface="Georgia" charset="0"/>
                <a:hlinkClick r:id="rId4"/>
              </a:rPr>
              <a:t>https://www.gov.uk/dbs-update-service</a:t>
            </a:r>
            <a:endParaRPr lang="en-GB" sz="2100" dirty="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39954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Preparation 4 – The Doctor’s Bag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876800"/>
          </a:xfrm>
        </p:spPr>
        <p:txBody>
          <a:bodyPr rtlCol="0">
            <a:normAutofit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>
                <a:solidFill>
                  <a:schemeClr val="tx2"/>
                </a:solidFill>
                <a:latin typeface="Georgia" charset="0"/>
              </a:rPr>
              <a:t>Start early!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Stethoscope, </a:t>
            </a:r>
            <a:r>
              <a:rPr lang="en-GB" sz="1800" dirty="0" err="1">
                <a:latin typeface="Georgia" charset="0"/>
              </a:rPr>
              <a:t>Auroscope</a:t>
            </a:r>
            <a:r>
              <a:rPr lang="en-GB" sz="1800" dirty="0">
                <a:latin typeface="Georgia" charset="0"/>
              </a:rPr>
              <a:t>, Ophthalmoscope, Thermometer, BP &amp; BM machine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Headed note paper (of the practice you are working for)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Prescription pad for the practice you are working for (or print off ‘blank prescription’ through the surgery’s computer system.  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What emergency drugs do you need to carry?   </a:t>
            </a:r>
          </a:p>
          <a:p>
            <a:pPr marL="1005205" lvl="3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400" dirty="0">
                <a:latin typeface="Georgia" charset="0"/>
              </a:rPr>
              <a:t>Do you need to carry any?</a:t>
            </a:r>
          </a:p>
          <a:p>
            <a:pPr marL="1005205" lvl="3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400" dirty="0">
                <a:latin typeface="Georgia" charset="0"/>
              </a:rPr>
              <a:t>Get them from a pharmacist (write a private prescription out)</a:t>
            </a:r>
          </a:p>
          <a:p>
            <a:pPr marL="1005205" lvl="3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400" dirty="0">
                <a:latin typeface="Georgia" charset="0"/>
              </a:rPr>
              <a:t>Aspirin, GTN spray, Salbutamol inhaler, </a:t>
            </a:r>
            <a:r>
              <a:rPr lang="en-GB" sz="1400" dirty="0" err="1">
                <a:latin typeface="Georgia" charset="0"/>
              </a:rPr>
              <a:t>Benzylpenicillin</a:t>
            </a:r>
            <a:r>
              <a:rPr lang="en-GB" sz="1400" dirty="0">
                <a:latin typeface="Georgia" charset="0"/>
              </a:rPr>
              <a:t>, Water for injections and syringes.  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GB" sz="2100" dirty="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31156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Preparation 5 – Your things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 rtlCol="0">
            <a:normAutofit fontScale="77500" lnSpcReduction="20000"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>
                <a:solidFill>
                  <a:schemeClr val="tx2"/>
                </a:solidFill>
                <a:latin typeface="Georgia" charset="0"/>
              </a:rPr>
              <a:t>Start early!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VACCINATIONS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Are you up to date?  If not, get boosters etc. 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CAR INSURANCE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Need to update to ‘Home &amp; Business’ use.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GET YOUR CV READY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Needs to be short and concise – max 2 sides of A4 for locums.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GET A COMPUTER AND FILING CABINET</a:t>
            </a:r>
          </a:p>
          <a:p>
            <a:pPr marL="457517" lvl="1" indent="-18288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1800" dirty="0">
                <a:latin typeface="Georgia" charset="0"/>
              </a:rPr>
              <a:t>To start doing your invoices and things.  Try and use an electronic diary like the one that comes with Outlook for booking sessions in.  Develop a website to advertise your services and perhaps even an online booking system?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OPEN A NEW BANK ACCOUNT 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defRPr/>
            </a:pPr>
            <a:r>
              <a:rPr lang="en-GB" sz="1800" dirty="0">
                <a:latin typeface="Georgia" charset="0"/>
              </a:rPr>
              <a:t>For </a:t>
            </a:r>
            <a:r>
              <a:rPr lang="en-GB" sz="1800" dirty="0" err="1">
                <a:latin typeface="Georgia" charset="0"/>
              </a:rPr>
              <a:t>locuming</a:t>
            </a:r>
            <a:r>
              <a:rPr lang="en-GB" sz="1800" dirty="0">
                <a:latin typeface="Georgia" charset="0"/>
              </a:rPr>
              <a:t> work</a:t>
            </a:r>
          </a:p>
          <a:p>
            <a:pPr marL="274637" lvl="1" indent="0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1800" b="1" dirty="0">
                <a:latin typeface="Georgia" charset="0"/>
              </a:rPr>
              <a:t>GET SUPPORTED AND INFORMED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defRPr/>
            </a:pPr>
            <a:r>
              <a:rPr lang="en-GB" sz="1800" dirty="0">
                <a:latin typeface="Georgia" charset="0"/>
              </a:rPr>
              <a:t>Sign up to an accountant and seek advice.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defRPr/>
            </a:pPr>
            <a:r>
              <a:rPr lang="en-GB" sz="1800" dirty="0">
                <a:latin typeface="Georgia" charset="0"/>
              </a:rPr>
              <a:t>NASGP – National Association of Sessional GPs – sign up </a:t>
            </a:r>
            <a:r>
              <a:rPr lang="en-GB" sz="1800" dirty="0">
                <a:latin typeface="Georgia" charset="0"/>
                <a:hlinkClick r:id="rId3"/>
              </a:rPr>
              <a:t>https://www.nasgp.org.uk/</a:t>
            </a:r>
            <a:r>
              <a:rPr lang="en-GB" sz="1800" dirty="0">
                <a:latin typeface="Georgia" charset="0"/>
              </a:rPr>
              <a:t> 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defRPr/>
            </a:pPr>
            <a:r>
              <a:rPr lang="en-GB" sz="1800" dirty="0">
                <a:latin typeface="Georgia" charset="0"/>
              </a:rPr>
              <a:t>Join a local locum group – if not one available, start one up.</a:t>
            </a:r>
          </a:p>
        </p:txBody>
      </p:sp>
    </p:spTree>
    <p:extLst>
      <p:ext uri="{BB962C8B-B14F-4D97-AF65-F5344CB8AC3E}">
        <p14:creationId xmlns:p14="http://schemas.microsoft.com/office/powerpoint/2010/main" val="96919192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568825"/>
          </a:xfrm>
        </p:spPr>
        <p:txBody>
          <a:bodyPr rtlCol="0">
            <a:normAutofit fontScale="85000" lnSpcReduction="2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Record keeping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Fees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Tax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The Curriculum Vitae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280" cy="4876800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Be concise</a:t>
            </a: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Be precise</a:t>
            </a: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No more than 2 sides of A4 with a personal statement</a:t>
            </a:r>
            <a:endParaRPr lang="en-GB" dirty="0">
              <a:solidFill>
                <a:srgbClr val="FF0000"/>
              </a:solidFill>
              <a:latin typeface="Georgia" charset="0"/>
            </a:endParaRP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Referees</a:t>
            </a: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Clear contact details</a:t>
            </a:r>
          </a:p>
          <a:p>
            <a:pPr>
              <a:buClr>
                <a:srgbClr val="FF0000"/>
              </a:buClr>
            </a:pPr>
            <a:endParaRPr lang="en-GB" dirty="0">
              <a:latin typeface="Georgia" charset="0"/>
            </a:endParaRP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Sent to Practice Managers with a covering mail shot email.</a:t>
            </a: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Via </a:t>
            </a:r>
            <a:r>
              <a:rPr lang="en-GB" i="1" dirty="0">
                <a:latin typeface="Georgia" charset="0"/>
              </a:rPr>
              <a:t>NHS Outlook </a:t>
            </a:r>
            <a:r>
              <a:rPr lang="en-GB" dirty="0">
                <a:latin typeface="Georgia" charset="0"/>
              </a:rPr>
              <a:t>– select PM group for your desired region   </a:t>
            </a: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Do NOT send to GPs re: e-overload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mple covering letter.tif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05" r="-24505"/>
          <a:stretch>
            <a:fillRect/>
          </a:stretch>
        </p:blipFill>
        <p:spPr>
          <a:xfrm>
            <a:off x="-620372" y="476672"/>
            <a:ext cx="10160924" cy="6021288"/>
          </a:xfrm>
        </p:spPr>
      </p:pic>
    </p:spTree>
    <p:extLst>
      <p:ext uri="{BB962C8B-B14F-4D97-AF65-F5344CB8AC3E}">
        <p14:creationId xmlns:p14="http://schemas.microsoft.com/office/powerpoint/2010/main" val="577626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568825"/>
          </a:xfrm>
        </p:spPr>
        <p:txBody>
          <a:bodyPr rtlCol="0">
            <a:normAutofit fontScale="85000" lnSpcReduction="2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Record keeping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Fees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Tax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Booking Work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When &amp; how long for?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How many patients/visits?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Any admin. work/other clinics?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Any on-call?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Details of surgeries, e.g. start times, breaks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Fees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What computer system?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solidFill>
                  <a:srgbClr val="292934"/>
                </a:solidFill>
                <a:latin typeface="Georgia" charset="0"/>
              </a:rPr>
              <a:t>Do they have a Locum pack?</a:t>
            </a:r>
          </a:p>
          <a:p>
            <a:pPr>
              <a:lnSpc>
                <a:spcPct val="120000"/>
              </a:lnSpc>
              <a:buClr>
                <a:schemeClr val="tx2"/>
              </a:buClr>
            </a:pPr>
            <a:r>
              <a:rPr lang="en-GB" sz="2000" dirty="0">
                <a:latin typeface="Georgia" charset="0"/>
              </a:rPr>
              <a:t>Get confirmation in writing</a:t>
            </a:r>
          </a:p>
          <a:p>
            <a:pPr marL="0" indent="0" algn="ctr">
              <a:lnSpc>
                <a:spcPct val="120000"/>
              </a:lnSpc>
              <a:buClr>
                <a:schemeClr val="tx2"/>
              </a:buClr>
              <a:buNone/>
            </a:pPr>
            <a:r>
              <a:rPr lang="en-GB" sz="2000" i="1" dirty="0">
                <a:solidFill>
                  <a:schemeClr val="tx2"/>
                </a:solidFill>
                <a:latin typeface="Georgia" charset="0"/>
              </a:rPr>
              <a:t>Remember, you can choose what you want to do (even if a PM would prefer someone for visits and tasks but you would prefer not to).  You can cherry pick the nourishing bits of the job.</a:t>
            </a:r>
          </a:p>
          <a:p>
            <a:pPr>
              <a:buClr>
                <a:schemeClr val="tx2"/>
              </a:buClr>
            </a:pPr>
            <a:endParaRPr lang="en-GB" sz="2800" dirty="0">
              <a:solidFill>
                <a:srgbClr val="292934"/>
              </a:solidFill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xample booking form.tiff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36" r="-43236"/>
          <a:stretch>
            <a:fillRect/>
          </a:stretch>
        </p:blipFill>
        <p:spPr>
          <a:xfrm>
            <a:off x="457200" y="476672"/>
            <a:ext cx="8229600" cy="6381328"/>
          </a:xfrm>
        </p:spPr>
      </p:pic>
    </p:spTree>
    <p:extLst>
      <p:ext uri="{BB962C8B-B14F-4D97-AF65-F5344CB8AC3E}">
        <p14:creationId xmlns:p14="http://schemas.microsoft.com/office/powerpoint/2010/main" val="980576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568825"/>
          </a:xfrm>
        </p:spPr>
        <p:txBody>
          <a:bodyPr rtlCol="0">
            <a:normAutofit fontScale="85000" lnSpcReduction="2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Equipment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Tax &amp; finances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Leave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  <p:extLst>
      <p:ext uri="{BB962C8B-B14F-4D97-AF65-F5344CB8AC3E}">
        <p14:creationId xmlns:p14="http://schemas.microsoft.com/office/powerpoint/2010/main" val="240965146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On the day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Self care – toilet, tea and coffee, panic button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Computer system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Phone system and numbers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Equipment, emergency meds and BNF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FP10’s/MED3’</a:t>
            </a:r>
            <a:r>
              <a:rPr lang="en-GB" altLang="ja-JP" dirty="0">
                <a:latin typeface="Georgia" charset="0"/>
              </a:rPr>
              <a:t>s 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Investigations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Referrals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Appointments</a:t>
            </a:r>
          </a:p>
          <a:p>
            <a:pPr>
              <a:buClr>
                <a:schemeClr val="tx2"/>
              </a:buClr>
            </a:pPr>
            <a:r>
              <a:rPr lang="en-GB" dirty="0">
                <a:latin typeface="Georgia" charset="0"/>
              </a:rPr>
              <a:t>Delegation</a:t>
            </a:r>
          </a:p>
          <a:p>
            <a:pPr>
              <a:buClr>
                <a:schemeClr val="tx2"/>
              </a:buClr>
            </a:pPr>
            <a:endParaRPr lang="en-GB" dirty="0">
              <a:latin typeface="Georgia" charset="0"/>
            </a:endParaRPr>
          </a:p>
          <a:p>
            <a:pPr marL="0" indent="0" algn="ctr">
              <a:buClr>
                <a:schemeClr val="tx2"/>
              </a:buClr>
              <a:buNone/>
            </a:pPr>
            <a:r>
              <a:rPr lang="en-GB" dirty="0">
                <a:latin typeface="Georgia" charset="0"/>
              </a:rPr>
              <a:t>Say </a:t>
            </a:r>
            <a:r>
              <a:rPr lang="en-GB" b="1" dirty="0">
                <a:solidFill>
                  <a:schemeClr val="tx2"/>
                </a:solidFill>
                <a:latin typeface="Georgia" charset="0"/>
              </a:rPr>
              <a:t>‘no’ </a:t>
            </a:r>
            <a:r>
              <a:rPr lang="en-GB" dirty="0">
                <a:latin typeface="Georgia" charset="0"/>
              </a:rPr>
              <a:t>if not appropriate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Coffee break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DC59F-A1CF-4DEE-9F54-7FC07D32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011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568825"/>
          </a:xfrm>
        </p:spPr>
        <p:txBody>
          <a:bodyPr rtlCol="0">
            <a:normAutofit fontScale="85000" lnSpcReduction="2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rgbClr val="292934"/>
                </a:solidFill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Record keeping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Fees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/>
              <a:t>Tax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  <p:extLst>
      <p:ext uri="{BB962C8B-B14F-4D97-AF65-F5344CB8AC3E}">
        <p14:creationId xmlns:p14="http://schemas.microsoft.com/office/powerpoint/2010/main" val="182566901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Invoices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Use a computer </a:t>
            </a:r>
          </a:p>
          <a:p>
            <a:pPr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Keep layout simple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Clear heading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Legible figures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Precise </a:t>
            </a:r>
          </a:p>
          <a:p>
            <a:pPr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Superannuation</a:t>
            </a:r>
          </a:p>
          <a:p>
            <a:pPr>
              <a:buClr>
                <a:schemeClr val="tx2"/>
              </a:buClr>
            </a:pPr>
            <a:r>
              <a:rPr lang="en-GB" sz="2800" dirty="0">
                <a:latin typeface="Georgia" charset="0"/>
                <a:hlinkClick r:id="rId3"/>
              </a:rPr>
              <a:t>www.pennyperfect.co.uk</a:t>
            </a:r>
            <a:r>
              <a:rPr lang="en-GB" sz="2800" dirty="0">
                <a:latin typeface="Georgia" charset="0"/>
              </a:rPr>
              <a:t> (fab for finances)</a:t>
            </a:r>
          </a:p>
          <a:p>
            <a:pPr marL="0" indent="0" algn="ctr">
              <a:buClr>
                <a:schemeClr val="tx2"/>
              </a:buClr>
              <a:buNone/>
            </a:pPr>
            <a:endParaRPr lang="en-GB" sz="2800" dirty="0">
              <a:solidFill>
                <a:schemeClr val="tx2"/>
              </a:solidFill>
              <a:latin typeface="Georgia" charset="0"/>
            </a:endParaRPr>
          </a:p>
          <a:p>
            <a:pPr marL="0" indent="0" algn="ctr">
              <a:buClr>
                <a:schemeClr val="tx2"/>
              </a:buClr>
              <a:buNone/>
            </a:pP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messy or complicated - your payment may be delayed</a:t>
            </a:r>
          </a:p>
          <a:p>
            <a:pPr>
              <a:buClr>
                <a:schemeClr val="tx2"/>
              </a:buClr>
            </a:pPr>
            <a:endParaRPr lang="en-GB" sz="2800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7575" cy="4848944"/>
          </a:xfrm>
        </p:spPr>
        <p:txBody>
          <a:bodyPr rtlCol="0">
            <a:normAutofit fontScale="85000" lnSpcReduction="10000"/>
          </a:bodyPr>
          <a:lstStyle/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PREPARATION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292934"/>
                </a:solidFill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solidFill>
                <a:srgbClr val="292934"/>
              </a:solidFill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MAKING CONTACT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BOOKING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rgbClr val="292934"/>
                </a:solidFill>
                <a:ea typeface="+mn-ea"/>
                <a:cs typeface="+mn-cs"/>
              </a:rPr>
              <a:t>ON THE DAY 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INVOICING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dirty="0">
                <a:ea typeface="+mn-ea"/>
                <a:cs typeface="+mn-cs"/>
                <a:sym typeface="Wingdings" pitchFamily="2" charset="2"/>
              </a:rPr>
              <a:t></a:t>
            </a:r>
            <a:endParaRPr lang="en-GB" sz="2000" i="1" dirty="0">
              <a:ea typeface="+mn-ea"/>
              <a:cs typeface="+mn-cs"/>
            </a:endParaRP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solidFill>
                  <a:schemeClr val="tx2"/>
                </a:solidFill>
                <a:ea typeface="+mn-ea"/>
                <a:cs typeface="+mn-cs"/>
              </a:rPr>
              <a:t>OTHER THINGS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Record keeping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Fees</a:t>
            </a:r>
          </a:p>
          <a:p>
            <a:pPr marL="274320" indent="-274320" algn="ctr" fontAlgn="auto">
              <a:lnSpc>
                <a:spcPct val="12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n-GB" sz="2000" i="1" dirty="0">
                <a:ea typeface="+mn-ea"/>
                <a:cs typeface="+mn-cs"/>
              </a:rPr>
              <a:t>Tax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</a:rPr>
              <a:t>Summary of locuming</a:t>
            </a:r>
          </a:p>
        </p:txBody>
      </p:sp>
    </p:spTree>
    <p:extLst>
      <p:ext uri="{BB962C8B-B14F-4D97-AF65-F5344CB8AC3E}">
        <p14:creationId xmlns:p14="http://schemas.microsoft.com/office/powerpoint/2010/main" val="3729845541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xample invoice.tif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008" r="-56008"/>
          <a:stretch>
            <a:fillRect/>
          </a:stretch>
        </p:blipFill>
        <p:spPr>
          <a:xfrm>
            <a:off x="468313" y="432048"/>
            <a:ext cx="8229600" cy="6425952"/>
          </a:xfrm>
        </p:spPr>
      </p:pic>
    </p:spTree>
    <p:extLst>
      <p:ext uri="{BB962C8B-B14F-4D97-AF65-F5344CB8AC3E}">
        <p14:creationId xmlns:p14="http://schemas.microsoft.com/office/powerpoint/2010/main" val="1210324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Record Keeping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Set time aside for this each week/month 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work done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mileage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expense receipts </a:t>
            </a:r>
          </a:p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KEEP ON TOP OF IT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makes invoicing, </a:t>
            </a:r>
            <a:r>
              <a:rPr lang="en-GB" dirty="0" err="1">
                <a:latin typeface="Georgia" charset="0"/>
              </a:rPr>
              <a:t>superann</a:t>
            </a:r>
            <a:r>
              <a:rPr lang="en-GB" dirty="0">
                <a:latin typeface="Georgia" charset="0"/>
              </a:rPr>
              <a:t>. and self assessment a lot easier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Fees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280" cy="4876800"/>
          </a:xfrm>
        </p:spPr>
        <p:txBody>
          <a:bodyPr/>
          <a:lstStyle/>
          <a:p>
            <a:pPr algn="just">
              <a:buClr>
                <a:schemeClr val="tx2"/>
              </a:buClr>
            </a:pPr>
            <a:r>
              <a:rPr lang="en-GB" dirty="0">
                <a:latin typeface="Georgia" charset="0"/>
              </a:rPr>
              <a:t>‘BMA-suggested’ locum rates ruled anti-competitive in 1999</a:t>
            </a:r>
            <a:endParaRPr lang="en-GB" baseline="-25000" dirty="0">
              <a:latin typeface="Georgia" charset="0"/>
            </a:endParaRP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Locums and Practices must negotiate rates</a:t>
            </a:r>
            <a:endParaRPr lang="en-GB" sz="1800" baseline="-25000" dirty="0">
              <a:latin typeface="Georgia" charset="0"/>
            </a:endParaRPr>
          </a:p>
          <a:p>
            <a:pPr algn="just">
              <a:buClr>
                <a:schemeClr val="tx2"/>
              </a:buClr>
            </a:pPr>
            <a:r>
              <a:rPr lang="en-GB" dirty="0">
                <a:latin typeface="Georgia" charset="0"/>
              </a:rPr>
              <a:t>You must have a base to start from: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solidFill>
                  <a:srgbClr val="C00000"/>
                </a:solidFill>
                <a:latin typeface="Georgia" charset="0"/>
              </a:rPr>
              <a:t>Sign up to NASGP.ORG.UK – they provide an audit of rates in various regions (helps you decide what you might like to charge)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Speak to other locums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Ask the practice manager what they normally pay</a:t>
            </a:r>
          </a:p>
          <a:p>
            <a:pPr algn="just">
              <a:buClr>
                <a:schemeClr val="tx2"/>
              </a:buClr>
            </a:pPr>
            <a:r>
              <a:rPr lang="en-GB" dirty="0">
                <a:latin typeface="Georgia" charset="0"/>
              </a:rPr>
              <a:t>Vary rates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surgery only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on-call                                                  </a:t>
            </a:r>
            <a:r>
              <a:rPr lang="en-GB" sz="2400" i="1" dirty="0">
                <a:solidFill>
                  <a:srgbClr val="D2533C"/>
                </a:solidFill>
                <a:latin typeface="Georgia" charset="0"/>
              </a:rPr>
              <a:t>Learn the art of negotiation</a:t>
            </a:r>
            <a:endParaRPr lang="en-GB" sz="1800" i="1" dirty="0">
              <a:latin typeface="Georgia" charset="0"/>
            </a:endParaRP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hourly/sessional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You can even charge different practices different rates </a:t>
            </a:r>
          </a:p>
          <a:p>
            <a:pPr lvl="1" algn="just">
              <a:buClr>
                <a:schemeClr val="tx2"/>
              </a:buClr>
            </a:pPr>
            <a:r>
              <a:rPr lang="en-GB" sz="1800" dirty="0">
                <a:latin typeface="Georgia" charset="0"/>
              </a:rPr>
              <a:t>As doctors we are not trained up to financially negotiate.  But it becomes easier the more your practise.  We negotiate management plans with patients!</a:t>
            </a:r>
            <a:endParaRPr lang="en-GB" sz="2800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Tax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Self Assessment +/- accountant</a:t>
            </a:r>
          </a:p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GB" sz="2800" dirty="0">
                <a:latin typeface="Georgia" charset="0"/>
              </a:rPr>
              <a:t>High interest savings account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Save about 1/3 of your monthly earnings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Make payments twice a year (Jan &amp; July)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Don’t touch it until after you receive your tax bill! 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r>
              <a:rPr lang="en-GB" dirty="0">
                <a:latin typeface="Georgia" charset="0"/>
              </a:rPr>
              <a:t>Don’t be fooled if low tax return in first year</a:t>
            </a:r>
          </a:p>
          <a:p>
            <a:pPr lvl="1">
              <a:buClr>
                <a:schemeClr val="tx2"/>
              </a:buClr>
            </a:pPr>
            <a:endParaRPr lang="en-GB" dirty="0">
              <a:latin typeface="Georgia" charset="0"/>
            </a:endParaRPr>
          </a:p>
          <a:p>
            <a:pPr marL="0" indent="0" algn="ctr">
              <a:buClr>
                <a:schemeClr val="tx2"/>
              </a:buClr>
              <a:buNone/>
            </a:pP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PAY TAX ON TIME </a:t>
            </a:r>
            <a:r>
              <a:rPr lang="en-GB" sz="2800" dirty="0">
                <a:latin typeface="Georgia" charset="0"/>
              </a:rPr>
              <a:t>(31</a:t>
            </a:r>
            <a:r>
              <a:rPr lang="en-GB" sz="2800" baseline="30000" dirty="0">
                <a:latin typeface="Georgia" charset="0"/>
              </a:rPr>
              <a:t>st</a:t>
            </a:r>
            <a:r>
              <a:rPr lang="en-GB" sz="2800" dirty="0">
                <a:latin typeface="Georgia" charset="0"/>
              </a:rPr>
              <a:t> Jan deadline) - otherwise you will be fined and charged interest!</a:t>
            </a:r>
          </a:p>
          <a:p>
            <a:pPr lvl="1">
              <a:lnSpc>
                <a:spcPct val="150000"/>
              </a:lnSpc>
              <a:buClr>
                <a:schemeClr val="tx2"/>
              </a:buClr>
            </a:pPr>
            <a:endParaRPr lang="en-GB" dirty="0">
              <a:latin typeface="Georgia" charset="0"/>
            </a:endParaRPr>
          </a:p>
          <a:p>
            <a:pPr>
              <a:lnSpc>
                <a:spcPct val="150000"/>
              </a:lnSpc>
              <a:buClr>
                <a:srgbClr val="66FFFF"/>
              </a:buClr>
            </a:pPr>
            <a:endParaRPr lang="en-GB" dirty="0">
              <a:latin typeface="Georgia" charset="0"/>
            </a:endParaRPr>
          </a:p>
          <a:p>
            <a:pPr>
              <a:lnSpc>
                <a:spcPct val="150000"/>
              </a:lnSpc>
              <a:buClr>
                <a:srgbClr val="66FFFF"/>
              </a:buClr>
            </a:pPr>
            <a:endParaRPr lang="en-GB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Other Finances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National Insurance</a:t>
            </a:r>
          </a:p>
          <a:p>
            <a:pPr lvl="1">
              <a:buClr>
                <a:srgbClr val="FF0000"/>
              </a:buClr>
            </a:pPr>
            <a:r>
              <a:rPr lang="en-GB" dirty="0">
                <a:latin typeface="Georgia" charset="0"/>
              </a:rPr>
              <a:t>Class 2 contributions</a:t>
            </a:r>
          </a:p>
          <a:p>
            <a:pPr lvl="1">
              <a:buClr>
                <a:srgbClr val="FF0000"/>
              </a:buClr>
            </a:pPr>
            <a:r>
              <a:rPr lang="en-GB" dirty="0">
                <a:latin typeface="Georgia" charset="0"/>
              </a:rPr>
              <a:t>Monthly direct debit</a:t>
            </a:r>
          </a:p>
          <a:p>
            <a:pPr>
              <a:buClr>
                <a:srgbClr val="FF0000"/>
              </a:buClr>
              <a:buFont typeface="Monotype Sorts" charset="0"/>
              <a:buNone/>
            </a:pPr>
            <a:endParaRPr lang="en-GB" dirty="0">
              <a:latin typeface="Georgia" charset="0"/>
            </a:endParaRP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NHS Superannuation scheme</a:t>
            </a:r>
          </a:p>
          <a:p>
            <a:pPr lvl="1">
              <a:buClr>
                <a:srgbClr val="FF0000"/>
              </a:buClr>
            </a:pPr>
            <a:r>
              <a:rPr lang="en-GB" dirty="0">
                <a:latin typeface="Georgia" charset="0"/>
              </a:rPr>
              <a:t>Locum form A (give to practice with invoice) and form B</a:t>
            </a:r>
          </a:p>
          <a:p>
            <a:pPr lvl="1">
              <a:buClr>
                <a:srgbClr val="FF0000"/>
              </a:buClr>
            </a:pPr>
            <a:r>
              <a:rPr lang="en-GB" dirty="0">
                <a:latin typeface="Georgia" charset="0"/>
              </a:rPr>
              <a:t>Personal pension contribution by cheque</a:t>
            </a:r>
          </a:p>
          <a:p>
            <a:pPr>
              <a:buClr>
                <a:srgbClr val="FF0000"/>
              </a:buClr>
            </a:pPr>
            <a:endParaRPr lang="en-GB" dirty="0">
              <a:latin typeface="Georgia" charset="0"/>
            </a:endParaRPr>
          </a:p>
          <a:p>
            <a:pPr>
              <a:buClr>
                <a:srgbClr val="FF0000"/>
              </a:buClr>
            </a:pPr>
            <a:r>
              <a:rPr lang="en-GB" dirty="0">
                <a:latin typeface="Georgia" charset="0"/>
              </a:rPr>
              <a:t>Income protection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form a.tiff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" b="2702"/>
          <a:stretch/>
        </p:blipFill>
        <p:spPr>
          <a:xfrm>
            <a:off x="1" y="404664"/>
            <a:ext cx="4803490" cy="6422853"/>
          </a:xfrm>
        </p:spPr>
      </p:pic>
      <p:pic>
        <p:nvPicPr>
          <p:cNvPr id="5" name="Picture 4" descr="pension form b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0378"/>
            <a:ext cx="5004048" cy="651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17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Extras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 dirty="0">
                <a:latin typeface="Georgia" charset="0"/>
              </a:rPr>
              <a:t>Long-term locums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>
                <a:latin typeface="Georgia" charset="0"/>
              </a:rPr>
              <a:t>Locum agencies/chambers</a:t>
            </a:r>
            <a:endParaRPr lang="en-GB" sz="2800" dirty="0">
              <a:latin typeface="Georgia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 dirty="0">
                <a:latin typeface="Georgia" charset="0"/>
              </a:rPr>
              <a:t>Cancellation policy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 dirty="0">
                <a:latin typeface="Georgia" charset="0"/>
              </a:rPr>
              <a:t>Details of other locums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 dirty="0">
                <a:latin typeface="Georgia" charset="0"/>
              </a:rPr>
              <a:t>Continuing Professional Development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sz="2800" dirty="0">
                <a:latin typeface="Georgia" charset="0"/>
              </a:rPr>
              <a:t>Appraisal/Revalidation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Potential pitfalls of </a:t>
            </a:r>
            <a:r>
              <a:rPr lang="en-GB" dirty="0" err="1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locuming</a:t>
            </a:r>
            <a:endParaRPr lang="en-GB" dirty="0">
              <a:solidFill>
                <a:srgbClr val="7B9899"/>
              </a:solidFill>
              <a:latin typeface="Georgia" charset="0"/>
              <a:ea typeface="+mj-ea"/>
              <a:cs typeface="+mj-cs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Being poorly organised </a:t>
            </a:r>
          </a:p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Abuse by practices</a:t>
            </a:r>
          </a:p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Income</a:t>
            </a:r>
          </a:p>
          <a:p>
            <a:pPr lvl="1">
              <a:buClr>
                <a:srgbClr val="FF99FF"/>
              </a:buClr>
            </a:pPr>
            <a:r>
              <a:rPr lang="en-GB" dirty="0">
                <a:latin typeface="Georgia" charset="0"/>
              </a:rPr>
              <a:t>unpaid leave/no sick benefits</a:t>
            </a:r>
          </a:p>
          <a:p>
            <a:pPr lvl="1">
              <a:buClr>
                <a:srgbClr val="FF99FF"/>
              </a:buClr>
            </a:pPr>
            <a:r>
              <a:rPr lang="en-GB" dirty="0">
                <a:latin typeface="Georgia" charset="0"/>
              </a:rPr>
              <a:t>hidden costs</a:t>
            </a:r>
          </a:p>
          <a:p>
            <a:pPr lvl="1">
              <a:buClr>
                <a:srgbClr val="FF99FF"/>
              </a:buClr>
            </a:pPr>
            <a:r>
              <a:rPr lang="en-GB" dirty="0">
                <a:latin typeface="Georgia" charset="0"/>
              </a:rPr>
              <a:t>appraisals</a:t>
            </a:r>
          </a:p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CPD </a:t>
            </a:r>
          </a:p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Isolation (so join or form a local locum group)</a:t>
            </a:r>
          </a:p>
          <a:p>
            <a:pPr>
              <a:buClr>
                <a:srgbClr val="FF99FF"/>
              </a:buClr>
            </a:pPr>
            <a:r>
              <a:rPr lang="en-GB" sz="2800" dirty="0">
                <a:latin typeface="Georgia" charset="0"/>
              </a:rPr>
              <a:t>Not being able to say ‘</a:t>
            </a:r>
            <a:r>
              <a:rPr lang="en-GB" sz="2800" dirty="0">
                <a:solidFill>
                  <a:schemeClr val="tx2"/>
                </a:solidFill>
                <a:latin typeface="Georgia" charset="0"/>
              </a:rPr>
              <a:t>NO</a:t>
            </a:r>
            <a:r>
              <a:rPr lang="en-GB" sz="2800" dirty="0">
                <a:solidFill>
                  <a:srgbClr val="292934"/>
                </a:solidFill>
                <a:latin typeface="Georgia" charset="0"/>
              </a:rPr>
              <a:t>’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Enjoying it!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Own boss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Flexible &amp; varied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Cherry pick the things you like doing (e.g. can say no to home visits)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Income can be good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Gain insight into workings of different practices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>
                <a:latin typeface="Georgia" charset="0"/>
              </a:rPr>
              <a:t>Good way of finding the right practice for you in the future - networking</a:t>
            </a:r>
          </a:p>
          <a:p>
            <a:pPr>
              <a:buClr>
                <a:srgbClr val="FF0000"/>
              </a:buClr>
            </a:pPr>
            <a:endParaRPr lang="en-GB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Useful websites &amp; contacts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Institute of Chartered Accountants of England &amp; Wales: </a:t>
            </a:r>
            <a:r>
              <a:rPr lang="en-GB" sz="1600" dirty="0">
                <a:hlinkClick r:id="rId2"/>
              </a:rPr>
              <a:t>www.icaew.co.uk</a:t>
            </a:r>
            <a:endParaRPr lang="en-GB" sz="1600" dirty="0"/>
          </a:p>
          <a:p>
            <a:pPr>
              <a:lnSpc>
                <a:spcPct val="80000"/>
              </a:lnSpc>
              <a:buClr>
                <a:schemeClr val="tx2"/>
              </a:buClr>
              <a:buFont typeface="Monotype Sorts" charset="0"/>
              <a:buNone/>
            </a:pPr>
            <a:endParaRPr lang="en-GB" sz="1600" dirty="0"/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HM Revenue &amp; Customs: </a:t>
            </a:r>
            <a:r>
              <a:rPr lang="en-GB" sz="1600" dirty="0">
                <a:hlinkClick r:id="rId3"/>
              </a:rPr>
              <a:t>www.hmrc.gov.uk</a:t>
            </a:r>
            <a:r>
              <a:rPr lang="en-GB" sz="1600" dirty="0"/>
              <a:t> (registering as self-employed)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u="sng" dirty="0">
                <a:solidFill>
                  <a:srgbClr val="3366FF"/>
                </a:solidFill>
              </a:rPr>
              <a:t>www.hmrc.gov.uk/selfemployed/register-selfemp.htm</a:t>
            </a:r>
          </a:p>
          <a:p>
            <a:pPr>
              <a:lnSpc>
                <a:spcPct val="80000"/>
              </a:lnSpc>
              <a:buClr>
                <a:schemeClr val="tx2"/>
              </a:buClr>
              <a:buFont typeface="Monotype Sorts" charset="0"/>
              <a:buNone/>
            </a:pPr>
            <a:endParaRPr lang="en-GB" sz="1600" dirty="0"/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Register with the Information Commissioner (because you are handling personal data &amp; information): </a:t>
            </a:r>
            <a:r>
              <a:rPr lang="en-GB" sz="1600" dirty="0">
                <a:solidFill>
                  <a:srgbClr val="66FFFF"/>
                </a:solidFill>
                <a:hlinkClick r:id="rId4"/>
              </a:rPr>
              <a:t>https://ico.org.uk/for-organisations/register/</a:t>
            </a:r>
            <a:r>
              <a:rPr lang="en-GB" sz="1600" dirty="0">
                <a:solidFill>
                  <a:srgbClr val="66FFFF"/>
                </a:solidFill>
              </a:rPr>
              <a:t> 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600" dirty="0"/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NHS Pensions: </a:t>
            </a:r>
            <a:r>
              <a:rPr lang="en-GB" sz="1600" dirty="0">
                <a:solidFill>
                  <a:srgbClr val="FF0000"/>
                </a:solidFill>
                <a:hlinkClick r:id="rId5"/>
              </a:rPr>
              <a:t>www.nhsbsa.nhs.uk/pensions</a:t>
            </a:r>
            <a:r>
              <a:rPr lang="en-GB" sz="1600" dirty="0"/>
              <a:t> </a:t>
            </a:r>
          </a:p>
          <a:p>
            <a:pPr>
              <a:lnSpc>
                <a:spcPct val="80000"/>
              </a:lnSpc>
              <a:buClr>
                <a:schemeClr val="tx2"/>
              </a:buClr>
              <a:buFont typeface="Monotype Sorts" charset="0"/>
              <a:buNone/>
            </a:pPr>
            <a:endParaRPr lang="en-GB" sz="1600" dirty="0"/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National Association of Sessional GPs:  </a:t>
            </a:r>
            <a:r>
              <a:rPr lang="en-GB" sz="1600" dirty="0">
                <a:solidFill>
                  <a:srgbClr val="66FFFF"/>
                </a:solidFill>
                <a:hlinkClick r:id="rId6"/>
              </a:rPr>
              <a:t>www.nasgp.org.uk</a:t>
            </a:r>
            <a:endParaRPr lang="en-GB" sz="1600" dirty="0">
              <a:solidFill>
                <a:srgbClr val="66FF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600" dirty="0">
              <a:solidFill>
                <a:srgbClr val="66FF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Financial management software: </a:t>
            </a:r>
            <a:r>
              <a:rPr lang="en-GB" sz="1600" dirty="0">
                <a:solidFill>
                  <a:srgbClr val="66FFFF"/>
                </a:solidFill>
                <a:hlinkClick r:id="rId7"/>
              </a:rPr>
              <a:t>www.pennyperfect.co.uk</a:t>
            </a:r>
            <a:endParaRPr lang="en-GB" sz="1600" dirty="0">
              <a:solidFill>
                <a:srgbClr val="66FF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600" dirty="0">
              <a:solidFill>
                <a:srgbClr val="66FFFF"/>
              </a:solidFill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en-GB" sz="1600" dirty="0"/>
              <a:t>Example of a locum website: </a:t>
            </a:r>
            <a:r>
              <a:rPr lang="en-GB" sz="1600" dirty="0">
                <a:solidFill>
                  <a:srgbClr val="66FFFF"/>
                </a:solidFill>
                <a:hlinkClick r:id="rId8"/>
              </a:rPr>
              <a:t>www.drilyons.com</a:t>
            </a:r>
            <a:r>
              <a:rPr lang="en-GB" sz="1600" dirty="0">
                <a:solidFill>
                  <a:srgbClr val="66FFFF"/>
                </a:solidFill>
              </a:rPr>
              <a:t>  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600" dirty="0">
              <a:solidFill>
                <a:srgbClr val="66FFFF"/>
              </a:solidFill>
            </a:endParaRPr>
          </a:p>
          <a:p>
            <a:pPr>
              <a:buClr>
                <a:schemeClr val="tx2"/>
              </a:buClr>
            </a:pPr>
            <a:r>
              <a:rPr lang="en-GB" sz="1600" dirty="0"/>
              <a:t>BNF: 01268 495600 </a:t>
            </a:r>
            <a:r>
              <a:rPr lang="en-GB" sz="1600" u="sng" dirty="0">
                <a:solidFill>
                  <a:srgbClr val="3333FF"/>
                </a:solidFill>
                <a:hlinkClick r:id="rId9"/>
              </a:rPr>
              <a:t>bnf@binleys.com</a:t>
            </a:r>
            <a:endParaRPr lang="en-GB" sz="1600" u="sng" dirty="0">
              <a:solidFill>
                <a:srgbClr val="3333FF"/>
              </a:solidFill>
            </a:endParaRPr>
          </a:p>
          <a:p>
            <a:pPr>
              <a:buClr>
                <a:schemeClr val="tx2"/>
              </a:buClr>
            </a:pPr>
            <a:endParaRPr lang="en-GB" sz="1600" dirty="0"/>
          </a:p>
          <a:p>
            <a:pPr>
              <a:buClr>
                <a:schemeClr val="tx2"/>
              </a:buClr>
            </a:pPr>
            <a:r>
              <a:rPr lang="en-GB" sz="1600" dirty="0"/>
              <a:t>Newly Self-Employed Helpline (Inland Revenue): 0300 200 3504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800" dirty="0">
              <a:solidFill>
                <a:srgbClr val="66FFFF"/>
              </a:solidFill>
              <a:latin typeface="Georgia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endParaRPr lang="en-GB" sz="1800" dirty="0">
              <a:solidFill>
                <a:srgbClr val="66FFFF"/>
              </a:solidFill>
              <a:latin typeface="Georgia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  <a:buFont typeface="Monotype Sorts" charset="0"/>
              <a:buNone/>
            </a:pPr>
            <a:endParaRPr lang="en-GB" sz="2800" dirty="0">
              <a:latin typeface="Georgia" charset="0"/>
            </a:endParaRP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solidFill>
                  <a:srgbClr val="7B9899"/>
                </a:solidFill>
                <a:latin typeface="Georgia" charset="0"/>
                <a:ea typeface="+mj-ea"/>
                <a:cs typeface="+mj-cs"/>
              </a:rPr>
              <a:t>Locuming Made Simple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2"/>
              </a:buClr>
              <a:buNone/>
            </a:pPr>
            <a:endParaRPr lang="en-GB" sz="3600" dirty="0">
              <a:latin typeface="Georgia" charset="0"/>
            </a:endParaRPr>
          </a:p>
          <a:p>
            <a:pPr>
              <a:buClr>
                <a:schemeClr val="tx2"/>
              </a:buClr>
            </a:pPr>
            <a:r>
              <a:rPr lang="en-GB" sz="3200" dirty="0">
                <a:latin typeface="Georgia" charset="0"/>
              </a:rPr>
              <a:t>Preparation is key</a:t>
            </a:r>
          </a:p>
          <a:p>
            <a:pPr>
              <a:buClr>
                <a:schemeClr val="tx2"/>
              </a:buClr>
            </a:pPr>
            <a:endParaRPr lang="en-GB" sz="3200" dirty="0">
              <a:latin typeface="Georgia" charset="0"/>
            </a:endParaRPr>
          </a:p>
          <a:p>
            <a:pPr>
              <a:buClr>
                <a:schemeClr val="tx2"/>
              </a:buClr>
            </a:pPr>
            <a:r>
              <a:rPr lang="en-GB" sz="3200" dirty="0">
                <a:latin typeface="Georgia" charset="0"/>
              </a:rPr>
              <a:t>Keep on top of finances &amp; record-keeping</a:t>
            </a:r>
          </a:p>
          <a:p>
            <a:pPr>
              <a:buClr>
                <a:schemeClr val="tx2"/>
              </a:buClr>
            </a:pPr>
            <a:endParaRPr lang="en-GB" sz="3200" dirty="0">
              <a:latin typeface="Georgia" charset="0"/>
            </a:endParaRPr>
          </a:p>
          <a:p>
            <a:pPr>
              <a:buClr>
                <a:schemeClr val="tx2"/>
              </a:buClr>
            </a:pPr>
            <a:r>
              <a:rPr lang="en-GB" sz="3200" dirty="0">
                <a:latin typeface="Georgia" charset="0"/>
              </a:rPr>
              <a:t>Avoid pitfalls and enjoy the benefits!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2536</TotalTime>
  <Words>3460</Words>
  <Application>Microsoft Office PowerPoint</Application>
  <PresentationFormat>On-screen Show (4:3)</PresentationFormat>
  <Paragraphs>532</Paragraphs>
  <Slides>36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ＭＳ Ｐゴシック</vt:lpstr>
      <vt:lpstr>Arial</vt:lpstr>
      <vt:lpstr>Georgia</vt:lpstr>
      <vt:lpstr>Monotype Sorts</vt:lpstr>
      <vt:lpstr>Times New Roman</vt:lpstr>
      <vt:lpstr>Wingdings</vt:lpstr>
      <vt:lpstr>ヒラギノ角ゴ Pro W3</vt:lpstr>
      <vt:lpstr>Clarity</vt:lpstr>
      <vt:lpstr>Locuming Made Simple</vt:lpstr>
      <vt:lpstr>WHY locuming?</vt:lpstr>
      <vt:lpstr>Feeling like this?</vt:lpstr>
      <vt:lpstr>Wanna feel like this?</vt:lpstr>
      <vt:lpstr>Aims</vt:lpstr>
      <vt:lpstr>Objectives</vt:lpstr>
      <vt:lpstr>PowerPoint Presentation</vt:lpstr>
      <vt:lpstr>Preparation 1 – Change your mindset</vt:lpstr>
      <vt:lpstr>Preparation 1 – Change your mindset</vt:lpstr>
      <vt:lpstr>Preparation 2 – Work out your work</vt:lpstr>
      <vt:lpstr>Preparation 3 – Certificates &amp; Registers</vt:lpstr>
      <vt:lpstr>Preparation 4 – The Doctor’s Bag</vt:lpstr>
      <vt:lpstr>Preparation 5 – Your things</vt:lpstr>
      <vt:lpstr>PowerPoint Presentation</vt:lpstr>
      <vt:lpstr>The Curriculum Vitae</vt:lpstr>
      <vt:lpstr>PowerPoint Presentation</vt:lpstr>
      <vt:lpstr>PowerPoint Presentation</vt:lpstr>
      <vt:lpstr>Booking Work</vt:lpstr>
      <vt:lpstr>PowerPoint Presentation</vt:lpstr>
      <vt:lpstr>PowerPoint Presentation</vt:lpstr>
      <vt:lpstr>On the day</vt:lpstr>
      <vt:lpstr>Coffee break</vt:lpstr>
      <vt:lpstr>PowerPoint Presentation</vt:lpstr>
      <vt:lpstr>Invoices</vt:lpstr>
      <vt:lpstr>PowerPoint Presentation</vt:lpstr>
      <vt:lpstr>PowerPoint Presentation</vt:lpstr>
      <vt:lpstr>Record Keeping</vt:lpstr>
      <vt:lpstr>Fees</vt:lpstr>
      <vt:lpstr>Tax</vt:lpstr>
      <vt:lpstr>Other Finances</vt:lpstr>
      <vt:lpstr>PowerPoint Presentation</vt:lpstr>
      <vt:lpstr>Extras</vt:lpstr>
      <vt:lpstr>Potential pitfalls of locuming</vt:lpstr>
      <vt:lpstr>Enjoying it!</vt:lpstr>
      <vt:lpstr>Useful websites &amp; contacts</vt:lpstr>
      <vt:lpstr>Locuming Made Simple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Locuming Made Simple</dc:title>
  <dc:creator>manjit Purewal</dc:creator>
  <cp:lastModifiedBy>Ramesh Mehay</cp:lastModifiedBy>
  <cp:revision>107</cp:revision>
  <cp:lastPrinted>2003-02-17T23:11:09Z</cp:lastPrinted>
  <dcterms:created xsi:type="dcterms:W3CDTF">2014-07-15T09:43:59Z</dcterms:created>
  <dcterms:modified xsi:type="dcterms:W3CDTF">2018-06-23T20:49:47Z</dcterms:modified>
</cp:coreProperties>
</file>