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6" r:id="rId3"/>
    <p:sldId id="257" r:id="rId4"/>
    <p:sldId id="258" r:id="rId5"/>
    <p:sldId id="259" r:id="rId6"/>
    <p:sldId id="260" r:id="rId7"/>
    <p:sldId id="261" r:id="rId8"/>
    <p:sldId id="292" r:id="rId9"/>
    <p:sldId id="262" r:id="rId10"/>
    <p:sldId id="263" r:id="rId11"/>
    <p:sldId id="264" r:id="rId12"/>
    <p:sldId id="265" r:id="rId13"/>
    <p:sldId id="294" r:id="rId14"/>
    <p:sldId id="267" r:id="rId15"/>
    <p:sldId id="268" r:id="rId16"/>
    <p:sldId id="269" r:id="rId17"/>
    <p:sldId id="270" r:id="rId18"/>
    <p:sldId id="271" r:id="rId19"/>
    <p:sldId id="272" r:id="rId20"/>
    <p:sldId id="273" r:id="rId21"/>
    <p:sldId id="275" r:id="rId22"/>
    <p:sldId id="276" r:id="rId23"/>
    <p:sldId id="278" r:id="rId24"/>
    <p:sldId id="279" r:id="rId25"/>
    <p:sldId id="282" r:id="rId26"/>
    <p:sldId id="281" r:id="rId27"/>
    <p:sldId id="295" r:id="rId28"/>
    <p:sldId id="283" r:id="rId29"/>
    <p:sldId id="284" r:id="rId30"/>
    <p:sldId id="285" r:id="rId31"/>
    <p:sldId id="293" r:id="rId32"/>
    <p:sldId id="286" r:id="rId33"/>
    <p:sldId id="296" r:id="rId34"/>
    <p:sldId id="287" r:id="rId35"/>
    <p:sldId id="288" r:id="rId36"/>
    <p:sldId id="289" r:id="rId37"/>
    <p:sldId id="291" r:id="rId38"/>
    <p:sldId id="290"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3" autoAdjust="0"/>
    <p:restoredTop sz="94660"/>
  </p:normalViewPr>
  <p:slideViewPr>
    <p:cSldViewPr snapToGrid="0">
      <p:cViewPr varScale="1">
        <p:scale>
          <a:sx n="102" d="100"/>
          <a:sy n="102" d="100"/>
        </p:scale>
        <p:origin x="138" y="2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A191698-D80A-47E0-84CC-6BE7CD9AF228}" type="datetimeFigureOut">
              <a:rPr lang="en-GB" smtClean="0"/>
              <a:t>12/07/2022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0B10D5-C15B-4BFA-846D-6B6BFFC09235}" type="slidenum">
              <a:rPr lang="en-GB" smtClean="0"/>
              <a:t>‹#›</a:t>
            </a:fld>
            <a:endParaRPr lang="en-GB"/>
          </a:p>
        </p:txBody>
      </p:sp>
    </p:spTree>
    <p:extLst>
      <p:ext uri="{BB962C8B-B14F-4D97-AF65-F5344CB8AC3E}">
        <p14:creationId xmlns:p14="http://schemas.microsoft.com/office/powerpoint/2010/main" val="3077930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191698-D80A-47E0-84CC-6BE7CD9AF228}" type="datetimeFigureOut">
              <a:rPr lang="en-GB" smtClean="0"/>
              <a:t>12/07/2022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0B10D5-C15B-4BFA-846D-6B6BFFC09235}" type="slidenum">
              <a:rPr lang="en-GB" smtClean="0"/>
              <a:t>‹#›</a:t>
            </a:fld>
            <a:endParaRPr lang="en-GB"/>
          </a:p>
        </p:txBody>
      </p:sp>
    </p:spTree>
    <p:extLst>
      <p:ext uri="{BB962C8B-B14F-4D97-AF65-F5344CB8AC3E}">
        <p14:creationId xmlns:p14="http://schemas.microsoft.com/office/powerpoint/2010/main" val="972984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191698-D80A-47E0-84CC-6BE7CD9AF228}" type="datetimeFigureOut">
              <a:rPr lang="en-GB" smtClean="0"/>
              <a:t>12/07/2022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0B10D5-C15B-4BFA-846D-6B6BFFC09235}" type="slidenum">
              <a:rPr lang="en-GB" smtClean="0"/>
              <a:t>‹#›</a:t>
            </a:fld>
            <a:endParaRPr lang="en-GB"/>
          </a:p>
        </p:txBody>
      </p:sp>
    </p:spTree>
    <p:extLst>
      <p:ext uri="{BB962C8B-B14F-4D97-AF65-F5344CB8AC3E}">
        <p14:creationId xmlns:p14="http://schemas.microsoft.com/office/powerpoint/2010/main" val="2780870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A191698-D80A-47E0-84CC-6BE7CD9AF228}" type="datetimeFigureOut">
              <a:rPr lang="en-GB" smtClean="0"/>
              <a:t>12/07/2022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00B10D5-C15B-4BFA-846D-6B6BFFC09235}" type="slidenum">
              <a:rPr lang="en-GB" smtClean="0"/>
              <a:t>‹#›</a:t>
            </a:fld>
            <a:endParaRPr lang="en-GB"/>
          </a:p>
        </p:txBody>
      </p:sp>
    </p:spTree>
    <p:extLst>
      <p:ext uri="{BB962C8B-B14F-4D97-AF65-F5344CB8AC3E}">
        <p14:creationId xmlns:p14="http://schemas.microsoft.com/office/powerpoint/2010/main" val="1842510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191698-D80A-47E0-84CC-6BE7CD9AF228}" type="datetimeFigureOut">
              <a:rPr lang="en-GB" smtClean="0"/>
              <a:t>12/07/2022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00B10D5-C15B-4BFA-846D-6B6BFFC09235}" type="slidenum">
              <a:rPr lang="en-GB" smtClean="0"/>
              <a:t>‹#›</a:t>
            </a:fld>
            <a:endParaRPr lang="en-GB"/>
          </a:p>
        </p:txBody>
      </p:sp>
    </p:spTree>
    <p:extLst>
      <p:ext uri="{BB962C8B-B14F-4D97-AF65-F5344CB8AC3E}">
        <p14:creationId xmlns:p14="http://schemas.microsoft.com/office/powerpoint/2010/main" val="2214610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A191698-D80A-47E0-84CC-6BE7CD9AF228}" type="datetimeFigureOut">
              <a:rPr lang="en-GB" smtClean="0"/>
              <a:t>12/07/2022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00B10D5-C15B-4BFA-846D-6B6BFFC09235}" type="slidenum">
              <a:rPr lang="en-GB" smtClean="0"/>
              <a:t>‹#›</a:t>
            </a:fld>
            <a:endParaRPr lang="en-GB"/>
          </a:p>
        </p:txBody>
      </p:sp>
    </p:spTree>
    <p:extLst>
      <p:ext uri="{BB962C8B-B14F-4D97-AF65-F5344CB8AC3E}">
        <p14:creationId xmlns:p14="http://schemas.microsoft.com/office/powerpoint/2010/main" val="1487088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91698-D80A-47E0-84CC-6BE7CD9AF228}" type="datetimeFigureOut">
              <a:rPr lang="en-GB" smtClean="0"/>
              <a:t>12/07/2022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00B10D5-C15B-4BFA-846D-6B6BFFC09235}" type="slidenum">
              <a:rPr lang="en-GB" smtClean="0"/>
              <a:t>‹#›</a:t>
            </a:fld>
            <a:endParaRPr lang="en-GB"/>
          </a:p>
        </p:txBody>
      </p:sp>
    </p:spTree>
    <p:extLst>
      <p:ext uri="{BB962C8B-B14F-4D97-AF65-F5344CB8AC3E}">
        <p14:creationId xmlns:p14="http://schemas.microsoft.com/office/powerpoint/2010/main" val="3053509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191698-D80A-47E0-84CC-6BE7CD9AF228}" type="datetimeFigureOut">
              <a:rPr lang="en-GB" smtClean="0"/>
              <a:t>12/07/2022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00B10D5-C15B-4BFA-846D-6B6BFFC09235}" type="slidenum">
              <a:rPr lang="en-GB" smtClean="0"/>
              <a:t>‹#›</a:t>
            </a:fld>
            <a:endParaRPr lang="en-GB"/>
          </a:p>
        </p:txBody>
      </p:sp>
    </p:spTree>
    <p:extLst>
      <p:ext uri="{BB962C8B-B14F-4D97-AF65-F5344CB8AC3E}">
        <p14:creationId xmlns:p14="http://schemas.microsoft.com/office/powerpoint/2010/main" val="314505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191698-D80A-47E0-84CC-6BE7CD9AF228}" type="datetimeFigureOut">
              <a:rPr lang="en-GB" smtClean="0"/>
              <a:t>12/07/2022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00B10D5-C15B-4BFA-846D-6B6BFFC09235}" type="slidenum">
              <a:rPr lang="en-GB" smtClean="0"/>
              <a:t>‹#›</a:t>
            </a:fld>
            <a:endParaRPr lang="en-GB"/>
          </a:p>
        </p:txBody>
      </p:sp>
    </p:spTree>
    <p:extLst>
      <p:ext uri="{BB962C8B-B14F-4D97-AF65-F5344CB8AC3E}">
        <p14:creationId xmlns:p14="http://schemas.microsoft.com/office/powerpoint/2010/main" val="3273450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191698-D80A-47E0-84CC-6BE7CD9AF228}" type="datetimeFigureOut">
              <a:rPr lang="en-GB" smtClean="0"/>
              <a:t>12/07/2022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0B10D5-C15B-4BFA-846D-6B6BFFC09235}" type="slidenum">
              <a:rPr lang="en-GB" smtClean="0"/>
              <a:t>‹#›</a:t>
            </a:fld>
            <a:endParaRPr lang="en-GB"/>
          </a:p>
        </p:txBody>
      </p:sp>
    </p:spTree>
    <p:extLst>
      <p:ext uri="{BB962C8B-B14F-4D97-AF65-F5344CB8AC3E}">
        <p14:creationId xmlns:p14="http://schemas.microsoft.com/office/powerpoint/2010/main" val="458663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191698-D80A-47E0-84CC-6BE7CD9AF228}" type="datetimeFigureOut">
              <a:rPr lang="en-GB" smtClean="0"/>
              <a:t>12/07/2022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0B10D5-C15B-4BFA-846D-6B6BFFC09235}" type="slidenum">
              <a:rPr lang="en-GB" smtClean="0"/>
              <a:t>‹#›</a:t>
            </a:fld>
            <a:endParaRPr lang="en-GB"/>
          </a:p>
        </p:txBody>
      </p:sp>
    </p:spTree>
    <p:extLst>
      <p:ext uri="{BB962C8B-B14F-4D97-AF65-F5344CB8AC3E}">
        <p14:creationId xmlns:p14="http://schemas.microsoft.com/office/powerpoint/2010/main" val="3701221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191698-D80A-47E0-84CC-6BE7CD9AF228}" type="datetimeFigureOut">
              <a:rPr lang="en-GB" smtClean="0"/>
              <a:t>12/07/2022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0B10D5-C15B-4BFA-846D-6B6BFFC09235}" type="slidenum">
              <a:rPr lang="en-GB" smtClean="0"/>
              <a:t>‹#›</a:t>
            </a:fld>
            <a:endParaRPr lang="en-GB"/>
          </a:p>
        </p:txBody>
      </p:sp>
    </p:spTree>
    <p:extLst>
      <p:ext uri="{BB962C8B-B14F-4D97-AF65-F5344CB8AC3E}">
        <p14:creationId xmlns:p14="http://schemas.microsoft.com/office/powerpoint/2010/main" val="288341592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bradfordvts.co.u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tinyurl.com/mipoll02" TargetMode="External"/><Relationship Id="rId2" Type="http://schemas.openxmlformats.org/officeDocument/2006/relationships/hyperlink" Target="https://tinyurl.com/mipoll01"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Bx7SowKtv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youtube.com/watch?v=4Hrz9tLUlUw"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A1E60-D6E1-2103-FCC3-7D1DC33CC92B}"/>
              </a:ext>
            </a:extLst>
          </p:cNvPr>
          <p:cNvSpPr>
            <a:spLocks noGrp="1"/>
          </p:cNvSpPr>
          <p:nvPr>
            <p:ph type="ctrTitle"/>
          </p:nvPr>
        </p:nvSpPr>
        <p:spPr>
          <a:xfrm>
            <a:off x="1524000" y="2245809"/>
            <a:ext cx="9144000" cy="1564716"/>
          </a:xfrm>
        </p:spPr>
        <p:txBody>
          <a:bodyPr>
            <a:normAutofit/>
          </a:bodyPr>
          <a:lstStyle/>
          <a:p>
            <a:pPr algn="l"/>
            <a:r>
              <a:rPr lang="en-GB" sz="4800"/>
              <a:t>Mini Motivational Interviewing in the 10 minute consultation</a:t>
            </a:r>
          </a:p>
        </p:txBody>
      </p:sp>
      <p:sp>
        <p:nvSpPr>
          <p:cNvPr id="3" name="Subtitle 2">
            <a:extLst>
              <a:ext uri="{FF2B5EF4-FFF2-40B4-BE49-F238E27FC236}">
                <a16:creationId xmlns:a16="http://schemas.microsoft.com/office/drawing/2014/main" id="{AE625548-70CD-8C28-FBDF-2B3C87EBBF26}"/>
              </a:ext>
            </a:extLst>
          </p:cNvPr>
          <p:cNvSpPr>
            <a:spLocks noGrp="1"/>
          </p:cNvSpPr>
          <p:nvPr>
            <p:ph type="subTitle" idx="1"/>
          </p:nvPr>
        </p:nvSpPr>
        <p:spPr>
          <a:xfrm>
            <a:off x="1524000" y="3947050"/>
            <a:ext cx="9144000" cy="572583"/>
          </a:xfrm>
        </p:spPr>
        <p:txBody>
          <a:bodyPr>
            <a:normAutofit/>
          </a:bodyPr>
          <a:lstStyle/>
          <a:p>
            <a:r>
              <a:rPr lang="en-GB" sz="1600" dirty="0"/>
              <a:t>Dr Ramesh Mehay,  </a:t>
            </a:r>
            <a:r>
              <a:rPr lang="en-GB" sz="1600" dirty="0">
                <a:hlinkClick r:id="rId2"/>
              </a:rPr>
              <a:t>www.bradfordvts.co.uk</a:t>
            </a:r>
            <a:r>
              <a:rPr lang="en-GB" sz="1600" dirty="0"/>
              <a:t> </a:t>
            </a:r>
          </a:p>
        </p:txBody>
      </p:sp>
      <p:sp>
        <p:nvSpPr>
          <p:cNvPr id="8" name="Freeform 14">
            <a:extLst>
              <a:ext uri="{FF2B5EF4-FFF2-40B4-BE49-F238E27FC236}">
                <a16:creationId xmlns:a16="http://schemas.microsoft.com/office/drawing/2014/main" id="{C66F2F30-5DC0-44A0-BFA6-E12F46ED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5920619" cy="2130951"/>
          </a:xfrm>
          <a:custGeom>
            <a:avLst/>
            <a:gdLst>
              <a:gd name="connsiteX0" fmla="*/ 0 w 5920619"/>
              <a:gd name="connsiteY0" fmla="*/ 0 h 2130951"/>
              <a:gd name="connsiteX1" fmla="*/ 3191370 w 5920619"/>
              <a:gd name="connsiteY1" fmla="*/ 0 h 2130951"/>
              <a:gd name="connsiteX2" fmla="*/ 3346315 w 5920619"/>
              <a:gd name="connsiteY2" fmla="*/ 0 h 2130951"/>
              <a:gd name="connsiteX3" fmla="*/ 5920619 w 5920619"/>
              <a:gd name="connsiteY3" fmla="*/ 0 h 2130951"/>
              <a:gd name="connsiteX4" fmla="*/ 4936971 w 5920619"/>
              <a:gd name="connsiteY4" fmla="*/ 2130951 h 2130951"/>
              <a:gd name="connsiteX5" fmla="*/ 0 w 5920619"/>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20619" h="2130951">
                <a:moveTo>
                  <a:pt x="0" y="0"/>
                </a:moveTo>
                <a:lnTo>
                  <a:pt x="3191370" y="0"/>
                </a:lnTo>
                <a:lnTo>
                  <a:pt x="3346315" y="0"/>
                </a:lnTo>
                <a:lnTo>
                  <a:pt x="5920619" y="0"/>
                </a:lnTo>
                <a:lnTo>
                  <a:pt x="4936971" y="2130951"/>
                </a:lnTo>
                <a:lnTo>
                  <a:pt x="0" y="2130951"/>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21">
            <a:extLst>
              <a:ext uri="{FF2B5EF4-FFF2-40B4-BE49-F238E27FC236}">
                <a16:creationId xmlns:a16="http://schemas.microsoft.com/office/drawing/2014/main" id="{85872F57-7F42-4F97-8391-DDC8D0054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39" y="0"/>
            <a:ext cx="7094160" cy="2130952"/>
          </a:xfrm>
          <a:custGeom>
            <a:avLst/>
            <a:gdLst>
              <a:gd name="connsiteX0" fmla="*/ 4417853 w 7094160"/>
              <a:gd name="connsiteY0" fmla="*/ 0 h 2130952"/>
              <a:gd name="connsiteX1" fmla="*/ 7094160 w 7094160"/>
              <a:gd name="connsiteY1" fmla="*/ 0 h 2130952"/>
              <a:gd name="connsiteX2" fmla="*/ 7094160 w 7094160"/>
              <a:gd name="connsiteY2" fmla="*/ 2130552 h 2130952"/>
              <a:gd name="connsiteX3" fmla="*/ 5920619 w 7094160"/>
              <a:gd name="connsiteY3" fmla="*/ 2130552 h 2130952"/>
              <a:gd name="connsiteX4" fmla="*/ 5920619 w 7094160"/>
              <a:gd name="connsiteY4" fmla="*/ 2130952 h 2130952"/>
              <a:gd name="connsiteX5" fmla="*/ 2729249 w 7094160"/>
              <a:gd name="connsiteY5" fmla="*/ 2130952 h 2130952"/>
              <a:gd name="connsiteX6" fmla="*/ 2574304 w 7094160"/>
              <a:gd name="connsiteY6" fmla="*/ 2130952 h 2130952"/>
              <a:gd name="connsiteX7" fmla="*/ 0 w 7094160"/>
              <a:gd name="connsiteY7" fmla="*/ 2130952 h 2130952"/>
              <a:gd name="connsiteX8" fmla="*/ 983648 w 7094160"/>
              <a:gd name="connsiteY8" fmla="*/ 1 h 2130952"/>
              <a:gd name="connsiteX9" fmla="*/ 4417853 w 7094160"/>
              <a:gd name="connsiteY9" fmla="*/ 1 h 2130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94160" h="2130952">
                <a:moveTo>
                  <a:pt x="4417853" y="0"/>
                </a:moveTo>
                <a:lnTo>
                  <a:pt x="7094160" y="0"/>
                </a:lnTo>
                <a:lnTo>
                  <a:pt x="7094160" y="2130552"/>
                </a:lnTo>
                <a:lnTo>
                  <a:pt x="5920619" y="2130552"/>
                </a:lnTo>
                <a:lnTo>
                  <a:pt x="5920619" y="2130952"/>
                </a:lnTo>
                <a:lnTo>
                  <a:pt x="2729249" y="2130952"/>
                </a:lnTo>
                <a:lnTo>
                  <a:pt x="2574304" y="2130952"/>
                </a:lnTo>
                <a:lnTo>
                  <a:pt x="0" y="2130952"/>
                </a:lnTo>
                <a:lnTo>
                  <a:pt x="983648" y="1"/>
                </a:lnTo>
                <a:lnTo>
                  <a:pt x="4417853" y="1"/>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04DC2037-48A0-4F22-B9D4-8EAEBC780A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49721" y="4682920"/>
            <a:ext cx="4522796" cy="2175080"/>
          </a:xfrm>
          <a:custGeom>
            <a:avLst/>
            <a:gdLst>
              <a:gd name="connsiteX0" fmla="*/ 3515449 w 4522796"/>
              <a:gd name="connsiteY0" fmla="*/ 0 h 2175080"/>
              <a:gd name="connsiteX1" fmla="*/ 0 w 4522796"/>
              <a:gd name="connsiteY1" fmla="*/ 0 h 2175080"/>
              <a:gd name="connsiteX2" fmla="*/ 0 w 4522796"/>
              <a:gd name="connsiteY2" fmla="*/ 2175080 h 2175080"/>
              <a:gd name="connsiteX3" fmla="*/ 4522796 w 4522796"/>
              <a:gd name="connsiteY3" fmla="*/ 2175080 h 2175080"/>
            </a:gdLst>
            <a:ahLst/>
            <a:cxnLst>
              <a:cxn ang="0">
                <a:pos x="connsiteX0" y="connsiteY0"/>
              </a:cxn>
              <a:cxn ang="0">
                <a:pos x="connsiteX1" y="connsiteY1"/>
              </a:cxn>
              <a:cxn ang="0">
                <a:pos x="connsiteX2" y="connsiteY2"/>
              </a:cxn>
              <a:cxn ang="0">
                <a:pos x="connsiteX3" y="connsiteY3"/>
              </a:cxn>
            </a:cxnLst>
            <a:rect l="l" t="t" r="r" b="b"/>
            <a:pathLst>
              <a:path w="4522796" h="2175080">
                <a:moveTo>
                  <a:pt x="3515449" y="0"/>
                </a:moveTo>
                <a:lnTo>
                  <a:pt x="0" y="0"/>
                </a:lnTo>
                <a:lnTo>
                  <a:pt x="0" y="2175080"/>
                </a:lnTo>
                <a:lnTo>
                  <a:pt x="4522796" y="217508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sp>
        <p:nvSpPr>
          <p:cNvPr id="14" name="Freeform 22">
            <a:extLst>
              <a:ext uri="{FF2B5EF4-FFF2-40B4-BE49-F238E27FC236}">
                <a16:creationId xmlns:a16="http://schemas.microsoft.com/office/drawing/2014/main" id="{0006CBFD-ADA0-43D1-9332-9C34CA1C76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0" y="4682920"/>
            <a:ext cx="5925190" cy="2175080"/>
          </a:xfrm>
          <a:custGeom>
            <a:avLst/>
            <a:gdLst>
              <a:gd name="connsiteX0" fmla="*/ 1007347 w 5925190"/>
              <a:gd name="connsiteY0" fmla="*/ 0 h 2175080"/>
              <a:gd name="connsiteX1" fmla="*/ 5925190 w 5925190"/>
              <a:gd name="connsiteY1" fmla="*/ 0 h 2175080"/>
              <a:gd name="connsiteX2" fmla="*/ 5925190 w 5925190"/>
              <a:gd name="connsiteY2" fmla="*/ 2175080 h 2175080"/>
              <a:gd name="connsiteX3" fmla="*/ 0 w 5925190"/>
              <a:gd name="connsiteY3" fmla="*/ 2175080 h 2175080"/>
            </a:gdLst>
            <a:ahLst/>
            <a:cxnLst>
              <a:cxn ang="0">
                <a:pos x="connsiteX0" y="connsiteY0"/>
              </a:cxn>
              <a:cxn ang="0">
                <a:pos x="connsiteX1" y="connsiteY1"/>
              </a:cxn>
              <a:cxn ang="0">
                <a:pos x="connsiteX2" y="connsiteY2"/>
              </a:cxn>
              <a:cxn ang="0">
                <a:pos x="connsiteX3" y="connsiteY3"/>
              </a:cxn>
            </a:cxnLst>
            <a:rect l="l" t="t" r="r" b="b"/>
            <a:pathLst>
              <a:path w="5925190" h="2175080">
                <a:moveTo>
                  <a:pt x="1007347" y="0"/>
                </a:moveTo>
                <a:lnTo>
                  <a:pt x="5925190" y="0"/>
                </a:lnTo>
                <a:lnTo>
                  <a:pt x="5925190" y="2175080"/>
                </a:lnTo>
                <a:lnTo>
                  <a:pt x="0" y="217508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25">
            <a:extLst>
              <a:ext uri="{FF2B5EF4-FFF2-40B4-BE49-F238E27FC236}">
                <a16:creationId xmlns:a16="http://schemas.microsoft.com/office/drawing/2014/main" id="{2B931666-F28F-45F3-A074-66D2272D58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2920"/>
            <a:ext cx="7114535" cy="2175080"/>
          </a:xfrm>
          <a:custGeom>
            <a:avLst/>
            <a:gdLst>
              <a:gd name="connsiteX0" fmla="*/ 0 w 7114535"/>
              <a:gd name="connsiteY0" fmla="*/ 0 h 2175080"/>
              <a:gd name="connsiteX1" fmla="*/ 1189345 w 7114535"/>
              <a:gd name="connsiteY1" fmla="*/ 0 h 2175080"/>
              <a:gd name="connsiteX2" fmla="*/ 7114535 w 7114535"/>
              <a:gd name="connsiteY2" fmla="*/ 0 h 2175080"/>
              <a:gd name="connsiteX3" fmla="*/ 6107188 w 7114535"/>
              <a:gd name="connsiteY3" fmla="*/ 2175080 h 2175080"/>
              <a:gd name="connsiteX4" fmla="*/ 1189345 w 7114535"/>
              <a:gd name="connsiteY4" fmla="*/ 2175080 h 2175080"/>
              <a:gd name="connsiteX5" fmla="*/ 0 w 7114535"/>
              <a:gd name="connsiteY5" fmla="*/ 2175080 h 2175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4535" h="2175080">
                <a:moveTo>
                  <a:pt x="0" y="0"/>
                </a:moveTo>
                <a:lnTo>
                  <a:pt x="1189345" y="0"/>
                </a:lnTo>
                <a:lnTo>
                  <a:pt x="7114535" y="0"/>
                </a:lnTo>
                <a:lnTo>
                  <a:pt x="6107188" y="2175080"/>
                </a:lnTo>
                <a:lnTo>
                  <a:pt x="1189345" y="2175080"/>
                </a:lnTo>
                <a:lnTo>
                  <a:pt x="0" y="2175080"/>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349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9DBEA-A205-4A17-C4DE-8D00D1406FE9}"/>
              </a:ext>
            </a:extLst>
          </p:cNvPr>
          <p:cNvSpPr>
            <a:spLocks noGrp="1"/>
          </p:cNvSpPr>
          <p:nvPr>
            <p:ph type="title"/>
          </p:nvPr>
        </p:nvSpPr>
        <p:spPr/>
        <p:txBody>
          <a:bodyPr/>
          <a:lstStyle/>
          <a:p>
            <a:r>
              <a:rPr lang="en-GB" dirty="0"/>
              <a:t>INTRO</a:t>
            </a:r>
          </a:p>
        </p:txBody>
      </p:sp>
      <p:sp>
        <p:nvSpPr>
          <p:cNvPr id="3" name="Text Placeholder 2">
            <a:extLst>
              <a:ext uri="{FF2B5EF4-FFF2-40B4-BE49-F238E27FC236}">
                <a16:creationId xmlns:a16="http://schemas.microsoft.com/office/drawing/2014/main" id="{216A0DB7-8ADA-3E7B-DF60-FDD0A2A71718}"/>
              </a:ext>
            </a:extLst>
          </p:cNvPr>
          <p:cNvSpPr>
            <a:spLocks noGrp="1"/>
          </p:cNvSpPr>
          <p:nvPr>
            <p:ph type="body" idx="1"/>
          </p:nvPr>
        </p:nvSpPr>
        <p:spPr/>
        <p:txBody>
          <a:bodyPr/>
          <a:lstStyle/>
          <a:p>
            <a:r>
              <a:rPr lang="en-GB" dirty="0"/>
              <a:t>The foundations &amp; theory</a:t>
            </a:r>
          </a:p>
        </p:txBody>
      </p:sp>
    </p:spTree>
    <p:extLst>
      <p:ext uri="{BB962C8B-B14F-4D97-AF65-F5344CB8AC3E}">
        <p14:creationId xmlns:p14="http://schemas.microsoft.com/office/powerpoint/2010/main" val="1046370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829F6-F8EB-52B0-5DB6-F977D0C66FE8}"/>
              </a:ext>
            </a:extLst>
          </p:cNvPr>
          <p:cNvSpPr>
            <a:spLocks noGrp="1"/>
          </p:cNvSpPr>
          <p:nvPr>
            <p:ph type="title"/>
          </p:nvPr>
        </p:nvSpPr>
        <p:spPr/>
        <p:txBody>
          <a:bodyPr>
            <a:normAutofit/>
          </a:bodyPr>
          <a:lstStyle/>
          <a:p>
            <a:r>
              <a:rPr lang="en-GB" sz="3600" b="1"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rPr>
              <a:t>What are we going to do today?</a:t>
            </a:r>
            <a:endParaRPr lang="en-GB" sz="7200" dirty="0">
              <a:solidFill>
                <a:schemeClr val="accent4"/>
              </a:solidFill>
            </a:endParaRPr>
          </a:p>
        </p:txBody>
      </p:sp>
      <p:sp>
        <p:nvSpPr>
          <p:cNvPr id="3" name="Content Placeholder 2">
            <a:extLst>
              <a:ext uri="{FF2B5EF4-FFF2-40B4-BE49-F238E27FC236}">
                <a16:creationId xmlns:a16="http://schemas.microsoft.com/office/drawing/2014/main" id="{BC00A853-C496-E5A3-66EE-3BF178BE9EEF}"/>
              </a:ext>
            </a:extLst>
          </p:cNvPr>
          <p:cNvSpPr>
            <a:spLocks noGrp="1"/>
          </p:cNvSpPr>
          <p:nvPr>
            <p:ph idx="1"/>
          </p:nvPr>
        </p:nvSpPr>
        <p:spPr/>
        <p:txBody>
          <a:bodyPr/>
          <a:lstStyle/>
          <a:p>
            <a:pPr marL="342900" marR="0" lvl="0" indent="-342900">
              <a:spcBef>
                <a:spcPts val="0"/>
              </a:spcBef>
              <a:spcAft>
                <a:spcPts val="0"/>
              </a:spcAft>
              <a:buFont typeface="+mj-lt"/>
              <a:buAutoNum type="arabicPeriod"/>
            </a:pPr>
            <a:r>
              <a:rPr lang="en-GB" i="1" dirty="0">
                <a:effectLst/>
                <a:latin typeface="Calibri" panose="020F0502020204030204" pitchFamily="34" charset="0"/>
                <a:ea typeface="Calibri" panose="020F0502020204030204" pitchFamily="34" charset="0"/>
              </a:rPr>
              <a:t>Understand</a:t>
            </a:r>
            <a:r>
              <a:rPr lang="en-GB" dirty="0">
                <a:effectLst/>
                <a:latin typeface="Calibri" panose="020F0502020204030204" pitchFamily="34" charset="0"/>
                <a:ea typeface="Calibri" panose="020F0502020204030204" pitchFamily="34" charset="0"/>
              </a:rPr>
              <a:t> the philosophy behind MI</a:t>
            </a:r>
          </a:p>
          <a:p>
            <a:pPr marL="342900" marR="0" lvl="0" indent="-342900">
              <a:spcBef>
                <a:spcPts val="0"/>
              </a:spcBef>
              <a:spcAft>
                <a:spcPts val="0"/>
              </a:spcAft>
              <a:buFont typeface="+mj-lt"/>
              <a:buAutoNum type="arabicPeriod"/>
            </a:pPr>
            <a:r>
              <a:rPr lang="en-GB" i="1" dirty="0">
                <a:effectLst/>
                <a:latin typeface="Calibri" panose="020F0502020204030204" pitchFamily="34" charset="0"/>
                <a:ea typeface="Calibri" panose="020F0502020204030204" pitchFamily="34" charset="0"/>
              </a:rPr>
              <a:t>Recognise</a:t>
            </a:r>
            <a:r>
              <a:rPr lang="en-GB" dirty="0">
                <a:effectLst/>
                <a:latin typeface="Calibri" panose="020F0502020204030204" pitchFamily="34" charset="0"/>
                <a:ea typeface="Calibri" panose="020F0502020204030204" pitchFamily="34" charset="0"/>
              </a:rPr>
              <a:t> the specific skills required for MI</a:t>
            </a:r>
          </a:p>
          <a:p>
            <a:pPr marL="342900" marR="0" lvl="0" indent="-342900">
              <a:spcBef>
                <a:spcPts val="0"/>
              </a:spcBef>
              <a:spcAft>
                <a:spcPts val="0"/>
              </a:spcAft>
              <a:buFont typeface="+mj-lt"/>
              <a:buAutoNum type="arabicPeriod"/>
            </a:pPr>
            <a:r>
              <a:rPr lang="en-GB" i="1" dirty="0">
                <a:effectLst/>
                <a:latin typeface="Calibri" panose="020F0502020204030204" pitchFamily="34" charset="0"/>
                <a:ea typeface="Calibri" panose="020F0502020204030204" pitchFamily="34" charset="0"/>
              </a:rPr>
              <a:t>Demonstrate &amp; apply</a:t>
            </a:r>
            <a:r>
              <a:rPr lang="en-GB" dirty="0">
                <a:effectLst/>
                <a:latin typeface="Calibri" panose="020F0502020204030204" pitchFamily="34" charset="0"/>
                <a:ea typeface="Calibri" panose="020F0502020204030204" pitchFamily="34" charset="0"/>
              </a:rPr>
              <a:t> MI skills to ANY general 10 minute consultation </a:t>
            </a:r>
          </a:p>
          <a:p>
            <a:pPr marL="342900" marR="0" lvl="0" indent="-342900">
              <a:spcBef>
                <a:spcPts val="0"/>
              </a:spcBef>
              <a:spcAft>
                <a:spcPts val="0"/>
              </a:spcAft>
              <a:buFont typeface="+mj-lt"/>
              <a:buAutoNum type="arabicPeriod"/>
            </a:pPr>
            <a:r>
              <a:rPr lang="en-GB" i="1" dirty="0">
                <a:effectLst/>
                <a:latin typeface="Calibri" panose="020F0502020204030204" pitchFamily="34" charset="0"/>
                <a:ea typeface="Calibri" panose="020F0502020204030204" pitchFamily="34" charset="0"/>
              </a:rPr>
              <a:t>See the value</a:t>
            </a:r>
            <a:r>
              <a:rPr lang="en-GB" dirty="0">
                <a:effectLst/>
                <a:latin typeface="Calibri" panose="020F0502020204030204" pitchFamily="34" charset="0"/>
                <a:ea typeface="Calibri" panose="020F0502020204030204" pitchFamily="34" charset="0"/>
              </a:rPr>
              <a:t> MI skills provide &amp; what you have been missing out on.</a:t>
            </a:r>
          </a:p>
          <a:p>
            <a:endParaRPr lang="en-GB" dirty="0"/>
          </a:p>
        </p:txBody>
      </p:sp>
    </p:spTree>
    <p:extLst>
      <p:ext uri="{BB962C8B-B14F-4D97-AF65-F5344CB8AC3E}">
        <p14:creationId xmlns:p14="http://schemas.microsoft.com/office/powerpoint/2010/main" val="4074177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4B2F0-EB89-878E-00EB-8CF2ADC8A7B2}"/>
              </a:ext>
            </a:extLst>
          </p:cNvPr>
          <p:cNvSpPr>
            <a:spLocks noGrp="1"/>
          </p:cNvSpPr>
          <p:nvPr>
            <p:ph type="title"/>
          </p:nvPr>
        </p:nvSpPr>
        <p:spPr/>
        <p:txBody>
          <a:bodyPr>
            <a:normAutofit/>
          </a:bodyPr>
          <a:lstStyle/>
          <a:p>
            <a:r>
              <a:rPr lang="en-GB" sz="3600" b="1" dirty="0">
                <a:solidFill>
                  <a:schemeClr val="accent4"/>
                </a:solidFill>
              </a:rPr>
              <a:t>What do you think it is?</a:t>
            </a:r>
          </a:p>
        </p:txBody>
      </p:sp>
      <p:sp>
        <p:nvSpPr>
          <p:cNvPr id="3" name="Content Placeholder 2">
            <a:extLst>
              <a:ext uri="{FF2B5EF4-FFF2-40B4-BE49-F238E27FC236}">
                <a16:creationId xmlns:a16="http://schemas.microsoft.com/office/drawing/2014/main" id="{82BB77E9-B14E-C55B-67E1-57885C73193A}"/>
              </a:ext>
            </a:extLst>
          </p:cNvPr>
          <p:cNvSpPr>
            <a:spLocks noGrp="1"/>
          </p:cNvSpPr>
          <p:nvPr>
            <p:ph idx="1"/>
          </p:nvPr>
        </p:nvSpPr>
        <p:spPr/>
        <p:txBody>
          <a:bodyPr/>
          <a:lstStyle/>
          <a:p>
            <a:r>
              <a:rPr lang="en-GB" dirty="0"/>
              <a:t>Chat box</a:t>
            </a:r>
          </a:p>
          <a:p>
            <a:r>
              <a:rPr lang="en-GB" dirty="0"/>
              <a:t>Poll 1 – use of MI survey    </a:t>
            </a:r>
            <a:r>
              <a:rPr lang="en-GB" dirty="0">
                <a:hlinkClick r:id="rId2"/>
              </a:rPr>
              <a:t>https://tinyurl.com/mipoll01</a:t>
            </a:r>
            <a:endParaRPr lang="en-GB" dirty="0"/>
          </a:p>
          <a:p>
            <a:r>
              <a:rPr lang="en-GB" dirty="0"/>
              <a:t>Poll 2 – words to describe MI   </a:t>
            </a:r>
            <a:r>
              <a:rPr lang="en-GB" dirty="0">
                <a:hlinkClick r:id="rId3"/>
              </a:rPr>
              <a:t>https://tinyurl.com/mipoll02</a:t>
            </a:r>
            <a:r>
              <a:rPr lang="en-GB" dirty="0"/>
              <a:t>   </a:t>
            </a:r>
          </a:p>
          <a:p>
            <a:endParaRPr lang="en-GB" dirty="0"/>
          </a:p>
        </p:txBody>
      </p:sp>
    </p:spTree>
    <p:extLst>
      <p:ext uri="{BB962C8B-B14F-4D97-AF65-F5344CB8AC3E}">
        <p14:creationId xmlns:p14="http://schemas.microsoft.com/office/powerpoint/2010/main" val="389500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23139-85E6-4592-BA87-F89EDE58ADCB}"/>
              </a:ext>
            </a:extLst>
          </p:cNvPr>
          <p:cNvSpPr>
            <a:spLocks noGrp="1"/>
          </p:cNvSpPr>
          <p:nvPr>
            <p:ph type="title"/>
          </p:nvPr>
        </p:nvSpPr>
        <p:spPr/>
        <p:txBody>
          <a:bodyPr>
            <a:normAutofit/>
          </a:bodyPr>
          <a:lstStyle/>
          <a:p>
            <a:r>
              <a:rPr lang="en-GB" sz="3600" b="1" dirty="0">
                <a:solidFill>
                  <a:schemeClr val="accent4"/>
                </a:solidFill>
              </a:rPr>
              <a:t>What MI is not</a:t>
            </a:r>
          </a:p>
        </p:txBody>
      </p:sp>
      <p:sp>
        <p:nvSpPr>
          <p:cNvPr id="3" name="Content Placeholder 2">
            <a:extLst>
              <a:ext uri="{FF2B5EF4-FFF2-40B4-BE49-F238E27FC236}">
                <a16:creationId xmlns:a16="http://schemas.microsoft.com/office/drawing/2014/main" id="{CC8E871F-3C46-0F8F-D9D1-EF374ABDD6A3}"/>
              </a:ext>
            </a:extLst>
          </p:cNvPr>
          <p:cNvSpPr>
            <a:spLocks noGrp="1"/>
          </p:cNvSpPr>
          <p:nvPr>
            <p:ph idx="1"/>
          </p:nvPr>
        </p:nvSpPr>
        <p:spPr/>
        <p:txBody>
          <a:bodyPr/>
          <a:lstStyle/>
          <a:p>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https://www.youtube.com/watch?v=-Bx7SowKtvA</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r>
              <a:rPr lang="en-GB" sz="1800" dirty="0">
                <a:effectLst/>
                <a:latin typeface="Calibri Light" panose="020F0302020204030204" pitchFamily="34" charset="0"/>
                <a:ea typeface="Times New Roman" panose="02020603050405020304" pitchFamily="18" charset="0"/>
              </a:rPr>
              <a:t>Authoritarian ordering or directing</a:t>
            </a:r>
            <a:endParaRPr lang="en-GB"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pPr>
            <a:r>
              <a:rPr lang="en-GB" sz="1800" dirty="0">
                <a:effectLst/>
                <a:latin typeface="Calibri Light" panose="020F0302020204030204" pitchFamily="34" charset="0"/>
                <a:ea typeface="Times New Roman" panose="02020603050405020304" pitchFamily="18" charset="0"/>
              </a:rPr>
              <a:t>Warning or threatening. </a:t>
            </a:r>
            <a:endParaRPr lang="en-GB"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pPr>
            <a:r>
              <a:rPr lang="en-GB" sz="1800" dirty="0">
                <a:effectLst/>
                <a:latin typeface="Calibri Light" panose="020F0302020204030204" pitchFamily="34" charset="0"/>
                <a:ea typeface="Times New Roman" panose="02020603050405020304" pitchFamily="18" charset="0"/>
              </a:rPr>
              <a:t>Unsolicited/Premature suggestions/solutions</a:t>
            </a:r>
            <a:endParaRPr lang="en-GB"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pPr>
            <a:r>
              <a:rPr lang="en-GB" sz="1800" dirty="0">
                <a:effectLst/>
                <a:latin typeface="Calibri Light" panose="020F0302020204030204" pitchFamily="34" charset="0"/>
                <a:ea typeface="Times New Roman" panose="02020603050405020304" pitchFamily="18" charset="0"/>
              </a:rPr>
              <a:t>Persuading with logic, arguing, or lecturing. </a:t>
            </a:r>
            <a:endParaRPr lang="en-GB"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pPr>
            <a:r>
              <a:rPr lang="en-GB" sz="1800" dirty="0">
                <a:effectLst/>
                <a:latin typeface="Calibri Light" panose="020F0302020204030204" pitchFamily="34" charset="0"/>
                <a:ea typeface="Times New Roman" panose="02020603050405020304" pitchFamily="18" charset="0"/>
              </a:rPr>
              <a:t>Moralizing, preaching, or telling patients their duty. </a:t>
            </a:r>
            <a:endParaRPr lang="en-GB"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pPr>
            <a:r>
              <a:rPr lang="en-GB" sz="1800" dirty="0">
                <a:effectLst/>
                <a:latin typeface="Calibri Light" panose="020F0302020204030204" pitchFamily="34" charset="0"/>
                <a:ea typeface="Times New Roman" panose="02020603050405020304" pitchFamily="18" charset="0"/>
              </a:rPr>
              <a:t>Judging, criticizing, disagreeing, or blaming.</a:t>
            </a:r>
            <a:endParaRPr lang="en-GB"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pPr>
            <a:r>
              <a:rPr lang="en-GB" sz="1800" dirty="0">
                <a:effectLst/>
                <a:latin typeface="Calibri Light" panose="020F0302020204030204" pitchFamily="34" charset="0"/>
                <a:ea typeface="Times New Roman" panose="02020603050405020304" pitchFamily="18" charset="0"/>
              </a:rPr>
              <a:t>Unsolicited agreeing, approving, or praising. </a:t>
            </a:r>
            <a:endParaRPr lang="en-GB"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pPr>
            <a:r>
              <a:rPr lang="en-GB" sz="1800" dirty="0">
                <a:effectLst/>
                <a:latin typeface="Calibri Light" panose="020F0302020204030204" pitchFamily="34" charset="0"/>
                <a:ea typeface="Times New Roman" panose="02020603050405020304" pitchFamily="18" charset="0"/>
              </a:rPr>
              <a:t>Shaming, ridiculing, </a:t>
            </a:r>
            <a:r>
              <a:rPr lang="en-GB" sz="1800" dirty="0" err="1">
                <a:effectLst/>
                <a:latin typeface="Calibri Light" panose="020F0302020204030204" pitchFamily="34" charset="0"/>
                <a:ea typeface="Times New Roman" panose="02020603050405020304" pitchFamily="18" charset="0"/>
              </a:rPr>
              <a:t>labeling</a:t>
            </a:r>
            <a:r>
              <a:rPr lang="en-GB" sz="1800" dirty="0">
                <a:effectLst/>
                <a:latin typeface="Calibri Light" panose="020F0302020204030204" pitchFamily="34" charset="0"/>
                <a:ea typeface="Times New Roman" panose="02020603050405020304" pitchFamily="18" charset="0"/>
              </a:rPr>
              <a:t>, or name-calling. </a:t>
            </a:r>
            <a:endParaRPr lang="en-GB"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pPr>
            <a:r>
              <a:rPr lang="en-GB" sz="1800" dirty="0">
                <a:effectLst/>
                <a:latin typeface="Calibri Light" panose="020F0302020204030204" pitchFamily="34" charset="0"/>
                <a:ea typeface="Times New Roman" panose="02020603050405020304" pitchFamily="18" charset="0"/>
              </a:rPr>
              <a:t>Own oracular interpretations - hidden analytical meaning (oracular = like an oracle)</a:t>
            </a:r>
            <a:endParaRPr lang="en-GB"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pPr>
            <a:r>
              <a:rPr lang="en-GB" sz="1800" dirty="0">
                <a:effectLst/>
                <a:latin typeface="Calibri Light" panose="020F0302020204030204" pitchFamily="34" charset="0"/>
                <a:ea typeface="Times New Roman" panose="02020603050405020304" pitchFamily="18" charset="0"/>
              </a:rPr>
              <a:t>Reassuring, sympathizing, or consoling. </a:t>
            </a:r>
            <a:endParaRPr lang="en-GB"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pPr>
            <a:r>
              <a:rPr lang="en-GB" sz="1800" dirty="0">
                <a:effectLst/>
                <a:latin typeface="Calibri Light" panose="020F0302020204030204" pitchFamily="34" charset="0"/>
                <a:ea typeface="Times New Roman" panose="02020603050405020304" pitchFamily="18" charset="0"/>
              </a:rPr>
              <a:t>Intensive questioning or probing. </a:t>
            </a:r>
            <a:endParaRPr lang="en-GB"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pPr>
            <a:r>
              <a:rPr lang="en-GB" sz="1800" dirty="0">
                <a:effectLst/>
                <a:latin typeface="Calibri Light" panose="020F0302020204030204" pitchFamily="34" charset="0"/>
                <a:ea typeface="Times New Roman" panose="02020603050405020304" pitchFamily="18" charset="0"/>
              </a:rPr>
              <a:t>Withdrawing, distracting, </a:t>
            </a:r>
            <a:r>
              <a:rPr lang="en-GB" sz="1800" dirty="0" err="1">
                <a:effectLst/>
                <a:latin typeface="Calibri Light" panose="020F0302020204030204" pitchFamily="34" charset="0"/>
                <a:ea typeface="Times New Roman" panose="02020603050405020304" pitchFamily="18" charset="0"/>
              </a:rPr>
              <a:t>humoring</a:t>
            </a:r>
            <a:r>
              <a:rPr lang="en-GB" sz="1800" dirty="0">
                <a:effectLst/>
                <a:latin typeface="Calibri Light" panose="020F0302020204030204" pitchFamily="34" charset="0"/>
                <a:ea typeface="Times New Roman" panose="02020603050405020304" pitchFamily="18" charset="0"/>
              </a:rPr>
              <a:t>, or changing the subject. </a:t>
            </a:r>
            <a:endParaRPr lang="en-GB" sz="1800" dirty="0">
              <a:effectLst/>
              <a:latin typeface="Calibri" panose="020F0502020204030204" pitchFamily="34" charset="0"/>
              <a:ea typeface="Calibri" panose="020F0502020204030204" pitchFamily="34"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4074555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dandelion flower with seeds&#10;&#10;Description automatically generated with low confidence">
            <a:extLst>
              <a:ext uri="{FF2B5EF4-FFF2-40B4-BE49-F238E27FC236}">
                <a16:creationId xmlns:a16="http://schemas.microsoft.com/office/drawing/2014/main" id="{2A472703-DF41-4455-8CB9-282F7FF199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4827" y="-218085"/>
            <a:ext cx="14259339" cy="9498800"/>
          </a:xfrm>
          <a:prstGeom prst="rect">
            <a:avLst/>
          </a:prstGeom>
        </p:spPr>
      </p:pic>
      <p:sp>
        <p:nvSpPr>
          <p:cNvPr id="2" name="Title 1">
            <a:extLst>
              <a:ext uri="{FF2B5EF4-FFF2-40B4-BE49-F238E27FC236}">
                <a16:creationId xmlns:a16="http://schemas.microsoft.com/office/drawing/2014/main" id="{96029358-42A7-9897-132B-71115496DE7E}"/>
              </a:ext>
            </a:extLst>
          </p:cNvPr>
          <p:cNvSpPr>
            <a:spLocks noGrp="1"/>
          </p:cNvSpPr>
          <p:nvPr>
            <p:ph type="title"/>
          </p:nvPr>
        </p:nvSpPr>
        <p:spPr/>
        <p:txBody>
          <a:bodyPr>
            <a:normAutofit/>
          </a:bodyPr>
          <a:lstStyle/>
          <a:p>
            <a:r>
              <a:rPr lang="en-GB" sz="3600" b="1" dirty="0">
                <a:solidFill>
                  <a:schemeClr val="accent4"/>
                </a:solidFill>
              </a:rPr>
              <a:t>MI - what it is</a:t>
            </a:r>
          </a:p>
        </p:txBody>
      </p:sp>
      <p:sp>
        <p:nvSpPr>
          <p:cNvPr id="3" name="Content Placeholder 2">
            <a:extLst>
              <a:ext uri="{FF2B5EF4-FFF2-40B4-BE49-F238E27FC236}">
                <a16:creationId xmlns:a16="http://schemas.microsoft.com/office/drawing/2014/main" id="{7A27DC1F-4828-8080-B839-650BDFAB3950}"/>
              </a:ext>
            </a:extLst>
          </p:cNvPr>
          <p:cNvSpPr>
            <a:spLocks noGrp="1"/>
          </p:cNvSpPr>
          <p:nvPr>
            <p:ph idx="1"/>
          </p:nvPr>
        </p:nvSpPr>
        <p:spPr>
          <a:xfrm>
            <a:off x="0" y="1885923"/>
            <a:ext cx="5637028" cy="4351338"/>
          </a:xfrm>
        </p:spPr>
        <p:txBody>
          <a:bodyPr/>
          <a:lstStyle/>
          <a:p>
            <a:pPr algn="ctr"/>
            <a:r>
              <a:rPr lang="en-GB" dirty="0"/>
              <a:t>Changing lives</a:t>
            </a:r>
          </a:p>
          <a:p>
            <a:pPr algn="ctr"/>
            <a:r>
              <a:rPr lang="en-GB" dirty="0"/>
              <a:t>Resolve Ambivalence:  “Should I or Shouldn’t I?”</a:t>
            </a:r>
          </a:p>
          <a:p>
            <a:pPr algn="ctr"/>
            <a:r>
              <a:rPr lang="en-GB" dirty="0"/>
              <a:t>Examples….</a:t>
            </a:r>
          </a:p>
        </p:txBody>
      </p:sp>
    </p:spTree>
    <p:extLst>
      <p:ext uri="{BB962C8B-B14F-4D97-AF65-F5344CB8AC3E}">
        <p14:creationId xmlns:p14="http://schemas.microsoft.com/office/powerpoint/2010/main" val="3343484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EE8E4-056B-5347-4D2C-B4CB4D1D5463}"/>
              </a:ext>
            </a:extLst>
          </p:cNvPr>
          <p:cNvSpPr>
            <a:spLocks noGrp="1"/>
          </p:cNvSpPr>
          <p:nvPr>
            <p:ph type="title"/>
          </p:nvPr>
        </p:nvSpPr>
        <p:spPr/>
        <p:txBody>
          <a:bodyPr>
            <a:normAutofit/>
          </a:bodyPr>
          <a:lstStyle/>
          <a:p>
            <a:r>
              <a:rPr lang="en-GB" sz="3600" b="1" dirty="0">
                <a:solidFill>
                  <a:schemeClr val="accent4"/>
                </a:solidFill>
              </a:rPr>
              <a:t>Why is it important</a:t>
            </a:r>
          </a:p>
        </p:txBody>
      </p:sp>
      <p:sp>
        <p:nvSpPr>
          <p:cNvPr id="3" name="Content Placeholder 2">
            <a:extLst>
              <a:ext uri="{FF2B5EF4-FFF2-40B4-BE49-F238E27FC236}">
                <a16:creationId xmlns:a16="http://schemas.microsoft.com/office/drawing/2014/main" id="{1A86B62B-F827-6CE5-F475-17CB3ACAA328}"/>
              </a:ext>
            </a:extLst>
          </p:cNvPr>
          <p:cNvSpPr>
            <a:spLocks noGrp="1"/>
          </p:cNvSpPr>
          <p:nvPr>
            <p:ph idx="1"/>
          </p:nvPr>
        </p:nvSpPr>
        <p:spPr/>
        <p:txBody>
          <a:bodyPr/>
          <a:lstStyle/>
          <a:p>
            <a:r>
              <a:rPr lang="en-GB" dirty="0"/>
              <a:t>Telling doesn’t work that well (25%)</a:t>
            </a:r>
          </a:p>
          <a:p>
            <a:r>
              <a:rPr lang="en-GB" dirty="0"/>
              <a:t>Look at prescriptions</a:t>
            </a:r>
          </a:p>
          <a:p>
            <a:r>
              <a:rPr lang="en-GB" dirty="0"/>
              <a:t>Is there a better way?</a:t>
            </a:r>
          </a:p>
          <a:p>
            <a:r>
              <a:rPr lang="en-GB" dirty="0"/>
              <a:t>MI – evidence based, cross cultural</a:t>
            </a:r>
          </a:p>
        </p:txBody>
      </p:sp>
    </p:spTree>
    <p:extLst>
      <p:ext uri="{BB962C8B-B14F-4D97-AF65-F5344CB8AC3E}">
        <p14:creationId xmlns:p14="http://schemas.microsoft.com/office/powerpoint/2010/main" val="1253851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75FDB-F991-0F7F-84BD-DA35B25F38EB}"/>
              </a:ext>
            </a:extLst>
          </p:cNvPr>
          <p:cNvSpPr>
            <a:spLocks noGrp="1"/>
          </p:cNvSpPr>
          <p:nvPr>
            <p:ph type="title"/>
          </p:nvPr>
        </p:nvSpPr>
        <p:spPr/>
        <p:txBody>
          <a:bodyPr/>
          <a:lstStyle/>
          <a:p>
            <a:endParaRPr lang="en-GB"/>
          </a:p>
        </p:txBody>
      </p:sp>
      <p:sp>
        <p:nvSpPr>
          <p:cNvPr id="7" name="Content Placeholder 6">
            <a:extLst>
              <a:ext uri="{FF2B5EF4-FFF2-40B4-BE49-F238E27FC236}">
                <a16:creationId xmlns:a16="http://schemas.microsoft.com/office/drawing/2014/main" id="{48C3463B-ECF4-530B-8631-0DBB1C2BE756}"/>
              </a:ext>
            </a:extLst>
          </p:cNvPr>
          <p:cNvSpPr>
            <a:spLocks noGrp="1"/>
          </p:cNvSpPr>
          <p:nvPr>
            <p:ph idx="1"/>
          </p:nvPr>
        </p:nvSpPr>
        <p:spPr/>
        <p:txBody>
          <a:bodyPr/>
          <a:lstStyle/>
          <a:p>
            <a:endParaRPr lang="en-GB" dirty="0"/>
          </a:p>
        </p:txBody>
      </p:sp>
      <p:pic>
        <p:nvPicPr>
          <p:cNvPr id="2050" name="Picture 2" descr="Text&#10;&#10;Description automatically generated">
            <a:extLst>
              <a:ext uri="{FF2B5EF4-FFF2-40B4-BE49-F238E27FC236}">
                <a16:creationId xmlns:a16="http://schemas.microsoft.com/office/drawing/2014/main" id="{CBFAD5B9-4331-A766-A215-33B4CFEDA5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466" y="890000"/>
            <a:ext cx="4236586" cy="5077999"/>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3" descr="Text&#10;&#10;Description automatically generated">
            <a:extLst>
              <a:ext uri="{FF2B5EF4-FFF2-40B4-BE49-F238E27FC236}">
                <a16:creationId xmlns:a16="http://schemas.microsoft.com/office/drawing/2014/main" id="{871809B6-4C99-F407-45D2-546680CB2E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1713" y="1407698"/>
            <a:ext cx="4301691" cy="4180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413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D891E-2029-ED1F-C7AA-FA3FDCAEBEF0}"/>
              </a:ext>
            </a:extLst>
          </p:cNvPr>
          <p:cNvSpPr>
            <a:spLocks noGrp="1"/>
          </p:cNvSpPr>
          <p:nvPr>
            <p:ph type="title"/>
          </p:nvPr>
        </p:nvSpPr>
        <p:spPr/>
        <p:txBody>
          <a:bodyPr/>
          <a:lstStyle/>
          <a:p>
            <a:endParaRPr lang="en-GB" dirty="0"/>
          </a:p>
        </p:txBody>
      </p:sp>
      <p:graphicFrame>
        <p:nvGraphicFramePr>
          <p:cNvPr id="4" name="Content Placeholder 3">
            <a:extLst>
              <a:ext uri="{FF2B5EF4-FFF2-40B4-BE49-F238E27FC236}">
                <a16:creationId xmlns:a16="http://schemas.microsoft.com/office/drawing/2014/main" id="{AAD36A9E-4560-0551-7107-8651CB6100CC}"/>
              </a:ext>
            </a:extLst>
          </p:cNvPr>
          <p:cNvGraphicFramePr>
            <a:graphicFrameLocks noGrp="1"/>
          </p:cNvGraphicFramePr>
          <p:nvPr>
            <p:ph idx="1"/>
            <p:extLst>
              <p:ext uri="{D42A27DB-BD31-4B8C-83A1-F6EECF244321}">
                <p14:modId xmlns:p14="http://schemas.microsoft.com/office/powerpoint/2010/main" val="1593420442"/>
              </p:ext>
            </p:extLst>
          </p:nvPr>
        </p:nvGraphicFramePr>
        <p:xfrm>
          <a:off x="759123" y="493862"/>
          <a:ext cx="10807462" cy="5870276"/>
        </p:xfrm>
        <a:graphic>
          <a:graphicData uri="http://schemas.openxmlformats.org/drawingml/2006/table">
            <a:tbl>
              <a:tblPr firstRow="1" firstCol="1" bandRow="1">
                <a:tableStyleId>{5C22544A-7EE6-4342-B048-85BDC9FD1C3A}</a:tableStyleId>
              </a:tblPr>
              <a:tblGrid>
                <a:gridCol w="5403731">
                  <a:extLst>
                    <a:ext uri="{9D8B030D-6E8A-4147-A177-3AD203B41FA5}">
                      <a16:colId xmlns:a16="http://schemas.microsoft.com/office/drawing/2014/main" val="1173855458"/>
                    </a:ext>
                  </a:extLst>
                </a:gridCol>
                <a:gridCol w="5403731">
                  <a:extLst>
                    <a:ext uri="{9D8B030D-6E8A-4147-A177-3AD203B41FA5}">
                      <a16:colId xmlns:a16="http://schemas.microsoft.com/office/drawing/2014/main" val="1194202615"/>
                    </a:ext>
                  </a:extLst>
                </a:gridCol>
              </a:tblGrid>
              <a:tr h="590310">
                <a:tc>
                  <a:txBody>
                    <a:bodyPr/>
                    <a:lstStyle/>
                    <a:p>
                      <a:pPr marL="0" marR="0" algn="ctr">
                        <a:lnSpc>
                          <a:spcPct val="107000"/>
                        </a:lnSpc>
                        <a:spcBef>
                          <a:spcPts val="0"/>
                        </a:spcBef>
                        <a:spcAft>
                          <a:spcPts val="0"/>
                        </a:spcAft>
                      </a:pPr>
                      <a:r>
                        <a:rPr lang="en-GB" sz="2000" dirty="0">
                          <a:effectLst/>
                        </a:rPr>
                        <a:t>Traditional Approach</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2000" dirty="0">
                          <a:effectLst/>
                        </a:rPr>
                        <a:t>MI approach</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78767428"/>
                  </a:ext>
                </a:extLst>
              </a:tr>
              <a:tr h="788532">
                <a:tc>
                  <a:txBody>
                    <a:bodyPr/>
                    <a:lstStyle/>
                    <a:p>
                      <a:pPr marL="342900" marR="0" lvl="0" indent="-342900">
                        <a:spcBef>
                          <a:spcPts val="0"/>
                        </a:spcBef>
                        <a:spcAft>
                          <a:spcPts val="0"/>
                        </a:spcAft>
                        <a:buFont typeface="Symbol" panose="05050102010706020507" pitchFamily="18" charset="2"/>
                        <a:buChar char=""/>
                      </a:pPr>
                      <a:r>
                        <a:rPr lang="en-GB" sz="2000">
                          <a:effectLst/>
                        </a:rPr>
                        <a:t>Doctor does most of the talking</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Font typeface="Symbol" panose="05050102010706020507" pitchFamily="18" charset="2"/>
                        <a:buChar char=""/>
                      </a:pPr>
                      <a:r>
                        <a:rPr lang="en-GB" sz="2000">
                          <a:effectLst/>
                        </a:rPr>
                        <a:t>Patient does most of the talking</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26063414"/>
                  </a:ext>
                </a:extLst>
              </a:tr>
              <a:tr h="577192">
                <a:tc>
                  <a:txBody>
                    <a:bodyPr/>
                    <a:lstStyle/>
                    <a:p>
                      <a:pPr marL="342900" marR="0" lvl="0" indent="-342900">
                        <a:spcBef>
                          <a:spcPts val="0"/>
                        </a:spcBef>
                        <a:spcAft>
                          <a:spcPts val="0"/>
                        </a:spcAft>
                        <a:buFont typeface="Symbol" panose="05050102010706020507" pitchFamily="18" charset="2"/>
                        <a:buChar char=""/>
                      </a:pPr>
                      <a:r>
                        <a:rPr lang="en-GB" sz="2000">
                          <a:effectLst/>
                        </a:rPr>
                        <a:t>Patient is expected to listen</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Font typeface="Symbol" panose="05050102010706020507" pitchFamily="18" charset="2"/>
                        <a:buChar char=""/>
                      </a:pPr>
                      <a:r>
                        <a:rPr lang="en-GB" sz="2000">
                          <a:effectLst/>
                        </a:rPr>
                        <a:t>Doctor is expected to listen</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9837612"/>
                  </a:ext>
                </a:extLst>
              </a:tr>
              <a:tr h="1182797">
                <a:tc>
                  <a:txBody>
                    <a:bodyPr/>
                    <a:lstStyle/>
                    <a:p>
                      <a:pPr marL="342900" marR="0" lvl="0" indent="-342900">
                        <a:spcBef>
                          <a:spcPts val="0"/>
                        </a:spcBef>
                        <a:spcAft>
                          <a:spcPts val="0"/>
                        </a:spcAft>
                        <a:buFont typeface="Symbol" panose="05050102010706020507" pitchFamily="18" charset="2"/>
                        <a:buChar char=""/>
                      </a:pPr>
                      <a:r>
                        <a:rPr lang="en-GB" sz="2000" dirty="0">
                          <a:effectLst/>
                        </a:rPr>
                        <a:t>Help patient understand what the doctor is thinking they should do</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Font typeface="Symbol" panose="05050102010706020507" pitchFamily="18" charset="2"/>
                        <a:buChar char=""/>
                      </a:pPr>
                      <a:r>
                        <a:rPr lang="en-GB" sz="2000" dirty="0">
                          <a:effectLst/>
                        </a:rPr>
                        <a:t>Help patient understand their own motivation for change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43138981"/>
                  </a:ext>
                </a:extLst>
              </a:tr>
              <a:tr h="1154381">
                <a:tc>
                  <a:txBody>
                    <a:bodyPr/>
                    <a:lstStyle/>
                    <a:p>
                      <a:pPr marL="342900" marR="0" lvl="0" indent="-342900">
                        <a:spcBef>
                          <a:spcPts val="0"/>
                        </a:spcBef>
                        <a:spcAft>
                          <a:spcPts val="0"/>
                        </a:spcAft>
                        <a:buFont typeface="Symbol" panose="05050102010706020507" pitchFamily="18" charset="2"/>
                        <a:buChar char=""/>
                      </a:pPr>
                      <a:r>
                        <a:rPr lang="en-GB" sz="2000">
                          <a:effectLst/>
                        </a:rPr>
                        <a:t>Doctor is the expert of advice</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Font typeface="Symbol" panose="05050102010706020507" pitchFamily="18" charset="2"/>
                        <a:buChar char=""/>
                      </a:pPr>
                      <a:r>
                        <a:rPr lang="en-GB" sz="2000" dirty="0">
                          <a:effectLst/>
                        </a:rPr>
                        <a:t>Patient is the expert of their personal circumstances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1270317"/>
                  </a:ext>
                </a:extLst>
              </a:tr>
              <a:tr h="788532">
                <a:tc>
                  <a:txBody>
                    <a:bodyPr/>
                    <a:lstStyle/>
                    <a:p>
                      <a:pPr marL="342900" marR="0" lvl="0" indent="-342900">
                        <a:spcBef>
                          <a:spcPts val="0"/>
                        </a:spcBef>
                        <a:spcAft>
                          <a:spcPts val="0"/>
                        </a:spcAft>
                        <a:buFont typeface="Symbol" panose="05050102010706020507" pitchFamily="18" charset="2"/>
                        <a:buChar char=""/>
                      </a:pPr>
                      <a:r>
                        <a:rPr lang="en-GB" sz="2000">
                          <a:effectLst/>
                        </a:rPr>
                        <a:t>Power dynamics – doctor is in charge</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Font typeface="Symbol" panose="05050102010706020507" pitchFamily="18" charset="2"/>
                        <a:buChar char=""/>
                      </a:pPr>
                      <a:r>
                        <a:rPr lang="en-GB" sz="2000">
                          <a:effectLst/>
                        </a:rPr>
                        <a:t>Power dynamics – patient is in charge</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38762800"/>
                  </a:ext>
                </a:extLst>
              </a:tr>
              <a:tr h="788532">
                <a:tc>
                  <a:txBody>
                    <a:bodyPr/>
                    <a:lstStyle/>
                    <a:p>
                      <a:pPr marL="342900" marR="0" lvl="0" indent="-342900">
                        <a:spcBef>
                          <a:spcPts val="0"/>
                        </a:spcBef>
                        <a:spcAft>
                          <a:spcPts val="0"/>
                        </a:spcAft>
                        <a:buFont typeface="Symbol" panose="05050102010706020507" pitchFamily="18" charset="2"/>
                        <a:buChar char=""/>
                      </a:pPr>
                      <a:r>
                        <a:rPr lang="en-GB" sz="2000">
                          <a:effectLst/>
                        </a:rPr>
                        <a:t>Doctor = expert; Patient = recipient</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Font typeface="Symbol" panose="05050102010706020507" pitchFamily="18" charset="2"/>
                        <a:buChar char=""/>
                      </a:pPr>
                      <a:r>
                        <a:rPr lang="en-GB" sz="2000" dirty="0">
                          <a:effectLst/>
                        </a:rPr>
                        <a:t>Doctor &amp; Patient = partnership</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9422123"/>
                  </a:ext>
                </a:extLst>
              </a:tr>
            </a:tbl>
          </a:graphicData>
        </a:graphic>
      </p:graphicFrame>
    </p:spTree>
    <p:extLst>
      <p:ext uri="{BB962C8B-B14F-4D97-AF65-F5344CB8AC3E}">
        <p14:creationId xmlns:p14="http://schemas.microsoft.com/office/powerpoint/2010/main" val="1880387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8A114-48B1-8CAE-7957-F42A5956923B}"/>
              </a:ext>
            </a:extLst>
          </p:cNvPr>
          <p:cNvSpPr>
            <a:spLocks noGrp="1"/>
          </p:cNvSpPr>
          <p:nvPr>
            <p:ph type="title"/>
          </p:nvPr>
        </p:nvSpPr>
        <p:spPr/>
        <p:txBody>
          <a:bodyPr>
            <a:normAutofit/>
          </a:bodyPr>
          <a:lstStyle/>
          <a:p>
            <a:r>
              <a:rPr lang="en-GB" sz="3600" b="1" dirty="0">
                <a:solidFill>
                  <a:schemeClr val="accent4"/>
                </a:solidFill>
              </a:rPr>
              <a:t>Philosophy of MI (Spirit)</a:t>
            </a:r>
          </a:p>
        </p:txBody>
      </p:sp>
      <p:sp>
        <p:nvSpPr>
          <p:cNvPr id="3" name="Content Placeholder 2">
            <a:extLst>
              <a:ext uri="{FF2B5EF4-FFF2-40B4-BE49-F238E27FC236}">
                <a16:creationId xmlns:a16="http://schemas.microsoft.com/office/drawing/2014/main" id="{4AFEE6C2-0675-9E09-E00B-5BB2D8060BCA}"/>
              </a:ext>
            </a:extLst>
          </p:cNvPr>
          <p:cNvSpPr>
            <a:spLocks noGrp="1"/>
          </p:cNvSpPr>
          <p:nvPr>
            <p:ph idx="1"/>
          </p:nvPr>
        </p:nvSpPr>
        <p:spPr/>
        <p:txBody>
          <a:bodyPr>
            <a:normAutofit lnSpcReduction="10000"/>
          </a:bodyPr>
          <a:lstStyle/>
          <a:p>
            <a:pPr marL="342900" marR="0" lvl="0" indent="-342900">
              <a:spcBef>
                <a:spcPts val="0"/>
              </a:spcBef>
              <a:spcAft>
                <a:spcPts val="0"/>
              </a:spcAft>
              <a:buFont typeface="+mj-lt"/>
              <a:buAutoNum type="arabicPeriod"/>
            </a:pPr>
            <a:r>
              <a:rPr lang="en-GB" sz="2400" dirty="0">
                <a:effectLst/>
                <a:latin typeface="Calibri" panose="020F0502020204030204" pitchFamily="34" charset="0"/>
                <a:ea typeface="Calibri" panose="020F0502020204030204" pitchFamily="34" charset="0"/>
              </a:rPr>
              <a:t>Promote </a:t>
            </a:r>
            <a:r>
              <a:rPr lang="en-GB" sz="2400" b="1" dirty="0">
                <a:effectLst/>
                <a:latin typeface="Calibri" panose="020F0502020204030204" pitchFamily="34" charset="0"/>
                <a:ea typeface="Calibri" panose="020F0502020204030204" pitchFamily="34" charset="0"/>
              </a:rPr>
              <a:t>Collaboration</a:t>
            </a:r>
            <a:r>
              <a:rPr lang="en-GB" sz="2400" dirty="0">
                <a:effectLst/>
                <a:latin typeface="Calibri" panose="020F0502020204030204" pitchFamily="34" charset="0"/>
                <a:ea typeface="Calibri" panose="020F0502020204030204" pitchFamily="34" charset="0"/>
              </a:rPr>
              <a:t> – rather than confront or dictate</a:t>
            </a:r>
          </a:p>
          <a:p>
            <a:pPr marL="342900" marR="0" lvl="0" indent="-342900">
              <a:spcBef>
                <a:spcPts val="0"/>
              </a:spcBef>
              <a:spcAft>
                <a:spcPts val="0"/>
              </a:spcAft>
              <a:buFont typeface="+mj-lt"/>
              <a:buAutoNum type="arabicPeriod"/>
            </a:pPr>
            <a:r>
              <a:rPr lang="en-GB" sz="2400" dirty="0">
                <a:effectLst/>
                <a:latin typeface="Calibri" panose="020F0502020204030204" pitchFamily="34" charset="0"/>
                <a:ea typeface="Calibri" panose="020F0502020204030204" pitchFamily="34" charset="0"/>
              </a:rPr>
              <a:t>Enhance </a:t>
            </a:r>
            <a:r>
              <a:rPr lang="en-GB" sz="2400" b="1" dirty="0">
                <a:effectLst/>
                <a:latin typeface="Calibri" panose="020F0502020204030204" pitchFamily="34" charset="0"/>
                <a:ea typeface="Calibri" panose="020F0502020204030204" pitchFamily="34" charset="0"/>
              </a:rPr>
              <a:t>Autonomy</a:t>
            </a:r>
            <a:r>
              <a:rPr lang="en-GB" sz="2400" dirty="0">
                <a:effectLst/>
                <a:latin typeface="Calibri" panose="020F0502020204030204" pitchFamily="34" charset="0"/>
                <a:ea typeface="Calibri" panose="020F0502020204030204" pitchFamily="34" charset="0"/>
              </a:rPr>
              <a:t> – rather than your authority</a:t>
            </a:r>
          </a:p>
          <a:p>
            <a:pPr marL="342900" marR="0" lvl="0" indent="-342900">
              <a:spcBef>
                <a:spcPts val="0"/>
              </a:spcBef>
              <a:spcAft>
                <a:spcPts val="0"/>
              </a:spcAft>
              <a:buFont typeface="+mj-lt"/>
              <a:buAutoNum type="arabicPeriod"/>
            </a:pPr>
            <a:r>
              <a:rPr lang="en-GB" sz="2400" b="1" dirty="0">
                <a:effectLst/>
                <a:latin typeface="Calibri" panose="020F0502020204030204" pitchFamily="34" charset="0"/>
                <a:ea typeface="Calibri" panose="020F0502020204030204" pitchFamily="34" charset="0"/>
              </a:rPr>
              <a:t>Evoke</a:t>
            </a:r>
            <a:r>
              <a:rPr lang="en-GB" sz="2400" dirty="0">
                <a:effectLst/>
                <a:latin typeface="Calibri" panose="020F0502020204030204" pitchFamily="34" charset="0"/>
                <a:ea typeface="Calibri" panose="020F0502020204030204" pitchFamily="34" charset="0"/>
              </a:rPr>
              <a:t> – draw out rather than impose your ideas</a:t>
            </a:r>
          </a:p>
          <a:p>
            <a:pPr marL="342900" marR="0" lvl="0" indent="-342900">
              <a:spcBef>
                <a:spcPts val="0"/>
              </a:spcBef>
              <a:spcAft>
                <a:spcPts val="0"/>
              </a:spcAft>
              <a:buFont typeface="+mj-lt"/>
              <a:buAutoNum type="arabicPeriod"/>
            </a:pPr>
            <a:r>
              <a:rPr lang="en-GB" sz="2400" b="1" dirty="0">
                <a:effectLst/>
                <a:latin typeface="Calibri" panose="020F0502020204030204" pitchFamily="34" charset="0"/>
                <a:ea typeface="Calibri" panose="020F0502020204030204" pitchFamily="34" charset="0"/>
              </a:rPr>
              <a:t>Compassion</a:t>
            </a:r>
            <a:r>
              <a:rPr lang="en-GB" sz="2400" dirty="0">
                <a:effectLst/>
                <a:latin typeface="Calibri" panose="020F0502020204030204" pitchFamily="34" charset="0"/>
                <a:ea typeface="Calibri" panose="020F0502020204030204" pitchFamily="34" charset="0"/>
              </a:rPr>
              <a:t> </a:t>
            </a:r>
          </a:p>
          <a:p>
            <a:pPr marL="342900" marR="0" lvl="0" indent="-342900">
              <a:spcBef>
                <a:spcPts val="0"/>
              </a:spcBef>
              <a:spcAft>
                <a:spcPts val="0"/>
              </a:spcAft>
              <a:buFont typeface="+mj-lt"/>
              <a:buAutoNum type="arabicPeriod"/>
            </a:pPr>
            <a:endParaRPr lang="en-GB" sz="2400" dirty="0">
              <a:latin typeface="Calibri" panose="020F0502020204030204" pitchFamily="34" charset="0"/>
              <a:ea typeface="Calibri" panose="020F0502020204030204" pitchFamily="34" charset="0"/>
            </a:endParaRPr>
          </a:p>
          <a:p>
            <a:pPr marL="0" marR="0" lvl="0" indent="0">
              <a:spcBef>
                <a:spcPts val="0"/>
              </a:spcBef>
              <a:spcAft>
                <a:spcPts val="0"/>
              </a:spcAft>
              <a:buNone/>
            </a:pPr>
            <a:r>
              <a:rPr lang="en-GB" sz="2400" dirty="0">
                <a:latin typeface="Calibri" panose="020F0502020204030204" pitchFamily="34" charset="0"/>
                <a:ea typeface="Calibri" panose="020F0502020204030204" pitchFamily="34" charset="0"/>
              </a:rPr>
              <a:t>Additions by me…</a:t>
            </a:r>
            <a:endParaRPr lang="en-GB" sz="24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pPr>
            <a:r>
              <a:rPr lang="en-GB" sz="2400" b="1" dirty="0">
                <a:effectLst/>
                <a:latin typeface="Calibri" panose="020F0502020204030204" pitchFamily="34" charset="0"/>
                <a:ea typeface="Calibri" panose="020F0502020204030204" pitchFamily="34" charset="0"/>
              </a:rPr>
              <a:t>Empathy </a:t>
            </a:r>
            <a:endParaRPr lang="en-GB" sz="24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pPr>
            <a:r>
              <a:rPr lang="en-GB" sz="2400" b="1" dirty="0">
                <a:effectLst/>
                <a:latin typeface="Calibri" panose="020F0502020204030204" pitchFamily="34" charset="0"/>
                <a:ea typeface="Calibri" panose="020F0502020204030204" pitchFamily="34" charset="0"/>
              </a:rPr>
              <a:t>Respect</a:t>
            </a:r>
          </a:p>
          <a:p>
            <a:pPr marL="342900" marR="0" lvl="0" indent="-342900">
              <a:spcBef>
                <a:spcPts val="0"/>
              </a:spcBef>
              <a:spcAft>
                <a:spcPts val="0"/>
              </a:spcAft>
              <a:buFont typeface="+mj-lt"/>
              <a:buAutoNum type="arabicPeriod"/>
            </a:pPr>
            <a:r>
              <a:rPr lang="en-GB" sz="2400" b="1" dirty="0">
                <a:latin typeface="Calibri" panose="020F0502020204030204" pitchFamily="34" charset="0"/>
                <a:ea typeface="Calibri" panose="020F0502020204030204" pitchFamily="34" charset="0"/>
              </a:rPr>
              <a:t>Genuine Interest</a:t>
            </a:r>
            <a:endParaRPr lang="en-GB" sz="2400" dirty="0">
              <a:effectLst/>
              <a:latin typeface="Calibri" panose="020F0502020204030204" pitchFamily="34" charset="0"/>
              <a:ea typeface="Calibri" panose="020F0502020204030204" pitchFamily="34" charset="0"/>
            </a:endParaRPr>
          </a:p>
          <a:p>
            <a:endParaRPr lang="en-GB" sz="2400" dirty="0"/>
          </a:p>
          <a:p>
            <a:r>
              <a:rPr lang="en-GB" sz="2400" b="1" dirty="0">
                <a:effectLst/>
                <a:latin typeface="Calibri" panose="020F0502020204030204" pitchFamily="34" charset="0"/>
                <a:ea typeface="Calibri" panose="020F0502020204030204" pitchFamily="34" charset="0"/>
              </a:rPr>
              <a:t>Empathy</a:t>
            </a:r>
            <a:r>
              <a:rPr lang="en-GB" sz="2400" b="1" dirty="0">
                <a:latin typeface="Calibri" panose="020F0502020204030204" pitchFamily="34" charset="0"/>
                <a:ea typeface="Calibri" panose="020F0502020204030204" pitchFamily="34" charset="0"/>
              </a:rPr>
              <a:t> </a:t>
            </a:r>
            <a:r>
              <a:rPr lang="en-GB" sz="2400" dirty="0">
                <a:latin typeface="Calibri" panose="020F0502020204030204" pitchFamily="34" charset="0"/>
                <a:ea typeface="Calibri" panose="020F0502020204030204" pitchFamily="34" charset="0"/>
              </a:rPr>
              <a:t>is when you feel what someone else feels alone.  </a:t>
            </a:r>
          </a:p>
          <a:p>
            <a:r>
              <a:rPr lang="en-GB" sz="2400" b="1" dirty="0">
                <a:effectLst/>
                <a:latin typeface="Calibri" panose="020F0502020204030204" pitchFamily="34" charset="0"/>
                <a:ea typeface="Calibri" panose="020F0502020204030204" pitchFamily="34" charset="0"/>
              </a:rPr>
              <a:t>Compassion</a:t>
            </a:r>
            <a:r>
              <a:rPr lang="en-GB" sz="2400" dirty="0">
                <a:effectLst/>
                <a:latin typeface="Calibri" panose="020F0502020204030204" pitchFamily="34" charset="0"/>
                <a:ea typeface="Calibri" panose="020F0502020204030204" pitchFamily="34" charset="0"/>
              </a:rPr>
              <a:t> is an emotion that causes you to feel what someone else feels and want to </a:t>
            </a:r>
            <a:r>
              <a:rPr lang="en-GB" sz="2400" b="1" dirty="0">
                <a:effectLst/>
                <a:latin typeface="Calibri" panose="020F0502020204030204" pitchFamily="34" charset="0"/>
                <a:ea typeface="Calibri" panose="020F0502020204030204" pitchFamily="34" charset="0"/>
              </a:rPr>
              <a:t>relieve their suffering</a:t>
            </a:r>
            <a:r>
              <a:rPr lang="en-GB" sz="2400" dirty="0">
                <a:effectLst/>
                <a:latin typeface="Calibri" panose="020F0502020204030204" pitchFamily="34" charset="0"/>
                <a:ea typeface="Calibri" panose="020F0502020204030204" pitchFamily="34" charset="0"/>
              </a:rPr>
              <a:t>. Compassion involves</a:t>
            </a:r>
          </a:p>
          <a:p>
            <a:endParaRPr lang="en-GB" dirty="0"/>
          </a:p>
        </p:txBody>
      </p:sp>
    </p:spTree>
    <p:extLst>
      <p:ext uri="{BB962C8B-B14F-4D97-AF65-F5344CB8AC3E}">
        <p14:creationId xmlns:p14="http://schemas.microsoft.com/office/powerpoint/2010/main" val="2818137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wipe(down)">
                                      <p:cBhvr>
                                        <p:cTn id="25" dur="500"/>
                                        <p:tgtEl>
                                          <p:spTgt spid="3">
                                            <p:txEl>
                                              <p:pRg st="5" end="5"/>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wipe(down)">
                                      <p:cBhvr>
                                        <p:cTn id="28" dur="500"/>
                                        <p:tgtEl>
                                          <p:spTgt spid="3">
                                            <p:txEl>
                                              <p:pRg st="6" end="6"/>
                                            </p:txEl>
                                          </p:spTgt>
                                        </p:tgtEl>
                                      </p:cBhvr>
                                    </p:animEffect>
                                  </p:childTnLst>
                                </p:cTn>
                              </p:par>
                              <p:par>
                                <p:cTn id="29" presetID="22" presetClass="entr" presetSubtype="4"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wipe(down)">
                                      <p:cBhvr>
                                        <p:cTn id="31" dur="500"/>
                                        <p:tgtEl>
                                          <p:spTgt spid="3">
                                            <p:txEl>
                                              <p:pRg st="7" end="7"/>
                                            </p:txEl>
                                          </p:spTgt>
                                        </p:tgtEl>
                                      </p:cBhvr>
                                    </p:animEffect>
                                  </p:childTnLst>
                                </p:cTn>
                              </p:par>
                              <p:par>
                                <p:cTn id="32" presetID="22" presetClass="entr" presetSubtype="4" fill="hold" nodeType="with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wipe(down)">
                                      <p:cBhvr>
                                        <p:cTn id="34" dur="500"/>
                                        <p:tgtEl>
                                          <p:spTgt spid="3">
                                            <p:txEl>
                                              <p:pRg st="8" end="8"/>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circle(in)">
                                      <p:cBhvr>
                                        <p:cTn id="39" dur="2000"/>
                                        <p:tgtEl>
                                          <p:spTgt spid="3">
                                            <p:txEl>
                                              <p:pRg st="10" end="10"/>
                                            </p:txEl>
                                          </p:spTgt>
                                        </p:tgtEl>
                                      </p:cBhvr>
                                    </p:animEffect>
                                  </p:childTnLst>
                                </p:cTn>
                              </p:par>
                              <p:par>
                                <p:cTn id="40" presetID="6" presetClass="entr" presetSubtype="16" fill="hold" nodeType="with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circle(in)">
                                      <p:cBhvr>
                                        <p:cTn id="42" dur="2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91A82-E610-3B63-AEC6-77105B1D2BE9}"/>
              </a:ext>
            </a:extLst>
          </p:cNvPr>
          <p:cNvSpPr>
            <a:spLocks noGrp="1"/>
          </p:cNvSpPr>
          <p:nvPr>
            <p:ph type="title"/>
          </p:nvPr>
        </p:nvSpPr>
        <p:spPr/>
        <p:txBody>
          <a:bodyPr>
            <a:normAutofit/>
          </a:bodyPr>
          <a:lstStyle/>
          <a:p>
            <a:r>
              <a:rPr lang="en-GB" sz="3600" b="1" dirty="0">
                <a:solidFill>
                  <a:schemeClr val="accent4"/>
                </a:solidFill>
              </a:rPr>
              <a:t>Prerequisites required from you</a:t>
            </a:r>
          </a:p>
        </p:txBody>
      </p:sp>
      <p:sp>
        <p:nvSpPr>
          <p:cNvPr id="3" name="Content Placeholder 2">
            <a:extLst>
              <a:ext uri="{FF2B5EF4-FFF2-40B4-BE49-F238E27FC236}">
                <a16:creationId xmlns:a16="http://schemas.microsoft.com/office/drawing/2014/main" id="{164EC9B9-3EB2-3AF3-5F6A-10EF20FED8FB}"/>
              </a:ext>
            </a:extLst>
          </p:cNvPr>
          <p:cNvSpPr>
            <a:spLocks noGrp="1"/>
          </p:cNvSpPr>
          <p:nvPr>
            <p:ph idx="1"/>
          </p:nvPr>
        </p:nvSpPr>
        <p:spPr>
          <a:xfrm>
            <a:off x="668517" y="1505113"/>
            <a:ext cx="10515600" cy="4351338"/>
          </a:xfrm>
        </p:spPr>
        <p:txBody>
          <a:bodyPr>
            <a:noAutofit/>
          </a:bodyPr>
          <a:lstStyle/>
          <a:p>
            <a:r>
              <a:rPr lang="en-GB" sz="1800" dirty="0">
                <a:ea typeface="Times New Roman" panose="02020603050405020304" pitchFamily="18" charset="0"/>
              </a:rPr>
              <a:t>E</a:t>
            </a:r>
            <a:r>
              <a:rPr lang="en-GB" sz="1800" dirty="0">
                <a:effectLst/>
                <a:ea typeface="Times New Roman" panose="02020603050405020304" pitchFamily="18" charset="0"/>
              </a:rPr>
              <a:t>very bad habit was once a solution to a problem</a:t>
            </a:r>
          </a:p>
          <a:p>
            <a:r>
              <a:rPr lang="en-GB" sz="1800" dirty="0">
                <a:effectLst/>
                <a:ea typeface="Calibri" panose="020F0502020204030204" pitchFamily="34" charset="0"/>
              </a:rPr>
              <a:t>People are generally better persuaded by the reasons which they have themselves discovered than by those which have come into the mind of others.”  </a:t>
            </a:r>
            <a:r>
              <a:rPr lang="en-GB" sz="1800" i="1" dirty="0">
                <a:effectLst/>
                <a:ea typeface="Calibri" panose="020F0502020204030204" pitchFamily="34" charset="0"/>
                <a:cs typeface="Times New Roman" panose="02020603050405020304" pitchFamily="18" charset="0"/>
              </a:rPr>
              <a:t>Blaise Pascal in Pascal Pensées, #10, 1660</a:t>
            </a:r>
          </a:p>
          <a:p>
            <a:r>
              <a:rPr lang="en-GB" sz="1800" dirty="0">
                <a:effectLst/>
                <a:ea typeface="Calibri" panose="020F0502020204030204" pitchFamily="34" charset="0"/>
                <a:cs typeface="Times New Roman" panose="02020603050405020304" pitchFamily="18" charset="0"/>
              </a:rPr>
              <a:t>The </a:t>
            </a:r>
            <a:r>
              <a:rPr lang="en-GB" sz="1800" dirty="0" err="1">
                <a:effectLst/>
                <a:ea typeface="Calibri" panose="020F0502020204030204" pitchFamily="34" charset="0"/>
                <a:cs typeface="Times New Roman" panose="02020603050405020304" pitchFamily="18" charset="0"/>
              </a:rPr>
              <a:t>Michaelangelo</a:t>
            </a:r>
            <a:r>
              <a:rPr lang="en-GB" sz="1800" dirty="0">
                <a:effectLst/>
                <a:ea typeface="Calibri" panose="020F0502020204030204" pitchFamily="34" charset="0"/>
                <a:cs typeface="Times New Roman" panose="02020603050405020304" pitchFamily="18" charset="0"/>
              </a:rPr>
              <a:t> Effect</a:t>
            </a:r>
          </a:p>
          <a:p>
            <a:r>
              <a:rPr lang="en-GB" sz="1800" dirty="0">
                <a:effectLst/>
                <a:ea typeface="Calibri" panose="020F0502020204030204" pitchFamily="34" charset="0"/>
                <a:cs typeface="Times New Roman" panose="02020603050405020304" pitchFamily="18" charset="0"/>
              </a:rPr>
              <a:t>The song you are singing in the consultation is the patient’s song – not your song.</a:t>
            </a:r>
          </a:p>
          <a:p>
            <a:r>
              <a:rPr lang="en-GB" sz="1800" dirty="0">
                <a:effectLst/>
                <a:ea typeface="Calibri" panose="020F0502020204030204" pitchFamily="34" charset="0"/>
                <a:cs typeface="Times New Roman" panose="02020603050405020304" pitchFamily="18" charset="0"/>
              </a:rPr>
              <a:t>Dance with the patient, not wrestle</a:t>
            </a:r>
            <a:r>
              <a:rPr lang="en-GB" sz="1800" dirty="0">
                <a:ea typeface="Calibri" panose="020F0502020204030204" pitchFamily="34" charset="0"/>
                <a:cs typeface="Times New Roman" panose="02020603050405020304" pitchFamily="18" charset="0"/>
              </a:rPr>
              <a:t>.  No pull/pushing.</a:t>
            </a:r>
          </a:p>
          <a:p>
            <a:r>
              <a:rPr lang="en-GB" sz="1800" dirty="0">
                <a:effectLst/>
                <a:ea typeface="Calibri" panose="020F0502020204030204" pitchFamily="34" charset="0"/>
                <a:cs typeface="Times New Roman" panose="02020603050405020304" pitchFamily="18" charset="0"/>
              </a:rPr>
              <a:t>Promote self-efficacy. </a:t>
            </a:r>
            <a:r>
              <a:rPr lang="en-GB" sz="1800" dirty="0">
                <a:effectLst/>
                <a:ea typeface="Calibri" panose="020F0502020204030204" pitchFamily="34" charset="0"/>
              </a:rPr>
              <a:t>Nurture hope and optimism.</a:t>
            </a:r>
            <a:endParaRPr lang="en-GB" sz="1800" dirty="0">
              <a:ea typeface="Calibri" panose="020F0502020204030204" pitchFamily="34" charset="0"/>
              <a:cs typeface="Times New Roman" panose="02020603050405020304" pitchFamily="18" charset="0"/>
            </a:endParaRPr>
          </a:p>
          <a:p>
            <a:r>
              <a:rPr lang="en-GB" sz="1800" dirty="0">
                <a:effectLst/>
                <a:ea typeface="Times New Roman" panose="02020603050405020304" pitchFamily="18" charset="0"/>
              </a:rPr>
              <a:t>you are less the problem-solver who figures things out, and more the guide.</a:t>
            </a:r>
            <a:endParaRPr lang="en-GB" sz="1800" dirty="0">
              <a:effectLst/>
              <a:ea typeface="Times New Roman" panose="02020603050405020304" pitchFamily="18" charset="0"/>
              <a:cs typeface="Times New Roman" panose="02020603050405020304" pitchFamily="18" charset="0"/>
            </a:endParaRPr>
          </a:p>
          <a:p>
            <a:r>
              <a:rPr lang="en-GB" sz="1800" dirty="0">
                <a:effectLst/>
                <a:ea typeface="Calibri" panose="020F0502020204030204" pitchFamily="34" charset="0"/>
                <a:cs typeface="Times New Roman" panose="02020603050405020304" pitchFamily="18" charset="0"/>
              </a:rPr>
              <a:t>Provide Paternal Scaffolding.</a:t>
            </a:r>
            <a:endParaRPr lang="en-GB" sz="1800" dirty="0">
              <a:ea typeface="Calibri" panose="020F0502020204030204" pitchFamily="34" charset="0"/>
              <a:cs typeface="Times New Roman" panose="02020603050405020304" pitchFamily="18" charset="0"/>
            </a:endParaRPr>
          </a:p>
          <a:p>
            <a:r>
              <a:rPr lang="en-GB" sz="1800" dirty="0">
                <a:effectLst/>
                <a:ea typeface="Calibri" panose="020F0502020204030204" pitchFamily="34" charset="0"/>
                <a:cs typeface="Times New Roman" panose="02020603050405020304" pitchFamily="18" charset="0"/>
              </a:rPr>
              <a:t>Develop shared management plans</a:t>
            </a:r>
            <a:endParaRPr lang="en-GB" sz="1800" i="1" dirty="0">
              <a:ea typeface="Calibri" panose="020F0502020204030204" pitchFamily="34" charset="0"/>
              <a:cs typeface="Times New Roman" panose="02020603050405020304" pitchFamily="18" charset="0"/>
            </a:endParaRPr>
          </a:p>
          <a:p>
            <a:r>
              <a:rPr lang="en-GB" sz="1800" dirty="0">
                <a:effectLst/>
                <a:ea typeface="Calibri" panose="020F0502020204030204" pitchFamily="34" charset="0"/>
                <a:cs typeface="Times New Roman" panose="02020603050405020304" pitchFamily="18" charset="0"/>
              </a:rPr>
              <a:t>Stop seeing resistance, denial and a low readiness to change as poor patient traits.</a:t>
            </a:r>
          </a:p>
          <a:p>
            <a:r>
              <a:rPr lang="en-GB" sz="1800" dirty="0">
                <a:effectLst/>
                <a:ea typeface="Calibri" panose="020F0502020204030204" pitchFamily="34" charset="0"/>
                <a:cs typeface="Times New Roman" panose="02020603050405020304" pitchFamily="18" charset="0"/>
              </a:rPr>
              <a:t>Don’t be disappointed by relapse.</a:t>
            </a:r>
          </a:p>
          <a:p>
            <a:r>
              <a:rPr lang="en-GB" sz="1800" dirty="0">
                <a:effectLst/>
                <a:ea typeface="Calibri" panose="020F0502020204030204" pitchFamily="34" charset="0"/>
                <a:cs typeface="Times New Roman" panose="02020603050405020304" pitchFamily="18" charset="0"/>
              </a:rPr>
              <a:t>Don’t do it all in one go.</a:t>
            </a:r>
            <a:endParaRPr lang="en-GB" sz="1800" dirty="0"/>
          </a:p>
        </p:txBody>
      </p:sp>
    </p:spTree>
    <p:extLst>
      <p:ext uri="{BB962C8B-B14F-4D97-AF65-F5344CB8AC3E}">
        <p14:creationId xmlns:p14="http://schemas.microsoft.com/office/powerpoint/2010/main" val="585279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AF65-400A-E1AE-9427-B2196E8D30AE}"/>
              </a:ext>
            </a:extLst>
          </p:cNvPr>
          <p:cNvSpPr>
            <a:spLocks noGrp="1"/>
          </p:cNvSpPr>
          <p:nvPr>
            <p:ph type="title"/>
          </p:nvPr>
        </p:nvSpPr>
        <p:spPr/>
        <p:txBody>
          <a:bodyPr/>
          <a:lstStyle/>
          <a:p>
            <a:r>
              <a:rPr lang="en-GB" dirty="0" err="1">
                <a:solidFill>
                  <a:schemeClr val="bg1"/>
                </a:solidFill>
              </a:rPr>
              <a:t>Diclemente</a:t>
            </a:r>
            <a:r>
              <a:rPr lang="en-GB" dirty="0">
                <a:solidFill>
                  <a:schemeClr val="bg1"/>
                </a:solidFill>
              </a:rPr>
              <a:t> &amp; Prochaska</a:t>
            </a:r>
          </a:p>
        </p:txBody>
      </p:sp>
      <p:sp>
        <p:nvSpPr>
          <p:cNvPr id="3" name="Content Placeholder 2">
            <a:extLst>
              <a:ext uri="{FF2B5EF4-FFF2-40B4-BE49-F238E27FC236}">
                <a16:creationId xmlns:a16="http://schemas.microsoft.com/office/drawing/2014/main" id="{AE293981-528E-A1E2-7FBB-0214BB6D63E3}"/>
              </a:ext>
            </a:extLst>
          </p:cNvPr>
          <p:cNvSpPr>
            <a:spLocks noGrp="1"/>
          </p:cNvSpPr>
          <p:nvPr>
            <p:ph idx="1"/>
          </p:nvPr>
        </p:nvSpPr>
        <p:spPr/>
        <p:txBody>
          <a:bodyPr/>
          <a:lstStyle/>
          <a:p>
            <a:r>
              <a:rPr lang="en-GB" dirty="0">
                <a:solidFill>
                  <a:schemeClr val="bg1"/>
                </a:solidFill>
              </a:rPr>
              <a:t>Transtheoretical model 1983</a:t>
            </a:r>
          </a:p>
        </p:txBody>
      </p:sp>
      <p:grpSp>
        <p:nvGrpSpPr>
          <p:cNvPr id="4" name="Group 3">
            <a:extLst>
              <a:ext uri="{FF2B5EF4-FFF2-40B4-BE49-F238E27FC236}">
                <a16:creationId xmlns:a16="http://schemas.microsoft.com/office/drawing/2014/main" id="{C3224A8C-E631-5DAF-D6FA-22AB8E849E84}"/>
              </a:ext>
            </a:extLst>
          </p:cNvPr>
          <p:cNvGrpSpPr>
            <a:grpSpLocks/>
          </p:cNvGrpSpPr>
          <p:nvPr/>
        </p:nvGrpSpPr>
        <p:grpSpPr bwMode="auto">
          <a:xfrm>
            <a:off x="5206800" y="594043"/>
            <a:ext cx="6584316" cy="5669914"/>
            <a:chOff x="0" y="0"/>
            <a:chExt cx="20000" cy="19999"/>
          </a:xfrm>
        </p:grpSpPr>
        <p:sp>
          <p:nvSpPr>
            <p:cNvPr id="5" name="Arc 29">
              <a:extLst>
                <a:ext uri="{FF2B5EF4-FFF2-40B4-BE49-F238E27FC236}">
                  <a16:creationId xmlns:a16="http://schemas.microsoft.com/office/drawing/2014/main" id="{6D01A6B3-8C43-2E53-D603-5D89B78FD6BD}"/>
                </a:ext>
              </a:extLst>
            </p:cNvPr>
            <p:cNvSpPr>
              <a:spLocks/>
            </p:cNvSpPr>
            <p:nvPr/>
          </p:nvSpPr>
          <p:spPr bwMode="auto">
            <a:xfrm flipH="1">
              <a:off x="3055" y="968"/>
              <a:ext cx="6390" cy="774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2540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6" name="Rectangle 5">
              <a:extLst>
                <a:ext uri="{FF2B5EF4-FFF2-40B4-BE49-F238E27FC236}">
                  <a16:creationId xmlns:a16="http://schemas.microsoft.com/office/drawing/2014/main" id="{693936AA-94CE-DFC0-6F5F-3F1E19F55A63}"/>
                </a:ext>
              </a:extLst>
            </p:cNvPr>
            <p:cNvSpPr>
              <a:spLocks noChangeArrowheads="1"/>
            </p:cNvSpPr>
            <p:nvPr/>
          </p:nvSpPr>
          <p:spPr bwMode="auto">
            <a:xfrm>
              <a:off x="0" y="8386"/>
              <a:ext cx="5001" cy="3550"/>
            </a:xfrm>
            <a:prstGeom prst="rect">
              <a:avLst/>
            </a:prstGeom>
            <a:solidFill>
              <a:srgbClr val="FFFFFF"/>
            </a:solidFill>
            <a:ln w="9525">
              <a:solidFill>
                <a:srgbClr val="000000"/>
              </a:solidFill>
              <a:miter lim="800000"/>
              <a:headEnd/>
              <a:tailEnd/>
            </a:ln>
          </p:spPr>
          <p:txBody>
            <a:bodyPr rot="0" vert="horz" wrap="square" lIns="12700" tIns="12700" rIns="12700" bIns="12700" anchor="t" anchorCtr="0" upright="1">
              <a:noAutofit/>
            </a:bodyPr>
            <a:lstStyle/>
            <a:p>
              <a:pPr marL="0" marR="0">
                <a:lnSpc>
                  <a:spcPct val="107000"/>
                </a:lnSpc>
                <a:spcBef>
                  <a:spcPts val="0"/>
                </a:spcBef>
                <a:spcAft>
                  <a:spcPts val="800"/>
                </a:spcAft>
              </a:pPr>
              <a:r>
                <a:rPr lang="en-GB"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GB" sz="1100"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START</a:t>
              </a:r>
              <a:endParaRPr lang="en-GB"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GB"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Explore health belief </a:t>
              </a:r>
            </a:p>
            <a:p>
              <a:pPr marL="0" marR="0">
                <a:lnSpc>
                  <a:spcPct val="107000"/>
                </a:lnSpc>
                <a:spcBef>
                  <a:spcPts val="0"/>
                </a:spcBef>
                <a:spcAft>
                  <a:spcPts val="800"/>
                </a:spcAft>
              </a:pPr>
              <a:r>
                <a:rPr lang="en-GB"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and establish </a:t>
              </a:r>
              <a:r>
                <a:rPr lang="en-GB" sz="1100" dirty="0">
                  <a:effectLst/>
                  <a:latin typeface="Calibri" panose="020F0502020204030204" pitchFamily="34" charset="0"/>
                  <a:ea typeface="Calibri" panose="020F0502020204030204" pitchFamily="34" charset="0"/>
                  <a:cs typeface="Times New Roman" panose="02020603050405020304" pitchFamily="18" charset="0"/>
                </a:rPr>
                <a:t>readiness </a:t>
              </a:r>
            </a:p>
            <a:p>
              <a:pPr marL="0" marR="0">
                <a:lnSpc>
                  <a:spcPct val="107000"/>
                </a:lnSpc>
                <a:spcBef>
                  <a:spcPts val="0"/>
                </a:spcBef>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for change</a:t>
              </a:r>
            </a:p>
          </p:txBody>
        </p:sp>
        <p:sp>
          <p:nvSpPr>
            <p:cNvPr id="7" name="Oval 6">
              <a:extLst>
                <a:ext uri="{FF2B5EF4-FFF2-40B4-BE49-F238E27FC236}">
                  <a16:creationId xmlns:a16="http://schemas.microsoft.com/office/drawing/2014/main" id="{97D467B5-82C0-9AB8-8FAA-F8DEF064E3A0}"/>
                </a:ext>
              </a:extLst>
            </p:cNvPr>
            <p:cNvSpPr>
              <a:spLocks noChangeArrowheads="1"/>
            </p:cNvSpPr>
            <p:nvPr/>
          </p:nvSpPr>
          <p:spPr bwMode="auto">
            <a:xfrm>
              <a:off x="4722" y="2258"/>
              <a:ext cx="13611" cy="15806"/>
            </a:xfrm>
            <a:prstGeom prst="ellipse">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endParaRPr lang="en-GB" dirty="0"/>
            </a:p>
          </p:txBody>
        </p:sp>
        <p:cxnSp>
          <p:nvCxnSpPr>
            <p:cNvPr id="8" name="Line 32">
              <a:extLst>
                <a:ext uri="{FF2B5EF4-FFF2-40B4-BE49-F238E27FC236}">
                  <a16:creationId xmlns:a16="http://schemas.microsoft.com/office/drawing/2014/main" id="{70E273F4-6FF3-0458-1A2C-7C4DC7D87A67}"/>
                </a:ext>
              </a:extLst>
            </p:cNvPr>
            <p:cNvCxnSpPr>
              <a:cxnSpLocks noChangeShapeType="1"/>
            </p:cNvCxnSpPr>
            <p:nvPr/>
          </p:nvCxnSpPr>
          <p:spPr bwMode="auto">
            <a:xfrm flipV="1">
              <a:off x="11387" y="2581"/>
              <a:ext cx="1669" cy="7420"/>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cxnSp>
        <p:cxnSp>
          <p:nvCxnSpPr>
            <p:cNvPr id="9" name="Line 33">
              <a:extLst>
                <a:ext uri="{FF2B5EF4-FFF2-40B4-BE49-F238E27FC236}">
                  <a16:creationId xmlns:a16="http://schemas.microsoft.com/office/drawing/2014/main" id="{E2641292-DB89-2C75-6AC4-F8EFE875A9E4}"/>
                </a:ext>
              </a:extLst>
            </p:cNvPr>
            <p:cNvCxnSpPr>
              <a:cxnSpLocks noChangeShapeType="1"/>
            </p:cNvCxnSpPr>
            <p:nvPr/>
          </p:nvCxnSpPr>
          <p:spPr bwMode="auto">
            <a:xfrm flipH="1">
              <a:off x="11387" y="9676"/>
              <a:ext cx="6946" cy="325"/>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cxnSp>
        <p:cxnSp>
          <p:nvCxnSpPr>
            <p:cNvPr id="10" name="Line 34">
              <a:extLst>
                <a:ext uri="{FF2B5EF4-FFF2-40B4-BE49-F238E27FC236}">
                  <a16:creationId xmlns:a16="http://schemas.microsoft.com/office/drawing/2014/main" id="{B89A1073-D803-61C3-2A6F-D4F4DD53BE04}"/>
                </a:ext>
              </a:extLst>
            </p:cNvPr>
            <p:cNvCxnSpPr>
              <a:cxnSpLocks noChangeShapeType="1"/>
            </p:cNvCxnSpPr>
            <p:nvPr/>
          </p:nvCxnSpPr>
          <p:spPr bwMode="auto">
            <a:xfrm>
              <a:off x="11387" y="9999"/>
              <a:ext cx="3613" cy="7097"/>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cxnSp>
        <p:cxnSp>
          <p:nvCxnSpPr>
            <p:cNvPr id="11" name="Line 35">
              <a:extLst>
                <a:ext uri="{FF2B5EF4-FFF2-40B4-BE49-F238E27FC236}">
                  <a16:creationId xmlns:a16="http://schemas.microsoft.com/office/drawing/2014/main" id="{F1EE4365-1F40-56D0-D2C2-BA50697C7BAF}"/>
                </a:ext>
              </a:extLst>
            </p:cNvPr>
            <p:cNvCxnSpPr>
              <a:cxnSpLocks noChangeShapeType="1"/>
            </p:cNvCxnSpPr>
            <p:nvPr/>
          </p:nvCxnSpPr>
          <p:spPr bwMode="auto">
            <a:xfrm flipH="1">
              <a:off x="6388" y="9999"/>
              <a:ext cx="5001" cy="5162"/>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cxnSp>
        <p:cxnSp>
          <p:nvCxnSpPr>
            <p:cNvPr id="12" name="Line 36">
              <a:extLst>
                <a:ext uri="{FF2B5EF4-FFF2-40B4-BE49-F238E27FC236}">
                  <a16:creationId xmlns:a16="http://schemas.microsoft.com/office/drawing/2014/main" id="{6D48FB70-5686-71D1-5813-6D1832B0FD85}"/>
                </a:ext>
              </a:extLst>
            </p:cNvPr>
            <p:cNvCxnSpPr>
              <a:cxnSpLocks noChangeShapeType="1"/>
            </p:cNvCxnSpPr>
            <p:nvPr/>
          </p:nvCxnSpPr>
          <p:spPr bwMode="auto">
            <a:xfrm flipH="1" flipV="1">
              <a:off x="5833" y="5806"/>
              <a:ext cx="5556" cy="4195"/>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cxnSp>
        <p:sp>
          <p:nvSpPr>
            <p:cNvPr id="13" name="Rectangle 12">
              <a:extLst>
                <a:ext uri="{FF2B5EF4-FFF2-40B4-BE49-F238E27FC236}">
                  <a16:creationId xmlns:a16="http://schemas.microsoft.com/office/drawing/2014/main" id="{1234E0B7-2C57-BE7B-04E4-DDA73E964470}"/>
                </a:ext>
              </a:extLst>
            </p:cNvPr>
            <p:cNvSpPr>
              <a:spLocks noChangeArrowheads="1"/>
            </p:cNvSpPr>
            <p:nvPr/>
          </p:nvSpPr>
          <p:spPr bwMode="auto">
            <a:xfrm>
              <a:off x="8888" y="0"/>
              <a:ext cx="3057" cy="1615"/>
            </a:xfrm>
            <a:prstGeom prst="rect">
              <a:avLst/>
            </a:prstGeom>
            <a:solidFill>
              <a:srgbClr val="FFFFFF"/>
            </a:solidFill>
            <a:ln w="9525">
              <a:solidFill>
                <a:srgbClr val="000000"/>
              </a:solidFill>
              <a:miter lim="800000"/>
              <a:headEnd/>
              <a:tailEnd/>
            </a:ln>
          </p:spPr>
          <p:txBody>
            <a:bodyPr rot="0" vert="horz" wrap="square" lIns="12700" tIns="12700" rIns="12700" bIns="12700" anchor="t" anchorCtr="0" upright="1">
              <a:noAutofit/>
            </a:bodyPr>
            <a:lstStyle/>
            <a:p>
              <a:pPr marL="0" marR="0">
                <a:lnSpc>
                  <a:spcPct val="107000"/>
                </a:lnSpc>
                <a:spcBef>
                  <a:spcPts val="0"/>
                </a:spcBef>
                <a:spcAft>
                  <a:spcPts val="800"/>
                </a:spcAft>
              </a:pPr>
              <a:r>
                <a:rPr lang="en-GB"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Premature</a:t>
              </a:r>
            </a:p>
            <a:p>
              <a:pPr marL="0" marR="0">
                <a:lnSpc>
                  <a:spcPct val="107000"/>
                </a:lnSpc>
                <a:spcBef>
                  <a:spcPts val="0"/>
                </a:spcBef>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way out</a:t>
              </a:r>
            </a:p>
          </p:txBody>
        </p:sp>
        <p:cxnSp>
          <p:nvCxnSpPr>
            <p:cNvPr id="14" name="Line 38">
              <a:extLst>
                <a:ext uri="{FF2B5EF4-FFF2-40B4-BE49-F238E27FC236}">
                  <a16:creationId xmlns:a16="http://schemas.microsoft.com/office/drawing/2014/main" id="{AD4C33D1-83F6-A029-954C-1E2942C7EDC6}"/>
                </a:ext>
              </a:extLst>
            </p:cNvPr>
            <p:cNvCxnSpPr>
              <a:cxnSpLocks noChangeShapeType="1"/>
            </p:cNvCxnSpPr>
            <p:nvPr/>
          </p:nvCxnSpPr>
          <p:spPr bwMode="auto">
            <a:xfrm flipV="1">
              <a:off x="5833" y="1935"/>
              <a:ext cx="557" cy="325"/>
            </a:xfrm>
            <a:prstGeom prst="line">
              <a:avLst/>
            </a:prstGeom>
            <a:noFill/>
            <a:ln w="25400">
              <a:solidFill>
                <a:srgbClr val="000000"/>
              </a:solidFill>
              <a:round/>
              <a:headEnd type="triangle" w="lg" len="lg"/>
              <a:tailEnd type="none" w="lg" len="lg"/>
            </a:ln>
            <a:extLst>
              <a:ext uri="{909E8E84-426E-40DD-AFC4-6F175D3DCCD1}">
                <a14:hiddenFill xmlns:a14="http://schemas.microsoft.com/office/drawing/2010/main">
                  <a:noFill/>
                </a14:hiddenFill>
              </a:ext>
            </a:extLst>
          </p:spPr>
        </p:cxnSp>
        <p:cxnSp>
          <p:nvCxnSpPr>
            <p:cNvPr id="15" name="Line 39">
              <a:extLst>
                <a:ext uri="{FF2B5EF4-FFF2-40B4-BE49-F238E27FC236}">
                  <a16:creationId xmlns:a16="http://schemas.microsoft.com/office/drawing/2014/main" id="{8152DFA9-E212-6C75-A7BE-AEBE7CDF6FCF}"/>
                </a:ext>
              </a:extLst>
            </p:cNvPr>
            <p:cNvCxnSpPr>
              <a:cxnSpLocks noChangeShapeType="1"/>
            </p:cNvCxnSpPr>
            <p:nvPr/>
          </p:nvCxnSpPr>
          <p:spPr bwMode="auto">
            <a:xfrm flipV="1">
              <a:off x="3888" y="4193"/>
              <a:ext cx="280" cy="647"/>
            </a:xfrm>
            <a:prstGeom prst="line">
              <a:avLst/>
            </a:prstGeom>
            <a:noFill/>
            <a:ln w="25400">
              <a:solidFill>
                <a:srgbClr val="000000"/>
              </a:solidFill>
              <a:round/>
              <a:headEnd type="triangle" w="lg" len="lg"/>
              <a:tailEnd type="none" w="lg" len="lg"/>
            </a:ln>
            <a:extLst>
              <a:ext uri="{909E8E84-426E-40DD-AFC4-6F175D3DCCD1}">
                <a14:hiddenFill xmlns:a14="http://schemas.microsoft.com/office/drawing/2010/main">
                  <a:noFill/>
                </a14:hiddenFill>
              </a:ext>
            </a:extLst>
          </p:spPr>
        </p:cxnSp>
        <p:sp>
          <p:nvSpPr>
            <p:cNvPr id="16" name="Rectangle 15">
              <a:extLst>
                <a:ext uri="{FF2B5EF4-FFF2-40B4-BE49-F238E27FC236}">
                  <a16:creationId xmlns:a16="http://schemas.microsoft.com/office/drawing/2014/main" id="{AAD409BB-11D7-9714-29C2-5EB42BD7EB9D}"/>
                </a:ext>
              </a:extLst>
            </p:cNvPr>
            <p:cNvSpPr>
              <a:spLocks noChangeArrowheads="1"/>
            </p:cNvSpPr>
            <p:nvPr/>
          </p:nvSpPr>
          <p:spPr bwMode="auto">
            <a:xfrm>
              <a:off x="8056" y="4860"/>
              <a:ext cx="5001" cy="1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rot="0" vert="horz" wrap="square" lIns="12700" tIns="12700" rIns="12700" bIns="12700" anchor="t" anchorCtr="0" upright="1">
              <a:noAutofit/>
            </a:bodyPr>
            <a:lstStyle/>
            <a:p>
              <a:pPr marL="0" marR="0">
                <a:lnSpc>
                  <a:spcPct val="107000"/>
                </a:lnSpc>
                <a:spcBef>
                  <a:spcPts val="0"/>
                </a:spcBef>
                <a:spcAft>
                  <a:spcPts val="800"/>
                </a:spcAft>
              </a:pPr>
              <a:r>
                <a:rPr lang="en-GB"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Contemplation</a:t>
              </a:r>
            </a:p>
            <a:p>
              <a:pPr marL="0" marR="0">
                <a:lnSpc>
                  <a:spcPct val="107000"/>
                </a:lnSpc>
                <a:spcBef>
                  <a:spcPts val="0"/>
                </a:spcBef>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cxnSp>
          <p:nvCxnSpPr>
            <p:cNvPr id="17" name="Line 41">
              <a:extLst>
                <a:ext uri="{FF2B5EF4-FFF2-40B4-BE49-F238E27FC236}">
                  <a16:creationId xmlns:a16="http://schemas.microsoft.com/office/drawing/2014/main" id="{5B9A7F0D-67A3-8284-E1B7-FD9557A2D7A0}"/>
                </a:ext>
              </a:extLst>
            </p:cNvPr>
            <p:cNvCxnSpPr>
              <a:cxnSpLocks noChangeShapeType="1"/>
            </p:cNvCxnSpPr>
            <p:nvPr/>
          </p:nvCxnSpPr>
          <p:spPr bwMode="auto">
            <a:xfrm flipV="1">
              <a:off x="10277" y="1613"/>
              <a:ext cx="1" cy="1615"/>
            </a:xfrm>
            <a:prstGeom prst="line">
              <a:avLst/>
            </a:prstGeom>
            <a:noFill/>
            <a:ln w="9525">
              <a:solidFill>
                <a:srgbClr val="000000"/>
              </a:solidFill>
              <a:prstDash val="sysDot"/>
              <a:round/>
              <a:headEnd type="none" w="lg" len="lg"/>
              <a:tailEnd type="triangle" w="lg" len="lg"/>
            </a:ln>
            <a:extLst>
              <a:ext uri="{909E8E84-426E-40DD-AFC4-6F175D3DCCD1}">
                <a14:hiddenFill xmlns:a14="http://schemas.microsoft.com/office/drawing/2010/main">
                  <a:noFill/>
                </a14:hiddenFill>
              </a:ext>
            </a:extLst>
          </p:spPr>
        </p:cxnSp>
        <p:sp>
          <p:nvSpPr>
            <p:cNvPr id="18" name="Rectangle 17">
              <a:extLst>
                <a:ext uri="{FF2B5EF4-FFF2-40B4-BE49-F238E27FC236}">
                  <a16:creationId xmlns:a16="http://schemas.microsoft.com/office/drawing/2014/main" id="{27AF3F57-511A-E19B-7166-537CFDC5A60F}"/>
                </a:ext>
              </a:extLst>
            </p:cNvPr>
            <p:cNvSpPr>
              <a:spLocks noChangeArrowheads="1"/>
            </p:cNvSpPr>
            <p:nvPr/>
          </p:nvSpPr>
          <p:spPr bwMode="auto">
            <a:xfrm>
              <a:off x="12776" y="4515"/>
              <a:ext cx="5002" cy="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rot="0" vert="horz" wrap="square" lIns="12700" tIns="12700" rIns="12700" bIns="12700" anchor="t" anchorCtr="0" upright="1">
              <a:noAutofit/>
            </a:bodyPr>
            <a:lstStyle/>
            <a:p>
              <a:pPr marL="0" marR="0">
                <a:lnSpc>
                  <a:spcPct val="107000"/>
                </a:lnSpc>
                <a:spcBef>
                  <a:spcPts val="0"/>
                </a:spcBef>
                <a:spcAft>
                  <a:spcPts val="800"/>
                </a:spcAft>
              </a:pPr>
              <a:r>
                <a:rPr lang="en-GB"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Active change</a:t>
              </a:r>
            </a:p>
            <a:p>
              <a:pPr marL="0" marR="0">
                <a:lnSpc>
                  <a:spcPct val="107000"/>
                </a:lnSpc>
                <a:spcBef>
                  <a:spcPts val="0"/>
                </a:spcBef>
                <a:spcAft>
                  <a:spcPts val="800"/>
                </a:spcAft>
              </a:pPr>
              <a:r>
                <a:rPr lang="en-GB"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9" name="Rectangle 18">
              <a:extLst>
                <a:ext uri="{FF2B5EF4-FFF2-40B4-BE49-F238E27FC236}">
                  <a16:creationId xmlns:a16="http://schemas.microsoft.com/office/drawing/2014/main" id="{3338217C-49A5-6389-5257-6F8BADBB50C5}"/>
                </a:ext>
              </a:extLst>
            </p:cNvPr>
            <p:cNvSpPr>
              <a:spLocks noChangeArrowheads="1"/>
            </p:cNvSpPr>
            <p:nvPr/>
          </p:nvSpPr>
          <p:spPr bwMode="auto">
            <a:xfrm>
              <a:off x="5277" y="9676"/>
              <a:ext cx="5001" cy="2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rot="0" vert="horz" wrap="square" lIns="12700" tIns="12700" rIns="12700" bIns="12700" anchor="t" anchorCtr="0" upright="1">
              <a:noAutofit/>
            </a:bodyPr>
            <a:lstStyle/>
            <a:p>
              <a:pPr marL="0" marR="0">
                <a:lnSpc>
                  <a:spcPct val="107000"/>
                </a:lnSpc>
                <a:spcBef>
                  <a:spcPts val="0"/>
                </a:spcBef>
                <a:spcAft>
                  <a:spcPts val="800"/>
                </a:spcAft>
              </a:pPr>
              <a:r>
                <a:rPr lang="en-GB"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Precontemplation</a:t>
              </a:r>
              <a:endParaRPr lang="en-GB"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20" name="Rectangle 19">
              <a:extLst>
                <a:ext uri="{FF2B5EF4-FFF2-40B4-BE49-F238E27FC236}">
                  <a16:creationId xmlns:a16="http://schemas.microsoft.com/office/drawing/2014/main" id="{5711819D-FA57-7CE8-6F4E-DE19A6E2C59A}"/>
                </a:ext>
              </a:extLst>
            </p:cNvPr>
            <p:cNvSpPr>
              <a:spLocks noChangeArrowheads="1"/>
            </p:cNvSpPr>
            <p:nvPr/>
          </p:nvSpPr>
          <p:spPr bwMode="auto">
            <a:xfrm>
              <a:off x="9706" y="13918"/>
              <a:ext cx="5001" cy="1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rot="0" vert="horz" wrap="square" lIns="12700" tIns="12700" rIns="12700" bIns="12700" anchor="t" anchorCtr="0" upright="1">
              <a:noAutofit/>
            </a:bodyPr>
            <a:lstStyle/>
            <a:p>
              <a:pPr marL="0" marR="0">
                <a:lnSpc>
                  <a:spcPct val="107000"/>
                </a:lnSpc>
                <a:spcBef>
                  <a:spcPts val="0"/>
                </a:spcBef>
                <a:spcAft>
                  <a:spcPts val="800"/>
                </a:spcAft>
              </a:pPr>
              <a:r>
                <a:rPr lang="en-GB"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Relapse</a:t>
              </a:r>
            </a:p>
            <a:p>
              <a:pPr marL="0" marR="0">
                <a:lnSpc>
                  <a:spcPct val="107000"/>
                </a:lnSpc>
                <a:spcBef>
                  <a:spcPts val="0"/>
                </a:spcBef>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21" name="Rectangle 20">
              <a:extLst>
                <a:ext uri="{FF2B5EF4-FFF2-40B4-BE49-F238E27FC236}">
                  <a16:creationId xmlns:a16="http://schemas.microsoft.com/office/drawing/2014/main" id="{20605D3D-7F0F-84A7-3529-93783BD6DBD9}"/>
                </a:ext>
              </a:extLst>
            </p:cNvPr>
            <p:cNvSpPr>
              <a:spLocks noChangeArrowheads="1"/>
            </p:cNvSpPr>
            <p:nvPr/>
          </p:nvSpPr>
          <p:spPr bwMode="auto">
            <a:xfrm>
              <a:off x="13609" y="9998"/>
              <a:ext cx="5002" cy="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rot="0" vert="horz" wrap="square" lIns="12700" tIns="12700" rIns="12700" bIns="12700" anchor="t" anchorCtr="0" upright="1">
              <a:noAutofit/>
            </a:bodyPr>
            <a:lstStyle/>
            <a:p>
              <a:pPr marL="0" marR="0">
                <a:lnSpc>
                  <a:spcPct val="107000"/>
                </a:lnSpc>
                <a:spcBef>
                  <a:spcPts val="0"/>
                </a:spcBef>
                <a:spcAft>
                  <a:spcPts val="800"/>
                </a:spcAft>
              </a:pPr>
              <a:r>
                <a:rPr lang="en-GB"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Maintenance</a:t>
              </a:r>
            </a:p>
            <a:p>
              <a:pPr marL="0" marR="0">
                <a:lnSpc>
                  <a:spcPct val="107000"/>
                </a:lnSpc>
                <a:spcBef>
                  <a:spcPts val="0"/>
                </a:spcBef>
                <a:spcAft>
                  <a:spcPts val="800"/>
                </a:spcAft>
              </a:pPr>
              <a:br>
                <a:rPr lang="en-GB" sz="1100" dirty="0">
                  <a:effectLst/>
                  <a:latin typeface="Calibri" panose="020F0502020204030204" pitchFamily="34" charset="0"/>
                  <a:ea typeface="Calibri" panose="020F0502020204030204" pitchFamily="34" charset="0"/>
                  <a:cs typeface="Times New Roman" panose="02020603050405020304" pitchFamily="18" charset="0"/>
                </a:rPr>
              </a:b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22" name="Rectangle 21">
              <a:extLst>
                <a:ext uri="{FF2B5EF4-FFF2-40B4-BE49-F238E27FC236}">
                  <a16:creationId xmlns:a16="http://schemas.microsoft.com/office/drawing/2014/main" id="{EB7B829D-C041-2D8F-1EDE-464F39B923E7}"/>
                </a:ext>
              </a:extLst>
            </p:cNvPr>
            <p:cNvSpPr>
              <a:spLocks noChangeArrowheads="1"/>
            </p:cNvSpPr>
            <p:nvPr/>
          </p:nvSpPr>
          <p:spPr bwMode="auto">
            <a:xfrm>
              <a:off x="14721" y="18384"/>
              <a:ext cx="5279" cy="1615"/>
            </a:xfrm>
            <a:prstGeom prst="rect">
              <a:avLst/>
            </a:prstGeom>
            <a:solidFill>
              <a:srgbClr val="FFFFFF"/>
            </a:solidFill>
            <a:ln w="9525">
              <a:solidFill>
                <a:srgbClr val="000000"/>
              </a:solidFill>
              <a:miter lim="800000"/>
              <a:headEnd/>
              <a:tailEnd/>
            </a:ln>
          </p:spPr>
          <p:txBody>
            <a:bodyPr rot="0" vert="horz" wrap="square" lIns="12700" tIns="12700" rIns="12700" bIns="12700" anchor="t" anchorCtr="0" upright="1">
              <a:noAutofit/>
            </a:bodyPr>
            <a:lstStyle/>
            <a:p>
              <a:pPr marL="0" marR="0" algn="ctr">
                <a:lnSpc>
                  <a:spcPct val="107000"/>
                </a:lnSpc>
                <a:spcBef>
                  <a:spcPts val="0"/>
                </a:spcBef>
                <a:spcAft>
                  <a:spcPts val="800"/>
                </a:spcAft>
              </a:pPr>
              <a:r>
                <a:rPr lang="en-GB"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OPTIMAL RECOVERY</a:t>
              </a:r>
            </a:p>
            <a:p>
              <a:pPr marL="0" marR="0" algn="ctr">
                <a:lnSpc>
                  <a:spcPct val="107000"/>
                </a:lnSpc>
                <a:spcBef>
                  <a:spcPts val="0"/>
                </a:spcBef>
                <a:spcAft>
                  <a:spcPts val="800"/>
                </a:spcAft>
              </a:pPr>
              <a:r>
                <a:rPr lang="en-GB"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Change consolidated</a:t>
              </a:r>
            </a:p>
          </p:txBody>
        </p:sp>
        <p:cxnSp>
          <p:nvCxnSpPr>
            <p:cNvPr id="23" name="Line 47">
              <a:extLst>
                <a:ext uri="{FF2B5EF4-FFF2-40B4-BE49-F238E27FC236}">
                  <a16:creationId xmlns:a16="http://schemas.microsoft.com/office/drawing/2014/main" id="{DF30BEAF-32E0-28D4-966F-9A41B31E8128}"/>
                </a:ext>
              </a:extLst>
            </p:cNvPr>
            <p:cNvCxnSpPr>
              <a:cxnSpLocks noChangeShapeType="1"/>
            </p:cNvCxnSpPr>
            <p:nvPr/>
          </p:nvCxnSpPr>
          <p:spPr bwMode="auto">
            <a:xfrm>
              <a:off x="17221" y="14191"/>
              <a:ext cx="1" cy="4195"/>
            </a:xfrm>
            <a:prstGeom prst="line">
              <a:avLst/>
            </a:prstGeom>
            <a:noFill/>
            <a:ln w="9525">
              <a:solidFill>
                <a:srgbClr val="000000"/>
              </a:solidFill>
              <a:round/>
              <a:headEnd type="none" w="lg" len="lg"/>
              <a:tailEnd type="triangle" w="lg" len="lg"/>
            </a:ln>
            <a:extLst>
              <a:ext uri="{909E8E84-426E-40DD-AFC4-6F175D3DCCD1}">
                <a14:hiddenFill xmlns:a14="http://schemas.microsoft.com/office/drawing/2010/main">
                  <a:noFill/>
                </a14:hiddenFill>
              </a:ext>
            </a:extLst>
          </p:spPr>
        </p:cxnSp>
        <p:cxnSp>
          <p:nvCxnSpPr>
            <p:cNvPr id="24" name="Line 48">
              <a:extLst>
                <a:ext uri="{FF2B5EF4-FFF2-40B4-BE49-F238E27FC236}">
                  <a16:creationId xmlns:a16="http://schemas.microsoft.com/office/drawing/2014/main" id="{E2090BE0-0464-A956-8F76-ECC99F315F1B}"/>
                </a:ext>
              </a:extLst>
            </p:cNvPr>
            <p:cNvCxnSpPr>
              <a:cxnSpLocks noChangeShapeType="1"/>
            </p:cNvCxnSpPr>
            <p:nvPr/>
          </p:nvCxnSpPr>
          <p:spPr bwMode="auto">
            <a:xfrm flipH="1">
              <a:off x="14165" y="16126"/>
              <a:ext cx="1391" cy="970"/>
            </a:xfrm>
            <a:prstGeom prst="line">
              <a:avLst/>
            </a:prstGeom>
            <a:noFill/>
            <a:ln w="9525">
              <a:solidFill>
                <a:srgbClr val="000000"/>
              </a:solidFill>
              <a:round/>
              <a:headEnd type="none" w="lg" len="lg"/>
              <a:tailEnd type="triangle" w="lg" len="lg"/>
            </a:ln>
            <a:extLst>
              <a:ext uri="{909E8E84-426E-40DD-AFC4-6F175D3DCCD1}">
                <a14:hiddenFill xmlns:a14="http://schemas.microsoft.com/office/drawing/2010/main">
                  <a:noFill/>
                </a14:hiddenFill>
              </a:ext>
            </a:extLst>
          </p:spPr>
        </p:cxnSp>
        <p:cxnSp>
          <p:nvCxnSpPr>
            <p:cNvPr id="25" name="Line 49">
              <a:extLst>
                <a:ext uri="{FF2B5EF4-FFF2-40B4-BE49-F238E27FC236}">
                  <a16:creationId xmlns:a16="http://schemas.microsoft.com/office/drawing/2014/main" id="{C02EF4BD-B263-867D-AF0D-A23DB8A86BCE}"/>
                </a:ext>
              </a:extLst>
            </p:cNvPr>
            <p:cNvCxnSpPr>
              <a:cxnSpLocks noChangeShapeType="1"/>
            </p:cNvCxnSpPr>
            <p:nvPr/>
          </p:nvCxnSpPr>
          <p:spPr bwMode="auto">
            <a:xfrm flipH="1" flipV="1">
              <a:off x="6111" y="14191"/>
              <a:ext cx="835" cy="1293"/>
            </a:xfrm>
            <a:prstGeom prst="line">
              <a:avLst/>
            </a:prstGeom>
            <a:noFill/>
            <a:ln w="9525">
              <a:solidFill>
                <a:srgbClr val="000000"/>
              </a:solidFill>
              <a:round/>
              <a:headEnd type="none" w="lg" len="lg"/>
              <a:tailEnd type="triangle" w="lg" len="lg"/>
            </a:ln>
            <a:extLst>
              <a:ext uri="{909E8E84-426E-40DD-AFC4-6F175D3DCCD1}">
                <a14:hiddenFill xmlns:a14="http://schemas.microsoft.com/office/drawing/2010/main">
                  <a:noFill/>
                </a14:hiddenFill>
              </a:ext>
            </a:extLst>
          </p:spPr>
        </p:cxnSp>
        <p:cxnSp>
          <p:nvCxnSpPr>
            <p:cNvPr id="26" name="Line 50">
              <a:extLst>
                <a:ext uri="{FF2B5EF4-FFF2-40B4-BE49-F238E27FC236}">
                  <a16:creationId xmlns:a16="http://schemas.microsoft.com/office/drawing/2014/main" id="{DAA4B064-CB13-46F3-44C1-29A7A504F0D6}"/>
                </a:ext>
              </a:extLst>
            </p:cNvPr>
            <p:cNvCxnSpPr>
              <a:cxnSpLocks noChangeShapeType="1"/>
            </p:cNvCxnSpPr>
            <p:nvPr/>
          </p:nvCxnSpPr>
          <p:spPr bwMode="auto">
            <a:xfrm flipV="1">
              <a:off x="5833" y="5483"/>
              <a:ext cx="835" cy="1292"/>
            </a:xfrm>
            <a:prstGeom prst="line">
              <a:avLst/>
            </a:prstGeom>
            <a:noFill/>
            <a:ln w="9525">
              <a:solidFill>
                <a:srgbClr val="000000"/>
              </a:solidFill>
              <a:round/>
              <a:headEnd type="none" w="lg" len="lg"/>
              <a:tailEnd type="triangle" w="lg" len="lg"/>
            </a:ln>
            <a:extLst>
              <a:ext uri="{909E8E84-426E-40DD-AFC4-6F175D3DCCD1}">
                <a14:hiddenFill xmlns:a14="http://schemas.microsoft.com/office/drawing/2010/main">
                  <a:noFill/>
                </a14:hiddenFill>
              </a:ext>
            </a:extLst>
          </p:spPr>
        </p:cxnSp>
        <p:cxnSp>
          <p:nvCxnSpPr>
            <p:cNvPr id="27" name="Line 51">
              <a:extLst>
                <a:ext uri="{FF2B5EF4-FFF2-40B4-BE49-F238E27FC236}">
                  <a16:creationId xmlns:a16="http://schemas.microsoft.com/office/drawing/2014/main" id="{B74127A9-BBAF-A1FA-3C8E-6E89E5811129}"/>
                </a:ext>
              </a:extLst>
            </p:cNvPr>
            <p:cNvCxnSpPr>
              <a:cxnSpLocks noChangeShapeType="1"/>
            </p:cNvCxnSpPr>
            <p:nvPr/>
          </p:nvCxnSpPr>
          <p:spPr bwMode="auto">
            <a:xfrm>
              <a:off x="12221" y="2903"/>
              <a:ext cx="1391" cy="325"/>
            </a:xfrm>
            <a:prstGeom prst="line">
              <a:avLst/>
            </a:prstGeom>
            <a:noFill/>
            <a:ln w="9525">
              <a:solidFill>
                <a:srgbClr val="000000"/>
              </a:solidFill>
              <a:round/>
              <a:headEnd type="none" w="lg" len="lg"/>
              <a:tailEnd type="triangle" w="lg" len="lg"/>
            </a:ln>
            <a:extLst>
              <a:ext uri="{909E8E84-426E-40DD-AFC4-6F175D3DCCD1}">
                <a14:hiddenFill xmlns:a14="http://schemas.microsoft.com/office/drawing/2010/main">
                  <a:noFill/>
                </a14:hiddenFill>
              </a:ext>
            </a:extLst>
          </p:spPr>
        </p:cxnSp>
        <p:cxnSp>
          <p:nvCxnSpPr>
            <p:cNvPr id="28" name="Line 52">
              <a:extLst>
                <a:ext uri="{FF2B5EF4-FFF2-40B4-BE49-F238E27FC236}">
                  <a16:creationId xmlns:a16="http://schemas.microsoft.com/office/drawing/2014/main" id="{89932C83-2DEB-7A5A-E614-21DC63BF78D7}"/>
                </a:ext>
              </a:extLst>
            </p:cNvPr>
            <p:cNvCxnSpPr>
              <a:cxnSpLocks noChangeShapeType="1"/>
            </p:cNvCxnSpPr>
            <p:nvPr/>
          </p:nvCxnSpPr>
          <p:spPr bwMode="auto">
            <a:xfrm>
              <a:off x="18054" y="9031"/>
              <a:ext cx="2" cy="1615"/>
            </a:xfrm>
            <a:prstGeom prst="line">
              <a:avLst/>
            </a:prstGeom>
            <a:noFill/>
            <a:ln w="9525">
              <a:solidFill>
                <a:srgbClr val="000000"/>
              </a:solidFill>
              <a:round/>
              <a:headEnd type="none" w="lg" len="lg"/>
              <a:tailEnd type="triangle" w="lg" len="lg"/>
            </a:ln>
            <a:extLst>
              <a:ext uri="{909E8E84-426E-40DD-AFC4-6F175D3DCCD1}">
                <a14:hiddenFill xmlns:a14="http://schemas.microsoft.com/office/drawing/2010/main">
                  <a:noFill/>
                </a14:hiddenFill>
              </a:ext>
            </a:extLst>
          </p:spPr>
        </p:cxnSp>
        <p:cxnSp>
          <p:nvCxnSpPr>
            <p:cNvPr id="29" name="Line 53">
              <a:extLst>
                <a:ext uri="{FF2B5EF4-FFF2-40B4-BE49-F238E27FC236}">
                  <a16:creationId xmlns:a16="http://schemas.microsoft.com/office/drawing/2014/main" id="{2F89F06E-1B1D-F83D-B91F-95C6F2B7956A}"/>
                </a:ext>
              </a:extLst>
            </p:cNvPr>
            <p:cNvCxnSpPr>
              <a:cxnSpLocks noChangeShapeType="1"/>
            </p:cNvCxnSpPr>
            <p:nvPr/>
          </p:nvCxnSpPr>
          <p:spPr bwMode="auto">
            <a:xfrm>
              <a:off x="2222" y="8708"/>
              <a:ext cx="1946" cy="3"/>
            </a:xfrm>
            <a:prstGeom prst="line">
              <a:avLst/>
            </a:prstGeom>
            <a:noFill/>
            <a:ln w="9525">
              <a:solidFill>
                <a:srgbClr val="000000"/>
              </a:solidFill>
              <a:round/>
              <a:headEnd type="none" w="lg" len="lg"/>
              <a:tailEnd type="triangle" w="lg" len="lg"/>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1554369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AF65-400A-E1AE-9427-B2196E8D30AE}"/>
              </a:ext>
            </a:extLst>
          </p:cNvPr>
          <p:cNvSpPr>
            <a:spLocks noGrp="1"/>
          </p:cNvSpPr>
          <p:nvPr>
            <p:ph type="title"/>
          </p:nvPr>
        </p:nvSpPr>
        <p:spPr/>
        <p:txBody>
          <a:bodyPr>
            <a:normAutofit/>
          </a:bodyPr>
          <a:lstStyle/>
          <a:p>
            <a:r>
              <a:rPr lang="en-GB" sz="3600" b="1" dirty="0" err="1">
                <a:solidFill>
                  <a:schemeClr val="accent4"/>
                </a:solidFill>
              </a:rPr>
              <a:t>Diclemente</a:t>
            </a:r>
            <a:r>
              <a:rPr lang="en-GB" sz="3600" b="1" dirty="0">
                <a:solidFill>
                  <a:schemeClr val="accent4"/>
                </a:solidFill>
              </a:rPr>
              <a:t> &amp; Prochaska</a:t>
            </a:r>
          </a:p>
        </p:txBody>
      </p:sp>
      <p:sp>
        <p:nvSpPr>
          <p:cNvPr id="3" name="Content Placeholder 2">
            <a:extLst>
              <a:ext uri="{FF2B5EF4-FFF2-40B4-BE49-F238E27FC236}">
                <a16:creationId xmlns:a16="http://schemas.microsoft.com/office/drawing/2014/main" id="{AE293981-528E-A1E2-7FBB-0214BB6D63E3}"/>
              </a:ext>
            </a:extLst>
          </p:cNvPr>
          <p:cNvSpPr>
            <a:spLocks noGrp="1"/>
          </p:cNvSpPr>
          <p:nvPr>
            <p:ph idx="1"/>
          </p:nvPr>
        </p:nvSpPr>
        <p:spPr/>
        <p:txBody>
          <a:bodyPr>
            <a:normAutofit/>
          </a:bodyPr>
          <a:lstStyle/>
          <a:p>
            <a:r>
              <a:rPr lang="en-GB" dirty="0">
                <a:solidFill>
                  <a:srgbClr val="FF0000"/>
                </a:solidFill>
              </a:rPr>
              <a:t>Precontemplation</a:t>
            </a:r>
          </a:p>
          <a:p>
            <a:pPr marL="342900" marR="0" lvl="0" indent="-342900">
              <a:lnSpc>
                <a:spcPct val="107000"/>
              </a:lnSpc>
              <a:spcBef>
                <a:spcPts val="0"/>
              </a:spcBef>
              <a:spcAft>
                <a:spcPts val="0"/>
              </a:spcAft>
              <a:buFont typeface="Symbol" panose="05050102010706020507" pitchFamily="18" charset="2"/>
              <a:buChar char=""/>
            </a:pPr>
            <a:r>
              <a:rPr lang="en-GB" sz="1800" i="1" dirty="0">
                <a:effectLst/>
                <a:latin typeface="Calibri" panose="020F0502020204030204" pitchFamily="34" charset="0"/>
                <a:ea typeface="Calibri" panose="020F0502020204030204" pitchFamily="34" charset="0"/>
                <a:cs typeface="Times New Roman" panose="02020603050405020304" pitchFamily="18" charset="0"/>
              </a:rPr>
              <a:t>I’m okay as I am doc.  Thanks but no thanks.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GB" sz="1800" i="1" dirty="0">
                <a:effectLst/>
                <a:latin typeface="Calibri" panose="020F0502020204030204" pitchFamily="34" charset="0"/>
                <a:ea typeface="Calibri" panose="020F0502020204030204" pitchFamily="34" charset="0"/>
                <a:cs typeface="Times New Roman" panose="02020603050405020304" pitchFamily="18" charset="0"/>
              </a:rPr>
              <a:t>And please don’t talk about my smoking, I’m fed up of it.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GB" sz="1800" i="1" dirty="0">
                <a:effectLst/>
                <a:latin typeface="Calibri" panose="020F0502020204030204" pitchFamily="34" charset="0"/>
                <a:ea typeface="Calibri" panose="020F0502020204030204" pitchFamily="34" charset="0"/>
                <a:cs typeface="Times New Roman" panose="02020603050405020304" pitchFamily="18" charset="0"/>
              </a:rPr>
              <a:t>“Don’t get me wrong doctor, I want to change but now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aint</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a good time”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GB" sz="1800" i="1" dirty="0">
                <a:effectLst/>
                <a:latin typeface="Calibri" panose="020F0502020204030204" pitchFamily="34" charset="0"/>
                <a:ea typeface="Calibri" panose="020F0502020204030204" pitchFamily="34" charset="0"/>
                <a:cs typeface="Times New Roman" panose="02020603050405020304" pitchFamily="18" charset="0"/>
              </a:rPr>
              <a:t>“I know I should, but it’s difficult”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GB" sz="1800" i="1" dirty="0">
                <a:effectLst/>
                <a:latin typeface="Calibri" panose="020F0502020204030204" pitchFamily="34" charset="0"/>
                <a:ea typeface="Calibri" panose="020F0502020204030204" pitchFamily="34" charset="0"/>
                <a:cs typeface="Times New Roman" panose="02020603050405020304" pitchFamily="18" charset="0"/>
              </a:rPr>
              <a:t>“I know I need to quit smoking, but I’ve tried so many times and it’s just too hard.  There’s just no point.”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dirty="0">
                <a:solidFill>
                  <a:srgbClr val="FF0000"/>
                </a:solidFill>
              </a:rPr>
              <a:t>Contemplation</a:t>
            </a:r>
          </a:p>
          <a:p>
            <a:pPr marL="342900" marR="0" lvl="0" indent="-342900">
              <a:lnSpc>
                <a:spcPct val="107000"/>
              </a:lnSpc>
              <a:spcBef>
                <a:spcPts val="0"/>
              </a:spcBef>
              <a:spcAft>
                <a:spcPts val="0"/>
              </a:spcAft>
              <a:buFont typeface="Symbol" panose="05050102010706020507" pitchFamily="18" charset="2"/>
              <a:buChar char=""/>
            </a:pPr>
            <a:r>
              <a:rPr lang="en-GB" sz="1900" i="1" dirty="0">
                <a:effectLst/>
                <a:latin typeface="Calibri" panose="020F0502020204030204" pitchFamily="34" charset="0"/>
                <a:ea typeface="Calibri" panose="020F0502020204030204" pitchFamily="34" charset="0"/>
                <a:cs typeface="Times New Roman" panose="02020603050405020304" pitchFamily="18" charset="0"/>
              </a:rPr>
              <a:t>“I do </a:t>
            </a:r>
            <a:r>
              <a:rPr lang="en-GB" sz="1900" i="1" dirty="0" err="1">
                <a:effectLst/>
                <a:latin typeface="Calibri" panose="020F0502020204030204" pitchFamily="34" charset="0"/>
                <a:ea typeface="Calibri" panose="020F0502020204030204" pitchFamily="34" charset="0"/>
                <a:cs typeface="Times New Roman" panose="02020603050405020304" pitchFamily="18" charset="0"/>
              </a:rPr>
              <a:t>wanna</a:t>
            </a:r>
            <a:r>
              <a:rPr lang="en-GB" sz="1900" i="1" dirty="0">
                <a:effectLst/>
                <a:latin typeface="Calibri" panose="020F0502020204030204" pitchFamily="34" charset="0"/>
                <a:ea typeface="Calibri" panose="020F0502020204030204" pitchFamily="34" charset="0"/>
                <a:cs typeface="Times New Roman" panose="02020603050405020304" pitchFamily="18" charset="0"/>
              </a:rPr>
              <a:t> stop because I know smoking is real bad for my health.  But I’m so stressed at the moment and I feel I can’t cope without them.”</a:t>
            </a:r>
            <a:endParaRPr lang="en-GB"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GB" sz="1900" i="1" dirty="0">
                <a:effectLst/>
                <a:latin typeface="Calibri" panose="020F0502020204030204" pitchFamily="34" charset="0"/>
                <a:ea typeface="Calibri" panose="020F0502020204030204" pitchFamily="34" charset="0"/>
                <a:cs typeface="Times New Roman" panose="02020603050405020304" pitchFamily="18" charset="0"/>
              </a:rPr>
              <a:t>“To be honest, I should start a diet straight away.  I mean, look at the size of me.   At this rate, it’s no wonder I got no energy and feel crap.   But I love my food and it makes me feel very happy when I eat”.</a:t>
            </a:r>
            <a:endParaRPr lang="en-GB"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GB" sz="1900" i="1" dirty="0">
                <a:effectLst/>
                <a:latin typeface="Calibri" panose="020F0502020204030204" pitchFamily="34" charset="0"/>
                <a:ea typeface="Calibri" panose="020F0502020204030204" pitchFamily="34" charset="0"/>
                <a:cs typeface="Times New Roman" panose="02020603050405020304" pitchFamily="18" charset="0"/>
              </a:rPr>
              <a:t>“I know I should take my medication every day, but I love my current care-free life and freedom.”</a:t>
            </a:r>
            <a:endParaRPr lang="en-GB" sz="19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endParaRPr lang="en-GB" dirty="0"/>
          </a:p>
          <a:p>
            <a:pPr marL="0" indent="0">
              <a:buNone/>
            </a:pPr>
            <a:endParaRPr lang="en-GB" dirty="0"/>
          </a:p>
        </p:txBody>
      </p:sp>
    </p:spTree>
    <p:extLst>
      <p:ext uri="{BB962C8B-B14F-4D97-AF65-F5344CB8AC3E}">
        <p14:creationId xmlns:p14="http://schemas.microsoft.com/office/powerpoint/2010/main" val="260840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 calcmode="lin" valueType="num">
                                      <p:cBhvr additive="base">
                                        <p:cTn id="3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9DBEA-A205-4A17-C4DE-8D00D1406FE9}"/>
              </a:ext>
            </a:extLst>
          </p:cNvPr>
          <p:cNvSpPr>
            <a:spLocks noGrp="1"/>
          </p:cNvSpPr>
          <p:nvPr>
            <p:ph type="title"/>
          </p:nvPr>
        </p:nvSpPr>
        <p:spPr/>
        <p:txBody>
          <a:bodyPr/>
          <a:lstStyle/>
          <a:p>
            <a:r>
              <a:rPr lang="en-GB" dirty="0"/>
              <a:t>THE PROCESS</a:t>
            </a:r>
          </a:p>
        </p:txBody>
      </p:sp>
      <p:sp>
        <p:nvSpPr>
          <p:cNvPr id="3" name="Text Placeholder 2">
            <a:extLst>
              <a:ext uri="{FF2B5EF4-FFF2-40B4-BE49-F238E27FC236}">
                <a16:creationId xmlns:a16="http://schemas.microsoft.com/office/drawing/2014/main" id="{216A0DB7-8ADA-3E7B-DF60-FDD0A2A71718}"/>
              </a:ext>
            </a:extLst>
          </p:cNvPr>
          <p:cNvSpPr>
            <a:spLocks noGrp="1"/>
          </p:cNvSpPr>
          <p:nvPr>
            <p:ph type="body" idx="1"/>
          </p:nvPr>
        </p:nvSpPr>
        <p:spPr/>
        <p:txBody>
          <a:bodyPr/>
          <a:lstStyle/>
          <a:p>
            <a:r>
              <a:rPr lang="en-GB" dirty="0"/>
              <a:t>Behind Motivational Interviewing</a:t>
            </a:r>
          </a:p>
        </p:txBody>
      </p:sp>
    </p:spTree>
    <p:extLst>
      <p:ext uri="{BB962C8B-B14F-4D97-AF65-F5344CB8AC3E}">
        <p14:creationId xmlns:p14="http://schemas.microsoft.com/office/powerpoint/2010/main" val="2030690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95F91-1FE6-771E-AFD0-F430879829B5}"/>
              </a:ext>
            </a:extLst>
          </p:cNvPr>
          <p:cNvSpPr>
            <a:spLocks noGrp="1"/>
          </p:cNvSpPr>
          <p:nvPr>
            <p:ph type="title"/>
          </p:nvPr>
        </p:nvSpPr>
        <p:spPr/>
        <p:txBody>
          <a:bodyPr>
            <a:normAutofit/>
          </a:bodyPr>
          <a:lstStyle/>
          <a:p>
            <a:r>
              <a:rPr lang="en-GB" sz="3600" b="1" dirty="0">
                <a:solidFill>
                  <a:schemeClr val="accent4"/>
                </a:solidFill>
              </a:rPr>
              <a:t>What are we trying to do?</a:t>
            </a:r>
          </a:p>
        </p:txBody>
      </p:sp>
      <p:sp>
        <p:nvSpPr>
          <p:cNvPr id="3" name="Content Placeholder 2">
            <a:extLst>
              <a:ext uri="{FF2B5EF4-FFF2-40B4-BE49-F238E27FC236}">
                <a16:creationId xmlns:a16="http://schemas.microsoft.com/office/drawing/2014/main" id="{5EAE3812-3E37-B36B-4EA5-6788D8E2F3D7}"/>
              </a:ext>
            </a:extLst>
          </p:cNvPr>
          <p:cNvSpPr>
            <a:spLocks noGrp="1"/>
          </p:cNvSpPr>
          <p:nvPr>
            <p:ph idx="1"/>
          </p:nvPr>
        </p:nvSpPr>
        <p:spPr/>
        <p:txBody>
          <a:bodyPr/>
          <a:lstStyle/>
          <a:p>
            <a:pPr marL="0" marR="0" indent="0" algn="ctr">
              <a:lnSpc>
                <a:spcPct val="107000"/>
              </a:lnSpc>
              <a:spcBef>
                <a:spcPts val="0"/>
              </a:spcBef>
              <a:spcAft>
                <a:spcPts val="800"/>
              </a:spcAft>
              <a:buNone/>
            </a:pPr>
            <a:r>
              <a:rPr lang="en-GB" b="1" dirty="0">
                <a:effectLst/>
                <a:latin typeface="Calibri" panose="020F0502020204030204" pitchFamily="34" charset="0"/>
                <a:ea typeface="Calibri" panose="020F0502020204030204" pitchFamily="34" charset="0"/>
                <a:cs typeface="Times New Roman" panose="02020603050405020304" pitchFamily="18" charset="0"/>
              </a:rPr>
              <a:t>SUSTAIN TALK</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800"/>
              </a:spcAft>
              <a:buNone/>
            </a:pPr>
            <a:r>
              <a:rPr lang="en-GB" dirty="0">
                <a:effectLst/>
                <a:latin typeface="Calibri" panose="020F0502020204030204" pitchFamily="34" charset="0"/>
                <a:ea typeface="Calibri" panose="020F0502020204030204" pitchFamily="34" charset="0"/>
                <a:cs typeface="Times New Roman" panose="02020603050405020304" pitchFamily="18" charset="0"/>
              </a:rPr>
              <a:t>to</a:t>
            </a:r>
          </a:p>
          <a:p>
            <a:pPr marL="0" marR="0" indent="0" algn="ctr">
              <a:lnSpc>
                <a:spcPct val="107000"/>
              </a:lnSpc>
              <a:spcBef>
                <a:spcPts val="0"/>
              </a:spcBef>
              <a:spcAft>
                <a:spcPts val="800"/>
              </a:spcAft>
              <a:buNone/>
            </a:pPr>
            <a:r>
              <a:rPr lang="en-GB" b="1" dirty="0">
                <a:effectLst/>
                <a:latin typeface="Calibri" panose="020F0502020204030204" pitchFamily="34" charset="0"/>
                <a:ea typeface="Calibri" panose="020F0502020204030204" pitchFamily="34" charset="0"/>
                <a:cs typeface="Times New Roman" panose="02020603050405020304" pitchFamily="18" charset="0"/>
              </a:rPr>
              <a:t>AMBIVALENCE TALK</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800"/>
              </a:spcAft>
              <a:buNone/>
            </a:pPr>
            <a:r>
              <a:rPr lang="en-GB" dirty="0">
                <a:effectLst/>
                <a:latin typeface="Calibri" panose="020F0502020204030204" pitchFamily="34" charset="0"/>
                <a:ea typeface="Calibri" panose="020F0502020204030204" pitchFamily="34" charset="0"/>
                <a:cs typeface="Times New Roman" panose="02020603050405020304" pitchFamily="18" charset="0"/>
              </a:rPr>
              <a:t>to</a:t>
            </a:r>
          </a:p>
          <a:p>
            <a:pPr marL="0" marR="0" indent="0" algn="ctr">
              <a:lnSpc>
                <a:spcPct val="107000"/>
              </a:lnSpc>
              <a:spcBef>
                <a:spcPts val="0"/>
              </a:spcBef>
              <a:spcAft>
                <a:spcPts val="800"/>
              </a:spcAft>
              <a:buNone/>
            </a:pPr>
            <a:r>
              <a:rPr lang="en-GB" b="1" dirty="0">
                <a:effectLst/>
                <a:latin typeface="Calibri" panose="020F0502020204030204" pitchFamily="34" charset="0"/>
                <a:ea typeface="Calibri" panose="020F0502020204030204" pitchFamily="34" charset="0"/>
                <a:cs typeface="Times New Roman" panose="02020603050405020304" pitchFamily="18" charset="0"/>
              </a:rPr>
              <a:t>CHANGE TALK</a:t>
            </a:r>
          </a:p>
          <a:p>
            <a:pPr marL="0" marR="0" indent="0" algn="ctr">
              <a:lnSpc>
                <a:spcPct val="107000"/>
              </a:lnSpc>
              <a:spcBef>
                <a:spcPts val="0"/>
              </a:spcBef>
              <a:spcAft>
                <a:spcPts val="800"/>
              </a:spcAft>
              <a:buNone/>
            </a:pPr>
            <a:endParaRPr lang="en-GB" sz="1800" b="1" dirty="0">
              <a:latin typeface="Calibri" panose="020F0502020204030204" pitchFamily="34" charset="0"/>
              <a:cs typeface="Times New Roman" panose="02020603050405020304" pitchFamily="18" charset="0"/>
            </a:endParaRPr>
          </a:p>
          <a:p>
            <a:pPr marL="0" marR="0" indent="0" algn="ctr">
              <a:lnSpc>
                <a:spcPct val="107000"/>
              </a:lnSpc>
              <a:spcBef>
                <a:spcPts val="0"/>
              </a:spcBef>
              <a:spcAft>
                <a:spcPts val="800"/>
              </a:spcAft>
              <a:buNone/>
            </a:pPr>
            <a:endParaRPr lang="en-GB" sz="1800" b="1" dirty="0">
              <a:latin typeface="Calibri" panose="020F0502020204030204" pitchFamily="34" charset="0"/>
              <a:cs typeface="Times New Roman" panose="02020603050405020304" pitchFamily="18" charset="0"/>
            </a:endParaRPr>
          </a:p>
          <a:p>
            <a:pPr marL="0" marR="0" indent="0" algn="ctr">
              <a:lnSpc>
                <a:spcPct val="107000"/>
              </a:lnSpc>
              <a:spcBef>
                <a:spcPts val="0"/>
              </a:spcBef>
              <a:spcAft>
                <a:spcPts val="800"/>
              </a:spcAft>
              <a:buNone/>
            </a:pPr>
            <a:r>
              <a:rPr lang="en-GB" sz="1800" b="1" dirty="0">
                <a:solidFill>
                  <a:schemeClr val="accent2"/>
                </a:solidFill>
                <a:latin typeface="Calibri" panose="020F0502020204030204" pitchFamily="34" charset="0"/>
                <a:cs typeface="Times New Roman" panose="02020603050405020304" pitchFamily="18" charset="0"/>
              </a:rPr>
              <a:t>You have to do this gently</a:t>
            </a:r>
            <a:endParaRPr lang="en-GB" dirty="0">
              <a:solidFill>
                <a:schemeClr val="accent2"/>
              </a:solidFill>
            </a:endParaRPr>
          </a:p>
        </p:txBody>
      </p:sp>
    </p:spTree>
    <p:extLst>
      <p:ext uri="{BB962C8B-B14F-4D97-AF65-F5344CB8AC3E}">
        <p14:creationId xmlns:p14="http://schemas.microsoft.com/office/powerpoint/2010/main" val="1690914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50FF4-6763-CE7F-4447-310BFA388731}"/>
              </a:ext>
            </a:extLst>
          </p:cNvPr>
          <p:cNvSpPr>
            <a:spLocks noGrp="1"/>
          </p:cNvSpPr>
          <p:nvPr>
            <p:ph type="title"/>
          </p:nvPr>
        </p:nvSpPr>
        <p:spPr/>
        <p:txBody>
          <a:bodyPr>
            <a:normAutofit/>
          </a:bodyPr>
          <a:lstStyle/>
          <a:p>
            <a:r>
              <a:rPr lang="en-GB" sz="3600" b="1" dirty="0">
                <a:solidFill>
                  <a:schemeClr val="accent4"/>
                </a:solidFill>
              </a:rPr>
              <a:t>Direct, Guide, Follow</a:t>
            </a:r>
          </a:p>
        </p:txBody>
      </p:sp>
      <p:sp>
        <p:nvSpPr>
          <p:cNvPr id="3" name="Content Placeholder 2">
            <a:extLst>
              <a:ext uri="{FF2B5EF4-FFF2-40B4-BE49-F238E27FC236}">
                <a16:creationId xmlns:a16="http://schemas.microsoft.com/office/drawing/2014/main" id="{41FBCE88-43A9-1A3F-8FB2-E18A84B9DF1E}"/>
              </a:ext>
            </a:extLst>
          </p:cNvPr>
          <p:cNvSpPr>
            <a:spLocks noGrp="1"/>
          </p:cNvSpPr>
          <p:nvPr>
            <p:ph idx="1"/>
          </p:nvPr>
        </p:nvSpPr>
        <p:spPr/>
        <p:txBody>
          <a:bodyPr/>
          <a:lstStyle/>
          <a:p>
            <a:pPr marL="0" marR="0">
              <a:lnSpc>
                <a:spcPct val="107000"/>
              </a:lnSpc>
              <a:spcBef>
                <a:spcPts val="0"/>
              </a:spcBef>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You move repeatedly between three skills</a:t>
            </a:r>
          </a:p>
          <a:p>
            <a:pPr marL="342900" marR="0" lvl="0" indent="-342900">
              <a:spcBef>
                <a:spcPts val="0"/>
              </a:spcBef>
              <a:spcAft>
                <a:spcPts val="0"/>
              </a:spcAft>
              <a:buFont typeface="Symbol" panose="05050102010706020507" pitchFamily="18" charset="2"/>
              <a:buChar char=""/>
            </a:pPr>
            <a:r>
              <a:rPr lang="en-GB" dirty="0">
                <a:effectLst/>
                <a:latin typeface="Calibri" panose="020F0502020204030204" pitchFamily="34" charset="0"/>
                <a:ea typeface="Calibri" panose="020F0502020204030204" pitchFamily="34" charset="0"/>
              </a:rPr>
              <a:t>Direct – Sometimes you have to teach, instruct, lead</a:t>
            </a:r>
          </a:p>
          <a:p>
            <a:pPr marL="342900" marR="0" lvl="0" indent="-342900">
              <a:spcBef>
                <a:spcPts val="0"/>
              </a:spcBef>
              <a:spcAft>
                <a:spcPts val="0"/>
              </a:spcAft>
              <a:buFont typeface="Symbol" panose="05050102010706020507" pitchFamily="18" charset="2"/>
              <a:buChar char=""/>
            </a:pPr>
            <a:r>
              <a:rPr lang="en-GB" dirty="0">
                <a:effectLst/>
                <a:latin typeface="Calibri" panose="020F0502020204030204" pitchFamily="34" charset="0"/>
                <a:ea typeface="Calibri" panose="020F0502020204030204" pitchFamily="34" charset="0"/>
              </a:rPr>
              <a:t>Guide – explore, encourage, motivate</a:t>
            </a:r>
          </a:p>
          <a:p>
            <a:pPr marL="342900" marR="0" lvl="0" indent="-342900">
              <a:spcBef>
                <a:spcPts val="0"/>
              </a:spcBef>
              <a:spcAft>
                <a:spcPts val="0"/>
              </a:spcAft>
              <a:buFont typeface="Symbol" panose="05050102010706020507" pitchFamily="18" charset="2"/>
              <a:buChar char=""/>
            </a:pPr>
            <a:r>
              <a:rPr lang="en-GB" dirty="0">
                <a:effectLst/>
                <a:latin typeface="Calibri" panose="020F0502020204030204" pitchFamily="34" charset="0"/>
                <a:ea typeface="Calibri" panose="020F0502020204030204" pitchFamily="34" charset="0"/>
              </a:rPr>
              <a:t>Follow – listen, understand, go with the flow</a:t>
            </a:r>
          </a:p>
          <a:p>
            <a:endParaRPr lang="en-GB" dirty="0"/>
          </a:p>
        </p:txBody>
      </p:sp>
    </p:spTree>
    <p:extLst>
      <p:ext uri="{BB962C8B-B14F-4D97-AF65-F5344CB8AC3E}">
        <p14:creationId xmlns:p14="http://schemas.microsoft.com/office/powerpoint/2010/main" val="3466567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4F87A-3855-EB09-5FB4-132852DEB524}"/>
              </a:ext>
            </a:extLst>
          </p:cNvPr>
          <p:cNvSpPr>
            <a:spLocks noGrp="1"/>
          </p:cNvSpPr>
          <p:nvPr>
            <p:ph type="title"/>
          </p:nvPr>
        </p:nvSpPr>
        <p:spPr/>
        <p:txBody>
          <a:bodyPr/>
          <a:lstStyle/>
          <a:p>
            <a:r>
              <a:rPr lang="en-GB" dirty="0"/>
              <a:t>The 4 MI processes</a:t>
            </a:r>
          </a:p>
        </p:txBody>
      </p:sp>
      <p:sp>
        <p:nvSpPr>
          <p:cNvPr id="3" name="Content Placeholder 2">
            <a:extLst>
              <a:ext uri="{FF2B5EF4-FFF2-40B4-BE49-F238E27FC236}">
                <a16:creationId xmlns:a16="http://schemas.microsoft.com/office/drawing/2014/main" id="{72DE49FB-BC90-F0B4-FEBB-1FC5BE452F98}"/>
              </a:ext>
            </a:extLst>
          </p:cNvPr>
          <p:cNvSpPr>
            <a:spLocks noGrp="1"/>
          </p:cNvSpPr>
          <p:nvPr>
            <p:ph idx="1"/>
          </p:nvPr>
        </p:nvSpPr>
        <p:spPr/>
        <p:txBody>
          <a:bodyPr>
            <a:normAutofit/>
          </a:bodyPr>
          <a:lstStyle/>
          <a:p>
            <a:pPr marL="0" marR="0">
              <a:lnSpc>
                <a:spcPct val="107000"/>
              </a:lnSpc>
              <a:spcBef>
                <a:spcPts val="0"/>
              </a:spcBef>
              <a:spcAft>
                <a:spcPts val="800"/>
              </a:spcAft>
            </a:pPr>
            <a:r>
              <a:rPr lang="en-GB" sz="2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https://www.youtube.com/watch?v=4Hrz9tLUlUw</a:t>
            </a:r>
            <a:r>
              <a:rPr lang="en-GB" sz="2400" dirty="0">
                <a:effectLst/>
                <a:latin typeface="Calibri" panose="020F0502020204030204" pitchFamily="34" charset="0"/>
                <a:ea typeface="Calibri" panose="020F0502020204030204" pitchFamily="34" charset="0"/>
                <a:cs typeface="Times New Roman" panose="02020603050405020304" pitchFamily="18" charset="0"/>
              </a:rPr>
              <a:t>  (great summary)</a:t>
            </a:r>
          </a:p>
          <a:p>
            <a:pPr marL="342900" marR="0" lvl="0" indent="-342900">
              <a:spcBef>
                <a:spcPts val="0"/>
              </a:spcBef>
              <a:spcAft>
                <a:spcPts val="0"/>
              </a:spcAft>
              <a:buFont typeface="+mj-lt"/>
              <a:buAutoNum type="arabicPeriod"/>
            </a:pPr>
            <a:r>
              <a:rPr lang="en-GB" sz="2400" dirty="0">
                <a:effectLst/>
                <a:latin typeface="Calibri" panose="020F0502020204030204" pitchFamily="34" charset="0"/>
                <a:ea typeface="Calibri" panose="020F0502020204030204" pitchFamily="34" charset="0"/>
              </a:rPr>
              <a:t>Engaging</a:t>
            </a:r>
          </a:p>
          <a:p>
            <a:pPr marL="342900" marR="0" lvl="0" indent="-342900">
              <a:spcBef>
                <a:spcPts val="0"/>
              </a:spcBef>
              <a:spcAft>
                <a:spcPts val="0"/>
              </a:spcAft>
              <a:buFont typeface="+mj-lt"/>
              <a:buAutoNum type="arabicPeriod"/>
            </a:pPr>
            <a:r>
              <a:rPr lang="en-GB" sz="2400" dirty="0">
                <a:effectLst/>
                <a:latin typeface="Calibri" panose="020F0502020204030204" pitchFamily="34" charset="0"/>
                <a:ea typeface="Calibri" panose="020F0502020204030204" pitchFamily="34" charset="0"/>
              </a:rPr>
              <a:t>Focusing</a:t>
            </a:r>
          </a:p>
          <a:p>
            <a:pPr marL="342900" marR="0" lvl="0" indent="-342900">
              <a:spcBef>
                <a:spcPts val="0"/>
              </a:spcBef>
              <a:spcAft>
                <a:spcPts val="0"/>
              </a:spcAft>
              <a:buFont typeface="+mj-lt"/>
              <a:buAutoNum type="arabicPeriod"/>
            </a:pPr>
            <a:r>
              <a:rPr lang="en-GB" sz="2400" dirty="0">
                <a:effectLst/>
                <a:latin typeface="Calibri" panose="020F0502020204030204" pitchFamily="34" charset="0"/>
                <a:ea typeface="Calibri" panose="020F0502020204030204" pitchFamily="34" charset="0"/>
              </a:rPr>
              <a:t>Evoking</a:t>
            </a:r>
          </a:p>
          <a:p>
            <a:pPr marL="342900" marR="0" lvl="0" indent="-342900">
              <a:spcBef>
                <a:spcPts val="0"/>
              </a:spcBef>
              <a:spcAft>
                <a:spcPts val="0"/>
              </a:spcAft>
              <a:buFont typeface="+mj-lt"/>
              <a:buAutoNum type="arabicPeriod"/>
            </a:pPr>
            <a:r>
              <a:rPr lang="en-GB" sz="2400" dirty="0">
                <a:effectLst/>
                <a:latin typeface="Calibri" panose="020F0502020204030204" pitchFamily="34" charset="0"/>
                <a:ea typeface="Calibri" panose="020F0502020204030204" pitchFamily="34" charset="0"/>
              </a:rPr>
              <a:t>Planning</a:t>
            </a:r>
          </a:p>
          <a:p>
            <a:endParaRPr lang="en-GB" sz="2400" dirty="0"/>
          </a:p>
          <a:p>
            <a:r>
              <a:rPr lang="en-GB" sz="2400" dirty="0"/>
              <a:t>Not linear</a:t>
            </a:r>
          </a:p>
          <a:p>
            <a:r>
              <a:rPr lang="en-GB" sz="2400" dirty="0"/>
              <a:t>Back and forth between 2. and 3.</a:t>
            </a:r>
          </a:p>
        </p:txBody>
      </p:sp>
    </p:spTree>
    <p:extLst>
      <p:ext uri="{BB962C8B-B14F-4D97-AF65-F5344CB8AC3E}">
        <p14:creationId xmlns:p14="http://schemas.microsoft.com/office/powerpoint/2010/main" val="3068847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9DBEA-A205-4A17-C4DE-8D00D1406FE9}"/>
              </a:ext>
            </a:extLst>
          </p:cNvPr>
          <p:cNvSpPr>
            <a:spLocks noGrp="1"/>
          </p:cNvSpPr>
          <p:nvPr>
            <p:ph type="title"/>
          </p:nvPr>
        </p:nvSpPr>
        <p:spPr/>
        <p:txBody>
          <a:bodyPr/>
          <a:lstStyle/>
          <a:p>
            <a:r>
              <a:rPr lang="en-GB" dirty="0"/>
              <a:t>THE SKILLS</a:t>
            </a:r>
          </a:p>
        </p:txBody>
      </p:sp>
      <p:sp>
        <p:nvSpPr>
          <p:cNvPr id="3" name="Text Placeholder 2">
            <a:extLst>
              <a:ext uri="{FF2B5EF4-FFF2-40B4-BE49-F238E27FC236}">
                <a16:creationId xmlns:a16="http://schemas.microsoft.com/office/drawing/2014/main" id="{216A0DB7-8ADA-3E7B-DF60-FDD0A2A71718}"/>
              </a:ext>
            </a:extLst>
          </p:cNvPr>
          <p:cNvSpPr>
            <a:spLocks noGrp="1"/>
          </p:cNvSpPr>
          <p:nvPr>
            <p:ph type="body" idx="1"/>
          </p:nvPr>
        </p:nvSpPr>
        <p:spPr/>
        <p:txBody>
          <a:bodyPr/>
          <a:lstStyle/>
          <a:p>
            <a:r>
              <a:rPr lang="en-GB" dirty="0"/>
              <a:t>Necessary for Motivational Interviewing</a:t>
            </a:r>
          </a:p>
        </p:txBody>
      </p:sp>
    </p:spTree>
    <p:extLst>
      <p:ext uri="{BB962C8B-B14F-4D97-AF65-F5344CB8AC3E}">
        <p14:creationId xmlns:p14="http://schemas.microsoft.com/office/powerpoint/2010/main" val="3132230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9343C-3FCB-F43D-8C9D-2E7459FABD7F}"/>
              </a:ext>
            </a:extLst>
          </p:cNvPr>
          <p:cNvSpPr>
            <a:spLocks noGrp="1"/>
          </p:cNvSpPr>
          <p:nvPr>
            <p:ph type="title"/>
          </p:nvPr>
        </p:nvSpPr>
        <p:spPr/>
        <p:txBody>
          <a:bodyPr/>
          <a:lstStyle/>
          <a:p>
            <a:r>
              <a:rPr lang="en-GB" dirty="0"/>
              <a:t>OARS</a:t>
            </a:r>
          </a:p>
        </p:txBody>
      </p:sp>
      <p:sp>
        <p:nvSpPr>
          <p:cNvPr id="3" name="Content Placeholder 2">
            <a:extLst>
              <a:ext uri="{FF2B5EF4-FFF2-40B4-BE49-F238E27FC236}">
                <a16:creationId xmlns:a16="http://schemas.microsoft.com/office/drawing/2014/main" id="{75D2843E-F1F7-CFA5-E000-1C9FE84DBFF6}"/>
              </a:ext>
            </a:extLst>
          </p:cNvPr>
          <p:cNvSpPr>
            <a:spLocks noGrp="1"/>
          </p:cNvSpPr>
          <p:nvPr>
            <p:ph idx="1"/>
          </p:nvPr>
        </p:nvSpPr>
        <p:spPr/>
        <p:txBody>
          <a:bodyPr/>
          <a:lstStyle/>
          <a:p>
            <a:pPr marL="342900" marR="0" lvl="0" indent="-342900" algn="just">
              <a:spcBef>
                <a:spcPts val="0"/>
              </a:spcBef>
              <a:spcAft>
                <a:spcPts val="600"/>
              </a:spcAft>
              <a:buFont typeface="+mj-lt"/>
              <a:buAutoNum type="arabicPeriod"/>
            </a:pPr>
            <a:r>
              <a:rPr lang="en-GB" sz="2400" dirty="0">
                <a:effectLst/>
                <a:latin typeface="Calibri" panose="020F0502020204030204" pitchFamily="34" charset="0"/>
                <a:ea typeface="Calibri" panose="020F0502020204030204" pitchFamily="34" charset="0"/>
              </a:rPr>
              <a:t>Open Questions</a:t>
            </a:r>
          </a:p>
          <a:p>
            <a:pPr marL="342900" marR="0" lvl="0" indent="-342900" algn="just">
              <a:spcBef>
                <a:spcPts val="0"/>
              </a:spcBef>
              <a:spcAft>
                <a:spcPts val="600"/>
              </a:spcAft>
              <a:buFont typeface="+mj-lt"/>
              <a:buAutoNum type="arabicPeriod"/>
            </a:pPr>
            <a:r>
              <a:rPr lang="en-GB" sz="2400" dirty="0">
                <a:effectLst/>
                <a:latin typeface="Calibri" panose="020F0502020204030204" pitchFamily="34" charset="0"/>
                <a:ea typeface="Calibri" panose="020F0502020204030204" pitchFamily="34" charset="0"/>
              </a:rPr>
              <a:t>Affirmations</a:t>
            </a:r>
          </a:p>
          <a:p>
            <a:pPr marL="342900" marR="0" lvl="0" indent="-342900" algn="just">
              <a:spcBef>
                <a:spcPts val="0"/>
              </a:spcBef>
              <a:spcAft>
                <a:spcPts val="600"/>
              </a:spcAft>
              <a:buFont typeface="+mj-lt"/>
              <a:buAutoNum type="arabicPeriod"/>
            </a:pPr>
            <a:r>
              <a:rPr lang="en-GB" sz="2400" dirty="0">
                <a:effectLst/>
                <a:latin typeface="Calibri" panose="020F0502020204030204" pitchFamily="34" charset="0"/>
                <a:ea typeface="Calibri" panose="020F0502020204030204" pitchFamily="34" charset="0"/>
              </a:rPr>
              <a:t>Reflective Listening</a:t>
            </a:r>
          </a:p>
          <a:p>
            <a:pPr marL="342900" marR="0" lvl="0" indent="-342900" algn="just">
              <a:spcBef>
                <a:spcPts val="0"/>
              </a:spcBef>
              <a:spcAft>
                <a:spcPts val="600"/>
              </a:spcAft>
              <a:buFont typeface="+mj-lt"/>
              <a:buAutoNum type="arabicPeriod"/>
            </a:pPr>
            <a:r>
              <a:rPr lang="en-GB" sz="2400" dirty="0">
                <a:effectLst/>
                <a:latin typeface="Calibri" panose="020F0502020204030204" pitchFamily="34" charset="0"/>
                <a:ea typeface="Calibri" panose="020F0502020204030204" pitchFamily="34" charset="0"/>
              </a:rPr>
              <a:t>Summarising</a:t>
            </a:r>
          </a:p>
          <a:p>
            <a:endParaRPr lang="en-GB" dirty="0"/>
          </a:p>
        </p:txBody>
      </p:sp>
    </p:spTree>
    <p:extLst>
      <p:ext uri="{BB962C8B-B14F-4D97-AF65-F5344CB8AC3E}">
        <p14:creationId xmlns:p14="http://schemas.microsoft.com/office/powerpoint/2010/main" val="1315281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E7529-B808-89D1-1FCC-7B84CC649902}"/>
              </a:ext>
            </a:extLst>
          </p:cNvPr>
          <p:cNvSpPr>
            <a:spLocks noGrp="1"/>
          </p:cNvSpPr>
          <p:nvPr>
            <p:ph type="title"/>
          </p:nvPr>
        </p:nvSpPr>
        <p:spPr/>
        <p:txBody>
          <a:bodyPr/>
          <a:lstStyle/>
          <a:p>
            <a:r>
              <a:rPr lang="en-GB" dirty="0"/>
              <a:t>Open Questions</a:t>
            </a:r>
          </a:p>
        </p:txBody>
      </p:sp>
      <p:sp>
        <p:nvSpPr>
          <p:cNvPr id="3" name="Content Placeholder 2">
            <a:extLst>
              <a:ext uri="{FF2B5EF4-FFF2-40B4-BE49-F238E27FC236}">
                <a16:creationId xmlns:a16="http://schemas.microsoft.com/office/drawing/2014/main" id="{0D05893B-E425-6FA8-A357-F7FC031AC07C}"/>
              </a:ext>
            </a:extLst>
          </p:cNvPr>
          <p:cNvSpPr>
            <a:spLocks noGrp="1"/>
          </p:cNvSpPr>
          <p:nvPr>
            <p:ph idx="1"/>
          </p:nvPr>
        </p:nvSpPr>
        <p:spPr/>
        <p:txBody>
          <a:bodyPr/>
          <a:lstStyle/>
          <a:p>
            <a:pPr marL="342900" marR="0" lvl="0" indent="-342900" algn="just">
              <a:spcBef>
                <a:spcPts val="0"/>
              </a:spcBef>
              <a:spcAft>
                <a:spcPts val="600"/>
              </a:spcAft>
              <a:buFont typeface="Symbol" panose="05050102010706020507" pitchFamily="18" charset="2"/>
              <a:buChar char=""/>
            </a:pPr>
            <a:r>
              <a:rPr lang="en-GB" sz="1800" dirty="0">
                <a:effectLst/>
                <a:latin typeface="Calibri Light" panose="020F0302020204030204" pitchFamily="34" charset="0"/>
                <a:ea typeface="Times New Roman" panose="02020603050405020304" pitchFamily="18" charset="0"/>
              </a:rPr>
              <a:t>Do you take your medicines?  (closed question)</a:t>
            </a:r>
            <a:endParaRPr lang="en-GB" sz="1800" dirty="0">
              <a:effectLst/>
              <a:latin typeface="Calibri" panose="020F0502020204030204" pitchFamily="34" charset="0"/>
              <a:ea typeface="Calibri" panose="020F0502020204030204" pitchFamily="34" charset="0"/>
            </a:endParaRPr>
          </a:p>
          <a:p>
            <a:pPr marL="342900" marR="0" lvl="0" indent="-342900" algn="just">
              <a:spcBef>
                <a:spcPts val="0"/>
              </a:spcBef>
              <a:spcAft>
                <a:spcPts val="600"/>
              </a:spcAft>
              <a:buFont typeface="Symbol" panose="05050102010706020507" pitchFamily="18" charset="2"/>
              <a:buChar char=""/>
            </a:pPr>
            <a:r>
              <a:rPr lang="en-GB" sz="1800" dirty="0">
                <a:effectLst/>
                <a:latin typeface="Calibri Light" panose="020F0302020204030204" pitchFamily="34" charset="0"/>
                <a:ea typeface="Times New Roman" panose="02020603050405020304" pitchFamily="18" charset="0"/>
              </a:rPr>
              <a:t>Some patients find it difficult to keep on top of their medications and often end up missing doses.   How do you find it?  (open question + permissiveness when you anticipate truth anxiety)</a:t>
            </a:r>
            <a:endParaRPr lang="en-GB" sz="1800" dirty="0">
              <a:effectLst/>
              <a:latin typeface="Calibri" panose="020F0502020204030204" pitchFamily="34" charset="0"/>
              <a:ea typeface="Calibri" panose="020F0502020204030204" pitchFamily="34" charset="0"/>
            </a:endParaRPr>
          </a:p>
          <a:p>
            <a:endParaRPr lang="en-GB" dirty="0"/>
          </a:p>
        </p:txBody>
      </p:sp>
    </p:spTree>
    <p:extLst>
      <p:ext uri="{BB962C8B-B14F-4D97-AF65-F5344CB8AC3E}">
        <p14:creationId xmlns:p14="http://schemas.microsoft.com/office/powerpoint/2010/main" val="1365366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7E5BD-943D-374E-2C1D-FDCB086B2D20}"/>
              </a:ext>
            </a:extLst>
          </p:cNvPr>
          <p:cNvSpPr>
            <a:spLocks noGrp="1"/>
          </p:cNvSpPr>
          <p:nvPr>
            <p:ph type="title"/>
          </p:nvPr>
        </p:nvSpPr>
        <p:spPr/>
        <p:txBody>
          <a:bodyPr/>
          <a:lstStyle/>
          <a:p>
            <a:r>
              <a:rPr lang="en-GB" b="1" dirty="0">
                <a:solidFill>
                  <a:schemeClr val="accent4"/>
                </a:solidFill>
              </a:rPr>
              <a:t>Open Questions – let’s practise</a:t>
            </a:r>
          </a:p>
        </p:txBody>
      </p:sp>
      <p:sp>
        <p:nvSpPr>
          <p:cNvPr id="3" name="Content Placeholder 2">
            <a:extLst>
              <a:ext uri="{FF2B5EF4-FFF2-40B4-BE49-F238E27FC236}">
                <a16:creationId xmlns:a16="http://schemas.microsoft.com/office/drawing/2014/main" id="{04362A34-7BAD-4391-4ED9-56992B02C0AB}"/>
              </a:ext>
            </a:extLst>
          </p:cNvPr>
          <p:cNvSpPr>
            <a:spLocks noGrp="1"/>
          </p:cNvSpPr>
          <p:nvPr>
            <p:ph idx="1"/>
          </p:nvPr>
        </p:nvSpPr>
        <p:spPr/>
        <p:txBody>
          <a:bodyPr/>
          <a:lstStyle/>
          <a:p>
            <a:pPr marL="0">
              <a:lnSpc>
                <a:spcPct val="107000"/>
              </a:lnSpc>
              <a:spcBef>
                <a:spcPts val="0"/>
              </a:spcBef>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And that make you feel bad? </a:t>
            </a:r>
          </a:p>
          <a:p>
            <a:pPr marL="0">
              <a:lnSpc>
                <a:spcPct val="107000"/>
              </a:lnSpc>
              <a:spcBef>
                <a:spcPts val="0"/>
              </a:spcBef>
              <a:spcAft>
                <a:spcPts val="800"/>
              </a:spcAft>
            </a:pPr>
            <a:r>
              <a:rPr lang="en-GB" sz="1800" dirty="0">
                <a:solidFill>
                  <a:schemeClr val="accent4">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rPr>
              <a:t>How did that make you feel?</a:t>
            </a:r>
          </a:p>
          <a:p>
            <a:pPr marL="0">
              <a:lnSpc>
                <a:spcPct val="107000"/>
              </a:lnSpc>
              <a:spcBef>
                <a:spcPts val="0"/>
              </a:spcBef>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So, is are your eating habits bad at the moment? </a:t>
            </a:r>
          </a:p>
          <a:p>
            <a:pPr marL="0">
              <a:lnSpc>
                <a:spcPct val="107000"/>
              </a:lnSpc>
              <a:spcBef>
                <a:spcPts val="0"/>
              </a:spcBef>
              <a:spcAft>
                <a:spcPts val="800"/>
              </a:spcAft>
            </a:pPr>
            <a:r>
              <a:rPr lang="en-GB" sz="1800" dirty="0">
                <a:solidFill>
                  <a:schemeClr val="accent4">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rPr>
              <a:t>How do you feel about your eating habits as they are at the moment?</a:t>
            </a:r>
          </a:p>
          <a:p>
            <a:pPr marL="0">
              <a:lnSpc>
                <a:spcPct val="107000"/>
              </a:lnSpc>
              <a:spcBef>
                <a:spcPts val="0"/>
              </a:spcBef>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Do you want to stop smoking? </a:t>
            </a:r>
          </a:p>
          <a:p>
            <a:pPr marL="0">
              <a:lnSpc>
                <a:spcPct val="107000"/>
              </a:lnSpc>
              <a:spcBef>
                <a:spcPts val="0"/>
              </a:spcBef>
              <a:spcAft>
                <a:spcPts val="800"/>
              </a:spcAft>
            </a:pPr>
            <a:r>
              <a:rPr lang="en-GB" sz="1800" dirty="0">
                <a:solidFill>
                  <a:schemeClr val="accent4">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rPr>
              <a:t>What are your thoughts about stopping smoking?</a:t>
            </a:r>
          </a:p>
          <a:p>
            <a:pPr marL="0">
              <a:lnSpc>
                <a:spcPct val="107000"/>
              </a:lnSpc>
              <a:spcBef>
                <a:spcPts val="0"/>
              </a:spcBef>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So, do you think smoking is bad? </a:t>
            </a:r>
          </a:p>
          <a:p>
            <a:pPr marL="0">
              <a:lnSpc>
                <a:spcPct val="107000"/>
              </a:lnSpc>
              <a:spcBef>
                <a:spcPts val="0"/>
              </a:spcBef>
              <a:spcAft>
                <a:spcPts val="800"/>
              </a:spcAft>
            </a:pPr>
            <a:r>
              <a:rPr lang="en-GB" sz="1800" dirty="0">
                <a:solidFill>
                  <a:schemeClr val="accent4">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rPr>
              <a:t>How does smoking affect your life at the moment?</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Do you want to change your eating habits? </a:t>
            </a:r>
          </a:p>
          <a:p>
            <a:r>
              <a:rPr lang="en-GB" sz="1800" dirty="0">
                <a:solidFill>
                  <a:schemeClr val="accent4">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rPr>
              <a:t>What would be the benefits of changing your eating habits?</a:t>
            </a:r>
          </a:p>
          <a:p>
            <a:endParaRPr lang="en-GB" sz="1800" dirty="0">
              <a:latin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060832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B652-8F3A-C9C1-19EB-C4524E1B32BC}"/>
              </a:ext>
            </a:extLst>
          </p:cNvPr>
          <p:cNvSpPr>
            <a:spLocks noGrp="1"/>
          </p:cNvSpPr>
          <p:nvPr>
            <p:ph type="title"/>
          </p:nvPr>
        </p:nvSpPr>
        <p:spPr/>
        <p:txBody>
          <a:bodyPr>
            <a:normAutofit/>
          </a:bodyPr>
          <a:lstStyle/>
          <a:p>
            <a:r>
              <a:rPr lang="en-GB" sz="3600" b="1" dirty="0">
                <a:solidFill>
                  <a:schemeClr val="accent4"/>
                </a:solidFill>
              </a:rPr>
              <a:t>Affirmations</a:t>
            </a:r>
          </a:p>
        </p:txBody>
      </p:sp>
      <p:sp>
        <p:nvSpPr>
          <p:cNvPr id="3" name="Content Placeholder 2">
            <a:extLst>
              <a:ext uri="{FF2B5EF4-FFF2-40B4-BE49-F238E27FC236}">
                <a16:creationId xmlns:a16="http://schemas.microsoft.com/office/drawing/2014/main" id="{C7917D86-085C-D506-8261-AC0BAF91D30D}"/>
              </a:ext>
            </a:extLst>
          </p:cNvPr>
          <p:cNvSpPr>
            <a:spLocks noGrp="1"/>
          </p:cNvSpPr>
          <p:nvPr>
            <p:ph idx="1"/>
          </p:nvPr>
        </p:nvSpPr>
        <p:spPr/>
        <p:txBody>
          <a:bodyPr/>
          <a:lstStyle/>
          <a:p>
            <a:r>
              <a:rPr lang="en-GB" dirty="0"/>
              <a:t>Beef them up  </a:t>
            </a:r>
            <a:r>
              <a:rPr lang="en-GB" dirty="0">
                <a:sym typeface="Wingdings" panose="05000000000000000000" pitchFamily="2" charset="2"/>
              </a:rPr>
              <a:t> Self-Efficacy</a:t>
            </a:r>
          </a:p>
          <a:p>
            <a:r>
              <a:rPr lang="en-GB" dirty="0">
                <a:sym typeface="Wingdings" panose="05000000000000000000" pitchFamily="2" charset="2"/>
              </a:rPr>
              <a:t>Statements  (inflection)</a:t>
            </a:r>
          </a:p>
          <a:p>
            <a:r>
              <a:rPr lang="en-GB" dirty="0">
                <a:sym typeface="Wingdings" panose="05000000000000000000" pitchFamily="2" charset="2"/>
              </a:rPr>
              <a:t>Don’t bullshit</a:t>
            </a:r>
          </a:p>
          <a:p>
            <a:r>
              <a:rPr lang="en-GB" dirty="0">
                <a:sym typeface="Wingdings" panose="05000000000000000000" pitchFamily="2" charset="2"/>
              </a:rPr>
              <a:t>Natural points</a:t>
            </a:r>
          </a:p>
          <a:p>
            <a:endParaRPr lang="en-GB" dirty="0">
              <a:sym typeface="Wingdings" panose="05000000000000000000" pitchFamily="2" charset="2"/>
            </a:endParaRPr>
          </a:p>
          <a:p>
            <a:r>
              <a:rPr lang="en-GB" i="1" dirty="0">
                <a:sym typeface="Wingdings" panose="05000000000000000000" pitchFamily="2" charset="2"/>
              </a:rPr>
              <a:t>“I’m impressed that you kept a diary.  It really shows you are committed which is such a wonderful thing to see”</a:t>
            </a:r>
            <a:endParaRPr lang="en-GB" i="1" dirty="0"/>
          </a:p>
        </p:txBody>
      </p:sp>
    </p:spTree>
    <p:extLst>
      <p:ext uri="{BB962C8B-B14F-4D97-AF65-F5344CB8AC3E}">
        <p14:creationId xmlns:p14="http://schemas.microsoft.com/office/powerpoint/2010/main" val="1842189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B652-8F3A-C9C1-19EB-C4524E1B32BC}"/>
              </a:ext>
            </a:extLst>
          </p:cNvPr>
          <p:cNvSpPr>
            <a:spLocks noGrp="1"/>
          </p:cNvSpPr>
          <p:nvPr>
            <p:ph type="title"/>
          </p:nvPr>
        </p:nvSpPr>
        <p:spPr/>
        <p:txBody>
          <a:bodyPr>
            <a:normAutofit/>
          </a:bodyPr>
          <a:lstStyle/>
          <a:p>
            <a:r>
              <a:rPr lang="en-GB" sz="3600" b="1" dirty="0">
                <a:solidFill>
                  <a:schemeClr val="accent4"/>
                </a:solidFill>
              </a:rPr>
              <a:t>Affirmations - –let’s practise</a:t>
            </a:r>
          </a:p>
        </p:txBody>
      </p:sp>
      <p:sp>
        <p:nvSpPr>
          <p:cNvPr id="3" name="Content Placeholder 2">
            <a:extLst>
              <a:ext uri="{FF2B5EF4-FFF2-40B4-BE49-F238E27FC236}">
                <a16:creationId xmlns:a16="http://schemas.microsoft.com/office/drawing/2014/main" id="{C7917D86-085C-D506-8261-AC0BAF91D30D}"/>
              </a:ext>
            </a:extLst>
          </p:cNvPr>
          <p:cNvSpPr>
            <a:spLocks noGrp="1"/>
          </p:cNvSpPr>
          <p:nvPr>
            <p:ph idx="1"/>
          </p:nvPr>
        </p:nvSpPr>
        <p:spPr/>
        <p:txBody>
          <a:bodyPr/>
          <a:lstStyle/>
          <a:p>
            <a:pPr marL="342900" marR="0" lvl="0" indent="-342900" algn="just">
              <a:spcBef>
                <a:spcPts val="0"/>
              </a:spcBef>
              <a:spcAft>
                <a:spcPts val="600"/>
              </a:spcAft>
              <a:buFont typeface="Symbol" panose="05050102010706020507" pitchFamily="18" charset="2"/>
              <a:buChar char=""/>
            </a:pPr>
            <a:r>
              <a:rPr lang="en-GB" sz="1800" i="1" dirty="0">
                <a:effectLst/>
                <a:latin typeface="Calibri Light" panose="020F0302020204030204" pitchFamily="34" charset="0"/>
                <a:ea typeface="Times New Roman" panose="02020603050405020304" pitchFamily="18" charset="0"/>
              </a:rPr>
              <a:t>It’s pointless.  </a:t>
            </a:r>
            <a:r>
              <a:rPr lang="en-GB" sz="1800" i="1" dirty="0">
                <a:latin typeface="Calibri Light" panose="020F0302020204030204" pitchFamily="34" charset="0"/>
                <a:ea typeface="Times New Roman" panose="02020603050405020304" pitchFamily="18" charset="0"/>
              </a:rPr>
              <a:t>I mean last time I quit, after 2 years, I am back here.   </a:t>
            </a:r>
          </a:p>
          <a:p>
            <a:pPr marL="342900" marR="0" lvl="0" indent="-342900" algn="just">
              <a:spcBef>
                <a:spcPts val="0"/>
              </a:spcBef>
              <a:spcAft>
                <a:spcPts val="600"/>
              </a:spcAft>
              <a:buFont typeface="Symbol" panose="05050102010706020507" pitchFamily="18" charset="2"/>
              <a:buChar char=""/>
            </a:pPr>
            <a:r>
              <a:rPr lang="en-GB" sz="1800" i="1" dirty="0">
                <a:solidFill>
                  <a:schemeClr val="accent4"/>
                </a:solidFill>
                <a:effectLst/>
                <a:latin typeface="Calibri Light" panose="020F0302020204030204" pitchFamily="34" charset="0"/>
                <a:ea typeface="Times New Roman" panose="02020603050405020304" pitchFamily="18" charset="0"/>
              </a:rPr>
              <a:t>Wow, at least you managed to do it before.  I mean stopping smoking for 2 years is a long time.  </a:t>
            </a:r>
            <a:endParaRPr lang="en-GB" sz="1800" dirty="0">
              <a:solidFill>
                <a:schemeClr val="accent4"/>
              </a:solidFill>
              <a:effectLst/>
              <a:latin typeface="Calibri" panose="020F0502020204030204" pitchFamily="34" charset="0"/>
              <a:ea typeface="Calibri" panose="020F0502020204030204" pitchFamily="34" charset="0"/>
            </a:endParaRPr>
          </a:p>
          <a:p>
            <a:pPr marL="342900" marR="0" lvl="0" indent="-342900" algn="just">
              <a:spcBef>
                <a:spcPts val="0"/>
              </a:spcBef>
              <a:spcAft>
                <a:spcPts val="600"/>
              </a:spcAft>
              <a:buFont typeface="Symbol" panose="05050102010706020507" pitchFamily="18" charset="2"/>
              <a:buChar char=""/>
            </a:pPr>
            <a:r>
              <a:rPr lang="en-GB" sz="1800" i="1" dirty="0">
                <a:effectLst/>
                <a:latin typeface="Calibri Light" panose="020F0302020204030204" pitchFamily="34" charset="0"/>
                <a:ea typeface="Times New Roman" panose="02020603050405020304" pitchFamily="18" charset="0"/>
              </a:rPr>
              <a:t>I felt so low today I didn’t </a:t>
            </a:r>
            <a:r>
              <a:rPr lang="en-GB" sz="1800" i="1" dirty="0" err="1">
                <a:effectLst/>
                <a:latin typeface="Calibri Light" panose="020F0302020204030204" pitchFamily="34" charset="0"/>
                <a:ea typeface="Times New Roman" panose="02020603050405020304" pitchFamily="18" charset="0"/>
              </a:rPr>
              <a:t>wanna</a:t>
            </a:r>
            <a:r>
              <a:rPr lang="en-GB" sz="1800" i="1" dirty="0">
                <a:effectLst/>
                <a:latin typeface="Calibri Light" panose="020F0302020204030204" pitchFamily="34" charset="0"/>
                <a:ea typeface="Times New Roman" panose="02020603050405020304" pitchFamily="18" charset="0"/>
              </a:rPr>
              <a:t> come in. </a:t>
            </a:r>
          </a:p>
          <a:p>
            <a:pPr marL="342900" marR="0" lvl="0" indent="-342900" algn="just">
              <a:spcBef>
                <a:spcPts val="0"/>
              </a:spcBef>
              <a:spcAft>
                <a:spcPts val="600"/>
              </a:spcAft>
              <a:buFont typeface="Symbol" panose="05050102010706020507" pitchFamily="18" charset="2"/>
              <a:buChar char=""/>
            </a:pPr>
            <a:r>
              <a:rPr lang="en-GB" sz="1800" i="1" dirty="0">
                <a:solidFill>
                  <a:schemeClr val="accent4"/>
                </a:solidFill>
                <a:effectLst/>
                <a:latin typeface="Calibri Light" panose="020F0302020204030204" pitchFamily="34" charset="0"/>
                <a:ea typeface="Times New Roman" panose="02020603050405020304" pitchFamily="18" charset="0"/>
              </a:rPr>
              <a:t>It took a lot of courage for you to come in today.  </a:t>
            </a:r>
          </a:p>
          <a:p>
            <a:pPr marL="342900" marR="0" lvl="0" indent="-342900" algn="just">
              <a:spcBef>
                <a:spcPts val="0"/>
              </a:spcBef>
              <a:spcAft>
                <a:spcPts val="600"/>
              </a:spcAft>
              <a:buFont typeface="Symbol" panose="05050102010706020507" pitchFamily="18" charset="2"/>
              <a:buChar char=""/>
            </a:pPr>
            <a:r>
              <a:rPr lang="en-GB" sz="1800" i="1" dirty="0">
                <a:effectLst/>
                <a:latin typeface="Calibri Light" panose="020F0302020204030204" pitchFamily="34" charset="0"/>
                <a:ea typeface="Calibri" panose="020F0502020204030204" pitchFamily="34" charset="0"/>
              </a:rPr>
              <a:t>You’re going to be disappointed in me.  I fell off the bandwagon and had an alcohol binge all last weekend.</a:t>
            </a:r>
          </a:p>
          <a:p>
            <a:pPr marL="342900" indent="-342900" algn="just">
              <a:spcBef>
                <a:spcPts val="0"/>
              </a:spcBef>
              <a:spcAft>
                <a:spcPts val="600"/>
              </a:spcAft>
              <a:buFont typeface="Symbol" panose="05050102010706020507" pitchFamily="18" charset="2"/>
              <a:buChar char=""/>
            </a:pPr>
            <a:r>
              <a:rPr lang="en-GB" sz="1800" i="1" dirty="0">
                <a:solidFill>
                  <a:schemeClr val="accent4"/>
                </a:solidFill>
                <a:effectLst/>
                <a:latin typeface="Calibri Light" panose="020F0302020204030204" pitchFamily="34" charset="0"/>
                <a:ea typeface="Times New Roman" panose="02020603050405020304" pitchFamily="18" charset="0"/>
              </a:rPr>
              <a:t>It took a lot of courage for you to come in today.  </a:t>
            </a:r>
            <a:endParaRPr lang="en-GB" sz="1800" dirty="0">
              <a:solidFill>
                <a:schemeClr val="accent4"/>
              </a:solidFill>
              <a:effectLst/>
              <a:latin typeface="Calibri" panose="020F0502020204030204" pitchFamily="34" charset="0"/>
              <a:ea typeface="Calibri" panose="020F0502020204030204" pitchFamily="34" charset="0"/>
            </a:endParaRPr>
          </a:p>
          <a:p>
            <a:pPr marL="342900" indent="-342900" algn="just">
              <a:spcBef>
                <a:spcPts val="0"/>
              </a:spcBef>
              <a:spcAft>
                <a:spcPts val="600"/>
              </a:spcAft>
              <a:buFont typeface="Symbol" panose="05050102010706020507" pitchFamily="18" charset="2"/>
              <a:buChar char=""/>
            </a:pPr>
            <a:r>
              <a:rPr lang="en-GB" sz="1800" i="1" dirty="0">
                <a:effectLst/>
                <a:latin typeface="Calibri Light" panose="020F0302020204030204" pitchFamily="34" charset="0"/>
                <a:ea typeface="Calibri" panose="020F0502020204030204" pitchFamily="34" charset="0"/>
              </a:rPr>
              <a:t>You’re going to be disappointed in me.  I fell off the bandwagon and </a:t>
            </a:r>
            <a:r>
              <a:rPr lang="en-GB" sz="1800" i="1" dirty="0">
                <a:latin typeface="Calibri Light" panose="020F0302020204030204" pitchFamily="34" charset="0"/>
                <a:ea typeface="Calibri" panose="020F0502020204030204" pitchFamily="34" charset="0"/>
              </a:rPr>
              <a:t>had a few smokes at the </a:t>
            </a:r>
            <a:r>
              <a:rPr lang="en-GB" sz="1800" i="1" dirty="0">
                <a:effectLst/>
                <a:latin typeface="Calibri Light" panose="020F0302020204030204" pitchFamily="34" charset="0"/>
                <a:ea typeface="Calibri" panose="020F0502020204030204" pitchFamily="34" charset="0"/>
              </a:rPr>
              <a:t>weekend.</a:t>
            </a:r>
            <a:endParaRPr lang="en-GB" sz="1800" dirty="0">
              <a:effectLst/>
              <a:latin typeface="Calibri" panose="020F0502020204030204" pitchFamily="34" charset="0"/>
              <a:ea typeface="Calibri" panose="020F0502020204030204" pitchFamily="34" charset="0"/>
            </a:endParaRPr>
          </a:p>
          <a:p>
            <a:pPr marL="342900" marR="0" lvl="0" indent="-342900" algn="just">
              <a:spcBef>
                <a:spcPts val="0"/>
              </a:spcBef>
              <a:spcAft>
                <a:spcPts val="600"/>
              </a:spcAft>
              <a:buFont typeface="Symbol" panose="05050102010706020507" pitchFamily="18" charset="2"/>
              <a:buChar char=""/>
            </a:pPr>
            <a:r>
              <a:rPr lang="en-GB" sz="1800" i="1" dirty="0">
                <a:solidFill>
                  <a:schemeClr val="accent4"/>
                </a:solidFill>
                <a:effectLst/>
                <a:latin typeface="Calibri Light" panose="020F0302020204030204" pitchFamily="34" charset="0"/>
                <a:ea typeface="Times New Roman" panose="02020603050405020304" pitchFamily="18" charset="0"/>
              </a:rPr>
              <a:t>“I appreciate your honesty sharing that you don't want to give up cigarettes.”</a:t>
            </a:r>
          </a:p>
          <a:p>
            <a:pPr marL="342900" marR="0" lvl="0" indent="-342900" algn="just">
              <a:spcBef>
                <a:spcPts val="0"/>
              </a:spcBef>
              <a:spcAft>
                <a:spcPts val="600"/>
              </a:spcAft>
              <a:buFont typeface="Symbol" panose="05050102010706020507" pitchFamily="18" charset="2"/>
              <a:buChar char=""/>
            </a:pPr>
            <a:r>
              <a:rPr lang="en-GB" sz="1800" i="1" dirty="0">
                <a:effectLst/>
                <a:latin typeface="Calibri Light" panose="020F0302020204030204" pitchFamily="34" charset="0"/>
                <a:ea typeface="Calibri" panose="020F0502020204030204" pitchFamily="34" charset="0"/>
              </a:rPr>
              <a:t>See what I mean doctor.  There’s so much stressful things in my life.  But one thing I have been doing is taking all my meds on time.  </a:t>
            </a:r>
            <a:endParaRPr lang="en-GB" sz="1800" dirty="0">
              <a:effectLst/>
              <a:latin typeface="Calibri" panose="020F0502020204030204" pitchFamily="34" charset="0"/>
              <a:ea typeface="Calibri" panose="020F0502020204030204" pitchFamily="34" charset="0"/>
            </a:endParaRPr>
          </a:p>
          <a:p>
            <a:pPr marL="342900" marR="0" lvl="0" indent="-342900" algn="just">
              <a:spcBef>
                <a:spcPts val="0"/>
              </a:spcBef>
              <a:spcAft>
                <a:spcPts val="600"/>
              </a:spcAft>
              <a:buFont typeface="Symbol" panose="05050102010706020507" pitchFamily="18" charset="2"/>
              <a:buChar char=""/>
            </a:pPr>
            <a:r>
              <a:rPr lang="en-GB" sz="1800" i="1" dirty="0">
                <a:solidFill>
                  <a:schemeClr val="accent4"/>
                </a:solidFill>
                <a:effectLst/>
                <a:latin typeface="Calibri Light" panose="020F0302020204030204" pitchFamily="34" charset="0"/>
                <a:ea typeface="Times New Roman" panose="02020603050405020304" pitchFamily="18" charset="0"/>
              </a:rPr>
              <a:t>I'm impressed with your ability to take your medicine with all the other things you have going on in your life.</a:t>
            </a:r>
          </a:p>
          <a:p>
            <a:pPr marL="342900" marR="0" lvl="0" indent="-342900" algn="just">
              <a:spcBef>
                <a:spcPts val="0"/>
              </a:spcBef>
              <a:spcAft>
                <a:spcPts val="600"/>
              </a:spcAft>
              <a:buFont typeface="Symbol" panose="05050102010706020507" pitchFamily="18" charset="2"/>
              <a:buChar char=""/>
            </a:pPr>
            <a:endParaRPr lang="en-GB" sz="1800" i="1" dirty="0">
              <a:latin typeface="Calibri Light" panose="020F0302020204030204" pitchFamily="34" charset="0"/>
              <a:ea typeface="Calibri" panose="020F0502020204030204" pitchFamily="34" charset="0"/>
            </a:endParaRPr>
          </a:p>
          <a:p>
            <a:pPr marL="342900" marR="0" lvl="0" indent="-342900" algn="just">
              <a:spcBef>
                <a:spcPts val="0"/>
              </a:spcBef>
              <a:spcAft>
                <a:spcPts val="600"/>
              </a:spcAft>
              <a:buFont typeface="Symbol" panose="05050102010706020507" pitchFamily="18" charset="2"/>
              <a:buChar char=""/>
            </a:pPr>
            <a:r>
              <a:rPr lang="en-GB" sz="1800" i="1" dirty="0">
                <a:effectLst/>
                <a:latin typeface="Calibri Light" panose="020F0302020204030204" pitchFamily="34" charset="0"/>
                <a:ea typeface="Calibri" panose="020F0502020204030204" pitchFamily="34" charset="0"/>
              </a:rPr>
              <a:t>The best ones have a formula:   state to good thing + the positive value you interpret</a:t>
            </a:r>
            <a:endParaRPr lang="en-GB"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679875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16D36-5651-6CB9-C05B-A690FCB16756}"/>
              </a:ext>
            </a:extLst>
          </p:cNvPr>
          <p:cNvSpPr>
            <a:spLocks noGrp="1"/>
          </p:cNvSpPr>
          <p:nvPr>
            <p:ph type="title"/>
          </p:nvPr>
        </p:nvSpPr>
        <p:spPr/>
        <p:txBody>
          <a:bodyPr>
            <a:normAutofit/>
          </a:bodyPr>
          <a:lstStyle/>
          <a:p>
            <a:r>
              <a:rPr lang="en-GB" sz="3600" b="1" dirty="0">
                <a:solidFill>
                  <a:schemeClr val="accent4"/>
                </a:solidFill>
              </a:rPr>
              <a:t>Reflective Listening</a:t>
            </a:r>
          </a:p>
        </p:txBody>
      </p:sp>
      <p:sp>
        <p:nvSpPr>
          <p:cNvPr id="3" name="Content Placeholder 2">
            <a:extLst>
              <a:ext uri="{FF2B5EF4-FFF2-40B4-BE49-F238E27FC236}">
                <a16:creationId xmlns:a16="http://schemas.microsoft.com/office/drawing/2014/main" id="{70F90A83-E2FD-7308-B89B-5FEBCD583AB4}"/>
              </a:ext>
            </a:extLst>
          </p:cNvPr>
          <p:cNvSpPr>
            <a:spLocks noGrp="1"/>
          </p:cNvSpPr>
          <p:nvPr>
            <p:ph idx="1"/>
          </p:nvPr>
        </p:nvSpPr>
        <p:spPr>
          <a:xfrm>
            <a:off x="838200" y="1825625"/>
            <a:ext cx="5257800" cy="4351338"/>
          </a:xfrm>
        </p:spPr>
        <p:txBody>
          <a:bodyPr>
            <a:normAutofit lnSpcReduction="10000"/>
          </a:bodyPr>
          <a:lstStyle/>
          <a:p>
            <a:r>
              <a:rPr lang="en-GB" sz="1800" dirty="0">
                <a:effectLst/>
                <a:latin typeface="Calibri Light" panose="020F0302020204030204" pitchFamily="34" charset="0"/>
                <a:ea typeface="Times New Roman" panose="02020603050405020304" pitchFamily="18" charset="0"/>
                <a:cs typeface="Times New Roman" panose="02020603050405020304" pitchFamily="18" charset="0"/>
              </a:rPr>
              <a:t>It is not just repeating back exactly what you heard.  </a:t>
            </a:r>
          </a:p>
          <a:p>
            <a:r>
              <a:rPr lang="en-GB" sz="1800" dirty="0">
                <a:effectLst/>
                <a:latin typeface="Calibri Light" panose="020F0302020204030204" pitchFamily="34" charset="0"/>
                <a:ea typeface="Times New Roman" panose="02020603050405020304" pitchFamily="18" charset="0"/>
                <a:cs typeface="Times New Roman" panose="02020603050405020304" pitchFamily="18" charset="0"/>
              </a:rPr>
              <a:t>Instead, it is a hypothesis testing approach to listening.   </a:t>
            </a:r>
          </a:p>
          <a:p>
            <a:r>
              <a:rPr lang="en-GB" sz="1800" dirty="0">
                <a:effectLst/>
                <a:latin typeface="Calibri Light" panose="020F0302020204030204" pitchFamily="34" charset="0"/>
                <a:ea typeface="Times New Roman" panose="02020603050405020304" pitchFamily="18" charset="0"/>
                <a:cs typeface="Times New Roman" panose="02020603050405020304" pitchFamily="18" charset="0"/>
              </a:rPr>
              <a:t>The formula is = paraphrase what they have told you + add in your hypothesis/interpretation#</a:t>
            </a:r>
          </a:p>
          <a:p>
            <a:r>
              <a:rPr lang="en-GB" sz="1800" dirty="0">
                <a:latin typeface="Calibri Light" panose="020F0302020204030204" pitchFamily="34" charset="0"/>
                <a:ea typeface="Calibri" panose="020F0502020204030204" pitchFamily="34" charset="0"/>
                <a:cs typeface="Times New Roman" panose="02020603050405020304" pitchFamily="18" charset="0"/>
              </a:rPr>
              <a:t>Statements not questions (inflection)</a:t>
            </a:r>
          </a:p>
          <a:p>
            <a:r>
              <a:rPr lang="en-GB" sz="1800" dirty="0">
                <a:effectLst/>
                <a:latin typeface="Calibri Light" panose="020F0302020204030204" pitchFamily="34" charset="0"/>
                <a:ea typeface="Calibri" panose="020F0502020204030204" pitchFamily="34" charset="0"/>
                <a:cs typeface="Times New Roman" panose="02020603050405020304" pitchFamily="18" charset="0"/>
              </a:rPr>
              <a:t>Do lots of it.</a:t>
            </a:r>
          </a:p>
          <a:p>
            <a:pPr marL="0" indent="0">
              <a:buNone/>
            </a:pPr>
            <a:endParaRPr lang="en-GB" sz="1800" dirty="0">
              <a:effectLst/>
              <a:latin typeface="Calibri Light" panose="020F0302020204030204" pitchFamily="34" charset="0"/>
              <a:ea typeface="Calibri" panose="020F0502020204030204" pitchFamily="34" charset="0"/>
              <a:cs typeface="Times New Roman" panose="02020603050405020304" pitchFamily="18" charset="0"/>
            </a:endParaRPr>
          </a:p>
          <a:p>
            <a:r>
              <a:rPr lang="en-GB" sz="1800" b="1" dirty="0">
                <a:latin typeface="Calibri Light" panose="020F0302020204030204" pitchFamily="34" charset="0"/>
                <a:ea typeface="Calibri" panose="020F0502020204030204" pitchFamily="34" charset="0"/>
                <a:cs typeface="Times New Roman" panose="02020603050405020304" pitchFamily="18" charset="0"/>
              </a:rPr>
              <a:t>Example</a:t>
            </a:r>
          </a:p>
          <a:p>
            <a:r>
              <a:rPr lang="en-GB" sz="1800" i="1" dirty="0">
                <a:latin typeface="Calibri Light" panose="020F0302020204030204" pitchFamily="34" charset="0"/>
                <a:ea typeface="Calibri" panose="020F0502020204030204" pitchFamily="34" charset="0"/>
                <a:cs typeface="Times New Roman" panose="02020603050405020304" pitchFamily="18" charset="0"/>
              </a:rPr>
              <a:t>I want to start eating better.  I really do.  But I don’t know where to start.</a:t>
            </a:r>
          </a:p>
          <a:p>
            <a:r>
              <a:rPr lang="en-GB" sz="1800" i="1" dirty="0">
                <a:effectLst/>
                <a:latin typeface="Calibri Light" panose="020F0302020204030204" pitchFamily="34" charset="0"/>
                <a:ea typeface="Calibri" panose="020F0502020204030204" pitchFamily="34" charset="0"/>
                <a:cs typeface="Times New Roman" panose="02020603050405020304" pitchFamily="18" charset="0"/>
              </a:rPr>
              <a:t>You’re really keen on healthie</a:t>
            </a:r>
            <a:r>
              <a:rPr lang="en-GB" sz="1800" i="1" dirty="0">
                <a:latin typeface="Calibri Light" panose="020F0302020204030204" pitchFamily="34" charset="0"/>
                <a:ea typeface="Calibri" panose="020F0502020204030204" pitchFamily="34" charset="0"/>
                <a:cs typeface="Times New Roman" panose="02020603050405020304" pitchFamily="18" charset="0"/>
              </a:rPr>
              <a:t>r eating but you feel overwhelmed and stuck.   NOTE: absence of question mark</a:t>
            </a:r>
            <a:endParaRPr lang="en-GB" sz="1800" i="1"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Content Placeholder 2">
            <a:extLst>
              <a:ext uri="{FF2B5EF4-FFF2-40B4-BE49-F238E27FC236}">
                <a16:creationId xmlns:a16="http://schemas.microsoft.com/office/drawing/2014/main" id="{0C96BC97-4463-7FFE-2591-9EB59E00AC7A}"/>
              </a:ext>
            </a:extLst>
          </p:cNvPr>
          <p:cNvSpPr txBox="1">
            <a:spLocks/>
          </p:cNvSpPr>
          <p:nvPr/>
        </p:nvSpPr>
        <p:spPr>
          <a:xfrm>
            <a:off x="6328144" y="1836627"/>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just">
              <a:spcBef>
                <a:spcPts val="0"/>
              </a:spcBef>
              <a:spcAft>
                <a:spcPts val="600"/>
              </a:spcAft>
              <a:buFont typeface="+mj-lt"/>
              <a:buAutoNum type="romanLcParenBoth"/>
            </a:pPr>
            <a:r>
              <a:rPr lang="en-GB" sz="1800" dirty="0">
                <a:effectLst/>
                <a:latin typeface="Calibri Light" panose="020F0302020204030204" pitchFamily="34" charset="0"/>
                <a:ea typeface="Times New Roman" panose="02020603050405020304" pitchFamily="18" charset="0"/>
              </a:rPr>
              <a:t>you get their story</a:t>
            </a:r>
            <a:endParaRPr lang="en-GB" sz="1800" dirty="0">
              <a:effectLst/>
              <a:latin typeface="Calibri" panose="020F0502020204030204" pitchFamily="34" charset="0"/>
              <a:ea typeface="Calibri" panose="020F0502020204030204" pitchFamily="34" charset="0"/>
            </a:endParaRPr>
          </a:p>
          <a:p>
            <a:pPr marL="342900" marR="0" lvl="0" indent="-342900" algn="just">
              <a:spcBef>
                <a:spcPts val="0"/>
              </a:spcBef>
              <a:spcAft>
                <a:spcPts val="600"/>
              </a:spcAft>
              <a:buFont typeface="+mj-lt"/>
              <a:buAutoNum type="romanLcParenBoth"/>
            </a:pPr>
            <a:r>
              <a:rPr lang="en-GB" sz="1800" dirty="0">
                <a:effectLst/>
                <a:latin typeface="Calibri Light" panose="020F0302020204030204" pitchFamily="34" charset="0"/>
                <a:ea typeface="Times New Roman" panose="02020603050405020304" pitchFamily="18" charset="0"/>
              </a:rPr>
              <a:t>build empathic connection</a:t>
            </a:r>
            <a:endParaRPr lang="en-GB" sz="1800" dirty="0">
              <a:effectLst/>
              <a:latin typeface="Calibri" panose="020F0502020204030204" pitchFamily="34" charset="0"/>
              <a:ea typeface="Calibri" panose="020F0502020204030204" pitchFamily="34" charset="0"/>
            </a:endParaRPr>
          </a:p>
          <a:p>
            <a:pPr marL="342900" marR="0" lvl="0" indent="-342900" algn="just">
              <a:spcBef>
                <a:spcPts val="0"/>
              </a:spcBef>
              <a:spcAft>
                <a:spcPts val="600"/>
              </a:spcAft>
              <a:buFont typeface="+mj-lt"/>
              <a:buAutoNum type="romanLcParenBoth"/>
            </a:pPr>
            <a:r>
              <a:rPr lang="en-GB" sz="1800" dirty="0">
                <a:effectLst/>
                <a:latin typeface="Calibri" panose="020F0502020204030204" pitchFamily="34" charset="0"/>
                <a:ea typeface="Calibri" panose="020F0502020204030204" pitchFamily="34" charset="0"/>
              </a:rPr>
              <a:t> “As I hear myself talk, I learn my beliefs.”</a:t>
            </a:r>
            <a:r>
              <a:rPr lang="en-GB" sz="1800" dirty="0">
                <a:effectLst/>
                <a:latin typeface="Calibri Light" panose="020F0302020204030204" pitchFamily="34" charset="0"/>
                <a:ea typeface="Times New Roman" panose="02020603050405020304" pitchFamily="18" charset="0"/>
              </a:rPr>
              <a:t> (as the patient hears what they have said externally from your voice). </a:t>
            </a:r>
            <a:r>
              <a:rPr lang="en-GB" sz="1800" dirty="0">
                <a:effectLst/>
                <a:latin typeface="Calibri" panose="020F0502020204030204" pitchFamily="34" charset="0"/>
                <a:ea typeface="Calibri" panose="020F0502020204030204" pitchFamily="34" charset="0"/>
              </a:rPr>
              <a:t>This solidifies their own convictions.  </a:t>
            </a:r>
          </a:p>
          <a:p>
            <a:pPr marL="342900" marR="0" lvl="0" indent="-342900" algn="just">
              <a:spcBef>
                <a:spcPts val="0"/>
              </a:spcBef>
              <a:spcAft>
                <a:spcPts val="600"/>
              </a:spcAft>
              <a:buFont typeface="+mj-lt"/>
              <a:buAutoNum type="romanLcParenBoth"/>
            </a:pPr>
            <a:r>
              <a:rPr lang="en-GB" sz="1800" dirty="0">
                <a:effectLst/>
                <a:latin typeface="Calibri" panose="020F0502020204030204" pitchFamily="34" charset="0"/>
                <a:ea typeface="Calibri" panose="020F0502020204030204" pitchFamily="34" charset="0"/>
              </a:rPr>
              <a:t>amplifies meaning or feeling if used strategically.  </a:t>
            </a:r>
          </a:p>
          <a:p>
            <a:pPr marL="342900" marR="0" lvl="0" indent="-342900" algn="just">
              <a:spcBef>
                <a:spcPts val="0"/>
              </a:spcBef>
              <a:spcAft>
                <a:spcPts val="600"/>
              </a:spcAft>
              <a:buFont typeface="+mj-lt"/>
              <a:buAutoNum type="romanLcParenBoth"/>
            </a:pPr>
            <a:r>
              <a:rPr lang="en-GB" sz="1800" dirty="0">
                <a:latin typeface="Calibri Light" panose="020F0302020204030204" pitchFamily="34" charset="0"/>
                <a:ea typeface="Times New Roman" panose="02020603050405020304" pitchFamily="18" charset="0"/>
              </a:rPr>
              <a:t>M</a:t>
            </a:r>
            <a:r>
              <a:rPr lang="en-GB" sz="1800" dirty="0">
                <a:effectLst/>
                <a:latin typeface="Calibri Light" panose="020F0302020204030204" pitchFamily="34" charset="0"/>
                <a:ea typeface="Times New Roman" panose="02020603050405020304" pitchFamily="18" charset="0"/>
              </a:rPr>
              <a:t>ay lead the patient to yield more revelations.  </a:t>
            </a:r>
            <a:endParaRPr lang="en-GB" sz="1800" dirty="0">
              <a:effectLst/>
              <a:latin typeface="Calibri" panose="020F0502020204030204" pitchFamily="34" charset="0"/>
              <a:ea typeface="Calibri" panose="020F0502020204030204" pitchFamily="34" charset="0"/>
            </a:endParaRPr>
          </a:p>
          <a:p>
            <a:pPr marL="342900" marR="0" lvl="0" indent="-342900" algn="just">
              <a:spcBef>
                <a:spcPts val="0"/>
              </a:spcBef>
              <a:spcAft>
                <a:spcPts val="600"/>
              </a:spcAft>
              <a:buFont typeface="+mj-lt"/>
              <a:buAutoNum type="romanLcParenBoth"/>
            </a:pPr>
            <a:r>
              <a:rPr lang="en-GB" sz="1800" dirty="0">
                <a:effectLst/>
                <a:latin typeface="Calibri Light" panose="020F0302020204030204" pitchFamily="34" charset="0"/>
                <a:ea typeface="Times New Roman" panose="02020603050405020304" pitchFamily="18" charset="0"/>
              </a:rPr>
              <a:t>All the above </a:t>
            </a:r>
            <a:r>
              <a:rPr lang="en-GB" sz="1800" dirty="0">
                <a:effectLst/>
                <a:latin typeface="Calibri Light" panose="020F0302020204030204" pitchFamily="34" charset="0"/>
                <a:ea typeface="Times New Roman" panose="02020603050405020304" pitchFamily="18" charset="0"/>
                <a:sym typeface="Wingdings" panose="05000000000000000000" pitchFamily="2" charset="2"/>
              </a:rPr>
              <a:t></a:t>
            </a:r>
            <a:r>
              <a:rPr lang="en-GB" sz="1800" dirty="0">
                <a:effectLst/>
                <a:latin typeface="Calibri Light" panose="020F0302020204030204" pitchFamily="34" charset="0"/>
                <a:ea typeface="Times New Roman" panose="02020603050405020304" pitchFamily="18" charset="0"/>
              </a:rPr>
              <a:t> better outcomes.   </a:t>
            </a:r>
            <a:endParaRPr lang="en-GB" sz="1800" dirty="0">
              <a:effectLst/>
              <a:latin typeface="Calibri" panose="020F0502020204030204" pitchFamily="34" charset="0"/>
              <a:ea typeface="Calibri" panose="020F0502020204030204" pitchFamily="34" charset="0"/>
            </a:endParaRPr>
          </a:p>
          <a:p>
            <a:endParaRPr lang="en-GB" dirty="0"/>
          </a:p>
        </p:txBody>
      </p:sp>
    </p:spTree>
    <p:extLst>
      <p:ext uri="{BB962C8B-B14F-4D97-AF65-F5344CB8AC3E}">
        <p14:creationId xmlns:p14="http://schemas.microsoft.com/office/powerpoint/2010/main" val="48717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16D36-5651-6CB9-C05B-A690FCB16756}"/>
              </a:ext>
            </a:extLst>
          </p:cNvPr>
          <p:cNvSpPr>
            <a:spLocks noGrp="1"/>
          </p:cNvSpPr>
          <p:nvPr>
            <p:ph type="title"/>
          </p:nvPr>
        </p:nvSpPr>
        <p:spPr/>
        <p:txBody>
          <a:bodyPr>
            <a:normAutofit/>
          </a:bodyPr>
          <a:lstStyle/>
          <a:p>
            <a:r>
              <a:rPr lang="en-GB" sz="3600" b="1" dirty="0">
                <a:solidFill>
                  <a:schemeClr val="accent4"/>
                </a:solidFill>
              </a:rPr>
              <a:t>Reflective Listening</a:t>
            </a:r>
          </a:p>
        </p:txBody>
      </p:sp>
      <p:sp>
        <p:nvSpPr>
          <p:cNvPr id="3" name="Content Placeholder 2">
            <a:extLst>
              <a:ext uri="{FF2B5EF4-FFF2-40B4-BE49-F238E27FC236}">
                <a16:creationId xmlns:a16="http://schemas.microsoft.com/office/drawing/2014/main" id="{70F90A83-E2FD-7308-B89B-5FEBCD583AB4}"/>
              </a:ext>
            </a:extLst>
          </p:cNvPr>
          <p:cNvSpPr>
            <a:spLocks noGrp="1"/>
          </p:cNvSpPr>
          <p:nvPr>
            <p:ph idx="1"/>
          </p:nvPr>
        </p:nvSpPr>
        <p:spPr>
          <a:xfrm>
            <a:off x="838200" y="1825625"/>
            <a:ext cx="10857614" cy="4351338"/>
          </a:xfrm>
        </p:spPr>
        <p:txBody>
          <a:bodyPr>
            <a:normAutofit/>
          </a:bodyPr>
          <a:lstStyle/>
          <a:p>
            <a:r>
              <a:rPr lang="en-GB" sz="2400" dirty="0">
                <a:solidFill>
                  <a:schemeClr val="accent4"/>
                </a:solidFill>
              </a:rPr>
              <a:t>Simple</a:t>
            </a:r>
          </a:p>
          <a:p>
            <a:r>
              <a:rPr lang="en-GB" sz="2400" dirty="0"/>
              <a:t>Paraphrase what they say</a:t>
            </a:r>
          </a:p>
          <a:p>
            <a:r>
              <a:rPr lang="en-GB" sz="2400" dirty="0">
                <a:solidFill>
                  <a:schemeClr val="accent4"/>
                </a:solidFill>
              </a:rPr>
              <a:t>Amplified </a:t>
            </a:r>
            <a:r>
              <a:rPr lang="en-GB" sz="2400" dirty="0"/>
              <a:t>- </a:t>
            </a:r>
            <a:r>
              <a:rPr lang="en-GB" sz="2400" dirty="0">
                <a:effectLst/>
                <a:latin typeface="Calibri Light" panose="020F0302020204030204" pitchFamily="34" charset="0"/>
                <a:ea typeface="Times New Roman" panose="02020603050405020304" pitchFamily="18" charset="0"/>
              </a:rPr>
              <a:t>Reflect on Change Talk to emphasise it….   </a:t>
            </a:r>
          </a:p>
          <a:p>
            <a:r>
              <a:rPr lang="en-GB" sz="2400" i="1" dirty="0">
                <a:effectLst/>
                <a:latin typeface="Calibri Light" panose="020F0302020204030204" pitchFamily="34" charset="0"/>
                <a:ea typeface="Times New Roman" panose="02020603050405020304" pitchFamily="18" charset="0"/>
              </a:rPr>
              <a:t>“I really wand do this because doctor my lungs are in such a state and if I don’t do it now, it will be never!”</a:t>
            </a:r>
          </a:p>
          <a:p>
            <a:r>
              <a:rPr lang="en-GB" sz="2400" i="1" dirty="0">
                <a:effectLst/>
                <a:latin typeface="Calibri Light" panose="020F0302020204030204" pitchFamily="34" charset="0"/>
                <a:ea typeface="Times New Roman" panose="02020603050405020304" pitchFamily="18" charset="0"/>
              </a:rPr>
              <a:t>“So you feel now is the right time because it is blah blah blah”.  </a:t>
            </a:r>
            <a:endParaRPr lang="en-GB" sz="2400" i="1" dirty="0"/>
          </a:p>
          <a:p>
            <a:r>
              <a:rPr lang="en-GB" sz="2400" dirty="0">
                <a:solidFill>
                  <a:schemeClr val="accent4"/>
                </a:solidFill>
              </a:rPr>
              <a:t>Double-Sided</a:t>
            </a:r>
          </a:p>
          <a:p>
            <a:r>
              <a:rPr lang="en-GB" sz="2400" i="1" dirty="0"/>
              <a:t>On the one hand, but on the other….</a:t>
            </a:r>
          </a:p>
        </p:txBody>
      </p:sp>
    </p:spTree>
    <p:extLst>
      <p:ext uri="{BB962C8B-B14F-4D97-AF65-F5344CB8AC3E}">
        <p14:creationId xmlns:p14="http://schemas.microsoft.com/office/powerpoint/2010/main" val="18641792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FA4EE-0FF2-D525-7958-9ED49BCD9F05}"/>
              </a:ext>
            </a:extLst>
          </p:cNvPr>
          <p:cNvSpPr>
            <a:spLocks noGrp="1"/>
          </p:cNvSpPr>
          <p:nvPr>
            <p:ph type="title"/>
          </p:nvPr>
        </p:nvSpPr>
        <p:spPr/>
        <p:txBody>
          <a:bodyPr>
            <a:normAutofit/>
          </a:bodyPr>
          <a:lstStyle/>
          <a:p>
            <a:r>
              <a:rPr lang="en-GB" sz="3600" b="1" dirty="0">
                <a:solidFill>
                  <a:schemeClr val="accent4"/>
                </a:solidFill>
              </a:rPr>
              <a:t>Let’s practise</a:t>
            </a:r>
          </a:p>
        </p:txBody>
      </p:sp>
      <p:sp>
        <p:nvSpPr>
          <p:cNvPr id="3" name="Content Placeholder 2">
            <a:extLst>
              <a:ext uri="{FF2B5EF4-FFF2-40B4-BE49-F238E27FC236}">
                <a16:creationId xmlns:a16="http://schemas.microsoft.com/office/drawing/2014/main" id="{03010AF6-C3C1-E802-C324-CD5457404E4E}"/>
              </a:ext>
            </a:extLst>
          </p:cNvPr>
          <p:cNvSpPr>
            <a:spLocks noGrp="1"/>
          </p:cNvSpPr>
          <p:nvPr>
            <p:ph idx="1"/>
          </p:nvPr>
        </p:nvSpPr>
        <p:spPr/>
        <p:txBody>
          <a:bodyPr>
            <a:normAutofit fontScale="92500" lnSpcReduction="20000"/>
          </a:bodyPr>
          <a:lstStyle/>
          <a:p>
            <a:pPr algn="just">
              <a:spcBef>
                <a:spcPts val="0"/>
              </a:spcBef>
              <a:spcAft>
                <a:spcPts val="600"/>
              </a:spcAft>
            </a:pPr>
            <a:r>
              <a:rPr lang="en-GB" sz="1800" dirty="0">
                <a:effectLst/>
                <a:ea typeface="Times New Roman" panose="02020603050405020304" pitchFamily="18" charset="0"/>
              </a:rPr>
              <a:t>I’m not convinced that I have diabetes.    </a:t>
            </a:r>
          </a:p>
          <a:p>
            <a:pPr algn="just">
              <a:spcBef>
                <a:spcPts val="0"/>
              </a:spcBef>
              <a:spcAft>
                <a:spcPts val="600"/>
              </a:spcAft>
            </a:pPr>
            <a:r>
              <a:rPr lang="en-GB" sz="1800" dirty="0">
                <a:solidFill>
                  <a:schemeClr val="accent4"/>
                </a:solidFill>
                <a:effectLst/>
                <a:ea typeface="Times New Roman" panose="02020603050405020304" pitchFamily="18" charset="0"/>
              </a:rPr>
              <a:t>So you have some doubts about your diagnosis?  Yeah because I feel fine and my mate who has diabetes has bouts of dizziness which I don’t.  </a:t>
            </a:r>
          </a:p>
          <a:p>
            <a:pPr algn="just">
              <a:spcBef>
                <a:spcPts val="0"/>
              </a:spcBef>
              <a:spcAft>
                <a:spcPts val="600"/>
              </a:spcAft>
            </a:pPr>
            <a:r>
              <a:rPr lang="en-GB" sz="1800" dirty="0">
                <a:effectLst/>
                <a:ea typeface="Times New Roman" panose="02020603050405020304" pitchFamily="18" charset="0"/>
              </a:rPr>
              <a:t>I don’t like taking these medications because they make me feel terribly tired.   </a:t>
            </a:r>
          </a:p>
          <a:p>
            <a:pPr algn="just">
              <a:spcBef>
                <a:spcPts val="0"/>
              </a:spcBef>
              <a:spcAft>
                <a:spcPts val="600"/>
              </a:spcAft>
            </a:pPr>
            <a:r>
              <a:rPr lang="en-GB" sz="1800" dirty="0">
                <a:solidFill>
                  <a:schemeClr val="accent4"/>
                </a:solidFill>
                <a:effectLst/>
                <a:ea typeface="Times New Roman" panose="02020603050405020304" pitchFamily="18" charset="0"/>
              </a:rPr>
              <a:t>So, the side effects are putting you off from taking the medication.  Yeah doc, unless you can find another one that is better.   </a:t>
            </a:r>
          </a:p>
          <a:p>
            <a:pPr algn="just">
              <a:spcBef>
                <a:spcPts val="0"/>
              </a:spcBef>
              <a:spcAft>
                <a:spcPts val="600"/>
              </a:spcAft>
            </a:pPr>
            <a:r>
              <a:rPr lang="en-GB" sz="1800" dirty="0">
                <a:effectLst/>
                <a:ea typeface="Times New Roman" panose="02020603050405020304" pitchFamily="18" charset="0"/>
              </a:rPr>
              <a:t>I know I should be better at taking all these heart drugs but I keep forgetting – there’s so many of them.   </a:t>
            </a:r>
          </a:p>
          <a:p>
            <a:pPr algn="just">
              <a:spcBef>
                <a:spcPts val="0"/>
              </a:spcBef>
              <a:spcAft>
                <a:spcPts val="600"/>
              </a:spcAft>
            </a:pPr>
            <a:r>
              <a:rPr lang="en-GB" sz="1800" dirty="0">
                <a:solidFill>
                  <a:schemeClr val="accent4"/>
                </a:solidFill>
                <a:effectLst/>
                <a:ea typeface="Times New Roman" panose="02020603050405020304" pitchFamily="18" charset="0"/>
              </a:rPr>
              <a:t>It sounds like it’s challenging trying to take your medication on time.   </a:t>
            </a:r>
          </a:p>
          <a:p>
            <a:pPr algn="just">
              <a:spcBef>
                <a:spcPts val="0"/>
              </a:spcBef>
              <a:spcAft>
                <a:spcPts val="600"/>
              </a:spcAft>
            </a:pPr>
            <a:r>
              <a:rPr lang="en-GB" sz="1800" dirty="0">
                <a:effectLst/>
                <a:ea typeface="Times New Roman" panose="02020603050405020304" pitchFamily="18" charset="0"/>
              </a:rPr>
              <a:t>I really do </a:t>
            </a:r>
            <a:r>
              <a:rPr lang="en-GB" sz="1800" dirty="0" err="1">
                <a:effectLst/>
                <a:ea typeface="Times New Roman" panose="02020603050405020304" pitchFamily="18" charset="0"/>
              </a:rPr>
              <a:t>wanna</a:t>
            </a:r>
            <a:r>
              <a:rPr lang="en-GB" sz="1800" dirty="0">
                <a:effectLst/>
                <a:ea typeface="Times New Roman" panose="02020603050405020304" pitchFamily="18" charset="0"/>
              </a:rPr>
              <a:t> stop because my lungs are getting rough and the extra money would help.  But cigs help calm me down doc.</a:t>
            </a:r>
          </a:p>
          <a:p>
            <a:pPr algn="just">
              <a:spcBef>
                <a:spcPts val="0"/>
              </a:spcBef>
              <a:spcAft>
                <a:spcPts val="600"/>
              </a:spcAft>
            </a:pPr>
            <a:r>
              <a:rPr lang="en-GB" sz="1800" dirty="0">
                <a:solidFill>
                  <a:schemeClr val="accent4"/>
                </a:solidFill>
                <a:effectLst/>
                <a:ea typeface="Times New Roman" panose="02020603050405020304" pitchFamily="18" charset="0"/>
              </a:rPr>
              <a:t>So, on the one hand you want to continue smoking because it calms you down but on the other hand you want to stop because you want to breathe better and save some money.   </a:t>
            </a:r>
            <a:endParaRPr lang="en-GB" sz="1800" dirty="0">
              <a:solidFill>
                <a:schemeClr val="accent4"/>
              </a:solidFill>
              <a:ea typeface="Times New Roman" panose="02020603050405020304" pitchFamily="18" charset="0"/>
            </a:endParaRPr>
          </a:p>
          <a:p>
            <a:pPr>
              <a:lnSpc>
                <a:spcPct val="107000"/>
              </a:lnSpc>
              <a:spcBef>
                <a:spcPts val="0"/>
              </a:spcBef>
              <a:spcAft>
                <a:spcPts val="800"/>
              </a:spcAft>
            </a:pPr>
            <a:r>
              <a:rPr lang="en-GB" sz="1800" dirty="0">
                <a:effectLst/>
                <a:ea typeface="Calibri" panose="020F0502020204030204" pitchFamily="34" charset="0"/>
                <a:cs typeface="Times New Roman" panose="02020603050405020304" pitchFamily="18" charset="0"/>
              </a:rPr>
              <a:t>I really want to get this weight off and eat healthy.  But when I get home I cant be bothered to eat healthily so I grab anything I can at that point.</a:t>
            </a:r>
          </a:p>
          <a:p>
            <a:pPr>
              <a:lnSpc>
                <a:spcPct val="107000"/>
              </a:lnSpc>
              <a:spcBef>
                <a:spcPts val="0"/>
              </a:spcBef>
              <a:spcAft>
                <a:spcPts val="800"/>
              </a:spcAft>
            </a:pPr>
            <a:r>
              <a:rPr lang="en-GB" sz="1800" dirty="0">
                <a:solidFill>
                  <a:schemeClr val="accent4"/>
                </a:solidFill>
                <a:effectLst/>
                <a:ea typeface="Calibri" panose="020F0502020204030204" pitchFamily="34" charset="0"/>
                <a:cs typeface="Times New Roman" panose="02020603050405020304" pitchFamily="18" charset="0"/>
              </a:rPr>
              <a:t>So you would like to eat more healthily and you really do want to lose the weight but when you come get home you find it easier to grab whatever is there.   What kind of things make it difficult for you.  </a:t>
            </a:r>
          </a:p>
          <a:p>
            <a:pPr marL="342900" marR="0" lvl="0" indent="-342900" algn="just">
              <a:spcBef>
                <a:spcPts val="0"/>
              </a:spcBef>
              <a:spcAft>
                <a:spcPts val="600"/>
              </a:spcAft>
              <a:buFont typeface="Calibri Light" panose="020F0302020204030204" pitchFamily="34" charset="0"/>
              <a:buChar char="•"/>
            </a:pPr>
            <a:endParaRPr lang="en-GB" sz="1800" dirty="0">
              <a:effectLst/>
              <a:latin typeface="Calibri" panose="020F0502020204030204" pitchFamily="34" charset="0"/>
              <a:ea typeface="Times New Roman" panose="02020603050405020304" pitchFamily="18" charset="0"/>
            </a:endParaRPr>
          </a:p>
          <a:p>
            <a:endParaRPr lang="en-GB" dirty="0"/>
          </a:p>
        </p:txBody>
      </p:sp>
    </p:spTree>
    <p:extLst>
      <p:ext uri="{BB962C8B-B14F-4D97-AF65-F5344CB8AC3E}">
        <p14:creationId xmlns:p14="http://schemas.microsoft.com/office/powerpoint/2010/main" val="4169475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FA4EE-0FF2-D525-7958-9ED49BCD9F05}"/>
              </a:ext>
            </a:extLst>
          </p:cNvPr>
          <p:cNvSpPr>
            <a:spLocks noGrp="1"/>
          </p:cNvSpPr>
          <p:nvPr>
            <p:ph type="title"/>
          </p:nvPr>
        </p:nvSpPr>
        <p:spPr/>
        <p:txBody>
          <a:bodyPr>
            <a:normAutofit/>
          </a:bodyPr>
          <a:lstStyle/>
          <a:p>
            <a:r>
              <a:rPr lang="en-GB" sz="3600" b="1" dirty="0">
                <a:solidFill>
                  <a:schemeClr val="accent4"/>
                </a:solidFill>
              </a:rPr>
              <a:t>One more</a:t>
            </a:r>
          </a:p>
        </p:txBody>
      </p:sp>
      <p:sp>
        <p:nvSpPr>
          <p:cNvPr id="3" name="Content Placeholder 2">
            <a:extLst>
              <a:ext uri="{FF2B5EF4-FFF2-40B4-BE49-F238E27FC236}">
                <a16:creationId xmlns:a16="http://schemas.microsoft.com/office/drawing/2014/main" id="{03010AF6-C3C1-E802-C324-CD5457404E4E}"/>
              </a:ext>
            </a:extLst>
          </p:cNvPr>
          <p:cNvSpPr>
            <a:spLocks noGrp="1"/>
          </p:cNvSpPr>
          <p:nvPr>
            <p:ph idx="1"/>
          </p:nvPr>
        </p:nvSpPr>
        <p:spPr/>
        <p:txBody>
          <a:bodyPr/>
          <a:lstStyle/>
          <a:p>
            <a:pPr marL="742950" marR="0" lvl="1" indent="-285750">
              <a:lnSpc>
                <a:spcPct val="107000"/>
              </a:lnSpc>
              <a:spcBef>
                <a:spcPts val="0"/>
              </a:spcBef>
              <a:spcAft>
                <a:spcPts val="0"/>
              </a:spcAft>
              <a:buFont typeface="Courier New" panose="02070309020205020404" pitchFamily="49" charset="0"/>
              <a:buChar char="o"/>
            </a:pPr>
            <a:r>
              <a:rPr lang="en-GB" sz="1800" i="1" dirty="0">
                <a:effectLst/>
                <a:latin typeface="Calibri" panose="020F0502020204030204" pitchFamily="34" charset="0"/>
                <a:ea typeface="Calibri" panose="020F0502020204030204" pitchFamily="34" charset="0"/>
                <a:cs typeface="Times New Roman" panose="02020603050405020304" pitchFamily="18" charset="0"/>
              </a:rPr>
              <a:t>I love my cigarettes and really am not one for wanting to stop.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GB" sz="1800" i="1" dirty="0">
                <a:effectLst/>
                <a:latin typeface="Calibri" panose="020F0502020204030204" pitchFamily="34" charset="0"/>
                <a:ea typeface="Calibri" panose="020F0502020204030204" pitchFamily="34" charset="0"/>
                <a:cs typeface="Times New Roman" panose="02020603050405020304" pitchFamily="18" charset="0"/>
              </a:rPr>
              <a:t>So it seems that you feel your okay as you are and perhaps never want to stop?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GB" sz="1800" i="1" dirty="0">
                <a:effectLst/>
                <a:latin typeface="Calibri" panose="020F0502020204030204" pitchFamily="34" charset="0"/>
                <a:ea typeface="Calibri" panose="020F0502020204030204" pitchFamily="34" charset="0"/>
                <a:cs typeface="Times New Roman" panose="02020603050405020304" pitchFamily="18" charset="0"/>
              </a:rPr>
              <a:t>Well not never.   I mean, I know at some point it might harm my health so I wouldn’t say never.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Mmmm</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What sorts of things worry you?</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GB" sz="1800" i="1" dirty="0">
                <a:effectLst/>
                <a:latin typeface="Calibri" panose="020F0502020204030204" pitchFamily="34" charset="0"/>
                <a:ea typeface="Calibri" panose="020F0502020204030204" pitchFamily="34" charset="0"/>
                <a:cs typeface="Times New Roman" panose="02020603050405020304" pitchFamily="18" charset="0"/>
              </a:rPr>
              <a:t>You know lung cancer.    But also, not breathing and getting really unfit and making me feel like I’m a slouch.    And actually I cough all the time and clear lungs would be nice.  But I find the damn things help me relax so much.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Courier New" panose="02070309020205020404" pitchFamily="49" charset="0"/>
              <a:buChar char="o"/>
            </a:pP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Mmmmm</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so it sounds like on the one hand cigarettes really help settle you and that you want to carry on.  But on the other hand you do have some significant health worries.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6018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5F2A5-43CB-E268-3EE2-628823197CFA}"/>
              </a:ext>
            </a:extLst>
          </p:cNvPr>
          <p:cNvSpPr>
            <a:spLocks noGrp="1"/>
          </p:cNvSpPr>
          <p:nvPr>
            <p:ph type="title"/>
          </p:nvPr>
        </p:nvSpPr>
        <p:spPr/>
        <p:txBody>
          <a:bodyPr/>
          <a:lstStyle/>
          <a:p>
            <a:r>
              <a:rPr lang="en-GB" sz="3600" b="1" dirty="0">
                <a:solidFill>
                  <a:schemeClr val="accent4"/>
                </a:solidFill>
              </a:rPr>
              <a:t>Summarise</a:t>
            </a:r>
            <a:endParaRPr lang="en-GB" b="1" dirty="0">
              <a:solidFill>
                <a:schemeClr val="accent4"/>
              </a:solidFill>
            </a:endParaRPr>
          </a:p>
        </p:txBody>
      </p:sp>
      <p:sp>
        <p:nvSpPr>
          <p:cNvPr id="3" name="Content Placeholder 2">
            <a:extLst>
              <a:ext uri="{FF2B5EF4-FFF2-40B4-BE49-F238E27FC236}">
                <a16:creationId xmlns:a16="http://schemas.microsoft.com/office/drawing/2014/main" id="{9A62BD8A-A7E2-1133-5BD4-89618D106BFD}"/>
              </a:ext>
            </a:extLst>
          </p:cNvPr>
          <p:cNvSpPr>
            <a:spLocks noGrp="1"/>
          </p:cNvSpPr>
          <p:nvPr>
            <p:ph idx="1"/>
          </p:nvPr>
        </p:nvSpPr>
        <p:spPr/>
        <p:txBody>
          <a:bodyPr/>
          <a:lstStyle/>
          <a:p>
            <a:pPr marL="342900" marR="0" lvl="0" indent="-342900" algn="just">
              <a:spcBef>
                <a:spcPts val="0"/>
              </a:spcBef>
              <a:spcAft>
                <a:spcPts val="600"/>
              </a:spcAft>
              <a:buFont typeface="Symbol" panose="05050102010706020507" pitchFamily="18" charset="2"/>
              <a:buChar char=""/>
            </a:pPr>
            <a:r>
              <a:rPr lang="en-GB" sz="1800" dirty="0">
                <a:effectLst/>
                <a:latin typeface="Calibri Light" panose="020F0302020204030204" pitchFamily="34" charset="0"/>
                <a:ea typeface="Times New Roman" panose="02020603050405020304" pitchFamily="18" charset="0"/>
              </a:rPr>
              <a:t>Shows listening and understanding</a:t>
            </a:r>
            <a:endParaRPr lang="en-GB" sz="1800" dirty="0">
              <a:effectLst/>
              <a:latin typeface="Calibri" panose="020F0502020204030204" pitchFamily="34" charset="0"/>
              <a:ea typeface="Calibri" panose="020F0502020204030204" pitchFamily="34" charset="0"/>
            </a:endParaRPr>
          </a:p>
          <a:p>
            <a:pPr marL="342900" marR="0" lvl="0" indent="-342900" algn="just">
              <a:spcBef>
                <a:spcPts val="0"/>
              </a:spcBef>
              <a:spcAft>
                <a:spcPts val="600"/>
              </a:spcAft>
              <a:buFont typeface="Symbol" panose="05050102010706020507" pitchFamily="18" charset="2"/>
              <a:buChar char=""/>
            </a:pPr>
            <a:r>
              <a:rPr lang="en-GB" sz="1800" dirty="0">
                <a:effectLst/>
                <a:latin typeface="Calibri Light" panose="020F0302020204030204" pitchFamily="34" charset="0"/>
                <a:ea typeface="Times New Roman" panose="02020603050405020304" pitchFamily="18" charset="0"/>
              </a:rPr>
              <a:t>helps you to the next part of the consultation e.g. what next.  Moves towards </a:t>
            </a:r>
            <a:r>
              <a:rPr lang="en-GB" sz="1800" dirty="0" err="1">
                <a:effectLst/>
                <a:latin typeface="Calibri Light" panose="020F0302020204030204" pitchFamily="34" charset="0"/>
                <a:ea typeface="Times New Roman" panose="02020603050405020304" pitchFamily="18" charset="0"/>
              </a:rPr>
              <a:t>ouput</a:t>
            </a:r>
            <a:r>
              <a:rPr lang="en-GB" sz="1800" dirty="0">
                <a:effectLst/>
                <a:latin typeface="Calibri Light" panose="020F0302020204030204" pitchFamily="34" charset="0"/>
                <a:ea typeface="Times New Roman" panose="02020603050405020304" pitchFamily="18" charset="0"/>
              </a:rPr>
              <a:t>.</a:t>
            </a:r>
          </a:p>
          <a:p>
            <a:pPr marL="342900" marR="0" lvl="0" indent="-342900" algn="just">
              <a:spcBef>
                <a:spcPts val="0"/>
              </a:spcBef>
              <a:spcAft>
                <a:spcPts val="600"/>
              </a:spcAft>
              <a:buFont typeface="Symbol" panose="05050102010706020507" pitchFamily="18" charset="2"/>
              <a:buChar char=""/>
            </a:pPr>
            <a:r>
              <a:rPr lang="en-GB" sz="1800" dirty="0">
                <a:effectLst/>
                <a:latin typeface="Calibri Light" panose="020F0302020204030204" pitchFamily="34" charset="0"/>
                <a:ea typeface="Times New Roman" panose="02020603050405020304" pitchFamily="18" charset="0"/>
              </a:rPr>
              <a:t>Example:  So you said x, y and z.  So where does that leave you now? OR So where do we go from here? OR So what’s the next step?</a:t>
            </a:r>
          </a:p>
          <a:p>
            <a:pPr marL="342900" marR="0" lvl="0" indent="-342900" algn="just">
              <a:spcBef>
                <a:spcPts val="0"/>
              </a:spcBef>
              <a:spcAft>
                <a:spcPts val="600"/>
              </a:spcAft>
              <a:buFont typeface="Symbol" panose="05050102010706020507" pitchFamily="18" charset="2"/>
              <a:buChar char=""/>
            </a:pPr>
            <a:endParaRPr lang="en-GB" sz="1800" dirty="0">
              <a:latin typeface="Calibri Light" panose="020F0302020204030204" pitchFamily="34" charset="0"/>
              <a:ea typeface="Calibri" panose="020F0502020204030204" pitchFamily="34" charset="0"/>
            </a:endParaRPr>
          </a:p>
          <a:p>
            <a:pPr marL="342900" marR="0" lvl="0" indent="-342900" algn="just">
              <a:spcBef>
                <a:spcPts val="0"/>
              </a:spcBef>
              <a:spcAft>
                <a:spcPts val="600"/>
              </a:spcAft>
              <a:buFont typeface="Symbol" panose="05050102010706020507" pitchFamily="18" charset="2"/>
              <a:buChar char=""/>
            </a:pPr>
            <a:endParaRPr lang="en-GB" sz="1800" dirty="0">
              <a:effectLst/>
              <a:latin typeface="Calibri Light" panose="020F0302020204030204" pitchFamily="34" charset="0"/>
              <a:ea typeface="Calibri" panose="020F0502020204030204" pitchFamily="34" charset="0"/>
            </a:endParaRPr>
          </a:p>
          <a:p>
            <a:pPr marL="342900" marR="0" lvl="0" indent="-342900" algn="just">
              <a:spcBef>
                <a:spcPts val="0"/>
              </a:spcBef>
              <a:spcAft>
                <a:spcPts val="600"/>
              </a:spcAft>
              <a:buFont typeface="Symbol" panose="05050102010706020507" pitchFamily="18" charset="2"/>
              <a:buChar char=""/>
            </a:pPr>
            <a:r>
              <a:rPr lang="en-GB" sz="1800" i="1" dirty="0">
                <a:effectLst/>
                <a:latin typeface="Calibri" panose="020F0502020204030204" pitchFamily="34" charset="0"/>
                <a:ea typeface="Calibri" panose="020F0502020204030204" pitchFamily="34" charset="0"/>
                <a:cs typeface="Times New Roman" panose="02020603050405020304" pitchFamily="18" charset="0"/>
              </a:rPr>
              <a:t>If I understand you correctly, you’ve been thinking of stopping smoking.   There is a downside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youre</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worried about how you will cope with all the stressful things in life. But  on the other hand you want to have better breathing and live longer for your grandchildren and have some extra money.</a:t>
            </a:r>
            <a:endParaRPr lang="en-GB" sz="1800" i="1" dirty="0">
              <a:effectLst/>
              <a:latin typeface="Calibri" panose="020F0502020204030204" pitchFamily="34" charset="0"/>
              <a:ea typeface="Calibri" panose="020F0502020204030204" pitchFamily="34" charset="0"/>
            </a:endParaRPr>
          </a:p>
          <a:p>
            <a:endParaRPr lang="en-GB" dirty="0"/>
          </a:p>
        </p:txBody>
      </p:sp>
    </p:spTree>
    <p:extLst>
      <p:ext uri="{BB962C8B-B14F-4D97-AF65-F5344CB8AC3E}">
        <p14:creationId xmlns:p14="http://schemas.microsoft.com/office/powerpoint/2010/main" val="141261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A0549-3E5C-6EF2-8977-1C4A44EB1EA2}"/>
              </a:ext>
            </a:extLst>
          </p:cNvPr>
          <p:cNvSpPr>
            <a:spLocks noGrp="1"/>
          </p:cNvSpPr>
          <p:nvPr>
            <p:ph type="title"/>
          </p:nvPr>
        </p:nvSpPr>
        <p:spPr/>
        <p:txBody>
          <a:bodyPr>
            <a:normAutofit/>
          </a:bodyPr>
          <a:lstStyle/>
          <a:p>
            <a:r>
              <a:rPr lang="en-GB" sz="3600" b="1" dirty="0">
                <a:solidFill>
                  <a:schemeClr val="accent4"/>
                </a:solidFill>
              </a:rPr>
              <a:t>LOOK OUT FOR CHANGE TALK</a:t>
            </a:r>
          </a:p>
        </p:txBody>
      </p:sp>
      <p:sp>
        <p:nvSpPr>
          <p:cNvPr id="3" name="Content Placeholder 2">
            <a:extLst>
              <a:ext uri="{FF2B5EF4-FFF2-40B4-BE49-F238E27FC236}">
                <a16:creationId xmlns:a16="http://schemas.microsoft.com/office/drawing/2014/main" id="{DE9FCC37-BEEC-F7BA-110B-3BCE4D98E2C9}"/>
              </a:ext>
            </a:extLst>
          </p:cNvPr>
          <p:cNvSpPr>
            <a:spLocks noGrp="1"/>
          </p:cNvSpPr>
          <p:nvPr>
            <p:ph idx="1"/>
          </p:nvPr>
        </p:nvSpPr>
        <p:spPr/>
        <p:txBody>
          <a:bodyPr>
            <a:normAutofit/>
          </a:bodyPr>
          <a:lstStyle/>
          <a:p>
            <a:r>
              <a:rPr lang="en-GB" sz="2000" dirty="0">
                <a:solidFill>
                  <a:schemeClr val="accent2"/>
                </a:solidFill>
              </a:rPr>
              <a:t>Gold dust </a:t>
            </a:r>
            <a:r>
              <a:rPr lang="en-GB" sz="2000" dirty="0">
                <a:solidFill>
                  <a:schemeClr val="accent2"/>
                </a:solidFill>
                <a:sym typeface="Wingdings" panose="05000000000000000000" pitchFamily="2" charset="2"/>
              </a:rPr>
              <a:t> emphasize it.  Reflect it. </a:t>
            </a:r>
          </a:p>
          <a:p>
            <a:endParaRPr lang="en-GB" sz="2000" dirty="0">
              <a:sym typeface="Wingdings" panose="05000000000000000000" pitchFamily="2" charset="2"/>
            </a:endParaRPr>
          </a:p>
          <a:p>
            <a:pPr marL="0" marR="0" algn="just">
              <a:lnSpc>
                <a:spcPct val="107000"/>
              </a:lnSpc>
              <a:spcBef>
                <a:spcPts val="0"/>
              </a:spcBef>
              <a:spcAft>
                <a:spcPts val="600"/>
              </a:spcAft>
            </a:pPr>
            <a:r>
              <a:rPr lang="en-GB" sz="2000" b="1" dirty="0">
                <a:solidFill>
                  <a:schemeClr val="accent4"/>
                </a:solidFill>
                <a:effectLst/>
                <a:latin typeface="Calibri Light" panose="020F0302020204030204" pitchFamily="34" charset="0"/>
                <a:ea typeface="Times New Roman" panose="02020603050405020304" pitchFamily="18" charset="0"/>
                <a:cs typeface="Times New Roman" panose="02020603050405020304" pitchFamily="18" charset="0"/>
              </a:rPr>
              <a:t>D</a:t>
            </a:r>
            <a:r>
              <a:rPr lang="en-GB" sz="2000" dirty="0">
                <a:effectLst/>
                <a:latin typeface="Calibri Light" panose="020F0302020204030204" pitchFamily="34" charset="0"/>
                <a:ea typeface="Times New Roman" panose="02020603050405020304" pitchFamily="18" charset="0"/>
                <a:cs typeface="Times New Roman" panose="02020603050405020304" pitchFamily="18" charset="0"/>
              </a:rPr>
              <a:t>esire to change (want, like, wish)</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algn="just">
              <a:lnSpc>
                <a:spcPct val="107000"/>
              </a:lnSpc>
              <a:spcBef>
                <a:spcPts val="0"/>
              </a:spcBef>
              <a:spcAft>
                <a:spcPts val="600"/>
              </a:spcAft>
            </a:pPr>
            <a:r>
              <a:rPr lang="en-GB" sz="1600" i="1" dirty="0">
                <a:effectLst/>
                <a:latin typeface="Calibri Light" panose="020F0302020204030204" pitchFamily="34" charset="0"/>
                <a:ea typeface="Times New Roman" panose="02020603050405020304" pitchFamily="18" charset="0"/>
                <a:cs typeface="Times New Roman" panose="02020603050405020304" pitchFamily="18" charset="0"/>
              </a:rPr>
              <a:t>I wish I could exercise more often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600"/>
              </a:spcAft>
            </a:pPr>
            <a:r>
              <a:rPr lang="en-GB" sz="2000" b="1" dirty="0">
                <a:solidFill>
                  <a:schemeClr val="accent4"/>
                </a:solidFill>
                <a:effectLst/>
                <a:latin typeface="Calibri Light" panose="020F0302020204030204" pitchFamily="34" charset="0"/>
                <a:ea typeface="Times New Roman" panose="02020603050405020304" pitchFamily="18" charset="0"/>
                <a:cs typeface="Times New Roman" panose="02020603050405020304" pitchFamily="18" charset="0"/>
              </a:rPr>
              <a:t>A</a:t>
            </a:r>
            <a:r>
              <a:rPr lang="en-GB" sz="2000" dirty="0">
                <a:effectLst/>
                <a:latin typeface="Calibri Light" panose="020F0302020204030204" pitchFamily="34" charset="0"/>
                <a:ea typeface="Times New Roman" panose="02020603050405020304" pitchFamily="18" charset="0"/>
                <a:cs typeface="Times New Roman" panose="02020603050405020304" pitchFamily="18" charset="0"/>
              </a:rPr>
              <a:t>bility to change (can, could)</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algn="just">
              <a:lnSpc>
                <a:spcPct val="107000"/>
              </a:lnSpc>
              <a:spcBef>
                <a:spcPts val="0"/>
              </a:spcBef>
              <a:spcAft>
                <a:spcPts val="600"/>
              </a:spcAft>
            </a:pPr>
            <a:r>
              <a:rPr lang="en-GB" sz="1600" i="1" dirty="0">
                <a:effectLst/>
                <a:latin typeface="Calibri Light" panose="020F0302020204030204" pitchFamily="34" charset="0"/>
                <a:ea typeface="Times New Roman" panose="02020603050405020304" pitchFamily="18" charset="0"/>
                <a:cs typeface="Times New Roman" panose="02020603050405020304" pitchFamily="18" charset="0"/>
              </a:rPr>
              <a:t>I</a:t>
            </a:r>
            <a:r>
              <a:rPr lang="en-GB" sz="1600" dirty="0">
                <a:effectLst/>
                <a:latin typeface="Calibri Light" panose="020F0302020204030204" pitchFamily="34" charset="0"/>
                <a:ea typeface="Times New Roman" panose="02020603050405020304" pitchFamily="18" charset="0"/>
                <a:cs typeface="Times New Roman" panose="02020603050405020304" pitchFamily="18" charset="0"/>
              </a:rPr>
              <a:t> </a:t>
            </a:r>
            <a:r>
              <a:rPr lang="en-GB" sz="1600" i="1" dirty="0">
                <a:effectLst/>
                <a:latin typeface="Calibri Light" panose="020F0302020204030204" pitchFamily="34" charset="0"/>
                <a:ea typeface="Times New Roman" panose="02020603050405020304" pitchFamily="18" charset="0"/>
                <a:cs typeface="Times New Roman" panose="02020603050405020304" pitchFamily="18" charset="0"/>
              </a:rPr>
              <a:t>could walk around the block twice a day</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600"/>
              </a:spcAft>
            </a:pPr>
            <a:r>
              <a:rPr lang="en-GB" sz="2000" b="1" dirty="0">
                <a:solidFill>
                  <a:schemeClr val="accent4"/>
                </a:solidFill>
                <a:effectLst/>
                <a:latin typeface="Calibri Light" panose="020F0302020204030204" pitchFamily="34" charset="0"/>
                <a:ea typeface="Times New Roman" panose="02020603050405020304" pitchFamily="18" charset="0"/>
                <a:cs typeface="Times New Roman" panose="02020603050405020304" pitchFamily="18" charset="0"/>
              </a:rPr>
              <a:t>R</a:t>
            </a:r>
            <a:r>
              <a:rPr lang="en-GB" sz="2000" dirty="0">
                <a:effectLst/>
                <a:latin typeface="Calibri Light" panose="020F0302020204030204" pitchFamily="34" charset="0"/>
                <a:ea typeface="Times New Roman" panose="02020603050405020304" pitchFamily="18" charset="0"/>
                <a:cs typeface="Times New Roman" panose="02020603050405020304" pitchFamily="18" charset="0"/>
              </a:rPr>
              <a:t>easons to change (if, then)</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algn="just">
              <a:lnSpc>
                <a:spcPct val="107000"/>
              </a:lnSpc>
              <a:spcBef>
                <a:spcPts val="0"/>
              </a:spcBef>
              <a:spcAft>
                <a:spcPts val="600"/>
              </a:spcAft>
            </a:pPr>
            <a:r>
              <a:rPr lang="en-GB" sz="1600" i="1" dirty="0">
                <a:effectLst/>
                <a:latin typeface="Calibri Light" panose="020F0302020204030204" pitchFamily="34" charset="0"/>
                <a:ea typeface="Times New Roman" panose="02020603050405020304" pitchFamily="18" charset="0"/>
                <a:cs typeface="Times New Roman" panose="02020603050405020304" pitchFamily="18" charset="0"/>
              </a:rPr>
              <a:t>I know quitting now means my lungs have a chance to get better.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600"/>
              </a:spcAft>
            </a:pPr>
            <a:r>
              <a:rPr lang="en-GB" sz="2000" b="1" dirty="0">
                <a:solidFill>
                  <a:schemeClr val="accent4"/>
                </a:solidFill>
                <a:effectLst/>
                <a:latin typeface="Calibri Light" panose="020F0302020204030204" pitchFamily="34" charset="0"/>
                <a:ea typeface="Times New Roman" panose="02020603050405020304" pitchFamily="18" charset="0"/>
                <a:cs typeface="Times New Roman" panose="02020603050405020304" pitchFamily="18" charset="0"/>
              </a:rPr>
              <a:t>N</a:t>
            </a:r>
            <a:r>
              <a:rPr lang="en-GB" sz="2000" dirty="0">
                <a:effectLst/>
                <a:latin typeface="Calibri Light" panose="020F0302020204030204" pitchFamily="34" charset="0"/>
                <a:ea typeface="Times New Roman" panose="02020603050405020304" pitchFamily="18" charset="0"/>
                <a:cs typeface="Times New Roman" panose="02020603050405020304" pitchFamily="18" charset="0"/>
              </a:rPr>
              <a:t>eed to change (need, have to, got to)</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GB" sz="1600" i="1" dirty="0">
                <a:effectLst/>
                <a:latin typeface="Calibri Light" panose="020F0302020204030204" pitchFamily="34" charset="0"/>
                <a:ea typeface="Times New Roman" panose="02020603050405020304" pitchFamily="18" charset="0"/>
              </a:rPr>
              <a:t>I need to quit because it’s always causing arguments with my non-smoking husband</a:t>
            </a:r>
            <a:endParaRPr lang="en-GB" sz="1600" dirty="0"/>
          </a:p>
        </p:txBody>
      </p:sp>
    </p:spTree>
    <p:extLst>
      <p:ext uri="{BB962C8B-B14F-4D97-AF65-F5344CB8AC3E}">
        <p14:creationId xmlns:p14="http://schemas.microsoft.com/office/powerpoint/2010/main" val="21306824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E31A9-D0FC-C4FB-AA72-25F8F69CE490}"/>
              </a:ext>
            </a:extLst>
          </p:cNvPr>
          <p:cNvSpPr>
            <a:spLocks noGrp="1"/>
          </p:cNvSpPr>
          <p:nvPr>
            <p:ph type="title"/>
          </p:nvPr>
        </p:nvSpPr>
        <p:spPr/>
        <p:txBody>
          <a:bodyPr>
            <a:normAutofit/>
          </a:bodyPr>
          <a:lstStyle/>
          <a:p>
            <a:r>
              <a:rPr lang="en-GB" sz="3600" b="1" dirty="0">
                <a:solidFill>
                  <a:schemeClr val="accent4"/>
                </a:solidFill>
              </a:rPr>
              <a:t>Providing Information</a:t>
            </a:r>
          </a:p>
        </p:txBody>
      </p:sp>
      <p:sp>
        <p:nvSpPr>
          <p:cNvPr id="3" name="Content Placeholder 2">
            <a:extLst>
              <a:ext uri="{FF2B5EF4-FFF2-40B4-BE49-F238E27FC236}">
                <a16:creationId xmlns:a16="http://schemas.microsoft.com/office/drawing/2014/main" id="{990F9638-F4BD-F7D8-08BE-E4DFBC5E3191}"/>
              </a:ext>
            </a:extLst>
          </p:cNvPr>
          <p:cNvSpPr>
            <a:spLocks noGrp="1"/>
          </p:cNvSpPr>
          <p:nvPr>
            <p:ph idx="1"/>
          </p:nvPr>
        </p:nvSpPr>
        <p:spPr>
          <a:xfrm>
            <a:off x="838200" y="1825625"/>
            <a:ext cx="4828953" cy="4351338"/>
          </a:xfrm>
        </p:spPr>
        <p:txBody>
          <a:bodyPr/>
          <a:lstStyle/>
          <a:p>
            <a:r>
              <a:rPr lang="en-GB" dirty="0"/>
              <a:t>Elicit-provide-elicit</a:t>
            </a:r>
          </a:p>
          <a:p>
            <a:r>
              <a:rPr lang="en-GB" dirty="0"/>
              <a:t>I do this all the time, whether there is change or no change.</a:t>
            </a:r>
          </a:p>
          <a:p>
            <a:r>
              <a:rPr lang="en-GB" dirty="0"/>
              <a:t>Carefully time.  Not early on.  </a:t>
            </a:r>
          </a:p>
          <a:p>
            <a:r>
              <a:rPr lang="en-GB" dirty="0"/>
              <a:t>Seek permission</a:t>
            </a:r>
          </a:p>
        </p:txBody>
      </p:sp>
      <p:sp>
        <p:nvSpPr>
          <p:cNvPr id="4" name="Content Placeholder 2">
            <a:extLst>
              <a:ext uri="{FF2B5EF4-FFF2-40B4-BE49-F238E27FC236}">
                <a16:creationId xmlns:a16="http://schemas.microsoft.com/office/drawing/2014/main" id="{35631766-357C-8CBB-EABC-7AC8801D6C3B}"/>
              </a:ext>
            </a:extLst>
          </p:cNvPr>
          <p:cNvSpPr txBox="1">
            <a:spLocks/>
          </p:cNvSpPr>
          <p:nvPr/>
        </p:nvSpPr>
        <p:spPr>
          <a:xfrm>
            <a:off x="6019800" y="1815362"/>
            <a:ext cx="4828953"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Elicit </a:t>
            </a:r>
          </a:p>
          <a:p>
            <a:r>
              <a:rPr lang="en-GB" sz="1800" dirty="0">
                <a:effectLst/>
                <a:latin typeface="Calibri Light" panose="020F0302020204030204" pitchFamily="34" charset="0"/>
                <a:ea typeface="Times New Roman" panose="02020603050405020304" pitchFamily="18" charset="0"/>
              </a:rPr>
              <a:t>“What do you feel about that?” </a:t>
            </a:r>
            <a:endParaRPr lang="en-GB" dirty="0"/>
          </a:p>
          <a:p>
            <a:r>
              <a:rPr lang="en-GB" dirty="0"/>
              <a:t>Provide</a:t>
            </a:r>
          </a:p>
          <a:p>
            <a:r>
              <a:rPr lang="en-GB" sz="1800" dirty="0">
                <a:effectLst/>
                <a:latin typeface="Calibri Light" panose="020F0302020204030204" pitchFamily="34" charset="0"/>
                <a:ea typeface="Times New Roman" panose="02020603050405020304" pitchFamily="18" charset="0"/>
              </a:rPr>
              <a:t>“</a:t>
            </a:r>
            <a:r>
              <a:rPr lang="en-GB" sz="1800" dirty="0" err="1">
                <a:effectLst/>
                <a:latin typeface="Calibri Light" panose="020F0302020204030204" pitchFamily="34" charset="0"/>
                <a:ea typeface="Times New Roman" panose="02020603050405020304" pitchFamily="18" charset="0"/>
              </a:rPr>
              <a:t>Mmmm</a:t>
            </a:r>
            <a:r>
              <a:rPr lang="en-GB" sz="1800" dirty="0">
                <a:effectLst/>
                <a:latin typeface="Calibri Light" panose="020F0302020204030204" pitchFamily="34" charset="0"/>
                <a:ea typeface="Times New Roman" panose="02020603050405020304" pitchFamily="18" charset="0"/>
              </a:rPr>
              <a:t>, that’s interesting.   Is it okay if I provide you a bit of information on that and see what you make of it?”    or  “</a:t>
            </a:r>
            <a:r>
              <a:rPr lang="en-GB" sz="1800" dirty="0" err="1">
                <a:effectLst/>
                <a:latin typeface="Calibri Light" panose="020F0302020204030204" pitchFamily="34" charset="0"/>
                <a:ea typeface="Times New Roman" panose="02020603050405020304" pitchFamily="18" charset="0"/>
              </a:rPr>
              <a:t>Mmmm</a:t>
            </a:r>
            <a:r>
              <a:rPr lang="en-GB" sz="1800" dirty="0">
                <a:effectLst/>
                <a:latin typeface="Calibri Light" panose="020F0302020204030204" pitchFamily="34" charset="0"/>
                <a:ea typeface="Times New Roman" panose="02020603050405020304" pitchFamily="18" charset="0"/>
              </a:rPr>
              <a:t>, that’s interesting.   Is it okay if I share with you with the latest evidence in that area based on what the medical research tells us?” </a:t>
            </a:r>
            <a:endParaRPr lang="en-GB" dirty="0"/>
          </a:p>
          <a:p>
            <a:r>
              <a:rPr lang="en-GB" dirty="0"/>
              <a:t>Elicit</a:t>
            </a:r>
          </a:p>
          <a:p>
            <a:r>
              <a:rPr lang="en-GB" sz="1800" dirty="0">
                <a:effectLst/>
                <a:latin typeface="Calibri Light" panose="020F0302020204030204" pitchFamily="34" charset="0"/>
                <a:ea typeface="Times New Roman" panose="02020603050405020304" pitchFamily="18" charset="0"/>
              </a:rPr>
              <a:t>“So, having heard that, I’d be interesting to know about your thoughts and feelings”</a:t>
            </a:r>
            <a:endParaRPr lang="en-GB" dirty="0"/>
          </a:p>
        </p:txBody>
      </p:sp>
    </p:spTree>
    <p:extLst>
      <p:ext uri="{BB962C8B-B14F-4D97-AF65-F5344CB8AC3E}">
        <p14:creationId xmlns:p14="http://schemas.microsoft.com/office/powerpoint/2010/main" val="2377665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E31A9-D0FC-C4FB-AA72-25F8F69CE490}"/>
              </a:ext>
            </a:extLst>
          </p:cNvPr>
          <p:cNvSpPr>
            <a:spLocks noGrp="1"/>
          </p:cNvSpPr>
          <p:nvPr>
            <p:ph type="title"/>
          </p:nvPr>
        </p:nvSpPr>
        <p:spPr/>
        <p:txBody>
          <a:bodyPr/>
          <a:lstStyle/>
          <a:p>
            <a:r>
              <a:rPr lang="en-GB" dirty="0"/>
              <a:t>Providing Information</a:t>
            </a:r>
          </a:p>
        </p:txBody>
      </p:sp>
      <p:sp>
        <p:nvSpPr>
          <p:cNvPr id="4" name="Content Placeholder 2">
            <a:extLst>
              <a:ext uri="{FF2B5EF4-FFF2-40B4-BE49-F238E27FC236}">
                <a16:creationId xmlns:a16="http://schemas.microsoft.com/office/drawing/2014/main" id="{35631766-357C-8CBB-EABC-7AC8801D6C3B}"/>
              </a:ext>
            </a:extLst>
          </p:cNvPr>
          <p:cNvSpPr txBox="1">
            <a:spLocks/>
          </p:cNvSpPr>
          <p:nvPr/>
        </p:nvSpPr>
        <p:spPr>
          <a:xfrm>
            <a:off x="914400" y="1815362"/>
            <a:ext cx="9934353"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marR="0" lvl="1" indent="-285750">
              <a:lnSpc>
                <a:spcPct val="107000"/>
              </a:lnSpc>
              <a:spcBef>
                <a:spcPts val="0"/>
              </a:spcBef>
              <a:spcAft>
                <a:spcPts val="0"/>
              </a:spcAft>
              <a:buFont typeface="Courier New" panose="02070309020205020404" pitchFamily="49" charset="0"/>
              <a:buChar char="o"/>
            </a:pPr>
            <a:r>
              <a:rPr lang="en-GB" sz="1800" dirty="0">
                <a:effectLst/>
                <a:latin typeface="Calibri" panose="020F0502020204030204" pitchFamily="34" charset="0"/>
                <a:ea typeface="Calibri" panose="020F0502020204030204" pitchFamily="34" charset="0"/>
                <a:cs typeface="Times New Roman" panose="02020603050405020304" pitchFamily="18" charset="0"/>
              </a:rPr>
              <a:t>Elicit</a:t>
            </a:r>
          </a:p>
          <a:p>
            <a:pPr marL="1143000" marR="0" lvl="2" indent="-228600">
              <a:lnSpc>
                <a:spcPct val="107000"/>
              </a:lnSpc>
              <a:spcBef>
                <a:spcPts val="0"/>
              </a:spcBef>
              <a:spcAft>
                <a:spcPts val="0"/>
              </a:spcAft>
              <a:buFont typeface="Wingdings" panose="05000000000000000000" pitchFamily="2" charset="2"/>
              <a:buChar char=""/>
            </a:pPr>
            <a:r>
              <a:rPr lang="en-GB" sz="1800" i="1" dirty="0">
                <a:effectLst/>
                <a:latin typeface="Calibri" panose="020F0502020204030204" pitchFamily="34" charset="0"/>
                <a:ea typeface="Calibri" panose="020F0502020204030204" pitchFamily="34" charset="0"/>
                <a:cs typeface="Times New Roman" panose="02020603050405020304" pitchFamily="18" charset="0"/>
              </a:rPr>
              <a:t>“What do you think about your smoking?”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GB" sz="1800" i="1" dirty="0">
                <a:effectLst/>
                <a:latin typeface="Calibri" panose="020F0502020204030204" pitchFamily="34" charset="0"/>
                <a:ea typeface="Calibri" panose="020F0502020204030204" pitchFamily="34" charset="0"/>
                <a:cs typeface="Times New Roman" panose="02020603050405020304" pitchFamily="18" charset="0"/>
              </a:rPr>
              <a:t>Well,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Im</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in my 40s now and I suppose its too late all the damage has been done.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GB" sz="1800" dirty="0">
                <a:effectLst/>
                <a:latin typeface="Calibri" panose="020F0502020204030204" pitchFamily="34" charset="0"/>
                <a:ea typeface="Calibri" panose="020F0502020204030204" pitchFamily="34" charset="0"/>
                <a:cs typeface="Times New Roman" panose="02020603050405020304" pitchFamily="18" charset="0"/>
              </a:rPr>
              <a:t>Provide</a:t>
            </a:r>
          </a:p>
          <a:p>
            <a:pPr marL="1143000" marR="0" lvl="2" indent="-228600">
              <a:lnSpc>
                <a:spcPct val="107000"/>
              </a:lnSpc>
              <a:spcBef>
                <a:spcPts val="0"/>
              </a:spcBef>
              <a:spcAft>
                <a:spcPts val="0"/>
              </a:spcAft>
              <a:buFont typeface="Wingdings" panose="05000000000000000000" pitchFamily="2" charset="2"/>
              <a:buChar char=""/>
            </a:pPr>
            <a:r>
              <a:rPr lang="en-GB" sz="1800" i="1" dirty="0">
                <a:effectLst/>
                <a:latin typeface="Calibri" panose="020F0502020204030204" pitchFamily="34" charset="0"/>
                <a:ea typeface="Calibri" panose="020F0502020204030204" pitchFamily="34" charset="0"/>
                <a:cs typeface="Times New Roman" panose="02020603050405020304" pitchFamily="18" charset="0"/>
              </a:rPr>
              <a:t>Thanks for sharing that with me.  Is it okay for me to share some of the medical research says about that?  (patient nods).  Well it’s good news.  The research says that even in your 40s, you can still prevent a lot of further lung damage happening.  And that by the time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youre</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in your 60s, you would definitely be in a better position than if you carried on.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GB" sz="1800" dirty="0">
                <a:effectLst/>
                <a:latin typeface="Calibri" panose="020F0502020204030204" pitchFamily="34" charset="0"/>
                <a:ea typeface="Calibri" panose="020F0502020204030204" pitchFamily="34" charset="0"/>
                <a:cs typeface="Times New Roman" panose="02020603050405020304" pitchFamily="18" charset="0"/>
              </a:rPr>
              <a:t>Elicit</a:t>
            </a:r>
          </a:p>
          <a:p>
            <a:pPr marL="1143000" marR="0" lvl="2" indent="-228600">
              <a:lnSpc>
                <a:spcPct val="107000"/>
              </a:lnSpc>
              <a:spcBef>
                <a:spcPts val="0"/>
              </a:spcBef>
              <a:spcAft>
                <a:spcPts val="0"/>
              </a:spcAft>
              <a:buFont typeface="Wingdings" panose="05000000000000000000" pitchFamily="2" charset="2"/>
              <a:buChar char=""/>
            </a:pPr>
            <a:r>
              <a:rPr lang="en-GB" sz="1800" i="1" dirty="0">
                <a:effectLst/>
                <a:latin typeface="Calibri" panose="020F0502020204030204" pitchFamily="34" charset="0"/>
                <a:ea typeface="Calibri" panose="020F0502020204030204" pitchFamily="34" charset="0"/>
                <a:cs typeface="Times New Roman" panose="02020603050405020304" pitchFamily="18" charset="0"/>
              </a:rPr>
              <a:t>Now, having heard that, I’d be interested in hearing about your thoughts and feelings.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GB" sz="1800" i="1" dirty="0">
                <a:effectLst/>
                <a:latin typeface="Calibri" panose="020F0502020204030204" pitchFamily="34" charset="0"/>
                <a:ea typeface="Calibri" panose="020F0502020204030204" pitchFamily="34" charset="0"/>
                <a:cs typeface="Times New Roman" panose="02020603050405020304" pitchFamily="18" charset="0"/>
              </a:rPr>
              <a:t>Well, that’s interesting doc.  I thought I would have been knackered now.  So, there is a bit of a chance?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800"/>
              </a:spcAft>
              <a:buFont typeface="Wingdings" panose="05000000000000000000" pitchFamily="2" charset="2"/>
              <a:buChar char=""/>
            </a:pPr>
            <a:r>
              <a:rPr lang="en-GB" sz="1800" i="1" dirty="0">
                <a:effectLst/>
                <a:latin typeface="Calibri" panose="020F0502020204030204" pitchFamily="34" charset="0"/>
                <a:ea typeface="Calibri" panose="020F0502020204030204" pitchFamily="34" charset="0"/>
                <a:cs typeface="Times New Roman" panose="02020603050405020304" pitchFamily="18" charset="0"/>
              </a:rPr>
              <a:t>Well, I think it’s more than just a bit.  I see.   Anyway, I’ll leave that information with you and that my door is always open if you want to talk more. Okay, let’s get back to xxx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dr</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trying not to be too pushy at this stage).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99663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B6397-AA5F-1F06-4F79-1B5BB3E12E8F}"/>
              </a:ext>
            </a:extLst>
          </p:cNvPr>
          <p:cNvSpPr>
            <a:spLocks noGrp="1"/>
          </p:cNvSpPr>
          <p:nvPr>
            <p:ph type="title"/>
          </p:nvPr>
        </p:nvSpPr>
        <p:spPr/>
        <p:txBody>
          <a:bodyPr>
            <a:normAutofit/>
          </a:bodyPr>
          <a:lstStyle/>
          <a:p>
            <a:r>
              <a:rPr lang="en-GB" sz="3600" b="1" dirty="0">
                <a:solidFill>
                  <a:schemeClr val="accent4"/>
                </a:solidFill>
              </a:rPr>
              <a:t>Rating Scales – importance &amp; confidence</a:t>
            </a:r>
          </a:p>
        </p:txBody>
      </p:sp>
      <p:sp>
        <p:nvSpPr>
          <p:cNvPr id="3" name="Content Placeholder 2">
            <a:extLst>
              <a:ext uri="{FF2B5EF4-FFF2-40B4-BE49-F238E27FC236}">
                <a16:creationId xmlns:a16="http://schemas.microsoft.com/office/drawing/2014/main" id="{442DFC86-6A41-59F8-D405-64ED38E74855}"/>
              </a:ext>
            </a:extLst>
          </p:cNvPr>
          <p:cNvSpPr>
            <a:spLocks noGrp="1"/>
          </p:cNvSpPr>
          <p:nvPr>
            <p:ph idx="1"/>
          </p:nvPr>
        </p:nvSpPr>
        <p:spPr/>
        <p:txBody>
          <a:bodyPr/>
          <a:lstStyle/>
          <a:p>
            <a:pPr marL="342900" marR="0" lvl="0" indent="-342900">
              <a:spcBef>
                <a:spcPts val="0"/>
              </a:spcBef>
              <a:spcAft>
                <a:spcPts val="0"/>
              </a:spcAft>
              <a:buFont typeface="Calibri Light" panose="020F0302020204030204" pitchFamily="34" charset="0"/>
              <a:buChar char="•"/>
            </a:pPr>
            <a:r>
              <a:rPr lang="en-GB" sz="2400" dirty="0">
                <a:effectLst/>
                <a:latin typeface="Calibri" panose="020F0502020204030204" pitchFamily="34" charset="0"/>
                <a:ea typeface="Times New Roman" panose="02020603050405020304" pitchFamily="18" charset="0"/>
              </a:rPr>
              <a:t>“On a scale of 1 to 10, how confident do you feel that you can achieve this goal? If 1 was not confident and 10 was very confident, what number would you be at?”</a:t>
            </a:r>
          </a:p>
          <a:p>
            <a:pPr marL="342900" marR="0" lvl="0" indent="-342900">
              <a:spcBef>
                <a:spcPts val="0"/>
              </a:spcBef>
              <a:spcAft>
                <a:spcPts val="0"/>
              </a:spcAft>
              <a:buFont typeface="Calibri Light" panose="020F0302020204030204" pitchFamily="34" charset="0"/>
              <a:buChar char="•"/>
            </a:pPr>
            <a:endParaRPr lang="en-GB" sz="2400" dirty="0">
              <a:effectLst/>
              <a:latin typeface="Calibri" panose="020F0502020204030204" pitchFamily="34" charset="0"/>
              <a:ea typeface="Times New Roman" panose="02020603050405020304" pitchFamily="18" charset="0"/>
            </a:endParaRPr>
          </a:p>
          <a:p>
            <a:pPr marL="342900" marR="0" lvl="0" indent="-342900">
              <a:spcBef>
                <a:spcPts val="0"/>
              </a:spcBef>
              <a:spcAft>
                <a:spcPts val="0"/>
              </a:spcAft>
              <a:buFont typeface="Calibri Light" panose="020F0302020204030204" pitchFamily="34" charset="0"/>
              <a:buChar char="•"/>
            </a:pPr>
            <a:endParaRPr lang="en-GB" sz="2400" dirty="0">
              <a:effectLst/>
              <a:latin typeface="Calibri" panose="020F0502020204030204" pitchFamily="34" charset="0"/>
              <a:ea typeface="Times New Roman" panose="02020603050405020304" pitchFamily="18" charset="0"/>
            </a:endParaRPr>
          </a:p>
          <a:p>
            <a:pPr marL="342900" marR="0" lvl="0" indent="-342900">
              <a:spcBef>
                <a:spcPts val="0"/>
              </a:spcBef>
              <a:spcAft>
                <a:spcPts val="0"/>
              </a:spcAft>
              <a:buFont typeface="Calibri Light" panose="020F0302020204030204" pitchFamily="34" charset="0"/>
              <a:buChar char="•"/>
            </a:pPr>
            <a:r>
              <a:rPr lang="en-GB" sz="2400" dirty="0" err="1">
                <a:effectLst/>
                <a:latin typeface="Calibri" panose="020F0502020204030204" pitchFamily="34" charset="0"/>
                <a:ea typeface="Times New Roman" panose="02020603050405020304" pitchFamily="18" charset="0"/>
              </a:rPr>
              <a:t>Mmm</a:t>
            </a:r>
            <a:r>
              <a:rPr lang="en-GB" sz="2400" dirty="0">
                <a:effectLst/>
                <a:latin typeface="Calibri" panose="020F0502020204030204" pitchFamily="34" charset="0"/>
                <a:ea typeface="Times New Roman" panose="02020603050405020304" pitchFamily="18" charset="0"/>
              </a:rPr>
              <a:t>  – why not a lower number?</a:t>
            </a:r>
          </a:p>
          <a:p>
            <a:pPr marL="342900" marR="0" lvl="0" indent="-342900">
              <a:spcBef>
                <a:spcPts val="0"/>
              </a:spcBef>
              <a:spcAft>
                <a:spcPts val="0"/>
              </a:spcAft>
              <a:buFont typeface="Calibri Light" panose="020F0302020204030204" pitchFamily="34" charset="0"/>
              <a:buChar char="•"/>
            </a:pPr>
            <a:endParaRPr lang="en-GB" sz="2400" dirty="0">
              <a:effectLst/>
              <a:latin typeface="Calibri" panose="020F0502020204030204" pitchFamily="34" charset="0"/>
              <a:ea typeface="Times New Roman" panose="02020603050405020304" pitchFamily="18" charset="0"/>
            </a:endParaRPr>
          </a:p>
          <a:p>
            <a:pPr marL="342900" marR="0" lvl="0" indent="-342900">
              <a:spcBef>
                <a:spcPts val="0"/>
              </a:spcBef>
              <a:spcAft>
                <a:spcPts val="0"/>
              </a:spcAft>
              <a:buFont typeface="Calibri Light" panose="020F0302020204030204" pitchFamily="34" charset="0"/>
              <a:buChar char="•"/>
            </a:pPr>
            <a:endParaRPr lang="en-GB" sz="2400" dirty="0">
              <a:effectLst/>
              <a:latin typeface="Calibri" panose="020F0502020204030204" pitchFamily="34" charset="0"/>
              <a:ea typeface="Times New Roman" panose="02020603050405020304" pitchFamily="18" charset="0"/>
            </a:endParaRPr>
          </a:p>
          <a:p>
            <a:pPr marL="342900" marR="0" lvl="0" indent="-342900">
              <a:spcBef>
                <a:spcPts val="0"/>
              </a:spcBef>
              <a:spcAft>
                <a:spcPts val="0"/>
              </a:spcAft>
              <a:buFont typeface="Calibri Light" panose="020F0302020204030204" pitchFamily="34" charset="0"/>
              <a:buChar char="•"/>
            </a:pPr>
            <a:r>
              <a:rPr lang="en-GB" sz="2400" dirty="0">
                <a:effectLst/>
                <a:latin typeface="Calibri" panose="020F0502020204030204" pitchFamily="34" charset="0"/>
                <a:ea typeface="Times New Roman" panose="02020603050405020304" pitchFamily="18" charset="0"/>
              </a:rPr>
              <a:t>(if it is a 5 or 6) - What would help you to be a higher number?  </a:t>
            </a:r>
          </a:p>
          <a:p>
            <a:pPr marL="342900" marR="0" lvl="0" indent="-342900">
              <a:spcBef>
                <a:spcPts val="0"/>
              </a:spcBef>
              <a:spcAft>
                <a:spcPts val="0"/>
              </a:spcAft>
              <a:buFont typeface="Calibri Light" panose="020F0302020204030204" pitchFamily="34" charset="0"/>
              <a:buChar char="•"/>
            </a:pPr>
            <a:endParaRPr lang="en-GB" sz="2400" dirty="0">
              <a:latin typeface="Calibri" panose="020F0502020204030204" pitchFamily="34" charset="0"/>
              <a:ea typeface="Times New Roman" panose="02020603050405020304" pitchFamily="18" charset="0"/>
            </a:endParaRPr>
          </a:p>
          <a:p>
            <a:pPr marL="0" indent="0">
              <a:buNone/>
            </a:pPr>
            <a:endParaRPr lang="en-GB" dirty="0"/>
          </a:p>
        </p:txBody>
      </p:sp>
    </p:spTree>
    <p:extLst>
      <p:ext uri="{BB962C8B-B14F-4D97-AF65-F5344CB8AC3E}">
        <p14:creationId xmlns:p14="http://schemas.microsoft.com/office/powerpoint/2010/main" val="36487808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B6397-AA5F-1F06-4F79-1B5BB3E12E8F}"/>
              </a:ext>
            </a:extLst>
          </p:cNvPr>
          <p:cNvSpPr>
            <a:spLocks noGrp="1"/>
          </p:cNvSpPr>
          <p:nvPr>
            <p:ph type="title"/>
          </p:nvPr>
        </p:nvSpPr>
        <p:spPr/>
        <p:txBody>
          <a:bodyPr>
            <a:normAutofit/>
          </a:bodyPr>
          <a:lstStyle/>
          <a:p>
            <a:r>
              <a:rPr lang="en-GB" sz="3600" b="1" dirty="0">
                <a:solidFill>
                  <a:schemeClr val="accent4"/>
                </a:solidFill>
              </a:rPr>
              <a:t>Cost-Benefit Analysis</a:t>
            </a:r>
          </a:p>
        </p:txBody>
      </p:sp>
      <p:sp>
        <p:nvSpPr>
          <p:cNvPr id="3" name="Content Placeholder 2">
            <a:extLst>
              <a:ext uri="{FF2B5EF4-FFF2-40B4-BE49-F238E27FC236}">
                <a16:creationId xmlns:a16="http://schemas.microsoft.com/office/drawing/2014/main" id="{442DFC86-6A41-59F8-D405-64ED38E74855}"/>
              </a:ext>
            </a:extLst>
          </p:cNvPr>
          <p:cNvSpPr>
            <a:spLocks noGrp="1"/>
          </p:cNvSpPr>
          <p:nvPr>
            <p:ph idx="1"/>
          </p:nvPr>
        </p:nvSpPr>
        <p:spPr/>
        <p:txBody>
          <a:bodyPr/>
          <a:lstStyle/>
          <a:p>
            <a:pPr marL="0" marR="0" indent="0">
              <a:lnSpc>
                <a:spcPct val="107000"/>
              </a:lnSpc>
              <a:spcBef>
                <a:spcPts val="0"/>
              </a:spcBef>
              <a:spcAft>
                <a:spcPts val="80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This compares the costs and benefits of the behaviour change vs no behaviour change.</a:t>
            </a:r>
          </a:p>
          <a:p>
            <a:pPr marL="342900" marR="0" lvl="0" indent="-342900">
              <a:lnSpc>
                <a:spcPct val="107000"/>
              </a:lnSpc>
              <a:spcBef>
                <a:spcPts val="0"/>
              </a:spcBef>
              <a:spcAft>
                <a:spcPts val="0"/>
              </a:spcAft>
              <a:buFont typeface="+mj-lt"/>
              <a:buAutoNum type="arabicPeriod"/>
            </a:pPr>
            <a:r>
              <a:rPr lang="en-GB" sz="1800" dirty="0">
                <a:effectLst/>
                <a:latin typeface="Calibri" panose="020F0502020204030204" pitchFamily="34" charset="0"/>
                <a:ea typeface="Calibri" panose="020F0502020204030204" pitchFamily="34" charset="0"/>
                <a:cs typeface="Times New Roman" panose="02020603050405020304" pitchFamily="18" charset="0"/>
              </a:rPr>
              <a:t>So, what positive things do you get if you continue smoking?</a:t>
            </a:r>
          </a:p>
          <a:p>
            <a:pPr marL="342900" marR="0" lvl="0" indent="-342900">
              <a:lnSpc>
                <a:spcPct val="107000"/>
              </a:lnSpc>
              <a:spcBef>
                <a:spcPts val="0"/>
              </a:spcBef>
              <a:spcAft>
                <a:spcPts val="0"/>
              </a:spcAft>
              <a:buFont typeface="+mj-lt"/>
              <a:buAutoNum type="arabicPeriod"/>
            </a:pPr>
            <a:r>
              <a:rPr lang="en-GB" sz="1800" dirty="0">
                <a:effectLst/>
                <a:latin typeface="Calibri" panose="020F0502020204030204" pitchFamily="34" charset="0"/>
                <a:ea typeface="Calibri" panose="020F0502020204030204" pitchFamily="34" charset="0"/>
                <a:cs typeface="Times New Roman" panose="02020603050405020304" pitchFamily="18" charset="0"/>
              </a:rPr>
              <a:t>What are the disadvantages of continuing to smoke?</a:t>
            </a:r>
          </a:p>
          <a:p>
            <a:pPr marL="342900" marR="0" lvl="0" indent="-342900">
              <a:lnSpc>
                <a:spcPct val="107000"/>
              </a:lnSpc>
              <a:spcBef>
                <a:spcPts val="0"/>
              </a:spcBef>
              <a:spcAft>
                <a:spcPts val="0"/>
              </a:spcAft>
              <a:buFont typeface="+mj-lt"/>
              <a:buAutoNum type="arabicPeriod"/>
            </a:pPr>
            <a:r>
              <a:rPr lang="en-GB" sz="1800" dirty="0">
                <a:effectLst/>
                <a:latin typeface="Calibri" panose="020F0502020204030204" pitchFamily="34" charset="0"/>
                <a:ea typeface="Calibri" panose="020F0502020204030204" pitchFamily="34" charset="0"/>
                <a:cs typeface="Times New Roman" panose="02020603050405020304" pitchFamily="18" charset="0"/>
              </a:rPr>
              <a:t>What are the positive things you get if you decide to stop smoking?</a:t>
            </a:r>
          </a:p>
          <a:p>
            <a:pPr marL="342900" marR="0" lvl="0" indent="-342900">
              <a:lnSpc>
                <a:spcPct val="107000"/>
              </a:lnSpc>
              <a:spcBef>
                <a:spcPts val="0"/>
              </a:spcBef>
              <a:spcAft>
                <a:spcPts val="0"/>
              </a:spcAft>
              <a:buFont typeface="+mj-lt"/>
              <a:buAutoNum type="arabicPeriod"/>
            </a:pPr>
            <a:r>
              <a:rPr lang="en-GB" sz="1800" dirty="0">
                <a:effectLst/>
                <a:latin typeface="Calibri" panose="020F0502020204030204" pitchFamily="34" charset="0"/>
                <a:ea typeface="Calibri" panose="020F0502020204030204" pitchFamily="34" charset="0"/>
                <a:cs typeface="Times New Roman" panose="02020603050405020304" pitchFamily="18" charset="0"/>
              </a:rPr>
              <a:t>What are the disadvantages of stopping smoking?</a:t>
            </a:r>
          </a:p>
          <a:p>
            <a:pPr marL="342900" marR="0" lvl="0" indent="-342900">
              <a:lnSpc>
                <a:spcPct val="107000"/>
              </a:lnSpc>
              <a:spcBef>
                <a:spcPts val="0"/>
              </a:spcBef>
              <a:spcAft>
                <a:spcPts val="0"/>
              </a:spcAft>
              <a:buFont typeface="+mj-lt"/>
              <a:buAutoNum type="arabicPeriod"/>
            </a:pPr>
            <a:r>
              <a:rPr lang="en-GB" sz="1800" dirty="0">
                <a:effectLst/>
                <a:latin typeface="Calibri" panose="020F0502020204030204" pitchFamily="34" charset="0"/>
                <a:ea typeface="Calibri" panose="020F0502020204030204" pitchFamily="34" charset="0"/>
                <a:cs typeface="Times New Roman" panose="02020603050405020304" pitchFamily="18" charset="0"/>
              </a:rPr>
              <a:t>On a scale of 1-10, how certain are you now that you want to stay the same?  </a:t>
            </a:r>
          </a:p>
        </p:txBody>
      </p:sp>
    </p:spTree>
    <p:extLst>
      <p:ext uri="{BB962C8B-B14F-4D97-AF65-F5344CB8AC3E}">
        <p14:creationId xmlns:p14="http://schemas.microsoft.com/office/powerpoint/2010/main" val="18795800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72837-DE65-8AC8-9989-936DE2B923E5}"/>
              </a:ext>
            </a:extLst>
          </p:cNvPr>
          <p:cNvSpPr>
            <a:spLocks noGrp="1"/>
          </p:cNvSpPr>
          <p:nvPr>
            <p:ph type="title"/>
          </p:nvPr>
        </p:nvSpPr>
        <p:spPr/>
        <p:txBody>
          <a:bodyPr>
            <a:normAutofit/>
          </a:bodyPr>
          <a:lstStyle/>
          <a:p>
            <a:r>
              <a:rPr lang="en-GB" sz="3600" b="1" dirty="0">
                <a:solidFill>
                  <a:schemeClr val="accent4"/>
                </a:solidFill>
              </a:rPr>
              <a:t>BEWARE: Righting Reflex</a:t>
            </a:r>
          </a:p>
        </p:txBody>
      </p:sp>
      <p:sp>
        <p:nvSpPr>
          <p:cNvPr id="3" name="Content Placeholder 2">
            <a:extLst>
              <a:ext uri="{FF2B5EF4-FFF2-40B4-BE49-F238E27FC236}">
                <a16:creationId xmlns:a16="http://schemas.microsoft.com/office/drawing/2014/main" id="{6D8B687B-0796-3961-C975-47B4D737ADD1}"/>
              </a:ext>
            </a:extLst>
          </p:cNvPr>
          <p:cNvSpPr>
            <a:spLocks noGrp="1"/>
          </p:cNvSpPr>
          <p:nvPr>
            <p:ph idx="1"/>
          </p:nvPr>
        </p:nvSpPr>
        <p:spPr/>
        <p:txBody>
          <a:bodyPr>
            <a:normAutofit/>
          </a:bodyPr>
          <a:lstStyle/>
          <a:p>
            <a:r>
              <a:rPr lang="en-GB" sz="2400" dirty="0"/>
              <a:t>When we tell people they are wrong – they become defensive.  They push back.</a:t>
            </a:r>
          </a:p>
          <a:p>
            <a:r>
              <a:rPr lang="en-GB" sz="2400" dirty="0"/>
              <a:t>It is a natural human tendency to resist persuasion.  </a:t>
            </a:r>
          </a:p>
          <a:p>
            <a:r>
              <a:rPr lang="en-GB" sz="2400" dirty="0">
                <a:effectLst/>
                <a:latin typeface="Calibri" panose="020F0502020204030204" pitchFamily="34" charset="0"/>
                <a:ea typeface="Calibri" panose="020F0502020204030204" pitchFamily="34" charset="0"/>
                <a:cs typeface="Times New Roman" panose="02020603050405020304" pitchFamily="18" charset="0"/>
              </a:rPr>
              <a:t>If we tell them why to change, and they tell us why they shouldn’t..</a:t>
            </a:r>
          </a:p>
          <a:p>
            <a:r>
              <a:rPr lang="en-GB" sz="2400" dirty="0">
                <a:effectLst/>
                <a:latin typeface="Calibri Light" panose="020F0302020204030204" pitchFamily="34" charset="0"/>
                <a:ea typeface="Times New Roman" panose="02020603050405020304" pitchFamily="18" charset="0"/>
              </a:rPr>
              <a:t>The more we talk about why they shouldn’t do it = the more they talk about why they should do it</a:t>
            </a:r>
            <a:endParaRPr lang="en-GB" sz="2400" dirty="0"/>
          </a:p>
        </p:txBody>
      </p:sp>
    </p:spTree>
    <p:extLst>
      <p:ext uri="{BB962C8B-B14F-4D97-AF65-F5344CB8AC3E}">
        <p14:creationId xmlns:p14="http://schemas.microsoft.com/office/powerpoint/2010/main" val="31705799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72837-DE65-8AC8-9989-936DE2B923E5}"/>
              </a:ext>
            </a:extLst>
          </p:cNvPr>
          <p:cNvSpPr>
            <a:spLocks noGrp="1"/>
          </p:cNvSpPr>
          <p:nvPr>
            <p:ph type="title"/>
          </p:nvPr>
        </p:nvSpPr>
        <p:spPr/>
        <p:txBody>
          <a:bodyPr>
            <a:normAutofit/>
          </a:bodyPr>
          <a:lstStyle/>
          <a:p>
            <a:r>
              <a:rPr lang="en-GB" sz="3600" b="1" dirty="0">
                <a:solidFill>
                  <a:schemeClr val="accent4"/>
                </a:solidFill>
              </a:rPr>
              <a:t>BEWARE: Righting Reflex</a:t>
            </a:r>
          </a:p>
        </p:txBody>
      </p:sp>
      <p:sp>
        <p:nvSpPr>
          <p:cNvPr id="3" name="Content Placeholder 2">
            <a:extLst>
              <a:ext uri="{FF2B5EF4-FFF2-40B4-BE49-F238E27FC236}">
                <a16:creationId xmlns:a16="http://schemas.microsoft.com/office/drawing/2014/main" id="{6D8B687B-0796-3961-C975-47B4D737ADD1}"/>
              </a:ext>
            </a:extLst>
          </p:cNvPr>
          <p:cNvSpPr>
            <a:spLocks noGrp="1"/>
          </p:cNvSpPr>
          <p:nvPr>
            <p:ph idx="1"/>
          </p:nvPr>
        </p:nvSpPr>
        <p:spPr/>
        <p:txBody>
          <a:bodyPr>
            <a:normAutofit/>
          </a:bodyPr>
          <a:lstStyle/>
          <a:p>
            <a:pPr marL="0" marR="0" algn="just">
              <a:lnSpc>
                <a:spcPct val="107000"/>
              </a:lnSpc>
              <a:spcBef>
                <a:spcPts val="0"/>
              </a:spcBef>
              <a:spcAft>
                <a:spcPts val="600"/>
              </a:spcAft>
            </a:pPr>
            <a:r>
              <a:rPr lang="en-GB" sz="2400" dirty="0">
                <a:effectLst/>
                <a:latin typeface="Calibri Light" panose="020F0302020204030204" pitchFamily="34" charset="0"/>
                <a:ea typeface="Times New Roman" panose="02020603050405020304" pitchFamily="18" charset="0"/>
                <a:cs typeface="Times New Roman" panose="02020603050405020304" pitchFamily="18" charset="0"/>
              </a:rPr>
              <a:t>How to handle it…</a:t>
            </a:r>
          </a:p>
          <a:p>
            <a:pPr marL="0" marR="0" algn="just">
              <a:lnSpc>
                <a:spcPct val="107000"/>
              </a:lnSpc>
              <a:spcBef>
                <a:spcPts val="0"/>
              </a:spcBef>
              <a:spcAft>
                <a:spcPts val="600"/>
              </a:spcAft>
            </a:pP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spcBef>
                <a:spcPts val="0"/>
              </a:spcBef>
              <a:spcAft>
                <a:spcPts val="600"/>
              </a:spcAft>
              <a:buFont typeface="Calibri Light" panose="020F0302020204030204" pitchFamily="34" charset="0"/>
              <a:buChar char="•"/>
            </a:pPr>
            <a:r>
              <a:rPr lang="en-GB" sz="2400" dirty="0">
                <a:effectLst/>
                <a:ea typeface="Times New Roman" panose="02020603050405020304" pitchFamily="18" charset="0"/>
              </a:rPr>
              <a:t>Don’t rush to correct when you hear something that you feel is wrong.  </a:t>
            </a:r>
          </a:p>
          <a:p>
            <a:pPr marL="342900" marR="0" lvl="0" indent="-342900" algn="just">
              <a:spcBef>
                <a:spcPts val="0"/>
              </a:spcBef>
              <a:spcAft>
                <a:spcPts val="600"/>
              </a:spcAft>
              <a:buFont typeface="Calibri Light" panose="020F0302020204030204" pitchFamily="34" charset="0"/>
              <a:buChar char="•"/>
            </a:pPr>
            <a:r>
              <a:rPr lang="en-GB" sz="2400" dirty="0">
                <a:effectLst/>
                <a:ea typeface="Times New Roman" panose="02020603050405020304" pitchFamily="18" charset="0"/>
              </a:rPr>
              <a:t>Deep breath in – slow breath out – let it </a:t>
            </a:r>
            <a:r>
              <a:rPr lang="en-GB" sz="2400" dirty="0" err="1">
                <a:effectLst/>
                <a:ea typeface="Times New Roman" panose="02020603050405020304" pitchFamily="18" charset="0"/>
              </a:rPr>
              <a:t>gooooooo</a:t>
            </a:r>
            <a:r>
              <a:rPr lang="en-GB" sz="2400" dirty="0">
                <a:effectLst/>
                <a:ea typeface="Times New Roman" panose="02020603050405020304" pitchFamily="18" charset="0"/>
              </a:rPr>
              <a:t>.  </a:t>
            </a:r>
          </a:p>
          <a:p>
            <a:pPr marL="342900" marR="0" lvl="0" indent="-342900" algn="just">
              <a:spcBef>
                <a:spcPts val="0"/>
              </a:spcBef>
              <a:spcAft>
                <a:spcPts val="600"/>
              </a:spcAft>
              <a:buFont typeface="Calibri Light" panose="020F0302020204030204" pitchFamily="34" charset="0"/>
              <a:buChar char="•"/>
            </a:pPr>
            <a:r>
              <a:rPr lang="en-GB" sz="2400" dirty="0">
                <a:effectLst/>
                <a:ea typeface="Times New Roman" panose="02020603050405020304" pitchFamily="18" charset="0"/>
              </a:rPr>
              <a:t>Just explore – questions to help you understand, reflective listening and use silence.</a:t>
            </a:r>
          </a:p>
          <a:p>
            <a:pPr marL="342900" marR="0" lvl="0" indent="-342900" algn="just">
              <a:spcBef>
                <a:spcPts val="0"/>
              </a:spcBef>
              <a:spcAft>
                <a:spcPts val="600"/>
              </a:spcAft>
              <a:buFont typeface="Calibri Light" panose="020F0302020204030204" pitchFamily="34" charset="0"/>
              <a:buChar char="•"/>
            </a:pPr>
            <a:r>
              <a:rPr lang="en-GB" sz="2400" dirty="0">
                <a:effectLst/>
                <a:ea typeface="Times New Roman" panose="02020603050405020304" pitchFamily="18" charset="0"/>
              </a:rPr>
              <a:t>It will soon die down.    </a:t>
            </a:r>
          </a:p>
        </p:txBody>
      </p:sp>
    </p:spTree>
    <p:extLst>
      <p:ext uri="{BB962C8B-B14F-4D97-AF65-F5344CB8AC3E}">
        <p14:creationId xmlns:p14="http://schemas.microsoft.com/office/powerpoint/2010/main" val="22283314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D684D-4BE1-5EE6-B86C-5AB76425E62B}"/>
              </a:ext>
            </a:extLst>
          </p:cNvPr>
          <p:cNvSpPr>
            <a:spLocks noGrp="1"/>
          </p:cNvSpPr>
          <p:nvPr>
            <p:ph type="title"/>
          </p:nvPr>
        </p:nvSpPr>
        <p:spPr/>
        <p:txBody>
          <a:bodyPr>
            <a:normAutofit/>
          </a:bodyPr>
          <a:lstStyle/>
          <a:p>
            <a:r>
              <a:rPr lang="en-GB" sz="3600" b="1" dirty="0">
                <a:solidFill>
                  <a:schemeClr val="accent4"/>
                </a:solidFill>
              </a:rPr>
              <a:t>BEWARE: Roll with Resistance</a:t>
            </a:r>
          </a:p>
        </p:txBody>
      </p:sp>
      <p:sp>
        <p:nvSpPr>
          <p:cNvPr id="3" name="Content Placeholder 2">
            <a:extLst>
              <a:ext uri="{FF2B5EF4-FFF2-40B4-BE49-F238E27FC236}">
                <a16:creationId xmlns:a16="http://schemas.microsoft.com/office/drawing/2014/main" id="{B64A5E6A-7153-DF4C-202C-D6A761696EFE}"/>
              </a:ext>
            </a:extLst>
          </p:cNvPr>
          <p:cNvSpPr>
            <a:spLocks noGrp="1"/>
          </p:cNvSpPr>
          <p:nvPr>
            <p:ph idx="1"/>
          </p:nvPr>
        </p:nvSpPr>
        <p:spPr/>
        <p:txBody>
          <a:bodyPr/>
          <a:lstStyle/>
          <a:p>
            <a:r>
              <a:rPr lang="en-GB" dirty="0"/>
              <a:t>When patients resist or you feel friction</a:t>
            </a:r>
          </a:p>
          <a:p>
            <a:r>
              <a:rPr lang="en-GB" dirty="0"/>
              <a:t>DO NOT FIGHT OR ADD FUEL TO THE FIRE</a:t>
            </a:r>
          </a:p>
          <a:p>
            <a:r>
              <a:rPr lang="en-GB" dirty="0"/>
              <a:t>See it as a NORMAL reaction, don’t judge the patient on it.</a:t>
            </a:r>
          </a:p>
          <a:p>
            <a:endParaRPr lang="en-GB" dirty="0"/>
          </a:p>
          <a:p>
            <a:r>
              <a:rPr lang="en-GB" dirty="0"/>
              <a:t>Deep breath in</a:t>
            </a:r>
          </a:p>
          <a:p>
            <a:r>
              <a:rPr lang="en-GB" dirty="0"/>
              <a:t>Roll with it</a:t>
            </a:r>
          </a:p>
          <a:p>
            <a:r>
              <a:rPr lang="en-GB" dirty="0"/>
              <a:t>Explore…. Ask questions, Reflective Listening</a:t>
            </a:r>
          </a:p>
          <a:p>
            <a:r>
              <a:rPr lang="en-GB" dirty="0"/>
              <a:t>It will soon fizzle out</a:t>
            </a:r>
          </a:p>
        </p:txBody>
      </p:sp>
    </p:spTree>
    <p:extLst>
      <p:ext uri="{BB962C8B-B14F-4D97-AF65-F5344CB8AC3E}">
        <p14:creationId xmlns:p14="http://schemas.microsoft.com/office/powerpoint/2010/main" val="722354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9DBEA-A205-4A17-C4DE-8D00D1406FE9}"/>
              </a:ext>
            </a:extLst>
          </p:cNvPr>
          <p:cNvSpPr>
            <a:spLocks noGrp="1"/>
          </p:cNvSpPr>
          <p:nvPr>
            <p:ph type="title"/>
          </p:nvPr>
        </p:nvSpPr>
        <p:spPr/>
        <p:txBody>
          <a:bodyPr/>
          <a:lstStyle/>
          <a:p>
            <a:r>
              <a:rPr lang="en-GB" dirty="0"/>
              <a:t>THE LAST SLIDE</a:t>
            </a:r>
          </a:p>
        </p:txBody>
      </p:sp>
      <p:sp>
        <p:nvSpPr>
          <p:cNvPr id="3" name="Text Placeholder 2">
            <a:extLst>
              <a:ext uri="{FF2B5EF4-FFF2-40B4-BE49-F238E27FC236}">
                <a16:creationId xmlns:a16="http://schemas.microsoft.com/office/drawing/2014/main" id="{216A0DB7-8ADA-3E7B-DF60-FDD0A2A71718}"/>
              </a:ext>
            </a:extLst>
          </p:cNvPr>
          <p:cNvSpPr>
            <a:spLocks noGrp="1"/>
          </p:cNvSpPr>
          <p:nvPr>
            <p:ph type="body" idx="1"/>
          </p:nvPr>
        </p:nvSpPr>
        <p:spPr/>
        <p:txBody>
          <a:bodyPr/>
          <a:lstStyle/>
          <a:p>
            <a:r>
              <a:rPr lang="en-GB" dirty="0"/>
              <a:t>About Motivational Interviewing</a:t>
            </a:r>
          </a:p>
        </p:txBody>
      </p:sp>
    </p:spTree>
    <p:extLst>
      <p:ext uri="{BB962C8B-B14F-4D97-AF65-F5344CB8AC3E}">
        <p14:creationId xmlns:p14="http://schemas.microsoft.com/office/powerpoint/2010/main" val="10988471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6C835-EC75-0678-E7BE-3FBC66EA9163}"/>
              </a:ext>
            </a:extLst>
          </p:cNvPr>
          <p:cNvSpPr>
            <a:spLocks noGrp="1"/>
          </p:cNvSpPr>
          <p:nvPr>
            <p:ph type="title"/>
          </p:nvPr>
        </p:nvSpPr>
        <p:spPr/>
        <p:txBody>
          <a:bodyPr/>
          <a:lstStyle/>
          <a:p>
            <a:r>
              <a:rPr lang="en-GB" dirty="0"/>
              <a:t>Summary</a:t>
            </a:r>
          </a:p>
        </p:txBody>
      </p:sp>
      <p:sp>
        <p:nvSpPr>
          <p:cNvPr id="3" name="Content Placeholder 2">
            <a:extLst>
              <a:ext uri="{FF2B5EF4-FFF2-40B4-BE49-F238E27FC236}">
                <a16:creationId xmlns:a16="http://schemas.microsoft.com/office/drawing/2014/main" id="{8654097E-24BC-1CAD-45AC-6237F592CC5F}"/>
              </a:ext>
            </a:extLst>
          </p:cNvPr>
          <p:cNvSpPr>
            <a:spLocks noGrp="1"/>
          </p:cNvSpPr>
          <p:nvPr>
            <p:ph idx="1"/>
          </p:nvPr>
        </p:nvSpPr>
        <p:spPr/>
        <p:txBody>
          <a:bodyPr/>
          <a:lstStyle/>
          <a:p>
            <a:pPr marL="342900" marR="0" lvl="0" indent="-342900">
              <a:spcBef>
                <a:spcPts val="0"/>
              </a:spcBef>
              <a:spcAft>
                <a:spcPts val="0"/>
              </a:spcAft>
              <a:buFont typeface="Symbol" panose="05050102010706020507" pitchFamily="18" charset="2"/>
              <a:buChar char=""/>
            </a:pPr>
            <a:r>
              <a:rPr lang="en-GB" dirty="0">
                <a:effectLst/>
                <a:latin typeface="Calibri" panose="020F0502020204030204" pitchFamily="34" charset="0"/>
                <a:ea typeface="Calibri" panose="020F0502020204030204" pitchFamily="34" charset="0"/>
              </a:rPr>
              <a:t>There’s a lot of skills in MI that will not be new to you.  You already have the skills like asking open questions.  Skills you probably have but need tidying up are </a:t>
            </a:r>
          </a:p>
          <a:p>
            <a:pPr marL="342900" marR="0" lvl="0" indent="-342900">
              <a:spcBef>
                <a:spcPts val="0"/>
              </a:spcBef>
              <a:spcAft>
                <a:spcPts val="0"/>
              </a:spcAft>
              <a:buFont typeface="Symbol" panose="05050102010706020507" pitchFamily="18" charset="2"/>
              <a:buChar char=""/>
            </a:pPr>
            <a:endParaRPr lang="en-GB" sz="1800" dirty="0">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endParaRPr lang="en-GB"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pPr>
            <a:r>
              <a:rPr lang="en-GB" sz="2000" dirty="0">
                <a:effectLst/>
                <a:latin typeface="Calibri" panose="020F0502020204030204" pitchFamily="34" charset="0"/>
                <a:ea typeface="Calibri" panose="020F0502020204030204" pitchFamily="34" charset="0"/>
              </a:rPr>
              <a:t>Affirmations</a:t>
            </a:r>
          </a:p>
          <a:p>
            <a:pPr marL="342900" marR="0" lvl="0" indent="-342900">
              <a:spcBef>
                <a:spcPts val="0"/>
              </a:spcBef>
              <a:spcAft>
                <a:spcPts val="0"/>
              </a:spcAft>
              <a:buFont typeface="+mj-lt"/>
              <a:buAutoNum type="arabicPeriod"/>
            </a:pPr>
            <a:r>
              <a:rPr lang="en-GB" sz="2000" dirty="0">
                <a:effectLst/>
                <a:latin typeface="Calibri" panose="020F0502020204030204" pitchFamily="34" charset="0"/>
                <a:ea typeface="Calibri" panose="020F0502020204030204" pitchFamily="34" charset="0"/>
              </a:rPr>
              <a:t>Reflective Listening</a:t>
            </a:r>
          </a:p>
          <a:p>
            <a:pPr marL="342900" marR="0" lvl="0" indent="-342900">
              <a:spcBef>
                <a:spcPts val="0"/>
              </a:spcBef>
              <a:spcAft>
                <a:spcPts val="0"/>
              </a:spcAft>
              <a:buFont typeface="+mj-lt"/>
              <a:buAutoNum type="arabicPeriod"/>
            </a:pPr>
            <a:r>
              <a:rPr lang="en-GB" sz="2000" dirty="0">
                <a:effectLst/>
                <a:latin typeface="Calibri" panose="020F0502020204030204" pitchFamily="34" charset="0"/>
                <a:ea typeface="Calibri" panose="020F0502020204030204" pitchFamily="34" charset="0"/>
              </a:rPr>
              <a:t>Summarising</a:t>
            </a:r>
          </a:p>
          <a:p>
            <a:pPr marL="342900" marR="0" lvl="0" indent="-342900">
              <a:spcBef>
                <a:spcPts val="0"/>
              </a:spcBef>
              <a:spcAft>
                <a:spcPts val="0"/>
              </a:spcAft>
              <a:buFont typeface="+mj-lt"/>
              <a:buAutoNum type="arabicPeriod"/>
            </a:pPr>
            <a:r>
              <a:rPr lang="en-GB" sz="2000" dirty="0">
                <a:effectLst/>
                <a:latin typeface="Calibri" panose="020F0502020204030204" pitchFamily="34" charset="0"/>
                <a:ea typeface="Calibri" panose="020F0502020204030204" pitchFamily="34" charset="0"/>
              </a:rPr>
              <a:t>Using the confidence, commitment, readiness scales</a:t>
            </a:r>
          </a:p>
          <a:p>
            <a:pPr marL="342900" marR="0" lvl="0" indent="-342900">
              <a:spcBef>
                <a:spcPts val="0"/>
              </a:spcBef>
              <a:spcAft>
                <a:spcPts val="0"/>
              </a:spcAft>
              <a:buFont typeface="+mj-lt"/>
              <a:buAutoNum type="arabicPeriod"/>
            </a:pPr>
            <a:r>
              <a:rPr lang="en-GB" sz="2000" dirty="0">
                <a:effectLst/>
                <a:latin typeface="Calibri" panose="020F0502020204030204" pitchFamily="34" charset="0"/>
                <a:ea typeface="Calibri" panose="020F0502020204030204" pitchFamily="34" charset="0"/>
              </a:rPr>
              <a:t>Providing information via Elicit-Provide-Elicit</a:t>
            </a:r>
          </a:p>
          <a:p>
            <a:pPr marL="342900" marR="0" lvl="0" indent="-342900">
              <a:spcBef>
                <a:spcPts val="0"/>
              </a:spcBef>
              <a:spcAft>
                <a:spcPts val="0"/>
              </a:spcAft>
              <a:buFont typeface="+mj-lt"/>
              <a:buAutoNum type="arabicPeriod"/>
            </a:pPr>
            <a:r>
              <a:rPr lang="en-GB" sz="2000" dirty="0">
                <a:effectLst/>
                <a:latin typeface="Calibri" panose="020F0502020204030204" pitchFamily="34" charset="0"/>
                <a:ea typeface="Calibri" panose="020F0502020204030204" pitchFamily="34" charset="0"/>
              </a:rPr>
              <a:t>Rolling with Resistance when you see it</a:t>
            </a:r>
          </a:p>
          <a:p>
            <a:endParaRPr lang="en-GB" dirty="0"/>
          </a:p>
        </p:txBody>
      </p:sp>
    </p:spTree>
    <p:extLst>
      <p:ext uri="{BB962C8B-B14F-4D97-AF65-F5344CB8AC3E}">
        <p14:creationId xmlns:p14="http://schemas.microsoft.com/office/powerpoint/2010/main" val="2205793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110</TotalTime>
  <Words>2872</Words>
  <Application>Microsoft Office PowerPoint</Application>
  <PresentationFormat>Widescreen</PresentationFormat>
  <Paragraphs>309</Paragraphs>
  <Slides>38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Calibri</vt:lpstr>
      <vt:lpstr>Calibri Light</vt:lpstr>
      <vt:lpstr>Courier New</vt:lpstr>
      <vt:lpstr>Symbol</vt:lpstr>
      <vt:lpstr>Wingdings</vt:lpstr>
      <vt:lpstr>Office Theme</vt:lpstr>
      <vt:lpstr>Mini Motivational Interviewing in the 10 minute consultation</vt:lpstr>
      <vt:lpstr>INTRO</vt:lpstr>
      <vt:lpstr>What are we going to do today?</vt:lpstr>
      <vt:lpstr>What do you think it is?</vt:lpstr>
      <vt:lpstr>What MI is not</vt:lpstr>
      <vt:lpstr>MI - what it is</vt:lpstr>
      <vt:lpstr>Why is it important</vt:lpstr>
      <vt:lpstr>PowerPoint Presentation</vt:lpstr>
      <vt:lpstr>PowerPoint Presentation</vt:lpstr>
      <vt:lpstr>Philosophy of MI (Spirit)</vt:lpstr>
      <vt:lpstr>Prerequisites required from you</vt:lpstr>
      <vt:lpstr>Diclemente &amp; Prochaska</vt:lpstr>
      <vt:lpstr>Diclemente &amp; Prochaska</vt:lpstr>
      <vt:lpstr>THE PROCESS</vt:lpstr>
      <vt:lpstr>What are we trying to do?</vt:lpstr>
      <vt:lpstr>Direct, Guide, Follow</vt:lpstr>
      <vt:lpstr>The 4 MI processes</vt:lpstr>
      <vt:lpstr>THE SKILLS</vt:lpstr>
      <vt:lpstr>OARS</vt:lpstr>
      <vt:lpstr>Open Questions</vt:lpstr>
      <vt:lpstr>Open Questions – let’s practise</vt:lpstr>
      <vt:lpstr>Affirmations</vt:lpstr>
      <vt:lpstr>Affirmations - –let’s practise</vt:lpstr>
      <vt:lpstr>Reflective Listening</vt:lpstr>
      <vt:lpstr>Reflective Listening</vt:lpstr>
      <vt:lpstr>Let’s practise</vt:lpstr>
      <vt:lpstr>One more</vt:lpstr>
      <vt:lpstr>Summarise</vt:lpstr>
      <vt:lpstr>LOOK OUT FOR CHANGE TALK</vt:lpstr>
      <vt:lpstr>Providing Information</vt:lpstr>
      <vt:lpstr>Providing Information</vt:lpstr>
      <vt:lpstr>Rating Scales – importance &amp; confidence</vt:lpstr>
      <vt:lpstr>Cost-Benefit Analysis</vt:lpstr>
      <vt:lpstr>BEWARE: Righting Reflex</vt:lpstr>
      <vt:lpstr>BEWARE: Righting Reflex</vt:lpstr>
      <vt:lpstr>BEWARE: Roll with Resistance</vt:lpstr>
      <vt:lpstr>THE LAST SLIDE</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 Motivational Interviewing in the 10 minute consultation</dc:title>
  <dc:creator>Ramesh Mehay</dc:creator>
  <cp:lastModifiedBy>Ramesh Mehay</cp:lastModifiedBy>
  <cp:revision>5</cp:revision>
  <dcterms:created xsi:type="dcterms:W3CDTF">2022-07-12T11:19:27Z</dcterms:created>
  <dcterms:modified xsi:type="dcterms:W3CDTF">2022-07-12T13:14:05Z</dcterms:modified>
</cp:coreProperties>
</file>