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66" r:id="rId3"/>
    <p:sldId id="267" r:id="rId4"/>
    <p:sldId id="272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29"/>
    <p:restoredTop sz="96327"/>
  </p:normalViewPr>
  <p:slideViewPr>
    <p:cSldViewPr snapToGrid="0" snapToObjects="1" showGuides="1">
      <p:cViewPr varScale="1">
        <p:scale>
          <a:sx n="106" d="100"/>
          <a:sy n="106" d="100"/>
        </p:scale>
        <p:origin x="208" y="56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75052-2F8A-6241-8F83-E6EC358D0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41395-9850-7E47-8396-AA892192A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EE1D8-97D6-F245-9F96-07B1E0982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E47C7-92BC-3D49-B08F-BCF07718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3F81D-BB4E-EA4D-8B0E-3A4C4FB75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4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583BE-F387-2141-805B-F7360AAFE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B072D8-3A3C-2C43-8D27-2E15A71344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02342-8518-AE44-90EA-BC1034269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B82E4-4D30-2C40-93F6-3F2F539E2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C0A48-715A-FE4C-BEEF-F3AB73E13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06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4A95FF-6F14-AA4F-BDD2-6C0339DE08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86E9DC-E961-4644-A72C-534A6D8F23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DE41F-9BEA-EB47-AB01-37F27A05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D8768-0397-0E4F-9E3B-69C3E889F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7AD40-C407-564F-AF9B-8A7419093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341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4E2F0-32AE-764D-9312-B7A9F17E3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2145B-0352-324C-87F4-9BDA91074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F9E7D-B2E2-894D-942B-9A85F32C9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BA7D0-ADA8-1E43-877A-D341E70C2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54F04-53F0-2B4A-8D6C-A24C708CA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68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60358-D2E0-8848-8189-50A2A1679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598C9-5F9D-C740-AAB5-8A20B602E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D489DD-118F-B046-AD69-280153277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B1970-02E9-F14C-B0F5-F96C9AAA7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995CB-6298-0A42-BBDA-8818F21B3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43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C31A7-934C-4746-B40C-CCC76E7CC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9716A-E130-6243-B6FD-9D7E7CB5F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CD0F4F-9E15-A74F-90D8-8054EFD73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ED191B-DCEE-E64A-AFBA-F0E806F7A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FB8A8A-7E18-6B46-A044-3845456EE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493734-FC6B-C04B-A672-E0651CAAD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44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04085-3D1C-6347-8DBE-003305C9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79728-1233-3341-BF3C-FF9971762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590C2-0D31-7D41-8356-4A71FA824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00A178-B005-F04D-97CF-789EA58E54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9EC187-3E9B-3143-878C-76E3A13F99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88EEA4-602F-DE46-B4AC-69215D1F4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712E3B-7691-F045-B7A3-5DE5479C4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4774E8-DA35-DB41-A41A-F326FD960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42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DBE69-3794-6F4C-8BBA-15858C445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D819B1-760D-5C49-99C3-7DB213938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B807C-78E5-7B4B-AAB5-B7B58E517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8BF76-7A22-3549-B1CF-F095AEC5A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04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3323E6-FCAF-DD4F-9E0F-133EB1AA1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8D0F83-BE97-AE46-8772-B895794A4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07E32-9598-FB49-938E-45CF189F6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00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141F4-75D4-BA45-B90D-3F91499D3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8E730-AD4C-F54D-AEBF-A25DD082D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C1B1BA-D66B-3B43-84E4-3556E7382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00ADF4-2A22-1C4C-8BCC-007BDF5D4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75AF1A-ACEE-BF44-B628-91BDD9F61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F613A8-03E2-CA4E-9C16-6BFFFF314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82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5192B-D531-3B49-AC45-52B1AA3E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3D92B3-313F-624E-A68A-4AD13AD88C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34D5AE-F0BD-8E4A-AAE0-7C74967179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E83812-B43C-6A41-8E38-CE3A6887F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0F123-EDA3-5943-9132-7B63C6783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54FF25-4969-2D4F-9839-0B39A5DBF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80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B6C9DB-7A2F-E349-96C7-527C2EA22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706CA-BC41-5E4A-9AC6-77332112B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8E170-E0F0-EC4F-A9A1-6A13B99DF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4DAC6-C578-DC47-BC7C-D486F12A72A6}" type="datetimeFigureOut">
              <a:rPr lang="en-US" smtClean="0"/>
              <a:t>7/21/22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32E37-FA5C-1948-B543-52F3A6CEA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347DC-FEB7-2943-ACF2-0B0E040D1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DA9C2-A3D7-444A-A483-4B389772D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2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B2321-2375-9C4E-B5A7-5F93698CB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Affinity Care Lipid Pathway</a:t>
            </a:r>
          </a:p>
        </p:txBody>
      </p:sp>
    </p:spTree>
    <p:extLst>
      <p:ext uri="{BB962C8B-B14F-4D97-AF65-F5344CB8AC3E}">
        <p14:creationId xmlns:p14="http://schemas.microsoft.com/office/powerpoint/2010/main" val="98135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/>
          <p:cNvSpPr txBox="1"/>
          <p:nvPr/>
        </p:nvSpPr>
        <p:spPr>
          <a:xfrm>
            <a:off x="4715940" y="1496589"/>
            <a:ext cx="3257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79A2BBBC-B5F0-5643-8325-04DBE53BF5BE}"/>
              </a:ext>
            </a:extLst>
          </p:cNvPr>
          <p:cNvSpPr/>
          <p:nvPr/>
        </p:nvSpPr>
        <p:spPr>
          <a:xfrm>
            <a:off x="2337377" y="180872"/>
            <a:ext cx="2498318" cy="3993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Person over 16yrs has cholesterol and lipids assessment (ensure Hba</a:t>
            </a:r>
            <a:r>
              <a:rPr lang="en-US" sz="1000" baseline="-25000" dirty="0">
                <a:solidFill>
                  <a:schemeClr val="tx1"/>
                </a:solidFill>
              </a:rPr>
              <a:t>1</a:t>
            </a:r>
            <a:r>
              <a:rPr lang="en-US" sz="1000" dirty="0">
                <a:solidFill>
                  <a:schemeClr val="tx1"/>
                </a:solidFill>
              </a:rPr>
              <a:t>c is also assessed)</a:t>
            </a:r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96C6E047-9F60-0448-AE42-E0136B5AF46E}"/>
              </a:ext>
            </a:extLst>
          </p:cNvPr>
          <p:cNvSpPr txBox="1">
            <a:spLocks/>
          </p:cNvSpPr>
          <p:nvPr/>
        </p:nvSpPr>
        <p:spPr>
          <a:xfrm>
            <a:off x="6444343" y="-53266"/>
            <a:ext cx="5694745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/>
              <a:t>Assessing Lipid/Cholesterol blood results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7CD2698-C255-FE42-B034-0DA331AC6129}"/>
              </a:ext>
            </a:extLst>
          </p:cNvPr>
          <p:cNvSpPr/>
          <p:nvPr/>
        </p:nvSpPr>
        <p:spPr>
          <a:xfrm>
            <a:off x="2619355" y="1471215"/>
            <a:ext cx="1936367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Does the patient have established diabetes or vascular disease (CAD,PAD,TIA,CVA)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ED8982B-2C72-D043-B787-CD06F9BF558F}"/>
              </a:ext>
            </a:extLst>
          </p:cNvPr>
          <p:cNvSpPr/>
          <p:nvPr/>
        </p:nvSpPr>
        <p:spPr>
          <a:xfrm>
            <a:off x="2619357" y="2211061"/>
            <a:ext cx="1936367" cy="39931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Patient </a:t>
            </a:r>
            <a:r>
              <a:rPr lang="en-US" sz="1000" b="1" dirty="0">
                <a:solidFill>
                  <a:schemeClr val="tx1"/>
                </a:solidFill>
              </a:rPr>
              <a:t>does not have </a:t>
            </a:r>
            <a:r>
              <a:rPr lang="en-US" sz="1000" dirty="0">
                <a:solidFill>
                  <a:schemeClr val="tx1"/>
                </a:solidFill>
              </a:rPr>
              <a:t>known FH or CVD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115D122-0933-C84A-AF7D-CC5863B25EB8}"/>
              </a:ext>
            </a:extLst>
          </p:cNvPr>
          <p:cNvSpPr/>
          <p:nvPr/>
        </p:nvSpPr>
        <p:spPr>
          <a:xfrm>
            <a:off x="2619357" y="2812157"/>
            <a:ext cx="1936367" cy="39931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Lifestyle advice to minimize all CVD risk factors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DA0E81E-8DA1-D74A-8DD9-F97636B17029}"/>
              </a:ext>
            </a:extLst>
          </p:cNvPr>
          <p:cNvSpPr/>
          <p:nvPr/>
        </p:nvSpPr>
        <p:spPr>
          <a:xfrm>
            <a:off x="245518" y="4203389"/>
            <a:ext cx="1936367" cy="39931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solidFill>
                  <a:schemeClr val="tx1"/>
                </a:solidFill>
              </a:rPr>
              <a:t>Qrisk</a:t>
            </a:r>
            <a:r>
              <a:rPr lang="en-GB" sz="1000" dirty="0">
                <a:solidFill>
                  <a:schemeClr val="tx1"/>
                </a:solidFill>
              </a:rPr>
              <a:t> &lt;10% at 10 years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8B1C86A-F3F7-554E-B5C3-30FA79EB22D4}"/>
              </a:ext>
            </a:extLst>
          </p:cNvPr>
          <p:cNvSpPr/>
          <p:nvPr/>
        </p:nvSpPr>
        <p:spPr>
          <a:xfrm>
            <a:off x="2619359" y="4799787"/>
            <a:ext cx="1936366" cy="81907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Commence atorvastatin 40mg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(or rosuvastatin 20mg if previous intolerant simvastatin or atorvastatin)</a:t>
            </a:r>
          </a:p>
          <a:p>
            <a:pPr algn="ctr"/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0438607-3026-5B43-831E-8AC70D077704}"/>
              </a:ext>
            </a:extLst>
          </p:cNvPr>
          <p:cNvSpPr txBox="1"/>
          <p:nvPr/>
        </p:nvSpPr>
        <p:spPr>
          <a:xfrm>
            <a:off x="917986" y="1042819"/>
            <a:ext cx="3258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4C1A869-EA1B-CB4B-8BF5-68E35B18BAD6}"/>
              </a:ext>
            </a:extLst>
          </p:cNvPr>
          <p:cNvSpPr/>
          <p:nvPr/>
        </p:nvSpPr>
        <p:spPr>
          <a:xfrm>
            <a:off x="2337375" y="763570"/>
            <a:ext cx="2488865" cy="4877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Total Cholesterol &gt; 7.5mmol/l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or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LDL Cholesterol &gt; 4.9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72BEE7C-3989-324B-981E-1C44B51F1B3B}"/>
              </a:ext>
            </a:extLst>
          </p:cNvPr>
          <p:cNvSpPr/>
          <p:nvPr/>
        </p:nvSpPr>
        <p:spPr>
          <a:xfrm>
            <a:off x="258099" y="1416800"/>
            <a:ext cx="1930531" cy="48777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Using Dutch Lipid Score assess for Familial </a:t>
            </a:r>
            <a:r>
              <a:rPr lang="en-US" sz="1000" dirty="0" err="1">
                <a:solidFill>
                  <a:schemeClr val="bg1"/>
                </a:solidFill>
              </a:rPr>
              <a:t>Hypercholeserolaemia</a:t>
            </a:r>
            <a:r>
              <a:rPr lang="en-US" sz="1000" dirty="0">
                <a:solidFill>
                  <a:schemeClr val="bg1"/>
                </a:solidFill>
              </a:rPr>
              <a:t> (FH) and refer as appropriate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D238DDF-1C90-F44A-B8D7-5B5346D9C7B7}"/>
              </a:ext>
            </a:extLst>
          </p:cNvPr>
          <p:cNvSpPr/>
          <p:nvPr/>
        </p:nvSpPr>
        <p:spPr>
          <a:xfrm>
            <a:off x="5234090" y="1471215"/>
            <a:ext cx="1936367" cy="48777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Are they taking atorvastatin 40-80mg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(or rosuvastatin 10-20mg)?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2AA4452-7A30-574B-BF50-0B3A284E02F9}"/>
              </a:ext>
            </a:extLst>
          </p:cNvPr>
          <p:cNvSpPr/>
          <p:nvPr/>
        </p:nvSpPr>
        <p:spPr>
          <a:xfrm>
            <a:off x="5234090" y="2181795"/>
            <a:ext cx="1936367" cy="48777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Commence atorvastatin 80mg 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(or rosuvastatin 20mg if previous intolerant simvastatin or atorvastatin)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89978ED9-D4FD-954A-8976-7887D5E64A64}"/>
              </a:ext>
            </a:extLst>
          </p:cNvPr>
          <p:cNvSpPr/>
          <p:nvPr/>
        </p:nvSpPr>
        <p:spPr>
          <a:xfrm>
            <a:off x="7606032" y="1472501"/>
            <a:ext cx="1918687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Total Cholesterol &gt; 4.0mmol/l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or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LDL Cholesterol &gt; 2.6mmol/l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BC43B58-FB5E-584E-A475-04DB59F9CA0B}"/>
              </a:ext>
            </a:extLst>
          </p:cNvPr>
          <p:cNvSpPr/>
          <p:nvPr/>
        </p:nvSpPr>
        <p:spPr>
          <a:xfrm>
            <a:off x="7606032" y="2181327"/>
            <a:ext cx="1918687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Recheck lipid profile at 3 months (or later) 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33E9BC37-B37C-CE40-AB5D-EEB8F3BA32CD}"/>
              </a:ext>
            </a:extLst>
          </p:cNvPr>
          <p:cNvSpPr/>
          <p:nvPr/>
        </p:nvSpPr>
        <p:spPr>
          <a:xfrm>
            <a:off x="9980011" y="1477915"/>
            <a:ext cx="1918687" cy="48777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Add ezetimibe 10mg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B14F7EF-0717-FC4B-B1D3-5ADD74D6C8AF}"/>
              </a:ext>
            </a:extLst>
          </p:cNvPr>
          <p:cNvSpPr/>
          <p:nvPr/>
        </p:nvSpPr>
        <p:spPr>
          <a:xfrm>
            <a:off x="9980010" y="2181327"/>
            <a:ext cx="1918687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Recheck lipid profile at 3 months (or later) 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6918B5A-C1D7-EF45-AD31-C51ADEB3A435}"/>
              </a:ext>
            </a:extLst>
          </p:cNvPr>
          <p:cNvSpPr/>
          <p:nvPr/>
        </p:nvSpPr>
        <p:spPr>
          <a:xfrm>
            <a:off x="7606032" y="3714713"/>
            <a:ext cx="1915185" cy="487773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Continue annual reassessment</a:t>
            </a: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Ensure all CVD risk factors minimized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FBFCE8C5-08F7-5440-982A-CC1142030A8E}"/>
              </a:ext>
            </a:extLst>
          </p:cNvPr>
          <p:cNvSpPr/>
          <p:nvPr/>
        </p:nvSpPr>
        <p:spPr>
          <a:xfrm>
            <a:off x="9960498" y="3714713"/>
            <a:ext cx="1936367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Refer to the Affinity Lipid Group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3EE42A8C-5630-D84A-966F-5C8BBFE3D45E}"/>
              </a:ext>
            </a:extLst>
          </p:cNvPr>
          <p:cNvSpPr/>
          <p:nvPr/>
        </p:nvSpPr>
        <p:spPr>
          <a:xfrm>
            <a:off x="2619357" y="3515959"/>
            <a:ext cx="1936367" cy="39931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/>
                </a:solidFill>
              </a:rPr>
              <a:t>Qrisk</a:t>
            </a:r>
            <a:r>
              <a:rPr lang="en-US" sz="1000" dirty="0">
                <a:solidFill>
                  <a:schemeClr val="tx1"/>
                </a:solidFill>
              </a:rPr>
              <a:t> assessment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94C95F8E-D855-8046-B836-A268ED33C63F}"/>
              </a:ext>
            </a:extLst>
          </p:cNvPr>
          <p:cNvSpPr/>
          <p:nvPr/>
        </p:nvSpPr>
        <p:spPr>
          <a:xfrm>
            <a:off x="2619358" y="4203388"/>
            <a:ext cx="1936367" cy="39931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solidFill>
                  <a:schemeClr val="tx1"/>
                </a:solidFill>
              </a:rPr>
              <a:t>Qrisk</a:t>
            </a:r>
            <a:r>
              <a:rPr lang="en-GB" sz="1000" dirty="0">
                <a:solidFill>
                  <a:schemeClr val="tx1"/>
                </a:solidFill>
              </a:rPr>
              <a:t> &gt;10% at 10 years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C705D2E8-FC74-9644-A3AB-F417138B3F1F}"/>
              </a:ext>
            </a:extLst>
          </p:cNvPr>
          <p:cNvSpPr/>
          <p:nvPr/>
        </p:nvSpPr>
        <p:spPr>
          <a:xfrm>
            <a:off x="245518" y="5780068"/>
            <a:ext cx="1936367" cy="819073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Lifestyle advice to minimize all CVD risk factors and reassess CVD risk in 3 years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2B002A3C-E42E-C24B-9419-DCEFDC23E7F4}"/>
              </a:ext>
            </a:extLst>
          </p:cNvPr>
          <p:cNvSpPr/>
          <p:nvPr/>
        </p:nvSpPr>
        <p:spPr>
          <a:xfrm>
            <a:off x="2619356" y="5780068"/>
            <a:ext cx="1936367" cy="93380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Continue lifestyle advice to minimize all CVD. No need for cholesterol/lipid assessment. LFTs do not need 3 month review </a:t>
            </a:r>
            <a:r>
              <a:rPr lang="en-GB" sz="900" dirty="0">
                <a:solidFill>
                  <a:schemeClr val="tx1"/>
                </a:solidFill>
              </a:rPr>
              <a:t>unless deranged prior to initiation of statin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9D98F9A-6459-EA47-95B2-9356B5A503F9}"/>
              </a:ext>
            </a:extLst>
          </p:cNvPr>
          <p:cNvSpPr/>
          <p:nvPr/>
        </p:nvSpPr>
        <p:spPr>
          <a:xfrm>
            <a:off x="4715940" y="5928627"/>
            <a:ext cx="2488865" cy="64205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STATIN DECLINED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Continue lifestyle advice to minimize all CVD there is no need for further cholesterol/lipid assessment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561369C-C388-5A4A-886A-C8BDBCDB1796}"/>
              </a:ext>
            </a:extLst>
          </p:cNvPr>
          <p:cNvSpPr/>
          <p:nvPr/>
        </p:nvSpPr>
        <p:spPr>
          <a:xfrm>
            <a:off x="255959" y="2177949"/>
            <a:ext cx="1936367" cy="39931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Patient is confirmed to have FH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1FCFE7F-1BDF-9B48-AE77-0D9F4F64752A}"/>
              </a:ext>
            </a:extLst>
          </p:cNvPr>
          <p:cNvSpPr/>
          <p:nvPr/>
        </p:nvSpPr>
        <p:spPr>
          <a:xfrm>
            <a:off x="9978178" y="2945241"/>
            <a:ext cx="1918687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Total Cholesterol &gt; 4.0mmol/l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or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LDL Cholesterol &gt; 2.6mmol/l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077EDD9-26A1-204A-B87C-DB06A8AFBE12}"/>
              </a:ext>
            </a:extLst>
          </p:cNvPr>
          <p:cNvCxnSpPr>
            <a:stCxn id="199" idx="2"/>
            <a:endCxn id="68" idx="0"/>
          </p:cNvCxnSpPr>
          <p:nvPr/>
        </p:nvCxnSpPr>
        <p:spPr>
          <a:xfrm flipH="1">
            <a:off x="3581808" y="580183"/>
            <a:ext cx="4728" cy="1833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562D1B3-DF61-6B4C-B364-92F124CD97DB}"/>
              </a:ext>
            </a:extLst>
          </p:cNvPr>
          <p:cNvCxnSpPr>
            <a:stCxn id="80" idx="3"/>
            <a:endCxn id="82" idx="1"/>
          </p:cNvCxnSpPr>
          <p:nvPr/>
        </p:nvCxnSpPr>
        <p:spPr>
          <a:xfrm>
            <a:off x="9524719" y="1716388"/>
            <a:ext cx="455292" cy="541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4FC66E2-F327-894C-A75B-99EDB7366CAD}"/>
              </a:ext>
            </a:extLst>
          </p:cNvPr>
          <p:cNvCxnSpPr>
            <a:stCxn id="82" idx="2"/>
            <a:endCxn id="86" idx="0"/>
          </p:cNvCxnSpPr>
          <p:nvPr/>
        </p:nvCxnSpPr>
        <p:spPr>
          <a:xfrm flipH="1">
            <a:off x="10939354" y="1965688"/>
            <a:ext cx="1" cy="21563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7DC620F-F78B-9545-8234-51E2A4882B16}"/>
              </a:ext>
            </a:extLst>
          </p:cNvPr>
          <p:cNvCxnSpPr>
            <a:stCxn id="86" idx="2"/>
            <a:endCxn id="34" idx="0"/>
          </p:cNvCxnSpPr>
          <p:nvPr/>
        </p:nvCxnSpPr>
        <p:spPr>
          <a:xfrm flipH="1">
            <a:off x="10937522" y="2669100"/>
            <a:ext cx="1832" cy="2761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981C0462-A4D4-5D41-A6B7-D673326434E4}"/>
              </a:ext>
            </a:extLst>
          </p:cNvPr>
          <p:cNvSpPr/>
          <p:nvPr/>
        </p:nvSpPr>
        <p:spPr>
          <a:xfrm>
            <a:off x="7604280" y="2948034"/>
            <a:ext cx="1918687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Total Cholesterol &gt; 4.0mmol/l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or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LDL Cholesterol &gt; 2.6mmol/l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9460B65-55BD-3E4A-9461-51DD8E0024FD}"/>
              </a:ext>
            </a:extLst>
          </p:cNvPr>
          <p:cNvCxnSpPr>
            <a:stCxn id="81" idx="2"/>
            <a:endCxn id="63" idx="0"/>
          </p:cNvCxnSpPr>
          <p:nvPr/>
        </p:nvCxnSpPr>
        <p:spPr>
          <a:xfrm flipH="1">
            <a:off x="8563624" y="2669100"/>
            <a:ext cx="1752" cy="27893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93CC52A7-1746-D041-8621-A45F7C11EA98}"/>
              </a:ext>
            </a:extLst>
          </p:cNvPr>
          <p:cNvCxnSpPr>
            <a:stCxn id="63" idx="3"/>
            <a:endCxn id="82" idx="1"/>
          </p:cNvCxnSpPr>
          <p:nvPr/>
        </p:nvCxnSpPr>
        <p:spPr>
          <a:xfrm flipV="1">
            <a:off x="9522967" y="1721802"/>
            <a:ext cx="457044" cy="1470119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BB2D887-F075-B947-9736-5789FB311A7B}"/>
              </a:ext>
            </a:extLst>
          </p:cNvPr>
          <p:cNvCxnSpPr>
            <a:stCxn id="63" idx="2"/>
            <a:endCxn id="87" idx="0"/>
          </p:cNvCxnSpPr>
          <p:nvPr/>
        </p:nvCxnSpPr>
        <p:spPr>
          <a:xfrm>
            <a:off x="8563624" y="3435807"/>
            <a:ext cx="1" cy="2789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3911DA0-60FF-4941-B4F4-6F65AB074CB9}"/>
              </a:ext>
            </a:extLst>
          </p:cNvPr>
          <p:cNvCxnSpPr>
            <a:stCxn id="34" idx="2"/>
            <a:endCxn id="92" idx="0"/>
          </p:cNvCxnSpPr>
          <p:nvPr/>
        </p:nvCxnSpPr>
        <p:spPr>
          <a:xfrm flipH="1">
            <a:off x="10928682" y="3433014"/>
            <a:ext cx="8840" cy="2816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E82FD51A-B51C-C141-ADC8-0C335E04EA74}"/>
              </a:ext>
            </a:extLst>
          </p:cNvPr>
          <p:cNvCxnSpPr>
            <a:stCxn id="34" idx="2"/>
            <a:endCxn id="87" idx="0"/>
          </p:cNvCxnSpPr>
          <p:nvPr/>
        </p:nvCxnSpPr>
        <p:spPr>
          <a:xfrm rot="5400000">
            <a:off x="9609725" y="2386915"/>
            <a:ext cx="281699" cy="2373897"/>
          </a:xfrm>
          <a:prstGeom prst="bentConnector3">
            <a:avLst>
              <a:gd name="adj1" fmla="val 33931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F58A8701-F018-144F-B58A-1B964803C107}"/>
              </a:ext>
            </a:extLst>
          </p:cNvPr>
          <p:cNvSpPr/>
          <p:nvPr/>
        </p:nvSpPr>
        <p:spPr>
          <a:xfrm>
            <a:off x="252263" y="2759717"/>
            <a:ext cx="1936367" cy="96341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Aim to achieve at least a 50% reduction of LDL-C (or non-fasting non-HDL-C) from baseline in line with secondary prevention protocol </a:t>
            </a:r>
            <a:endParaRPr lang="en-GB" sz="1000" dirty="0">
              <a:solidFill>
                <a:schemeClr val="bg1"/>
              </a:solidFill>
              <a:effectLst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4B747F5-0AEB-3343-85E7-2777E56F16F0}"/>
              </a:ext>
            </a:extLst>
          </p:cNvPr>
          <p:cNvCxnSpPr>
            <a:stCxn id="33" idx="2"/>
            <a:endCxn id="74" idx="0"/>
          </p:cNvCxnSpPr>
          <p:nvPr/>
        </p:nvCxnSpPr>
        <p:spPr>
          <a:xfrm flipH="1">
            <a:off x="1220447" y="2577260"/>
            <a:ext cx="3696" cy="18245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9E50FA13-E314-0C42-9082-0D8D39013A6F}"/>
              </a:ext>
            </a:extLst>
          </p:cNvPr>
          <p:cNvCxnSpPr>
            <a:stCxn id="64" idx="2"/>
            <a:endCxn id="65" idx="0"/>
          </p:cNvCxnSpPr>
          <p:nvPr/>
        </p:nvCxnSpPr>
        <p:spPr>
          <a:xfrm>
            <a:off x="3587541" y="2610372"/>
            <a:ext cx="0" cy="20178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751B880-B414-0548-8C97-D6ACB52D5DE4}"/>
              </a:ext>
            </a:extLst>
          </p:cNvPr>
          <p:cNvCxnSpPr>
            <a:stCxn id="65" idx="2"/>
            <a:endCxn id="96" idx="0"/>
          </p:cNvCxnSpPr>
          <p:nvPr/>
        </p:nvCxnSpPr>
        <p:spPr>
          <a:xfrm>
            <a:off x="3587541" y="3211468"/>
            <a:ext cx="0" cy="30449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F981184-9CC5-9540-BE40-9BF85054FB6F}"/>
              </a:ext>
            </a:extLst>
          </p:cNvPr>
          <p:cNvCxnSpPr>
            <a:cxnSpLocks/>
            <a:stCxn id="73" idx="2"/>
            <a:endCxn id="100" idx="0"/>
          </p:cNvCxnSpPr>
          <p:nvPr/>
        </p:nvCxnSpPr>
        <p:spPr>
          <a:xfrm>
            <a:off x="1213702" y="4602700"/>
            <a:ext cx="0" cy="117736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821AF6DE-F4CA-4345-9D8D-A6C40EC87629}"/>
              </a:ext>
            </a:extLst>
          </p:cNvPr>
          <p:cNvCxnSpPr>
            <a:stCxn id="98" idx="2"/>
            <a:endCxn id="77" idx="0"/>
          </p:cNvCxnSpPr>
          <p:nvPr/>
        </p:nvCxnSpPr>
        <p:spPr>
          <a:xfrm>
            <a:off x="3587542" y="4602699"/>
            <a:ext cx="0" cy="19708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D20FB82-AA6C-9F41-B259-B48801AD5BBE}"/>
              </a:ext>
            </a:extLst>
          </p:cNvPr>
          <p:cNvCxnSpPr>
            <a:cxnSpLocks/>
            <a:stCxn id="77" idx="2"/>
            <a:endCxn id="102" idx="0"/>
          </p:cNvCxnSpPr>
          <p:nvPr/>
        </p:nvCxnSpPr>
        <p:spPr>
          <a:xfrm flipH="1">
            <a:off x="3587540" y="5618860"/>
            <a:ext cx="2" cy="1612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84">
            <a:extLst>
              <a:ext uri="{FF2B5EF4-FFF2-40B4-BE49-F238E27FC236}">
                <a16:creationId xmlns:a16="http://schemas.microsoft.com/office/drawing/2014/main" id="{4CA40066-278B-3B44-A830-553ACC329DED}"/>
              </a:ext>
            </a:extLst>
          </p:cNvPr>
          <p:cNvCxnSpPr>
            <a:stCxn id="77" idx="3"/>
            <a:endCxn id="106" idx="0"/>
          </p:cNvCxnSpPr>
          <p:nvPr/>
        </p:nvCxnSpPr>
        <p:spPr>
          <a:xfrm>
            <a:off x="4555725" y="5209324"/>
            <a:ext cx="1404648" cy="719303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3B8FBF2E-AACB-F24C-8187-E4533577634C}"/>
              </a:ext>
            </a:extLst>
          </p:cNvPr>
          <p:cNvCxnSpPr>
            <a:cxnSpLocks/>
            <a:stCxn id="106" idx="1"/>
            <a:endCxn id="102" idx="3"/>
          </p:cNvCxnSpPr>
          <p:nvPr/>
        </p:nvCxnSpPr>
        <p:spPr>
          <a:xfrm flipH="1" flipV="1">
            <a:off x="4555723" y="6246973"/>
            <a:ext cx="160217" cy="26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FA1CCFB0-58B7-054F-858F-3E17DE845B0F}"/>
              </a:ext>
            </a:extLst>
          </p:cNvPr>
          <p:cNvSpPr txBox="1"/>
          <p:nvPr/>
        </p:nvSpPr>
        <p:spPr>
          <a:xfrm>
            <a:off x="856386" y="2544273"/>
            <a:ext cx="3258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2C3D90A-08E5-F642-B961-6D0DF1DE87F6}"/>
              </a:ext>
            </a:extLst>
          </p:cNvPr>
          <p:cNvSpPr txBox="1"/>
          <p:nvPr/>
        </p:nvSpPr>
        <p:spPr>
          <a:xfrm>
            <a:off x="9484907" y="2616899"/>
            <a:ext cx="3258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3AE5148-B7E6-7242-AB03-67614C4BBF7A}"/>
              </a:ext>
            </a:extLst>
          </p:cNvPr>
          <p:cNvSpPr txBox="1"/>
          <p:nvPr/>
        </p:nvSpPr>
        <p:spPr>
          <a:xfrm>
            <a:off x="10992268" y="3513772"/>
            <a:ext cx="3258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DFDC5DD-7082-0D41-8F19-637CE9E3EF53}"/>
              </a:ext>
            </a:extLst>
          </p:cNvPr>
          <p:cNvSpPr txBox="1"/>
          <p:nvPr/>
        </p:nvSpPr>
        <p:spPr>
          <a:xfrm>
            <a:off x="9526684" y="1399518"/>
            <a:ext cx="3258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B822EB62-E70E-E543-9642-2BFB3F43B50E}"/>
              </a:ext>
            </a:extLst>
          </p:cNvPr>
          <p:cNvSpPr txBox="1"/>
          <p:nvPr/>
        </p:nvSpPr>
        <p:spPr>
          <a:xfrm>
            <a:off x="7221092" y="1461092"/>
            <a:ext cx="3258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36DB2DC-9C16-D240-A22B-6D7331A24861}"/>
              </a:ext>
            </a:extLst>
          </p:cNvPr>
          <p:cNvSpPr txBox="1"/>
          <p:nvPr/>
        </p:nvSpPr>
        <p:spPr>
          <a:xfrm>
            <a:off x="2149283" y="1962504"/>
            <a:ext cx="30489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2D5B3A7-4090-0343-ABD6-DCAAAB81C360}"/>
              </a:ext>
            </a:extLst>
          </p:cNvPr>
          <p:cNvSpPr txBox="1"/>
          <p:nvPr/>
        </p:nvSpPr>
        <p:spPr>
          <a:xfrm>
            <a:off x="3244509" y="1943806"/>
            <a:ext cx="30489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584BA213-9B0D-D443-AB87-A6A2CB364D4A}"/>
              </a:ext>
            </a:extLst>
          </p:cNvPr>
          <p:cNvSpPr txBox="1"/>
          <p:nvPr/>
        </p:nvSpPr>
        <p:spPr>
          <a:xfrm>
            <a:off x="8281025" y="3484766"/>
            <a:ext cx="30489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55C7B61-DFCE-9A4A-8A0B-64843CC51CF5}"/>
              </a:ext>
            </a:extLst>
          </p:cNvPr>
          <p:cNvSpPr txBox="1"/>
          <p:nvPr/>
        </p:nvSpPr>
        <p:spPr>
          <a:xfrm>
            <a:off x="8248354" y="1281145"/>
            <a:ext cx="30489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CFCCA6D-961C-F34B-89ED-A977B6E7D23F}"/>
              </a:ext>
            </a:extLst>
          </p:cNvPr>
          <p:cNvSpPr txBox="1"/>
          <p:nvPr/>
        </p:nvSpPr>
        <p:spPr>
          <a:xfrm>
            <a:off x="5854051" y="1934765"/>
            <a:ext cx="30489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cxnSp>
        <p:nvCxnSpPr>
          <p:cNvPr id="128" name="Elbow Connector 127">
            <a:extLst>
              <a:ext uri="{FF2B5EF4-FFF2-40B4-BE49-F238E27FC236}">
                <a16:creationId xmlns:a16="http://schemas.microsoft.com/office/drawing/2014/main" id="{CC857812-805F-1F40-A9E0-1F8F1E9DCDF6}"/>
              </a:ext>
            </a:extLst>
          </p:cNvPr>
          <p:cNvCxnSpPr>
            <a:cxnSpLocks/>
            <a:stCxn id="68" idx="1"/>
            <a:endCxn id="71" idx="0"/>
          </p:cNvCxnSpPr>
          <p:nvPr/>
        </p:nvCxnSpPr>
        <p:spPr>
          <a:xfrm rot="10800000" flipV="1">
            <a:off x="1223365" y="1007456"/>
            <a:ext cx="1114010" cy="409343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7334A854-9DA5-A04D-BBD4-0A7807DE1121}"/>
              </a:ext>
            </a:extLst>
          </p:cNvPr>
          <p:cNvCxnSpPr>
            <a:stCxn id="71" idx="2"/>
            <a:endCxn id="33" idx="0"/>
          </p:cNvCxnSpPr>
          <p:nvPr/>
        </p:nvCxnSpPr>
        <p:spPr>
          <a:xfrm>
            <a:off x="1223365" y="1904573"/>
            <a:ext cx="778" cy="27337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Elbow Connector 133">
            <a:extLst>
              <a:ext uri="{FF2B5EF4-FFF2-40B4-BE49-F238E27FC236}">
                <a16:creationId xmlns:a16="http://schemas.microsoft.com/office/drawing/2014/main" id="{5A037F45-67E9-024D-86F6-A5A636C38407}"/>
              </a:ext>
            </a:extLst>
          </p:cNvPr>
          <p:cNvCxnSpPr>
            <a:cxnSpLocks/>
            <a:stCxn id="33" idx="3"/>
            <a:endCxn id="62" idx="1"/>
          </p:cNvCxnSpPr>
          <p:nvPr/>
        </p:nvCxnSpPr>
        <p:spPr>
          <a:xfrm flipV="1">
            <a:off x="2192326" y="1715102"/>
            <a:ext cx="427029" cy="662503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Elbow Connector 135">
            <a:extLst>
              <a:ext uri="{FF2B5EF4-FFF2-40B4-BE49-F238E27FC236}">
                <a16:creationId xmlns:a16="http://schemas.microsoft.com/office/drawing/2014/main" id="{23CD2698-E6E0-CF4B-9571-88DB5194EA40}"/>
              </a:ext>
            </a:extLst>
          </p:cNvPr>
          <p:cNvCxnSpPr>
            <a:stCxn id="96" idx="2"/>
            <a:endCxn id="73" idx="0"/>
          </p:cNvCxnSpPr>
          <p:nvPr/>
        </p:nvCxnSpPr>
        <p:spPr>
          <a:xfrm rot="5400000">
            <a:off x="2256563" y="2872410"/>
            <a:ext cx="288119" cy="2373839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11EFF10B-C1F1-0E4A-A9B9-6A59863A43FF}"/>
              </a:ext>
            </a:extLst>
          </p:cNvPr>
          <p:cNvCxnSpPr>
            <a:stCxn id="96" idx="2"/>
            <a:endCxn id="98" idx="0"/>
          </p:cNvCxnSpPr>
          <p:nvPr/>
        </p:nvCxnSpPr>
        <p:spPr>
          <a:xfrm>
            <a:off x="3587541" y="3915270"/>
            <a:ext cx="1" cy="2881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>
            <a:extLst>
              <a:ext uri="{FF2B5EF4-FFF2-40B4-BE49-F238E27FC236}">
                <a16:creationId xmlns:a16="http://schemas.microsoft.com/office/drawing/2014/main" id="{A6C9DB1F-7A02-8140-9D7A-FC43F1F748A5}"/>
              </a:ext>
            </a:extLst>
          </p:cNvPr>
          <p:cNvSpPr/>
          <p:nvPr/>
        </p:nvSpPr>
        <p:spPr>
          <a:xfrm>
            <a:off x="7604280" y="808834"/>
            <a:ext cx="1915185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Continue annual reassessment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Ensure all CVD risk factors minimized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F29B86D5-A54D-084B-9B74-F69A3EDC8FD2}"/>
              </a:ext>
            </a:extLst>
          </p:cNvPr>
          <p:cNvCxnSpPr>
            <a:stCxn id="80" idx="0"/>
            <a:endCxn id="143" idx="2"/>
          </p:cNvCxnSpPr>
          <p:nvPr/>
        </p:nvCxnSpPr>
        <p:spPr>
          <a:xfrm flipH="1" flipV="1">
            <a:off x="8561873" y="1296607"/>
            <a:ext cx="3503" cy="17589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512C3231-DB65-4D40-B439-AE0AD610F614}"/>
              </a:ext>
            </a:extLst>
          </p:cNvPr>
          <p:cNvCxnSpPr>
            <a:stCxn id="62" idx="2"/>
            <a:endCxn id="64" idx="0"/>
          </p:cNvCxnSpPr>
          <p:nvPr/>
        </p:nvCxnSpPr>
        <p:spPr>
          <a:xfrm>
            <a:off x="3587539" y="1958988"/>
            <a:ext cx="2" cy="25207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9B5F81ED-57D2-F840-BDF0-F3B232C88796}"/>
              </a:ext>
            </a:extLst>
          </p:cNvPr>
          <p:cNvCxnSpPr>
            <a:stCxn id="62" idx="3"/>
            <a:endCxn id="75" idx="1"/>
          </p:cNvCxnSpPr>
          <p:nvPr/>
        </p:nvCxnSpPr>
        <p:spPr>
          <a:xfrm>
            <a:off x="4555722" y="1715102"/>
            <a:ext cx="678368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ctangle 157">
            <a:extLst>
              <a:ext uri="{FF2B5EF4-FFF2-40B4-BE49-F238E27FC236}">
                <a16:creationId xmlns:a16="http://schemas.microsoft.com/office/drawing/2014/main" id="{922D9481-19AA-284C-A113-E39E79F656BC}"/>
              </a:ext>
            </a:extLst>
          </p:cNvPr>
          <p:cNvSpPr/>
          <p:nvPr/>
        </p:nvSpPr>
        <p:spPr>
          <a:xfrm>
            <a:off x="5234090" y="2846709"/>
            <a:ext cx="1941508" cy="25124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Patient unable to take statins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CED40A67-FF29-464F-ABFF-01D5267EE84C}"/>
              </a:ext>
            </a:extLst>
          </p:cNvPr>
          <p:cNvSpPr txBox="1"/>
          <p:nvPr/>
        </p:nvSpPr>
        <p:spPr>
          <a:xfrm>
            <a:off x="7208517" y="2185408"/>
            <a:ext cx="3258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E098AC5-12DA-594F-A6E4-FA7B140AE3F7}"/>
              </a:ext>
            </a:extLst>
          </p:cNvPr>
          <p:cNvCxnSpPr>
            <a:stCxn id="68" idx="2"/>
            <a:endCxn id="62" idx="0"/>
          </p:cNvCxnSpPr>
          <p:nvPr/>
        </p:nvCxnSpPr>
        <p:spPr>
          <a:xfrm>
            <a:off x="3581808" y="1251343"/>
            <a:ext cx="5731" cy="21987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947B08C4-17ED-464B-B93F-30FC96EC85CC}"/>
              </a:ext>
            </a:extLst>
          </p:cNvPr>
          <p:cNvSpPr txBox="1"/>
          <p:nvPr/>
        </p:nvSpPr>
        <p:spPr>
          <a:xfrm>
            <a:off x="3244509" y="1253557"/>
            <a:ext cx="30489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4CFF955-A976-2E46-8765-47641B7AE7AC}"/>
              </a:ext>
            </a:extLst>
          </p:cNvPr>
          <p:cNvSpPr txBox="1"/>
          <p:nvPr/>
        </p:nvSpPr>
        <p:spPr>
          <a:xfrm>
            <a:off x="3686501" y="2577260"/>
            <a:ext cx="3257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FAEE075E-2D80-3843-BE58-7952C6FC5E59}"/>
              </a:ext>
            </a:extLst>
          </p:cNvPr>
          <p:cNvCxnSpPr>
            <a:stCxn id="64" idx="3"/>
            <a:endCxn id="75" idx="1"/>
          </p:cNvCxnSpPr>
          <p:nvPr/>
        </p:nvCxnSpPr>
        <p:spPr>
          <a:xfrm flipV="1">
            <a:off x="4555724" y="1715102"/>
            <a:ext cx="678366" cy="695615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DA887CA6-D0EF-BE44-B6FC-6C7913F9ABD3}"/>
              </a:ext>
            </a:extLst>
          </p:cNvPr>
          <p:cNvSpPr txBox="1"/>
          <p:nvPr/>
        </p:nvSpPr>
        <p:spPr>
          <a:xfrm>
            <a:off x="4605359" y="1955187"/>
            <a:ext cx="359394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CVD</a:t>
            </a:r>
          </a:p>
        </p:txBody>
      </p:sp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1D31D0C0-7AAF-D44D-B386-021D89C0361C}"/>
              </a:ext>
            </a:extLst>
          </p:cNvPr>
          <p:cNvCxnSpPr>
            <a:stCxn id="64" idx="1"/>
            <a:endCxn id="74" idx="3"/>
          </p:cNvCxnSpPr>
          <p:nvPr/>
        </p:nvCxnSpPr>
        <p:spPr>
          <a:xfrm rot="10800000" flipV="1">
            <a:off x="2188631" y="2410717"/>
            <a:ext cx="430727" cy="830708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9E47C439-588C-1343-8322-5CDA8DBF9DC5}"/>
              </a:ext>
            </a:extLst>
          </p:cNvPr>
          <p:cNvSpPr txBox="1"/>
          <p:nvPr/>
        </p:nvSpPr>
        <p:spPr>
          <a:xfrm>
            <a:off x="2171134" y="2651994"/>
            <a:ext cx="295274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FH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E2796B2-78BC-474F-8EEB-86F6F37E34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392821"/>
              </p:ext>
            </p:extLst>
          </p:nvPr>
        </p:nvGraphicFramePr>
        <p:xfrm>
          <a:off x="7371432" y="4582237"/>
          <a:ext cx="4724400" cy="1931670"/>
        </p:xfrm>
        <a:graphic>
          <a:graphicData uri="http://schemas.openxmlformats.org/drawingml/2006/table">
            <a:tbl>
              <a:tblPr/>
              <a:tblGrid>
                <a:gridCol w="863600">
                  <a:extLst>
                    <a:ext uri="{9D8B030D-6E8A-4147-A177-3AD203B41FA5}">
                      <a16:colId xmlns:a16="http://schemas.microsoft.com/office/drawing/2014/main" val="1762643254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316989211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692199329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81931684"/>
                    </a:ext>
                  </a:extLst>
                </a:gridCol>
              </a:tblGrid>
              <a:tr h="2114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Equivalence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Dose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Dose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Considerations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554714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Atorvastatin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40mg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80mg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 renal considerations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Reduced interaction profile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822203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Rosuvasatin</a:t>
                      </a:r>
                      <a:endParaRPr lang="en-GB" sz="9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20mg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40mg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Avoid if eGFR &lt;30. Max dose 20mg if eGFR 30-60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Reduced interaction profile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505804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Pravastatin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40mg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90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Start  10mg reduced renal function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Reduced interaction profile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5337690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Simvastatin</a:t>
                      </a:r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40mg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90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Max dose 10mg if eGFR &lt;10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9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High interaction profile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091455"/>
                  </a:ext>
                </a:extLst>
              </a:tr>
            </a:tbl>
          </a:graphicData>
        </a:graphic>
      </p:graphicFrame>
      <p:sp>
        <p:nvSpPr>
          <p:cNvPr id="93" name="TextBox 92">
            <a:extLst>
              <a:ext uri="{FF2B5EF4-FFF2-40B4-BE49-F238E27FC236}">
                <a16:creationId xmlns:a16="http://schemas.microsoft.com/office/drawing/2014/main" id="{88FC7165-4337-0945-91E3-F8DB8EAD8C1F}"/>
              </a:ext>
            </a:extLst>
          </p:cNvPr>
          <p:cNvSpPr txBox="1"/>
          <p:nvPr/>
        </p:nvSpPr>
        <p:spPr>
          <a:xfrm>
            <a:off x="10592554" y="6642556"/>
            <a:ext cx="1599446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Affinity Care PCN December 2021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BE8A4332-6685-6949-9E95-D5AC42FFF77F}"/>
              </a:ext>
            </a:extLst>
          </p:cNvPr>
          <p:cNvSpPr/>
          <p:nvPr/>
        </p:nvSpPr>
        <p:spPr>
          <a:xfrm>
            <a:off x="5234091" y="3275736"/>
            <a:ext cx="1943236" cy="25077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Add </a:t>
            </a:r>
            <a:r>
              <a:rPr lang="en-GB" sz="1000" dirty="0" err="1">
                <a:solidFill>
                  <a:schemeClr val="bg1"/>
                </a:solidFill>
              </a:rPr>
              <a:t>Nustendi</a:t>
            </a:r>
            <a:r>
              <a:rPr lang="en-GB" sz="1000" dirty="0">
                <a:solidFill>
                  <a:schemeClr val="bg1"/>
                </a:solidFill>
              </a:rPr>
              <a:t> 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36195AF5-DC68-FC43-A579-1F7C1FC02814}"/>
              </a:ext>
            </a:extLst>
          </p:cNvPr>
          <p:cNvSpPr/>
          <p:nvPr/>
        </p:nvSpPr>
        <p:spPr>
          <a:xfrm>
            <a:off x="5232363" y="3711964"/>
            <a:ext cx="1943235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Total Cholesterol &gt; 4.0mmol/l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or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LDL Cholesterol &gt; 2.6mmol/l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AD817AA-48FB-9947-A4BE-349FA8C91E65}"/>
              </a:ext>
            </a:extLst>
          </p:cNvPr>
          <p:cNvCxnSpPr>
            <a:cxnSpLocks/>
            <a:stCxn id="158" idx="2"/>
            <a:endCxn id="94" idx="0"/>
          </p:cNvCxnSpPr>
          <p:nvPr/>
        </p:nvCxnSpPr>
        <p:spPr>
          <a:xfrm>
            <a:off x="6204844" y="3097952"/>
            <a:ext cx="865" cy="17778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C6F9FDB-8A85-7841-BD2A-A73DBF23C598}"/>
              </a:ext>
            </a:extLst>
          </p:cNvPr>
          <p:cNvCxnSpPr>
            <a:cxnSpLocks/>
            <a:stCxn id="94" idx="2"/>
            <a:endCxn id="95" idx="0"/>
          </p:cNvCxnSpPr>
          <p:nvPr/>
        </p:nvCxnSpPr>
        <p:spPr>
          <a:xfrm flipH="1">
            <a:off x="6203981" y="3526511"/>
            <a:ext cx="1728" cy="18545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6C263FF-E25F-174E-BD2C-F6F851137FCA}"/>
              </a:ext>
            </a:extLst>
          </p:cNvPr>
          <p:cNvCxnSpPr>
            <a:stCxn id="95" idx="3"/>
            <a:endCxn id="87" idx="1"/>
          </p:cNvCxnSpPr>
          <p:nvPr/>
        </p:nvCxnSpPr>
        <p:spPr>
          <a:xfrm>
            <a:off x="7175598" y="3955851"/>
            <a:ext cx="430434" cy="274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19257FD-4F13-5544-B87F-F1BC276230F1}"/>
              </a:ext>
            </a:extLst>
          </p:cNvPr>
          <p:cNvCxnSpPr>
            <a:stCxn id="79" idx="2"/>
            <a:endCxn id="158" idx="0"/>
          </p:cNvCxnSpPr>
          <p:nvPr/>
        </p:nvCxnSpPr>
        <p:spPr>
          <a:xfrm>
            <a:off x="6202274" y="2669568"/>
            <a:ext cx="2570" cy="1771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A68A859-04D8-7446-A5E1-839B55016C11}"/>
              </a:ext>
            </a:extLst>
          </p:cNvPr>
          <p:cNvCxnSpPr>
            <a:stCxn id="75" idx="2"/>
            <a:endCxn id="79" idx="0"/>
          </p:cNvCxnSpPr>
          <p:nvPr/>
        </p:nvCxnSpPr>
        <p:spPr>
          <a:xfrm>
            <a:off x="6202274" y="1958988"/>
            <a:ext cx="0" cy="22280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08C9A56-C373-6145-ACD7-2EB09EFA237F}"/>
              </a:ext>
            </a:extLst>
          </p:cNvPr>
          <p:cNvCxnSpPr>
            <a:stCxn id="75" idx="3"/>
            <a:endCxn id="80" idx="1"/>
          </p:cNvCxnSpPr>
          <p:nvPr/>
        </p:nvCxnSpPr>
        <p:spPr>
          <a:xfrm>
            <a:off x="7170457" y="1715102"/>
            <a:ext cx="435575" cy="128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B63720A-67E3-3544-B500-3025CE03F0CF}"/>
              </a:ext>
            </a:extLst>
          </p:cNvPr>
          <p:cNvCxnSpPr>
            <a:stCxn id="79" idx="3"/>
            <a:endCxn id="81" idx="1"/>
          </p:cNvCxnSpPr>
          <p:nvPr/>
        </p:nvCxnSpPr>
        <p:spPr>
          <a:xfrm flipV="1">
            <a:off x="7170457" y="2425214"/>
            <a:ext cx="435575" cy="46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C5838424-E237-D146-8163-CF43362575F3}"/>
              </a:ext>
            </a:extLst>
          </p:cNvPr>
          <p:cNvCxnSpPr>
            <a:stCxn id="95" idx="2"/>
            <a:endCxn id="92" idx="2"/>
          </p:cNvCxnSpPr>
          <p:nvPr/>
        </p:nvCxnSpPr>
        <p:spPr>
          <a:xfrm rot="16200000" flipH="1">
            <a:off x="8564957" y="1838760"/>
            <a:ext cx="2749" cy="4724701"/>
          </a:xfrm>
          <a:prstGeom prst="bentConnector3">
            <a:avLst>
              <a:gd name="adj1" fmla="val 8415751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A6F51C1E-4A28-0A42-B2FD-989EA7F8B6A1}"/>
              </a:ext>
            </a:extLst>
          </p:cNvPr>
          <p:cNvSpPr txBox="1"/>
          <p:nvPr/>
        </p:nvSpPr>
        <p:spPr>
          <a:xfrm>
            <a:off x="7233946" y="3725815"/>
            <a:ext cx="30489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2A69EBB-50B6-3D42-96F0-96564B83DC3C}"/>
              </a:ext>
            </a:extLst>
          </p:cNvPr>
          <p:cNvSpPr txBox="1"/>
          <p:nvPr/>
        </p:nvSpPr>
        <p:spPr>
          <a:xfrm>
            <a:off x="5919668" y="4225428"/>
            <a:ext cx="3258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16916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2DCE9-435E-BE44-A571-D94483674C09}"/>
              </a:ext>
            </a:extLst>
          </p:cNvPr>
          <p:cNvSpPr txBox="1">
            <a:spLocks/>
          </p:cNvSpPr>
          <p:nvPr/>
        </p:nvSpPr>
        <p:spPr>
          <a:xfrm>
            <a:off x="9098733" y="-53266"/>
            <a:ext cx="3040355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000" b="1" dirty="0"/>
              <a:t>Dutch Lipid Network Score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DE20870-8B1F-3647-A439-91E424AF9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664487"/>
              </p:ext>
            </p:extLst>
          </p:nvPr>
        </p:nvGraphicFramePr>
        <p:xfrm>
          <a:off x="286693" y="181073"/>
          <a:ext cx="7734677" cy="64501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1432">
                  <a:extLst>
                    <a:ext uri="{9D8B030D-6E8A-4147-A177-3AD203B41FA5}">
                      <a16:colId xmlns:a16="http://schemas.microsoft.com/office/drawing/2014/main" val="1001857947"/>
                    </a:ext>
                  </a:extLst>
                </a:gridCol>
                <a:gridCol w="4027189">
                  <a:extLst>
                    <a:ext uri="{9D8B030D-6E8A-4147-A177-3AD203B41FA5}">
                      <a16:colId xmlns:a16="http://schemas.microsoft.com/office/drawing/2014/main" val="3803730563"/>
                    </a:ext>
                  </a:extLst>
                </a:gridCol>
                <a:gridCol w="1196056">
                  <a:extLst>
                    <a:ext uri="{9D8B030D-6E8A-4147-A177-3AD203B41FA5}">
                      <a16:colId xmlns:a16="http://schemas.microsoft.com/office/drawing/2014/main" val="758956524"/>
                    </a:ext>
                  </a:extLst>
                </a:gridCol>
              </a:tblGrid>
              <a:tr h="78103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Genotype Scoring Criteria for Patients with a clinical diagnosis of Familial Hypercholesterolemia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Please note these criteria only apply for index case, not family members of a known genotype positive patients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Points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9475114"/>
                  </a:ext>
                </a:extLst>
              </a:tr>
              <a:tr h="198775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Family History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en-GB" sz="1200" baseline="30000">
                          <a:solidFill>
                            <a:schemeClr val="tx1"/>
                          </a:solidFill>
                          <a:effectLst/>
                        </a:rPr>
                        <a:t>st</a:t>
                      </a: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 or 2</a:t>
                      </a:r>
                      <a:r>
                        <a:rPr lang="en-GB" sz="1200" baseline="30000">
                          <a:solidFill>
                            <a:schemeClr val="tx1"/>
                          </a:solidFill>
                          <a:effectLst/>
                        </a:rPr>
                        <a:t>nd</a:t>
                      </a: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 Degree relatives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549763"/>
                  </a:ext>
                </a:extLst>
              </a:tr>
              <a:tr h="198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Known with premature (&lt;60yrs) CHD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9530039"/>
                  </a:ext>
                </a:extLst>
              </a:tr>
              <a:tr h="198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Known with premature (&lt;45yrs) CHD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387847"/>
                  </a:ext>
                </a:extLst>
              </a:tr>
              <a:tr h="3794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Known with LDL-C &gt;4.9mmol/l (or total cholesterol &gt;7.5mmol/l)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4750355"/>
                  </a:ext>
                </a:extLst>
              </a:tr>
              <a:tr h="3794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Known with LDL-C &gt;4.0mmol/l (or total cholesterol &gt;6.7mmol/l)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3150753"/>
                  </a:ext>
                </a:extLst>
              </a:tr>
              <a:tr h="198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Please specify relation to index case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113688"/>
                  </a:ext>
                </a:extLst>
              </a:tr>
              <a:tr h="19877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Physical Examination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Tendon xanthomata (in 1</a:t>
                      </a:r>
                      <a:r>
                        <a:rPr lang="en-GB" sz="1200" baseline="30000">
                          <a:solidFill>
                            <a:schemeClr val="tx1"/>
                          </a:solidFill>
                          <a:effectLst/>
                        </a:rPr>
                        <a:t>st</a:t>
                      </a: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/2</a:t>
                      </a:r>
                      <a:r>
                        <a:rPr lang="en-GB" sz="1200" baseline="30000">
                          <a:solidFill>
                            <a:schemeClr val="tx1"/>
                          </a:solidFill>
                          <a:effectLst/>
                        </a:rPr>
                        <a:t>nd</a:t>
                      </a: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 degree relatives)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85051"/>
                  </a:ext>
                </a:extLst>
              </a:tr>
              <a:tr h="3046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Premature corneal arcus (no score arcus senilis)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908302"/>
                  </a:ext>
                </a:extLst>
              </a:tr>
              <a:tr h="19877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Clinical History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Patient has premature CHD (&lt;45 yrs)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125954"/>
                  </a:ext>
                </a:extLst>
              </a:tr>
              <a:tr h="198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Patient has premature CHD (&lt;50 yrs)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6600701"/>
                  </a:ext>
                </a:extLst>
              </a:tr>
              <a:tr h="198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Patient has premature CHD (&lt;60 yrs)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7141682"/>
                  </a:ext>
                </a:extLst>
              </a:tr>
              <a:tr h="3046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Patient has premature Stroke/TIA or PVD (&lt;60 yrs)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542673"/>
                  </a:ext>
                </a:extLst>
              </a:tr>
              <a:tr h="19877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Untreated or Corrected LDL-cholesterol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LDL-Cholesterol ≥ 8.5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8643717"/>
                  </a:ext>
                </a:extLst>
              </a:tr>
              <a:tr h="198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LDL-Cholesterol 6.5-8.4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2079010"/>
                  </a:ext>
                </a:extLst>
              </a:tr>
              <a:tr h="198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LDL-Cholesterol 5.0-6.4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8446795"/>
                  </a:ext>
                </a:extLst>
              </a:tr>
              <a:tr h="198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LDL-Cholesterol 4.0-4.9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73901"/>
                  </a:ext>
                </a:extLst>
              </a:tr>
              <a:tr h="19877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Fasting Triglycerides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Triglyceride 2.5-3.4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Minus 2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962811"/>
                  </a:ext>
                </a:extLst>
              </a:tr>
              <a:tr h="198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Triglyceride 3.5-4.9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Minus 3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827306"/>
                  </a:ext>
                </a:extLst>
              </a:tr>
              <a:tr h="198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Triglyceride ≥ 5.0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Minus 4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0676511"/>
                  </a:ext>
                </a:extLst>
              </a:tr>
              <a:tr h="4099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Please record in referral any secondary issue that may predispose to raised TG’s such as diabetes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008856"/>
                  </a:ext>
                </a:extLst>
              </a:tr>
              <a:tr h="4541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TOTAL SCORE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0830811"/>
                  </a:ext>
                </a:extLst>
              </a:tr>
              <a:tr h="19877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Eligibility for FH genotyping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</a:rPr>
                        <a:t>6 or above eligible for genotyping</a:t>
                      </a:r>
                      <a:endParaRPr lang="en-GB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112867"/>
                  </a:ext>
                </a:extLst>
              </a:tr>
              <a:tr h="198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</a:rPr>
                        <a:t>5 or less usually not eligible except in exceptional circumstances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175" marR="491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76880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5FC8B83-719D-6C47-A355-2E49E17892D4}"/>
              </a:ext>
            </a:extLst>
          </p:cNvPr>
          <p:cNvSpPr/>
          <p:nvPr/>
        </p:nvSpPr>
        <p:spPr>
          <a:xfrm>
            <a:off x="8537418" y="1258431"/>
            <a:ext cx="3259248" cy="29785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solidFill>
                  <a:schemeClr val="tx1"/>
                </a:solidFill>
              </a:rPr>
              <a:t>When assessment completed, if the patient is eligible, please refer to:</a:t>
            </a:r>
          </a:p>
          <a:p>
            <a:endParaRPr lang="en-GB" sz="1200" dirty="0">
              <a:solidFill>
                <a:schemeClr val="tx1"/>
              </a:solidFill>
            </a:endParaRPr>
          </a:p>
          <a:p>
            <a:r>
              <a:rPr lang="en-GB" sz="1200" dirty="0">
                <a:solidFill>
                  <a:schemeClr val="tx1"/>
                </a:solidFill>
              </a:rPr>
              <a:t>Jillian Webster</a:t>
            </a:r>
          </a:p>
          <a:p>
            <a:r>
              <a:rPr lang="en-GB" sz="1200" dirty="0">
                <a:solidFill>
                  <a:schemeClr val="tx1"/>
                </a:solidFill>
              </a:rPr>
              <a:t>Familial Hypercholesterolaemia Specialist Nurse</a:t>
            </a:r>
          </a:p>
          <a:p>
            <a:r>
              <a:rPr lang="en-GB" sz="1200" dirty="0">
                <a:solidFill>
                  <a:schemeClr val="tx1"/>
                </a:solidFill>
              </a:rPr>
              <a:t>Huddersfield Royal Infirmary</a:t>
            </a:r>
          </a:p>
          <a:p>
            <a:r>
              <a:rPr lang="en-GB" sz="1200" dirty="0">
                <a:solidFill>
                  <a:schemeClr val="tx1"/>
                </a:solidFill>
              </a:rPr>
              <a:t>Pathology Lab, Basement,</a:t>
            </a:r>
          </a:p>
          <a:p>
            <a:r>
              <a:rPr lang="en-GB" sz="1200" dirty="0">
                <a:solidFill>
                  <a:schemeClr val="tx1"/>
                </a:solidFill>
              </a:rPr>
              <a:t>Acre Street , Lindley</a:t>
            </a:r>
          </a:p>
          <a:p>
            <a:r>
              <a:rPr lang="en-GB" sz="1200" dirty="0">
                <a:solidFill>
                  <a:schemeClr val="tx1"/>
                </a:solidFill>
              </a:rPr>
              <a:t>Huddersfield</a:t>
            </a:r>
          </a:p>
          <a:p>
            <a:r>
              <a:rPr lang="en-GB" sz="1200" dirty="0">
                <a:solidFill>
                  <a:schemeClr val="tx1"/>
                </a:solidFill>
              </a:rPr>
              <a:t>HD3 3EA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AC4E3-CE4A-CC46-9C23-C1CA4151C10D}"/>
              </a:ext>
            </a:extLst>
          </p:cNvPr>
          <p:cNvSpPr txBox="1"/>
          <p:nvPr/>
        </p:nvSpPr>
        <p:spPr>
          <a:xfrm>
            <a:off x="10592554" y="6642556"/>
            <a:ext cx="1599446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Affinity Care PCN December 2021</a:t>
            </a:r>
          </a:p>
        </p:txBody>
      </p:sp>
    </p:spTree>
    <p:extLst>
      <p:ext uri="{BB962C8B-B14F-4D97-AF65-F5344CB8AC3E}">
        <p14:creationId xmlns:p14="http://schemas.microsoft.com/office/powerpoint/2010/main" val="1967605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96C6E047-9F60-0448-AE42-E0136B5AF46E}"/>
              </a:ext>
            </a:extLst>
          </p:cNvPr>
          <p:cNvSpPr txBox="1">
            <a:spLocks/>
          </p:cNvSpPr>
          <p:nvPr/>
        </p:nvSpPr>
        <p:spPr>
          <a:xfrm>
            <a:off x="6444343" y="-53266"/>
            <a:ext cx="5694745" cy="597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Medication Pathway for Secondary Prevention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7CD2698-C255-FE42-B034-0DA331AC6129}"/>
              </a:ext>
            </a:extLst>
          </p:cNvPr>
          <p:cNvSpPr/>
          <p:nvPr/>
        </p:nvSpPr>
        <p:spPr>
          <a:xfrm>
            <a:off x="1493719" y="470607"/>
            <a:ext cx="1775683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Does the patient have established vascular disease (CAD,PAD,TIA,CVA)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922D9481-19AA-284C-A113-E39E79F656BC}"/>
              </a:ext>
            </a:extLst>
          </p:cNvPr>
          <p:cNvSpPr/>
          <p:nvPr/>
        </p:nvSpPr>
        <p:spPr>
          <a:xfrm>
            <a:off x="4802715" y="1275843"/>
            <a:ext cx="1771263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unable to take statins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ACC6B48B-0EA6-F84F-98C0-4B5D839B0589}"/>
              </a:ext>
            </a:extLst>
          </p:cNvPr>
          <p:cNvSpPr/>
          <p:nvPr/>
        </p:nvSpPr>
        <p:spPr>
          <a:xfrm>
            <a:off x="1493719" y="1275843"/>
            <a:ext cx="1775683" cy="48777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Are they taking atorvastatin 40-80mg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(or rosuvastatin 10-20mg)?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DD72FC2F-9D2C-454B-8A0C-73876D7E9906}"/>
              </a:ext>
            </a:extLst>
          </p:cNvPr>
          <p:cNvSpPr/>
          <p:nvPr/>
        </p:nvSpPr>
        <p:spPr>
          <a:xfrm>
            <a:off x="518543" y="2939977"/>
            <a:ext cx="3703514" cy="2883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Cholesterol &lt;4.0mmol/l or LDL Cholesterol&lt;2.6mmol/l NICE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123DC43A-9E1A-5F49-B27E-B3B1CFEABFEF}"/>
              </a:ext>
            </a:extLst>
          </p:cNvPr>
          <p:cNvSpPr/>
          <p:nvPr/>
        </p:nvSpPr>
        <p:spPr>
          <a:xfrm>
            <a:off x="2480372" y="3639058"/>
            <a:ext cx="1751478" cy="48777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choice to add ezetimibe 10mg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052F25B-12CD-CB49-A0B2-286BCD7062D4}"/>
              </a:ext>
            </a:extLst>
          </p:cNvPr>
          <p:cNvSpPr/>
          <p:nvPr/>
        </p:nvSpPr>
        <p:spPr>
          <a:xfrm>
            <a:off x="2480372" y="4349884"/>
            <a:ext cx="1751478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Cholesterol &lt; 4.0mmol/l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LDL Cholesterol &lt; 2.6mmol/l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778F26A-B683-1742-BB90-EA949D8895E6}"/>
              </a:ext>
            </a:extLst>
          </p:cNvPr>
          <p:cNvSpPr/>
          <p:nvPr/>
        </p:nvSpPr>
        <p:spPr>
          <a:xfrm>
            <a:off x="536631" y="2131014"/>
            <a:ext cx="1760319" cy="48777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Commence atorvastatin 80mg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(or rosuvastatin 20mg if previous intolerant simvastatin or atorvastatin)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C3E906FB-22AE-4743-8663-3AA540893457}"/>
              </a:ext>
            </a:extLst>
          </p:cNvPr>
          <p:cNvSpPr/>
          <p:nvPr/>
        </p:nvSpPr>
        <p:spPr>
          <a:xfrm>
            <a:off x="4802716" y="2121774"/>
            <a:ext cx="1771262" cy="48777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Add </a:t>
            </a:r>
            <a:r>
              <a:rPr lang="en-GB" sz="1000" dirty="0" err="1">
                <a:solidFill>
                  <a:schemeClr val="tx1"/>
                </a:solidFill>
              </a:rPr>
              <a:t>Nustendi</a:t>
            </a:r>
            <a:r>
              <a:rPr lang="en-GB" sz="1000" dirty="0">
                <a:solidFill>
                  <a:schemeClr val="tx1"/>
                </a:solidFill>
              </a:rPr>
              <a:t> 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8155D56C-4603-7144-86E9-7C0811B95FB2}"/>
              </a:ext>
            </a:extLst>
          </p:cNvPr>
          <p:cNvSpPr/>
          <p:nvPr/>
        </p:nvSpPr>
        <p:spPr>
          <a:xfrm>
            <a:off x="4802715" y="4729067"/>
            <a:ext cx="1771263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Cholesterol &lt; 4.0mmol/l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LDL Cholesterol &lt;2.6mmol/l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DA394851-15B4-9541-9AE2-71614BAED152}"/>
              </a:ext>
            </a:extLst>
          </p:cNvPr>
          <p:cNvSpPr/>
          <p:nvPr/>
        </p:nvSpPr>
        <p:spPr>
          <a:xfrm>
            <a:off x="4802717" y="5506675"/>
            <a:ext cx="1771262" cy="48777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inclisiran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DD19BD52-9D05-2B46-9A37-ABC158E20848}"/>
              </a:ext>
            </a:extLst>
          </p:cNvPr>
          <p:cNvSpPr/>
          <p:nvPr/>
        </p:nvSpPr>
        <p:spPr>
          <a:xfrm>
            <a:off x="3578126" y="6157413"/>
            <a:ext cx="1771263" cy="487773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Continue annual reassessment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Ensure all CVD risk factors minimized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12129E0-8974-9349-9FF2-45F6B0E8DC72}"/>
              </a:ext>
            </a:extLst>
          </p:cNvPr>
          <p:cNvCxnSpPr>
            <a:cxnSpLocks/>
            <a:stCxn id="62" idx="2"/>
            <a:endCxn id="93" idx="0"/>
          </p:cNvCxnSpPr>
          <p:nvPr/>
        </p:nvCxnSpPr>
        <p:spPr>
          <a:xfrm>
            <a:off x="2381561" y="958380"/>
            <a:ext cx="0" cy="31746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C0122EC1-AC57-6B4E-8234-AE64B22B520E}"/>
              </a:ext>
            </a:extLst>
          </p:cNvPr>
          <p:cNvCxnSpPr>
            <a:cxnSpLocks/>
            <a:stCxn id="158" idx="2"/>
            <a:endCxn id="107" idx="0"/>
          </p:cNvCxnSpPr>
          <p:nvPr/>
        </p:nvCxnSpPr>
        <p:spPr>
          <a:xfrm>
            <a:off x="5688347" y="1763616"/>
            <a:ext cx="0" cy="3581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Rectangle 139">
            <a:extLst>
              <a:ext uri="{FF2B5EF4-FFF2-40B4-BE49-F238E27FC236}">
                <a16:creationId xmlns:a16="http://schemas.microsoft.com/office/drawing/2014/main" id="{3D7FA731-454A-F644-9908-B46E53ED952E}"/>
              </a:ext>
            </a:extLst>
          </p:cNvPr>
          <p:cNvSpPr/>
          <p:nvPr/>
        </p:nvSpPr>
        <p:spPr>
          <a:xfrm>
            <a:off x="6757780" y="2119371"/>
            <a:ext cx="1766780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unable to take </a:t>
            </a:r>
            <a:r>
              <a:rPr lang="en-GB" sz="1000" dirty="0" err="1">
                <a:solidFill>
                  <a:schemeClr val="tx1"/>
                </a:solidFill>
              </a:rPr>
              <a:t>Nustendi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E721FD71-10D6-E249-BB2E-C40E67362B98}"/>
              </a:ext>
            </a:extLst>
          </p:cNvPr>
          <p:cNvSpPr/>
          <p:nvPr/>
        </p:nvSpPr>
        <p:spPr>
          <a:xfrm>
            <a:off x="1801874" y="4933599"/>
            <a:ext cx="928516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unable to take ezetimibe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740FB286-8A7B-274A-B2C2-92DC7E74452A}"/>
              </a:ext>
            </a:extLst>
          </p:cNvPr>
          <p:cNvSpPr/>
          <p:nvPr/>
        </p:nvSpPr>
        <p:spPr>
          <a:xfrm>
            <a:off x="2479959" y="5513149"/>
            <a:ext cx="1760319" cy="48777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inclisiran</a:t>
            </a:r>
          </a:p>
        </p:txBody>
      </p:sp>
      <p:cxnSp>
        <p:nvCxnSpPr>
          <p:cNvPr id="226" name="Elbow Connector 225">
            <a:extLst>
              <a:ext uri="{FF2B5EF4-FFF2-40B4-BE49-F238E27FC236}">
                <a16:creationId xmlns:a16="http://schemas.microsoft.com/office/drawing/2014/main" id="{EC29CBC2-718B-AA4B-967B-CB0C44D930CB}"/>
              </a:ext>
            </a:extLst>
          </p:cNvPr>
          <p:cNvCxnSpPr>
            <a:cxnSpLocks/>
            <a:stCxn id="80" idx="2"/>
            <a:endCxn id="118" idx="1"/>
          </p:cNvCxnSpPr>
          <p:nvPr/>
        </p:nvCxnSpPr>
        <p:spPr>
          <a:xfrm rot="16200000" flipH="1">
            <a:off x="1354818" y="4177992"/>
            <a:ext cx="2284668" cy="2161947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Rectangle 232">
            <a:extLst>
              <a:ext uri="{FF2B5EF4-FFF2-40B4-BE49-F238E27FC236}">
                <a16:creationId xmlns:a16="http://schemas.microsoft.com/office/drawing/2014/main" id="{FF66FDA0-DF13-8A49-8156-E14233B86DC4}"/>
              </a:ext>
            </a:extLst>
          </p:cNvPr>
          <p:cNvSpPr/>
          <p:nvPr/>
        </p:nvSpPr>
        <p:spPr>
          <a:xfrm>
            <a:off x="9520356" y="544331"/>
            <a:ext cx="2143306" cy="1108623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Ezetimibe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:-Lipids and LFTs should be checked after 8 weeks and ezetimibe stopped if the ALT has risen to 3x upper limit of normal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DA99CE1-906B-A14F-9CD5-E973A9EAB681}"/>
              </a:ext>
            </a:extLst>
          </p:cNvPr>
          <p:cNvSpPr/>
          <p:nvPr/>
        </p:nvSpPr>
        <p:spPr>
          <a:xfrm>
            <a:off x="9520356" y="2072032"/>
            <a:ext cx="2143306" cy="1137764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Nustendi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:-Lipids and LFTs should be checked after 8 weeks and </a:t>
            </a:r>
            <a:r>
              <a:rPr lang="en-US" sz="1000" dirty="0" err="1">
                <a:solidFill>
                  <a:prstClr val="white"/>
                </a:solidFill>
                <a:latin typeface="Calibri" panose="020F0502020204030204"/>
              </a:rPr>
              <a:t>Nustendi</a:t>
            </a:r>
            <a:r>
              <a:rPr lang="en-US" sz="1000">
                <a:solidFill>
                  <a:prstClr val="white"/>
                </a:solidFill>
                <a:latin typeface="Calibri" panose="020F0502020204030204"/>
              </a:rPr>
              <a:t> stopped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the ALT has risen to 3x upper limit of normal</a:t>
            </a: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6D1FD526-FC0A-0946-8F40-4A35FAC51C0E}"/>
              </a:ext>
            </a:extLst>
          </p:cNvPr>
          <p:cNvSpPr/>
          <p:nvPr/>
        </p:nvSpPr>
        <p:spPr>
          <a:xfrm>
            <a:off x="9520356" y="3628874"/>
            <a:ext cx="2143307" cy="1108623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Inclisiran: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After first injection check LDL-C and Lipids at 6 weeks.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After second injection check LDL-C and Lipids at 6 weeks.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B75E162B-F4C6-FE43-A85B-CE0B6163FE0E}"/>
              </a:ext>
            </a:extLst>
          </p:cNvPr>
          <p:cNvCxnSpPr>
            <a:stCxn id="215" idx="2"/>
            <a:endCxn id="118" idx="1"/>
          </p:cNvCxnSpPr>
          <p:nvPr/>
        </p:nvCxnSpPr>
        <p:spPr>
          <a:xfrm rot="16200000" flipH="1">
            <a:off x="3268933" y="6092107"/>
            <a:ext cx="400378" cy="218007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8E871C17-A2C9-DA45-9BD2-16D45E7D3B91}"/>
              </a:ext>
            </a:extLst>
          </p:cNvPr>
          <p:cNvSpPr/>
          <p:nvPr/>
        </p:nvSpPr>
        <p:spPr>
          <a:xfrm>
            <a:off x="9520356" y="5154718"/>
            <a:ext cx="2143307" cy="110862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Secondary Care Lipid Clinic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the person has multiple medicine intolerance and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/or the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LDL-Cholesterol can not be reduce to ≤2.6mmol/l then consider referral for consideration of PCSK9i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722CC42-AF92-E445-B455-E222C3DC8792}"/>
              </a:ext>
            </a:extLst>
          </p:cNvPr>
          <p:cNvCxnSpPr>
            <a:cxnSpLocks/>
            <a:stCxn id="105" idx="2"/>
          </p:cNvCxnSpPr>
          <p:nvPr/>
        </p:nvCxnSpPr>
        <p:spPr>
          <a:xfrm flipH="1">
            <a:off x="1416179" y="2618787"/>
            <a:ext cx="612" cy="30885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904ACA2E-903A-4248-AFA5-FE1E2B9D0283}"/>
              </a:ext>
            </a:extLst>
          </p:cNvPr>
          <p:cNvSpPr txBox="1"/>
          <p:nvPr/>
        </p:nvSpPr>
        <p:spPr>
          <a:xfrm>
            <a:off x="1594284" y="1764289"/>
            <a:ext cx="30489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1F09252-E68C-4E4D-BD97-B150A3DA2E85}"/>
              </a:ext>
            </a:extLst>
          </p:cNvPr>
          <p:cNvSpPr txBox="1"/>
          <p:nvPr/>
        </p:nvSpPr>
        <p:spPr>
          <a:xfrm>
            <a:off x="3076568" y="5226316"/>
            <a:ext cx="30489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9F76D36-8005-8E4C-B08A-CF1159AF4398}"/>
              </a:ext>
            </a:extLst>
          </p:cNvPr>
          <p:cNvSpPr txBox="1"/>
          <p:nvPr/>
        </p:nvSpPr>
        <p:spPr>
          <a:xfrm>
            <a:off x="5437416" y="5262142"/>
            <a:ext cx="30489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DF83DFC-0E9F-E94C-9229-1080BA90EEC1}"/>
              </a:ext>
            </a:extLst>
          </p:cNvPr>
          <p:cNvSpPr txBox="1"/>
          <p:nvPr/>
        </p:nvSpPr>
        <p:spPr>
          <a:xfrm>
            <a:off x="2605761" y="1746455"/>
            <a:ext cx="3257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A9C381A-D378-8345-BEEE-E317D7A5AEC4}"/>
              </a:ext>
            </a:extLst>
          </p:cNvPr>
          <p:cNvSpPr txBox="1"/>
          <p:nvPr/>
        </p:nvSpPr>
        <p:spPr>
          <a:xfrm>
            <a:off x="1492165" y="2672101"/>
            <a:ext cx="32573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768358-1317-A14A-B761-9DC961270BFA}"/>
              </a:ext>
            </a:extLst>
          </p:cNvPr>
          <p:cNvSpPr txBox="1"/>
          <p:nvPr/>
        </p:nvSpPr>
        <p:spPr>
          <a:xfrm>
            <a:off x="4473363" y="4766688"/>
            <a:ext cx="3257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E5B82A6-8B9A-1E4E-86F4-25D3BE2836EE}"/>
              </a:ext>
            </a:extLst>
          </p:cNvPr>
          <p:cNvSpPr txBox="1"/>
          <p:nvPr/>
        </p:nvSpPr>
        <p:spPr>
          <a:xfrm>
            <a:off x="4179456" y="4757510"/>
            <a:ext cx="3257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5A2A97CA-C689-B34C-AF37-AABC4D320E9F}"/>
              </a:ext>
            </a:extLst>
          </p:cNvPr>
          <p:cNvCxnSpPr>
            <a:stCxn id="93" idx="2"/>
            <a:endCxn id="105" idx="0"/>
          </p:cNvCxnSpPr>
          <p:nvPr/>
        </p:nvCxnSpPr>
        <p:spPr>
          <a:xfrm rot="5400000">
            <a:off x="1715477" y="1464930"/>
            <a:ext cx="367398" cy="964770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>
            <a:extLst>
              <a:ext uri="{FF2B5EF4-FFF2-40B4-BE49-F238E27FC236}">
                <a16:creationId xmlns:a16="http://schemas.microsoft.com/office/drawing/2014/main" id="{B34A6401-DD31-004D-8852-FF19E23C056A}"/>
              </a:ext>
            </a:extLst>
          </p:cNvPr>
          <p:cNvCxnSpPr>
            <a:cxnSpLocks/>
            <a:stCxn id="93" idx="2"/>
          </p:cNvCxnSpPr>
          <p:nvPr/>
        </p:nvCxnSpPr>
        <p:spPr>
          <a:xfrm rot="16200000" flipH="1">
            <a:off x="2274461" y="1870716"/>
            <a:ext cx="1188751" cy="974550"/>
          </a:xfrm>
          <a:prstGeom prst="bentConnector3">
            <a:avLst>
              <a:gd name="adj1" fmla="val 15429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15E4707-18C8-684D-8E2C-6AA57AF7CD09}"/>
              </a:ext>
            </a:extLst>
          </p:cNvPr>
          <p:cNvCxnSpPr>
            <a:cxnSpLocks/>
            <a:stCxn id="93" idx="3"/>
            <a:endCxn id="158" idx="1"/>
          </p:cNvCxnSpPr>
          <p:nvPr/>
        </p:nvCxnSpPr>
        <p:spPr>
          <a:xfrm>
            <a:off x="3269402" y="1519730"/>
            <a:ext cx="1533313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90233172-6EAC-274B-AC19-A37E5B2D50D8}"/>
              </a:ext>
            </a:extLst>
          </p:cNvPr>
          <p:cNvCxnSpPr>
            <a:stCxn id="94" idx="3"/>
            <a:endCxn id="118" idx="0"/>
          </p:cNvCxnSpPr>
          <p:nvPr/>
        </p:nvCxnSpPr>
        <p:spPr>
          <a:xfrm>
            <a:off x="4222057" y="3084132"/>
            <a:ext cx="241701" cy="3073281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54FB8E1D-73C0-B54D-B32F-DFAE9D5004D9}"/>
              </a:ext>
            </a:extLst>
          </p:cNvPr>
          <p:cNvCxnSpPr>
            <a:stCxn id="109" idx="1"/>
            <a:endCxn id="118" idx="0"/>
          </p:cNvCxnSpPr>
          <p:nvPr/>
        </p:nvCxnSpPr>
        <p:spPr>
          <a:xfrm rot="10800000" flipV="1">
            <a:off x="4463759" y="4972953"/>
            <a:ext cx="338957" cy="1184459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>
            <a:extLst>
              <a:ext uri="{FF2B5EF4-FFF2-40B4-BE49-F238E27FC236}">
                <a16:creationId xmlns:a16="http://schemas.microsoft.com/office/drawing/2014/main" id="{550A9A58-BAF0-FE4D-A30E-3EA4A74E912E}"/>
              </a:ext>
            </a:extLst>
          </p:cNvPr>
          <p:cNvCxnSpPr>
            <a:stCxn id="97" idx="3"/>
            <a:endCxn id="118" idx="0"/>
          </p:cNvCxnSpPr>
          <p:nvPr/>
        </p:nvCxnSpPr>
        <p:spPr>
          <a:xfrm>
            <a:off x="4231850" y="4593771"/>
            <a:ext cx="231908" cy="1563642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>
            <a:extLst>
              <a:ext uri="{FF2B5EF4-FFF2-40B4-BE49-F238E27FC236}">
                <a16:creationId xmlns:a16="http://schemas.microsoft.com/office/drawing/2014/main" id="{696BEDD5-A5D1-6F4D-9B10-B4566464A40E}"/>
              </a:ext>
            </a:extLst>
          </p:cNvPr>
          <p:cNvCxnSpPr>
            <a:stCxn id="117" idx="2"/>
            <a:endCxn id="118" idx="3"/>
          </p:cNvCxnSpPr>
          <p:nvPr/>
        </p:nvCxnSpPr>
        <p:spPr>
          <a:xfrm rot="5400000">
            <a:off x="5315443" y="6028395"/>
            <a:ext cx="406852" cy="338959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7133EA4E-E39F-C24E-9597-5D992811C3DF}"/>
              </a:ext>
            </a:extLst>
          </p:cNvPr>
          <p:cNvCxnSpPr>
            <a:stCxn id="97" idx="2"/>
            <a:endCxn id="215" idx="0"/>
          </p:cNvCxnSpPr>
          <p:nvPr/>
        </p:nvCxnSpPr>
        <p:spPr>
          <a:xfrm>
            <a:off x="3356111" y="4837657"/>
            <a:ext cx="4008" cy="67549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 112">
            <a:extLst>
              <a:ext uri="{FF2B5EF4-FFF2-40B4-BE49-F238E27FC236}">
                <a16:creationId xmlns:a16="http://schemas.microsoft.com/office/drawing/2014/main" id="{ACA6E58A-796D-8B46-8ED9-DF18B2CBD3C7}"/>
              </a:ext>
            </a:extLst>
          </p:cNvPr>
          <p:cNvSpPr/>
          <p:nvPr/>
        </p:nvSpPr>
        <p:spPr>
          <a:xfrm>
            <a:off x="7520452" y="1275843"/>
            <a:ext cx="1771263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declines all lipid intervention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E6D25A77-57AE-154D-9124-4C70E26A982D}"/>
              </a:ext>
            </a:extLst>
          </p:cNvPr>
          <p:cNvCxnSpPr>
            <a:stCxn id="158" idx="3"/>
            <a:endCxn id="113" idx="1"/>
          </p:cNvCxnSpPr>
          <p:nvPr/>
        </p:nvCxnSpPr>
        <p:spPr>
          <a:xfrm>
            <a:off x="6573978" y="1519730"/>
            <a:ext cx="94647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>
            <a:extLst>
              <a:ext uri="{FF2B5EF4-FFF2-40B4-BE49-F238E27FC236}">
                <a16:creationId xmlns:a16="http://schemas.microsoft.com/office/drawing/2014/main" id="{BBE2C5CB-65D4-9C41-BE2D-EDBB666C1EE8}"/>
              </a:ext>
            </a:extLst>
          </p:cNvPr>
          <p:cNvCxnSpPr>
            <a:endCxn id="118" idx="3"/>
          </p:cNvCxnSpPr>
          <p:nvPr/>
        </p:nvCxnSpPr>
        <p:spPr>
          <a:xfrm rot="5400000">
            <a:off x="4853829" y="2259175"/>
            <a:ext cx="4637686" cy="3646565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91D56EC-259D-A74F-92DD-768C0CCED72F}"/>
              </a:ext>
            </a:extLst>
          </p:cNvPr>
          <p:cNvCxnSpPr>
            <a:stCxn id="109" idx="2"/>
            <a:endCxn id="117" idx="0"/>
          </p:cNvCxnSpPr>
          <p:nvPr/>
        </p:nvCxnSpPr>
        <p:spPr>
          <a:xfrm>
            <a:off x="5688347" y="5216840"/>
            <a:ext cx="1" cy="2898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DD8E1BD-8BF1-A341-A5C9-0BB1A5A20759}"/>
              </a:ext>
            </a:extLst>
          </p:cNvPr>
          <p:cNvSpPr txBox="1"/>
          <p:nvPr/>
        </p:nvSpPr>
        <p:spPr>
          <a:xfrm>
            <a:off x="64365" y="6650459"/>
            <a:ext cx="32287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*NICE TA733 suggests either adding ezetimibe or inclisiran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934802B-808C-DB4C-A01F-2431312BA424}"/>
              </a:ext>
            </a:extLst>
          </p:cNvPr>
          <p:cNvSpPr/>
          <p:nvPr/>
        </p:nvSpPr>
        <p:spPr>
          <a:xfrm>
            <a:off x="540440" y="3628859"/>
            <a:ext cx="1751478" cy="48777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choice to add inclisiran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852ACAA-47F1-0D4E-86D9-75E5892DD379}"/>
              </a:ext>
            </a:extLst>
          </p:cNvPr>
          <p:cNvCxnSpPr>
            <a:stCxn id="95" idx="2"/>
            <a:endCxn id="97" idx="0"/>
          </p:cNvCxnSpPr>
          <p:nvPr/>
        </p:nvCxnSpPr>
        <p:spPr>
          <a:xfrm>
            <a:off x="3356111" y="4126831"/>
            <a:ext cx="0" cy="22305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D2ADFAD5-E718-ED46-BFD1-371C29C0DA2A}"/>
              </a:ext>
            </a:extLst>
          </p:cNvPr>
          <p:cNvCxnSpPr>
            <a:stCxn id="95" idx="2"/>
            <a:endCxn id="214" idx="0"/>
          </p:cNvCxnSpPr>
          <p:nvPr/>
        </p:nvCxnSpPr>
        <p:spPr>
          <a:xfrm rot="5400000">
            <a:off x="2407738" y="3985226"/>
            <a:ext cx="806768" cy="1089979"/>
          </a:xfrm>
          <a:prstGeom prst="bentConnector3">
            <a:avLst>
              <a:gd name="adj1" fmla="val 9248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185D6E12-8D30-BC48-98D9-B6DD79F482DD}"/>
              </a:ext>
            </a:extLst>
          </p:cNvPr>
          <p:cNvCxnSpPr>
            <a:stCxn id="214" idx="2"/>
            <a:endCxn id="215" idx="1"/>
          </p:cNvCxnSpPr>
          <p:nvPr/>
        </p:nvCxnSpPr>
        <p:spPr>
          <a:xfrm rot="16200000" flipH="1">
            <a:off x="2205213" y="5482290"/>
            <a:ext cx="335664" cy="213827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>
            <a:extLst>
              <a:ext uri="{FF2B5EF4-FFF2-40B4-BE49-F238E27FC236}">
                <a16:creationId xmlns:a16="http://schemas.microsoft.com/office/drawing/2014/main" id="{2DD24BD9-9ED8-1E41-9C1F-1DA2505AD693}"/>
              </a:ext>
            </a:extLst>
          </p:cNvPr>
          <p:cNvCxnSpPr>
            <a:stCxn id="94" idx="2"/>
            <a:endCxn id="80" idx="0"/>
          </p:cNvCxnSpPr>
          <p:nvPr/>
        </p:nvCxnSpPr>
        <p:spPr>
          <a:xfrm rot="5400000">
            <a:off x="1692954" y="2951513"/>
            <a:ext cx="400572" cy="954121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0C672BBC-993B-5640-8219-F23CA0890A7D}"/>
              </a:ext>
            </a:extLst>
          </p:cNvPr>
          <p:cNvCxnSpPr>
            <a:stCxn id="94" idx="2"/>
            <a:endCxn id="95" idx="0"/>
          </p:cNvCxnSpPr>
          <p:nvPr/>
        </p:nvCxnSpPr>
        <p:spPr>
          <a:xfrm rot="16200000" flipH="1">
            <a:off x="2657820" y="2940766"/>
            <a:ext cx="410771" cy="985811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1330119D-69E8-2943-9E91-47DF71167004}"/>
              </a:ext>
            </a:extLst>
          </p:cNvPr>
          <p:cNvSpPr txBox="1"/>
          <p:nvPr/>
        </p:nvSpPr>
        <p:spPr>
          <a:xfrm>
            <a:off x="10592554" y="6642556"/>
            <a:ext cx="1599446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Affinity Care PCN December 2021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A91AFE0-7F23-F35A-D199-4201C26E3918}"/>
              </a:ext>
            </a:extLst>
          </p:cNvPr>
          <p:cNvSpPr/>
          <p:nvPr/>
        </p:nvSpPr>
        <p:spPr>
          <a:xfrm>
            <a:off x="4805525" y="2894734"/>
            <a:ext cx="1771263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LDL Cholesterol &lt;4.0mmol/l</a:t>
            </a: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(high CVD risk)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&lt;3.5mmol/l (very high </a:t>
            </a:r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r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isk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A3EACEC-500C-83EF-1C84-0E9491424CE8}"/>
              </a:ext>
            </a:extLst>
          </p:cNvPr>
          <p:cNvSpPr/>
          <p:nvPr/>
        </p:nvSpPr>
        <p:spPr>
          <a:xfrm>
            <a:off x="6753298" y="3702748"/>
            <a:ext cx="1771262" cy="48777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evolocumab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A08863F-348F-93C7-585C-470A798108A0}"/>
              </a:ext>
            </a:extLst>
          </p:cNvPr>
          <p:cNvCxnSpPr>
            <a:stCxn id="107" idx="3"/>
            <a:endCxn id="140" idx="1"/>
          </p:cNvCxnSpPr>
          <p:nvPr/>
        </p:nvCxnSpPr>
        <p:spPr>
          <a:xfrm flipV="1">
            <a:off x="6573978" y="2363258"/>
            <a:ext cx="183802" cy="240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56E1ED23-6664-26C0-FF0C-9445CE2881C1}"/>
              </a:ext>
            </a:extLst>
          </p:cNvPr>
          <p:cNvCxnSpPr>
            <a:stCxn id="140" idx="2"/>
            <a:endCxn id="60" idx="3"/>
          </p:cNvCxnSpPr>
          <p:nvPr/>
        </p:nvCxnSpPr>
        <p:spPr>
          <a:xfrm rot="5400000">
            <a:off x="6843241" y="2340691"/>
            <a:ext cx="531477" cy="1064382"/>
          </a:xfrm>
          <a:prstGeom prst="bentConnector2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91244A0-670C-D745-6AAA-5C8F1D804A82}"/>
              </a:ext>
            </a:extLst>
          </p:cNvPr>
          <p:cNvCxnSpPr>
            <a:stCxn id="107" idx="2"/>
            <a:endCxn id="60" idx="0"/>
          </p:cNvCxnSpPr>
          <p:nvPr/>
        </p:nvCxnSpPr>
        <p:spPr>
          <a:xfrm>
            <a:off x="5688347" y="2609547"/>
            <a:ext cx="2810" cy="2851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8523C9E-7AAE-83A8-AF23-46D22CC0B0D1}"/>
              </a:ext>
            </a:extLst>
          </p:cNvPr>
          <p:cNvCxnSpPr>
            <a:stCxn id="60" idx="2"/>
            <a:endCxn id="109" idx="0"/>
          </p:cNvCxnSpPr>
          <p:nvPr/>
        </p:nvCxnSpPr>
        <p:spPr>
          <a:xfrm flipH="1">
            <a:off x="5688347" y="3382507"/>
            <a:ext cx="2810" cy="134656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247D8CC7-26D7-1D9C-F617-EDFBCD8199D3}"/>
              </a:ext>
            </a:extLst>
          </p:cNvPr>
          <p:cNvCxnSpPr>
            <a:endCxn id="64" idx="1"/>
          </p:cNvCxnSpPr>
          <p:nvPr/>
        </p:nvCxnSpPr>
        <p:spPr>
          <a:xfrm>
            <a:off x="6003113" y="3382505"/>
            <a:ext cx="750185" cy="564130"/>
          </a:xfrm>
          <a:prstGeom prst="bentConnector3">
            <a:avLst>
              <a:gd name="adj1" fmla="val 1947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E06B12C8-F76F-8278-C75F-53BFA413B160}"/>
              </a:ext>
            </a:extLst>
          </p:cNvPr>
          <p:cNvSpPr txBox="1"/>
          <p:nvPr/>
        </p:nvSpPr>
        <p:spPr>
          <a:xfrm>
            <a:off x="6145802" y="3745071"/>
            <a:ext cx="325730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7846B1B-EABA-CB90-8EB6-B2A20EBCCA16}"/>
              </a:ext>
            </a:extLst>
          </p:cNvPr>
          <p:cNvSpPr txBox="1"/>
          <p:nvPr/>
        </p:nvSpPr>
        <p:spPr>
          <a:xfrm>
            <a:off x="5413836" y="3745071"/>
            <a:ext cx="304892" cy="21544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F38570DB-75CE-10C3-07AC-5963EAD43230}"/>
              </a:ext>
            </a:extLst>
          </p:cNvPr>
          <p:cNvSpPr/>
          <p:nvPr/>
        </p:nvSpPr>
        <p:spPr>
          <a:xfrm>
            <a:off x="6753298" y="4727655"/>
            <a:ext cx="1766780" cy="48777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unable to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evolocumab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1544F6E-C7C0-6495-40D0-7D13DEDBF12B}"/>
              </a:ext>
            </a:extLst>
          </p:cNvPr>
          <p:cNvCxnSpPr>
            <a:stCxn id="64" idx="2"/>
            <a:endCxn id="83" idx="0"/>
          </p:cNvCxnSpPr>
          <p:nvPr/>
        </p:nvCxnSpPr>
        <p:spPr>
          <a:xfrm flipH="1">
            <a:off x="7636688" y="4190521"/>
            <a:ext cx="2241" cy="53713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F8E0D5D-A11D-0F52-0669-B7986610A1CC}"/>
              </a:ext>
            </a:extLst>
          </p:cNvPr>
          <p:cNvCxnSpPr>
            <a:stCxn id="64" idx="3"/>
          </p:cNvCxnSpPr>
          <p:nvPr/>
        </p:nvCxnSpPr>
        <p:spPr>
          <a:xfrm flipV="1">
            <a:off x="8524560" y="3946634"/>
            <a:ext cx="4702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48D9CC8-A96D-2BFC-8572-06FD6F54E299}"/>
              </a:ext>
            </a:extLst>
          </p:cNvPr>
          <p:cNvCxnSpPr>
            <a:cxnSpLocks/>
          </p:cNvCxnSpPr>
          <p:nvPr/>
        </p:nvCxnSpPr>
        <p:spPr>
          <a:xfrm flipH="1" flipV="1">
            <a:off x="6573978" y="4972954"/>
            <a:ext cx="179320" cy="738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8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8027" y="313735"/>
            <a:ext cx="7628738" cy="71525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Healthy Lifestyle advice</a:t>
            </a:r>
          </a:p>
        </p:txBody>
      </p:sp>
      <p:sp>
        <p:nvSpPr>
          <p:cNvPr id="8" name="Rectangle 7"/>
          <p:cNvSpPr/>
          <p:nvPr/>
        </p:nvSpPr>
        <p:spPr>
          <a:xfrm>
            <a:off x="298026" y="1384769"/>
            <a:ext cx="5126809" cy="715256"/>
          </a:xfrm>
          <a:prstGeom prst="rect">
            <a:avLst/>
          </a:prstGeom>
          <a:noFill/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Known Cardiovascular Disease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8027" y="2375249"/>
            <a:ext cx="1152872" cy="715256"/>
          </a:xfrm>
          <a:prstGeom prst="rect">
            <a:avLst/>
          </a:prstGeom>
          <a:noFill/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Known Occlusive Cardiovascular Disease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85843" y="2375249"/>
            <a:ext cx="3638992" cy="715114"/>
          </a:xfrm>
          <a:prstGeom prst="rect">
            <a:avLst/>
          </a:prstGeom>
          <a:noFill/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No known Occlusive Cardiovascular Disease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20385" y="3374075"/>
            <a:ext cx="1152872" cy="715256"/>
          </a:xfrm>
          <a:prstGeom prst="rect">
            <a:avLst/>
          </a:prstGeom>
          <a:noFill/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Qrisk2 Assessment &gt;10% at 10 years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770341" y="4384048"/>
            <a:ext cx="1152872" cy="716908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Continue healthy lifestyle and 3 yearly assessment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5516" y="4384048"/>
            <a:ext cx="1152872" cy="715256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Atorvastatin 80mg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28903" y="3364314"/>
            <a:ext cx="1152872" cy="725017"/>
          </a:xfrm>
          <a:prstGeom prst="rect">
            <a:avLst/>
          </a:prstGeom>
          <a:noFill/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Type 2 Diabetes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or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CKD 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266878" y="3364314"/>
            <a:ext cx="1152872" cy="722787"/>
          </a:xfrm>
          <a:prstGeom prst="rect">
            <a:avLst/>
          </a:prstGeom>
          <a:noFill/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Hypertension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66180" y="4384277"/>
            <a:ext cx="1152872" cy="715256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Atorvastatin 40mg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20385" y="4384048"/>
            <a:ext cx="1152872" cy="715256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Atorvastatin 40mg</a:t>
            </a:r>
          </a:p>
        </p:txBody>
      </p:sp>
      <p:cxnSp>
        <p:nvCxnSpPr>
          <p:cNvPr id="26" name="Straight Arrow Connector 25"/>
          <p:cNvCxnSpPr>
            <a:stCxn id="10" idx="2"/>
            <a:endCxn id="14" idx="0"/>
          </p:cNvCxnSpPr>
          <p:nvPr/>
        </p:nvCxnSpPr>
        <p:spPr>
          <a:xfrm flipH="1">
            <a:off x="871952" y="3090505"/>
            <a:ext cx="2511" cy="1293543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cxnSpLocks/>
            <a:stCxn id="17" idx="2"/>
            <a:endCxn id="18" idx="0"/>
          </p:cNvCxnSpPr>
          <p:nvPr/>
        </p:nvCxnSpPr>
        <p:spPr>
          <a:xfrm flipH="1">
            <a:off x="4842616" y="4087101"/>
            <a:ext cx="698" cy="297176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12" idx="2"/>
            <a:endCxn id="19" idx="0"/>
          </p:cNvCxnSpPr>
          <p:nvPr/>
        </p:nvCxnSpPr>
        <p:spPr>
          <a:xfrm>
            <a:off x="6096821" y="4089331"/>
            <a:ext cx="0" cy="294717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A621110A-97B8-4C41-A1DE-9D303F6CAB71}"/>
              </a:ext>
            </a:extLst>
          </p:cNvPr>
          <p:cNvSpPr/>
          <p:nvPr/>
        </p:nvSpPr>
        <p:spPr>
          <a:xfrm>
            <a:off x="1785259" y="3356512"/>
            <a:ext cx="1152872" cy="725016"/>
          </a:xfrm>
          <a:prstGeom prst="rect">
            <a:avLst/>
          </a:prstGeom>
          <a:noFill/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Type 2 Diabetes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With additional CVD risk factors</a:t>
            </a:r>
            <a:r>
              <a:rPr lang="en-US" sz="1000" baseline="30000" dirty="0">
                <a:solidFill>
                  <a:schemeClr val="tx1"/>
                </a:solidFill>
                <a:latin typeface="Arial"/>
                <a:cs typeface="Arial"/>
              </a:rPr>
              <a:t>*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5402837-852A-5E43-9999-0A0D6B0B4B74}"/>
              </a:ext>
            </a:extLst>
          </p:cNvPr>
          <p:cNvSpPr/>
          <p:nvPr/>
        </p:nvSpPr>
        <p:spPr>
          <a:xfrm>
            <a:off x="1781372" y="4384277"/>
            <a:ext cx="1152872" cy="715256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Atorvastatin 80mg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E0E5DB8-927E-2A42-909D-A41B8DAFEBE7}"/>
              </a:ext>
            </a:extLst>
          </p:cNvPr>
          <p:cNvSpPr/>
          <p:nvPr/>
        </p:nvSpPr>
        <p:spPr>
          <a:xfrm>
            <a:off x="3023776" y="4384277"/>
            <a:ext cx="1152872" cy="715256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Atorvastatin 40mg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6D4B991-2361-A449-AE60-B875129F3BE7}"/>
              </a:ext>
            </a:extLst>
          </p:cNvPr>
          <p:cNvSpPr/>
          <p:nvPr/>
        </p:nvSpPr>
        <p:spPr>
          <a:xfrm>
            <a:off x="343344" y="5313115"/>
            <a:ext cx="2590900" cy="1276973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00" b="1" dirty="0">
                <a:solidFill>
                  <a:schemeClr val="tx1"/>
                </a:solidFill>
                <a:latin typeface="Arial"/>
                <a:cs typeface="Arial"/>
              </a:rPr>
              <a:t>*CVD Risk Factors</a:t>
            </a: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1E5EDF5-8B74-FD44-BC8B-B631098EBA7F}"/>
              </a:ext>
            </a:extLst>
          </p:cNvPr>
          <p:cNvSpPr txBox="1">
            <a:spLocks/>
          </p:cNvSpPr>
          <p:nvPr/>
        </p:nvSpPr>
        <p:spPr>
          <a:xfrm>
            <a:off x="7923213" y="73766"/>
            <a:ext cx="4051113" cy="597597"/>
          </a:xfrm>
          <a:prstGeom prst="rect">
            <a:avLst/>
          </a:prstGeom>
          <a:ln w="127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000" b="1" dirty="0"/>
              <a:t>Statins Use in Cardiovascular Disease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A27096E-09C4-2D40-A865-8A4A4FF83468}"/>
              </a:ext>
            </a:extLst>
          </p:cNvPr>
          <p:cNvSpPr/>
          <p:nvPr/>
        </p:nvSpPr>
        <p:spPr>
          <a:xfrm>
            <a:off x="8192401" y="838549"/>
            <a:ext cx="3638992" cy="34255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If patient complains of muscle pain attributed to </a:t>
            </a:r>
            <a:r>
              <a:rPr lang="en-US" sz="1000" dirty="0" err="1">
                <a:solidFill>
                  <a:schemeClr val="tx1"/>
                </a:solidFill>
                <a:latin typeface="Arial"/>
                <a:cs typeface="Arial"/>
              </a:rPr>
              <a:t>atovastatin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545B457-FC9E-EE4F-957A-BE3B2722FAAF}"/>
              </a:ext>
            </a:extLst>
          </p:cNvPr>
          <p:cNvSpPr/>
          <p:nvPr/>
        </p:nvSpPr>
        <p:spPr>
          <a:xfrm>
            <a:off x="8192401" y="1340772"/>
            <a:ext cx="3638992" cy="34255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Check CPK and discontinue statin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DFB2962-1FFB-D54A-9A42-DFA4F0049484}"/>
              </a:ext>
            </a:extLst>
          </p:cNvPr>
          <p:cNvSpPr/>
          <p:nvPr/>
        </p:nvSpPr>
        <p:spPr>
          <a:xfrm>
            <a:off x="8190877" y="1862111"/>
            <a:ext cx="1688199" cy="34255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CPK</a:t>
            </a:r>
            <a:r>
              <a:rPr lang="en-GB" sz="1000" dirty="0">
                <a:solidFill>
                  <a:schemeClr val="tx1"/>
                </a:solidFill>
              </a:rPr>
              <a:t>≥</a:t>
            </a: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 5x upper limit of normal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A8A72A4-B077-CA4E-80B6-8B00708E5F5B}"/>
              </a:ext>
            </a:extLst>
          </p:cNvPr>
          <p:cNvSpPr/>
          <p:nvPr/>
        </p:nvSpPr>
        <p:spPr>
          <a:xfrm>
            <a:off x="10143191" y="1861631"/>
            <a:ext cx="1688199" cy="34255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CPK &lt;5x upper limit of normal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600B1F0-6523-0344-B987-DB21A23FE6F3}"/>
              </a:ext>
            </a:extLst>
          </p:cNvPr>
          <p:cNvSpPr/>
          <p:nvPr/>
        </p:nvSpPr>
        <p:spPr>
          <a:xfrm>
            <a:off x="8190876" y="2380814"/>
            <a:ext cx="1688199" cy="34255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Recheck in 14 days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71676B3-CD95-FA44-97E3-51F27098C356}"/>
              </a:ext>
            </a:extLst>
          </p:cNvPr>
          <p:cNvSpPr/>
          <p:nvPr/>
        </p:nvSpPr>
        <p:spPr>
          <a:xfrm>
            <a:off x="10143191" y="2386708"/>
            <a:ext cx="1688199" cy="34255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Remain off atorvastatin for 6 weeks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3AA2E7D-8076-404F-ACB7-A3987FC35B39}"/>
              </a:ext>
            </a:extLst>
          </p:cNvPr>
          <p:cNvSpPr/>
          <p:nvPr/>
        </p:nvSpPr>
        <p:spPr>
          <a:xfrm>
            <a:off x="10143190" y="2895776"/>
            <a:ext cx="1688199" cy="367007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Recommence atorvastatin at 50% of previous dose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CF0CB94-078B-7545-9B74-BBCD4F697254}"/>
              </a:ext>
            </a:extLst>
          </p:cNvPr>
          <p:cNvSpPr/>
          <p:nvPr/>
        </p:nvSpPr>
        <p:spPr>
          <a:xfrm>
            <a:off x="10143190" y="3432968"/>
            <a:ext cx="1688199" cy="369522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Return of previous symptoms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FF947C3-42AD-5E47-A3A0-A573DC31C282}"/>
              </a:ext>
            </a:extLst>
          </p:cNvPr>
          <p:cNvSpPr/>
          <p:nvPr/>
        </p:nvSpPr>
        <p:spPr>
          <a:xfrm>
            <a:off x="8190876" y="4035895"/>
            <a:ext cx="1688199" cy="58317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Continue  atorvastatin at this dose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D192376-6A9B-BA48-A5BE-0BDB8E41E973}"/>
              </a:ext>
            </a:extLst>
          </p:cNvPr>
          <p:cNvSpPr/>
          <p:nvPr/>
        </p:nvSpPr>
        <p:spPr>
          <a:xfrm>
            <a:off x="10143190" y="4035895"/>
            <a:ext cx="1688199" cy="551253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Stop atorvastatin for 6 weeks, then commence rosuvastatin 5mg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06878A7-68DF-554D-9BEA-5F3024B4FAC4}"/>
              </a:ext>
            </a:extLst>
          </p:cNvPr>
          <p:cNvSpPr/>
          <p:nvPr/>
        </p:nvSpPr>
        <p:spPr>
          <a:xfrm>
            <a:off x="8190876" y="2895776"/>
            <a:ext cx="1688199" cy="367007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CPK remains </a:t>
            </a:r>
            <a:r>
              <a:rPr lang="en-GB" sz="1000" dirty="0">
                <a:solidFill>
                  <a:schemeClr val="tx1"/>
                </a:solidFill>
              </a:rPr>
              <a:t>≥</a:t>
            </a: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 5x upper limit of normal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5DEBDE9-03ED-AC46-B3FC-B26F570D5102}"/>
              </a:ext>
            </a:extLst>
          </p:cNvPr>
          <p:cNvSpPr/>
          <p:nvPr/>
        </p:nvSpPr>
        <p:spPr>
          <a:xfrm>
            <a:off x="8190876" y="3441170"/>
            <a:ext cx="1688199" cy="36132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Consider referral to investigate elevated CPK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B652E1F4-9BDF-474C-8BD8-6073A41481E1}"/>
              </a:ext>
            </a:extLst>
          </p:cNvPr>
          <p:cNvSpPr/>
          <p:nvPr/>
        </p:nvSpPr>
        <p:spPr>
          <a:xfrm>
            <a:off x="10143189" y="4758407"/>
            <a:ext cx="1688199" cy="34255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Return of previous symptoms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0FD8F72-C56C-C745-84AA-E73AB2EF7F4B}"/>
              </a:ext>
            </a:extLst>
          </p:cNvPr>
          <p:cNvSpPr/>
          <p:nvPr/>
        </p:nvSpPr>
        <p:spPr>
          <a:xfrm>
            <a:off x="8190875" y="5266971"/>
            <a:ext cx="1688199" cy="3605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Up titrate rosuvastatin to: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B5FB594-9CB9-E34F-8FA8-11EB98E4CBCA}"/>
              </a:ext>
            </a:extLst>
          </p:cNvPr>
          <p:cNvSpPr/>
          <p:nvPr/>
        </p:nvSpPr>
        <p:spPr>
          <a:xfrm>
            <a:off x="7205369" y="5893181"/>
            <a:ext cx="1688199" cy="64217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bg1"/>
                </a:solidFill>
                <a:latin typeface="Arial"/>
                <a:cs typeface="Arial"/>
              </a:rPr>
              <a:t>High intensity: Rosuvastatin 20mg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EA0F3FB-70FC-7E4E-9959-DAA8C654737D}"/>
              </a:ext>
            </a:extLst>
          </p:cNvPr>
          <p:cNvSpPr/>
          <p:nvPr/>
        </p:nvSpPr>
        <p:spPr>
          <a:xfrm>
            <a:off x="9161054" y="5893182"/>
            <a:ext cx="1688199" cy="63600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Low intensity: Rosuvastatin 10mg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E4FA4B2-E361-6E41-BDDF-CC096E62C1C1}"/>
              </a:ext>
            </a:extLst>
          </p:cNvPr>
          <p:cNvSpPr/>
          <p:nvPr/>
        </p:nvSpPr>
        <p:spPr>
          <a:xfrm>
            <a:off x="343344" y="5539435"/>
            <a:ext cx="2590900" cy="103016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2"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Albuminuria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CKD 3 or worse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Erectile dysfunction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FH premature CVD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Hypertension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LDL&gt;2.6mmol/l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Psoriasis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Smoking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E2C8088-BE43-DA4F-8571-B2F3E0A63235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2861431" y="1028991"/>
            <a:ext cx="0" cy="3557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F2A0D16-C96B-4241-94A8-E76D25F9EDCB}"/>
              </a:ext>
            </a:extLst>
          </p:cNvPr>
          <p:cNvCxnSpPr>
            <a:endCxn id="12" idx="0"/>
          </p:cNvCxnSpPr>
          <p:nvPr/>
        </p:nvCxnSpPr>
        <p:spPr>
          <a:xfrm>
            <a:off x="6096000" y="1028991"/>
            <a:ext cx="821" cy="23450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746F946B-4B30-214A-9A80-85F03CD3ED78}"/>
              </a:ext>
            </a:extLst>
          </p:cNvPr>
          <p:cNvCxnSpPr>
            <a:cxnSpLocks/>
          </p:cNvCxnSpPr>
          <p:nvPr/>
        </p:nvCxnSpPr>
        <p:spPr>
          <a:xfrm flipH="1">
            <a:off x="7350329" y="1027768"/>
            <a:ext cx="13872" cy="33562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7FD982A-7D88-BC41-A60A-1C19A3FC5464}"/>
              </a:ext>
            </a:extLst>
          </p:cNvPr>
          <p:cNvCxnSpPr>
            <a:endCxn id="10" idx="0"/>
          </p:cNvCxnSpPr>
          <p:nvPr/>
        </p:nvCxnSpPr>
        <p:spPr>
          <a:xfrm>
            <a:off x="871952" y="2100025"/>
            <a:ext cx="2511" cy="275224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006697E4-3C76-1D48-BDE7-7F560F658107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3605339" y="2100025"/>
            <a:ext cx="0" cy="275224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67E44B34-8BE3-A147-BCC9-5518127B4E63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2361695" y="3090363"/>
            <a:ext cx="0" cy="266149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9EADC98E-EBF6-5846-BAF5-D0BC4289354D}"/>
              </a:ext>
            </a:extLst>
          </p:cNvPr>
          <p:cNvCxnSpPr>
            <a:stCxn id="11" idx="2"/>
            <a:endCxn id="15" idx="0"/>
          </p:cNvCxnSpPr>
          <p:nvPr/>
        </p:nvCxnSpPr>
        <p:spPr>
          <a:xfrm>
            <a:off x="3605339" y="3090363"/>
            <a:ext cx="0" cy="273951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D09583D4-2EED-6043-AB42-FA1C0F67010E}"/>
              </a:ext>
            </a:extLst>
          </p:cNvPr>
          <p:cNvCxnSpPr>
            <a:endCxn id="17" idx="0"/>
          </p:cNvCxnSpPr>
          <p:nvPr/>
        </p:nvCxnSpPr>
        <p:spPr>
          <a:xfrm>
            <a:off x="4842616" y="3090363"/>
            <a:ext cx="698" cy="273951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4E6C4498-381B-7B4A-97BA-E2441B0B259E}"/>
              </a:ext>
            </a:extLst>
          </p:cNvPr>
          <p:cNvCxnSpPr>
            <a:stCxn id="36" idx="2"/>
            <a:endCxn id="42" idx="0"/>
          </p:cNvCxnSpPr>
          <p:nvPr/>
        </p:nvCxnSpPr>
        <p:spPr>
          <a:xfrm flipH="1">
            <a:off x="2357808" y="4081528"/>
            <a:ext cx="3887" cy="302749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50735EB1-E27E-2F4E-B4B0-602E0B6A10E1}"/>
              </a:ext>
            </a:extLst>
          </p:cNvPr>
          <p:cNvCxnSpPr>
            <a:stCxn id="15" idx="2"/>
            <a:endCxn id="47" idx="0"/>
          </p:cNvCxnSpPr>
          <p:nvPr/>
        </p:nvCxnSpPr>
        <p:spPr>
          <a:xfrm flipH="1">
            <a:off x="3600212" y="4089331"/>
            <a:ext cx="5127" cy="294946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3A2C6080-5DD0-7442-9C2E-69BF5905AF31}"/>
              </a:ext>
            </a:extLst>
          </p:cNvPr>
          <p:cNvCxnSpPr>
            <a:stCxn id="51" idx="2"/>
            <a:endCxn id="52" idx="0"/>
          </p:cNvCxnSpPr>
          <p:nvPr/>
        </p:nvCxnSpPr>
        <p:spPr>
          <a:xfrm>
            <a:off x="10011897" y="1181100"/>
            <a:ext cx="0" cy="1596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Elbow Connector 100">
            <a:extLst>
              <a:ext uri="{FF2B5EF4-FFF2-40B4-BE49-F238E27FC236}">
                <a16:creationId xmlns:a16="http://schemas.microsoft.com/office/drawing/2014/main" id="{23BB5907-88CA-5A46-8B50-798269BCD683}"/>
              </a:ext>
            </a:extLst>
          </p:cNvPr>
          <p:cNvCxnSpPr>
            <a:stCxn id="52" idx="2"/>
            <a:endCxn id="53" idx="0"/>
          </p:cNvCxnSpPr>
          <p:nvPr/>
        </p:nvCxnSpPr>
        <p:spPr>
          <a:xfrm rot="5400000">
            <a:off x="9434043" y="1284257"/>
            <a:ext cx="178788" cy="976920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>
            <a:extLst>
              <a:ext uri="{FF2B5EF4-FFF2-40B4-BE49-F238E27FC236}">
                <a16:creationId xmlns:a16="http://schemas.microsoft.com/office/drawing/2014/main" id="{26878AF7-CBA4-6B41-B565-CC36C0AA11F5}"/>
              </a:ext>
            </a:extLst>
          </p:cNvPr>
          <p:cNvCxnSpPr>
            <a:stCxn id="52" idx="2"/>
            <a:endCxn id="55" idx="0"/>
          </p:cNvCxnSpPr>
          <p:nvPr/>
        </p:nvCxnSpPr>
        <p:spPr>
          <a:xfrm rot="16200000" flipH="1">
            <a:off x="10410440" y="1284780"/>
            <a:ext cx="178308" cy="97539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B2879BC5-9949-0A48-A685-FBB67183AE59}"/>
              </a:ext>
            </a:extLst>
          </p:cNvPr>
          <p:cNvCxnSpPr>
            <a:stCxn id="53" idx="2"/>
            <a:endCxn id="56" idx="0"/>
          </p:cNvCxnSpPr>
          <p:nvPr/>
        </p:nvCxnSpPr>
        <p:spPr>
          <a:xfrm flipH="1">
            <a:off x="9034976" y="2204662"/>
            <a:ext cx="1" cy="17615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3A34BD3D-B2C6-9747-BAF8-DB155C1EB34F}"/>
              </a:ext>
            </a:extLst>
          </p:cNvPr>
          <p:cNvCxnSpPr>
            <a:stCxn id="55" idx="2"/>
            <a:endCxn id="57" idx="0"/>
          </p:cNvCxnSpPr>
          <p:nvPr/>
        </p:nvCxnSpPr>
        <p:spPr>
          <a:xfrm>
            <a:off x="10987291" y="2204182"/>
            <a:ext cx="0" cy="1825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966C944A-95A1-9746-9913-85FCFF3BEF5E}"/>
              </a:ext>
            </a:extLst>
          </p:cNvPr>
          <p:cNvCxnSpPr>
            <a:stCxn id="56" idx="2"/>
            <a:endCxn id="68" idx="0"/>
          </p:cNvCxnSpPr>
          <p:nvPr/>
        </p:nvCxnSpPr>
        <p:spPr>
          <a:xfrm>
            <a:off x="9034976" y="2723365"/>
            <a:ext cx="0" cy="1724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0099D064-6777-8449-8ECA-D84B8F59575F}"/>
              </a:ext>
            </a:extLst>
          </p:cNvPr>
          <p:cNvCxnSpPr>
            <a:cxnSpLocks/>
            <a:stCxn id="57" idx="2"/>
            <a:endCxn id="58" idx="0"/>
          </p:cNvCxnSpPr>
          <p:nvPr/>
        </p:nvCxnSpPr>
        <p:spPr>
          <a:xfrm flipH="1">
            <a:off x="10987290" y="2729259"/>
            <a:ext cx="1" cy="1665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CBC05BD8-8FDF-634C-9521-C933D8F2A007}"/>
              </a:ext>
            </a:extLst>
          </p:cNvPr>
          <p:cNvSpPr txBox="1"/>
          <p:nvPr/>
        </p:nvSpPr>
        <p:spPr>
          <a:xfrm>
            <a:off x="9060376" y="3244943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8042D0D1-FD35-5540-85F2-E13FBDB8FB77}"/>
              </a:ext>
            </a:extLst>
          </p:cNvPr>
          <p:cNvCxnSpPr>
            <a:stCxn id="68" idx="2"/>
            <a:endCxn id="69" idx="0"/>
          </p:cNvCxnSpPr>
          <p:nvPr/>
        </p:nvCxnSpPr>
        <p:spPr>
          <a:xfrm>
            <a:off x="9034976" y="3262783"/>
            <a:ext cx="0" cy="1783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Elbow Connector 121">
            <a:extLst>
              <a:ext uri="{FF2B5EF4-FFF2-40B4-BE49-F238E27FC236}">
                <a16:creationId xmlns:a16="http://schemas.microsoft.com/office/drawing/2014/main" id="{C71F6C23-5497-294D-9E9C-EA0BC47A9680}"/>
              </a:ext>
            </a:extLst>
          </p:cNvPr>
          <p:cNvCxnSpPr>
            <a:stCxn id="68" idx="3"/>
            <a:endCxn id="57" idx="1"/>
          </p:cNvCxnSpPr>
          <p:nvPr/>
        </p:nvCxnSpPr>
        <p:spPr>
          <a:xfrm flipV="1">
            <a:off x="9879075" y="2557984"/>
            <a:ext cx="264116" cy="52129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CBF7957A-E5F5-F54C-9FCC-E60063EF84B3}"/>
              </a:ext>
            </a:extLst>
          </p:cNvPr>
          <p:cNvSpPr txBox="1"/>
          <p:nvPr/>
        </p:nvSpPr>
        <p:spPr>
          <a:xfrm>
            <a:off x="9790770" y="2710519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135C5789-8CE2-A842-A092-F7CA8219A0AA}"/>
              </a:ext>
            </a:extLst>
          </p:cNvPr>
          <p:cNvCxnSpPr>
            <a:cxnSpLocks/>
            <a:stCxn id="58" idx="2"/>
            <a:endCxn id="61" idx="0"/>
          </p:cNvCxnSpPr>
          <p:nvPr/>
        </p:nvCxnSpPr>
        <p:spPr>
          <a:xfrm>
            <a:off x="10987290" y="3262783"/>
            <a:ext cx="0" cy="1701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431E8648-6BA8-C246-A949-09ABD5700FD5}"/>
              </a:ext>
            </a:extLst>
          </p:cNvPr>
          <p:cNvCxnSpPr>
            <a:stCxn id="61" idx="2"/>
            <a:endCxn id="64" idx="0"/>
          </p:cNvCxnSpPr>
          <p:nvPr/>
        </p:nvCxnSpPr>
        <p:spPr>
          <a:xfrm>
            <a:off x="10987290" y="3802490"/>
            <a:ext cx="0" cy="2334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DCDA2F89-07AF-744C-874E-090D2DC710C9}"/>
              </a:ext>
            </a:extLst>
          </p:cNvPr>
          <p:cNvSpPr txBox="1"/>
          <p:nvPr/>
        </p:nvSpPr>
        <p:spPr>
          <a:xfrm>
            <a:off x="10989767" y="3777872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cxnSp>
        <p:nvCxnSpPr>
          <p:cNvPr id="131" name="Elbow Connector 130">
            <a:extLst>
              <a:ext uri="{FF2B5EF4-FFF2-40B4-BE49-F238E27FC236}">
                <a16:creationId xmlns:a16="http://schemas.microsoft.com/office/drawing/2014/main" id="{0F089CC3-1349-EE4A-A555-56DC7B04D680}"/>
              </a:ext>
            </a:extLst>
          </p:cNvPr>
          <p:cNvCxnSpPr>
            <a:stCxn id="129" idx="1"/>
            <a:endCxn id="63" idx="0"/>
          </p:cNvCxnSpPr>
          <p:nvPr/>
        </p:nvCxnSpPr>
        <p:spPr>
          <a:xfrm rot="10800000" flipV="1">
            <a:off x="9034977" y="3885593"/>
            <a:ext cx="1954791" cy="15030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40BBAA80-A8FD-C14F-A0E6-3D730449682D}"/>
              </a:ext>
            </a:extLst>
          </p:cNvPr>
          <p:cNvSpPr txBox="1"/>
          <p:nvPr/>
        </p:nvSpPr>
        <p:spPr>
          <a:xfrm>
            <a:off x="9848268" y="3730507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0174779D-DFF2-9B4A-AC36-980114661E89}"/>
              </a:ext>
            </a:extLst>
          </p:cNvPr>
          <p:cNvCxnSpPr>
            <a:stCxn id="64" idx="2"/>
            <a:endCxn id="71" idx="0"/>
          </p:cNvCxnSpPr>
          <p:nvPr/>
        </p:nvCxnSpPr>
        <p:spPr>
          <a:xfrm flipH="1">
            <a:off x="10987289" y="4587148"/>
            <a:ext cx="1" cy="1712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138">
            <a:extLst>
              <a:ext uri="{FF2B5EF4-FFF2-40B4-BE49-F238E27FC236}">
                <a16:creationId xmlns:a16="http://schemas.microsoft.com/office/drawing/2014/main" id="{940FD4C2-18BE-984B-8760-2A8F27234DFD}"/>
              </a:ext>
            </a:extLst>
          </p:cNvPr>
          <p:cNvSpPr/>
          <p:nvPr/>
        </p:nvSpPr>
        <p:spPr>
          <a:xfrm>
            <a:off x="10143189" y="5268439"/>
            <a:ext cx="1688199" cy="3605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/>
                <a:cs typeface="Arial"/>
              </a:rPr>
              <a:t>Discontinue statin and code intolerance </a:t>
            </a:r>
          </a:p>
        </p:txBody>
      </p:sp>
      <p:cxnSp>
        <p:nvCxnSpPr>
          <p:cNvPr id="141" name="Elbow Connector 140">
            <a:extLst>
              <a:ext uri="{FF2B5EF4-FFF2-40B4-BE49-F238E27FC236}">
                <a16:creationId xmlns:a16="http://schemas.microsoft.com/office/drawing/2014/main" id="{517F7C01-9C80-EF43-B736-85E4EC781A45}"/>
              </a:ext>
            </a:extLst>
          </p:cNvPr>
          <p:cNvCxnSpPr>
            <a:stCxn id="71" idx="2"/>
            <a:endCxn id="72" idx="0"/>
          </p:cNvCxnSpPr>
          <p:nvPr/>
        </p:nvCxnSpPr>
        <p:spPr>
          <a:xfrm rot="5400000">
            <a:off x="9928126" y="4207807"/>
            <a:ext cx="166013" cy="1952314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01E0502B-2689-8A4F-8962-FC7774CA988A}"/>
              </a:ext>
            </a:extLst>
          </p:cNvPr>
          <p:cNvCxnSpPr>
            <a:stCxn id="71" idx="2"/>
            <a:endCxn id="139" idx="0"/>
          </p:cNvCxnSpPr>
          <p:nvPr/>
        </p:nvCxnSpPr>
        <p:spPr>
          <a:xfrm>
            <a:off x="10987289" y="5100958"/>
            <a:ext cx="0" cy="1674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330C601E-9C90-BB41-8F68-9018A29BC180}"/>
              </a:ext>
            </a:extLst>
          </p:cNvPr>
          <p:cNvSpPr txBox="1"/>
          <p:nvPr/>
        </p:nvSpPr>
        <p:spPr>
          <a:xfrm>
            <a:off x="10987285" y="5082159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/>
              <a:t>Yes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14737F6E-EB45-BB4D-A2D8-21503DD9178F}"/>
              </a:ext>
            </a:extLst>
          </p:cNvPr>
          <p:cNvSpPr txBox="1"/>
          <p:nvPr/>
        </p:nvSpPr>
        <p:spPr>
          <a:xfrm>
            <a:off x="9842288" y="5019610"/>
            <a:ext cx="325730" cy="21544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800" dirty="0"/>
              <a:t>No</a:t>
            </a:r>
          </a:p>
        </p:txBody>
      </p:sp>
      <p:cxnSp>
        <p:nvCxnSpPr>
          <p:cNvPr id="147" name="Elbow Connector 146">
            <a:extLst>
              <a:ext uri="{FF2B5EF4-FFF2-40B4-BE49-F238E27FC236}">
                <a16:creationId xmlns:a16="http://schemas.microsoft.com/office/drawing/2014/main" id="{C0501376-5831-C844-B5F7-D0625B52934C}"/>
              </a:ext>
            </a:extLst>
          </p:cNvPr>
          <p:cNvCxnSpPr>
            <a:cxnSpLocks/>
            <a:stCxn id="72" idx="2"/>
            <a:endCxn id="74" idx="0"/>
          </p:cNvCxnSpPr>
          <p:nvPr/>
        </p:nvCxnSpPr>
        <p:spPr>
          <a:xfrm rot="5400000">
            <a:off x="8409369" y="5267575"/>
            <a:ext cx="265706" cy="98550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Elbow Connector 148">
            <a:extLst>
              <a:ext uri="{FF2B5EF4-FFF2-40B4-BE49-F238E27FC236}">
                <a16:creationId xmlns:a16="http://schemas.microsoft.com/office/drawing/2014/main" id="{D1EB1A6B-34A1-CD41-A641-BB64A2178E8C}"/>
              </a:ext>
            </a:extLst>
          </p:cNvPr>
          <p:cNvCxnSpPr>
            <a:cxnSpLocks/>
            <a:stCxn id="72" idx="2"/>
            <a:endCxn id="75" idx="0"/>
          </p:cNvCxnSpPr>
          <p:nvPr/>
        </p:nvCxnSpPr>
        <p:spPr>
          <a:xfrm rot="16200000" flipH="1">
            <a:off x="9387211" y="5275238"/>
            <a:ext cx="265707" cy="970179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4F440BE0-94F5-E64C-BBC0-EFF1D252C850}"/>
              </a:ext>
            </a:extLst>
          </p:cNvPr>
          <p:cNvSpPr txBox="1"/>
          <p:nvPr/>
        </p:nvSpPr>
        <p:spPr>
          <a:xfrm>
            <a:off x="10592554" y="6642556"/>
            <a:ext cx="1599446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dirty="0"/>
              <a:t>Affinity Care PCN December 2021</a:t>
            </a:r>
          </a:p>
        </p:txBody>
      </p:sp>
    </p:spTree>
    <p:extLst>
      <p:ext uri="{BB962C8B-B14F-4D97-AF65-F5344CB8AC3E}">
        <p14:creationId xmlns:p14="http://schemas.microsoft.com/office/powerpoint/2010/main" val="3101330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905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1179</Words>
  <Application>Microsoft Macintosh PowerPoint</Application>
  <PresentationFormat>Widescreen</PresentationFormat>
  <Paragraphs>250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Affinity Care Lipid Pathway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Fay</dc:creator>
  <cp:lastModifiedBy>Matthew Fay</cp:lastModifiedBy>
  <cp:revision>38</cp:revision>
  <dcterms:created xsi:type="dcterms:W3CDTF">2020-05-12T15:04:06Z</dcterms:created>
  <dcterms:modified xsi:type="dcterms:W3CDTF">2022-07-21T10:38:41Z</dcterms:modified>
</cp:coreProperties>
</file>