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74" r:id="rId2"/>
    <p:sldId id="1165" r:id="rId3"/>
    <p:sldId id="1166" r:id="rId4"/>
    <p:sldId id="116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87" autoAdjust="0"/>
    <p:restoredTop sz="94673"/>
  </p:normalViewPr>
  <p:slideViewPr>
    <p:cSldViewPr snapToGrid="0" snapToObjects="1">
      <p:cViewPr>
        <p:scale>
          <a:sx n="75" d="100"/>
          <a:sy n="75" d="100"/>
        </p:scale>
        <p:origin x="1296" y="8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449CD-8923-BB45-B9A7-B6D9D1ECF53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87F87-346B-534A-BF19-A6BFBC03A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8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8B0C2-23E3-49A4-A969-F43633630B9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778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C6C9B-8D4A-AF4E-BBE7-A77F68329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D33560-2E80-8A4B-8EB6-E2D118798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BCD52-7775-144C-9A17-F16D809D5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959A6-25A1-D545-A9C7-AB945E07D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3CCBD-8DE4-F241-AC70-4D297F2F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9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1E4E-08AA-A845-9EDE-D805E8625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7E2A8D-B94D-894C-8947-7EA415879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36825-9FC9-D642-9213-71CCA8768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5A1CA-2021-D643-BAC7-B759393EC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98DEB-C530-E547-874C-26081598B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93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4E9D1E-8C73-9349-8CD1-85B7AB5F38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02CE64-5ECA-C149-AED2-2381F2EB5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414EA-E94D-BD42-87CF-5506B8D8F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9D41F-D44B-C447-8E7C-38AC00D60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455AD-6EA0-C04C-98BC-211F5867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51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6465-EAE3-7041-B46C-ECB18185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9FEF5-8B16-374C-9FBD-70712BFD5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08E8E-676B-894D-B45A-217131B8D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A1AB4-1AEF-6A42-8592-368A1AC18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2522E-BE3C-6F4C-9006-03F37BF5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87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103AA-35F5-C340-BD2B-ECFE36924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5A001-ECE1-FE40-93A5-5254923EB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9FE8A-92F8-7E47-B547-1D7004730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6F91E-937F-4C4E-BE93-B92D0BBDA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E0A60-2785-7847-8022-EDD1B45E9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4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FF9C2-78D7-5941-B453-8BCDC1BA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EBDBB-5F73-3E41-820D-7B08266838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10098-C227-4F4B-8890-3A8DBE380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E2E438-ED69-D848-8775-862D9FD98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0F140-F1DB-6F42-B48E-345316946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629A4-A3D1-D14B-A3D5-00E06036F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6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31EA6-FA73-6644-B456-14B97A9E1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EE9A6-357C-1C42-98F8-8E7D51AC8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C72794-D619-B841-92C3-CC881B9D0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992C89-D254-E746-84B2-90E67F697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9E391D-1671-444A-962C-5B843C10B1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0AE229-3962-7B4A-ADE2-AB06213B5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CCDAE9-7495-9E47-91F9-C99102327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27D912-375C-B74E-A766-13297387F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2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ABC90-2489-1A46-B13B-BFD0E9095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8EFB2E-F7C4-A64C-8CEC-2B5871A66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025B74-0BC3-6B43-85C0-8B0361583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6C65CE-9DA8-334F-B68A-6CB8F138B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778A89-79A1-454A-94B2-BD22490A6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4DF144-6876-2B48-8F3A-38EBD3CE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2CEB06-0973-CD49-A15F-77B686180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18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EAEA7-F007-2540-A717-C419CF993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1D38F-C04E-7F44-9F4D-DBE033BF5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E9BDB-A30C-FD44-A3C4-6CD41F94E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92E3BB-40BA-B345-A08A-D659E201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CC99B-4EEE-3746-89AB-E388F4287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CDDAC-7B55-254C-A411-0A35BF3ED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7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B54BF-117F-0248-B59E-7F2847116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49E377-8B5C-2D4F-A4F0-7E80F2D99B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58069A-FCD5-7143-94E8-9A3873460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8307A-6AA7-B94A-8A57-8617BB58C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BF5ECC-A5B0-ED4F-9796-4C4DDF9BF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06A51-32AB-0C46-8E2F-4251BC5C4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2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BE9800-D2D4-BC42-A057-DFD396F8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67A3F-E26F-5D47-8CE2-A9FFB7C7B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4DB01-AB81-0345-800C-2191A915E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50716-FFD5-744E-A154-104236376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42D9C-2908-9846-96C1-F869C8B64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91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2429" y="679246"/>
            <a:ext cx="3046101" cy="246221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</a:rPr>
              <a:t>Patient presents with Breathlessness</a:t>
            </a:r>
            <a:endParaRPr lang="en-US" sz="1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4819" y="5497481"/>
            <a:ext cx="1367625" cy="120032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marL="171450" indent="-171450" defTabSz="457200"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Calibri"/>
              </a:rPr>
              <a:t>Review medication and stop or minimize fluid retaining medication</a:t>
            </a:r>
          </a:p>
          <a:p>
            <a:pPr marL="171450" indent="-171450" defTabSz="457200"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Calibri"/>
              </a:rPr>
              <a:t>Use diuretics to reduce symptoms. </a:t>
            </a:r>
          </a:p>
          <a:p>
            <a:pPr marL="171450" indent="-171450" defTabSz="457200">
              <a:buFont typeface="Arial" panose="020B0604020202020204" pitchFamily="34" charset="0"/>
              <a:buChar char="•"/>
              <a:defRPr/>
            </a:pPr>
            <a:r>
              <a:rPr lang="en-US" sz="900" dirty="0">
                <a:solidFill>
                  <a:prstClr val="black"/>
                </a:solidFill>
                <a:latin typeface="Calibri"/>
              </a:rPr>
              <a:t>Blood pressure control is paramount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372429" y="1136196"/>
            <a:ext cx="1523051" cy="93871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Take a history </a:t>
            </a:r>
          </a:p>
          <a:p>
            <a:r>
              <a:rPr lang="en-GB" sz="900" i="1" dirty="0">
                <a:solidFill>
                  <a:srgbClr val="000000"/>
                </a:solidFill>
              </a:rPr>
              <a:t>Key Symptoms</a:t>
            </a:r>
            <a:r>
              <a:rPr lang="en-GB" sz="900" b="1" dirty="0">
                <a:solidFill>
                  <a:srgbClr val="000000"/>
                </a:solidFill>
              </a:rPr>
              <a:t>:</a:t>
            </a:r>
          </a:p>
          <a:p>
            <a:r>
              <a:rPr lang="en-GB" sz="900" dirty="0">
                <a:solidFill>
                  <a:srgbClr val="000000"/>
                </a:solidFill>
              </a:rPr>
              <a:t>• SOB on exertion</a:t>
            </a:r>
          </a:p>
          <a:p>
            <a:r>
              <a:rPr lang="en-GB" sz="900" dirty="0">
                <a:solidFill>
                  <a:srgbClr val="000000"/>
                </a:solidFill>
              </a:rPr>
              <a:t>• Orthopnoea</a:t>
            </a:r>
          </a:p>
          <a:p>
            <a:r>
              <a:rPr lang="en-GB" sz="900" dirty="0">
                <a:solidFill>
                  <a:srgbClr val="000000"/>
                </a:solidFill>
              </a:rPr>
              <a:t>• </a:t>
            </a:r>
            <a:r>
              <a:rPr lang="en-GB" sz="900" dirty="0" err="1">
                <a:solidFill>
                  <a:srgbClr val="000000"/>
                </a:solidFill>
              </a:rPr>
              <a:t>Nocturia</a:t>
            </a:r>
            <a:endParaRPr lang="en-GB" sz="900" dirty="0">
              <a:solidFill>
                <a:srgbClr val="000000"/>
              </a:solidFill>
            </a:endParaRPr>
          </a:p>
          <a:p>
            <a:r>
              <a:rPr lang="en-GB" sz="900" dirty="0">
                <a:solidFill>
                  <a:srgbClr val="000000"/>
                </a:solidFill>
              </a:rPr>
              <a:t>• PND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3517864" y="4211562"/>
            <a:ext cx="973480" cy="553998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000" dirty="0">
                <a:solidFill>
                  <a:schemeClr val="bg1"/>
                </a:solidFill>
              </a:rPr>
              <a:t>Consider alternative diagnosis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0633" y="2680352"/>
            <a:ext cx="3046103" cy="55508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90000" bIns="46800" numCol="1" rtlCol="0" anchor="t" anchorCtr="1">
            <a:noAutofit/>
          </a:bodyPr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Investigation</a:t>
            </a:r>
          </a:p>
          <a:p>
            <a:r>
              <a:rPr lang="en-US" sz="1000" dirty="0">
                <a:solidFill>
                  <a:schemeClr val="tx1"/>
                </a:solidFill>
              </a:rPr>
              <a:t>FBC, U&amp;Es, LFTs, Hba1c, Lipids, TFT, ECG ,*NT-</a:t>
            </a:r>
            <a:r>
              <a:rPr lang="en-US" sz="1000" dirty="0" err="1">
                <a:solidFill>
                  <a:schemeClr val="tx1"/>
                </a:solidFill>
              </a:rPr>
              <a:t>ProBNP</a:t>
            </a:r>
            <a:r>
              <a:rPr lang="en-US" sz="1000" dirty="0">
                <a:solidFill>
                  <a:schemeClr val="tx1"/>
                </a:solidFill>
              </a:rPr>
              <a:t> &amp; </a:t>
            </a:r>
            <a:r>
              <a:rPr lang="en-GB" sz="1000" dirty="0">
                <a:solidFill>
                  <a:schemeClr val="tx1"/>
                </a:solidFill>
              </a:rPr>
              <a:t>Chest X-ray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70633" y="3461088"/>
            <a:ext cx="958468" cy="6100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1"/>
          <a:lstStyle/>
          <a:p>
            <a:pPr algn="ctr"/>
            <a:r>
              <a:rPr lang="en-GB" sz="1000" b="1" dirty="0" err="1">
                <a:solidFill>
                  <a:srgbClr val="000000"/>
                </a:solidFill>
                <a:cs typeface="Arial"/>
              </a:rPr>
              <a:t>ProBNP</a:t>
            </a:r>
            <a:endParaRPr lang="en-GB" sz="1000" b="1" dirty="0">
              <a:solidFill>
                <a:srgbClr val="000000"/>
              </a:solidFill>
              <a:cs typeface="Arial"/>
            </a:endParaRPr>
          </a:p>
          <a:p>
            <a:pPr algn="ctr"/>
            <a:r>
              <a:rPr lang="en-GB" sz="1000" dirty="0">
                <a:solidFill>
                  <a:srgbClr val="000000"/>
                </a:solidFill>
                <a:cs typeface="Arial"/>
              </a:rPr>
              <a:t>&gt; 2001pg/ml</a:t>
            </a:r>
          </a:p>
          <a:p>
            <a:pPr algn="ctr"/>
            <a:r>
              <a:rPr lang="en-GB" sz="1000" dirty="0">
                <a:solidFill>
                  <a:prstClr val="black"/>
                </a:solidFill>
              </a:rPr>
              <a:t>2 week </a:t>
            </a:r>
            <a:r>
              <a:rPr lang="en-GB" sz="1000" b="1" dirty="0">
                <a:solidFill>
                  <a:prstClr val="black"/>
                </a:solidFill>
              </a:rPr>
              <a:t>Urgent </a:t>
            </a:r>
            <a:r>
              <a:rPr lang="en-GB" sz="1000" dirty="0">
                <a:solidFill>
                  <a:prstClr val="black"/>
                </a:solidFill>
              </a:rPr>
              <a:t>echo referral</a:t>
            </a:r>
            <a:endParaRPr lang="en-US" sz="1000" dirty="0">
              <a:solidFill>
                <a:prstClr val="black"/>
              </a:solidFill>
            </a:endParaRPr>
          </a:p>
          <a:p>
            <a:pPr algn="ctr"/>
            <a:endParaRPr lang="en-GB" sz="10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414775" y="3462102"/>
            <a:ext cx="968407" cy="60889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1000" b="1" dirty="0" err="1">
                <a:solidFill>
                  <a:srgbClr val="000000"/>
                </a:solidFill>
                <a:cs typeface="Arial"/>
              </a:rPr>
              <a:t>ProBNP</a:t>
            </a:r>
            <a:endParaRPr lang="en-GB" sz="1000" b="1" dirty="0">
              <a:solidFill>
                <a:srgbClr val="000000"/>
              </a:solidFill>
              <a:cs typeface="Arial"/>
            </a:endParaRPr>
          </a:p>
          <a:p>
            <a:pPr algn="ctr"/>
            <a:r>
              <a:rPr lang="en-GB" sz="1000" dirty="0">
                <a:solidFill>
                  <a:srgbClr val="000000"/>
                </a:solidFill>
                <a:cs typeface="Arial"/>
              </a:rPr>
              <a:t>400–2000pg/ml</a:t>
            </a:r>
          </a:p>
          <a:p>
            <a:pPr algn="ctr"/>
            <a:r>
              <a:rPr lang="en-US" sz="1000" dirty="0">
                <a:solidFill>
                  <a:prstClr val="black"/>
                </a:solidFill>
              </a:rPr>
              <a:t>6 week echo referral</a:t>
            </a:r>
          </a:p>
          <a:p>
            <a:pPr algn="ctr"/>
            <a:endParaRPr lang="en-GB" sz="1000" dirty="0">
              <a:solidFill>
                <a:srgbClr val="000000"/>
              </a:solidFill>
              <a:cs typeface="Arial"/>
            </a:endParaRPr>
          </a:p>
          <a:p>
            <a:pPr algn="ctr"/>
            <a:r>
              <a:rPr lang="en-GB" sz="1000" dirty="0">
                <a:solidFill>
                  <a:srgbClr val="000000"/>
                </a:solidFill>
                <a:cs typeface="Arial"/>
              </a:rPr>
              <a:t> </a:t>
            </a:r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3522937" y="3462102"/>
            <a:ext cx="968407" cy="60889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1000" b="1" dirty="0" err="1">
                <a:solidFill>
                  <a:schemeClr val="tx1"/>
                </a:solidFill>
                <a:cs typeface="Arial"/>
              </a:rPr>
              <a:t>ProBNP</a:t>
            </a:r>
            <a:r>
              <a:rPr lang="en-GB" sz="1000" dirty="0">
                <a:solidFill>
                  <a:schemeClr val="tx1"/>
                </a:solidFill>
                <a:cs typeface="Arial"/>
              </a:rPr>
              <a:t> 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cs typeface="Arial"/>
              </a:rPr>
              <a:t>&lt;399 </a:t>
            </a:r>
            <a:r>
              <a:rPr lang="en-GB" sz="1000" dirty="0" err="1">
                <a:solidFill>
                  <a:schemeClr val="tx1"/>
                </a:solidFill>
                <a:cs typeface="Arial"/>
              </a:rPr>
              <a:t>pg</a:t>
            </a:r>
            <a:r>
              <a:rPr lang="en-GB" sz="1000" dirty="0">
                <a:solidFill>
                  <a:schemeClr val="tx1"/>
                </a:solidFill>
                <a:cs typeface="Arial"/>
              </a:rPr>
              <a:t>/ml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0709C58-9F4E-2345-9153-398E743365A2}"/>
              </a:ext>
            </a:extLst>
          </p:cNvPr>
          <p:cNvSpPr txBox="1"/>
          <p:nvPr/>
        </p:nvSpPr>
        <p:spPr>
          <a:xfrm>
            <a:off x="10113264" y="6590088"/>
            <a:ext cx="2078736" cy="21544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Westcliffe Cardiology Service  April 2021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8C2B7F8-0838-5142-A6A4-7F77DEEA76B7}"/>
              </a:ext>
            </a:extLst>
          </p:cNvPr>
          <p:cNvSpPr/>
          <p:nvPr/>
        </p:nvSpPr>
        <p:spPr>
          <a:xfrm>
            <a:off x="2468856" y="3459846"/>
            <a:ext cx="968407" cy="61213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t" anchorCtr="0"/>
          <a:lstStyle/>
          <a:p>
            <a:pPr algn="ctr" defTabSz="457200">
              <a:defRPr/>
            </a:pPr>
            <a:r>
              <a:rPr lang="en-GB" sz="1000" dirty="0">
                <a:solidFill>
                  <a:prstClr val="black"/>
                </a:solidFill>
              </a:rPr>
              <a:t>* </a:t>
            </a:r>
            <a:r>
              <a:rPr lang="en-GB" sz="1000" b="1" dirty="0">
                <a:solidFill>
                  <a:prstClr val="black"/>
                </a:solidFill>
              </a:rPr>
              <a:t>No </a:t>
            </a:r>
            <a:r>
              <a:rPr lang="en-GB" sz="1000" b="1" dirty="0" err="1">
                <a:solidFill>
                  <a:prstClr val="black"/>
                </a:solidFill>
              </a:rPr>
              <a:t>ProBNP</a:t>
            </a:r>
            <a:r>
              <a:rPr lang="en-GB" sz="1000" b="1" dirty="0">
                <a:solidFill>
                  <a:prstClr val="black"/>
                </a:solidFill>
              </a:rPr>
              <a:t> </a:t>
            </a:r>
            <a:r>
              <a:rPr lang="en-GB" sz="1000" dirty="0">
                <a:solidFill>
                  <a:prstClr val="black"/>
                </a:solidFill>
              </a:rPr>
              <a:t>with Pre-existing </a:t>
            </a:r>
          </a:p>
          <a:p>
            <a:pPr algn="ctr" defTabSz="457200">
              <a:defRPr/>
            </a:pPr>
            <a:r>
              <a:rPr lang="en-GB" sz="1000" dirty="0">
                <a:solidFill>
                  <a:prstClr val="black"/>
                </a:solidFill>
              </a:rPr>
              <a:t>IHD or AF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EB78FF-DF4E-3642-93B9-C9EF27760B4A}"/>
              </a:ext>
            </a:extLst>
          </p:cNvPr>
          <p:cNvSpPr/>
          <p:nvPr/>
        </p:nvSpPr>
        <p:spPr>
          <a:xfrm>
            <a:off x="381850" y="4210667"/>
            <a:ext cx="3034885" cy="55489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Echocardiography performed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A2F731A-2264-FC47-B9C4-607DA4743795}"/>
              </a:ext>
            </a:extLst>
          </p:cNvPr>
          <p:cNvSpPr/>
          <p:nvPr/>
        </p:nvSpPr>
        <p:spPr>
          <a:xfrm>
            <a:off x="1896913" y="4912451"/>
            <a:ext cx="1353568" cy="355266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GB" sz="1000" b="1" dirty="0" err="1">
                <a:solidFill>
                  <a:schemeClr val="bg1"/>
                </a:solidFill>
                <a:cs typeface="Arial"/>
              </a:rPr>
              <a:t>HFrEF</a:t>
            </a:r>
            <a:r>
              <a:rPr lang="en-GB" sz="1000" b="1" dirty="0">
                <a:solidFill>
                  <a:schemeClr val="bg1"/>
                </a:solidFill>
                <a:cs typeface="Arial"/>
              </a:rPr>
              <a:t> confirmed</a:t>
            </a:r>
            <a:endParaRPr lang="en-US" sz="1000" dirty="0">
              <a:solidFill>
                <a:schemeClr val="bg1"/>
              </a:solidFill>
            </a:endParaRPr>
          </a:p>
          <a:p>
            <a:pPr algn="ctr"/>
            <a:endParaRPr lang="en-GB" sz="10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F208B6A-4E3D-8C48-A360-F9EC8927D541}"/>
              </a:ext>
            </a:extLst>
          </p:cNvPr>
          <p:cNvSpPr/>
          <p:nvPr/>
        </p:nvSpPr>
        <p:spPr>
          <a:xfrm>
            <a:off x="3520798" y="4902890"/>
            <a:ext cx="968407" cy="362161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defTabSz="457200">
              <a:defRPr/>
            </a:pPr>
            <a:r>
              <a:rPr lang="en-GB" sz="1000" b="1" dirty="0">
                <a:solidFill>
                  <a:schemeClr val="bg1"/>
                </a:solidFill>
              </a:rPr>
              <a:t>No LV </a:t>
            </a:r>
          </a:p>
          <a:p>
            <a:pPr algn="ctr" defTabSz="457200">
              <a:defRPr/>
            </a:pPr>
            <a:r>
              <a:rPr lang="en-GB" sz="1000" b="1" dirty="0">
                <a:solidFill>
                  <a:schemeClr val="bg1"/>
                </a:solidFill>
              </a:rPr>
              <a:t>dysfunction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AEBA6D7-1298-2C43-8EB3-674325DEA926}"/>
              </a:ext>
            </a:extLst>
          </p:cNvPr>
          <p:cNvSpPr/>
          <p:nvPr/>
        </p:nvSpPr>
        <p:spPr>
          <a:xfrm>
            <a:off x="381849" y="4912451"/>
            <a:ext cx="1353567" cy="362161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GB" sz="1000" b="1" dirty="0" err="1">
                <a:solidFill>
                  <a:srgbClr val="000000"/>
                </a:solidFill>
                <a:cs typeface="Arial"/>
              </a:rPr>
              <a:t>HFpEF</a:t>
            </a:r>
            <a:r>
              <a:rPr lang="en-GB" sz="1000" b="1" dirty="0">
                <a:solidFill>
                  <a:srgbClr val="000000"/>
                </a:solidFill>
                <a:cs typeface="Arial"/>
              </a:rPr>
              <a:t> confirmed</a:t>
            </a:r>
            <a:endParaRPr lang="en-US" sz="1000" dirty="0">
              <a:solidFill>
                <a:prstClr val="black"/>
              </a:solidFill>
            </a:endParaRPr>
          </a:p>
          <a:p>
            <a:pPr algn="ctr"/>
            <a:endParaRPr lang="en-GB" sz="1000" dirty="0">
              <a:solidFill>
                <a:srgbClr val="000000"/>
              </a:solidFill>
              <a:cs typeface="Arial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CFEC4D8-78A4-1B47-B470-CF467C129E1C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1895480" y="925467"/>
            <a:ext cx="0" cy="22939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CBC8380-2D4F-1A48-8C44-2184FDDEFC38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1893685" y="2074915"/>
            <a:ext cx="0" cy="60543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312498F-3734-4D4C-AEC3-2D66CE4FD9BB}"/>
              </a:ext>
            </a:extLst>
          </p:cNvPr>
          <p:cNvCxnSpPr>
            <a:cxnSpLocks/>
            <a:endCxn id="31" idx="0"/>
          </p:cNvCxnSpPr>
          <p:nvPr/>
        </p:nvCxnSpPr>
        <p:spPr>
          <a:xfrm>
            <a:off x="849867" y="3235440"/>
            <a:ext cx="0" cy="22564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12F551E-5539-4444-83D4-D4549BFCF4C8}"/>
              </a:ext>
            </a:extLst>
          </p:cNvPr>
          <p:cNvCxnSpPr>
            <a:stCxn id="15" idx="2"/>
            <a:endCxn id="67" idx="0"/>
          </p:cNvCxnSpPr>
          <p:nvPr/>
        </p:nvCxnSpPr>
        <p:spPr>
          <a:xfrm>
            <a:off x="1893685" y="3235440"/>
            <a:ext cx="5294" cy="22666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73F98E9-F8D6-5646-935D-892D30A0D61E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2953060" y="3235440"/>
            <a:ext cx="0" cy="22440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>
            <a:extLst>
              <a:ext uri="{FF2B5EF4-FFF2-40B4-BE49-F238E27FC236}">
                <a16:creationId xmlns:a16="http://schemas.microsoft.com/office/drawing/2014/main" id="{20206328-F17C-6D4E-8804-CC1109834F93}"/>
              </a:ext>
            </a:extLst>
          </p:cNvPr>
          <p:cNvCxnSpPr>
            <a:cxnSpLocks/>
            <a:endCxn id="68" idx="0"/>
          </p:cNvCxnSpPr>
          <p:nvPr/>
        </p:nvCxnSpPr>
        <p:spPr>
          <a:xfrm>
            <a:off x="3410988" y="3078026"/>
            <a:ext cx="596153" cy="384076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0CEB515-DA5B-4446-9E94-A0F5136CA11C}"/>
              </a:ext>
            </a:extLst>
          </p:cNvPr>
          <p:cNvCxnSpPr>
            <a:stCxn id="31" idx="2"/>
          </p:cNvCxnSpPr>
          <p:nvPr/>
        </p:nvCxnSpPr>
        <p:spPr>
          <a:xfrm>
            <a:off x="849867" y="4071163"/>
            <a:ext cx="0" cy="13950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3C9A06C-55CA-FC45-AEC2-D5B52D5CAD32}"/>
              </a:ext>
            </a:extLst>
          </p:cNvPr>
          <p:cNvCxnSpPr>
            <a:stCxn id="67" idx="2"/>
          </p:cNvCxnSpPr>
          <p:nvPr/>
        </p:nvCxnSpPr>
        <p:spPr>
          <a:xfrm flipH="1">
            <a:off x="1893685" y="4070994"/>
            <a:ext cx="5294" cy="13967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0552272-3250-AD4B-AB0A-026B2137A38D}"/>
              </a:ext>
            </a:extLst>
          </p:cNvPr>
          <p:cNvCxnSpPr>
            <a:stCxn id="55" idx="2"/>
          </p:cNvCxnSpPr>
          <p:nvPr/>
        </p:nvCxnSpPr>
        <p:spPr>
          <a:xfrm flipH="1">
            <a:off x="2948089" y="4071976"/>
            <a:ext cx="4971" cy="13869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23CB6787-2DA3-4848-8109-69E5FBA52F7C}"/>
              </a:ext>
            </a:extLst>
          </p:cNvPr>
          <p:cNvCxnSpPr>
            <a:stCxn id="68" idx="2"/>
            <a:endCxn id="163" idx="0"/>
          </p:cNvCxnSpPr>
          <p:nvPr/>
        </p:nvCxnSpPr>
        <p:spPr>
          <a:xfrm flipH="1">
            <a:off x="4004604" y="4070994"/>
            <a:ext cx="2537" cy="14056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6AF236E1-2BFF-6049-89E4-EA61C6EE2380}"/>
              </a:ext>
            </a:extLst>
          </p:cNvPr>
          <p:cNvSpPr txBox="1"/>
          <p:nvPr/>
        </p:nvSpPr>
        <p:spPr>
          <a:xfrm>
            <a:off x="1893684" y="5497482"/>
            <a:ext cx="1353568" cy="120032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 tIns="72000" anchor="ctr">
            <a:no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Initiate treatment and secondary prevention as per next pathway even if onward referral considered/underway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EEB60A3-239B-9A42-9C30-E6054A7B9063}"/>
              </a:ext>
            </a:extLst>
          </p:cNvPr>
          <p:cNvSpPr txBox="1"/>
          <p:nvPr/>
        </p:nvSpPr>
        <p:spPr>
          <a:xfrm>
            <a:off x="4788221" y="671363"/>
            <a:ext cx="4107030" cy="246221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000" dirty="0">
                <a:solidFill>
                  <a:prstClr val="black"/>
                </a:solidFill>
              </a:rPr>
              <a:t>Patient presents with peripheral </a:t>
            </a:r>
            <a:r>
              <a:rPr lang="en-US" sz="1000" dirty="0" err="1">
                <a:solidFill>
                  <a:prstClr val="black"/>
                </a:solidFill>
              </a:rPr>
              <a:t>oedema</a:t>
            </a:r>
            <a:endParaRPr lang="en-US" sz="10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55195E7-BB5A-A742-8F31-7F1957743DB0}"/>
              </a:ext>
            </a:extLst>
          </p:cNvPr>
          <p:cNvSpPr/>
          <p:nvPr/>
        </p:nvSpPr>
        <p:spPr>
          <a:xfrm>
            <a:off x="6875919" y="1136197"/>
            <a:ext cx="2036340" cy="2649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Unilateral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10C816E-EA2B-024C-B828-DA973BE53480}"/>
              </a:ext>
            </a:extLst>
          </p:cNvPr>
          <p:cNvSpPr/>
          <p:nvPr/>
        </p:nvSpPr>
        <p:spPr>
          <a:xfrm>
            <a:off x="4803688" y="1136197"/>
            <a:ext cx="1997346" cy="2649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Bilateral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0DB5611-6673-3243-81E3-BFB6CB17D995}"/>
              </a:ext>
            </a:extLst>
          </p:cNvPr>
          <p:cNvSpPr/>
          <p:nvPr/>
        </p:nvSpPr>
        <p:spPr>
          <a:xfrm>
            <a:off x="6865438" y="1631175"/>
            <a:ext cx="996525" cy="37028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Impaired venous flow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8BC5F43-3795-8846-8644-BE8E3F9A3E2E}"/>
              </a:ext>
            </a:extLst>
          </p:cNvPr>
          <p:cNvSpPr/>
          <p:nvPr/>
        </p:nvSpPr>
        <p:spPr>
          <a:xfrm>
            <a:off x="6865438" y="2115594"/>
            <a:ext cx="996525" cy="591178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Consider: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-Thrombosis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-Pelvic tumour</a:t>
            </a:r>
          </a:p>
          <a:p>
            <a:pPr>
              <a:lnSpc>
                <a:spcPct val="90000"/>
              </a:lnSpc>
            </a:pPr>
            <a:endParaRPr lang="en-GB" altLang="en-US" sz="1000" dirty="0">
              <a:solidFill>
                <a:schemeClr val="bg1"/>
              </a:solidFill>
            </a:endParaRPr>
          </a:p>
          <a:p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DD2DFC1-6B80-FF4F-B5A2-9B8D108CED88}"/>
              </a:ext>
            </a:extLst>
          </p:cNvPr>
          <p:cNvSpPr/>
          <p:nvPr/>
        </p:nvSpPr>
        <p:spPr>
          <a:xfrm>
            <a:off x="7926367" y="1631175"/>
            <a:ext cx="996525" cy="37028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Normal </a:t>
            </a:r>
          </a:p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venous flow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81BE0CC-02BE-754B-A5F4-EA8FFFAA77A7}"/>
              </a:ext>
            </a:extLst>
          </p:cNvPr>
          <p:cNvSpPr/>
          <p:nvPr/>
        </p:nvSpPr>
        <p:spPr>
          <a:xfrm>
            <a:off x="7926366" y="2122104"/>
            <a:ext cx="996526" cy="591178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Consider: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-Lymphoedema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-Baker’s cyst</a:t>
            </a:r>
          </a:p>
          <a:p>
            <a:pPr>
              <a:lnSpc>
                <a:spcPct val="90000"/>
              </a:lnSpc>
            </a:pPr>
            <a:endParaRPr lang="en-GB" altLang="en-US" sz="1000" dirty="0">
              <a:solidFill>
                <a:schemeClr val="bg1"/>
              </a:solidFill>
            </a:endParaRPr>
          </a:p>
          <a:p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BC9756B-3428-EB4E-80FC-30ABD7B17D75}"/>
              </a:ext>
            </a:extLst>
          </p:cNvPr>
          <p:cNvSpPr/>
          <p:nvPr/>
        </p:nvSpPr>
        <p:spPr>
          <a:xfrm>
            <a:off x="5834563" y="1631175"/>
            <a:ext cx="966471" cy="37028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No elevation of JVP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5D50F58-40C6-5F4E-AAD2-7D6BB0FA61CD}"/>
              </a:ext>
            </a:extLst>
          </p:cNvPr>
          <p:cNvSpPr/>
          <p:nvPr/>
        </p:nvSpPr>
        <p:spPr>
          <a:xfrm>
            <a:off x="4803688" y="1627424"/>
            <a:ext cx="966471" cy="37028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Elevated JVP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6AD42E7-E414-3D44-A98E-745C49BF464A}"/>
              </a:ext>
            </a:extLst>
          </p:cNvPr>
          <p:cNvSpPr/>
          <p:nvPr/>
        </p:nvSpPr>
        <p:spPr>
          <a:xfrm>
            <a:off x="3849174" y="2108152"/>
            <a:ext cx="1549854" cy="639014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Consider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-LVSD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-Pulmonary hypertension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-Acute renal failure</a:t>
            </a:r>
          </a:p>
          <a:p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C419776-93E6-C04A-A0F3-2407AB251A04}"/>
              </a:ext>
            </a:extLst>
          </p:cNvPr>
          <p:cNvSpPr/>
          <p:nvPr/>
        </p:nvSpPr>
        <p:spPr>
          <a:xfrm>
            <a:off x="6941269" y="3371840"/>
            <a:ext cx="1997347" cy="2649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Serum protein/albumin low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7E36D8C-0C68-074A-9A6E-840A68BF6C0D}"/>
              </a:ext>
            </a:extLst>
          </p:cNvPr>
          <p:cNvSpPr/>
          <p:nvPr/>
        </p:nvSpPr>
        <p:spPr>
          <a:xfrm>
            <a:off x="4736721" y="3367708"/>
            <a:ext cx="1997347" cy="2649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Serum protein/albumin normal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80AF6A7-838F-8845-B301-A3EF3E4D037F}"/>
              </a:ext>
            </a:extLst>
          </p:cNvPr>
          <p:cNvSpPr/>
          <p:nvPr/>
        </p:nvSpPr>
        <p:spPr>
          <a:xfrm>
            <a:off x="4759522" y="3997078"/>
            <a:ext cx="1995199" cy="1044123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Consider: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1000" dirty="0">
                <a:solidFill>
                  <a:schemeClr val="bg1"/>
                </a:solidFill>
              </a:rPr>
              <a:t>Medication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1000" dirty="0">
                <a:solidFill>
                  <a:schemeClr val="bg1"/>
                </a:solidFill>
              </a:rPr>
              <a:t>Severe hypothyroidism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1000" dirty="0">
                <a:solidFill>
                  <a:schemeClr val="bg1"/>
                </a:solidFill>
              </a:rPr>
              <a:t>Angio-oedema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1000" dirty="0">
                <a:solidFill>
                  <a:schemeClr val="bg1"/>
                </a:solidFill>
              </a:rPr>
              <a:t>Bilateral lymphoedema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1000" dirty="0">
                <a:solidFill>
                  <a:schemeClr val="bg1"/>
                </a:solidFill>
              </a:rPr>
              <a:t>iatrogenic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1000" dirty="0">
                <a:solidFill>
                  <a:schemeClr val="bg1"/>
                </a:solidFill>
              </a:rPr>
              <a:t>Premenstrual oedema</a:t>
            </a:r>
          </a:p>
          <a:p>
            <a:pPr>
              <a:lnSpc>
                <a:spcPct val="90000"/>
              </a:lnSpc>
            </a:pPr>
            <a:endParaRPr lang="en-GB" altLang="en-US" sz="900" dirty="0">
              <a:solidFill>
                <a:schemeClr val="bg1"/>
              </a:solidFill>
            </a:endParaRPr>
          </a:p>
          <a:p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30E7ED8-5065-8E45-B536-7918D6339042}"/>
              </a:ext>
            </a:extLst>
          </p:cNvPr>
          <p:cNvSpPr/>
          <p:nvPr/>
        </p:nvSpPr>
        <p:spPr>
          <a:xfrm>
            <a:off x="7920469" y="3980145"/>
            <a:ext cx="998216" cy="37028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Urinary protein high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541E417-27B2-1342-B373-C780A8D4A888}"/>
              </a:ext>
            </a:extLst>
          </p:cNvPr>
          <p:cNvSpPr/>
          <p:nvPr/>
        </p:nvSpPr>
        <p:spPr>
          <a:xfrm>
            <a:off x="6929271" y="3980145"/>
            <a:ext cx="997200" cy="37028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Normal Urinary protein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B257CAD-3D7D-9449-8F07-6390AC4B903E}"/>
              </a:ext>
            </a:extLst>
          </p:cNvPr>
          <p:cNvSpPr/>
          <p:nvPr/>
        </p:nvSpPr>
        <p:spPr>
          <a:xfrm>
            <a:off x="7733761" y="4556265"/>
            <a:ext cx="1315691" cy="356930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Consider:</a:t>
            </a:r>
          </a:p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Nephrotic syndrome</a:t>
            </a: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58BD008-5448-F74A-B00F-68C95A3F3461}"/>
              </a:ext>
            </a:extLst>
          </p:cNvPr>
          <p:cNvSpPr/>
          <p:nvPr/>
        </p:nvSpPr>
        <p:spPr>
          <a:xfrm>
            <a:off x="7927117" y="5296348"/>
            <a:ext cx="978674" cy="2745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LFTs abnormal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F57F858-3296-EB49-88B3-5CD4DD6AB86F}"/>
              </a:ext>
            </a:extLst>
          </p:cNvPr>
          <p:cNvSpPr/>
          <p:nvPr/>
        </p:nvSpPr>
        <p:spPr>
          <a:xfrm>
            <a:off x="6848055" y="5274612"/>
            <a:ext cx="979200" cy="2859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000" dirty="0">
                <a:solidFill>
                  <a:schemeClr val="tx1"/>
                </a:solidFill>
              </a:rPr>
              <a:t>LFTs normal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58EB69B-ACC3-204A-9A7E-DAC1C4A229A8}"/>
              </a:ext>
            </a:extLst>
          </p:cNvPr>
          <p:cNvSpPr/>
          <p:nvPr/>
        </p:nvSpPr>
        <p:spPr>
          <a:xfrm>
            <a:off x="5784599" y="5789064"/>
            <a:ext cx="1490968" cy="533526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Consider: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-Cirrhosis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-Budd Chiari syndrome</a:t>
            </a:r>
          </a:p>
          <a:p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140D67E-DD1D-B444-80DA-04E398522B20}"/>
              </a:ext>
            </a:extLst>
          </p:cNvPr>
          <p:cNvSpPr/>
          <p:nvPr/>
        </p:nvSpPr>
        <p:spPr>
          <a:xfrm>
            <a:off x="7383801" y="5795471"/>
            <a:ext cx="1648055" cy="533526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Consider: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-Protein losing enteropathy</a:t>
            </a:r>
          </a:p>
          <a:p>
            <a:pPr>
              <a:lnSpc>
                <a:spcPct val="90000"/>
              </a:lnSpc>
            </a:pPr>
            <a:r>
              <a:rPr lang="en-GB" altLang="en-US" sz="1000" dirty="0">
                <a:solidFill>
                  <a:schemeClr val="bg1"/>
                </a:solidFill>
              </a:rPr>
              <a:t>-severe malnutrition</a:t>
            </a:r>
          </a:p>
          <a:p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7" name="Elbow Connector 6">
            <a:extLst>
              <a:ext uri="{FF2B5EF4-FFF2-40B4-BE49-F238E27FC236}">
                <a16:creationId xmlns:a16="http://schemas.microsoft.com/office/drawing/2014/main" id="{BCB8A434-D10A-2F40-A6CB-DE6DE3433AD4}"/>
              </a:ext>
            </a:extLst>
          </p:cNvPr>
          <p:cNvCxnSpPr>
            <a:stCxn id="36" idx="2"/>
            <a:endCxn id="40" idx="0"/>
          </p:cNvCxnSpPr>
          <p:nvPr/>
        </p:nvCxnSpPr>
        <p:spPr>
          <a:xfrm rot="5400000">
            <a:off x="6212743" y="507203"/>
            <a:ext cx="218613" cy="1039375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>
            <a:extLst>
              <a:ext uri="{FF2B5EF4-FFF2-40B4-BE49-F238E27FC236}">
                <a16:creationId xmlns:a16="http://schemas.microsoft.com/office/drawing/2014/main" id="{702A912A-2577-EA41-A9F2-66F25B7D7632}"/>
              </a:ext>
            </a:extLst>
          </p:cNvPr>
          <p:cNvCxnSpPr>
            <a:stCxn id="36" idx="2"/>
            <a:endCxn id="39" idx="0"/>
          </p:cNvCxnSpPr>
          <p:nvPr/>
        </p:nvCxnSpPr>
        <p:spPr>
          <a:xfrm rot="16200000" flipH="1">
            <a:off x="7258606" y="500713"/>
            <a:ext cx="218613" cy="1052353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>
            <a:extLst>
              <a:ext uri="{FF2B5EF4-FFF2-40B4-BE49-F238E27FC236}">
                <a16:creationId xmlns:a16="http://schemas.microsoft.com/office/drawing/2014/main" id="{178D9BE8-DF77-F946-829B-C4DED4841B4F}"/>
              </a:ext>
            </a:extLst>
          </p:cNvPr>
          <p:cNvCxnSpPr>
            <a:stCxn id="40" idx="2"/>
            <a:endCxn id="50" idx="0"/>
          </p:cNvCxnSpPr>
          <p:nvPr/>
        </p:nvCxnSpPr>
        <p:spPr>
          <a:xfrm rot="5400000">
            <a:off x="5431528" y="1256590"/>
            <a:ext cx="226231" cy="515437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BFFC60DF-3AF6-1040-9A1A-9C90F929426D}"/>
              </a:ext>
            </a:extLst>
          </p:cNvPr>
          <p:cNvCxnSpPr>
            <a:stCxn id="40" idx="2"/>
            <a:endCxn id="48" idx="0"/>
          </p:cNvCxnSpPr>
          <p:nvPr/>
        </p:nvCxnSpPr>
        <p:spPr>
          <a:xfrm rot="16200000" flipH="1">
            <a:off x="5945089" y="1258465"/>
            <a:ext cx="229982" cy="515438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E12161C1-4EFE-DD41-8C67-188187E048E4}"/>
              </a:ext>
            </a:extLst>
          </p:cNvPr>
          <p:cNvCxnSpPr>
            <a:stCxn id="39" idx="2"/>
            <a:endCxn id="42" idx="0"/>
          </p:cNvCxnSpPr>
          <p:nvPr/>
        </p:nvCxnSpPr>
        <p:spPr>
          <a:xfrm rot="5400000">
            <a:off x="7513904" y="1250990"/>
            <a:ext cx="229982" cy="530388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>
            <a:extLst>
              <a:ext uri="{FF2B5EF4-FFF2-40B4-BE49-F238E27FC236}">
                <a16:creationId xmlns:a16="http://schemas.microsoft.com/office/drawing/2014/main" id="{F2053293-6D5A-8742-9F2A-7F73D8A3CB6F}"/>
              </a:ext>
            </a:extLst>
          </p:cNvPr>
          <p:cNvCxnSpPr>
            <a:stCxn id="39" idx="2"/>
            <a:endCxn id="45" idx="0"/>
          </p:cNvCxnSpPr>
          <p:nvPr/>
        </p:nvCxnSpPr>
        <p:spPr>
          <a:xfrm rot="16200000" flipH="1">
            <a:off x="8044368" y="1250913"/>
            <a:ext cx="229982" cy="53054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>
            <a:extLst>
              <a:ext uri="{FF2B5EF4-FFF2-40B4-BE49-F238E27FC236}">
                <a16:creationId xmlns:a16="http://schemas.microsoft.com/office/drawing/2014/main" id="{EA1B1F8A-B55E-9F46-8C5E-7AE618097F3B}"/>
              </a:ext>
            </a:extLst>
          </p:cNvPr>
          <p:cNvCxnSpPr>
            <a:cxnSpLocks/>
            <a:stCxn id="50" idx="1"/>
            <a:endCxn id="52" idx="0"/>
          </p:cNvCxnSpPr>
          <p:nvPr/>
        </p:nvCxnSpPr>
        <p:spPr>
          <a:xfrm rot="10800000" flipV="1">
            <a:off x="4624102" y="1812564"/>
            <a:ext cx="179587" cy="295587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>
            <a:extLst>
              <a:ext uri="{FF2B5EF4-FFF2-40B4-BE49-F238E27FC236}">
                <a16:creationId xmlns:a16="http://schemas.microsoft.com/office/drawing/2014/main" id="{3FD5BDE5-1CC5-2945-84BD-522B54E6BF59}"/>
              </a:ext>
            </a:extLst>
          </p:cNvPr>
          <p:cNvCxnSpPr>
            <a:cxnSpLocks/>
            <a:stCxn id="48" idx="2"/>
          </p:cNvCxnSpPr>
          <p:nvPr/>
        </p:nvCxnSpPr>
        <p:spPr>
          <a:xfrm rot="5400000">
            <a:off x="5350309" y="2392273"/>
            <a:ext cx="1358307" cy="576674"/>
          </a:xfrm>
          <a:prstGeom prst="bentConnector3">
            <a:avLst>
              <a:gd name="adj1" fmla="val 82608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FE9FC0C4-99BB-E648-A46E-689F0F2BC26A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6317800" y="3121952"/>
            <a:ext cx="1622143" cy="24988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6C9F0479-6A55-6344-A6FB-2F9F8230C800}"/>
              </a:ext>
            </a:extLst>
          </p:cNvPr>
          <p:cNvCxnSpPr>
            <a:cxnSpLocks/>
            <a:stCxn id="56" idx="2"/>
          </p:cNvCxnSpPr>
          <p:nvPr/>
        </p:nvCxnSpPr>
        <p:spPr>
          <a:xfrm flipH="1">
            <a:off x="5735394" y="3632704"/>
            <a:ext cx="1" cy="34744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2540F7EA-610B-A243-A83C-C1A67C8E0BF8}"/>
              </a:ext>
            </a:extLst>
          </p:cNvPr>
          <p:cNvCxnSpPr>
            <a:cxnSpLocks/>
            <a:stCxn id="62" idx="2"/>
          </p:cNvCxnSpPr>
          <p:nvPr/>
        </p:nvCxnSpPr>
        <p:spPr>
          <a:xfrm>
            <a:off x="8419577" y="4350427"/>
            <a:ext cx="5053" cy="21088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Elbow Connector 89">
            <a:extLst>
              <a:ext uri="{FF2B5EF4-FFF2-40B4-BE49-F238E27FC236}">
                <a16:creationId xmlns:a16="http://schemas.microsoft.com/office/drawing/2014/main" id="{A08E6881-C08D-DF42-A7C8-02D2B0A7C5AB}"/>
              </a:ext>
            </a:extLst>
          </p:cNvPr>
          <p:cNvCxnSpPr>
            <a:stCxn id="64" idx="2"/>
            <a:endCxn id="69" idx="0"/>
          </p:cNvCxnSpPr>
          <p:nvPr/>
        </p:nvCxnSpPr>
        <p:spPr>
          <a:xfrm rot="16200000" flipH="1">
            <a:off x="7449202" y="4329095"/>
            <a:ext cx="945921" cy="988583"/>
          </a:xfrm>
          <a:prstGeom prst="bentConnector3">
            <a:avLst>
              <a:gd name="adj1" fmla="val 82223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F59C5962-42C4-7C40-901D-264317D5FF8A}"/>
              </a:ext>
            </a:extLst>
          </p:cNvPr>
          <p:cNvCxnSpPr>
            <a:cxnSpLocks/>
            <a:stCxn id="64" idx="2"/>
          </p:cNvCxnSpPr>
          <p:nvPr/>
        </p:nvCxnSpPr>
        <p:spPr>
          <a:xfrm>
            <a:off x="7427871" y="4350427"/>
            <a:ext cx="2997" cy="94592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Elbow Connector 94">
            <a:extLst>
              <a:ext uri="{FF2B5EF4-FFF2-40B4-BE49-F238E27FC236}">
                <a16:creationId xmlns:a16="http://schemas.microsoft.com/office/drawing/2014/main" id="{8856ED55-5381-CF4E-9BA7-BE81DEAF1460}"/>
              </a:ext>
            </a:extLst>
          </p:cNvPr>
          <p:cNvCxnSpPr>
            <a:cxnSpLocks/>
            <a:stCxn id="70" idx="1"/>
            <a:endCxn id="72" idx="0"/>
          </p:cNvCxnSpPr>
          <p:nvPr/>
        </p:nvCxnSpPr>
        <p:spPr>
          <a:xfrm rot="10800000" flipV="1">
            <a:off x="6530083" y="5417580"/>
            <a:ext cx="317972" cy="371484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Elbow Connector 96">
            <a:extLst>
              <a:ext uri="{FF2B5EF4-FFF2-40B4-BE49-F238E27FC236}">
                <a16:creationId xmlns:a16="http://schemas.microsoft.com/office/drawing/2014/main" id="{4CFDC8C2-02AA-D846-BF86-A575A97CE3EE}"/>
              </a:ext>
            </a:extLst>
          </p:cNvPr>
          <p:cNvCxnSpPr>
            <a:cxnSpLocks/>
          </p:cNvCxnSpPr>
          <p:nvPr/>
        </p:nvCxnSpPr>
        <p:spPr>
          <a:xfrm rot="5400000">
            <a:off x="8314409" y="5683207"/>
            <a:ext cx="224527" cy="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CE5FB502-7CA0-3A41-A0EF-5B81E7ADAB0C}"/>
              </a:ext>
            </a:extLst>
          </p:cNvPr>
          <p:cNvCxnSpPr>
            <a:stCxn id="42" idx="2"/>
            <a:endCxn id="43" idx="0"/>
          </p:cNvCxnSpPr>
          <p:nvPr/>
        </p:nvCxnSpPr>
        <p:spPr>
          <a:xfrm>
            <a:off x="7363701" y="2001457"/>
            <a:ext cx="0" cy="11413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E5AC0F2E-B101-E047-A0C2-B34382360699}"/>
              </a:ext>
            </a:extLst>
          </p:cNvPr>
          <p:cNvCxnSpPr>
            <a:stCxn id="45" idx="2"/>
            <a:endCxn id="46" idx="0"/>
          </p:cNvCxnSpPr>
          <p:nvPr/>
        </p:nvCxnSpPr>
        <p:spPr>
          <a:xfrm flipH="1">
            <a:off x="8424629" y="2001457"/>
            <a:ext cx="1" cy="12064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Elbow Connector 103">
            <a:extLst>
              <a:ext uri="{FF2B5EF4-FFF2-40B4-BE49-F238E27FC236}">
                <a16:creationId xmlns:a16="http://schemas.microsoft.com/office/drawing/2014/main" id="{6F6C4522-7899-7F4B-8DEB-54205325FD87}"/>
              </a:ext>
            </a:extLst>
          </p:cNvPr>
          <p:cNvCxnSpPr>
            <a:cxnSpLocks/>
            <a:endCxn id="62" idx="0"/>
          </p:cNvCxnSpPr>
          <p:nvPr/>
        </p:nvCxnSpPr>
        <p:spPr>
          <a:xfrm rot="16200000" flipH="1">
            <a:off x="7984902" y="3545469"/>
            <a:ext cx="347441" cy="521910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Elbow Connector 105">
            <a:extLst>
              <a:ext uri="{FF2B5EF4-FFF2-40B4-BE49-F238E27FC236}">
                <a16:creationId xmlns:a16="http://schemas.microsoft.com/office/drawing/2014/main" id="{4FE5C36C-727A-6C45-857C-0AD64A6A95CF}"/>
              </a:ext>
            </a:extLst>
          </p:cNvPr>
          <p:cNvCxnSpPr>
            <a:cxnSpLocks/>
          </p:cNvCxnSpPr>
          <p:nvPr/>
        </p:nvCxnSpPr>
        <p:spPr>
          <a:xfrm rot="5400000">
            <a:off x="7469976" y="3552455"/>
            <a:ext cx="343309" cy="512072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86776152-0441-4CBF-AC09-F856A3D0703E}"/>
              </a:ext>
            </a:extLst>
          </p:cNvPr>
          <p:cNvSpPr txBox="1"/>
          <p:nvPr/>
        </p:nvSpPr>
        <p:spPr>
          <a:xfrm>
            <a:off x="1895480" y="1136196"/>
            <a:ext cx="1515007" cy="93871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Do an examination </a:t>
            </a:r>
            <a:endParaRPr lang="en-GB" sz="1000" i="1" dirty="0">
              <a:solidFill>
                <a:srgbClr val="000000"/>
              </a:solidFill>
            </a:endParaRPr>
          </a:p>
          <a:p>
            <a:r>
              <a:rPr lang="en-GB" sz="900" i="1" dirty="0">
                <a:solidFill>
                  <a:srgbClr val="000000"/>
                </a:solidFill>
              </a:rPr>
              <a:t>Key Signs:</a:t>
            </a:r>
          </a:p>
          <a:p>
            <a:r>
              <a:rPr lang="en-GB" sz="900" dirty="0">
                <a:solidFill>
                  <a:srgbClr val="000000"/>
                </a:solidFill>
              </a:rPr>
              <a:t>• Tachycardia</a:t>
            </a:r>
          </a:p>
          <a:p>
            <a:r>
              <a:rPr lang="en-GB" sz="900" dirty="0">
                <a:solidFill>
                  <a:srgbClr val="000000"/>
                </a:solidFill>
              </a:rPr>
              <a:t>• High BP</a:t>
            </a:r>
          </a:p>
          <a:p>
            <a:r>
              <a:rPr lang="en-GB" sz="900" dirty="0">
                <a:solidFill>
                  <a:srgbClr val="000000"/>
                </a:solidFill>
              </a:rPr>
              <a:t>• Basal crepitations</a:t>
            </a:r>
          </a:p>
          <a:p>
            <a:r>
              <a:rPr lang="en-GB" sz="900" dirty="0">
                <a:solidFill>
                  <a:srgbClr val="000000"/>
                </a:solidFill>
              </a:rPr>
              <a:t>• Gallop Rhythm at apex</a:t>
            </a:r>
          </a:p>
        </p:txBody>
      </p:sp>
      <p:sp>
        <p:nvSpPr>
          <p:cNvPr id="145" name="Title 1">
            <a:extLst>
              <a:ext uri="{FF2B5EF4-FFF2-40B4-BE49-F238E27FC236}">
                <a16:creationId xmlns:a16="http://schemas.microsoft.com/office/drawing/2014/main" id="{D9BB7540-B66F-47F4-9195-EAF1B44E3D6E}"/>
              </a:ext>
            </a:extLst>
          </p:cNvPr>
          <p:cNvSpPr txBox="1">
            <a:spLocks/>
          </p:cNvSpPr>
          <p:nvPr/>
        </p:nvSpPr>
        <p:spPr>
          <a:xfrm>
            <a:off x="6595533" y="73766"/>
            <a:ext cx="5378793" cy="597597"/>
          </a:xfrm>
          <a:prstGeom prst="rect">
            <a:avLst/>
          </a:prstGeom>
          <a:ln w="127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/>
              <a:t>Managing of Heart Failure: detection &amp; diagnosis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E804A61C-C1C2-47A8-B0B7-E8CDA1E80BF8}"/>
              </a:ext>
            </a:extLst>
          </p:cNvPr>
          <p:cNvSpPr/>
          <p:nvPr/>
        </p:nvSpPr>
        <p:spPr>
          <a:xfrm>
            <a:off x="9188846" y="2377633"/>
            <a:ext cx="2727302" cy="263201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</a:pPr>
            <a:r>
              <a:rPr lang="en-GB" altLang="en-US" sz="1000" b="1" dirty="0">
                <a:solidFill>
                  <a:schemeClr val="tx1"/>
                </a:solidFill>
              </a:rPr>
              <a:t>**Differential diagnosis of breathlessness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900" dirty="0">
              <a:solidFill>
                <a:schemeClr val="tx1"/>
              </a:solidFill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Anaemia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Anxiety with hyperventilation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Asthma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COPD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Coronary disease (usually with chest pain)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Deconditioning 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Dysrhythmia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Fibrotic lung disease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Gastro-oesophageal reflux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Heart failure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Metabolic dysfunction (e.g. acute renal failure)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Neoplasm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Pericardial effusion or restriction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Pleural effusion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Primary pulmonary hypertension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Pulmonary embolism (acute or chronic)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Restrictive lung disease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/>
                </a:solidFill>
              </a:rPr>
              <a:t>Valvular heart disease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DAF47B08-E832-4939-BF50-2711223F4083}"/>
              </a:ext>
            </a:extLst>
          </p:cNvPr>
          <p:cNvSpPr/>
          <p:nvPr/>
        </p:nvSpPr>
        <p:spPr>
          <a:xfrm>
            <a:off x="9188846" y="5317866"/>
            <a:ext cx="2734476" cy="1011132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altLang="en-US" sz="1000" b="1" dirty="0">
                <a:solidFill>
                  <a:schemeClr val="bg1"/>
                </a:solidFill>
              </a:rPr>
              <a:t>A normal ECG and Low BNP precludes </a:t>
            </a:r>
            <a:r>
              <a:rPr lang="en-GB" altLang="en-US" sz="1000" b="1" dirty="0" err="1">
                <a:solidFill>
                  <a:schemeClr val="bg1"/>
                </a:solidFill>
              </a:rPr>
              <a:t>HFrEF</a:t>
            </a:r>
            <a:r>
              <a:rPr lang="en-GB" altLang="en-US" sz="1000" b="1" dirty="0">
                <a:solidFill>
                  <a:schemeClr val="bg1"/>
                </a:solidFill>
              </a:rPr>
              <a:t> or </a:t>
            </a:r>
            <a:r>
              <a:rPr lang="en-GB" altLang="en-US" sz="1000" b="1" dirty="0" err="1">
                <a:solidFill>
                  <a:schemeClr val="bg1"/>
                </a:solidFill>
              </a:rPr>
              <a:t>HFpEF</a:t>
            </a:r>
            <a:r>
              <a:rPr lang="en-GB" altLang="en-US" sz="1000" b="1" dirty="0">
                <a:solidFill>
                  <a:schemeClr val="bg1"/>
                </a:solidFill>
              </a:rPr>
              <a:t> as the cause of breathlessness</a:t>
            </a:r>
          </a:p>
          <a:p>
            <a:pPr algn="ctr">
              <a:lnSpc>
                <a:spcPct val="90000"/>
              </a:lnSpc>
            </a:pPr>
            <a:endParaRPr lang="en-GB" altLang="en-US" sz="1000" b="1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GB" altLang="en-US" sz="1000" b="1" dirty="0">
                <a:solidFill>
                  <a:schemeClr val="bg1"/>
                </a:solidFill>
              </a:rPr>
              <a:t>There may be symptoms and signs of heart failure syndrome  however the cause will not be due to pump failure</a:t>
            </a:r>
          </a:p>
        </p:txBody>
      </p:sp>
      <p:cxnSp>
        <p:nvCxnSpPr>
          <p:cNvPr id="6" name="Elbow Connector 5">
            <a:extLst>
              <a:ext uri="{FF2B5EF4-FFF2-40B4-BE49-F238E27FC236}">
                <a16:creationId xmlns:a16="http://schemas.microsoft.com/office/drawing/2014/main" id="{2928E896-0188-4B43-A0DB-AF64F1CA9A0F}"/>
              </a:ext>
            </a:extLst>
          </p:cNvPr>
          <p:cNvCxnSpPr>
            <a:stCxn id="52" idx="1"/>
            <a:endCxn id="15" idx="0"/>
          </p:cNvCxnSpPr>
          <p:nvPr/>
        </p:nvCxnSpPr>
        <p:spPr>
          <a:xfrm rot="10800000" flipV="1">
            <a:off x="1893686" y="2427658"/>
            <a:ext cx="1955489" cy="252693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F09E5C1A-7265-CA42-90BD-149FC6EDB67C}"/>
              </a:ext>
            </a:extLst>
          </p:cNvPr>
          <p:cNvSpPr txBox="1"/>
          <p:nvPr/>
        </p:nvSpPr>
        <p:spPr>
          <a:xfrm>
            <a:off x="3527132" y="5502816"/>
            <a:ext cx="1096970" cy="120032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wrap="square" tIns="72000" anchor="ctr">
            <a:noAutofit/>
          </a:bodyPr>
          <a:lstStyle/>
          <a:p>
            <a:pPr algn="ctr" defTabSz="457200">
              <a:defRPr/>
            </a:pPr>
            <a:r>
              <a:rPr lang="en-US" sz="900" dirty="0">
                <a:solidFill>
                  <a:prstClr val="black"/>
                </a:solidFill>
                <a:latin typeface="Calibri"/>
              </a:rPr>
              <a:t>If </a:t>
            </a:r>
            <a:r>
              <a:rPr lang="en-US" sz="900" dirty="0" err="1">
                <a:solidFill>
                  <a:prstClr val="black"/>
                </a:solidFill>
                <a:latin typeface="Calibri"/>
              </a:rPr>
              <a:t>aetiology</a:t>
            </a:r>
            <a:r>
              <a:rPr lang="en-US" sz="900" dirty="0">
                <a:solidFill>
                  <a:prstClr val="black"/>
                </a:solidFill>
                <a:latin typeface="Calibri"/>
              </a:rPr>
              <a:t> is possibly due to valve disease or </a:t>
            </a:r>
            <a:r>
              <a:rPr lang="en-US" sz="900" dirty="0" err="1">
                <a:solidFill>
                  <a:prstClr val="black"/>
                </a:solidFill>
                <a:latin typeface="Calibri"/>
              </a:rPr>
              <a:t>tachydysrhthmia</a:t>
            </a:r>
            <a:r>
              <a:rPr lang="en-US" sz="900" dirty="0">
                <a:solidFill>
                  <a:prstClr val="black"/>
                </a:solidFill>
                <a:latin typeface="Calibri"/>
              </a:rPr>
              <a:t> then refer for further assessment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B6D5094-F25A-EA4F-BF8B-4EC78D7A92B8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1058633" y="4765560"/>
            <a:ext cx="0" cy="1468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082E872-BB9E-344F-9C47-1D9D18C87C5D}"/>
              </a:ext>
            </a:extLst>
          </p:cNvPr>
          <p:cNvCxnSpPr>
            <a:cxnSpLocks/>
            <a:endCxn id="58" idx="0"/>
          </p:cNvCxnSpPr>
          <p:nvPr/>
        </p:nvCxnSpPr>
        <p:spPr>
          <a:xfrm>
            <a:off x="2573697" y="4765560"/>
            <a:ext cx="0" cy="1468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76">
            <a:extLst>
              <a:ext uri="{FF2B5EF4-FFF2-40B4-BE49-F238E27FC236}">
                <a16:creationId xmlns:a16="http://schemas.microsoft.com/office/drawing/2014/main" id="{23F61DE3-70F1-0544-9D68-A9EE8F61C922}"/>
              </a:ext>
            </a:extLst>
          </p:cNvPr>
          <p:cNvCxnSpPr>
            <a:endCxn id="60" idx="1"/>
          </p:cNvCxnSpPr>
          <p:nvPr/>
        </p:nvCxnSpPr>
        <p:spPr>
          <a:xfrm rot="16200000" flipH="1">
            <a:off x="3265055" y="4828227"/>
            <a:ext cx="318411" cy="193076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1AFCBBDF-939D-9E42-80AF-85B8BBF1C75D}"/>
              </a:ext>
            </a:extLst>
          </p:cNvPr>
          <p:cNvCxnSpPr>
            <a:stCxn id="60" idx="0"/>
            <a:endCxn id="163" idx="2"/>
          </p:cNvCxnSpPr>
          <p:nvPr/>
        </p:nvCxnSpPr>
        <p:spPr>
          <a:xfrm flipH="1" flipV="1">
            <a:off x="4004604" y="4765560"/>
            <a:ext cx="398" cy="1373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15FA22C-4738-FE49-ABC5-680BA736242D}"/>
              </a:ext>
            </a:extLst>
          </p:cNvPr>
          <p:cNvCxnSpPr>
            <a:stCxn id="61" idx="2"/>
            <a:endCxn id="12" idx="0"/>
          </p:cNvCxnSpPr>
          <p:nvPr/>
        </p:nvCxnSpPr>
        <p:spPr>
          <a:xfrm flipH="1">
            <a:off x="1058632" y="5274612"/>
            <a:ext cx="1" cy="2228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FBE20881-5713-814D-851A-1DA19F1B04E1}"/>
              </a:ext>
            </a:extLst>
          </p:cNvPr>
          <p:cNvCxnSpPr>
            <a:stCxn id="58" idx="2"/>
            <a:endCxn id="101" idx="0"/>
          </p:cNvCxnSpPr>
          <p:nvPr/>
        </p:nvCxnSpPr>
        <p:spPr>
          <a:xfrm flipH="1">
            <a:off x="2570468" y="5267717"/>
            <a:ext cx="3229" cy="2297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F227F37C-F9B0-6D48-A9E8-AB57160D7982}"/>
              </a:ext>
            </a:extLst>
          </p:cNvPr>
          <p:cNvCxnSpPr>
            <a:stCxn id="101" idx="3"/>
            <a:endCxn id="91" idx="1"/>
          </p:cNvCxnSpPr>
          <p:nvPr/>
        </p:nvCxnSpPr>
        <p:spPr>
          <a:xfrm>
            <a:off x="3247252" y="6097646"/>
            <a:ext cx="279880" cy="533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id="{F329EC9F-C839-1A49-B49F-6B6D05F66FA2}"/>
              </a:ext>
            </a:extLst>
          </p:cNvPr>
          <p:cNvSpPr/>
          <p:nvPr/>
        </p:nvSpPr>
        <p:spPr>
          <a:xfrm>
            <a:off x="9196434" y="671363"/>
            <a:ext cx="2727302" cy="145074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GB" altLang="en-US" sz="1200" b="1" dirty="0">
                <a:solidFill>
                  <a:schemeClr val="tx1"/>
                </a:solidFill>
              </a:rPr>
              <a:t>Changing Terminology </a:t>
            </a:r>
          </a:p>
          <a:p>
            <a:pPr>
              <a:lnSpc>
                <a:spcPct val="90000"/>
              </a:lnSpc>
            </a:pPr>
            <a:endParaRPr lang="en-GB" altLang="en-US" sz="1050" b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GB" altLang="en-US" sz="1050" b="1" dirty="0" err="1">
                <a:solidFill>
                  <a:schemeClr val="tx1"/>
                </a:solidFill>
              </a:rPr>
              <a:t>HFrEF</a:t>
            </a:r>
            <a:endParaRPr lang="en-GB" altLang="en-US" sz="1050" b="1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GB" altLang="en-US" sz="1050" dirty="0">
                <a:solidFill>
                  <a:schemeClr val="tx1"/>
                </a:solidFill>
              </a:rPr>
              <a:t>Heart Failure due to </a:t>
            </a:r>
            <a:r>
              <a:rPr lang="en-GB" altLang="en-US" sz="1050" b="1" dirty="0">
                <a:solidFill>
                  <a:schemeClr val="tx1"/>
                </a:solidFill>
              </a:rPr>
              <a:t>LVSD</a:t>
            </a:r>
            <a:r>
              <a:rPr lang="en-GB" altLang="en-US" sz="1050" dirty="0">
                <a:solidFill>
                  <a:schemeClr val="tx1"/>
                </a:solidFill>
              </a:rPr>
              <a:t> is now called</a:t>
            </a:r>
          </a:p>
          <a:p>
            <a:pPr algn="ctr">
              <a:lnSpc>
                <a:spcPct val="90000"/>
              </a:lnSpc>
            </a:pPr>
            <a:r>
              <a:rPr lang="en-GB" altLang="en-US" sz="1050" b="1" dirty="0">
                <a:solidFill>
                  <a:schemeClr val="tx1"/>
                </a:solidFill>
              </a:rPr>
              <a:t>Heart Failure with reduced Ejection Fraction</a:t>
            </a:r>
          </a:p>
          <a:p>
            <a:pPr>
              <a:lnSpc>
                <a:spcPct val="90000"/>
              </a:lnSpc>
            </a:pPr>
            <a:endParaRPr lang="en-GB" altLang="en-US" sz="105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GB" altLang="en-US" sz="1050" b="1" dirty="0" err="1">
                <a:solidFill>
                  <a:schemeClr val="tx1"/>
                </a:solidFill>
              </a:rPr>
              <a:t>HFpEF</a:t>
            </a:r>
            <a:endParaRPr lang="en-GB" altLang="en-US" sz="1050" b="1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GB" altLang="en-US" sz="1050" dirty="0">
                <a:solidFill>
                  <a:schemeClr val="tx1"/>
                </a:solidFill>
              </a:rPr>
              <a:t>Heart Failure due to </a:t>
            </a:r>
            <a:r>
              <a:rPr lang="en-GB" altLang="en-US" sz="1050" b="1" dirty="0">
                <a:solidFill>
                  <a:schemeClr val="tx1"/>
                </a:solidFill>
              </a:rPr>
              <a:t>LVDD </a:t>
            </a:r>
            <a:r>
              <a:rPr lang="en-GB" altLang="en-US" sz="1050" dirty="0">
                <a:solidFill>
                  <a:schemeClr val="tx1"/>
                </a:solidFill>
              </a:rPr>
              <a:t>is now </a:t>
            </a:r>
          </a:p>
          <a:p>
            <a:pPr algn="ctr">
              <a:lnSpc>
                <a:spcPct val="90000"/>
              </a:lnSpc>
            </a:pPr>
            <a:r>
              <a:rPr lang="en-GB" altLang="en-US" sz="1050" b="1" dirty="0">
                <a:solidFill>
                  <a:schemeClr val="tx1"/>
                </a:solidFill>
              </a:rPr>
              <a:t>Heart Failure with preserved Ejection Fraction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1050" dirty="0">
                <a:solidFill>
                  <a:schemeClr val="tx1"/>
                </a:solidFill>
              </a:rPr>
              <a:t>		</a:t>
            </a:r>
            <a:endParaRPr lang="en-US" sz="10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57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6BAC37B8-75CC-E449-A057-0EC10EA19A74}"/>
              </a:ext>
            </a:extLst>
          </p:cNvPr>
          <p:cNvCxnSpPr>
            <a:stCxn id="16" idx="2"/>
          </p:cNvCxnSpPr>
          <p:nvPr/>
        </p:nvCxnSpPr>
        <p:spPr>
          <a:xfrm flipH="1">
            <a:off x="4812146" y="5318438"/>
            <a:ext cx="1009" cy="5708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3DCC49BA-03ED-184D-9D58-391E1D35E320}"/>
              </a:ext>
            </a:extLst>
          </p:cNvPr>
          <p:cNvCxnSpPr>
            <a:stCxn id="15" idx="2"/>
          </p:cNvCxnSpPr>
          <p:nvPr/>
        </p:nvCxnSpPr>
        <p:spPr>
          <a:xfrm flipH="1">
            <a:off x="3042582" y="5327335"/>
            <a:ext cx="2196" cy="5663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9C4F9180-941D-8B49-9252-24686388DD5A}"/>
              </a:ext>
            </a:extLst>
          </p:cNvPr>
          <p:cNvSpPr txBox="1">
            <a:spLocks/>
          </p:cNvSpPr>
          <p:nvPr/>
        </p:nvSpPr>
        <p:spPr>
          <a:xfrm>
            <a:off x="1431716" y="-66151"/>
            <a:ext cx="4231532" cy="597597"/>
          </a:xfrm>
          <a:prstGeom prst="rect">
            <a:avLst/>
          </a:prstGeom>
          <a:ln w="127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72C302-4514-A742-B286-5FBBCF06BFBD}"/>
              </a:ext>
            </a:extLst>
          </p:cNvPr>
          <p:cNvSpPr/>
          <p:nvPr/>
        </p:nvSpPr>
        <p:spPr>
          <a:xfrm>
            <a:off x="436906" y="511632"/>
            <a:ext cx="5220587" cy="2226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Patient confirmed to have symptomatic </a:t>
            </a:r>
            <a:r>
              <a:rPr lang="en-US" sz="1000" dirty="0" err="1">
                <a:solidFill>
                  <a:schemeClr val="tx1"/>
                </a:solidFill>
              </a:rPr>
              <a:t>HFrEF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87E0A3-A696-124E-A732-5FFA0B4DFA61}"/>
              </a:ext>
            </a:extLst>
          </p:cNvPr>
          <p:cNvSpPr/>
          <p:nvPr/>
        </p:nvSpPr>
        <p:spPr>
          <a:xfrm>
            <a:off x="430156" y="936540"/>
            <a:ext cx="5220588" cy="404640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Loop diuretic should be initiated to reduce symptoms due to fluid overload.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</a:rPr>
              <a:t>Educate patient: how to adjust the loop diuretic dose as directed by symptoms &amp; morning weight</a:t>
            </a: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E4E454-2E7B-CF4A-A67E-6A0DFAD4538B}"/>
              </a:ext>
            </a:extLst>
          </p:cNvPr>
          <p:cNvSpPr/>
          <p:nvPr/>
        </p:nvSpPr>
        <p:spPr>
          <a:xfrm>
            <a:off x="436904" y="2056693"/>
            <a:ext cx="5220589" cy="305970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Commence </a:t>
            </a:r>
            <a:r>
              <a:rPr lang="en-US" sz="1000" b="1" dirty="0">
                <a:solidFill>
                  <a:schemeClr val="tx1"/>
                </a:solidFill>
              </a:rPr>
              <a:t>Entresto</a:t>
            </a:r>
            <a:r>
              <a:rPr lang="en-US" sz="1000" dirty="0">
                <a:solidFill>
                  <a:schemeClr val="tx1"/>
                </a:solidFill>
              </a:rPr>
              <a:t> and up-titrate to maximum tolerated dose*</a:t>
            </a:r>
            <a:endParaRPr lang="en-US" sz="1000" b="1" dirty="0">
              <a:solidFill>
                <a:schemeClr val="tx1"/>
              </a:solidFill>
            </a:endParaRP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F21398-FEC4-9744-96EB-D8AD79782575}"/>
              </a:ext>
            </a:extLst>
          </p:cNvPr>
          <p:cNvSpPr/>
          <p:nvPr/>
        </p:nvSpPr>
        <p:spPr>
          <a:xfrm>
            <a:off x="427599" y="3510993"/>
            <a:ext cx="5220589" cy="239123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Commence </a:t>
            </a:r>
            <a:r>
              <a:rPr lang="en-US" sz="1000" b="1" dirty="0">
                <a:solidFill>
                  <a:schemeClr val="tx1"/>
                </a:solidFill>
              </a:rPr>
              <a:t>dapagliflozin</a:t>
            </a:r>
            <a:r>
              <a:rPr lang="en-US" sz="1000" dirty="0">
                <a:solidFill>
                  <a:schemeClr val="tx1"/>
                </a:solidFill>
              </a:rPr>
              <a:t> 10mg daily*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94B99A-BCFD-2548-A10D-A37DAD302007}"/>
              </a:ext>
            </a:extLst>
          </p:cNvPr>
          <p:cNvSpPr/>
          <p:nvPr/>
        </p:nvSpPr>
        <p:spPr>
          <a:xfrm>
            <a:off x="2225114" y="4375920"/>
            <a:ext cx="1644049" cy="41944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Sinus rhythm + QRS duration &gt;130ms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20F2489-2425-C24E-8ECA-CA09CF735DF8}"/>
              </a:ext>
            </a:extLst>
          </p:cNvPr>
          <p:cNvSpPr/>
          <p:nvPr/>
        </p:nvSpPr>
        <p:spPr>
          <a:xfrm>
            <a:off x="3990572" y="4384061"/>
            <a:ext cx="1634468" cy="41944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Sinus rhythm with HR&gt;70bpm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D19F94-B0D8-5748-8357-D8E2E84DC8DC}"/>
              </a:ext>
            </a:extLst>
          </p:cNvPr>
          <p:cNvSpPr/>
          <p:nvPr/>
        </p:nvSpPr>
        <p:spPr>
          <a:xfrm>
            <a:off x="2224209" y="4930308"/>
            <a:ext cx="1641137" cy="397027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Consider referral for CRT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916547-1128-7947-A5C5-719F9BAE7E9B}"/>
              </a:ext>
            </a:extLst>
          </p:cNvPr>
          <p:cNvSpPr/>
          <p:nvPr/>
        </p:nvSpPr>
        <p:spPr>
          <a:xfrm>
            <a:off x="3992586" y="4921412"/>
            <a:ext cx="1641137" cy="397026"/>
          </a:xfrm>
          <a:prstGeom prst="rect">
            <a:avLst/>
          </a:prstGeom>
          <a:solidFill>
            <a:srgbClr val="FF205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Commence </a:t>
            </a:r>
            <a:r>
              <a:rPr lang="en-US" sz="1000" b="1" dirty="0">
                <a:solidFill>
                  <a:schemeClr val="bg1"/>
                </a:solidFill>
              </a:rPr>
              <a:t>ivabradine</a:t>
            </a:r>
            <a:r>
              <a:rPr lang="en-US" sz="1000" dirty="0">
                <a:solidFill>
                  <a:schemeClr val="bg1"/>
                </a:solidFill>
              </a:rPr>
              <a:t> to max 7.5mg </a:t>
            </a:r>
            <a:r>
              <a:rPr lang="en-US" sz="1000" dirty="0" err="1">
                <a:solidFill>
                  <a:schemeClr val="bg1"/>
                </a:solidFill>
              </a:rPr>
              <a:t>bd</a:t>
            </a:r>
            <a:endParaRPr lang="en-US" sz="1000" dirty="0">
              <a:solidFill>
                <a:schemeClr val="bg1"/>
              </a:solidFill>
            </a:endParaRP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7B35CA-FA96-504C-B32C-8A5730C5BF16}"/>
              </a:ext>
            </a:extLst>
          </p:cNvPr>
          <p:cNvSpPr/>
          <p:nvPr/>
        </p:nvSpPr>
        <p:spPr>
          <a:xfrm>
            <a:off x="436906" y="1514130"/>
            <a:ext cx="2659898" cy="26816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Severe (EF&lt;30%) </a:t>
            </a:r>
            <a:r>
              <a:rPr lang="en-US" sz="1000" dirty="0" err="1">
                <a:solidFill>
                  <a:schemeClr val="tx1"/>
                </a:solidFill>
              </a:rPr>
              <a:t>HFrEF</a:t>
            </a:r>
            <a:r>
              <a:rPr lang="en-US" sz="1000" dirty="0">
                <a:solidFill>
                  <a:schemeClr val="tx1"/>
                </a:solidFill>
              </a:rPr>
              <a:t> on echocardiogram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422E11-C904-D141-B452-F3163D424A56}"/>
              </a:ext>
            </a:extLst>
          </p:cNvPr>
          <p:cNvSpPr/>
          <p:nvPr/>
        </p:nvSpPr>
        <p:spPr>
          <a:xfrm>
            <a:off x="3713847" y="1519824"/>
            <a:ext cx="1936897" cy="263549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Refer for consideration of AICD</a:t>
            </a: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27BF80-8547-C84A-ADD9-C106456B11E6}"/>
              </a:ext>
            </a:extLst>
          </p:cNvPr>
          <p:cNvSpPr/>
          <p:nvPr/>
        </p:nvSpPr>
        <p:spPr>
          <a:xfrm>
            <a:off x="412428" y="4384061"/>
            <a:ext cx="1637166" cy="41028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In AF or unable to tolerate ramipril/</a:t>
            </a:r>
            <a:r>
              <a:rPr lang="en-US" sz="900" dirty="0" err="1">
                <a:solidFill>
                  <a:schemeClr val="tx1"/>
                </a:solidFill>
              </a:rPr>
              <a:t>Entresto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6A06C1D-3359-8543-B8E4-5D317F026635}"/>
              </a:ext>
            </a:extLst>
          </p:cNvPr>
          <p:cNvSpPr/>
          <p:nvPr/>
        </p:nvSpPr>
        <p:spPr>
          <a:xfrm>
            <a:off x="2193815" y="5874554"/>
            <a:ext cx="3431225" cy="294167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Still symptomatic of heart failure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527007F-E823-1F47-86EA-BE92ED30E422}"/>
              </a:ext>
            </a:extLst>
          </p:cNvPr>
          <p:cNvSpPr/>
          <p:nvPr/>
        </p:nvSpPr>
        <p:spPr>
          <a:xfrm>
            <a:off x="399134" y="6318854"/>
            <a:ext cx="2472075" cy="294167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Refer to cardiology service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1F575BD-3E3C-6F4B-9338-E3E2EE5D2D2F}"/>
              </a:ext>
            </a:extLst>
          </p:cNvPr>
          <p:cNvSpPr/>
          <p:nvPr/>
        </p:nvSpPr>
        <p:spPr>
          <a:xfrm>
            <a:off x="3158278" y="6318854"/>
            <a:ext cx="2472075" cy="29416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Routine monitoring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9968CB4-F089-E94F-91A7-BD8E8D1393B6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H="1">
            <a:off x="3040450" y="734257"/>
            <a:ext cx="6750" cy="20228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00D34BC-F71D-2144-A555-D254F34FFA89}"/>
              </a:ext>
            </a:extLst>
          </p:cNvPr>
          <p:cNvCxnSpPr>
            <a:cxnSpLocks/>
          </p:cNvCxnSpPr>
          <p:nvPr/>
        </p:nvCxnSpPr>
        <p:spPr>
          <a:xfrm>
            <a:off x="1816695" y="1326653"/>
            <a:ext cx="0" cy="18034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679E71C3-D0C1-6247-B66C-903B72B21092}"/>
              </a:ext>
            </a:extLst>
          </p:cNvPr>
          <p:cNvCxnSpPr>
            <a:cxnSpLocks/>
            <a:stCxn id="18" idx="2"/>
          </p:cNvCxnSpPr>
          <p:nvPr/>
        </p:nvCxnSpPr>
        <p:spPr>
          <a:xfrm flipH="1">
            <a:off x="4682295" y="1783373"/>
            <a:ext cx="1" cy="26151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32A7603-38C0-104B-B193-9B94EE65F9B7}"/>
              </a:ext>
            </a:extLst>
          </p:cNvPr>
          <p:cNvCxnSpPr>
            <a:cxnSpLocks/>
          </p:cNvCxnSpPr>
          <p:nvPr/>
        </p:nvCxnSpPr>
        <p:spPr>
          <a:xfrm>
            <a:off x="1809945" y="1782290"/>
            <a:ext cx="0" cy="26569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0374C3E7-0909-4546-B0D4-46A9C80C6810}"/>
              </a:ext>
            </a:extLst>
          </p:cNvPr>
          <p:cNvSpPr/>
          <p:nvPr/>
        </p:nvSpPr>
        <p:spPr>
          <a:xfrm>
            <a:off x="2208993" y="5456764"/>
            <a:ext cx="3418703" cy="29416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The above therapies can be combined as necessary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4E992FD4-E10B-CF45-A5AE-6B84BC8A254F}"/>
              </a:ext>
            </a:extLst>
          </p:cNvPr>
          <p:cNvCxnSpPr/>
          <p:nvPr/>
        </p:nvCxnSpPr>
        <p:spPr>
          <a:xfrm>
            <a:off x="2327173" y="6168721"/>
            <a:ext cx="0" cy="15013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ED4B686-C61A-6F4E-B3F9-550D0BE2F0E1}"/>
              </a:ext>
            </a:extLst>
          </p:cNvPr>
          <p:cNvCxnSpPr>
            <a:endCxn id="22" idx="0"/>
          </p:cNvCxnSpPr>
          <p:nvPr/>
        </p:nvCxnSpPr>
        <p:spPr>
          <a:xfrm>
            <a:off x="4394315" y="6168721"/>
            <a:ext cx="1" cy="15013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C18D291B-8D3A-0246-9887-BBAAFFBA144D}"/>
              </a:ext>
            </a:extLst>
          </p:cNvPr>
          <p:cNvSpPr txBox="1"/>
          <p:nvPr/>
        </p:nvSpPr>
        <p:spPr>
          <a:xfrm>
            <a:off x="3219776" y="1469016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6A8AECF-46F0-FF4C-8721-2B34C197269D}"/>
              </a:ext>
            </a:extLst>
          </p:cNvPr>
          <p:cNvSpPr txBox="1"/>
          <p:nvPr/>
        </p:nvSpPr>
        <p:spPr>
          <a:xfrm>
            <a:off x="2349028" y="6140316"/>
            <a:ext cx="3258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9546629-D272-944C-98FD-5B00B645A22E}"/>
              </a:ext>
            </a:extLst>
          </p:cNvPr>
          <p:cNvSpPr txBox="1"/>
          <p:nvPr/>
        </p:nvSpPr>
        <p:spPr>
          <a:xfrm>
            <a:off x="1805300" y="1771157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156364A-A3CA-C846-9C50-6F224018CB58}"/>
              </a:ext>
            </a:extLst>
          </p:cNvPr>
          <p:cNvSpPr txBox="1"/>
          <p:nvPr/>
        </p:nvSpPr>
        <p:spPr>
          <a:xfrm>
            <a:off x="5625040" y="4781119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C921055-BCEE-5042-BA62-D09843412233}"/>
              </a:ext>
            </a:extLst>
          </p:cNvPr>
          <p:cNvSpPr txBox="1"/>
          <p:nvPr/>
        </p:nvSpPr>
        <p:spPr>
          <a:xfrm>
            <a:off x="4419716" y="6136065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CDA8A1D-00C9-824B-99B5-FA767B460C3F}"/>
              </a:ext>
            </a:extLst>
          </p:cNvPr>
          <p:cNvSpPr/>
          <p:nvPr/>
        </p:nvSpPr>
        <p:spPr>
          <a:xfrm>
            <a:off x="9007693" y="516190"/>
            <a:ext cx="2615608" cy="89470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New York Heart Association symptom grading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NHYA I    - No symptoms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NYHA II   - Mild symptoms (e.g. walking)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NYHA III  - Marked limitation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NYHA IV  - Severe limitation (e.g. at rest)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85410081-8786-2047-9655-578B0654EB5B}"/>
              </a:ext>
            </a:extLst>
          </p:cNvPr>
          <p:cNvSpPr/>
          <p:nvPr/>
        </p:nvSpPr>
        <p:spPr>
          <a:xfrm>
            <a:off x="6096000" y="511632"/>
            <a:ext cx="2478501" cy="142684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*Initiating Spironolactone</a:t>
            </a:r>
          </a:p>
          <a:p>
            <a:pPr lvl="0" algn="ctr">
              <a:defRPr/>
            </a:pPr>
            <a:r>
              <a:rPr lang="en-GB" sz="1000" dirty="0">
                <a:solidFill>
                  <a:schemeClr val="tx1"/>
                </a:solidFill>
              </a:rPr>
              <a:t>Continue treatment and monitor U&amp;Es at:</a:t>
            </a:r>
          </a:p>
          <a:p>
            <a:pPr lvl="0" algn="ctr">
              <a:defRPr/>
            </a:pPr>
            <a:r>
              <a:rPr lang="en-GB" sz="1000" dirty="0">
                <a:solidFill>
                  <a:schemeClr val="tx1"/>
                </a:solidFill>
              </a:rPr>
              <a:t>2w→4w→8w→12w→6m→9m→12m </a:t>
            </a:r>
          </a:p>
          <a:p>
            <a:pPr lvl="0" algn="ctr">
              <a:defRPr/>
            </a:pPr>
            <a:r>
              <a:rPr lang="en-GB" sz="1000" dirty="0">
                <a:solidFill>
                  <a:schemeClr val="tx1"/>
                </a:solidFill>
              </a:rPr>
              <a:t>Thereafter 6 monthly U&amp;E</a:t>
            </a:r>
          </a:p>
          <a:p>
            <a:pPr lvl="0" algn="ctr">
              <a:defRPr/>
            </a:pPr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Spironolactone should be stopped if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Cr &gt;200umol Or if increase &gt;50% from baseline </a:t>
            </a:r>
            <a:r>
              <a:rPr lang="en-US" sz="1000" dirty="0">
                <a:solidFill>
                  <a:schemeClr val="tx1"/>
                </a:solidFill>
              </a:rPr>
              <a:t>or if the potassium is &gt;5.5mmol 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6E1E2C6-2A0A-D54A-A1E6-ABF609326D07}"/>
              </a:ext>
            </a:extLst>
          </p:cNvPr>
          <p:cNvSpPr/>
          <p:nvPr/>
        </p:nvSpPr>
        <p:spPr>
          <a:xfrm>
            <a:off x="6114796" y="2208758"/>
            <a:ext cx="2478501" cy="348288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Medication Advice</a:t>
            </a:r>
          </a:p>
          <a:p>
            <a:pPr algn="just"/>
            <a:r>
              <a:rPr lang="en-US" sz="1000" b="1" dirty="0">
                <a:solidFill>
                  <a:schemeClr val="tx1"/>
                </a:solidFill>
              </a:rPr>
              <a:t>Entresto</a:t>
            </a:r>
          </a:p>
          <a:p>
            <a:pPr algn="just"/>
            <a:r>
              <a:rPr lang="en-US" sz="1000" dirty="0">
                <a:solidFill>
                  <a:schemeClr val="tx1"/>
                </a:solidFill>
              </a:rPr>
              <a:t>If transferring to Entresto from </a:t>
            </a:r>
            <a:r>
              <a:rPr lang="en-US" sz="1000">
                <a:solidFill>
                  <a:schemeClr val="tx1"/>
                </a:solidFill>
              </a:rPr>
              <a:t>ACEI then </a:t>
            </a:r>
            <a:r>
              <a:rPr lang="en-US" sz="1000" dirty="0">
                <a:solidFill>
                  <a:schemeClr val="tx1"/>
                </a:solidFill>
              </a:rPr>
              <a:t>a 36hr washout period is required</a:t>
            </a:r>
          </a:p>
          <a:p>
            <a:pPr algn="just"/>
            <a:r>
              <a:rPr lang="en-US" sz="900" dirty="0">
                <a:solidFill>
                  <a:srgbClr val="FF0000"/>
                </a:solidFill>
              </a:rPr>
              <a:t>If issues with ACEI or ARB such as hypotension, allergy, renal decline or angioneurotic oedema then Entresto should NOT be started; seek advice</a:t>
            </a:r>
          </a:p>
          <a:p>
            <a:pPr algn="just"/>
            <a:endParaRPr lang="en-US" sz="400" b="1" dirty="0">
              <a:solidFill>
                <a:srgbClr val="FF0000"/>
              </a:solidFill>
            </a:endParaRPr>
          </a:p>
          <a:p>
            <a:pPr algn="just"/>
            <a:r>
              <a:rPr lang="en-US" sz="1000" b="1" dirty="0">
                <a:solidFill>
                  <a:schemeClr val="tx1"/>
                </a:solidFill>
              </a:rPr>
              <a:t>Bisoprolol</a:t>
            </a:r>
          </a:p>
          <a:p>
            <a:pPr algn="just"/>
            <a:r>
              <a:rPr lang="en-US" sz="900" dirty="0">
                <a:solidFill>
                  <a:schemeClr val="tx1"/>
                </a:solidFill>
              </a:rPr>
              <a:t>Issues with hypotension, fatigue or sensitivity: replace bisoprolol with ivabradine and up titrate to 7.5mg bd determined by heart rate.</a:t>
            </a:r>
          </a:p>
          <a:p>
            <a:pPr algn="just"/>
            <a:r>
              <a:rPr lang="en-US" sz="900" dirty="0">
                <a:solidFill>
                  <a:srgbClr val="FF0000"/>
                </a:solidFill>
              </a:rPr>
              <a:t>Ivabradine cannot be used in AF</a:t>
            </a:r>
            <a:r>
              <a:rPr lang="en-US" sz="900" dirty="0">
                <a:solidFill>
                  <a:schemeClr val="tx1"/>
                </a:solidFill>
              </a:rPr>
              <a:t> </a:t>
            </a:r>
          </a:p>
          <a:p>
            <a:pPr algn="just"/>
            <a:endParaRPr lang="en-US" sz="400" dirty="0">
              <a:solidFill>
                <a:schemeClr val="tx1"/>
              </a:solidFill>
            </a:endParaRPr>
          </a:p>
          <a:p>
            <a:pPr algn="just"/>
            <a:r>
              <a:rPr lang="en-US" sz="1000" b="1" dirty="0">
                <a:solidFill>
                  <a:schemeClr val="tx1"/>
                </a:solidFill>
              </a:rPr>
              <a:t>Spironolactone</a:t>
            </a:r>
          </a:p>
          <a:p>
            <a:pPr algn="just"/>
            <a:r>
              <a:rPr lang="en-US" sz="900" dirty="0">
                <a:solidFill>
                  <a:schemeClr val="tx1"/>
                </a:solidFill>
              </a:rPr>
              <a:t>Issues with breast development or lactation: switch to </a:t>
            </a:r>
            <a:r>
              <a:rPr lang="en-US" sz="900" dirty="0" err="1">
                <a:solidFill>
                  <a:schemeClr val="tx1"/>
                </a:solidFill>
              </a:rPr>
              <a:t>eplenerone</a:t>
            </a:r>
            <a:r>
              <a:rPr lang="en-US" sz="900" dirty="0">
                <a:solidFill>
                  <a:schemeClr val="tx1"/>
                </a:solidFill>
              </a:rPr>
              <a:t> and up titrate in the same manner. </a:t>
            </a:r>
          </a:p>
          <a:p>
            <a:pPr algn="just"/>
            <a:r>
              <a:rPr lang="en-US" sz="900" dirty="0">
                <a:solidFill>
                  <a:srgbClr val="FF0000"/>
                </a:solidFill>
              </a:rPr>
              <a:t>This change will not resolve issues with elevated serum potassium or renal decline</a:t>
            </a:r>
          </a:p>
          <a:p>
            <a:pPr algn="just"/>
            <a:endParaRPr lang="en-US" sz="400" dirty="0">
              <a:solidFill>
                <a:schemeClr val="tx1"/>
              </a:solidFill>
            </a:endParaRPr>
          </a:p>
          <a:p>
            <a:pPr algn="just"/>
            <a:r>
              <a:rPr lang="en-US" sz="1000" b="1" dirty="0">
                <a:solidFill>
                  <a:schemeClr val="tx1"/>
                </a:solidFill>
              </a:rPr>
              <a:t>Dapagliflozin</a:t>
            </a:r>
          </a:p>
          <a:p>
            <a:pPr algn="just"/>
            <a:r>
              <a:rPr lang="en-US" sz="900" dirty="0">
                <a:solidFill>
                  <a:schemeClr val="tx1"/>
                </a:solidFill>
              </a:rPr>
              <a:t>In those with Heart Failure with Reduced Ejection Fraction (</a:t>
            </a:r>
            <a:r>
              <a:rPr lang="en-US" sz="900" dirty="0" err="1">
                <a:solidFill>
                  <a:schemeClr val="tx1"/>
                </a:solidFill>
              </a:rPr>
              <a:t>HFrEF</a:t>
            </a:r>
            <a:r>
              <a:rPr lang="en-US" sz="900" dirty="0">
                <a:solidFill>
                  <a:schemeClr val="tx1"/>
                </a:solidFill>
              </a:rPr>
              <a:t>) then dapagliflozin can be used even it there is no evidence of T2DM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5105BDA2-F028-0942-A3E5-3CBEE9EA06BF}"/>
              </a:ext>
            </a:extLst>
          </p:cNvPr>
          <p:cNvSpPr/>
          <p:nvPr/>
        </p:nvSpPr>
        <p:spPr>
          <a:xfrm>
            <a:off x="9006212" y="1612771"/>
            <a:ext cx="2615608" cy="218214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Reasons for early referral to cardiology team</a:t>
            </a:r>
          </a:p>
          <a:p>
            <a:pPr algn="just"/>
            <a:endParaRPr lang="en-US" sz="1000" dirty="0">
              <a:solidFill>
                <a:schemeClr val="tx1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You feel unsure about how to proceed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Uncertain </a:t>
            </a:r>
            <a:r>
              <a:rPr lang="en-US" sz="1000" dirty="0" err="1">
                <a:solidFill>
                  <a:schemeClr val="tx1"/>
                </a:solidFill>
              </a:rPr>
              <a:t>aetiology</a:t>
            </a:r>
            <a:r>
              <a:rPr lang="en-US" sz="1000" dirty="0">
                <a:solidFill>
                  <a:schemeClr val="tx1"/>
                </a:solidFill>
              </a:rPr>
              <a:t> of </a:t>
            </a:r>
            <a:r>
              <a:rPr lang="en-US" sz="1000" dirty="0" err="1">
                <a:solidFill>
                  <a:schemeClr val="tx1"/>
                </a:solidFill>
              </a:rPr>
              <a:t>HFrEF</a:t>
            </a:r>
            <a:endParaRPr lang="en-US" sz="1000" dirty="0">
              <a:solidFill>
                <a:schemeClr val="tx1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Issues with symptom management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&lt;55yrs where transplant maybe considered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chemeClr val="tx1"/>
                </a:solidFill>
              </a:rPr>
              <a:t>HFrEF</a:t>
            </a:r>
            <a:r>
              <a:rPr lang="en-US" sz="1000" dirty="0">
                <a:solidFill>
                  <a:schemeClr val="tx1"/>
                </a:solidFill>
              </a:rPr>
              <a:t> due to cardiomyopathy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chemeClr val="tx1"/>
                </a:solidFill>
              </a:rPr>
              <a:t>HFrEF</a:t>
            </a:r>
            <a:r>
              <a:rPr lang="en-US" sz="1000" dirty="0">
                <a:solidFill>
                  <a:schemeClr val="tx1"/>
                </a:solidFill>
              </a:rPr>
              <a:t> caused by AF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Hypotension due to pump failure or iatrogenic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Resting bradycardia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Complex comorbidities, particular </a:t>
            </a:r>
            <a:r>
              <a:rPr lang="en-GB" sz="1000" dirty="0">
                <a:solidFill>
                  <a:schemeClr val="tx1"/>
                </a:solidFill>
              </a:rPr>
              <a:t>≥ </a:t>
            </a:r>
            <a:r>
              <a:rPr lang="en-US" sz="1000" dirty="0">
                <a:solidFill>
                  <a:schemeClr val="tx1"/>
                </a:solidFill>
              </a:rPr>
              <a:t>CKD3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Complex emotional or social issues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83341FDB-3613-8645-91EE-C7DAC27757F2}"/>
              </a:ext>
            </a:extLst>
          </p:cNvPr>
          <p:cNvSpPr/>
          <p:nvPr/>
        </p:nvSpPr>
        <p:spPr>
          <a:xfrm>
            <a:off x="6114796" y="5815588"/>
            <a:ext cx="2615608" cy="619782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All those in AF with </a:t>
            </a:r>
            <a:r>
              <a:rPr lang="en-US" sz="1000" dirty="0" err="1">
                <a:solidFill>
                  <a:schemeClr val="bg1"/>
                </a:solidFill>
              </a:rPr>
              <a:t>HFrEF</a:t>
            </a:r>
            <a:r>
              <a:rPr lang="en-US" sz="1000" dirty="0">
                <a:solidFill>
                  <a:schemeClr val="bg1"/>
                </a:solidFill>
              </a:rPr>
              <a:t> should be offered anticoagulation as this is a very powerful stroke risk feature of CHA</a:t>
            </a:r>
            <a:r>
              <a:rPr lang="en-US" sz="1000" baseline="-25000" dirty="0">
                <a:solidFill>
                  <a:schemeClr val="bg1"/>
                </a:solidFill>
              </a:rPr>
              <a:t>2</a:t>
            </a:r>
            <a:r>
              <a:rPr lang="en-US" sz="1000" dirty="0">
                <a:solidFill>
                  <a:schemeClr val="bg1"/>
                </a:solidFill>
              </a:rPr>
              <a:t>DS</a:t>
            </a:r>
            <a:r>
              <a:rPr lang="en-US" sz="1000" baseline="-25000" dirty="0">
                <a:solidFill>
                  <a:schemeClr val="bg1"/>
                </a:solidFill>
              </a:rPr>
              <a:t>2</a:t>
            </a:r>
            <a:r>
              <a:rPr lang="en-US" sz="1000" dirty="0">
                <a:solidFill>
                  <a:schemeClr val="bg1"/>
                </a:solidFill>
              </a:rPr>
              <a:t>VASc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48718AA6-7CC8-1E45-8324-8FE9B18454D6}"/>
              </a:ext>
            </a:extLst>
          </p:cNvPr>
          <p:cNvSpPr/>
          <p:nvPr/>
        </p:nvSpPr>
        <p:spPr>
          <a:xfrm>
            <a:off x="9006212" y="4003668"/>
            <a:ext cx="2615608" cy="2609353"/>
          </a:xfrm>
          <a:prstGeom prst="rect">
            <a:avLst/>
          </a:prstGeom>
          <a:solidFill>
            <a:srgbClr val="FF2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900" b="1" dirty="0">
                <a:solidFill>
                  <a:schemeClr val="bg1"/>
                </a:solidFill>
              </a:rPr>
              <a:t>All those with </a:t>
            </a:r>
            <a:r>
              <a:rPr lang="en-US" sz="900" b="1" dirty="0" err="1">
                <a:solidFill>
                  <a:schemeClr val="bg1"/>
                </a:solidFill>
              </a:rPr>
              <a:t>HFrEF</a:t>
            </a:r>
            <a:r>
              <a:rPr lang="en-US" sz="900" b="1" dirty="0">
                <a:solidFill>
                  <a:schemeClr val="bg1"/>
                </a:solidFill>
              </a:rPr>
              <a:t> should be offered:</a:t>
            </a:r>
          </a:p>
          <a:p>
            <a:pPr algn="ctr"/>
            <a:endParaRPr lang="en-US" sz="900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chemeClr val="bg1"/>
                </a:solidFill>
              </a:rPr>
              <a:t>Entresto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chemeClr val="bg1"/>
                </a:solidFill>
              </a:rPr>
              <a:t>Bisoprolol +/or Ivabradine</a:t>
            </a:r>
            <a:r>
              <a:rPr lang="en-US" sz="900" dirty="0">
                <a:solidFill>
                  <a:schemeClr val="bg1"/>
                </a:solidFill>
              </a:rPr>
              <a:t> to optimize HR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bg1"/>
                </a:solidFill>
              </a:rPr>
              <a:t>Sinus rhythm 50-65bpm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bg1"/>
                </a:solidFill>
              </a:rPr>
              <a:t>AF 80-110bpm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9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chemeClr val="bg1"/>
                </a:solidFill>
              </a:rPr>
              <a:t>Spironolactone/</a:t>
            </a:r>
            <a:r>
              <a:rPr lang="en-US" sz="900" b="1" dirty="0" err="1">
                <a:solidFill>
                  <a:schemeClr val="bg1"/>
                </a:solidFill>
              </a:rPr>
              <a:t>Eplenerone</a:t>
            </a:r>
            <a:r>
              <a:rPr lang="en-US" sz="900" b="1" dirty="0">
                <a:solidFill>
                  <a:schemeClr val="bg1"/>
                </a:solidFill>
              </a:rPr>
              <a:t> 50mg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chemeClr val="bg1"/>
                </a:solidFill>
              </a:rPr>
              <a:t>Dapagliflozin 10mg daily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b="1" dirty="0">
              <a:solidFill>
                <a:schemeClr val="bg1"/>
              </a:solidFill>
            </a:endParaRPr>
          </a:p>
          <a:p>
            <a:pPr marL="133200" lvl="1"/>
            <a:r>
              <a:rPr lang="en-US" sz="900" b="1" dirty="0">
                <a:solidFill>
                  <a:schemeClr val="bg1"/>
                </a:solidFill>
              </a:rPr>
              <a:t>Systolic Blood Pressure </a:t>
            </a:r>
            <a:r>
              <a:rPr lang="en-US" sz="900" dirty="0">
                <a:solidFill>
                  <a:schemeClr val="bg1"/>
                </a:solidFill>
              </a:rPr>
              <a:t>should not  be 	consistently &lt;110mmHg</a:t>
            </a:r>
            <a:endParaRPr lang="en-US" sz="900" b="1" dirty="0">
              <a:solidFill>
                <a:schemeClr val="bg1"/>
              </a:solidFill>
            </a:endParaRPr>
          </a:p>
          <a:p>
            <a:pPr marL="133200" lvl="1"/>
            <a:r>
              <a:rPr lang="en-GB" sz="900" b="1" dirty="0">
                <a:solidFill>
                  <a:schemeClr val="bg1"/>
                </a:solidFill>
              </a:rPr>
              <a:t>Creatinine&gt;</a:t>
            </a:r>
            <a:r>
              <a:rPr lang="en-GB" sz="900" dirty="0">
                <a:solidFill>
                  <a:schemeClr val="bg1"/>
                </a:solidFill>
              </a:rPr>
              <a:t>200umol or if increase &gt;50% from 	baseline </a:t>
            </a:r>
          </a:p>
          <a:p>
            <a:pPr marL="133200" lvl="1"/>
            <a:r>
              <a:rPr lang="en-US" sz="900" b="1" dirty="0">
                <a:solidFill>
                  <a:schemeClr val="bg1"/>
                </a:solidFill>
              </a:rPr>
              <a:t>Potassium </a:t>
            </a:r>
            <a:r>
              <a:rPr lang="en-US" sz="900" dirty="0">
                <a:solidFill>
                  <a:schemeClr val="bg1"/>
                </a:solidFill>
              </a:rPr>
              <a:t> &gt;5.5mmoll</a:t>
            </a:r>
          </a:p>
        </p:txBody>
      </p: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8744394B-9F5D-4BB0-8CA8-B30D5989DDBB}"/>
              </a:ext>
            </a:extLst>
          </p:cNvPr>
          <p:cNvCxnSpPr>
            <a:cxnSpLocks/>
            <a:stCxn id="17" idx="3"/>
            <a:endCxn id="18" idx="1"/>
          </p:cNvCxnSpPr>
          <p:nvPr/>
        </p:nvCxnSpPr>
        <p:spPr>
          <a:xfrm>
            <a:off x="3096804" y="1648210"/>
            <a:ext cx="617043" cy="338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29015876-9033-D140-A472-799B6126F5AF}"/>
              </a:ext>
            </a:extLst>
          </p:cNvPr>
          <p:cNvSpPr/>
          <p:nvPr/>
        </p:nvSpPr>
        <p:spPr>
          <a:xfrm>
            <a:off x="432288" y="2504599"/>
            <a:ext cx="5220589" cy="30597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Commence </a:t>
            </a:r>
            <a:r>
              <a:rPr lang="en-US" sz="1000" b="1" dirty="0">
                <a:solidFill>
                  <a:schemeClr val="bg1"/>
                </a:solidFill>
              </a:rPr>
              <a:t>bisoprolol</a:t>
            </a:r>
            <a:r>
              <a:rPr lang="en-US" sz="1000" dirty="0">
                <a:solidFill>
                  <a:schemeClr val="bg1"/>
                </a:solidFill>
              </a:rPr>
              <a:t> and up-titrate to maximum tolerated dose *</a:t>
            </a:r>
            <a:endParaRPr lang="en-US" sz="1000" b="1" dirty="0">
              <a:solidFill>
                <a:schemeClr val="bg1"/>
              </a:solidFill>
            </a:endParaRP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6E11358-1162-0A46-BE96-72E64485E784}"/>
              </a:ext>
            </a:extLst>
          </p:cNvPr>
          <p:cNvSpPr/>
          <p:nvPr/>
        </p:nvSpPr>
        <p:spPr>
          <a:xfrm>
            <a:off x="432288" y="3020301"/>
            <a:ext cx="5220589" cy="305970"/>
          </a:xfrm>
          <a:prstGeom prst="rect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Commence </a:t>
            </a:r>
            <a:r>
              <a:rPr lang="en-US" sz="1000" b="1" dirty="0">
                <a:solidFill>
                  <a:schemeClr val="bg1"/>
                </a:solidFill>
              </a:rPr>
              <a:t>spironolactone/</a:t>
            </a:r>
            <a:r>
              <a:rPr lang="en-US" sz="1000" b="1" dirty="0" err="1">
                <a:solidFill>
                  <a:schemeClr val="bg1"/>
                </a:solidFill>
              </a:rPr>
              <a:t>eplenerone</a:t>
            </a:r>
            <a:r>
              <a:rPr lang="en-US" sz="1000" dirty="0">
                <a:solidFill>
                  <a:schemeClr val="bg1"/>
                </a:solidFill>
              </a:rPr>
              <a:t> and up-titrate to maximum tolerated dose *</a:t>
            </a:r>
            <a:endParaRPr lang="en-US" sz="1000" b="1" dirty="0">
              <a:solidFill>
                <a:schemeClr val="bg1"/>
              </a:solidFill>
            </a:endParaRPr>
          </a:p>
          <a:p>
            <a:pPr algn="ctr"/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A555C43-21FE-F44A-B9F1-E9AE8125EECA}"/>
              </a:ext>
            </a:extLst>
          </p:cNvPr>
          <p:cNvCxnSpPr>
            <a:stCxn id="7" idx="2"/>
            <a:endCxn id="62" idx="0"/>
          </p:cNvCxnSpPr>
          <p:nvPr/>
        </p:nvCxnSpPr>
        <p:spPr>
          <a:xfrm flipH="1">
            <a:off x="3042583" y="2362663"/>
            <a:ext cx="4616" cy="1419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8B087D2-BB41-B14B-AF0B-1789F31E30E2}"/>
              </a:ext>
            </a:extLst>
          </p:cNvPr>
          <p:cNvCxnSpPr>
            <a:stCxn id="62" idx="2"/>
            <a:endCxn id="64" idx="0"/>
          </p:cNvCxnSpPr>
          <p:nvPr/>
        </p:nvCxnSpPr>
        <p:spPr>
          <a:xfrm>
            <a:off x="3042583" y="2810569"/>
            <a:ext cx="0" cy="2097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2C9844C-6737-3F48-8EF4-27061AA05BAB}"/>
              </a:ext>
            </a:extLst>
          </p:cNvPr>
          <p:cNvCxnSpPr>
            <a:stCxn id="64" idx="2"/>
            <a:endCxn id="10" idx="0"/>
          </p:cNvCxnSpPr>
          <p:nvPr/>
        </p:nvCxnSpPr>
        <p:spPr>
          <a:xfrm flipH="1">
            <a:off x="3037894" y="3326271"/>
            <a:ext cx="4689" cy="1847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E5DFBE6D-50D9-0D4B-B411-0FD910A20AC6}"/>
              </a:ext>
            </a:extLst>
          </p:cNvPr>
          <p:cNvCxnSpPr>
            <a:cxnSpLocks/>
            <a:stCxn id="82" idx="3"/>
            <a:endCxn id="22" idx="3"/>
          </p:cNvCxnSpPr>
          <p:nvPr/>
        </p:nvCxnSpPr>
        <p:spPr>
          <a:xfrm flipH="1">
            <a:off x="5630353" y="4078461"/>
            <a:ext cx="11837" cy="2387477"/>
          </a:xfrm>
          <a:prstGeom prst="bentConnector3">
            <a:avLst>
              <a:gd name="adj1" fmla="val -1931233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itle 1">
            <a:extLst>
              <a:ext uri="{FF2B5EF4-FFF2-40B4-BE49-F238E27FC236}">
                <a16:creationId xmlns:a16="http://schemas.microsoft.com/office/drawing/2014/main" id="{634CD1F7-EE4C-834E-810F-8AA7E7FDE7B2}"/>
              </a:ext>
            </a:extLst>
          </p:cNvPr>
          <p:cNvSpPr txBox="1">
            <a:spLocks/>
          </p:cNvSpPr>
          <p:nvPr/>
        </p:nvSpPr>
        <p:spPr>
          <a:xfrm>
            <a:off x="4807806" y="-66151"/>
            <a:ext cx="7384194" cy="597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000" b="1" dirty="0"/>
              <a:t>Heart Failure due to Reduced Ejection Fraction (</a:t>
            </a:r>
            <a:r>
              <a:rPr lang="en-GB" sz="2000" b="1" dirty="0" err="1"/>
              <a:t>HFrEF</a:t>
            </a:r>
            <a:r>
              <a:rPr lang="en-GB" sz="2000" b="1" dirty="0"/>
              <a:t>): management </a:t>
            </a:r>
            <a:endParaRPr lang="en-US" sz="2000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F868CC7-5C49-3B4C-99F9-D24164E8FD36}"/>
              </a:ext>
            </a:extLst>
          </p:cNvPr>
          <p:cNvSpPr txBox="1"/>
          <p:nvPr/>
        </p:nvSpPr>
        <p:spPr>
          <a:xfrm>
            <a:off x="2702415" y="4144575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4F2DE488-C960-5446-8E61-FD6D8D936692}"/>
              </a:ext>
            </a:extLst>
          </p:cNvPr>
          <p:cNvSpPr/>
          <p:nvPr/>
        </p:nvSpPr>
        <p:spPr>
          <a:xfrm>
            <a:off x="421601" y="3958899"/>
            <a:ext cx="5220589" cy="23912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Still symptomatic of heart failure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2A57F98-B14B-5C4D-A89A-F330503089D3}"/>
              </a:ext>
            </a:extLst>
          </p:cNvPr>
          <p:cNvCxnSpPr>
            <a:stCxn id="10" idx="2"/>
            <a:endCxn id="82" idx="0"/>
          </p:cNvCxnSpPr>
          <p:nvPr/>
        </p:nvCxnSpPr>
        <p:spPr>
          <a:xfrm flipH="1">
            <a:off x="3031896" y="3750116"/>
            <a:ext cx="5998" cy="2087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>
            <a:extLst>
              <a:ext uri="{FF2B5EF4-FFF2-40B4-BE49-F238E27FC236}">
                <a16:creationId xmlns:a16="http://schemas.microsoft.com/office/drawing/2014/main" id="{819D28B2-E96C-304A-AF06-7FCC94CAF733}"/>
              </a:ext>
            </a:extLst>
          </p:cNvPr>
          <p:cNvCxnSpPr>
            <a:stCxn id="82" idx="2"/>
            <a:endCxn id="19" idx="0"/>
          </p:cNvCxnSpPr>
          <p:nvPr/>
        </p:nvCxnSpPr>
        <p:spPr>
          <a:xfrm rot="5400000">
            <a:off x="2038435" y="3390599"/>
            <a:ext cx="186039" cy="1800885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8914F4BF-9EA5-B64B-8850-7E5155E6F4AA}"/>
              </a:ext>
            </a:extLst>
          </p:cNvPr>
          <p:cNvCxnSpPr>
            <a:stCxn id="82" idx="2"/>
            <a:endCxn id="13" idx="0"/>
          </p:cNvCxnSpPr>
          <p:nvPr/>
        </p:nvCxnSpPr>
        <p:spPr>
          <a:xfrm rot="16200000" flipH="1">
            <a:off x="3826832" y="3403086"/>
            <a:ext cx="186039" cy="1775910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7DC6F2E6-43CE-CA42-922A-17FC70D06425}"/>
              </a:ext>
            </a:extLst>
          </p:cNvPr>
          <p:cNvCxnSpPr>
            <a:stCxn id="82" idx="2"/>
            <a:endCxn id="12" idx="0"/>
          </p:cNvCxnSpPr>
          <p:nvPr/>
        </p:nvCxnSpPr>
        <p:spPr>
          <a:xfrm>
            <a:off x="3031896" y="4198022"/>
            <a:ext cx="15243" cy="1778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CF7EC4C0-8C50-DE4E-AD24-8152A44D1603}"/>
              </a:ext>
            </a:extLst>
          </p:cNvPr>
          <p:cNvCxnSpPr>
            <a:stCxn id="19" idx="2"/>
          </p:cNvCxnSpPr>
          <p:nvPr/>
        </p:nvCxnSpPr>
        <p:spPr>
          <a:xfrm>
            <a:off x="1231011" y="4794346"/>
            <a:ext cx="0" cy="15245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78537B96-EF6B-AC45-AE6B-9ED0AEBDC879}"/>
              </a:ext>
            </a:extLst>
          </p:cNvPr>
          <p:cNvCxnSpPr>
            <a:stCxn id="12" idx="2"/>
            <a:endCxn id="15" idx="0"/>
          </p:cNvCxnSpPr>
          <p:nvPr/>
        </p:nvCxnSpPr>
        <p:spPr>
          <a:xfrm flipH="1">
            <a:off x="3044778" y="4795361"/>
            <a:ext cx="2361" cy="1349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6E05D5F0-1F4F-E840-A072-24D4BDED5EAB}"/>
              </a:ext>
            </a:extLst>
          </p:cNvPr>
          <p:cNvCxnSpPr>
            <a:stCxn id="13" idx="2"/>
            <a:endCxn id="16" idx="0"/>
          </p:cNvCxnSpPr>
          <p:nvPr/>
        </p:nvCxnSpPr>
        <p:spPr>
          <a:xfrm>
            <a:off x="4807806" y="4803502"/>
            <a:ext cx="5349" cy="1179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45DB89E-54FF-C649-9AA5-163B805D17A6}"/>
              </a:ext>
            </a:extLst>
          </p:cNvPr>
          <p:cNvSpPr/>
          <p:nvPr/>
        </p:nvSpPr>
        <p:spPr>
          <a:xfrm>
            <a:off x="6096000" y="6559311"/>
            <a:ext cx="263440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ct val="0"/>
              </a:spcBef>
              <a:defRPr/>
            </a:pPr>
            <a:r>
              <a:rPr lang="en-GB" sz="1000" b="1" dirty="0">
                <a:solidFill>
                  <a:prstClr val="black"/>
                </a:solidFill>
                <a:latin typeface="Calibri Light" panose="020F0302020204030204"/>
              </a:rPr>
              <a:t>*</a:t>
            </a:r>
            <a:r>
              <a:rPr lang="en-GB" sz="1000" b="1" dirty="0">
                <a:solidFill>
                  <a:prstClr val="black"/>
                </a:solidFill>
                <a:latin typeface="Calibri Light" panose="020F0302020204030204"/>
                <a:hlinkClick r:id="" action="ppaction://hlinkshowjump?jump=lastslide"/>
              </a:rPr>
              <a:t>See HFrEF Medicine Management pathway</a:t>
            </a:r>
            <a:endParaRPr lang="en-GB" sz="1000" b="1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A7426D9-E047-394B-B387-7F78EFB4F3FB}"/>
              </a:ext>
            </a:extLst>
          </p:cNvPr>
          <p:cNvSpPr txBox="1"/>
          <p:nvPr/>
        </p:nvSpPr>
        <p:spPr>
          <a:xfrm>
            <a:off x="10113264" y="6590088"/>
            <a:ext cx="2078736" cy="21544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Westcliffe Cardiology Service  April 2021</a:t>
            </a:r>
          </a:p>
        </p:txBody>
      </p:sp>
    </p:spTree>
    <p:extLst>
      <p:ext uri="{BB962C8B-B14F-4D97-AF65-F5344CB8AC3E}">
        <p14:creationId xmlns:p14="http://schemas.microsoft.com/office/powerpoint/2010/main" val="3078229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D55D053-ED44-EC44-930F-BE2EB67BBDE0}"/>
              </a:ext>
            </a:extLst>
          </p:cNvPr>
          <p:cNvSpPr/>
          <p:nvPr/>
        </p:nvSpPr>
        <p:spPr>
          <a:xfrm>
            <a:off x="185092" y="214764"/>
            <a:ext cx="2880320" cy="4752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Re-enforce the need for Social Shielding during the Covid-19 Crisis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D846F1-FC60-8B4C-83E3-BD5C629EC856}"/>
              </a:ext>
            </a:extLst>
          </p:cNvPr>
          <p:cNvSpPr txBox="1"/>
          <p:nvPr/>
        </p:nvSpPr>
        <p:spPr>
          <a:xfrm>
            <a:off x="9537745" y="1475399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9C706A-4855-0D40-B635-9F76E8AD290F}"/>
              </a:ext>
            </a:extLst>
          </p:cNvPr>
          <p:cNvSpPr/>
          <p:nvPr/>
        </p:nvSpPr>
        <p:spPr>
          <a:xfrm>
            <a:off x="182451" y="841829"/>
            <a:ext cx="2880320" cy="4844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Check basic parameters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93CC70-F99C-EE46-9C66-69D6035BC8A0}"/>
              </a:ext>
            </a:extLst>
          </p:cNvPr>
          <p:cNvSpPr/>
          <p:nvPr/>
        </p:nvSpPr>
        <p:spPr>
          <a:xfrm>
            <a:off x="3427331" y="841829"/>
            <a:ext cx="2577229" cy="4844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Heart Rate and Rhythm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Educate about radial pulse taking for irregularity and rate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AD1BF79-6089-BE41-B175-B5C77C24147F}"/>
              </a:ext>
            </a:extLst>
          </p:cNvPr>
          <p:cNvSpPr/>
          <p:nvPr/>
        </p:nvSpPr>
        <p:spPr>
          <a:xfrm>
            <a:off x="182451" y="2413583"/>
            <a:ext cx="2880320" cy="50165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Symptom Assessment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EB835DB-2B27-894F-988E-7619F08786BC}"/>
              </a:ext>
            </a:extLst>
          </p:cNvPr>
          <p:cNvSpPr/>
          <p:nvPr/>
        </p:nvSpPr>
        <p:spPr>
          <a:xfrm>
            <a:off x="3427331" y="1468232"/>
            <a:ext cx="2577222" cy="4844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Blood pressure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Encourage home blood pressure assessment.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C9F5D4-FB3E-044D-9D41-01AD4C65F352}"/>
              </a:ext>
            </a:extLst>
          </p:cNvPr>
          <p:cNvSpPr txBox="1"/>
          <p:nvPr/>
        </p:nvSpPr>
        <p:spPr>
          <a:xfrm>
            <a:off x="9553094" y="901149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94AF3F0-8D9F-9B49-BDE0-07B4291B18A1}"/>
              </a:ext>
            </a:extLst>
          </p:cNvPr>
          <p:cNvSpPr/>
          <p:nvPr/>
        </p:nvSpPr>
        <p:spPr>
          <a:xfrm>
            <a:off x="191595" y="4088281"/>
            <a:ext cx="2880320" cy="50165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Prevention interventions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9440C83-B705-6245-81CC-EC58DECA0BE2}"/>
              </a:ext>
            </a:extLst>
          </p:cNvPr>
          <p:cNvSpPr/>
          <p:nvPr/>
        </p:nvSpPr>
        <p:spPr>
          <a:xfrm>
            <a:off x="189502" y="4765275"/>
            <a:ext cx="2880320" cy="50165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Is the patient clinically stable?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4BF6A3B-21EC-904E-A7D9-210F8E4FE16B}"/>
              </a:ext>
            </a:extLst>
          </p:cNvPr>
          <p:cNvSpPr/>
          <p:nvPr/>
        </p:nvSpPr>
        <p:spPr>
          <a:xfrm>
            <a:off x="182451" y="6102081"/>
            <a:ext cx="2880320" cy="50165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Consider clinical face to face review or review by HFNS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7207A69-1534-D548-A159-C2CDBD0B779D}"/>
              </a:ext>
            </a:extLst>
          </p:cNvPr>
          <p:cNvCxnSpPr>
            <a:stCxn id="3" idx="2"/>
            <a:endCxn id="14" idx="0"/>
          </p:cNvCxnSpPr>
          <p:nvPr/>
        </p:nvCxnSpPr>
        <p:spPr>
          <a:xfrm flipH="1">
            <a:off x="1622611" y="690018"/>
            <a:ext cx="2641" cy="1518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BE4287B-DF04-F248-A47E-EAADE9581512}"/>
              </a:ext>
            </a:extLst>
          </p:cNvPr>
          <p:cNvCxnSpPr>
            <a:cxnSpLocks/>
            <a:stCxn id="14" idx="2"/>
            <a:endCxn id="16" idx="0"/>
          </p:cNvCxnSpPr>
          <p:nvPr/>
        </p:nvCxnSpPr>
        <p:spPr>
          <a:xfrm>
            <a:off x="1622611" y="1326304"/>
            <a:ext cx="0" cy="108727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A0EB266-A5B2-2B4F-BFDF-CC24BD1F0FEF}"/>
              </a:ext>
            </a:extLst>
          </p:cNvPr>
          <p:cNvCxnSpPr>
            <a:cxnSpLocks/>
            <a:stCxn id="16" idx="2"/>
            <a:endCxn id="23" idx="0"/>
          </p:cNvCxnSpPr>
          <p:nvPr/>
        </p:nvCxnSpPr>
        <p:spPr>
          <a:xfrm>
            <a:off x="1622611" y="2915240"/>
            <a:ext cx="9144" cy="11730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4957EA4-FFE8-AC4A-8FAB-AA8251FE84E3}"/>
              </a:ext>
            </a:extLst>
          </p:cNvPr>
          <p:cNvCxnSpPr>
            <a:stCxn id="23" idx="2"/>
            <a:endCxn id="24" idx="0"/>
          </p:cNvCxnSpPr>
          <p:nvPr/>
        </p:nvCxnSpPr>
        <p:spPr>
          <a:xfrm flipH="1">
            <a:off x="1629662" y="4589938"/>
            <a:ext cx="2093" cy="1753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222EB21-A3E1-8446-9AA3-F5ED728E19F4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 flipH="1">
            <a:off x="1622611" y="5266932"/>
            <a:ext cx="7051" cy="8351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D47B3FF-3FB9-EF4E-B702-7CC336283F4C}"/>
              </a:ext>
            </a:extLst>
          </p:cNvPr>
          <p:cNvCxnSpPr>
            <a:cxnSpLocks/>
            <a:stCxn id="14" idx="3"/>
            <a:endCxn id="15" idx="1"/>
          </p:cNvCxnSpPr>
          <p:nvPr/>
        </p:nvCxnSpPr>
        <p:spPr>
          <a:xfrm>
            <a:off x="3062771" y="1084067"/>
            <a:ext cx="36456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F83116D-8F6A-FC45-B1A3-79C25EE26F5C}"/>
              </a:ext>
            </a:extLst>
          </p:cNvPr>
          <p:cNvSpPr txBox="1"/>
          <p:nvPr/>
        </p:nvSpPr>
        <p:spPr>
          <a:xfrm>
            <a:off x="1598355" y="5601626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8CA0CE4-1329-E34F-97EF-E60154B1A24B}"/>
              </a:ext>
            </a:extLst>
          </p:cNvPr>
          <p:cNvSpPr txBox="1"/>
          <p:nvPr/>
        </p:nvSpPr>
        <p:spPr>
          <a:xfrm>
            <a:off x="6035072" y="4008681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EF9A7EC-E2BD-DA4E-82F9-6F33219B647B}"/>
              </a:ext>
            </a:extLst>
          </p:cNvPr>
          <p:cNvSpPr/>
          <p:nvPr/>
        </p:nvSpPr>
        <p:spPr>
          <a:xfrm>
            <a:off x="3424691" y="215426"/>
            <a:ext cx="2579869" cy="4844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Current weight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Encourage </a:t>
            </a:r>
            <a:r>
              <a:rPr lang="en-US" sz="800">
                <a:solidFill>
                  <a:schemeClr val="tx1"/>
                </a:solidFill>
              </a:rPr>
              <a:t>morning weighing </a:t>
            </a:r>
            <a:r>
              <a:rPr lang="en-US" sz="800" dirty="0">
                <a:solidFill>
                  <a:schemeClr val="tx1"/>
                </a:solidFill>
              </a:rPr>
              <a:t>after morning voiding 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56" name="Elbow Connector 55">
            <a:extLst>
              <a:ext uri="{FF2B5EF4-FFF2-40B4-BE49-F238E27FC236}">
                <a16:creationId xmlns:a16="http://schemas.microsoft.com/office/drawing/2014/main" id="{613B6582-1CCF-4F40-BBF8-D9C40C61CC82}"/>
              </a:ext>
            </a:extLst>
          </p:cNvPr>
          <p:cNvCxnSpPr>
            <a:cxnSpLocks/>
            <a:stCxn id="14" idx="3"/>
            <a:endCxn id="54" idx="1"/>
          </p:cNvCxnSpPr>
          <p:nvPr/>
        </p:nvCxnSpPr>
        <p:spPr>
          <a:xfrm flipV="1">
            <a:off x="3062771" y="457664"/>
            <a:ext cx="361920" cy="626403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A0C206EA-98B6-5045-B65E-0E355C807D7E}"/>
              </a:ext>
            </a:extLst>
          </p:cNvPr>
          <p:cNvCxnSpPr>
            <a:cxnSpLocks/>
            <a:stCxn id="14" idx="3"/>
            <a:endCxn id="18" idx="1"/>
          </p:cNvCxnSpPr>
          <p:nvPr/>
        </p:nvCxnSpPr>
        <p:spPr>
          <a:xfrm>
            <a:off x="3062771" y="1084067"/>
            <a:ext cx="364560" cy="626403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D44608E6-AB68-FF49-9177-42C8B4BCC2BC}"/>
              </a:ext>
            </a:extLst>
          </p:cNvPr>
          <p:cNvSpPr/>
          <p:nvPr/>
        </p:nvSpPr>
        <p:spPr>
          <a:xfrm>
            <a:off x="6369113" y="1468232"/>
            <a:ext cx="1414192" cy="4844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Increasing Breathless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81CBF86-143C-3D49-999A-924C2290465E}"/>
              </a:ext>
            </a:extLst>
          </p:cNvPr>
          <p:cNvSpPr/>
          <p:nvPr/>
        </p:nvSpPr>
        <p:spPr>
          <a:xfrm>
            <a:off x="6369113" y="2111631"/>
            <a:ext cx="1414192" cy="4844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Increasing Nocturia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B47646-BFA8-4C43-A45B-C318223B8C0E}"/>
              </a:ext>
            </a:extLst>
          </p:cNvPr>
          <p:cNvSpPr/>
          <p:nvPr/>
        </p:nvSpPr>
        <p:spPr>
          <a:xfrm>
            <a:off x="6369113" y="2775459"/>
            <a:ext cx="1414192" cy="4844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Palpitations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B92ECD9-2E71-3445-BDDE-17BCBA94CB05}"/>
              </a:ext>
            </a:extLst>
          </p:cNvPr>
          <p:cNvSpPr/>
          <p:nvPr/>
        </p:nvSpPr>
        <p:spPr>
          <a:xfrm>
            <a:off x="6369113" y="3435431"/>
            <a:ext cx="1414192" cy="4844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Increasing Peripheral </a:t>
            </a:r>
            <a:r>
              <a:rPr lang="en-US" sz="1000" dirty="0" err="1">
                <a:solidFill>
                  <a:schemeClr val="tx1"/>
                </a:solidFill>
              </a:rPr>
              <a:t>oedema</a:t>
            </a:r>
            <a:endParaRPr lang="en-US" sz="800" dirty="0">
              <a:solidFill>
                <a:schemeClr val="tx1"/>
              </a:solidFill>
            </a:endParaRPr>
          </a:p>
        </p:txBody>
      </p:sp>
      <p:cxnSp>
        <p:nvCxnSpPr>
          <p:cNvPr id="68" name="Elbow Connector 67">
            <a:extLst>
              <a:ext uri="{FF2B5EF4-FFF2-40B4-BE49-F238E27FC236}">
                <a16:creationId xmlns:a16="http://schemas.microsoft.com/office/drawing/2014/main" id="{105BB889-3714-7A49-A969-227BE8175B8A}"/>
              </a:ext>
            </a:extLst>
          </p:cNvPr>
          <p:cNvCxnSpPr>
            <a:stCxn id="16" idx="3"/>
            <a:endCxn id="57" idx="1"/>
          </p:cNvCxnSpPr>
          <p:nvPr/>
        </p:nvCxnSpPr>
        <p:spPr>
          <a:xfrm flipV="1">
            <a:off x="3062771" y="1710470"/>
            <a:ext cx="3306342" cy="953942"/>
          </a:xfrm>
          <a:prstGeom prst="bentConnector3">
            <a:avLst>
              <a:gd name="adj1" fmla="val 91657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>
            <a:extLst>
              <a:ext uri="{FF2B5EF4-FFF2-40B4-BE49-F238E27FC236}">
                <a16:creationId xmlns:a16="http://schemas.microsoft.com/office/drawing/2014/main" id="{FCDA1807-EF83-A44F-BCC5-31AE8FDF3AB2}"/>
              </a:ext>
            </a:extLst>
          </p:cNvPr>
          <p:cNvCxnSpPr>
            <a:stCxn id="16" idx="3"/>
            <a:endCxn id="59" idx="1"/>
          </p:cNvCxnSpPr>
          <p:nvPr/>
        </p:nvCxnSpPr>
        <p:spPr>
          <a:xfrm flipV="1">
            <a:off x="3062771" y="2353869"/>
            <a:ext cx="3306342" cy="310543"/>
          </a:xfrm>
          <a:prstGeom prst="bentConnector3">
            <a:avLst>
              <a:gd name="adj1" fmla="val 91657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50F6F0FD-0501-D049-8117-7F5A468C0BFC}"/>
              </a:ext>
            </a:extLst>
          </p:cNvPr>
          <p:cNvCxnSpPr>
            <a:stCxn id="16" idx="3"/>
            <a:endCxn id="60" idx="1"/>
          </p:cNvCxnSpPr>
          <p:nvPr/>
        </p:nvCxnSpPr>
        <p:spPr>
          <a:xfrm>
            <a:off x="3062771" y="2664412"/>
            <a:ext cx="3306342" cy="353285"/>
          </a:xfrm>
          <a:prstGeom prst="bentConnector3">
            <a:avLst>
              <a:gd name="adj1" fmla="val 91657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76">
            <a:extLst>
              <a:ext uri="{FF2B5EF4-FFF2-40B4-BE49-F238E27FC236}">
                <a16:creationId xmlns:a16="http://schemas.microsoft.com/office/drawing/2014/main" id="{0A1CFF45-0AE7-444D-8560-06B9871BD8C9}"/>
              </a:ext>
            </a:extLst>
          </p:cNvPr>
          <p:cNvCxnSpPr>
            <a:stCxn id="16" idx="3"/>
            <a:endCxn id="61" idx="1"/>
          </p:cNvCxnSpPr>
          <p:nvPr/>
        </p:nvCxnSpPr>
        <p:spPr>
          <a:xfrm>
            <a:off x="3062771" y="2664412"/>
            <a:ext cx="3306342" cy="1013257"/>
          </a:xfrm>
          <a:prstGeom prst="bentConnector3">
            <a:avLst>
              <a:gd name="adj1" fmla="val 91657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D90FF8EB-78B4-B543-8DC4-AB17A44E06F6}"/>
              </a:ext>
            </a:extLst>
          </p:cNvPr>
          <p:cNvSpPr/>
          <p:nvPr/>
        </p:nvSpPr>
        <p:spPr>
          <a:xfrm>
            <a:off x="8002052" y="1468232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Increasing weight by 2kg in 48hrs and/or heart rate?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128E8B8-C8B6-DE4F-A304-97EBE41102A1}"/>
              </a:ext>
            </a:extLst>
          </p:cNvPr>
          <p:cNvSpPr/>
          <p:nvPr/>
        </p:nvSpPr>
        <p:spPr>
          <a:xfrm>
            <a:off x="6354012" y="4377599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Commence per protocol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4CBF5230-438E-E746-B490-F30BB7768D2B}"/>
              </a:ext>
            </a:extLst>
          </p:cNvPr>
          <p:cNvSpPr/>
          <p:nvPr/>
        </p:nvSpPr>
        <p:spPr>
          <a:xfrm>
            <a:off x="9806771" y="1462002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Consider increasing diuretics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E40598E-9D22-8B45-B9ED-D1D1D83374D8}"/>
              </a:ext>
            </a:extLst>
          </p:cNvPr>
          <p:cNvSpPr/>
          <p:nvPr/>
        </p:nvSpPr>
        <p:spPr>
          <a:xfrm>
            <a:off x="9806771" y="841829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Consider alternative pathology</a:t>
            </a:r>
          </a:p>
        </p:txBody>
      </p:sp>
      <p:cxnSp>
        <p:nvCxnSpPr>
          <p:cNvPr id="87" name="Elbow Connector 86">
            <a:extLst>
              <a:ext uri="{FF2B5EF4-FFF2-40B4-BE49-F238E27FC236}">
                <a16:creationId xmlns:a16="http://schemas.microsoft.com/office/drawing/2014/main" id="{7888AE1E-CDBE-5243-9ACD-C35778965715}"/>
              </a:ext>
            </a:extLst>
          </p:cNvPr>
          <p:cNvCxnSpPr>
            <a:stCxn id="79" idx="3"/>
            <a:endCxn id="85" idx="1"/>
          </p:cNvCxnSpPr>
          <p:nvPr/>
        </p:nvCxnSpPr>
        <p:spPr>
          <a:xfrm flipV="1">
            <a:off x="9416244" y="1084066"/>
            <a:ext cx="390527" cy="626403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E4ACA44-E386-DF45-9A5A-D0F65D1F143A}"/>
              </a:ext>
            </a:extLst>
          </p:cNvPr>
          <p:cNvCxnSpPr>
            <a:stCxn id="79" idx="3"/>
            <a:endCxn id="84" idx="1"/>
          </p:cNvCxnSpPr>
          <p:nvPr/>
        </p:nvCxnSpPr>
        <p:spPr>
          <a:xfrm flipV="1">
            <a:off x="9416244" y="1704239"/>
            <a:ext cx="390527" cy="62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587114AF-02FB-E248-A83E-DBB00A6F8E13}"/>
              </a:ext>
            </a:extLst>
          </p:cNvPr>
          <p:cNvCxnSpPr>
            <a:stCxn id="57" idx="3"/>
            <a:endCxn id="79" idx="1"/>
          </p:cNvCxnSpPr>
          <p:nvPr/>
        </p:nvCxnSpPr>
        <p:spPr>
          <a:xfrm flipV="1">
            <a:off x="7783305" y="1710469"/>
            <a:ext cx="218747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>
            <a:extLst>
              <a:ext uri="{FF2B5EF4-FFF2-40B4-BE49-F238E27FC236}">
                <a16:creationId xmlns:a16="http://schemas.microsoft.com/office/drawing/2014/main" id="{E8C3E6B0-D2CA-ED46-A8DE-69CE030EA2C9}"/>
              </a:ext>
            </a:extLst>
          </p:cNvPr>
          <p:cNvCxnSpPr>
            <a:stCxn id="59" idx="3"/>
            <a:endCxn id="79" idx="1"/>
          </p:cNvCxnSpPr>
          <p:nvPr/>
        </p:nvCxnSpPr>
        <p:spPr>
          <a:xfrm flipV="1">
            <a:off x="7783305" y="1710469"/>
            <a:ext cx="218747" cy="643400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00AC40D8-39CD-0345-84F7-A67E331AA62F}"/>
              </a:ext>
            </a:extLst>
          </p:cNvPr>
          <p:cNvSpPr/>
          <p:nvPr/>
        </p:nvSpPr>
        <p:spPr>
          <a:xfrm>
            <a:off x="8002052" y="2775460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Known AF or other dysrhythmia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EF28605-5ECB-0A4C-AA35-58C938C69B51}"/>
              </a:ext>
            </a:extLst>
          </p:cNvPr>
          <p:cNvSpPr/>
          <p:nvPr/>
        </p:nvSpPr>
        <p:spPr>
          <a:xfrm>
            <a:off x="9806771" y="2111632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Consider increasing beta-blocker or antiarrhythmic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CE185802-3928-7C47-918F-8501892B6999}"/>
              </a:ext>
            </a:extLst>
          </p:cNvPr>
          <p:cNvSpPr/>
          <p:nvPr/>
        </p:nvSpPr>
        <p:spPr>
          <a:xfrm>
            <a:off x="9806771" y="2772236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Will require an ECG</a:t>
            </a: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11BAD7C2-DF2A-7F4C-B47D-6BAC2EF9A2BA}"/>
              </a:ext>
            </a:extLst>
          </p:cNvPr>
          <p:cNvCxnSpPr>
            <a:stCxn id="60" idx="3"/>
            <a:endCxn id="99" idx="1"/>
          </p:cNvCxnSpPr>
          <p:nvPr/>
        </p:nvCxnSpPr>
        <p:spPr>
          <a:xfrm>
            <a:off x="7783305" y="3017697"/>
            <a:ext cx="21874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C1F7488D-6726-514E-9B42-DEFB301E26F0}"/>
              </a:ext>
            </a:extLst>
          </p:cNvPr>
          <p:cNvCxnSpPr>
            <a:stCxn id="99" idx="3"/>
            <a:endCxn id="101" idx="1"/>
          </p:cNvCxnSpPr>
          <p:nvPr/>
        </p:nvCxnSpPr>
        <p:spPr>
          <a:xfrm flipV="1">
            <a:off x="9416244" y="3014473"/>
            <a:ext cx="390527" cy="32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Elbow Connector 106">
            <a:extLst>
              <a:ext uri="{FF2B5EF4-FFF2-40B4-BE49-F238E27FC236}">
                <a16:creationId xmlns:a16="http://schemas.microsoft.com/office/drawing/2014/main" id="{1DA5884F-0336-8F4C-8740-CFA05D21BEB8}"/>
              </a:ext>
            </a:extLst>
          </p:cNvPr>
          <p:cNvCxnSpPr>
            <a:stCxn id="99" idx="3"/>
            <a:endCxn id="100" idx="1"/>
          </p:cNvCxnSpPr>
          <p:nvPr/>
        </p:nvCxnSpPr>
        <p:spPr>
          <a:xfrm flipV="1">
            <a:off x="9416244" y="2353869"/>
            <a:ext cx="390527" cy="663828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85392ABE-EC01-5942-8B9C-86D21318459F}"/>
              </a:ext>
            </a:extLst>
          </p:cNvPr>
          <p:cNvSpPr txBox="1"/>
          <p:nvPr/>
        </p:nvSpPr>
        <p:spPr>
          <a:xfrm>
            <a:off x="9512590" y="2155629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D2F2271-89F5-A54C-BA31-A285D953E376}"/>
              </a:ext>
            </a:extLst>
          </p:cNvPr>
          <p:cNvSpPr txBox="1"/>
          <p:nvPr/>
        </p:nvSpPr>
        <p:spPr>
          <a:xfrm>
            <a:off x="9558246" y="2796679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4BD40387-9CCC-AE46-BF7C-7FC3F83988DA}"/>
              </a:ext>
            </a:extLst>
          </p:cNvPr>
          <p:cNvSpPr/>
          <p:nvPr/>
        </p:nvSpPr>
        <p:spPr>
          <a:xfrm>
            <a:off x="8002636" y="3436368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Increasing weight and/or heart rate?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F32E9ABE-C959-424B-8025-6E94AE3E50E8}"/>
              </a:ext>
            </a:extLst>
          </p:cNvPr>
          <p:cNvSpPr/>
          <p:nvPr/>
        </p:nvSpPr>
        <p:spPr>
          <a:xfrm>
            <a:off x="9806771" y="4121001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Consider increasing diuretics if patient distressed by symptoms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E46378BB-F5A9-0F42-BEFE-90FFBBE3570A}"/>
              </a:ext>
            </a:extLst>
          </p:cNvPr>
          <p:cNvSpPr/>
          <p:nvPr/>
        </p:nvSpPr>
        <p:spPr>
          <a:xfrm>
            <a:off x="9806771" y="3429000"/>
            <a:ext cx="1414192" cy="4844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Consider increasing diuretics</a:t>
            </a:r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66320D51-3F91-B34B-BB85-AAA52D12EA80}"/>
              </a:ext>
            </a:extLst>
          </p:cNvPr>
          <p:cNvCxnSpPr>
            <a:stCxn id="61" idx="3"/>
            <a:endCxn id="111" idx="1"/>
          </p:cNvCxnSpPr>
          <p:nvPr/>
        </p:nvCxnSpPr>
        <p:spPr>
          <a:xfrm>
            <a:off x="7783305" y="3677669"/>
            <a:ext cx="219331" cy="9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Elbow Connector 116">
            <a:extLst>
              <a:ext uri="{FF2B5EF4-FFF2-40B4-BE49-F238E27FC236}">
                <a16:creationId xmlns:a16="http://schemas.microsoft.com/office/drawing/2014/main" id="{B5358FAB-B5F4-BC42-857D-4F8640B77809}"/>
              </a:ext>
            </a:extLst>
          </p:cNvPr>
          <p:cNvCxnSpPr>
            <a:stCxn id="111" idx="3"/>
            <a:endCxn id="112" idx="1"/>
          </p:cNvCxnSpPr>
          <p:nvPr/>
        </p:nvCxnSpPr>
        <p:spPr>
          <a:xfrm>
            <a:off x="9416828" y="3678605"/>
            <a:ext cx="389943" cy="684633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EF37C228-ACEB-3446-B1A7-E8EE752B8801}"/>
              </a:ext>
            </a:extLst>
          </p:cNvPr>
          <p:cNvCxnSpPr>
            <a:stCxn id="111" idx="3"/>
            <a:endCxn id="113" idx="1"/>
          </p:cNvCxnSpPr>
          <p:nvPr/>
        </p:nvCxnSpPr>
        <p:spPr>
          <a:xfrm flipV="1">
            <a:off x="9416828" y="3671237"/>
            <a:ext cx="389943" cy="73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D9D30858-86E0-AA4B-B7A3-56E1BDC09587}"/>
              </a:ext>
            </a:extLst>
          </p:cNvPr>
          <p:cNvSpPr txBox="1"/>
          <p:nvPr/>
        </p:nvSpPr>
        <p:spPr>
          <a:xfrm>
            <a:off x="9537745" y="4159408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2D86D22-0970-1649-9147-F32756B0AC52}"/>
              </a:ext>
            </a:extLst>
          </p:cNvPr>
          <p:cNvSpPr txBox="1"/>
          <p:nvPr/>
        </p:nvSpPr>
        <p:spPr>
          <a:xfrm>
            <a:off x="9503525" y="3450219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5CE34112-9D0B-C849-B22A-1D73C5370E50}"/>
              </a:ext>
            </a:extLst>
          </p:cNvPr>
          <p:cNvSpPr/>
          <p:nvPr/>
        </p:nvSpPr>
        <p:spPr>
          <a:xfrm>
            <a:off x="4393802" y="4105221"/>
            <a:ext cx="1414192" cy="48447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On ACE-I/ARB or </a:t>
            </a:r>
            <a:r>
              <a:rPr lang="en-US" sz="1000" dirty="0" err="1">
                <a:solidFill>
                  <a:schemeClr val="tx1"/>
                </a:solidFill>
              </a:rPr>
              <a:t>Entresto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84310224-F5D6-E345-8EEA-1D39B02E50EC}"/>
              </a:ext>
            </a:extLst>
          </p:cNvPr>
          <p:cNvSpPr/>
          <p:nvPr/>
        </p:nvSpPr>
        <p:spPr>
          <a:xfrm>
            <a:off x="4388707" y="4765275"/>
            <a:ext cx="1414192" cy="48447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On Beta-blocker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CFC03D31-07DA-5243-8AD2-BEB5120AA656}"/>
              </a:ext>
            </a:extLst>
          </p:cNvPr>
          <p:cNvSpPr/>
          <p:nvPr/>
        </p:nvSpPr>
        <p:spPr>
          <a:xfrm>
            <a:off x="6367431" y="5457252"/>
            <a:ext cx="1414192" cy="48447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On MRA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DA90A68-6308-0B4F-B1C5-D35BCA057EF2}"/>
              </a:ext>
            </a:extLst>
          </p:cNvPr>
          <p:cNvSpPr/>
          <p:nvPr/>
        </p:nvSpPr>
        <p:spPr>
          <a:xfrm>
            <a:off x="6367431" y="6119263"/>
            <a:ext cx="1414192" cy="48447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On </a:t>
            </a:r>
            <a:r>
              <a:rPr lang="en-US" sz="1000" dirty="0" err="1">
                <a:solidFill>
                  <a:schemeClr val="tx1"/>
                </a:solidFill>
              </a:rPr>
              <a:t>Entresto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FFE97E8-BB6A-0E41-A78D-DC79EA7AAE5B}"/>
              </a:ext>
            </a:extLst>
          </p:cNvPr>
          <p:cNvSpPr/>
          <p:nvPr/>
        </p:nvSpPr>
        <p:spPr>
          <a:xfrm>
            <a:off x="6354012" y="4103788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Ensure optimal dose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98BE61ED-41D7-144B-B9A4-48D4DEF3A570}"/>
              </a:ext>
            </a:extLst>
          </p:cNvPr>
          <p:cNvSpPr/>
          <p:nvPr/>
        </p:nvSpPr>
        <p:spPr>
          <a:xfrm>
            <a:off x="6354012" y="4765937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Ensure optimal dose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B5546826-3CC3-E041-B9C6-981C6C47D27C}"/>
              </a:ext>
            </a:extLst>
          </p:cNvPr>
          <p:cNvSpPr/>
          <p:nvPr/>
        </p:nvSpPr>
        <p:spPr>
          <a:xfrm>
            <a:off x="6354012" y="5033823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Commence per protocol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F7BF513B-54D8-F749-8DAB-9F5DF93C4308}"/>
              </a:ext>
            </a:extLst>
          </p:cNvPr>
          <p:cNvSpPr/>
          <p:nvPr/>
        </p:nvSpPr>
        <p:spPr>
          <a:xfrm>
            <a:off x="4388706" y="5447096"/>
            <a:ext cx="1439779" cy="50165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NYHA &gt;I</a:t>
            </a:r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1543C48B-1B21-7641-9A86-DBF065807750}"/>
              </a:ext>
            </a:extLst>
          </p:cNvPr>
          <p:cNvCxnSpPr>
            <a:stCxn id="24" idx="3"/>
            <a:endCxn id="123" idx="1"/>
          </p:cNvCxnSpPr>
          <p:nvPr/>
        </p:nvCxnSpPr>
        <p:spPr>
          <a:xfrm flipV="1">
            <a:off x="3069822" y="5007513"/>
            <a:ext cx="1318885" cy="85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Elbow Connector 134">
            <a:extLst>
              <a:ext uri="{FF2B5EF4-FFF2-40B4-BE49-F238E27FC236}">
                <a16:creationId xmlns:a16="http://schemas.microsoft.com/office/drawing/2014/main" id="{CF3E0A3E-46AA-A248-AE8D-284ED63A4418}"/>
              </a:ext>
            </a:extLst>
          </p:cNvPr>
          <p:cNvCxnSpPr>
            <a:stCxn id="24" idx="3"/>
            <a:endCxn id="122" idx="1"/>
          </p:cNvCxnSpPr>
          <p:nvPr/>
        </p:nvCxnSpPr>
        <p:spPr>
          <a:xfrm flipV="1">
            <a:off x="3069822" y="4347459"/>
            <a:ext cx="1323980" cy="668645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Elbow Connector 136">
            <a:extLst>
              <a:ext uri="{FF2B5EF4-FFF2-40B4-BE49-F238E27FC236}">
                <a16:creationId xmlns:a16="http://schemas.microsoft.com/office/drawing/2014/main" id="{5F175217-A90A-BE42-8944-0723B4E807B0}"/>
              </a:ext>
            </a:extLst>
          </p:cNvPr>
          <p:cNvCxnSpPr>
            <a:stCxn id="24" idx="3"/>
            <a:endCxn id="129" idx="1"/>
          </p:cNvCxnSpPr>
          <p:nvPr/>
        </p:nvCxnSpPr>
        <p:spPr>
          <a:xfrm>
            <a:off x="3069822" y="5016104"/>
            <a:ext cx="1318884" cy="681821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B9468EB7-043F-4945-9D22-3EF6637E69BF}"/>
              </a:ext>
            </a:extLst>
          </p:cNvPr>
          <p:cNvCxnSpPr>
            <a:stCxn id="129" idx="3"/>
            <a:endCxn id="124" idx="1"/>
          </p:cNvCxnSpPr>
          <p:nvPr/>
        </p:nvCxnSpPr>
        <p:spPr>
          <a:xfrm>
            <a:off x="5828485" y="5697925"/>
            <a:ext cx="538946" cy="15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Elbow Connector 140">
            <a:extLst>
              <a:ext uri="{FF2B5EF4-FFF2-40B4-BE49-F238E27FC236}">
                <a16:creationId xmlns:a16="http://schemas.microsoft.com/office/drawing/2014/main" id="{336124C5-1CE2-BE49-B8F7-C408DD18C5E6}"/>
              </a:ext>
            </a:extLst>
          </p:cNvPr>
          <p:cNvCxnSpPr>
            <a:stCxn id="129" idx="3"/>
            <a:endCxn id="125" idx="1"/>
          </p:cNvCxnSpPr>
          <p:nvPr/>
        </p:nvCxnSpPr>
        <p:spPr>
          <a:xfrm>
            <a:off x="5828485" y="5697925"/>
            <a:ext cx="538946" cy="66357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Elbow Connector 143">
            <a:extLst>
              <a:ext uri="{FF2B5EF4-FFF2-40B4-BE49-F238E27FC236}">
                <a16:creationId xmlns:a16="http://schemas.microsoft.com/office/drawing/2014/main" id="{DB54A6F1-AAC4-D046-920E-2B35D2971816}"/>
              </a:ext>
            </a:extLst>
          </p:cNvPr>
          <p:cNvCxnSpPr>
            <a:stCxn id="122" idx="3"/>
            <a:endCxn id="126" idx="1"/>
          </p:cNvCxnSpPr>
          <p:nvPr/>
        </p:nvCxnSpPr>
        <p:spPr>
          <a:xfrm flipV="1">
            <a:off x="5807994" y="4211510"/>
            <a:ext cx="546018" cy="135949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Elbow Connector 146">
            <a:extLst>
              <a:ext uri="{FF2B5EF4-FFF2-40B4-BE49-F238E27FC236}">
                <a16:creationId xmlns:a16="http://schemas.microsoft.com/office/drawing/2014/main" id="{F7476443-F773-B44A-9E18-128EFE8DA363}"/>
              </a:ext>
            </a:extLst>
          </p:cNvPr>
          <p:cNvCxnSpPr>
            <a:stCxn id="122" idx="3"/>
            <a:endCxn id="82" idx="1"/>
          </p:cNvCxnSpPr>
          <p:nvPr/>
        </p:nvCxnSpPr>
        <p:spPr>
          <a:xfrm>
            <a:off x="5807994" y="4347459"/>
            <a:ext cx="546018" cy="137862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Elbow Connector 148">
            <a:extLst>
              <a:ext uri="{FF2B5EF4-FFF2-40B4-BE49-F238E27FC236}">
                <a16:creationId xmlns:a16="http://schemas.microsoft.com/office/drawing/2014/main" id="{2B852F39-297D-4C43-AAC1-94CCE3F32CBE}"/>
              </a:ext>
            </a:extLst>
          </p:cNvPr>
          <p:cNvCxnSpPr/>
          <p:nvPr/>
        </p:nvCxnSpPr>
        <p:spPr>
          <a:xfrm flipV="1">
            <a:off x="5802899" y="4866282"/>
            <a:ext cx="546018" cy="135949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Elbow Connector 149">
            <a:extLst>
              <a:ext uri="{FF2B5EF4-FFF2-40B4-BE49-F238E27FC236}">
                <a16:creationId xmlns:a16="http://schemas.microsoft.com/office/drawing/2014/main" id="{35DFB9F0-1EF4-0E44-815A-C2554E36A3BB}"/>
              </a:ext>
            </a:extLst>
          </p:cNvPr>
          <p:cNvCxnSpPr/>
          <p:nvPr/>
        </p:nvCxnSpPr>
        <p:spPr>
          <a:xfrm>
            <a:off x="5802899" y="5002231"/>
            <a:ext cx="546018" cy="137862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Rectangle 150">
            <a:extLst>
              <a:ext uri="{FF2B5EF4-FFF2-40B4-BE49-F238E27FC236}">
                <a16:creationId xmlns:a16="http://schemas.microsoft.com/office/drawing/2014/main" id="{B633F5D0-2074-D44A-9D65-5DB214BC8ACC}"/>
              </a:ext>
            </a:extLst>
          </p:cNvPr>
          <p:cNvSpPr/>
          <p:nvPr/>
        </p:nvSpPr>
        <p:spPr>
          <a:xfrm>
            <a:off x="8324996" y="5709348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Commence per protocol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70FFE5A-C89D-264A-A773-DB831F0DAF90}"/>
              </a:ext>
            </a:extLst>
          </p:cNvPr>
          <p:cNvSpPr/>
          <p:nvPr/>
        </p:nvSpPr>
        <p:spPr>
          <a:xfrm>
            <a:off x="8324996" y="5435537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Ensure optimal dose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CAFB5104-FC2C-4E4B-A14F-4477772C2E7F}"/>
              </a:ext>
            </a:extLst>
          </p:cNvPr>
          <p:cNvSpPr/>
          <p:nvPr/>
        </p:nvSpPr>
        <p:spPr>
          <a:xfrm>
            <a:off x="8324996" y="6097686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Ensure optimal dose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71EC01C6-AEEB-2C44-9DD9-4508C472310E}"/>
              </a:ext>
            </a:extLst>
          </p:cNvPr>
          <p:cNvSpPr/>
          <p:nvPr/>
        </p:nvSpPr>
        <p:spPr>
          <a:xfrm>
            <a:off x="8324996" y="6365572"/>
            <a:ext cx="1414192" cy="2154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Commence per protocol</a:t>
            </a:r>
          </a:p>
        </p:txBody>
      </p:sp>
      <p:cxnSp>
        <p:nvCxnSpPr>
          <p:cNvPr id="155" name="Elbow Connector 154">
            <a:extLst>
              <a:ext uri="{FF2B5EF4-FFF2-40B4-BE49-F238E27FC236}">
                <a16:creationId xmlns:a16="http://schemas.microsoft.com/office/drawing/2014/main" id="{13F90D99-2FED-5F43-9E3C-70D359BC0C21}"/>
              </a:ext>
            </a:extLst>
          </p:cNvPr>
          <p:cNvCxnSpPr>
            <a:endCxn id="152" idx="1"/>
          </p:cNvCxnSpPr>
          <p:nvPr/>
        </p:nvCxnSpPr>
        <p:spPr>
          <a:xfrm flipV="1">
            <a:off x="7778978" y="5543259"/>
            <a:ext cx="546018" cy="135949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Elbow Connector 155">
            <a:extLst>
              <a:ext uri="{FF2B5EF4-FFF2-40B4-BE49-F238E27FC236}">
                <a16:creationId xmlns:a16="http://schemas.microsoft.com/office/drawing/2014/main" id="{030BCD6E-A97B-6242-8D2B-1F3D545E3253}"/>
              </a:ext>
            </a:extLst>
          </p:cNvPr>
          <p:cNvCxnSpPr>
            <a:endCxn id="151" idx="1"/>
          </p:cNvCxnSpPr>
          <p:nvPr/>
        </p:nvCxnSpPr>
        <p:spPr>
          <a:xfrm>
            <a:off x="7778978" y="5679208"/>
            <a:ext cx="546018" cy="137862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Elbow Connector 156">
            <a:extLst>
              <a:ext uri="{FF2B5EF4-FFF2-40B4-BE49-F238E27FC236}">
                <a16:creationId xmlns:a16="http://schemas.microsoft.com/office/drawing/2014/main" id="{69DA1B69-E71F-734E-AEDF-64E07FF80547}"/>
              </a:ext>
            </a:extLst>
          </p:cNvPr>
          <p:cNvCxnSpPr/>
          <p:nvPr/>
        </p:nvCxnSpPr>
        <p:spPr>
          <a:xfrm flipV="1">
            <a:off x="7773883" y="6198031"/>
            <a:ext cx="546018" cy="135949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Elbow Connector 157">
            <a:extLst>
              <a:ext uri="{FF2B5EF4-FFF2-40B4-BE49-F238E27FC236}">
                <a16:creationId xmlns:a16="http://schemas.microsoft.com/office/drawing/2014/main" id="{42700F8F-8BA1-CC46-A169-511D0355AA52}"/>
              </a:ext>
            </a:extLst>
          </p:cNvPr>
          <p:cNvCxnSpPr/>
          <p:nvPr/>
        </p:nvCxnSpPr>
        <p:spPr>
          <a:xfrm>
            <a:off x="7773883" y="6333980"/>
            <a:ext cx="546018" cy="137862"/>
          </a:xfrm>
          <a:prstGeom prst="bentConnector3">
            <a:avLst>
              <a:gd name="adj1" fmla="val 5389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>
            <a:extLst>
              <a:ext uri="{FF2B5EF4-FFF2-40B4-BE49-F238E27FC236}">
                <a16:creationId xmlns:a16="http://schemas.microsoft.com/office/drawing/2014/main" id="{E12B2C60-1DA8-C746-81D8-0412BE419FD8}"/>
              </a:ext>
            </a:extLst>
          </p:cNvPr>
          <p:cNvSpPr txBox="1"/>
          <p:nvPr/>
        </p:nvSpPr>
        <p:spPr>
          <a:xfrm>
            <a:off x="6035072" y="4678550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20266399-19D8-4948-95C1-EF2FF755E6E1}"/>
              </a:ext>
            </a:extLst>
          </p:cNvPr>
          <p:cNvSpPr txBox="1"/>
          <p:nvPr/>
        </p:nvSpPr>
        <p:spPr>
          <a:xfrm>
            <a:off x="8008347" y="5375300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DC779E11-65DC-F64C-A6CB-474CA763459A}"/>
              </a:ext>
            </a:extLst>
          </p:cNvPr>
          <p:cNvSpPr txBox="1"/>
          <p:nvPr/>
        </p:nvSpPr>
        <p:spPr>
          <a:xfrm>
            <a:off x="7994171" y="6046088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85CF8030-5D88-CB4E-8A83-8DE457A58C95}"/>
              </a:ext>
            </a:extLst>
          </p:cNvPr>
          <p:cNvSpPr txBox="1"/>
          <p:nvPr/>
        </p:nvSpPr>
        <p:spPr>
          <a:xfrm>
            <a:off x="6050043" y="4470149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9B8E0CA1-BB59-564B-AD55-38597AD6259E}"/>
              </a:ext>
            </a:extLst>
          </p:cNvPr>
          <p:cNvSpPr txBox="1"/>
          <p:nvPr/>
        </p:nvSpPr>
        <p:spPr>
          <a:xfrm>
            <a:off x="6060078" y="5134086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D4BF4A46-D9DC-9D47-A2B5-35D479CA9702}"/>
              </a:ext>
            </a:extLst>
          </p:cNvPr>
          <p:cNvSpPr txBox="1"/>
          <p:nvPr/>
        </p:nvSpPr>
        <p:spPr>
          <a:xfrm>
            <a:off x="8031381" y="5782632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446E274D-AB9E-9F47-999F-676873476008}"/>
              </a:ext>
            </a:extLst>
          </p:cNvPr>
          <p:cNvSpPr txBox="1"/>
          <p:nvPr/>
        </p:nvSpPr>
        <p:spPr>
          <a:xfrm>
            <a:off x="8029185" y="6448914"/>
            <a:ext cx="304892" cy="215444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8394CA29-45EE-3845-B62C-0115BF9D92BA}"/>
              </a:ext>
            </a:extLst>
          </p:cNvPr>
          <p:cNvSpPr/>
          <p:nvPr/>
        </p:nvSpPr>
        <p:spPr>
          <a:xfrm>
            <a:off x="7993043" y="4103501"/>
            <a:ext cx="1525982" cy="113858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800" b="1" dirty="0">
                <a:solidFill>
                  <a:schemeClr val="tx1"/>
                </a:solidFill>
              </a:rPr>
              <a:t>Initiating new medication</a:t>
            </a:r>
          </a:p>
          <a:p>
            <a:pPr algn="just"/>
            <a:endParaRPr lang="en-US" sz="800" dirty="0">
              <a:solidFill>
                <a:schemeClr val="tx1"/>
              </a:solidFill>
            </a:endParaRPr>
          </a:p>
          <a:p>
            <a:r>
              <a:rPr lang="en-US" sz="800" dirty="0">
                <a:solidFill>
                  <a:schemeClr val="tx1"/>
                </a:solidFill>
              </a:rPr>
              <a:t>When considering if new medication should be commenced consider: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Practicalities on monitoring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Patient adherence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Polypharmacy 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E96D85B2-53CB-6443-B76C-02943A94C17B}"/>
              </a:ext>
            </a:extLst>
          </p:cNvPr>
          <p:cNvSpPr/>
          <p:nvPr/>
        </p:nvSpPr>
        <p:spPr>
          <a:xfrm>
            <a:off x="9863757" y="4786272"/>
            <a:ext cx="2145792" cy="1803816"/>
          </a:xfrm>
          <a:prstGeom prst="rect">
            <a:avLst/>
          </a:prstGeom>
          <a:solidFill>
            <a:srgbClr val="FF2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bg1"/>
                </a:solidFill>
              </a:rPr>
              <a:t>NOTE</a:t>
            </a:r>
            <a:r>
              <a:rPr lang="en-US" sz="1000" b="1" dirty="0">
                <a:solidFill>
                  <a:schemeClr val="bg1"/>
                </a:solidFill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</a:rPr>
              <a:t>Rate control to optimal HR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</a:rPr>
              <a:t>Sinus rhythm 50-65bpm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</a:rPr>
              <a:t>AF 80-110bpm</a:t>
            </a:r>
            <a:endParaRPr lang="en-US" sz="1000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</a:rPr>
              <a:t>Systolic Blood Pressure </a:t>
            </a:r>
            <a:r>
              <a:rPr lang="en-US" sz="1000" dirty="0">
                <a:solidFill>
                  <a:schemeClr val="bg1"/>
                </a:solidFill>
              </a:rPr>
              <a:t>should not  be consistently &lt;110mmHg</a:t>
            </a:r>
            <a:endParaRPr lang="en-US" sz="1000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>
                <a:solidFill>
                  <a:schemeClr val="bg1"/>
                </a:solidFill>
              </a:rPr>
              <a:t>Creatinine&gt;</a:t>
            </a:r>
            <a:r>
              <a:rPr lang="en-GB" sz="1000" dirty="0">
                <a:solidFill>
                  <a:schemeClr val="bg1"/>
                </a:solidFill>
              </a:rPr>
              <a:t>200umol or increase &gt;50 from baseline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</a:rPr>
              <a:t>Potassium </a:t>
            </a:r>
            <a:r>
              <a:rPr lang="en-US" sz="1000" dirty="0">
                <a:solidFill>
                  <a:schemeClr val="bg1"/>
                </a:solidFill>
              </a:rPr>
              <a:t> &gt;5.5mmoll</a:t>
            </a:r>
          </a:p>
        </p:txBody>
      </p:sp>
      <p:sp>
        <p:nvSpPr>
          <p:cNvPr id="95" name="Title 1">
            <a:extLst>
              <a:ext uri="{FF2B5EF4-FFF2-40B4-BE49-F238E27FC236}">
                <a16:creationId xmlns:a16="http://schemas.microsoft.com/office/drawing/2014/main" id="{7A821503-49B8-AD49-BCA7-0683414A2EC2}"/>
              </a:ext>
            </a:extLst>
          </p:cNvPr>
          <p:cNvSpPr txBox="1">
            <a:spLocks/>
          </p:cNvSpPr>
          <p:nvPr/>
        </p:nvSpPr>
        <p:spPr>
          <a:xfrm>
            <a:off x="6096000" y="69316"/>
            <a:ext cx="6096000" cy="597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000" b="1" dirty="0"/>
              <a:t>Heart Failure due to Reduced Ejection Fraction (</a:t>
            </a:r>
            <a:r>
              <a:rPr lang="en-GB" sz="2000" b="1" dirty="0" err="1"/>
              <a:t>HFrEF</a:t>
            </a:r>
            <a:r>
              <a:rPr lang="en-GB" sz="2000" b="1" dirty="0"/>
              <a:t>): elective </a:t>
            </a:r>
            <a:r>
              <a:rPr lang="en-GB" sz="2000" b="1"/>
              <a:t>review and management </a:t>
            </a:r>
            <a:endParaRPr lang="en-US" sz="200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8776E76-B135-F149-B481-E1A889AE173E}"/>
              </a:ext>
            </a:extLst>
          </p:cNvPr>
          <p:cNvSpPr txBox="1"/>
          <p:nvPr/>
        </p:nvSpPr>
        <p:spPr>
          <a:xfrm>
            <a:off x="10113264" y="6590088"/>
            <a:ext cx="2078736" cy="21544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Westcliffe Cardiology Service  April 2021</a:t>
            </a:r>
          </a:p>
        </p:txBody>
      </p:sp>
    </p:spTree>
    <p:extLst>
      <p:ext uri="{BB962C8B-B14F-4D97-AF65-F5344CB8AC3E}">
        <p14:creationId xmlns:p14="http://schemas.microsoft.com/office/powerpoint/2010/main" val="3856028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5B291EF-95FF-7B4A-B2F2-157026C24D05}"/>
              </a:ext>
            </a:extLst>
          </p:cNvPr>
          <p:cNvSpPr/>
          <p:nvPr/>
        </p:nvSpPr>
        <p:spPr>
          <a:xfrm>
            <a:off x="100428" y="1140072"/>
            <a:ext cx="2270237" cy="4752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*Initiate</a:t>
            </a:r>
            <a:r>
              <a:rPr lang="en-US" sz="1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Entresto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24mg/26mg bd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DC303A-310C-8043-9644-9BCE5D26079A}"/>
              </a:ext>
            </a:extLst>
          </p:cNvPr>
          <p:cNvSpPr/>
          <p:nvPr/>
        </p:nvSpPr>
        <p:spPr>
          <a:xfrm>
            <a:off x="100428" y="2640496"/>
            <a:ext cx="2270213" cy="4752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BP &amp;U&amp;Es acceptable increase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Entresto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49mg/51mg bd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375661-19C0-894B-87EF-070DFC974627}"/>
              </a:ext>
            </a:extLst>
          </p:cNvPr>
          <p:cNvSpPr/>
          <p:nvPr/>
        </p:nvSpPr>
        <p:spPr>
          <a:xfrm>
            <a:off x="100429" y="1876672"/>
            <a:ext cx="2270236" cy="4752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*Check U&amp;Es &amp; BP at 3 weeks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335737-E3FC-2F42-8988-FF6E3C67D3CF}"/>
              </a:ext>
            </a:extLst>
          </p:cNvPr>
          <p:cNvSpPr/>
          <p:nvPr/>
        </p:nvSpPr>
        <p:spPr>
          <a:xfrm>
            <a:off x="100428" y="3349872"/>
            <a:ext cx="2270153" cy="4752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*Check BP at 3 weeks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23F782-1ABC-034A-810D-FB4A39FB7D60}"/>
              </a:ext>
            </a:extLst>
          </p:cNvPr>
          <p:cNvSpPr/>
          <p:nvPr/>
        </p:nvSpPr>
        <p:spPr>
          <a:xfrm>
            <a:off x="100428" y="4086472"/>
            <a:ext cx="2270153" cy="4752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BP &amp; U&amp;Es acceptable increase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Entresto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97mg/103mg bd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1B6D81-941A-8947-B088-A08B7BEFF3C8}"/>
              </a:ext>
            </a:extLst>
          </p:cNvPr>
          <p:cNvSpPr/>
          <p:nvPr/>
        </p:nvSpPr>
        <p:spPr>
          <a:xfrm>
            <a:off x="2545939" y="1149175"/>
            <a:ext cx="2270237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bisoprolol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1.25mg od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498636-BFC2-0547-84A7-4F79E10B2A62}"/>
              </a:ext>
            </a:extLst>
          </p:cNvPr>
          <p:cNvSpPr/>
          <p:nvPr/>
        </p:nvSpPr>
        <p:spPr>
          <a:xfrm>
            <a:off x="2546010" y="2653866"/>
            <a:ext cx="2270046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bisoprolol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2.5mg od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D44F61-E892-DC4B-90F7-DB98D5E153BD}"/>
              </a:ext>
            </a:extLst>
          </p:cNvPr>
          <p:cNvSpPr/>
          <p:nvPr/>
        </p:nvSpPr>
        <p:spPr>
          <a:xfrm>
            <a:off x="2545950" y="1893120"/>
            <a:ext cx="2270106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HR, BP, side effects at 2-4 weeks.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HR&gt;50bpm &amp; systolic BP &gt;100mmhg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C0A679-48A9-6B49-BBA0-A56E5460418B}"/>
              </a:ext>
            </a:extLst>
          </p:cNvPr>
          <p:cNvSpPr/>
          <p:nvPr/>
        </p:nvSpPr>
        <p:spPr>
          <a:xfrm>
            <a:off x="2545962" y="3357218"/>
            <a:ext cx="2270041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HR, BP, side effects at 2-4 weeks.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HR&gt;50bpm &amp; systolic BP &gt;100mmhg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B980D3-0EE2-0C44-93CF-DF5C36D391D6}"/>
              </a:ext>
            </a:extLst>
          </p:cNvPr>
          <p:cNvSpPr/>
          <p:nvPr/>
        </p:nvSpPr>
        <p:spPr>
          <a:xfrm>
            <a:off x="2545962" y="4086472"/>
            <a:ext cx="2270041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bisoprolol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5mg od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85E5A1-F890-E844-B988-84A347D9D80D}"/>
              </a:ext>
            </a:extLst>
          </p:cNvPr>
          <p:cNvSpPr/>
          <p:nvPr/>
        </p:nvSpPr>
        <p:spPr>
          <a:xfrm>
            <a:off x="2545962" y="4789824"/>
            <a:ext cx="2270036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HR, BP, side effects at 2-4 weeks.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HR&gt;50bpm &amp; systolic BP &gt;100mmhg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195BF4-19FB-2544-940B-3DC854696B6E}"/>
              </a:ext>
            </a:extLst>
          </p:cNvPr>
          <p:cNvSpPr/>
          <p:nvPr/>
        </p:nvSpPr>
        <p:spPr>
          <a:xfrm>
            <a:off x="2545962" y="5526424"/>
            <a:ext cx="2270036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bisoprolol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10mg od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148022-D90D-4643-A1DF-43F3B0C17388}"/>
              </a:ext>
            </a:extLst>
          </p:cNvPr>
          <p:cNvSpPr/>
          <p:nvPr/>
        </p:nvSpPr>
        <p:spPr>
          <a:xfrm>
            <a:off x="4991341" y="1138398"/>
            <a:ext cx="2316640" cy="48364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 &lt;200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µ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mol,  K&lt;5.0 mmol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spironolactone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 25mg (12.5mg if frail) 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0470BFA-0B4B-C64E-91A2-566A25FA05FC}"/>
              </a:ext>
            </a:extLst>
          </p:cNvPr>
          <p:cNvSpPr/>
          <p:nvPr/>
        </p:nvSpPr>
        <p:spPr>
          <a:xfrm>
            <a:off x="4991341" y="1893120"/>
            <a:ext cx="2316639" cy="475254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U&amp;Es &amp; BP at 2 weeks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4319CB8-E665-6645-93B7-A5DBEBB23453}"/>
              </a:ext>
            </a:extLst>
          </p:cNvPr>
          <p:cNvSpPr/>
          <p:nvPr/>
        </p:nvSpPr>
        <p:spPr>
          <a:xfrm>
            <a:off x="4991341" y="2639449"/>
            <a:ext cx="2316579" cy="475254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 &lt;200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µ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mol, K&lt;5.5 mmol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spironolactone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50mg (25mg if frail) 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0A0FCB-C2DE-8C46-B659-DC8181BD6DD7}"/>
              </a:ext>
            </a:extLst>
          </p:cNvPr>
          <p:cNvSpPr/>
          <p:nvPr/>
        </p:nvSpPr>
        <p:spPr>
          <a:xfrm>
            <a:off x="4983024" y="3351522"/>
            <a:ext cx="2324796" cy="1913556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 &lt;200umol or NO increase &gt;50% from baseline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 &lt;5.5mmol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diarrhoea / vomiting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Continue treatment and monitor U&amp;Es at: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2w→4w→8w→12w→6m→9m→12m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Thereafter 6 monthly U&amp;E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3DA4408-CEE7-C242-89DB-881350E09135}"/>
              </a:ext>
            </a:extLst>
          </p:cNvPr>
          <p:cNvSpPr/>
          <p:nvPr/>
        </p:nvSpPr>
        <p:spPr>
          <a:xfrm>
            <a:off x="9887898" y="1132292"/>
            <a:ext cx="2184606" cy="483034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Sudden increase in weight (&gt;1Kg above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dry weight sustained over 2 days) +/- increasing by oedema +/-  breathlessness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999BC20-2764-8546-B4CC-F611BB3544E4}"/>
              </a:ext>
            </a:extLst>
          </p:cNvPr>
          <p:cNvSpPr/>
          <p:nvPr/>
        </p:nvSpPr>
        <p:spPr>
          <a:xfrm>
            <a:off x="9887898" y="1876672"/>
            <a:ext cx="2184607" cy="475254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furosemide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40mg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(or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bumetanide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1mg)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724E073-F2B8-5944-9574-D70D1D28A257}"/>
              </a:ext>
            </a:extLst>
          </p:cNvPr>
          <p:cNvSpPr/>
          <p:nvPr/>
        </p:nvSpPr>
        <p:spPr>
          <a:xfrm>
            <a:off x="9887898" y="2639448"/>
            <a:ext cx="2184608" cy="475254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Maintain dose change for 3 days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6B84A8B-1CD4-9D4B-A99F-1B8248596439}"/>
              </a:ext>
            </a:extLst>
          </p:cNvPr>
          <p:cNvSpPr/>
          <p:nvPr/>
        </p:nvSpPr>
        <p:spPr>
          <a:xfrm>
            <a:off x="9887896" y="3357218"/>
            <a:ext cx="2184609" cy="190786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with patient, if: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Return to dry weight then return to previous dose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change maintain for further 3 days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going deterioration then consider alternative intervention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patient deteriorate again within 2-3 weeks, then consider making the dose increase in loop diuretic permanent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054D528-5BE1-974A-9CEC-4D35D8690686}"/>
              </a:ext>
            </a:extLst>
          </p:cNvPr>
          <p:cNvSpPr/>
          <p:nvPr/>
        </p:nvSpPr>
        <p:spPr>
          <a:xfrm>
            <a:off x="100422" y="430696"/>
            <a:ext cx="2270243" cy="4752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Entresto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940D2B6-A3A8-8848-AFAB-433CE36D749B}"/>
              </a:ext>
            </a:extLst>
          </p:cNvPr>
          <p:cNvSpPr/>
          <p:nvPr/>
        </p:nvSpPr>
        <p:spPr>
          <a:xfrm>
            <a:off x="2545962" y="430696"/>
            <a:ext cx="2270243" cy="4752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bisoprolol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CFD50DC-3FC5-4843-94C2-C72F8838FFD0}"/>
              </a:ext>
            </a:extLst>
          </p:cNvPr>
          <p:cNvSpPr/>
          <p:nvPr/>
        </p:nvSpPr>
        <p:spPr>
          <a:xfrm>
            <a:off x="4991502" y="430696"/>
            <a:ext cx="2270243" cy="4752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spironolactone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45DB2759-AFC5-3943-AB77-82B97A4D81C3}"/>
              </a:ext>
            </a:extLst>
          </p:cNvPr>
          <p:cNvSpPr txBox="1">
            <a:spLocks/>
          </p:cNvSpPr>
          <p:nvPr/>
        </p:nvSpPr>
        <p:spPr>
          <a:xfrm>
            <a:off x="7677053" y="-68977"/>
            <a:ext cx="4593069" cy="597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Sequence of </a:t>
            </a:r>
            <a:r>
              <a:rPr lang="en-GB" sz="2000" b="1" dirty="0" err="1">
                <a:solidFill>
                  <a:prstClr val="black"/>
                </a:solidFill>
                <a:latin typeface="Calibri Light" panose="020F0302020204030204"/>
              </a:rPr>
              <a:t>HFrEF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Medicine Management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60EE2CE-2D28-7746-A503-8F44B5C13221}"/>
              </a:ext>
            </a:extLst>
          </p:cNvPr>
          <p:cNvCxnSpPr>
            <a:cxnSpLocks/>
            <a:stCxn id="31" idx="3"/>
            <a:endCxn id="32" idx="1"/>
          </p:cNvCxnSpPr>
          <p:nvPr/>
        </p:nvCxnSpPr>
        <p:spPr>
          <a:xfrm>
            <a:off x="2370665" y="668323"/>
            <a:ext cx="17529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96B1096-4688-C949-A95E-7ADAE153360F}"/>
              </a:ext>
            </a:extLst>
          </p:cNvPr>
          <p:cNvCxnSpPr>
            <a:cxnSpLocks/>
            <a:stCxn id="32" idx="3"/>
            <a:endCxn id="33" idx="1"/>
          </p:cNvCxnSpPr>
          <p:nvPr/>
        </p:nvCxnSpPr>
        <p:spPr>
          <a:xfrm>
            <a:off x="4816205" y="668323"/>
            <a:ext cx="17529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9B00FD5-EC56-C248-A575-E8FAF957EF93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1235547" y="1615326"/>
            <a:ext cx="0" cy="2613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E0E1130-592D-6143-80AF-EC210C0D7DD0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 flipH="1">
            <a:off x="1235535" y="2351926"/>
            <a:ext cx="12" cy="2885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0DED2C9-967B-4545-B1D5-D3E25BB3F376}"/>
              </a:ext>
            </a:extLst>
          </p:cNvPr>
          <p:cNvCxnSpPr>
            <a:cxnSpLocks/>
            <a:stCxn id="6" idx="2"/>
            <a:endCxn id="8" idx="0"/>
          </p:cNvCxnSpPr>
          <p:nvPr/>
        </p:nvCxnSpPr>
        <p:spPr>
          <a:xfrm flipH="1">
            <a:off x="1235505" y="3115750"/>
            <a:ext cx="30" cy="2341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4AC946F-7492-534B-9B0F-640664BE40C5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1235505" y="3825126"/>
            <a:ext cx="0" cy="2613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B6A00F1-58BD-D34A-960E-9A4148DBA1B9}"/>
              </a:ext>
            </a:extLst>
          </p:cNvPr>
          <p:cNvCxnSpPr>
            <a:cxnSpLocks/>
            <a:stCxn id="10" idx="2"/>
            <a:endCxn id="12" idx="0"/>
          </p:cNvCxnSpPr>
          <p:nvPr/>
        </p:nvCxnSpPr>
        <p:spPr>
          <a:xfrm flipH="1">
            <a:off x="3681003" y="1624429"/>
            <a:ext cx="55" cy="2686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48860BD2-EFDD-8C4D-88A2-E88D9631263A}"/>
              </a:ext>
            </a:extLst>
          </p:cNvPr>
          <p:cNvCxnSpPr>
            <a:cxnSpLocks/>
            <a:stCxn id="12" idx="2"/>
            <a:endCxn id="11" idx="0"/>
          </p:cNvCxnSpPr>
          <p:nvPr/>
        </p:nvCxnSpPr>
        <p:spPr>
          <a:xfrm>
            <a:off x="3681003" y="2368374"/>
            <a:ext cx="30" cy="2854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F7180539-48A4-1B4C-99CF-C4F1E81747A6}"/>
              </a:ext>
            </a:extLst>
          </p:cNvPr>
          <p:cNvCxnSpPr>
            <a:cxnSpLocks/>
            <a:stCxn id="11" idx="2"/>
            <a:endCxn id="13" idx="0"/>
          </p:cNvCxnSpPr>
          <p:nvPr/>
        </p:nvCxnSpPr>
        <p:spPr>
          <a:xfrm flipH="1">
            <a:off x="3680983" y="3129120"/>
            <a:ext cx="50" cy="2280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A1B73A2-DF36-D844-80DC-84D2DFB05D8F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3680983" y="3832472"/>
            <a:ext cx="0" cy="25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915A3C33-719B-8146-AA68-1452F6ED051A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 flipH="1">
            <a:off x="3680980" y="4561726"/>
            <a:ext cx="3" cy="2280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431D9B11-696D-5145-82A9-6E5379ED3FCF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3680980" y="5265078"/>
            <a:ext cx="0" cy="2613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F1C4C685-F9B2-3D4A-8E42-64D0E4197E16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6149661" y="1622043"/>
            <a:ext cx="0" cy="2710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378259FB-DED6-BA44-87CC-8153E6BCB205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 flipH="1">
            <a:off x="6149631" y="2368374"/>
            <a:ext cx="30" cy="2710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B5F91124-2766-244D-8D68-D59077CCAE59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>
            <a:off x="10980201" y="1615326"/>
            <a:ext cx="1" cy="2613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1AE8668-A2C4-D542-AEBB-9A8AE8969E2E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10980202" y="2351926"/>
            <a:ext cx="0" cy="287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C6EE0505-68A3-E947-BCCE-0D3A52EAB47E}"/>
              </a:ext>
            </a:extLst>
          </p:cNvPr>
          <p:cNvCxnSpPr>
            <a:cxnSpLocks/>
            <a:stCxn id="26" idx="2"/>
            <a:endCxn id="28" idx="0"/>
          </p:cNvCxnSpPr>
          <p:nvPr/>
        </p:nvCxnSpPr>
        <p:spPr>
          <a:xfrm flipH="1">
            <a:off x="10980201" y="3114702"/>
            <a:ext cx="1" cy="2425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DF299D4A-7B0B-A342-94FC-D8403BDF9C31}"/>
              </a:ext>
            </a:extLst>
          </p:cNvPr>
          <p:cNvSpPr/>
          <p:nvPr/>
        </p:nvSpPr>
        <p:spPr>
          <a:xfrm>
            <a:off x="100429" y="4823072"/>
            <a:ext cx="2270152" cy="4752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*Check U&amp;Es &amp; BP at 3 weeks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26EAE8E-F81D-ED49-B2BB-88EAB4165DC6}"/>
              </a:ext>
            </a:extLst>
          </p:cNvPr>
          <p:cNvCxnSpPr>
            <a:cxnSpLocks/>
            <a:stCxn id="9" idx="2"/>
            <a:endCxn id="55" idx="0"/>
          </p:cNvCxnSpPr>
          <p:nvPr/>
        </p:nvCxnSpPr>
        <p:spPr>
          <a:xfrm>
            <a:off x="1235505" y="4561726"/>
            <a:ext cx="0" cy="2613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01FCD7FF-C872-BF44-B866-00A7AE618F6C}"/>
              </a:ext>
            </a:extLst>
          </p:cNvPr>
          <p:cNvSpPr/>
          <p:nvPr/>
        </p:nvSpPr>
        <p:spPr>
          <a:xfrm>
            <a:off x="2545962" y="6263024"/>
            <a:ext cx="2270036" cy="475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HR, BP, side effects at 2-4 weeks.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HR&gt;50bpm &amp; systolic BP &gt;100mmhg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3B3BEDC-553A-044C-8776-534D8C674734}"/>
              </a:ext>
            </a:extLst>
          </p:cNvPr>
          <p:cNvSpPr/>
          <p:nvPr/>
        </p:nvSpPr>
        <p:spPr>
          <a:xfrm>
            <a:off x="7441688" y="5501896"/>
            <a:ext cx="4630816" cy="1236381"/>
          </a:xfrm>
          <a:prstGeom prst="rect">
            <a:avLst/>
          </a:prstGeom>
          <a:solidFill>
            <a:srgbClr val="FF1A5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Ivabradine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despite up titration of bisoprolol to 10mg (or maximum tolerated dose) the resting HR is </a:t>
            </a:r>
            <a:r>
              <a:rPr lang="en-US" sz="1000" dirty="0">
                <a:solidFill>
                  <a:prstClr val="white"/>
                </a:solidFill>
                <a:latin typeface="Calibri" panose="020F0502020204030204"/>
              </a:rPr>
              <a:t>not at target of 50-65bpm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then consider ivabradine 2.5mg and up titrate as tolerated to 7.5mg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issues with hypotension, fatigue or sensitivity</a:t>
            </a:r>
            <a:r>
              <a:rPr lang="en-US" sz="10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due to bisoprolol then replace with ivabradine as above.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Ivabradine cannot be used in AF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D2BE116-577A-154C-BB52-1618E6A401D2}"/>
              </a:ext>
            </a:extLst>
          </p:cNvPr>
          <p:cNvCxnSpPr>
            <a:cxnSpLocks/>
            <a:stCxn id="16" idx="2"/>
            <a:endCxn id="59" idx="0"/>
          </p:cNvCxnSpPr>
          <p:nvPr/>
        </p:nvCxnSpPr>
        <p:spPr>
          <a:xfrm>
            <a:off x="3680980" y="6001678"/>
            <a:ext cx="0" cy="2613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BF78992D-BE54-5449-A2A2-81EF9142B9F5}"/>
              </a:ext>
            </a:extLst>
          </p:cNvPr>
          <p:cNvSpPr/>
          <p:nvPr/>
        </p:nvSpPr>
        <p:spPr>
          <a:xfrm>
            <a:off x="9887900" y="410899"/>
            <a:ext cx="2184604" cy="475254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ACUTE USE OF DIURETICS FOR EXACERBATIONS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85FF87-75AD-7C4E-A9C6-4A63233F7475}"/>
              </a:ext>
            </a:extLst>
          </p:cNvPr>
          <p:cNvSpPr txBox="1"/>
          <p:nvPr/>
        </p:nvSpPr>
        <p:spPr>
          <a:xfrm>
            <a:off x="-79728" y="6705946"/>
            <a:ext cx="27799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thanks to Dr Ramesh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Mehay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for formatting and support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E831242A-ECA8-884D-BAA4-DDE96FAE6421}"/>
              </a:ext>
            </a:extLst>
          </p:cNvPr>
          <p:cNvSpPr/>
          <p:nvPr/>
        </p:nvSpPr>
        <p:spPr>
          <a:xfrm>
            <a:off x="7437042" y="430696"/>
            <a:ext cx="2270243" cy="4752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Initiate 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/>
              </a:rPr>
              <a:t>dapagliflozin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612F99B9-CC56-9042-A424-D7A390D78A58}"/>
              </a:ext>
            </a:extLst>
          </p:cNvPr>
          <p:cNvCxnSpPr>
            <a:stCxn id="19" idx="2"/>
            <a:endCxn id="22" idx="0"/>
          </p:cNvCxnSpPr>
          <p:nvPr/>
        </p:nvCxnSpPr>
        <p:spPr>
          <a:xfrm flipH="1">
            <a:off x="6145422" y="3114703"/>
            <a:ext cx="4209" cy="2368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153">
            <a:extLst>
              <a:ext uri="{FF2B5EF4-FFF2-40B4-BE49-F238E27FC236}">
                <a16:creationId xmlns:a16="http://schemas.microsoft.com/office/drawing/2014/main" id="{00D1080C-C9A4-1143-977A-9929B3AB8F9F}"/>
              </a:ext>
            </a:extLst>
          </p:cNvPr>
          <p:cNvSpPr/>
          <p:nvPr/>
        </p:nvSpPr>
        <p:spPr>
          <a:xfrm>
            <a:off x="7436852" y="1131681"/>
            <a:ext cx="2316640" cy="48364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eGFR ≥15, not T1DM or previous DKA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dapagliflozin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10mg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16148724-7D60-0B44-B76A-7CD41181C69D}"/>
              </a:ext>
            </a:extLst>
          </p:cNvPr>
          <p:cNvSpPr/>
          <p:nvPr/>
        </p:nvSpPr>
        <p:spPr>
          <a:xfrm>
            <a:off x="7436853" y="1876672"/>
            <a:ext cx="2316639" cy="4752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U&amp;Es &amp; BP at 4 weeks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E5B8B5C4-597F-3E4A-A21E-CA330C2AFEFA}"/>
              </a:ext>
            </a:extLst>
          </p:cNvPr>
          <p:cNvSpPr/>
          <p:nvPr/>
        </p:nvSpPr>
        <p:spPr>
          <a:xfrm>
            <a:off x="7436913" y="2639449"/>
            <a:ext cx="2316579" cy="4752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eGFR falls to ≤</a:t>
            </a:r>
            <a:r>
              <a:rPr lang="en-GB" sz="1000" dirty="0">
                <a:solidFill>
                  <a:schemeClr val="tx1"/>
                </a:solidFill>
                <a:latin typeface="Calibri" panose="020F0502020204030204"/>
              </a:rPr>
              <a:t>30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then repeat after 2 weeks and if on two consecutive remains ≤</a:t>
            </a:r>
            <a:r>
              <a:rPr lang="en-GB" sz="1000" dirty="0">
                <a:solidFill>
                  <a:schemeClr val="tx1"/>
                </a:solidFill>
                <a:latin typeface="Calibri" panose="020F0502020204030204"/>
              </a:rPr>
              <a:t>30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then discontinue</a:t>
            </a:r>
          </a:p>
        </p:txBody>
      </p:sp>
      <p:pic>
        <p:nvPicPr>
          <p:cNvPr id="172" name="Picture 171">
            <a:extLst>
              <a:ext uri="{FF2B5EF4-FFF2-40B4-BE49-F238E27FC236}">
                <a16:creationId xmlns:a16="http://schemas.microsoft.com/office/drawing/2014/main" id="{69F49A2A-6FB2-B84B-A34E-C8E10630C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6427" y="559430"/>
            <a:ext cx="304800" cy="241300"/>
          </a:xfrm>
          <a:prstGeom prst="rect">
            <a:avLst/>
          </a:prstGeom>
        </p:spPr>
      </p:pic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783694D9-D0C2-9140-8D9F-7908071CE2B4}"/>
              </a:ext>
            </a:extLst>
          </p:cNvPr>
          <p:cNvCxnSpPr>
            <a:stCxn id="154" idx="2"/>
            <a:endCxn id="155" idx="0"/>
          </p:cNvCxnSpPr>
          <p:nvPr/>
        </p:nvCxnSpPr>
        <p:spPr>
          <a:xfrm>
            <a:off x="8595172" y="1615326"/>
            <a:ext cx="1" cy="2613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8E41CB5B-7DCD-DA4F-B0AC-F006DD375DE9}"/>
              </a:ext>
            </a:extLst>
          </p:cNvPr>
          <p:cNvCxnSpPr>
            <a:stCxn id="155" idx="2"/>
            <a:endCxn id="156" idx="0"/>
          </p:cNvCxnSpPr>
          <p:nvPr/>
        </p:nvCxnSpPr>
        <p:spPr>
          <a:xfrm>
            <a:off x="8595173" y="2351926"/>
            <a:ext cx="30" cy="2875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DE159C85-D74E-7E4F-A29E-A35A191C4B93}"/>
              </a:ext>
            </a:extLst>
          </p:cNvPr>
          <p:cNvSpPr/>
          <p:nvPr/>
        </p:nvSpPr>
        <p:spPr>
          <a:xfrm>
            <a:off x="7436852" y="3349872"/>
            <a:ext cx="2316579" cy="191520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schemeClr val="tx1"/>
                </a:solidFill>
              </a:rPr>
              <a:t>Dapagliflozin should not be used in those with T1DM, T2DM and suspected insulin deficiency or BMI&lt;20Kg/m2 or Type 3c DM or autoimmune diabetes (LADA)</a:t>
            </a:r>
          </a:p>
          <a:p>
            <a:pPr lvl="0" algn="ctr">
              <a:defRPr/>
            </a:pPr>
            <a:endParaRPr lang="en-GB" sz="1000" b="1" dirty="0">
              <a:solidFill>
                <a:schemeClr val="tx1"/>
              </a:solidFill>
            </a:endParaRPr>
          </a:p>
          <a:p>
            <a:pPr lvl="0" algn="ctr">
              <a:defRPr/>
            </a:pPr>
            <a:r>
              <a:rPr lang="en-GB" sz="1000" b="1" dirty="0">
                <a:solidFill>
                  <a:schemeClr val="tx1"/>
                </a:solidFill>
              </a:rPr>
              <a:t> Dapagliflozin in those with T2DM</a:t>
            </a:r>
          </a:p>
          <a:p>
            <a:pPr lvl="0" algn="ctr">
              <a:defRPr/>
            </a:pPr>
            <a:r>
              <a:rPr lang="en-GB" sz="1000" dirty="0">
                <a:solidFill>
                  <a:schemeClr val="tx1"/>
                </a:solidFill>
              </a:rPr>
              <a:t>In those with concurrent  T2DM, if the eGFR is above 45ml/min there may be a need to adjust other oral hyperglycaemic agents or insulin. 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D64BA76E-3B9E-3543-A9C4-1C890806335E}"/>
              </a:ext>
            </a:extLst>
          </p:cNvPr>
          <p:cNvSpPr/>
          <p:nvPr/>
        </p:nvSpPr>
        <p:spPr>
          <a:xfrm>
            <a:off x="119497" y="5513970"/>
            <a:ext cx="2251084" cy="1182873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dirty="0">
                <a:solidFill>
                  <a:prstClr val="black"/>
                </a:solidFill>
              </a:rPr>
              <a:t>*Take advice about initiation or dose increase if: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900" dirty="0">
                <a:solidFill>
                  <a:prstClr val="black"/>
                </a:solidFill>
              </a:rPr>
              <a:t>Systolic Blood Pressure &lt;110mmHg or symptoms of hypotension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900" dirty="0">
                <a:solidFill>
                  <a:prstClr val="black"/>
                </a:solidFill>
              </a:rPr>
              <a:t>Serum potassium ≥ 5.5mmol/l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900" dirty="0">
                <a:solidFill>
                  <a:prstClr val="black"/>
                </a:solidFill>
              </a:rPr>
              <a:t>Cr &gt;200umol or if increase &gt;50% from baseline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900" dirty="0">
                <a:solidFill>
                  <a:prstClr val="black"/>
                </a:solidFill>
              </a:rPr>
              <a:t>eGFR ≤30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5E0DAEB-4A41-D34A-A1C9-D454DB9DA44F}"/>
              </a:ext>
            </a:extLst>
          </p:cNvPr>
          <p:cNvSpPr/>
          <p:nvPr/>
        </p:nvSpPr>
        <p:spPr>
          <a:xfrm>
            <a:off x="4992412" y="5508613"/>
            <a:ext cx="2315406" cy="12363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 titration of medication should be undertaken with specialist advice in the acutely unwell or recently post surgery or severe sepsis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868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3619</TotalTime>
  <Words>1756</Words>
  <Application>Microsoft Office PowerPoint</Application>
  <PresentationFormat>Widescreen</PresentationFormat>
  <Paragraphs>338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Fay</dc:creator>
  <cp:lastModifiedBy>Ramesh Mehay</cp:lastModifiedBy>
  <cp:revision>137</cp:revision>
  <cp:lastPrinted>2018-09-20T13:15:43Z</cp:lastPrinted>
  <dcterms:created xsi:type="dcterms:W3CDTF">2018-03-02T10:29:39Z</dcterms:created>
  <dcterms:modified xsi:type="dcterms:W3CDTF">2023-04-24T15:08:40Z</dcterms:modified>
</cp:coreProperties>
</file>