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1163" r:id="rId2"/>
    <p:sldId id="261" r:id="rId3"/>
    <p:sldId id="26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97" autoAdjust="0"/>
    <p:restoredTop sz="94673"/>
  </p:normalViewPr>
  <p:slideViewPr>
    <p:cSldViewPr snapToGrid="0" snapToObjects="1">
      <p:cViewPr varScale="1">
        <p:scale>
          <a:sx n="88" d="100"/>
          <a:sy n="88" d="100"/>
        </p:scale>
        <p:origin x="129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449CD-8923-BB45-B9A7-B6D9D1ECF53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87F87-346B-534A-BF19-A6BFBC03A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82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C6C9B-8D4A-AF4E-BBE7-A77F68329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D33560-2E80-8A4B-8EB6-E2D118798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BCD52-7775-144C-9A17-F16D809D5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959A6-25A1-D545-A9C7-AB945E07D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3CCBD-8DE4-F241-AC70-4D297F2F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9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1E4E-08AA-A845-9EDE-D805E8625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7E2A8D-B94D-894C-8947-7EA415879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36825-9FC9-D642-9213-71CCA8768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5A1CA-2021-D643-BAC7-B759393EC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98DEB-C530-E547-874C-26081598B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93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4E9D1E-8C73-9349-8CD1-85B7AB5F38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02CE64-5ECA-C149-AED2-2381F2EB5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414EA-E94D-BD42-87CF-5506B8D8F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9D41F-D44B-C447-8E7C-38AC00D60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455AD-6EA0-C04C-98BC-211F5867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51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6465-EAE3-7041-B46C-ECB18185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9FEF5-8B16-374C-9FBD-70712BFD5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08E8E-676B-894D-B45A-217131B8D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A1AB4-1AEF-6A42-8592-368A1AC18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2522E-BE3C-6F4C-9006-03F37BF55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687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103AA-35F5-C340-BD2B-ECFE36924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5A001-ECE1-FE40-93A5-5254923EB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9FE8A-92F8-7E47-B547-1D7004730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6F91E-937F-4C4E-BE93-B92D0BBDA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4E0A60-2785-7847-8022-EDD1B45E9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46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FF9C2-78D7-5941-B453-8BCDC1BA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EBDBB-5F73-3E41-820D-7B08266838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10098-C227-4F4B-8890-3A8DBE380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E2E438-ED69-D848-8775-862D9FD98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0F140-F1DB-6F42-B48E-345316946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629A4-A3D1-D14B-A3D5-00E06036F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6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31EA6-FA73-6644-B456-14B97A9E1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EE9A6-357C-1C42-98F8-8E7D51AC8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C72794-D619-B841-92C3-CC881B9D0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992C89-D254-E746-84B2-90E67F697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9E391D-1671-444A-962C-5B843C10B1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0AE229-3962-7B4A-ADE2-AB06213B5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CCDAE9-7495-9E47-91F9-C99102327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27D912-375C-B74E-A766-13297387F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21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ABC90-2489-1A46-B13B-BFD0E9095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8EFB2E-F7C4-A64C-8CEC-2B5871A66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025B74-0BC3-6B43-85C0-8B0361583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6C65CE-9DA8-334F-B68A-6CB8F138B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778A89-79A1-454A-94B2-BD22490A6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4DF144-6876-2B48-8F3A-38EBD3CE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2CEB06-0973-CD49-A15F-77B686180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18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EAEA7-F007-2540-A717-C419CF993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1D38F-C04E-7F44-9F4D-DBE033BF5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E9BDB-A30C-FD44-A3C4-6CD41F94E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92E3BB-40BA-B345-A08A-D659E201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CC99B-4EEE-3746-89AB-E388F4287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CDDAC-7B55-254C-A411-0A35BF3ED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7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B54BF-117F-0248-B59E-7F2847116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49E377-8B5C-2D4F-A4F0-7E80F2D99B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58069A-FCD5-7143-94E8-9A3873460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8307A-6AA7-B94A-8A57-8617BB58C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BF5ECC-A5B0-ED4F-9796-4C4DDF9BF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706A51-32AB-0C46-8E2F-4251BC5C4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2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BE9800-D2D4-BC42-A057-DFD396F8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67A3F-E26F-5D47-8CE2-A9FFB7C7B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4DB01-AB81-0345-800C-2191A915EB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07253-3A81-5B41-84AB-9996EE35AD33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50716-FFD5-744E-A154-104236376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42D9C-2908-9846-96C1-F869C8B64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91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B2DA85-3584-414A-8A23-255487F223FE}"/>
              </a:ext>
            </a:extLst>
          </p:cNvPr>
          <p:cNvSpPr txBox="1">
            <a:spLocks/>
          </p:cNvSpPr>
          <p:nvPr/>
        </p:nvSpPr>
        <p:spPr>
          <a:xfrm>
            <a:off x="6764784" y="-53266"/>
            <a:ext cx="5374304" cy="597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Diagnosis &amp; Management of High Blood Pressure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7D14D6-870B-294D-BC6E-E3A72E7A3A8A}"/>
              </a:ext>
            </a:extLst>
          </p:cNvPr>
          <p:cNvSpPr/>
          <p:nvPr/>
        </p:nvSpPr>
        <p:spPr>
          <a:xfrm>
            <a:off x="190372" y="150856"/>
            <a:ext cx="2880320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 presents with a blood pressure &gt;135mmHg systolic or &gt;85mmHg on the lowest of 3 readings in the consultation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205F50-355F-C547-BC75-3D7A4BD8C5C0}"/>
              </a:ext>
            </a:extLst>
          </p:cNvPr>
          <p:cNvSpPr/>
          <p:nvPr/>
        </p:nvSpPr>
        <p:spPr>
          <a:xfrm>
            <a:off x="190372" y="896930"/>
            <a:ext cx="2880320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 the blood Pressure in excess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Systolic 180mmHg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Diastolic Pressure 120mmHg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1287D4-4E57-3648-8E20-7DB9F60D875E}"/>
              </a:ext>
            </a:extLst>
          </p:cNvPr>
          <p:cNvSpPr/>
          <p:nvPr/>
        </p:nvSpPr>
        <p:spPr>
          <a:xfrm>
            <a:off x="3276680" y="896930"/>
            <a:ext cx="2880320" cy="55399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Discuss with Access Doctor or On-Call team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E842D0-D12C-F74E-B747-8B3EDBF0C7C0}"/>
              </a:ext>
            </a:extLst>
          </p:cNvPr>
          <p:cNvSpPr/>
          <p:nvPr/>
        </p:nvSpPr>
        <p:spPr>
          <a:xfrm>
            <a:off x="190372" y="1643004"/>
            <a:ext cx="2880320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 the patient a known Stage 2 Hypertensive on medication?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DA7AF8A-6112-EF44-A0C1-62FA8D7AB424}"/>
              </a:ext>
            </a:extLst>
          </p:cNvPr>
          <p:cNvSpPr/>
          <p:nvPr/>
        </p:nvSpPr>
        <p:spPr>
          <a:xfrm>
            <a:off x="190372" y="2392830"/>
            <a:ext cx="2880320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 the patient a known Stage 1 Hypertension on lifestyle and annual reassessment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14FC82-974A-EA42-8888-7094F576723C}"/>
              </a:ext>
            </a:extLst>
          </p:cNvPr>
          <p:cNvSpPr/>
          <p:nvPr/>
        </p:nvSpPr>
        <p:spPr>
          <a:xfrm>
            <a:off x="6365628" y="896930"/>
            <a:ext cx="2880320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Are there symptoms and signs to suggest malignant hypertension?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DCD1A0-5535-AA41-A785-F98F6817AA8B}"/>
              </a:ext>
            </a:extLst>
          </p:cNvPr>
          <p:cNvSpPr/>
          <p:nvPr/>
        </p:nvSpPr>
        <p:spPr>
          <a:xfrm>
            <a:off x="9451936" y="896930"/>
            <a:ext cx="2549692" cy="55399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Discuss with the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Ambultory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Care Unit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21106E3-A002-0246-830C-46C0F6CF0E62}"/>
              </a:ext>
            </a:extLst>
          </p:cNvPr>
          <p:cNvSpPr/>
          <p:nvPr/>
        </p:nvSpPr>
        <p:spPr>
          <a:xfrm>
            <a:off x="6365628" y="1643004"/>
            <a:ext cx="2880320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 the patient a known Hypertensive?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E445E2-7483-0F43-A33C-DC1CF0A3B054}"/>
              </a:ext>
            </a:extLst>
          </p:cNvPr>
          <p:cNvSpPr/>
          <p:nvPr/>
        </p:nvSpPr>
        <p:spPr>
          <a:xfrm>
            <a:off x="9451936" y="1643004"/>
            <a:ext cx="2549692" cy="553998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Arrange an urgent ABPM with WHI Cardiology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6AD203-5898-904F-96CD-7952BE0B4C11}"/>
              </a:ext>
            </a:extLst>
          </p:cNvPr>
          <p:cNvSpPr/>
          <p:nvPr/>
        </p:nvSpPr>
        <p:spPr>
          <a:xfrm>
            <a:off x="6365628" y="2389078"/>
            <a:ext cx="2880320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 the patient a known Stage 2 Hypertensive on medication?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1F87B4E-3BBF-5540-8245-A0BCD0394440}"/>
              </a:ext>
            </a:extLst>
          </p:cNvPr>
          <p:cNvSpPr/>
          <p:nvPr/>
        </p:nvSpPr>
        <p:spPr>
          <a:xfrm>
            <a:off x="9451936" y="2389078"/>
            <a:ext cx="2549692" cy="55399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Re-enforce adherence and manage as per the treatment protocol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41946A-3A35-E84E-8037-A0513A6EC63B}"/>
              </a:ext>
            </a:extLst>
          </p:cNvPr>
          <p:cNvSpPr/>
          <p:nvPr/>
        </p:nvSpPr>
        <p:spPr>
          <a:xfrm>
            <a:off x="6365628" y="3140329"/>
            <a:ext cx="2880320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 the patient a known Stage 1 Hypertension on lifestyle and annual reassessment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6FD434-6851-ED4E-ABEA-E9A427569C5B}"/>
              </a:ext>
            </a:extLst>
          </p:cNvPr>
          <p:cNvSpPr/>
          <p:nvPr/>
        </p:nvSpPr>
        <p:spPr>
          <a:xfrm>
            <a:off x="6365628" y="3890027"/>
            <a:ext cx="1357945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Known significant Whitecoat effect?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66B3396-EE11-F24D-A2FB-ED3028A6AE2A}"/>
              </a:ext>
            </a:extLst>
          </p:cNvPr>
          <p:cNvSpPr/>
          <p:nvPr/>
        </p:nvSpPr>
        <p:spPr>
          <a:xfrm>
            <a:off x="7888003" y="3887828"/>
            <a:ext cx="1357945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known significant Whitecoat effect?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697B23-2746-8B4F-BA5D-FCB12A427DF5}"/>
              </a:ext>
            </a:extLst>
          </p:cNvPr>
          <p:cNvSpPr/>
          <p:nvPr/>
        </p:nvSpPr>
        <p:spPr>
          <a:xfrm>
            <a:off x="9451936" y="3887828"/>
            <a:ext cx="2549692" cy="553998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Arrange an urgent ABPM with WHI Cardiology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C796846-30EF-1645-825E-27A0C445B3D8}"/>
              </a:ext>
            </a:extLst>
          </p:cNvPr>
          <p:cNvSpPr/>
          <p:nvPr/>
        </p:nvSpPr>
        <p:spPr>
          <a:xfrm>
            <a:off x="3276680" y="1643004"/>
            <a:ext cx="2880320" cy="55399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Re-enforce adherence and manage as per the treatment protocol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9CB1A56-4C11-F047-991A-A725BDC4DEB5}"/>
              </a:ext>
            </a:extLst>
          </p:cNvPr>
          <p:cNvSpPr/>
          <p:nvPr/>
        </p:nvSpPr>
        <p:spPr>
          <a:xfrm>
            <a:off x="9451936" y="4636002"/>
            <a:ext cx="2549692" cy="553998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Assess patient and if felt to be due to known White Coat continue monitoring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8553BA9-8DDC-854C-8BD6-7F774D59A5F1}"/>
              </a:ext>
            </a:extLst>
          </p:cNvPr>
          <p:cNvSpPr/>
          <p:nvPr/>
        </p:nvSpPr>
        <p:spPr>
          <a:xfrm>
            <a:off x="1710106" y="3140329"/>
            <a:ext cx="1357946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 it over 9 months since the last ABPM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765DF-1D10-B744-83A2-7DBC718F8D5B}"/>
              </a:ext>
            </a:extLst>
          </p:cNvPr>
          <p:cNvSpPr/>
          <p:nvPr/>
        </p:nvSpPr>
        <p:spPr>
          <a:xfrm>
            <a:off x="3287695" y="2667710"/>
            <a:ext cx="2549692" cy="553998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Arrange elective ABPM with WHI Cardiology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4DC6780-08AA-F648-85BC-07A0019F0385}"/>
              </a:ext>
            </a:extLst>
          </p:cNvPr>
          <p:cNvSpPr/>
          <p:nvPr/>
        </p:nvSpPr>
        <p:spPr>
          <a:xfrm>
            <a:off x="3274039" y="3610829"/>
            <a:ext cx="2563347" cy="553998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Re-enforce lifestyle and review in 6 months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A8CC9E4-A7A8-AD46-BDDB-02012009B7EC}"/>
              </a:ext>
            </a:extLst>
          </p:cNvPr>
          <p:cNvSpPr/>
          <p:nvPr/>
        </p:nvSpPr>
        <p:spPr>
          <a:xfrm>
            <a:off x="187732" y="3887828"/>
            <a:ext cx="2880320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Arrange ABPM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8874246-A450-3547-8F74-6015039F4982}"/>
              </a:ext>
            </a:extLst>
          </p:cNvPr>
          <p:cNvSpPr/>
          <p:nvPr/>
        </p:nvSpPr>
        <p:spPr>
          <a:xfrm>
            <a:off x="187732" y="4713802"/>
            <a:ext cx="1357945" cy="184029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Arrange ABPM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Down Arrow 33">
            <a:extLst>
              <a:ext uri="{FF2B5EF4-FFF2-40B4-BE49-F238E27FC236}">
                <a16:creationId xmlns:a16="http://schemas.microsoft.com/office/drawing/2014/main" id="{AEB65F01-C5B8-2045-8659-EB853048FE80}"/>
              </a:ext>
            </a:extLst>
          </p:cNvPr>
          <p:cNvSpPr/>
          <p:nvPr/>
        </p:nvSpPr>
        <p:spPr>
          <a:xfrm rot="16200000">
            <a:off x="2012111" y="5233753"/>
            <a:ext cx="553998" cy="1357945"/>
          </a:xfrm>
          <a:prstGeom prst="downArrow">
            <a:avLst>
              <a:gd name="adj1" fmla="val 69229"/>
              <a:gd name="adj2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135/85-150/95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CVD or risk &gt;10%</a:t>
            </a:r>
          </a:p>
        </p:txBody>
      </p:sp>
      <p:sp>
        <p:nvSpPr>
          <p:cNvPr id="36" name="Down Arrow 35">
            <a:extLst>
              <a:ext uri="{FF2B5EF4-FFF2-40B4-BE49-F238E27FC236}">
                <a16:creationId xmlns:a16="http://schemas.microsoft.com/office/drawing/2014/main" id="{5E917D58-2D33-F241-8425-6EA1378E6DF3}"/>
              </a:ext>
            </a:extLst>
          </p:cNvPr>
          <p:cNvSpPr/>
          <p:nvPr/>
        </p:nvSpPr>
        <p:spPr>
          <a:xfrm rot="16200000">
            <a:off x="2012112" y="5803441"/>
            <a:ext cx="553998" cy="1357945"/>
          </a:xfrm>
          <a:prstGeom prst="downArrow">
            <a:avLst>
              <a:gd name="adj1" fmla="val 69229"/>
              <a:gd name="adj2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&gt;150/95</a:t>
            </a:r>
          </a:p>
        </p:txBody>
      </p:sp>
      <p:sp>
        <p:nvSpPr>
          <p:cNvPr id="37" name="Down Arrow 36">
            <a:extLst>
              <a:ext uri="{FF2B5EF4-FFF2-40B4-BE49-F238E27FC236}">
                <a16:creationId xmlns:a16="http://schemas.microsoft.com/office/drawing/2014/main" id="{6CBD6DB0-7384-9B41-A515-E9057657BE4B}"/>
              </a:ext>
            </a:extLst>
          </p:cNvPr>
          <p:cNvSpPr/>
          <p:nvPr/>
        </p:nvSpPr>
        <p:spPr>
          <a:xfrm rot="16200000">
            <a:off x="2012112" y="4664065"/>
            <a:ext cx="553998" cy="1357945"/>
          </a:xfrm>
          <a:prstGeom prst="downArrow">
            <a:avLst>
              <a:gd name="adj1" fmla="val 69229"/>
              <a:gd name="adj2" fmla="val 50000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135/85-150/95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CVD or low risk</a:t>
            </a:r>
          </a:p>
        </p:txBody>
      </p:sp>
      <p:sp>
        <p:nvSpPr>
          <p:cNvPr id="38" name="Down Arrow 37">
            <a:extLst>
              <a:ext uri="{FF2B5EF4-FFF2-40B4-BE49-F238E27FC236}">
                <a16:creationId xmlns:a16="http://schemas.microsoft.com/office/drawing/2014/main" id="{585F9771-26BC-8E46-94E4-51AD2CC2D917}"/>
              </a:ext>
            </a:extLst>
          </p:cNvPr>
          <p:cNvSpPr/>
          <p:nvPr/>
        </p:nvSpPr>
        <p:spPr>
          <a:xfrm rot="16200000">
            <a:off x="2012111" y="4106033"/>
            <a:ext cx="553998" cy="1357945"/>
          </a:xfrm>
          <a:prstGeom prst="downArrow">
            <a:avLst>
              <a:gd name="adj1" fmla="val 69229"/>
              <a:gd name="adj2" fmla="val 50000"/>
            </a:avLst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&lt;135/85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376102C-E257-E646-9A26-F8A5407BDB31}"/>
              </a:ext>
            </a:extLst>
          </p:cNvPr>
          <p:cNvSpPr/>
          <p:nvPr/>
        </p:nvSpPr>
        <p:spPr>
          <a:xfrm>
            <a:off x="2968083" y="4584865"/>
            <a:ext cx="3188917" cy="40028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Normotensive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Give lifestyle advice and reassess in 3 years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AFBAD1F-A17A-5543-A6C6-CA4C9CE7D2BC}"/>
              </a:ext>
            </a:extLst>
          </p:cNvPr>
          <p:cNvSpPr/>
          <p:nvPr/>
        </p:nvSpPr>
        <p:spPr>
          <a:xfrm>
            <a:off x="2968083" y="5153704"/>
            <a:ext cx="3188917" cy="40028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Stage 1 hypertension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Give lifestyle advice and reassess annually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49A35EC-5787-3243-A065-2E1932D358AF}"/>
              </a:ext>
            </a:extLst>
          </p:cNvPr>
          <p:cNvSpPr/>
          <p:nvPr/>
        </p:nvSpPr>
        <p:spPr>
          <a:xfrm>
            <a:off x="2968083" y="5707703"/>
            <a:ext cx="3188917" cy="40028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Stage 1 hypertension with end organ damage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Intervene with lifestyle advice medication &amp; reassess as below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CA0F69B-6896-5B45-8D41-5367B2ECF739}"/>
              </a:ext>
            </a:extLst>
          </p:cNvPr>
          <p:cNvSpPr/>
          <p:nvPr/>
        </p:nvSpPr>
        <p:spPr>
          <a:xfrm>
            <a:off x="2968083" y="6282273"/>
            <a:ext cx="3188917" cy="40028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Stage 2 hypertension with end organ damage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Intervene with lifestyle advice medication &amp; reassess as below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9AA7AC8-755D-0D44-852B-01332E4E86E1}"/>
              </a:ext>
            </a:extLst>
          </p:cNvPr>
          <p:cNvCxnSpPr>
            <a:stCxn id="9" idx="2"/>
            <a:endCxn id="10" idx="0"/>
          </p:cNvCxnSpPr>
          <p:nvPr/>
        </p:nvCxnSpPr>
        <p:spPr>
          <a:xfrm>
            <a:off x="1630532" y="704854"/>
            <a:ext cx="0" cy="1920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9E7A86F-6828-9D40-8B63-56ABC998C2CD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>
            <a:off x="3070692" y="1173929"/>
            <a:ext cx="20598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B0BAC0A-FCD3-A845-9B6C-7EB52A7927EC}"/>
              </a:ext>
            </a:extLst>
          </p:cNvPr>
          <p:cNvCxnSpPr>
            <a:stCxn id="10" idx="2"/>
            <a:endCxn id="12" idx="0"/>
          </p:cNvCxnSpPr>
          <p:nvPr/>
        </p:nvCxnSpPr>
        <p:spPr>
          <a:xfrm>
            <a:off x="1630532" y="1450928"/>
            <a:ext cx="0" cy="1920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F7C0A26-41AE-B74B-9F07-19C53B421794}"/>
              </a:ext>
            </a:extLst>
          </p:cNvPr>
          <p:cNvCxnSpPr>
            <a:stCxn id="12" idx="2"/>
            <a:endCxn id="13" idx="0"/>
          </p:cNvCxnSpPr>
          <p:nvPr/>
        </p:nvCxnSpPr>
        <p:spPr>
          <a:xfrm>
            <a:off x="1630532" y="2197002"/>
            <a:ext cx="0" cy="1958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7DD5F4B-C030-7343-980D-73A6B0913680}"/>
              </a:ext>
            </a:extLst>
          </p:cNvPr>
          <p:cNvCxnSpPr>
            <a:endCxn id="27" idx="0"/>
          </p:cNvCxnSpPr>
          <p:nvPr/>
        </p:nvCxnSpPr>
        <p:spPr>
          <a:xfrm>
            <a:off x="2389079" y="2943076"/>
            <a:ext cx="0" cy="1972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D8E66E30-E419-BF4D-95B0-6087C2DC1586}"/>
              </a:ext>
            </a:extLst>
          </p:cNvPr>
          <p:cNvCxnSpPr/>
          <p:nvPr/>
        </p:nvCxnSpPr>
        <p:spPr>
          <a:xfrm>
            <a:off x="722376" y="2943076"/>
            <a:ext cx="0" cy="9447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8D478624-6FBC-F145-8090-9153D3B4F313}"/>
              </a:ext>
            </a:extLst>
          </p:cNvPr>
          <p:cNvCxnSpPr>
            <a:stCxn id="27" idx="3"/>
            <a:endCxn id="28" idx="1"/>
          </p:cNvCxnSpPr>
          <p:nvPr/>
        </p:nvCxnSpPr>
        <p:spPr>
          <a:xfrm flipV="1">
            <a:off x="3068052" y="2944709"/>
            <a:ext cx="219643" cy="472619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92DF2F2F-2D9D-B640-92C9-04D83EFCD010}"/>
              </a:ext>
            </a:extLst>
          </p:cNvPr>
          <p:cNvCxnSpPr>
            <a:cxnSpLocks/>
          </p:cNvCxnSpPr>
          <p:nvPr/>
        </p:nvCxnSpPr>
        <p:spPr>
          <a:xfrm>
            <a:off x="3068052" y="3417328"/>
            <a:ext cx="208629" cy="470500"/>
          </a:xfrm>
          <a:prstGeom prst="bentConnector3">
            <a:avLst>
              <a:gd name="adj1" fmla="val 5438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5E71747A-7A62-6944-A417-FD7EB6077282}"/>
              </a:ext>
            </a:extLst>
          </p:cNvPr>
          <p:cNvCxnSpPr>
            <a:endCxn id="31" idx="0"/>
          </p:cNvCxnSpPr>
          <p:nvPr/>
        </p:nvCxnSpPr>
        <p:spPr>
          <a:xfrm>
            <a:off x="866704" y="4441826"/>
            <a:ext cx="1" cy="2719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3866B949-FD0E-E74A-A5C0-341F3AA55D88}"/>
              </a:ext>
            </a:extLst>
          </p:cNvPr>
          <p:cNvCxnSpPr>
            <a:stCxn id="12" idx="3"/>
            <a:endCxn id="25" idx="1"/>
          </p:cNvCxnSpPr>
          <p:nvPr/>
        </p:nvCxnSpPr>
        <p:spPr>
          <a:xfrm>
            <a:off x="3070692" y="1920003"/>
            <a:ext cx="20598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2B2BC4B7-E282-A346-AF3D-A62DAA29C259}"/>
              </a:ext>
            </a:extLst>
          </p:cNvPr>
          <p:cNvCxnSpPr>
            <a:stCxn id="11" idx="3"/>
            <a:endCxn id="14" idx="1"/>
          </p:cNvCxnSpPr>
          <p:nvPr/>
        </p:nvCxnSpPr>
        <p:spPr>
          <a:xfrm>
            <a:off x="6157000" y="1173929"/>
            <a:ext cx="2086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3391202F-7B87-D043-8686-AC6205107531}"/>
              </a:ext>
            </a:extLst>
          </p:cNvPr>
          <p:cNvCxnSpPr>
            <a:stCxn id="14" idx="3"/>
            <a:endCxn id="15" idx="1"/>
          </p:cNvCxnSpPr>
          <p:nvPr/>
        </p:nvCxnSpPr>
        <p:spPr>
          <a:xfrm>
            <a:off x="9245948" y="1173929"/>
            <a:ext cx="20598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7E5F18C3-A21B-C14B-A9C2-E34C2DF4AEB0}"/>
              </a:ext>
            </a:extLst>
          </p:cNvPr>
          <p:cNvCxnSpPr>
            <a:stCxn id="14" idx="2"/>
            <a:endCxn id="16" idx="0"/>
          </p:cNvCxnSpPr>
          <p:nvPr/>
        </p:nvCxnSpPr>
        <p:spPr>
          <a:xfrm>
            <a:off x="7805788" y="1450928"/>
            <a:ext cx="0" cy="1920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A5AA70B-DF9C-B740-A36F-0F805743E90D}"/>
              </a:ext>
            </a:extLst>
          </p:cNvPr>
          <p:cNvCxnSpPr>
            <a:stCxn id="16" idx="3"/>
            <a:endCxn id="17" idx="1"/>
          </p:cNvCxnSpPr>
          <p:nvPr/>
        </p:nvCxnSpPr>
        <p:spPr>
          <a:xfrm>
            <a:off x="9245948" y="1920003"/>
            <a:ext cx="20598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E04D4296-2491-CD46-95A7-4298A537A748}"/>
              </a:ext>
            </a:extLst>
          </p:cNvPr>
          <p:cNvCxnSpPr>
            <a:stCxn id="16" idx="2"/>
            <a:endCxn id="18" idx="0"/>
          </p:cNvCxnSpPr>
          <p:nvPr/>
        </p:nvCxnSpPr>
        <p:spPr>
          <a:xfrm>
            <a:off x="7805788" y="2197002"/>
            <a:ext cx="0" cy="1920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8FFC7342-F0D6-084B-B6CE-01FB88219524}"/>
              </a:ext>
            </a:extLst>
          </p:cNvPr>
          <p:cNvCxnSpPr>
            <a:stCxn id="18" idx="3"/>
            <a:endCxn id="19" idx="1"/>
          </p:cNvCxnSpPr>
          <p:nvPr/>
        </p:nvCxnSpPr>
        <p:spPr>
          <a:xfrm>
            <a:off x="9245948" y="2666077"/>
            <a:ext cx="20598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8C33AAB-7AE4-CD4A-A647-5A9ED76EFEB2}"/>
              </a:ext>
            </a:extLst>
          </p:cNvPr>
          <p:cNvCxnSpPr>
            <a:stCxn id="18" idx="2"/>
            <a:endCxn id="20" idx="0"/>
          </p:cNvCxnSpPr>
          <p:nvPr/>
        </p:nvCxnSpPr>
        <p:spPr>
          <a:xfrm>
            <a:off x="7805788" y="2943076"/>
            <a:ext cx="0" cy="1972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ACC5FD0F-0568-0B4E-8435-3C063F6C2699}"/>
              </a:ext>
            </a:extLst>
          </p:cNvPr>
          <p:cNvCxnSpPr>
            <a:endCxn id="22" idx="0"/>
          </p:cNvCxnSpPr>
          <p:nvPr/>
        </p:nvCxnSpPr>
        <p:spPr>
          <a:xfrm>
            <a:off x="7044600" y="3689150"/>
            <a:ext cx="1" cy="2008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0BAABAA-64E6-A541-9A75-ECEB8EEF9F02}"/>
              </a:ext>
            </a:extLst>
          </p:cNvPr>
          <p:cNvCxnSpPr>
            <a:endCxn id="23" idx="0"/>
          </p:cNvCxnSpPr>
          <p:nvPr/>
        </p:nvCxnSpPr>
        <p:spPr>
          <a:xfrm>
            <a:off x="8566975" y="3689150"/>
            <a:ext cx="1" cy="1986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8CFBD49D-DC6D-F347-A712-F3A3EE45690F}"/>
              </a:ext>
            </a:extLst>
          </p:cNvPr>
          <p:cNvCxnSpPr>
            <a:stCxn id="23" idx="3"/>
            <a:endCxn id="24" idx="1"/>
          </p:cNvCxnSpPr>
          <p:nvPr/>
        </p:nvCxnSpPr>
        <p:spPr>
          <a:xfrm>
            <a:off x="9245948" y="4164827"/>
            <a:ext cx="20598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86">
            <a:extLst>
              <a:ext uri="{FF2B5EF4-FFF2-40B4-BE49-F238E27FC236}">
                <a16:creationId xmlns:a16="http://schemas.microsoft.com/office/drawing/2014/main" id="{BDFA9ECE-345B-3943-9248-E2DB912A81DA}"/>
              </a:ext>
            </a:extLst>
          </p:cNvPr>
          <p:cNvCxnSpPr>
            <a:stCxn id="22" idx="2"/>
            <a:endCxn id="26" idx="1"/>
          </p:cNvCxnSpPr>
          <p:nvPr/>
        </p:nvCxnSpPr>
        <p:spPr>
          <a:xfrm rot="16200000" flipH="1">
            <a:off x="8013780" y="3474845"/>
            <a:ext cx="468976" cy="2407335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64AD7F7C-C68C-4D4C-9FA0-675C388E29D8}"/>
              </a:ext>
            </a:extLst>
          </p:cNvPr>
          <p:cNvSpPr txBox="1"/>
          <p:nvPr/>
        </p:nvSpPr>
        <p:spPr>
          <a:xfrm>
            <a:off x="6546836" y="5333893"/>
            <a:ext cx="5454792" cy="1323439"/>
          </a:xfrm>
          <a:prstGeom prst="rect">
            <a:avLst/>
          </a:prstGeom>
          <a:noFill/>
          <a:ln w="12700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Investigation for a possible cause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those under 35yrs who are diagnosed with hypertension (Stage 1 and Stage 2) should have further investigation.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Imaging: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with a Renal MRA, Adrenal MRI and an echocardiogram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Bloods: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U&amp;Es, LFTs, TFTs, Hba</a:t>
            </a:r>
            <a:r>
              <a:rPr kumimoji="0" lang="en-GB" sz="10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c,lipids, cholesterol and serum renin and aldosterone assessment. In those of any age with a serum potassium less than 4.0mmol/l should be considered for serum renin and aldosterone levels (Renin and aldosterone must be undertaken at the hospital)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Urine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dipstick and in those who are obese (BMI&gt;35) a 24hr urine cortisol should be considered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D6028C1-C9FC-DD4F-AD44-B6541A6AFF74}"/>
              </a:ext>
            </a:extLst>
          </p:cNvPr>
          <p:cNvSpPr txBox="1"/>
          <p:nvPr/>
        </p:nvSpPr>
        <p:spPr>
          <a:xfrm>
            <a:off x="9753367" y="6635808"/>
            <a:ext cx="2438633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Westcliffe Cardiology Service  November 2019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022CE3CC-FC99-494D-89D8-E974FC56145F}"/>
              </a:ext>
            </a:extLst>
          </p:cNvPr>
          <p:cNvSpPr txBox="1"/>
          <p:nvPr/>
        </p:nvSpPr>
        <p:spPr>
          <a:xfrm>
            <a:off x="1323000" y="1446658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658518B-E0B7-EB4F-9A32-C46C1BAF3C49}"/>
              </a:ext>
            </a:extLst>
          </p:cNvPr>
          <p:cNvSpPr txBox="1"/>
          <p:nvPr/>
        </p:nvSpPr>
        <p:spPr>
          <a:xfrm>
            <a:off x="1323000" y="2195730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0BC1524A-368B-1643-97A6-5AA810E2A9D2}"/>
              </a:ext>
            </a:extLst>
          </p:cNvPr>
          <p:cNvSpPr txBox="1"/>
          <p:nvPr/>
        </p:nvSpPr>
        <p:spPr>
          <a:xfrm>
            <a:off x="429695" y="3309606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17A33096-D3BB-404B-8BA6-50D632A25FA1}"/>
              </a:ext>
            </a:extLst>
          </p:cNvPr>
          <p:cNvSpPr txBox="1"/>
          <p:nvPr/>
        </p:nvSpPr>
        <p:spPr>
          <a:xfrm>
            <a:off x="7500896" y="1449084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FAA6890-BD3E-5843-8390-8AEC15FD9223}"/>
              </a:ext>
            </a:extLst>
          </p:cNvPr>
          <p:cNvSpPr txBox="1"/>
          <p:nvPr/>
        </p:nvSpPr>
        <p:spPr>
          <a:xfrm>
            <a:off x="9196496" y="1694465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C8A305C-A31A-7540-A30F-B7609A60FC85}"/>
              </a:ext>
            </a:extLst>
          </p:cNvPr>
          <p:cNvSpPr txBox="1"/>
          <p:nvPr/>
        </p:nvSpPr>
        <p:spPr>
          <a:xfrm>
            <a:off x="7451445" y="2960661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1B5EEDF-5EA6-B943-8AC4-24BFECAC0BD0}"/>
              </a:ext>
            </a:extLst>
          </p:cNvPr>
          <p:cNvSpPr txBox="1"/>
          <p:nvPr/>
        </p:nvSpPr>
        <p:spPr>
          <a:xfrm>
            <a:off x="6764784" y="3689329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3D2EE77-A8D2-F94C-BF7B-09103E0DCC14}"/>
              </a:ext>
            </a:extLst>
          </p:cNvPr>
          <p:cNvSpPr txBox="1"/>
          <p:nvPr/>
        </p:nvSpPr>
        <p:spPr>
          <a:xfrm>
            <a:off x="2934206" y="3680117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5071AE0-F09C-C847-9253-0258DCC5BBEB}"/>
              </a:ext>
            </a:extLst>
          </p:cNvPr>
          <p:cNvSpPr txBox="1"/>
          <p:nvPr/>
        </p:nvSpPr>
        <p:spPr>
          <a:xfrm>
            <a:off x="3009501" y="953700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EE66BEC-94D2-004E-AE94-ABBBB30F9169}"/>
              </a:ext>
            </a:extLst>
          </p:cNvPr>
          <p:cNvSpPr txBox="1"/>
          <p:nvPr/>
        </p:nvSpPr>
        <p:spPr>
          <a:xfrm>
            <a:off x="3009501" y="1699950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0F47C33-5E97-9D43-9381-25A28DAFE91F}"/>
              </a:ext>
            </a:extLst>
          </p:cNvPr>
          <p:cNvSpPr txBox="1"/>
          <p:nvPr/>
        </p:nvSpPr>
        <p:spPr>
          <a:xfrm>
            <a:off x="9186077" y="954862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A367F38-1ED5-9445-A950-43A31E75961D}"/>
              </a:ext>
            </a:extLst>
          </p:cNvPr>
          <p:cNvSpPr txBox="1"/>
          <p:nvPr/>
        </p:nvSpPr>
        <p:spPr>
          <a:xfrm>
            <a:off x="7478851" y="2173771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82B26F2-3040-1048-BD07-AE0C9E642A7A}"/>
              </a:ext>
            </a:extLst>
          </p:cNvPr>
          <p:cNvSpPr txBox="1"/>
          <p:nvPr/>
        </p:nvSpPr>
        <p:spPr>
          <a:xfrm>
            <a:off x="9196496" y="2453311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2A9A001-3345-1748-9CA6-07286FC42C92}"/>
              </a:ext>
            </a:extLst>
          </p:cNvPr>
          <p:cNvSpPr txBox="1"/>
          <p:nvPr/>
        </p:nvSpPr>
        <p:spPr>
          <a:xfrm>
            <a:off x="6754365" y="4557626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A15681B-A43E-A344-842A-4A4BC502388C}"/>
              </a:ext>
            </a:extLst>
          </p:cNvPr>
          <p:cNvSpPr txBox="1"/>
          <p:nvPr/>
        </p:nvSpPr>
        <p:spPr>
          <a:xfrm>
            <a:off x="2948310" y="2938925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05A7396-31A4-7E4B-ADA3-07CCB9582247}"/>
              </a:ext>
            </a:extLst>
          </p:cNvPr>
          <p:cNvSpPr txBox="1"/>
          <p:nvPr/>
        </p:nvSpPr>
        <p:spPr>
          <a:xfrm>
            <a:off x="8239680" y="3696525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90CA9C7-1C75-9047-94B1-E07E0DB1E04D}"/>
              </a:ext>
            </a:extLst>
          </p:cNvPr>
          <p:cNvSpPr txBox="1"/>
          <p:nvPr/>
        </p:nvSpPr>
        <p:spPr>
          <a:xfrm>
            <a:off x="2038624" y="2952674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3160052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Down Arrow 26"/>
          <p:cNvSpPr/>
          <p:nvPr/>
        </p:nvSpPr>
        <p:spPr>
          <a:xfrm>
            <a:off x="1497046" y="2988896"/>
            <a:ext cx="484632" cy="288032"/>
          </a:xfrm>
          <a:prstGeom prst="downArrow">
            <a:avLst/>
          </a:prstGeom>
          <a:solidFill>
            <a:schemeClr val="tx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Down Arrow 27"/>
          <p:cNvSpPr/>
          <p:nvPr/>
        </p:nvSpPr>
        <p:spPr>
          <a:xfrm>
            <a:off x="1497046" y="1295428"/>
            <a:ext cx="484632" cy="288032"/>
          </a:xfrm>
          <a:prstGeom prst="downArrow">
            <a:avLst/>
          </a:prstGeom>
          <a:solidFill>
            <a:schemeClr val="tx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Down Arrow 28"/>
          <p:cNvSpPr/>
          <p:nvPr/>
        </p:nvSpPr>
        <p:spPr>
          <a:xfrm>
            <a:off x="1476725" y="3840024"/>
            <a:ext cx="484632" cy="288032"/>
          </a:xfrm>
          <a:prstGeom prst="downArrow">
            <a:avLst/>
          </a:prstGeom>
          <a:solidFill>
            <a:schemeClr val="tx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Down Arrow 38"/>
          <p:cNvSpPr/>
          <p:nvPr/>
        </p:nvSpPr>
        <p:spPr>
          <a:xfrm>
            <a:off x="1497046" y="4707061"/>
            <a:ext cx="484632" cy="288032"/>
          </a:xfrm>
          <a:prstGeom prst="downArrow">
            <a:avLst/>
          </a:prstGeom>
          <a:solidFill>
            <a:schemeClr val="tx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Down Arrow 40"/>
          <p:cNvSpPr/>
          <p:nvPr/>
        </p:nvSpPr>
        <p:spPr>
          <a:xfrm>
            <a:off x="1498143" y="5673888"/>
            <a:ext cx="484632" cy="288032"/>
          </a:xfrm>
          <a:prstGeom prst="downArrow">
            <a:avLst/>
          </a:prstGeom>
          <a:solidFill>
            <a:schemeClr val="tx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TextBox 55"/>
          <p:cNvSpPr txBox="1"/>
          <p:nvPr/>
        </p:nvSpPr>
        <p:spPr>
          <a:xfrm>
            <a:off x="6477730" y="495014"/>
            <a:ext cx="216024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Special Considerations with comorbidities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477730" y="1215094"/>
            <a:ext cx="2160240" cy="24622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ARB should be first line in Diabetes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477730" y="1791158"/>
            <a:ext cx="2160240" cy="246221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</a:rPr>
              <a:t>ARB should be first line in CKD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477730" y="2367221"/>
            <a:ext cx="2160240" cy="400110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</a:rPr>
              <a:t>Diltiazem should be used in CKD over DHP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477730" y="2943285"/>
            <a:ext cx="2160240" cy="400110"/>
          </a:xfrm>
          <a:prstGeom prst="rect">
            <a:avLst/>
          </a:prstGeom>
          <a:solidFill>
            <a:srgbClr val="3366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</a:rPr>
              <a:t>After ARB a beta-blocker should be second line in those with LVSD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477730" y="5103525"/>
            <a:ext cx="2160240" cy="70788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</a:rPr>
              <a:t>All with AF and hypertension should be advised of the benefits of Anticoagulation in stroke prevention</a:t>
            </a:r>
          </a:p>
          <a:p>
            <a:pPr algn="ctr"/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477730" y="4277102"/>
            <a:ext cx="2160240" cy="553998"/>
          </a:xfrm>
          <a:prstGeom prst="rect">
            <a:avLst/>
          </a:prstGeom>
          <a:solidFill>
            <a:srgbClr val="3366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</a:rPr>
              <a:t>After ARB &amp; beta-blocker an MRA should be third line in those with LVSD</a:t>
            </a:r>
          </a:p>
        </p:txBody>
      </p:sp>
      <p:sp>
        <p:nvSpPr>
          <p:cNvPr id="44" name="Down Arrow 43">
            <a:extLst>
              <a:ext uri="{FF2B5EF4-FFF2-40B4-BE49-F238E27FC236}">
                <a16:creationId xmlns:a16="http://schemas.microsoft.com/office/drawing/2014/main" id="{14E151FD-F6FE-6D43-8006-43EE6C50E68E}"/>
              </a:ext>
            </a:extLst>
          </p:cNvPr>
          <p:cNvSpPr/>
          <p:nvPr/>
        </p:nvSpPr>
        <p:spPr>
          <a:xfrm>
            <a:off x="1463581" y="854957"/>
            <a:ext cx="484632" cy="288032"/>
          </a:xfrm>
          <a:prstGeom prst="down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Down Arrow 59">
            <a:extLst>
              <a:ext uri="{FF2B5EF4-FFF2-40B4-BE49-F238E27FC236}">
                <a16:creationId xmlns:a16="http://schemas.microsoft.com/office/drawing/2014/main" id="{9DD58125-A439-4043-8069-64DC79B17752}"/>
              </a:ext>
            </a:extLst>
          </p:cNvPr>
          <p:cNvSpPr/>
          <p:nvPr/>
        </p:nvSpPr>
        <p:spPr>
          <a:xfrm>
            <a:off x="1497046" y="2145408"/>
            <a:ext cx="484632" cy="288032"/>
          </a:xfrm>
          <a:prstGeom prst="downArrow">
            <a:avLst/>
          </a:prstGeom>
          <a:solidFill>
            <a:schemeClr val="tx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5394D6C-D55E-C64A-83E1-E95AD30D37DD}"/>
              </a:ext>
            </a:extLst>
          </p:cNvPr>
          <p:cNvSpPr txBox="1"/>
          <p:nvPr/>
        </p:nvSpPr>
        <p:spPr>
          <a:xfrm>
            <a:off x="6477730" y="3610193"/>
            <a:ext cx="2160240" cy="400110"/>
          </a:xfrm>
          <a:prstGeom prst="rect">
            <a:avLst/>
          </a:prstGeom>
          <a:solidFill>
            <a:srgbClr val="3366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</a:rPr>
              <a:t>The candesartan should be up titrated to 32mg in those with LVSD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453C856-CBA4-B948-9A0A-1322EC64FD0C}"/>
              </a:ext>
            </a:extLst>
          </p:cNvPr>
          <p:cNvSpPr txBox="1"/>
          <p:nvPr/>
        </p:nvSpPr>
        <p:spPr>
          <a:xfrm>
            <a:off x="9753367" y="6590088"/>
            <a:ext cx="2438633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Westcliffe Cardiology Service  November 2021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DACA6D29-1378-6445-AA36-E6F84730B2B4}"/>
              </a:ext>
            </a:extLst>
          </p:cNvPr>
          <p:cNvSpPr txBox="1">
            <a:spLocks/>
          </p:cNvSpPr>
          <p:nvPr/>
        </p:nvSpPr>
        <p:spPr>
          <a:xfrm>
            <a:off x="6764784" y="-53266"/>
            <a:ext cx="5374304" cy="597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/>
              <a:t>Diagnosis &amp; Management of High Blood Pressure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2841496-81B7-314A-BE5C-D0F4818FE9D9}"/>
              </a:ext>
            </a:extLst>
          </p:cNvPr>
          <p:cNvSpPr/>
          <p:nvPr/>
        </p:nvSpPr>
        <p:spPr>
          <a:xfrm>
            <a:off x="8773269" y="495015"/>
            <a:ext cx="3219510" cy="58251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200" b="1" dirty="0">
                <a:solidFill>
                  <a:schemeClr val="tx1"/>
                </a:solidFill>
              </a:rPr>
              <a:t>Treatment Targets</a:t>
            </a:r>
          </a:p>
          <a:p>
            <a:endParaRPr lang="en-GB" sz="800" dirty="0">
              <a:solidFill>
                <a:schemeClr val="tx1"/>
              </a:solidFill>
            </a:endParaRPr>
          </a:p>
          <a:p>
            <a:r>
              <a:rPr lang="en-GB" sz="1000" dirty="0">
                <a:solidFill>
                  <a:schemeClr val="tx1"/>
                </a:solidFill>
              </a:rPr>
              <a:t>Affinity Care treatment target is:</a:t>
            </a:r>
          </a:p>
          <a:p>
            <a:endParaRPr lang="en-GB" sz="1000" b="1" dirty="0">
              <a:solidFill>
                <a:schemeClr val="tx1"/>
              </a:solidFill>
            </a:endParaRPr>
          </a:p>
          <a:p>
            <a:pPr algn="ctr"/>
            <a:r>
              <a:rPr lang="en-GB" sz="3200" b="1" dirty="0">
                <a:solidFill>
                  <a:schemeClr val="tx1"/>
                </a:solidFill>
              </a:rPr>
              <a:t>130/80mmHg</a:t>
            </a:r>
          </a:p>
          <a:p>
            <a:pPr algn="ctr"/>
            <a:endParaRPr lang="en-GB" sz="1000" b="1" dirty="0">
              <a:solidFill>
                <a:schemeClr val="tx1"/>
              </a:solidFill>
            </a:endParaRPr>
          </a:p>
          <a:p>
            <a:r>
              <a:rPr lang="en-GB" sz="1000" dirty="0">
                <a:solidFill>
                  <a:schemeClr val="tx1"/>
                </a:solidFill>
              </a:rPr>
              <a:t>Home monitoring 120/80mmHg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r>
              <a:rPr lang="en-GB" sz="1000" dirty="0">
                <a:solidFill>
                  <a:schemeClr val="tx1"/>
                </a:solidFill>
              </a:rPr>
              <a:t>Clearly this should be supported with lifestyle advice, weight control, exercise and the use of Statin intervention in line with JBS3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r>
              <a:rPr lang="en-GB" sz="1000" dirty="0">
                <a:solidFill>
                  <a:schemeClr val="tx1"/>
                </a:solidFill>
              </a:rPr>
              <a:t>Active promotion of Atorvastatin 40mg in addition is supported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pPr algn="ctr"/>
            <a:r>
              <a:rPr lang="en-GB" sz="1000" b="1" dirty="0">
                <a:solidFill>
                  <a:srgbClr val="FF0000"/>
                </a:solidFill>
              </a:rPr>
              <a:t>Improved blood pressure control and CVD outcomes can be obtained by suggesting blood pressure medication and statins should be taken at night-time</a:t>
            </a:r>
          </a:p>
          <a:p>
            <a:pPr algn="ctr"/>
            <a:r>
              <a:rPr lang="en-GB" sz="1000" b="1" dirty="0">
                <a:solidFill>
                  <a:srgbClr val="FF0000"/>
                </a:solidFill>
              </a:rPr>
              <a:t>Issues of concordance must be considered when suggesting this change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r>
              <a:rPr lang="en-GB" sz="1000" dirty="0">
                <a:solidFill>
                  <a:schemeClr val="tx1"/>
                </a:solidFill>
              </a:rPr>
              <a:t>As with glycaemic control in diabetes, aggressive management is associated with better outcomes however is at the expense of adverse events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pPr algn="ctr"/>
            <a:r>
              <a:rPr lang="en-GB" sz="1100" b="1" dirty="0">
                <a:solidFill>
                  <a:schemeClr val="tx1"/>
                </a:solidFill>
              </a:rPr>
              <a:t>When assessing the treated hypertensive patient it is important to assess for symptoms of hypotension. We do not recommend erect and seated/supine blood pressure assessment as the history of symptoms of hypotension are a more reliable guide to adverse events. Symptoms can include light headedness but also tunnelling of the vision, unsteadiness, erect headache or stiffness/pain in large muscle groups on walking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FF9C24-52F9-7945-874E-A1EB16B0529C}"/>
              </a:ext>
            </a:extLst>
          </p:cNvPr>
          <p:cNvSpPr/>
          <p:nvPr/>
        </p:nvSpPr>
        <p:spPr>
          <a:xfrm>
            <a:off x="6477730" y="5929159"/>
            <a:ext cx="2160240" cy="8676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The blood pressure should always be assessed in the same arm, doesn’t matter which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15F3D7-7609-E944-AF2C-5A0C10AABD6E}"/>
              </a:ext>
            </a:extLst>
          </p:cNvPr>
          <p:cNvSpPr/>
          <p:nvPr/>
        </p:nvSpPr>
        <p:spPr>
          <a:xfrm>
            <a:off x="347093" y="110504"/>
            <a:ext cx="2743896" cy="5486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Patient with Stage 2 hypertension or Stage 1 hypertension with end organ damage or coexisting cardiovascular disease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78D9BE5-5175-6144-ABAF-29AF78189B4E}"/>
              </a:ext>
            </a:extLst>
          </p:cNvPr>
          <p:cNvSpPr/>
          <p:nvPr/>
        </p:nvSpPr>
        <p:spPr>
          <a:xfrm>
            <a:off x="333944" y="743703"/>
            <a:ext cx="2743895" cy="5486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Amlodipine 5mg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&amp;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Candesartan 8mg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D5C6F91-2503-6B4F-80CD-85CBF78EE602}"/>
              </a:ext>
            </a:extLst>
          </p:cNvPr>
          <p:cNvSpPr/>
          <p:nvPr/>
        </p:nvSpPr>
        <p:spPr>
          <a:xfrm>
            <a:off x="333944" y="1602300"/>
            <a:ext cx="2743895" cy="5486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Amlodipine 5mg &amp; Indapamide 1.5mg 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&amp; Candesartan 8mg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E00D82A-5E94-824A-BB37-DD1A0320CB2C}"/>
              </a:ext>
            </a:extLst>
          </p:cNvPr>
          <p:cNvSpPr/>
          <p:nvPr/>
        </p:nvSpPr>
        <p:spPr>
          <a:xfrm>
            <a:off x="333945" y="2433058"/>
            <a:ext cx="2743895" cy="5486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Amlodipine 5mg &amp; Indapamide 1.5mg 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&amp; Candesartan 16mg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4314F66-73CD-6048-AA77-45E09E3F6F7F}"/>
              </a:ext>
            </a:extLst>
          </p:cNvPr>
          <p:cNvSpPr/>
          <p:nvPr/>
        </p:nvSpPr>
        <p:spPr>
          <a:xfrm>
            <a:off x="333946" y="3290965"/>
            <a:ext cx="2743895" cy="5486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Amlodipine 5mg &amp; Indapamide 2.5mg 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&amp; Candesartan 16mg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398E038-A074-8D4E-B242-683A901D998F}"/>
              </a:ext>
            </a:extLst>
          </p:cNvPr>
          <p:cNvSpPr/>
          <p:nvPr/>
        </p:nvSpPr>
        <p:spPr>
          <a:xfrm>
            <a:off x="333947" y="4149618"/>
            <a:ext cx="2743895" cy="5486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Lercanidipine 20mg &amp; Indapamide 2.5mg 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&amp; Candesartan 16mg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6CDDD06-F816-2243-AFA0-3C034CA751B0}"/>
              </a:ext>
            </a:extLst>
          </p:cNvPr>
          <p:cNvSpPr/>
          <p:nvPr/>
        </p:nvSpPr>
        <p:spPr>
          <a:xfrm>
            <a:off x="333948" y="5012589"/>
            <a:ext cx="2743895" cy="6458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Candesartan 16mg, Lercanidipine 20mg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&amp; Indapamide 2.5mg &amp; </a:t>
            </a:r>
            <a:r>
              <a:rPr lang="en-GB" sz="1100" b="1" dirty="0">
                <a:solidFill>
                  <a:schemeClr val="tx1"/>
                </a:solidFill>
              </a:rPr>
              <a:t>Spironolactone: </a:t>
            </a:r>
          </a:p>
          <a:p>
            <a:pPr algn="ctr"/>
            <a:r>
              <a:rPr lang="en-GB" sz="1100" b="1" dirty="0">
                <a:solidFill>
                  <a:schemeClr val="tx1"/>
                </a:solidFill>
              </a:rPr>
              <a:t>Check U&amp;Es at 2 weeks, 4 weeks, 8 weeks, 12 weeks then 6 monthly 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4ECC90C-3DFD-D148-9F28-508697E77FDB}"/>
              </a:ext>
            </a:extLst>
          </p:cNvPr>
          <p:cNvSpPr/>
          <p:nvPr/>
        </p:nvSpPr>
        <p:spPr>
          <a:xfrm>
            <a:off x="333949" y="5968370"/>
            <a:ext cx="2743895" cy="5486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E-consult with </a:t>
            </a:r>
            <a:r>
              <a:rPr lang="en-US" sz="1100" b="1" dirty="0" err="1">
                <a:solidFill>
                  <a:schemeClr val="tx1"/>
                </a:solidFill>
              </a:rPr>
              <a:t>PwSI</a:t>
            </a:r>
            <a:r>
              <a:rPr lang="en-US" sz="1100" b="1" dirty="0">
                <a:solidFill>
                  <a:schemeClr val="tx1"/>
                </a:solidFill>
              </a:rPr>
              <a:t> re next step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2C1B244-CDDD-9D46-A0BF-62218C6E6A80}"/>
              </a:ext>
            </a:extLst>
          </p:cNvPr>
          <p:cNvSpPr/>
          <p:nvPr/>
        </p:nvSpPr>
        <p:spPr>
          <a:xfrm>
            <a:off x="3352105" y="110505"/>
            <a:ext cx="2743895" cy="117720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Initial assessment: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U&amp;E, LFTs, TFTs, ACR, Lipids, Hba</a:t>
            </a:r>
            <a:r>
              <a:rPr lang="en-US" sz="1100" baseline="-25000" dirty="0">
                <a:solidFill>
                  <a:schemeClr val="tx1"/>
                </a:solidFill>
              </a:rPr>
              <a:t>1</a:t>
            </a:r>
            <a:r>
              <a:rPr lang="en-US" sz="1100" dirty="0">
                <a:solidFill>
                  <a:schemeClr val="tx1"/>
                </a:solidFill>
              </a:rPr>
              <a:t>c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ECG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Under 35 needs echo and renal MRA</a:t>
            </a:r>
          </a:p>
        </p:txBody>
      </p:sp>
      <p:sp>
        <p:nvSpPr>
          <p:cNvPr id="33" name="Down Arrow 32">
            <a:extLst>
              <a:ext uri="{FF2B5EF4-FFF2-40B4-BE49-F238E27FC236}">
                <a16:creationId xmlns:a16="http://schemas.microsoft.com/office/drawing/2014/main" id="{F74B9D75-FA61-2846-B732-7C729B3D4F6D}"/>
              </a:ext>
            </a:extLst>
          </p:cNvPr>
          <p:cNvSpPr/>
          <p:nvPr/>
        </p:nvSpPr>
        <p:spPr>
          <a:xfrm>
            <a:off x="4515207" y="1295428"/>
            <a:ext cx="484632" cy="288032"/>
          </a:xfrm>
          <a:prstGeom prst="downArrow">
            <a:avLst/>
          </a:prstGeom>
          <a:solidFill>
            <a:schemeClr val="tx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D66CFEA-C8DA-664C-8611-17848B6A6B29}"/>
              </a:ext>
            </a:extLst>
          </p:cNvPr>
          <p:cNvSpPr/>
          <p:nvPr/>
        </p:nvSpPr>
        <p:spPr>
          <a:xfrm>
            <a:off x="3352105" y="1602300"/>
            <a:ext cx="2743895" cy="54869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Recheck U&amp;E’s 2 weeks after initiation of candesartan </a:t>
            </a:r>
          </a:p>
        </p:txBody>
      </p:sp>
      <p:sp>
        <p:nvSpPr>
          <p:cNvPr id="35" name="Down Arrow 34">
            <a:extLst>
              <a:ext uri="{FF2B5EF4-FFF2-40B4-BE49-F238E27FC236}">
                <a16:creationId xmlns:a16="http://schemas.microsoft.com/office/drawing/2014/main" id="{1DA80A20-247C-0D4C-A4A2-E96CCCE588CB}"/>
              </a:ext>
            </a:extLst>
          </p:cNvPr>
          <p:cNvSpPr/>
          <p:nvPr/>
        </p:nvSpPr>
        <p:spPr>
          <a:xfrm>
            <a:off x="4515205" y="2145408"/>
            <a:ext cx="484632" cy="1131520"/>
          </a:xfrm>
          <a:prstGeom prst="downArrow">
            <a:avLst/>
          </a:prstGeom>
          <a:solidFill>
            <a:schemeClr val="tx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215A53C-DE9F-C445-B97D-20E5F6FDAF5E}"/>
              </a:ext>
            </a:extLst>
          </p:cNvPr>
          <p:cNvSpPr/>
          <p:nvPr/>
        </p:nvSpPr>
        <p:spPr>
          <a:xfrm>
            <a:off x="3352105" y="3290965"/>
            <a:ext cx="2743895" cy="54869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Recheck U&amp;E’s 2 weeks after both candesartan and indapamide are at full dose</a:t>
            </a:r>
          </a:p>
        </p:txBody>
      </p:sp>
      <p:sp>
        <p:nvSpPr>
          <p:cNvPr id="38" name="Down Arrow 37">
            <a:extLst>
              <a:ext uri="{FF2B5EF4-FFF2-40B4-BE49-F238E27FC236}">
                <a16:creationId xmlns:a16="http://schemas.microsoft.com/office/drawing/2014/main" id="{C61ED765-D13A-AC4D-A9FC-408B9CEC065B}"/>
              </a:ext>
            </a:extLst>
          </p:cNvPr>
          <p:cNvSpPr/>
          <p:nvPr/>
        </p:nvSpPr>
        <p:spPr>
          <a:xfrm>
            <a:off x="4515203" y="3853697"/>
            <a:ext cx="484632" cy="1141396"/>
          </a:xfrm>
          <a:prstGeom prst="downArrow">
            <a:avLst/>
          </a:prstGeom>
          <a:solidFill>
            <a:schemeClr val="tx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6EDA01F-3760-8143-B011-B8E74056D1F9}"/>
              </a:ext>
            </a:extLst>
          </p:cNvPr>
          <p:cNvSpPr/>
          <p:nvPr/>
        </p:nvSpPr>
        <p:spPr>
          <a:xfrm>
            <a:off x="3352105" y="5012589"/>
            <a:ext cx="2743895" cy="64582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Check U&amp;Es at 2 weeks, 4 weeks, 8 weeks, 12 weeks then 6 monthly once spironolactone commenced</a:t>
            </a:r>
          </a:p>
        </p:txBody>
      </p:sp>
      <p:sp>
        <p:nvSpPr>
          <p:cNvPr id="42" name="Down Arrow 41">
            <a:extLst>
              <a:ext uri="{FF2B5EF4-FFF2-40B4-BE49-F238E27FC236}">
                <a16:creationId xmlns:a16="http://schemas.microsoft.com/office/drawing/2014/main" id="{AE00C543-C5DC-B848-8CD8-0EA08B1E20D3}"/>
              </a:ext>
            </a:extLst>
          </p:cNvPr>
          <p:cNvSpPr/>
          <p:nvPr/>
        </p:nvSpPr>
        <p:spPr>
          <a:xfrm>
            <a:off x="4516299" y="5673888"/>
            <a:ext cx="484632" cy="288032"/>
          </a:xfrm>
          <a:prstGeom prst="downArrow">
            <a:avLst/>
          </a:prstGeom>
          <a:solidFill>
            <a:schemeClr val="tx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CABCFA3-DCAD-1445-81A2-8AD0567D25D4}"/>
              </a:ext>
            </a:extLst>
          </p:cNvPr>
          <p:cNvSpPr/>
          <p:nvPr/>
        </p:nvSpPr>
        <p:spPr>
          <a:xfrm>
            <a:off x="3352105" y="5968370"/>
            <a:ext cx="2743895" cy="54869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Once yearly check U&amp;Es (twice yearly if spironolactone) and Hba</a:t>
            </a:r>
            <a:r>
              <a:rPr lang="en-US" sz="1100" baseline="-25000" dirty="0">
                <a:solidFill>
                  <a:schemeClr val="tx1"/>
                </a:solidFill>
              </a:rPr>
              <a:t>1</a:t>
            </a:r>
            <a:r>
              <a:rPr lang="en-US" sz="1100" dirty="0">
                <a:solidFill>
                  <a:schemeClr val="tx1"/>
                </a:solidFill>
              </a:rPr>
              <a:t>c, and blood pressure annually</a:t>
            </a:r>
          </a:p>
        </p:txBody>
      </p:sp>
    </p:spTree>
    <p:extLst>
      <p:ext uri="{BB962C8B-B14F-4D97-AF65-F5344CB8AC3E}">
        <p14:creationId xmlns:p14="http://schemas.microsoft.com/office/powerpoint/2010/main" val="2731096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16">
            <a:extLst>
              <a:ext uri="{FF2B5EF4-FFF2-40B4-BE49-F238E27FC236}">
                <a16:creationId xmlns:a16="http://schemas.microsoft.com/office/drawing/2014/main" id="{2A59811E-A040-EB46-BF0D-6A8877CB9395}"/>
              </a:ext>
            </a:extLst>
          </p:cNvPr>
          <p:cNvSpPr/>
          <p:nvPr/>
        </p:nvSpPr>
        <p:spPr>
          <a:xfrm>
            <a:off x="52912" y="4051599"/>
            <a:ext cx="10003698" cy="389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E6D0ED-E058-2E49-8D94-5B61BD015E5E}"/>
              </a:ext>
            </a:extLst>
          </p:cNvPr>
          <p:cNvSpPr txBox="1">
            <a:spLocks/>
          </p:cNvSpPr>
          <p:nvPr/>
        </p:nvSpPr>
        <p:spPr>
          <a:xfrm>
            <a:off x="6764784" y="-53266"/>
            <a:ext cx="5374304" cy="597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/>
              <a:t>ACE-I and ARB up titration and switching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FB3C32-5708-264F-8882-1680A42C5344}"/>
              </a:ext>
            </a:extLst>
          </p:cNvPr>
          <p:cNvSpPr/>
          <p:nvPr/>
        </p:nvSpPr>
        <p:spPr>
          <a:xfrm>
            <a:off x="166696" y="540298"/>
            <a:ext cx="1791749" cy="4752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Switching ACE-I to ARB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75056B-3FFD-0543-8AFB-D1178D9ECA95}"/>
              </a:ext>
            </a:extLst>
          </p:cNvPr>
          <p:cNvSpPr/>
          <p:nvPr/>
        </p:nvSpPr>
        <p:spPr>
          <a:xfrm>
            <a:off x="2167807" y="543332"/>
            <a:ext cx="1791749" cy="475254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Stop current ACE-I/ARB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F1B357-3AFC-4F41-BA0C-39675979D598}"/>
              </a:ext>
            </a:extLst>
          </p:cNvPr>
          <p:cNvSpPr/>
          <p:nvPr/>
        </p:nvSpPr>
        <p:spPr>
          <a:xfrm>
            <a:off x="4168911" y="540298"/>
            <a:ext cx="1791749" cy="47525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Start new ACE-I/ARB next day at the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equivalent dose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AC6F11-91B1-164A-9F90-BA388580A3DC}"/>
              </a:ext>
            </a:extLst>
          </p:cNvPr>
          <p:cNvSpPr/>
          <p:nvPr/>
        </p:nvSpPr>
        <p:spPr>
          <a:xfrm>
            <a:off x="6170021" y="535150"/>
            <a:ext cx="1791749" cy="475254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BP and U+Es after 2weeks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CEA529-011D-A440-B711-0AD7F98F086F}"/>
              </a:ext>
            </a:extLst>
          </p:cNvPr>
          <p:cNvSpPr/>
          <p:nvPr/>
        </p:nvSpPr>
        <p:spPr>
          <a:xfrm>
            <a:off x="8171124" y="533864"/>
            <a:ext cx="1791749" cy="475254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 titrate as per the hypertension protocol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3520C0-C4C1-B140-90CA-286CF7CBF6DC}"/>
              </a:ext>
            </a:extLst>
          </p:cNvPr>
          <p:cNvSpPr/>
          <p:nvPr/>
        </p:nvSpPr>
        <p:spPr>
          <a:xfrm>
            <a:off x="134288" y="1756403"/>
            <a:ext cx="1791749" cy="28140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Ramipril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1F50C3-7E86-A14B-9985-A3F3663EE1D5}"/>
              </a:ext>
            </a:extLst>
          </p:cNvPr>
          <p:cNvSpPr/>
          <p:nvPr/>
        </p:nvSpPr>
        <p:spPr>
          <a:xfrm>
            <a:off x="2135395" y="1756403"/>
            <a:ext cx="1791749" cy="28140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Ramipril 2.5mg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DD36196-5BD9-F645-814A-7EB2A64C3F17}"/>
              </a:ext>
            </a:extLst>
          </p:cNvPr>
          <p:cNvSpPr/>
          <p:nvPr/>
        </p:nvSpPr>
        <p:spPr>
          <a:xfrm>
            <a:off x="4136498" y="1756403"/>
            <a:ext cx="1791749" cy="28140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R</a:t>
            </a:r>
            <a:r>
              <a:rPr kumimoji="0" lang="en-US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amipril</a:t>
            </a: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5mg od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332314-D752-324E-83C1-D7612DC9B588}"/>
              </a:ext>
            </a:extLst>
          </p:cNvPr>
          <p:cNvSpPr/>
          <p:nvPr/>
        </p:nvSpPr>
        <p:spPr>
          <a:xfrm>
            <a:off x="6137609" y="1756403"/>
            <a:ext cx="1791749" cy="28140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Ramipril 10mg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499B1C-EBF9-AC40-B808-0F46FCF7AADD}"/>
              </a:ext>
            </a:extLst>
          </p:cNvPr>
          <p:cNvSpPr/>
          <p:nvPr/>
        </p:nvSpPr>
        <p:spPr>
          <a:xfrm>
            <a:off x="2135395" y="1300674"/>
            <a:ext cx="1791749" cy="28140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4992AB5-95E8-4E48-B065-85CF008BE4C4}"/>
              </a:ext>
            </a:extLst>
          </p:cNvPr>
          <p:cNvSpPr/>
          <p:nvPr/>
        </p:nvSpPr>
        <p:spPr>
          <a:xfrm>
            <a:off x="4136502" y="1300674"/>
            <a:ext cx="1791749" cy="2777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Titration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8C63294-B817-244B-84DF-98E01124E07E}"/>
              </a:ext>
            </a:extLst>
          </p:cNvPr>
          <p:cNvSpPr/>
          <p:nvPr/>
        </p:nvSpPr>
        <p:spPr>
          <a:xfrm>
            <a:off x="6137608" y="1300674"/>
            <a:ext cx="1791749" cy="2777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Target Dose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C47932-07E0-2146-B049-9422923ADC99}"/>
              </a:ext>
            </a:extLst>
          </p:cNvPr>
          <p:cNvSpPr/>
          <p:nvPr/>
        </p:nvSpPr>
        <p:spPr>
          <a:xfrm>
            <a:off x="134287" y="2135855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Captopril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520881E-24BF-5A4F-B055-A763BE43DE90}"/>
              </a:ext>
            </a:extLst>
          </p:cNvPr>
          <p:cNvSpPr/>
          <p:nvPr/>
        </p:nvSpPr>
        <p:spPr>
          <a:xfrm>
            <a:off x="2135394" y="2135855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Captopril 25mg bd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E58B758-C439-8542-B1FB-AD2EB53B400E}"/>
              </a:ext>
            </a:extLst>
          </p:cNvPr>
          <p:cNvSpPr/>
          <p:nvPr/>
        </p:nvSpPr>
        <p:spPr>
          <a:xfrm>
            <a:off x="4136497" y="2135855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Captopril 50 bd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AD5CC60-F45E-2C40-A74F-39D16A72917E}"/>
              </a:ext>
            </a:extLst>
          </p:cNvPr>
          <p:cNvSpPr/>
          <p:nvPr/>
        </p:nvSpPr>
        <p:spPr>
          <a:xfrm>
            <a:off x="6137608" y="2135855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Captopril 75mg bd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2585544-55DA-2B43-9BE5-AF1DB6169204}"/>
              </a:ext>
            </a:extLst>
          </p:cNvPr>
          <p:cNvSpPr/>
          <p:nvPr/>
        </p:nvSpPr>
        <p:spPr>
          <a:xfrm>
            <a:off x="134283" y="4499014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/>
              </a:rPr>
              <a:t>Eprosartan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8723C97-7AA8-8C40-8E7F-45563DE5E2D9}"/>
              </a:ext>
            </a:extLst>
          </p:cNvPr>
          <p:cNvSpPr/>
          <p:nvPr/>
        </p:nvSpPr>
        <p:spPr>
          <a:xfrm>
            <a:off x="2135390" y="4499014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Eprosartan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400mg od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B69282A-A05E-D54D-BA36-6D970B81EBB6}"/>
              </a:ext>
            </a:extLst>
          </p:cNvPr>
          <p:cNvSpPr/>
          <p:nvPr/>
        </p:nvSpPr>
        <p:spPr>
          <a:xfrm>
            <a:off x="6137604" y="4499014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Eprosartan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600mg od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7405D64-79BF-5A48-990D-8A52004A05E9}"/>
              </a:ext>
            </a:extLst>
          </p:cNvPr>
          <p:cNvSpPr/>
          <p:nvPr/>
        </p:nvSpPr>
        <p:spPr>
          <a:xfrm>
            <a:off x="134283" y="4097923"/>
            <a:ext cx="1791749" cy="281403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Candesartan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D715B2A-F0BB-0246-BB02-62111C57B31B}"/>
              </a:ext>
            </a:extLst>
          </p:cNvPr>
          <p:cNvSpPr/>
          <p:nvPr/>
        </p:nvSpPr>
        <p:spPr>
          <a:xfrm>
            <a:off x="2135390" y="4097923"/>
            <a:ext cx="1791749" cy="281403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>
                <a:solidFill>
                  <a:prstClr val="black"/>
                </a:solidFill>
              </a:rPr>
              <a:t>Candesartan 8mg od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8CF0756-3E00-D844-A784-A6A7B1E640B2}"/>
              </a:ext>
            </a:extLst>
          </p:cNvPr>
          <p:cNvSpPr/>
          <p:nvPr/>
        </p:nvSpPr>
        <p:spPr>
          <a:xfrm>
            <a:off x="6137604" y="4097923"/>
            <a:ext cx="1791749" cy="281403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>
                <a:solidFill>
                  <a:prstClr val="black"/>
                </a:solidFill>
              </a:rPr>
              <a:t>Candesartan 16mg od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4B96BD3-075A-7F4F-A3E0-65EEC1B772D6}"/>
              </a:ext>
            </a:extLst>
          </p:cNvPr>
          <p:cNvSpPr/>
          <p:nvPr/>
        </p:nvSpPr>
        <p:spPr>
          <a:xfrm>
            <a:off x="134283" y="3702126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Perindopril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9AAB22B-6133-5D45-97D2-985C1F196F56}"/>
              </a:ext>
            </a:extLst>
          </p:cNvPr>
          <p:cNvSpPr/>
          <p:nvPr/>
        </p:nvSpPr>
        <p:spPr>
          <a:xfrm>
            <a:off x="2135390" y="3702126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Perindopril 4mg od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1DFB7DB-C9C1-0949-886D-E21898425361}"/>
              </a:ext>
            </a:extLst>
          </p:cNvPr>
          <p:cNvSpPr/>
          <p:nvPr/>
        </p:nvSpPr>
        <p:spPr>
          <a:xfrm>
            <a:off x="4136493" y="3702126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Perindopril 6mg od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72285F9-4E56-7443-B0D9-C1BE11AE50A5}"/>
              </a:ext>
            </a:extLst>
          </p:cNvPr>
          <p:cNvSpPr/>
          <p:nvPr/>
        </p:nvSpPr>
        <p:spPr>
          <a:xfrm>
            <a:off x="6137604" y="3702126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Perindopril 8mg od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6C02944-8B75-454E-A007-7CD8419ECFA0}"/>
              </a:ext>
            </a:extLst>
          </p:cNvPr>
          <p:cNvSpPr/>
          <p:nvPr/>
        </p:nvSpPr>
        <p:spPr>
          <a:xfrm>
            <a:off x="8138711" y="3303287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Maximal dose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Lisinopril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Calibri" panose="020F0502020204030204"/>
              </a:rPr>
              <a:t> 80mg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AF534CC-A796-EC4D-B053-4FC5D6C3DBD8}"/>
              </a:ext>
            </a:extLst>
          </p:cNvPr>
          <p:cNvSpPr/>
          <p:nvPr/>
        </p:nvSpPr>
        <p:spPr>
          <a:xfrm>
            <a:off x="2135394" y="2914143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Fosinopril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10mg od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5D121E8-32D1-2743-8C5B-C515957745CB}"/>
              </a:ext>
            </a:extLst>
          </p:cNvPr>
          <p:cNvSpPr/>
          <p:nvPr/>
        </p:nvSpPr>
        <p:spPr>
          <a:xfrm>
            <a:off x="4136501" y="2914143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Fosinopril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20mg od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D28264B-A980-A744-8E2D-A3965CE87DBB}"/>
              </a:ext>
            </a:extLst>
          </p:cNvPr>
          <p:cNvSpPr/>
          <p:nvPr/>
        </p:nvSpPr>
        <p:spPr>
          <a:xfrm>
            <a:off x="6137604" y="2914143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Fosinopril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Calibri" panose="020F0502020204030204"/>
              </a:rPr>
              <a:t>40mg od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E43BA15-D4AB-C544-AB5C-5F6E48943590}"/>
              </a:ext>
            </a:extLst>
          </p:cNvPr>
          <p:cNvSpPr/>
          <p:nvPr/>
        </p:nvSpPr>
        <p:spPr>
          <a:xfrm>
            <a:off x="134283" y="2914143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Fosinopril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7B55E76-50E1-8240-92A0-702CEDF866D9}"/>
              </a:ext>
            </a:extLst>
          </p:cNvPr>
          <p:cNvSpPr/>
          <p:nvPr/>
        </p:nvSpPr>
        <p:spPr>
          <a:xfrm>
            <a:off x="134287" y="2524999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Enalapril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6360986-D746-9240-ACBF-0DB86B68C885}"/>
              </a:ext>
            </a:extLst>
          </p:cNvPr>
          <p:cNvSpPr/>
          <p:nvPr/>
        </p:nvSpPr>
        <p:spPr>
          <a:xfrm>
            <a:off x="2135394" y="2524999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Enalapril 5mg od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8D59856F-2F9A-3245-8C71-85E26BA08A07}"/>
              </a:ext>
            </a:extLst>
          </p:cNvPr>
          <p:cNvSpPr/>
          <p:nvPr/>
        </p:nvSpPr>
        <p:spPr>
          <a:xfrm>
            <a:off x="4136497" y="2524999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Enalapril 10mg od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8CA7CCA-C944-5040-9AA5-B72B552F14D1}"/>
              </a:ext>
            </a:extLst>
          </p:cNvPr>
          <p:cNvSpPr/>
          <p:nvPr/>
        </p:nvSpPr>
        <p:spPr>
          <a:xfrm>
            <a:off x="6137608" y="2524999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Enalapril 20mg od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E74E69F6-3CFA-C846-A9CA-5F424CFC92D1}"/>
              </a:ext>
            </a:extLst>
          </p:cNvPr>
          <p:cNvSpPr/>
          <p:nvPr/>
        </p:nvSpPr>
        <p:spPr>
          <a:xfrm>
            <a:off x="8138715" y="2524999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Maximal dose Enalapril 40mg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229F639-5D5A-664F-85A2-D38E48CB81EC}"/>
              </a:ext>
            </a:extLst>
          </p:cNvPr>
          <p:cNvSpPr/>
          <p:nvPr/>
        </p:nvSpPr>
        <p:spPr>
          <a:xfrm>
            <a:off x="134283" y="4904530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Irbesartan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D38A704-1838-5F48-B5B2-D3C1BC19C3E1}"/>
              </a:ext>
            </a:extLst>
          </p:cNvPr>
          <p:cNvSpPr/>
          <p:nvPr/>
        </p:nvSpPr>
        <p:spPr>
          <a:xfrm>
            <a:off x="2135390" y="4904530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Irbesartan 75mg od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4045CF97-2388-0244-8912-1486246FEB3B}"/>
              </a:ext>
            </a:extLst>
          </p:cNvPr>
          <p:cNvSpPr/>
          <p:nvPr/>
        </p:nvSpPr>
        <p:spPr>
          <a:xfrm>
            <a:off x="4136493" y="4904530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Irbesartan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Calibri" panose="020F0502020204030204"/>
              </a:rPr>
              <a:t> 150mg od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78585D7-8373-CA4A-A738-7D149FDD5C8D}"/>
              </a:ext>
            </a:extLst>
          </p:cNvPr>
          <p:cNvSpPr/>
          <p:nvPr/>
        </p:nvSpPr>
        <p:spPr>
          <a:xfrm>
            <a:off x="6137604" y="4904530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Irbesartan 300mg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513EE0D-EB05-0F49-83F3-B51C86AB2854}"/>
              </a:ext>
            </a:extLst>
          </p:cNvPr>
          <p:cNvSpPr/>
          <p:nvPr/>
        </p:nvSpPr>
        <p:spPr>
          <a:xfrm>
            <a:off x="134283" y="6097215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Telmisartan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B4CB564-09D8-C74F-B58E-A23FB683948B}"/>
              </a:ext>
            </a:extLst>
          </p:cNvPr>
          <p:cNvSpPr/>
          <p:nvPr/>
        </p:nvSpPr>
        <p:spPr>
          <a:xfrm>
            <a:off x="2135390" y="6097215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Telmisartan 20mg od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0DED0861-7B42-B046-9B8E-5E03BD410D9C}"/>
              </a:ext>
            </a:extLst>
          </p:cNvPr>
          <p:cNvSpPr/>
          <p:nvPr/>
        </p:nvSpPr>
        <p:spPr>
          <a:xfrm>
            <a:off x="4136493" y="6097215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Telmisartan 40mg od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94B8677D-23E2-494E-B103-3A51180BB55E}"/>
              </a:ext>
            </a:extLst>
          </p:cNvPr>
          <p:cNvSpPr/>
          <p:nvPr/>
        </p:nvSpPr>
        <p:spPr>
          <a:xfrm>
            <a:off x="6137604" y="6097215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Telmisartan 80mg od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CF38C995-F365-CA4C-B6B6-B9B979F49918}"/>
              </a:ext>
            </a:extLst>
          </p:cNvPr>
          <p:cNvSpPr/>
          <p:nvPr/>
        </p:nvSpPr>
        <p:spPr>
          <a:xfrm>
            <a:off x="134283" y="5696124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Olmesartan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8545BC44-F9D6-1448-B2A6-45D57C5D293E}"/>
              </a:ext>
            </a:extLst>
          </p:cNvPr>
          <p:cNvSpPr/>
          <p:nvPr/>
        </p:nvSpPr>
        <p:spPr>
          <a:xfrm>
            <a:off x="2135390" y="5696124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Olmesartan 10mg od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3CE5618-80EA-6D45-9F38-D9FDCC9587DD}"/>
              </a:ext>
            </a:extLst>
          </p:cNvPr>
          <p:cNvSpPr/>
          <p:nvPr/>
        </p:nvSpPr>
        <p:spPr>
          <a:xfrm>
            <a:off x="4136493" y="5696124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Olmesartan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Calibri" panose="020F0502020204030204"/>
              </a:rPr>
              <a:t> 20mg od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1722F278-04D2-9D43-BC15-B37F4BA35E80}"/>
              </a:ext>
            </a:extLst>
          </p:cNvPr>
          <p:cNvSpPr/>
          <p:nvPr/>
        </p:nvSpPr>
        <p:spPr>
          <a:xfrm>
            <a:off x="6137604" y="5696124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Olmesartan 40mg od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BF34EC9F-EBB3-1E40-9103-5A146692F989}"/>
              </a:ext>
            </a:extLst>
          </p:cNvPr>
          <p:cNvSpPr/>
          <p:nvPr/>
        </p:nvSpPr>
        <p:spPr>
          <a:xfrm>
            <a:off x="134283" y="5300327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Losartan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5A25CD38-62EF-A540-B246-22FB0DF9DCC4}"/>
              </a:ext>
            </a:extLst>
          </p:cNvPr>
          <p:cNvSpPr/>
          <p:nvPr/>
        </p:nvSpPr>
        <p:spPr>
          <a:xfrm>
            <a:off x="2135390" y="5300327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Losartan 25mg od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B609A97E-9A5C-FB4C-BCD7-FD26E7E5EB59}"/>
              </a:ext>
            </a:extLst>
          </p:cNvPr>
          <p:cNvSpPr/>
          <p:nvPr/>
        </p:nvSpPr>
        <p:spPr>
          <a:xfrm>
            <a:off x="4136493" y="5300327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Losartan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Calibri" panose="020F0502020204030204"/>
              </a:rPr>
              <a:t> 50mg od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9E34465F-261F-C94A-B24C-9DB989856FAA}"/>
              </a:ext>
            </a:extLst>
          </p:cNvPr>
          <p:cNvSpPr/>
          <p:nvPr/>
        </p:nvSpPr>
        <p:spPr>
          <a:xfrm>
            <a:off x="6137604" y="5300327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Losartan 100mg od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C60D8CB2-0720-FD4B-B5B0-1786325728D5}"/>
              </a:ext>
            </a:extLst>
          </p:cNvPr>
          <p:cNvSpPr/>
          <p:nvPr/>
        </p:nvSpPr>
        <p:spPr>
          <a:xfrm>
            <a:off x="134283" y="6493012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Valsartan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778C3BEC-A109-E74E-9F3C-0510A6502177}"/>
              </a:ext>
            </a:extLst>
          </p:cNvPr>
          <p:cNvSpPr/>
          <p:nvPr/>
        </p:nvSpPr>
        <p:spPr>
          <a:xfrm>
            <a:off x="2135390" y="6493012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Valsartan 40mg od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F3EE353D-0734-AE44-9766-57EB1BECC6A2}"/>
              </a:ext>
            </a:extLst>
          </p:cNvPr>
          <p:cNvSpPr/>
          <p:nvPr/>
        </p:nvSpPr>
        <p:spPr>
          <a:xfrm>
            <a:off x="4136493" y="6493012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Valsartan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Calibri" panose="020F0502020204030204"/>
              </a:rPr>
              <a:t> 80mg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339E5B7-43D8-EC44-B00C-F7BE9415FF63}"/>
              </a:ext>
            </a:extLst>
          </p:cNvPr>
          <p:cNvSpPr/>
          <p:nvPr/>
        </p:nvSpPr>
        <p:spPr>
          <a:xfrm>
            <a:off x="6137604" y="6493012"/>
            <a:ext cx="1791749" cy="281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Valsartan 160mg od</a:t>
            </a: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B11878D7-8962-ED4D-A4E2-ABA1EB300F02}"/>
              </a:ext>
            </a:extLst>
          </p:cNvPr>
          <p:cNvCxnSpPr>
            <a:stCxn id="5" idx="3"/>
            <a:endCxn id="6" idx="1"/>
          </p:cNvCxnSpPr>
          <p:nvPr/>
        </p:nvCxnSpPr>
        <p:spPr>
          <a:xfrm>
            <a:off x="1958445" y="777925"/>
            <a:ext cx="209362" cy="30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7A9465FD-14CF-0548-94F2-9288427CC9CB}"/>
              </a:ext>
            </a:extLst>
          </p:cNvPr>
          <p:cNvCxnSpPr>
            <a:stCxn id="6" idx="3"/>
            <a:endCxn id="7" idx="1"/>
          </p:cNvCxnSpPr>
          <p:nvPr/>
        </p:nvCxnSpPr>
        <p:spPr>
          <a:xfrm flipV="1">
            <a:off x="3959556" y="777925"/>
            <a:ext cx="209355" cy="30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F7A23ABE-B59E-144B-BAA0-3BB4FE02487A}"/>
              </a:ext>
            </a:extLst>
          </p:cNvPr>
          <p:cNvCxnSpPr>
            <a:stCxn id="7" idx="3"/>
            <a:endCxn id="8" idx="1"/>
          </p:cNvCxnSpPr>
          <p:nvPr/>
        </p:nvCxnSpPr>
        <p:spPr>
          <a:xfrm flipV="1">
            <a:off x="5960660" y="772777"/>
            <a:ext cx="209361" cy="514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110">
            <a:extLst>
              <a:ext uri="{FF2B5EF4-FFF2-40B4-BE49-F238E27FC236}">
                <a16:creationId xmlns:a16="http://schemas.microsoft.com/office/drawing/2014/main" id="{511BCBFC-435D-FB4D-AC86-73D129074DD0}"/>
              </a:ext>
            </a:extLst>
          </p:cNvPr>
          <p:cNvSpPr/>
          <p:nvPr/>
        </p:nvSpPr>
        <p:spPr>
          <a:xfrm>
            <a:off x="134283" y="3303731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Lisinopril 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81A89AA3-334B-9547-A94A-E28969CE868A}"/>
              </a:ext>
            </a:extLst>
          </p:cNvPr>
          <p:cNvSpPr/>
          <p:nvPr/>
        </p:nvSpPr>
        <p:spPr>
          <a:xfrm>
            <a:off x="2135390" y="3303731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Lisinopril 10mg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2896D82B-1F70-0147-B8FB-2AA7E3A5F976}"/>
              </a:ext>
            </a:extLst>
          </p:cNvPr>
          <p:cNvSpPr/>
          <p:nvPr/>
        </p:nvSpPr>
        <p:spPr>
          <a:xfrm>
            <a:off x="4136493" y="3303731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Lisinopril 20mg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E065E08B-DC93-4E44-956E-0B3386C6CED0}"/>
              </a:ext>
            </a:extLst>
          </p:cNvPr>
          <p:cNvSpPr/>
          <p:nvPr/>
        </p:nvSpPr>
        <p:spPr>
          <a:xfrm>
            <a:off x="6137604" y="3303731"/>
            <a:ext cx="1791749" cy="281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Lisinopril 40mg</a:t>
            </a:r>
          </a:p>
        </p:txBody>
      </p: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BEB35001-27FD-0B48-BF27-4038DA90D5B0}"/>
              </a:ext>
            </a:extLst>
          </p:cNvPr>
          <p:cNvCxnSpPr>
            <a:stCxn id="8" idx="3"/>
            <a:endCxn id="9" idx="1"/>
          </p:cNvCxnSpPr>
          <p:nvPr/>
        </p:nvCxnSpPr>
        <p:spPr>
          <a:xfrm flipV="1">
            <a:off x="7961770" y="771491"/>
            <a:ext cx="209354" cy="128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C1BF3A9F-FD95-7443-A762-03E9291240FB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>
            <a:off x="3927144" y="1897105"/>
            <a:ext cx="20935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54FF56F1-8DBF-9D44-B8AA-A68400D232F5}"/>
              </a:ext>
            </a:extLst>
          </p:cNvPr>
          <p:cNvCxnSpPr>
            <a:stCxn id="12" idx="3"/>
            <a:endCxn id="13" idx="1"/>
          </p:cNvCxnSpPr>
          <p:nvPr/>
        </p:nvCxnSpPr>
        <p:spPr>
          <a:xfrm>
            <a:off x="5928247" y="1897105"/>
            <a:ext cx="20936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3D2B8750-96C1-F447-AAAB-239900AC5AD4}"/>
              </a:ext>
            </a:extLst>
          </p:cNvPr>
          <p:cNvCxnSpPr>
            <a:endCxn id="47" idx="1"/>
          </p:cNvCxnSpPr>
          <p:nvPr/>
        </p:nvCxnSpPr>
        <p:spPr>
          <a:xfrm>
            <a:off x="3927139" y="4238045"/>
            <a:ext cx="2210465" cy="58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>
            <a:extLst>
              <a:ext uri="{FF2B5EF4-FFF2-40B4-BE49-F238E27FC236}">
                <a16:creationId xmlns:a16="http://schemas.microsoft.com/office/drawing/2014/main" id="{B248495B-BDD3-5B42-BF7F-27C7DC7ABF34}"/>
              </a:ext>
            </a:extLst>
          </p:cNvPr>
          <p:cNvSpPr/>
          <p:nvPr/>
        </p:nvSpPr>
        <p:spPr>
          <a:xfrm>
            <a:off x="8171124" y="4097923"/>
            <a:ext cx="1791749" cy="281403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200" b="1" dirty="0">
                <a:solidFill>
                  <a:prstClr val="black"/>
                </a:solidFill>
              </a:rPr>
              <a:t>Protocol ACE-I/ARB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37B3444A-80D6-D647-BB50-9E04B131CB67}"/>
              </a:ext>
            </a:extLst>
          </p:cNvPr>
          <p:cNvSpPr/>
          <p:nvPr/>
        </p:nvSpPr>
        <p:spPr>
          <a:xfrm>
            <a:off x="10139817" y="533864"/>
            <a:ext cx="1791749" cy="6240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dirty="0">
              <a:solidFill>
                <a:schemeClr val="tx1"/>
              </a:solidFill>
              <a:latin typeface="Calibri" panose="020F050202020403020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When initiating ACE-I/ARB endeavor to keep to protocol unless there is a specific reason to use ACE-I over the ARB (see LVSD protocol)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If renal function stable, then U&amp;Es should be checked 2 weeks after drug initiation and then when maximal dose is reached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dirty="0">
              <a:solidFill>
                <a:schemeClr val="tx1"/>
              </a:solidFill>
              <a:latin typeface="Calibri" panose="020F0502020204030204"/>
            </a:endParaRPr>
          </a:p>
          <a:p>
            <a:pPr lvl="0">
              <a:defRPr/>
            </a:pP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When dose increase required endeavor to switch to </a:t>
            </a:r>
            <a:r>
              <a:rPr lang="en-US" sz="1000" dirty="0">
                <a:solidFill>
                  <a:schemeClr val="tx1"/>
                </a:solidFill>
              </a:rPr>
              <a:t>protocol </a:t>
            </a: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 equivalent dosed medication</a:t>
            </a:r>
          </a:p>
          <a:p>
            <a:pPr lvl="0">
              <a:defRPr/>
            </a:pPr>
            <a:endParaRPr lang="en-US" sz="1000" dirty="0">
              <a:solidFill>
                <a:schemeClr val="tx1"/>
              </a:solidFill>
              <a:latin typeface="Calibri" panose="020F0502020204030204"/>
            </a:endParaRPr>
          </a:p>
          <a:p>
            <a:pPr lvl="0" algn="ctr">
              <a:defRPr/>
            </a:pPr>
            <a:r>
              <a:rPr lang="en-US" sz="1000" b="1" u="sng" dirty="0">
                <a:solidFill>
                  <a:schemeClr val="tx1"/>
                </a:solidFill>
                <a:latin typeface="Calibri" panose="020F0502020204030204"/>
              </a:rPr>
              <a:t>CKD DOSE ADJUSTMENT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If </a:t>
            </a:r>
            <a:r>
              <a:rPr lang="en-US" sz="1000" dirty="0" err="1">
                <a:solidFill>
                  <a:schemeClr val="tx1"/>
                </a:solidFill>
                <a:latin typeface="Calibri" panose="020F0502020204030204"/>
              </a:rPr>
              <a:t>CrCl</a:t>
            </a: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 10-30ml/min then: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Ramipril start dose 1.25mg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Ramipril max dose 5mg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Enalapril start dose 2.5mg</a:t>
            </a:r>
            <a:endParaRPr kumimoji="0" lang="en-US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Lisinopril start dose 2.5mg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Lisinopril max dose 40mg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Candesartan start dose 4mg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Irbesartan start dose 75mg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Losartan start dose 25mg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Valsartan start dose 40mg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dirty="0">
              <a:solidFill>
                <a:schemeClr val="tx1"/>
              </a:solidFill>
              <a:latin typeface="Calibri" panose="020F050202020403020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</a:t>
            </a:r>
            <a:r>
              <a:rPr kumimoji="0" lang="en-US" sz="1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CrCl</a:t>
            </a: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30-60ml/min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Ramipril start dose 2.5mg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Ramipril max dose 5mg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Lisinopril start dose 2.5mg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solidFill>
                  <a:schemeClr val="tx1"/>
                </a:solidFill>
                <a:latin typeface="Calibri" panose="020F0502020204030204"/>
              </a:rPr>
              <a:t>Lisinopril max dose 40mg</a:t>
            </a:r>
          </a:p>
          <a:p>
            <a:pPr algn="ctr">
              <a:defRPr/>
            </a:pPr>
            <a:endParaRPr lang="en-US" sz="10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1000" b="1" dirty="0">
                <a:solidFill>
                  <a:schemeClr val="tx1"/>
                </a:solidFill>
              </a:rPr>
              <a:t>Check U&amp;Es after each dose increase in CKD</a:t>
            </a:r>
            <a:endParaRPr lang="en-US" sz="1000" dirty="0">
              <a:solidFill>
                <a:schemeClr val="tx1"/>
              </a:solidFill>
              <a:latin typeface="Calibri" panose="020F0502020204030204"/>
            </a:endParaRPr>
          </a:p>
        </p:txBody>
      </p: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DF1263AF-2855-7444-87C0-BB295A3CAC5D}"/>
              </a:ext>
            </a:extLst>
          </p:cNvPr>
          <p:cNvCxnSpPr>
            <a:stCxn id="39" idx="3"/>
            <a:endCxn id="41" idx="1"/>
          </p:cNvCxnSpPr>
          <p:nvPr/>
        </p:nvCxnSpPr>
        <p:spPr>
          <a:xfrm>
            <a:off x="3927139" y="4639716"/>
            <a:ext cx="2210465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5D51C2A1-6298-1C43-B645-3528A11F7301}"/>
              </a:ext>
            </a:extLst>
          </p:cNvPr>
          <p:cNvCxnSpPr>
            <a:stCxn id="75" idx="3"/>
            <a:endCxn id="76" idx="1"/>
          </p:cNvCxnSpPr>
          <p:nvPr/>
        </p:nvCxnSpPr>
        <p:spPr>
          <a:xfrm>
            <a:off x="3927139" y="5045232"/>
            <a:ext cx="209354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C1438191-A624-C542-AB41-D23A71EEB21B}"/>
              </a:ext>
            </a:extLst>
          </p:cNvPr>
          <p:cNvCxnSpPr>
            <a:stCxn id="76" idx="3"/>
            <a:endCxn id="77" idx="1"/>
          </p:cNvCxnSpPr>
          <p:nvPr/>
        </p:nvCxnSpPr>
        <p:spPr>
          <a:xfrm>
            <a:off x="5928242" y="5045232"/>
            <a:ext cx="209362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719DA451-3332-1F4A-B7FD-063BD0A8AD61}"/>
              </a:ext>
            </a:extLst>
          </p:cNvPr>
          <p:cNvCxnSpPr>
            <a:stCxn id="93" idx="3"/>
            <a:endCxn id="94" idx="1"/>
          </p:cNvCxnSpPr>
          <p:nvPr/>
        </p:nvCxnSpPr>
        <p:spPr>
          <a:xfrm>
            <a:off x="3927139" y="5441029"/>
            <a:ext cx="209354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CC649723-5B68-F145-A64A-30DBA3A688B1}"/>
              </a:ext>
            </a:extLst>
          </p:cNvPr>
          <p:cNvCxnSpPr>
            <a:stCxn id="94" idx="3"/>
            <a:endCxn id="95" idx="1"/>
          </p:cNvCxnSpPr>
          <p:nvPr/>
        </p:nvCxnSpPr>
        <p:spPr>
          <a:xfrm>
            <a:off x="5928242" y="5441029"/>
            <a:ext cx="209362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F322CFD7-8523-454A-AD5C-0C4594BDD297}"/>
              </a:ext>
            </a:extLst>
          </p:cNvPr>
          <p:cNvCxnSpPr>
            <a:stCxn id="87" idx="3"/>
            <a:endCxn id="88" idx="1"/>
          </p:cNvCxnSpPr>
          <p:nvPr/>
        </p:nvCxnSpPr>
        <p:spPr>
          <a:xfrm>
            <a:off x="3927139" y="5836826"/>
            <a:ext cx="209354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A0A6B846-A8B9-FD47-84A5-9865991CCF0F}"/>
              </a:ext>
            </a:extLst>
          </p:cNvPr>
          <p:cNvCxnSpPr>
            <a:stCxn id="88" idx="3"/>
            <a:endCxn id="89" idx="1"/>
          </p:cNvCxnSpPr>
          <p:nvPr/>
        </p:nvCxnSpPr>
        <p:spPr>
          <a:xfrm>
            <a:off x="5928242" y="5836826"/>
            <a:ext cx="209362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6060C6FE-4460-B042-927F-7B62FE6722D7}"/>
              </a:ext>
            </a:extLst>
          </p:cNvPr>
          <p:cNvCxnSpPr>
            <a:stCxn id="81" idx="3"/>
            <a:endCxn id="82" idx="1"/>
          </p:cNvCxnSpPr>
          <p:nvPr/>
        </p:nvCxnSpPr>
        <p:spPr>
          <a:xfrm>
            <a:off x="3927139" y="6237917"/>
            <a:ext cx="209354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1005DAA7-53DA-1044-BC64-407FBE4EAF71}"/>
              </a:ext>
            </a:extLst>
          </p:cNvPr>
          <p:cNvCxnSpPr>
            <a:stCxn id="82" idx="3"/>
            <a:endCxn id="83" idx="1"/>
          </p:cNvCxnSpPr>
          <p:nvPr/>
        </p:nvCxnSpPr>
        <p:spPr>
          <a:xfrm>
            <a:off x="5928242" y="6237917"/>
            <a:ext cx="209362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57C82168-2C75-4C40-B51F-E85CE0BC4F3A}"/>
              </a:ext>
            </a:extLst>
          </p:cNvPr>
          <p:cNvCxnSpPr>
            <a:stCxn id="99" idx="3"/>
            <a:endCxn id="100" idx="1"/>
          </p:cNvCxnSpPr>
          <p:nvPr/>
        </p:nvCxnSpPr>
        <p:spPr>
          <a:xfrm>
            <a:off x="3927139" y="6633714"/>
            <a:ext cx="209354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9BB97B26-4A36-5D49-AD13-0A9BFD7447A4}"/>
              </a:ext>
            </a:extLst>
          </p:cNvPr>
          <p:cNvCxnSpPr>
            <a:stCxn id="100" idx="3"/>
            <a:endCxn id="101" idx="1"/>
          </p:cNvCxnSpPr>
          <p:nvPr/>
        </p:nvCxnSpPr>
        <p:spPr>
          <a:xfrm>
            <a:off x="5928242" y="6633714"/>
            <a:ext cx="209362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6B61F0FA-F770-BD46-9D95-EEDEB4B7A9C9}"/>
              </a:ext>
            </a:extLst>
          </p:cNvPr>
          <p:cNvCxnSpPr>
            <a:stCxn id="21" idx="3"/>
            <a:endCxn id="22" idx="1"/>
          </p:cNvCxnSpPr>
          <p:nvPr/>
        </p:nvCxnSpPr>
        <p:spPr>
          <a:xfrm>
            <a:off x="3927143" y="2276557"/>
            <a:ext cx="209354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B2CF1D52-36B2-7341-A905-C70D5705716B}"/>
              </a:ext>
            </a:extLst>
          </p:cNvPr>
          <p:cNvCxnSpPr>
            <a:stCxn id="22" idx="3"/>
            <a:endCxn id="23" idx="1"/>
          </p:cNvCxnSpPr>
          <p:nvPr/>
        </p:nvCxnSpPr>
        <p:spPr>
          <a:xfrm>
            <a:off x="5928246" y="2276557"/>
            <a:ext cx="209362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0C3EB8B8-3066-A045-8F17-4CBA469399CB}"/>
              </a:ext>
            </a:extLst>
          </p:cNvPr>
          <p:cNvCxnSpPr>
            <a:stCxn id="69" idx="3"/>
            <a:endCxn id="70" idx="1"/>
          </p:cNvCxnSpPr>
          <p:nvPr/>
        </p:nvCxnSpPr>
        <p:spPr>
          <a:xfrm>
            <a:off x="3927143" y="2665701"/>
            <a:ext cx="209354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6F20D313-388F-154B-A116-A7F4EC856E22}"/>
              </a:ext>
            </a:extLst>
          </p:cNvPr>
          <p:cNvCxnSpPr>
            <a:stCxn id="70" idx="3"/>
            <a:endCxn id="71" idx="1"/>
          </p:cNvCxnSpPr>
          <p:nvPr/>
        </p:nvCxnSpPr>
        <p:spPr>
          <a:xfrm>
            <a:off x="5928246" y="2665701"/>
            <a:ext cx="209362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AE121FCB-731C-F44D-A187-3029678071A7}"/>
              </a:ext>
            </a:extLst>
          </p:cNvPr>
          <p:cNvCxnSpPr>
            <a:stCxn id="71" idx="3"/>
            <a:endCxn id="72" idx="1"/>
          </p:cNvCxnSpPr>
          <p:nvPr/>
        </p:nvCxnSpPr>
        <p:spPr>
          <a:xfrm>
            <a:off x="7929357" y="2665701"/>
            <a:ext cx="209358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AF2CC3F4-11C1-D849-AA9E-3A4AAC66EDCB}"/>
              </a:ext>
            </a:extLst>
          </p:cNvPr>
          <p:cNvCxnSpPr>
            <a:stCxn id="62" idx="3"/>
            <a:endCxn id="63" idx="1"/>
          </p:cNvCxnSpPr>
          <p:nvPr/>
        </p:nvCxnSpPr>
        <p:spPr>
          <a:xfrm>
            <a:off x="3927143" y="3054845"/>
            <a:ext cx="209358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F797CDE0-484C-4C4D-8EAC-7DD9B86C8465}"/>
              </a:ext>
            </a:extLst>
          </p:cNvPr>
          <p:cNvCxnSpPr>
            <a:stCxn id="63" idx="3"/>
            <a:endCxn id="64" idx="1"/>
          </p:cNvCxnSpPr>
          <p:nvPr/>
        </p:nvCxnSpPr>
        <p:spPr>
          <a:xfrm>
            <a:off x="5928250" y="3054845"/>
            <a:ext cx="209354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A29137EA-ED90-5E47-9363-6ACA3F0A49CB}"/>
              </a:ext>
            </a:extLst>
          </p:cNvPr>
          <p:cNvCxnSpPr>
            <a:stCxn id="112" idx="3"/>
            <a:endCxn id="113" idx="1"/>
          </p:cNvCxnSpPr>
          <p:nvPr/>
        </p:nvCxnSpPr>
        <p:spPr>
          <a:xfrm>
            <a:off x="3927139" y="3444433"/>
            <a:ext cx="209354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Arrow Connector 168">
            <a:extLst>
              <a:ext uri="{FF2B5EF4-FFF2-40B4-BE49-F238E27FC236}">
                <a16:creationId xmlns:a16="http://schemas.microsoft.com/office/drawing/2014/main" id="{D3D4FD4A-FFA4-1B42-A3A5-C34E03E712B5}"/>
              </a:ext>
            </a:extLst>
          </p:cNvPr>
          <p:cNvCxnSpPr>
            <a:stCxn id="113" idx="3"/>
            <a:endCxn id="114" idx="1"/>
          </p:cNvCxnSpPr>
          <p:nvPr/>
        </p:nvCxnSpPr>
        <p:spPr>
          <a:xfrm>
            <a:off x="5928242" y="3444433"/>
            <a:ext cx="209362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Arrow Connector 170">
            <a:extLst>
              <a:ext uri="{FF2B5EF4-FFF2-40B4-BE49-F238E27FC236}">
                <a16:creationId xmlns:a16="http://schemas.microsoft.com/office/drawing/2014/main" id="{589A228B-9AA7-3F46-9E47-E791E1C982DB}"/>
              </a:ext>
            </a:extLst>
          </p:cNvPr>
          <p:cNvCxnSpPr>
            <a:stCxn id="114" idx="3"/>
            <a:endCxn id="60" idx="1"/>
          </p:cNvCxnSpPr>
          <p:nvPr/>
        </p:nvCxnSpPr>
        <p:spPr>
          <a:xfrm flipV="1">
            <a:off x="7929353" y="3443989"/>
            <a:ext cx="209358" cy="444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Arrow Connector 172">
            <a:extLst>
              <a:ext uri="{FF2B5EF4-FFF2-40B4-BE49-F238E27FC236}">
                <a16:creationId xmlns:a16="http://schemas.microsoft.com/office/drawing/2014/main" id="{525CACDA-F18F-EF4A-A6CC-0F1766C20224}"/>
              </a:ext>
            </a:extLst>
          </p:cNvPr>
          <p:cNvCxnSpPr>
            <a:stCxn id="57" idx="3"/>
            <a:endCxn id="58" idx="1"/>
          </p:cNvCxnSpPr>
          <p:nvPr/>
        </p:nvCxnSpPr>
        <p:spPr>
          <a:xfrm>
            <a:off x="3927139" y="3842828"/>
            <a:ext cx="209354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Arrow Connector 174">
            <a:extLst>
              <a:ext uri="{FF2B5EF4-FFF2-40B4-BE49-F238E27FC236}">
                <a16:creationId xmlns:a16="http://schemas.microsoft.com/office/drawing/2014/main" id="{B9E57597-FDD2-6749-B937-491E0FFB1EB9}"/>
              </a:ext>
            </a:extLst>
          </p:cNvPr>
          <p:cNvCxnSpPr>
            <a:stCxn id="58" idx="3"/>
            <a:endCxn id="59" idx="1"/>
          </p:cNvCxnSpPr>
          <p:nvPr/>
        </p:nvCxnSpPr>
        <p:spPr>
          <a:xfrm>
            <a:off x="5928242" y="3842828"/>
            <a:ext cx="209362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529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3610</TotalTime>
  <Words>1192</Words>
  <Application>Microsoft Office PowerPoint</Application>
  <PresentationFormat>Widescreen</PresentationFormat>
  <Paragraphs>224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Fay</dc:creator>
  <cp:lastModifiedBy>Ramesh Mehay</cp:lastModifiedBy>
  <cp:revision>130</cp:revision>
  <cp:lastPrinted>2018-09-20T13:15:43Z</cp:lastPrinted>
  <dcterms:created xsi:type="dcterms:W3CDTF">2018-03-02T10:29:39Z</dcterms:created>
  <dcterms:modified xsi:type="dcterms:W3CDTF">2026-05-06T22:45:27Z</dcterms:modified>
</cp:coreProperties>
</file>