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93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132" autoAdjust="0"/>
    <p:restoredTop sz="94673"/>
  </p:normalViewPr>
  <p:slideViewPr>
    <p:cSldViewPr snapToGrid="0" snapToObjects="1">
      <p:cViewPr varScale="1">
        <p:scale>
          <a:sx n="89" d="100"/>
          <a:sy n="89" d="100"/>
        </p:scale>
        <p:origin x="102" y="5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F449CD-8923-BB45-B9A7-B6D9D1ECF534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87F87-346B-534A-BF19-A6BFBC03A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482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C6C9B-8D4A-AF4E-BBE7-A77F683293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D33560-2E80-8A4B-8EB6-E2D118798E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BCD52-7775-144C-9A17-F16D809D5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9959A6-25A1-D545-A9C7-AB945E07D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D3CCBD-8DE4-F241-AC70-4D297F2F1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69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1E4E-08AA-A845-9EDE-D805E8625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7E2A8D-B94D-894C-8947-7EA4158798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036825-9FC9-D642-9213-71CCA8768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85A1CA-2021-D643-BAC7-B759393EC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C98DEB-C530-E547-874C-26081598B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938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4E9D1E-8C73-9349-8CD1-85B7AB5F38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02CE64-5ECA-C149-AED2-2381F2EB59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0414EA-E94D-BD42-87CF-5506B8D8F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69D41F-D44B-C447-8E7C-38AC00D60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455AD-6EA0-C04C-98BC-211F58678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517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C6465-EAE3-7041-B46C-ECB181850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F9FEF5-8B16-374C-9FBD-70712BFD57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F08E8E-676B-894D-B45A-217131B8D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7A1AB4-1AEF-6A42-8592-368A1AC18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2522E-BE3C-6F4C-9006-03F37BF55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687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103AA-35F5-C340-BD2B-ECFE36924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55A001-ECE1-FE40-93A5-5254923EB4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9FE8A-92F8-7E47-B547-1D7004730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6F91E-937F-4C4E-BE93-B92D0BBDA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4E0A60-2785-7847-8022-EDD1B45E9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46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FF9C2-78D7-5941-B453-8BCDC1BA1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6EBDBB-5F73-3E41-820D-7B08266838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10098-C227-4F4B-8890-3A8DBE3802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E2E438-ED69-D848-8775-862D9FD98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00F140-F1DB-6F42-B48E-345316946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629A4-A3D1-D14B-A3D5-00E06036F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863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31EA6-FA73-6644-B456-14B97A9E1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0EE9A6-357C-1C42-98F8-8E7D51AC8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C72794-D619-B841-92C3-CC881B9D0F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992C89-D254-E746-84B2-90E67F6976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9E391D-1671-444A-962C-5B843C10B1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0AE229-3962-7B4A-ADE2-AB06213B5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CCDAE9-7495-9E47-91F9-C99102327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27D912-375C-B74E-A766-13297387F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621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ABC90-2489-1A46-B13B-BFD0E9095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8EFB2E-F7C4-A64C-8CEC-2B5871A66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025B74-0BC3-6B43-85C0-8B0361583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6C65CE-9DA8-334F-B68A-6CB8F138B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8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778A89-79A1-454A-94B2-BD22490A6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4DF144-6876-2B48-8F3A-38EBD3CE8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2CEB06-0973-CD49-A15F-77B686180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118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EAEA7-F007-2540-A717-C419CF993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C1D38F-C04E-7F44-9F4D-DBE033BF5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2E9BDB-A30C-FD44-A3C4-6CD41F94E0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92E3BB-40BA-B345-A08A-D659E201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FCC99B-4EEE-3746-89AB-E388F4287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FCDDAC-7B55-254C-A411-0A35BF3ED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474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B54BF-117F-0248-B59E-7F2847116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49E377-8B5C-2D4F-A4F0-7E80F2D99B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58069A-FCD5-7143-94E8-9A38734608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8307A-6AA7-B94A-8A57-8617BB58C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BF5ECC-A5B0-ED4F-9796-4C4DDF9BF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706A51-32AB-0C46-8E2F-4251BC5C4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521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BE9800-D2D4-BC42-A057-DFD396F8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A67A3F-E26F-5D47-8CE2-A9FFB7C7B7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4DB01-AB81-0345-800C-2191A915EB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050716-FFD5-744E-A154-1042363768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42D9C-2908-9846-96C1-F869C8B64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691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F9801F6-5786-B149-9B65-466646286976}"/>
              </a:ext>
            </a:extLst>
          </p:cNvPr>
          <p:cNvSpPr txBox="1">
            <a:spLocks/>
          </p:cNvSpPr>
          <p:nvPr/>
        </p:nvSpPr>
        <p:spPr>
          <a:xfrm>
            <a:off x="7639760" y="-53266"/>
            <a:ext cx="4499328" cy="5975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b="1" dirty="0"/>
              <a:t>Management of IHD &amp; Anginal Symptoms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5132C2-893C-954D-9C30-D31E2FAAC477}"/>
              </a:ext>
            </a:extLst>
          </p:cNvPr>
          <p:cNvSpPr txBox="1"/>
          <p:nvPr/>
        </p:nvSpPr>
        <p:spPr>
          <a:xfrm>
            <a:off x="248250" y="510573"/>
            <a:ext cx="3046101" cy="246221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>
                <a:solidFill>
                  <a:prstClr val="black"/>
                </a:solidFill>
              </a:rPr>
              <a:t>Patient has known coronary disease</a:t>
            </a:r>
            <a:endParaRPr lang="en-US" sz="1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6E448B-FA08-C34B-8216-CF37F100345C}"/>
              </a:ext>
            </a:extLst>
          </p:cNvPr>
          <p:cNvSpPr txBox="1"/>
          <p:nvPr/>
        </p:nvSpPr>
        <p:spPr>
          <a:xfrm>
            <a:off x="248250" y="955936"/>
            <a:ext cx="3046101" cy="246221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>
                <a:solidFill>
                  <a:prstClr val="black"/>
                </a:solidFill>
                <a:latin typeface="Calibri"/>
              </a:rPr>
              <a:t>Atorvastatin 80mg od &amp; </a:t>
            </a:r>
            <a:r>
              <a:rPr lang="en-US" sz="1000" dirty="0">
                <a:solidFill>
                  <a:prstClr val="black"/>
                </a:solidFill>
              </a:rPr>
              <a:t>Aspirin 75mg</a:t>
            </a:r>
            <a:r>
              <a:rPr lang="en-US" sz="1000" dirty="0">
                <a:solidFill>
                  <a:prstClr val="black"/>
                </a:solidFill>
                <a:latin typeface="Calibri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8BDDC3-9F95-F745-848F-CFAA0B6E2E93}"/>
              </a:ext>
            </a:extLst>
          </p:cNvPr>
          <p:cNvSpPr txBox="1"/>
          <p:nvPr/>
        </p:nvSpPr>
        <p:spPr>
          <a:xfrm>
            <a:off x="248249" y="1401299"/>
            <a:ext cx="3046101" cy="246221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>
                <a:solidFill>
                  <a:prstClr val="black"/>
                </a:solidFill>
                <a:latin typeface="Calibri"/>
              </a:rPr>
              <a:t>AMI, ACS or Acute PCI in the previous 12 months?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6AB21E-3BC6-D34B-AEC5-644F1D25F589}"/>
              </a:ext>
            </a:extLst>
          </p:cNvPr>
          <p:cNvSpPr txBox="1"/>
          <p:nvPr/>
        </p:nvSpPr>
        <p:spPr>
          <a:xfrm>
            <a:off x="1882174" y="1846662"/>
            <a:ext cx="1412176" cy="400110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 err="1">
                <a:solidFill>
                  <a:schemeClr val="bg1"/>
                </a:solidFill>
                <a:latin typeface="Calibri"/>
              </a:rPr>
              <a:t>Ticagralor</a:t>
            </a:r>
            <a:r>
              <a:rPr lang="en-US" sz="1000" dirty="0">
                <a:solidFill>
                  <a:schemeClr val="bg1"/>
                </a:solidFill>
                <a:latin typeface="Calibri"/>
              </a:rPr>
              <a:t> 90mg </a:t>
            </a:r>
            <a:r>
              <a:rPr lang="en-US" sz="1000" dirty="0" err="1">
                <a:solidFill>
                  <a:schemeClr val="bg1"/>
                </a:solidFill>
                <a:latin typeface="Calibri"/>
              </a:rPr>
              <a:t>bd</a:t>
            </a:r>
            <a:r>
              <a:rPr lang="en-US" sz="1000" dirty="0">
                <a:solidFill>
                  <a:schemeClr val="bg1"/>
                </a:solidFill>
                <a:latin typeface="Calibri"/>
              </a:rPr>
              <a:t> for first 12 months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2884CA-E372-9E4F-AEE6-7D6026649C37}"/>
              </a:ext>
            </a:extLst>
          </p:cNvPr>
          <p:cNvSpPr txBox="1"/>
          <p:nvPr/>
        </p:nvSpPr>
        <p:spPr>
          <a:xfrm>
            <a:off x="248248" y="2445914"/>
            <a:ext cx="3046101" cy="246221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>
                <a:solidFill>
                  <a:prstClr val="black"/>
                </a:solidFill>
                <a:latin typeface="Calibri"/>
              </a:rPr>
              <a:t>Previous MI at any time?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C23B4C-C0ED-164E-B0A8-D99AA804A83B}"/>
              </a:ext>
            </a:extLst>
          </p:cNvPr>
          <p:cNvSpPr txBox="1"/>
          <p:nvPr/>
        </p:nvSpPr>
        <p:spPr>
          <a:xfrm>
            <a:off x="248247" y="4534518"/>
            <a:ext cx="3046101" cy="246221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>
                <a:solidFill>
                  <a:prstClr val="black"/>
                </a:solidFill>
                <a:latin typeface="Calibri"/>
              </a:rPr>
              <a:t>Blood pressure &gt;130/80mmHg?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EB8F53-5C18-7B4D-80E0-7A0C071691D3}"/>
              </a:ext>
            </a:extLst>
          </p:cNvPr>
          <p:cNvSpPr txBox="1"/>
          <p:nvPr/>
        </p:nvSpPr>
        <p:spPr>
          <a:xfrm>
            <a:off x="1882172" y="2891277"/>
            <a:ext cx="1412176" cy="400110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>
                <a:solidFill>
                  <a:schemeClr val="bg1"/>
                </a:solidFill>
                <a:latin typeface="Calibri"/>
              </a:rPr>
              <a:t>Ramipril up titrated to 10mg unless CI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39E72B-C4BE-E34B-A745-95AF9C6FEC21}"/>
              </a:ext>
            </a:extLst>
          </p:cNvPr>
          <p:cNvSpPr txBox="1"/>
          <p:nvPr/>
        </p:nvSpPr>
        <p:spPr>
          <a:xfrm>
            <a:off x="248247" y="3490529"/>
            <a:ext cx="3046101" cy="246221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>
                <a:solidFill>
                  <a:prstClr val="black"/>
                </a:solidFill>
                <a:latin typeface="Calibri"/>
              </a:rPr>
              <a:t>Previous history of LVSD ( &amp; see LVSD guide)?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B2F885-03F4-4140-9EBF-4F4EC6A20B80}"/>
              </a:ext>
            </a:extLst>
          </p:cNvPr>
          <p:cNvSpPr txBox="1"/>
          <p:nvPr/>
        </p:nvSpPr>
        <p:spPr>
          <a:xfrm>
            <a:off x="1882172" y="3935892"/>
            <a:ext cx="1412176" cy="400110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>
                <a:solidFill>
                  <a:schemeClr val="bg1"/>
                </a:solidFill>
                <a:latin typeface="Calibri"/>
              </a:rPr>
              <a:t>Bisoprolol up titrated to HR&lt;60bpm unless CI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CCD60A-DE51-544E-8D0C-03D7BD10BE33}"/>
              </a:ext>
            </a:extLst>
          </p:cNvPr>
          <p:cNvSpPr txBox="1"/>
          <p:nvPr/>
        </p:nvSpPr>
        <p:spPr>
          <a:xfrm>
            <a:off x="1882172" y="4979255"/>
            <a:ext cx="1412176" cy="553998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>
                <a:solidFill>
                  <a:schemeClr val="bg1"/>
                </a:solidFill>
                <a:latin typeface="Calibri"/>
              </a:rPr>
              <a:t>Amlodipine 5mg and follow hypertension guide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346F6C9-5F51-004B-9A55-C90E5F91C70E}"/>
              </a:ext>
            </a:extLst>
          </p:cNvPr>
          <p:cNvSpPr txBox="1"/>
          <p:nvPr/>
        </p:nvSpPr>
        <p:spPr>
          <a:xfrm>
            <a:off x="248247" y="5731769"/>
            <a:ext cx="3046101" cy="246221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>
                <a:solidFill>
                  <a:prstClr val="black"/>
                </a:solidFill>
                <a:latin typeface="Calibri"/>
              </a:rPr>
              <a:t>Patient stable with minimal anginal symptoms?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5710DE-8371-434F-8E58-60BB127F6A6B}"/>
              </a:ext>
            </a:extLst>
          </p:cNvPr>
          <p:cNvSpPr txBox="1"/>
          <p:nvPr/>
        </p:nvSpPr>
        <p:spPr>
          <a:xfrm>
            <a:off x="1882172" y="6176506"/>
            <a:ext cx="1412176" cy="246221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>
                <a:solidFill>
                  <a:prstClr val="black"/>
                </a:solidFill>
                <a:latin typeface="Calibri"/>
              </a:rPr>
              <a:t>Follow Angina Pathway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90CD3B6-7C4B-234B-93A6-4186A05872CC}"/>
              </a:ext>
            </a:extLst>
          </p:cNvPr>
          <p:cNvSpPr txBox="1"/>
          <p:nvPr/>
        </p:nvSpPr>
        <p:spPr>
          <a:xfrm>
            <a:off x="248247" y="6176505"/>
            <a:ext cx="1412176" cy="246221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>
                <a:solidFill>
                  <a:prstClr val="black"/>
                </a:solidFill>
                <a:latin typeface="Calibri"/>
              </a:rPr>
              <a:t>Annual Surveillance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1CE3EED-8F2D-0547-8960-84E61937A368}"/>
              </a:ext>
            </a:extLst>
          </p:cNvPr>
          <p:cNvCxnSpPr>
            <a:stCxn id="5" idx="2"/>
            <a:endCxn id="6" idx="0"/>
          </p:cNvCxnSpPr>
          <p:nvPr/>
        </p:nvCxnSpPr>
        <p:spPr>
          <a:xfrm>
            <a:off x="1771301" y="756794"/>
            <a:ext cx="0" cy="19914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3D4B59F-6795-A04E-BB3D-A92FFF6531F9}"/>
              </a:ext>
            </a:extLst>
          </p:cNvPr>
          <p:cNvCxnSpPr>
            <a:stCxn id="6" idx="2"/>
            <a:endCxn id="7" idx="0"/>
          </p:cNvCxnSpPr>
          <p:nvPr/>
        </p:nvCxnSpPr>
        <p:spPr>
          <a:xfrm flipH="1">
            <a:off x="1771300" y="1202157"/>
            <a:ext cx="1" cy="19914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BF81265-C177-9A46-8CD9-30F275F4FD6E}"/>
              </a:ext>
            </a:extLst>
          </p:cNvPr>
          <p:cNvCxnSpPr/>
          <p:nvPr/>
        </p:nvCxnSpPr>
        <p:spPr>
          <a:xfrm>
            <a:off x="954335" y="1647520"/>
            <a:ext cx="0" cy="79839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D4ED1E0-7B31-6C4E-A268-F99D31DECF1E}"/>
              </a:ext>
            </a:extLst>
          </p:cNvPr>
          <p:cNvCxnSpPr>
            <a:endCxn id="8" idx="0"/>
          </p:cNvCxnSpPr>
          <p:nvPr/>
        </p:nvCxnSpPr>
        <p:spPr>
          <a:xfrm>
            <a:off x="2588260" y="1647520"/>
            <a:ext cx="2" cy="19914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FDB04D6-DD9B-904D-8BB8-EFF5EDA16BE3}"/>
              </a:ext>
            </a:extLst>
          </p:cNvPr>
          <p:cNvCxnSpPr/>
          <p:nvPr/>
        </p:nvCxnSpPr>
        <p:spPr>
          <a:xfrm>
            <a:off x="954335" y="2692135"/>
            <a:ext cx="0" cy="79839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EC01A2D7-4F22-7A48-BCC2-5FF95C09F7EF}"/>
              </a:ext>
            </a:extLst>
          </p:cNvPr>
          <p:cNvCxnSpPr>
            <a:endCxn id="11" idx="0"/>
          </p:cNvCxnSpPr>
          <p:nvPr/>
        </p:nvCxnSpPr>
        <p:spPr>
          <a:xfrm>
            <a:off x="2588260" y="2692135"/>
            <a:ext cx="0" cy="19914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640CA19-DC99-E34C-BB14-CFBEA7227DC5}"/>
              </a:ext>
            </a:extLst>
          </p:cNvPr>
          <p:cNvCxnSpPr>
            <a:stCxn id="11" idx="2"/>
          </p:cNvCxnSpPr>
          <p:nvPr/>
        </p:nvCxnSpPr>
        <p:spPr>
          <a:xfrm>
            <a:off x="2588260" y="3291387"/>
            <a:ext cx="0" cy="19914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991301A2-A2A9-C044-9FCB-8E2C26AB87B1}"/>
              </a:ext>
            </a:extLst>
          </p:cNvPr>
          <p:cNvCxnSpPr>
            <a:endCxn id="13" idx="0"/>
          </p:cNvCxnSpPr>
          <p:nvPr/>
        </p:nvCxnSpPr>
        <p:spPr>
          <a:xfrm>
            <a:off x="2588260" y="3736750"/>
            <a:ext cx="0" cy="19914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BBB1B7D-0481-DE41-9822-F00B17D5404D}"/>
              </a:ext>
            </a:extLst>
          </p:cNvPr>
          <p:cNvCxnSpPr>
            <a:stCxn id="13" idx="2"/>
          </p:cNvCxnSpPr>
          <p:nvPr/>
        </p:nvCxnSpPr>
        <p:spPr>
          <a:xfrm>
            <a:off x="2588260" y="4336002"/>
            <a:ext cx="0" cy="19851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798CD5AE-FD2C-3642-A6A4-EFBB1340B4AC}"/>
              </a:ext>
            </a:extLst>
          </p:cNvPr>
          <p:cNvCxnSpPr>
            <a:endCxn id="14" idx="0"/>
          </p:cNvCxnSpPr>
          <p:nvPr/>
        </p:nvCxnSpPr>
        <p:spPr>
          <a:xfrm>
            <a:off x="2588260" y="4780739"/>
            <a:ext cx="0" cy="19851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3E0A8ADE-62DF-3C49-ADE0-A74FEA18CDED}"/>
              </a:ext>
            </a:extLst>
          </p:cNvPr>
          <p:cNvCxnSpPr>
            <a:stCxn id="14" idx="2"/>
          </p:cNvCxnSpPr>
          <p:nvPr/>
        </p:nvCxnSpPr>
        <p:spPr>
          <a:xfrm>
            <a:off x="2588260" y="5533253"/>
            <a:ext cx="0" cy="19851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D752F36E-48D5-1940-8CDB-3AFD87C4303F}"/>
              </a:ext>
            </a:extLst>
          </p:cNvPr>
          <p:cNvCxnSpPr>
            <a:endCxn id="16" idx="0"/>
          </p:cNvCxnSpPr>
          <p:nvPr/>
        </p:nvCxnSpPr>
        <p:spPr>
          <a:xfrm>
            <a:off x="2588260" y="5977990"/>
            <a:ext cx="0" cy="19851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78E94032-6253-294B-8CD5-130B76CAAAA0}"/>
              </a:ext>
            </a:extLst>
          </p:cNvPr>
          <p:cNvCxnSpPr/>
          <p:nvPr/>
        </p:nvCxnSpPr>
        <p:spPr>
          <a:xfrm>
            <a:off x="954335" y="3736750"/>
            <a:ext cx="0" cy="79776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80857FBB-E683-8143-94D3-4264D5E6B71A}"/>
              </a:ext>
            </a:extLst>
          </p:cNvPr>
          <p:cNvCxnSpPr/>
          <p:nvPr/>
        </p:nvCxnSpPr>
        <p:spPr>
          <a:xfrm>
            <a:off x="954335" y="4780739"/>
            <a:ext cx="0" cy="95103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7ADD6DF8-6318-8B44-ADDD-D7025D4763FB}"/>
              </a:ext>
            </a:extLst>
          </p:cNvPr>
          <p:cNvCxnSpPr>
            <a:endCxn id="17" idx="0"/>
          </p:cNvCxnSpPr>
          <p:nvPr/>
        </p:nvCxnSpPr>
        <p:spPr>
          <a:xfrm>
            <a:off x="954335" y="5977990"/>
            <a:ext cx="0" cy="19851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9B3C891C-3F5A-5A48-B2AD-856BB971644C}"/>
              </a:ext>
            </a:extLst>
          </p:cNvPr>
          <p:cNvSpPr txBox="1"/>
          <p:nvPr/>
        </p:nvSpPr>
        <p:spPr>
          <a:xfrm>
            <a:off x="2630421" y="1637067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4CF3120-2157-6245-9933-64FFA91E6CDA}"/>
              </a:ext>
            </a:extLst>
          </p:cNvPr>
          <p:cNvSpPr txBox="1"/>
          <p:nvPr/>
        </p:nvSpPr>
        <p:spPr>
          <a:xfrm>
            <a:off x="2630421" y="2683984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536831A-9977-1E4D-AD59-64CAE2473B45}"/>
              </a:ext>
            </a:extLst>
          </p:cNvPr>
          <p:cNvSpPr txBox="1"/>
          <p:nvPr/>
        </p:nvSpPr>
        <p:spPr>
          <a:xfrm>
            <a:off x="2633643" y="3724980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735DDFC-AB28-994E-AA74-3ECBFB18DB59}"/>
              </a:ext>
            </a:extLst>
          </p:cNvPr>
          <p:cNvSpPr txBox="1"/>
          <p:nvPr/>
        </p:nvSpPr>
        <p:spPr>
          <a:xfrm>
            <a:off x="954335" y="5977990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DF1F0F9-EB4F-E041-B768-C5CBE5A21A8A}"/>
              </a:ext>
            </a:extLst>
          </p:cNvPr>
          <p:cNvSpPr txBox="1"/>
          <p:nvPr/>
        </p:nvSpPr>
        <p:spPr>
          <a:xfrm>
            <a:off x="2588260" y="4757017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A586D62-C944-474B-97D5-23AF962CDB91}"/>
              </a:ext>
            </a:extLst>
          </p:cNvPr>
          <p:cNvSpPr txBox="1"/>
          <p:nvPr/>
        </p:nvSpPr>
        <p:spPr>
          <a:xfrm>
            <a:off x="4172614" y="1850635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88DA280-5028-F547-ADBA-BB04C0E8DA51}"/>
              </a:ext>
            </a:extLst>
          </p:cNvPr>
          <p:cNvSpPr txBox="1"/>
          <p:nvPr/>
        </p:nvSpPr>
        <p:spPr>
          <a:xfrm>
            <a:off x="9498006" y="1170734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BF435E8-737E-C94B-B6F9-EBF589A09901}"/>
              </a:ext>
            </a:extLst>
          </p:cNvPr>
          <p:cNvSpPr txBox="1"/>
          <p:nvPr/>
        </p:nvSpPr>
        <p:spPr>
          <a:xfrm>
            <a:off x="11283421" y="2531866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F1B7531-D6F5-3E40-9AC1-B9E56C6558F0}"/>
              </a:ext>
            </a:extLst>
          </p:cNvPr>
          <p:cNvSpPr txBox="1"/>
          <p:nvPr/>
        </p:nvSpPr>
        <p:spPr>
          <a:xfrm>
            <a:off x="954335" y="2985903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8756FB7-CB4E-994A-AB7B-2797762E0B8D}"/>
              </a:ext>
            </a:extLst>
          </p:cNvPr>
          <p:cNvSpPr txBox="1"/>
          <p:nvPr/>
        </p:nvSpPr>
        <p:spPr>
          <a:xfrm>
            <a:off x="954335" y="1938995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8C35936-C9E7-D14F-B10F-9EDFC30C8806}"/>
              </a:ext>
            </a:extLst>
          </p:cNvPr>
          <p:cNvSpPr txBox="1"/>
          <p:nvPr/>
        </p:nvSpPr>
        <p:spPr>
          <a:xfrm>
            <a:off x="954335" y="4024175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B07DB8D-692A-BC4E-999F-DD62E33D90BB}"/>
              </a:ext>
            </a:extLst>
          </p:cNvPr>
          <p:cNvSpPr txBox="1"/>
          <p:nvPr/>
        </p:nvSpPr>
        <p:spPr>
          <a:xfrm>
            <a:off x="954335" y="5148532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13295B0-451C-BD44-AE33-FF6E775D99BE}"/>
              </a:ext>
            </a:extLst>
          </p:cNvPr>
          <p:cNvSpPr txBox="1"/>
          <p:nvPr/>
        </p:nvSpPr>
        <p:spPr>
          <a:xfrm>
            <a:off x="2609098" y="5973171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A9E92A5-A0F0-1C4F-A03B-9FD606165F77}"/>
              </a:ext>
            </a:extLst>
          </p:cNvPr>
          <p:cNvSpPr txBox="1"/>
          <p:nvPr/>
        </p:nvSpPr>
        <p:spPr>
          <a:xfrm>
            <a:off x="3859526" y="2252701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7F813B6-0E32-0F49-A697-B8F3D4569510}"/>
              </a:ext>
            </a:extLst>
          </p:cNvPr>
          <p:cNvSpPr txBox="1"/>
          <p:nvPr/>
        </p:nvSpPr>
        <p:spPr>
          <a:xfrm>
            <a:off x="8750731" y="2122715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B14C753-4087-5D41-86A8-F1A3FD7E3C03}"/>
              </a:ext>
            </a:extLst>
          </p:cNvPr>
          <p:cNvSpPr txBox="1"/>
          <p:nvPr/>
        </p:nvSpPr>
        <p:spPr>
          <a:xfrm>
            <a:off x="8745714" y="3114008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D2054F9-16B9-924E-A83D-8168DB8E1F7F}"/>
              </a:ext>
            </a:extLst>
          </p:cNvPr>
          <p:cNvSpPr txBox="1"/>
          <p:nvPr/>
        </p:nvSpPr>
        <p:spPr>
          <a:xfrm>
            <a:off x="7987206" y="1303078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582FF0D-7F71-3C4D-97A7-93DC0724F38C}"/>
              </a:ext>
            </a:extLst>
          </p:cNvPr>
          <p:cNvSpPr txBox="1"/>
          <p:nvPr/>
        </p:nvSpPr>
        <p:spPr>
          <a:xfrm>
            <a:off x="3496955" y="1846662"/>
            <a:ext cx="725231" cy="40011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>
                <a:latin typeface="Calibri"/>
              </a:rPr>
              <a:t>High risk features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AB59039-0F98-5944-989A-5E6D94916ADF}"/>
              </a:ext>
            </a:extLst>
          </p:cNvPr>
          <p:cNvSpPr txBox="1"/>
          <p:nvPr/>
        </p:nvSpPr>
        <p:spPr>
          <a:xfrm>
            <a:off x="4441770" y="1847201"/>
            <a:ext cx="1412176" cy="400110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 err="1">
                <a:solidFill>
                  <a:schemeClr val="bg1"/>
                </a:solidFill>
                <a:latin typeface="Calibri"/>
              </a:rPr>
              <a:t>Ticagralor</a:t>
            </a:r>
            <a:r>
              <a:rPr lang="en-US" sz="1000" dirty="0">
                <a:solidFill>
                  <a:schemeClr val="bg1"/>
                </a:solidFill>
                <a:latin typeface="Calibri"/>
              </a:rPr>
              <a:t> 60mg </a:t>
            </a:r>
            <a:r>
              <a:rPr lang="en-US" sz="1000" dirty="0" err="1">
                <a:solidFill>
                  <a:schemeClr val="bg1"/>
                </a:solidFill>
                <a:latin typeface="Calibri"/>
              </a:rPr>
              <a:t>bd</a:t>
            </a:r>
            <a:r>
              <a:rPr lang="en-US" sz="1000" dirty="0">
                <a:solidFill>
                  <a:schemeClr val="bg1"/>
                </a:solidFill>
                <a:latin typeface="Calibri"/>
              </a:rPr>
              <a:t> for further 36 months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C257A50A-5F1F-7145-A2CE-F0DA33321345}"/>
              </a:ext>
            </a:extLst>
          </p:cNvPr>
          <p:cNvCxnSpPr>
            <a:cxnSpLocks/>
            <a:stCxn id="8" idx="3"/>
            <a:endCxn id="70" idx="1"/>
          </p:cNvCxnSpPr>
          <p:nvPr/>
        </p:nvCxnSpPr>
        <p:spPr>
          <a:xfrm>
            <a:off x="3294350" y="2046717"/>
            <a:ext cx="202605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0FE6A2A9-4657-FB4E-83B1-824BEC70A327}"/>
              </a:ext>
            </a:extLst>
          </p:cNvPr>
          <p:cNvCxnSpPr>
            <a:stCxn id="70" idx="3"/>
            <a:endCxn id="71" idx="1"/>
          </p:cNvCxnSpPr>
          <p:nvPr/>
        </p:nvCxnSpPr>
        <p:spPr>
          <a:xfrm>
            <a:off x="4222186" y="2046717"/>
            <a:ext cx="219584" cy="53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Elbow Connector 78">
            <a:extLst>
              <a:ext uri="{FF2B5EF4-FFF2-40B4-BE49-F238E27FC236}">
                <a16:creationId xmlns:a16="http://schemas.microsoft.com/office/drawing/2014/main" id="{BBC7053C-8B8F-FB44-B7AB-19959E61C520}"/>
              </a:ext>
            </a:extLst>
          </p:cNvPr>
          <p:cNvCxnSpPr>
            <a:stCxn id="70" idx="2"/>
            <a:endCxn id="9" idx="3"/>
          </p:cNvCxnSpPr>
          <p:nvPr/>
        </p:nvCxnSpPr>
        <p:spPr>
          <a:xfrm rot="5400000">
            <a:off x="3415834" y="2125287"/>
            <a:ext cx="322253" cy="565222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Elbow Connector 80">
            <a:extLst>
              <a:ext uri="{FF2B5EF4-FFF2-40B4-BE49-F238E27FC236}">
                <a16:creationId xmlns:a16="http://schemas.microsoft.com/office/drawing/2014/main" id="{952647EE-C6DF-A94C-8496-9E735E4F9B6D}"/>
              </a:ext>
            </a:extLst>
          </p:cNvPr>
          <p:cNvCxnSpPr>
            <a:stCxn id="71" idx="2"/>
            <a:endCxn id="9" idx="3"/>
          </p:cNvCxnSpPr>
          <p:nvPr/>
        </p:nvCxnSpPr>
        <p:spPr>
          <a:xfrm rot="5400000">
            <a:off x="4060247" y="1481414"/>
            <a:ext cx="321714" cy="1853509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 81">
            <a:extLst>
              <a:ext uri="{FF2B5EF4-FFF2-40B4-BE49-F238E27FC236}">
                <a16:creationId xmlns:a16="http://schemas.microsoft.com/office/drawing/2014/main" id="{B5A00F71-502A-F14E-A828-6BB56DF7FE90}"/>
              </a:ext>
            </a:extLst>
          </p:cNvPr>
          <p:cNvSpPr/>
          <p:nvPr/>
        </p:nvSpPr>
        <p:spPr>
          <a:xfrm>
            <a:off x="3496955" y="510573"/>
            <a:ext cx="2356991" cy="112649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1000" b="1" dirty="0">
                <a:solidFill>
                  <a:schemeClr val="tx1"/>
                </a:solidFill>
              </a:rPr>
              <a:t>High risk  ≥1 additional risk factor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sz="1000" dirty="0">
                <a:solidFill>
                  <a:schemeClr val="tx1"/>
                </a:solidFill>
              </a:rPr>
              <a:t>Age </a:t>
            </a:r>
            <a:r>
              <a:rPr lang="en-US" sz="1000" dirty="0">
                <a:solidFill>
                  <a:schemeClr val="tx1"/>
                </a:solidFill>
              </a:rPr>
              <a:t> </a:t>
            </a:r>
            <a:r>
              <a:rPr lang="en-GB" sz="1000" dirty="0">
                <a:solidFill>
                  <a:schemeClr val="tx1"/>
                </a:solidFill>
              </a:rPr>
              <a:t>≤</a:t>
            </a:r>
            <a:r>
              <a:rPr lang="en-US" altLang="en-US" sz="1000">
                <a:solidFill>
                  <a:schemeClr val="tx1"/>
                </a:solidFill>
              </a:rPr>
              <a:t>65 years</a:t>
            </a:r>
            <a:endParaRPr lang="en-US" altLang="en-US" sz="1000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sz="1000" dirty="0">
                <a:solidFill>
                  <a:schemeClr val="tx1"/>
                </a:solidFill>
              </a:rPr>
              <a:t>&gt;1 prior myocardial infarction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sz="1000" dirty="0">
                <a:solidFill>
                  <a:schemeClr val="tx1"/>
                </a:solidFill>
              </a:rPr>
              <a:t>Multivessel coronary artery disease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sz="1000" dirty="0">
                <a:solidFill>
                  <a:schemeClr val="tx1"/>
                </a:solidFill>
              </a:rPr>
              <a:t>Diabetes requiring medication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sz="1000" dirty="0">
                <a:solidFill>
                  <a:schemeClr val="tx1"/>
                </a:solidFill>
              </a:rPr>
              <a:t>CKD </a:t>
            </a:r>
            <a:r>
              <a:rPr lang="en-US" altLang="en-US" sz="1000" dirty="0">
                <a:solidFill>
                  <a:schemeClr val="tx1"/>
                </a:solidFill>
              </a:rPr>
              <a:t>≥ Stage 3</a:t>
            </a:r>
            <a:endParaRPr lang="en-GB" altLang="en-US" sz="1000" dirty="0">
              <a:solidFill>
                <a:schemeClr val="tx1"/>
              </a:solidFill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1ED56B65-1A09-3740-991E-C6B915699C41}"/>
              </a:ext>
            </a:extLst>
          </p:cNvPr>
          <p:cNvSpPr/>
          <p:nvPr/>
        </p:nvSpPr>
        <p:spPr>
          <a:xfrm>
            <a:off x="3701427" y="2970300"/>
            <a:ext cx="2356991" cy="599252"/>
          </a:xfrm>
          <a:prstGeom prst="rect">
            <a:avLst/>
          </a:prstGeom>
          <a:solidFill>
            <a:srgbClr val="0070C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All those in AF with IHD should be offered anticoagulation as this is a powerful stroke risk feature of CHA</a:t>
            </a:r>
            <a:r>
              <a:rPr lang="en-US" sz="1000" baseline="-25000" dirty="0">
                <a:solidFill>
                  <a:schemeClr val="bg1"/>
                </a:solidFill>
              </a:rPr>
              <a:t>2</a:t>
            </a:r>
            <a:r>
              <a:rPr lang="en-US" sz="1000" dirty="0">
                <a:solidFill>
                  <a:schemeClr val="bg1"/>
                </a:solidFill>
              </a:rPr>
              <a:t>DS</a:t>
            </a:r>
            <a:r>
              <a:rPr lang="en-US" sz="1000" baseline="-25000" dirty="0">
                <a:solidFill>
                  <a:schemeClr val="bg1"/>
                </a:solidFill>
              </a:rPr>
              <a:t>2</a:t>
            </a:r>
            <a:r>
              <a:rPr lang="en-US" sz="1000" dirty="0">
                <a:solidFill>
                  <a:schemeClr val="bg1"/>
                </a:solidFill>
              </a:rPr>
              <a:t>VASc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EBA8F6E2-D461-B340-B211-F86D3A6F977A}"/>
              </a:ext>
            </a:extLst>
          </p:cNvPr>
          <p:cNvSpPr/>
          <p:nvPr/>
        </p:nvSpPr>
        <p:spPr>
          <a:xfrm>
            <a:off x="3701427" y="3790489"/>
            <a:ext cx="2356991" cy="961551"/>
          </a:xfrm>
          <a:prstGeom prst="rect">
            <a:avLst/>
          </a:prstGeom>
          <a:solidFill>
            <a:srgbClr val="0070C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Known AF at time of AMI or ACS then triple therapy with dual antiplatelet and OAC should be in place for 3 months 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</a:rPr>
              <a:t>At 3 months </a:t>
            </a:r>
            <a:r>
              <a:rPr lang="en-US" sz="1000" dirty="0" err="1">
                <a:solidFill>
                  <a:schemeClr val="bg1"/>
                </a:solidFill>
              </a:rPr>
              <a:t>clopidogrel</a:t>
            </a:r>
            <a:r>
              <a:rPr lang="en-US" sz="1000" dirty="0">
                <a:solidFill>
                  <a:schemeClr val="bg1"/>
                </a:solidFill>
              </a:rPr>
              <a:t> should be stopped. After 12 months the aspirin stopped leaving just OAC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93416D60-8CBB-0F40-B6BF-C11F3FA68E1F}"/>
              </a:ext>
            </a:extLst>
          </p:cNvPr>
          <p:cNvSpPr/>
          <p:nvPr/>
        </p:nvSpPr>
        <p:spPr>
          <a:xfrm>
            <a:off x="3692832" y="4959020"/>
            <a:ext cx="2356991" cy="672917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During a period of dual antiplatelet therapy  or combined OAC &amp; antiplatelet therapy then gastric protection with lansoprazole 15mg od should be provided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501242B-4427-6342-A89D-673356CF8E9F}"/>
              </a:ext>
            </a:extLst>
          </p:cNvPr>
          <p:cNvSpPr txBox="1"/>
          <p:nvPr/>
        </p:nvSpPr>
        <p:spPr>
          <a:xfrm>
            <a:off x="10113264" y="6590088"/>
            <a:ext cx="2078736" cy="215444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800" dirty="0"/>
              <a:t>Westcliffe Cardiology Service  April 2018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93425EE-952D-4F47-8807-5A5388346192}"/>
              </a:ext>
            </a:extLst>
          </p:cNvPr>
          <p:cNvSpPr txBox="1"/>
          <p:nvPr/>
        </p:nvSpPr>
        <p:spPr>
          <a:xfrm>
            <a:off x="6410724" y="507582"/>
            <a:ext cx="3046101" cy="40011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>
                <a:solidFill>
                  <a:prstClr val="black"/>
                </a:solidFill>
              </a:rPr>
              <a:t>Patient has known coronary disease and is suffering </a:t>
            </a:r>
            <a:r>
              <a:rPr lang="en-US" sz="1000" b="1" dirty="0">
                <a:solidFill>
                  <a:prstClr val="black"/>
                </a:solidFill>
              </a:rPr>
              <a:t>Anginal pain</a:t>
            </a:r>
            <a:endParaRPr lang="en-US" sz="10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F9BEC7BD-2F26-9840-857D-B91063FD5D3B}"/>
              </a:ext>
            </a:extLst>
          </p:cNvPr>
          <p:cNvSpPr txBox="1"/>
          <p:nvPr/>
        </p:nvSpPr>
        <p:spPr>
          <a:xfrm>
            <a:off x="6410720" y="1074848"/>
            <a:ext cx="3046101" cy="246221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>
                <a:solidFill>
                  <a:prstClr val="black"/>
                </a:solidFill>
                <a:latin typeface="Calibri"/>
              </a:rPr>
              <a:t>Is there angina at rest or on minimal exertion? 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B05267A-0EBE-8040-9C33-2DFD445EA0BF}"/>
              </a:ext>
            </a:extLst>
          </p:cNvPr>
          <p:cNvSpPr txBox="1"/>
          <p:nvPr/>
        </p:nvSpPr>
        <p:spPr>
          <a:xfrm>
            <a:off x="6410720" y="1491110"/>
            <a:ext cx="3046101" cy="246221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>
                <a:solidFill>
                  <a:prstClr val="black"/>
                </a:solidFill>
                <a:latin typeface="Calibri"/>
              </a:rPr>
              <a:t>Is the angina rapidly changing in character?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9F534648-E030-334B-AD63-61DDD17ABABB}"/>
              </a:ext>
            </a:extLst>
          </p:cNvPr>
          <p:cNvSpPr/>
          <p:nvPr/>
        </p:nvSpPr>
        <p:spPr>
          <a:xfrm>
            <a:off x="9889422" y="1074848"/>
            <a:ext cx="2127624" cy="66832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r>
              <a:rPr lang="en-US" sz="1000" dirty="0">
                <a:solidFill>
                  <a:schemeClr val="bg1"/>
                </a:solidFill>
              </a:rPr>
              <a:t>Consider acute admission</a:t>
            </a:r>
          </a:p>
          <a:p>
            <a:pPr algn="ctr" defTabSz="457200">
              <a:defRPr/>
            </a:pPr>
            <a:r>
              <a:rPr lang="en-US" sz="1000" dirty="0">
                <a:solidFill>
                  <a:schemeClr val="bg1"/>
                </a:solidFill>
              </a:rPr>
              <a:t>or  discuss with on-call cardiologist before any further investigations</a:t>
            </a:r>
          </a:p>
        </p:txBody>
      </p: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DBB146F6-493B-EE44-8A49-1DD671AA0608}"/>
              </a:ext>
            </a:extLst>
          </p:cNvPr>
          <p:cNvCxnSpPr>
            <a:stCxn id="88" idx="2"/>
            <a:endCxn id="89" idx="0"/>
          </p:cNvCxnSpPr>
          <p:nvPr/>
        </p:nvCxnSpPr>
        <p:spPr>
          <a:xfrm flipH="1">
            <a:off x="7933771" y="907692"/>
            <a:ext cx="4" cy="1671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5D53CCDB-54E3-B747-BA72-FBEF85AD2B46}"/>
              </a:ext>
            </a:extLst>
          </p:cNvPr>
          <p:cNvCxnSpPr>
            <a:stCxn id="89" idx="3"/>
          </p:cNvCxnSpPr>
          <p:nvPr/>
        </p:nvCxnSpPr>
        <p:spPr>
          <a:xfrm>
            <a:off x="9456821" y="1197959"/>
            <a:ext cx="432598" cy="70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5F3C3DEE-C44C-D044-8828-6FD2C8413780}"/>
              </a:ext>
            </a:extLst>
          </p:cNvPr>
          <p:cNvCxnSpPr>
            <a:cxnSpLocks/>
            <a:stCxn id="91" idx="3"/>
          </p:cNvCxnSpPr>
          <p:nvPr/>
        </p:nvCxnSpPr>
        <p:spPr>
          <a:xfrm>
            <a:off x="9456821" y="1614221"/>
            <a:ext cx="432598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>
            <a:extLst>
              <a:ext uri="{FF2B5EF4-FFF2-40B4-BE49-F238E27FC236}">
                <a16:creationId xmlns:a16="http://schemas.microsoft.com/office/drawing/2014/main" id="{DD00C55E-1833-9C48-8AA7-EF9D94975666}"/>
              </a:ext>
            </a:extLst>
          </p:cNvPr>
          <p:cNvSpPr txBox="1"/>
          <p:nvPr/>
        </p:nvSpPr>
        <p:spPr>
          <a:xfrm>
            <a:off x="7203007" y="4371637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8B57A49E-DF0C-6445-B0EA-CA1639827444}"/>
              </a:ext>
            </a:extLst>
          </p:cNvPr>
          <p:cNvSpPr txBox="1"/>
          <p:nvPr/>
        </p:nvSpPr>
        <p:spPr>
          <a:xfrm>
            <a:off x="7203007" y="2409614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33A9A15B-1EB9-864D-B1A3-00FBCD8F4285}"/>
              </a:ext>
            </a:extLst>
          </p:cNvPr>
          <p:cNvSpPr txBox="1"/>
          <p:nvPr/>
        </p:nvSpPr>
        <p:spPr>
          <a:xfrm>
            <a:off x="7203007" y="3417533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3B2E0D44-F95E-3641-9637-A8309A542F9B}"/>
              </a:ext>
            </a:extLst>
          </p:cNvPr>
          <p:cNvSpPr txBox="1"/>
          <p:nvPr/>
        </p:nvSpPr>
        <p:spPr>
          <a:xfrm>
            <a:off x="9510254" y="1555455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7C2B981F-F5D1-1C44-9D81-1E02829EE0AD}"/>
              </a:ext>
            </a:extLst>
          </p:cNvPr>
          <p:cNvSpPr txBox="1"/>
          <p:nvPr/>
        </p:nvSpPr>
        <p:spPr>
          <a:xfrm>
            <a:off x="6410719" y="2891277"/>
            <a:ext cx="3046101" cy="246221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>
                <a:solidFill>
                  <a:prstClr val="black"/>
                </a:solidFill>
                <a:latin typeface="Calibri"/>
              </a:rPr>
              <a:t>Is the patient on a calcium channel blocker?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350D19DB-9ED8-0E42-973D-8D02BDE7FCFA}"/>
              </a:ext>
            </a:extLst>
          </p:cNvPr>
          <p:cNvSpPr txBox="1"/>
          <p:nvPr/>
        </p:nvSpPr>
        <p:spPr>
          <a:xfrm>
            <a:off x="6410719" y="3880798"/>
            <a:ext cx="3046101" cy="246221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>
                <a:solidFill>
                  <a:prstClr val="black"/>
                </a:solidFill>
                <a:latin typeface="Calibri"/>
              </a:rPr>
              <a:t>Is the patient on </a:t>
            </a:r>
            <a:r>
              <a:rPr lang="en-US" sz="1000" dirty="0" err="1">
                <a:solidFill>
                  <a:prstClr val="black"/>
                </a:solidFill>
                <a:latin typeface="Calibri"/>
              </a:rPr>
              <a:t>NIcorandil</a:t>
            </a:r>
            <a:r>
              <a:rPr lang="en-US" sz="1000" dirty="0">
                <a:solidFill>
                  <a:prstClr val="black"/>
                </a:solidFill>
                <a:latin typeface="Calibri"/>
              </a:rPr>
              <a:t>?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2467B0F7-2812-2C40-A4C7-E065BE5E15BD}"/>
              </a:ext>
            </a:extLst>
          </p:cNvPr>
          <p:cNvSpPr txBox="1"/>
          <p:nvPr/>
        </p:nvSpPr>
        <p:spPr>
          <a:xfrm>
            <a:off x="8044645" y="4297537"/>
            <a:ext cx="1412176" cy="400110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 err="1">
                <a:solidFill>
                  <a:schemeClr val="bg1"/>
                </a:solidFill>
                <a:latin typeface="Calibri"/>
              </a:rPr>
              <a:t>Nicorandil</a:t>
            </a:r>
            <a:r>
              <a:rPr lang="en-US" sz="1000" dirty="0">
                <a:solidFill>
                  <a:schemeClr val="bg1"/>
                </a:solidFill>
                <a:latin typeface="Calibri"/>
              </a:rPr>
              <a:t> 10mg  to max of 30mg </a:t>
            </a:r>
            <a:r>
              <a:rPr lang="en-US" sz="1000" dirty="0" err="1">
                <a:solidFill>
                  <a:schemeClr val="bg1"/>
                </a:solidFill>
                <a:latin typeface="Calibri"/>
              </a:rPr>
              <a:t>bd</a:t>
            </a:r>
            <a:endParaRPr lang="en-US" sz="1000" dirty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3BFAABCB-37DF-174C-BCEF-8CFFE2ECAB03}"/>
              </a:ext>
            </a:extLst>
          </p:cNvPr>
          <p:cNvSpPr txBox="1"/>
          <p:nvPr/>
        </p:nvSpPr>
        <p:spPr>
          <a:xfrm>
            <a:off x="6410720" y="1906666"/>
            <a:ext cx="3046101" cy="246221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>
                <a:solidFill>
                  <a:prstClr val="black"/>
                </a:solidFill>
                <a:latin typeface="Calibri"/>
              </a:rPr>
              <a:t>Is the patient on a beta-blocker?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90DC6543-4C67-2A40-825E-D370D7F0C22B}"/>
              </a:ext>
            </a:extLst>
          </p:cNvPr>
          <p:cNvSpPr txBox="1"/>
          <p:nvPr/>
        </p:nvSpPr>
        <p:spPr>
          <a:xfrm>
            <a:off x="8044645" y="2323297"/>
            <a:ext cx="1412176" cy="400110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>
                <a:solidFill>
                  <a:schemeClr val="bg1"/>
                </a:solidFill>
                <a:latin typeface="Calibri"/>
              </a:rPr>
              <a:t>Bisoprolol up titrated to HR&lt;60bpm unless CI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1DC8ECBD-607D-C343-8853-9991E3F377B3}"/>
              </a:ext>
            </a:extLst>
          </p:cNvPr>
          <p:cNvSpPr txBox="1"/>
          <p:nvPr/>
        </p:nvSpPr>
        <p:spPr>
          <a:xfrm>
            <a:off x="6410718" y="4868449"/>
            <a:ext cx="3046101" cy="246221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>
                <a:solidFill>
                  <a:prstClr val="black"/>
                </a:solidFill>
                <a:latin typeface="Calibri"/>
              </a:rPr>
              <a:t>Is the patient on a long acting nitrate?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EC55B8F9-5C0E-E44A-BB53-22B600CD3916}"/>
              </a:ext>
            </a:extLst>
          </p:cNvPr>
          <p:cNvSpPr txBox="1"/>
          <p:nvPr/>
        </p:nvSpPr>
        <p:spPr>
          <a:xfrm>
            <a:off x="8044643" y="5281826"/>
            <a:ext cx="1412176" cy="400110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>
                <a:solidFill>
                  <a:schemeClr val="bg1"/>
                </a:solidFill>
                <a:latin typeface="Calibri"/>
              </a:rPr>
              <a:t> ISMN slow release to max 120mg od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35CF7969-D694-3F4F-B9B8-57165E40794A}"/>
              </a:ext>
            </a:extLst>
          </p:cNvPr>
          <p:cNvSpPr txBox="1"/>
          <p:nvPr/>
        </p:nvSpPr>
        <p:spPr>
          <a:xfrm>
            <a:off x="6407869" y="5784524"/>
            <a:ext cx="3046101" cy="246221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>
                <a:solidFill>
                  <a:schemeClr val="bg1"/>
                </a:solidFill>
                <a:latin typeface="Calibri"/>
              </a:rPr>
              <a:t>Refer to hospital based cardiology service</a:t>
            </a: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C7FD0864-E0F8-3745-8E1D-6AAD1E008891}"/>
              </a:ext>
            </a:extLst>
          </p:cNvPr>
          <p:cNvSpPr/>
          <p:nvPr/>
        </p:nvSpPr>
        <p:spPr>
          <a:xfrm>
            <a:off x="9889419" y="2328809"/>
            <a:ext cx="1412176" cy="39459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r>
              <a:rPr lang="en-US" sz="1000" dirty="0">
                <a:solidFill>
                  <a:schemeClr val="tx1"/>
                </a:solidFill>
              </a:rPr>
              <a:t>Angina now controlled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38A27E75-C0D5-634A-8A17-BDC9043056F7}"/>
              </a:ext>
            </a:extLst>
          </p:cNvPr>
          <p:cNvSpPr/>
          <p:nvPr/>
        </p:nvSpPr>
        <p:spPr>
          <a:xfrm>
            <a:off x="9889419" y="3316868"/>
            <a:ext cx="1412176" cy="39459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r>
              <a:rPr lang="en-US" sz="1000" dirty="0">
                <a:solidFill>
                  <a:schemeClr val="tx1"/>
                </a:solidFill>
              </a:rPr>
              <a:t>Angina now controlled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2B8C8ED6-5F50-834A-8689-56EED1506690}"/>
              </a:ext>
            </a:extLst>
          </p:cNvPr>
          <p:cNvSpPr/>
          <p:nvPr/>
        </p:nvSpPr>
        <p:spPr>
          <a:xfrm>
            <a:off x="9889419" y="4303049"/>
            <a:ext cx="1412176" cy="39459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r>
              <a:rPr lang="en-US" sz="1000" dirty="0">
                <a:solidFill>
                  <a:schemeClr val="tx1"/>
                </a:solidFill>
              </a:rPr>
              <a:t>Angina now controlled</a:t>
            </a: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28383C97-2D6E-9A42-B2A5-36AA9A039132}"/>
              </a:ext>
            </a:extLst>
          </p:cNvPr>
          <p:cNvSpPr/>
          <p:nvPr/>
        </p:nvSpPr>
        <p:spPr>
          <a:xfrm>
            <a:off x="9889419" y="5281826"/>
            <a:ext cx="1412176" cy="39459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r>
              <a:rPr lang="en-US" sz="1000" dirty="0">
                <a:solidFill>
                  <a:schemeClr val="tx1"/>
                </a:solidFill>
              </a:rPr>
              <a:t>Angina now controlled</a:t>
            </a:r>
          </a:p>
        </p:txBody>
      </p: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9ED405B7-5482-D54C-96CE-9E93A389CDBD}"/>
              </a:ext>
            </a:extLst>
          </p:cNvPr>
          <p:cNvCxnSpPr>
            <a:endCxn id="112" idx="0"/>
          </p:cNvCxnSpPr>
          <p:nvPr/>
        </p:nvCxnSpPr>
        <p:spPr>
          <a:xfrm>
            <a:off x="8750731" y="2152887"/>
            <a:ext cx="2" cy="17041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DEF3F772-2F7B-DC4D-A6CE-4B6BC530FA17}"/>
              </a:ext>
            </a:extLst>
          </p:cNvPr>
          <p:cNvCxnSpPr/>
          <p:nvPr/>
        </p:nvCxnSpPr>
        <p:spPr>
          <a:xfrm>
            <a:off x="7227685" y="2154439"/>
            <a:ext cx="0" cy="73683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9CF45D09-8BF6-EF48-B2EC-E7B2EAD02BA6}"/>
              </a:ext>
            </a:extLst>
          </p:cNvPr>
          <p:cNvCxnSpPr>
            <a:cxnSpLocks/>
          </p:cNvCxnSpPr>
          <p:nvPr/>
        </p:nvCxnSpPr>
        <p:spPr>
          <a:xfrm>
            <a:off x="8750731" y="3137498"/>
            <a:ext cx="2" cy="17385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731DFE6B-B8E0-694D-BECF-F24683B44A98}"/>
              </a:ext>
            </a:extLst>
          </p:cNvPr>
          <p:cNvCxnSpPr/>
          <p:nvPr/>
        </p:nvCxnSpPr>
        <p:spPr>
          <a:xfrm>
            <a:off x="7227685" y="3134147"/>
            <a:ext cx="0" cy="74018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33BEECF8-21EB-3545-A4A4-B8F8F48C5D63}"/>
              </a:ext>
            </a:extLst>
          </p:cNvPr>
          <p:cNvCxnSpPr/>
          <p:nvPr/>
        </p:nvCxnSpPr>
        <p:spPr>
          <a:xfrm>
            <a:off x="7227685" y="4127019"/>
            <a:ext cx="0" cy="73772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>
            <a:extLst>
              <a:ext uri="{FF2B5EF4-FFF2-40B4-BE49-F238E27FC236}">
                <a16:creationId xmlns:a16="http://schemas.microsoft.com/office/drawing/2014/main" id="{2AABA8B8-B39A-5D42-8B5C-1C262210934F}"/>
              </a:ext>
            </a:extLst>
          </p:cNvPr>
          <p:cNvCxnSpPr>
            <a:endCxn id="109" idx="0"/>
          </p:cNvCxnSpPr>
          <p:nvPr/>
        </p:nvCxnSpPr>
        <p:spPr>
          <a:xfrm>
            <a:off x="8750731" y="4127019"/>
            <a:ext cx="2" cy="17051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88941FDE-0EDD-8D44-817D-D5B441F6936B}"/>
              </a:ext>
            </a:extLst>
          </p:cNvPr>
          <p:cNvCxnSpPr>
            <a:cxnSpLocks/>
          </p:cNvCxnSpPr>
          <p:nvPr/>
        </p:nvCxnSpPr>
        <p:spPr>
          <a:xfrm>
            <a:off x="7227685" y="5114670"/>
            <a:ext cx="0" cy="6616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0EB76063-1AB3-9B46-B3EB-81394778666B}"/>
              </a:ext>
            </a:extLst>
          </p:cNvPr>
          <p:cNvCxnSpPr>
            <a:endCxn id="114" idx="0"/>
          </p:cNvCxnSpPr>
          <p:nvPr/>
        </p:nvCxnSpPr>
        <p:spPr>
          <a:xfrm>
            <a:off x="8750731" y="5114670"/>
            <a:ext cx="0" cy="1671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511787D1-BD64-7141-AA17-AE8A67B09EDE}"/>
              </a:ext>
            </a:extLst>
          </p:cNvPr>
          <p:cNvCxnSpPr>
            <a:stCxn id="112" idx="3"/>
            <a:endCxn id="119" idx="1"/>
          </p:cNvCxnSpPr>
          <p:nvPr/>
        </p:nvCxnSpPr>
        <p:spPr>
          <a:xfrm>
            <a:off x="9456821" y="2523352"/>
            <a:ext cx="432598" cy="27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TextBox 140">
            <a:extLst>
              <a:ext uri="{FF2B5EF4-FFF2-40B4-BE49-F238E27FC236}">
                <a16:creationId xmlns:a16="http://schemas.microsoft.com/office/drawing/2014/main" id="{7C0E4A0E-BEE6-6943-B782-2403CC303259}"/>
              </a:ext>
            </a:extLst>
          </p:cNvPr>
          <p:cNvSpPr txBox="1"/>
          <p:nvPr/>
        </p:nvSpPr>
        <p:spPr>
          <a:xfrm>
            <a:off x="9889419" y="6203727"/>
            <a:ext cx="1412176" cy="246221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>
                <a:solidFill>
                  <a:prstClr val="black"/>
                </a:solidFill>
                <a:latin typeface="Calibri"/>
              </a:rPr>
              <a:t>Annual Surveillance</a:t>
            </a:r>
          </a:p>
        </p:txBody>
      </p:sp>
      <p:cxnSp>
        <p:nvCxnSpPr>
          <p:cNvPr id="143" name="Elbow Connector 142">
            <a:extLst>
              <a:ext uri="{FF2B5EF4-FFF2-40B4-BE49-F238E27FC236}">
                <a16:creationId xmlns:a16="http://schemas.microsoft.com/office/drawing/2014/main" id="{04542D59-060B-EA4B-AC18-5098DC7B4CE1}"/>
              </a:ext>
            </a:extLst>
          </p:cNvPr>
          <p:cNvCxnSpPr>
            <a:stCxn id="119" idx="3"/>
            <a:endCxn id="141" idx="3"/>
          </p:cNvCxnSpPr>
          <p:nvPr/>
        </p:nvCxnSpPr>
        <p:spPr>
          <a:xfrm>
            <a:off x="11301595" y="2526108"/>
            <a:ext cx="12700" cy="3800730"/>
          </a:xfrm>
          <a:prstGeom prst="bentConnector3">
            <a:avLst>
              <a:gd name="adj1" fmla="val 1800000"/>
            </a:avLst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Elbow Connector 144">
            <a:extLst>
              <a:ext uri="{FF2B5EF4-FFF2-40B4-BE49-F238E27FC236}">
                <a16:creationId xmlns:a16="http://schemas.microsoft.com/office/drawing/2014/main" id="{9A4D2F8F-84D1-1E48-A258-6EE43C2260CC}"/>
              </a:ext>
            </a:extLst>
          </p:cNvPr>
          <p:cNvCxnSpPr>
            <a:stCxn id="119" idx="2"/>
            <a:endCxn id="106" idx="3"/>
          </p:cNvCxnSpPr>
          <p:nvPr/>
        </p:nvCxnSpPr>
        <p:spPr>
          <a:xfrm rot="5400000">
            <a:off x="9880674" y="2299554"/>
            <a:ext cx="290981" cy="1138687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Elbow Connector 146">
            <a:extLst>
              <a:ext uri="{FF2B5EF4-FFF2-40B4-BE49-F238E27FC236}">
                <a16:creationId xmlns:a16="http://schemas.microsoft.com/office/drawing/2014/main" id="{5F49CC08-51EE-D540-9441-B77719C498CA}"/>
              </a:ext>
            </a:extLst>
          </p:cNvPr>
          <p:cNvCxnSpPr>
            <a:stCxn id="120" idx="2"/>
            <a:endCxn id="108" idx="3"/>
          </p:cNvCxnSpPr>
          <p:nvPr/>
        </p:nvCxnSpPr>
        <p:spPr>
          <a:xfrm rot="5400000">
            <a:off x="9879943" y="3288344"/>
            <a:ext cx="292443" cy="1138687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Elbow Connector 148">
            <a:extLst>
              <a:ext uri="{FF2B5EF4-FFF2-40B4-BE49-F238E27FC236}">
                <a16:creationId xmlns:a16="http://schemas.microsoft.com/office/drawing/2014/main" id="{4D2FF9CA-3209-2A4F-8943-27FEC43ECF15}"/>
              </a:ext>
            </a:extLst>
          </p:cNvPr>
          <p:cNvCxnSpPr>
            <a:stCxn id="121" idx="2"/>
            <a:endCxn id="113" idx="3"/>
          </p:cNvCxnSpPr>
          <p:nvPr/>
        </p:nvCxnSpPr>
        <p:spPr>
          <a:xfrm rot="5400000">
            <a:off x="9879207" y="4275259"/>
            <a:ext cx="293913" cy="1138688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Arrow Connector 154">
            <a:extLst>
              <a:ext uri="{FF2B5EF4-FFF2-40B4-BE49-F238E27FC236}">
                <a16:creationId xmlns:a16="http://schemas.microsoft.com/office/drawing/2014/main" id="{EBC2A8E4-6958-F04D-A5D2-CAF495C77C16}"/>
              </a:ext>
            </a:extLst>
          </p:cNvPr>
          <p:cNvCxnSpPr>
            <a:stCxn id="109" idx="3"/>
            <a:endCxn id="121" idx="1"/>
          </p:cNvCxnSpPr>
          <p:nvPr/>
        </p:nvCxnSpPr>
        <p:spPr>
          <a:xfrm>
            <a:off x="9456821" y="4497592"/>
            <a:ext cx="432598" cy="27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28B7E223-CB7A-2842-9FC3-EFCF84798EE5}"/>
              </a:ext>
            </a:extLst>
          </p:cNvPr>
          <p:cNvCxnSpPr>
            <a:stCxn id="114" idx="3"/>
            <a:endCxn id="122" idx="1"/>
          </p:cNvCxnSpPr>
          <p:nvPr/>
        </p:nvCxnSpPr>
        <p:spPr>
          <a:xfrm flipV="1">
            <a:off x="9456819" y="5479125"/>
            <a:ext cx="432600" cy="27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>
            <a:extLst>
              <a:ext uri="{FF2B5EF4-FFF2-40B4-BE49-F238E27FC236}">
                <a16:creationId xmlns:a16="http://schemas.microsoft.com/office/drawing/2014/main" id="{A4BC2E66-7F54-1944-B970-0EDEC73E485B}"/>
              </a:ext>
            </a:extLst>
          </p:cNvPr>
          <p:cNvCxnSpPr>
            <a:stCxn id="89" idx="2"/>
            <a:endCxn id="91" idx="0"/>
          </p:cNvCxnSpPr>
          <p:nvPr/>
        </p:nvCxnSpPr>
        <p:spPr>
          <a:xfrm>
            <a:off x="7933771" y="1321069"/>
            <a:ext cx="0" cy="17004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58664483-D804-624C-99DE-D34CDF62DCE4}"/>
              </a:ext>
            </a:extLst>
          </p:cNvPr>
          <p:cNvCxnSpPr>
            <a:stCxn id="91" idx="2"/>
            <a:endCxn id="110" idx="0"/>
          </p:cNvCxnSpPr>
          <p:nvPr/>
        </p:nvCxnSpPr>
        <p:spPr>
          <a:xfrm>
            <a:off x="7933771" y="1737331"/>
            <a:ext cx="0" cy="16933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Elbow Connector 163">
            <a:extLst>
              <a:ext uri="{FF2B5EF4-FFF2-40B4-BE49-F238E27FC236}">
                <a16:creationId xmlns:a16="http://schemas.microsoft.com/office/drawing/2014/main" id="{4ACD81E3-C19F-7F4C-9AFE-C82019094336}"/>
              </a:ext>
            </a:extLst>
          </p:cNvPr>
          <p:cNvCxnSpPr>
            <a:stCxn id="120" idx="3"/>
            <a:endCxn id="141" idx="3"/>
          </p:cNvCxnSpPr>
          <p:nvPr/>
        </p:nvCxnSpPr>
        <p:spPr>
          <a:xfrm>
            <a:off x="11301595" y="3514167"/>
            <a:ext cx="12700" cy="2812671"/>
          </a:xfrm>
          <a:prstGeom prst="bentConnector3">
            <a:avLst>
              <a:gd name="adj1" fmla="val 1800000"/>
            </a:avLst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Elbow Connector 165">
            <a:extLst>
              <a:ext uri="{FF2B5EF4-FFF2-40B4-BE49-F238E27FC236}">
                <a16:creationId xmlns:a16="http://schemas.microsoft.com/office/drawing/2014/main" id="{4059B834-1CE2-DB4E-B102-C9E9AD085689}"/>
              </a:ext>
            </a:extLst>
          </p:cNvPr>
          <p:cNvCxnSpPr>
            <a:stCxn id="121" idx="3"/>
            <a:endCxn id="141" idx="3"/>
          </p:cNvCxnSpPr>
          <p:nvPr/>
        </p:nvCxnSpPr>
        <p:spPr>
          <a:xfrm>
            <a:off x="11301595" y="4500348"/>
            <a:ext cx="12700" cy="1826490"/>
          </a:xfrm>
          <a:prstGeom prst="bentConnector3">
            <a:avLst>
              <a:gd name="adj1" fmla="val 1800000"/>
            </a:avLst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Elbow Connector 167">
            <a:extLst>
              <a:ext uri="{FF2B5EF4-FFF2-40B4-BE49-F238E27FC236}">
                <a16:creationId xmlns:a16="http://schemas.microsoft.com/office/drawing/2014/main" id="{D35B2FCA-BB8D-E24B-8918-19B52BB35B45}"/>
              </a:ext>
            </a:extLst>
          </p:cNvPr>
          <p:cNvCxnSpPr>
            <a:stCxn id="122" idx="3"/>
            <a:endCxn id="141" idx="3"/>
          </p:cNvCxnSpPr>
          <p:nvPr/>
        </p:nvCxnSpPr>
        <p:spPr>
          <a:xfrm>
            <a:off x="11301595" y="5479125"/>
            <a:ext cx="12700" cy="847713"/>
          </a:xfrm>
          <a:prstGeom prst="bentConnector3">
            <a:avLst>
              <a:gd name="adj1" fmla="val 1800000"/>
            </a:avLst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Elbow Connector 169">
            <a:extLst>
              <a:ext uri="{FF2B5EF4-FFF2-40B4-BE49-F238E27FC236}">
                <a16:creationId xmlns:a16="http://schemas.microsoft.com/office/drawing/2014/main" id="{9253725E-E616-FC46-B1B3-19EF46A8A2D4}"/>
              </a:ext>
            </a:extLst>
          </p:cNvPr>
          <p:cNvCxnSpPr>
            <a:stCxn id="122" idx="2"/>
            <a:endCxn id="118" idx="3"/>
          </p:cNvCxnSpPr>
          <p:nvPr/>
        </p:nvCxnSpPr>
        <p:spPr>
          <a:xfrm rot="5400000">
            <a:off x="9909134" y="5221261"/>
            <a:ext cx="231211" cy="1141537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TextBox 170">
            <a:extLst>
              <a:ext uri="{FF2B5EF4-FFF2-40B4-BE49-F238E27FC236}">
                <a16:creationId xmlns:a16="http://schemas.microsoft.com/office/drawing/2014/main" id="{A7C1ED1F-4624-4145-A7E9-22C2E3074BA0}"/>
              </a:ext>
            </a:extLst>
          </p:cNvPr>
          <p:cNvSpPr txBox="1"/>
          <p:nvPr/>
        </p:nvSpPr>
        <p:spPr>
          <a:xfrm>
            <a:off x="11277485" y="3503426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2D01771C-9591-7440-B4C7-0FEA291C26FE}"/>
              </a:ext>
            </a:extLst>
          </p:cNvPr>
          <p:cNvSpPr txBox="1"/>
          <p:nvPr/>
        </p:nvSpPr>
        <p:spPr>
          <a:xfrm>
            <a:off x="11254337" y="4492944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3D1B303F-186B-3143-B4E6-3789F8498809}"/>
              </a:ext>
            </a:extLst>
          </p:cNvPr>
          <p:cNvSpPr txBox="1"/>
          <p:nvPr/>
        </p:nvSpPr>
        <p:spPr>
          <a:xfrm>
            <a:off x="11254337" y="5479125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67EF5B2F-0AD6-0940-A9A3-B7D8E15BB5E2}"/>
              </a:ext>
            </a:extLst>
          </p:cNvPr>
          <p:cNvSpPr txBox="1"/>
          <p:nvPr/>
        </p:nvSpPr>
        <p:spPr>
          <a:xfrm>
            <a:off x="7199319" y="5429934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7A341E79-1D48-4649-B0AC-19E9DA3B5975}"/>
              </a:ext>
            </a:extLst>
          </p:cNvPr>
          <p:cNvSpPr txBox="1"/>
          <p:nvPr/>
        </p:nvSpPr>
        <p:spPr>
          <a:xfrm>
            <a:off x="8750731" y="4100479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C76260F4-082B-A44F-8289-9D7B3F387562}"/>
              </a:ext>
            </a:extLst>
          </p:cNvPr>
          <p:cNvSpPr txBox="1"/>
          <p:nvPr/>
        </p:nvSpPr>
        <p:spPr>
          <a:xfrm>
            <a:off x="8745714" y="5095539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6EE75A67-5DF1-DD4A-B85E-1A15D4525D7B}"/>
              </a:ext>
            </a:extLst>
          </p:cNvPr>
          <p:cNvSpPr/>
          <p:nvPr/>
        </p:nvSpPr>
        <p:spPr>
          <a:xfrm>
            <a:off x="9915564" y="510338"/>
            <a:ext cx="2101482" cy="394598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r>
              <a:rPr lang="en-US" sz="1000" dirty="0">
                <a:solidFill>
                  <a:schemeClr val="tx1"/>
                </a:solidFill>
              </a:rPr>
              <a:t>Requires metabolic cause excluding</a:t>
            </a:r>
          </a:p>
          <a:p>
            <a:pPr algn="ctr" defTabSz="457200">
              <a:defRPr/>
            </a:pPr>
            <a:r>
              <a:rPr lang="en-US" sz="1000" dirty="0">
                <a:solidFill>
                  <a:schemeClr val="tx1"/>
                </a:solidFill>
              </a:rPr>
              <a:t>Check bloods:-U&amp;Es, LFTs, FBC, TFTs</a:t>
            </a:r>
          </a:p>
        </p:txBody>
      </p:sp>
      <p:cxnSp>
        <p:nvCxnSpPr>
          <p:cNvPr id="179" name="Straight Arrow Connector 178">
            <a:extLst>
              <a:ext uri="{FF2B5EF4-FFF2-40B4-BE49-F238E27FC236}">
                <a16:creationId xmlns:a16="http://schemas.microsoft.com/office/drawing/2014/main" id="{BBE47C08-0AF7-BA4C-812C-940EEFA6A949}"/>
              </a:ext>
            </a:extLst>
          </p:cNvPr>
          <p:cNvCxnSpPr>
            <a:cxnSpLocks/>
            <a:stCxn id="88" idx="3"/>
            <a:endCxn id="177" idx="1"/>
          </p:cNvCxnSpPr>
          <p:nvPr/>
        </p:nvCxnSpPr>
        <p:spPr>
          <a:xfrm>
            <a:off x="9456825" y="707637"/>
            <a:ext cx="458739" cy="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Rectangle 180">
            <a:extLst>
              <a:ext uri="{FF2B5EF4-FFF2-40B4-BE49-F238E27FC236}">
                <a16:creationId xmlns:a16="http://schemas.microsoft.com/office/drawing/2014/main" id="{281CC8AD-67B4-9A4B-B521-DFED6F0D2BEF}"/>
              </a:ext>
            </a:extLst>
          </p:cNvPr>
          <p:cNvSpPr/>
          <p:nvPr/>
        </p:nvSpPr>
        <p:spPr>
          <a:xfrm>
            <a:off x="8061482" y="3292899"/>
            <a:ext cx="1400123" cy="442630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r>
              <a:rPr lang="en-US" sz="900" dirty="0">
                <a:solidFill>
                  <a:schemeClr val="bg1"/>
                </a:solidFill>
              </a:rPr>
              <a:t>Amlodipine 5mg od and up titrate max 10mg</a:t>
            </a:r>
          </a:p>
        </p:txBody>
      </p:sp>
      <p:cxnSp>
        <p:nvCxnSpPr>
          <p:cNvPr id="183" name="Straight Arrow Connector 182">
            <a:extLst>
              <a:ext uri="{FF2B5EF4-FFF2-40B4-BE49-F238E27FC236}">
                <a16:creationId xmlns:a16="http://schemas.microsoft.com/office/drawing/2014/main" id="{0989319C-D64B-374D-9AD6-A6CE421E866B}"/>
              </a:ext>
            </a:extLst>
          </p:cNvPr>
          <p:cNvCxnSpPr>
            <a:stCxn id="181" idx="3"/>
            <a:endCxn id="120" idx="1"/>
          </p:cNvCxnSpPr>
          <p:nvPr/>
        </p:nvCxnSpPr>
        <p:spPr>
          <a:xfrm flipV="1">
            <a:off x="9461605" y="3514167"/>
            <a:ext cx="427814" cy="4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TextBox 184">
            <a:extLst>
              <a:ext uri="{FF2B5EF4-FFF2-40B4-BE49-F238E27FC236}">
                <a16:creationId xmlns:a16="http://schemas.microsoft.com/office/drawing/2014/main" id="{AB1AF096-9D62-1947-B3C6-8A03A3CCBD39}"/>
              </a:ext>
            </a:extLst>
          </p:cNvPr>
          <p:cNvSpPr txBox="1"/>
          <p:nvPr/>
        </p:nvSpPr>
        <p:spPr>
          <a:xfrm>
            <a:off x="10587522" y="2761175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4116EE35-ED5D-414F-9F72-12E5142F9AB9}"/>
              </a:ext>
            </a:extLst>
          </p:cNvPr>
          <p:cNvSpPr txBox="1"/>
          <p:nvPr/>
        </p:nvSpPr>
        <p:spPr>
          <a:xfrm>
            <a:off x="10589905" y="3721685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B77ACCF1-2902-C14E-8E6A-7EE7F934229E}"/>
              </a:ext>
            </a:extLst>
          </p:cNvPr>
          <p:cNvSpPr txBox="1"/>
          <p:nvPr/>
        </p:nvSpPr>
        <p:spPr>
          <a:xfrm>
            <a:off x="10587522" y="4673017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8C425143-EBC4-9645-BD8D-AE64310C12EF}"/>
              </a:ext>
            </a:extLst>
          </p:cNvPr>
          <p:cNvSpPr txBox="1"/>
          <p:nvPr/>
        </p:nvSpPr>
        <p:spPr>
          <a:xfrm>
            <a:off x="10597890" y="5668604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689A4B5A-68AF-0D46-B7F8-98A5609878B9}"/>
              </a:ext>
            </a:extLst>
          </p:cNvPr>
          <p:cNvSpPr txBox="1"/>
          <p:nvPr/>
        </p:nvSpPr>
        <p:spPr>
          <a:xfrm>
            <a:off x="6415504" y="6203090"/>
            <a:ext cx="3046101" cy="553998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>
                <a:solidFill>
                  <a:prstClr val="black"/>
                </a:solidFill>
              </a:rPr>
              <a:t>Patient has known coronary disease, is suffering angina &amp; wishing to consider PCI rather than medication then refer to a hospital based cardiologist</a:t>
            </a:r>
            <a:endParaRPr lang="en-US" sz="1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F0DE002B-18FA-0347-AA4F-EE1DB0C0EF01}"/>
              </a:ext>
            </a:extLst>
          </p:cNvPr>
          <p:cNvSpPr/>
          <p:nvPr/>
        </p:nvSpPr>
        <p:spPr>
          <a:xfrm>
            <a:off x="3701427" y="5851058"/>
            <a:ext cx="2356991" cy="672917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If patient is has symptoms of hypotension or a systolic blood pressure &lt;110mmHg then consider switching bisoprolol to ivabradine to max 7.5mg </a:t>
            </a:r>
            <a:r>
              <a:rPr lang="en-US" sz="1000" dirty="0" err="1">
                <a:solidFill>
                  <a:schemeClr val="bg1"/>
                </a:solidFill>
              </a:rPr>
              <a:t>bd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E3D4BDD3-06B3-284B-A7CA-F78A33F12D4D}"/>
              </a:ext>
            </a:extLst>
          </p:cNvPr>
          <p:cNvSpPr txBox="1"/>
          <p:nvPr/>
        </p:nvSpPr>
        <p:spPr>
          <a:xfrm>
            <a:off x="7975916" y="1725853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34156832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3610</TotalTime>
  <Words>435</Words>
  <Application>Microsoft Office PowerPoint</Application>
  <PresentationFormat>Widescreen</PresentationFormat>
  <Paragraphs>82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Fay</dc:creator>
  <cp:lastModifiedBy>Ramesh Mehay</cp:lastModifiedBy>
  <cp:revision>130</cp:revision>
  <cp:lastPrinted>2018-09-20T13:15:43Z</cp:lastPrinted>
  <dcterms:created xsi:type="dcterms:W3CDTF">2018-03-02T10:29:39Z</dcterms:created>
  <dcterms:modified xsi:type="dcterms:W3CDTF">2023-04-24T14:59:49Z</dcterms:modified>
</cp:coreProperties>
</file>