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1149" r:id="rId2"/>
    <p:sldId id="115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5" autoAdjust="0"/>
    <p:restoredTop sz="94673"/>
  </p:normalViewPr>
  <p:slideViewPr>
    <p:cSldViewPr snapToGrid="0" snapToObjects="1">
      <p:cViewPr>
        <p:scale>
          <a:sx n="75" d="100"/>
          <a:sy n="75" d="100"/>
        </p:scale>
        <p:origin x="1638" y="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0ECEBBA-F910-9A46-8595-CC40FAA6C3C0}"/>
              </a:ext>
            </a:extLst>
          </p:cNvPr>
          <p:cNvSpPr txBox="1">
            <a:spLocks/>
          </p:cNvSpPr>
          <p:nvPr/>
        </p:nvSpPr>
        <p:spPr>
          <a:xfrm>
            <a:off x="7396223" y="73766"/>
            <a:ext cx="4578103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Structured Investigation of Breathlessness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DA86B5-C528-814B-BBA6-A0F683F904AD}"/>
              </a:ext>
            </a:extLst>
          </p:cNvPr>
          <p:cNvSpPr/>
          <p:nvPr/>
        </p:nvSpPr>
        <p:spPr>
          <a:xfrm>
            <a:off x="217674" y="170680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History and examination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D3A8B6-2D04-A54A-AE96-7BA2C429F845}"/>
              </a:ext>
            </a:extLst>
          </p:cNvPr>
          <p:cNvSpPr/>
          <p:nvPr/>
        </p:nvSpPr>
        <p:spPr>
          <a:xfrm>
            <a:off x="217670" y="874864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Clear diagnosis?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23E827-2E5D-3C47-AE40-4FF308724FC6}"/>
              </a:ext>
            </a:extLst>
          </p:cNvPr>
          <p:cNvSpPr/>
          <p:nvPr/>
        </p:nvSpPr>
        <p:spPr>
          <a:xfrm>
            <a:off x="9045737" y="884593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Investigate and manage accordingly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2C7F03-9CBF-D34D-85D3-546C75CC739E}"/>
              </a:ext>
            </a:extLst>
          </p:cNvPr>
          <p:cNvSpPr/>
          <p:nvPr/>
        </p:nvSpPr>
        <p:spPr>
          <a:xfrm>
            <a:off x="217670" y="3695801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FBC, U&amp;E, LFTs, Hba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  <a:r>
              <a:rPr lang="en-US" sz="1200" dirty="0">
                <a:solidFill>
                  <a:schemeClr val="tx1"/>
                </a:solidFill>
              </a:rPr>
              <a:t>c, ECG,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NT-</a:t>
            </a:r>
            <a:r>
              <a:rPr lang="en-US" sz="1200" dirty="0" err="1">
                <a:solidFill>
                  <a:schemeClr val="tx1"/>
                </a:solidFill>
              </a:rPr>
              <a:t>ProBNP</a:t>
            </a:r>
            <a:r>
              <a:rPr lang="en-US" sz="1200" dirty="0">
                <a:solidFill>
                  <a:schemeClr val="tx1"/>
                </a:solidFill>
              </a:rPr>
              <a:t>, D Dimer, CXR, RFTs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4AC52D-5101-9148-89BB-494B63898DEF}"/>
              </a:ext>
            </a:extLst>
          </p:cNvPr>
          <p:cNvSpPr/>
          <p:nvPr/>
        </p:nvSpPr>
        <p:spPr>
          <a:xfrm>
            <a:off x="2895985" y="1284818"/>
            <a:ext cx="2460289" cy="50067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Aneamia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AEBF6A-B497-6D4F-BE93-25534A837554}"/>
              </a:ext>
            </a:extLst>
          </p:cNvPr>
          <p:cNvSpPr/>
          <p:nvPr/>
        </p:nvSpPr>
        <p:spPr>
          <a:xfrm>
            <a:off x="5574301" y="1284818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Aneamia</a:t>
            </a:r>
            <a:r>
              <a:rPr lang="en-US" sz="1200" dirty="0">
                <a:solidFill>
                  <a:schemeClr val="tx1"/>
                </a:solidFill>
              </a:rPr>
              <a:t> of unknow cause Pathway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25E86B-4D2C-134E-8387-6EE6274C010D}"/>
              </a:ext>
            </a:extLst>
          </p:cNvPr>
          <p:cNvSpPr/>
          <p:nvPr/>
        </p:nvSpPr>
        <p:spPr>
          <a:xfrm>
            <a:off x="2895985" y="1981639"/>
            <a:ext cx="2460289" cy="50067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ECG shows rhythm disturbance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AEFE65-35E5-4E4A-9E19-2295831E0452}"/>
              </a:ext>
            </a:extLst>
          </p:cNvPr>
          <p:cNvSpPr/>
          <p:nvPr/>
        </p:nvSpPr>
        <p:spPr>
          <a:xfrm>
            <a:off x="5574302" y="1981639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If ECG shows AF/</a:t>
            </a:r>
            <a:r>
              <a:rPr lang="en-US" sz="1200" dirty="0" err="1">
                <a:solidFill>
                  <a:schemeClr val="tx1"/>
                </a:solidFill>
              </a:rPr>
              <a:t>Aflut</a:t>
            </a:r>
            <a:r>
              <a:rPr lang="en-US" sz="1200" dirty="0">
                <a:solidFill>
                  <a:schemeClr val="tx1"/>
                </a:solidFill>
              </a:rPr>
              <a:t>:- Stroke risk assess and OAC as appropriate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2847F2-E047-FD42-AFF6-CE688606DC8A}"/>
              </a:ext>
            </a:extLst>
          </p:cNvPr>
          <p:cNvSpPr/>
          <p:nvPr/>
        </p:nvSpPr>
        <p:spPr>
          <a:xfrm>
            <a:off x="8252619" y="1982871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24hr ECG to assess rhythm and rate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A47E04-FE3F-5A42-8DD2-40BEEDFF5D48}"/>
              </a:ext>
            </a:extLst>
          </p:cNvPr>
          <p:cNvSpPr/>
          <p:nvPr/>
        </p:nvSpPr>
        <p:spPr>
          <a:xfrm>
            <a:off x="2895984" y="2696506"/>
            <a:ext cx="2460289" cy="50067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ECG shows possibility of myocardial damage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2BE2-B86C-B24A-9972-113EEB429F2C}"/>
              </a:ext>
            </a:extLst>
          </p:cNvPr>
          <p:cNvSpPr/>
          <p:nvPr/>
        </p:nvSpPr>
        <p:spPr>
          <a:xfrm>
            <a:off x="5574297" y="3408929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Echocardiogram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9CE08D-1C84-3C48-B093-B33EB923E029}"/>
              </a:ext>
            </a:extLst>
          </p:cNvPr>
          <p:cNvSpPr/>
          <p:nvPr/>
        </p:nvSpPr>
        <p:spPr>
          <a:xfrm>
            <a:off x="2895983" y="4857911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RFTs show restriction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4E792B-FF39-8548-9B29-C23CC78620A8}"/>
              </a:ext>
            </a:extLst>
          </p:cNvPr>
          <p:cNvSpPr/>
          <p:nvPr/>
        </p:nvSpPr>
        <p:spPr>
          <a:xfrm>
            <a:off x="8988279" y="5523652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Lung parenchymal damage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FB4CC7-E38B-6F47-808F-00635919A3BD}"/>
              </a:ext>
            </a:extLst>
          </p:cNvPr>
          <p:cNvSpPr/>
          <p:nvPr/>
        </p:nvSpPr>
        <p:spPr>
          <a:xfrm>
            <a:off x="2895984" y="3408929"/>
            <a:ext cx="2460289" cy="50067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Elevated </a:t>
            </a:r>
            <a:r>
              <a:rPr lang="en-US" sz="1200" dirty="0" err="1">
                <a:solidFill>
                  <a:schemeClr val="tx1"/>
                </a:solidFill>
              </a:rPr>
              <a:t>Nt-ProBNP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B02F54-D16F-8740-A5B8-A3D748481723}"/>
              </a:ext>
            </a:extLst>
          </p:cNvPr>
          <p:cNvSpPr/>
          <p:nvPr/>
        </p:nvSpPr>
        <p:spPr>
          <a:xfrm>
            <a:off x="2895983" y="5570334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CXR shows suspicious lesion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07CCC6-8503-2647-AEFA-C95AE3222845}"/>
              </a:ext>
            </a:extLst>
          </p:cNvPr>
          <p:cNvSpPr/>
          <p:nvPr/>
        </p:nvSpPr>
        <p:spPr>
          <a:xfrm>
            <a:off x="5574296" y="4857911"/>
            <a:ext cx="2460289" cy="50067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CT Chest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1A1B97-26E3-2F48-9B1F-8C61672DA5AB}"/>
              </a:ext>
            </a:extLst>
          </p:cNvPr>
          <p:cNvSpPr/>
          <p:nvPr/>
        </p:nvSpPr>
        <p:spPr>
          <a:xfrm>
            <a:off x="2895984" y="4121352"/>
            <a:ext cx="2460289" cy="50067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Elevated D dimer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EC71EE-A5D6-944E-9C48-FB3F08A855B0}"/>
              </a:ext>
            </a:extLst>
          </p:cNvPr>
          <p:cNvCxnSpPr>
            <a:stCxn id="4" idx="2"/>
            <a:endCxn id="5" idx="0"/>
          </p:cNvCxnSpPr>
          <p:nvPr/>
        </p:nvCxnSpPr>
        <p:spPr>
          <a:xfrm flipH="1">
            <a:off x="1447815" y="671358"/>
            <a:ext cx="4" cy="203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22AB62C-98B6-C145-9209-7A5310EF932E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1447815" y="1375542"/>
            <a:ext cx="0" cy="23202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933EEF0-AAA4-2A40-92B1-852F2F2D26EE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5356274" y="1535157"/>
            <a:ext cx="2180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06AB307-D6A4-7241-915D-CE248246A253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5356274" y="2231978"/>
            <a:ext cx="2180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AFC4153-625A-934D-9098-D74D63821B13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8034591" y="2231978"/>
            <a:ext cx="218028" cy="12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6398CA67-39AA-8642-B086-910A791A53DC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5356273" y="2946845"/>
            <a:ext cx="963845" cy="462084"/>
          </a:xfrm>
          <a:prstGeom prst="bentConnector3">
            <a:avLst>
              <a:gd name="adj1" fmla="val 10022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B643C7A-A105-6F41-882C-9FE393C56074}"/>
              </a:ext>
            </a:extLst>
          </p:cNvPr>
          <p:cNvCxnSpPr>
            <a:stCxn id="17" idx="3"/>
            <a:endCxn id="14" idx="1"/>
          </p:cNvCxnSpPr>
          <p:nvPr/>
        </p:nvCxnSpPr>
        <p:spPr>
          <a:xfrm>
            <a:off x="5356273" y="3659268"/>
            <a:ext cx="218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26486A2B-5B70-8647-B21C-281FC8ACF12C}"/>
              </a:ext>
            </a:extLst>
          </p:cNvPr>
          <p:cNvCxnSpPr>
            <a:stCxn id="20" idx="3"/>
            <a:endCxn id="14" idx="2"/>
          </p:cNvCxnSpPr>
          <p:nvPr/>
        </p:nvCxnSpPr>
        <p:spPr>
          <a:xfrm flipV="1">
            <a:off x="5356273" y="3909607"/>
            <a:ext cx="1448169" cy="46208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888548CA-0B2F-6040-84CC-A399EC524E77}"/>
              </a:ext>
            </a:extLst>
          </p:cNvPr>
          <p:cNvCxnSpPr>
            <a:stCxn id="20" idx="3"/>
            <a:endCxn id="19" idx="0"/>
          </p:cNvCxnSpPr>
          <p:nvPr/>
        </p:nvCxnSpPr>
        <p:spPr>
          <a:xfrm>
            <a:off x="5356273" y="4371691"/>
            <a:ext cx="1448168" cy="486220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D3AFE93-BC7C-3A4C-BA52-6829F16D7C89}"/>
              </a:ext>
            </a:extLst>
          </p:cNvPr>
          <p:cNvCxnSpPr>
            <a:stCxn id="15" idx="3"/>
            <a:endCxn id="19" idx="1"/>
          </p:cNvCxnSpPr>
          <p:nvPr/>
        </p:nvCxnSpPr>
        <p:spPr>
          <a:xfrm>
            <a:off x="5356272" y="5108250"/>
            <a:ext cx="218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27D83BDA-E8CD-EC44-A764-8C44415982B3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7254528" y="2231978"/>
            <a:ext cx="780063" cy="1189169"/>
          </a:xfrm>
          <a:prstGeom prst="bentConnector4">
            <a:avLst>
              <a:gd name="adj1" fmla="val -9768"/>
              <a:gd name="adj2" fmla="val 6052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579BF0C1-3925-C640-8983-35AFA79A9BF8}"/>
              </a:ext>
            </a:extLst>
          </p:cNvPr>
          <p:cNvSpPr/>
          <p:nvPr/>
        </p:nvSpPr>
        <p:spPr>
          <a:xfrm>
            <a:off x="217669" y="4408224"/>
            <a:ext cx="2460289" cy="21614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200" dirty="0">
                <a:solidFill>
                  <a:schemeClr val="tx1"/>
                </a:solidFill>
              </a:rPr>
              <a:t>Need to be very conscious of the mental health issues here also.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There will be a high anxiety state following release of lock-down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There will be some PTSD due to ventilation and survivor guilt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There will be some bereavement issues</a:t>
            </a:r>
          </a:p>
          <a:p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A91936F-A789-C448-A89B-00234035B22F}"/>
              </a:ext>
            </a:extLst>
          </p:cNvPr>
          <p:cNvSpPr/>
          <p:nvPr/>
        </p:nvSpPr>
        <p:spPr>
          <a:xfrm>
            <a:off x="9045736" y="2698373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LVSD/LVDD identified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14E71B1-08DA-B84C-9487-118357720F26}"/>
              </a:ext>
            </a:extLst>
          </p:cNvPr>
          <p:cNvSpPr/>
          <p:nvPr/>
        </p:nvSpPr>
        <p:spPr>
          <a:xfrm>
            <a:off x="9045736" y="3408929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Significant valve disease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A3833A3-F3BC-7A41-9777-61F6606497CD}"/>
              </a:ext>
            </a:extLst>
          </p:cNvPr>
          <p:cNvSpPr/>
          <p:nvPr/>
        </p:nvSpPr>
        <p:spPr>
          <a:xfrm>
            <a:off x="9045387" y="4121352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Cardiomyopathy identified</a:t>
            </a:r>
          </a:p>
        </p:txBody>
      </p: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260D06D2-79F6-BE43-9C42-27C1E7840090}"/>
              </a:ext>
            </a:extLst>
          </p:cNvPr>
          <p:cNvCxnSpPr>
            <a:stCxn id="14" idx="3"/>
            <a:endCxn id="41" idx="1"/>
          </p:cNvCxnSpPr>
          <p:nvPr/>
        </p:nvCxnSpPr>
        <p:spPr>
          <a:xfrm flipV="1">
            <a:off x="8034586" y="2948712"/>
            <a:ext cx="1011150" cy="7105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C1E02857-CD93-9C40-B166-C4BF801C3F60}"/>
              </a:ext>
            </a:extLst>
          </p:cNvPr>
          <p:cNvCxnSpPr>
            <a:stCxn id="14" idx="3"/>
            <a:endCxn id="45" idx="1"/>
          </p:cNvCxnSpPr>
          <p:nvPr/>
        </p:nvCxnSpPr>
        <p:spPr>
          <a:xfrm>
            <a:off x="8034586" y="3659268"/>
            <a:ext cx="1010801" cy="71242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8794F17-C5CA-6049-8B7E-A22E9F7C569C}"/>
              </a:ext>
            </a:extLst>
          </p:cNvPr>
          <p:cNvCxnSpPr>
            <a:stCxn id="14" idx="3"/>
            <a:endCxn id="43" idx="1"/>
          </p:cNvCxnSpPr>
          <p:nvPr/>
        </p:nvCxnSpPr>
        <p:spPr>
          <a:xfrm>
            <a:off x="8034586" y="3659268"/>
            <a:ext cx="10111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4F70C411-00BD-7D40-9596-A774DD3602BA}"/>
              </a:ext>
            </a:extLst>
          </p:cNvPr>
          <p:cNvSpPr/>
          <p:nvPr/>
        </p:nvSpPr>
        <p:spPr>
          <a:xfrm>
            <a:off x="8988279" y="4866076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VTE/Pulmonary hypertension</a:t>
            </a:r>
          </a:p>
        </p:txBody>
      </p: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EAD0DEC-D051-684B-88DE-D6909B9FFC67}"/>
              </a:ext>
            </a:extLst>
          </p:cNvPr>
          <p:cNvCxnSpPr>
            <a:cxnSpLocks/>
            <a:stCxn id="19" idx="3"/>
            <a:endCxn id="16" idx="1"/>
          </p:cNvCxnSpPr>
          <p:nvPr/>
        </p:nvCxnSpPr>
        <p:spPr>
          <a:xfrm>
            <a:off x="8034585" y="5108250"/>
            <a:ext cx="953694" cy="665741"/>
          </a:xfrm>
          <a:prstGeom prst="bentConnector3">
            <a:avLst>
              <a:gd name="adj1" fmla="val 5364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BA34FAD-FF9A-0A48-BC8F-77AA3677FA81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2677959" y="1125203"/>
            <a:ext cx="6367778" cy="97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>
            <a:extLst>
              <a:ext uri="{FF2B5EF4-FFF2-40B4-BE49-F238E27FC236}">
                <a16:creationId xmlns:a16="http://schemas.microsoft.com/office/drawing/2014/main" id="{C5E71C01-8312-064F-8591-E4CE57F8EB7A}"/>
              </a:ext>
            </a:extLst>
          </p:cNvPr>
          <p:cNvCxnSpPr>
            <a:stCxn id="14" idx="3"/>
            <a:endCxn id="50" idx="1"/>
          </p:cNvCxnSpPr>
          <p:nvPr/>
        </p:nvCxnSpPr>
        <p:spPr>
          <a:xfrm>
            <a:off x="8034586" y="3659268"/>
            <a:ext cx="953693" cy="1457147"/>
          </a:xfrm>
          <a:prstGeom prst="bentConnector3">
            <a:avLst>
              <a:gd name="adj1" fmla="val 5364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5254F882-C711-264D-A042-1FE3CED2895D}"/>
              </a:ext>
            </a:extLst>
          </p:cNvPr>
          <p:cNvCxnSpPr>
            <a:stCxn id="19" idx="3"/>
            <a:endCxn id="50" idx="1"/>
          </p:cNvCxnSpPr>
          <p:nvPr/>
        </p:nvCxnSpPr>
        <p:spPr>
          <a:xfrm>
            <a:off x="8034585" y="5108250"/>
            <a:ext cx="953694" cy="81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4D40382D-16B0-FE42-921E-EE80A187BF05}"/>
              </a:ext>
            </a:extLst>
          </p:cNvPr>
          <p:cNvSpPr/>
          <p:nvPr/>
        </p:nvSpPr>
        <p:spPr>
          <a:xfrm>
            <a:off x="8999853" y="6218037"/>
            <a:ext cx="2460289" cy="50067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Fast track for lung pathology</a:t>
            </a:r>
          </a:p>
        </p:txBody>
      </p:sp>
      <p:cxnSp>
        <p:nvCxnSpPr>
          <p:cNvPr id="78" name="Elbow Connector 77">
            <a:extLst>
              <a:ext uri="{FF2B5EF4-FFF2-40B4-BE49-F238E27FC236}">
                <a16:creationId xmlns:a16="http://schemas.microsoft.com/office/drawing/2014/main" id="{46809A10-A919-7142-B2C9-19B64BFDC11B}"/>
              </a:ext>
            </a:extLst>
          </p:cNvPr>
          <p:cNvCxnSpPr>
            <a:cxnSpLocks/>
            <a:endCxn id="76" idx="1"/>
          </p:cNvCxnSpPr>
          <p:nvPr/>
        </p:nvCxnSpPr>
        <p:spPr>
          <a:xfrm rot="16200000" flipH="1">
            <a:off x="7962327" y="5430849"/>
            <a:ext cx="1109785" cy="96526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724308F2-AE67-7741-87D4-D9434763B9B9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2677959" y="1535157"/>
            <a:ext cx="218026" cy="241098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07279FDD-A8A7-B34F-9FD0-E03729B87882}"/>
              </a:ext>
            </a:extLst>
          </p:cNvPr>
          <p:cNvCxnSpPr>
            <a:stCxn id="7" idx="3"/>
            <a:endCxn id="18" idx="1"/>
          </p:cNvCxnSpPr>
          <p:nvPr/>
        </p:nvCxnSpPr>
        <p:spPr>
          <a:xfrm>
            <a:off x="2677959" y="3946140"/>
            <a:ext cx="218024" cy="187453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9F94EBB9-2DED-4342-92EC-425EF72816A1}"/>
              </a:ext>
            </a:extLst>
          </p:cNvPr>
          <p:cNvCxnSpPr>
            <a:stCxn id="7" idx="3"/>
            <a:endCxn id="10" idx="1"/>
          </p:cNvCxnSpPr>
          <p:nvPr/>
        </p:nvCxnSpPr>
        <p:spPr>
          <a:xfrm flipV="1">
            <a:off x="2677959" y="2231978"/>
            <a:ext cx="218026" cy="171416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1285A8E9-C099-304F-933E-F8B7C8E16863}"/>
              </a:ext>
            </a:extLst>
          </p:cNvPr>
          <p:cNvCxnSpPr>
            <a:stCxn id="7" idx="3"/>
            <a:endCxn id="15" idx="1"/>
          </p:cNvCxnSpPr>
          <p:nvPr/>
        </p:nvCxnSpPr>
        <p:spPr>
          <a:xfrm>
            <a:off x="2677959" y="3946140"/>
            <a:ext cx="218024" cy="116211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970E1DB0-7AFD-7D4A-A48D-834866AF87DB}"/>
              </a:ext>
            </a:extLst>
          </p:cNvPr>
          <p:cNvCxnSpPr>
            <a:stCxn id="7" idx="3"/>
            <a:endCxn id="13" idx="1"/>
          </p:cNvCxnSpPr>
          <p:nvPr/>
        </p:nvCxnSpPr>
        <p:spPr>
          <a:xfrm flipV="1">
            <a:off x="2677959" y="2946845"/>
            <a:ext cx="218025" cy="99929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>
            <a:extLst>
              <a:ext uri="{FF2B5EF4-FFF2-40B4-BE49-F238E27FC236}">
                <a16:creationId xmlns:a16="http://schemas.microsoft.com/office/drawing/2014/main" id="{53384B14-D670-4745-9EFF-EFB86A660FDC}"/>
              </a:ext>
            </a:extLst>
          </p:cNvPr>
          <p:cNvCxnSpPr>
            <a:stCxn id="7" idx="3"/>
            <a:endCxn id="17" idx="1"/>
          </p:cNvCxnSpPr>
          <p:nvPr/>
        </p:nvCxnSpPr>
        <p:spPr>
          <a:xfrm flipV="1">
            <a:off x="2677959" y="3659268"/>
            <a:ext cx="218025" cy="28687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EC73175-E979-AB4E-B8E3-13D41DCA97E3}"/>
              </a:ext>
            </a:extLst>
          </p:cNvPr>
          <p:cNvCxnSpPr>
            <a:stCxn id="7" idx="3"/>
            <a:endCxn id="20" idx="1"/>
          </p:cNvCxnSpPr>
          <p:nvPr/>
        </p:nvCxnSpPr>
        <p:spPr>
          <a:xfrm>
            <a:off x="2677959" y="3946140"/>
            <a:ext cx="218025" cy="42555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56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BEAD10-A764-A347-96E6-B0733ACF88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781"/>
          <a:stretch/>
        </p:blipFill>
        <p:spPr>
          <a:xfrm>
            <a:off x="0" y="520861"/>
            <a:ext cx="6118086" cy="49539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790888-0447-854F-AE70-5BE1CE85B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024"/>
          <a:stretch/>
        </p:blipFill>
        <p:spPr>
          <a:xfrm>
            <a:off x="6076713" y="2847371"/>
            <a:ext cx="6096000" cy="370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84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3623</TotalTime>
  <Words>148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142</cp:revision>
  <cp:lastPrinted>2018-09-20T13:15:43Z</cp:lastPrinted>
  <dcterms:created xsi:type="dcterms:W3CDTF">2018-03-02T10:29:39Z</dcterms:created>
  <dcterms:modified xsi:type="dcterms:W3CDTF">2023-04-24T15:12:25Z</dcterms:modified>
</cp:coreProperties>
</file>