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75"/>
    <p:restoredTop sz="94673"/>
  </p:normalViewPr>
  <p:slideViewPr>
    <p:cSldViewPr snapToGrid="0" snapToObjects="1">
      <p:cViewPr varScale="1">
        <p:scale>
          <a:sx n="109" d="100"/>
          <a:sy n="109" d="100"/>
        </p:scale>
        <p:origin x="6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449CD-8923-BB45-B9A7-B6D9D1ECF534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7F87-346B-534A-BF19-A6BFBC03A9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82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C6C9B-8D4A-AF4E-BBE7-A77F68329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D33560-2E80-8A4B-8EB6-E2D118798E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BCD52-7775-144C-9A17-F16D809D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959A6-25A1-D545-A9C7-AB945E07D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3CCBD-8DE4-F241-AC70-4D297F2F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9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1E4E-08AA-A845-9EDE-D805E862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2A8D-B94D-894C-8947-7EA415879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36825-9FC9-D642-9213-71CCA876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5A1CA-2021-D643-BAC7-B759393E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8DEB-C530-E547-874C-26081598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3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4E9D1E-8C73-9349-8CD1-85B7AB5F3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2CE64-5ECA-C149-AED2-2381F2EB5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414EA-E94D-BD42-87CF-5506B8D8F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9D41F-D44B-C447-8E7C-38AC00D6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55AD-6EA0-C04C-98BC-211F5867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6465-EAE3-7041-B46C-ECB18185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9FEF5-8B16-374C-9FBD-70712BFD5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08E8E-676B-894D-B45A-217131B8D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A1AB4-1AEF-6A42-8592-368A1AC1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2522E-BE3C-6F4C-9006-03F37BF5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103AA-35F5-C340-BD2B-ECFE3692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A001-ECE1-FE40-93A5-5254923EB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9FE8A-92F8-7E47-B547-1D7004730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6F91E-937F-4C4E-BE93-B92D0BBD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E0A60-2785-7847-8022-EDD1B45E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F9C2-78D7-5941-B453-8BCDC1BA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EBDBB-5F73-3E41-820D-7B0826683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10098-C227-4F4B-8890-3A8DBE380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2E438-ED69-D848-8775-862D9FD98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F140-F1DB-6F42-B48E-34531694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629A4-A3D1-D14B-A3D5-00E06036F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6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1EA6-FA73-6644-B456-14B97A9E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EE9A6-357C-1C42-98F8-8E7D51AC8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72794-D619-B841-92C3-CC881B9D0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92C89-D254-E746-84B2-90E67F697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E391D-1671-444A-962C-5B843C10B1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0AE229-3962-7B4A-ADE2-AB06213B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CCDAE9-7495-9E47-91F9-C9910232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7D912-375C-B74E-A766-13297387F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2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ABC90-2489-1A46-B13B-BFD0E909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EFB2E-F7C4-A64C-8CEC-2B5871A6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25B74-0BC3-6B43-85C0-8B0361583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C65CE-9DA8-334F-B68A-6CB8F138B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778A89-79A1-454A-94B2-BD22490A6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4DF144-6876-2B48-8F3A-38EBD3CE8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2CEB06-0973-CD49-A15F-77B686180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1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EAEA7-F007-2540-A717-C419CF99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D38F-C04E-7F44-9F4D-DBE033BF5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E9BDB-A30C-FD44-A3C4-6CD41F94E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92E3BB-40BA-B345-A08A-D659E201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C99B-4EEE-3746-89AB-E388F428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CDDAC-7B55-254C-A411-0A35BF3E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B54BF-117F-0248-B59E-7F284711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49E377-8B5C-2D4F-A4F0-7E80F2D99B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8069A-FCD5-7143-94E8-9A3873460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8307A-6AA7-B94A-8A57-8617BB58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F5ECC-A5B0-ED4F-9796-4C4DDF9BF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706A51-32AB-0C46-8E2F-4251BC5C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E9800-D2D4-BC42-A057-DFD396F8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7A3F-E26F-5D47-8CE2-A9FFB7C7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4DB01-AB81-0345-800C-2191A915EB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07253-3A81-5B41-84AB-9996EE35AD33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50716-FFD5-744E-A154-104236376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42D9C-2908-9846-96C1-F869C8B64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3DCBD-B905-4C44-B8D2-6686692D9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9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43202C-5DF4-8A47-94A5-DFD87D409387}"/>
              </a:ext>
            </a:extLst>
          </p:cNvPr>
          <p:cNvSpPr txBox="1"/>
          <p:nvPr/>
        </p:nvSpPr>
        <p:spPr>
          <a:xfrm>
            <a:off x="4106513" y="168673"/>
            <a:ext cx="397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Considerations in Cardiovascular disease</a:t>
            </a:r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E1A95181-6204-B14F-857B-E3B26415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2" y="589618"/>
            <a:ext cx="11123720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All people are at risk of cardiovascular at varying levels, however risk is modifiable through life-style advice and common medical interventions.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ADED90CA-123E-5343-8302-96DEF7162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2" y="2101752"/>
            <a:ext cx="11123720" cy="4032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People should be invited to attend for assessment of their cardiovascular risk, whether this is all over 45yrs in a regular cycle or more directed at those where the QRisk2 calculated through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SystmOne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is showing a calculated risk of greater than 10% at 10 years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FCD1DD34-4FDC-784C-8932-16402D216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2" y="2787044"/>
            <a:ext cx="11123720" cy="8461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Risk stratification should involve a person, smoking status being weight, height, BMI calculated, Blood pressure assessment, Bloods assessing Cholesterol, Lipids, electrolytes,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eGFR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and HBa</a:t>
            </a:r>
            <a:r>
              <a:rPr kumimoji="0" lang="en-US" altLang="en-US" sz="12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c. 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the blood pressure assessment reveals a blood pressure of &gt; 140/80 then an ambulatory assessment should be performed to confirm hypertension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DBB2C1F-0D7C-1745-A20C-EC781E6E9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2" y="1354850"/>
            <a:ext cx="11123720" cy="41116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 essence of treatment of all cardiovascular conditions has a common theme and the use of preventive medication should be maximized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B33E27-1158-2F4C-B574-B2353A212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45" y="4646076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Hypertension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67685B0-0811-5A43-87EE-E0B955907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535" y="4667528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PVD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8752247-E3BD-FC43-B9E0-703DB4238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040" y="4667528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CKD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10C6684-7E32-DF4A-8E7A-1955F7B4B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030" y="4661057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IHD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5B2211F-7CC5-6944-BE7D-B3E8DFFD6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6525" y="4646076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CVA/TIA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E93BD76-1C17-2C4A-9267-20B957684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020" y="4657679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Diabetes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7A42B22-A5BA-FF4D-A941-E37573FE1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5515" y="4657679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Pre-Diabetes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DA63257-5930-C740-9274-4917749E3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45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ACE-I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Amlodipine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Indapamide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Statin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BAE2397-BC9B-B946-AF59-58979CB24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535" y="4983392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Aspirin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BP control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Statin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448E0E7-0C61-1747-9203-8D4E7C444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040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ACE-I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BP control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Statin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E60DBDE3-433B-C449-B92C-3A5ED942F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2030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Aspirin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BP control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Statin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Beta-blocker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EB6A31C-B40A-1046-95F7-303124D98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6525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 err="1"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Clopidogrel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ACE-I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BP control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Statin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0DBDD4F-1F2B-474C-BD45-D50E5E8BD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1020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ACE-I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BP control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Statin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Glycaemic control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B9932C1-060C-A84A-B5A6-7556B1E53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5515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Aggressive weight control regular HBA</a:t>
            </a:r>
            <a:r>
              <a:rPr kumimoji="0" lang="en-US" altLang="en-US" sz="1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1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01BBB24-B95B-EC4B-A653-DD0FDE1E9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0010" y="4669075"/>
            <a:ext cx="1143000" cy="228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LVSD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ounded Rectangle 26">
            <a:extLst>
              <a:ext uri="{FF2B5EF4-FFF2-40B4-BE49-F238E27FC236}">
                <a16:creationId xmlns:a16="http://schemas.microsoft.com/office/drawing/2014/main" id="{B18E5E13-85C7-A144-8134-AC90F913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0010" y="4981880"/>
            <a:ext cx="1143000" cy="1143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ACE-I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BP control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Beta blocker</a:t>
            </a:r>
            <a:endParaRPr kumimoji="0" lang="en-US" altLang="en-US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MRA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72731961-80D8-2E43-98D9-1AF16F23C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45" y="6232084"/>
            <a:ext cx="11044465" cy="457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If found to have atrial fibrillation then Anticoagulation should be discussed and recommended, aspirin being discontinued if previously prescribed</a:t>
            </a:r>
            <a:endParaRPr kumimoji="0" lang="en-US" altLang="en-US" sz="18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353D0032-D341-DC4A-818B-4572E081132A}"/>
              </a:ext>
            </a:extLst>
          </p:cNvPr>
          <p:cNvSpPr/>
          <p:nvPr/>
        </p:nvSpPr>
        <p:spPr>
          <a:xfrm>
            <a:off x="4953000" y="1037774"/>
            <a:ext cx="2286000" cy="322643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0" name="Rounded Rectangle 6">
            <a:extLst>
              <a:ext uri="{FF2B5EF4-FFF2-40B4-BE49-F238E27FC236}">
                <a16:creationId xmlns:a16="http://schemas.microsoft.com/office/drawing/2014/main" id="{92CBA160-19F7-434E-8F87-EF12D8294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662" y="3911345"/>
            <a:ext cx="11123720" cy="6175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All should receive life style advice addressing diet, activity, stopping smoking, maintaining a healthy weight, sensible alcohol intake and the benefits of preventive medication in conjunction with a healthy lifestyle to modify personal cardiovascular risk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4FEEDA2-F5E6-F640-B30C-73809DFBB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762371A5-D094-D44C-9647-1D9C11755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" name="Rectangle 33">
            <a:extLst>
              <a:ext uri="{FF2B5EF4-FFF2-40B4-BE49-F238E27FC236}">
                <a16:creationId xmlns:a16="http://schemas.microsoft.com/office/drawing/2014/main" id="{F9FAFD1D-A5CE-8240-AD5C-8A1F8606D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" name="Rectangle 35">
            <a:extLst>
              <a:ext uri="{FF2B5EF4-FFF2-40B4-BE49-F238E27FC236}">
                <a16:creationId xmlns:a16="http://schemas.microsoft.com/office/drawing/2014/main" id="{207F35BD-46E1-704A-A30B-959FBDA50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5" name="Rectangle 44">
            <a:extLst>
              <a:ext uri="{FF2B5EF4-FFF2-40B4-BE49-F238E27FC236}">
                <a16:creationId xmlns:a16="http://schemas.microsoft.com/office/drawing/2014/main" id="{9EF34495-8463-5C47-A91C-A851698E8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" name="Rectangle 53">
            <a:extLst>
              <a:ext uri="{FF2B5EF4-FFF2-40B4-BE49-F238E27FC236}">
                <a16:creationId xmlns:a16="http://schemas.microsoft.com/office/drawing/2014/main" id="{B1125F1A-8F6C-0842-842E-7CAD23244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7" name="Rectangle 55">
            <a:extLst>
              <a:ext uri="{FF2B5EF4-FFF2-40B4-BE49-F238E27FC236}">
                <a16:creationId xmlns:a16="http://schemas.microsoft.com/office/drawing/2014/main" id="{76022A16-B7B5-4E46-BF53-75C6086B3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32601"/>
            <a:ext cx="1847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Down Arrow 71">
            <a:extLst>
              <a:ext uri="{FF2B5EF4-FFF2-40B4-BE49-F238E27FC236}">
                <a16:creationId xmlns:a16="http://schemas.microsoft.com/office/drawing/2014/main" id="{01E118B2-F9E9-EA4E-AD5C-A4D2F9B99F3F}"/>
              </a:ext>
            </a:extLst>
          </p:cNvPr>
          <p:cNvSpPr/>
          <p:nvPr/>
        </p:nvSpPr>
        <p:spPr>
          <a:xfrm>
            <a:off x="4958919" y="1767370"/>
            <a:ext cx="2286000" cy="322643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3" name="Down Arrow 72">
            <a:extLst>
              <a:ext uri="{FF2B5EF4-FFF2-40B4-BE49-F238E27FC236}">
                <a16:creationId xmlns:a16="http://schemas.microsoft.com/office/drawing/2014/main" id="{0DAD7002-0512-6743-8A1C-4BB4434289E6}"/>
              </a:ext>
            </a:extLst>
          </p:cNvPr>
          <p:cNvSpPr/>
          <p:nvPr/>
        </p:nvSpPr>
        <p:spPr>
          <a:xfrm>
            <a:off x="4953000" y="2522012"/>
            <a:ext cx="2286000" cy="322643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4" name="Down Arrow 73">
            <a:extLst>
              <a:ext uri="{FF2B5EF4-FFF2-40B4-BE49-F238E27FC236}">
                <a16:creationId xmlns:a16="http://schemas.microsoft.com/office/drawing/2014/main" id="{25C5AA07-122A-6649-8912-2334A06F2654}"/>
              </a:ext>
            </a:extLst>
          </p:cNvPr>
          <p:cNvSpPr/>
          <p:nvPr/>
        </p:nvSpPr>
        <p:spPr>
          <a:xfrm>
            <a:off x="4956332" y="3623995"/>
            <a:ext cx="2286000" cy="322643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147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3606</TotalTime>
  <Words>258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127</cp:revision>
  <cp:lastPrinted>2018-09-20T13:15:43Z</cp:lastPrinted>
  <dcterms:created xsi:type="dcterms:W3CDTF">2018-03-02T10:29:39Z</dcterms:created>
  <dcterms:modified xsi:type="dcterms:W3CDTF">2023-04-24T14:55:38Z</dcterms:modified>
</cp:coreProperties>
</file>