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7" r:id="rId2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1856" autoAdjust="0"/>
    <p:restoredTop sz="94660"/>
  </p:normalViewPr>
  <p:slideViewPr>
    <p:cSldViewPr snapToGrid="0" snapToObjects="1">
      <p:cViewPr varScale="1">
        <p:scale>
          <a:sx n="104" d="100"/>
          <a:sy n="104" d="100"/>
        </p:scale>
        <p:origin x="1962" y="11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4553551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062495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6295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7556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785525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8491616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3406671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560565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802096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39065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19548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GB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/>
              <a:t>Click to edit Master text styles</a:t>
            </a:r>
          </a:p>
          <a:p>
            <a:pPr lvl="1"/>
            <a:r>
              <a:rPr lang="en-GB"/>
              <a:t>Second level</a:t>
            </a:r>
          </a:p>
          <a:p>
            <a:pPr lvl="2"/>
            <a:r>
              <a:rPr lang="en-GB"/>
              <a:t>Third level</a:t>
            </a:r>
          </a:p>
          <a:p>
            <a:pPr lvl="3"/>
            <a:r>
              <a:rPr lang="en-GB"/>
              <a:t>Fourth level</a:t>
            </a:r>
          </a:p>
          <a:p>
            <a:pPr lvl="4"/>
            <a:r>
              <a:rPr lang="en-GB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BD7D144-D18C-CA46-837F-EC11B787C08C}" type="datetimeFigureOut">
              <a:rPr lang="en-US" smtClean="0"/>
              <a:t>4/30/2016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491ED7-261D-E749-9BD7-0AE3E143FAD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0400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1"/>
          <p:cNvSpPr txBox="1">
            <a:spLocks/>
          </p:cNvSpPr>
          <p:nvPr/>
        </p:nvSpPr>
        <p:spPr>
          <a:xfrm>
            <a:off x="3419872" y="220266"/>
            <a:ext cx="5266928" cy="61644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457200" rtl="0" eaLnBrk="1" latinLnBrk="0" hangingPunct="1"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GB" sz="2000" b="1" dirty="0"/>
              <a:t>Rapid Management of those with Hypertension</a:t>
            </a:r>
            <a:endParaRPr lang="en-US" sz="2000" dirty="0"/>
          </a:p>
        </p:txBody>
      </p:sp>
      <p:sp>
        <p:nvSpPr>
          <p:cNvPr id="5" name="TextBox 4"/>
          <p:cNvSpPr txBox="1"/>
          <p:nvPr/>
        </p:nvSpPr>
        <p:spPr>
          <a:xfrm>
            <a:off x="251520" y="1268760"/>
            <a:ext cx="21602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Patient &lt;65 years</a:t>
            </a:r>
          </a:p>
          <a:p>
            <a:pPr algn="ctr"/>
            <a:endParaRPr lang="en-US" sz="1000" dirty="0"/>
          </a:p>
        </p:txBody>
      </p:sp>
      <p:sp>
        <p:nvSpPr>
          <p:cNvPr id="6" name="TextBox 5"/>
          <p:cNvSpPr txBox="1"/>
          <p:nvPr/>
        </p:nvSpPr>
        <p:spPr>
          <a:xfrm>
            <a:off x="251520" y="1988840"/>
            <a:ext cx="216024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Ramipril</a:t>
            </a:r>
            <a:r>
              <a:rPr lang="en-US" sz="1000" b="1" dirty="0"/>
              <a:t> 5mg &amp; Amlodipine 5mg</a:t>
            </a:r>
          </a:p>
        </p:txBody>
      </p:sp>
      <p:sp>
        <p:nvSpPr>
          <p:cNvPr id="20" name="Down Arrow 19"/>
          <p:cNvSpPr/>
          <p:nvPr/>
        </p:nvSpPr>
        <p:spPr>
          <a:xfrm>
            <a:off x="1089324" y="1700808"/>
            <a:ext cx="484632" cy="216024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1" name="Down Arrow 20"/>
          <p:cNvSpPr/>
          <p:nvPr/>
        </p:nvSpPr>
        <p:spPr>
          <a:xfrm>
            <a:off x="3439296" y="1700808"/>
            <a:ext cx="484632" cy="216024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2" name="Down Arrow 21"/>
          <p:cNvSpPr/>
          <p:nvPr/>
        </p:nvSpPr>
        <p:spPr>
          <a:xfrm>
            <a:off x="1089324" y="2276872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3" name="TextBox 22"/>
          <p:cNvSpPr txBox="1"/>
          <p:nvPr/>
        </p:nvSpPr>
        <p:spPr>
          <a:xfrm>
            <a:off x="2627784" y="1268760"/>
            <a:ext cx="21602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dirty="0"/>
              <a:t>Patient &gt;65 years</a:t>
            </a:r>
          </a:p>
          <a:p>
            <a:pPr algn="ctr"/>
            <a:r>
              <a:rPr lang="en-US" sz="1000" dirty="0"/>
              <a:t>Or Afro-Caribbean of any age </a:t>
            </a:r>
          </a:p>
        </p:txBody>
      </p:sp>
      <p:sp>
        <p:nvSpPr>
          <p:cNvPr id="24" name="TextBox 23"/>
          <p:cNvSpPr txBox="1"/>
          <p:nvPr/>
        </p:nvSpPr>
        <p:spPr>
          <a:xfrm>
            <a:off x="2627784" y="1988840"/>
            <a:ext cx="216024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Indapamide</a:t>
            </a:r>
            <a:r>
              <a:rPr lang="en-US" sz="1000" b="1" dirty="0"/>
              <a:t> 2.5mg</a:t>
            </a:r>
          </a:p>
        </p:txBody>
      </p:sp>
      <p:sp>
        <p:nvSpPr>
          <p:cNvPr id="26" name="Down Arrow 25"/>
          <p:cNvSpPr/>
          <p:nvPr/>
        </p:nvSpPr>
        <p:spPr>
          <a:xfrm>
            <a:off x="3491880" y="2276872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7" name="Down Arrow 26"/>
          <p:cNvSpPr/>
          <p:nvPr/>
        </p:nvSpPr>
        <p:spPr>
          <a:xfrm>
            <a:off x="1089324" y="2852936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8" name="Down Arrow 27"/>
          <p:cNvSpPr/>
          <p:nvPr/>
        </p:nvSpPr>
        <p:spPr>
          <a:xfrm>
            <a:off x="1089324" y="3429000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29" name="Down Arrow 28"/>
          <p:cNvSpPr/>
          <p:nvPr/>
        </p:nvSpPr>
        <p:spPr>
          <a:xfrm>
            <a:off x="1089324" y="4149080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34" name="TextBox 33"/>
          <p:cNvSpPr txBox="1"/>
          <p:nvPr/>
        </p:nvSpPr>
        <p:spPr>
          <a:xfrm>
            <a:off x="251520" y="2564904"/>
            <a:ext cx="216024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Ramipril</a:t>
            </a:r>
            <a:r>
              <a:rPr lang="en-US" sz="1000" b="1" dirty="0"/>
              <a:t> 10mg &amp; Amlodipine 5mg</a:t>
            </a:r>
          </a:p>
        </p:txBody>
      </p:sp>
      <p:sp>
        <p:nvSpPr>
          <p:cNvPr id="35" name="TextBox 34"/>
          <p:cNvSpPr txBox="1"/>
          <p:nvPr/>
        </p:nvSpPr>
        <p:spPr>
          <a:xfrm>
            <a:off x="251520" y="3140968"/>
            <a:ext cx="216024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Ramipril</a:t>
            </a:r>
            <a:r>
              <a:rPr lang="en-US" sz="1000" b="1" dirty="0"/>
              <a:t> 10mg &amp; </a:t>
            </a:r>
            <a:r>
              <a:rPr lang="en-US" sz="1000" b="1" dirty="0" err="1"/>
              <a:t>Lercanidipine</a:t>
            </a:r>
            <a:r>
              <a:rPr lang="en-US" sz="1000" b="1" dirty="0"/>
              <a:t> 20mg</a:t>
            </a:r>
          </a:p>
        </p:txBody>
      </p:sp>
      <p:sp>
        <p:nvSpPr>
          <p:cNvPr id="36" name="TextBox 35"/>
          <p:cNvSpPr txBox="1"/>
          <p:nvPr/>
        </p:nvSpPr>
        <p:spPr>
          <a:xfrm>
            <a:off x="251520" y="3717032"/>
            <a:ext cx="21602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Ramipril</a:t>
            </a:r>
            <a:r>
              <a:rPr lang="en-US" sz="1000" b="1" dirty="0"/>
              <a:t> 10mg &amp; </a:t>
            </a:r>
            <a:r>
              <a:rPr lang="en-US" sz="1000" b="1" dirty="0" err="1"/>
              <a:t>Lercanidipine</a:t>
            </a:r>
            <a:r>
              <a:rPr lang="en-US" sz="1000" b="1" dirty="0"/>
              <a:t> 20mg</a:t>
            </a:r>
          </a:p>
          <a:p>
            <a:pPr algn="ctr"/>
            <a:r>
              <a:rPr lang="en-US" sz="1000" b="1" dirty="0"/>
              <a:t>&amp; </a:t>
            </a:r>
            <a:r>
              <a:rPr lang="en-US" sz="1000" b="1" dirty="0" err="1"/>
              <a:t>Indapamide</a:t>
            </a:r>
            <a:r>
              <a:rPr lang="en-US" sz="1000" b="1" dirty="0"/>
              <a:t> 2.5mg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251520" y="4437112"/>
            <a:ext cx="21602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Ramipril</a:t>
            </a:r>
            <a:r>
              <a:rPr lang="en-US" sz="1000" b="1" dirty="0"/>
              <a:t> 10mg &amp; </a:t>
            </a:r>
            <a:r>
              <a:rPr lang="en-US" sz="1000" b="1" dirty="0" err="1"/>
              <a:t>Lercanidipine</a:t>
            </a:r>
            <a:r>
              <a:rPr lang="en-US" sz="1000" b="1" dirty="0"/>
              <a:t> 20mg</a:t>
            </a:r>
          </a:p>
          <a:p>
            <a:pPr algn="ctr"/>
            <a:r>
              <a:rPr lang="en-US" sz="1000" b="1" dirty="0"/>
              <a:t>&amp; </a:t>
            </a:r>
            <a:r>
              <a:rPr lang="en-US" sz="1000" b="1" dirty="0" err="1"/>
              <a:t>Indapamide</a:t>
            </a:r>
            <a:r>
              <a:rPr lang="en-US" sz="1000" b="1" dirty="0"/>
              <a:t> 5mg</a:t>
            </a:r>
          </a:p>
        </p:txBody>
      </p:sp>
      <p:sp>
        <p:nvSpPr>
          <p:cNvPr id="39" name="Down Arrow 38"/>
          <p:cNvSpPr/>
          <p:nvPr/>
        </p:nvSpPr>
        <p:spPr>
          <a:xfrm>
            <a:off x="1089324" y="4869160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0" name="TextBox 39"/>
          <p:cNvSpPr txBox="1"/>
          <p:nvPr/>
        </p:nvSpPr>
        <p:spPr>
          <a:xfrm>
            <a:off x="251520" y="5157192"/>
            <a:ext cx="21602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Ramipril</a:t>
            </a:r>
            <a:r>
              <a:rPr lang="en-US" sz="1000" b="1" dirty="0"/>
              <a:t> 10mg, </a:t>
            </a:r>
            <a:r>
              <a:rPr lang="en-US" sz="1000" b="1" dirty="0" err="1"/>
              <a:t>Lercanidipine</a:t>
            </a:r>
            <a:r>
              <a:rPr lang="en-US" sz="1000" b="1" dirty="0"/>
              <a:t> 20mg</a:t>
            </a:r>
          </a:p>
          <a:p>
            <a:pPr algn="ctr"/>
            <a:r>
              <a:rPr lang="en-US" sz="1000" b="1" dirty="0"/>
              <a:t>&amp; </a:t>
            </a:r>
            <a:r>
              <a:rPr lang="en-US" sz="1000" b="1" dirty="0" err="1"/>
              <a:t>Indapamide</a:t>
            </a:r>
            <a:r>
              <a:rPr lang="en-US" sz="1000" b="1" dirty="0"/>
              <a:t> 5mg &amp; </a:t>
            </a:r>
            <a:r>
              <a:rPr lang="en-US" sz="1000" b="1" dirty="0" err="1"/>
              <a:t>Bisoprolol</a:t>
            </a:r>
            <a:endParaRPr lang="en-US" sz="1000" b="1" dirty="0"/>
          </a:p>
        </p:txBody>
      </p:sp>
      <p:sp>
        <p:nvSpPr>
          <p:cNvPr id="41" name="Down Arrow 40"/>
          <p:cNvSpPr/>
          <p:nvPr/>
        </p:nvSpPr>
        <p:spPr>
          <a:xfrm>
            <a:off x="1089324" y="5589240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2" name="TextBox 41"/>
          <p:cNvSpPr txBox="1"/>
          <p:nvPr/>
        </p:nvSpPr>
        <p:spPr>
          <a:xfrm>
            <a:off x="251520" y="5877272"/>
            <a:ext cx="216024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Ramipril</a:t>
            </a:r>
            <a:r>
              <a:rPr lang="en-US" sz="1000" b="1" dirty="0"/>
              <a:t> 10mg, </a:t>
            </a:r>
            <a:r>
              <a:rPr lang="en-US" sz="1000" b="1" dirty="0" err="1"/>
              <a:t>Lercanidipine</a:t>
            </a:r>
            <a:r>
              <a:rPr lang="en-US" sz="1000" b="1" dirty="0"/>
              <a:t> 20mg</a:t>
            </a:r>
          </a:p>
          <a:p>
            <a:pPr algn="ctr"/>
            <a:r>
              <a:rPr lang="en-US" sz="1000" b="1" dirty="0"/>
              <a:t>&amp; </a:t>
            </a:r>
            <a:r>
              <a:rPr lang="en-US" sz="1000" b="1" dirty="0" err="1"/>
              <a:t>Indapamide</a:t>
            </a:r>
            <a:r>
              <a:rPr lang="en-US" sz="1000" b="1" dirty="0"/>
              <a:t> 5mg &amp; </a:t>
            </a:r>
            <a:r>
              <a:rPr lang="en-US" sz="1000" b="1" dirty="0" err="1"/>
              <a:t>Bisoprolol</a:t>
            </a:r>
            <a:r>
              <a:rPr lang="en-US" sz="1000" b="1" dirty="0"/>
              <a:t> 10mg</a:t>
            </a:r>
          </a:p>
          <a:p>
            <a:pPr algn="ctr"/>
            <a:r>
              <a:rPr lang="en-US" sz="1000" b="1" dirty="0"/>
              <a:t>E-consult with </a:t>
            </a:r>
            <a:r>
              <a:rPr lang="en-US" sz="1000" b="1" dirty="0" err="1"/>
              <a:t>GPwSI</a:t>
            </a:r>
            <a:r>
              <a:rPr lang="en-US" sz="1000" b="1" dirty="0"/>
              <a:t> re next step</a:t>
            </a:r>
          </a:p>
        </p:txBody>
      </p:sp>
      <p:sp>
        <p:nvSpPr>
          <p:cNvPr id="43" name="TextBox 42"/>
          <p:cNvSpPr txBox="1"/>
          <p:nvPr/>
        </p:nvSpPr>
        <p:spPr>
          <a:xfrm>
            <a:off x="2627784" y="2564904"/>
            <a:ext cx="216024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Indapamide</a:t>
            </a:r>
            <a:r>
              <a:rPr lang="en-US" sz="1000" b="1" dirty="0"/>
              <a:t> 2.5mg &amp; </a:t>
            </a:r>
            <a:r>
              <a:rPr lang="en-US" sz="1000" b="1" dirty="0" err="1"/>
              <a:t>Ramipril</a:t>
            </a:r>
            <a:r>
              <a:rPr lang="en-US" sz="1000" b="1" dirty="0"/>
              <a:t> 5mg</a:t>
            </a:r>
          </a:p>
        </p:txBody>
      </p:sp>
      <p:sp>
        <p:nvSpPr>
          <p:cNvPr id="45" name="Down Arrow 44"/>
          <p:cNvSpPr/>
          <p:nvPr/>
        </p:nvSpPr>
        <p:spPr>
          <a:xfrm>
            <a:off x="3491880" y="2852936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6" name="TextBox 45"/>
          <p:cNvSpPr txBox="1"/>
          <p:nvPr/>
        </p:nvSpPr>
        <p:spPr>
          <a:xfrm>
            <a:off x="2627784" y="3140968"/>
            <a:ext cx="2160240" cy="246221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Indapamide</a:t>
            </a:r>
            <a:r>
              <a:rPr lang="en-US" sz="1000" b="1" dirty="0"/>
              <a:t> 2.5mg &amp; </a:t>
            </a:r>
            <a:r>
              <a:rPr lang="en-US" sz="1000" b="1" dirty="0" err="1"/>
              <a:t>Ramipril</a:t>
            </a:r>
            <a:r>
              <a:rPr lang="en-US" sz="1000" b="1" dirty="0"/>
              <a:t> 10mg</a:t>
            </a:r>
          </a:p>
        </p:txBody>
      </p:sp>
      <p:sp>
        <p:nvSpPr>
          <p:cNvPr id="47" name="Down Arrow 46"/>
          <p:cNvSpPr/>
          <p:nvPr/>
        </p:nvSpPr>
        <p:spPr>
          <a:xfrm>
            <a:off x="3465588" y="3429000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48" name="TextBox 47"/>
          <p:cNvSpPr txBox="1"/>
          <p:nvPr/>
        </p:nvSpPr>
        <p:spPr>
          <a:xfrm>
            <a:off x="2627784" y="3717032"/>
            <a:ext cx="21602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Ramipril</a:t>
            </a:r>
            <a:r>
              <a:rPr lang="en-US" sz="1000" b="1" dirty="0"/>
              <a:t> 10mg &amp; </a:t>
            </a:r>
            <a:r>
              <a:rPr lang="en-US" sz="1000" b="1" dirty="0" err="1"/>
              <a:t>Indapamide</a:t>
            </a:r>
            <a:r>
              <a:rPr lang="en-US" sz="1000" b="1" dirty="0"/>
              <a:t> 2.5mg</a:t>
            </a:r>
          </a:p>
          <a:p>
            <a:pPr algn="ctr"/>
            <a:r>
              <a:rPr lang="en-US" sz="1000" b="1" dirty="0"/>
              <a:t>&amp; Amlodipine 5mg</a:t>
            </a:r>
          </a:p>
        </p:txBody>
      </p:sp>
      <p:sp>
        <p:nvSpPr>
          <p:cNvPr id="49" name="Down Arrow 48"/>
          <p:cNvSpPr/>
          <p:nvPr/>
        </p:nvSpPr>
        <p:spPr>
          <a:xfrm>
            <a:off x="3465588" y="4149080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0" name="TextBox 49"/>
          <p:cNvSpPr txBox="1"/>
          <p:nvPr/>
        </p:nvSpPr>
        <p:spPr>
          <a:xfrm>
            <a:off x="2627784" y="4437112"/>
            <a:ext cx="21602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Ramipril</a:t>
            </a:r>
            <a:r>
              <a:rPr lang="en-US" sz="1000" b="1" dirty="0"/>
              <a:t> 10mg &amp; </a:t>
            </a:r>
            <a:r>
              <a:rPr lang="en-US" sz="1000" b="1" dirty="0" err="1"/>
              <a:t>Indapamide</a:t>
            </a:r>
            <a:r>
              <a:rPr lang="en-US" sz="1000" b="1" dirty="0"/>
              <a:t> 2.5mg</a:t>
            </a:r>
          </a:p>
          <a:p>
            <a:pPr algn="ctr"/>
            <a:r>
              <a:rPr lang="en-US" sz="1000" b="1" dirty="0"/>
              <a:t>&amp; </a:t>
            </a:r>
            <a:r>
              <a:rPr lang="en-US" sz="1000" b="1" dirty="0" err="1"/>
              <a:t>Lercanidipine</a:t>
            </a:r>
            <a:r>
              <a:rPr lang="en-US" sz="1000" b="1" dirty="0"/>
              <a:t> 20mg</a:t>
            </a:r>
          </a:p>
        </p:txBody>
      </p:sp>
      <p:sp>
        <p:nvSpPr>
          <p:cNvPr id="51" name="Down Arrow 50"/>
          <p:cNvSpPr/>
          <p:nvPr/>
        </p:nvSpPr>
        <p:spPr>
          <a:xfrm>
            <a:off x="3465588" y="4869160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2" name="TextBox 51"/>
          <p:cNvSpPr txBox="1"/>
          <p:nvPr/>
        </p:nvSpPr>
        <p:spPr>
          <a:xfrm>
            <a:off x="2627784" y="5157192"/>
            <a:ext cx="2160240" cy="400110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Ramipril</a:t>
            </a:r>
            <a:r>
              <a:rPr lang="en-US" sz="1000" b="1" dirty="0"/>
              <a:t> 10mg &amp; </a:t>
            </a:r>
            <a:r>
              <a:rPr lang="en-US" sz="1000" b="1" dirty="0" err="1"/>
              <a:t>Indapamide</a:t>
            </a:r>
            <a:r>
              <a:rPr lang="en-US" sz="1000" b="1" dirty="0"/>
              <a:t> 5mg</a:t>
            </a:r>
          </a:p>
          <a:p>
            <a:pPr algn="ctr"/>
            <a:r>
              <a:rPr lang="en-US" sz="1000" b="1" dirty="0"/>
              <a:t>&amp; </a:t>
            </a:r>
            <a:r>
              <a:rPr lang="en-US" sz="1000" b="1" dirty="0" err="1"/>
              <a:t>Lercanidipine</a:t>
            </a:r>
            <a:r>
              <a:rPr lang="en-US" sz="1000" b="1" dirty="0"/>
              <a:t> 20mg</a:t>
            </a:r>
          </a:p>
        </p:txBody>
      </p:sp>
      <p:sp>
        <p:nvSpPr>
          <p:cNvPr id="53" name="TextBox 52"/>
          <p:cNvSpPr txBox="1"/>
          <p:nvPr/>
        </p:nvSpPr>
        <p:spPr>
          <a:xfrm>
            <a:off x="2627784" y="5877272"/>
            <a:ext cx="2160240" cy="707886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Ramipril</a:t>
            </a:r>
            <a:r>
              <a:rPr lang="en-US" sz="1000" b="1" dirty="0"/>
              <a:t> 10mg, </a:t>
            </a:r>
            <a:r>
              <a:rPr lang="en-US" sz="1000" b="1" dirty="0" err="1"/>
              <a:t>Lercanidipine</a:t>
            </a:r>
            <a:r>
              <a:rPr lang="en-US" sz="1000" b="1" dirty="0"/>
              <a:t> 20mg</a:t>
            </a:r>
          </a:p>
          <a:p>
            <a:pPr algn="ctr"/>
            <a:r>
              <a:rPr lang="en-US" sz="1000" b="1" dirty="0"/>
              <a:t>&amp; </a:t>
            </a:r>
            <a:r>
              <a:rPr lang="en-US" sz="1000" b="1" dirty="0" err="1"/>
              <a:t>Indapamide</a:t>
            </a:r>
            <a:r>
              <a:rPr lang="en-US" sz="1000" b="1" dirty="0"/>
              <a:t> 5mg </a:t>
            </a:r>
          </a:p>
          <a:p>
            <a:pPr algn="ctr"/>
            <a:endParaRPr lang="en-US" sz="1000" b="1" dirty="0"/>
          </a:p>
          <a:p>
            <a:pPr algn="ctr"/>
            <a:r>
              <a:rPr lang="en-US" sz="1000" b="1" dirty="0"/>
              <a:t>E-consult with </a:t>
            </a:r>
            <a:r>
              <a:rPr lang="en-US" sz="1000" b="1" dirty="0" err="1"/>
              <a:t>GPwSI</a:t>
            </a:r>
            <a:r>
              <a:rPr lang="en-US" sz="1000" b="1" dirty="0"/>
              <a:t> re next step</a:t>
            </a:r>
          </a:p>
        </p:txBody>
      </p:sp>
      <p:sp>
        <p:nvSpPr>
          <p:cNvPr id="54" name="Down Arrow 53"/>
          <p:cNvSpPr/>
          <p:nvPr/>
        </p:nvSpPr>
        <p:spPr>
          <a:xfrm>
            <a:off x="3491880" y="5589240"/>
            <a:ext cx="484632" cy="288032"/>
          </a:xfrm>
          <a:prstGeom prst="downArrow">
            <a:avLst/>
          </a:prstGeom>
          <a:noFill/>
          <a:ln w="254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GB"/>
          </a:p>
        </p:txBody>
      </p:sp>
      <p:sp>
        <p:nvSpPr>
          <p:cNvPr id="56" name="TextBox 55"/>
          <p:cNvSpPr txBox="1"/>
          <p:nvPr/>
        </p:nvSpPr>
        <p:spPr>
          <a:xfrm>
            <a:off x="5004048" y="1268760"/>
            <a:ext cx="2160240" cy="461665"/>
          </a:xfrm>
          <a:prstGeom prst="rect">
            <a:avLst/>
          </a:prstGeom>
          <a:noFill/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200" b="1" dirty="0"/>
              <a:t>Special Considerations with comorbidities</a:t>
            </a:r>
          </a:p>
        </p:txBody>
      </p:sp>
      <p:sp>
        <p:nvSpPr>
          <p:cNvPr id="57" name="TextBox 56"/>
          <p:cNvSpPr txBox="1"/>
          <p:nvPr/>
        </p:nvSpPr>
        <p:spPr>
          <a:xfrm>
            <a:off x="5004048" y="1988840"/>
            <a:ext cx="2160240" cy="246221"/>
          </a:xfrm>
          <a:prstGeom prst="rect">
            <a:avLst/>
          </a:prstGeom>
          <a:solidFill>
            <a:srgbClr val="FFFF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ACE-I should be first line in Diabetes</a:t>
            </a:r>
          </a:p>
        </p:txBody>
      </p:sp>
      <p:sp>
        <p:nvSpPr>
          <p:cNvPr id="59" name="TextBox 58"/>
          <p:cNvSpPr txBox="1"/>
          <p:nvPr/>
        </p:nvSpPr>
        <p:spPr>
          <a:xfrm>
            <a:off x="5004048" y="2564904"/>
            <a:ext cx="2160240" cy="246221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ACE-I should be first line in CKD</a:t>
            </a:r>
          </a:p>
        </p:txBody>
      </p:sp>
      <p:sp>
        <p:nvSpPr>
          <p:cNvPr id="61" name="TextBox 60"/>
          <p:cNvSpPr txBox="1"/>
          <p:nvPr/>
        </p:nvSpPr>
        <p:spPr>
          <a:xfrm>
            <a:off x="5004048" y="3140968"/>
            <a:ext cx="2160240" cy="400110"/>
          </a:xfrm>
          <a:prstGeom prst="rect">
            <a:avLst/>
          </a:prstGeom>
          <a:solidFill>
            <a:srgbClr val="008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 err="1"/>
              <a:t>Dilitiazem</a:t>
            </a:r>
            <a:r>
              <a:rPr lang="en-US" sz="1000" b="1" dirty="0"/>
              <a:t> should be used in CKD over DHP</a:t>
            </a:r>
          </a:p>
        </p:txBody>
      </p:sp>
      <p:sp>
        <p:nvSpPr>
          <p:cNvPr id="63" name="TextBox 62"/>
          <p:cNvSpPr txBox="1"/>
          <p:nvPr/>
        </p:nvSpPr>
        <p:spPr>
          <a:xfrm>
            <a:off x="5004048" y="3717032"/>
            <a:ext cx="2160240" cy="400110"/>
          </a:xfrm>
          <a:prstGeom prst="rect">
            <a:avLst/>
          </a:prstGeom>
          <a:solidFill>
            <a:srgbClr val="3366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After ACE-I a beta-blocker should be second line in those with LVSD</a:t>
            </a:r>
          </a:p>
        </p:txBody>
      </p:sp>
      <p:sp>
        <p:nvSpPr>
          <p:cNvPr id="67" name="TextBox 66"/>
          <p:cNvSpPr txBox="1"/>
          <p:nvPr/>
        </p:nvSpPr>
        <p:spPr>
          <a:xfrm>
            <a:off x="5004048" y="5157192"/>
            <a:ext cx="2160240" cy="400110"/>
          </a:xfrm>
          <a:prstGeom prst="rect">
            <a:avLst/>
          </a:prstGeom>
          <a:solidFill>
            <a:schemeClr val="accent4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A beta blocker or </a:t>
            </a:r>
            <a:r>
              <a:rPr lang="en-US" sz="1000" b="1" dirty="0" err="1"/>
              <a:t>Diltiazem</a:t>
            </a:r>
            <a:r>
              <a:rPr lang="en-US" sz="1000" b="1" dirty="0"/>
              <a:t> should be first line in those with IHD</a:t>
            </a:r>
          </a:p>
        </p:txBody>
      </p:sp>
      <p:sp>
        <p:nvSpPr>
          <p:cNvPr id="68" name="TextBox 67"/>
          <p:cNvSpPr txBox="1"/>
          <p:nvPr/>
        </p:nvSpPr>
        <p:spPr>
          <a:xfrm>
            <a:off x="5004048" y="5877272"/>
            <a:ext cx="2160240" cy="707886"/>
          </a:xfrm>
          <a:prstGeom prst="rect">
            <a:avLst/>
          </a:prstGeom>
          <a:solidFill>
            <a:srgbClr val="FF0000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All with AF and hypertension should be advised of the benefits of Anticoagulation in stroke prevention</a:t>
            </a:r>
          </a:p>
          <a:p>
            <a:pPr algn="ctr"/>
            <a:endParaRPr lang="en-US" sz="1000" b="1" dirty="0"/>
          </a:p>
        </p:txBody>
      </p:sp>
      <p:sp>
        <p:nvSpPr>
          <p:cNvPr id="70" name="TextBox 69"/>
          <p:cNvSpPr txBox="1"/>
          <p:nvPr/>
        </p:nvSpPr>
        <p:spPr>
          <a:xfrm>
            <a:off x="5004048" y="4437112"/>
            <a:ext cx="2160240" cy="553998"/>
          </a:xfrm>
          <a:prstGeom prst="rect">
            <a:avLst/>
          </a:prstGeom>
          <a:solidFill>
            <a:srgbClr val="3366FF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1000" b="1" dirty="0"/>
              <a:t>After ACE-I &amp; beta-blocker an MRA should be third line in those with LVSD</a:t>
            </a:r>
          </a:p>
        </p:txBody>
      </p:sp>
      <p:sp>
        <p:nvSpPr>
          <p:cNvPr id="71" name="TextBox 70"/>
          <p:cNvSpPr txBox="1"/>
          <p:nvPr/>
        </p:nvSpPr>
        <p:spPr>
          <a:xfrm>
            <a:off x="7308304" y="1268760"/>
            <a:ext cx="1728192" cy="5170646"/>
          </a:xfrm>
          <a:prstGeom prst="rect">
            <a:avLst/>
          </a:prstGeom>
          <a:noFill/>
          <a:ln w="12700">
            <a:solidFill>
              <a:schemeClr val="tx1"/>
            </a:solidFill>
            <a:prstDash val="solid"/>
          </a:ln>
        </p:spPr>
        <p:txBody>
          <a:bodyPr wrap="square" rtlCol="0">
            <a:spAutoFit/>
          </a:bodyPr>
          <a:lstStyle/>
          <a:p>
            <a:r>
              <a:rPr lang="en-GB" sz="1000" b="1" dirty="0"/>
              <a:t>Note</a:t>
            </a:r>
            <a:endParaRPr lang="en-GB" sz="1000" dirty="0"/>
          </a:p>
          <a:p>
            <a:r>
              <a:rPr lang="en-GB" sz="1000" dirty="0"/>
              <a:t>There is a good evidence base that aggressive blood pressure control and rapid control of the blood pressure improved prognosis as regards cardiovascular health</a:t>
            </a:r>
          </a:p>
          <a:p>
            <a:endParaRPr lang="en-GB" sz="1000" dirty="0"/>
          </a:p>
          <a:p>
            <a:r>
              <a:rPr lang="en-GB" sz="1000" dirty="0"/>
              <a:t>There is an attitude that less medication is better but there is little evidence base to support this.</a:t>
            </a:r>
          </a:p>
          <a:p>
            <a:endParaRPr lang="en-GB" sz="1000" dirty="0"/>
          </a:p>
          <a:p>
            <a:r>
              <a:rPr lang="en-GB" sz="1000" dirty="0"/>
              <a:t>This protocol supports the ‘poly pill hypothesis’ that intervention with multiple evidence based preventive medication to a whole population is of more value that gradual and incomplete management of the individual</a:t>
            </a:r>
          </a:p>
          <a:p>
            <a:endParaRPr lang="en-GB" sz="1000" dirty="0"/>
          </a:p>
          <a:p>
            <a:r>
              <a:rPr lang="en-GB" sz="1000" dirty="0"/>
              <a:t>Clearly this should be supported with lifestyle advice, weight control, exercise and the use of Statin intervention in line with JBS3</a:t>
            </a:r>
          </a:p>
          <a:p>
            <a:endParaRPr lang="en-GB" sz="1000" dirty="0"/>
          </a:p>
          <a:p>
            <a:r>
              <a:rPr lang="en-GB" sz="1000" dirty="0"/>
              <a:t>Active promotion of </a:t>
            </a:r>
            <a:r>
              <a:rPr lang="en-GB" sz="1000" dirty="0" err="1"/>
              <a:t>Atrovastatin</a:t>
            </a:r>
            <a:r>
              <a:rPr lang="en-GB" sz="1000" dirty="0"/>
              <a:t> 40mg in addition </a:t>
            </a:r>
            <a:r>
              <a:rPr lang="en-GB" sz="1000"/>
              <a:t>is supported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561705602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43</TotalTime>
  <Words>317</Words>
  <Application>Microsoft Office PowerPoint</Application>
  <PresentationFormat>On-screen Show (4:3)</PresentationFormat>
  <Paragraphs>47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Office Theme</vt:lpstr>
      <vt:lpstr>PowerPoint Presentation</vt:lpstr>
    </vt:vector>
  </TitlesOfParts>
  <Company>Westcliffe Medical Practice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Matthew Fay</dc:creator>
  <cp:lastModifiedBy>Ramesh Mehay</cp:lastModifiedBy>
  <cp:revision>9</cp:revision>
  <dcterms:created xsi:type="dcterms:W3CDTF">2015-07-28T08:46:52Z</dcterms:created>
  <dcterms:modified xsi:type="dcterms:W3CDTF">2016-04-30T00:59:00Z</dcterms:modified>
</cp:coreProperties>
</file>