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1132" r:id="rId2"/>
    <p:sldId id="1147" r:id="rId3"/>
    <p:sldId id="31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05" autoAdjust="0"/>
    <p:restoredTop sz="94673"/>
  </p:normalViewPr>
  <p:slideViewPr>
    <p:cSldViewPr snapToGrid="0" snapToObjects="1">
      <p:cViewPr>
        <p:scale>
          <a:sx n="75" d="100"/>
          <a:sy n="75" d="100"/>
        </p:scale>
        <p:origin x="1638" y="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Elbow Connector 60"/>
          <p:cNvCxnSpPr>
            <a:cxnSpLocks/>
            <a:endCxn id="42" idx="1"/>
          </p:cNvCxnSpPr>
          <p:nvPr/>
        </p:nvCxnSpPr>
        <p:spPr>
          <a:xfrm>
            <a:off x="10039583" y="1751480"/>
            <a:ext cx="299068" cy="51861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3271" y="155142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Symptoms present at the time of presentation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38347" y="155142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Symptoms include chest pain or pre-syncope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238347" y="957085"/>
            <a:ext cx="1726008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Call urgent paramedic ambulance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63423" y="155142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Undertake an immediate </a:t>
            </a:r>
          </a:p>
          <a:p>
            <a:pPr algn="ctr"/>
            <a:r>
              <a:rPr lang="en-US" sz="1000" dirty="0"/>
              <a:t>ECG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88499" y="155142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Is there a </a:t>
            </a:r>
          </a:p>
          <a:p>
            <a:pPr algn="ctr"/>
            <a:r>
              <a:rPr lang="en-US" sz="1000" dirty="0"/>
              <a:t>Broad complex tachycardia?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88499" y="959130"/>
            <a:ext cx="1726008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Call urgent paramedic ambulance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38651" y="1629588"/>
            <a:ext cx="1726008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Sinus tachycardia</a:t>
            </a:r>
            <a:endParaRPr lang="en-US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338651" y="1112192"/>
            <a:ext cx="1726008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Atrial Fibrillation/Flutter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337901" y="599016"/>
            <a:ext cx="1726008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Follow AF protocol</a:t>
            </a:r>
          </a:p>
        </p:txBody>
      </p:sp>
      <p:cxnSp>
        <p:nvCxnSpPr>
          <p:cNvPr id="50" name="Straight Arrow Connector 49"/>
          <p:cNvCxnSpPr>
            <a:stCxn id="31" idx="3"/>
            <a:endCxn id="32" idx="1"/>
          </p:cNvCxnSpPr>
          <p:nvPr/>
        </p:nvCxnSpPr>
        <p:spPr>
          <a:xfrm>
            <a:off x="1939279" y="1751480"/>
            <a:ext cx="29906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2" idx="3"/>
            <a:endCxn id="34" idx="1"/>
          </p:cNvCxnSpPr>
          <p:nvPr/>
        </p:nvCxnSpPr>
        <p:spPr>
          <a:xfrm>
            <a:off x="3964355" y="1751480"/>
            <a:ext cx="29906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34" idx="3"/>
            <a:endCxn id="35" idx="1"/>
          </p:cNvCxnSpPr>
          <p:nvPr/>
        </p:nvCxnSpPr>
        <p:spPr>
          <a:xfrm>
            <a:off x="5989431" y="1751480"/>
            <a:ext cx="29906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cxnSpLocks/>
            <a:stCxn id="35" idx="3"/>
            <a:endCxn id="118" idx="1"/>
          </p:cNvCxnSpPr>
          <p:nvPr/>
        </p:nvCxnSpPr>
        <p:spPr>
          <a:xfrm>
            <a:off x="8014507" y="1751480"/>
            <a:ext cx="29906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/>
            <a:endCxn id="39" idx="1"/>
          </p:cNvCxnSpPr>
          <p:nvPr/>
        </p:nvCxnSpPr>
        <p:spPr>
          <a:xfrm>
            <a:off x="10039583" y="1751480"/>
            <a:ext cx="299068" cy="1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cxnSpLocks/>
            <a:endCxn id="40" idx="1"/>
          </p:cNvCxnSpPr>
          <p:nvPr/>
        </p:nvCxnSpPr>
        <p:spPr>
          <a:xfrm flipV="1">
            <a:off x="10039583" y="1235303"/>
            <a:ext cx="299068" cy="516177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0" idx="0"/>
            <a:endCxn id="41" idx="2"/>
          </p:cNvCxnSpPr>
          <p:nvPr/>
        </p:nvCxnSpPr>
        <p:spPr>
          <a:xfrm flipH="1" flipV="1">
            <a:off x="11200905" y="845237"/>
            <a:ext cx="750" cy="2669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32" idx="0"/>
            <a:endCxn id="33" idx="2"/>
          </p:cNvCxnSpPr>
          <p:nvPr/>
        </p:nvCxnSpPr>
        <p:spPr>
          <a:xfrm flipV="1">
            <a:off x="3101351" y="1357195"/>
            <a:ext cx="0" cy="194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35" idx="0"/>
            <a:endCxn id="37" idx="2"/>
          </p:cNvCxnSpPr>
          <p:nvPr/>
        </p:nvCxnSpPr>
        <p:spPr>
          <a:xfrm flipV="1">
            <a:off x="7151503" y="1359240"/>
            <a:ext cx="0" cy="192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5" idx="2"/>
            <a:endCxn id="31" idx="0"/>
          </p:cNvCxnSpPr>
          <p:nvPr/>
        </p:nvCxnSpPr>
        <p:spPr>
          <a:xfrm>
            <a:off x="1076275" y="1357195"/>
            <a:ext cx="0" cy="194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7952" y="1568142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174790" y="1357491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1231741" y="853804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YES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131892" y="1356704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YES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A3402F1A-4907-664D-8DAA-D6E5D69D24B9}"/>
              </a:ext>
            </a:extLst>
          </p:cNvPr>
          <p:cNvSpPr/>
          <p:nvPr/>
        </p:nvSpPr>
        <p:spPr>
          <a:xfrm>
            <a:off x="8313576" y="155142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The ECG reveals: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3186588" y="262181"/>
            <a:ext cx="5836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Pathway for the management of Palpitations in Primary 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271" y="208857"/>
            <a:ext cx="1726008" cy="5539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Patient presents symptoms of Palpitations</a:t>
            </a:r>
          </a:p>
          <a:p>
            <a:pPr algn="ctr"/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213271" y="95708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Take a history and examination</a:t>
            </a:r>
          </a:p>
        </p:txBody>
      </p:sp>
      <p:cxnSp>
        <p:nvCxnSpPr>
          <p:cNvPr id="77" name="Straight Arrow Connector 76"/>
          <p:cNvCxnSpPr>
            <a:stCxn id="4" idx="2"/>
            <a:endCxn id="5" idx="0"/>
          </p:cNvCxnSpPr>
          <p:nvPr/>
        </p:nvCxnSpPr>
        <p:spPr>
          <a:xfrm>
            <a:off x="1076275" y="762855"/>
            <a:ext cx="0" cy="194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0338651" y="2146984"/>
            <a:ext cx="1726008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Narrow complex tachycardia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338651" y="2670332"/>
            <a:ext cx="1726008" cy="2462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Try Vagal maneuvers </a:t>
            </a:r>
            <a:endParaRPr lang="en-US" sz="1000" dirty="0"/>
          </a:p>
        </p:txBody>
      </p:sp>
      <p:sp>
        <p:nvSpPr>
          <p:cNvPr id="44" name="TextBox 43"/>
          <p:cNvSpPr txBox="1"/>
          <p:nvPr/>
        </p:nvSpPr>
        <p:spPr>
          <a:xfrm>
            <a:off x="7259049" y="3047970"/>
            <a:ext cx="1809983" cy="40011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Vagal maneuvers successful</a:t>
            </a:r>
          </a:p>
          <a:p>
            <a:pPr algn="ctr"/>
            <a:r>
              <a:rPr lang="en-US" sz="1000" dirty="0"/>
              <a:t>Refer to </a:t>
            </a:r>
            <a:r>
              <a:rPr lang="en-US" sz="1000" dirty="0" err="1"/>
              <a:t>GPwSI</a:t>
            </a:r>
            <a:r>
              <a:rPr lang="en-US" sz="1000" dirty="0"/>
              <a:t> cardiology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259049" y="2232561"/>
            <a:ext cx="1809983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Vagal maneuvers unsuccessful</a:t>
            </a:r>
          </a:p>
          <a:p>
            <a:pPr algn="ctr"/>
            <a:r>
              <a:rPr lang="en-US" sz="1000" dirty="0"/>
              <a:t>Refer MAU/discuss cardiology</a:t>
            </a:r>
          </a:p>
        </p:txBody>
      </p:sp>
      <p:cxnSp>
        <p:nvCxnSpPr>
          <p:cNvPr id="67" name="Straight Arrow Connector 66"/>
          <p:cNvCxnSpPr>
            <a:stCxn id="42" idx="2"/>
            <a:endCxn id="43" idx="0"/>
          </p:cNvCxnSpPr>
          <p:nvPr/>
        </p:nvCxnSpPr>
        <p:spPr>
          <a:xfrm>
            <a:off x="11201655" y="2393205"/>
            <a:ext cx="0" cy="27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43" idx="1"/>
            <a:endCxn id="45" idx="3"/>
          </p:cNvCxnSpPr>
          <p:nvPr/>
        </p:nvCxnSpPr>
        <p:spPr>
          <a:xfrm rot="10800000">
            <a:off x="9069033" y="2432617"/>
            <a:ext cx="1269619" cy="360827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43" idx="1"/>
            <a:endCxn id="44" idx="3"/>
          </p:cNvCxnSpPr>
          <p:nvPr/>
        </p:nvCxnSpPr>
        <p:spPr>
          <a:xfrm rot="10800000" flipV="1">
            <a:off x="9069033" y="2793443"/>
            <a:ext cx="1269619" cy="45458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1231741" y="2424046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YES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13271" y="2145765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Investigations</a:t>
            </a:r>
          </a:p>
          <a:p>
            <a:pPr algn="ctr"/>
            <a:r>
              <a:rPr lang="en-US" sz="1000" dirty="0"/>
              <a:t>Bloods, 12 lead ECG</a:t>
            </a:r>
          </a:p>
        </p:txBody>
      </p:sp>
      <p:cxnSp>
        <p:nvCxnSpPr>
          <p:cNvPr id="106" name="Straight Arrow Connector 105"/>
          <p:cNvCxnSpPr>
            <a:cxnSpLocks/>
            <a:stCxn id="80" idx="2"/>
            <a:endCxn id="120" idx="0"/>
          </p:cNvCxnSpPr>
          <p:nvPr/>
        </p:nvCxnSpPr>
        <p:spPr>
          <a:xfrm>
            <a:off x="1076275" y="2545875"/>
            <a:ext cx="0" cy="1967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7DD12AC-E3FA-CA4F-90A0-33ABA6712E7A}"/>
              </a:ext>
            </a:extLst>
          </p:cNvPr>
          <p:cNvSpPr/>
          <p:nvPr/>
        </p:nvSpPr>
        <p:spPr>
          <a:xfrm>
            <a:off x="213271" y="2742577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12 Lead ECG abnormal?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238347" y="3258818"/>
            <a:ext cx="1726008" cy="24622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Pre-excitation suspected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238347" y="2373154"/>
            <a:ext cx="1726008" cy="24622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Broad complex QRS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238347" y="2815986"/>
            <a:ext cx="1726008" cy="24622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Suggestion of LVH/Strain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238535" y="2450098"/>
            <a:ext cx="1726008" cy="55399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Refer to </a:t>
            </a:r>
            <a:r>
              <a:rPr lang="en-US" sz="1000" dirty="0" err="1"/>
              <a:t>PwSI</a:t>
            </a:r>
            <a:r>
              <a:rPr lang="en-US" sz="1000" dirty="0"/>
              <a:t>/cardiology but request an echocardiogram before review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238535" y="3256005"/>
            <a:ext cx="1726008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Refer to Palpitation Pathway</a:t>
            </a:r>
          </a:p>
        </p:txBody>
      </p: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5C6EA36-B26F-BE44-9BDD-0F7FF1435790}"/>
              </a:ext>
            </a:extLst>
          </p:cNvPr>
          <p:cNvCxnSpPr>
            <a:cxnSpLocks/>
            <a:stCxn id="83" idx="3"/>
            <a:endCxn id="95" idx="1"/>
          </p:cNvCxnSpPr>
          <p:nvPr/>
        </p:nvCxnSpPr>
        <p:spPr>
          <a:xfrm>
            <a:off x="3964355" y="2496265"/>
            <a:ext cx="274180" cy="23083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264DEF25-2DD2-7D45-97C7-1B9B12C50669}"/>
              </a:ext>
            </a:extLst>
          </p:cNvPr>
          <p:cNvCxnSpPr>
            <a:stCxn id="84" idx="3"/>
            <a:endCxn id="95" idx="1"/>
          </p:cNvCxnSpPr>
          <p:nvPr/>
        </p:nvCxnSpPr>
        <p:spPr>
          <a:xfrm flipV="1">
            <a:off x="3964355" y="2727097"/>
            <a:ext cx="274180" cy="21200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cxnSpLocks/>
            <a:endCxn id="84" idx="1"/>
          </p:cNvCxnSpPr>
          <p:nvPr/>
        </p:nvCxnSpPr>
        <p:spPr>
          <a:xfrm flipV="1">
            <a:off x="1939279" y="2939097"/>
            <a:ext cx="299068" cy="10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cxnSpLocks/>
            <a:endCxn id="82" idx="1"/>
          </p:cNvCxnSpPr>
          <p:nvPr/>
        </p:nvCxnSpPr>
        <p:spPr>
          <a:xfrm>
            <a:off x="1939279" y="2940160"/>
            <a:ext cx="299068" cy="44176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>
            <a:cxnSpLocks/>
            <a:endCxn id="83" idx="1"/>
          </p:cNvCxnSpPr>
          <p:nvPr/>
        </p:nvCxnSpPr>
        <p:spPr>
          <a:xfrm flipV="1">
            <a:off x="1939279" y="2496265"/>
            <a:ext cx="299068" cy="44389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13271" y="3257766"/>
            <a:ext cx="1726008" cy="2462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Normal</a:t>
            </a:r>
          </a:p>
        </p:txBody>
      </p:sp>
      <p:cxnSp>
        <p:nvCxnSpPr>
          <p:cNvPr id="108" name="Straight Arrow Connector 107"/>
          <p:cNvCxnSpPr>
            <a:cxnSpLocks/>
            <a:endCxn id="90" idx="0"/>
          </p:cNvCxnSpPr>
          <p:nvPr/>
        </p:nvCxnSpPr>
        <p:spPr>
          <a:xfrm>
            <a:off x="1076275" y="3140215"/>
            <a:ext cx="0" cy="1175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13271" y="3693354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High risk factors present in history of ECG?</a:t>
            </a:r>
            <a:endParaRPr lang="en-US" sz="1000" dirty="0"/>
          </a:p>
        </p:txBody>
      </p:sp>
      <p:sp>
        <p:nvSpPr>
          <p:cNvPr id="111" name="TextBox 110"/>
          <p:cNvSpPr txBox="1"/>
          <p:nvPr/>
        </p:nvSpPr>
        <p:spPr>
          <a:xfrm>
            <a:off x="2238347" y="3693354"/>
            <a:ext cx="1726008" cy="40011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Refer to </a:t>
            </a:r>
            <a:r>
              <a:rPr lang="en-US" sz="1000" dirty="0" err="1"/>
              <a:t>GPwSI</a:t>
            </a:r>
            <a:r>
              <a:rPr lang="en-US" sz="1000" dirty="0"/>
              <a:t> or Inherited Cardiac Conditions Unit</a:t>
            </a:r>
          </a:p>
        </p:txBody>
      </p:sp>
      <p:cxnSp>
        <p:nvCxnSpPr>
          <p:cNvPr id="113" name="Straight Arrow Connector 112"/>
          <p:cNvCxnSpPr>
            <a:stCxn id="90" idx="2"/>
            <a:endCxn id="109" idx="0"/>
          </p:cNvCxnSpPr>
          <p:nvPr/>
        </p:nvCxnSpPr>
        <p:spPr>
          <a:xfrm>
            <a:off x="1076275" y="3503987"/>
            <a:ext cx="0" cy="189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109" idx="3"/>
            <a:endCxn id="111" idx="1"/>
          </p:cNvCxnSpPr>
          <p:nvPr/>
        </p:nvCxnSpPr>
        <p:spPr>
          <a:xfrm>
            <a:off x="1939279" y="3893409"/>
            <a:ext cx="29906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917952" y="3706133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cxnSp>
        <p:nvCxnSpPr>
          <p:cNvPr id="102" name="Straight Arrow Connector 101"/>
          <p:cNvCxnSpPr>
            <a:stCxn id="82" idx="3"/>
            <a:endCxn id="100" idx="1"/>
          </p:cNvCxnSpPr>
          <p:nvPr/>
        </p:nvCxnSpPr>
        <p:spPr>
          <a:xfrm flipV="1">
            <a:off x="3964355" y="3379116"/>
            <a:ext cx="274180" cy="28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/>
          <p:cNvSpPr/>
          <p:nvPr/>
        </p:nvSpPr>
        <p:spPr>
          <a:xfrm>
            <a:off x="6327467" y="4089932"/>
            <a:ext cx="3662339" cy="2019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1600" dirty="0"/>
              <a:t>High Risk Factors with palpitations</a:t>
            </a:r>
          </a:p>
          <a:p>
            <a:pPr algn="ctr"/>
            <a:endParaRPr lang="en-GB" altLang="en-US" sz="1600" dirty="0"/>
          </a:p>
          <a:p>
            <a:pPr>
              <a:buFont typeface="Arial" charset="0"/>
              <a:buChar char="•"/>
            </a:pPr>
            <a:r>
              <a:rPr lang="en-GB" altLang="en-US" sz="1600" dirty="0"/>
              <a:t>Palpitation during exercise</a:t>
            </a:r>
          </a:p>
          <a:p>
            <a:pPr>
              <a:buFont typeface="Arial" charset="0"/>
              <a:buChar char="•"/>
            </a:pPr>
            <a:r>
              <a:rPr lang="en-GB" altLang="en-US" sz="1600" dirty="0"/>
              <a:t>Palpitations with syncope/near syncope</a:t>
            </a:r>
          </a:p>
          <a:p>
            <a:pPr>
              <a:buFont typeface="Arial" charset="0"/>
              <a:buChar char="•"/>
            </a:pPr>
            <a:r>
              <a:rPr lang="en-GB" altLang="en-US" sz="1600" dirty="0"/>
              <a:t>High risk structural heart disease</a:t>
            </a:r>
          </a:p>
          <a:p>
            <a:pPr>
              <a:buFont typeface="Arial" charset="0"/>
              <a:buChar char="•"/>
            </a:pPr>
            <a:r>
              <a:rPr lang="en-GB" altLang="en-US" sz="1600" dirty="0" err="1"/>
              <a:t>FHx</a:t>
            </a:r>
            <a:r>
              <a:rPr lang="en-GB" altLang="en-US" sz="1600" dirty="0"/>
              <a:t> of inheritable heart disease</a:t>
            </a:r>
          </a:p>
          <a:p>
            <a:pPr>
              <a:buFont typeface="Arial" charset="0"/>
              <a:buChar char="•"/>
            </a:pPr>
            <a:r>
              <a:rPr lang="en-GB" altLang="en-US" sz="1600" dirty="0"/>
              <a:t>High degree AV block</a:t>
            </a:r>
          </a:p>
          <a:p>
            <a:endParaRPr lang="en-US" sz="1600" dirty="0"/>
          </a:p>
        </p:txBody>
      </p:sp>
      <p:cxnSp>
        <p:nvCxnSpPr>
          <p:cNvPr id="125" name="Straight Arrow Connector 124"/>
          <p:cNvCxnSpPr>
            <a:stCxn id="109" idx="2"/>
            <a:endCxn id="116" idx="0"/>
          </p:cNvCxnSpPr>
          <p:nvPr/>
        </p:nvCxnSpPr>
        <p:spPr>
          <a:xfrm>
            <a:off x="1076275" y="4093464"/>
            <a:ext cx="0" cy="2000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4238535" y="5479431"/>
            <a:ext cx="1726008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Discuss ectopy as possible diagnosis. Consider echo</a:t>
            </a:r>
          </a:p>
        </p:txBody>
      </p:sp>
      <p:cxnSp>
        <p:nvCxnSpPr>
          <p:cNvPr id="134" name="Straight Arrow Connector 133"/>
          <p:cNvCxnSpPr>
            <a:cxnSpLocks/>
            <a:stCxn id="126" idx="2"/>
            <a:endCxn id="107" idx="0"/>
          </p:cNvCxnSpPr>
          <p:nvPr/>
        </p:nvCxnSpPr>
        <p:spPr>
          <a:xfrm>
            <a:off x="1076275" y="5293793"/>
            <a:ext cx="0" cy="189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>
            <a:cxnSpLocks/>
            <a:stCxn id="107" idx="3"/>
            <a:endCxn id="112" idx="1"/>
          </p:cNvCxnSpPr>
          <p:nvPr/>
        </p:nvCxnSpPr>
        <p:spPr>
          <a:xfrm flipV="1">
            <a:off x="1939279" y="5681579"/>
            <a:ext cx="299068" cy="14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cxnSpLocks/>
            <a:stCxn id="112" idx="3"/>
            <a:endCxn id="130" idx="1"/>
          </p:cNvCxnSpPr>
          <p:nvPr/>
        </p:nvCxnSpPr>
        <p:spPr>
          <a:xfrm flipV="1">
            <a:off x="3964355" y="5679486"/>
            <a:ext cx="274180" cy="20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213271" y="6168305"/>
            <a:ext cx="1726008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Refer to Palpitation Pathway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4241059" y="6094010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Patient wishes to know for sure the cause of palpitations</a:t>
            </a:r>
          </a:p>
        </p:txBody>
      </p:sp>
      <p:cxnSp>
        <p:nvCxnSpPr>
          <p:cNvPr id="144" name="Straight Arrow Connector 143"/>
          <p:cNvCxnSpPr>
            <a:stCxn id="130" idx="2"/>
            <a:endCxn id="142" idx="0"/>
          </p:cNvCxnSpPr>
          <p:nvPr/>
        </p:nvCxnSpPr>
        <p:spPr>
          <a:xfrm>
            <a:off x="5101539" y="5879541"/>
            <a:ext cx="2524" cy="2144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stCxn id="142" idx="1"/>
            <a:endCxn id="141" idx="3"/>
          </p:cNvCxnSpPr>
          <p:nvPr/>
        </p:nvCxnSpPr>
        <p:spPr>
          <a:xfrm flipH="1" flipV="1">
            <a:off x="1939279" y="6291416"/>
            <a:ext cx="2301780" cy="26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cxnSpLocks/>
            <a:stCxn id="107" idx="2"/>
            <a:endCxn id="141" idx="0"/>
          </p:cNvCxnSpPr>
          <p:nvPr/>
        </p:nvCxnSpPr>
        <p:spPr>
          <a:xfrm>
            <a:off x="1076275" y="5883083"/>
            <a:ext cx="0" cy="2852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1918254" y="5472877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076275" y="5898336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0452D29-F62C-1342-A1EA-435959298629}"/>
              </a:ext>
            </a:extLst>
          </p:cNvPr>
          <p:cNvSpPr txBox="1"/>
          <p:nvPr/>
        </p:nvSpPr>
        <p:spPr>
          <a:xfrm>
            <a:off x="2912053" y="6109253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E944F4E-9082-3B4B-AAC8-A73DBA68E339}"/>
              </a:ext>
            </a:extLst>
          </p:cNvPr>
          <p:cNvSpPr/>
          <p:nvPr/>
        </p:nvSpPr>
        <p:spPr>
          <a:xfrm>
            <a:off x="213271" y="5482973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Recurrent problem?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67F8A8D4-492F-9948-A354-4E81586DFCFD}"/>
              </a:ext>
            </a:extLst>
          </p:cNvPr>
          <p:cNvSpPr/>
          <p:nvPr/>
        </p:nvSpPr>
        <p:spPr>
          <a:xfrm>
            <a:off x="2238347" y="5481524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History of “skipped beats”?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213271" y="4293519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Symptoms suggestive of Atrial Fibrillation?</a:t>
            </a:r>
          </a:p>
        </p:txBody>
      </p:sp>
      <p:cxnSp>
        <p:nvCxnSpPr>
          <p:cNvPr id="119" name="Straight Arrow Connector 118"/>
          <p:cNvCxnSpPr>
            <a:cxnSpLocks/>
            <a:stCxn id="116" idx="3"/>
            <a:endCxn id="6" idx="1"/>
          </p:cNvCxnSpPr>
          <p:nvPr/>
        </p:nvCxnSpPr>
        <p:spPr>
          <a:xfrm>
            <a:off x="1939279" y="4493574"/>
            <a:ext cx="287886" cy="4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907807" y="4314085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EFC2E8-0E83-EF48-95E8-C65EA5E163CE}"/>
              </a:ext>
            </a:extLst>
          </p:cNvPr>
          <p:cNvSpPr/>
          <p:nvPr/>
        </p:nvSpPr>
        <p:spPr>
          <a:xfrm>
            <a:off x="2227165" y="4297869"/>
            <a:ext cx="1726008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Follow AF Protocol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213271" y="4893683"/>
            <a:ext cx="17260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Single episode or recurrent problems?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238347" y="4893683"/>
            <a:ext cx="1726008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Single episode:</a:t>
            </a:r>
          </a:p>
          <a:p>
            <a:pPr algn="ctr"/>
            <a:r>
              <a:rPr lang="en-US" sz="1000" dirty="0"/>
              <a:t>REASSURE</a:t>
            </a:r>
          </a:p>
        </p:txBody>
      </p:sp>
      <p:cxnSp>
        <p:nvCxnSpPr>
          <p:cNvPr id="132" name="Straight Arrow Connector 131"/>
          <p:cNvCxnSpPr>
            <a:stCxn id="116" idx="2"/>
            <a:endCxn id="126" idx="0"/>
          </p:cNvCxnSpPr>
          <p:nvPr/>
        </p:nvCxnSpPr>
        <p:spPr>
          <a:xfrm>
            <a:off x="1076275" y="4693629"/>
            <a:ext cx="0" cy="2000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>
            <a:stCxn id="126" idx="3"/>
            <a:endCxn id="127" idx="1"/>
          </p:cNvCxnSpPr>
          <p:nvPr/>
        </p:nvCxnSpPr>
        <p:spPr>
          <a:xfrm>
            <a:off x="1939279" y="5093738"/>
            <a:ext cx="29906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918254" y="4863040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YES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10337901" y="4074689"/>
            <a:ext cx="1726758" cy="2019321"/>
          </a:xfrm>
          <a:prstGeom prst="rect">
            <a:avLst/>
          </a:prstGeom>
          <a:solidFill>
            <a:srgbClr val="942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Remember!</a:t>
            </a:r>
          </a:p>
          <a:p>
            <a:pPr algn="ctr"/>
            <a:endParaRPr lang="en-US" sz="1000" dirty="0"/>
          </a:p>
          <a:p>
            <a:pPr algn="ctr"/>
            <a:r>
              <a:rPr lang="en-US" sz="1600" dirty="0"/>
              <a:t>50% of people with palpitations do not have cardiac dysrhythmia</a:t>
            </a:r>
          </a:p>
        </p:txBody>
      </p:sp>
      <p:cxnSp>
        <p:nvCxnSpPr>
          <p:cNvPr id="104" name="Straight Arrow Connector 103"/>
          <p:cNvCxnSpPr>
            <a:stCxn id="31" idx="2"/>
            <a:endCxn id="80" idx="0"/>
          </p:cNvCxnSpPr>
          <p:nvPr/>
        </p:nvCxnSpPr>
        <p:spPr>
          <a:xfrm>
            <a:off x="1076275" y="1951535"/>
            <a:ext cx="0" cy="194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79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B52C75-032C-BF44-8DE5-A1B077D36039}"/>
              </a:ext>
            </a:extLst>
          </p:cNvPr>
          <p:cNvSpPr/>
          <p:nvPr/>
        </p:nvSpPr>
        <p:spPr>
          <a:xfrm>
            <a:off x="3896233" y="147584"/>
            <a:ext cx="2094484" cy="475254"/>
          </a:xfrm>
          <a:prstGeom prst="rect">
            <a:avLst/>
          </a:prstGeom>
          <a:solidFill>
            <a:srgbClr val="942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Suffers from Palpitations</a:t>
            </a:r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id="{998A5943-B6CA-294B-AED9-9844E7A0D715}"/>
              </a:ext>
            </a:extLst>
          </p:cNvPr>
          <p:cNvSpPr txBox="1">
            <a:spLocks/>
          </p:cNvSpPr>
          <p:nvPr/>
        </p:nvSpPr>
        <p:spPr>
          <a:xfrm>
            <a:off x="7628895" y="73766"/>
            <a:ext cx="4345431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Palpitation Pathway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96A0B13-85A6-7847-BABE-07442CF0290E}"/>
              </a:ext>
            </a:extLst>
          </p:cNvPr>
          <p:cNvSpPr/>
          <p:nvPr/>
        </p:nvSpPr>
        <p:spPr>
          <a:xfrm>
            <a:off x="5048758" y="955819"/>
            <a:ext cx="2094484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Contacts General Practitioner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EE4EAD7-F174-D547-AFED-A616D1348C48}"/>
              </a:ext>
            </a:extLst>
          </p:cNvPr>
          <p:cNvSpPr/>
          <p:nvPr/>
        </p:nvSpPr>
        <p:spPr>
          <a:xfrm>
            <a:off x="2744639" y="955819"/>
            <a:ext cx="2094484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Attends Emergency Department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C56F4EF-A5C5-3E46-8D90-2A0A576071AB}"/>
              </a:ext>
            </a:extLst>
          </p:cNvPr>
          <p:cNvSpPr/>
          <p:nvPr/>
        </p:nvSpPr>
        <p:spPr>
          <a:xfrm>
            <a:off x="5048758" y="1624631"/>
            <a:ext cx="2094484" cy="47525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chemeClr val="bg1"/>
                </a:solidFill>
                <a:latin typeface="Calibri" panose="020F0502020204030204"/>
              </a:rPr>
              <a:t>Haemodynamically</a:t>
            </a:r>
            <a:r>
              <a:rPr lang="en-US" sz="1000" dirty="0">
                <a:solidFill>
                  <a:schemeClr val="bg1"/>
                </a:solidFill>
                <a:latin typeface="Calibri" panose="020F0502020204030204"/>
              </a:rPr>
              <a:t> Unstable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852E68A-F6F7-114D-B535-A2C4AF3036B9}"/>
              </a:ext>
            </a:extLst>
          </p:cNvPr>
          <p:cNvSpPr/>
          <p:nvPr/>
        </p:nvSpPr>
        <p:spPr>
          <a:xfrm>
            <a:off x="5048758" y="2293443"/>
            <a:ext cx="2094484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Red flag symptoms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86CB1A0-0287-D242-9676-005EB17DA1B3}"/>
              </a:ext>
            </a:extLst>
          </p:cNvPr>
          <p:cNvSpPr/>
          <p:nvPr/>
        </p:nvSpPr>
        <p:spPr>
          <a:xfrm>
            <a:off x="440521" y="2294277"/>
            <a:ext cx="2094484" cy="47525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Referral to cardiology service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5AC80C8-72A9-5847-BE6E-0E62F79D081C}"/>
              </a:ext>
            </a:extLst>
          </p:cNvPr>
          <p:cNvSpPr/>
          <p:nvPr/>
        </p:nvSpPr>
        <p:spPr>
          <a:xfrm>
            <a:off x="440521" y="1624631"/>
            <a:ext cx="2094484" cy="47525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/>
                </a:solidFill>
                <a:latin typeface="Calibri" panose="020F0502020204030204"/>
              </a:rPr>
              <a:t>Admitted if appropriate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B69D2CB-C079-F146-8D54-D548B86284F4}"/>
              </a:ext>
            </a:extLst>
          </p:cNvPr>
          <p:cNvSpPr/>
          <p:nvPr/>
        </p:nvSpPr>
        <p:spPr>
          <a:xfrm>
            <a:off x="7971294" y="2293443"/>
            <a:ext cx="2094484" cy="47525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Referral to cardiology service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FD12DA3-7C4C-4143-9F74-78D988E66C72}"/>
              </a:ext>
            </a:extLst>
          </p:cNvPr>
          <p:cNvCxnSpPr>
            <a:cxnSpLocks/>
            <a:stCxn id="7" idx="2"/>
            <a:endCxn id="53" idx="0"/>
          </p:cNvCxnSpPr>
          <p:nvPr/>
        </p:nvCxnSpPr>
        <p:spPr>
          <a:xfrm flipH="1">
            <a:off x="3791881" y="622838"/>
            <a:ext cx="1151594" cy="33298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F6F5938-8A0F-1443-A303-4511652FDFF0}"/>
              </a:ext>
            </a:extLst>
          </p:cNvPr>
          <p:cNvCxnSpPr>
            <a:cxnSpLocks/>
            <a:stCxn id="7" idx="2"/>
            <a:endCxn id="51" idx="0"/>
          </p:cNvCxnSpPr>
          <p:nvPr/>
        </p:nvCxnSpPr>
        <p:spPr>
          <a:xfrm>
            <a:off x="4943475" y="622838"/>
            <a:ext cx="1152525" cy="33298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199829B-5132-C549-8B35-54BEB97AB811}"/>
              </a:ext>
            </a:extLst>
          </p:cNvPr>
          <p:cNvCxnSpPr>
            <a:stCxn id="51" idx="2"/>
            <a:endCxn id="55" idx="0"/>
          </p:cNvCxnSpPr>
          <p:nvPr/>
        </p:nvCxnSpPr>
        <p:spPr>
          <a:xfrm>
            <a:off x="6096000" y="1431073"/>
            <a:ext cx="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17D4E3E5-D4BB-4C46-A61F-2CEF102731DA}"/>
              </a:ext>
            </a:extLst>
          </p:cNvPr>
          <p:cNvCxnSpPr>
            <a:endCxn id="67" idx="3"/>
          </p:cNvCxnSpPr>
          <p:nvPr/>
        </p:nvCxnSpPr>
        <p:spPr>
          <a:xfrm rot="10800000" flipV="1">
            <a:off x="2535005" y="1431072"/>
            <a:ext cx="834728" cy="431185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>
            <a:extLst>
              <a:ext uri="{FF2B5EF4-FFF2-40B4-BE49-F238E27FC236}">
                <a16:creationId xmlns:a16="http://schemas.microsoft.com/office/drawing/2014/main" id="{231C2487-9067-9F46-A2B3-7D9FD7020D41}"/>
              </a:ext>
            </a:extLst>
          </p:cNvPr>
          <p:cNvCxnSpPr>
            <a:endCxn id="66" idx="3"/>
          </p:cNvCxnSpPr>
          <p:nvPr/>
        </p:nvCxnSpPr>
        <p:spPr>
          <a:xfrm rot="5400000">
            <a:off x="2414654" y="1551424"/>
            <a:ext cx="1100831" cy="86012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AC9EB044-9CF6-CB48-93AB-0C561BE78D7B}"/>
              </a:ext>
            </a:extLst>
          </p:cNvPr>
          <p:cNvCxnSpPr>
            <a:cxnSpLocks/>
            <a:stCxn id="55" idx="1"/>
          </p:cNvCxnSpPr>
          <p:nvPr/>
        </p:nvCxnSpPr>
        <p:spPr>
          <a:xfrm rot="10800000">
            <a:off x="4309534" y="1431072"/>
            <a:ext cx="739225" cy="431187"/>
          </a:xfrm>
          <a:prstGeom prst="bentConnector3">
            <a:avLst>
              <a:gd name="adj1" fmla="val 100395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0A67AE3-E066-684F-B1AE-018839A637B9}"/>
              </a:ext>
            </a:extLst>
          </p:cNvPr>
          <p:cNvCxnSpPr>
            <a:stCxn id="55" idx="2"/>
            <a:endCxn id="57" idx="0"/>
          </p:cNvCxnSpPr>
          <p:nvPr/>
        </p:nvCxnSpPr>
        <p:spPr>
          <a:xfrm>
            <a:off x="6096000" y="2099885"/>
            <a:ext cx="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9E613424-97B8-4144-B712-47705FCA8B47}"/>
              </a:ext>
            </a:extLst>
          </p:cNvPr>
          <p:cNvSpPr txBox="1"/>
          <p:nvPr/>
        </p:nvSpPr>
        <p:spPr>
          <a:xfrm>
            <a:off x="4508749" y="1645980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9CCBCD9-FAF3-1D45-8AB8-2C5EF50D0761}"/>
              </a:ext>
            </a:extLst>
          </p:cNvPr>
          <p:cNvSpPr txBox="1"/>
          <p:nvPr/>
        </p:nvSpPr>
        <p:spPr>
          <a:xfrm>
            <a:off x="7391998" y="2296503"/>
            <a:ext cx="3305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94BF532-3F21-104D-9407-901F5C54E848}"/>
              </a:ext>
            </a:extLst>
          </p:cNvPr>
          <p:cNvSpPr txBox="1"/>
          <p:nvPr/>
        </p:nvSpPr>
        <p:spPr>
          <a:xfrm>
            <a:off x="5777781" y="2088942"/>
            <a:ext cx="3048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3CA0870C-0C84-BA46-8F2B-9E4562D02FA6}"/>
              </a:ext>
            </a:extLst>
          </p:cNvPr>
          <p:cNvCxnSpPr>
            <a:stCxn id="53" idx="2"/>
            <a:endCxn id="68" idx="0"/>
          </p:cNvCxnSpPr>
          <p:nvPr/>
        </p:nvCxnSpPr>
        <p:spPr>
          <a:xfrm>
            <a:off x="3791881" y="1431073"/>
            <a:ext cx="167" cy="153118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B30FBF2-95B8-6E4D-B952-30797F167AE4}"/>
              </a:ext>
            </a:extLst>
          </p:cNvPr>
          <p:cNvSpPr/>
          <p:nvPr/>
        </p:nvSpPr>
        <p:spPr>
          <a:xfrm>
            <a:off x="6372018" y="4593304"/>
            <a:ext cx="2094484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Dysrhythmia identified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2E2123-CDF8-2945-8134-33DD1977F643}"/>
              </a:ext>
            </a:extLst>
          </p:cNvPr>
          <p:cNvSpPr/>
          <p:nvPr/>
        </p:nvSpPr>
        <p:spPr>
          <a:xfrm>
            <a:off x="3725500" y="4593304"/>
            <a:ext cx="2094484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dysrhythmia identified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C555EDA-C192-054D-8029-CCB274B1D4B9}"/>
              </a:ext>
            </a:extLst>
          </p:cNvPr>
          <p:cNvSpPr/>
          <p:nvPr/>
        </p:nvSpPr>
        <p:spPr>
          <a:xfrm>
            <a:off x="5048758" y="3919852"/>
            <a:ext cx="2094484" cy="475254"/>
          </a:xfrm>
          <a:prstGeom prst="rect">
            <a:avLst/>
          </a:prstGeom>
          <a:solidFill>
            <a:srgbClr val="942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records ECG with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Zenicor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time of symptoms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B20D7E1-73DC-7A48-9C5B-4B75BCC7A982}"/>
              </a:ext>
            </a:extLst>
          </p:cNvPr>
          <p:cNvCxnSpPr>
            <a:stCxn id="59" idx="2"/>
            <a:endCxn id="61" idx="0"/>
          </p:cNvCxnSpPr>
          <p:nvPr/>
        </p:nvCxnSpPr>
        <p:spPr>
          <a:xfrm>
            <a:off x="6096000" y="3726294"/>
            <a:ext cx="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>
            <a:extLst>
              <a:ext uri="{FF2B5EF4-FFF2-40B4-BE49-F238E27FC236}">
                <a16:creationId xmlns:a16="http://schemas.microsoft.com/office/drawing/2014/main" id="{1E801062-876B-2E44-B4D8-51B1AA58D647}"/>
              </a:ext>
            </a:extLst>
          </p:cNvPr>
          <p:cNvCxnSpPr>
            <a:stCxn id="61" idx="1"/>
            <a:endCxn id="21" idx="0"/>
          </p:cNvCxnSpPr>
          <p:nvPr/>
        </p:nvCxnSpPr>
        <p:spPr>
          <a:xfrm rot="10800000" flipV="1">
            <a:off x="4772742" y="4157478"/>
            <a:ext cx="276016" cy="435825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94DB446D-F1D3-FC4F-864F-F05317AB1634}"/>
              </a:ext>
            </a:extLst>
          </p:cNvPr>
          <p:cNvCxnSpPr>
            <a:stCxn id="20" idx="2"/>
            <a:endCxn id="23" idx="0"/>
          </p:cNvCxnSpPr>
          <p:nvPr/>
        </p:nvCxnSpPr>
        <p:spPr>
          <a:xfrm flipH="1">
            <a:off x="6096000" y="5068558"/>
            <a:ext cx="132326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EAF041EF-BC2C-E542-94A8-EBAB63F27AFF}"/>
              </a:ext>
            </a:extLst>
          </p:cNvPr>
          <p:cNvCxnSpPr>
            <a:stCxn id="20" idx="2"/>
            <a:endCxn id="24" idx="0"/>
          </p:cNvCxnSpPr>
          <p:nvPr/>
        </p:nvCxnSpPr>
        <p:spPr>
          <a:xfrm>
            <a:off x="7419260" y="5068558"/>
            <a:ext cx="1599276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Elbow Connector 112">
            <a:extLst>
              <a:ext uri="{FF2B5EF4-FFF2-40B4-BE49-F238E27FC236}">
                <a16:creationId xmlns:a16="http://schemas.microsoft.com/office/drawing/2014/main" id="{465A8709-DE42-FD4A-9DC0-D2E592F73CC2}"/>
              </a:ext>
            </a:extLst>
          </p:cNvPr>
          <p:cNvCxnSpPr>
            <a:stCxn id="21" idx="2"/>
            <a:endCxn id="25" idx="1"/>
          </p:cNvCxnSpPr>
          <p:nvPr/>
        </p:nvCxnSpPr>
        <p:spPr>
          <a:xfrm rot="16200000" flipH="1">
            <a:off x="4360752" y="5480548"/>
            <a:ext cx="1099997" cy="276016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D50C7356-5272-B34C-8CA7-53D0830E5EB0}"/>
              </a:ext>
            </a:extLst>
          </p:cNvPr>
          <p:cNvCxnSpPr>
            <a:stCxn id="57" idx="3"/>
            <a:endCxn id="74" idx="1"/>
          </p:cNvCxnSpPr>
          <p:nvPr/>
        </p:nvCxnSpPr>
        <p:spPr>
          <a:xfrm>
            <a:off x="7143242" y="2531070"/>
            <a:ext cx="8280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DB31E15F-AFD0-AB44-B07C-BD6AA976A9D4}"/>
              </a:ext>
            </a:extLst>
          </p:cNvPr>
          <p:cNvSpPr/>
          <p:nvPr/>
        </p:nvSpPr>
        <p:spPr>
          <a:xfrm>
            <a:off x="2744806" y="2962255"/>
            <a:ext cx="2094484" cy="76403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Period of rhythm monitoring requested by ED or returned to GP care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9EAC667-0228-C74B-824D-F65697C1BD72}"/>
              </a:ext>
            </a:extLst>
          </p:cNvPr>
          <p:cNvCxnSpPr>
            <a:stCxn id="68" idx="3"/>
            <a:endCxn id="59" idx="1"/>
          </p:cNvCxnSpPr>
          <p:nvPr/>
        </p:nvCxnSpPr>
        <p:spPr>
          <a:xfrm>
            <a:off x="4839290" y="3344275"/>
            <a:ext cx="20946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6F3C9C62-4F59-4946-8CDF-962780B48D51}"/>
              </a:ext>
            </a:extLst>
          </p:cNvPr>
          <p:cNvSpPr/>
          <p:nvPr/>
        </p:nvSpPr>
        <p:spPr>
          <a:xfrm>
            <a:off x="5048758" y="2962255"/>
            <a:ext cx="2094484" cy="76403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Palpitation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Pathway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558156C-C202-A648-8AAD-68BC8F504C65}"/>
              </a:ext>
            </a:extLst>
          </p:cNvPr>
          <p:cNvSpPr txBox="1"/>
          <p:nvPr/>
        </p:nvSpPr>
        <p:spPr>
          <a:xfrm>
            <a:off x="5777781" y="2756202"/>
            <a:ext cx="3048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DBB574B4-5A3D-F944-8DF5-1DE7977A31BB}"/>
              </a:ext>
            </a:extLst>
          </p:cNvPr>
          <p:cNvCxnSpPr>
            <a:stCxn id="57" idx="2"/>
            <a:endCxn id="59" idx="0"/>
          </p:cNvCxnSpPr>
          <p:nvPr/>
        </p:nvCxnSpPr>
        <p:spPr>
          <a:xfrm>
            <a:off x="6096000" y="2768697"/>
            <a:ext cx="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>
            <a:extLst>
              <a:ext uri="{FF2B5EF4-FFF2-40B4-BE49-F238E27FC236}">
                <a16:creationId xmlns:a16="http://schemas.microsoft.com/office/drawing/2014/main" id="{9267C237-AD29-AE42-95D6-AAEFCFA0C63E}"/>
              </a:ext>
            </a:extLst>
          </p:cNvPr>
          <p:cNvCxnSpPr>
            <a:stCxn id="61" idx="3"/>
            <a:endCxn id="20" idx="0"/>
          </p:cNvCxnSpPr>
          <p:nvPr/>
        </p:nvCxnSpPr>
        <p:spPr>
          <a:xfrm>
            <a:off x="7143242" y="4157479"/>
            <a:ext cx="276018" cy="435825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873B7B39-EE4E-6547-8884-005E215FC41E}"/>
              </a:ext>
            </a:extLst>
          </p:cNvPr>
          <p:cNvSpPr/>
          <p:nvPr/>
        </p:nvSpPr>
        <p:spPr>
          <a:xfrm>
            <a:off x="5048758" y="5262116"/>
            <a:ext cx="2094484" cy="475254"/>
          </a:xfrm>
          <a:prstGeom prst="rect">
            <a:avLst/>
          </a:prstGeom>
          <a:solidFill>
            <a:srgbClr val="942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called </a:t>
            </a:r>
            <a:r>
              <a:rPr lang="en-US" sz="1000" dirty="0">
                <a:solidFill>
                  <a:schemeClr val="bg1"/>
                </a:solidFill>
                <a:latin typeface="Calibri" panose="020F0502020204030204"/>
              </a:rPr>
              <a:t>by </a:t>
            </a:r>
            <a:r>
              <a:rPr lang="en-US" sz="1000" dirty="0" err="1">
                <a:solidFill>
                  <a:schemeClr val="bg1"/>
                </a:solidFill>
                <a:latin typeface="Calibri" panose="020F0502020204030204"/>
              </a:rPr>
              <a:t>PwSI</a:t>
            </a:r>
            <a:r>
              <a:rPr lang="en-US" sz="1000" dirty="0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virtual consultation and management plan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D84E1B-377B-B842-8625-9F3411B574A8}"/>
              </a:ext>
            </a:extLst>
          </p:cNvPr>
          <p:cNvSpPr/>
          <p:nvPr/>
        </p:nvSpPr>
        <p:spPr>
          <a:xfrm>
            <a:off x="7971294" y="5262116"/>
            <a:ext cx="2094484" cy="475254"/>
          </a:xfrm>
          <a:prstGeom prst="rect">
            <a:avLst/>
          </a:prstGeom>
          <a:solidFill>
            <a:srgbClr val="942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attends review consultation with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PwSI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if preferred to call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DEAFB5-B408-D148-9928-F048F116C386}"/>
              </a:ext>
            </a:extLst>
          </p:cNvPr>
          <p:cNvSpPr/>
          <p:nvPr/>
        </p:nvSpPr>
        <p:spPr>
          <a:xfrm>
            <a:off x="5048758" y="5930928"/>
            <a:ext cx="2094484" cy="475254"/>
          </a:xfrm>
          <a:prstGeom prst="rect">
            <a:avLst/>
          </a:prstGeom>
          <a:solidFill>
            <a:srgbClr val="942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and management plan letter sent to the </a:t>
            </a:r>
            <a:r>
              <a:rPr lang="en-US" sz="1000" dirty="0">
                <a:solidFill>
                  <a:schemeClr val="bg1"/>
                </a:solidFill>
              </a:rPr>
              <a:t>patient and referrer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CA1A5CC4-5F18-B64F-B8A7-140C53D32B61}"/>
              </a:ext>
            </a:extLst>
          </p:cNvPr>
          <p:cNvCxnSpPr>
            <a:stCxn id="23" idx="2"/>
            <a:endCxn id="25" idx="0"/>
          </p:cNvCxnSpPr>
          <p:nvPr/>
        </p:nvCxnSpPr>
        <p:spPr>
          <a:xfrm>
            <a:off x="6096000" y="5737370"/>
            <a:ext cx="0" cy="1935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>
            <a:extLst>
              <a:ext uri="{FF2B5EF4-FFF2-40B4-BE49-F238E27FC236}">
                <a16:creationId xmlns:a16="http://schemas.microsoft.com/office/drawing/2014/main" id="{5E30A4F8-9F3C-7A47-995A-E6811C544566}"/>
              </a:ext>
            </a:extLst>
          </p:cNvPr>
          <p:cNvCxnSpPr>
            <a:stCxn id="24" idx="2"/>
            <a:endCxn id="25" idx="3"/>
          </p:cNvCxnSpPr>
          <p:nvPr/>
        </p:nvCxnSpPr>
        <p:spPr>
          <a:xfrm rot="5400000">
            <a:off x="7865297" y="5015315"/>
            <a:ext cx="431185" cy="1875294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7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452938" y="1000125"/>
            <a:ext cx="2571751" cy="35718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53314" y="1000125"/>
            <a:ext cx="2857500" cy="35718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7524750" y="1071563"/>
            <a:ext cx="2747932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en-GB" altLang="en-US" sz="2000"/>
              <a:t>Palpitation during </a:t>
            </a:r>
            <a:br>
              <a:rPr lang="en-GB" altLang="en-US" sz="2000"/>
            </a:br>
            <a:r>
              <a:rPr lang="en-GB" altLang="en-US" sz="2000"/>
              <a:t>exercise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Palpitations with</a:t>
            </a:r>
            <a:br>
              <a:rPr lang="en-GB" altLang="en-US" sz="2000"/>
            </a:br>
            <a:r>
              <a:rPr lang="en-GB" altLang="en-US" sz="2000"/>
              <a:t>syncope / near syncope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High risk structural</a:t>
            </a:r>
            <a:br>
              <a:rPr lang="en-GB" altLang="en-US" sz="2000"/>
            </a:br>
            <a:r>
              <a:rPr lang="en-GB" altLang="en-US" sz="2000"/>
              <a:t>heart disease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FHx of inheritable heart</a:t>
            </a:r>
            <a:br>
              <a:rPr lang="en-GB" altLang="en-US" sz="2000"/>
            </a:br>
            <a:r>
              <a:rPr lang="en-GB" altLang="en-US" sz="2000"/>
              <a:t>disease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High degree AV block</a:t>
            </a:r>
          </a:p>
          <a:p>
            <a:pPr>
              <a:buFont typeface="Arial" charset="0"/>
              <a:buChar char="•"/>
            </a:pPr>
            <a:endParaRPr lang="en-GB" altLang="en-US" sz="2000"/>
          </a:p>
          <a:p>
            <a:endParaRPr lang="en-GB" altLang="en-US"/>
          </a:p>
          <a:p>
            <a:endParaRPr lang="en-GB" altLang="en-US"/>
          </a:p>
        </p:txBody>
      </p:sp>
      <p:sp>
        <p:nvSpPr>
          <p:cNvPr id="27653" name="TextBox 2"/>
          <p:cNvSpPr txBox="1">
            <a:spLocks noChangeArrowheads="1"/>
          </p:cNvSpPr>
          <p:nvPr/>
        </p:nvSpPr>
        <p:spPr bwMode="auto">
          <a:xfrm>
            <a:off x="4452939" y="1071564"/>
            <a:ext cx="259019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en-GB" altLang="en-US" sz="2000"/>
              <a:t>Hx suggests recurrent </a:t>
            </a:r>
            <a:br>
              <a:rPr lang="en-GB" altLang="en-US" sz="2000"/>
            </a:br>
            <a:r>
              <a:rPr lang="en-GB" altLang="en-US" sz="2000"/>
              <a:t>tachyarrhythmia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Palpitations with </a:t>
            </a:r>
            <a:br>
              <a:rPr lang="en-GB" altLang="en-US" sz="2000"/>
            </a:br>
            <a:r>
              <a:rPr lang="en-GB" altLang="en-US" sz="2000"/>
              <a:t>associated symptoms</a:t>
            </a:r>
            <a:br>
              <a:rPr lang="en-GB" altLang="en-US" sz="2000"/>
            </a:br>
            <a:r>
              <a:rPr lang="en-GB" altLang="en-US" sz="2000"/>
              <a:t>AND / OR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Abnormal ECG</a:t>
            </a:r>
            <a:br>
              <a:rPr lang="en-GB" altLang="en-US" sz="2000"/>
            </a:br>
            <a:r>
              <a:rPr lang="en-GB" altLang="en-US" sz="2000"/>
              <a:t>AND / OR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Structural heart</a:t>
            </a:r>
            <a:br>
              <a:rPr lang="en-GB" altLang="en-US" sz="2000"/>
            </a:br>
            <a:r>
              <a:rPr lang="en-GB" altLang="en-US" sz="2000"/>
              <a:t>disease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24063" y="1000125"/>
            <a:ext cx="2000251" cy="3571875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27655" name="TextBox 1"/>
          <p:cNvSpPr txBox="1">
            <a:spLocks noChangeArrowheads="1"/>
          </p:cNvSpPr>
          <p:nvPr/>
        </p:nvSpPr>
        <p:spPr bwMode="auto">
          <a:xfrm>
            <a:off x="2095500" y="1000126"/>
            <a:ext cx="202088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en-GB" altLang="en-US" sz="2000"/>
              <a:t>Skipped beats 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Thumping beats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Short fluttering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Slow pounding</a:t>
            </a:r>
            <a:br>
              <a:rPr lang="en-GB" altLang="en-US" sz="2000"/>
            </a:br>
            <a:r>
              <a:rPr lang="en-GB" altLang="en-US" sz="2000"/>
              <a:t>AND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Normal ECG</a:t>
            </a:r>
            <a:br>
              <a:rPr lang="en-GB" altLang="en-US" sz="2000"/>
            </a:br>
            <a:r>
              <a:rPr lang="en-GB" altLang="en-US" sz="2000"/>
              <a:t>AND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No FHx</a:t>
            </a:r>
            <a:br>
              <a:rPr lang="en-GB" altLang="en-US" sz="2000"/>
            </a:br>
            <a:r>
              <a:rPr lang="en-GB" altLang="en-US" sz="2000"/>
              <a:t>AND</a:t>
            </a:r>
          </a:p>
          <a:p>
            <a:pPr>
              <a:buFont typeface="Arial" charset="0"/>
              <a:buChar char="•"/>
            </a:pPr>
            <a:r>
              <a:rPr lang="en-GB" altLang="en-US" sz="2000"/>
              <a:t>No structural heart disease</a:t>
            </a:r>
          </a:p>
        </p:txBody>
      </p:sp>
      <p:sp>
        <p:nvSpPr>
          <p:cNvPr id="27656" name="TextBox 7"/>
          <p:cNvSpPr txBox="1">
            <a:spLocks noChangeArrowheads="1"/>
          </p:cNvSpPr>
          <p:nvPr/>
        </p:nvSpPr>
        <p:spPr bwMode="auto">
          <a:xfrm>
            <a:off x="2297189" y="5000625"/>
            <a:ext cx="1422248" cy="92333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r>
              <a:rPr lang="en-GB" altLang="en-US" b="1">
                <a:solidFill>
                  <a:srgbClr val="92D050"/>
                </a:solidFill>
              </a:rPr>
              <a:t>Low risk</a:t>
            </a:r>
          </a:p>
          <a:p>
            <a:pPr algn="ctr"/>
            <a:r>
              <a:rPr lang="en-GB" altLang="en-US" b="1" dirty="0">
                <a:solidFill>
                  <a:srgbClr val="92D050"/>
                </a:solidFill>
              </a:rPr>
              <a:t>Manage in </a:t>
            </a:r>
          </a:p>
          <a:p>
            <a:pPr algn="ctr"/>
            <a:r>
              <a:rPr lang="en-GB" altLang="en-US" b="1" dirty="0">
                <a:solidFill>
                  <a:srgbClr val="92D050"/>
                </a:solidFill>
              </a:rPr>
              <a:t>Primary Care</a:t>
            </a:r>
          </a:p>
        </p:txBody>
      </p:sp>
      <p:sp>
        <p:nvSpPr>
          <p:cNvPr id="27657" name="TextBox 8"/>
          <p:cNvSpPr txBox="1">
            <a:spLocks noChangeArrowheads="1"/>
          </p:cNvSpPr>
          <p:nvPr/>
        </p:nvSpPr>
        <p:spPr bwMode="auto">
          <a:xfrm>
            <a:off x="4715232" y="5000625"/>
            <a:ext cx="2139239" cy="92333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r>
              <a:rPr lang="en-GB" altLang="en-US" b="1">
                <a:solidFill>
                  <a:srgbClr val="FFC000"/>
                </a:solidFill>
              </a:rPr>
              <a:t>Refer to cardiology /</a:t>
            </a:r>
          </a:p>
          <a:p>
            <a:pPr algn="ctr"/>
            <a:r>
              <a:rPr lang="en-GB" altLang="en-US" b="1">
                <a:solidFill>
                  <a:srgbClr val="FFC000"/>
                </a:solidFill>
              </a:rPr>
              <a:t>Arrhythmia care</a:t>
            </a:r>
          </a:p>
          <a:p>
            <a:pPr algn="ctr"/>
            <a:r>
              <a:rPr lang="en-GB" altLang="en-US" b="1">
                <a:solidFill>
                  <a:srgbClr val="FFC000"/>
                </a:solidFill>
              </a:rPr>
              <a:t>Co-ordinator</a:t>
            </a:r>
          </a:p>
        </p:txBody>
      </p:sp>
      <p:sp>
        <p:nvSpPr>
          <p:cNvPr id="27658" name="TextBox 9"/>
          <p:cNvSpPr txBox="1">
            <a:spLocks noChangeArrowheads="1"/>
          </p:cNvSpPr>
          <p:nvPr/>
        </p:nvSpPr>
        <p:spPr bwMode="auto">
          <a:xfrm>
            <a:off x="7862931" y="5000625"/>
            <a:ext cx="2039854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r>
              <a:rPr lang="en-GB" altLang="en-US" b="1">
                <a:solidFill>
                  <a:srgbClr val="FF0000"/>
                </a:solidFill>
              </a:rPr>
              <a:t>Refer to cardiology </a:t>
            </a:r>
            <a:br>
              <a:rPr lang="en-GB" altLang="en-US" b="1">
                <a:solidFill>
                  <a:srgbClr val="FF0000"/>
                </a:solidFill>
              </a:rPr>
            </a:br>
            <a:r>
              <a:rPr lang="en-GB" altLang="en-US" b="1">
                <a:solidFill>
                  <a:srgbClr val="FF0000"/>
                </a:solidFill>
              </a:rPr>
              <a:t>with </a:t>
            </a:r>
            <a:br>
              <a:rPr lang="en-GB" altLang="en-US" b="1">
                <a:solidFill>
                  <a:srgbClr val="FF0000"/>
                </a:solidFill>
              </a:rPr>
            </a:br>
            <a:r>
              <a:rPr lang="en-GB" altLang="en-US" b="1">
                <a:solidFill>
                  <a:srgbClr val="FF0000"/>
                </a:solidFill>
              </a:rPr>
              <a:t>urgency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0A66CDA-2D38-104E-BA0D-5463063D48BF}"/>
              </a:ext>
            </a:extLst>
          </p:cNvPr>
          <p:cNvSpPr txBox="1">
            <a:spLocks/>
          </p:cNvSpPr>
          <p:nvPr/>
        </p:nvSpPr>
        <p:spPr>
          <a:xfrm>
            <a:off x="2597095" y="74197"/>
            <a:ext cx="11582400" cy="8175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Palpitations-Risk assessment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014E45-B916-FA4A-8244-5A9E65FC51A0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2018</a:t>
            </a:r>
          </a:p>
        </p:txBody>
      </p:sp>
    </p:spTree>
    <p:extLst>
      <p:ext uri="{BB962C8B-B14F-4D97-AF65-F5344CB8AC3E}">
        <p14:creationId xmlns:p14="http://schemas.microsoft.com/office/powerpoint/2010/main" val="3545014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3621</TotalTime>
  <Words>432</Words>
  <Application>Microsoft Office PowerPoint</Application>
  <PresentationFormat>Widescreen</PresentationFormat>
  <Paragraphs>111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140</cp:revision>
  <cp:lastPrinted>2018-09-20T13:15:43Z</cp:lastPrinted>
  <dcterms:created xsi:type="dcterms:W3CDTF">2018-03-02T10:29:39Z</dcterms:created>
  <dcterms:modified xsi:type="dcterms:W3CDTF">2023-04-24T15:10:37Z</dcterms:modified>
</cp:coreProperties>
</file>