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3" d="100"/>
          <a:sy n="73" d="100"/>
        </p:scale>
        <p:origin x="66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3413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26" Type="http://schemas.openxmlformats.org/officeDocument/2006/relationships/image" Target="../media/image40.png"/><Relationship Id="rId3" Type="http://schemas.openxmlformats.org/officeDocument/2006/relationships/image" Target="../media/image1.png"/><Relationship Id="rId21" Type="http://schemas.openxmlformats.org/officeDocument/2006/relationships/image" Target="../media/image35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5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0.png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24" Type="http://schemas.openxmlformats.org/officeDocument/2006/relationships/image" Target="../media/image38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23" Type="http://schemas.openxmlformats.org/officeDocument/2006/relationships/image" Target="../media/image37.png"/><Relationship Id="rId10" Type="http://schemas.openxmlformats.org/officeDocument/2006/relationships/image" Target="../media/image24.png"/><Relationship Id="rId19" Type="http://schemas.openxmlformats.org/officeDocument/2006/relationships/image" Target="../media/image33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Relationship Id="rId22" Type="http://schemas.openxmlformats.org/officeDocument/2006/relationships/image" Target="../media/image36.png"/><Relationship Id="rId27" Type="http://schemas.openxmlformats.org/officeDocument/2006/relationships/image" Target="../media/image4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18" Type="http://schemas.openxmlformats.org/officeDocument/2006/relationships/image" Target="../media/image55.png"/><Relationship Id="rId3" Type="http://schemas.openxmlformats.org/officeDocument/2006/relationships/image" Target="../media/image1.png"/><Relationship Id="rId21" Type="http://schemas.openxmlformats.org/officeDocument/2006/relationships/image" Target="../media/image58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17" Type="http://schemas.openxmlformats.org/officeDocument/2006/relationships/image" Target="../media/image54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3.png"/><Relationship Id="rId20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24" Type="http://schemas.openxmlformats.org/officeDocument/2006/relationships/image" Target="../media/image61.png"/><Relationship Id="rId5" Type="http://schemas.openxmlformats.org/officeDocument/2006/relationships/image" Target="../media/image42.png"/><Relationship Id="rId15" Type="http://schemas.openxmlformats.org/officeDocument/2006/relationships/image" Target="../media/image52.png"/><Relationship Id="rId23" Type="http://schemas.openxmlformats.org/officeDocument/2006/relationships/image" Target="../media/image60.png"/><Relationship Id="rId10" Type="http://schemas.openxmlformats.org/officeDocument/2006/relationships/image" Target="../media/image47.png"/><Relationship Id="rId19" Type="http://schemas.openxmlformats.org/officeDocument/2006/relationships/image" Target="../media/image56.png"/><Relationship Id="rId4" Type="http://schemas.openxmlformats.org/officeDocument/2006/relationships/image" Target="../media/image18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Relationship Id="rId22" Type="http://schemas.openxmlformats.org/officeDocument/2006/relationships/image" Target="../media/image5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3" Type="http://schemas.openxmlformats.org/officeDocument/2006/relationships/image" Target="../media/image1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7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5" Type="http://schemas.openxmlformats.org/officeDocument/2006/relationships/image" Target="../media/image72.png"/><Relationship Id="rId10" Type="http://schemas.openxmlformats.org/officeDocument/2006/relationships/image" Target="../media/image67.png"/><Relationship Id="rId4" Type="http://schemas.openxmlformats.org/officeDocument/2006/relationships/image" Target="../media/image18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82.png"/><Relationship Id="rId18" Type="http://schemas.openxmlformats.org/officeDocument/2006/relationships/image" Target="../media/image87.png"/><Relationship Id="rId3" Type="http://schemas.openxmlformats.org/officeDocument/2006/relationships/image" Target="../media/image1.png"/><Relationship Id="rId21" Type="http://schemas.openxmlformats.org/officeDocument/2006/relationships/image" Target="../media/image90.png"/><Relationship Id="rId7" Type="http://schemas.openxmlformats.org/officeDocument/2006/relationships/image" Target="../media/image76.png"/><Relationship Id="rId12" Type="http://schemas.openxmlformats.org/officeDocument/2006/relationships/image" Target="../media/image81.png"/><Relationship Id="rId17" Type="http://schemas.openxmlformats.org/officeDocument/2006/relationships/image" Target="../media/image86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85.png"/><Relationship Id="rId20" Type="http://schemas.openxmlformats.org/officeDocument/2006/relationships/image" Target="../media/image8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png"/><Relationship Id="rId11" Type="http://schemas.openxmlformats.org/officeDocument/2006/relationships/image" Target="../media/image80.png"/><Relationship Id="rId5" Type="http://schemas.openxmlformats.org/officeDocument/2006/relationships/image" Target="../media/image74.png"/><Relationship Id="rId15" Type="http://schemas.openxmlformats.org/officeDocument/2006/relationships/image" Target="../media/image84.png"/><Relationship Id="rId10" Type="http://schemas.openxmlformats.org/officeDocument/2006/relationships/image" Target="../media/image79.png"/><Relationship Id="rId19" Type="http://schemas.openxmlformats.org/officeDocument/2006/relationships/image" Target="../media/image88.png"/><Relationship Id="rId4" Type="http://schemas.openxmlformats.org/officeDocument/2006/relationships/image" Target="../media/image18.png"/><Relationship Id="rId9" Type="http://schemas.openxmlformats.org/officeDocument/2006/relationships/image" Target="../media/image78.png"/><Relationship Id="rId14" Type="http://schemas.openxmlformats.org/officeDocument/2006/relationships/image" Target="../media/image8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13" Type="http://schemas.openxmlformats.org/officeDocument/2006/relationships/image" Target="../media/image99.png"/><Relationship Id="rId3" Type="http://schemas.openxmlformats.org/officeDocument/2006/relationships/image" Target="../media/image1.png"/><Relationship Id="rId7" Type="http://schemas.openxmlformats.org/officeDocument/2006/relationships/image" Target="../media/image93.png"/><Relationship Id="rId12" Type="http://schemas.openxmlformats.org/officeDocument/2006/relationships/image" Target="../media/image98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0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2.png"/><Relationship Id="rId11" Type="http://schemas.openxmlformats.org/officeDocument/2006/relationships/image" Target="../media/image97.png"/><Relationship Id="rId5" Type="http://schemas.openxmlformats.org/officeDocument/2006/relationships/image" Target="../media/image91.png"/><Relationship Id="rId15" Type="http://schemas.openxmlformats.org/officeDocument/2006/relationships/image" Target="../media/image101.png"/><Relationship Id="rId10" Type="http://schemas.openxmlformats.org/officeDocument/2006/relationships/image" Target="../media/image96.png"/><Relationship Id="rId4" Type="http://schemas.openxmlformats.org/officeDocument/2006/relationships/image" Target="../media/image18.png"/><Relationship Id="rId9" Type="http://schemas.openxmlformats.org/officeDocument/2006/relationships/image" Target="../media/image95.png"/><Relationship Id="rId14" Type="http://schemas.openxmlformats.org/officeDocument/2006/relationships/image" Target="../media/image10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image" Target="../media/image111.png"/><Relationship Id="rId18" Type="http://schemas.openxmlformats.org/officeDocument/2006/relationships/image" Target="../media/image116.png"/><Relationship Id="rId3" Type="http://schemas.openxmlformats.org/officeDocument/2006/relationships/image" Target="../media/image1.png"/><Relationship Id="rId7" Type="http://schemas.openxmlformats.org/officeDocument/2006/relationships/image" Target="../media/image105.png"/><Relationship Id="rId12" Type="http://schemas.openxmlformats.org/officeDocument/2006/relationships/image" Target="../media/image110.png"/><Relationship Id="rId17" Type="http://schemas.openxmlformats.org/officeDocument/2006/relationships/image" Target="../media/image115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4.png"/><Relationship Id="rId11" Type="http://schemas.openxmlformats.org/officeDocument/2006/relationships/image" Target="../media/image109.png"/><Relationship Id="rId5" Type="http://schemas.openxmlformats.org/officeDocument/2006/relationships/image" Target="../media/image103.png"/><Relationship Id="rId15" Type="http://schemas.openxmlformats.org/officeDocument/2006/relationships/image" Target="../media/image113.png"/><Relationship Id="rId10" Type="http://schemas.openxmlformats.org/officeDocument/2006/relationships/image" Target="../media/image108.png"/><Relationship Id="rId19" Type="http://schemas.openxmlformats.org/officeDocument/2006/relationships/image" Target="../media/image117.png"/><Relationship Id="rId4" Type="http://schemas.openxmlformats.org/officeDocument/2006/relationships/image" Target="../media/image18.png"/><Relationship Id="rId9" Type="http://schemas.openxmlformats.org/officeDocument/2006/relationships/image" Target="../media/image107.png"/><Relationship Id="rId14" Type="http://schemas.openxmlformats.org/officeDocument/2006/relationships/image" Target="../media/image1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1.png"/><Relationship Id="rId7" Type="http://schemas.openxmlformats.org/officeDocument/2006/relationships/image" Target="../media/image1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9.png"/><Relationship Id="rId11" Type="http://schemas.openxmlformats.org/officeDocument/2006/relationships/image" Target="../media/image124.png"/><Relationship Id="rId5" Type="http://schemas.openxmlformats.org/officeDocument/2006/relationships/image" Target="../media/image118.png"/><Relationship Id="rId10" Type="http://schemas.openxmlformats.org/officeDocument/2006/relationships/image" Target="../media/image123.png"/><Relationship Id="rId4" Type="http://schemas.openxmlformats.org/officeDocument/2006/relationships/image" Target="../media/image18.png"/><Relationship Id="rId9" Type="http://schemas.openxmlformats.org/officeDocument/2006/relationships/image" Target="../media/image1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13" Type="http://schemas.openxmlformats.org/officeDocument/2006/relationships/image" Target="../media/image133.png"/><Relationship Id="rId18" Type="http://schemas.openxmlformats.org/officeDocument/2006/relationships/image" Target="../media/image138.png"/><Relationship Id="rId3" Type="http://schemas.openxmlformats.org/officeDocument/2006/relationships/image" Target="../media/image1.png"/><Relationship Id="rId7" Type="http://schemas.openxmlformats.org/officeDocument/2006/relationships/image" Target="../media/image127.png"/><Relationship Id="rId12" Type="http://schemas.openxmlformats.org/officeDocument/2006/relationships/image" Target="../media/image132.png"/><Relationship Id="rId17" Type="http://schemas.openxmlformats.org/officeDocument/2006/relationships/image" Target="../media/image137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6.png"/><Relationship Id="rId11" Type="http://schemas.openxmlformats.org/officeDocument/2006/relationships/image" Target="../media/image131.png"/><Relationship Id="rId5" Type="http://schemas.openxmlformats.org/officeDocument/2006/relationships/image" Target="../media/image125.png"/><Relationship Id="rId15" Type="http://schemas.openxmlformats.org/officeDocument/2006/relationships/image" Target="../media/image135.png"/><Relationship Id="rId10" Type="http://schemas.openxmlformats.org/officeDocument/2006/relationships/image" Target="../media/image130.png"/><Relationship Id="rId4" Type="http://schemas.openxmlformats.org/officeDocument/2006/relationships/image" Target="../media/image18.png"/><Relationship Id="rId9" Type="http://schemas.openxmlformats.org/officeDocument/2006/relationships/image" Target="../media/image129.png"/><Relationship Id="rId14" Type="http://schemas.openxmlformats.org/officeDocument/2006/relationships/image" Target="../media/image1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png"/><Relationship Id="rId13" Type="http://schemas.openxmlformats.org/officeDocument/2006/relationships/image" Target="../media/image147.png"/><Relationship Id="rId18" Type="http://schemas.openxmlformats.org/officeDocument/2006/relationships/image" Target="../media/image152.png"/><Relationship Id="rId3" Type="http://schemas.openxmlformats.org/officeDocument/2006/relationships/image" Target="../media/image1.png"/><Relationship Id="rId7" Type="http://schemas.openxmlformats.org/officeDocument/2006/relationships/image" Target="../media/image141.png"/><Relationship Id="rId12" Type="http://schemas.openxmlformats.org/officeDocument/2006/relationships/image" Target="../media/image146.png"/><Relationship Id="rId17" Type="http://schemas.openxmlformats.org/officeDocument/2006/relationships/image" Target="../media/image151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5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0.png"/><Relationship Id="rId11" Type="http://schemas.openxmlformats.org/officeDocument/2006/relationships/image" Target="../media/image145.png"/><Relationship Id="rId5" Type="http://schemas.openxmlformats.org/officeDocument/2006/relationships/image" Target="../media/image139.png"/><Relationship Id="rId15" Type="http://schemas.openxmlformats.org/officeDocument/2006/relationships/image" Target="../media/image149.png"/><Relationship Id="rId10" Type="http://schemas.openxmlformats.org/officeDocument/2006/relationships/image" Target="../media/image144.png"/><Relationship Id="rId19" Type="http://schemas.openxmlformats.org/officeDocument/2006/relationships/image" Target="../media/image153.png"/><Relationship Id="rId4" Type="http://schemas.openxmlformats.org/officeDocument/2006/relationships/image" Target="../media/image18.png"/><Relationship Id="rId9" Type="http://schemas.openxmlformats.org/officeDocument/2006/relationships/image" Target="../media/image143.png"/><Relationship Id="rId14" Type="http://schemas.openxmlformats.org/officeDocument/2006/relationships/image" Target="../media/image14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png"/><Relationship Id="rId13" Type="http://schemas.openxmlformats.org/officeDocument/2006/relationships/image" Target="../media/image161.png"/><Relationship Id="rId3" Type="http://schemas.openxmlformats.org/officeDocument/2006/relationships/image" Target="../media/image1.png"/><Relationship Id="rId7" Type="http://schemas.openxmlformats.org/officeDocument/2006/relationships/image" Target="../media/image147.png"/><Relationship Id="rId12" Type="http://schemas.openxmlformats.org/officeDocument/2006/relationships/image" Target="../media/image16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5.png"/><Relationship Id="rId11" Type="http://schemas.openxmlformats.org/officeDocument/2006/relationships/image" Target="../media/image159.png"/><Relationship Id="rId5" Type="http://schemas.openxmlformats.org/officeDocument/2006/relationships/image" Target="../media/image154.png"/><Relationship Id="rId10" Type="http://schemas.openxmlformats.org/officeDocument/2006/relationships/image" Target="../media/image158.png"/><Relationship Id="rId4" Type="http://schemas.openxmlformats.org/officeDocument/2006/relationships/image" Target="../media/image18.png"/><Relationship Id="rId9" Type="http://schemas.openxmlformats.org/officeDocument/2006/relationships/image" Target="../media/image157.png"/><Relationship Id="rId14" Type="http://schemas.openxmlformats.org/officeDocument/2006/relationships/image" Target="../media/image16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.png"/><Relationship Id="rId13" Type="http://schemas.openxmlformats.org/officeDocument/2006/relationships/image" Target="../media/image15.png"/><Relationship Id="rId18" Type="http://schemas.openxmlformats.org/officeDocument/2006/relationships/image" Target="../media/image175.png"/><Relationship Id="rId26" Type="http://schemas.openxmlformats.org/officeDocument/2006/relationships/image" Target="../media/image183.png"/><Relationship Id="rId3" Type="http://schemas.openxmlformats.org/officeDocument/2006/relationships/image" Target="../media/image1.png"/><Relationship Id="rId21" Type="http://schemas.openxmlformats.org/officeDocument/2006/relationships/image" Target="../media/image178.png"/><Relationship Id="rId7" Type="http://schemas.openxmlformats.org/officeDocument/2006/relationships/image" Target="../media/image165.png"/><Relationship Id="rId12" Type="http://schemas.openxmlformats.org/officeDocument/2006/relationships/image" Target="../media/image170.png"/><Relationship Id="rId17" Type="http://schemas.openxmlformats.org/officeDocument/2006/relationships/image" Target="../media/image174.png"/><Relationship Id="rId25" Type="http://schemas.openxmlformats.org/officeDocument/2006/relationships/image" Target="../media/image182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173.png"/><Relationship Id="rId20" Type="http://schemas.openxmlformats.org/officeDocument/2006/relationships/image" Target="../media/image17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4.png"/><Relationship Id="rId11" Type="http://schemas.openxmlformats.org/officeDocument/2006/relationships/image" Target="../media/image169.png"/><Relationship Id="rId24" Type="http://schemas.openxmlformats.org/officeDocument/2006/relationships/image" Target="../media/image181.png"/><Relationship Id="rId5" Type="http://schemas.openxmlformats.org/officeDocument/2006/relationships/image" Target="../media/image163.png"/><Relationship Id="rId15" Type="http://schemas.openxmlformats.org/officeDocument/2006/relationships/image" Target="../media/image172.png"/><Relationship Id="rId23" Type="http://schemas.openxmlformats.org/officeDocument/2006/relationships/image" Target="../media/image180.png"/><Relationship Id="rId10" Type="http://schemas.openxmlformats.org/officeDocument/2006/relationships/image" Target="../media/image168.png"/><Relationship Id="rId19" Type="http://schemas.openxmlformats.org/officeDocument/2006/relationships/image" Target="../media/image176.png"/><Relationship Id="rId4" Type="http://schemas.openxmlformats.org/officeDocument/2006/relationships/image" Target="../media/image18.png"/><Relationship Id="rId9" Type="http://schemas.openxmlformats.org/officeDocument/2006/relationships/image" Target="../media/image167.png"/><Relationship Id="rId14" Type="http://schemas.openxmlformats.org/officeDocument/2006/relationships/image" Target="../media/image171.png"/><Relationship Id="rId22" Type="http://schemas.openxmlformats.org/officeDocument/2006/relationships/image" Target="../media/image17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7.png"/><Relationship Id="rId13" Type="http://schemas.openxmlformats.org/officeDocument/2006/relationships/image" Target="../media/image192.png"/><Relationship Id="rId18" Type="http://schemas.openxmlformats.org/officeDocument/2006/relationships/image" Target="../media/image197.png"/><Relationship Id="rId3" Type="http://schemas.openxmlformats.org/officeDocument/2006/relationships/image" Target="../media/image1.png"/><Relationship Id="rId7" Type="http://schemas.openxmlformats.org/officeDocument/2006/relationships/image" Target="../media/image186.png"/><Relationship Id="rId12" Type="http://schemas.openxmlformats.org/officeDocument/2006/relationships/image" Target="../media/image191.png"/><Relationship Id="rId17" Type="http://schemas.openxmlformats.org/officeDocument/2006/relationships/image" Target="../media/image196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19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5.png"/><Relationship Id="rId11" Type="http://schemas.openxmlformats.org/officeDocument/2006/relationships/image" Target="../media/image190.png"/><Relationship Id="rId5" Type="http://schemas.openxmlformats.org/officeDocument/2006/relationships/image" Target="../media/image184.png"/><Relationship Id="rId15" Type="http://schemas.openxmlformats.org/officeDocument/2006/relationships/image" Target="../media/image194.png"/><Relationship Id="rId10" Type="http://schemas.openxmlformats.org/officeDocument/2006/relationships/image" Target="../media/image189.png"/><Relationship Id="rId19" Type="http://schemas.openxmlformats.org/officeDocument/2006/relationships/image" Target="../media/image198.png"/><Relationship Id="rId4" Type="http://schemas.openxmlformats.org/officeDocument/2006/relationships/image" Target="../media/image18.png"/><Relationship Id="rId9" Type="http://schemas.openxmlformats.org/officeDocument/2006/relationships/image" Target="../media/image188.png"/><Relationship Id="rId14" Type="http://schemas.openxmlformats.org/officeDocument/2006/relationships/image" Target="../media/image19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2.png"/><Relationship Id="rId13" Type="http://schemas.openxmlformats.org/officeDocument/2006/relationships/image" Target="../media/image207.png"/><Relationship Id="rId18" Type="http://schemas.openxmlformats.org/officeDocument/2006/relationships/image" Target="../media/image212.png"/><Relationship Id="rId26" Type="http://schemas.openxmlformats.org/officeDocument/2006/relationships/image" Target="../media/image220.png"/><Relationship Id="rId3" Type="http://schemas.openxmlformats.org/officeDocument/2006/relationships/image" Target="../media/image1.png"/><Relationship Id="rId21" Type="http://schemas.openxmlformats.org/officeDocument/2006/relationships/image" Target="../media/image215.png"/><Relationship Id="rId7" Type="http://schemas.openxmlformats.org/officeDocument/2006/relationships/image" Target="../media/image201.png"/><Relationship Id="rId12" Type="http://schemas.openxmlformats.org/officeDocument/2006/relationships/image" Target="../media/image206.png"/><Relationship Id="rId17" Type="http://schemas.openxmlformats.org/officeDocument/2006/relationships/image" Target="../media/image211.png"/><Relationship Id="rId25" Type="http://schemas.openxmlformats.org/officeDocument/2006/relationships/image" Target="../media/image219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210.png"/><Relationship Id="rId20" Type="http://schemas.openxmlformats.org/officeDocument/2006/relationships/image" Target="../media/image2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0.png"/><Relationship Id="rId11" Type="http://schemas.openxmlformats.org/officeDocument/2006/relationships/image" Target="../media/image205.png"/><Relationship Id="rId24" Type="http://schemas.openxmlformats.org/officeDocument/2006/relationships/image" Target="../media/image218.png"/><Relationship Id="rId5" Type="http://schemas.openxmlformats.org/officeDocument/2006/relationships/image" Target="../media/image199.png"/><Relationship Id="rId15" Type="http://schemas.openxmlformats.org/officeDocument/2006/relationships/image" Target="../media/image209.png"/><Relationship Id="rId23" Type="http://schemas.openxmlformats.org/officeDocument/2006/relationships/image" Target="../media/image217.png"/><Relationship Id="rId10" Type="http://schemas.openxmlformats.org/officeDocument/2006/relationships/image" Target="../media/image204.png"/><Relationship Id="rId19" Type="http://schemas.openxmlformats.org/officeDocument/2006/relationships/image" Target="../media/image213.png"/><Relationship Id="rId4" Type="http://schemas.openxmlformats.org/officeDocument/2006/relationships/image" Target="../media/image6.png"/><Relationship Id="rId9" Type="http://schemas.openxmlformats.org/officeDocument/2006/relationships/image" Target="../media/image203.png"/><Relationship Id="rId14" Type="http://schemas.openxmlformats.org/officeDocument/2006/relationships/image" Target="../media/image208.png"/><Relationship Id="rId22" Type="http://schemas.openxmlformats.org/officeDocument/2006/relationships/image" Target="../media/image216.png"/><Relationship Id="rId27" Type="http://schemas.openxmlformats.org/officeDocument/2006/relationships/image" Target="../media/image2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074168"/>
            <a:ext cx="6629400" cy="2099072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4" name="SK-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4655493"/>
            <a:ext cx="6629400" cy="727472"/>
          </a:xfrm>
          <a:prstGeom prst="rect">
            <a:avLst/>
          </a:prstGeom>
        </p:spPr>
      </p:pic>
      <p:pic>
        <p:nvPicPr>
          <p:cNvPr id="5" name="SK-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1400" y="405408"/>
            <a:ext cx="4419600" cy="4953000"/>
          </a:xfrm>
          <a:prstGeom prst="rect">
            <a:avLst/>
          </a:prstGeom>
        </p:spPr>
      </p:pic>
      <p:pic>
        <p:nvPicPr>
          <p:cNvPr id="6" name="SK-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6248400"/>
            <a:ext cx="12192000" cy="609600"/>
          </a:xfrm>
          <a:prstGeom prst="rect">
            <a:avLst/>
          </a:prstGeom>
        </p:spPr>
      </p:pic>
      <p:sp>
        <p:nvSpPr>
          <p:cNvPr id="7" name="SK-1-text-6"/>
          <p:cNvSpPr/>
          <p:nvPr/>
        </p:nvSpPr>
        <p:spPr>
          <a:xfrm>
            <a:off x="670560" y="1074168"/>
            <a:ext cx="6339840" cy="20990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4290"/>
              </a:lnSpc>
              <a:buNone/>
            </a:pPr>
            <a:r>
              <a:rPr lang="en-US" sz="3900" b="1" kern="0" spc="60" dirty="0">
                <a:solidFill>
                  <a:srgbClr val="FFFFFF"/>
                </a:solidFill>
              </a:rPr>
              <a:t>ACUPUNCTURE IN
GENERAL PRACTICE</a:t>
            </a:r>
            <a:endParaRPr lang="en-US" sz="3900" dirty="0"/>
          </a:p>
        </p:txBody>
      </p:sp>
      <p:sp>
        <p:nvSpPr>
          <p:cNvPr id="8" name="SK-1-text-7"/>
          <p:cNvSpPr/>
          <p:nvPr/>
        </p:nvSpPr>
        <p:spPr>
          <a:xfrm>
            <a:off x="381000" y="431534"/>
            <a:ext cx="6629400" cy="342900"/>
          </a:xfrm>
          <a:prstGeom prst="rect">
            <a:avLst/>
          </a:prstGeom>
          <a:solidFill>
            <a:schemeClr val="accent2"/>
          </a:solidFill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dirty="0">
                <a:solidFill>
                  <a:srgbClr val="FDF2E9"/>
                </a:solidFill>
              </a:rPr>
              <a:t>  Bradford VTS Teaching Deck</a:t>
            </a:r>
            <a:endParaRPr lang="en-US" sz="1800" dirty="0"/>
          </a:p>
        </p:txBody>
      </p:sp>
      <p:sp>
        <p:nvSpPr>
          <p:cNvPr id="10" name="SK-1-text-9"/>
          <p:cNvSpPr/>
          <p:nvPr/>
        </p:nvSpPr>
        <p:spPr>
          <a:xfrm>
            <a:off x="762000" y="3070622"/>
            <a:ext cx="5867400" cy="8228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dirty="0">
                <a:solidFill>
                  <a:srgbClr val="2C3E50"/>
                </a:solidFill>
              </a:rPr>
              <a:t>A clinical review of Traditional Chinese Medicine foundations, Western scientific mechanisms, and current NICE guidance for primary care practitioners.</a:t>
            </a:r>
            <a:endParaRPr lang="en-US" sz="1350" dirty="0"/>
          </a:p>
        </p:txBody>
      </p:sp>
      <p:sp>
        <p:nvSpPr>
          <p:cNvPr id="11" name="SK-1-text-10"/>
          <p:cNvSpPr/>
          <p:nvPr/>
        </p:nvSpPr>
        <p:spPr>
          <a:xfrm>
            <a:off x="762000" y="4845993"/>
            <a:ext cx="5867400" cy="34647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975" b="1" i="1" dirty="0">
                <a:solidFill>
                  <a:srgbClr val="7F8C8D"/>
                </a:solidFill>
              </a:rPr>
              <a:t>Disclaimer:</a:t>
            </a:r>
            <a:r>
              <a:rPr lang="en-US" sz="975" i="1" dirty="0">
                <a:solidFill>
                  <a:srgbClr val="7F8C8D"/>
                </a:solidFill>
              </a:rPr>
              <a:t> This educational material is for training purposes only and should be used in conjunction with current clinical guidelines. Content verified against NICE NG193 (2021) standards as of May 2026.</a:t>
            </a:r>
            <a:endParaRPr lang="en-US" sz="975" dirty="0"/>
          </a:p>
        </p:txBody>
      </p:sp>
      <p:sp>
        <p:nvSpPr>
          <p:cNvPr id="12" name="SK-1-text-11"/>
          <p:cNvSpPr/>
          <p:nvPr/>
        </p:nvSpPr>
        <p:spPr>
          <a:xfrm>
            <a:off x="10469463" y="6467475"/>
            <a:ext cx="1341537" cy="152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52400"/>
            <a:ext cx="11430000" cy="723900"/>
          </a:xfrm>
          <a:prstGeom prst="rect">
            <a:avLst/>
          </a:prstGeom>
        </p:spPr>
      </p:pic>
      <p:pic>
        <p:nvPicPr>
          <p:cNvPr id="5" name="SK-2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028700"/>
            <a:ext cx="5524500" cy="2381250"/>
          </a:xfrm>
          <a:prstGeom prst="rect">
            <a:avLst/>
          </a:prstGeom>
        </p:spPr>
      </p:pic>
      <p:pic>
        <p:nvPicPr>
          <p:cNvPr id="6" name="SK-2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3600450"/>
            <a:ext cx="5524500" cy="2724150"/>
          </a:xfrm>
          <a:prstGeom prst="rect">
            <a:avLst/>
          </a:prstGeom>
        </p:spPr>
      </p:pic>
      <p:pic>
        <p:nvPicPr>
          <p:cNvPr id="7" name="SK-2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3829050"/>
            <a:ext cx="5067300" cy="333375"/>
          </a:xfrm>
          <a:prstGeom prst="rect">
            <a:avLst/>
          </a:prstGeom>
        </p:spPr>
      </p:pic>
      <p:pic>
        <p:nvPicPr>
          <p:cNvPr id="8" name="SK-2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3862387"/>
            <a:ext cx="238125" cy="190500"/>
          </a:xfrm>
          <a:prstGeom prst="rect">
            <a:avLst/>
          </a:prstGeom>
        </p:spPr>
      </p:pic>
      <p:pic>
        <p:nvPicPr>
          <p:cNvPr id="9" name="SK-2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4876800"/>
            <a:ext cx="142875" cy="171450"/>
          </a:xfrm>
          <a:prstGeom prst="rect">
            <a:avLst/>
          </a:prstGeom>
        </p:spPr>
      </p:pic>
      <p:pic>
        <p:nvPicPr>
          <p:cNvPr id="10" name="SK-2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5410200"/>
            <a:ext cx="142875" cy="171450"/>
          </a:xfrm>
          <a:prstGeom prst="rect">
            <a:avLst/>
          </a:prstGeom>
        </p:spPr>
      </p:pic>
      <p:pic>
        <p:nvPicPr>
          <p:cNvPr id="11" name="SK-2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86500" y="1028700"/>
            <a:ext cx="5524500" cy="2571750"/>
          </a:xfrm>
          <a:prstGeom prst="rect">
            <a:avLst/>
          </a:prstGeom>
        </p:spPr>
      </p:pic>
      <p:pic>
        <p:nvPicPr>
          <p:cNvPr id="12" name="SK-2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77000" y="1466850"/>
            <a:ext cx="5143500" cy="333375"/>
          </a:xfrm>
          <a:prstGeom prst="rect">
            <a:avLst/>
          </a:prstGeom>
        </p:spPr>
      </p:pic>
      <p:pic>
        <p:nvPicPr>
          <p:cNvPr id="13" name="SK-2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77000" y="1500188"/>
            <a:ext cx="238125" cy="190500"/>
          </a:xfrm>
          <a:prstGeom prst="rect">
            <a:avLst/>
          </a:prstGeom>
        </p:spPr>
      </p:pic>
      <p:pic>
        <p:nvPicPr>
          <p:cNvPr id="14" name="SK-2-img-13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86500" y="3752850"/>
            <a:ext cx="5524500" cy="2571750"/>
          </a:xfrm>
          <a:prstGeom prst="rect">
            <a:avLst/>
          </a:prstGeom>
        </p:spPr>
      </p:pic>
      <p:pic>
        <p:nvPicPr>
          <p:cNvPr id="15" name="SK-2-img-14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77000" y="4191000"/>
            <a:ext cx="5143500" cy="333375"/>
          </a:xfrm>
          <a:prstGeom prst="rect">
            <a:avLst/>
          </a:prstGeom>
        </p:spPr>
      </p:pic>
      <p:pic>
        <p:nvPicPr>
          <p:cNvPr id="16" name="SK-2-img-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77000" y="4224338"/>
            <a:ext cx="238125" cy="190500"/>
          </a:xfrm>
          <a:prstGeom prst="rect">
            <a:avLst/>
          </a:prstGeom>
        </p:spPr>
      </p:pic>
      <p:pic>
        <p:nvPicPr>
          <p:cNvPr id="17" name="SK-2-img-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77000" y="5010150"/>
            <a:ext cx="142875" cy="142875"/>
          </a:xfrm>
          <a:prstGeom prst="rect">
            <a:avLst/>
          </a:prstGeom>
        </p:spPr>
      </p:pic>
      <p:pic>
        <p:nvPicPr>
          <p:cNvPr id="18" name="SK-2-img-17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77000" y="5543550"/>
            <a:ext cx="142875" cy="114300"/>
          </a:xfrm>
          <a:prstGeom prst="rect">
            <a:avLst/>
          </a:prstGeom>
        </p:spPr>
      </p:pic>
      <p:sp>
        <p:nvSpPr>
          <p:cNvPr id="19" name="SK-2-text-18"/>
          <p:cNvSpPr/>
          <p:nvPr/>
        </p:nvSpPr>
        <p:spPr>
          <a:xfrm>
            <a:off x="619125" y="228600"/>
            <a:ext cx="1095375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kern="0" spc="30" dirty="0">
                <a:solidFill>
                  <a:srgbClr val="FFFFFF"/>
                </a:solidFill>
              </a:rPr>
              <a:t>INTRODUCTION TO ACUPUNCTURE</a:t>
            </a:r>
            <a:endParaRPr lang="en-US" sz="1800" dirty="0"/>
          </a:p>
        </p:txBody>
      </p:sp>
      <p:sp>
        <p:nvSpPr>
          <p:cNvPr id="20" name="SK-2-text-19"/>
          <p:cNvSpPr/>
          <p:nvPr/>
        </p:nvSpPr>
        <p:spPr>
          <a:xfrm>
            <a:off x="619125" y="600075"/>
            <a:ext cx="109537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FDF2E9"/>
                </a:solidFill>
              </a:rPr>
              <a:t>Acupuncture in General Practice | Bradford VTS</a:t>
            </a:r>
            <a:endParaRPr lang="en-US" sz="1050" dirty="0"/>
          </a:p>
        </p:txBody>
      </p:sp>
      <p:sp>
        <p:nvSpPr>
          <p:cNvPr id="21" name="SK-2-text-20"/>
          <p:cNvSpPr/>
          <p:nvPr/>
        </p:nvSpPr>
        <p:spPr>
          <a:xfrm>
            <a:off x="962025" y="3829050"/>
            <a:ext cx="69265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Definition &amp; 4,000-Year Origins</a:t>
            </a:r>
            <a:endParaRPr lang="en-US" sz="1350" dirty="0"/>
          </a:p>
        </p:txBody>
      </p:sp>
      <p:sp>
        <p:nvSpPr>
          <p:cNvPr id="22" name="SK-2-text-21"/>
          <p:cNvSpPr/>
          <p:nvPr/>
        </p:nvSpPr>
        <p:spPr>
          <a:xfrm>
            <a:off x="609600" y="4276725"/>
            <a:ext cx="50673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125" dirty="0">
                <a:solidFill>
                  <a:srgbClr val="34495E"/>
                </a:solidFill>
              </a:rPr>
              <a:t>Acupuncture is the stimulation of specific body points, primarily through the insertion of fine needles.</a:t>
            </a:r>
            <a:endParaRPr lang="en-US" sz="1125" dirty="0"/>
          </a:p>
        </p:txBody>
      </p:sp>
      <p:sp>
        <p:nvSpPr>
          <p:cNvPr id="23" name="SK-2-text-22"/>
          <p:cNvSpPr/>
          <p:nvPr/>
        </p:nvSpPr>
        <p:spPr>
          <a:xfrm>
            <a:off x="847725" y="4829175"/>
            <a:ext cx="48291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C3E50"/>
                </a:solidFill>
              </a:rPr>
              <a:t>Ancient Roots:</a:t>
            </a:r>
            <a:r>
              <a:rPr lang="en-US" sz="1200" dirty="0">
                <a:solidFill>
                  <a:srgbClr val="2C3E50"/>
                </a:solidFill>
              </a:rPr>
              <a:t> Originating in TCM; the </a:t>
            </a:r>
            <a:r>
              <a:rPr lang="en-US" sz="1200" b="1" dirty="0">
                <a:solidFill>
                  <a:srgbClr val="2C3E50"/>
                </a:solidFill>
              </a:rPr>
              <a:t>Yellow Emperor's Classic</a:t>
            </a:r>
            <a:r>
              <a:rPr lang="en-US" sz="1200" dirty="0">
                <a:solidFill>
                  <a:srgbClr val="2C3E50"/>
                </a:solidFill>
              </a:rPr>
              <a:t> (200 BC) described 349 points.</a:t>
            </a:r>
            <a:endParaRPr lang="en-US" sz="1200" dirty="0"/>
          </a:p>
        </p:txBody>
      </p:sp>
      <p:sp>
        <p:nvSpPr>
          <p:cNvPr id="24" name="SK-2-text-23"/>
          <p:cNvSpPr/>
          <p:nvPr/>
        </p:nvSpPr>
        <p:spPr>
          <a:xfrm>
            <a:off x="847725" y="5362575"/>
            <a:ext cx="48291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C3E50"/>
                </a:solidFill>
              </a:rPr>
              <a:t>Modern Standards:</a:t>
            </a:r>
            <a:r>
              <a:rPr lang="en-US" sz="1200" dirty="0">
                <a:solidFill>
                  <a:srgbClr val="2C3E50"/>
                </a:solidFill>
              </a:rPr>
              <a:t> The WHO has now standardised </a:t>
            </a:r>
            <a:r>
              <a:rPr lang="en-US" sz="1200" b="1" dirty="0">
                <a:solidFill>
                  <a:srgbClr val="2C3E50"/>
                </a:solidFill>
              </a:rPr>
              <a:t>361 core points</a:t>
            </a:r>
            <a:r>
              <a:rPr lang="en-US" sz="1200" dirty="0">
                <a:solidFill>
                  <a:srgbClr val="2C3E50"/>
                </a:solidFill>
              </a:rPr>
              <a:t> plus additional extra points.</a:t>
            </a:r>
            <a:endParaRPr lang="en-US" sz="1200" dirty="0"/>
          </a:p>
        </p:txBody>
      </p:sp>
      <p:sp>
        <p:nvSpPr>
          <p:cNvPr id="25" name="SK-2-text-24"/>
          <p:cNvSpPr/>
          <p:nvPr/>
        </p:nvSpPr>
        <p:spPr>
          <a:xfrm>
            <a:off x="6477000" y="1181100"/>
            <a:ext cx="57150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67E22"/>
                </a:solidFill>
              </a:rPr>
              <a:t>TRADITIONAL CHINESE MEDICINE (TCM)</a:t>
            </a:r>
            <a:endParaRPr lang="en-US" sz="1200" dirty="0"/>
          </a:p>
        </p:txBody>
      </p:sp>
      <p:sp>
        <p:nvSpPr>
          <p:cNvPr id="26" name="SK-2-text-25"/>
          <p:cNvSpPr/>
          <p:nvPr/>
        </p:nvSpPr>
        <p:spPr>
          <a:xfrm>
            <a:off x="6829425" y="1466850"/>
            <a:ext cx="51435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Holistic Energy Framework</a:t>
            </a:r>
            <a:endParaRPr lang="en-US" sz="1350" dirty="0"/>
          </a:p>
        </p:txBody>
      </p:sp>
      <p:sp>
        <p:nvSpPr>
          <p:cNvPr id="27" name="SK-2-text-26"/>
          <p:cNvSpPr/>
          <p:nvPr/>
        </p:nvSpPr>
        <p:spPr>
          <a:xfrm>
            <a:off x="6477000" y="1914525"/>
            <a:ext cx="51435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125" dirty="0">
                <a:solidFill>
                  <a:srgbClr val="34495E"/>
                </a:solidFill>
              </a:rPr>
              <a:t>Based on restoring balance and the flow of </a:t>
            </a:r>
            <a:r>
              <a:rPr lang="en-US" sz="1125" b="1" dirty="0">
                <a:solidFill>
                  <a:srgbClr val="2C3E50"/>
                </a:solidFill>
              </a:rPr>
              <a:t>Qi (vital energy)</a:t>
            </a:r>
            <a:r>
              <a:rPr lang="en-US" sz="1125" dirty="0">
                <a:solidFill>
                  <a:srgbClr val="34495E"/>
                </a:solidFill>
              </a:rPr>
              <a:t>. Illness is viewed as a disharmony between </a:t>
            </a:r>
            <a:r>
              <a:rPr lang="en-US" sz="1125" b="1" dirty="0">
                <a:solidFill>
                  <a:srgbClr val="2C3E50"/>
                </a:solidFill>
              </a:rPr>
              <a:t>Yin and Yang</a:t>
            </a:r>
            <a:r>
              <a:rPr lang="en-US" sz="1125" dirty="0">
                <a:solidFill>
                  <a:srgbClr val="34495E"/>
                </a:solidFill>
              </a:rPr>
              <a:t> or a disturbance in the meridians.</a:t>
            </a:r>
            <a:endParaRPr lang="en-US" sz="1125" dirty="0"/>
          </a:p>
        </p:txBody>
      </p:sp>
      <p:sp>
        <p:nvSpPr>
          <p:cNvPr id="28" name="SK-2-text-27"/>
          <p:cNvSpPr/>
          <p:nvPr/>
        </p:nvSpPr>
        <p:spPr>
          <a:xfrm>
            <a:off x="6477000" y="3905250"/>
            <a:ext cx="530352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67E22"/>
                </a:solidFill>
              </a:rPr>
              <a:t>WESTERN (SCIENTIFIC) APPROACH</a:t>
            </a:r>
            <a:endParaRPr lang="en-US" sz="1200" dirty="0"/>
          </a:p>
        </p:txBody>
      </p:sp>
      <p:sp>
        <p:nvSpPr>
          <p:cNvPr id="29" name="SK-2-text-28"/>
          <p:cNvSpPr/>
          <p:nvPr/>
        </p:nvSpPr>
        <p:spPr>
          <a:xfrm>
            <a:off x="6829425" y="4191000"/>
            <a:ext cx="536257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Conventional Medical Framework</a:t>
            </a:r>
            <a:endParaRPr lang="en-US" sz="1350" dirty="0"/>
          </a:p>
        </p:txBody>
      </p:sp>
      <p:sp>
        <p:nvSpPr>
          <p:cNvPr id="30" name="SK-2-text-29"/>
          <p:cNvSpPr/>
          <p:nvPr/>
        </p:nvSpPr>
        <p:spPr>
          <a:xfrm>
            <a:off x="6477000" y="4638675"/>
            <a:ext cx="57150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125" dirty="0">
                <a:solidFill>
                  <a:srgbClr val="34495E"/>
                </a:solidFill>
              </a:rPr>
              <a:t>Most common among UK medically-trained practitioners. Focuses on:</a:t>
            </a:r>
            <a:endParaRPr lang="en-US" sz="1125" dirty="0"/>
          </a:p>
        </p:txBody>
      </p:sp>
      <p:sp>
        <p:nvSpPr>
          <p:cNvPr id="31" name="SK-2-text-30"/>
          <p:cNvSpPr/>
          <p:nvPr/>
        </p:nvSpPr>
        <p:spPr>
          <a:xfrm>
            <a:off x="6715125" y="4962525"/>
            <a:ext cx="49053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C3E50"/>
                </a:solidFill>
              </a:rPr>
              <a:t>Neurophysiology:</a:t>
            </a:r>
            <a:r>
              <a:rPr lang="en-US" sz="1200" dirty="0">
                <a:solidFill>
                  <a:srgbClr val="2C3E50"/>
                </a:solidFill>
              </a:rPr>
              <a:t> Gate control theory, endorphin release, and descending inhibition.</a:t>
            </a:r>
            <a:endParaRPr lang="en-US" sz="1200" dirty="0"/>
          </a:p>
        </p:txBody>
      </p:sp>
      <p:sp>
        <p:nvSpPr>
          <p:cNvPr id="32" name="SK-2-text-31"/>
          <p:cNvSpPr/>
          <p:nvPr/>
        </p:nvSpPr>
        <p:spPr>
          <a:xfrm>
            <a:off x="6715125" y="5495925"/>
            <a:ext cx="547687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C3E50"/>
                </a:solidFill>
              </a:rPr>
              <a:t>Musculoskeletal:</a:t>
            </a:r>
            <a:r>
              <a:rPr lang="en-US" sz="1200" dirty="0">
                <a:solidFill>
                  <a:srgbClr val="2C3E50"/>
                </a:solidFill>
              </a:rPr>
              <a:t> Treatment of myofascial trigger points.</a:t>
            </a:r>
            <a:endParaRPr lang="en-US" sz="1200" dirty="0"/>
          </a:p>
        </p:txBody>
      </p:sp>
      <p:sp>
        <p:nvSpPr>
          <p:cNvPr id="33" name="SK-2-text-32"/>
          <p:cNvSpPr/>
          <p:nvPr/>
        </p:nvSpPr>
        <p:spPr>
          <a:xfrm>
            <a:off x="10533906" y="6515100"/>
            <a:ext cx="1277094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500"/>
              </a:lnSpc>
              <a:buNone/>
            </a:pPr>
            <a:r>
              <a:rPr lang="en-US" sz="1000" dirty="0">
                <a:solidFill>
                  <a:srgbClr val="2C3E50"/>
                </a:solidFill>
              </a:rPr>
              <a:t>www.bradfordvts.co.uk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3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90500"/>
            <a:ext cx="11430000" cy="771525"/>
          </a:xfrm>
          <a:prstGeom prst="rect">
            <a:avLst/>
          </a:prstGeom>
        </p:spPr>
      </p:pic>
      <p:pic>
        <p:nvPicPr>
          <p:cNvPr id="5" name="SK-3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247775"/>
            <a:ext cx="3651200" cy="5038874"/>
          </a:xfrm>
          <a:prstGeom prst="rect">
            <a:avLst/>
          </a:prstGeom>
        </p:spPr>
      </p:pic>
      <p:pic>
        <p:nvPicPr>
          <p:cNvPr id="6" name="SK-3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5" y="1514475"/>
            <a:ext cx="304800" cy="228600"/>
          </a:xfrm>
          <a:prstGeom prst="rect">
            <a:avLst/>
          </a:prstGeom>
        </p:spPr>
      </p:pic>
      <p:pic>
        <p:nvPicPr>
          <p:cNvPr id="7" name="SK-3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125" y="2114550"/>
            <a:ext cx="142875" cy="142875"/>
          </a:xfrm>
          <a:prstGeom prst="rect">
            <a:avLst/>
          </a:prstGeom>
        </p:spPr>
      </p:pic>
      <p:pic>
        <p:nvPicPr>
          <p:cNvPr id="8" name="SK-3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25" y="2716411"/>
            <a:ext cx="142875" cy="142875"/>
          </a:xfrm>
          <a:prstGeom prst="rect">
            <a:avLst/>
          </a:prstGeom>
        </p:spPr>
      </p:pic>
      <p:pic>
        <p:nvPicPr>
          <p:cNvPr id="9" name="SK-3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25" y="3318272"/>
            <a:ext cx="142875" cy="142875"/>
          </a:xfrm>
          <a:prstGeom prst="rect">
            <a:avLst/>
          </a:prstGeom>
        </p:spPr>
      </p:pic>
      <p:pic>
        <p:nvPicPr>
          <p:cNvPr id="10" name="SK-3-img-9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125" y="4163913"/>
            <a:ext cx="142875" cy="142875"/>
          </a:xfrm>
          <a:prstGeom prst="rect">
            <a:avLst/>
          </a:prstGeom>
        </p:spPr>
      </p:pic>
      <p:pic>
        <p:nvPicPr>
          <p:cNvPr id="11" name="SK-3-img-1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70325" y="1247775"/>
            <a:ext cx="3651200" cy="5038874"/>
          </a:xfrm>
          <a:prstGeom prst="rect">
            <a:avLst/>
          </a:prstGeom>
        </p:spPr>
      </p:pic>
      <p:pic>
        <p:nvPicPr>
          <p:cNvPr id="12" name="SK-3-img-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08450" y="1514475"/>
            <a:ext cx="304800" cy="228600"/>
          </a:xfrm>
          <a:prstGeom prst="rect">
            <a:avLst/>
          </a:prstGeom>
        </p:spPr>
      </p:pic>
      <p:pic>
        <p:nvPicPr>
          <p:cNvPr id="13" name="SK-3-img-12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08450" y="2009775"/>
            <a:ext cx="3174950" cy="404813"/>
          </a:xfrm>
          <a:prstGeom prst="rect">
            <a:avLst/>
          </a:prstGeom>
        </p:spPr>
      </p:pic>
      <p:pic>
        <p:nvPicPr>
          <p:cNvPr id="14" name="SK-3-img-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08450" y="2009775"/>
            <a:ext cx="1015305" cy="404813"/>
          </a:xfrm>
          <a:prstGeom prst="rect">
            <a:avLst/>
          </a:prstGeom>
        </p:spPr>
      </p:pic>
      <p:pic>
        <p:nvPicPr>
          <p:cNvPr id="15" name="SK-3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23756" y="2009775"/>
            <a:ext cx="1156543" cy="404813"/>
          </a:xfrm>
          <a:prstGeom prst="rect">
            <a:avLst/>
          </a:prstGeom>
        </p:spPr>
      </p:pic>
      <p:pic>
        <p:nvPicPr>
          <p:cNvPr id="16" name="SK-3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80299" y="2009775"/>
            <a:ext cx="1003102" cy="404813"/>
          </a:xfrm>
          <a:prstGeom prst="rect">
            <a:avLst/>
          </a:prstGeom>
        </p:spPr>
      </p:pic>
      <p:pic>
        <p:nvPicPr>
          <p:cNvPr id="17" name="SK-3-img-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08450" y="2414588"/>
            <a:ext cx="1015305" cy="619125"/>
          </a:xfrm>
          <a:prstGeom prst="rect">
            <a:avLst/>
          </a:prstGeom>
        </p:spPr>
      </p:pic>
      <p:pic>
        <p:nvPicPr>
          <p:cNvPr id="18" name="SK-3-img-17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523756" y="2414588"/>
            <a:ext cx="1156543" cy="619125"/>
          </a:xfrm>
          <a:prstGeom prst="rect">
            <a:avLst/>
          </a:prstGeom>
        </p:spPr>
      </p:pic>
      <p:pic>
        <p:nvPicPr>
          <p:cNvPr id="19" name="SK-3-img-18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680299" y="2414588"/>
            <a:ext cx="1003102" cy="619125"/>
          </a:xfrm>
          <a:prstGeom prst="rect">
            <a:avLst/>
          </a:prstGeom>
        </p:spPr>
      </p:pic>
      <p:pic>
        <p:nvPicPr>
          <p:cNvPr id="20" name="SK-3-img-19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08450" y="3033713"/>
            <a:ext cx="1015305" cy="619125"/>
          </a:xfrm>
          <a:prstGeom prst="rect">
            <a:avLst/>
          </a:prstGeom>
        </p:spPr>
      </p:pic>
      <p:pic>
        <p:nvPicPr>
          <p:cNvPr id="21" name="SK-3-img-20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523756" y="3033713"/>
            <a:ext cx="1156543" cy="619125"/>
          </a:xfrm>
          <a:prstGeom prst="rect">
            <a:avLst/>
          </a:prstGeom>
        </p:spPr>
      </p:pic>
      <p:pic>
        <p:nvPicPr>
          <p:cNvPr id="22" name="SK-3-img-21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680299" y="3033713"/>
            <a:ext cx="1003102" cy="619125"/>
          </a:xfrm>
          <a:prstGeom prst="rect">
            <a:avLst/>
          </a:prstGeom>
        </p:spPr>
      </p:pic>
      <p:pic>
        <p:nvPicPr>
          <p:cNvPr id="23" name="SK-3-img-22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508450" y="3652838"/>
            <a:ext cx="1015305" cy="404813"/>
          </a:xfrm>
          <a:prstGeom prst="rect">
            <a:avLst/>
          </a:prstGeom>
        </p:spPr>
      </p:pic>
      <p:pic>
        <p:nvPicPr>
          <p:cNvPr id="24" name="SK-3-img-23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523756" y="3652838"/>
            <a:ext cx="1156543" cy="404813"/>
          </a:xfrm>
          <a:prstGeom prst="rect">
            <a:avLst/>
          </a:prstGeom>
        </p:spPr>
      </p:pic>
      <p:pic>
        <p:nvPicPr>
          <p:cNvPr id="25" name="SK-3-img-24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680299" y="3652838"/>
            <a:ext cx="1003102" cy="404813"/>
          </a:xfrm>
          <a:prstGeom prst="rect">
            <a:avLst/>
          </a:prstGeom>
        </p:spPr>
      </p:pic>
      <p:pic>
        <p:nvPicPr>
          <p:cNvPr id="26" name="SK-3-img-25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508450" y="4819650"/>
            <a:ext cx="3174950" cy="428625"/>
          </a:xfrm>
          <a:prstGeom prst="rect">
            <a:avLst/>
          </a:prstGeom>
        </p:spPr>
      </p:pic>
      <p:pic>
        <p:nvPicPr>
          <p:cNvPr id="27" name="SK-3-img-26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159651" y="1247775"/>
            <a:ext cx="3651200" cy="5038874"/>
          </a:xfrm>
          <a:prstGeom prst="rect">
            <a:avLst/>
          </a:prstGeom>
        </p:spPr>
      </p:pic>
      <p:pic>
        <p:nvPicPr>
          <p:cNvPr id="28" name="SK-3-img-27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397776" y="1514475"/>
            <a:ext cx="304800" cy="228600"/>
          </a:xfrm>
          <a:prstGeom prst="rect">
            <a:avLst/>
          </a:prstGeom>
        </p:spPr>
      </p:pic>
      <p:pic>
        <p:nvPicPr>
          <p:cNvPr id="29" name="SK-3-img-2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97776" y="2114550"/>
            <a:ext cx="142875" cy="142875"/>
          </a:xfrm>
          <a:prstGeom prst="rect">
            <a:avLst/>
          </a:prstGeom>
        </p:spPr>
      </p:pic>
      <p:pic>
        <p:nvPicPr>
          <p:cNvPr id="30" name="SK-3-img-2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97776" y="2716411"/>
            <a:ext cx="142875" cy="142875"/>
          </a:xfrm>
          <a:prstGeom prst="rect">
            <a:avLst/>
          </a:prstGeom>
        </p:spPr>
      </p:pic>
      <p:pic>
        <p:nvPicPr>
          <p:cNvPr id="31" name="SK-3-img-30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97776" y="3318272"/>
            <a:ext cx="142875" cy="142875"/>
          </a:xfrm>
          <a:prstGeom prst="rect">
            <a:avLst/>
          </a:prstGeom>
        </p:spPr>
      </p:pic>
      <p:pic>
        <p:nvPicPr>
          <p:cNvPr id="32" name="SK-3-img-31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8397776" y="3920133"/>
            <a:ext cx="142875" cy="142875"/>
          </a:xfrm>
          <a:prstGeom prst="rect">
            <a:avLst/>
          </a:prstGeom>
        </p:spPr>
      </p:pic>
      <p:sp>
        <p:nvSpPr>
          <p:cNvPr id="33" name="SK-3-text-32"/>
          <p:cNvSpPr/>
          <p:nvPr/>
        </p:nvSpPr>
        <p:spPr>
          <a:xfrm>
            <a:off x="619125" y="285750"/>
            <a:ext cx="1095375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kern="0" spc="30" dirty="0">
                <a:solidFill>
                  <a:srgbClr val="FFFFFF"/>
                </a:solidFill>
              </a:rPr>
              <a:t>TRADITIONAL CHINESE MEDICINE CONCEPTS</a:t>
            </a:r>
            <a:endParaRPr lang="en-US" sz="1800" dirty="0"/>
          </a:p>
        </p:txBody>
      </p:sp>
      <p:sp>
        <p:nvSpPr>
          <p:cNvPr id="34" name="SK-3-text-33"/>
          <p:cNvSpPr/>
          <p:nvPr/>
        </p:nvSpPr>
        <p:spPr>
          <a:xfrm>
            <a:off x="619125" y="666750"/>
            <a:ext cx="109537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FDF2E9"/>
                </a:solidFill>
              </a:rPr>
              <a:t>Acupuncture in General Practice | Bradford VTS</a:t>
            </a:r>
            <a:endParaRPr lang="en-US" sz="1050" dirty="0"/>
          </a:p>
        </p:txBody>
      </p:sp>
      <p:sp>
        <p:nvSpPr>
          <p:cNvPr id="35" name="SK-3-text-34"/>
          <p:cNvSpPr/>
          <p:nvPr/>
        </p:nvSpPr>
        <p:spPr>
          <a:xfrm>
            <a:off x="1038225" y="1485900"/>
            <a:ext cx="50292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C3E50"/>
                </a:solidFill>
              </a:rPr>
              <a:t>Qi (Chi): Vital Energy</a:t>
            </a:r>
            <a:endParaRPr lang="en-US" sz="1500" dirty="0"/>
          </a:p>
        </p:txBody>
      </p:sp>
      <p:sp>
        <p:nvSpPr>
          <p:cNvPr id="36" name="SK-3-text-35"/>
          <p:cNvSpPr/>
          <p:nvPr/>
        </p:nvSpPr>
        <p:spPr>
          <a:xfrm>
            <a:off x="857250" y="2057400"/>
            <a:ext cx="2936825" cy="4875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Definition: The "vital energy" or life force that maintains biological functions.</a:t>
            </a:r>
            <a:endParaRPr lang="en-US" sz="1200" dirty="0"/>
          </a:p>
        </p:txBody>
      </p:sp>
      <p:sp>
        <p:nvSpPr>
          <p:cNvPr id="37" name="SK-3-text-36"/>
          <p:cNvSpPr/>
          <p:nvPr/>
        </p:nvSpPr>
        <p:spPr>
          <a:xfrm>
            <a:off x="857250" y="2659261"/>
            <a:ext cx="2936825" cy="4875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Flow: Qi travels along specific pathways called </a:t>
            </a:r>
            <a:r>
              <a:rPr lang="en-US" sz="1200" b="1" dirty="0">
                <a:solidFill>
                  <a:srgbClr val="2C3E50"/>
                </a:solidFill>
              </a:rPr>
              <a:t>Meridians</a:t>
            </a:r>
            <a:r>
              <a:rPr lang="en-US" sz="1200" dirty="0">
                <a:solidFill>
                  <a:srgbClr val="2C3E50"/>
                </a:solidFill>
              </a:rPr>
              <a:t>.</a:t>
            </a:r>
            <a:endParaRPr lang="en-US" sz="1200" dirty="0"/>
          </a:p>
        </p:txBody>
      </p:sp>
      <p:sp>
        <p:nvSpPr>
          <p:cNvPr id="38" name="SK-3-text-37"/>
          <p:cNvSpPr/>
          <p:nvPr/>
        </p:nvSpPr>
        <p:spPr>
          <a:xfrm>
            <a:off x="857250" y="3261122"/>
            <a:ext cx="2936825" cy="7313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Pathology: Illness is viewed as a disturbance, blockage, or imbalance of Qi flow.</a:t>
            </a:r>
            <a:endParaRPr lang="en-US" sz="1200" dirty="0"/>
          </a:p>
        </p:txBody>
      </p:sp>
      <p:sp>
        <p:nvSpPr>
          <p:cNvPr id="39" name="SK-3-text-38"/>
          <p:cNvSpPr/>
          <p:nvPr/>
        </p:nvSpPr>
        <p:spPr>
          <a:xfrm>
            <a:off x="857250" y="4106763"/>
            <a:ext cx="2936825" cy="4875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Action: Acupuncture points are "access ports" to manipulate this energy flow.</a:t>
            </a:r>
            <a:endParaRPr lang="en-US" sz="1200" dirty="0"/>
          </a:p>
        </p:txBody>
      </p:sp>
      <p:sp>
        <p:nvSpPr>
          <p:cNvPr id="40" name="SK-3-text-39"/>
          <p:cNvSpPr/>
          <p:nvPr/>
        </p:nvSpPr>
        <p:spPr>
          <a:xfrm>
            <a:off x="4927550" y="1485900"/>
            <a:ext cx="27432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C3E50"/>
                </a:solidFill>
              </a:rPr>
              <a:t>Yin and Yang</a:t>
            </a:r>
            <a:endParaRPr lang="en-US" sz="1500" dirty="0"/>
          </a:p>
        </p:txBody>
      </p:sp>
      <p:sp>
        <p:nvSpPr>
          <p:cNvPr id="41" name="SK-3-text-40"/>
          <p:cNvSpPr/>
          <p:nvPr/>
        </p:nvSpPr>
        <p:spPr>
          <a:xfrm>
            <a:off x="4584650" y="2009775"/>
            <a:ext cx="1020004" cy="4048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E67E22"/>
                </a:solidFill>
              </a:rPr>
              <a:t>Quality</a:t>
            </a:r>
            <a:endParaRPr lang="en-US" sz="1125" dirty="0"/>
          </a:p>
        </p:txBody>
      </p:sp>
      <p:sp>
        <p:nvSpPr>
          <p:cNvPr id="42" name="SK-3-text-41"/>
          <p:cNvSpPr/>
          <p:nvPr/>
        </p:nvSpPr>
        <p:spPr>
          <a:xfrm>
            <a:off x="5599956" y="2009775"/>
            <a:ext cx="1004143" cy="4048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E67E22"/>
                </a:solidFill>
              </a:rPr>
              <a:t>Yin</a:t>
            </a:r>
            <a:endParaRPr lang="en-US" sz="1125" dirty="0"/>
          </a:p>
        </p:txBody>
      </p:sp>
      <p:sp>
        <p:nvSpPr>
          <p:cNvPr id="43" name="SK-3-text-42"/>
          <p:cNvSpPr/>
          <p:nvPr/>
        </p:nvSpPr>
        <p:spPr>
          <a:xfrm>
            <a:off x="6756499" y="2009775"/>
            <a:ext cx="850702" cy="4048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E67E22"/>
                </a:solidFill>
              </a:rPr>
              <a:t>Yang</a:t>
            </a:r>
            <a:endParaRPr lang="en-US" sz="1125" dirty="0"/>
          </a:p>
        </p:txBody>
      </p:sp>
      <p:sp>
        <p:nvSpPr>
          <p:cNvPr id="44" name="SK-3-text-43"/>
          <p:cNvSpPr/>
          <p:nvPr/>
        </p:nvSpPr>
        <p:spPr>
          <a:xfrm>
            <a:off x="4584650" y="2414588"/>
            <a:ext cx="1165719" cy="6191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E67E22"/>
                </a:solidFill>
              </a:rPr>
              <a:t>Activity</a:t>
            </a:r>
            <a:endParaRPr lang="en-US" sz="1125" dirty="0"/>
          </a:p>
        </p:txBody>
      </p:sp>
      <p:sp>
        <p:nvSpPr>
          <p:cNvPr id="45" name="SK-3-text-44"/>
          <p:cNvSpPr/>
          <p:nvPr/>
        </p:nvSpPr>
        <p:spPr>
          <a:xfrm>
            <a:off x="5599956" y="2414588"/>
            <a:ext cx="2381723" cy="6191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Inhibited / Hypo</a:t>
            </a:r>
            <a:endParaRPr lang="en-US" sz="1125" dirty="0"/>
          </a:p>
        </p:txBody>
      </p:sp>
      <p:sp>
        <p:nvSpPr>
          <p:cNvPr id="46" name="SK-3-text-45"/>
          <p:cNvSpPr/>
          <p:nvPr/>
        </p:nvSpPr>
        <p:spPr>
          <a:xfrm>
            <a:off x="6756499" y="2414588"/>
            <a:ext cx="850702" cy="6191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Excited / Hyper</a:t>
            </a:r>
            <a:endParaRPr lang="en-US" sz="1125" dirty="0"/>
          </a:p>
        </p:txBody>
      </p:sp>
      <p:sp>
        <p:nvSpPr>
          <p:cNvPr id="47" name="SK-3-text-46"/>
          <p:cNvSpPr/>
          <p:nvPr/>
        </p:nvSpPr>
        <p:spPr>
          <a:xfrm>
            <a:off x="4584650" y="3033713"/>
            <a:ext cx="874289" cy="6191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E67E22"/>
                </a:solidFill>
              </a:rPr>
              <a:t>Nature</a:t>
            </a:r>
            <a:endParaRPr lang="en-US" sz="1125" dirty="0"/>
          </a:p>
        </p:txBody>
      </p:sp>
      <p:sp>
        <p:nvSpPr>
          <p:cNvPr id="48" name="SK-3-text-47"/>
          <p:cNvSpPr/>
          <p:nvPr/>
        </p:nvSpPr>
        <p:spPr>
          <a:xfrm>
            <a:off x="5599956" y="3033713"/>
            <a:ext cx="1004143" cy="6191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Quiescent / Cold</a:t>
            </a:r>
            <a:endParaRPr lang="en-US" sz="1125" dirty="0"/>
          </a:p>
        </p:txBody>
      </p:sp>
      <p:sp>
        <p:nvSpPr>
          <p:cNvPr id="49" name="SK-3-text-48"/>
          <p:cNvSpPr/>
          <p:nvPr/>
        </p:nvSpPr>
        <p:spPr>
          <a:xfrm>
            <a:off x="6756499" y="3033713"/>
            <a:ext cx="850702" cy="6191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Fidgety / Heat</a:t>
            </a:r>
            <a:endParaRPr lang="en-US" sz="1125" dirty="0"/>
          </a:p>
        </p:txBody>
      </p:sp>
      <p:sp>
        <p:nvSpPr>
          <p:cNvPr id="50" name="SK-3-text-49"/>
          <p:cNvSpPr/>
          <p:nvPr/>
        </p:nvSpPr>
        <p:spPr>
          <a:xfrm>
            <a:off x="4584650" y="3652838"/>
            <a:ext cx="1457149" cy="4048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E67E22"/>
                </a:solidFill>
              </a:rPr>
              <a:t>Appearance</a:t>
            </a:r>
            <a:endParaRPr lang="en-US" sz="1125" dirty="0"/>
          </a:p>
        </p:txBody>
      </p:sp>
      <p:sp>
        <p:nvSpPr>
          <p:cNvPr id="51" name="SK-3-text-50"/>
          <p:cNvSpPr/>
          <p:nvPr/>
        </p:nvSpPr>
        <p:spPr>
          <a:xfrm>
            <a:off x="5599956" y="3652838"/>
            <a:ext cx="1637435" cy="4048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Pale / Dark</a:t>
            </a:r>
            <a:endParaRPr lang="en-US" sz="1125" dirty="0"/>
          </a:p>
        </p:txBody>
      </p:sp>
      <p:sp>
        <p:nvSpPr>
          <p:cNvPr id="52" name="SK-3-text-51"/>
          <p:cNvSpPr/>
          <p:nvPr/>
        </p:nvSpPr>
        <p:spPr>
          <a:xfrm>
            <a:off x="6756499" y="3652838"/>
            <a:ext cx="1744822" cy="4048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Bright / Red</a:t>
            </a:r>
            <a:endParaRPr lang="en-US" sz="1125" dirty="0"/>
          </a:p>
        </p:txBody>
      </p:sp>
      <p:sp>
        <p:nvSpPr>
          <p:cNvPr id="53" name="SK-3-text-52"/>
          <p:cNvSpPr/>
          <p:nvPr/>
        </p:nvSpPr>
        <p:spPr>
          <a:xfrm>
            <a:off x="4584650" y="4057650"/>
            <a:ext cx="1602864" cy="6191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E67E22"/>
                </a:solidFill>
              </a:rPr>
              <a:t>Gender/Type</a:t>
            </a:r>
            <a:endParaRPr lang="en-US" sz="1125" dirty="0"/>
          </a:p>
        </p:txBody>
      </p:sp>
      <p:sp>
        <p:nvSpPr>
          <p:cNvPr id="54" name="SK-3-text-53"/>
          <p:cNvSpPr/>
          <p:nvPr/>
        </p:nvSpPr>
        <p:spPr>
          <a:xfrm>
            <a:off x="5599956" y="4057650"/>
            <a:ext cx="1004143" cy="6191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"Female" qualities</a:t>
            </a:r>
            <a:endParaRPr lang="en-US" sz="1125" dirty="0"/>
          </a:p>
        </p:txBody>
      </p:sp>
      <p:sp>
        <p:nvSpPr>
          <p:cNvPr id="55" name="SK-3-text-54"/>
          <p:cNvSpPr/>
          <p:nvPr/>
        </p:nvSpPr>
        <p:spPr>
          <a:xfrm>
            <a:off x="6756499" y="4057650"/>
            <a:ext cx="850702" cy="6191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"Male" qualities</a:t>
            </a:r>
            <a:endParaRPr lang="en-US" sz="1125" dirty="0"/>
          </a:p>
        </p:txBody>
      </p:sp>
      <p:sp>
        <p:nvSpPr>
          <p:cNvPr id="56" name="SK-3-text-55"/>
          <p:cNvSpPr/>
          <p:nvPr/>
        </p:nvSpPr>
        <p:spPr>
          <a:xfrm>
            <a:off x="4603700" y="4819650"/>
            <a:ext cx="307970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i="1" dirty="0">
                <a:solidFill>
                  <a:srgbClr val="2C3E50"/>
                </a:solidFill>
              </a:rPr>
              <a:t>Clinical Goal: Restore the dynamic balance between these opposing forces.</a:t>
            </a:r>
            <a:endParaRPr lang="en-US" sz="1125" dirty="0"/>
          </a:p>
        </p:txBody>
      </p:sp>
      <p:sp>
        <p:nvSpPr>
          <p:cNvPr id="57" name="SK-3-text-56"/>
          <p:cNvSpPr/>
          <p:nvPr/>
        </p:nvSpPr>
        <p:spPr>
          <a:xfrm>
            <a:off x="8816876" y="1485900"/>
            <a:ext cx="3375124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C3E50"/>
                </a:solidFill>
              </a:rPr>
              <a:t>Holistic Philosophy</a:t>
            </a:r>
            <a:endParaRPr lang="en-US" sz="1500" dirty="0"/>
          </a:p>
        </p:txBody>
      </p:sp>
      <p:sp>
        <p:nvSpPr>
          <p:cNvPr id="58" name="SK-3-text-57"/>
          <p:cNvSpPr/>
          <p:nvPr/>
        </p:nvSpPr>
        <p:spPr>
          <a:xfrm>
            <a:off x="8635901" y="2057400"/>
            <a:ext cx="2936825" cy="4875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200" b="1" dirty="0">
                <a:solidFill>
                  <a:srgbClr val="2C3E50"/>
                </a:solidFill>
              </a:rPr>
              <a:t>No Mind-Body Split:</a:t>
            </a:r>
            <a:r>
              <a:rPr lang="en-US" sz="1200" dirty="0">
                <a:solidFill>
                  <a:srgbClr val="2C3E50"/>
                </a:solidFill>
              </a:rPr>
              <a:t> Psychological and physical health are inseparable.</a:t>
            </a:r>
            <a:endParaRPr lang="en-US" sz="1200" dirty="0"/>
          </a:p>
        </p:txBody>
      </p:sp>
      <p:sp>
        <p:nvSpPr>
          <p:cNvPr id="59" name="SK-3-text-58"/>
          <p:cNvSpPr/>
          <p:nvPr/>
        </p:nvSpPr>
        <p:spPr>
          <a:xfrm>
            <a:off x="8635901" y="2659261"/>
            <a:ext cx="2936825" cy="4875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200" b="1" dirty="0">
                <a:solidFill>
                  <a:srgbClr val="2C3E50"/>
                </a:solidFill>
              </a:rPr>
              <a:t>Contextual View:</a:t>
            </a:r>
            <a:r>
              <a:rPr lang="en-US" sz="1200" dirty="0">
                <a:solidFill>
                  <a:srgbClr val="2C3E50"/>
                </a:solidFill>
              </a:rPr>
              <a:t> The person is treated in relation to nature and social environment.</a:t>
            </a:r>
            <a:endParaRPr lang="en-US" sz="1200" dirty="0"/>
          </a:p>
        </p:txBody>
      </p:sp>
      <p:sp>
        <p:nvSpPr>
          <p:cNvPr id="60" name="SK-3-text-59"/>
          <p:cNvSpPr/>
          <p:nvPr/>
        </p:nvSpPr>
        <p:spPr>
          <a:xfrm>
            <a:off x="8635901" y="3261122"/>
            <a:ext cx="2936825" cy="4875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200" b="1" dirty="0">
                <a:solidFill>
                  <a:srgbClr val="2C3E50"/>
                </a:solidFill>
              </a:rPr>
              <a:t>Prevention First:</a:t>
            </a:r>
            <a:r>
              <a:rPr lang="en-US" sz="1200" dirty="0">
                <a:solidFill>
                  <a:srgbClr val="2C3E50"/>
                </a:solidFill>
              </a:rPr>
              <a:t> Focus on harmonious lifestyle, nutrition, and regular exercise.</a:t>
            </a:r>
            <a:endParaRPr lang="en-US" sz="1200" dirty="0"/>
          </a:p>
        </p:txBody>
      </p:sp>
      <p:sp>
        <p:nvSpPr>
          <p:cNvPr id="61" name="SK-3-text-60"/>
          <p:cNvSpPr/>
          <p:nvPr/>
        </p:nvSpPr>
        <p:spPr>
          <a:xfrm>
            <a:off x="8635901" y="3862983"/>
            <a:ext cx="2936825" cy="4875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200" b="1" dirty="0">
                <a:solidFill>
                  <a:srgbClr val="2C3E50"/>
                </a:solidFill>
              </a:rPr>
              <a:t>Individualised:</a:t>
            </a:r>
            <a:r>
              <a:rPr lang="en-US" sz="1200" dirty="0">
                <a:solidFill>
                  <a:srgbClr val="2C3E50"/>
                </a:solidFill>
              </a:rPr>
              <a:t> Treatments are tailored to the patient's specific pattern of disharmony.</a:t>
            </a:r>
            <a:endParaRPr lang="en-US" sz="1200" dirty="0"/>
          </a:p>
        </p:txBody>
      </p:sp>
      <p:sp>
        <p:nvSpPr>
          <p:cNvPr id="62" name="SK-3-text-61"/>
          <p:cNvSpPr/>
          <p:nvPr/>
        </p:nvSpPr>
        <p:spPr>
          <a:xfrm>
            <a:off x="0" y="6477149"/>
            <a:ext cx="11811000" cy="19035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500"/>
              </a:lnSpc>
              <a:buNone/>
            </a:pPr>
            <a:r>
              <a:rPr lang="en-US" sz="1000" dirty="0">
                <a:solidFill>
                  <a:srgbClr val="2C3E50"/>
                </a:solidFill>
              </a:rPr>
              <a:t>www.bradfordvts.co.uk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90500"/>
            <a:ext cx="11430000" cy="771525"/>
          </a:xfrm>
          <a:prstGeom prst="rect">
            <a:avLst/>
          </a:prstGeom>
        </p:spPr>
      </p:pic>
      <p:pic>
        <p:nvPicPr>
          <p:cNvPr id="4" name="SK-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247775"/>
            <a:ext cx="5572125" cy="4900613"/>
          </a:xfrm>
          <a:prstGeom prst="rect">
            <a:avLst/>
          </a:prstGeom>
        </p:spPr>
      </p:pic>
      <p:pic>
        <p:nvPicPr>
          <p:cNvPr id="5" name="SK-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750" y="1533525"/>
            <a:ext cx="5000625" cy="381000"/>
          </a:xfrm>
          <a:prstGeom prst="rect">
            <a:avLst/>
          </a:prstGeom>
        </p:spPr>
      </p:pic>
      <p:pic>
        <p:nvPicPr>
          <p:cNvPr id="6" name="SK-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750" y="1600200"/>
            <a:ext cx="190500" cy="152400"/>
          </a:xfrm>
          <a:prstGeom prst="rect">
            <a:avLst/>
          </a:prstGeom>
        </p:spPr>
      </p:pic>
      <p:pic>
        <p:nvPicPr>
          <p:cNvPr id="7" name="SK-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6750" y="3952875"/>
            <a:ext cx="5000625" cy="928688"/>
          </a:xfrm>
          <a:prstGeom prst="rect">
            <a:avLst/>
          </a:prstGeom>
        </p:spPr>
      </p:pic>
      <p:pic>
        <p:nvPicPr>
          <p:cNvPr id="8" name="SK-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9625" y="4126409"/>
            <a:ext cx="178594" cy="148828"/>
          </a:xfrm>
          <a:prstGeom prst="rect">
            <a:avLst/>
          </a:prstGeom>
        </p:spPr>
      </p:pic>
      <p:pic>
        <p:nvPicPr>
          <p:cNvPr id="9" name="SK-4-img-8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8875" y="1247775"/>
            <a:ext cx="5572125" cy="4900613"/>
          </a:xfrm>
          <a:prstGeom prst="rect">
            <a:avLst/>
          </a:prstGeom>
        </p:spPr>
      </p:pic>
      <p:pic>
        <p:nvPicPr>
          <p:cNvPr id="10" name="SK-4-img-9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4625" y="1533525"/>
            <a:ext cx="5000625" cy="381000"/>
          </a:xfrm>
          <a:prstGeom prst="rect">
            <a:avLst/>
          </a:prstGeom>
        </p:spPr>
      </p:pic>
      <p:pic>
        <p:nvPicPr>
          <p:cNvPr id="11" name="SK-4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24625" y="1600200"/>
            <a:ext cx="190500" cy="152400"/>
          </a:xfrm>
          <a:prstGeom prst="rect">
            <a:avLst/>
          </a:prstGeom>
        </p:spPr>
      </p:pic>
      <p:pic>
        <p:nvPicPr>
          <p:cNvPr id="12" name="SK-4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24625" y="2105025"/>
            <a:ext cx="1095226" cy="428625"/>
          </a:xfrm>
          <a:prstGeom prst="rect">
            <a:avLst/>
          </a:prstGeom>
        </p:spPr>
      </p:pic>
      <p:pic>
        <p:nvPicPr>
          <p:cNvPr id="13" name="SK-4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19851" y="2105025"/>
            <a:ext cx="1967359" cy="428625"/>
          </a:xfrm>
          <a:prstGeom prst="rect">
            <a:avLst/>
          </a:prstGeom>
        </p:spPr>
      </p:pic>
      <p:pic>
        <p:nvPicPr>
          <p:cNvPr id="14" name="SK-4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587210" y="2105025"/>
            <a:ext cx="1076623" cy="428625"/>
          </a:xfrm>
          <a:prstGeom prst="rect">
            <a:avLst/>
          </a:prstGeom>
        </p:spPr>
      </p:pic>
      <p:pic>
        <p:nvPicPr>
          <p:cNvPr id="15" name="SK-4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663833" y="2105025"/>
            <a:ext cx="861417" cy="428625"/>
          </a:xfrm>
          <a:prstGeom prst="rect">
            <a:avLst/>
          </a:prstGeom>
        </p:spPr>
      </p:pic>
      <p:pic>
        <p:nvPicPr>
          <p:cNvPr id="16" name="SK-4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24625" y="2533650"/>
            <a:ext cx="1095226" cy="504825"/>
          </a:xfrm>
          <a:prstGeom prst="rect">
            <a:avLst/>
          </a:prstGeom>
        </p:spPr>
      </p:pic>
      <p:pic>
        <p:nvPicPr>
          <p:cNvPr id="17" name="SK-4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619851" y="2533650"/>
            <a:ext cx="1967359" cy="504825"/>
          </a:xfrm>
          <a:prstGeom prst="rect">
            <a:avLst/>
          </a:prstGeom>
        </p:spPr>
      </p:pic>
      <p:pic>
        <p:nvPicPr>
          <p:cNvPr id="18" name="SK-4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587210" y="2533650"/>
            <a:ext cx="1076623" cy="504825"/>
          </a:xfrm>
          <a:prstGeom prst="rect">
            <a:avLst/>
          </a:prstGeom>
        </p:spPr>
      </p:pic>
      <p:pic>
        <p:nvPicPr>
          <p:cNvPr id="19" name="SK-4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663833" y="2533650"/>
            <a:ext cx="861417" cy="504825"/>
          </a:xfrm>
          <a:prstGeom prst="rect">
            <a:avLst/>
          </a:prstGeom>
        </p:spPr>
      </p:pic>
      <p:pic>
        <p:nvPicPr>
          <p:cNvPr id="20" name="SK-4-img-1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524625" y="3038475"/>
            <a:ext cx="5000625" cy="504825"/>
          </a:xfrm>
          <a:prstGeom prst="rect">
            <a:avLst/>
          </a:prstGeom>
        </p:spPr>
      </p:pic>
      <p:pic>
        <p:nvPicPr>
          <p:cNvPr id="21" name="SK-4-img-20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524625" y="3038475"/>
            <a:ext cx="1095226" cy="504825"/>
          </a:xfrm>
          <a:prstGeom prst="rect">
            <a:avLst/>
          </a:prstGeom>
        </p:spPr>
      </p:pic>
      <p:pic>
        <p:nvPicPr>
          <p:cNvPr id="22" name="SK-4-img-21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619851" y="3038475"/>
            <a:ext cx="1967359" cy="504825"/>
          </a:xfrm>
          <a:prstGeom prst="rect">
            <a:avLst/>
          </a:prstGeom>
        </p:spPr>
      </p:pic>
      <p:pic>
        <p:nvPicPr>
          <p:cNvPr id="23" name="SK-4-img-22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587210" y="3038475"/>
            <a:ext cx="1076623" cy="504825"/>
          </a:xfrm>
          <a:prstGeom prst="rect">
            <a:avLst/>
          </a:prstGeom>
        </p:spPr>
      </p:pic>
      <p:pic>
        <p:nvPicPr>
          <p:cNvPr id="24" name="SK-4-img-23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663833" y="3038475"/>
            <a:ext cx="861417" cy="504825"/>
          </a:xfrm>
          <a:prstGeom prst="rect">
            <a:avLst/>
          </a:prstGeom>
        </p:spPr>
      </p:pic>
      <p:pic>
        <p:nvPicPr>
          <p:cNvPr id="25" name="SK-4-img-24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524625" y="3543300"/>
            <a:ext cx="1095226" cy="504825"/>
          </a:xfrm>
          <a:prstGeom prst="rect">
            <a:avLst/>
          </a:prstGeom>
        </p:spPr>
      </p:pic>
      <p:pic>
        <p:nvPicPr>
          <p:cNvPr id="26" name="SK-4-img-2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619851" y="3543300"/>
            <a:ext cx="1967359" cy="504825"/>
          </a:xfrm>
          <a:prstGeom prst="rect">
            <a:avLst/>
          </a:prstGeom>
        </p:spPr>
      </p:pic>
      <p:pic>
        <p:nvPicPr>
          <p:cNvPr id="27" name="SK-4-img-2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587210" y="3543300"/>
            <a:ext cx="1076623" cy="504825"/>
          </a:xfrm>
          <a:prstGeom prst="rect">
            <a:avLst/>
          </a:prstGeom>
        </p:spPr>
      </p:pic>
      <p:pic>
        <p:nvPicPr>
          <p:cNvPr id="28" name="SK-4-img-2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663833" y="3543300"/>
            <a:ext cx="861417" cy="504825"/>
          </a:xfrm>
          <a:prstGeom prst="rect">
            <a:avLst/>
          </a:prstGeom>
        </p:spPr>
      </p:pic>
      <p:pic>
        <p:nvPicPr>
          <p:cNvPr id="29" name="SK-4-img-28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524625" y="4048125"/>
            <a:ext cx="5000625" cy="504825"/>
          </a:xfrm>
          <a:prstGeom prst="rect">
            <a:avLst/>
          </a:prstGeom>
        </p:spPr>
      </p:pic>
      <p:pic>
        <p:nvPicPr>
          <p:cNvPr id="30" name="SK-4-img-29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524625" y="4048125"/>
            <a:ext cx="1095226" cy="504825"/>
          </a:xfrm>
          <a:prstGeom prst="rect">
            <a:avLst/>
          </a:prstGeom>
        </p:spPr>
      </p:pic>
      <p:pic>
        <p:nvPicPr>
          <p:cNvPr id="31" name="SK-4-img-30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619851" y="4048125"/>
            <a:ext cx="1967359" cy="504825"/>
          </a:xfrm>
          <a:prstGeom prst="rect">
            <a:avLst/>
          </a:prstGeom>
        </p:spPr>
      </p:pic>
      <p:pic>
        <p:nvPicPr>
          <p:cNvPr id="32" name="SK-4-img-31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587210" y="4048125"/>
            <a:ext cx="1076623" cy="504825"/>
          </a:xfrm>
          <a:prstGeom prst="rect">
            <a:avLst/>
          </a:prstGeom>
        </p:spPr>
      </p:pic>
      <p:pic>
        <p:nvPicPr>
          <p:cNvPr id="33" name="SK-4-img-32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663833" y="4048125"/>
            <a:ext cx="861417" cy="504825"/>
          </a:xfrm>
          <a:prstGeom prst="rect">
            <a:avLst/>
          </a:prstGeom>
        </p:spPr>
      </p:pic>
      <p:pic>
        <p:nvPicPr>
          <p:cNvPr id="34" name="SK-4-img-33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524625" y="4552950"/>
            <a:ext cx="1095226" cy="504825"/>
          </a:xfrm>
          <a:prstGeom prst="rect">
            <a:avLst/>
          </a:prstGeom>
        </p:spPr>
      </p:pic>
      <p:pic>
        <p:nvPicPr>
          <p:cNvPr id="35" name="SK-4-img-3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619851" y="4552950"/>
            <a:ext cx="1967359" cy="504825"/>
          </a:xfrm>
          <a:prstGeom prst="rect">
            <a:avLst/>
          </a:prstGeom>
        </p:spPr>
      </p:pic>
      <p:pic>
        <p:nvPicPr>
          <p:cNvPr id="36" name="SK-4-img-3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587210" y="4552950"/>
            <a:ext cx="1076623" cy="504825"/>
          </a:xfrm>
          <a:prstGeom prst="rect">
            <a:avLst/>
          </a:prstGeom>
        </p:spPr>
      </p:pic>
      <p:pic>
        <p:nvPicPr>
          <p:cNvPr id="37" name="SK-4-img-3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663833" y="4552950"/>
            <a:ext cx="861417" cy="504825"/>
          </a:xfrm>
          <a:prstGeom prst="rect">
            <a:avLst/>
          </a:prstGeom>
        </p:spPr>
      </p:pic>
      <p:sp>
        <p:nvSpPr>
          <p:cNvPr id="38" name="SK-4-text-37"/>
          <p:cNvSpPr/>
          <p:nvPr/>
        </p:nvSpPr>
        <p:spPr>
          <a:xfrm>
            <a:off x="619125" y="285750"/>
            <a:ext cx="1095375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kern="0" spc="30" dirty="0">
                <a:solidFill>
                  <a:srgbClr val="FFFFFF"/>
                </a:solidFill>
              </a:rPr>
              <a:t>MERIDIANS AND THE FIVE ELEMENTS</a:t>
            </a:r>
            <a:endParaRPr lang="en-US" sz="1800" dirty="0"/>
          </a:p>
        </p:txBody>
      </p:sp>
      <p:sp>
        <p:nvSpPr>
          <p:cNvPr id="39" name="SK-4-text-38"/>
          <p:cNvSpPr/>
          <p:nvPr/>
        </p:nvSpPr>
        <p:spPr>
          <a:xfrm>
            <a:off x="619125" y="666750"/>
            <a:ext cx="109537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FDF2E9"/>
                </a:solidFill>
              </a:rPr>
              <a:t>Acupuncture in General Practice | Bradford VTS</a:t>
            </a:r>
            <a:endParaRPr lang="en-US" sz="1050" dirty="0"/>
          </a:p>
        </p:txBody>
      </p:sp>
      <p:sp>
        <p:nvSpPr>
          <p:cNvPr id="40" name="SK-4-text-39"/>
          <p:cNvSpPr/>
          <p:nvPr/>
        </p:nvSpPr>
        <p:spPr>
          <a:xfrm>
            <a:off x="971550" y="1533525"/>
            <a:ext cx="43434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C3E50"/>
                </a:solidFill>
              </a:rPr>
              <a:t>The Meridian System</a:t>
            </a:r>
            <a:endParaRPr lang="en-US" sz="1500" dirty="0"/>
          </a:p>
        </p:txBody>
      </p:sp>
      <p:sp>
        <p:nvSpPr>
          <p:cNvPr id="41" name="SK-4-text-40"/>
          <p:cNvSpPr/>
          <p:nvPr/>
        </p:nvSpPr>
        <p:spPr>
          <a:xfrm>
            <a:off x="666750" y="2105025"/>
            <a:ext cx="50006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67E22"/>
                </a:solidFill>
              </a:rPr>
              <a:t>14 Major Channels:</a:t>
            </a:r>
            <a:r>
              <a:rPr lang="en-US" sz="1200" dirty="0">
                <a:solidFill>
                  <a:srgbClr val="2C3E50"/>
                </a:solidFill>
              </a:rPr>
              <a:t> Comprising 12 paired meridians (linked to specific organs) plus 2 unpaired midline vessels (Du and Ren).</a:t>
            </a:r>
            <a:endParaRPr lang="en-US" sz="1200" dirty="0"/>
          </a:p>
        </p:txBody>
      </p:sp>
      <p:sp>
        <p:nvSpPr>
          <p:cNvPr id="42" name="SK-4-text-41"/>
          <p:cNvSpPr/>
          <p:nvPr/>
        </p:nvSpPr>
        <p:spPr>
          <a:xfrm>
            <a:off x="666750" y="2705100"/>
            <a:ext cx="50006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67E22"/>
                </a:solidFill>
              </a:rPr>
              <a:t>Function:</a:t>
            </a:r>
            <a:r>
              <a:rPr lang="en-US" sz="1200" dirty="0">
                <a:solidFill>
                  <a:srgbClr val="2C3E50"/>
                </a:solidFill>
              </a:rPr>
              <a:t> Pathways through which Qi (vital energy) travels. Acupuncture points are specific nodes where Qi can be accessed and influenced.</a:t>
            </a:r>
            <a:endParaRPr lang="en-US" sz="1200" dirty="0"/>
          </a:p>
        </p:txBody>
      </p:sp>
      <p:sp>
        <p:nvSpPr>
          <p:cNvPr id="43" name="SK-4-text-42"/>
          <p:cNvSpPr/>
          <p:nvPr/>
        </p:nvSpPr>
        <p:spPr>
          <a:xfrm>
            <a:off x="666750" y="3305175"/>
            <a:ext cx="50006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67E22"/>
                </a:solidFill>
              </a:rPr>
              <a:t>WHO Standardisation:</a:t>
            </a:r>
            <a:r>
              <a:rPr lang="en-US" sz="1200" dirty="0">
                <a:solidFill>
                  <a:srgbClr val="2C3E50"/>
                </a:solidFill>
              </a:rPr>
              <a:t> 361 standardised acupuncture points globally recognised, though many "extra" points exist outside the main channels.</a:t>
            </a:r>
            <a:endParaRPr lang="en-US" sz="1200" dirty="0"/>
          </a:p>
        </p:txBody>
      </p:sp>
      <p:sp>
        <p:nvSpPr>
          <p:cNvPr id="44" name="SK-4-text-43"/>
          <p:cNvSpPr/>
          <p:nvPr/>
        </p:nvSpPr>
        <p:spPr>
          <a:xfrm>
            <a:off x="1104156" y="3952875"/>
            <a:ext cx="4714875" cy="9286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 </a:t>
            </a:r>
            <a:r>
              <a:rPr lang="en-US" sz="1125" b="1" dirty="0">
                <a:solidFill>
                  <a:srgbClr val="2C3E50"/>
                </a:solidFill>
              </a:rPr>
              <a:t>GP Perspective:</a:t>
            </a:r>
            <a:r>
              <a:rPr lang="en-US" sz="1125" dirty="0">
                <a:solidFill>
                  <a:srgbClr val="2C3E50"/>
                </a:solidFill>
              </a:rPr>
              <a:t> Many classical points (approx 70%) coincide with modern </a:t>
            </a:r>
            <a:r>
              <a:rPr lang="en-US" sz="1125" b="1" dirty="0">
                <a:solidFill>
                  <a:srgbClr val="2C3E50"/>
                </a:solidFill>
              </a:rPr>
              <a:t>Myofascial Trigger Points</a:t>
            </a:r>
            <a:r>
              <a:rPr lang="en-US" sz="1125" dirty="0">
                <a:solidFill>
                  <a:srgbClr val="2C3E50"/>
                </a:solidFill>
              </a:rPr>
              <a:t> used in Western medical acupuncture.</a:t>
            </a:r>
            <a:endParaRPr lang="en-US" sz="1125" dirty="0"/>
          </a:p>
        </p:txBody>
      </p:sp>
      <p:sp>
        <p:nvSpPr>
          <p:cNvPr id="45" name="SK-4-text-44"/>
          <p:cNvSpPr/>
          <p:nvPr/>
        </p:nvSpPr>
        <p:spPr>
          <a:xfrm>
            <a:off x="6829425" y="1533525"/>
            <a:ext cx="45720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C3E50"/>
                </a:solidFill>
              </a:rPr>
              <a:t>Five Elements Theory</a:t>
            </a:r>
            <a:endParaRPr lang="en-US" sz="1500" dirty="0"/>
          </a:p>
        </p:txBody>
      </p:sp>
      <p:sp>
        <p:nvSpPr>
          <p:cNvPr id="46" name="SK-4-text-45"/>
          <p:cNvSpPr/>
          <p:nvPr/>
        </p:nvSpPr>
        <p:spPr>
          <a:xfrm>
            <a:off x="6638925" y="2105025"/>
            <a:ext cx="88634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ELEMENT</a:t>
            </a:r>
            <a:endParaRPr lang="en-US" sz="1050" dirty="0"/>
          </a:p>
        </p:txBody>
      </p:sp>
      <p:sp>
        <p:nvSpPr>
          <p:cNvPr id="47" name="SK-4-text-46"/>
          <p:cNvSpPr/>
          <p:nvPr/>
        </p:nvSpPr>
        <p:spPr>
          <a:xfrm>
            <a:off x="7734151" y="2105025"/>
            <a:ext cx="2404246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YIN / YANG ORGANS</a:t>
            </a:r>
            <a:endParaRPr lang="en-US" sz="1050" dirty="0"/>
          </a:p>
        </p:txBody>
      </p:sp>
      <p:sp>
        <p:nvSpPr>
          <p:cNvPr id="48" name="SK-4-text-47"/>
          <p:cNvSpPr/>
          <p:nvPr/>
        </p:nvSpPr>
        <p:spPr>
          <a:xfrm>
            <a:off x="9701510" y="2105025"/>
            <a:ext cx="88230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EMOTION</a:t>
            </a:r>
            <a:endParaRPr lang="en-US" sz="1050" dirty="0"/>
          </a:p>
        </p:txBody>
      </p:sp>
      <p:sp>
        <p:nvSpPr>
          <p:cNvPr id="49" name="SK-4-text-48"/>
          <p:cNvSpPr/>
          <p:nvPr/>
        </p:nvSpPr>
        <p:spPr>
          <a:xfrm>
            <a:off x="10778133" y="2105025"/>
            <a:ext cx="632817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SENSE</a:t>
            </a:r>
            <a:endParaRPr lang="en-US" sz="1050" dirty="0"/>
          </a:p>
        </p:txBody>
      </p:sp>
      <p:sp>
        <p:nvSpPr>
          <p:cNvPr id="50" name="SK-4-text-49"/>
          <p:cNvSpPr/>
          <p:nvPr/>
        </p:nvSpPr>
        <p:spPr>
          <a:xfrm>
            <a:off x="6638925" y="2647950"/>
            <a:ext cx="419100" cy="2762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  <a:highlight>
                  <a:srgbClr val="27AE60"/>
                </a:highlight>
              </a:rPr>
              <a:t>Wood</a:t>
            </a:r>
            <a:endParaRPr lang="en-US" sz="1050" dirty="0"/>
          </a:p>
        </p:txBody>
      </p:sp>
      <p:sp>
        <p:nvSpPr>
          <p:cNvPr id="51" name="SK-4-text-50"/>
          <p:cNvSpPr/>
          <p:nvPr/>
        </p:nvSpPr>
        <p:spPr>
          <a:xfrm>
            <a:off x="7734151" y="2533650"/>
            <a:ext cx="2687099" cy="5048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Liver / Gallbladder</a:t>
            </a:r>
            <a:endParaRPr lang="en-US" sz="1050" dirty="0"/>
          </a:p>
        </p:txBody>
      </p:sp>
      <p:sp>
        <p:nvSpPr>
          <p:cNvPr id="52" name="SK-4-text-51"/>
          <p:cNvSpPr/>
          <p:nvPr/>
        </p:nvSpPr>
        <p:spPr>
          <a:xfrm>
            <a:off x="9701510" y="2533650"/>
            <a:ext cx="848023" cy="5048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Anger</a:t>
            </a:r>
            <a:endParaRPr lang="en-US" sz="1050" dirty="0"/>
          </a:p>
        </p:txBody>
      </p:sp>
      <p:sp>
        <p:nvSpPr>
          <p:cNvPr id="53" name="SK-4-text-52"/>
          <p:cNvSpPr/>
          <p:nvPr/>
        </p:nvSpPr>
        <p:spPr>
          <a:xfrm>
            <a:off x="10778133" y="2533650"/>
            <a:ext cx="632817" cy="5048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Eyes</a:t>
            </a:r>
            <a:endParaRPr lang="en-US" sz="1050" dirty="0"/>
          </a:p>
        </p:txBody>
      </p:sp>
      <p:sp>
        <p:nvSpPr>
          <p:cNvPr id="54" name="SK-4-text-53"/>
          <p:cNvSpPr/>
          <p:nvPr/>
        </p:nvSpPr>
        <p:spPr>
          <a:xfrm>
            <a:off x="6638925" y="3152775"/>
            <a:ext cx="419100" cy="2762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  <a:highlight>
                  <a:srgbClr val="C0392B"/>
                </a:highlight>
              </a:rPr>
              <a:t>Fire</a:t>
            </a:r>
            <a:endParaRPr lang="en-US" sz="1050" dirty="0"/>
          </a:p>
        </p:txBody>
      </p:sp>
      <p:sp>
        <p:nvSpPr>
          <p:cNvPr id="55" name="SK-4-text-54"/>
          <p:cNvSpPr/>
          <p:nvPr/>
        </p:nvSpPr>
        <p:spPr>
          <a:xfrm>
            <a:off x="7734151" y="3038475"/>
            <a:ext cx="3252804" cy="5048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Heart / Small Intestine</a:t>
            </a:r>
            <a:endParaRPr lang="en-US" sz="1050" dirty="0"/>
          </a:p>
        </p:txBody>
      </p:sp>
      <p:sp>
        <p:nvSpPr>
          <p:cNvPr id="56" name="SK-4-text-55"/>
          <p:cNvSpPr/>
          <p:nvPr/>
        </p:nvSpPr>
        <p:spPr>
          <a:xfrm>
            <a:off x="9701510" y="3038475"/>
            <a:ext cx="848023" cy="5048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Joy</a:t>
            </a:r>
            <a:endParaRPr lang="en-US" sz="1050" dirty="0"/>
          </a:p>
        </p:txBody>
      </p:sp>
      <p:sp>
        <p:nvSpPr>
          <p:cNvPr id="57" name="SK-4-text-56"/>
          <p:cNvSpPr/>
          <p:nvPr/>
        </p:nvSpPr>
        <p:spPr>
          <a:xfrm>
            <a:off x="10778133" y="3038475"/>
            <a:ext cx="705327" cy="5048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Tongue</a:t>
            </a:r>
            <a:endParaRPr lang="en-US" sz="1050" dirty="0"/>
          </a:p>
        </p:txBody>
      </p:sp>
      <p:sp>
        <p:nvSpPr>
          <p:cNvPr id="58" name="SK-4-text-57"/>
          <p:cNvSpPr/>
          <p:nvPr/>
        </p:nvSpPr>
        <p:spPr>
          <a:xfrm>
            <a:off x="6638925" y="3657600"/>
            <a:ext cx="419100" cy="2762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  <a:highlight>
                  <a:srgbClr val="D35400"/>
                </a:highlight>
              </a:rPr>
              <a:t>Earth</a:t>
            </a:r>
            <a:endParaRPr lang="en-US" sz="1050" dirty="0"/>
          </a:p>
        </p:txBody>
      </p:sp>
      <p:sp>
        <p:nvSpPr>
          <p:cNvPr id="59" name="SK-4-text-58"/>
          <p:cNvSpPr/>
          <p:nvPr/>
        </p:nvSpPr>
        <p:spPr>
          <a:xfrm>
            <a:off x="7734151" y="3543300"/>
            <a:ext cx="2262820" cy="5048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Spleen / Stomach</a:t>
            </a:r>
            <a:endParaRPr lang="en-US" sz="1050" dirty="0"/>
          </a:p>
        </p:txBody>
      </p:sp>
      <p:sp>
        <p:nvSpPr>
          <p:cNvPr id="60" name="SK-4-text-59"/>
          <p:cNvSpPr/>
          <p:nvPr/>
        </p:nvSpPr>
        <p:spPr>
          <a:xfrm>
            <a:off x="9701510" y="3543300"/>
            <a:ext cx="848023" cy="5048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Worry</a:t>
            </a:r>
            <a:endParaRPr lang="en-US" sz="1050" dirty="0"/>
          </a:p>
        </p:txBody>
      </p:sp>
      <p:sp>
        <p:nvSpPr>
          <p:cNvPr id="61" name="SK-4-text-60"/>
          <p:cNvSpPr/>
          <p:nvPr/>
        </p:nvSpPr>
        <p:spPr>
          <a:xfrm>
            <a:off x="10778133" y="3543300"/>
            <a:ext cx="632817" cy="5048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Mouth</a:t>
            </a:r>
            <a:endParaRPr lang="en-US" sz="1050" dirty="0"/>
          </a:p>
        </p:txBody>
      </p:sp>
      <p:sp>
        <p:nvSpPr>
          <p:cNvPr id="62" name="SK-4-text-61"/>
          <p:cNvSpPr/>
          <p:nvPr/>
        </p:nvSpPr>
        <p:spPr>
          <a:xfrm>
            <a:off x="6638925" y="4162425"/>
            <a:ext cx="419100" cy="2762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  <a:highlight>
                  <a:srgbClr val="7F8C8D"/>
                </a:highlight>
              </a:rPr>
              <a:t>Metal</a:t>
            </a:r>
            <a:endParaRPr lang="en-US" sz="1050" dirty="0"/>
          </a:p>
        </p:txBody>
      </p:sp>
      <p:sp>
        <p:nvSpPr>
          <p:cNvPr id="63" name="SK-4-text-62"/>
          <p:cNvSpPr/>
          <p:nvPr/>
        </p:nvSpPr>
        <p:spPr>
          <a:xfrm>
            <a:off x="7734151" y="4048125"/>
            <a:ext cx="3111378" cy="5048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Lung / Large Intestine</a:t>
            </a:r>
            <a:endParaRPr lang="en-US" sz="1050" dirty="0"/>
          </a:p>
        </p:txBody>
      </p:sp>
      <p:sp>
        <p:nvSpPr>
          <p:cNvPr id="64" name="SK-4-text-63"/>
          <p:cNvSpPr/>
          <p:nvPr/>
        </p:nvSpPr>
        <p:spPr>
          <a:xfrm>
            <a:off x="9701510" y="4048125"/>
            <a:ext cx="848023" cy="5048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Grief</a:t>
            </a:r>
            <a:endParaRPr lang="en-US" sz="1050" dirty="0"/>
          </a:p>
        </p:txBody>
      </p:sp>
      <p:sp>
        <p:nvSpPr>
          <p:cNvPr id="65" name="SK-4-text-64"/>
          <p:cNvSpPr/>
          <p:nvPr/>
        </p:nvSpPr>
        <p:spPr>
          <a:xfrm>
            <a:off x="10778133" y="4048125"/>
            <a:ext cx="632817" cy="5048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Nose</a:t>
            </a:r>
            <a:endParaRPr lang="en-US" sz="1050" dirty="0"/>
          </a:p>
        </p:txBody>
      </p:sp>
      <p:sp>
        <p:nvSpPr>
          <p:cNvPr id="66" name="SK-4-text-65"/>
          <p:cNvSpPr/>
          <p:nvPr/>
        </p:nvSpPr>
        <p:spPr>
          <a:xfrm>
            <a:off x="6638925" y="4667250"/>
            <a:ext cx="419100" cy="2762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  <a:highlight>
                  <a:srgbClr val="2980B9"/>
                </a:highlight>
              </a:rPr>
              <a:t>Water</a:t>
            </a:r>
            <a:endParaRPr lang="en-US" sz="1050" dirty="0"/>
          </a:p>
        </p:txBody>
      </p:sp>
      <p:sp>
        <p:nvSpPr>
          <p:cNvPr id="67" name="SK-4-text-66"/>
          <p:cNvSpPr/>
          <p:nvPr/>
        </p:nvSpPr>
        <p:spPr>
          <a:xfrm>
            <a:off x="7734151" y="4552950"/>
            <a:ext cx="2262820" cy="5048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Kidney / Bladder</a:t>
            </a:r>
            <a:endParaRPr lang="en-US" sz="1050" dirty="0"/>
          </a:p>
        </p:txBody>
      </p:sp>
      <p:sp>
        <p:nvSpPr>
          <p:cNvPr id="68" name="SK-4-text-67"/>
          <p:cNvSpPr/>
          <p:nvPr/>
        </p:nvSpPr>
        <p:spPr>
          <a:xfrm>
            <a:off x="9701510" y="4552950"/>
            <a:ext cx="848023" cy="5048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Fear</a:t>
            </a:r>
            <a:endParaRPr lang="en-US" sz="1050" dirty="0"/>
          </a:p>
        </p:txBody>
      </p:sp>
      <p:sp>
        <p:nvSpPr>
          <p:cNvPr id="69" name="SK-4-text-68"/>
          <p:cNvSpPr/>
          <p:nvPr/>
        </p:nvSpPr>
        <p:spPr>
          <a:xfrm>
            <a:off x="10778133" y="4552950"/>
            <a:ext cx="632817" cy="5048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Ears</a:t>
            </a:r>
            <a:endParaRPr lang="en-US" sz="1050" dirty="0"/>
          </a:p>
        </p:txBody>
      </p:sp>
      <p:sp>
        <p:nvSpPr>
          <p:cNvPr id="70" name="SK-4-text-69"/>
          <p:cNvSpPr/>
          <p:nvPr/>
        </p:nvSpPr>
        <p:spPr>
          <a:xfrm>
            <a:off x="6524625" y="5248275"/>
            <a:ext cx="50006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i="1" dirty="0">
                <a:solidFill>
                  <a:srgbClr val="7F8C8D"/>
                </a:solidFill>
              </a:rPr>
              <a:t>*Traditional diagnosis considers these relationships to determine systemic disharmony.</a:t>
            </a:r>
            <a:endParaRPr lang="en-US" sz="1050" dirty="0"/>
          </a:p>
        </p:txBody>
      </p:sp>
      <p:sp>
        <p:nvSpPr>
          <p:cNvPr id="71" name="SK-4-text-70"/>
          <p:cNvSpPr/>
          <p:nvPr/>
        </p:nvSpPr>
        <p:spPr>
          <a:xfrm>
            <a:off x="0" y="6529388"/>
            <a:ext cx="11430000" cy="3286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463"/>
              </a:lnSpc>
              <a:buNone/>
            </a:pPr>
            <a:r>
              <a:rPr lang="en-US" sz="975" dirty="0">
                <a:solidFill>
                  <a:srgbClr val="2C3E50"/>
                </a:solidFill>
              </a:rPr>
              <a:t>www.bradfordvts.co.uk</a:t>
            </a:r>
            <a:endParaRPr lang="en-US" sz="9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5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5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90500"/>
            <a:ext cx="11430000" cy="771525"/>
          </a:xfrm>
          <a:prstGeom prst="rect">
            <a:avLst/>
          </a:prstGeom>
        </p:spPr>
      </p:pic>
      <p:pic>
        <p:nvPicPr>
          <p:cNvPr id="5" name="SK-5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152525"/>
            <a:ext cx="5619750" cy="2088356"/>
          </a:xfrm>
          <a:prstGeom prst="rect">
            <a:avLst/>
          </a:prstGeom>
        </p:spPr>
      </p:pic>
      <p:pic>
        <p:nvPicPr>
          <p:cNvPr id="6" name="SK-5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501378"/>
            <a:ext cx="228600" cy="190500"/>
          </a:xfrm>
          <a:prstGeom prst="rect">
            <a:avLst/>
          </a:prstGeom>
        </p:spPr>
      </p:pic>
      <p:pic>
        <p:nvPicPr>
          <p:cNvPr id="7" name="SK-5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887141"/>
            <a:ext cx="142875" cy="114300"/>
          </a:xfrm>
          <a:prstGeom prst="rect">
            <a:avLst/>
          </a:prstGeom>
        </p:spPr>
      </p:pic>
      <p:pic>
        <p:nvPicPr>
          <p:cNvPr id="8" name="SK-5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2177653"/>
            <a:ext cx="142875" cy="122337"/>
          </a:xfrm>
          <a:prstGeom prst="rect">
            <a:avLst/>
          </a:prstGeom>
        </p:spPr>
      </p:pic>
      <p:pic>
        <p:nvPicPr>
          <p:cNvPr id="9" name="SK-5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2682478"/>
            <a:ext cx="142875" cy="114300"/>
          </a:xfrm>
          <a:prstGeom prst="rect">
            <a:avLst/>
          </a:prstGeom>
        </p:spPr>
      </p:pic>
      <p:pic>
        <p:nvPicPr>
          <p:cNvPr id="10" name="SK-5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000" y="3431381"/>
            <a:ext cx="5619750" cy="2088356"/>
          </a:xfrm>
          <a:prstGeom prst="rect">
            <a:avLst/>
          </a:prstGeom>
        </p:spPr>
      </p:pic>
      <p:pic>
        <p:nvPicPr>
          <p:cNvPr id="11" name="SK-5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3887391"/>
            <a:ext cx="228600" cy="190500"/>
          </a:xfrm>
          <a:prstGeom prst="rect">
            <a:avLst/>
          </a:prstGeom>
        </p:spPr>
      </p:pic>
      <p:pic>
        <p:nvPicPr>
          <p:cNvPr id="12" name="SK-5-img-11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4273153"/>
            <a:ext cx="142875" cy="114300"/>
          </a:xfrm>
          <a:prstGeom prst="rect">
            <a:avLst/>
          </a:prstGeom>
        </p:spPr>
      </p:pic>
      <p:pic>
        <p:nvPicPr>
          <p:cNvPr id="13" name="SK-5-img-12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4563666"/>
            <a:ext cx="142875" cy="114300"/>
          </a:xfrm>
          <a:prstGeom prst="rect">
            <a:avLst/>
          </a:prstGeom>
        </p:spPr>
      </p:pic>
      <p:pic>
        <p:nvPicPr>
          <p:cNvPr id="14" name="SK-5-img-13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4854178"/>
            <a:ext cx="142875" cy="114300"/>
          </a:xfrm>
          <a:prstGeom prst="rect">
            <a:avLst/>
          </a:prstGeom>
        </p:spPr>
      </p:pic>
      <p:pic>
        <p:nvPicPr>
          <p:cNvPr id="15" name="SK-5-img-1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1250" y="1152525"/>
            <a:ext cx="5619750" cy="2088356"/>
          </a:xfrm>
          <a:prstGeom prst="rect">
            <a:avLst/>
          </a:prstGeom>
        </p:spPr>
      </p:pic>
      <p:pic>
        <p:nvPicPr>
          <p:cNvPr id="16" name="SK-5-img-15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81750" y="1608534"/>
            <a:ext cx="228600" cy="190500"/>
          </a:xfrm>
          <a:prstGeom prst="rect">
            <a:avLst/>
          </a:prstGeom>
        </p:spPr>
      </p:pic>
      <p:pic>
        <p:nvPicPr>
          <p:cNvPr id="17" name="SK-5-img-1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81750" y="1994297"/>
            <a:ext cx="142875" cy="114300"/>
          </a:xfrm>
          <a:prstGeom prst="rect">
            <a:avLst/>
          </a:prstGeom>
        </p:spPr>
      </p:pic>
      <p:pic>
        <p:nvPicPr>
          <p:cNvPr id="18" name="SK-5-img-17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750" y="2284809"/>
            <a:ext cx="142875" cy="114300"/>
          </a:xfrm>
          <a:prstGeom prst="rect">
            <a:avLst/>
          </a:prstGeom>
        </p:spPr>
      </p:pic>
      <p:pic>
        <p:nvPicPr>
          <p:cNvPr id="19" name="SK-5-img-1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81750" y="2575322"/>
            <a:ext cx="142875" cy="114300"/>
          </a:xfrm>
          <a:prstGeom prst="rect">
            <a:avLst/>
          </a:prstGeom>
        </p:spPr>
      </p:pic>
      <p:pic>
        <p:nvPicPr>
          <p:cNvPr id="20" name="SK-5-img-1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1250" y="3431381"/>
            <a:ext cx="5619750" cy="2088356"/>
          </a:xfrm>
          <a:prstGeom prst="rect">
            <a:avLst/>
          </a:prstGeom>
        </p:spPr>
      </p:pic>
      <p:pic>
        <p:nvPicPr>
          <p:cNvPr id="21" name="SK-5-img-20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81750" y="3887391"/>
            <a:ext cx="228600" cy="190500"/>
          </a:xfrm>
          <a:prstGeom prst="rect">
            <a:avLst/>
          </a:prstGeom>
        </p:spPr>
      </p:pic>
      <p:pic>
        <p:nvPicPr>
          <p:cNvPr id="22" name="SK-5-img-21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81750" y="4273153"/>
            <a:ext cx="142875" cy="114300"/>
          </a:xfrm>
          <a:prstGeom prst="rect">
            <a:avLst/>
          </a:prstGeom>
        </p:spPr>
      </p:pic>
      <p:pic>
        <p:nvPicPr>
          <p:cNvPr id="23" name="SK-5-img-22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1750" y="4563666"/>
            <a:ext cx="142875" cy="114300"/>
          </a:xfrm>
          <a:prstGeom prst="rect">
            <a:avLst/>
          </a:prstGeom>
        </p:spPr>
      </p:pic>
      <p:pic>
        <p:nvPicPr>
          <p:cNvPr id="24" name="SK-5-img-23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81750" y="4854178"/>
            <a:ext cx="142875" cy="114300"/>
          </a:xfrm>
          <a:prstGeom prst="rect">
            <a:avLst/>
          </a:prstGeom>
        </p:spPr>
      </p:pic>
      <p:pic>
        <p:nvPicPr>
          <p:cNvPr id="25" name="SK-5-img-2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81000" y="5710238"/>
            <a:ext cx="11430000" cy="628650"/>
          </a:xfrm>
          <a:prstGeom prst="rect">
            <a:avLst/>
          </a:prstGeom>
        </p:spPr>
      </p:pic>
      <p:pic>
        <p:nvPicPr>
          <p:cNvPr id="26" name="SK-5-img-2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1500" y="5900738"/>
            <a:ext cx="806500" cy="247650"/>
          </a:xfrm>
          <a:prstGeom prst="rect">
            <a:avLst/>
          </a:prstGeom>
        </p:spPr>
      </p:pic>
      <p:sp>
        <p:nvSpPr>
          <p:cNvPr id="27" name="SK-5-text-26"/>
          <p:cNvSpPr/>
          <p:nvPr/>
        </p:nvSpPr>
        <p:spPr>
          <a:xfrm>
            <a:off x="619125" y="285750"/>
            <a:ext cx="1095375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kern="0" spc="30" dirty="0">
                <a:solidFill>
                  <a:srgbClr val="FFFFFF"/>
                </a:solidFill>
              </a:rPr>
              <a:t>WESTERN SCIENTIFIC MECHANISMS OF ACTION</a:t>
            </a:r>
            <a:endParaRPr lang="en-US" sz="1800" dirty="0"/>
          </a:p>
        </p:txBody>
      </p:sp>
      <p:sp>
        <p:nvSpPr>
          <p:cNvPr id="28" name="SK-5-text-27"/>
          <p:cNvSpPr/>
          <p:nvPr/>
        </p:nvSpPr>
        <p:spPr>
          <a:xfrm>
            <a:off x="619125" y="666750"/>
            <a:ext cx="109537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FDF2E9"/>
                </a:solidFill>
              </a:rPr>
              <a:t>Acupuncture in General Practice | Bradford VTS</a:t>
            </a:r>
            <a:endParaRPr lang="en-US" sz="1050" dirty="0"/>
          </a:p>
        </p:txBody>
      </p:sp>
      <p:sp>
        <p:nvSpPr>
          <p:cNvPr id="29" name="SK-5-text-28"/>
          <p:cNvSpPr/>
          <p:nvPr/>
        </p:nvSpPr>
        <p:spPr>
          <a:xfrm>
            <a:off x="914400" y="1468041"/>
            <a:ext cx="65836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Segmental Effects (Gate Control)</a:t>
            </a:r>
            <a:endParaRPr lang="en-US" sz="1350" dirty="0"/>
          </a:p>
        </p:txBody>
      </p:sp>
      <p:sp>
        <p:nvSpPr>
          <p:cNvPr id="30" name="SK-5-text-29"/>
          <p:cNvSpPr/>
          <p:nvPr/>
        </p:nvSpPr>
        <p:spPr>
          <a:xfrm>
            <a:off x="790575" y="1839516"/>
            <a:ext cx="1011555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34495E"/>
                </a:solidFill>
              </a:rPr>
              <a:t>Stimulation activates large-diameter </a:t>
            </a:r>
            <a:r>
              <a:rPr lang="en-US" sz="1125" b="1" dirty="0">
                <a:solidFill>
                  <a:srgbClr val="34495E"/>
                </a:solidFill>
              </a:rPr>
              <a:t>A-beta sensory fibres</a:t>
            </a:r>
            <a:r>
              <a:rPr lang="en-US" sz="1125" dirty="0">
                <a:solidFill>
                  <a:srgbClr val="34495E"/>
                </a:solidFill>
              </a:rPr>
              <a:t>.</a:t>
            </a:r>
            <a:endParaRPr lang="en-US" sz="1125" dirty="0"/>
          </a:p>
        </p:txBody>
      </p:sp>
      <p:sp>
        <p:nvSpPr>
          <p:cNvPr id="31" name="SK-5-text-30"/>
          <p:cNvSpPr/>
          <p:nvPr/>
        </p:nvSpPr>
        <p:spPr>
          <a:xfrm>
            <a:off x="790575" y="2130028"/>
            <a:ext cx="5019675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34495E"/>
                </a:solidFill>
              </a:rPr>
              <a:t>Inhibits transmission of pain signals from C-fibres in the </a:t>
            </a:r>
            <a:r>
              <a:rPr lang="en-US" sz="1125" b="1" dirty="0">
                <a:solidFill>
                  <a:srgbClr val="34495E"/>
                </a:solidFill>
              </a:rPr>
              <a:t>spinal cord dorsal horn</a:t>
            </a:r>
            <a:r>
              <a:rPr lang="en-US" sz="1125" dirty="0">
                <a:solidFill>
                  <a:srgbClr val="34495E"/>
                </a:solidFill>
              </a:rPr>
              <a:t>.</a:t>
            </a:r>
            <a:endParaRPr lang="en-US" sz="1125" dirty="0"/>
          </a:p>
        </p:txBody>
      </p:sp>
      <p:sp>
        <p:nvSpPr>
          <p:cNvPr id="32" name="SK-5-text-31"/>
          <p:cNvSpPr/>
          <p:nvPr/>
        </p:nvSpPr>
        <p:spPr>
          <a:xfrm>
            <a:off x="790575" y="2634853"/>
            <a:ext cx="1097280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34495E"/>
                </a:solidFill>
              </a:rPr>
              <a:t>Effectively "closes the gate" on nociceptive input to the brain.</a:t>
            </a:r>
            <a:endParaRPr lang="en-US" sz="1125" dirty="0"/>
          </a:p>
        </p:txBody>
      </p:sp>
      <p:sp>
        <p:nvSpPr>
          <p:cNvPr id="33" name="SK-5-text-32"/>
          <p:cNvSpPr/>
          <p:nvPr/>
        </p:nvSpPr>
        <p:spPr>
          <a:xfrm>
            <a:off x="914400" y="3854053"/>
            <a:ext cx="57607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Descending Inhibition (DNIC)</a:t>
            </a:r>
            <a:endParaRPr lang="en-US" sz="1350" dirty="0"/>
          </a:p>
        </p:txBody>
      </p:sp>
      <p:sp>
        <p:nvSpPr>
          <p:cNvPr id="34" name="SK-5-text-33"/>
          <p:cNvSpPr/>
          <p:nvPr/>
        </p:nvSpPr>
        <p:spPr>
          <a:xfrm>
            <a:off x="790575" y="4225528"/>
            <a:ext cx="11401425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34495E"/>
                </a:solidFill>
              </a:rPr>
              <a:t>Activates </a:t>
            </a:r>
            <a:r>
              <a:rPr lang="en-US" sz="1125" b="1" dirty="0">
                <a:solidFill>
                  <a:srgbClr val="34495E"/>
                </a:solidFill>
              </a:rPr>
              <a:t>Diffuse Noxious Inhibitory Controls (DNIC)</a:t>
            </a:r>
            <a:r>
              <a:rPr lang="en-US" sz="1125" dirty="0">
                <a:solidFill>
                  <a:srgbClr val="34495E"/>
                </a:solidFill>
              </a:rPr>
              <a:t> via the brainstem.</a:t>
            </a:r>
            <a:endParaRPr lang="en-US" sz="1125" dirty="0"/>
          </a:p>
        </p:txBody>
      </p:sp>
      <p:sp>
        <p:nvSpPr>
          <p:cNvPr id="35" name="SK-5-text-34"/>
          <p:cNvSpPr/>
          <p:nvPr/>
        </p:nvSpPr>
        <p:spPr>
          <a:xfrm>
            <a:off x="790575" y="4516041"/>
            <a:ext cx="11401425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34495E"/>
                </a:solidFill>
              </a:rPr>
              <a:t>Stimulation of one area inhibits pain in distant regions of the body.</a:t>
            </a:r>
            <a:endParaRPr lang="en-US" sz="1125" dirty="0"/>
          </a:p>
        </p:txBody>
      </p:sp>
      <p:sp>
        <p:nvSpPr>
          <p:cNvPr id="36" name="SK-5-text-35"/>
          <p:cNvSpPr/>
          <p:nvPr/>
        </p:nvSpPr>
        <p:spPr>
          <a:xfrm>
            <a:off x="790575" y="4806553"/>
            <a:ext cx="11401425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34495E"/>
                </a:solidFill>
              </a:rPr>
              <a:t>fMRI shows </a:t>
            </a:r>
            <a:r>
              <a:rPr lang="en-US" sz="1125" b="1" dirty="0">
                <a:solidFill>
                  <a:srgbClr val="34495E"/>
                </a:solidFill>
              </a:rPr>
              <a:t>deactivation of limbic structures</a:t>
            </a:r>
            <a:r>
              <a:rPr lang="en-US" sz="1125" dirty="0">
                <a:solidFill>
                  <a:srgbClr val="34495E"/>
                </a:solidFill>
              </a:rPr>
              <a:t> (emotional pain processing).</a:t>
            </a:r>
            <a:endParaRPr lang="en-US" sz="1125" dirty="0"/>
          </a:p>
        </p:txBody>
      </p:sp>
      <p:sp>
        <p:nvSpPr>
          <p:cNvPr id="37" name="SK-5-text-36"/>
          <p:cNvSpPr/>
          <p:nvPr/>
        </p:nvSpPr>
        <p:spPr>
          <a:xfrm>
            <a:off x="6724650" y="1575197"/>
            <a:ext cx="43205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Neurochemical Release</a:t>
            </a:r>
            <a:endParaRPr lang="en-US" sz="1350" dirty="0"/>
          </a:p>
        </p:txBody>
      </p:sp>
      <p:sp>
        <p:nvSpPr>
          <p:cNvPr id="38" name="SK-5-text-37"/>
          <p:cNvSpPr/>
          <p:nvPr/>
        </p:nvSpPr>
        <p:spPr>
          <a:xfrm>
            <a:off x="6600825" y="1946672"/>
            <a:ext cx="5591175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34495E"/>
                </a:solidFill>
              </a:rPr>
              <a:t>Stimulates release of </a:t>
            </a:r>
            <a:r>
              <a:rPr lang="en-US" sz="1125" b="1" dirty="0">
                <a:solidFill>
                  <a:srgbClr val="34495E"/>
                </a:solidFill>
              </a:rPr>
              <a:t>endogenous opioids</a:t>
            </a:r>
            <a:r>
              <a:rPr lang="en-US" sz="1125" dirty="0">
                <a:solidFill>
                  <a:srgbClr val="34495E"/>
                </a:solidFill>
              </a:rPr>
              <a:t> (endorphins, enkephalins).</a:t>
            </a:r>
            <a:endParaRPr lang="en-US" sz="1125" dirty="0"/>
          </a:p>
        </p:txBody>
      </p:sp>
      <p:sp>
        <p:nvSpPr>
          <p:cNvPr id="39" name="SK-5-text-38"/>
          <p:cNvSpPr/>
          <p:nvPr/>
        </p:nvSpPr>
        <p:spPr>
          <a:xfrm>
            <a:off x="6600825" y="2237184"/>
            <a:ext cx="5591175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34495E"/>
                </a:solidFill>
              </a:rPr>
              <a:t>Increases levels of </a:t>
            </a:r>
            <a:r>
              <a:rPr lang="en-US" sz="1125" b="1" dirty="0">
                <a:solidFill>
                  <a:srgbClr val="34495E"/>
                </a:solidFill>
              </a:rPr>
              <a:t>serotonin (5-HT)</a:t>
            </a:r>
            <a:r>
              <a:rPr lang="en-US" sz="1125" dirty="0">
                <a:solidFill>
                  <a:srgbClr val="34495E"/>
                </a:solidFill>
              </a:rPr>
              <a:t> and </a:t>
            </a:r>
            <a:r>
              <a:rPr lang="en-US" sz="1125" b="1" dirty="0">
                <a:solidFill>
                  <a:srgbClr val="34495E"/>
                </a:solidFill>
              </a:rPr>
              <a:t>dopamine</a:t>
            </a:r>
            <a:r>
              <a:rPr lang="en-US" sz="1125" dirty="0">
                <a:solidFill>
                  <a:srgbClr val="34495E"/>
                </a:solidFill>
              </a:rPr>
              <a:t> in the CNS.</a:t>
            </a:r>
            <a:endParaRPr lang="en-US" sz="1125" dirty="0"/>
          </a:p>
        </p:txBody>
      </p:sp>
      <p:sp>
        <p:nvSpPr>
          <p:cNvPr id="40" name="SK-5-text-39"/>
          <p:cNvSpPr/>
          <p:nvPr/>
        </p:nvSpPr>
        <p:spPr>
          <a:xfrm>
            <a:off x="6600825" y="2527697"/>
            <a:ext cx="5591175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34495E"/>
                </a:solidFill>
              </a:rPr>
              <a:t>Promotes a systemic "feel-good" effect and long-term analgesia.</a:t>
            </a:r>
            <a:endParaRPr lang="en-US" sz="1125" dirty="0"/>
          </a:p>
        </p:txBody>
      </p:sp>
      <p:sp>
        <p:nvSpPr>
          <p:cNvPr id="41" name="SK-5-text-40"/>
          <p:cNvSpPr/>
          <p:nvPr/>
        </p:nvSpPr>
        <p:spPr>
          <a:xfrm>
            <a:off x="6724650" y="3854053"/>
            <a:ext cx="51435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Myofascial Trigger Points</a:t>
            </a:r>
            <a:endParaRPr lang="en-US" sz="1350" dirty="0"/>
          </a:p>
        </p:txBody>
      </p:sp>
      <p:sp>
        <p:nvSpPr>
          <p:cNvPr id="42" name="SK-5-text-41"/>
          <p:cNvSpPr/>
          <p:nvPr/>
        </p:nvSpPr>
        <p:spPr>
          <a:xfrm>
            <a:off x="6600825" y="4225528"/>
            <a:ext cx="5591175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34495E"/>
                </a:solidFill>
              </a:rPr>
              <a:t>Targets hypersensitive nodes within taut bands of muscle.</a:t>
            </a:r>
            <a:endParaRPr lang="en-US" sz="1125" dirty="0"/>
          </a:p>
        </p:txBody>
      </p:sp>
      <p:sp>
        <p:nvSpPr>
          <p:cNvPr id="43" name="SK-5-text-42"/>
          <p:cNvSpPr/>
          <p:nvPr/>
        </p:nvSpPr>
        <p:spPr>
          <a:xfrm>
            <a:off x="6600825" y="4516041"/>
            <a:ext cx="5591175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34495E"/>
                </a:solidFill>
              </a:rPr>
              <a:t>70% correspondence</a:t>
            </a:r>
            <a:r>
              <a:rPr lang="en-US" sz="1125" dirty="0">
                <a:solidFill>
                  <a:srgbClr val="34495E"/>
                </a:solidFill>
              </a:rPr>
              <a:t> between trigger points and TCM acupuncture points.</a:t>
            </a:r>
            <a:endParaRPr lang="en-US" sz="1125" dirty="0"/>
          </a:p>
        </p:txBody>
      </p:sp>
      <p:sp>
        <p:nvSpPr>
          <p:cNvPr id="44" name="SK-5-text-43"/>
          <p:cNvSpPr/>
          <p:nvPr/>
        </p:nvSpPr>
        <p:spPr>
          <a:xfrm>
            <a:off x="6600825" y="4806553"/>
            <a:ext cx="5591175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34495E"/>
                </a:solidFill>
              </a:rPr>
              <a:t>Local needling causes "twitch response," resetting muscle spindle activity.</a:t>
            </a:r>
            <a:endParaRPr lang="en-US" sz="1125" dirty="0"/>
          </a:p>
        </p:txBody>
      </p:sp>
      <p:sp>
        <p:nvSpPr>
          <p:cNvPr id="45" name="SK-5-text-44"/>
          <p:cNvSpPr/>
          <p:nvPr/>
        </p:nvSpPr>
        <p:spPr>
          <a:xfrm>
            <a:off x="647700" y="5900738"/>
            <a:ext cx="1001174" cy="2476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FFF"/>
                </a:solidFill>
              </a:rPr>
              <a:t>AKT PEARL</a:t>
            </a:r>
            <a:endParaRPr lang="en-US" sz="900" dirty="0"/>
          </a:p>
        </p:txBody>
      </p:sp>
      <p:sp>
        <p:nvSpPr>
          <p:cNvPr id="46" name="SK-5-text-45"/>
          <p:cNvSpPr/>
          <p:nvPr/>
        </p:nvSpPr>
        <p:spPr>
          <a:xfrm>
            <a:off x="1520875" y="5824538"/>
            <a:ext cx="100996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C3E50"/>
                </a:solidFill>
              </a:rPr>
              <a:t>The Western approach uses a conventional medical diagnosis framework. Know the Gate Control Theory and Endorphin Release as the primary evidence-based mechanisms for exams.</a:t>
            </a:r>
            <a:endParaRPr lang="en-US" sz="1050" dirty="0"/>
          </a:p>
        </p:txBody>
      </p:sp>
      <p:sp>
        <p:nvSpPr>
          <p:cNvPr id="47" name="SK-5-text-46"/>
          <p:cNvSpPr/>
          <p:nvPr/>
        </p:nvSpPr>
        <p:spPr>
          <a:xfrm>
            <a:off x="0" y="6529388"/>
            <a:ext cx="11430000" cy="3286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463"/>
              </a:lnSpc>
              <a:buNone/>
            </a:pPr>
            <a:r>
              <a:rPr lang="en-US" sz="975" dirty="0">
                <a:solidFill>
                  <a:srgbClr val="2C3E50"/>
                </a:solidFill>
              </a:rPr>
              <a:t>www.bradfordvts.co.uk</a:t>
            </a:r>
            <a:endParaRPr lang="en-US" sz="9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6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6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90500"/>
            <a:ext cx="11430000" cy="771525"/>
          </a:xfrm>
          <a:prstGeom prst="rect">
            <a:avLst/>
          </a:prstGeom>
        </p:spPr>
      </p:pic>
      <p:pic>
        <p:nvPicPr>
          <p:cNvPr id="5" name="SK-6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152525"/>
            <a:ext cx="5572125" cy="2405063"/>
          </a:xfrm>
          <a:prstGeom prst="rect">
            <a:avLst/>
          </a:prstGeom>
        </p:spPr>
      </p:pic>
      <p:pic>
        <p:nvPicPr>
          <p:cNvPr id="6" name="SK-6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1422053"/>
            <a:ext cx="214313" cy="175320"/>
          </a:xfrm>
          <a:prstGeom prst="rect">
            <a:avLst/>
          </a:prstGeom>
        </p:spPr>
      </p:pic>
      <p:pic>
        <p:nvPicPr>
          <p:cNvPr id="7" name="SK-6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1752600"/>
            <a:ext cx="190500" cy="166688"/>
          </a:xfrm>
          <a:prstGeom prst="rect">
            <a:avLst/>
          </a:prstGeom>
        </p:spPr>
      </p:pic>
      <p:pic>
        <p:nvPicPr>
          <p:cNvPr id="8" name="SK-6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2305050"/>
            <a:ext cx="190500" cy="156865"/>
          </a:xfrm>
          <a:prstGeom prst="rect">
            <a:avLst/>
          </a:prstGeom>
        </p:spPr>
      </p:pic>
      <p:pic>
        <p:nvPicPr>
          <p:cNvPr id="9" name="SK-6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2628900"/>
            <a:ext cx="190500" cy="156865"/>
          </a:xfrm>
          <a:prstGeom prst="rect">
            <a:avLst/>
          </a:prstGeom>
        </p:spPr>
      </p:pic>
      <p:pic>
        <p:nvPicPr>
          <p:cNvPr id="10" name="SK-6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000" y="3748087"/>
            <a:ext cx="5572125" cy="2405063"/>
          </a:xfrm>
          <a:prstGeom prst="rect">
            <a:avLst/>
          </a:prstGeom>
        </p:spPr>
      </p:pic>
      <p:pic>
        <p:nvPicPr>
          <p:cNvPr id="11" name="SK-6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" y="4017615"/>
            <a:ext cx="214313" cy="175320"/>
          </a:xfrm>
          <a:prstGeom prst="rect">
            <a:avLst/>
          </a:prstGeom>
        </p:spPr>
      </p:pic>
      <p:pic>
        <p:nvPicPr>
          <p:cNvPr id="12" name="SK-6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600" y="4348163"/>
            <a:ext cx="190500" cy="177701"/>
          </a:xfrm>
          <a:prstGeom prst="rect">
            <a:avLst/>
          </a:prstGeom>
        </p:spPr>
      </p:pic>
      <p:pic>
        <p:nvPicPr>
          <p:cNvPr id="13" name="SK-6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600" y="4900613"/>
            <a:ext cx="190500" cy="156865"/>
          </a:xfrm>
          <a:prstGeom prst="rect">
            <a:avLst/>
          </a:prstGeom>
        </p:spPr>
      </p:pic>
      <p:pic>
        <p:nvPicPr>
          <p:cNvPr id="14" name="SK-6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09600" y="5224463"/>
            <a:ext cx="190500" cy="156865"/>
          </a:xfrm>
          <a:prstGeom prst="rect">
            <a:avLst/>
          </a:prstGeom>
        </p:spPr>
      </p:pic>
      <p:pic>
        <p:nvPicPr>
          <p:cNvPr id="15" name="SK-6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38875" y="1152525"/>
            <a:ext cx="5572125" cy="2443163"/>
          </a:xfrm>
          <a:prstGeom prst="rect">
            <a:avLst/>
          </a:prstGeom>
        </p:spPr>
      </p:pic>
      <p:pic>
        <p:nvPicPr>
          <p:cNvPr id="16" name="SK-6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67475" y="1422053"/>
            <a:ext cx="214313" cy="175320"/>
          </a:xfrm>
          <a:prstGeom prst="rect">
            <a:avLst/>
          </a:prstGeom>
        </p:spPr>
      </p:pic>
      <p:pic>
        <p:nvPicPr>
          <p:cNvPr id="17" name="SK-6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67475" y="1752600"/>
            <a:ext cx="190500" cy="156865"/>
          </a:xfrm>
          <a:prstGeom prst="rect">
            <a:avLst/>
          </a:prstGeom>
        </p:spPr>
      </p:pic>
      <p:pic>
        <p:nvPicPr>
          <p:cNvPr id="18" name="SK-6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67475" y="2076450"/>
            <a:ext cx="190500" cy="156865"/>
          </a:xfrm>
          <a:prstGeom prst="rect">
            <a:avLst/>
          </a:prstGeom>
        </p:spPr>
      </p:pic>
      <p:pic>
        <p:nvPicPr>
          <p:cNvPr id="19" name="SK-6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67475" y="2400300"/>
            <a:ext cx="190500" cy="156865"/>
          </a:xfrm>
          <a:prstGeom prst="rect">
            <a:avLst/>
          </a:prstGeom>
        </p:spPr>
      </p:pic>
      <p:pic>
        <p:nvPicPr>
          <p:cNvPr id="20" name="SK-6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238875" y="3786188"/>
            <a:ext cx="5572125" cy="2366963"/>
          </a:xfrm>
          <a:prstGeom prst="rect">
            <a:avLst/>
          </a:prstGeom>
        </p:spPr>
      </p:pic>
      <p:pic>
        <p:nvPicPr>
          <p:cNvPr id="21" name="SK-6-img-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29375" y="4017615"/>
            <a:ext cx="214313" cy="175320"/>
          </a:xfrm>
          <a:prstGeom prst="rect">
            <a:avLst/>
          </a:prstGeom>
        </p:spPr>
      </p:pic>
      <p:sp>
        <p:nvSpPr>
          <p:cNvPr id="22" name="SK-6-text-21"/>
          <p:cNvSpPr/>
          <p:nvPr/>
        </p:nvSpPr>
        <p:spPr>
          <a:xfrm>
            <a:off x="619125" y="285750"/>
            <a:ext cx="11572875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kern="0" spc="30" dirty="0">
                <a:solidFill>
                  <a:srgbClr val="FFFFFF"/>
                </a:solidFill>
              </a:rPr>
              <a:t>NICE GUIDANCE: CHRONIC PRIMARY PAIN (NG193)</a:t>
            </a:r>
            <a:endParaRPr lang="en-US" sz="1800" dirty="0"/>
          </a:p>
        </p:txBody>
      </p:sp>
      <p:sp>
        <p:nvSpPr>
          <p:cNvPr id="23" name="SK-6-text-22"/>
          <p:cNvSpPr/>
          <p:nvPr/>
        </p:nvSpPr>
        <p:spPr>
          <a:xfrm>
            <a:off x="619125" y="666750"/>
            <a:ext cx="109537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FDF2E9"/>
                </a:solidFill>
              </a:rPr>
              <a:t>Acupuncture in General Practice | Bradford VTS</a:t>
            </a:r>
            <a:endParaRPr lang="en-US" sz="1050" dirty="0"/>
          </a:p>
        </p:txBody>
      </p:sp>
      <p:sp>
        <p:nvSpPr>
          <p:cNvPr id="24" name="SK-6-text-23"/>
          <p:cNvSpPr/>
          <p:nvPr/>
        </p:nvSpPr>
        <p:spPr>
          <a:xfrm>
            <a:off x="919162" y="1381125"/>
            <a:ext cx="56921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E67E22"/>
                </a:solidFill>
              </a:rPr>
              <a:t>Key Recommendation (2021)</a:t>
            </a:r>
            <a:endParaRPr lang="en-US" sz="1350" dirty="0"/>
          </a:p>
        </p:txBody>
      </p:sp>
      <p:sp>
        <p:nvSpPr>
          <p:cNvPr id="25" name="SK-6-text-24"/>
          <p:cNvSpPr/>
          <p:nvPr/>
        </p:nvSpPr>
        <p:spPr>
          <a:xfrm>
            <a:off x="895350" y="1752600"/>
            <a:ext cx="48291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Consider a </a:t>
            </a:r>
            <a:r>
              <a:rPr lang="en-US" sz="1200" b="1" dirty="0">
                <a:solidFill>
                  <a:srgbClr val="2C3E50"/>
                </a:solidFill>
              </a:rPr>
              <a:t>single course</a:t>
            </a:r>
            <a:r>
              <a:rPr lang="en-US" sz="1200" dirty="0">
                <a:solidFill>
                  <a:srgbClr val="2C3E50"/>
                </a:solidFill>
              </a:rPr>
              <a:t> of acupuncture for adults with chronic primary pain.</a:t>
            </a:r>
            <a:endParaRPr lang="en-US" sz="1200" dirty="0"/>
          </a:p>
        </p:txBody>
      </p:sp>
      <p:sp>
        <p:nvSpPr>
          <p:cNvPr id="26" name="SK-6-text-25"/>
          <p:cNvSpPr/>
          <p:nvPr/>
        </p:nvSpPr>
        <p:spPr>
          <a:xfrm>
            <a:off x="895350" y="2305050"/>
            <a:ext cx="1042416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Course duration typically ranges from </a:t>
            </a:r>
            <a:r>
              <a:rPr lang="en-US" sz="1200" b="1" dirty="0">
                <a:solidFill>
                  <a:srgbClr val="2C3E50"/>
                </a:solidFill>
              </a:rPr>
              <a:t>6 to 10 sessions</a:t>
            </a:r>
            <a:r>
              <a:rPr lang="en-US" sz="1200" dirty="0">
                <a:solidFill>
                  <a:srgbClr val="2C3E50"/>
                </a:solidFill>
              </a:rPr>
              <a:t>.</a:t>
            </a:r>
            <a:endParaRPr lang="en-US" sz="1200" dirty="0"/>
          </a:p>
        </p:txBody>
      </p:sp>
      <p:sp>
        <p:nvSpPr>
          <p:cNvPr id="27" name="SK-6-text-26"/>
          <p:cNvSpPr/>
          <p:nvPr/>
        </p:nvSpPr>
        <p:spPr>
          <a:xfrm>
            <a:off x="895350" y="2628900"/>
            <a:ext cx="48291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Use alongside other non-pharmacological options: exercise, ACT, or CBT.</a:t>
            </a:r>
            <a:endParaRPr lang="en-US" sz="1200" dirty="0"/>
          </a:p>
        </p:txBody>
      </p:sp>
      <p:sp>
        <p:nvSpPr>
          <p:cNvPr id="28" name="SK-6-text-27"/>
          <p:cNvSpPr/>
          <p:nvPr/>
        </p:nvSpPr>
        <p:spPr>
          <a:xfrm>
            <a:off x="919162" y="3976687"/>
            <a:ext cx="51149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E67E22"/>
                </a:solidFill>
              </a:rPr>
              <a:t>The Evidence Base</a:t>
            </a:r>
            <a:endParaRPr lang="en-US" sz="1350" dirty="0"/>
          </a:p>
        </p:txBody>
      </p:sp>
      <p:sp>
        <p:nvSpPr>
          <p:cNvPr id="29" name="SK-6-text-28"/>
          <p:cNvSpPr/>
          <p:nvPr/>
        </p:nvSpPr>
        <p:spPr>
          <a:xfrm>
            <a:off x="895350" y="4348163"/>
            <a:ext cx="48291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Based on </a:t>
            </a:r>
            <a:r>
              <a:rPr lang="en-US" sz="1200" b="1" dirty="0">
                <a:solidFill>
                  <a:srgbClr val="2C3E50"/>
                </a:solidFill>
              </a:rPr>
              <a:t>27 high-quality studies</a:t>
            </a:r>
            <a:r>
              <a:rPr lang="en-US" sz="1200" dirty="0">
                <a:solidFill>
                  <a:srgbClr val="2C3E50"/>
                </a:solidFill>
              </a:rPr>
              <a:t> comparing acupuncture to usual care or sham.</a:t>
            </a:r>
            <a:endParaRPr lang="en-US" sz="1200" dirty="0"/>
          </a:p>
        </p:txBody>
      </p:sp>
      <p:sp>
        <p:nvSpPr>
          <p:cNvPr id="30" name="SK-6-text-29"/>
          <p:cNvSpPr/>
          <p:nvPr/>
        </p:nvSpPr>
        <p:spPr>
          <a:xfrm>
            <a:off x="895350" y="4900613"/>
            <a:ext cx="112966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Demonstrated reduction in pain and improvement in </a:t>
            </a:r>
            <a:r>
              <a:rPr lang="en-US" sz="1200" b="1" dirty="0">
                <a:solidFill>
                  <a:srgbClr val="2C3E50"/>
                </a:solidFill>
              </a:rPr>
              <a:t>Quality of Life</a:t>
            </a:r>
            <a:r>
              <a:rPr lang="en-US" sz="1200" dirty="0">
                <a:solidFill>
                  <a:srgbClr val="2C3E50"/>
                </a:solidFill>
              </a:rPr>
              <a:t>.</a:t>
            </a:r>
            <a:endParaRPr lang="en-US" sz="1200" dirty="0"/>
          </a:p>
        </p:txBody>
      </p:sp>
      <p:sp>
        <p:nvSpPr>
          <p:cNvPr id="31" name="SK-6-text-30"/>
          <p:cNvSpPr/>
          <p:nvPr/>
        </p:nvSpPr>
        <p:spPr>
          <a:xfrm>
            <a:off x="895350" y="5224463"/>
            <a:ext cx="112966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Benefits shown in the </a:t>
            </a:r>
            <a:r>
              <a:rPr lang="en-US" sz="1200" b="1" dirty="0">
                <a:solidFill>
                  <a:srgbClr val="2C3E50"/>
                </a:solidFill>
              </a:rPr>
              <a:t>short term</a:t>
            </a:r>
            <a:r>
              <a:rPr lang="en-US" sz="1200" dirty="0">
                <a:solidFill>
                  <a:srgbClr val="2C3E50"/>
                </a:solidFill>
              </a:rPr>
              <a:t> (up to 3 months post-treatment).</a:t>
            </a:r>
            <a:endParaRPr lang="en-US" sz="1200" dirty="0"/>
          </a:p>
        </p:txBody>
      </p:sp>
      <p:sp>
        <p:nvSpPr>
          <p:cNvPr id="32" name="SK-6-text-31"/>
          <p:cNvSpPr/>
          <p:nvPr/>
        </p:nvSpPr>
        <p:spPr>
          <a:xfrm>
            <a:off x="6777038" y="1381125"/>
            <a:ext cx="5414963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980B9"/>
                </a:solidFill>
              </a:rPr>
              <a:t>Defining Chronic Primary Pain</a:t>
            </a:r>
            <a:endParaRPr lang="en-US" sz="1350" dirty="0"/>
          </a:p>
        </p:txBody>
      </p:sp>
      <p:sp>
        <p:nvSpPr>
          <p:cNvPr id="33" name="SK-6-text-32"/>
          <p:cNvSpPr/>
          <p:nvPr/>
        </p:nvSpPr>
        <p:spPr>
          <a:xfrm>
            <a:off x="6753225" y="1752600"/>
            <a:ext cx="543877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Pain persisting for </a:t>
            </a:r>
            <a:r>
              <a:rPr lang="en-US" sz="1200" b="1" dirty="0">
                <a:solidFill>
                  <a:srgbClr val="2C3E50"/>
                </a:solidFill>
              </a:rPr>
              <a:t>longer than 3 months</a:t>
            </a:r>
            <a:r>
              <a:rPr lang="en-US" sz="1200" dirty="0">
                <a:solidFill>
                  <a:srgbClr val="2C3E50"/>
                </a:solidFill>
              </a:rPr>
              <a:t> in one or more regions.</a:t>
            </a:r>
            <a:endParaRPr lang="en-US" sz="1200" dirty="0"/>
          </a:p>
        </p:txBody>
      </p:sp>
      <p:sp>
        <p:nvSpPr>
          <p:cNvPr id="34" name="SK-6-text-33"/>
          <p:cNvSpPr/>
          <p:nvPr/>
        </p:nvSpPr>
        <p:spPr>
          <a:xfrm>
            <a:off x="6753225" y="2076450"/>
            <a:ext cx="543877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No identifiable underlying cause (e.g., malignancy, inflammation).</a:t>
            </a:r>
            <a:endParaRPr lang="en-US" sz="1200" dirty="0"/>
          </a:p>
        </p:txBody>
      </p:sp>
      <p:sp>
        <p:nvSpPr>
          <p:cNvPr id="35" name="SK-6-text-34"/>
          <p:cNvSpPr/>
          <p:nvPr/>
        </p:nvSpPr>
        <p:spPr>
          <a:xfrm>
            <a:off x="6753225" y="2400300"/>
            <a:ext cx="543877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Or pain that is </a:t>
            </a:r>
            <a:r>
              <a:rPr lang="en-US" sz="1200" b="1" dirty="0">
                <a:solidFill>
                  <a:srgbClr val="2C3E50"/>
                </a:solidFill>
              </a:rPr>
              <a:t>disproportionate</a:t>
            </a:r>
            <a:r>
              <a:rPr lang="en-US" sz="1200" dirty="0">
                <a:solidFill>
                  <a:srgbClr val="2C3E50"/>
                </a:solidFill>
              </a:rPr>
              <a:t> to any observable tissue damage.</a:t>
            </a:r>
            <a:endParaRPr lang="en-US" sz="1200" dirty="0"/>
          </a:p>
        </p:txBody>
      </p:sp>
      <p:sp>
        <p:nvSpPr>
          <p:cNvPr id="36" name="SK-6-text-35"/>
          <p:cNvSpPr/>
          <p:nvPr/>
        </p:nvSpPr>
        <p:spPr>
          <a:xfrm>
            <a:off x="6738938" y="3976687"/>
            <a:ext cx="5453063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C0392B"/>
                </a:solidFill>
              </a:rPr>
              <a:t>AKT Exam Pearl: The NICE Trap</a:t>
            </a:r>
            <a:endParaRPr lang="en-US" sz="1350" dirty="0"/>
          </a:p>
        </p:txBody>
      </p:sp>
      <p:sp>
        <p:nvSpPr>
          <p:cNvPr id="37" name="SK-6-text-36"/>
          <p:cNvSpPr/>
          <p:nvPr/>
        </p:nvSpPr>
        <p:spPr>
          <a:xfrm>
            <a:off x="6429375" y="4329113"/>
            <a:ext cx="5191125" cy="1143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Acupuncture is recommended in </a:t>
            </a:r>
            <a:r>
              <a:rPr lang="en-US" sz="1125" b="1" dirty="0">
                <a:solidFill>
                  <a:srgbClr val="C0392B"/>
                </a:solidFill>
              </a:rPr>
              <a:t>NG193 (Chronic Primary Pain)</a:t>
            </a:r>
            <a:r>
              <a:rPr lang="en-US" sz="1125" dirty="0">
                <a:solidFill>
                  <a:srgbClr val="2C3E50"/>
                </a:solidFill>
              </a:rPr>
              <a:t>, but it is </a:t>
            </a:r>
            <a:r>
              <a:rPr lang="en-US" sz="1125" b="1" dirty="0">
                <a:solidFill>
                  <a:srgbClr val="2C3E50"/>
                </a:solidFill>
              </a:rPr>
              <a:t>NOT</a:t>
            </a:r>
            <a:r>
              <a:rPr lang="en-US" sz="1125" dirty="0">
                <a:solidFill>
                  <a:srgbClr val="2C3E50"/>
                </a:solidFill>
              </a:rPr>
              <a:t> recommended for low back pain with or without sciatica in </a:t>
            </a:r>
            <a:r>
              <a:rPr lang="en-US" sz="1125" b="1" dirty="0">
                <a:solidFill>
                  <a:srgbClr val="C0392B"/>
                </a:solidFill>
              </a:rPr>
              <a:t>NG59 (2016)</a:t>
            </a:r>
            <a:r>
              <a:rPr lang="en-US" sz="1125" dirty="0">
                <a:solidFill>
                  <a:srgbClr val="2C3E50"/>
                </a:solidFill>
              </a:rPr>
              <a:t>.
Always check if the pain is classified as "Primary" before applying this guidance in AKT questions.</a:t>
            </a:r>
            <a:endParaRPr lang="en-US" sz="1125" dirty="0"/>
          </a:p>
        </p:txBody>
      </p:sp>
      <p:sp>
        <p:nvSpPr>
          <p:cNvPr id="38" name="SK-6-text-37"/>
          <p:cNvSpPr/>
          <p:nvPr/>
        </p:nvSpPr>
        <p:spPr>
          <a:xfrm>
            <a:off x="10533906" y="6477000"/>
            <a:ext cx="1277094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500"/>
              </a:lnSpc>
              <a:buNone/>
            </a:pPr>
            <a:r>
              <a:rPr lang="en-US" sz="1000" dirty="0">
                <a:solidFill>
                  <a:srgbClr val="2C3E50"/>
                </a:solidFill>
              </a:rPr>
              <a:t>www.bradfordvts.co.uk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7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7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90500"/>
            <a:ext cx="11430000" cy="771525"/>
          </a:xfrm>
          <a:prstGeom prst="rect">
            <a:avLst/>
          </a:prstGeom>
        </p:spPr>
      </p:pic>
      <p:pic>
        <p:nvPicPr>
          <p:cNvPr id="5" name="SK-7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152525"/>
            <a:ext cx="5572125" cy="3857625"/>
          </a:xfrm>
          <a:prstGeom prst="rect">
            <a:avLst/>
          </a:prstGeom>
        </p:spPr>
      </p:pic>
      <p:pic>
        <p:nvPicPr>
          <p:cNvPr id="6" name="SK-7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5" y="1438275"/>
            <a:ext cx="238125" cy="190500"/>
          </a:xfrm>
          <a:prstGeom prst="rect">
            <a:avLst/>
          </a:prstGeom>
        </p:spPr>
      </p:pic>
      <p:pic>
        <p:nvPicPr>
          <p:cNvPr id="7" name="SK-7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125" y="1856631"/>
            <a:ext cx="202406" cy="163711"/>
          </a:xfrm>
          <a:prstGeom prst="rect">
            <a:avLst/>
          </a:prstGeom>
        </p:spPr>
      </p:pic>
      <p:pic>
        <p:nvPicPr>
          <p:cNvPr id="8" name="SK-7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25" y="2424261"/>
            <a:ext cx="202406" cy="163711"/>
          </a:xfrm>
          <a:prstGeom prst="rect">
            <a:avLst/>
          </a:prstGeom>
        </p:spPr>
      </p:pic>
      <p:pic>
        <p:nvPicPr>
          <p:cNvPr id="9" name="SK-7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125" y="2991892"/>
            <a:ext cx="202406" cy="163711"/>
          </a:xfrm>
          <a:prstGeom prst="rect">
            <a:avLst/>
          </a:prstGeom>
        </p:spPr>
      </p:pic>
      <p:pic>
        <p:nvPicPr>
          <p:cNvPr id="10" name="SK-7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125" y="3550741"/>
            <a:ext cx="5095875" cy="990600"/>
          </a:xfrm>
          <a:prstGeom prst="rect">
            <a:avLst/>
          </a:prstGeom>
        </p:spPr>
      </p:pic>
      <p:pic>
        <p:nvPicPr>
          <p:cNvPr id="11" name="SK-7-img-1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8875" y="1152525"/>
            <a:ext cx="5572125" cy="3857625"/>
          </a:xfrm>
          <a:prstGeom prst="rect">
            <a:avLst/>
          </a:prstGeom>
        </p:spPr>
      </p:pic>
      <p:pic>
        <p:nvPicPr>
          <p:cNvPr id="12" name="SK-7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77000" y="1438275"/>
            <a:ext cx="238125" cy="190500"/>
          </a:xfrm>
          <a:prstGeom prst="rect">
            <a:avLst/>
          </a:prstGeom>
        </p:spPr>
      </p:pic>
      <p:pic>
        <p:nvPicPr>
          <p:cNvPr id="13" name="SK-7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77000" y="1856631"/>
            <a:ext cx="202406" cy="163711"/>
          </a:xfrm>
          <a:prstGeom prst="rect">
            <a:avLst/>
          </a:prstGeom>
        </p:spPr>
      </p:pic>
      <p:pic>
        <p:nvPicPr>
          <p:cNvPr id="14" name="SK-7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77000" y="2424261"/>
            <a:ext cx="202406" cy="163711"/>
          </a:xfrm>
          <a:prstGeom prst="rect">
            <a:avLst/>
          </a:prstGeom>
        </p:spPr>
      </p:pic>
      <p:pic>
        <p:nvPicPr>
          <p:cNvPr id="15" name="SK-7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77000" y="2765227"/>
            <a:ext cx="202406" cy="163711"/>
          </a:xfrm>
          <a:prstGeom prst="rect">
            <a:avLst/>
          </a:prstGeom>
        </p:spPr>
      </p:pic>
      <p:pic>
        <p:nvPicPr>
          <p:cNvPr id="16" name="SK-7-img-15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77000" y="3332857"/>
            <a:ext cx="202406" cy="163711"/>
          </a:xfrm>
          <a:prstGeom prst="rect">
            <a:avLst/>
          </a:prstGeom>
        </p:spPr>
      </p:pic>
      <p:pic>
        <p:nvPicPr>
          <p:cNvPr id="17" name="SK-7-img-16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77000" y="3673822"/>
            <a:ext cx="202406" cy="163711"/>
          </a:xfrm>
          <a:prstGeom prst="rect">
            <a:avLst/>
          </a:prstGeom>
        </p:spPr>
      </p:pic>
      <p:pic>
        <p:nvPicPr>
          <p:cNvPr id="18" name="SK-7-img-17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81000" y="5200650"/>
            <a:ext cx="11430000" cy="1047750"/>
          </a:xfrm>
          <a:prstGeom prst="rect">
            <a:avLst/>
          </a:prstGeom>
        </p:spPr>
      </p:pic>
      <p:pic>
        <p:nvPicPr>
          <p:cNvPr id="19" name="SK-7-img-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19125" y="5391596"/>
            <a:ext cx="214313" cy="175320"/>
          </a:xfrm>
          <a:prstGeom prst="rect">
            <a:avLst/>
          </a:prstGeom>
        </p:spPr>
      </p:pic>
      <p:sp>
        <p:nvSpPr>
          <p:cNvPr id="20" name="SK-7-text-19"/>
          <p:cNvSpPr/>
          <p:nvPr/>
        </p:nvSpPr>
        <p:spPr>
          <a:xfrm>
            <a:off x="619125" y="285750"/>
            <a:ext cx="1095375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kern="0" spc="30" dirty="0">
                <a:solidFill>
                  <a:srgbClr val="FFFFFF"/>
                </a:solidFill>
              </a:rPr>
              <a:t>LOW BACK PAIN AND OTHER INDICATIONS</a:t>
            </a:r>
            <a:endParaRPr lang="en-US" sz="1800" dirty="0"/>
          </a:p>
        </p:txBody>
      </p:sp>
      <p:sp>
        <p:nvSpPr>
          <p:cNvPr id="21" name="SK-7-text-20"/>
          <p:cNvSpPr/>
          <p:nvPr/>
        </p:nvSpPr>
        <p:spPr>
          <a:xfrm>
            <a:off x="619125" y="666750"/>
            <a:ext cx="109537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FDF2E9"/>
                </a:solidFill>
              </a:rPr>
              <a:t>Acupuncture in General Practice | Bradford VTS</a:t>
            </a:r>
            <a:endParaRPr lang="en-US" sz="1050" dirty="0"/>
          </a:p>
        </p:txBody>
      </p:sp>
      <p:sp>
        <p:nvSpPr>
          <p:cNvPr id="22" name="SK-7-text-21"/>
          <p:cNvSpPr/>
          <p:nvPr/>
        </p:nvSpPr>
        <p:spPr>
          <a:xfrm>
            <a:off x="952500" y="1390650"/>
            <a:ext cx="83058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C3E50"/>
                </a:solidFill>
              </a:rPr>
              <a:t>NICE NG59: Low Back Pain &amp; Sciatica</a:t>
            </a:r>
            <a:endParaRPr lang="en-US" sz="1500" dirty="0"/>
          </a:p>
        </p:txBody>
      </p:sp>
      <p:sp>
        <p:nvSpPr>
          <p:cNvPr id="23" name="SK-7-text-22"/>
          <p:cNvSpPr/>
          <p:nvPr/>
        </p:nvSpPr>
        <p:spPr>
          <a:xfrm>
            <a:off x="916781" y="1819275"/>
            <a:ext cx="5095875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2C3E50"/>
                </a:solidFill>
              </a:rPr>
              <a:t> Acupuncture is </a:t>
            </a:r>
            <a:r>
              <a:rPr lang="en-US" sz="1275" b="1" dirty="0">
                <a:solidFill>
                  <a:srgbClr val="C0392B"/>
                </a:solidFill>
              </a:rPr>
              <a:t>NOT RECOMMENDED</a:t>
            </a:r>
            <a:r>
              <a:rPr lang="en-US" sz="1275" dirty="0">
                <a:solidFill>
                  <a:srgbClr val="2C3E50"/>
                </a:solidFill>
              </a:rPr>
              <a:t> for low back pain (with or without sciatica) in NG59.</a:t>
            </a:r>
            <a:endParaRPr lang="en-US" sz="1275" dirty="0"/>
          </a:p>
        </p:txBody>
      </p:sp>
      <p:sp>
        <p:nvSpPr>
          <p:cNvPr id="24" name="SK-7-text-23"/>
          <p:cNvSpPr/>
          <p:nvPr/>
        </p:nvSpPr>
        <p:spPr>
          <a:xfrm>
            <a:off x="916781" y="2386905"/>
            <a:ext cx="5095875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2C3E50"/>
                </a:solidFill>
              </a:rPr>
              <a:t> Manual therapy (spinal manipulation, mobilization, massage) </a:t>
            </a:r>
            <a:r>
              <a:rPr lang="en-US" sz="1275" b="1" dirty="0">
                <a:solidFill>
                  <a:srgbClr val="2C3E50"/>
                </a:solidFill>
              </a:rPr>
              <a:t>is</a:t>
            </a:r>
            <a:r>
              <a:rPr lang="en-US" sz="1275" dirty="0">
                <a:solidFill>
                  <a:srgbClr val="2C3E50"/>
                </a:solidFill>
              </a:rPr>
              <a:t> recommended.</a:t>
            </a:r>
            <a:endParaRPr lang="en-US" sz="1275" dirty="0"/>
          </a:p>
        </p:txBody>
      </p:sp>
      <p:sp>
        <p:nvSpPr>
          <p:cNvPr id="25" name="SK-7-text-24"/>
          <p:cNvSpPr/>
          <p:nvPr/>
        </p:nvSpPr>
        <p:spPr>
          <a:xfrm>
            <a:off x="916781" y="2954536"/>
            <a:ext cx="5095875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2C3E50"/>
                </a:solidFill>
              </a:rPr>
              <a:t> Contrast with </a:t>
            </a:r>
            <a:r>
              <a:rPr lang="en-US" sz="1275" b="1" dirty="0">
                <a:solidFill>
                  <a:srgbClr val="2C3E50"/>
                </a:solidFill>
              </a:rPr>
              <a:t>NG193 (2021)</a:t>
            </a:r>
            <a:r>
              <a:rPr lang="en-US" sz="1275" dirty="0">
                <a:solidFill>
                  <a:srgbClr val="2C3E50"/>
                </a:solidFill>
              </a:rPr>
              <a:t>: Acupuncture is recommended for </a:t>
            </a:r>
            <a:r>
              <a:rPr lang="en-US" sz="1275" b="1" dirty="0">
                <a:solidFill>
                  <a:srgbClr val="2C3E50"/>
                </a:solidFill>
              </a:rPr>
              <a:t>Chronic Primary Pain</a:t>
            </a:r>
            <a:r>
              <a:rPr lang="en-US" sz="1275" dirty="0">
                <a:solidFill>
                  <a:srgbClr val="2C3E50"/>
                </a:solidFill>
              </a:rPr>
              <a:t>.</a:t>
            </a:r>
            <a:endParaRPr lang="en-US" sz="1275" dirty="0"/>
          </a:p>
        </p:txBody>
      </p:sp>
      <p:sp>
        <p:nvSpPr>
          <p:cNvPr id="26" name="SK-7-text-25"/>
          <p:cNvSpPr/>
          <p:nvPr/>
        </p:nvSpPr>
        <p:spPr>
          <a:xfrm>
            <a:off x="762000" y="3693616"/>
            <a:ext cx="493776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C3E50"/>
                </a:solidFill>
              </a:rPr>
              <a:t>Primary vs. Secondary Pain:</a:t>
            </a:r>
            <a:endParaRPr lang="en-US" sz="1200" dirty="0"/>
          </a:p>
        </p:txBody>
      </p:sp>
      <p:sp>
        <p:nvSpPr>
          <p:cNvPr id="27" name="SK-7-text-26"/>
          <p:cNvSpPr/>
          <p:nvPr/>
        </p:nvSpPr>
        <p:spPr>
          <a:xfrm>
            <a:off x="762000" y="3969841"/>
            <a:ext cx="4810125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Acupuncture is for pain where there is no clear underlying cause (Primary), not specifically for mechanical LBP (Secondary).</a:t>
            </a:r>
            <a:endParaRPr lang="en-US" sz="1125" dirty="0"/>
          </a:p>
        </p:txBody>
      </p:sp>
      <p:sp>
        <p:nvSpPr>
          <p:cNvPr id="28" name="SK-7-text-27"/>
          <p:cNvSpPr/>
          <p:nvPr/>
        </p:nvSpPr>
        <p:spPr>
          <a:xfrm>
            <a:off x="6810375" y="1390650"/>
            <a:ext cx="5381625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C3E50"/>
                </a:solidFill>
              </a:rPr>
              <a:t>Other Evidence-Based Indications</a:t>
            </a:r>
            <a:endParaRPr lang="en-US" sz="1500" dirty="0"/>
          </a:p>
        </p:txBody>
      </p:sp>
      <p:sp>
        <p:nvSpPr>
          <p:cNvPr id="29" name="SK-7-text-28"/>
          <p:cNvSpPr/>
          <p:nvPr/>
        </p:nvSpPr>
        <p:spPr>
          <a:xfrm>
            <a:off x="6819751" y="1819275"/>
            <a:ext cx="5095875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2C3E50"/>
                </a:solidFill>
              </a:rPr>
              <a:t> </a:t>
            </a:r>
            <a:r>
              <a:rPr lang="en-US" sz="1275" b="1" dirty="0">
                <a:solidFill>
                  <a:srgbClr val="2C3E50"/>
                </a:solidFill>
              </a:rPr>
              <a:t>Headache &amp; Migraine:</a:t>
            </a:r>
            <a:r>
              <a:rPr lang="en-US" sz="1275" dirty="0">
                <a:solidFill>
                  <a:srgbClr val="2C3E50"/>
                </a:solidFill>
              </a:rPr>
              <a:t> Effective for prophylaxis in primary care settings.</a:t>
            </a:r>
            <a:endParaRPr lang="en-US" sz="1275" dirty="0"/>
          </a:p>
        </p:txBody>
      </p:sp>
      <p:sp>
        <p:nvSpPr>
          <p:cNvPr id="30" name="SK-7-text-29"/>
          <p:cNvSpPr/>
          <p:nvPr/>
        </p:nvSpPr>
        <p:spPr>
          <a:xfrm>
            <a:off x="6819751" y="2386905"/>
            <a:ext cx="5372249" cy="22666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2C3E50"/>
                </a:solidFill>
              </a:rPr>
              <a:t> </a:t>
            </a:r>
            <a:r>
              <a:rPr lang="en-US" sz="1275" b="1" dirty="0">
                <a:solidFill>
                  <a:srgbClr val="2C3E50"/>
                </a:solidFill>
              </a:rPr>
              <a:t>Osteoarthritis:</a:t>
            </a:r>
            <a:r>
              <a:rPr lang="en-US" sz="1275" dirty="0">
                <a:solidFill>
                  <a:srgbClr val="2C3E50"/>
                </a:solidFill>
              </a:rPr>
              <a:t> Some evidence for pain relief in knee OA.</a:t>
            </a:r>
            <a:endParaRPr lang="en-US" sz="1275" dirty="0"/>
          </a:p>
        </p:txBody>
      </p:sp>
      <p:sp>
        <p:nvSpPr>
          <p:cNvPr id="31" name="SK-7-text-30"/>
          <p:cNvSpPr/>
          <p:nvPr/>
        </p:nvSpPr>
        <p:spPr>
          <a:xfrm>
            <a:off x="6819751" y="2727871"/>
            <a:ext cx="5095875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2C3E50"/>
                </a:solidFill>
              </a:rPr>
              <a:t> </a:t>
            </a:r>
            <a:r>
              <a:rPr lang="en-US" sz="1275" b="1" dirty="0">
                <a:solidFill>
                  <a:srgbClr val="2C3E50"/>
                </a:solidFill>
              </a:rPr>
              <a:t>Musculoskeletal:</a:t>
            </a:r>
            <a:r>
              <a:rPr lang="en-US" sz="1275" dirty="0">
                <a:solidFill>
                  <a:srgbClr val="2C3E50"/>
                </a:solidFill>
              </a:rPr>
              <a:t> Neck pain, tennis elbow, and chronic shoulder pain.</a:t>
            </a:r>
            <a:endParaRPr lang="en-US" sz="1275" dirty="0"/>
          </a:p>
        </p:txBody>
      </p:sp>
      <p:sp>
        <p:nvSpPr>
          <p:cNvPr id="32" name="SK-7-text-31"/>
          <p:cNvSpPr/>
          <p:nvPr/>
        </p:nvSpPr>
        <p:spPr>
          <a:xfrm>
            <a:off x="6819751" y="3295501"/>
            <a:ext cx="5372249" cy="22666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2C3E50"/>
                </a:solidFill>
              </a:rPr>
              <a:t> </a:t>
            </a:r>
            <a:r>
              <a:rPr lang="en-US" sz="1275" b="1" dirty="0">
                <a:solidFill>
                  <a:srgbClr val="2C3E50"/>
                </a:solidFill>
              </a:rPr>
              <a:t>Other:</a:t>
            </a:r>
            <a:r>
              <a:rPr lang="en-US" sz="1275" dirty="0">
                <a:solidFill>
                  <a:srgbClr val="2C3E50"/>
                </a:solidFill>
              </a:rPr>
              <a:t> Chemotherapy-induced nausea and vomiting (CINV).</a:t>
            </a:r>
            <a:endParaRPr lang="en-US" sz="1275" dirty="0"/>
          </a:p>
        </p:txBody>
      </p:sp>
      <p:sp>
        <p:nvSpPr>
          <p:cNvPr id="33" name="SK-7-text-32"/>
          <p:cNvSpPr/>
          <p:nvPr/>
        </p:nvSpPr>
        <p:spPr>
          <a:xfrm>
            <a:off x="6819751" y="3636466"/>
            <a:ext cx="5095875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2C3E50"/>
                </a:solidFill>
              </a:rPr>
              <a:t> </a:t>
            </a:r>
            <a:r>
              <a:rPr lang="en-US" sz="1275" b="1" dirty="0">
                <a:solidFill>
                  <a:srgbClr val="2C3E50"/>
                </a:solidFill>
              </a:rPr>
              <a:t>WHO List:</a:t>
            </a:r>
            <a:r>
              <a:rPr lang="en-US" sz="1275" dirty="0">
                <a:solidFill>
                  <a:srgbClr val="2C3E50"/>
                </a:solidFill>
              </a:rPr>
              <a:t> Historically cited for sinusitis, asthma, and IBS (limited evidence).</a:t>
            </a:r>
            <a:endParaRPr lang="en-US" sz="1275" dirty="0"/>
          </a:p>
        </p:txBody>
      </p:sp>
      <p:sp>
        <p:nvSpPr>
          <p:cNvPr id="34" name="SK-7-text-33"/>
          <p:cNvSpPr/>
          <p:nvPr/>
        </p:nvSpPr>
        <p:spPr>
          <a:xfrm>
            <a:off x="833438" y="5343525"/>
            <a:ext cx="1095375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E67E22"/>
                </a:solidFill>
              </a:rPr>
              <a:t> AKT EXAM PEARL: THE LOW BACK PAIN TRAP</a:t>
            </a:r>
            <a:endParaRPr lang="en-US" sz="1350" dirty="0"/>
          </a:p>
        </p:txBody>
      </p:sp>
      <p:sp>
        <p:nvSpPr>
          <p:cNvPr id="35" name="SK-7-text-34"/>
          <p:cNvSpPr/>
          <p:nvPr/>
        </p:nvSpPr>
        <p:spPr>
          <a:xfrm>
            <a:off x="619125" y="5648325"/>
            <a:ext cx="1095375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i="1" dirty="0">
                <a:solidFill>
                  <a:srgbClr val="2C3E50"/>
                </a:solidFill>
              </a:rPr>
              <a:t>Examiners frequently test the discrepancy between </a:t>
            </a:r>
            <a:r>
              <a:rPr lang="en-US" sz="1200" b="1" i="1" dirty="0">
                <a:solidFill>
                  <a:srgbClr val="2C3E50"/>
                </a:solidFill>
              </a:rPr>
              <a:t>NG59 (LBP)</a:t>
            </a:r>
            <a:r>
              <a:rPr lang="en-US" sz="1200" i="1" dirty="0">
                <a:solidFill>
                  <a:srgbClr val="2C3E50"/>
                </a:solidFill>
              </a:rPr>
              <a:t> and </a:t>
            </a:r>
            <a:r>
              <a:rPr lang="en-US" sz="1200" b="1" i="1" dirty="0">
                <a:solidFill>
                  <a:srgbClr val="2C3E50"/>
                </a:solidFill>
              </a:rPr>
              <a:t>NG193 (Chronic Primary Pain)</a:t>
            </a:r>
            <a:r>
              <a:rPr lang="en-US" sz="1200" i="1" dirty="0">
                <a:solidFill>
                  <a:srgbClr val="2C3E50"/>
                </a:solidFill>
              </a:rPr>
              <a:t>. If a question asks about acupuncture for </a:t>
            </a:r>
            <a:r>
              <a:rPr lang="en-US" sz="1200" b="1" i="1" dirty="0">
                <a:solidFill>
                  <a:srgbClr val="2C3E50"/>
                </a:solidFill>
              </a:rPr>
              <a:t>simple low back pain</a:t>
            </a:r>
            <a:r>
              <a:rPr lang="en-US" sz="1200" i="1" dirty="0">
                <a:solidFill>
                  <a:srgbClr val="2C3E50"/>
                </a:solidFill>
              </a:rPr>
              <a:t>, the answer is usually 'No' according to NICE. If the diagnosis is </a:t>
            </a:r>
            <a:r>
              <a:rPr lang="en-US" sz="1200" b="1" i="1" dirty="0">
                <a:solidFill>
                  <a:srgbClr val="2C3E50"/>
                </a:solidFill>
              </a:rPr>
              <a:t>chronic primary pain</a:t>
            </a:r>
            <a:r>
              <a:rPr lang="en-US" sz="1200" i="1" dirty="0">
                <a:solidFill>
                  <a:srgbClr val="2C3E50"/>
                </a:solidFill>
              </a:rPr>
              <a:t>, the answer is 'Yes'.</a:t>
            </a:r>
            <a:endParaRPr lang="en-US" sz="1200" dirty="0"/>
          </a:p>
        </p:txBody>
      </p:sp>
      <p:sp>
        <p:nvSpPr>
          <p:cNvPr id="36" name="SK-7-text-35"/>
          <p:cNvSpPr/>
          <p:nvPr/>
        </p:nvSpPr>
        <p:spPr>
          <a:xfrm>
            <a:off x="10533906" y="6477000"/>
            <a:ext cx="1277094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500"/>
              </a:lnSpc>
              <a:buNone/>
            </a:pPr>
            <a:r>
              <a:rPr lang="en-US" sz="1000" dirty="0">
                <a:solidFill>
                  <a:srgbClr val="2C3E50"/>
                </a:solidFill>
              </a:rPr>
              <a:t>www.bradfordvts.co.uk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8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8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90500"/>
            <a:ext cx="11430000" cy="771525"/>
          </a:xfrm>
          <a:prstGeom prst="rect">
            <a:avLst/>
          </a:prstGeom>
        </p:spPr>
      </p:pic>
      <p:pic>
        <p:nvPicPr>
          <p:cNvPr id="5" name="SK-8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152525"/>
            <a:ext cx="5595938" cy="2714625"/>
          </a:xfrm>
          <a:prstGeom prst="rect">
            <a:avLst/>
          </a:prstGeom>
        </p:spPr>
      </p:pic>
      <p:pic>
        <p:nvPicPr>
          <p:cNvPr id="6" name="SK-8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343025"/>
            <a:ext cx="5214938" cy="333375"/>
          </a:xfrm>
          <a:prstGeom prst="rect">
            <a:avLst/>
          </a:prstGeom>
        </p:spPr>
      </p:pic>
      <p:pic>
        <p:nvPicPr>
          <p:cNvPr id="7" name="SK-8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383953"/>
            <a:ext cx="214313" cy="175320"/>
          </a:xfrm>
          <a:prstGeom prst="rect">
            <a:avLst/>
          </a:prstGeom>
        </p:spPr>
      </p:pic>
      <p:pic>
        <p:nvPicPr>
          <p:cNvPr id="8" name="SK-8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1819275"/>
            <a:ext cx="178594" cy="166688"/>
          </a:xfrm>
          <a:prstGeom prst="rect">
            <a:avLst/>
          </a:prstGeom>
        </p:spPr>
      </p:pic>
      <p:pic>
        <p:nvPicPr>
          <p:cNvPr id="9" name="SK-8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2333625"/>
            <a:ext cx="178594" cy="147042"/>
          </a:xfrm>
          <a:prstGeom prst="rect">
            <a:avLst/>
          </a:prstGeom>
        </p:spPr>
      </p:pic>
      <p:pic>
        <p:nvPicPr>
          <p:cNvPr id="10" name="SK-8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2647950"/>
            <a:ext cx="178594" cy="178594"/>
          </a:xfrm>
          <a:prstGeom prst="rect">
            <a:avLst/>
          </a:prstGeom>
        </p:spPr>
      </p:pic>
      <p:pic>
        <p:nvPicPr>
          <p:cNvPr id="11" name="SK-8-img-1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3162300"/>
            <a:ext cx="178594" cy="147042"/>
          </a:xfrm>
          <a:prstGeom prst="rect">
            <a:avLst/>
          </a:prstGeom>
        </p:spPr>
      </p:pic>
      <p:pic>
        <p:nvPicPr>
          <p:cNvPr id="12" name="SK-8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15063" y="1152525"/>
            <a:ext cx="5595938" cy="2714625"/>
          </a:xfrm>
          <a:prstGeom prst="rect">
            <a:avLst/>
          </a:prstGeom>
        </p:spPr>
      </p:pic>
      <p:pic>
        <p:nvPicPr>
          <p:cNvPr id="13" name="SK-8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05563" y="1343025"/>
            <a:ext cx="5214938" cy="333375"/>
          </a:xfrm>
          <a:prstGeom prst="rect">
            <a:avLst/>
          </a:prstGeom>
        </p:spPr>
      </p:pic>
      <p:pic>
        <p:nvPicPr>
          <p:cNvPr id="14" name="SK-8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05563" y="1383953"/>
            <a:ext cx="214313" cy="175320"/>
          </a:xfrm>
          <a:prstGeom prst="rect">
            <a:avLst/>
          </a:prstGeom>
        </p:spPr>
      </p:pic>
      <p:pic>
        <p:nvPicPr>
          <p:cNvPr id="15" name="SK-8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05563" y="1819275"/>
            <a:ext cx="178594" cy="178594"/>
          </a:xfrm>
          <a:prstGeom prst="rect">
            <a:avLst/>
          </a:prstGeom>
        </p:spPr>
      </p:pic>
      <p:pic>
        <p:nvPicPr>
          <p:cNvPr id="16" name="SK-8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05563" y="2333625"/>
            <a:ext cx="178594" cy="156270"/>
          </a:xfrm>
          <a:prstGeom prst="rect">
            <a:avLst/>
          </a:prstGeom>
        </p:spPr>
      </p:pic>
      <p:pic>
        <p:nvPicPr>
          <p:cNvPr id="17" name="SK-8-img-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05563" y="2847975"/>
            <a:ext cx="178594" cy="178594"/>
          </a:xfrm>
          <a:prstGeom prst="rect">
            <a:avLst/>
          </a:prstGeom>
        </p:spPr>
      </p:pic>
      <p:pic>
        <p:nvPicPr>
          <p:cNvPr id="18" name="SK-8-img-17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05563" y="3362325"/>
            <a:ext cx="178594" cy="147042"/>
          </a:xfrm>
          <a:prstGeom prst="rect">
            <a:avLst/>
          </a:prstGeom>
        </p:spPr>
      </p:pic>
      <p:pic>
        <p:nvPicPr>
          <p:cNvPr id="19" name="SK-8-img-18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81000" y="4057650"/>
            <a:ext cx="11430000" cy="1419225"/>
          </a:xfrm>
          <a:prstGeom prst="rect">
            <a:avLst/>
          </a:prstGeom>
        </p:spPr>
      </p:pic>
      <p:pic>
        <p:nvPicPr>
          <p:cNvPr id="20" name="SK-8-img-19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19125" y="4481513"/>
            <a:ext cx="190500" cy="152400"/>
          </a:xfrm>
          <a:prstGeom prst="rect">
            <a:avLst/>
          </a:prstGeom>
        </p:spPr>
      </p:pic>
      <p:pic>
        <p:nvPicPr>
          <p:cNvPr id="21" name="SK-8-img-20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834438" y="4200525"/>
            <a:ext cx="2738438" cy="1133475"/>
          </a:xfrm>
          <a:prstGeom prst="rect">
            <a:avLst/>
          </a:prstGeom>
        </p:spPr>
      </p:pic>
      <p:sp>
        <p:nvSpPr>
          <p:cNvPr id="22" name="SK-8-text-21"/>
          <p:cNvSpPr/>
          <p:nvPr/>
        </p:nvSpPr>
        <p:spPr>
          <a:xfrm>
            <a:off x="619125" y="285750"/>
            <a:ext cx="1095375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kern="0" spc="30" dirty="0">
                <a:solidFill>
                  <a:srgbClr val="FFFFFF"/>
                </a:solidFill>
              </a:rPr>
              <a:t>CONTRAINDICATIONS AND SAFETY</a:t>
            </a:r>
            <a:endParaRPr lang="en-US" sz="1800" dirty="0"/>
          </a:p>
        </p:txBody>
      </p:sp>
      <p:sp>
        <p:nvSpPr>
          <p:cNvPr id="23" name="SK-8-text-22"/>
          <p:cNvSpPr/>
          <p:nvPr/>
        </p:nvSpPr>
        <p:spPr>
          <a:xfrm>
            <a:off x="619125" y="666750"/>
            <a:ext cx="109537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FDF2E9"/>
                </a:solidFill>
              </a:rPr>
              <a:t>Acupuncture in General Practice | Bradford VTS</a:t>
            </a:r>
            <a:endParaRPr lang="en-US" sz="1050" dirty="0"/>
          </a:p>
        </p:txBody>
      </p:sp>
      <p:sp>
        <p:nvSpPr>
          <p:cNvPr id="24" name="SK-8-text-23"/>
          <p:cNvSpPr/>
          <p:nvPr/>
        </p:nvSpPr>
        <p:spPr>
          <a:xfrm>
            <a:off x="881063" y="1343025"/>
            <a:ext cx="5349240" cy="3333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C0392B"/>
                </a:solidFill>
              </a:rPr>
              <a:t>Absolute Contraindications</a:t>
            </a:r>
            <a:endParaRPr lang="en-US" sz="1350" dirty="0"/>
          </a:p>
        </p:txBody>
      </p:sp>
      <p:sp>
        <p:nvSpPr>
          <p:cNvPr id="25" name="SK-8-text-24"/>
          <p:cNvSpPr/>
          <p:nvPr/>
        </p:nvSpPr>
        <p:spPr>
          <a:xfrm>
            <a:off x="864394" y="1819275"/>
            <a:ext cx="4922044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Needle Phobia:</a:t>
            </a:r>
            <a:r>
              <a:rPr lang="en-US" sz="1125" dirty="0">
                <a:solidFill>
                  <a:srgbClr val="2C3E50"/>
                </a:solidFill>
              </a:rPr>
              <a:t> Patients who are unable to provide valid consent due to severe distress.</a:t>
            </a:r>
            <a:endParaRPr lang="en-US" sz="1125" dirty="0"/>
          </a:p>
        </p:txBody>
      </p:sp>
      <p:sp>
        <p:nvSpPr>
          <p:cNvPr id="26" name="SK-8-text-25"/>
          <p:cNvSpPr/>
          <p:nvPr/>
        </p:nvSpPr>
        <p:spPr>
          <a:xfrm>
            <a:off x="864394" y="2333625"/>
            <a:ext cx="11327606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Local Infection:</a:t>
            </a:r>
            <a:r>
              <a:rPr lang="en-US" sz="1125" dirty="0">
                <a:solidFill>
                  <a:srgbClr val="2C3E50"/>
                </a:solidFill>
              </a:rPr>
              <a:t> Never insert needles through infected skin or cellulitis sites.</a:t>
            </a:r>
            <a:endParaRPr lang="en-US" sz="1125" dirty="0"/>
          </a:p>
        </p:txBody>
      </p:sp>
      <p:sp>
        <p:nvSpPr>
          <p:cNvPr id="27" name="SK-8-text-26"/>
          <p:cNvSpPr/>
          <p:nvPr/>
        </p:nvSpPr>
        <p:spPr>
          <a:xfrm>
            <a:off x="864394" y="2647950"/>
            <a:ext cx="4922044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Anticoagulants:</a:t>
            </a:r>
            <a:r>
              <a:rPr lang="en-US" sz="1125" dirty="0">
                <a:solidFill>
                  <a:srgbClr val="2C3E50"/>
                </a:solidFill>
              </a:rPr>
              <a:t> Patients on Warfarin or NOACs have significant bleeding/haematoma risk.</a:t>
            </a:r>
            <a:endParaRPr lang="en-US" sz="1125" dirty="0"/>
          </a:p>
        </p:txBody>
      </p:sp>
      <p:sp>
        <p:nvSpPr>
          <p:cNvPr id="28" name="SK-8-text-27"/>
          <p:cNvSpPr/>
          <p:nvPr/>
        </p:nvSpPr>
        <p:spPr>
          <a:xfrm>
            <a:off x="864394" y="3162300"/>
            <a:ext cx="11327606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Bleeding Disorders:</a:t>
            </a:r>
            <a:r>
              <a:rPr lang="en-US" sz="1125" dirty="0">
                <a:solidFill>
                  <a:srgbClr val="2C3E50"/>
                </a:solidFill>
              </a:rPr>
              <a:t> Haemophilia or thrombocytopenia (platelets &lt; 50).</a:t>
            </a:r>
            <a:endParaRPr lang="en-US" sz="1125" dirty="0"/>
          </a:p>
        </p:txBody>
      </p:sp>
      <p:sp>
        <p:nvSpPr>
          <p:cNvPr id="29" name="SK-8-text-28"/>
          <p:cNvSpPr/>
          <p:nvPr/>
        </p:nvSpPr>
        <p:spPr>
          <a:xfrm>
            <a:off x="6715125" y="1343025"/>
            <a:ext cx="5214938" cy="3333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E67E22"/>
                </a:solidFill>
              </a:rPr>
              <a:t>Relative Cautions</a:t>
            </a:r>
            <a:endParaRPr lang="en-US" sz="1350" dirty="0"/>
          </a:p>
        </p:txBody>
      </p:sp>
      <p:sp>
        <p:nvSpPr>
          <p:cNvPr id="30" name="SK-8-text-29"/>
          <p:cNvSpPr/>
          <p:nvPr/>
        </p:nvSpPr>
        <p:spPr>
          <a:xfrm>
            <a:off x="6698456" y="1819275"/>
            <a:ext cx="4922044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Pregnancy:</a:t>
            </a:r>
            <a:r>
              <a:rPr lang="en-US" sz="1125" dirty="0">
                <a:solidFill>
                  <a:srgbClr val="2C3E50"/>
                </a:solidFill>
              </a:rPr>
              <a:t> Avoid "forbidden points" (LI4, SP6, BL67) known to stimulate uterine contractions.</a:t>
            </a:r>
            <a:endParaRPr lang="en-US" sz="1125" dirty="0"/>
          </a:p>
        </p:txBody>
      </p:sp>
      <p:sp>
        <p:nvSpPr>
          <p:cNvPr id="31" name="SK-8-text-30"/>
          <p:cNvSpPr/>
          <p:nvPr/>
        </p:nvSpPr>
        <p:spPr>
          <a:xfrm>
            <a:off x="6698456" y="2333625"/>
            <a:ext cx="4922044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Diabetes &amp; Epilepsy:</a:t>
            </a:r>
            <a:r>
              <a:rPr lang="en-US" sz="1125" dirty="0">
                <a:solidFill>
                  <a:srgbClr val="2C3E50"/>
                </a:solidFill>
              </a:rPr>
              <a:t> Risk of poor healing/sensation and needle-induced seizures.</a:t>
            </a:r>
            <a:endParaRPr lang="en-US" sz="1125" dirty="0"/>
          </a:p>
        </p:txBody>
      </p:sp>
      <p:sp>
        <p:nvSpPr>
          <p:cNvPr id="32" name="SK-8-text-31"/>
          <p:cNvSpPr/>
          <p:nvPr/>
        </p:nvSpPr>
        <p:spPr>
          <a:xfrm>
            <a:off x="6698456" y="2847975"/>
            <a:ext cx="4922044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Medical Implants:</a:t>
            </a:r>
            <a:r>
              <a:rPr lang="en-US" sz="1125" dirty="0">
                <a:solidFill>
                  <a:srgbClr val="2C3E50"/>
                </a:solidFill>
              </a:rPr>
              <a:t> Pacemakers (no electroacupuncture) and Heart Valve Disease (endocarditis risk).</a:t>
            </a:r>
            <a:endParaRPr lang="en-US" sz="1125" dirty="0"/>
          </a:p>
        </p:txBody>
      </p:sp>
      <p:sp>
        <p:nvSpPr>
          <p:cNvPr id="33" name="SK-8-text-32"/>
          <p:cNvSpPr/>
          <p:nvPr/>
        </p:nvSpPr>
        <p:spPr>
          <a:xfrm>
            <a:off x="6698456" y="3362325"/>
            <a:ext cx="5493544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Vulnerability:</a:t>
            </a:r>
            <a:r>
              <a:rPr lang="en-US" sz="1125" dirty="0">
                <a:solidFill>
                  <a:srgbClr val="2C3E50"/>
                </a:solidFill>
              </a:rPr>
              <a:t> Lymphoedema (avoid affected limb) and immunosuppression.</a:t>
            </a:r>
            <a:endParaRPr lang="en-US" sz="1125" dirty="0"/>
          </a:p>
        </p:txBody>
      </p:sp>
      <p:sp>
        <p:nvSpPr>
          <p:cNvPr id="34" name="SK-8-text-33"/>
          <p:cNvSpPr/>
          <p:nvPr/>
        </p:nvSpPr>
        <p:spPr>
          <a:xfrm>
            <a:off x="885825" y="4443413"/>
            <a:ext cx="766762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67E22"/>
                </a:solidFill>
              </a:rPr>
              <a:t>Core Safety Standards &amp; Red Flags</a:t>
            </a:r>
            <a:endParaRPr lang="en-US" sz="1200" dirty="0"/>
          </a:p>
        </p:txBody>
      </p:sp>
      <p:sp>
        <p:nvSpPr>
          <p:cNvPr id="35" name="SK-8-text-34"/>
          <p:cNvSpPr/>
          <p:nvPr/>
        </p:nvSpPr>
        <p:spPr>
          <a:xfrm>
            <a:off x="619125" y="4719638"/>
            <a:ext cx="7667625" cy="3714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ECF0F1"/>
                </a:solidFill>
              </a:rPr>
              <a:t>Mandatory use of </a:t>
            </a:r>
            <a:r>
              <a:rPr lang="en-US" sz="975" b="1" dirty="0">
                <a:solidFill>
                  <a:srgbClr val="ECF0F1"/>
                </a:solidFill>
              </a:rPr>
              <a:t>single-use sterile needles</a:t>
            </a:r>
            <a:r>
              <a:rPr lang="en-US" sz="975" dirty="0">
                <a:solidFill>
                  <a:srgbClr val="ECF0F1"/>
                </a:solidFill>
              </a:rPr>
              <a:t>. Ensure accurate medical diagnosis before pain treatment. Be aware of </a:t>
            </a:r>
            <a:r>
              <a:rPr lang="en-US" sz="975" b="1" dirty="0">
                <a:solidFill>
                  <a:srgbClr val="ECF0F1"/>
                </a:solidFill>
              </a:rPr>
              <a:t>"Risky" points</a:t>
            </a:r>
            <a:r>
              <a:rPr lang="en-US" sz="975" dirty="0">
                <a:solidFill>
                  <a:srgbClr val="ECF0F1"/>
                </a:solidFill>
              </a:rPr>
              <a:t>: LU1 (Apex of lung) carries a high risk of </a:t>
            </a:r>
            <a:r>
              <a:rPr lang="en-US" sz="975" b="1" dirty="0">
                <a:solidFill>
                  <a:srgbClr val="ECF0F1"/>
                </a:solidFill>
              </a:rPr>
              <a:t>iatrogenic pneumothorax</a:t>
            </a:r>
            <a:r>
              <a:rPr lang="en-US" sz="975" dirty="0">
                <a:solidFill>
                  <a:srgbClr val="ECF0F1"/>
                </a:solidFill>
              </a:rPr>
              <a:t>. Always record treatment sites and patient response.</a:t>
            </a:r>
            <a:endParaRPr lang="en-US" sz="975" dirty="0"/>
          </a:p>
        </p:txBody>
      </p:sp>
      <p:sp>
        <p:nvSpPr>
          <p:cNvPr id="36" name="SK-8-text-35"/>
          <p:cNvSpPr/>
          <p:nvPr/>
        </p:nvSpPr>
        <p:spPr>
          <a:xfrm>
            <a:off x="9024938" y="4295775"/>
            <a:ext cx="2357438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E67E22"/>
                </a:solidFill>
              </a:rPr>
              <a:t>AKT EXAM PEARL</a:t>
            </a:r>
            <a:endParaRPr lang="en-US" sz="900" dirty="0"/>
          </a:p>
        </p:txBody>
      </p:sp>
      <p:sp>
        <p:nvSpPr>
          <p:cNvPr id="37" name="SK-8-text-36"/>
          <p:cNvSpPr/>
          <p:nvPr/>
        </p:nvSpPr>
        <p:spPr>
          <a:xfrm>
            <a:off x="9024938" y="4495800"/>
            <a:ext cx="2357438" cy="7429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i="1" dirty="0">
                <a:solidFill>
                  <a:srgbClr val="FFFFFF"/>
                </a:solidFill>
              </a:rPr>
              <a:t>Anticoagulants are a frequent exam distractor. For AKT, remember they are an </a:t>
            </a:r>
            <a:r>
              <a:rPr lang="en-US" sz="975" b="1" i="1" dirty="0">
                <a:solidFill>
                  <a:srgbClr val="FFFFFF"/>
                </a:solidFill>
              </a:rPr>
              <a:t>absolute contraindication</a:t>
            </a:r>
            <a:r>
              <a:rPr lang="en-US" sz="975" i="1" dirty="0">
                <a:solidFill>
                  <a:srgbClr val="FFFFFF"/>
                </a:solidFill>
              </a:rPr>
              <a:t> for standard acupuncture.</a:t>
            </a:r>
            <a:endParaRPr lang="en-US" sz="975" dirty="0"/>
          </a:p>
        </p:txBody>
      </p:sp>
      <p:sp>
        <p:nvSpPr>
          <p:cNvPr id="38" name="SK-8-text-37"/>
          <p:cNvSpPr/>
          <p:nvPr/>
        </p:nvSpPr>
        <p:spPr>
          <a:xfrm>
            <a:off x="10533906" y="6524625"/>
            <a:ext cx="1277094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500"/>
              </a:lnSpc>
              <a:buNone/>
            </a:pPr>
            <a:r>
              <a:rPr lang="en-US" sz="1000" dirty="0">
                <a:solidFill>
                  <a:srgbClr val="2C3E50"/>
                </a:solidFill>
              </a:rPr>
              <a:t>www.bradfordvts.co.uk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9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9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90500"/>
            <a:ext cx="11430000" cy="771525"/>
          </a:xfrm>
          <a:prstGeom prst="rect">
            <a:avLst/>
          </a:prstGeom>
        </p:spPr>
      </p:pic>
      <p:pic>
        <p:nvPicPr>
          <p:cNvPr id="5" name="SK-9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247775"/>
            <a:ext cx="5572125" cy="1598116"/>
          </a:xfrm>
          <a:prstGeom prst="rect">
            <a:avLst/>
          </a:prstGeom>
        </p:spPr>
      </p:pic>
      <p:pic>
        <p:nvPicPr>
          <p:cNvPr id="6" name="SK-9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5" y="1501676"/>
            <a:ext cx="285750" cy="228600"/>
          </a:xfrm>
          <a:prstGeom prst="rect">
            <a:avLst/>
          </a:prstGeom>
        </p:spPr>
      </p:pic>
      <p:pic>
        <p:nvPicPr>
          <p:cNvPr id="7" name="SK-9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3226891"/>
            <a:ext cx="5572125" cy="2964507"/>
          </a:xfrm>
          <a:prstGeom prst="rect">
            <a:avLst/>
          </a:prstGeom>
        </p:spPr>
      </p:pic>
      <p:pic>
        <p:nvPicPr>
          <p:cNvPr id="8" name="SK-9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6750" y="3528417"/>
            <a:ext cx="285750" cy="228600"/>
          </a:xfrm>
          <a:prstGeom prst="rect">
            <a:avLst/>
          </a:prstGeom>
        </p:spPr>
      </p:pic>
      <p:pic>
        <p:nvPicPr>
          <p:cNvPr id="9" name="SK-9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125" y="4533602"/>
            <a:ext cx="5095875" cy="773311"/>
          </a:xfrm>
          <a:prstGeom prst="rect">
            <a:avLst/>
          </a:prstGeom>
        </p:spPr>
      </p:pic>
      <p:pic>
        <p:nvPicPr>
          <p:cNvPr id="10" name="SK-9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38875" y="1247775"/>
            <a:ext cx="5572125" cy="4943624"/>
          </a:xfrm>
          <a:prstGeom prst="rect">
            <a:avLst/>
          </a:prstGeom>
        </p:spPr>
      </p:pic>
      <p:pic>
        <p:nvPicPr>
          <p:cNvPr id="11" name="SK-9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24625" y="1549301"/>
            <a:ext cx="285750" cy="228600"/>
          </a:xfrm>
          <a:prstGeom prst="rect">
            <a:avLst/>
          </a:prstGeom>
        </p:spPr>
      </p:pic>
      <p:sp>
        <p:nvSpPr>
          <p:cNvPr id="12" name="SK-9-text-11"/>
          <p:cNvSpPr/>
          <p:nvPr/>
        </p:nvSpPr>
        <p:spPr>
          <a:xfrm>
            <a:off x="619125" y="285750"/>
            <a:ext cx="1095375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kern="0" spc="30" dirty="0">
                <a:solidFill>
                  <a:srgbClr val="FFFFFF"/>
                </a:solidFill>
              </a:rPr>
              <a:t>REGULATION AND PROFESSIONAL BODIES</a:t>
            </a:r>
            <a:endParaRPr lang="en-US" sz="1800" dirty="0"/>
          </a:p>
        </p:txBody>
      </p:sp>
      <p:sp>
        <p:nvSpPr>
          <p:cNvPr id="13" name="SK-9-text-12"/>
          <p:cNvSpPr/>
          <p:nvPr/>
        </p:nvSpPr>
        <p:spPr>
          <a:xfrm>
            <a:off x="619125" y="666750"/>
            <a:ext cx="109537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FDF2E9"/>
                </a:solidFill>
              </a:rPr>
              <a:t>Acupuncture in General Practice | Bradford VTS</a:t>
            </a:r>
            <a:endParaRPr lang="en-US" sz="1050" dirty="0"/>
          </a:p>
        </p:txBody>
      </p:sp>
      <p:sp>
        <p:nvSpPr>
          <p:cNvPr id="14" name="SK-9-text-13"/>
          <p:cNvSpPr/>
          <p:nvPr/>
        </p:nvSpPr>
        <p:spPr>
          <a:xfrm>
            <a:off x="1095375" y="1481138"/>
            <a:ext cx="55549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Statutory Regulation Status</a:t>
            </a:r>
            <a:endParaRPr lang="en-US" sz="1350" dirty="0"/>
          </a:p>
        </p:txBody>
      </p:sp>
      <p:sp>
        <p:nvSpPr>
          <p:cNvPr id="15" name="SK-9-text-14"/>
          <p:cNvSpPr/>
          <p:nvPr/>
        </p:nvSpPr>
        <p:spPr>
          <a:xfrm>
            <a:off x="571500" y="1924050"/>
            <a:ext cx="5191125" cy="7313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2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Acupuncture is </a:t>
            </a:r>
            <a:r>
              <a:rPr lang="en-US" sz="1200" b="1" dirty="0">
                <a:solidFill>
                  <a:srgbClr val="2C3E50"/>
                </a:solidFill>
              </a:rPr>
              <a:t>NOT statutorily regulated</a:t>
            </a:r>
            <a:r>
              <a:rPr lang="en-US" sz="1200" dirty="0">
                <a:solidFill>
                  <a:srgbClr val="2C3E50"/>
                </a:solidFill>
              </a:rPr>
              <a:t> in the UK, unlike osteopathy or chiropractic. The title "acupuncturist" is not legally protected, meaning anyone can practice without formal training.</a:t>
            </a:r>
            <a:endParaRPr lang="en-US" sz="1200" dirty="0"/>
          </a:p>
        </p:txBody>
      </p:sp>
      <p:sp>
        <p:nvSpPr>
          <p:cNvPr id="16" name="SK-9-text-15"/>
          <p:cNvSpPr/>
          <p:nvPr/>
        </p:nvSpPr>
        <p:spPr>
          <a:xfrm>
            <a:off x="1143000" y="3507879"/>
            <a:ext cx="55549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Clinical Referrals &amp; Safety</a:t>
            </a:r>
            <a:endParaRPr lang="en-US" sz="1350" dirty="0"/>
          </a:p>
        </p:txBody>
      </p:sp>
      <p:sp>
        <p:nvSpPr>
          <p:cNvPr id="17" name="SK-9-text-16"/>
          <p:cNvSpPr/>
          <p:nvPr/>
        </p:nvSpPr>
        <p:spPr>
          <a:xfrm>
            <a:off x="619125" y="3950791"/>
            <a:ext cx="5095875" cy="13561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2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When advising patients or referring, GPs should ensure the practitioner is registered with a recognised voluntary professional body.GP Tip: Always check credentials to ensure the practitioner adheres to strict codes of hygiene and professional conduct.</a:t>
            </a:r>
            <a:endParaRPr lang="en-US" sz="1200" dirty="0"/>
          </a:p>
        </p:txBody>
      </p:sp>
      <p:sp>
        <p:nvSpPr>
          <p:cNvPr id="18" name="SK-9-text-17"/>
          <p:cNvSpPr/>
          <p:nvPr/>
        </p:nvSpPr>
        <p:spPr>
          <a:xfrm>
            <a:off x="7000875" y="1528763"/>
            <a:ext cx="47320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Key Professional Bodies</a:t>
            </a:r>
            <a:endParaRPr lang="en-US" sz="1350" dirty="0"/>
          </a:p>
        </p:txBody>
      </p:sp>
      <p:sp>
        <p:nvSpPr>
          <p:cNvPr id="19" name="SK-9-text-18"/>
          <p:cNvSpPr/>
          <p:nvPr/>
        </p:nvSpPr>
        <p:spPr>
          <a:xfrm>
            <a:off x="6572250" y="1971675"/>
            <a:ext cx="5619750" cy="2589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40"/>
              </a:lnSpc>
              <a:buNone/>
            </a:pPr>
            <a:r>
              <a:rPr lang="en-US" sz="1275" b="1" dirty="0">
                <a:solidFill>
                  <a:srgbClr val="E67E22"/>
                </a:solidFill>
              </a:rPr>
              <a:t>British Acupuncture Council (BAcC)</a:t>
            </a:r>
            <a:endParaRPr lang="en-US" sz="1275" dirty="0"/>
          </a:p>
        </p:txBody>
      </p:sp>
      <p:sp>
        <p:nvSpPr>
          <p:cNvPr id="20" name="SK-9-text-19"/>
          <p:cNvSpPr/>
          <p:nvPr/>
        </p:nvSpPr>
        <p:spPr>
          <a:xfrm>
            <a:off x="6572250" y="2306836"/>
            <a:ext cx="4859982" cy="40570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125" dirty="0">
                <a:solidFill>
                  <a:srgbClr val="34495E"/>
                </a:solidFill>
              </a:rPr>
              <a:t>The largest body for traditionally trained acupuncturists. Requires a minimum of 3 years of accredited training.</a:t>
            </a:r>
            <a:endParaRPr lang="en-US" sz="1125" dirty="0"/>
          </a:p>
        </p:txBody>
      </p:sp>
      <p:sp>
        <p:nvSpPr>
          <p:cNvPr id="21" name="SK-9-text-20"/>
          <p:cNvSpPr/>
          <p:nvPr/>
        </p:nvSpPr>
        <p:spPr>
          <a:xfrm>
            <a:off x="6572250" y="2927747"/>
            <a:ext cx="5619750" cy="2589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40"/>
              </a:lnSpc>
              <a:buNone/>
            </a:pPr>
            <a:r>
              <a:rPr lang="en-US" sz="1275" b="1" dirty="0">
                <a:solidFill>
                  <a:srgbClr val="E67E22"/>
                </a:solidFill>
              </a:rPr>
              <a:t>British Medical Acupuncture Society (BMAS)</a:t>
            </a:r>
            <a:endParaRPr lang="en-US" sz="1275" dirty="0"/>
          </a:p>
        </p:txBody>
      </p:sp>
      <p:sp>
        <p:nvSpPr>
          <p:cNvPr id="22" name="SK-9-text-21"/>
          <p:cNvSpPr/>
          <p:nvPr/>
        </p:nvSpPr>
        <p:spPr>
          <a:xfrm>
            <a:off x="6572250" y="3262908"/>
            <a:ext cx="4436269" cy="40570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125" dirty="0">
                <a:solidFill>
                  <a:srgbClr val="34495E"/>
                </a:solidFill>
              </a:rPr>
              <a:t>For medically qualified practitioners (GPs, Consultants) using Western scientific acupuncture within their clinical practice.</a:t>
            </a:r>
            <a:endParaRPr lang="en-US" sz="1125" dirty="0"/>
          </a:p>
        </p:txBody>
      </p:sp>
      <p:sp>
        <p:nvSpPr>
          <p:cNvPr id="23" name="SK-9-text-22"/>
          <p:cNvSpPr/>
          <p:nvPr/>
        </p:nvSpPr>
        <p:spPr>
          <a:xfrm>
            <a:off x="6572250" y="3883819"/>
            <a:ext cx="5619750" cy="2589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40"/>
              </a:lnSpc>
              <a:buNone/>
            </a:pPr>
            <a:r>
              <a:rPr lang="en-US" sz="1275" b="1" dirty="0">
                <a:solidFill>
                  <a:srgbClr val="E67E22"/>
                </a:solidFill>
              </a:rPr>
              <a:t>Acupuncture Assoc. of Chartered Physiotherapists (AACP)</a:t>
            </a:r>
            <a:endParaRPr lang="en-US" sz="1275" dirty="0"/>
          </a:p>
        </p:txBody>
      </p:sp>
      <p:sp>
        <p:nvSpPr>
          <p:cNvPr id="24" name="SK-9-text-23"/>
          <p:cNvSpPr/>
          <p:nvPr/>
        </p:nvSpPr>
        <p:spPr>
          <a:xfrm>
            <a:off x="6572250" y="4218980"/>
            <a:ext cx="4272855" cy="40570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125" dirty="0">
                <a:solidFill>
                  <a:srgbClr val="34495E"/>
                </a:solidFill>
              </a:rPr>
              <a:t>For registered physiotherapists who integrate acupuncture into their physiotherapy treatments.</a:t>
            </a:r>
            <a:endParaRPr lang="en-US" sz="1125" dirty="0"/>
          </a:p>
        </p:txBody>
      </p:sp>
      <p:sp>
        <p:nvSpPr>
          <p:cNvPr id="25" name="SK-9-text-24"/>
          <p:cNvSpPr/>
          <p:nvPr/>
        </p:nvSpPr>
        <p:spPr>
          <a:xfrm>
            <a:off x="10533906" y="6477149"/>
            <a:ext cx="1658094" cy="19035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000" dirty="0">
                <a:solidFill>
                  <a:srgbClr val="2C3E50"/>
                </a:solidFill>
              </a:rPr>
              <a:t>www.bradfordvts.co.uk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90500"/>
            <a:ext cx="11430000" cy="771525"/>
          </a:xfrm>
          <a:prstGeom prst="rect">
            <a:avLst/>
          </a:prstGeom>
        </p:spPr>
      </p:pic>
      <p:pic>
        <p:nvPicPr>
          <p:cNvPr id="4" name="SK-1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152525"/>
            <a:ext cx="5572125" cy="2471886"/>
          </a:xfrm>
          <a:prstGeom prst="rect">
            <a:avLst/>
          </a:prstGeom>
        </p:spPr>
      </p:pic>
      <p:pic>
        <p:nvPicPr>
          <p:cNvPr id="5" name="SK-1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707803"/>
            <a:ext cx="214313" cy="175320"/>
          </a:xfrm>
          <a:prstGeom prst="rect">
            <a:avLst/>
          </a:prstGeom>
        </p:spPr>
      </p:pic>
      <p:pic>
        <p:nvPicPr>
          <p:cNvPr id="6" name="SK-1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2038350"/>
            <a:ext cx="178594" cy="152995"/>
          </a:xfrm>
          <a:prstGeom prst="rect">
            <a:avLst/>
          </a:prstGeom>
        </p:spPr>
      </p:pic>
      <p:pic>
        <p:nvPicPr>
          <p:cNvPr id="7" name="SK-1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2533650"/>
            <a:ext cx="178594" cy="178594"/>
          </a:xfrm>
          <a:prstGeom prst="rect">
            <a:avLst/>
          </a:prstGeom>
        </p:spPr>
      </p:pic>
      <p:pic>
        <p:nvPicPr>
          <p:cNvPr id="8" name="SK-10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3028950"/>
            <a:ext cx="178594" cy="142875"/>
          </a:xfrm>
          <a:prstGeom prst="rect">
            <a:avLst/>
          </a:prstGeom>
        </p:spPr>
      </p:pic>
      <p:pic>
        <p:nvPicPr>
          <p:cNvPr id="9" name="SK-10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000" y="3814911"/>
            <a:ext cx="5572125" cy="2471886"/>
          </a:xfrm>
          <a:prstGeom prst="rect">
            <a:avLst/>
          </a:prstGeom>
        </p:spPr>
      </p:pic>
      <p:pic>
        <p:nvPicPr>
          <p:cNvPr id="10" name="SK-10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4046339"/>
            <a:ext cx="214313" cy="175320"/>
          </a:xfrm>
          <a:prstGeom prst="rect">
            <a:avLst/>
          </a:prstGeom>
        </p:spPr>
      </p:pic>
      <p:pic>
        <p:nvPicPr>
          <p:cNvPr id="11" name="SK-10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500" y="4376886"/>
            <a:ext cx="178594" cy="178594"/>
          </a:xfrm>
          <a:prstGeom prst="rect">
            <a:avLst/>
          </a:prstGeom>
        </p:spPr>
      </p:pic>
      <p:pic>
        <p:nvPicPr>
          <p:cNvPr id="12" name="SK-10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1500" y="4872186"/>
            <a:ext cx="178594" cy="178594"/>
          </a:xfrm>
          <a:prstGeom prst="rect">
            <a:avLst/>
          </a:prstGeom>
        </p:spPr>
      </p:pic>
      <p:pic>
        <p:nvPicPr>
          <p:cNvPr id="13" name="SK-10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1500" y="5367486"/>
            <a:ext cx="178594" cy="178594"/>
          </a:xfrm>
          <a:prstGeom prst="rect">
            <a:avLst/>
          </a:prstGeom>
        </p:spPr>
      </p:pic>
      <p:pic>
        <p:nvPicPr>
          <p:cNvPr id="14" name="SK-10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38875" y="1602581"/>
            <a:ext cx="5572125" cy="2381250"/>
          </a:xfrm>
          <a:prstGeom prst="rect">
            <a:avLst/>
          </a:prstGeom>
        </p:spPr>
      </p:pic>
      <p:pic>
        <p:nvPicPr>
          <p:cNvPr id="15" name="SK-10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38875" y="4174331"/>
            <a:ext cx="5572125" cy="1662113"/>
          </a:xfrm>
          <a:prstGeom prst="rect">
            <a:avLst/>
          </a:prstGeom>
        </p:spPr>
      </p:pic>
      <p:pic>
        <p:nvPicPr>
          <p:cNvPr id="16" name="SK-10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29375" y="4353074"/>
            <a:ext cx="190500" cy="152400"/>
          </a:xfrm>
          <a:prstGeom prst="rect">
            <a:avLst/>
          </a:prstGeom>
        </p:spPr>
      </p:pic>
      <p:pic>
        <p:nvPicPr>
          <p:cNvPr id="17" name="SK-10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29375" y="4917281"/>
            <a:ext cx="178594" cy="142875"/>
          </a:xfrm>
          <a:prstGeom prst="rect">
            <a:avLst/>
          </a:prstGeom>
        </p:spPr>
      </p:pic>
      <p:pic>
        <p:nvPicPr>
          <p:cNvPr id="18" name="SK-10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29375" y="5212556"/>
            <a:ext cx="178594" cy="142875"/>
          </a:xfrm>
          <a:prstGeom prst="rect">
            <a:avLst/>
          </a:prstGeom>
        </p:spPr>
      </p:pic>
      <p:sp>
        <p:nvSpPr>
          <p:cNvPr id="19" name="SK-10-text-18"/>
          <p:cNvSpPr/>
          <p:nvPr/>
        </p:nvSpPr>
        <p:spPr>
          <a:xfrm>
            <a:off x="619125" y="285750"/>
            <a:ext cx="1095375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kern="0" spc="30" dirty="0">
                <a:solidFill>
                  <a:srgbClr val="FFFFFF"/>
                </a:solidFill>
              </a:rPr>
              <a:t>CLINICAL ADVICE AND PATIENT COUNSELING</a:t>
            </a:r>
            <a:endParaRPr lang="en-US" sz="1800" dirty="0"/>
          </a:p>
        </p:txBody>
      </p:sp>
      <p:sp>
        <p:nvSpPr>
          <p:cNvPr id="20" name="SK-10-text-19"/>
          <p:cNvSpPr/>
          <p:nvPr/>
        </p:nvSpPr>
        <p:spPr>
          <a:xfrm>
            <a:off x="619125" y="666750"/>
            <a:ext cx="109537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FDF2E9"/>
                </a:solidFill>
              </a:rPr>
              <a:t>Acupuncture in General Practice | Bradford VTS</a:t>
            </a:r>
            <a:endParaRPr lang="en-US" sz="1050" dirty="0"/>
          </a:p>
        </p:txBody>
      </p:sp>
      <p:sp>
        <p:nvSpPr>
          <p:cNvPr id="21" name="SK-10-text-20"/>
          <p:cNvSpPr/>
          <p:nvPr/>
        </p:nvSpPr>
        <p:spPr>
          <a:xfrm>
            <a:off x="647700" y="1343025"/>
            <a:ext cx="4098949" cy="247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D35400"/>
                </a:solidFill>
                <a:highlight>
                  <a:srgbClr val="FDF2E9"/>
                </a:highlight>
              </a:rPr>
              <a:t>SCA PEARL: THE CLINICAL DIALOGUE</a:t>
            </a:r>
            <a:endParaRPr lang="en-US" sz="900" dirty="0"/>
          </a:p>
        </p:txBody>
      </p:sp>
      <p:sp>
        <p:nvSpPr>
          <p:cNvPr id="22" name="SK-10-text-21"/>
          <p:cNvSpPr/>
          <p:nvPr/>
        </p:nvSpPr>
        <p:spPr>
          <a:xfrm>
            <a:off x="881063" y="1666875"/>
            <a:ext cx="51911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E67E22"/>
                </a:solidFill>
              </a:rPr>
              <a:t>Essential Questions</a:t>
            </a:r>
            <a:endParaRPr lang="en-US" sz="1350" dirty="0"/>
          </a:p>
        </p:txBody>
      </p:sp>
      <p:sp>
        <p:nvSpPr>
          <p:cNvPr id="23" name="SK-10-text-22"/>
          <p:cNvSpPr/>
          <p:nvPr/>
        </p:nvSpPr>
        <p:spPr>
          <a:xfrm>
            <a:off x="845344" y="2038350"/>
            <a:ext cx="51911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"Have you tried or are you considering any complementary therapies for your pain?"</a:t>
            </a:r>
            <a:endParaRPr lang="en-US" sz="1125" dirty="0"/>
          </a:p>
        </p:txBody>
      </p:sp>
      <p:sp>
        <p:nvSpPr>
          <p:cNvPr id="24" name="SK-10-text-23"/>
          <p:cNvSpPr/>
          <p:nvPr/>
        </p:nvSpPr>
        <p:spPr>
          <a:xfrm>
            <a:off x="845344" y="2533650"/>
            <a:ext cx="51911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"Are you taking any herbal remedies or supplements alongside your prescribed medication?"</a:t>
            </a:r>
            <a:endParaRPr lang="en-US" sz="1125" dirty="0"/>
          </a:p>
        </p:txBody>
      </p:sp>
      <p:sp>
        <p:nvSpPr>
          <p:cNvPr id="25" name="SK-10-text-24"/>
          <p:cNvSpPr/>
          <p:nvPr/>
        </p:nvSpPr>
        <p:spPr>
          <a:xfrm>
            <a:off x="845344" y="3028950"/>
            <a:ext cx="11346656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"What are you hoping to achieve or get from trying acupuncture treatment?"</a:t>
            </a:r>
            <a:endParaRPr lang="en-US" sz="1125" dirty="0"/>
          </a:p>
        </p:txBody>
      </p:sp>
      <p:sp>
        <p:nvSpPr>
          <p:cNvPr id="26" name="SK-10-text-25"/>
          <p:cNvSpPr/>
          <p:nvPr/>
        </p:nvSpPr>
        <p:spPr>
          <a:xfrm>
            <a:off x="881063" y="4005411"/>
            <a:ext cx="51911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E67E22"/>
                </a:solidFill>
              </a:rPr>
              <a:t>What to Tell Patients</a:t>
            </a:r>
            <a:endParaRPr lang="en-US" sz="1350" dirty="0"/>
          </a:p>
        </p:txBody>
      </p:sp>
      <p:sp>
        <p:nvSpPr>
          <p:cNvPr id="27" name="SK-10-text-26"/>
          <p:cNvSpPr/>
          <p:nvPr/>
        </p:nvSpPr>
        <p:spPr>
          <a:xfrm>
            <a:off x="845344" y="4376886"/>
            <a:ext cx="51911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Evidence:</a:t>
            </a:r>
            <a:r>
              <a:rPr lang="en-US" sz="1125" dirty="0">
                <a:solidFill>
                  <a:srgbClr val="2C3E50"/>
                </a:solidFill>
              </a:rPr>
              <a:t>"Acupuncture may help with chronic pain; NICE specifically recommends it for chronic primary pain."</a:t>
            </a:r>
            <a:endParaRPr lang="en-US" sz="1125" dirty="0"/>
          </a:p>
        </p:txBody>
      </p:sp>
      <p:sp>
        <p:nvSpPr>
          <p:cNvPr id="28" name="SK-10-text-27"/>
          <p:cNvSpPr/>
          <p:nvPr/>
        </p:nvSpPr>
        <p:spPr>
          <a:xfrm>
            <a:off x="845344" y="4872186"/>
            <a:ext cx="51911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Safety:</a:t>
            </a:r>
            <a:r>
              <a:rPr lang="en-US" sz="1125" dirty="0">
                <a:solidFill>
                  <a:srgbClr val="2C3E50"/>
                </a:solidFill>
              </a:rPr>
              <a:t>"We must check your medical history first, particularly for blood thinners or local infections."</a:t>
            </a:r>
            <a:endParaRPr lang="en-US" sz="1125" dirty="0"/>
          </a:p>
        </p:txBody>
      </p:sp>
      <p:sp>
        <p:nvSpPr>
          <p:cNvPr id="29" name="SK-10-text-28"/>
          <p:cNvSpPr/>
          <p:nvPr/>
        </p:nvSpPr>
        <p:spPr>
          <a:xfrm>
            <a:off x="845344" y="5367486"/>
            <a:ext cx="51911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Holistic Plan:</a:t>
            </a:r>
            <a:r>
              <a:rPr lang="en-US" sz="1125" dirty="0">
                <a:solidFill>
                  <a:srgbClr val="2C3E50"/>
                </a:solidFill>
              </a:rPr>
              <a:t>"It works best as part of a broader management plan (exercise/CBT), not as a standalone cure."</a:t>
            </a:r>
            <a:endParaRPr lang="en-US" sz="1125" dirty="0"/>
          </a:p>
        </p:txBody>
      </p:sp>
      <p:sp>
        <p:nvSpPr>
          <p:cNvPr id="30" name="SK-10-text-29"/>
          <p:cNvSpPr/>
          <p:nvPr/>
        </p:nvSpPr>
        <p:spPr>
          <a:xfrm>
            <a:off x="6619875" y="4317206"/>
            <a:ext cx="519112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C3E50"/>
                </a:solidFill>
              </a:rPr>
              <a:t> Checking Credentials</a:t>
            </a:r>
            <a:endParaRPr lang="en-US" sz="1200" dirty="0"/>
          </a:p>
        </p:txBody>
      </p:sp>
      <p:sp>
        <p:nvSpPr>
          <p:cNvPr id="31" name="SK-10-text-30"/>
          <p:cNvSpPr/>
          <p:nvPr/>
        </p:nvSpPr>
        <p:spPr>
          <a:xfrm>
            <a:off x="6429375" y="4622006"/>
            <a:ext cx="576262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Advise patients to seek practitioners registered with recognized bodies:</a:t>
            </a:r>
            <a:endParaRPr lang="en-US" sz="1050" dirty="0"/>
          </a:p>
        </p:txBody>
      </p:sp>
      <p:sp>
        <p:nvSpPr>
          <p:cNvPr id="32" name="SK-10-text-31"/>
          <p:cNvSpPr/>
          <p:nvPr/>
        </p:nvSpPr>
        <p:spPr>
          <a:xfrm>
            <a:off x="6703219" y="4917281"/>
            <a:ext cx="5488781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BAcC:</a:t>
            </a:r>
            <a:r>
              <a:rPr lang="en-US" sz="1125" dirty="0">
                <a:solidFill>
                  <a:srgbClr val="2C3E50"/>
                </a:solidFill>
              </a:rPr>
              <a:t>British Acupuncture Council (Traditional training)</a:t>
            </a:r>
            <a:endParaRPr lang="en-US" sz="1125" dirty="0"/>
          </a:p>
        </p:txBody>
      </p:sp>
      <p:sp>
        <p:nvSpPr>
          <p:cNvPr id="33" name="SK-10-text-32"/>
          <p:cNvSpPr/>
          <p:nvPr/>
        </p:nvSpPr>
        <p:spPr>
          <a:xfrm>
            <a:off x="6703219" y="5212556"/>
            <a:ext cx="5488781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BMAS:</a:t>
            </a:r>
            <a:r>
              <a:rPr lang="en-US" sz="1125" dirty="0">
                <a:solidFill>
                  <a:srgbClr val="2C3E50"/>
                </a:solidFill>
              </a:rPr>
              <a:t>British Medical Acupuncture Society (Medical practitioners)</a:t>
            </a:r>
            <a:endParaRPr lang="en-US" sz="1125" dirty="0"/>
          </a:p>
        </p:txBody>
      </p:sp>
      <p:sp>
        <p:nvSpPr>
          <p:cNvPr id="34" name="SK-10-text-33"/>
          <p:cNvSpPr/>
          <p:nvPr/>
        </p:nvSpPr>
        <p:spPr>
          <a:xfrm>
            <a:off x="6429375" y="5507831"/>
            <a:ext cx="5762625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i="1" dirty="0">
                <a:solidFill>
                  <a:srgbClr val="7F8C8D"/>
                </a:solidFill>
              </a:rPr>
              <a:t>Note: Results vary—some people benefit significantly, others less so.</a:t>
            </a:r>
            <a:endParaRPr lang="en-US" sz="975" dirty="0"/>
          </a:p>
        </p:txBody>
      </p:sp>
      <p:sp>
        <p:nvSpPr>
          <p:cNvPr id="35" name="SK-10-text-34"/>
          <p:cNvSpPr/>
          <p:nvPr/>
        </p:nvSpPr>
        <p:spPr>
          <a:xfrm>
            <a:off x="0" y="6381899"/>
            <a:ext cx="11430000" cy="47610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500"/>
              </a:lnSpc>
              <a:buNone/>
            </a:pPr>
            <a:r>
              <a:rPr lang="en-US" sz="1000" dirty="0">
                <a:solidFill>
                  <a:srgbClr val="2C3E50"/>
                </a:solidFill>
              </a:rPr>
              <a:t>www.bradfordvts.co.uk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1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1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90500"/>
            <a:ext cx="11430000" cy="771525"/>
          </a:xfrm>
          <a:prstGeom prst="rect">
            <a:avLst/>
          </a:prstGeom>
        </p:spPr>
      </p:pic>
      <p:pic>
        <p:nvPicPr>
          <p:cNvPr id="5" name="SK-11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390650"/>
            <a:ext cx="5572125" cy="1800225"/>
          </a:xfrm>
          <a:prstGeom prst="rect">
            <a:avLst/>
          </a:prstGeom>
        </p:spPr>
      </p:pic>
      <p:pic>
        <p:nvPicPr>
          <p:cNvPr id="6" name="SK-11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631752"/>
            <a:ext cx="190500" cy="155823"/>
          </a:xfrm>
          <a:prstGeom prst="rect">
            <a:avLst/>
          </a:prstGeom>
        </p:spPr>
      </p:pic>
      <p:pic>
        <p:nvPicPr>
          <p:cNvPr id="7" name="SK-11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3333750"/>
            <a:ext cx="5572125" cy="1266825"/>
          </a:xfrm>
          <a:prstGeom prst="rect">
            <a:avLst/>
          </a:prstGeom>
        </p:spPr>
      </p:pic>
      <p:pic>
        <p:nvPicPr>
          <p:cNvPr id="8" name="SK-11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3574852"/>
            <a:ext cx="190500" cy="155823"/>
          </a:xfrm>
          <a:prstGeom prst="rect">
            <a:avLst/>
          </a:prstGeom>
        </p:spPr>
      </p:pic>
      <p:pic>
        <p:nvPicPr>
          <p:cNvPr id="9" name="SK-11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" y="4743450"/>
            <a:ext cx="5572125" cy="1266825"/>
          </a:xfrm>
          <a:prstGeom prst="rect">
            <a:avLst/>
          </a:prstGeom>
        </p:spPr>
      </p:pic>
      <p:pic>
        <p:nvPicPr>
          <p:cNvPr id="10" name="SK-11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4984552"/>
            <a:ext cx="190500" cy="155823"/>
          </a:xfrm>
          <a:prstGeom prst="rect">
            <a:avLst/>
          </a:prstGeom>
        </p:spPr>
      </p:pic>
      <p:pic>
        <p:nvPicPr>
          <p:cNvPr id="11" name="SK-11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38875" y="1479798"/>
            <a:ext cx="5572125" cy="1921966"/>
          </a:xfrm>
          <a:prstGeom prst="rect">
            <a:avLst/>
          </a:prstGeom>
        </p:spPr>
      </p:pic>
      <p:pic>
        <p:nvPicPr>
          <p:cNvPr id="12" name="SK-11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67475" y="1708398"/>
            <a:ext cx="5114925" cy="333375"/>
          </a:xfrm>
          <a:prstGeom prst="rect">
            <a:avLst/>
          </a:prstGeom>
        </p:spPr>
      </p:pic>
      <p:pic>
        <p:nvPicPr>
          <p:cNvPr id="13" name="SK-11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67475" y="1749326"/>
            <a:ext cx="214313" cy="175320"/>
          </a:xfrm>
          <a:prstGeom prst="rect">
            <a:avLst/>
          </a:prstGeom>
        </p:spPr>
      </p:pic>
      <p:pic>
        <p:nvPicPr>
          <p:cNvPr id="14" name="SK-11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67475" y="2156073"/>
            <a:ext cx="5114925" cy="1017091"/>
          </a:xfrm>
          <a:prstGeom prst="rect">
            <a:avLst/>
          </a:prstGeom>
        </p:spPr>
      </p:pic>
      <p:pic>
        <p:nvPicPr>
          <p:cNvPr id="15" name="SK-11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38875" y="3544639"/>
            <a:ext cx="5572125" cy="2376488"/>
          </a:xfrm>
          <a:prstGeom prst="rect">
            <a:avLst/>
          </a:prstGeom>
        </p:spPr>
      </p:pic>
      <p:pic>
        <p:nvPicPr>
          <p:cNvPr id="16" name="SK-11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67475" y="3773239"/>
            <a:ext cx="5114925" cy="333375"/>
          </a:xfrm>
          <a:prstGeom prst="rect">
            <a:avLst/>
          </a:prstGeom>
        </p:spPr>
      </p:pic>
      <p:pic>
        <p:nvPicPr>
          <p:cNvPr id="17" name="SK-11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67475" y="3814167"/>
            <a:ext cx="214313" cy="175320"/>
          </a:xfrm>
          <a:prstGeom prst="rect">
            <a:avLst/>
          </a:prstGeom>
        </p:spPr>
      </p:pic>
      <p:pic>
        <p:nvPicPr>
          <p:cNvPr id="18" name="SK-11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67475" y="4220914"/>
            <a:ext cx="5114925" cy="414338"/>
          </a:xfrm>
          <a:prstGeom prst="rect">
            <a:avLst/>
          </a:prstGeom>
        </p:spPr>
      </p:pic>
      <p:pic>
        <p:nvPicPr>
          <p:cNvPr id="19" name="SK-11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67475" y="4749552"/>
            <a:ext cx="5114925" cy="414338"/>
          </a:xfrm>
          <a:prstGeom prst="rect">
            <a:avLst/>
          </a:prstGeom>
        </p:spPr>
      </p:pic>
      <p:pic>
        <p:nvPicPr>
          <p:cNvPr id="20" name="SK-11-img-19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67475" y="5278189"/>
            <a:ext cx="5114925" cy="414338"/>
          </a:xfrm>
          <a:prstGeom prst="rect">
            <a:avLst/>
          </a:prstGeom>
        </p:spPr>
      </p:pic>
      <p:sp>
        <p:nvSpPr>
          <p:cNvPr id="21" name="SK-11-text-20"/>
          <p:cNvSpPr/>
          <p:nvPr/>
        </p:nvSpPr>
        <p:spPr>
          <a:xfrm>
            <a:off x="619125" y="285750"/>
            <a:ext cx="1095375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kern="0" spc="30" dirty="0">
                <a:solidFill>
                  <a:srgbClr val="FFFFFF"/>
                </a:solidFill>
              </a:rPr>
              <a:t>EVIDENCE SUMMARY AND LIMITATIONS</a:t>
            </a:r>
            <a:endParaRPr lang="en-US" sz="1800" dirty="0"/>
          </a:p>
        </p:txBody>
      </p:sp>
      <p:sp>
        <p:nvSpPr>
          <p:cNvPr id="22" name="SK-11-text-21"/>
          <p:cNvSpPr/>
          <p:nvPr/>
        </p:nvSpPr>
        <p:spPr>
          <a:xfrm>
            <a:off x="619125" y="666750"/>
            <a:ext cx="109537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FDF2E9"/>
                </a:solidFill>
              </a:rPr>
              <a:t>Acupuncture in General Practice | Bradford VTS</a:t>
            </a:r>
            <a:endParaRPr lang="en-US" sz="1050" dirty="0"/>
          </a:p>
        </p:txBody>
      </p:sp>
      <p:sp>
        <p:nvSpPr>
          <p:cNvPr id="23" name="SK-11-text-22"/>
          <p:cNvSpPr/>
          <p:nvPr/>
        </p:nvSpPr>
        <p:spPr>
          <a:xfrm>
            <a:off x="857250" y="1581150"/>
            <a:ext cx="37033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STRONGEST EVIDENCE</a:t>
            </a:r>
            <a:endParaRPr lang="en-US" sz="1350" dirty="0"/>
          </a:p>
        </p:txBody>
      </p:sp>
      <p:sp>
        <p:nvSpPr>
          <p:cNvPr id="24" name="SK-11-text-23"/>
          <p:cNvSpPr/>
          <p:nvPr/>
        </p:nvSpPr>
        <p:spPr>
          <a:xfrm>
            <a:off x="714375" y="1933575"/>
            <a:ext cx="50482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Chronic musculoskeletal pain</a:t>
            </a:r>
            <a:endParaRPr lang="en-US" sz="1200" dirty="0"/>
          </a:p>
        </p:txBody>
      </p:sp>
      <p:sp>
        <p:nvSpPr>
          <p:cNvPr id="25" name="SK-11-text-24"/>
          <p:cNvSpPr/>
          <p:nvPr/>
        </p:nvSpPr>
        <p:spPr>
          <a:xfrm>
            <a:off x="714375" y="2200275"/>
            <a:ext cx="551324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Headache &amp; migraine prophylaxis</a:t>
            </a:r>
            <a:endParaRPr lang="en-US" sz="1200" dirty="0"/>
          </a:p>
        </p:txBody>
      </p:sp>
      <p:sp>
        <p:nvSpPr>
          <p:cNvPr id="26" name="SK-11-text-25"/>
          <p:cNvSpPr/>
          <p:nvPr/>
        </p:nvSpPr>
        <p:spPr>
          <a:xfrm>
            <a:off x="714375" y="2466975"/>
            <a:ext cx="50482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Osteoarthritis of the knee</a:t>
            </a:r>
            <a:endParaRPr lang="en-US" sz="1200" dirty="0"/>
          </a:p>
        </p:txBody>
      </p:sp>
      <p:sp>
        <p:nvSpPr>
          <p:cNvPr id="27" name="SK-11-text-26"/>
          <p:cNvSpPr/>
          <p:nvPr/>
        </p:nvSpPr>
        <p:spPr>
          <a:xfrm>
            <a:off x="714375" y="2733675"/>
            <a:ext cx="50482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Neck pain</a:t>
            </a:r>
            <a:endParaRPr lang="en-US" sz="1200" dirty="0"/>
          </a:p>
        </p:txBody>
      </p:sp>
      <p:sp>
        <p:nvSpPr>
          <p:cNvPr id="28" name="SK-11-text-27"/>
          <p:cNvSpPr/>
          <p:nvPr/>
        </p:nvSpPr>
        <p:spPr>
          <a:xfrm>
            <a:off x="857250" y="3524250"/>
            <a:ext cx="34975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MODERATE EVIDENCE</a:t>
            </a:r>
            <a:endParaRPr lang="en-US" sz="1350" dirty="0"/>
          </a:p>
        </p:txBody>
      </p:sp>
      <p:sp>
        <p:nvSpPr>
          <p:cNvPr id="29" name="SK-11-text-28"/>
          <p:cNvSpPr/>
          <p:nvPr/>
        </p:nvSpPr>
        <p:spPr>
          <a:xfrm>
            <a:off x="714375" y="3876675"/>
            <a:ext cx="6402478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Chemotherapy-induced nausea/vomiting</a:t>
            </a:r>
            <a:endParaRPr lang="en-US" sz="1200" dirty="0"/>
          </a:p>
        </p:txBody>
      </p:sp>
      <p:sp>
        <p:nvSpPr>
          <p:cNvPr id="30" name="SK-11-text-29"/>
          <p:cNvSpPr/>
          <p:nvPr/>
        </p:nvSpPr>
        <p:spPr>
          <a:xfrm>
            <a:off x="714375" y="4143375"/>
            <a:ext cx="50482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Tennis elbow / MSK pain</a:t>
            </a:r>
            <a:endParaRPr lang="en-US" sz="1200" dirty="0"/>
          </a:p>
        </p:txBody>
      </p:sp>
      <p:sp>
        <p:nvSpPr>
          <p:cNvPr id="31" name="SK-11-text-30"/>
          <p:cNvSpPr/>
          <p:nvPr/>
        </p:nvSpPr>
        <p:spPr>
          <a:xfrm>
            <a:off x="857250" y="4933950"/>
            <a:ext cx="57607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WEAK / INSUFFICIENT EVIDENCE</a:t>
            </a:r>
            <a:endParaRPr lang="en-US" sz="1350" dirty="0"/>
          </a:p>
        </p:txBody>
      </p:sp>
      <p:sp>
        <p:nvSpPr>
          <p:cNvPr id="32" name="SK-11-text-31"/>
          <p:cNvSpPr/>
          <p:nvPr/>
        </p:nvSpPr>
        <p:spPr>
          <a:xfrm>
            <a:off x="714375" y="5286375"/>
            <a:ext cx="5335398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IBS, fertility, and depression</a:t>
            </a:r>
            <a:endParaRPr lang="en-US" sz="1200" dirty="0"/>
          </a:p>
        </p:txBody>
      </p:sp>
      <p:sp>
        <p:nvSpPr>
          <p:cNvPr id="33" name="SK-11-text-32"/>
          <p:cNvSpPr/>
          <p:nvPr/>
        </p:nvSpPr>
        <p:spPr>
          <a:xfrm>
            <a:off x="714375" y="5553075"/>
            <a:ext cx="5868938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Smoking cessation and weight loss</a:t>
            </a:r>
            <a:endParaRPr lang="en-US" sz="1200" dirty="0"/>
          </a:p>
        </p:txBody>
      </p:sp>
      <p:sp>
        <p:nvSpPr>
          <p:cNvPr id="34" name="SK-11-text-33"/>
          <p:cNvSpPr/>
          <p:nvPr/>
        </p:nvSpPr>
        <p:spPr>
          <a:xfrm>
            <a:off x="6777038" y="1708398"/>
            <a:ext cx="32918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Cochrane Reviews</a:t>
            </a:r>
            <a:endParaRPr lang="en-US" sz="1350" dirty="0"/>
          </a:p>
        </p:txBody>
      </p:sp>
      <p:sp>
        <p:nvSpPr>
          <p:cNvPr id="35" name="SK-11-text-34"/>
          <p:cNvSpPr/>
          <p:nvPr/>
        </p:nvSpPr>
        <p:spPr>
          <a:xfrm>
            <a:off x="6610350" y="2156073"/>
            <a:ext cx="4829175" cy="101709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20"/>
              </a:lnSpc>
              <a:buNone/>
            </a:pPr>
            <a:r>
              <a:rPr lang="en-US" sz="1200" i="1" dirty="0">
                <a:solidFill>
                  <a:srgbClr val="34495E"/>
                </a:solidFill>
              </a:rPr>
              <a:t>Systematic reviews show statistically significant benefits for chronic pain compared to "sham" acupuncture, though actual effect sizes remain modest.</a:t>
            </a:r>
            <a:endParaRPr lang="en-US" sz="1200" dirty="0"/>
          </a:p>
        </p:txBody>
      </p:sp>
      <p:sp>
        <p:nvSpPr>
          <p:cNvPr id="36" name="SK-11-text-35"/>
          <p:cNvSpPr/>
          <p:nvPr/>
        </p:nvSpPr>
        <p:spPr>
          <a:xfrm>
            <a:off x="6777038" y="3773239"/>
            <a:ext cx="51435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Methodological Challenges</a:t>
            </a:r>
            <a:endParaRPr lang="en-US" sz="1350" dirty="0"/>
          </a:p>
        </p:txBody>
      </p:sp>
      <p:sp>
        <p:nvSpPr>
          <p:cNvPr id="37" name="SK-11-text-36"/>
          <p:cNvSpPr/>
          <p:nvPr/>
        </p:nvSpPr>
        <p:spPr>
          <a:xfrm>
            <a:off x="6562725" y="4220914"/>
            <a:ext cx="5019675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Blinding Difficulty</a:t>
            </a:r>
            <a:endParaRPr lang="en-US" sz="1125" dirty="0"/>
          </a:p>
        </p:txBody>
      </p:sp>
      <p:sp>
        <p:nvSpPr>
          <p:cNvPr id="38" name="SK-11-text-37"/>
          <p:cNvSpPr/>
          <p:nvPr/>
        </p:nvSpPr>
        <p:spPr>
          <a:xfrm>
            <a:off x="6562725" y="4435227"/>
            <a:ext cx="562927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7F8C8D"/>
                </a:solidFill>
              </a:rPr>
              <a:t>Practitioners cannot be blinded; patients often sense the needle.</a:t>
            </a:r>
            <a:endParaRPr lang="en-US" sz="1050" dirty="0"/>
          </a:p>
        </p:txBody>
      </p:sp>
      <p:sp>
        <p:nvSpPr>
          <p:cNvPr id="39" name="SK-11-text-38"/>
          <p:cNvSpPr/>
          <p:nvPr/>
        </p:nvSpPr>
        <p:spPr>
          <a:xfrm>
            <a:off x="6562725" y="4749552"/>
            <a:ext cx="5019675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Sham Design</a:t>
            </a:r>
            <a:endParaRPr lang="en-US" sz="1125" dirty="0"/>
          </a:p>
        </p:txBody>
      </p:sp>
      <p:sp>
        <p:nvSpPr>
          <p:cNvPr id="40" name="SK-11-text-39"/>
          <p:cNvSpPr/>
          <p:nvPr/>
        </p:nvSpPr>
        <p:spPr>
          <a:xfrm>
            <a:off x="6562725" y="4963864"/>
            <a:ext cx="562927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7F8C8D"/>
                </a:solidFill>
              </a:rPr>
              <a:t>Non-penetrating needles still cause physiological stimulation.</a:t>
            </a:r>
            <a:endParaRPr lang="en-US" sz="1050" dirty="0"/>
          </a:p>
        </p:txBody>
      </p:sp>
      <p:sp>
        <p:nvSpPr>
          <p:cNvPr id="41" name="SK-11-text-40"/>
          <p:cNvSpPr/>
          <p:nvPr/>
        </p:nvSpPr>
        <p:spPr>
          <a:xfrm>
            <a:off x="6562725" y="5278189"/>
            <a:ext cx="5019675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Placebo Effect</a:t>
            </a:r>
            <a:endParaRPr lang="en-US" sz="1125" dirty="0"/>
          </a:p>
        </p:txBody>
      </p:sp>
      <p:sp>
        <p:nvSpPr>
          <p:cNvPr id="42" name="SK-11-text-41"/>
          <p:cNvSpPr/>
          <p:nvPr/>
        </p:nvSpPr>
        <p:spPr>
          <a:xfrm>
            <a:off x="6562725" y="5492502"/>
            <a:ext cx="562927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7F8C8D"/>
                </a:solidFill>
              </a:rPr>
              <a:t>High therapeutic ritual impact due to the physical nature of needling.</a:t>
            </a:r>
            <a:endParaRPr lang="en-US" sz="1050" dirty="0"/>
          </a:p>
        </p:txBody>
      </p:sp>
      <p:sp>
        <p:nvSpPr>
          <p:cNvPr id="43" name="SK-11-text-42"/>
          <p:cNvSpPr/>
          <p:nvPr/>
        </p:nvSpPr>
        <p:spPr>
          <a:xfrm>
            <a:off x="10533906" y="6477000"/>
            <a:ext cx="1277094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500"/>
              </a:lnSpc>
              <a:buNone/>
            </a:pPr>
            <a:r>
              <a:rPr lang="en-US" sz="1000" dirty="0">
                <a:solidFill>
                  <a:srgbClr val="2C3E50"/>
                </a:solidFill>
              </a:rPr>
              <a:t>www.bradfordvts.co.uk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2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2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90500"/>
            <a:ext cx="11430000" cy="771525"/>
          </a:xfrm>
          <a:prstGeom prst="rect">
            <a:avLst/>
          </a:prstGeom>
        </p:spPr>
      </p:pic>
      <p:pic>
        <p:nvPicPr>
          <p:cNvPr id="5" name="SK-12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247775"/>
            <a:ext cx="5572125" cy="2309813"/>
          </a:xfrm>
          <a:prstGeom prst="rect">
            <a:avLst/>
          </a:prstGeom>
        </p:spPr>
      </p:pic>
      <p:pic>
        <p:nvPicPr>
          <p:cNvPr id="6" name="SK-12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438275"/>
            <a:ext cx="381000" cy="381000"/>
          </a:xfrm>
          <a:prstGeom prst="rect">
            <a:avLst/>
          </a:prstGeom>
        </p:spPr>
      </p:pic>
      <p:pic>
        <p:nvPicPr>
          <p:cNvPr id="7" name="SK-12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4844" y="1541115"/>
            <a:ext cx="214313" cy="175320"/>
          </a:xfrm>
          <a:prstGeom prst="rect">
            <a:avLst/>
          </a:prstGeom>
        </p:spPr>
      </p:pic>
      <p:pic>
        <p:nvPicPr>
          <p:cNvPr id="8" name="SK-12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000" y="3748087"/>
            <a:ext cx="5572125" cy="2309813"/>
          </a:xfrm>
          <a:prstGeom prst="rect">
            <a:avLst/>
          </a:prstGeom>
        </p:spPr>
      </p:pic>
      <p:pic>
        <p:nvPicPr>
          <p:cNvPr id="9" name="SK-12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3938588"/>
            <a:ext cx="381000" cy="381000"/>
          </a:xfrm>
          <a:prstGeom prst="rect">
            <a:avLst/>
          </a:prstGeom>
        </p:spPr>
      </p:pic>
      <p:pic>
        <p:nvPicPr>
          <p:cNvPr id="10" name="SK-12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844" y="4041428"/>
            <a:ext cx="214313" cy="175320"/>
          </a:xfrm>
          <a:prstGeom prst="rect">
            <a:avLst/>
          </a:prstGeom>
        </p:spPr>
      </p:pic>
      <p:pic>
        <p:nvPicPr>
          <p:cNvPr id="11" name="SK-12-img-1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8875" y="1247775"/>
            <a:ext cx="5572125" cy="2309813"/>
          </a:xfrm>
          <a:prstGeom prst="rect">
            <a:avLst/>
          </a:prstGeom>
        </p:spPr>
      </p:pic>
      <p:pic>
        <p:nvPicPr>
          <p:cNvPr id="12" name="SK-12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29375" y="1438275"/>
            <a:ext cx="381000" cy="381000"/>
          </a:xfrm>
          <a:prstGeom prst="rect">
            <a:avLst/>
          </a:prstGeom>
        </p:spPr>
      </p:pic>
      <p:pic>
        <p:nvPicPr>
          <p:cNvPr id="13" name="SK-12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12719" y="1541115"/>
            <a:ext cx="214313" cy="175320"/>
          </a:xfrm>
          <a:prstGeom prst="rect">
            <a:avLst/>
          </a:prstGeom>
        </p:spPr>
      </p:pic>
      <p:pic>
        <p:nvPicPr>
          <p:cNvPr id="14" name="SK-12-img-13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8875" y="3748087"/>
            <a:ext cx="5572125" cy="2309813"/>
          </a:xfrm>
          <a:prstGeom prst="rect">
            <a:avLst/>
          </a:prstGeom>
        </p:spPr>
      </p:pic>
      <p:pic>
        <p:nvPicPr>
          <p:cNvPr id="15" name="SK-12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29375" y="3938588"/>
            <a:ext cx="381000" cy="381000"/>
          </a:xfrm>
          <a:prstGeom prst="rect">
            <a:avLst/>
          </a:prstGeom>
        </p:spPr>
      </p:pic>
      <p:pic>
        <p:nvPicPr>
          <p:cNvPr id="16" name="SK-12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12719" y="4041428"/>
            <a:ext cx="214313" cy="175320"/>
          </a:xfrm>
          <a:prstGeom prst="rect">
            <a:avLst/>
          </a:prstGeom>
        </p:spPr>
      </p:pic>
      <p:sp>
        <p:nvSpPr>
          <p:cNvPr id="17" name="SK-12-text-16"/>
          <p:cNvSpPr/>
          <p:nvPr/>
        </p:nvSpPr>
        <p:spPr>
          <a:xfrm>
            <a:off x="619125" y="285750"/>
            <a:ext cx="1095375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kern="0" spc="30" dirty="0">
                <a:solidFill>
                  <a:srgbClr val="FFFFFF"/>
                </a:solidFill>
              </a:rPr>
              <a:t>TOP TIPS FOR GP TRAINEES</a:t>
            </a:r>
            <a:endParaRPr lang="en-US" sz="1800" dirty="0"/>
          </a:p>
        </p:txBody>
      </p:sp>
      <p:sp>
        <p:nvSpPr>
          <p:cNvPr id="18" name="SK-12-text-17"/>
          <p:cNvSpPr/>
          <p:nvPr/>
        </p:nvSpPr>
        <p:spPr>
          <a:xfrm>
            <a:off x="619125" y="666750"/>
            <a:ext cx="109537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FDF2E9"/>
                </a:solidFill>
              </a:rPr>
              <a:t>Acupuncture in General Practice | Bradford VTS</a:t>
            </a:r>
            <a:endParaRPr lang="en-US" sz="1050" dirty="0"/>
          </a:p>
        </p:txBody>
      </p:sp>
      <p:sp>
        <p:nvSpPr>
          <p:cNvPr id="19" name="SK-12-text-18"/>
          <p:cNvSpPr/>
          <p:nvPr/>
        </p:nvSpPr>
        <p:spPr>
          <a:xfrm>
            <a:off x="1095375" y="1500188"/>
            <a:ext cx="45262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NICE GUIDELINE MASTERY</a:t>
            </a:r>
            <a:endParaRPr lang="en-US" sz="1350" dirty="0"/>
          </a:p>
        </p:txBody>
      </p:sp>
      <p:sp>
        <p:nvSpPr>
          <p:cNvPr id="20" name="SK-12-text-19"/>
          <p:cNvSpPr/>
          <p:nvPr/>
        </p:nvSpPr>
        <p:spPr>
          <a:xfrm>
            <a:off x="762000" y="1933575"/>
            <a:ext cx="50006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Know </a:t>
            </a:r>
            <a:r>
              <a:rPr lang="en-US" sz="1125" b="1" dirty="0">
                <a:solidFill>
                  <a:srgbClr val="2C3E50"/>
                </a:solidFill>
                <a:highlight>
                  <a:srgbClr val="FDF2E9"/>
                </a:highlight>
              </a:rPr>
              <a:t>NG193 (2021)</a:t>
            </a:r>
            <a:r>
              <a:rPr lang="en-US" sz="1125" dirty="0">
                <a:solidFill>
                  <a:srgbClr val="2C3E50"/>
                </a:solidFill>
              </a:rPr>
              <a:t>: Recommends acupuncture specifically for </a:t>
            </a:r>
            <a:r>
              <a:rPr lang="en-US" sz="1125" b="1" dirty="0">
                <a:solidFill>
                  <a:srgbClr val="2C3E50"/>
                </a:solidFill>
              </a:rPr>
              <a:t>chronic primary pain</a:t>
            </a:r>
            <a:r>
              <a:rPr lang="en-US" sz="1125" dirty="0">
                <a:solidFill>
                  <a:srgbClr val="2C3E50"/>
                </a:solidFill>
              </a:rPr>
              <a:t>.</a:t>
            </a:r>
            <a:endParaRPr lang="en-US" sz="1125" dirty="0"/>
          </a:p>
        </p:txBody>
      </p:sp>
      <p:sp>
        <p:nvSpPr>
          <p:cNvPr id="21" name="SK-12-text-20"/>
          <p:cNvSpPr/>
          <p:nvPr/>
        </p:nvSpPr>
        <p:spPr>
          <a:xfrm>
            <a:off x="762000" y="2409825"/>
            <a:ext cx="50006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Avoid the trap: </a:t>
            </a:r>
            <a:r>
              <a:rPr lang="en-US" sz="1125" b="1" dirty="0">
                <a:solidFill>
                  <a:srgbClr val="2C3E50"/>
                </a:solidFill>
                <a:highlight>
                  <a:srgbClr val="FDF2E9"/>
                </a:highlight>
              </a:rPr>
              <a:t>NG59 (2016)</a:t>
            </a:r>
            <a:r>
              <a:rPr lang="en-US" sz="1125" dirty="0">
                <a:solidFill>
                  <a:srgbClr val="2C3E50"/>
                </a:solidFill>
              </a:rPr>
              <a:t> does </a:t>
            </a:r>
            <a:r>
              <a:rPr lang="en-US" sz="1125" b="1" dirty="0">
                <a:solidFill>
                  <a:srgbClr val="2C3E50"/>
                </a:solidFill>
              </a:rPr>
              <a:t>NOT</a:t>
            </a:r>
            <a:r>
              <a:rPr lang="en-US" sz="1125" dirty="0">
                <a:solidFill>
                  <a:srgbClr val="2C3E50"/>
                </a:solidFill>
              </a:rPr>
              <a:t> recommend acupuncture for low back pain or sciatica.</a:t>
            </a:r>
            <a:endParaRPr lang="en-US" sz="1125" dirty="0"/>
          </a:p>
        </p:txBody>
      </p:sp>
      <p:sp>
        <p:nvSpPr>
          <p:cNvPr id="22" name="SK-12-text-21"/>
          <p:cNvSpPr/>
          <p:nvPr/>
        </p:nvSpPr>
        <p:spPr>
          <a:xfrm>
            <a:off x="762000" y="2886075"/>
            <a:ext cx="50006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Always clarify the diagnosis (Primary vs Secondary pain) before discussing acupuncture.</a:t>
            </a:r>
            <a:endParaRPr lang="en-US" sz="1125" dirty="0"/>
          </a:p>
        </p:txBody>
      </p:sp>
      <p:sp>
        <p:nvSpPr>
          <p:cNvPr id="23" name="SK-12-text-22"/>
          <p:cNvSpPr/>
          <p:nvPr/>
        </p:nvSpPr>
        <p:spPr>
          <a:xfrm>
            <a:off x="1095375" y="4000500"/>
            <a:ext cx="53492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INFECTION CONTROL &amp; SAFETY</a:t>
            </a:r>
            <a:endParaRPr lang="en-US" sz="1350" dirty="0"/>
          </a:p>
        </p:txBody>
      </p:sp>
      <p:sp>
        <p:nvSpPr>
          <p:cNvPr id="24" name="SK-12-text-23"/>
          <p:cNvSpPr/>
          <p:nvPr/>
        </p:nvSpPr>
        <p:spPr>
          <a:xfrm>
            <a:off x="762000" y="4433888"/>
            <a:ext cx="50006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Single-use sterile needles</a:t>
            </a:r>
            <a:r>
              <a:rPr lang="en-US" sz="1125" dirty="0">
                <a:solidFill>
                  <a:srgbClr val="2C3E50"/>
                </a:solidFill>
              </a:rPr>
              <a:t> are mandatory; infection control is non-negotiable in UK practice.</a:t>
            </a:r>
            <a:endParaRPr lang="en-US" sz="1125" dirty="0"/>
          </a:p>
        </p:txBody>
      </p:sp>
      <p:sp>
        <p:nvSpPr>
          <p:cNvPr id="25" name="SK-12-text-24"/>
          <p:cNvSpPr/>
          <p:nvPr/>
        </p:nvSpPr>
        <p:spPr>
          <a:xfrm>
            <a:off x="762000" y="4910138"/>
            <a:ext cx="50006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Assess for </a:t>
            </a:r>
            <a:r>
              <a:rPr lang="en-US" sz="1125" b="1" dirty="0">
                <a:solidFill>
                  <a:srgbClr val="2C3E50"/>
                </a:solidFill>
              </a:rPr>
              <a:t>Red Flags</a:t>
            </a:r>
            <a:r>
              <a:rPr lang="en-US" sz="1125" dirty="0">
                <a:solidFill>
                  <a:srgbClr val="2C3E50"/>
                </a:solidFill>
              </a:rPr>
              <a:t> (cancer, fracture) before recommending acupuncture for any pain presentation.</a:t>
            </a:r>
            <a:endParaRPr lang="en-US" sz="1125" dirty="0"/>
          </a:p>
        </p:txBody>
      </p:sp>
      <p:sp>
        <p:nvSpPr>
          <p:cNvPr id="26" name="SK-12-text-25"/>
          <p:cNvSpPr/>
          <p:nvPr/>
        </p:nvSpPr>
        <p:spPr>
          <a:xfrm>
            <a:off x="762000" y="5386388"/>
            <a:ext cx="50006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Identify anticoagulants (Warfarin/DOACs) as a critical safety check for bleeding risks.</a:t>
            </a:r>
            <a:endParaRPr lang="en-US" sz="1125" dirty="0"/>
          </a:p>
        </p:txBody>
      </p:sp>
      <p:sp>
        <p:nvSpPr>
          <p:cNvPr id="27" name="SK-12-text-26"/>
          <p:cNvSpPr/>
          <p:nvPr/>
        </p:nvSpPr>
        <p:spPr>
          <a:xfrm>
            <a:off x="6953250" y="1500188"/>
            <a:ext cx="523875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MULTIDISCIPLINARY APPROACH</a:t>
            </a:r>
            <a:endParaRPr lang="en-US" sz="1350" dirty="0"/>
          </a:p>
        </p:txBody>
      </p:sp>
      <p:sp>
        <p:nvSpPr>
          <p:cNvPr id="28" name="SK-12-text-27"/>
          <p:cNvSpPr/>
          <p:nvPr/>
        </p:nvSpPr>
        <p:spPr>
          <a:xfrm>
            <a:off x="6619875" y="1933575"/>
            <a:ext cx="50006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Position acupuncture as a </a:t>
            </a:r>
            <a:r>
              <a:rPr lang="en-US" sz="1125" b="1" dirty="0">
                <a:solidFill>
                  <a:srgbClr val="2C3E50"/>
                </a:solidFill>
              </a:rPr>
              <a:t>complementary</a:t>
            </a:r>
            <a:r>
              <a:rPr lang="en-US" sz="1125" dirty="0">
                <a:solidFill>
                  <a:srgbClr val="2C3E50"/>
                </a:solidFill>
              </a:rPr>
              <a:t> tool, not a standalone cure or a replacement for therapy.</a:t>
            </a:r>
            <a:endParaRPr lang="en-US" sz="1125" dirty="0"/>
          </a:p>
        </p:txBody>
      </p:sp>
      <p:sp>
        <p:nvSpPr>
          <p:cNvPr id="29" name="SK-12-text-28"/>
          <p:cNvSpPr/>
          <p:nvPr/>
        </p:nvSpPr>
        <p:spPr>
          <a:xfrm>
            <a:off x="6619875" y="2409825"/>
            <a:ext cx="50006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Proactively ask every patient: "Are you using any </a:t>
            </a:r>
            <a:r>
              <a:rPr lang="en-US" sz="1125" b="1" dirty="0">
                <a:solidFill>
                  <a:srgbClr val="2C3E50"/>
                </a:solidFill>
              </a:rPr>
              <a:t>complementary therapies (CAM)</a:t>
            </a:r>
            <a:r>
              <a:rPr lang="en-US" sz="1125" dirty="0">
                <a:solidFill>
                  <a:srgbClr val="2C3E50"/>
                </a:solidFill>
              </a:rPr>
              <a:t>?"</a:t>
            </a:r>
            <a:endParaRPr lang="en-US" sz="1125" dirty="0"/>
          </a:p>
        </p:txBody>
      </p:sp>
      <p:sp>
        <p:nvSpPr>
          <p:cNvPr id="30" name="SK-12-text-29"/>
          <p:cNvSpPr/>
          <p:nvPr/>
        </p:nvSpPr>
        <p:spPr>
          <a:xfrm>
            <a:off x="6619875" y="2886075"/>
            <a:ext cx="50006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Discuss patient expectations; the benefit is a mix of specific and therapeutic relationship effects.</a:t>
            </a:r>
            <a:endParaRPr lang="en-US" sz="1125" dirty="0"/>
          </a:p>
        </p:txBody>
      </p:sp>
      <p:sp>
        <p:nvSpPr>
          <p:cNvPr id="31" name="SK-12-text-30"/>
          <p:cNvSpPr/>
          <p:nvPr/>
        </p:nvSpPr>
        <p:spPr>
          <a:xfrm>
            <a:off x="6953250" y="4000500"/>
            <a:ext cx="45262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REGULATION &amp; REFERRALS</a:t>
            </a:r>
            <a:endParaRPr lang="en-US" sz="1350" dirty="0"/>
          </a:p>
        </p:txBody>
      </p:sp>
      <p:sp>
        <p:nvSpPr>
          <p:cNvPr id="32" name="SK-12-text-31"/>
          <p:cNvSpPr/>
          <p:nvPr/>
        </p:nvSpPr>
        <p:spPr>
          <a:xfrm>
            <a:off x="6619875" y="4433888"/>
            <a:ext cx="50006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Acupuncture is </a:t>
            </a:r>
            <a:r>
              <a:rPr lang="en-US" sz="1125" b="1" dirty="0">
                <a:solidFill>
                  <a:srgbClr val="2C3E50"/>
                </a:solidFill>
              </a:rPr>
              <a:t>not statutorily regulated</a:t>
            </a:r>
            <a:r>
              <a:rPr lang="en-US" sz="1125" dirty="0">
                <a:solidFill>
                  <a:srgbClr val="2C3E50"/>
                </a:solidFill>
              </a:rPr>
              <a:t>; the title "acupuncturist" is not legally protected.</a:t>
            </a:r>
            <a:endParaRPr lang="en-US" sz="1125" dirty="0"/>
          </a:p>
        </p:txBody>
      </p:sp>
      <p:sp>
        <p:nvSpPr>
          <p:cNvPr id="33" name="SK-12-text-32"/>
          <p:cNvSpPr/>
          <p:nvPr/>
        </p:nvSpPr>
        <p:spPr>
          <a:xfrm>
            <a:off x="6619875" y="4910138"/>
            <a:ext cx="50006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Advise patients to check for registration with </a:t>
            </a:r>
            <a:r>
              <a:rPr lang="en-US" sz="1125" b="1" dirty="0">
                <a:solidFill>
                  <a:srgbClr val="2C3E50"/>
                </a:solidFill>
              </a:rPr>
              <a:t>BAcC</a:t>
            </a:r>
            <a:r>
              <a:rPr lang="en-US" sz="1125" dirty="0">
                <a:solidFill>
                  <a:srgbClr val="2C3E50"/>
                </a:solidFill>
              </a:rPr>
              <a:t> (Traditional) or </a:t>
            </a:r>
            <a:r>
              <a:rPr lang="en-US" sz="1125" b="1" dirty="0">
                <a:solidFill>
                  <a:srgbClr val="2C3E50"/>
                </a:solidFill>
              </a:rPr>
              <a:t>BMAS</a:t>
            </a:r>
            <a:r>
              <a:rPr lang="en-US" sz="1125" dirty="0">
                <a:solidFill>
                  <a:srgbClr val="2C3E50"/>
                </a:solidFill>
              </a:rPr>
              <a:t> (Medical) bodies.</a:t>
            </a:r>
            <a:endParaRPr lang="en-US" sz="1125" dirty="0"/>
          </a:p>
        </p:txBody>
      </p:sp>
      <p:sp>
        <p:nvSpPr>
          <p:cNvPr id="34" name="SK-12-text-33"/>
          <p:cNvSpPr/>
          <p:nvPr/>
        </p:nvSpPr>
        <p:spPr>
          <a:xfrm>
            <a:off x="6619875" y="5386388"/>
            <a:ext cx="50006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Check if local NHS commissioning (ICB) provides acupuncture services or requires private referral.</a:t>
            </a:r>
            <a:endParaRPr lang="en-US" sz="1125" dirty="0"/>
          </a:p>
        </p:txBody>
      </p:sp>
      <p:sp>
        <p:nvSpPr>
          <p:cNvPr id="35" name="SK-12-text-34"/>
          <p:cNvSpPr/>
          <p:nvPr/>
        </p:nvSpPr>
        <p:spPr>
          <a:xfrm>
            <a:off x="10565309" y="6477000"/>
            <a:ext cx="1245691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463"/>
              </a:lnSpc>
              <a:buNone/>
            </a:pPr>
            <a:r>
              <a:rPr lang="en-US" sz="975" dirty="0">
                <a:solidFill>
                  <a:srgbClr val="2C3E50"/>
                </a:solidFill>
              </a:rPr>
              <a:t>www.bradfordvts.co.uk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3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3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90500"/>
            <a:ext cx="11430000" cy="771525"/>
          </a:xfrm>
          <a:prstGeom prst="rect">
            <a:avLst/>
          </a:prstGeom>
        </p:spPr>
      </p:pic>
      <p:pic>
        <p:nvPicPr>
          <p:cNvPr id="5" name="SK-13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516410"/>
            <a:ext cx="5572125" cy="2105323"/>
          </a:xfrm>
          <a:prstGeom prst="rect">
            <a:avLst/>
          </a:prstGeom>
        </p:spPr>
      </p:pic>
      <p:pic>
        <p:nvPicPr>
          <p:cNvPr id="6" name="SK-13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706910"/>
            <a:ext cx="5191125" cy="352425"/>
          </a:xfrm>
          <a:prstGeom prst="rect">
            <a:avLst/>
          </a:prstGeom>
        </p:spPr>
      </p:pic>
      <p:pic>
        <p:nvPicPr>
          <p:cNvPr id="7" name="SK-13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740247"/>
            <a:ext cx="238125" cy="190500"/>
          </a:xfrm>
          <a:prstGeom prst="rect">
            <a:avLst/>
          </a:prstGeom>
        </p:spPr>
      </p:pic>
      <p:pic>
        <p:nvPicPr>
          <p:cNvPr id="8" name="SK-13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2232868"/>
            <a:ext cx="178594" cy="148828"/>
          </a:xfrm>
          <a:prstGeom prst="rect">
            <a:avLst/>
          </a:prstGeom>
        </p:spPr>
      </p:pic>
      <p:pic>
        <p:nvPicPr>
          <p:cNvPr id="9" name="SK-13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2747218"/>
            <a:ext cx="178594" cy="148828"/>
          </a:xfrm>
          <a:prstGeom prst="rect">
            <a:avLst/>
          </a:prstGeom>
        </p:spPr>
      </p:pic>
      <p:pic>
        <p:nvPicPr>
          <p:cNvPr id="10" name="SK-13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3240732"/>
            <a:ext cx="238125" cy="190500"/>
          </a:xfrm>
          <a:prstGeom prst="rect">
            <a:avLst/>
          </a:prstGeom>
        </p:spPr>
      </p:pic>
      <p:pic>
        <p:nvPicPr>
          <p:cNvPr id="11" name="SK-13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1000" y="3812232"/>
            <a:ext cx="5572125" cy="2305645"/>
          </a:xfrm>
          <a:prstGeom prst="rect">
            <a:avLst/>
          </a:prstGeom>
        </p:spPr>
      </p:pic>
      <p:pic>
        <p:nvPicPr>
          <p:cNvPr id="12" name="SK-13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500" y="4002732"/>
            <a:ext cx="5191125" cy="352425"/>
          </a:xfrm>
          <a:prstGeom prst="rect">
            <a:avLst/>
          </a:prstGeom>
        </p:spPr>
      </p:pic>
      <p:pic>
        <p:nvPicPr>
          <p:cNvPr id="13" name="SK-13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1500" y="4036070"/>
            <a:ext cx="238125" cy="190500"/>
          </a:xfrm>
          <a:prstGeom prst="rect">
            <a:avLst/>
          </a:prstGeom>
        </p:spPr>
      </p:pic>
      <p:pic>
        <p:nvPicPr>
          <p:cNvPr id="14" name="SK-13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1500" y="4507855"/>
            <a:ext cx="238125" cy="190500"/>
          </a:xfrm>
          <a:prstGeom prst="rect">
            <a:avLst/>
          </a:prstGeom>
        </p:spPr>
      </p:pic>
      <p:pic>
        <p:nvPicPr>
          <p:cNvPr id="15" name="SK-13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1500" y="5043339"/>
            <a:ext cx="178594" cy="148828"/>
          </a:xfrm>
          <a:prstGeom prst="rect">
            <a:avLst/>
          </a:prstGeom>
        </p:spPr>
      </p:pic>
      <p:pic>
        <p:nvPicPr>
          <p:cNvPr id="16" name="SK-13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1500" y="5536853"/>
            <a:ext cx="238125" cy="190500"/>
          </a:xfrm>
          <a:prstGeom prst="rect">
            <a:avLst/>
          </a:prstGeom>
        </p:spPr>
      </p:pic>
      <p:pic>
        <p:nvPicPr>
          <p:cNvPr id="17" name="SK-13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38875" y="1416248"/>
            <a:ext cx="5572125" cy="2305943"/>
          </a:xfrm>
          <a:prstGeom prst="rect">
            <a:avLst/>
          </a:prstGeom>
        </p:spPr>
      </p:pic>
      <p:pic>
        <p:nvPicPr>
          <p:cNvPr id="18" name="SK-13-img-17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29375" y="1606748"/>
            <a:ext cx="5191125" cy="352425"/>
          </a:xfrm>
          <a:prstGeom prst="rect">
            <a:avLst/>
          </a:prstGeom>
        </p:spPr>
      </p:pic>
      <p:pic>
        <p:nvPicPr>
          <p:cNvPr id="19" name="SK-13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29375" y="1640086"/>
            <a:ext cx="238125" cy="190500"/>
          </a:xfrm>
          <a:prstGeom prst="rect">
            <a:avLst/>
          </a:prstGeom>
        </p:spPr>
      </p:pic>
      <p:pic>
        <p:nvPicPr>
          <p:cNvPr id="20" name="SK-13-img-1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29375" y="2111871"/>
            <a:ext cx="238125" cy="190500"/>
          </a:xfrm>
          <a:prstGeom prst="rect">
            <a:avLst/>
          </a:prstGeom>
        </p:spPr>
      </p:pic>
      <p:pic>
        <p:nvPicPr>
          <p:cNvPr id="21" name="SK-13-img-20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29375" y="2626519"/>
            <a:ext cx="238125" cy="190500"/>
          </a:xfrm>
          <a:prstGeom prst="rect">
            <a:avLst/>
          </a:prstGeom>
        </p:spPr>
      </p:pic>
      <p:pic>
        <p:nvPicPr>
          <p:cNvPr id="22" name="SK-13-img-21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29375" y="3141166"/>
            <a:ext cx="238125" cy="190500"/>
          </a:xfrm>
          <a:prstGeom prst="rect">
            <a:avLst/>
          </a:prstGeom>
        </p:spPr>
      </p:pic>
      <p:pic>
        <p:nvPicPr>
          <p:cNvPr id="23" name="SK-13-img-22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238875" y="3912691"/>
            <a:ext cx="5572125" cy="2305348"/>
          </a:xfrm>
          <a:prstGeom prst="rect">
            <a:avLst/>
          </a:prstGeom>
        </p:spPr>
      </p:pic>
      <p:pic>
        <p:nvPicPr>
          <p:cNvPr id="24" name="SK-13-img-2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9375" y="4103191"/>
            <a:ext cx="5191125" cy="352425"/>
          </a:xfrm>
          <a:prstGeom prst="rect">
            <a:avLst/>
          </a:prstGeom>
        </p:spPr>
      </p:pic>
      <p:pic>
        <p:nvPicPr>
          <p:cNvPr id="25" name="SK-13-img-24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429375" y="4136529"/>
            <a:ext cx="238125" cy="190500"/>
          </a:xfrm>
          <a:prstGeom prst="rect">
            <a:avLst/>
          </a:prstGeom>
        </p:spPr>
      </p:pic>
      <p:pic>
        <p:nvPicPr>
          <p:cNvPr id="26" name="SK-13-img-25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429375" y="4608314"/>
            <a:ext cx="238125" cy="190500"/>
          </a:xfrm>
          <a:prstGeom prst="rect">
            <a:avLst/>
          </a:prstGeom>
        </p:spPr>
      </p:pic>
      <p:pic>
        <p:nvPicPr>
          <p:cNvPr id="27" name="SK-13-img-26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429375" y="5143798"/>
            <a:ext cx="178594" cy="148828"/>
          </a:xfrm>
          <a:prstGeom prst="rect">
            <a:avLst/>
          </a:prstGeom>
        </p:spPr>
      </p:pic>
      <p:pic>
        <p:nvPicPr>
          <p:cNvPr id="28" name="SK-13-img-27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429375" y="5658148"/>
            <a:ext cx="178594" cy="148828"/>
          </a:xfrm>
          <a:prstGeom prst="rect">
            <a:avLst/>
          </a:prstGeom>
        </p:spPr>
      </p:pic>
      <p:sp>
        <p:nvSpPr>
          <p:cNvPr id="29" name="SK-13-text-28"/>
          <p:cNvSpPr/>
          <p:nvPr/>
        </p:nvSpPr>
        <p:spPr>
          <a:xfrm>
            <a:off x="619125" y="285750"/>
            <a:ext cx="1095375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kern="0" spc="30" dirty="0">
                <a:solidFill>
                  <a:srgbClr val="FFFFFF"/>
                </a:solidFill>
              </a:rPr>
              <a:t>EXAM PEARLS: AKT AND SCA</a:t>
            </a:r>
            <a:endParaRPr lang="en-US" sz="1800" dirty="0"/>
          </a:p>
        </p:txBody>
      </p:sp>
      <p:sp>
        <p:nvSpPr>
          <p:cNvPr id="30" name="SK-13-text-29"/>
          <p:cNvSpPr/>
          <p:nvPr/>
        </p:nvSpPr>
        <p:spPr>
          <a:xfrm>
            <a:off x="619125" y="666750"/>
            <a:ext cx="109537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FDF2E9"/>
                </a:solidFill>
              </a:rPr>
              <a:t>Acupuncture in General Practice | Bradford VTS</a:t>
            </a:r>
            <a:endParaRPr lang="en-US" sz="1050" dirty="0"/>
          </a:p>
        </p:txBody>
      </p:sp>
      <p:sp>
        <p:nvSpPr>
          <p:cNvPr id="31" name="SK-13-text-30"/>
          <p:cNvSpPr/>
          <p:nvPr/>
        </p:nvSpPr>
        <p:spPr>
          <a:xfrm>
            <a:off x="923925" y="1706910"/>
            <a:ext cx="51435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AKT: NICE Guideline Traps</a:t>
            </a:r>
            <a:endParaRPr lang="en-US" sz="1350" dirty="0"/>
          </a:p>
        </p:txBody>
      </p:sp>
      <p:sp>
        <p:nvSpPr>
          <p:cNvPr id="32" name="SK-13-text-31"/>
          <p:cNvSpPr/>
          <p:nvPr/>
        </p:nvSpPr>
        <p:spPr>
          <a:xfrm>
            <a:off x="789831" y="2202210"/>
            <a:ext cx="51911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34495E"/>
                </a:solidFill>
              </a:rPr>
              <a:t> </a:t>
            </a:r>
            <a:r>
              <a:rPr lang="en-US" sz="1125" b="1" dirty="0">
                <a:solidFill>
                  <a:srgbClr val="E67E22"/>
                </a:solidFill>
              </a:rPr>
              <a:t>NICE NG193 (2021):</a:t>
            </a:r>
            <a:r>
              <a:rPr lang="en-US" sz="1125" dirty="0">
                <a:solidFill>
                  <a:srgbClr val="34495E"/>
                </a:solidFill>
              </a:rPr>
              <a:t> Recommended for </a:t>
            </a:r>
            <a:r>
              <a:rPr lang="en-US" sz="1125" b="1" dirty="0">
                <a:solidFill>
                  <a:srgbClr val="34495E"/>
                </a:solidFill>
              </a:rPr>
              <a:t>Chronic Primary Pain</a:t>
            </a:r>
            <a:r>
              <a:rPr lang="en-US" sz="1125" dirty="0">
                <a:solidFill>
                  <a:srgbClr val="34495E"/>
                </a:solidFill>
              </a:rPr>
              <a:t> (duration &gt;3 months).</a:t>
            </a:r>
            <a:endParaRPr lang="en-US" sz="1125" dirty="0"/>
          </a:p>
        </p:txBody>
      </p:sp>
      <p:sp>
        <p:nvSpPr>
          <p:cNvPr id="33" name="SK-13-text-32"/>
          <p:cNvSpPr/>
          <p:nvPr/>
        </p:nvSpPr>
        <p:spPr>
          <a:xfrm>
            <a:off x="789831" y="2716560"/>
            <a:ext cx="51911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34495E"/>
                </a:solidFill>
              </a:rPr>
              <a:t> </a:t>
            </a:r>
            <a:r>
              <a:rPr lang="en-US" sz="1125" b="1" dirty="0">
                <a:solidFill>
                  <a:srgbClr val="C0392B"/>
                </a:solidFill>
              </a:rPr>
              <a:t>NICE NG59 (2016):</a:t>
            </a:r>
            <a:r>
              <a:rPr lang="en-US" sz="1125" dirty="0">
                <a:solidFill>
                  <a:srgbClr val="34495E"/>
                </a:solidFill>
              </a:rPr>
              <a:t> Acupuncture is </a:t>
            </a:r>
            <a:r>
              <a:rPr lang="en-US" sz="1125" b="1" dirty="0">
                <a:solidFill>
                  <a:srgbClr val="34495E"/>
                </a:solidFill>
              </a:rPr>
              <a:t>NOT recommended</a:t>
            </a:r>
            <a:r>
              <a:rPr lang="en-US" sz="1125" dirty="0">
                <a:solidFill>
                  <a:srgbClr val="34495E"/>
                </a:solidFill>
              </a:rPr>
              <a:t> for Low Back Pain/Sciatica.</a:t>
            </a:r>
            <a:endParaRPr lang="en-US" sz="1125" dirty="0"/>
          </a:p>
        </p:txBody>
      </p:sp>
      <p:sp>
        <p:nvSpPr>
          <p:cNvPr id="34" name="SK-13-text-33"/>
          <p:cNvSpPr/>
          <p:nvPr/>
        </p:nvSpPr>
        <p:spPr>
          <a:xfrm>
            <a:off x="849362" y="3230910"/>
            <a:ext cx="11342638" cy="20032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34495E"/>
                </a:solidFill>
              </a:rPr>
              <a:t> </a:t>
            </a:r>
            <a:r>
              <a:rPr lang="en-US" sz="1125" b="1" dirty="0">
                <a:solidFill>
                  <a:srgbClr val="E67E22"/>
                </a:solidFill>
              </a:rPr>
              <a:t>Statutory Status:</a:t>
            </a:r>
            <a:r>
              <a:rPr lang="en-US" sz="1125" dirty="0">
                <a:solidFill>
                  <a:srgbClr val="34495E"/>
                </a:solidFill>
              </a:rPr>
              <a:t> Acupuncture is </a:t>
            </a:r>
            <a:r>
              <a:rPr lang="en-US" sz="1125" b="1" dirty="0">
                <a:solidFill>
                  <a:srgbClr val="34495E"/>
                </a:solidFill>
              </a:rPr>
              <a:t>NOT statutorily regulated</a:t>
            </a:r>
            <a:r>
              <a:rPr lang="en-US" sz="1125" dirty="0">
                <a:solidFill>
                  <a:srgbClr val="34495E"/>
                </a:solidFill>
              </a:rPr>
              <a:t> in the UK.</a:t>
            </a:r>
            <a:endParaRPr lang="en-US" sz="1125" dirty="0"/>
          </a:p>
        </p:txBody>
      </p:sp>
      <p:sp>
        <p:nvSpPr>
          <p:cNvPr id="35" name="SK-13-text-34"/>
          <p:cNvSpPr/>
          <p:nvPr/>
        </p:nvSpPr>
        <p:spPr>
          <a:xfrm>
            <a:off x="923925" y="4002732"/>
            <a:ext cx="47320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AKT: Mechanism &amp; Safety</a:t>
            </a:r>
            <a:endParaRPr lang="en-US" sz="1350" dirty="0"/>
          </a:p>
        </p:txBody>
      </p:sp>
      <p:sp>
        <p:nvSpPr>
          <p:cNvPr id="36" name="SK-13-text-35"/>
          <p:cNvSpPr/>
          <p:nvPr/>
        </p:nvSpPr>
        <p:spPr>
          <a:xfrm>
            <a:off x="849362" y="4498032"/>
            <a:ext cx="5191125" cy="40034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34495E"/>
                </a:solidFill>
              </a:rPr>
              <a:t> </a:t>
            </a:r>
            <a:r>
              <a:rPr lang="en-US" sz="1125" b="1" dirty="0">
                <a:solidFill>
                  <a:srgbClr val="E67E22"/>
                </a:solidFill>
              </a:rPr>
              <a:t>Mechanism:</a:t>
            </a:r>
            <a:r>
              <a:rPr lang="en-US" sz="1125" dirty="0">
                <a:solidFill>
                  <a:srgbClr val="34495E"/>
                </a:solidFill>
              </a:rPr>
              <a:t> Gate Control Theory, Endorphin release, and Descending Inhibition.</a:t>
            </a:r>
            <a:endParaRPr lang="en-US" sz="1125" dirty="0"/>
          </a:p>
        </p:txBody>
      </p:sp>
      <p:sp>
        <p:nvSpPr>
          <p:cNvPr id="37" name="SK-13-text-36"/>
          <p:cNvSpPr/>
          <p:nvPr/>
        </p:nvSpPr>
        <p:spPr>
          <a:xfrm>
            <a:off x="789831" y="5012680"/>
            <a:ext cx="51911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34495E"/>
                </a:solidFill>
              </a:rPr>
              <a:t> </a:t>
            </a:r>
            <a:r>
              <a:rPr lang="en-US" sz="1125" b="1" dirty="0">
                <a:solidFill>
                  <a:srgbClr val="C0392B"/>
                </a:solidFill>
              </a:rPr>
              <a:t>Absolute Contraindications:</a:t>
            </a:r>
            <a:r>
              <a:rPr lang="en-US" sz="1125" dirty="0">
                <a:solidFill>
                  <a:srgbClr val="34495E"/>
                </a:solidFill>
              </a:rPr>
              <a:t> Local infection and current anticoagulant therapy (Warfarin/DOACs).</a:t>
            </a:r>
            <a:endParaRPr lang="en-US" sz="1125" dirty="0"/>
          </a:p>
        </p:txBody>
      </p:sp>
      <p:sp>
        <p:nvSpPr>
          <p:cNvPr id="38" name="SK-13-text-37"/>
          <p:cNvSpPr/>
          <p:nvPr/>
        </p:nvSpPr>
        <p:spPr>
          <a:xfrm>
            <a:off x="849362" y="5527030"/>
            <a:ext cx="5191125" cy="40034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34495E"/>
                </a:solidFill>
              </a:rPr>
              <a:t> </a:t>
            </a:r>
            <a:r>
              <a:rPr lang="en-US" sz="1125" b="1" dirty="0">
                <a:solidFill>
                  <a:srgbClr val="E67E22"/>
                </a:solidFill>
              </a:rPr>
              <a:t>Infection Control:</a:t>
            </a:r>
            <a:r>
              <a:rPr lang="en-US" sz="1125" dirty="0">
                <a:solidFill>
                  <a:srgbClr val="34495E"/>
                </a:solidFill>
              </a:rPr>
              <a:t> Single-use, sterile needles are mandatory by law for all practitioners.</a:t>
            </a:r>
            <a:endParaRPr lang="en-US" sz="1125" dirty="0"/>
          </a:p>
        </p:txBody>
      </p:sp>
      <p:sp>
        <p:nvSpPr>
          <p:cNvPr id="39" name="SK-13-text-38"/>
          <p:cNvSpPr/>
          <p:nvPr/>
        </p:nvSpPr>
        <p:spPr>
          <a:xfrm>
            <a:off x="6781800" y="1606748"/>
            <a:ext cx="53492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SCA: Communication Framing</a:t>
            </a:r>
            <a:endParaRPr lang="en-US" sz="1350" dirty="0"/>
          </a:p>
        </p:txBody>
      </p:sp>
      <p:sp>
        <p:nvSpPr>
          <p:cNvPr id="40" name="SK-13-text-39"/>
          <p:cNvSpPr/>
          <p:nvPr/>
        </p:nvSpPr>
        <p:spPr>
          <a:xfrm>
            <a:off x="6707237" y="2102048"/>
            <a:ext cx="5191125" cy="40034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34495E"/>
                </a:solidFill>
              </a:rPr>
              <a:t> </a:t>
            </a:r>
            <a:r>
              <a:rPr lang="en-US" sz="1125" b="1" dirty="0">
                <a:solidFill>
                  <a:srgbClr val="E67E22"/>
                </a:solidFill>
              </a:rPr>
              <a:t>Validate &amp; Screen:</a:t>
            </a:r>
            <a:r>
              <a:rPr lang="en-US" sz="1125" dirty="0">
                <a:solidFill>
                  <a:srgbClr val="34495E"/>
                </a:solidFill>
              </a:rPr>
              <a:t> Acknowledge interest in CAM, but screen for anticoagulants and pacemakers first.</a:t>
            </a:r>
            <a:endParaRPr lang="en-US" sz="1125" dirty="0"/>
          </a:p>
        </p:txBody>
      </p:sp>
      <p:sp>
        <p:nvSpPr>
          <p:cNvPr id="41" name="SK-13-text-40"/>
          <p:cNvSpPr/>
          <p:nvPr/>
        </p:nvSpPr>
        <p:spPr>
          <a:xfrm>
            <a:off x="6707237" y="2616696"/>
            <a:ext cx="5191125" cy="40034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34495E"/>
                </a:solidFill>
              </a:rPr>
              <a:t> </a:t>
            </a:r>
            <a:r>
              <a:rPr lang="en-US" sz="1125" b="1" dirty="0">
                <a:solidFill>
                  <a:srgbClr val="E67E22"/>
                </a:solidFill>
              </a:rPr>
              <a:t>Expectations:</a:t>
            </a:r>
            <a:r>
              <a:rPr lang="en-US" sz="1125" dirty="0">
                <a:solidFill>
                  <a:srgbClr val="34495E"/>
                </a:solidFill>
              </a:rPr>
              <a:t> Explain it works best as part of a </a:t>
            </a:r>
            <a:r>
              <a:rPr lang="en-US" sz="1125" b="1" dirty="0">
                <a:solidFill>
                  <a:srgbClr val="34495E"/>
                </a:solidFill>
              </a:rPr>
              <a:t>multidisciplinary</a:t>
            </a:r>
            <a:r>
              <a:rPr lang="en-US" sz="1125" dirty="0">
                <a:solidFill>
                  <a:srgbClr val="34495E"/>
                </a:solidFill>
              </a:rPr>
              <a:t> pain management plan.</a:t>
            </a:r>
            <a:endParaRPr lang="en-US" sz="1125" dirty="0"/>
          </a:p>
        </p:txBody>
      </p:sp>
      <p:sp>
        <p:nvSpPr>
          <p:cNvPr id="42" name="SK-13-text-41"/>
          <p:cNvSpPr/>
          <p:nvPr/>
        </p:nvSpPr>
        <p:spPr>
          <a:xfrm>
            <a:off x="6707237" y="3131344"/>
            <a:ext cx="5191125" cy="40034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34495E"/>
                </a:solidFill>
              </a:rPr>
              <a:t> </a:t>
            </a:r>
            <a:r>
              <a:rPr lang="en-US" sz="1125" b="1" dirty="0">
                <a:solidFill>
                  <a:srgbClr val="E67E22"/>
                </a:solidFill>
              </a:rPr>
              <a:t>Registration:</a:t>
            </a:r>
            <a:r>
              <a:rPr lang="en-US" sz="1125" dirty="0">
                <a:solidFill>
                  <a:srgbClr val="34495E"/>
                </a:solidFill>
              </a:rPr>
              <a:t> Advise checking for </a:t>
            </a:r>
            <a:r>
              <a:rPr lang="en-US" sz="1125" b="1" dirty="0">
                <a:solidFill>
                  <a:srgbClr val="34495E"/>
                </a:solidFill>
              </a:rPr>
              <a:t>BAcC</a:t>
            </a:r>
            <a:r>
              <a:rPr lang="en-US" sz="1125" dirty="0">
                <a:solidFill>
                  <a:srgbClr val="34495E"/>
                </a:solidFill>
              </a:rPr>
              <a:t> (traditional) or </a:t>
            </a:r>
            <a:r>
              <a:rPr lang="en-US" sz="1125" b="1" dirty="0">
                <a:solidFill>
                  <a:srgbClr val="34495E"/>
                </a:solidFill>
              </a:rPr>
              <a:t>BMAS</a:t>
            </a:r>
            <a:r>
              <a:rPr lang="en-US" sz="1125" dirty="0">
                <a:solidFill>
                  <a:srgbClr val="34495E"/>
                </a:solidFill>
              </a:rPr>
              <a:t> (medical) registration.</a:t>
            </a:r>
            <a:endParaRPr lang="en-US" sz="1125" dirty="0"/>
          </a:p>
        </p:txBody>
      </p:sp>
      <p:sp>
        <p:nvSpPr>
          <p:cNvPr id="43" name="SK-13-text-42"/>
          <p:cNvSpPr/>
          <p:nvPr/>
        </p:nvSpPr>
        <p:spPr>
          <a:xfrm>
            <a:off x="6781800" y="4103191"/>
            <a:ext cx="47320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SCA: Clinical Scenarios</a:t>
            </a:r>
            <a:endParaRPr lang="en-US" sz="1350" dirty="0"/>
          </a:p>
        </p:txBody>
      </p:sp>
      <p:sp>
        <p:nvSpPr>
          <p:cNvPr id="44" name="SK-13-text-43"/>
          <p:cNvSpPr/>
          <p:nvPr/>
        </p:nvSpPr>
        <p:spPr>
          <a:xfrm>
            <a:off x="6707237" y="4598491"/>
            <a:ext cx="5191125" cy="40034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34495E"/>
                </a:solidFill>
              </a:rPr>
              <a:t> </a:t>
            </a:r>
            <a:r>
              <a:rPr lang="en-US" sz="1125" b="1" dirty="0">
                <a:solidFill>
                  <a:srgbClr val="E67E22"/>
                </a:solidFill>
              </a:rPr>
              <a:t>Non-Response:</a:t>
            </a:r>
            <a:r>
              <a:rPr lang="en-US" sz="1125" dirty="0">
                <a:solidFill>
                  <a:srgbClr val="34495E"/>
                </a:solidFill>
              </a:rPr>
              <a:t> Consider acupuncture if pharmacological options for primary pain are ineffective.</a:t>
            </a:r>
            <a:endParaRPr lang="en-US" sz="1125" dirty="0"/>
          </a:p>
        </p:txBody>
      </p:sp>
      <p:sp>
        <p:nvSpPr>
          <p:cNvPr id="45" name="SK-13-text-44"/>
          <p:cNvSpPr/>
          <p:nvPr/>
        </p:nvSpPr>
        <p:spPr>
          <a:xfrm>
            <a:off x="6647706" y="5113139"/>
            <a:ext cx="51911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34495E"/>
                </a:solidFill>
              </a:rPr>
              <a:t> </a:t>
            </a:r>
            <a:r>
              <a:rPr lang="en-US" sz="1125" b="1" dirty="0">
                <a:solidFill>
                  <a:srgbClr val="C0392B"/>
                </a:solidFill>
              </a:rPr>
              <a:t>Warfarin Case:</a:t>
            </a:r>
            <a:r>
              <a:rPr lang="en-US" sz="1125" dirty="0">
                <a:solidFill>
                  <a:srgbClr val="34495E"/>
                </a:solidFill>
              </a:rPr>
              <a:t> Discuss with anticoagulant team; specific distal points may be safer than deep torso points.</a:t>
            </a:r>
            <a:endParaRPr lang="en-US" sz="1125" dirty="0"/>
          </a:p>
        </p:txBody>
      </p:sp>
      <p:sp>
        <p:nvSpPr>
          <p:cNvPr id="46" name="SK-13-text-45"/>
          <p:cNvSpPr/>
          <p:nvPr/>
        </p:nvSpPr>
        <p:spPr>
          <a:xfrm>
            <a:off x="6647706" y="5627489"/>
            <a:ext cx="51911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34495E"/>
                </a:solidFill>
              </a:rPr>
              <a:t> </a:t>
            </a:r>
            <a:r>
              <a:rPr lang="en-US" sz="1125" b="1" dirty="0">
                <a:solidFill>
                  <a:srgbClr val="C0392B"/>
                </a:solidFill>
              </a:rPr>
              <a:t>Red Flag:</a:t>
            </a:r>
            <a:r>
              <a:rPr lang="en-US" sz="1125" dirty="0">
                <a:solidFill>
                  <a:srgbClr val="34495E"/>
                </a:solidFill>
              </a:rPr>
              <a:t> Sudden dyspnoea post-treatment suggests </a:t>
            </a:r>
            <a:r>
              <a:rPr lang="en-US" sz="1125" b="1" dirty="0">
                <a:solidFill>
                  <a:srgbClr val="34495E"/>
                </a:solidFill>
              </a:rPr>
              <a:t>Pneumothorax</a:t>
            </a:r>
            <a:r>
              <a:rPr lang="en-US" sz="1125" dirty="0">
                <a:solidFill>
                  <a:srgbClr val="34495E"/>
                </a:solidFill>
              </a:rPr>
              <a:t> (refer for CXR).</a:t>
            </a:r>
            <a:endParaRPr lang="en-US" sz="1125" dirty="0"/>
          </a:p>
        </p:txBody>
      </p:sp>
      <p:sp>
        <p:nvSpPr>
          <p:cNvPr id="47" name="SK-13-text-46"/>
          <p:cNvSpPr/>
          <p:nvPr/>
        </p:nvSpPr>
        <p:spPr>
          <a:xfrm>
            <a:off x="381000" y="6529388"/>
            <a:ext cx="1143000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463"/>
              </a:lnSpc>
              <a:buNone/>
            </a:pPr>
            <a:r>
              <a:rPr lang="en-US" sz="975" dirty="0">
                <a:solidFill>
                  <a:srgbClr val="2C3E50"/>
                </a:solidFill>
              </a:rPr>
              <a:t>www.bradfordvts.co.uk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90500"/>
            <a:ext cx="11430000" cy="771525"/>
          </a:xfrm>
          <a:prstGeom prst="rect">
            <a:avLst/>
          </a:prstGeom>
        </p:spPr>
      </p:pic>
      <p:pic>
        <p:nvPicPr>
          <p:cNvPr id="4" name="SK-1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247775"/>
            <a:ext cx="5572125" cy="2450306"/>
          </a:xfrm>
          <a:prstGeom prst="rect">
            <a:avLst/>
          </a:prstGeom>
        </p:spPr>
      </p:pic>
      <p:pic>
        <p:nvPicPr>
          <p:cNvPr id="5" name="SK-1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490663"/>
            <a:ext cx="190500" cy="152400"/>
          </a:xfrm>
          <a:prstGeom prst="rect">
            <a:avLst/>
          </a:prstGeom>
        </p:spPr>
      </p:pic>
      <p:pic>
        <p:nvPicPr>
          <p:cNvPr id="6" name="SK-1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838325"/>
            <a:ext cx="178594" cy="178594"/>
          </a:xfrm>
          <a:prstGeom prst="rect">
            <a:avLst/>
          </a:prstGeom>
        </p:spPr>
      </p:pic>
      <p:pic>
        <p:nvPicPr>
          <p:cNvPr id="7" name="SK-14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2352675"/>
            <a:ext cx="178594" cy="178594"/>
          </a:xfrm>
          <a:prstGeom prst="rect">
            <a:avLst/>
          </a:prstGeom>
        </p:spPr>
      </p:pic>
      <p:pic>
        <p:nvPicPr>
          <p:cNvPr id="8" name="SK-14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2867025"/>
            <a:ext cx="178594" cy="178594"/>
          </a:xfrm>
          <a:prstGeom prst="rect">
            <a:avLst/>
          </a:prstGeom>
        </p:spPr>
      </p:pic>
      <p:pic>
        <p:nvPicPr>
          <p:cNvPr id="9" name="SK-14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" y="3888581"/>
            <a:ext cx="5572125" cy="2450306"/>
          </a:xfrm>
          <a:prstGeom prst="rect">
            <a:avLst/>
          </a:prstGeom>
        </p:spPr>
      </p:pic>
      <p:pic>
        <p:nvPicPr>
          <p:cNvPr id="10" name="SK-14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4131469"/>
            <a:ext cx="190500" cy="152400"/>
          </a:xfrm>
          <a:prstGeom prst="rect">
            <a:avLst/>
          </a:prstGeom>
        </p:spPr>
      </p:pic>
      <p:pic>
        <p:nvPicPr>
          <p:cNvPr id="11" name="SK-14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4479131"/>
            <a:ext cx="178594" cy="178594"/>
          </a:xfrm>
          <a:prstGeom prst="rect">
            <a:avLst/>
          </a:prstGeom>
        </p:spPr>
      </p:pic>
      <p:pic>
        <p:nvPicPr>
          <p:cNvPr id="12" name="SK-14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4993481"/>
            <a:ext cx="178594" cy="178594"/>
          </a:xfrm>
          <a:prstGeom prst="rect">
            <a:avLst/>
          </a:prstGeom>
        </p:spPr>
      </p:pic>
      <p:pic>
        <p:nvPicPr>
          <p:cNvPr id="13" name="SK-14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38875" y="1247775"/>
            <a:ext cx="5572125" cy="2450306"/>
          </a:xfrm>
          <a:prstGeom prst="rect">
            <a:avLst/>
          </a:prstGeom>
        </p:spPr>
      </p:pic>
      <p:pic>
        <p:nvPicPr>
          <p:cNvPr id="14" name="SK-14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29375" y="1490663"/>
            <a:ext cx="190500" cy="152400"/>
          </a:xfrm>
          <a:prstGeom prst="rect">
            <a:avLst/>
          </a:prstGeom>
        </p:spPr>
      </p:pic>
      <p:pic>
        <p:nvPicPr>
          <p:cNvPr id="15" name="SK-14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29375" y="1838325"/>
            <a:ext cx="178594" cy="214313"/>
          </a:xfrm>
          <a:prstGeom prst="rect">
            <a:avLst/>
          </a:prstGeom>
        </p:spPr>
      </p:pic>
      <p:pic>
        <p:nvPicPr>
          <p:cNvPr id="16" name="SK-14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29375" y="2352675"/>
            <a:ext cx="178594" cy="178594"/>
          </a:xfrm>
          <a:prstGeom prst="rect">
            <a:avLst/>
          </a:prstGeom>
        </p:spPr>
      </p:pic>
      <p:pic>
        <p:nvPicPr>
          <p:cNvPr id="17" name="SK-14-img-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29375" y="2867025"/>
            <a:ext cx="178594" cy="214313"/>
          </a:xfrm>
          <a:prstGeom prst="rect">
            <a:avLst/>
          </a:prstGeom>
        </p:spPr>
      </p:pic>
      <p:pic>
        <p:nvPicPr>
          <p:cNvPr id="18" name="SK-14-img-17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38875" y="3888581"/>
            <a:ext cx="5572125" cy="2450306"/>
          </a:xfrm>
          <a:prstGeom prst="rect">
            <a:avLst/>
          </a:prstGeom>
        </p:spPr>
      </p:pic>
      <p:pic>
        <p:nvPicPr>
          <p:cNvPr id="19" name="SK-14-img-18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29375" y="4131469"/>
            <a:ext cx="190500" cy="152400"/>
          </a:xfrm>
          <a:prstGeom prst="rect">
            <a:avLst/>
          </a:prstGeom>
        </p:spPr>
      </p:pic>
      <p:pic>
        <p:nvPicPr>
          <p:cNvPr id="20" name="SK-14-img-19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29375" y="4479131"/>
            <a:ext cx="178594" cy="214313"/>
          </a:xfrm>
          <a:prstGeom prst="rect">
            <a:avLst/>
          </a:prstGeom>
        </p:spPr>
      </p:pic>
      <p:pic>
        <p:nvPicPr>
          <p:cNvPr id="21" name="SK-14-img-20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29375" y="4993481"/>
            <a:ext cx="178594" cy="194816"/>
          </a:xfrm>
          <a:prstGeom prst="rect">
            <a:avLst/>
          </a:prstGeom>
        </p:spPr>
      </p:pic>
      <p:sp>
        <p:nvSpPr>
          <p:cNvPr id="22" name="SK-14-text-21"/>
          <p:cNvSpPr/>
          <p:nvPr/>
        </p:nvSpPr>
        <p:spPr>
          <a:xfrm>
            <a:off x="619125" y="285750"/>
            <a:ext cx="1095375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kern="0" spc="30" dirty="0">
                <a:solidFill>
                  <a:srgbClr val="FFFFFF"/>
                </a:solidFill>
              </a:rPr>
              <a:t>RED FLAGS AND COMMON PITFALLS</a:t>
            </a:r>
            <a:endParaRPr lang="en-US" sz="1800" dirty="0"/>
          </a:p>
        </p:txBody>
      </p:sp>
      <p:sp>
        <p:nvSpPr>
          <p:cNvPr id="23" name="SK-14-text-22"/>
          <p:cNvSpPr/>
          <p:nvPr/>
        </p:nvSpPr>
        <p:spPr>
          <a:xfrm>
            <a:off x="619125" y="666750"/>
            <a:ext cx="109537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FDF2E9"/>
                </a:solidFill>
              </a:rPr>
              <a:t>Acupuncture in General Practice | Bradford VTS</a:t>
            </a:r>
            <a:endParaRPr lang="en-US" sz="1050" dirty="0"/>
          </a:p>
        </p:txBody>
      </p:sp>
      <p:sp>
        <p:nvSpPr>
          <p:cNvPr id="24" name="SK-14-text-23"/>
          <p:cNvSpPr/>
          <p:nvPr/>
        </p:nvSpPr>
        <p:spPr>
          <a:xfrm>
            <a:off x="876300" y="1438275"/>
            <a:ext cx="47320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SERIOUS SAFETY CONCERNS</a:t>
            </a:r>
            <a:endParaRPr lang="en-US" sz="1350" dirty="0"/>
          </a:p>
        </p:txBody>
      </p:sp>
      <p:sp>
        <p:nvSpPr>
          <p:cNvPr id="25" name="SK-14-text-24"/>
          <p:cNvSpPr/>
          <p:nvPr/>
        </p:nvSpPr>
        <p:spPr>
          <a:xfrm>
            <a:off x="845344" y="1838325"/>
            <a:ext cx="4917281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C0392B"/>
                </a:solidFill>
              </a:rPr>
              <a:t>Pathology Exclusion:</a:t>
            </a:r>
            <a:r>
              <a:rPr lang="en-US" sz="1125" dirty="0">
                <a:solidFill>
                  <a:srgbClr val="34495E"/>
                </a:solidFill>
              </a:rPr>
              <a:t> Always exclude cancer, infection, or fracture before starting acupuncture for pain.</a:t>
            </a:r>
            <a:endParaRPr lang="en-US" sz="1125" dirty="0"/>
          </a:p>
        </p:txBody>
      </p:sp>
      <p:sp>
        <p:nvSpPr>
          <p:cNvPr id="26" name="SK-14-text-25"/>
          <p:cNvSpPr/>
          <p:nvPr/>
        </p:nvSpPr>
        <p:spPr>
          <a:xfrm>
            <a:off x="845344" y="2352675"/>
            <a:ext cx="4917281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C0392B"/>
                </a:solidFill>
              </a:rPr>
              <a:t>Pneumothorax Risk:</a:t>
            </a:r>
            <a:r>
              <a:rPr lang="en-US" sz="1125" dirty="0">
                <a:solidFill>
                  <a:srgbClr val="34495E"/>
                </a:solidFill>
              </a:rPr>
              <a:t> Needle insertion at chest/upper back points (e.g., LU1). Refer for urgent CXR if post-needling dyspnoea occurs.</a:t>
            </a:r>
            <a:endParaRPr lang="en-US" sz="1125" dirty="0"/>
          </a:p>
        </p:txBody>
      </p:sp>
      <p:sp>
        <p:nvSpPr>
          <p:cNvPr id="27" name="SK-14-text-26"/>
          <p:cNvSpPr/>
          <p:nvPr/>
        </p:nvSpPr>
        <p:spPr>
          <a:xfrm>
            <a:off x="845344" y="2867025"/>
            <a:ext cx="4917281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C0392B"/>
                </a:solidFill>
              </a:rPr>
              <a:t>Infection:</a:t>
            </a:r>
            <a:r>
              <a:rPr lang="en-US" sz="1125" dirty="0">
                <a:solidFill>
                  <a:srgbClr val="34495E"/>
                </a:solidFill>
              </a:rPr>
              <a:t> Avoid sites with local skin infection; monitor for systemic sepsis signs post-treatment.</a:t>
            </a:r>
            <a:endParaRPr lang="en-US" sz="1125" dirty="0"/>
          </a:p>
        </p:txBody>
      </p:sp>
      <p:sp>
        <p:nvSpPr>
          <p:cNvPr id="28" name="SK-14-text-27"/>
          <p:cNvSpPr/>
          <p:nvPr/>
        </p:nvSpPr>
        <p:spPr>
          <a:xfrm>
            <a:off x="876300" y="4079081"/>
            <a:ext cx="43205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COMMON ADVERSE EVENTS</a:t>
            </a:r>
            <a:endParaRPr lang="en-US" sz="1350" dirty="0"/>
          </a:p>
        </p:txBody>
      </p:sp>
      <p:sp>
        <p:nvSpPr>
          <p:cNvPr id="29" name="SK-14-text-28"/>
          <p:cNvSpPr/>
          <p:nvPr/>
        </p:nvSpPr>
        <p:spPr>
          <a:xfrm>
            <a:off x="845344" y="4479131"/>
            <a:ext cx="4917281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Vasovagal Episodes:</a:t>
            </a:r>
            <a:r>
              <a:rPr lang="en-US" sz="1125" dirty="0">
                <a:solidFill>
                  <a:srgbClr val="34495E"/>
                </a:solidFill>
              </a:rPr>
              <a:t> Dizziness or fainting is common; ensure patient is lying down if prone to needles.</a:t>
            </a:r>
            <a:endParaRPr lang="en-US" sz="1125" dirty="0"/>
          </a:p>
        </p:txBody>
      </p:sp>
      <p:sp>
        <p:nvSpPr>
          <p:cNvPr id="30" name="SK-14-text-29"/>
          <p:cNvSpPr/>
          <p:nvPr/>
        </p:nvSpPr>
        <p:spPr>
          <a:xfrm>
            <a:off x="845344" y="4993481"/>
            <a:ext cx="4917281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Bleeding/Bruising:</a:t>
            </a:r>
            <a:r>
              <a:rPr lang="en-US" sz="1125" dirty="0">
                <a:solidFill>
                  <a:srgbClr val="34495E"/>
                </a:solidFill>
              </a:rPr>
              <a:t> High risk at specific points; always review anticoagulant status (Warfarin/NOACs).</a:t>
            </a:r>
            <a:endParaRPr lang="en-US" sz="1125" dirty="0"/>
          </a:p>
        </p:txBody>
      </p:sp>
      <p:sp>
        <p:nvSpPr>
          <p:cNvPr id="31" name="SK-14-text-30"/>
          <p:cNvSpPr/>
          <p:nvPr/>
        </p:nvSpPr>
        <p:spPr>
          <a:xfrm>
            <a:off x="6734175" y="1438275"/>
            <a:ext cx="49377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GUIDELINE MISCONCEPTIONS</a:t>
            </a:r>
            <a:endParaRPr lang="en-US" sz="1350" dirty="0"/>
          </a:p>
        </p:txBody>
      </p:sp>
      <p:sp>
        <p:nvSpPr>
          <p:cNvPr id="32" name="SK-14-text-31"/>
          <p:cNvSpPr/>
          <p:nvPr/>
        </p:nvSpPr>
        <p:spPr>
          <a:xfrm>
            <a:off x="6703219" y="1838325"/>
            <a:ext cx="4917281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NG59 Error:</a:t>
            </a:r>
            <a:r>
              <a:rPr lang="en-US" sz="1125" dirty="0">
                <a:solidFill>
                  <a:srgbClr val="34495E"/>
                </a:solidFill>
              </a:rPr>
              <a:t> Assuming NICE recommends acupuncture for low back pain. </a:t>
            </a:r>
            <a:r>
              <a:rPr lang="en-US" sz="1125" b="1" dirty="0">
                <a:solidFill>
                  <a:srgbClr val="C0392B"/>
                </a:solidFill>
              </a:rPr>
              <a:t>NICE NG59 does NOT recommend it.</a:t>
            </a:r>
            <a:endParaRPr lang="en-US" sz="1125" dirty="0"/>
          </a:p>
        </p:txBody>
      </p:sp>
      <p:sp>
        <p:nvSpPr>
          <p:cNvPr id="33" name="SK-14-text-32"/>
          <p:cNvSpPr/>
          <p:nvPr/>
        </p:nvSpPr>
        <p:spPr>
          <a:xfrm>
            <a:off x="6703219" y="2352675"/>
            <a:ext cx="4917281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NG193 Specificity:</a:t>
            </a:r>
            <a:r>
              <a:rPr lang="en-US" sz="1125" dirty="0">
                <a:solidFill>
                  <a:srgbClr val="34495E"/>
                </a:solidFill>
              </a:rPr>
              <a:t> Acupuncture is for </a:t>
            </a:r>
            <a:r>
              <a:rPr lang="en-US" sz="1125" b="1" dirty="0">
                <a:solidFill>
                  <a:srgbClr val="2C3E50"/>
                </a:solidFill>
              </a:rPr>
              <a:t>Chronic Primary Pain</a:t>
            </a:r>
            <a:r>
              <a:rPr lang="en-US" sz="1125" dirty="0">
                <a:solidFill>
                  <a:srgbClr val="34495E"/>
                </a:solidFill>
              </a:rPr>
              <a:t> only—not all pain conditions.</a:t>
            </a:r>
            <a:endParaRPr lang="en-US" sz="1125" dirty="0"/>
          </a:p>
        </p:txBody>
      </p:sp>
      <p:sp>
        <p:nvSpPr>
          <p:cNvPr id="34" name="SK-14-text-33"/>
          <p:cNvSpPr/>
          <p:nvPr/>
        </p:nvSpPr>
        <p:spPr>
          <a:xfrm>
            <a:off x="6703219" y="2867025"/>
            <a:ext cx="4917281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Herbal Confusion:</a:t>
            </a:r>
            <a:r>
              <a:rPr lang="en-US" sz="1125" dirty="0">
                <a:solidFill>
                  <a:srgbClr val="34495E"/>
                </a:solidFill>
              </a:rPr>
              <a:t> Mistaking acupuncture for Chinese herbal medicine (herbal risk involves drug interactions/toxicity).</a:t>
            </a:r>
            <a:endParaRPr lang="en-US" sz="1125" dirty="0"/>
          </a:p>
        </p:txBody>
      </p:sp>
      <p:sp>
        <p:nvSpPr>
          <p:cNvPr id="35" name="SK-14-text-34"/>
          <p:cNvSpPr/>
          <p:nvPr/>
        </p:nvSpPr>
        <p:spPr>
          <a:xfrm>
            <a:off x="6734175" y="4079081"/>
            <a:ext cx="54578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PRACTICAL &amp; REGULATORY ERRORS</a:t>
            </a:r>
            <a:endParaRPr lang="en-US" sz="1350" dirty="0"/>
          </a:p>
        </p:txBody>
      </p:sp>
      <p:sp>
        <p:nvSpPr>
          <p:cNvPr id="36" name="SK-14-text-35"/>
          <p:cNvSpPr/>
          <p:nvPr/>
        </p:nvSpPr>
        <p:spPr>
          <a:xfrm>
            <a:off x="6703219" y="4479131"/>
            <a:ext cx="4917281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Regulation Assumption:</a:t>
            </a:r>
            <a:r>
              <a:rPr lang="en-US" sz="1125" dirty="0">
                <a:solidFill>
                  <a:srgbClr val="34495E"/>
                </a:solidFill>
              </a:rPr>
              <a:t> Believing "Acupuncturist" is a protected title. It is </a:t>
            </a:r>
            <a:r>
              <a:rPr lang="en-US" sz="1125" b="1" dirty="0">
                <a:solidFill>
                  <a:srgbClr val="C0392B"/>
                </a:solidFill>
              </a:rPr>
              <a:t>NOT statutorily regulated</a:t>
            </a:r>
            <a:r>
              <a:rPr lang="en-US" sz="1125" dirty="0">
                <a:solidFill>
                  <a:srgbClr val="34495E"/>
                </a:solidFill>
              </a:rPr>
              <a:t> in the UK.</a:t>
            </a:r>
            <a:endParaRPr lang="en-US" sz="1125" dirty="0"/>
          </a:p>
        </p:txBody>
      </p:sp>
      <p:sp>
        <p:nvSpPr>
          <p:cNvPr id="37" name="SK-14-text-36"/>
          <p:cNvSpPr/>
          <p:nvPr/>
        </p:nvSpPr>
        <p:spPr>
          <a:xfrm>
            <a:off x="6703219" y="4993481"/>
            <a:ext cx="4917281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Referral Fail:</a:t>
            </a:r>
            <a:r>
              <a:rPr lang="en-US" sz="1125" dirty="0">
                <a:solidFill>
                  <a:srgbClr val="34495E"/>
                </a:solidFill>
              </a:rPr>
              <a:t> Sending patients to unregistered practitioners. Always check BAcC or BMAS registration.</a:t>
            </a:r>
            <a:endParaRPr lang="en-US" sz="1125" dirty="0"/>
          </a:p>
        </p:txBody>
      </p:sp>
      <p:sp>
        <p:nvSpPr>
          <p:cNvPr id="38" name="SK-14-text-37"/>
          <p:cNvSpPr/>
          <p:nvPr/>
        </p:nvSpPr>
        <p:spPr>
          <a:xfrm>
            <a:off x="10565309" y="6529388"/>
            <a:ext cx="1626691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2C3E50"/>
                </a:solidFill>
              </a:rPr>
              <a:t>www.bradfordvts.co.uk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52400"/>
            <a:ext cx="11430000" cy="723900"/>
          </a:xfrm>
          <a:prstGeom prst="rect">
            <a:avLst/>
          </a:prstGeom>
        </p:spPr>
      </p:pic>
      <p:pic>
        <p:nvPicPr>
          <p:cNvPr id="4" name="SK-1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952500"/>
            <a:ext cx="5572125" cy="1754237"/>
          </a:xfrm>
          <a:prstGeom prst="rect">
            <a:avLst/>
          </a:prstGeom>
        </p:spPr>
      </p:pic>
      <p:pic>
        <p:nvPicPr>
          <p:cNvPr id="5" name="SK-1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143000"/>
            <a:ext cx="5191125" cy="333375"/>
          </a:xfrm>
          <a:prstGeom prst="rect">
            <a:avLst/>
          </a:prstGeom>
        </p:spPr>
      </p:pic>
      <p:pic>
        <p:nvPicPr>
          <p:cNvPr id="6" name="SK-1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195388"/>
            <a:ext cx="190500" cy="152400"/>
          </a:xfrm>
          <a:prstGeom prst="rect">
            <a:avLst/>
          </a:prstGeom>
        </p:spPr>
      </p:pic>
      <p:pic>
        <p:nvPicPr>
          <p:cNvPr id="7" name="SK-1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1590675"/>
            <a:ext cx="190500" cy="156865"/>
          </a:xfrm>
          <a:prstGeom prst="rect">
            <a:avLst/>
          </a:prstGeom>
        </p:spPr>
      </p:pic>
      <p:pic>
        <p:nvPicPr>
          <p:cNvPr id="8" name="SK-15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1899196"/>
            <a:ext cx="190500" cy="156865"/>
          </a:xfrm>
          <a:prstGeom prst="rect">
            <a:avLst/>
          </a:prstGeom>
        </p:spPr>
      </p:pic>
      <p:pic>
        <p:nvPicPr>
          <p:cNvPr id="9" name="SK-15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2207716"/>
            <a:ext cx="190500" cy="156865"/>
          </a:xfrm>
          <a:prstGeom prst="rect">
            <a:avLst/>
          </a:prstGeom>
        </p:spPr>
      </p:pic>
      <p:pic>
        <p:nvPicPr>
          <p:cNvPr id="10" name="SK-15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1000" y="2897237"/>
            <a:ext cx="5572125" cy="1754237"/>
          </a:xfrm>
          <a:prstGeom prst="rect">
            <a:avLst/>
          </a:prstGeom>
        </p:spPr>
      </p:pic>
      <p:pic>
        <p:nvPicPr>
          <p:cNvPr id="11" name="SK-15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500" y="3087737"/>
            <a:ext cx="5191125" cy="333375"/>
          </a:xfrm>
          <a:prstGeom prst="rect">
            <a:avLst/>
          </a:prstGeom>
        </p:spPr>
      </p:pic>
      <p:pic>
        <p:nvPicPr>
          <p:cNvPr id="12" name="SK-15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1500" y="3140125"/>
            <a:ext cx="190500" cy="152400"/>
          </a:xfrm>
          <a:prstGeom prst="rect">
            <a:avLst/>
          </a:prstGeom>
        </p:spPr>
      </p:pic>
      <p:pic>
        <p:nvPicPr>
          <p:cNvPr id="13" name="SK-15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1500" y="3535412"/>
            <a:ext cx="190500" cy="156865"/>
          </a:xfrm>
          <a:prstGeom prst="rect">
            <a:avLst/>
          </a:prstGeom>
        </p:spPr>
      </p:pic>
      <p:pic>
        <p:nvPicPr>
          <p:cNvPr id="14" name="SK-15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1500" y="3843933"/>
            <a:ext cx="190500" cy="156865"/>
          </a:xfrm>
          <a:prstGeom prst="rect">
            <a:avLst/>
          </a:prstGeom>
        </p:spPr>
      </p:pic>
      <p:pic>
        <p:nvPicPr>
          <p:cNvPr id="15" name="SK-15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1500" y="4152454"/>
            <a:ext cx="190500" cy="156865"/>
          </a:xfrm>
          <a:prstGeom prst="rect">
            <a:avLst/>
          </a:prstGeom>
        </p:spPr>
      </p:pic>
      <p:pic>
        <p:nvPicPr>
          <p:cNvPr id="16" name="SK-15-img-1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8875" y="952500"/>
            <a:ext cx="5572125" cy="1754237"/>
          </a:xfrm>
          <a:prstGeom prst="rect">
            <a:avLst/>
          </a:prstGeom>
        </p:spPr>
      </p:pic>
      <p:pic>
        <p:nvPicPr>
          <p:cNvPr id="17" name="SK-15-img-1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9375" y="1143000"/>
            <a:ext cx="5191125" cy="333375"/>
          </a:xfrm>
          <a:prstGeom prst="rect">
            <a:avLst/>
          </a:prstGeom>
        </p:spPr>
      </p:pic>
      <p:pic>
        <p:nvPicPr>
          <p:cNvPr id="18" name="SK-15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29375" y="1195388"/>
            <a:ext cx="190500" cy="152400"/>
          </a:xfrm>
          <a:prstGeom prst="rect">
            <a:avLst/>
          </a:prstGeom>
        </p:spPr>
      </p:pic>
      <p:pic>
        <p:nvPicPr>
          <p:cNvPr id="19" name="SK-15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29375" y="1590675"/>
            <a:ext cx="190500" cy="156865"/>
          </a:xfrm>
          <a:prstGeom prst="rect">
            <a:avLst/>
          </a:prstGeom>
        </p:spPr>
      </p:pic>
      <p:pic>
        <p:nvPicPr>
          <p:cNvPr id="20" name="SK-15-img-1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29375" y="1899196"/>
            <a:ext cx="190500" cy="156865"/>
          </a:xfrm>
          <a:prstGeom prst="rect">
            <a:avLst/>
          </a:prstGeom>
        </p:spPr>
      </p:pic>
      <p:pic>
        <p:nvPicPr>
          <p:cNvPr id="21" name="SK-15-img-20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29375" y="2207716"/>
            <a:ext cx="190500" cy="156865"/>
          </a:xfrm>
          <a:prstGeom prst="rect">
            <a:avLst/>
          </a:prstGeom>
        </p:spPr>
      </p:pic>
      <p:pic>
        <p:nvPicPr>
          <p:cNvPr id="22" name="SK-15-img-2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38875" y="2859137"/>
            <a:ext cx="5572125" cy="1754237"/>
          </a:xfrm>
          <a:prstGeom prst="rect">
            <a:avLst/>
          </a:prstGeom>
        </p:spPr>
      </p:pic>
      <p:pic>
        <p:nvPicPr>
          <p:cNvPr id="23" name="SK-15-img-2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29375" y="3049637"/>
            <a:ext cx="5191125" cy="333375"/>
          </a:xfrm>
          <a:prstGeom prst="rect">
            <a:avLst/>
          </a:prstGeom>
        </p:spPr>
      </p:pic>
      <p:pic>
        <p:nvPicPr>
          <p:cNvPr id="24" name="SK-15-img-23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29375" y="3102025"/>
            <a:ext cx="190500" cy="152400"/>
          </a:xfrm>
          <a:prstGeom prst="rect">
            <a:avLst/>
          </a:prstGeom>
        </p:spPr>
      </p:pic>
      <p:pic>
        <p:nvPicPr>
          <p:cNvPr id="25" name="SK-15-img-24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429375" y="3497312"/>
            <a:ext cx="190500" cy="156865"/>
          </a:xfrm>
          <a:prstGeom prst="rect">
            <a:avLst/>
          </a:prstGeom>
        </p:spPr>
      </p:pic>
      <p:pic>
        <p:nvPicPr>
          <p:cNvPr id="26" name="SK-15-img-25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429375" y="3805833"/>
            <a:ext cx="190500" cy="156865"/>
          </a:xfrm>
          <a:prstGeom prst="rect">
            <a:avLst/>
          </a:prstGeom>
        </p:spPr>
      </p:pic>
      <p:pic>
        <p:nvPicPr>
          <p:cNvPr id="27" name="SK-15-img-26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429375" y="4114354"/>
            <a:ext cx="190500" cy="156865"/>
          </a:xfrm>
          <a:prstGeom prst="rect">
            <a:avLst/>
          </a:prstGeom>
        </p:spPr>
      </p:pic>
      <p:pic>
        <p:nvPicPr>
          <p:cNvPr id="28" name="SK-15-img-27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81000" y="5124450"/>
            <a:ext cx="6686550" cy="1128713"/>
          </a:xfrm>
          <a:prstGeom prst="rect">
            <a:avLst/>
          </a:prstGeom>
        </p:spPr>
      </p:pic>
      <p:pic>
        <p:nvPicPr>
          <p:cNvPr id="29" name="SK-15-img-28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258050" y="5124450"/>
            <a:ext cx="4552950" cy="1128713"/>
          </a:xfrm>
          <a:prstGeom prst="rect">
            <a:avLst/>
          </a:prstGeom>
        </p:spPr>
      </p:pic>
      <p:pic>
        <p:nvPicPr>
          <p:cNvPr id="30" name="SK-15-img-29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400925" y="5277743"/>
            <a:ext cx="166688" cy="137220"/>
          </a:xfrm>
          <a:prstGeom prst="rect">
            <a:avLst/>
          </a:prstGeom>
        </p:spPr>
      </p:pic>
      <p:sp>
        <p:nvSpPr>
          <p:cNvPr id="31" name="SK-15-text-30"/>
          <p:cNvSpPr/>
          <p:nvPr/>
        </p:nvSpPr>
        <p:spPr>
          <a:xfrm>
            <a:off x="619125" y="228600"/>
            <a:ext cx="1095375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kern="0" spc="30" dirty="0">
                <a:solidFill>
                  <a:srgbClr val="FFFFFF"/>
                </a:solidFill>
              </a:rPr>
              <a:t>QUICK RECALL AND SUMMARY</a:t>
            </a:r>
            <a:endParaRPr lang="en-US" sz="1800" dirty="0"/>
          </a:p>
        </p:txBody>
      </p:sp>
      <p:sp>
        <p:nvSpPr>
          <p:cNvPr id="32" name="SK-15-text-31"/>
          <p:cNvSpPr/>
          <p:nvPr/>
        </p:nvSpPr>
        <p:spPr>
          <a:xfrm>
            <a:off x="619125" y="600075"/>
            <a:ext cx="109537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FDF2E9"/>
                </a:solidFill>
              </a:rPr>
              <a:t>Acupuncture in General Practice | Bradford VTS</a:t>
            </a:r>
            <a:endParaRPr lang="en-US" sz="1050" dirty="0"/>
          </a:p>
        </p:txBody>
      </p:sp>
      <p:sp>
        <p:nvSpPr>
          <p:cNvPr id="33" name="SK-15-text-32"/>
          <p:cNvSpPr/>
          <p:nvPr/>
        </p:nvSpPr>
        <p:spPr>
          <a:xfrm>
            <a:off x="876300" y="1143000"/>
            <a:ext cx="57607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AKT Quick Recall: Guidelines</a:t>
            </a:r>
            <a:endParaRPr lang="en-US" sz="1350" dirty="0"/>
          </a:p>
        </p:txBody>
      </p:sp>
      <p:sp>
        <p:nvSpPr>
          <p:cNvPr id="34" name="SK-15-text-33"/>
          <p:cNvSpPr/>
          <p:nvPr/>
        </p:nvSpPr>
        <p:spPr>
          <a:xfrm>
            <a:off x="857250" y="1590675"/>
            <a:ext cx="1005840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Chronic Primary Pain (NG193)? </a:t>
            </a:r>
            <a:r>
              <a:rPr lang="en-US" sz="1200" b="1" dirty="0">
                <a:solidFill>
                  <a:srgbClr val="C0392B"/>
                </a:solidFill>
              </a:rPr>
              <a:t>Acupuncture Recommended</a:t>
            </a:r>
            <a:endParaRPr lang="en-US" sz="1200" dirty="0"/>
          </a:p>
        </p:txBody>
      </p:sp>
      <p:sp>
        <p:nvSpPr>
          <p:cNvPr id="35" name="SK-15-text-34"/>
          <p:cNvSpPr/>
          <p:nvPr/>
        </p:nvSpPr>
        <p:spPr>
          <a:xfrm>
            <a:off x="857250" y="1899196"/>
            <a:ext cx="920496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Low Back Pain (NG59)? </a:t>
            </a:r>
            <a:r>
              <a:rPr lang="en-US" sz="1200" b="1" dirty="0">
                <a:solidFill>
                  <a:srgbClr val="C0392B"/>
                </a:solidFill>
              </a:rPr>
              <a:t>Acupuncture NOT Recommended</a:t>
            </a:r>
            <a:endParaRPr lang="en-US" sz="1200" dirty="0"/>
          </a:p>
        </p:txBody>
      </p:sp>
      <p:sp>
        <p:nvSpPr>
          <p:cNvPr id="36" name="SK-15-text-35"/>
          <p:cNvSpPr/>
          <p:nvPr/>
        </p:nvSpPr>
        <p:spPr>
          <a:xfrm>
            <a:off x="857250" y="2207716"/>
            <a:ext cx="1024128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Statutory Regulation in UK? </a:t>
            </a:r>
            <a:r>
              <a:rPr lang="en-US" sz="1200" b="1" dirty="0">
                <a:solidFill>
                  <a:srgbClr val="C0392B"/>
                </a:solidFill>
              </a:rPr>
              <a:t>No (Voluntary via BAcC/BMAS)</a:t>
            </a:r>
            <a:endParaRPr lang="en-US" sz="1200" dirty="0"/>
          </a:p>
        </p:txBody>
      </p:sp>
      <p:sp>
        <p:nvSpPr>
          <p:cNvPr id="37" name="SK-15-text-36"/>
          <p:cNvSpPr/>
          <p:nvPr/>
        </p:nvSpPr>
        <p:spPr>
          <a:xfrm>
            <a:off x="876300" y="3087737"/>
            <a:ext cx="49377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Key Mechanisms (Western)</a:t>
            </a:r>
            <a:endParaRPr lang="en-US" sz="1350" dirty="0"/>
          </a:p>
        </p:txBody>
      </p:sp>
      <p:sp>
        <p:nvSpPr>
          <p:cNvPr id="38" name="SK-15-text-37"/>
          <p:cNvSpPr/>
          <p:nvPr/>
        </p:nvSpPr>
        <p:spPr>
          <a:xfrm>
            <a:off x="857250" y="3535412"/>
            <a:ext cx="1097280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C3E50"/>
                </a:solidFill>
              </a:rPr>
              <a:t>Gate Control Theory:</a:t>
            </a:r>
            <a:r>
              <a:rPr lang="en-US" sz="1200" dirty="0">
                <a:solidFill>
                  <a:srgbClr val="2C3E50"/>
                </a:solidFill>
              </a:rPr>
              <a:t> A-beta fiber stimulation inhibits pain.</a:t>
            </a:r>
            <a:endParaRPr lang="en-US" sz="1200" dirty="0"/>
          </a:p>
        </p:txBody>
      </p:sp>
      <p:sp>
        <p:nvSpPr>
          <p:cNvPr id="39" name="SK-15-text-38"/>
          <p:cNvSpPr/>
          <p:nvPr/>
        </p:nvSpPr>
        <p:spPr>
          <a:xfrm>
            <a:off x="857250" y="3843933"/>
            <a:ext cx="1133475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C3E50"/>
                </a:solidFill>
              </a:rPr>
              <a:t>Neurotransmitters:</a:t>
            </a:r>
            <a:r>
              <a:rPr lang="en-US" sz="1200" dirty="0">
                <a:solidFill>
                  <a:srgbClr val="2C3E50"/>
                </a:solidFill>
              </a:rPr>
              <a:t> Endorphin, Serotonin, and Dopamine release.</a:t>
            </a:r>
            <a:endParaRPr lang="en-US" sz="1200" dirty="0"/>
          </a:p>
        </p:txBody>
      </p:sp>
      <p:sp>
        <p:nvSpPr>
          <p:cNvPr id="40" name="SK-15-text-39"/>
          <p:cNvSpPr/>
          <p:nvPr/>
        </p:nvSpPr>
        <p:spPr>
          <a:xfrm>
            <a:off x="857250" y="4152454"/>
            <a:ext cx="1024128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C3E50"/>
                </a:solidFill>
              </a:rPr>
              <a:t>Descending Inhibition:</a:t>
            </a:r>
            <a:r>
              <a:rPr lang="en-US" sz="1200" dirty="0">
                <a:solidFill>
                  <a:srgbClr val="2C3E50"/>
                </a:solidFill>
              </a:rPr>
              <a:t> DNIC pathways from the brainstem.</a:t>
            </a:r>
            <a:endParaRPr lang="en-US" sz="1200" dirty="0"/>
          </a:p>
        </p:txBody>
      </p:sp>
      <p:sp>
        <p:nvSpPr>
          <p:cNvPr id="41" name="SK-15-text-40"/>
          <p:cNvSpPr/>
          <p:nvPr/>
        </p:nvSpPr>
        <p:spPr>
          <a:xfrm>
            <a:off x="6734175" y="1143000"/>
            <a:ext cx="37033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Safety &amp; Red Flags</a:t>
            </a:r>
            <a:endParaRPr lang="en-US" sz="1350" dirty="0"/>
          </a:p>
        </p:txBody>
      </p:sp>
      <p:sp>
        <p:nvSpPr>
          <p:cNvPr id="42" name="SK-15-text-41"/>
          <p:cNvSpPr/>
          <p:nvPr/>
        </p:nvSpPr>
        <p:spPr>
          <a:xfrm>
            <a:off x="6715125" y="1590675"/>
            <a:ext cx="5476875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C3E50"/>
                </a:solidFill>
              </a:rPr>
              <a:t>Absolute CI:</a:t>
            </a:r>
            <a:r>
              <a:rPr lang="en-US" sz="1200" dirty="0">
                <a:solidFill>
                  <a:srgbClr val="2C3E50"/>
                </a:solidFill>
              </a:rPr>
              <a:t> Needle phobia, infection at site, anticoagulants.</a:t>
            </a:r>
            <a:endParaRPr lang="en-US" sz="1200" dirty="0"/>
          </a:p>
        </p:txBody>
      </p:sp>
      <p:sp>
        <p:nvSpPr>
          <p:cNvPr id="43" name="SK-15-text-42"/>
          <p:cNvSpPr/>
          <p:nvPr/>
        </p:nvSpPr>
        <p:spPr>
          <a:xfrm>
            <a:off x="6715125" y="1899196"/>
            <a:ext cx="5476875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C3E50"/>
                </a:solidFill>
              </a:rPr>
              <a:t>Pneumothorax:</a:t>
            </a:r>
            <a:r>
              <a:rPr lang="en-US" sz="1200" dirty="0">
                <a:solidFill>
                  <a:srgbClr val="2C3E50"/>
                </a:solidFill>
              </a:rPr>
              <a:t> Rare risk at chest/upper back points.</a:t>
            </a:r>
            <a:endParaRPr lang="en-US" sz="1200" dirty="0"/>
          </a:p>
        </p:txBody>
      </p:sp>
      <p:sp>
        <p:nvSpPr>
          <p:cNvPr id="44" name="SK-15-text-43"/>
          <p:cNvSpPr/>
          <p:nvPr/>
        </p:nvSpPr>
        <p:spPr>
          <a:xfrm>
            <a:off x="6715125" y="2207716"/>
            <a:ext cx="5476875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C3E50"/>
                </a:solidFill>
              </a:rPr>
              <a:t>Pregnancy:</a:t>
            </a:r>
            <a:r>
              <a:rPr lang="en-US" sz="1200" dirty="0">
                <a:solidFill>
                  <a:srgbClr val="2C3E50"/>
                </a:solidFill>
              </a:rPr>
              <a:t> Specific points (LI4, SP6) must be avoided.</a:t>
            </a:r>
            <a:endParaRPr lang="en-US" sz="1200" dirty="0"/>
          </a:p>
        </p:txBody>
      </p:sp>
      <p:sp>
        <p:nvSpPr>
          <p:cNvPr id="45" name="SK-15-text-44"/>
          <p:cNvSpPr/>
          <p:nvPr/>
        </p:nvSpPr>
        <p:spPr>
          <a:xfrm>
            <a:off x="6734175" y="3049637"/>
            <a:ext cx="45262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Practical GP Takeaways</a:t>
            </a:r>
            <a:endParaRPr lang="en-US" sz="1350" dirty="0"/>
          </a:p>
        </p:txBody>
      </p:sp>
      <p:sp>
        <p:nvSpPr>
          <p:cNvPr id="46" name="SK-15-text-45"/>
          <p:cNvSpPr/>
          <p:nvPr/>
        </p:nvSpPr>
        <p:spPr>
          <a:xfrm>
            <a:off x="6715125" y="3497312"/>
            <a:ext cx="5476875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Ask about CAM/Herbal use to identify drug interactions.</a:t>
            </a:r>
            <a:endParaRPr lang="en-US" sz="1200" dirty="0"/>
          </a:p>
        </p:txBody>
      </p:sp>
      <p:sp>
        <p:nvSpPr>
          <p:cNvPr id="47" name="SK-15-text-46"/>
          <p:cNvSpPr/>
          <p:nvPr/>
        </p:nvSpPr>
        <p:spPr>
          <a:xfrm>
            <a:off x="6715125" y="3805833"/>
            <a:ext cx="5476875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Counsel: It's part of a </a:t>
            </a:r>
            <a:r>
              <a:rPr lang="en-US" sz="1200" b="1" dirty="0">
                <a:solidFill>
                  <a:srgbClr val="2C3E50"/>
                </a:solidFill>
              </a:rPr>
              <a:t>multidisciplinary</a:t>
            </a:r>
            <a:r>
              <a:rPr lang="en-US" sz="1200" dirty="0">
                <a:solidFill>
                  <a:srgbClr val="2C3E50"/>
                </a:solidFill>
              </a:rPr>
              <a:t> pain plan.</a:t>
            </a:r>
            <a:endParaRPr lang="en-US" sz="1200" dirty="0"/>
          </a:p>
        </p:txBody>
      </p:sp>
      <p:sp>
        <p:nvSpPr>
          <p:cNvPr id="48" name="SK-15-text-47"/>
          <p:cNvSpPr/>
          <p:nvPr/>
        </p:nvSpPr>
        <p:spPr>
          <a:xfrm>
            <a:off x="6715125" y="4114354"/>
            <a:ext cx="5476875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Referral: Ensure practitioner is BAcC, BMAS, or AACP registered.</a:t>
            </a:r>
            <a:endParaRPr lang="en-US" sz="1200" dirty="0"/>
          </a:p>
        </p:txBody>
      </p:sp>
      <p:sp>
        <p:nvSpPr>
          <p:cNvPr id="49" name="SK-15-text-48"/>
          <p:cNvSpPr/>
          <p:nvPr/>
        </p:nvSpPr>
        <p:spPr>
          <a:xfrm>
            <a:off x="523875" y="5238750"/>
            <a:ext cx="6400800" cy="51970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975" b="1" dirty="0">
                <a:solidFill>
                  <a:srgbClr val="7B241C"/>
                </a:solidFill>
              </a:rPr>
              <a:t>Medical Education Disclaimer:</a:t>
            </a:r>
            <a:r>
              <a:rPr lang="en-US" sz="975" dirty="0">
                <a:solidFill>
                  <a:srgbClr val="7B241C"/>
                </a:solidFill>
              </a:rPr>
              <a:t> This deck is for educational and revision purposes only (AKT/SCA). Clinical decisions must be based on the most current NICE guidance, local protocols, and professional judgment. The information is verified as of May 2026.</a:t>
            </a:r>
            <a:endParaRPr lang="en-US" sz="975" dirty="0"/>
          </a:p>
        </p:txBody>
      </p:sp>
      <p:sp>
        <p:nvSpPr>
          <p:cNvPr id="50" name="SK-15-text-49"/>
          <p:cNvSpPr/>
          <p:nvPr/>
        </p:nvSpPr>
        <p:spPr>
          <a:xfrm>
            <a:off x="7567612" y="5238750"/>
            <a:ext cx="42672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1618C"/>
                </a:solidFill>
              </a:rPr>
              <a:t> Useful Links</a:t>
            </a:r>
            <a:endParaRPr lang="en-US" sz="1050" dirty="0"/>
          </a:p>
        </p:txBody>
      </p:sp>
      <p:sp>
        <p:nvSpPr>
          <p:cNvPr id="51" name="SK-15-text-50"/>
          <p:cNvSpPr/>
          <p:nvPr/>
        </p:nvSpPr>
        <p:spPr>
          <a:xfrm>
            <a:off x="7400925" y="5495925"/>
            <a:ext cx="4791075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dirty="0">
                <a:solidFill>
                  <a:srgbClr val="2C3E50"/>
                </a:solidFill>
              </a:rPr>
              <a:t>• NICE Guideline NG193 (Chronic Pain)</a:t>
            </a:r>
            <a:endParaRPr lang="en-US" sz="975" dirty="0"/>
          </a:p>
        </p:txBody>
      </p:sp>
      <p:sp>
        <p:nvSpPr>
          <p:cNvPr id="52" name="SK-15-text-51"/>
          <p:cNvSpPr/>
          <p:nvPr/>
        </p:nvSpPr>
        <p:spPr>
          <a:xfrm>
            <a:off x="7400925" y="5710238"/>
            <a:ext cx="4791075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dirty="0">
                <a:solidFill>
                  <a:srgbClr val="2C3E50"/>
                </a:solidFill>
              </a:rPr>
              <a:t>• British Medical Acupuncture Society (BMAS)</a:t>
            </a:r>
            <a:endParaRPr lang="en-US" sz="975" dirty="0"/>
          </a:p>
        </p:txBody>
      </p:sp>
      <p:sp>
        <p:nvSpPr>
          <p:cNvPr id="53" name="SK-15-text-52"/>
          <p:cNvSpPr/>
          <p:nvPr/>
        </p:nvSpPr>
        <p:spPr>
          <a:xfrm>
            <a:off x="7400925" y="5924550"/>
            <a:ext cx="4791075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dirty="0">
                <a:solidFill>
                  <a:srgbClr val="2C3E50"/>
                </a:solidFill>
              </a:rPr>
              <a:t>• British Acupuncture Council (BAcC)</a:t>
            </a:r>
            <a:endParaRPr lang="en-US" sz="975" dirty="0"/>
          </a:p>
        </p:txBody>
      </p:sp>
      <p:sp>
        <p:nvSpPr>
          <p:cNvPr id="54" name="SK-15-text-53"/>
          <p:cNvSpPr/>
          <p:nvPr/>
        </p:nvSpPr>
        <p:spPr>
          <a:xfrm>
            <a:off x="10565309" y="6557963"/>
            <a:ext cx="1626691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2C3E50"/>
                </a:solidFill>
              </a:rPr>
              <a:t>www.bradfordvts.co.uk</a:t>
            </a:r>
            <a:endParaRPr lang="en-US" sz="9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2816</Words>
  <Application>Microsoft Office PowerPoint</Application>
  <PresentationFormat>Widescreen</PresentationFormat>
  <Paragraphs>304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Ramesh Mehay</cp:lastModifiedBy>
  <cp:revision>2</cp:revision>
  <dcterms:created xsi:type="dcterms:W3CDTF">2026-05-08T13:27:23Z</dcterms:created>
  <dcterms:modified xsi:type="dcterms:W3CDTF">2026-05-08T13:51:34Z</dcterms:modified>
</cp:coreProperties>
</file>