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208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.png"/><Relationship Id="rId21" Type="http://schemas.openxmlformats.org/officeDocument/2006/relationships/image" Target="../media/image3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5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24" Type="http://schemas.openxmlformats.org/officeDocument/2006/relationships/image" Target="../media/image35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1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18" Type="http://schemas.openxmlformats.org/officeDocument/2006/relationships/image" Target="../media/image63.png"/><Relationship Id="rId26" Type="http://schemas.openxmlformats.org/officeDocument/2006/relationships/image" Target="../media/image71.png"/><Relationship Id="rId3" Type="http://schemas.openxmlformats.org/officeDocument/2006/relationships/image" Target="../media/image1.png"/><Relationship Id="rId21" Type="http://schemas.openxmlformats.org/officeDocument/2006/relationships/image" Target="../media/image66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5" Type="http://schemas.openxmlformats.org/officeDocument/2006/relationships/image" Target="../media/image7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1.png"/><Relationship Id="rId20" Type="http://schemas.openxmlformats.org/officeDocument/2006/relationships/image" Target="../media/image65.png"/><Relationship Id="rId29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24" Type="http://schemas.openxmlformats.org/officeDocument/2006/relationships/image" Target="../media/image69.png"/><Relationship Id="rId5" Type="http://schemas.openxmlformats.org/officeDocument/2006/relationships/image" Target="../media/image50.png"/><Relationship Id="rId15" Type="http://schemas.openxmlformats.org/officeDocument/2006/relationships/image" Target="../media/image60.png"/><Relationship Id="rId23" Type="http://schemas.openxmlformats.org/officeDocument/2006/relationships/image" Target="../media/image68.png"/><Relationship Id="rId28" Type="http://schemas.openxmlformats.org/officeDocument/2006/relationships/image" Target="../media/image73.png"/><Relationship Id="rId10" Type="http://schemas.openxmlformats.org/officeDocument/2006/relationships/image" Target="../media/image55.png"/><Relationship Id="rId19" Type="http://schemas.openxmlformats.org/officeDocument/2006/relationships/image" Target="../media/image64.png"/><Relationship Id="rId4" Type="http://schemas.openxmlformats.org/officeDocument/2006/relationships/image" Target="../media/image37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Relationship Id="rId22" Type="http://schemas.openxmlformats.org/officeDocument/2006/relationships/image" Target="../media/image67.png"/><Relationship Id="rId27" Type="http://schemas.openxmlformats.org/officeDocument/2006/relationships/image" Target="../media/image7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png"/><Relationship Id="rId18" Type="http://schemas.openxmlformats.org/officeDocument/2006/relationships/image" Target="../media/image89.png"/><Relationship Id="rId3" Type="http://schemas.openxmlformats.org/officeDocument/2006/relationships/image" Target="../media/image1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17" Type="http://schemas.openxmlformats.org/officeDocument/2006/relationships/image" Target="../media/image88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87.png"/><Relationship Id="rId20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5" Type="http://schemas.openxmlformats.org/officeDocument/2006/relationships/image" Target="../media/image86.png"/><Relationship Id="rId10" Type="http://schemas.openxmlformats.org/officeDocument/2006/relationships/image" Target="../media/image81.png"/><Relationship Id="rId19" Type="http://schemas.openxmlformats.org/officeDocument/2006/relationships/image" Target="../media/image90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Relationship Id="rId14" Type="http://schemas.openxmlformats.org/officeDocument/2006/relationships/image" Target="../media/image8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0.png"/><Relationship Id="rId18" Type="http://schemas.openxmlformats.org/officeDocument/2006/relationships/image" Target="../media/image105.png"/><Relationship Id="rId3" Type="http://schemas.openxmlformats.org/officeDocument/2006/relationships/image" Target="../media/image1.png"/><Relationship Id="rId21" Type="http://schemas.openxmlformats.org/officeDocument/2006/relationships/image" Target="../media/image108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17" Type="http://schemas.openxmlformats.org/officeDocument/2006/relationships/image" Target="../media/image104.png"/><Relationship Id="rId25" Type="http://schemas.openxmlformats.org/officeDocument/2006/relationships/image" Target="../media/image112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03.png"/><Relationship Id="rId20" Type="http://schemas.openxmlformats.org/officeDocument/2006/relationships/image" Target="../media/image10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24" Type="http://schemas.openxmlformats.org/officeDocument/2006/relationships/image" Target="../media/image111.png"/><Relationship Id="rId5" Type="http://schemas.openxmlformats.org/officeDocument/2006/relationships/image" Target="../media/image92.png"/><Relationship Id="rId15" Type="http://schemas.openxmlformats.org/officeDocument/2006/relationships/image" Target="../media/image102.png"/><Relationship Id="rId23" Type="http://schemas.openxmlformats.org/officeDocument/2006/relationships/image" Target="../media/image110.png"/><Relationship Id="rId10" Type="http://schemas.openxmlformats.org/officeDocument/2006/relationships/image" Target="../media/image97.png"/><Relationship Id="rId19" Type="http://schemas.openxmlformats.org/officeDocument/2006/relationships/image" Target="../media/image106.png"/><Relationship Id="rId4" Type="http://schemas.openxmlformats.org/officeDocument/2006/relationships/image" Target="../media/image37.png"/><Relationship Id="rId9" Type="http://schemas.openxmlformats.org/officeDocument/2006/relationships/image" Target="../media/image96.png"/><Relationship Id="rId14" Type="http://schemas.openxmlformats.org/officeDocument/2006/relationships/image" Target="../media/image101.png"/><Relationship Id="rId22" Type="http://schemas.openxmlformats.org/officeDocument/2006/relationships/image" Target="../media/image10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21.png"/><Relationship Id="rId18" Type="http://schemas.openxmlformats.org/officeDocument/2006/relationships/image" Target="../media/image126.png"/><Relationship Id="rId26" Type="http://schemas.openxmlformats.org/officeDocument/2006/relationships/image" Target="../media/image134.png"/><Relationship Id="rId3" Type="http://schemas.openxmlformats.org/officeDocument/2006/relationships/image" Target="../media/image1.png"/><Relationship Id="rId21" Type="http://schemas.openxmlformats.org/officeDocument/2006/relationships/image" Target="../media/image129.png"/><Relationship Id="rId7" Type="http://schemas.openxmlformats.org/officeDocument/2006/relationships/image" Target="../media/image115.png"/><Relationship Id="rId12" Type="http://schemas.openxmlformats.org/officeDocument/2006/relationships/image" Target="../media/image120.png"/><Relationship Id="rId17" Type="http://schemas.openxmlformats.org/officeDocument/2006/relationships/image" Target="../media/image125.png"/><Relationship Id="rId25" Type="http://schemas.openxmlformats.org/officeDocument/2006/relationships/image" Target="../media/image133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24.png"/><Relationship Id="rId20" Type="http://schemas.openxmlformats.org/officeDocument/2006/relationships/image" Target="../media/image1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png"/><Relationship Id="rId11" Type="http://schemas.openxmlformats.org/officeDocument/2006/relationships/image" Target="../media/image119.png"/><Relationship Id="rId24" Type="http://schemas.openxmlformats.org/officeDocument/2006/relationships/image" Target="../media/image132.png"/><Relationship Id="rId5" Type="http://schemas.openxmlformats.org/officeDocument/2006/relationships/image" Target="../media/image113.png"/><Relationship Id="rId15" Type="http://schemas.openxmlformats.org/officeDocument/2006/relationships/image" Target="../media/image123.png"/><Relationship Id="rId23" Type="http://schemas.openxmlformats.org/officeDocument/2006/relationships/image" Target="../media/image131.png"/><Relationship Id="rId28" Type="http://schemas.openxmlformats.org/officeDocument/2006/relationships/image" Target="../media/image136.png"/><Relationship Id="rId10" Type="http://schemas.openxmlformats.org/officeDocument/2006/relationships/image" Target="../media/image118.png"/><Relationship Id="rId19" Type="http://schemas.openxmlformats.org/officeDocument/2006/relationships/image" Target="../media/image127.png"/><Relationship Id="rId4" Type="http://schemas.openxmlformats.org/officeDocument/2006/relationships/image" Target="../media/image37.png"/><Relationship Id="rId9" Type="http://schemas.openxmlformats.org/officeDocument/2006/relationships/image" Target="../media/image117.png"/><Relationship Id="rId14" Type="http://schemas.openxmlformats.org/officeDocument/2006/relationships/image" Target="../media/image122.png"/><Relationship Id="rId22" Type="http://schemas.openxmlformats.org/officeDocument/2006/relationships/image" Target="../media/image130.png"/><Relationship Id="rId27" Type="http://schemas.openxmlformats.org/officeDocument/2006/relationships/image" Target="../media/image1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45.png"/><Relationship Id="rId18" Type="http://schemas.openxmlformats.org/officeDocument/2006/relationships/image" Target="../media/image150.png"/><Relationship Id="rId3" Type="http://schemas.openxmlformats.org/officeDocument/2006/relationships/image" Target="../media/image1.png"/><Relationship Id="rId7" Type="http://schemas.openxmlformats.org/officeDocument/2006/relationships/image" Target="../media/image139.png"/><Relationship Id="rId12" Type="http://schemas.openxmlformats.org/officeDocument/2006/relationships/image" Target="../media/image144.png"/><Relationship Id="rId17" Type="http://schemas.openxmlformats.org/officeDocument/2006/relationships/image" Target="../media/image149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48.png"/><Relationship Id="rId20" Type="http://schemas.openxmlformats.org/officeDocument/2006/relationships/image" Target="../media/image1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8.png"/><Relationship Id="rId11" Type="http://schemas.openxmlformats.org/officeDocument/2006/relationships/image" Target="../media/image143.png"/><Relationship Id="rId5" Type="http://schemas.openxmlformats.org/officeDocument/2006/relationships/image" Target="../media/image137.png"/><Relationship Id="rId15" Type="http://schemas.openxmlformats.org/officeDocument/2006/relationships/image" Target="../media/image147.png"/><Relationship Id="rId10" Type="http://schemas.openxmlformats.org/officeDocument/2006/relationships/image" Target="../media/image142.png"/><Relationship Id="rId19" Type="http://schemas.openxmlformats.org/officeDocument/2006/relationships/image" Target="../media/image151.png"/><Relationship Id="rId4" Type="http://schemas.openxmlformats.org/officeDocument/2006/relationships/image" Target="../media/image75.png"/><Relationship Id="rId9" Type="http://schemas.openxmlformats.org/officeDocument/2006/relationships/image" Target="../media/image141.png"/><Relationship Id="rId14" Type="http://schemas.openxmlformats.org/officeDocument/2006/relationships/image" Target="../media/image14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13" Type="http://schemas.openxmlformats.org/officeDocument/2006/relationships/image" Target="../media/image160.png"/><Relationship Id="rId18" Type="http://schemas.openxmlformats.org/officeDocument/2006/relationships/image" Target="../media/image165.png"/><Relationship Id="rId3" Type="http://schemas.openxmlformats.org/officeDocument/2006/relationships/image" Target="../media/image1.png"/><Relationship Id="rId7" Type="http://schemas.openxmlformats.org/officeDocument/2006/relationships/image" Target="../media/image155.png"/><Relationship Id="rId12" Type="http://schemas.openxmlformats.org/officeDocument/2006/relationships/image" Target="../media/image159.png"/><Relationship Id="rId17" Type="http://schemas.openxmlformats.org/officeDocument/2006/relationships/image" Target="../media/image164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4.png"/><Relationship Id="rId11" Type="http://schemas.openxmlformats.org/officeDocument/2006/relationships/image" Target="../media/image88.png"/><Relationship Id="rId5" Type="http://schemas.openxmlformats.org/officeDocument/2006/relationships/image" Target="../media/image153.png"/><Relationship Id="rId15" Type="http://schemas.openxmlformats.org/officeDocument/2006/relationships/image" Target="../media/image162.png"/><Relationship Id="rId10" Type="http://schemas.openxmlformats.org/officeDocument/2006/relationships/image" Target="../media/image158.png"/><Relationship Id="rId4" Type="http://schemas.openxmlformats.org/officeDocument/2006/relationships/image" Target="../media/image37.png"/><Relationship Id="rId9" Type="http://schemas.openxmlformats.org/officeDocument/2006/relationships/image" Target="../media/image157.png"/><Relationship Id="rId14" Type="http://schemas.openxmlformats.org/officeDocument/2006/relationships/image" Target="../media/image16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13" Type="http://schemas.openxmlformats.org/officeDocument/2006/relationships/image" Target="../media/image174.png"/><Relationship Id="rId18" Type="http://schemas.openxmlformats.org/officeDocument/2006/relationships/image" Target="../media/image179.png"/><Relationship Id="rId3" Type="http://schemas.openxmlformats.org/officeDocument/2006/relationships/image" Target="../media/image1.png"/><Relationship Id="rId21" Type="http://schemas.openxmlformats.org/officeDocument/2006/relationships/image" Target="../media/image182.png"/><Relationship Id="rId7" Type="http://schemas.openxmlformats.org/officeDocument/2006/relationships/image" Target="../media/image168.png"/><Relationship Id="rId12" Type="http://schemas.openxmlformats.org/officeDocument/2006/relationships/image" Target="../media/image173.png"/><Relationship Id="rId17" Type="http://schemas.openxmlformats.org/officeDocument/2006/relationships/image" Target="../media/image178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77.png"/><Relationship Id="rId20" Type="http://schemas.openxmlformats.org/officeDocument/2006/relationships/image" Target="../media/image1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7.png"/><Relationship Id="rId11" Type="http://schemas.openxmlformats.org/officeDocument/2006/relationships/image" Target="../media/image172.png"/><Relationship Id="rId5" Type="http://schemas.openxmlformats.org/officeDocument/2006/relationships/image" Target="../media/image166.png"/><Relationship Id="rId15" Type="http://schemas.openxmlformats.org/officeDocument/2006/relationships/image" Target="../media/image176.png"/><Relationship Id="rId10" Type="http://schemas.openxmlformats.org/officeDocument/2006/relationships/image" Target="../media/image171.png"/><Relationship Id="rId19" Type="http://schemas.openxmlformats.org/officeDocument/2006/relationships/image" Target="../media/image180.png"/><Relationship Id="rId4" Type="http://schemas.openxmlformats.org/officeDocument/2006/relationships/image" Target="../media/image15.png"/><Relationship Id="rId9" Type="http://schemas.openxmlformats.org/officeDocument/2006/relationships/image" Target="../media/image170.png"/><Relationship Id="rId14" Type="http://schemas.openxmlformats.org/officeDocument/2006/relationships/image" Target="../media/image17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/><Relationship Id="rId13" Type="http://schemas.openxmlformats.org/officeDocument/2006/relationships/image" Target="../media/image191.png"/><Relationship Id="rId18" Type="http://schemas.openxmlformats.org/officeDocument/2006/relationships/image" Target="../media/image196.png"/><Relationship Id="rId3" Type="http://schemas.openxmlformats.org/officeDocument/2006/relationships/image" Target="../media/image1.png"/><Relationship Id="rId21" Type="http://schemas.openxmlformats.org/officeDocument/2006/relationships/image" Target="../media/image199.png"/><Relationship Id="rId7" Type="http://schemas.openxmlformats.org/officeDocument/2006/relationships/image" Target="../media/image185.png"/><Relationship Id="rId12" Type="http://schemas.openxmlformats.org/officeDocument/2006/relationships/image" Target="../media/image190.png"/><Relationship Id="rId17" Type="http://schemas.openxmlformats.org/officeDocument/2006/relationships/image" Target="../media/image195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94.png"/><Relationship Id="rId20" Type="http://schemas.openxmlformats.org/officeDocument/2006/relationships/image" Target="../media/image1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4.png"/><Relationship Id="rId11" Type="http://schemas.openxmlformats.org/officeDocument/2006/relationships/image" Target="../media/image189.png"/><Relationship Id="rId5" Type="http://schemas.openxmlformats.org/officeDocument/2006/relationships/image" Target="../media/image183.png"/><Relationship Id="rId15" Type="http://schemas.openxmlformats.org/officeDocument/2006/relationships/image" Target="../media/image193.png"/><Relationship Id="rId10" Type="http://schemas.openxmlformats.org/officeDocument/2006/relationships/image" Target="../media/image188.png"/><Relationship Id="rId19" Type="http://schemas.openxmlformats.org/officeDocument/2006/relationships/image" Target="../media/image197.png"/><Relationship Id="rId4" Type="http://schemas.openxmlformats.org/officeDocument/2006/relationships/image" Target="../media/image37.png"/><Relationship Id="rId9" Type="http://schemas.openxmlformats.org/officeDocument/2006/relationships/image" Target="../media/image187.png"/><Relationship Id="rId14" Type="http://schemas.openxmlformats.org/officeDocument/2006/relationships/image" Target="../media/image19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png"/><Relationship Id="rId13" Type="http://schemas.openxmlformats.org/officeDocument/2006/relationships/image" Target="../media/image208.png"/><Relationship Id="rId18" Type="http://schemas.openxmlformats.org/officeDocument/2006/relationships/image" Target="../media/image213.png"/><Relationship Id="rId26" Type="http://schemas.openxmlformats.org/officeDocument/2006/relationships/image" Target="../media/image199.png"/><Relationship Id="rId3" Type="http://schemas.openxmlformats.org/officeDocument/2006/relationships/image" Target="../media/image1.png"/><Relationship Id="rId21" Type="http://schemas.openxmlformats.org/officeDocument/2006/relationships/image" Target="../media/image216.png"/><Relationship Id="rId7" Type="http://schemas.openxmlformats.org/officeDocument/2006/relationships/image" Target="../media/image202.png"/><Relationship Id="rId12" Type="http://schemas.openxmlformats.org/officeDocument/2006/relationships/image" Target="../media/image207.png"/><Relationship Id="rId17" Type="http://schemas.openxmlformats.org/officeDocument/2006/relationships/image" Target="../media/image212.png"/><Relationship Id="rId25" Type="http://schemas.openxmlformats.org/officeDocument/2006/relationships/image" Target="../media/image220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211.png"/><Relationship Id="rId20" Type="http://schemas.openxmlformats.org/officeDocument/2006/relationships/image" Target="../media/image2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1.png"/><Relationship Id="rId11" Type="http://schemas.openxmlformats.org/officeDocument/2006/relationships/image" Target="../media/image206.png"/><Relationship Id="rId24" Type="http://schemas.openxmlformats.org/officeDocument/2006/relationships/image" Target="../media/image219.png"/><Relationship Id="rId5" Type="http://schemas.openxmlformats.org/officeDocument/2006/relationships/image" Target="../media/image200.png"/><Relationship Id="rId15" Type="http://schemas.openxmlformats.org/officeDocument/2006/relationships/image" Target="../media/image210.png"/><Relationship Id="rId23" Type="http://schemas.openxmlformats.org/officeDocument/2006/relationships/image" Target="../media/image218.png"/><Relationship Id="rId10" Type="http://schemas.openxmlformats.org/officeDocument/2006/relationships/image" Target="../media/image205.png"/><Relationship Id="rId19" Type="http://schemas.openxmlformats.org/officeDocument/2006/relationships/image" Target="../media/image214.png"/><Relationship Id="rId4" Type="http://schemas.openxmlformats.org/officeDocument/2006/relationships/image" Target="../media/image37.png"/><Relationship Id="rId9" Type="http://schemas.openxmlformats.org/officeDocument/2006/relationships/image" Target="../media/image204.png"/><Relationship Id="rId14" Type="http://schemas.openxmlformats.org/officeDocument/2006/relationships/image" Target="../media/image209.png"/><Relationship Id="rId22" Type="http://schemas.openxmlformats.org/officeDocument/2006/relationships/image" Target="../media/image2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4.png"/><Relationship Id="rId13" Type="http://schemas.openxmlformats.org/officeDocument/2006/relationships/image" Target="../media/image229.png"/><Relationship Id="rId18" Type="http://schemas.openxmlformats.org/officeDocument/2006/relationships/image" Target="../media/image234.png"/><Relationship Id="rId3" Type="http://schemas.openxmlformats.org/officeDocument/2006/relationships/image" Target="../media/image1.png"/><Relationship Id="rId7" Type="http://schemas.openxmlformats.org/officeDocument/2006/relationships/image" Target="../media/image223.png"/><Relationship Id="rId12" Type="http://schemas.openxmlformats.org/officeDocument/2006/relationships/image" Target="../media/image228.png"/><Relationship Id="rId17" Type="http://schemas.openxmlformats.org/officeDocument/2006/relationships/image" Target="../media/image233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2.png"/><Relationship Id="rId11" Type="http://schemas.openxmlformats.org/officeDocument/2006/relationships/image" Target="../media/image227.png"/><Relationship Id="rId5" Type="http://schemas.openxmlformats.org/officeDocument/2006/relationships/image" Target="../media/image221.png"/><Relationship Id="rId15" Type="http://schemas.openxmlformats.org/officeDocument/2006/relationships/image" Target="../media/image231.png"/><Relationship Id="rId10" Type="http://schemas.openxmlformats.org/officeDocument/2006/relationships/image" Target="../media/image226.png"/><Relationship Id="rId19" Type="http://schemas.openxmlformats.org/officeDocument/2006/relationships/image" Target="../media/image235.png"/><Relationship Id="rId4" Type="http://schemas.openxmlformats.org/officeDocument/2006/relationships/image" Target="../media/image15.png"/><Relationship Id="rId9" Type="http://schemas.openxmlformats.org/officeDocument/2006/relationships/image" Target="../media/image225.png"/><Relationship Id="rId14" Type="http://schemas.openxmlformats.org/officeDocument/2006/relationships/image" Target="../media/image2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9.png"/><Relationship Id="rId13" Type="http://schemas.openxmlformats.org/officeDocument/2006/relationships/image" Target="../media/image244.png"/><Relationship Id="rId18" Type="http://schemas.openxmlformats.org/officeDocument/2006/relationships/image" Target="../media/image249.png"/><Relationship Id="rId3" Type="http://schemas.openxmlformats.org/officeDocument/2006/relationships/image" Target="../media/image1.png"/><Relationship Id="rId21" Type="http://schemas.openxmlformats.org/officeDocument/2006/relationships/image" Target="../media/image252.png"/><Relationship Id="rId7" Type="http://schemas.openxmlformats.org/officeDocument/2006/relationships/image" Target="../media/image238.png"/><Relationship Id="rId12" Type="http://schemas.openxmlformats.org/officeDocument/2006/relationships/image" Target="../media/image243.png"/><Relationship Id="rId17" Type="http://schemas.openxmlformats.org/officeDocument/2006/relationships/image" Target="../media/image248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47.png"/><Relationship Id="rId20" Type="http://schemas.openxmlformats.org/officeDocument/2006/relationships/image" Target="../media/image2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7.png"/><Relationship Id="rId11" Type="http://schemas.openxmlformats.org/officeDocument/2006/relationships/image" Target="../media/image242.png"/><Relationship Id="rId5" Type="http://schemas.openxmlformats.org/officeDocument/2006/relationships/image" Target="../media/image236.png"/><Relationship Id="rId15" Type="http://schemas.openxmlformats.org/officeDocument/2006/relationships/image" Target="../media/image246.png"/><Relationship Id="rId10" Type="http://schemas.openxmlformats.org/officeDocument/2006/relationships/image" Target="../media/image241.png"/><Relationship Id="rId19" Type="http://schemas.openxmlformats.org/officeDocument/2006/relationships/image" Target="../media/image250.png"/><Relationship Id="rId4" Type="http://schemas.openxmlformats.org/officeDocument/2006/relationships/image" Target="../media/image6.png"/><Relationship Id="rId9" Type="http://schemas.openxmlformats.org/officeDocument/2006/relationships/image" Target="../media/image240.png"/><Relationship Id="rId14" Type="http://schemas.openxmlformats.org/officeDocument/2006/relationships/image" Target="../media/image2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6858000"/>
          </a:xfrm>
          <a:prstGeom prst="rect">
            <a:avLst/>
          </a:prstGeom>
        </p:spPr>
      </p:pic>
      <p:pic>
        <p:nvPicPr>
          <p:cNvPr id="6" name="SK-1-img-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7900" y="4702373"/>
            <a:ext cx="1084362" cy="381000"/>
          </a:xfrm>
          <a:prstGeom prst="rect">
            <a:avLst/>
          </a:prstGeom>
        </p:spPr>
      </p:pic>
      <p:pic>
        <p:nvPicPr>
          <p:cNvPr id="7" name="SK-1-img-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8012" y="4769048"/>
            <a:ext cx="1911251" cy="247650"/>
          </a:xfrm>
          <a:prstGeom prst="rect">
            <a:avLst/>
          </a:prstGeom>
        </p:spPr>
      </p:pic>
      <p:pic>
        <p:nvPicPr>
          <p:cNvPr id="8" name="SK-1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7900" y="5464373"/>
            <a:ext cx="762000" cy="38100"/>
          </a:xfrm>
          <a:prstGeom prst="rect">
            <a:avLst/>
          </a:prstGeom>
        </p:spPr>
      </p:pic>
      <p:sp>
        <p:nvSpPr>
          <p:cNvPr id="9" name="SK-1-text-8"/>
          <p:cNvSpPr/>
          <p:nvPr/>
        </p:nvSpPr>
        <p:spPr>
          <a:xfrm>
            <a:off x="6057900" y="692051"/>
            <a:ext cx="4991100" cy="200025"/>
          </a:xfrm>
          <a:prstGeom prst="rect">
            <a:avLst/>
          </a:prstGeom>
          <a:solidFill>
            <a:schemeClr val="accent2"/>
          </a:solidFill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200" b="1" kern="0" spc="120" dirty="0">
                <a:solidFill>
                  <a:schemeClr val="bg1"/>
                </a:solidFill>
              </a:rPr>
              <a:t>  BRADFORD VTS TEACHING DECK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SK-1-text-9"/>
          <p:cNvSpPr/>
          <p:nvPr/>
        </p:nvSpPr>
        <p:spPr>
          <a:xfrm>
            <a:off x="6343650" y="1784152"/>
            <a:ext cx="58483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endParaRPr lang="en-US" sz="1200" dirty="0"/>
          </a:p>
        </p:txBody>
      </p:sp>
      <p:sp>
        <p:nvSpPr>
          <p:cNvPr id="11" name="SK-1-text-10"/>
          <p:cNvSpPr/>
          <p:nvPr/>
        </p:nvSpPr>
        <p:spPr>
          <a:xfrm>
            <a:off x="6057900" y="2584252"/>
            <a:ext cx="5562600" cy="10894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4290"/>
              </a:lnSpc>
              <a:buNone/>
            </a:pPr>
            <a:r>
              <a:rPr lang="en-US" sz="3900" b="1" dirty="0">
                <a:solidFill>
                  <a:srgbClr val="2C3E50"/>
                </a:solidFill>
              </a:rPr>
              <a:t>Complementary and Alternative Medicine</a:t>
            </a:r>
            <a:endParaRPr lang="en-US" sz="3900" dirty="0"/>
          </a:p>
        </p:txBody>
      </p:sp>
      <p:sp>
        <p:nvSpPr>
          <p:cNvPr id="12" name="SK-1-text-11"/>
          <p:cNvSpPr/>
          <p:nvPr/>
        </p:nvSpPr>
        <p:spPr>
          <a:xfrm>
            <a:off x="6057900" y="3902273"/>
            <a:ext cx="61341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dirty="0">
                <a:solidFill>
                  <a:srgbClr val="2C3E50">
                    <a:alpha val="90000"/>
                  </a:srgbClr>
                </a:solidFill>
              </a:rPr>
              <a:t>An Evidence-Based Overview for GP Trainees</a:t>
            </a:r>
            <a:endParaRPr lang="en-US" sz="1800" dirty="0"/>
          </a:p>
        </p:txBody>
      </p:sp>
      <p:sp>
        <p:nvSpPr>
          <p:cNvPr id="13" name="SK-1-text-12"/>
          <p:cNvSpPr/>
          <p:nvPr/>
        </p:nvSpPr>
        <p:spPr>
          <a:xfrm>
            <a:off x="6210300" y="4702373"/>
            <a:ext cx="1402398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D4AF37"/>
                </a:solidFill>
              </a:rPr>
              <a:t>MAY 2026</a:t>
            </a:r>
            <a:endParaRPr lang="en-US" sz="1200" dirty="0"/>
          </a:p>
        </p:txBody>
      </p:sp>
      <p:sp>
        <p:nvSpPr>
          <p:cNvPr id="14" name="SK-1-text-13"/>
          <p:cNvSpPr/>
          <p:nvPr/>
        </p:nvSpPr>
        <p:spPr>
          <a:xfrm>
            <a:off x="7428012" y="4769048"/>
            <a:ext cx="4450080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B5B"/>
                </a:solidFill>
              </a:rPr>
              <a:t>Teaching Deck — ST1-ST3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" y="76200"/>
            <a:ext cx="11811000" cy="733425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038225"/>
            <a:ext cx="11239500" cy="2028825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1298228"/>
            <a:ext cx="166688" cy="137220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50" y="3295650"/>
            <a:ext cx="5476875" cy="3257550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375" y="4072979"/>
            <a:ext cx="333375" cy="266700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8875" y="3295650"/>
            <a:ext cx="5476875" cy="3257550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7000" y="3820567"/>
            <a:ext cx="333375" cy="266700"/>
          </a:xfrm>
          <a:prstGeom prst="rect">
            <a:avLst/>
          </a:prstGeom>
        </p:spPr>
      </p:pic>
      <p:pic>
        <p:nvPicPr>
          <p:cNvPr id="11" name="SK-2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77000" y="5685234"/>
            <a:ext cx="5000625" cy="352425"/>
          </a:xfrm>
          <a:prstGeom prst="rect">
            <a:avLst/>
          </a:prstGeom>
        </p:spPr>
      </p:pic>
      <p:pic>
        <p:nvPicPr>
          <p:cNvPr id="12" name="SK-2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19875" y="5792837"/>
            <a:ext cx="166688" cy="137220"/>
          </a:xfrm>
          <a:prstGeom prst="rect">
            <a:avLst/>
          </a:prstGeom>
        </p:spPr>
      </p:pic>
      <p:sp>
        <p:nvSpPr>
          <p:cNvPr id="13" name="SK-2-text-12"/>
          <p:cNvSpPr/>
          <p:nvPr/>
        </p:nvSpPr>
        <p:spPr>
          <a:xfrm>
            <a:off x="476250" y="190500"/>
            <a:ext cx="11239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005B5B"/>
                </a:solidFill>
              </a:rPr>
              <a:t>BRADFORD VTS | CAM OVERVIEW</a:t>
            </a:r>
            <a:endParaRPr lang="en-US" sz="900" dirty="0"/>
          </a:p>
        </p:txBody>
      </p:sp>
      <p:sp>
        <p:nvSpPr>
          <p:cNvPr id="14" name="SK-2-text-13"/>
          <p:cNvSpPr/>
          <p:nvPr/>
        </p:nvSpPr>
        <p:spPr>
          <a:xfrm>
            <a:off x="476250" y="381000"/>
            <a:ext cx="112395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C3E50"/>
                </a:solidFill>
              </a:rPr>
              <a:t>WHAT IS CAM?</a:t>
            </a:r>
            <a:endParaRPr lang="en-US" sz="1650" dirty="0"/>
          </a:p>
        </p:txBody>
      </p:sp>
      <p:sp>
        <p:nvSpPr>
          <p:cNvPr id="15" name="SK-2-text-14"/>
          <p:cNvSpPr/>
          <p:nvPr/>
        </p:nvSpPr>
        <p:spPr>
          <a:xfrm>
            <a:off x="1023938" y="1266825"/>
            <a:ext cx="16002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5B5B"/>
                </a:solidFill>
              </a:rPr>
              <a:t>DEFINITION</a:t>
            </a:r>
            <a:endParaRPr lang="en-US" sz="1050" dirty="0"/>
          </a:p>
        </p:txBody>
      </p:sp>
      <p:sp>
        <p:nvSpPr>
          <p:cNvPr id="16" name="SK-2-text-15"/>
          <p:cNvSpPr/>
          <p:nvPr/>
        </p:nvSpPr>
        <p:spPr>
          <a:xfrm>
            <a:off x="762000" y="1581150"/>
            <a:ext cx="10668000" cy="9429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i="1" dirty="0">
                <a:solidFill>
                  <a:srgbClr val="2C3E50"/>
                </a:solidFill>
              </a:rPr>
              <a:t>"A broad domain of healing resources that encompasses all health systems, modalities, and practices and their accompanying theories and beliefs, other than those intrinsic to the politically dominant health systems of a particular society or culture in a given historical period."</a:t>
            </a:r>
            <a:endParaRPr lang="en-US" sz="1650" dirty="0"/>
          </a:p>
        </p:txBody>
      </p:sp>
      <p:sp>
        <p:nvSpPr>
          <p:cNvPr id="17" name="SK-2-text-16"/>
          <p:cNvSpPr/>
          <p:nvPr/>
        </p:nvSpPr>
        <p:spPr>
          <a:xfrm>
            <a:off x="762000" y="2638425"/>
            <a:ext cx="10668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7F8C8D"/>
                </a:solidFill>
              </a:rPr>
              <a:t>— Cochrane Collaboration</a:t>
            </a:r>
            <a:endParaRPr lang="en-US" sz="1050" dirty="0"/>
          </a:p>
        </p:txBody>
      </p:sp>
      <p:sp>
        <p:nvSpPr>
          <p:cNvPr id="18" name="SK-2-text-17"/>
          <p:cNvSpPr/>
          <p:nvPr/>
        </p:nvSpPr>
        <p:spPr>
          <a:xfrm>
            <a:off x="1190625" y="4063454"/>
            <a:ext cx="29718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B5B"/>
                </a:solidFill>
              </a:rPr>
              <a:t>Complementary</a:t>
            </a:r>
            <a:endParaRPr lang="en-US" sz="1500" dirty="0"/>
          </a:p>
        </p:txBody>
      </p:sp>
      <p:sp>
        <p:nvSpPr>
          <p:cNvPr id="19" name="SK-2-text-18"/>
          <p:cNvSpPr/>
          <p:nvPr/>
        </p:nvSpPr>
        <p:spPr>
          <a:xfrm>
            <a:off x="714375" y="4501604"/>
            <a:ext cx="8595360" cy="2437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2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Used </a:t>
            </a:r>
            <a:r>
              <a:rPr lang="en-US" sz="1200" b="1" dirty="0">
                <a:solidFill>
                  <a:srgbClr val="2C3E50"/>
                </a:solidFill>
              </a:rPr>
              <a:t>alongside</a:t>
            </a:r>
            <a:r>
              <a:rPr lang="en-US" sz="1200" dirty="0">
                <a:solidFill>
                  <a:srgbClr val="2C3E50"/>
                </a:solidFill>
              </a:rPr>
              <a:t> conventional medical treatments.</a:t>
            </a:r>
            <a:endParaRPr lang="en-US" sz="1200" dirty="0"/>
          </a:p>
        </p:txBody>
      </p:sp>
      <p:sp>
        <p:nvSpPr>
          <p:cNvPr id="20" name="SK-2-text-19"/>
          <p:cNvSpPr/>
          <p:nvPr/>
        </p:nvSpPr>
        <p:spPr>
          <a:xfrm>
            <a:off x="952500" y="4859685"/>
            <a:ext cx="85344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Aims to enhance wellbeing or manage side effects.</a:t>
            </a:r>
            <a:endParaRPr lang="en-US" sz="1200" dirty="0"/>
          </a:p>
        </p:txBody>
      </p:sp>
      <p:sp>
        <p:nvSpPr>
          <p:cNvPr id="21" name="SK-2-text-20"/>
          <p:cNvSpPr/>
          <p:nvPr/>
        </p:nvSpPr>
        <p:spPr>
          <a:xfrm>
            <a:off x="952500" y="5168205"/>
            <a:ext cx="10101943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Example: Acupuncture used with analgesia for chronic pain.</a:t>
            </a:r>
            <a:endParaRPr lang="en-US" sz="1200" dirty="0"/>
          </a:p>
        </p:txBody>
      </p:sp>
      <p:sp>
        <p:nvSpPr>
          <p:cNvPr id="22" name="SK-2-text-21"/>
          <p:cNvSpPr/>
          <p:nvPr/>
        </p:nvSpPr>
        <p:spPr>
          <a:xfrm>
            <a:off x="952500" y="5476726"/>
            <a:ext cx="9056914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Generally supportive and integrated into care plans.</a:t>
            </a:r>
            <a:endParaRPr lang="en-US" sz="1200" dirty="0"/>
          </a:p>
        </p:txBody>
      </p:sp>
      <p:sp>
        <p:nvSpPr>
          <p:cNvPr id="23" name="SK-2-text-22"/>
          <p:cNvSpPr/>
          <p:nvPr/>
        </p:nvSpPr>
        <p:spPr>
          <a:xfrm>
            <a:off x="6953250" y="3811042"/>
            <a:ext cx="25146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B03A2E"/>
                </a:solidFill>
              </a:rPr>
              <a:t>Alternative</a:t>
            </a:r>
            <a:endParaRPr lang="en-US" sz="1500" dirty="0"/>
          </a:p>
        </p:txBody>
      </p:sp>
      <p:sp>
        <p:nvSpPr>
          <p:cNvPr id="24" name="SK-2-text-23"/>
          <p:cNvSpPr/>
          <p:nvPr/>
        </p:nvSpPr>
        <p:spPr>
          <a:xfrm>
            <a:off x="6477000" y="4249192"/>
            <a:ext cx="5715000" cy="2437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2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Used </a:t>
            </a:r>
            <a:r>
              <a:rPr lang="en-US" sz="1200" b="1" dirty="0">
                <a:solidFill>
                  <a:srgbClr val="2C3E50"/>
                </a:solidFill>
              </a:rPr>
              <a:t>instead of</a:t>
            </a:r>
            <a:r>
              <a:rPr lang="en-US" sz="1200" dirty="0">
                <a:solidFill>
                  <a:srgbClr val="2C3E50"/>
                </a:solidFill>
              </a:rPr>
              <a:t> conventional medical treatments.</a:t>
            </a:r>
            <a:endParaRPr lang="en-US" sz="1200" dirty="0"/>
          </a:p>
        </p:txBody>
      </p:sp>
      <p:sp>
        <p:nvSpPr>
          <p:cNvPr id="25" name="SK-2-text-24"/>
          <p:cNvSpPr/>
          <p:nvPr/>
        </p:nvSpPr>
        <p:spPr>
          <a:xfrm>
            <a:off x="6715125" y="4607272"/>
            <a:ext cx="5476875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Replaces evidence-based orthodox medicine.</a:t>
            </a:r>
            <a:endParaRPr lang="en-US" sz="1200" dirty="0"/>
          </a:p>
        </p:txBody>
      </p:sp>
      <p:sp>
        <p:nvSpPr>
          <p:cNvPr id="26" name="SK-2-text-25"/>
          <p:cNvSpPr/>
          <p:nvPr/>
        </p:nvSpPr>
        <p:spPr>
          <a:xfrm>
            <a:off x="6715125" y="4915793"/>
            <a:ext cx="5476875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Example: Using homeopathy for cancer instead of chemotherapy.</a:t>
            </a:r>
            <a:endParaRPr lang="en-US" sz="1200" dirty="0"/>
          </a:p>
        </p:txBody>
      </p:sp>
      <p:sp>
        <p:nvSpPr>
          <p:cNvPr id="27" name="SK-2-text-26"/>
          <p:cNvSpPr/>
          <p:nvPr/>
        </p:nvSpPr>
        <p:spPr>
          <a:xfrm>
            <a:off x="6715125" y="5224314"/>
            <a:ext cx="5476875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C3E50"/>
                </a:solidFill>
              </a:rPr>
              <a:t>High-risk: May lead to dangerous delays in diagnosis/treatment.</a:t>
            </a:r>
            <a:endParaRPr lang="en-US" sz="1200" dirty="0"/>
          </a:p>
        </p:txBody>
      </p:sp>
      <p:sp>
        <p:nvSpPr>
          <p:cNvPr id="28" name="SK-2-text-27"/>
          <p:cNvSpPr/>
          <p:nvPr/>
        </p:nvSpPr>
        <p:spPr>
          <a:xfrm>
            <a:off x="6881813" y="5761434"/>
            <a:ext cx="531018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9A7D0A"/>
                </a:solidFill>
              </a:rPr>
              <a:t>GPs must distinguish these carefully to ensure patient safety.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52400"/>
            <a:ext cx="11430000" cy="733425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038225"/>
            <a:ext cx="5595938" cy="2790825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28725"/>
            <a:ext cx="5214938" cy="323850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255365"/>
            <a:ext cx="214313" cy="175320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1695450"/>
            <a:ext cx="2536031" cy="914400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50406" y="1695450"/>
            <a:ext cx="2536031" cy="914400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4019550"/>
            <a:ext cx="5595938" cy="2166938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210050"/>
            <a:ext cx="5214938" cy="323850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4236690"/>
            <a:ext cx="214313" cy="175320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4724400"/>
            <a:ext cx="5214938" cy="971550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5063" y="1038225"/>
            <a:ext cx="5595938" cy="2497931"/>
          </a:xfrm>
          <a:prstGeom prst="rect">
            <a:avLst/>
          </a:prstGeom>
        </p:spPr>
      </p:pic>
      <p:pic>
        <p:nvPicPr>
          <p:cNvPr id="14" name="SK-3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05563" y="1228725"/>
            <a:ext cx="5214938" cy="323850"/>
          </a:xfrm>
          <a:prstGeom prst="rect">
            <a:avLst/>
          </a:prstGeom>
        </p:spPr>
      </p:pic>
      <p:pic>
        <p:nvPicPr>
          <p:cNvPr id="15" name="SK-3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5563" y="1255365"/>
            <a:ext cx="214313" cy="175320"/>
          </a:xfrm>
          <a:prstGeom prst="rect">
            <a:avLst/>
          </a:prstGeom>
        </p:spPr>
      </p:pic>
      <p:pic>
        <p:nvPicPr>
          <p:cNvPr id="16" name="SK-3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15063" y="3688556"/>
            <a:ext cx="5595938" cy="2497931"/>
          </a:xfrm>
          <a:prstGeom prst="rect">
            <a:avLst/>
          </a:prstGeom>
        </p:spPr>
      </p:pic>
      <p:pic>
        <p:nvPicPr>
          <p:cNvPr id="17" name="SK-3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05563" y="3879056"/>
            <a:ext cx="5214938" cy="323850"/>
          </a:xfrm>
          <a:prstGeom prst="rect">
            <a:avLst/>
          </a:prstGeom>
        </p:spPr>
      </p:pic>
      <p:pic>
        <p:nvPicPr>
          <p:cNvPr id="18" name="SK-3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05563" y="3905696"/>
            <a:ext cx="214313" cy="175320"/>
          </a:xfrm>
          <a:prstGeom prst="rect">
            <a:avLst/>
          </a:prstGeom>
        </p:spPr>
      </p:pic>
      <p:pic>
        <p:nvPicPr>
          <p:cNvPr id="19" name="SK-3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05563" y="4345781"/>
            <a:ext cx="1643063" cy="914400"/>
          </a:xfrm>
          <a:prstGeom prst="rect">
            <a:avLst/>
          </a:prstGeom>
        </p:spPr>
      </p:pic>
      <p:pic>
        <p:nvPicPr>
          <p:cNvPr id="20" name="SK-3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191500" y="4345781"/>
            <a:ext cx="1643063" cy="914400"/>
          </a:xfrm>
          <a:prstGeom prst="rect">
            <a:avLst/>
          </a:prstGeom>
        </p:spPr>
      </p:pic>
      <p:pic>
        <p:nvPicPr>
          <p:cNvPr id="21" name="SK-3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977438" y="4345781"/>
            <a:ext cx="1643063" cy="914400"/>
          </a:xfrm>
          <a:prstGeom prst="rect">
            <a:avLst/>
          </a:prstGeom>
        </p:spPr>
      </p:pic>
      <p:pic>
        <p:nvPicPr>
          <p:cNvPr id="22" name="SK-3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05563" y="5468243"/>
            <a:ext cx="154781" cy="125760"/>
          </a:xfrm>
          <a:prstGeom prst="rect">
            <a:avLst/>
          </a:prstGeom>
        </p:spPr>
      </p:pic>
      <p:pic>
        <p:nvPicPr>
          <p:cNvPr id="23" name="SK-3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81000" y="6338888"/>
            <a:ext cx="11430000" cy="419100"/>
          </a:xfrm>
          <a:prstGeom prst="rect">
            <a:avLst/>
          </a:prstGeom>
        </p:spPr>
      </p:pic>
      <p:pic>
        <p:nvPicPr>
          <p:cNvPr id="24" name="SK-3-img-23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71500" y="6453188"/>
            <a:ext cx="238125" cy="190500"/>
          </a:xfrm>
          <a:prstGeom prst="rect">
            <a:avLst/>
          </a:prstGeom>
        </p:spPr>
      </p:pic>
      <p:pic>
        <p:nvPicPr>
          <p:cNvPr id="25" name="SK-3-img-24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582275" y="6434138"/>
            <a:ext cx="1038225" cy="228600"/>
          </a:xfrm>
          <a:prstGeom prst="rect">
            <a:avLst/>
          </a:prstGeom>
        </p:spPr>
      </p:pic>
      <p:sp>
        <p:nvSpPr>
          <p:cNvPr id="26" name="SK-3-text-25"/>
          <p:cNvSpPr/>
          <p:nvPr/>
        </p:nvSpPr>
        <p:spPr>
          <a:xfrm>
            <a:off x="666750" y="266700"/>
            <a:ext cx="10858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005B5B"/>
                </a:solidFill>
              </a:rPr>
              <a:t>BRADFORD VTS | CAM OVERVIEW</a:t>
            </a:r>
            <a:endParaRPr lang="en-US" sz="900" dirty="0"/>
          </a:p>
        </p:txBody>
      </p:sp>
      <p:sp>
        <p:nvSpPr>
          <p:cNvPr id="27" name="SK-3-text-26"/>
          <p:cNvSpPr/>
          <p:nvPr/>
        </p:nvSpPr>
        <p:spPr>
          <a:xfrm>
            <a:off x="666750" y="457200"/>
            <a:ext cx="108585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C3E50"/>
                </a:solidFill>
              </a:rPr>
              <a:t>Why It Matters and Usage Data</a:t>
            </a:r>
            <a:endParaRPr lang="en-US" sz="1650" dirty="0"/>
          </a:p>
        </p:txBody>
      </p:sp>
      <p:sp>
        <p:nvSpPr>
          <p:cNvPr id="28" name="SK-3-text-27"/>
          <p:cNvSpPr/>
          <p:nvPr/>
        </p:nvSpPr>
        <p:spPr>
          <a:xfrm>
            <a:off x="900113" y="1228725"/>
            <a:ext cx="34747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B5B"/>
                </a:solidFill>
              </a:rPr>
              <a:t>UK USAGE PREVALENCE</a:t>
            </a:r>
            <a:endParaRPr lang="en-US" sz="1200" dirty="0"/>
          </a:p>
        </p:txBody>
      </p:sp>
      <p:sp>
        <p:nvSpPr>
          <p:cNvPr id="29" name="SK-3-text-28"/>
          <p:cNvSpPr/>
          <p:nvPr/>
        </p:nvSpPr>
        <p:spPr>
          <a:xfrm>
            <a:off x="714375" y="1838325"/>
            <a:ext cx="2250281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2C3E50"/>
                </a:solidFill>
              </a:rPr>
              <a:t>1 in 4</a:t>
            </a:r>
            <a:endParaRPr lang="en-US" sz="2100" dirty="0"/>
          </a:p>
        </p:txBody>
      </p:sp>
      <p:sp>
        <p:nvSpPr>
          <p:cNvPr id="30" name="SK-3-text-29"/>
          <p:cNvSpPr/>
          <p:nvPr/>
        </p:nvSpPr>
        <p:spPr>
          <a:xfrm>
            <a:off x="1387078" y="2295525"/>
            <a:ext cx="904875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5D6D7E"/>
                </a:solidFill>
              </a:rPr>
              <a:t>Adults (Lifetime)</a:t>
            </a:r>
            <a:endParaRPr lang="en-US" sz="900" dirty="0"/>
          </a:p>
        </p:txBody>
      </p:sp>
      <p:sp>
        <p:nvSpPr>
          <p:cNvPr id="31" name="SK-3-text-30"/>
          <p:cNvSpPr/>
          <p:nvPr/>
        </p:nvSpPr>
        <p:spPr>
          <a:xfrm>
            <a:off x="3393281" y="1838325"/>
            <a:ext cx="2250281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2C3E50"/>
                </a:solidFill>
              </a:rPr>
              <a:t>11%</a:t>
            </a:r>
            <a:endParaRPr lang="en-US" sz="2100" dirty="0"/>
          </a:p>
        </p:txBody>
      </p:sp>
      <p:sp>
        <p:nvSpPr>
          <p:cNvPr id="32" name="SK-3-text-31"/>
          <p:cNvSpPr/>
          <p:nvPr/>
        </p:nvSpPr>
        <p:spPr>
          <a:xfrm>
            <a:off x="3937397" y="2295525"/>
            <a:ext cx="116205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5D6D7E"/>
                </a:solidFill>
              </a:rPr>
              <a:t>Annual Consultations</a:t>
            </a:r>
            <a:endParaRPr lang="en-US" sz="900" dirty="0"/>
          </a:p>
        </p:txBody>
      </p:sp>
      <p:sp>
        <p:nvSpPr>
          <p:cNvPr id="33" name="SK-3-text-32"/>
          <p:cNvSpPr/>
          <p:nvPr/>
        </p:nvSpPr>
        <p:spPr>
          <a:xfrm>
            <a:off x="809625" y="2752725"/>
            <a:ext cx="6821187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</a:rPr>
              <a:t>More popular in women (40%) than men (27%)</a:t>
            </a:r>
            <a:endParaRPr lang="en-US" sz="1050" dirty="0"/>
          </a:p>
        </p:txBody>
      </p:sp>
      <p:sp>
        <p:nvSpPr>
          <p:cNvPr id="34" name="SK-3-text-33"/>
          <p:cNvSpPr/>
          <p:nvPr/>
        </p:nvSpPr>
        <p:spPr>
          <a:xfrm>
            <a:off x="809625" y="3048000"/>
            <a:ext cx="615943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</a:rPr>
              <a:t>Higher usage in patients aged 35+ years</a:t>
            </a:r>
            <a:endParaRPr lang="en-US" sz="1050" dirty="0"/>
          </a:p>
        </p:txBody>
      </p:sp>
      <p:sp>
        <p:nvSpPr>
          <p:cNvPr id="35" name="SK-3-text-34"/>
          <p:cNvSpPr/>
          <p:nvPr/>
        </p:nvSpPr>
        <p:spPr>
          <a:xfrm>
            <a:off x="809625" y="3343275"/>
            <a:ext cx="5497673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</a:rPr>
              <a:t>Concentrated in South and West of UK</a:t>
            </a:r>
            <a:endParaRPr lang="en-US" sz="1050" dirty="0"/>
          </a:p>
        </p:txBody>
      </p:sp>
      <p:sp>
        <p:nvSpPr>
          <p:cNvPr id="36" name="SK-3-text-35"/>
          <p:cNvSpPr/>
          <p:nvPr/>
        </p:nvSpPr>
        <p:spPr>
          <a:xfrm>
            <a:off x="900113" y="4210050"/>
            <a:ext cx="34747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B5B"/>
                </a:solidFill>
              </a:rPr>
              <a:t>CLINICAL FOCUS AREA</a:t>
            </a:r>
            <a:endParaRPr lang="en-US" sz="1200" dirty="0"/>
          </a:p>
        </p:txBody>
      </p:sp>
      <p:sp>
        <p:nvSpPr>
          <p:cNvPr id="37" name="SK-3-text-36"/>
          <p:cNvSpPr/>
          <p:nvPr/>
        </p:nvSpPr>
        <p:spPr>
          <a:xfrm>
            <a:off x="714375" y="4867275"/>
            <a:ext cx="492918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FFFFFF"/>
                </a:solidFill>
              </a:rPr>
              <a:t>88%</a:t>
            </a:r>
            <a:endParaRPr lang="en-US" sz="2400" dirty="0"/>
          </a:p>
        </p:txBody>
      </p:sp>
      <p:sp>
        <p:nvSpPr>
          <p:cNvPr id="38" name="SK-3-text-37"/>
          <p:cNvSpPr/>
          <p:nvPr/>
        </p:nvSpPr>
        <p:spPr>
          <a:xfrm>
            <a:off x="1531144" y="5372100"/>
            <a:ext cx="3295650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975" dirty="0">
                <a:solidFill>
                  <a:srgbClr val="FFFFFF">
                    <a:alpha val="90000"/>
                  </a:srgbClr>
                </a:solidFill>
              </a:rPr>
              <a:t>of CAM consultations are for Musculoskeletal problems</a:t>
            </a:r>
            <a:endParaRPr lang="en-US" sz="975" dirty="0"/>
          </a:p>
        </p:txBody>
      </p:sp>
      <p:sp>
        <p:nvSpPr>
          <p:cNvPr id="39" name="SK-3-text-38"/>
          <p:cNvSpPr/>
          <p:nvPr/>
        </p:nvSpPr>
        <p:spPr>
          <a:xfrm>
            <a:off x="571500" y="5810250"/>
            <a:ext cx="5214938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975" i="1" dirty="0">
                <a:solidFill>
                  <a:srgbClr val="5D6D7E"/>
                </a:solidFill>
              </a:rPr>
              <a:t>38% of patients use multiple CAM forms simultaneously</a:t>
            </a:r>
            <a:endParaRPr lang="en-US" sz="975" dirty="0"/>
          </a:p>
        </p:txBody>
      </p:sp>
      <p:sp>
        <p:nvSpPr>
          <p:cNvPr id="40" name="SK-3-text-39"/>
          <p:cNvSpPr/>
          <p:nvPr/>
        </p:nvSpPr>
        <p:spPr>
          <a:xfrm>
            <a:off x="6734175" y="1228725"/>
            <a:ext cx="384048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B5B"/>
                </a:solidFill>
              </a:rPr>
              <a:t>WHY PATIENTS SEEK CAM</a:t>
            </a:r>
            <a:endParaRPr lang="en-US" sz="1200" dirty="0"/>
          </a:p>
        </p:txBody>
      </p:sp>
      <p:sp>
        <p:nvSpPr>
          <p:cNvPr id="41" name="SK-3-text-40"/>
          <p:cNvSpPr/>
          <p:nvPr/>
        </p:nvSpPr>
        <p:spPr>
          <a:xfrm>
            <a:off x="6643688" y="1743075"/>
            <a:ext cx="5548313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</a:rPr>
              <a:t>Chronic conditions poorly managed by conventional medicine</a:t>
            </a:r>
            <a:endParaRPr lang="en-US" sz="1050" dirty="0"/>
          </a:p>
        </p:txBody>
      </p:sp>
      <p:sp>
        <p:nvSpPr>
          <p:cNvPr id="42" name="SK-3-text-41"/>
          <p:cNvSpPr/>
          <p:nvPr/>
        </p:nvSpPr>
        <p:spPr>
          <a:xfrm>
            <a:off x="6643688" y="2038350"/>
            <a:ext cx="5548313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</a:rPr>
              <a:t>Seeking holistic, person-centred care and longer consultations</a:t>
            </a:r>
            <a:endParaRPr lang="en-US" sz="1050" dirty="0"/>
          </a:p>
        </p:txBody>
      </p:sp>
      <p:sp>
        <p:nvSpPr>
          <p:cNvPr id="43" name="SK-3-text-42"/>
          <p:cNvSpPr/>
          <p:nvPr/>
        </p:nvSpPr>
        <p:spPr>
          <a:xfrm>
            <a:off x="6643688" y="2333625"/>
            <a:ext cx="5548313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</a:rPr>
              <a:t>Avoiding side effects from orthodox pharmacological drugs</a:t>
            </a:r>
            <a:endParaRPr lang="en-US" sz="1050" dirty="0"/>
          </a:p>
        </p:txBody>
      </p:sp>
      <p:sp>
        <p:nvSpPr>
          <p:cNvPr id="44" name="SK-3-text-43"/>
          <p:cNvSpPr/>
          <p:nvPr/>
        </p:nvSpPr>
        <p:spPr>
          <a:xfrm>
            <a:off x="6643688" y="2628900"/>
            <a:ext cx="5548313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</a:rPr>
              <a:t>Desire for greater personal control over health decisions</a:t>
            </a:r>
            <a:endParaRPr lang="en-US" sz="1050" dirty="0"/>
          </a:p>
        </p:txBody>
      </p:sp>
      <p:sp>
        <p:nvSpPr>
          <p:cNvPr id="45" name="SK-3-text-44"/>
          <p:cNvSpPr/>
          <p:nvPr/>
        </p:nvSpPr>
        <p:spPr>
          <a:xfrm>
            <a:off x="6734175" y="3879056"/>
            <a:ext cx="42062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B5B"/>
                </a:solidFill>
              </a:rPr>
              <a:t>GPS AND CAM INVOLVEMENT</a:t>
            </a:r>
            <a:endParaRPr lang="en-US" sz="1200" dirty="0"/>
          </a:p>
        </p:txBody>
      </p:sp>
      <p:sp>
        <p:nvSpPr>
          <p:cNvPr id="46" name="SK-3-text-45"/>
          <p:cNvSpPr/>
          <p:nvPr/>
        </p:nvSpPr>
        <p:spPr>
          <a:xfrm>
            <a:off x="6548438" y="4488656"/>
            <a:ext cx="1357313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2C3E50"/>
                </a:solidFill>
              </a:rPr>
              <a:t>45%</a:t>
            </a:r>
            <a:endParaRPr lang="en-US" sz="2100" dirty="0"/>
          </a:p>
        </p:txBody>
      </p:sp>
      <p:sp>
        <p:nvSpPr>
          <p:cNvPr id="47" name="SK-3-text-46"/>
          <p:cNvSpPr/>
          <p:nvPr/>
        </p:nvSpPr>
        <p:spPr>
          <a:xfrm>
            <a:off x="6636544" y="4945856"/>
            <a:ext cx="11811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5D6D7E"/>
                </a:solidFill>
              </a:rPr>
              <a:t>Endorse/Recommend</a:t>
            </a:r>
            <a:endParaRPr lang="en-US" sz="900" dirty="0"/>
          </a:p>
        </p:txBody>
      </p:sp>
      <p:sp>
        <p:nvSpPr>
          <p:cNvPr id="48" name="SK-3-text-47"/>
          <p:cNvSpPr/>
          <p:nvPr/>
        </p:nvSpPr>
        <p:spPr>
          <a:xfrm>
            <a:off x="8334375" y="4488656"/>
            <a:ext cx="1357313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2C3E50"/>
                </a:solidFill>
              </a:rPr>
              <a:t>21%</a:t>
            </a:r>
            <a:endParaRPr lang="en-US" sz="2100" dirty="0"/>
          </a:p>
        </p:txBody>
      </p:sp>
      <p:sp>
        <p:nvSpPr>
          <p:cNvPr id="49" name="SK-3-text-48"/>
          <p:cNvSpPr/>
          <p:nvPr/>
        </p:nvSpPr>
        <p:spPr>
          <a:xfrm>
            <a:off x="8427244" y="4945856"/>
            <a:ext cx="1171575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5D6D7E"/>
                </a:solidFill>
              </a:rPr>
              <a:t>Refer to Practitioners</a:t>
            </a:r>
            <a:endParaRPr lang="en-US" sz="900" dirty="0"/>
          </a:p>
        </p:txBody>
      </p:sp>
      <p:sp>
        <p:nvSpPr>
          <p:cNvPr id="50" name="SK-3-text-49"/>
          <p:cNvSpPr/>
          <p:nvPr/>
        </p:nvSpPr>
        <p:spPr>
          <a:xfrm>
            <a:off x="10120313" y="4488656"/>
            <a:ext cx="1357313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2C3E50"/>
                </a:solidFill>
              </a:rPr>
              <a:t>10%</a:t>
            </a:r>
            <a:endParaRPr lang="en-US" sz="2100" dirty="0"/>
          </a:p>
        </p:txBody>
      </p:sp>
      <p:sp>
        <p:nvSpPr>
          <p:cNvPr id="51" name="SK-3-text-50"/>
          <p:cNvSpPr/>
          <p:nvPr/>
        </p:nvSpPr>
        <p:spPr>
          <a:xfrm>
            <a:off x="10417969" y="4945856"/>
            <a:ext cx="7620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5D6D7E"/>
                </a:solidFill>
              </a:rPr>
              <a:t>Practise CAM</a:t>
            </a:r>
            <a:endParaRPr lang="en-US" sz="900" dirty="0"/>
          </a:p>
        </p:txBody>
      </p:sp>
      <p:sp>
        <p:nvSpPr>
          <p:cNvPr id="52" name="SK-3-text-51"/>
          <p:cNvSpPr/>
          <p:nvPr/>
        </p:nvSpPr>
        <p:spPr>
          <a:xfrm>
            <a:off x="6607969" y="5431631"/>
            <a:ext cx="5214938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4495E"/>
                </a:solidFill>
              </a:rPr>
              <a:t> Understanding CAM builds therapeutic relationships and ensures safe advice on interactions.</a:t>
            </a:r>
            <a:endParaRPr lang="en-US" sz="975" dirty="0"/>
          </a:p>
        </p:txBody>
      </p:sp>
      <p:sp>
        <p:nvSpPr>
          <p:cNvPr id="53" name="SK-3-text-52"/>
          <p:cNvSpPr/>
          <p:nvPr/>
        </p:nvSpPr>
        <p:spPr>
          <a:xfrm>
            <a:off x="952500" y="6448425"/>
            <a:ext cx="112395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Patients often do NOT volunteer CAM use — You must ask about herbal remedies and supplements.</a:t>
            </a:r>
            <a:endParaRPr lang="en-US" sz="1050" dirty="0"/>
          </a:p>
        </p:txBody>
      </p:sp>
      <p:sp>
        <p:nvSpPr>
          <p:cNvPr id="54" name="SK-3-text-53"/>
          <p:cNvSpPr/>
          <p:nvPr/>
        </p:nvSpPr>
        <p:spPr>
          <a:xfrm>
            <a:off x="10696575" y="6434138"/>
            <a:ext cx="1283516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</a:rPr>
              <a:t>SAFETY FIRST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95250"/>
            <a:ext cx="11430000" cy="790575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076325"/>
            <a:ext cx="5619750" cy="2290763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300163"/>
            <a:ext cx="285750" cy="190500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638300"/>
            <a:ext cx="5238750" cy="261937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033588"/>
            <a:ext cx="166688" cy="138857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290763"/>
            <a:ext cx="166688" cy="138857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547938"/>
            <a:ext cx="166688" cy="138857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0" y="1076325"/>
            <a:ext cx="5619750" cy="2290763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81750" y="1300163"/>
            <a:ext cx="285750" cy="190500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1750" y="1638300"/>
            <a:ext cx="5238750" cy="261937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1750" y="2033588"/>
            <a:ext cx="166688" cy="138857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1750" y="2290763"/>
            <a:ext cx="166688" cy="138857"/>
          </a:xfrm>
          <a:prstGeom prst="rect">
            <a:avLst/>
          </a:prstGeom>
        </p:spPr>
      </p:pic>
      <p:pic>
        <p:nvPicPr>
          <p:cNvPr id="16" name="SK-4-img-1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1750" y="2547938"/>
            <a:ext cx="166688" cy="138857"/>
          </a:xfrm>
          <a:prstGeom prst="rect">
            <a:avLst/>
          </a:prstGeom>
        </p:spPr>
      </p:pic>
      <p:pic>
        <p:nvPicPr>
          <p:cNvPr id="17" name="SK-4-img-16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3557588"/>
            <a:ext cx="5619750" cy="2290763"/>
          </a:xfrm>
          <a:prstGeom prst="rect">
            <a:avLst/>
          </a:prstGeom>
        </p:spPr>
      </p:pic>
      <p:pic>
        <p:nvPicPr>
          <p:cNvPr id="18" name="SK-4-img-17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3781425"/>
            <a:ext cx="285750" cy="190500"/>
          </a:xfrm>
          <a:prstGeom prst="rect">
            <a:avLst/>
          </a:prstGeom>
        </p:spPr>
      </p:pic>
      <p:pic>
        <p:nvPicPr>
          <p:cNvPr id="19" name="SK-4-img-18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4119562"/>
            <a:ext cx="5238750" cy="261937"/>
          </a:xfrm>
          <a:prstGeom prst="rect">
            <a:avLst/>
          </a:prstGeom>
        </p:spPr>
      </p:pic>
      <p:pic>
        <p:nvPicPr>
          <p:cNvPr id="20" name="SK-4-img-19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4514850"/>
            <a:ext cx="166688" cy="138857"/>
          </a:xfrm>
          <a:prstGeom prst="rect">
            <a:avLst/>
          </a:prstGeom>
        </p:spPr>
      </p:pic>
      <p:pic>
        <p:nvPicPr>
          <p:cNvPr id="21" name="SK-4-img-2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4772025"/>
            <a:ext cx="166688" cy="138857"/>
          </a:xfrm>
          <a:prstGeom prst="rect">
            <a:avLst/>
          </a:prstGeom>
        </p:spPr>
      </p:pic>
      <p:pic>
        <p:nvPicPr>
          <p:cNvPr id="22" name="SK-4-img-2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5029200"/>
            <a:ext cx="166688" cy="138857"/>
          </a:xfrm>
          <a:prstGeom prst="rect">
            <a:avLst/>
          </a:prstGeom>
        </p:spPr>
      </p:pic>
      <p:pic>
        <p:nvPicPr>
          <p:cNvPr id="23" name="SK-4-img-2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250" y="3557588"/>
            <a:ext cx="5619750" cy="2290763"/>
          </a:xfrm>
          <a:prstGeom prst="rect">
            <a:avLst/>
          </a:prstGeom>
        </p:spPr>
      </p:pic>
      <p:pic>
        <p:nvPicPr>
          <p:cNvPr id="24" name="SK-4-img-2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81750" y="3781425"/>
            <a:ext cx="285750" cy="190500"/>
          </a:xfrm>
          <a:prstGeom prst="rect">
            <a:avLst/>
          </a:prstGeom>
        </p:spPr>
      </p:pic>
      <p:pic>
        <p:nvPicPr>
          <p:cNvPr id="25" name="SK-4-img-2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81750" y="4119562"/>
            <a:ext cx="5238750" cy="261937"/>
          </a:xfrm>
          <a:prstGeom prst="rect">
            <a:avLst/>
          </a:prstGeom>
        </p:spPr>
      </p:pic>
      <p:pic>
        <p:nvPicPr>
          <p:cNvPr id="26" name="SK-4-img-2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50" y="4514850"/>
            <a:ext cx="166688" cy="138857"/>
          </a:xfrm>
          <a:prstGeom prst="rect">
            <a:avLst/>
          </a:prstGeom>
        </p:spPr>
      </p:pic>
      <p:pic>
        <p:nvPicPr>
          <p:cNvPr id="27" name="SK-4-img-2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50" y="4772025"/>
            <a:ext cx="166688" cy="138857"/>
          </a:xfrm>
          <a:prstGeom prst="rect">
            <a:avLst/>
          </a:prstGeom>
        </p:spPr>
      </p:pic>
      <p:pic>
        <p:nvPicPr>
          <p:cNvPr id="28" name="SK-4-img-27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50" y="5029200"/>
            <a:ext cx="166688" cy="138857"/>
          </a:xfrm>
          <a:prstGeom prst="rect">
            <a:avLst/>
          </a:prstGeom>
        </p:spPr>
      </p:pic>
      <p:pic>
        <p:nvPicPr>
          <p:cNvPr id="29" name="SK-4-img-2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1000" y="6038850"/>
            <a:ext cx="11430000" cy="628650"/>
          </a:xfrm>
          <a:prstGeom prst="rect">
            <a:avLst/>
          </a:prstGeom>
        </p:spPr>
      </p:pic>
      <p:pic>
        <p:nvPicPr>
          <p:cNvPr id="30" name="SK-4-img-2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1500" y="6167438"/>
            <a:ext cx="642491" cy="371475"/>
          </a:xfrm>
          <a:prstGeom prst="rect">
            <a:avLst/>
          </a:prstGeom>
        </p:spPr>
      </p:pic>
      <p:sp>
        <p:nvSpPr>
          <p:cNvPr id="31" name="SK-4-text-30"/>
          <p:cNvSpPr/>
          <p:nvPr/>
        </p:nvSpPr>
        <p:spPr>
          <a:xfrm>
            <a:off x="666750" y="238125"/>
            <a:ext cx="10858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005B5B"/>
                </a:solidFill>
              </a:rPr>
              <a:t>BRADFORD VTS | CAM OVERVIEW</a:t>
            </a:r>
            <a:endParaRPr lang="en-US" sz="900" dirty="0"/>
          </a:p>
        </p:txBody>
      </p:sp>
      <p:sp>
        <p:nvSpPr>
          <p:cNvPr id="32" name="SK-4-text-31"/>
          <p:cNvSpPr/>
          <p:nvPr/>
        </p:nvSpPr>
        <p:spPr>
          <a:xfrm>
            <a:off x="666750" y="428625"/>
            <a:ext cx="108585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C3E50"/>
                </a:solidFill>
              </a:rPr>
              <a:t>House of Lords Classification (2000)</a:t>
            </a:r>
            <a:endParaRPr lang="en-US" sz="1650" dirty="0"/>
          </a:p>
        </p:txBody>
      </p:sp>
      <p:sp>
        <p:nvSpPr>
          <p:cNvPr id="33" name="SK-4-text-32"/>
          <p:cNvSpPr/>
          <p:nvPr/>
        </p:nvSpPr>
        <p:spPr>
          <a:xfrm>
            <a:off x="971550" y="1266825"/>
            <a:ext cx="15773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B"/>
                </a:solidFill>
              </a:rPr>
              <a:t>Group 1</a:t>
            </a:r>
            <a:endParaRPr lang="en-US" sz="1350" dirty="0"/>
          </a:p>
        </p:txBody>
      </p:sp>
      <p:sp>
        <p:nvSpPr>
          <p:cNvPr id="34" name="SK-4-text-33"/>
          <p:cNvSpPr/>
          <p:nvPr/>
        </p:nvSpPr>
        <p:spPr>
          <a:xfrm>
            <a:off x="571500" y="1638300"/>
            <a:ext cx="5943600" cy="26193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kern="0" spc="30" dirty="0">
                <a:solidFill>
                  <a:srgbClr val="666666"/>
                </a:solidFill>
              </a:rPr>
              <a:t>PROFESSIONALLY ORGANISED / EVIDENCE BASE</a:t>
            </a:r>
            <a:endParaRPr lang="en-US" sz="975" dirty="0"/>
          </a:p>
        </p:txBody>
      </p:sp>
      <p:sp>
        <p:nvSpPr>
          <p:cNvPr id="35" name="SK-4-text-34"/>
          <p:cNvSpPr/>
          <p:nvPr/>
        </p:nvSpPr>
        <p:spPr>
          <a:xfrm>
            <a:off x="738188" y="1995487"/>
            <a:ext cx="5238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 Acupuncture and Osteopathy</a:t>
            </a:r>
            <a:endParaRPr lang="en-US" sz="1050" dirty="0"/>
          </a:p>
        </p:txBody>
      </p:sp>
      <p:sp>
        <p:nvSpPr>
          <p:cNvPr id="36" name="SK-4-text-35"/>
          <p:cNvSpPr/>
          <p:nvPr/>
        </p:nvSpPr>
        <p:spPr>
          <a:xfrm>
            <a:off x="738188" y="2252663"/>
            <a:ext cx="52806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 Chiropractic and Herbal Medicine</a:t>
            </a:r>
            <a:endParaRPr lang="en-US" sz="1050" dirty="0"/>
          </a:p>
        </p:txBody>
      </p:sp>
      <p:sp>
        <p:nvSpPr>
          <p:cNvPr id="37" name="SK-4-text-36"/>
          <p:cNvSpPr/>
          <p:nvPr/>
        </p:nvSpPr>
        <p:spPr>
          <a:xfrm>
            <a:off x="738188" y="2509838"/>
            <a:ext cx="5238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 Homeopathy</a:t>
            </a:r>
            <a:endParaRPr lang="en-US" sz="1050" dirty="0"/>
          </a:p>
        </p:txBody>
      </p:sp>
      <p:sp>
        <p:nvSpPr>
          <p:cNvPr id="38" name="SK-4-text-37"/>
          <p:cNvSpPr/>
          <p:nvPr/>
        </p:nvSpPr>
        <p:spPr>
          <a:xfrm>
            <a:off x="6781800" y="1266825"/>
            <a:ext cx="15773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B"/>
                </a:solidFill>
              </a:rPr>
              <a:t>Group 2</a:t>
            </a:r>
            <a:endParaRPr lang="en-US" sz="1350" dirty="0"/>
          </a:p>
        </p:txBody>
      </p:sp>
      <p:sp>
        <p:nvSpPr>
          <p:cNvPr id="39" name="SK-4-text-38"/>
          <p:cNvSpPr/>
          <p:nvPr/>
        </p:nvSpPr>
        <p:spPr>
          <a:xfrm>
            <a:off x="6381750" y="1638300"/>
            <a:ext cx="5646420" cy="26193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kern="0" spc="30" dirty="0">
                <a:solidFill>
                  <a:srgbClr val="666666"/>
                </a:solidFill>
              </a:rPr>
              <a:t>COMPLEMENTARY PRACTICE / LESS EVIDENCE</a:t>
            </a:r>
            <a:endParaRPr lang="en-US" sz="975" dirty="0"/>
          </a:p>
        </p:txBody>
      </p:sp>
      <p:sp>
        <p:nvSpPr>
          <p:cNvPr id="40" name="SK-4-text-39"/>
          <p:cNvSpPr/>
          <p:nvPr/>
        </p:nvSpPr>
        <p:spPr>
          <a:xfrm>
            <a:off x="6548438" y="1995487"/>
            <a:ext cx="5238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 Aromatherapy, Massage, and Yoga</a:t>
            </a:r>
            <a:endParaRPr lang="en-US" sz="1050" dirty="0"/>
          </a:p>
        </p:txBody>
      </p:sp>
      <p:sp>
        <p:nvSpPr>
          <p:cNvPr id="41" name="SK-4-text-40"/>
          <p:cNvSpPr/>
          <p:nvPr/>
        </p:nvSpPr>
        <p:spPr>
          <a:xfrm>
            <a:off x="6548438" y="2252663"/>
            <a:ext cx="5238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 Hypnotherapy and Meditation</a:t>
            </a:r>
            <a:endParaRPr lang="en-US" sz="1050" dirty="0"/>
          </a:p>
        </p:txBody>
      </p:sp>
      <p:sp>
        <p:nvSpPr>
          <p:cNvPr id="42" name="SK-4-text-41"/>
          <p:cNvSpPr/>
          <p:nvPr/>
        </p:nvSpPr>
        <p:spPr>
          <a:xfrm>
            <a:off x="6548438" y="2509838"/>
            <a:ext cx="5238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 Reflexology and Counselling</a:t>
            </a:r>
            <a:endParaRPr lang="en-US" sz="1050" dirty="0"/>
          </a:p>
        </p:txBody>
      </p:sp>
      <p:sp>
        <p:nvSpPr>
          <p:cNvPr id="43" name="SK-4-text-42"/>
          <p:cNvSpPr/>
          <p:nvPr/>
        </p:nvSpPr>
        <p:spPr>
          <a:xfrm>
            <a:off x="971550" y="3748087"/>
            <a:ext cx="17830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Group 3a</a:t>
            </a:r>
            <a:endParaRPr lang="en-US" sz="1350" dirty="0"/>
          </a:p>
        </p:txBody>
      </p:sp>
      <p:sp>
        <p:nvSpPr>
          <p:cNvPr id="44" name="SK-4-text-43"/>
          <p:cNvSpPr/>
          <p:nvPr/>
        </p:nvSpPr>
        <p:spPr>
          <a:xfrm>
            <a:off x="571500" y="4119562"/>
            <a:ext cx="5795010" cy="26193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kern="0" spc="30" dirty="0">
                <a:solidFill>
                  <a:srgbClr val="666666"/>
                </a:solidFill>
              </a:rPr>
              <a:t>TRADITIONAL SYSTEMS / SPECIFIC TRAINING</a:t>
            </a:r>
            <a:endParaRPr lang="en-US" sz="975" dirty="0"/>
          </a:p>
        </p:txBody>
      </p:sp>
      <p:sp>
        <p:nvSpPr>
          <p:cNvPr id="45" name="SK-4-text-44"/>
          <p:cNvSpPr/>
          <p:nvPr/>
        </p:nvSpPr>
        <p:spPr>
          <a:xfrm>
            <a:off x="738188" y="4476750"/>
            <a:ext cx="576072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 Ayurvedic &amp; Chinese Herbal Medicine</a:t>
            </a:r>
            <a:endParaRPr lang="en-US" sz="1050" dirty="0"/>
          </a:p>
        </p:txBody>
      </p:sp>
      <p:sp>
        <p:nvSpPr>
          <p:cNvPr id="46" name="SK-4-text-45"/>
          <p:cNvSpPr/>
          <p:nvPr/>
        </p:nvSpPr>
        <p:spPr>
          <a:xfrm>
            <a:off x="738188" y="4733925"/>
            <a:ext cx="56007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 Traditional Chinese Medicine (TCM)</a:t>
            </a:r>
            <a:endParaRPr lang="en-US" sz="1050" dirty="0"/>
          </a:p>
        </p:txBody>
      </p:sp>
      <p:sp>
        <p:nvSpPr>
          <p:cNvPr id="47" name="SK-4-text-46"/>
          <p:cNvSpPr/>
          <p:nvPr/>
        </p:nvSpPr>
        <p:spPr>
          <a:xfrm>
            <a:off x="738188" y="4991100"/>
            <a:ext cx="5238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 Naturopathy and Anthroposophy</a:t>
            </a:r>
            <a:endParaRPr lang="en-US" sz="1050" dirty="0"/>
          </a:p>
        </p:txBody>
      </p:sp>
      <p:sp>
        <p:nvSpPr>
          <p:cNvPr id="48" name="SK-4-text-47"/>
          <p:cNvSpPr/>
          <p:nvPr/>
        </p:nvSpPr>
        <p:spPr>
          <a:xfrm>
            <a:off x="6781800" y="3748087"/>
            <a:ext cx="17830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Group 3b</a:t>
            </a:r>
            <a:endParaRPr lang="en-US" sz="1350" dirty="0"/>
          </a:p>
        </p:txBody>
      </p:sp>
      <p:sp>
        <p:nvSpPr>
          <p:cNvPr id="49" name="SK-4-text-48"/>
          <p:cNvSpPr/>
          <p:nvPr/>
        </p:nvSpPr>
        <p:spPr>
          <a:xfrm>
            <a:off x="6381750" y="4119562"/>
            <a:ext cx="5238750" cy="26193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kern="0" spc="30" dirty="0">
                <a:solidFill>
                  <a:srgbClr val="666666"/>
                </a:solidFill>
              </a:rPr>
              <a:t>LEAST EVIDENCE / LEAST REGULATION</a:t>
            </a:r>
            <a:endParaRPr lang="en-US" sz="975" dirty="0"/>
          </a:p>
        </p:txBody>
      </p:sp>
      <p:sp>
        <p:nvSpPr>
          <p:cNvPr id="50" name="SK-4-text-49"/>
          <p:cNvSpPr/>
          <p:nvPr/>
        </p:nvSpPr>
        <p:spPr>
          <a:xfrm>
            <a:off x="6548438" y="4476750"/>
            <a:ext cx="5238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 Crystal Therapy and Iridology</a:t>
            </a:r>
            <a:endParaRPr lang="en-US" sz="1050" dirty="0"/>
          </a:p>
        </p:txBody>
      </p:sp>
      <p:sp>
        <p:nvSpPr>
          <p:cNvPr id="51" name="SK-4-text-50"/>
          <p:cNvSpPr/>
          <p:nvPr/>
        </p:nvSpPr>
        <p:spPr>
          <a:xfrm>
            <a:off x="6548438" y="4733925"/>
            <a:ext cx="5238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 Kinesiology and Dowsing</a:t>
            </a:r>
            <a:endParaRPr lang="en-US" sz="1050" dirty="0"/>
          </a:p>
        </p:txBody>
      </p:sp>
      <p:sp>
        <p:nvSpPr>
          <p:cNvPr id="52" name="SK-4-text-51"/>
          <p:cNvSpPr/>
          <p:nvPr/>
        </p:nvSpPr>
        <p:spPr>
          <a:xfrm>
            <a:off x="6548438" y="4991100"/>
            <a:ext cx="5238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 Radionics</a:t>
            </a:r>
            <a:endParaRPr lang="en-US" sz="1050" dirty="0"/>
          </a:p>
        </p:txBody>
      </p:sp>
      <p:sp>
        <p:nvSpPr>
          <p:cNvPr id="53" name="SK-4-text-52"/>
          <p:cNvSpPr/>
          <p:nvPr/>
        </p:nvSpPr>
        <p:spPr>
          <a:xfrm>
            <a:off x="647700" y="6167438"/>
            <a:ext cx="490091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AKT PEARL</a:t>
            </a:r>
            <a:endParaRPr lang="en-US" sz="825" dirty="0"/>
          </a:p>
        </p:txBody>
      </p:sp>
      <p:sp>
        <p:nvSpPr>
          <p:cNvPr id="54" name="SK-4-text-53"/>
          <p:cNvSpPr/>
          <p:nvPr/>
        </p:nvSpPr>
        <p:spPr>
          <a:xfrm>
            <a:off x="1356866" y="6153150"/>
            <a:ext cx="10263634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2C3E50"/>
                </a:solidFill>
              </a:rPr>
              <a:t>Group 1 therapies are the only ones with established professional bodies and some evidence base accepted by the Lords. Statutory regulation (GOsC/GCC) currently only applies to </a:t>
            </a:r>
            <a:r>
              <a:rPr lang="en-US" sz="1050" b="1" i="1" dirty="0">
                <a:solidFill>
                  <a:srgbClr val="2C3E50"/>
                </a:solidFill>
              </a:rPr>
              <a:t>Osteopathy</a:t>
            </a:r>
            <a:r>
              <a:rPr lang="en-US" sz="1050" i="1" dirty="0">
                <a:solidFill>
                  <a:srgbClr val="2C3E50"/>
                </a:solidFill>
              </a:rPr>
              <a:t> and </a:t>
            </a:r>
            <a:r>
              <a:rPr lang="en-US" sz="1050" b="1" i="1" dirty="0">
                <a:solidFill>
                  <a:srgbClr val="2C3E50"/>
                </a:solidFill>
              </a:rPr>
              <a:t>Chiropractic</a:t>
            </a:r>
            <a:r>
              <a:rPr lang="en-US" sz="1050" i="1" dirty="0">
                <a:solidFill>
                  <a:srgbClr val="2C3E50"/>
                </a:solidFill>
              </a:rPr>
              <a:t>.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90500"/>
            <a:ext cx="11430000" cy="790575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451074"/>
            <a:ext cx="3343275" cy="1557933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679674"/>
            <a:ext cx="190500" cy="152400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3199507"/>
            <a:ext cx="3343275" cy="1344662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3428107"/>
            <a:ext cx="190500" cy="152400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4734669"/>
            <a:ext cx="3343275" cy="1557933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4963269"/>
            <a:ext cx="190500" cy="152400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10025" y="1988344"/>
            <a:ext cx="7800975" cy="3767138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10025" y="1988344"/>
            <a:ext cx="1950244" cy="500063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60269" y="1988344"/>
            <a:ext cx="1950244" cy="500063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910512" y="1988344"/>
            <a:ext cx="3900488" cy="500063"/>
          </a:xfrm>
          <a:prstGeom prst="rect">
            <a:avLst/>
          </a:prstGeom>
        </p:spPr>
      </p:pic>
      <p:pic>
        <p:nvPicPr>
          <p:cNvPr id="15" name="SK-5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10025" y="2488406"/>
            <a:ext cx="1950244" cy="466725"/>
          </a:xfrm>
          <a:prstGeom prst="rect">
            <a:avLst/>
          </a:prstGeom>
        </p:spPr>
      </p:pic>
      <p:pic>
        <p:nvPicPr>
          <p:cNvPr id="16" name="SK-5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60269" y="2488406"/>
            <a:ext cx="1950244" cy="466725"/>
          </a:xfrm>
          <a:prstGeom prst="rect">
            <a:avLst/>
          </a:prstGeom>
        </p:spPr>
      </p:pic>
      <p:pic>
        <p:nvPicPr>
          <p:cNvPr id="17" name="SK-5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910512" y="2488406"/>
            <a:ext cx="3900488" cy="466725"/>
          </a:xfrm>
          <a:prstGeom prst="rect">
            <a:avLst/>
          </a:prstGeom>
        </p:spPr>
      </p:pic>
      <p:pic>
        <p:nvPicPr>
          <p:cNvPr id="18" name="SK-5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010025" y="2955131"/>
            <a:ext cx="7800975" cy="466725"/>
          </a:xfrm>
          <a:prstGeom prst="rect">
            <a:avLst/>
          </a:prstGeom>
        </p:spPr>
      </p:pic>
      <p:pic>
        <p:nvPicPr>
          <p:cNvPr id="19" name="SK-5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010025" y="2955131"/>
            <a:ext cx="1950244" cy="466725"/>
          </a:xfrm>
          <a:prstGeom prst="rect">
            <a:avLst/>
          </a:prstGeom>
        </p:spPr>
      </p:pic>
      <p:pic>
        <p:nvPicPr>
          <p:cNvPr id="20" name="SK-5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960269" y="2955131"/>
            <a:ext cx="1950244" cy="466725"/>
          </a:xfrm>
          <a:prstGeom prst="rect">
            <a:avLst/>
          </a:prstGeom>
        </p:spPr>
      </p:pic>
      <p:pic>
        <p:nvPicPr>
          <p:cNvPr id="21" name="SK-5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910512" y="2955131"/>
            <a:ext cx="3900488" cy="466725"/>
          </a:xfrm>
          <a:prstGeom prst="rect">
            <a:avLst/>
          </a:prstGeom>
        </p:spPr>
      </p:pic>
      <p:pic>
        <p:nvPicPr>
          <p:cNvPr id="22" name="SK-5-img-21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10025" y="3421856"/>
            <a:ext cx="1950244" cy="466725"/>
          </a:xfrm>
          <a:prstGeom prst="rect">
            <a:avLst/>
          </a:prstGeom>
        </p:spPr>
      </p:pic>
      <p:pic>
        <p:nvPicPr>
          <p:cNvPr id="23" name="SK-5-img-22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960269" y="3421856"/>
            <a:ext cx="1950244" cy="466725"/>
          </a:xfrm>
          <a:prstGeom prst="rect">
            <a:avLst/>
          </a:prstGeom>
        </p:spPr>
      </p:pic>
      <p:pic>
        <p:nvPicPr>
          <p:cNvPr id="24" name="SK-5-img-23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910512" y="3421856"/>
            <a:ext cx="3900488" cy="466725"/>
          </a:xfrm>
          <a:prstGeom prst="rect">
            <a:avLst/>
          </a:prstGeom>
        </p:spPr>
      </p:pic>
      <p:pic>
        <p:nvPicPr>
          <p:cNvPr id="25" name="SK-5-img-24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010025" y="3888581"/>
            <a:ext cx="7800975" cy="466725"/>
          </a:xfrm>
          <a:prstGeom prst="rect">
            <a:avLst/>
          </a:prstGeom>
        </p:spPr>
      </p:pic>
      <p:pic>
        <p:nvPicPr>
          <p:cNvPr id="26" name="SK-5-img-25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010025" y="3888581"/>
            <a:ext cx="1950244" cy="466725"/>
          </a:xfrm>
          <a:prstGeom prst="rect">
            <a:avLst/>
          </a:prstGeom>
        </p:spPr>
      </p:pic>
      <p:pic>
        <p:nvPicPr>
          <p:cNvPr id="27" name="SK-5-img-26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960269" y="3888581"/>
            <a:ext cx="1950244" cy="466725"/>
          </a:xfrm>
          <a:prstGeom prst="rect">
            <a:avLst/>
          </a:prstGeom>
        </p:spPr>
      </p:pic>
      <p:pic>
        <p:nvPicPr>
          <p:cNvPr id="28" name="SK-5-img-27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910512" y="3888581"/>
            <a:ext cx="3900488" cy="466725"/>
          </a:xfrm>
          <a:prstGeom prst="rect">
            <a:avLst/>
          </a:prstGeom>
        </p:spPr>
      </p:pic>
      <p:pic>
        <p:nvPicPr>
          <p:cNvPr id="29" name="SK-5-img-2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10025" y="4355306"/>
            <a:ext cx="1950244" cy="466725"/>
          </a:xfrm>
          <a:prstGeom prst="rect">
            <a:avLst/>
          </a:prstGeom>
        </p:spPr>
      </p:pic>
      <p:pic>
        <p:nvPicPr>
          <p:cNvPr id="30" name="SK-5-img-29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960269" y="4355306"/>
            <a:ext cx="1950244" cy="466725"/>
          </a:xfrm>
          <a:prstGeom prst="rect">
            <a:avLst/>
          </a:prstGeom>
        </p:spPr>
      </p:pic>
      <p:pic>
        <p:nvPicPr>
          <p:cNvPr id="31" name="SK-5-img-30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910512" y="4355306"/>
            <a:ext cx="3900488" cy="466725"/>
          </a:xfrm>
          <a:prstGeom prst="rect">
            <a:avLst/>
          </a:prstGeom>
        </p:spPr>
      </p:pic>
      <p:pic>
        <p:nvPicPr>
          <p:cNvPr id="32" name="SK-5-img-31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010025" y="4822031"/>
            <a:ext cx="7800975" cy="466725"/>
          </a:xfrm>
          <a:prstGeom prst="rect">
            <a:avLst/>
          </a:prstGeom>
        </p:spPr>
      </p:pic>
      <p:pic>
        <p:nvPicPr>
          <p:cNvPr id="33" name="SK-5-img-32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010025" y="4822031"/>
            <a:ext cx="1950244" cy="466725"/>
          </a:xfrm>
          <a:prstGeom prst="rect">
            <a:avLst/>
          </a:prstGeom>
        </p:spPr>
      </p:pic>
      <p:pic>
        <p:nvPicPr>
          <p:cNvPr id="34" name="SK-5-img-33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960269" y="4822031"/>
            <a:ext cx="1950244" cy="466725"/>
          </a:xfrm>
          <a:prstGeom prst="rect">
            <a:avLst/>
          </a:prstGeom>
        </p:spPr>
      </p:pic>
      <p:pic>
        <p:nvPicPr>
          <p:cNvPr id="35" name="SK-5-img-3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910512" y="4822031"/>
            <a:ext cx="3900488" cy="466725"/>
          </a:xfrm>
          <a:prstGeom prst="rect">
            <a:avLst/>
          </a:prstGeom>
        </p:spPr>
      </p:pic>
      <p:sp>
        <p:nvSpPr>
          <p:cNvPr id="36" name="SK-5-text-35"/>
          <p:cNvSpPr/>
          <p:nvPr/>
        </p:nvSpPr>
        <p:spPr>
          <a:xfrm>
            <a:off x="666750" y="333375"/>
            <a:ext cx="10858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005B5B"/>
                </a:solidFill>
              </a:rPr>
              <a:t>BRADFORD VTS | CAM OVERVIEW</a:t>
            </a:r>
            <a:endParaRPr lang="en-US" sz="900" dirty="0"/>
          </a:p>
        </p:txBody>
      </p:sp>
      <p:sp>
        <p:nvSpPr>
          <p:cNvPr id="37" name="SK-5-text-36"/>
          <p:cNvSpPr/>
          <p:nvPr/>
        </p:nvSpPr>
        <p:spPr>
          <a:xfrm>
            <a:off x="666750" y="523875"/>
            <a:ext cx="108585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C3E50"/>
                </a:solidFill>
              </a:rPr>
              <a:t>Regulatory Status of Main Therapies</a:t>
            </a:r>
            <a:endParaRPr lang="en-US" sz="1650" dirty="0"/>
          </a:p>
        </p:txBody>
      </p:sp>
      <p:sp>
        <p:nvSpPr>
          <p:cNvPr id="38" name="SK-5-text-37"/>
          <p:cNvSpPr/>
          <p:nvPr/>
        </p:nvSpPr>
        <p:spPr>
          <a:xfrm>
            <a:off x="857250" y="1641574"/>
            <a:ext cx="36576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B5B"/>
                </a:solidFill>
              </a:rPr>
              <a:t>Statutory Regulation</a:t>
            </a:r>
            <a:endParaRPr lang="en-US" sz="1200" dirty="0"/>
          </a:p>
        </p:txBody>
      </p:sp>
      <p:sp>
        <p:nvSpPr>
          <p:cNvPr id="39" name="SK-5-text-38"/>
          <p:cNvSpPr/>
          <p:nvPr/>
        </p:nvSpPr>
        <p:spPr>
          <a:xfrm>
            <a:off x="571500" y="1965424"/>
            <a:ext cx="2962275" cy="85308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Only </a:t>
            </a:r>
            <a:r>
              <a:rPr lang="en-US" sz="1050" b="1" dirty="0">
                <a:solidFill>
                  <a:srgbClr val="2C3E50"/>
                </a:solidFill>
              </a:rPr>
              <a:t>Osteopathy</a:t>
            </a:r>
            <a:r>
              <a:rPr lang="en-US" sz="1050" dirty="0">
                <a:solidFill>
                  <a:srgbClr val="2C3E50"/>
                </a:solidFill>
              </a:rPr>
              <a:t> and </a:t>
            </a:r>
            <a:r>
              <a:rPr lang="en-US" sz="1050" b="1" dirty="0">
                <a:solidFill>
                  <a:srgbClr val="2C3E50"/>
                </a:solidFill>
              </a:rPr>
              <a:t>Chiropractic</a:t>
            </a:r>
            <a:r>
              <a:rPr lang="en-US" sz="1050" dirty="0">
                <a:solidFill>
                  <a:srgbClr val="2C3E50"/>
                </a:solidFill>
              </a:rPr>
              <a:t> are governed by Acts of Parliament. This ensures mandatory standards of training, conduct, and professional indemnity.</a:t>
            </a:r>
            <a:endParaRPr lang="en-US" sz="1050" dirty="0"/>
          </a:p>
        </p:txBody>
      </p:sp>
      <p:sp>
        <p:nvSpPr>
          <p:cNvPr id="40" name="SK-5-text-39"/>
          <p:cNvSpPr/>
          <p:nvPr/>
        </p:nvSpPr>
        <p:spPr>
          <a:xfrm>
            <a:off x="857250" y="3390007"/>
            <a:ext cx="29622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B03A2E"/>
                </a:solidFill>
              </a:rPr>
              <a:t>Protected Titles</a:t>
            </a:r>
            <a:endParaRPr lang="en-US" sz="1200" dirty="0"/>
          </a:p>
        </p:txBody>
      </p:sp>
      <p:sp>
        <p:nvSpPr>
          <p:cNvPr id="41" name="SK-5-text-40"/>
          <p:cNvSpPr/>
          <p:nvPr/>
        </p:nvSpPr>
        <p:spPr>
          <a:xfrm>
            <a:off x="571500" y="3713857"/>
            <a:ext cx="2962275" cy="6398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"Osteopath" and "Chiropractor" are </a:t>
            </a:r>
            <a:r>
              <a:rPr lang="en-US" sz="1050" b="1" dirty="0">
                <a:solidFill>
                  <a:srgbClr val="2C3E50"/>
                </a:solidFill>
              </a:rPr>
              <a:t>protected titles</a:t>
            </a:r>
            <a:r>
              <a:rPr lang="en-US" sz="1050" dirty="0">
                <a:solidFill>
                  <a:srgbClr val="2C3E50"/>
                </a:solidFill>
              </a:rPr>
              <a:t>. It is a criminal offence to use these titles without being registered with the GOsC or GCC.</a:t>
            </a:r>
            <a:endParaRPr lang="en-US" sz="1050" dirty="0"/>
          </a:p>
        </p:txBody>
      </p:sp>
      <p:sp>
        <p:nvSpPr>
          <p:cNvPr id="42" name="SK-5-text-41"/>
          <p:cNvSpPr/>
          <p:nvPr/>
        </p:nvSpPr>
        <p:spPr>
          <a:xfrm>
            <a:off x="857250" y="4925169"/>
            <a:ext cx="29622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B5B"/>
                </a:solidFill>
              </a:rPr>
              <a:t>GP Advice Point</a:t>
            </a:r>
            <a:endParaRPr lang="en-US" sz="1200" dirty="0"/>
          </a:p>
        </p:txBody>
      </p:sp>
      <p:sp>
        <p:nvSpPr>
          <p:cNvPr id="43" name="SK-5-text-42"/>
          <p:cNvSpPr/>
          <p:nvPr/>
        </p:nvSpPr>
        <p:spPr>
          <a:xfrm>
            <a:off x="571500" y="5249019"/>
            <a:ext cx="2962275" cy="85308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For unregulated therapies, always advise patients to verify that the practitioner belongs to a reputable </a:t>
            </a:r>
            <a:r>
              <a:rPr lang="en-US" sz="1050" b="1" dirty="0">
                <a:solidFill>
                  <a:srgbClr val="2C3E50"/>
                </a:solidFill>
              </a:rPr>
              <a:t>Voluntary Register</a:t>
            </a:r>
            <a:r>
              <a:rPr lang="en-US" sz="1050" dirty="0">
                <a:solidFill>
                  <a:srgbClr val="2C3E50"/>
                </a:solidFill>
              </a:rPr>
              <a:t> accredited by the PSA.</a:t>
            </a:r>
            <a:endParaRPr lang="en-US" sz="1050" dirty="0"/>
          </a:p>
        </p:txBody>
      </p:sp>
      <p:sp>
        <p:nvSpPr>
          <p:cNvPr id="44" name="SK-5-text-43"/>
          <p:cNvSpPr/>
          <p:nvPr/>
        </p:nvSpPr>
        <p:spPr>
          <a:xfrm>
            <a:off x="4152900" y="1988344"/>
            <a:ext cx="1664494" cy="5000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FFFFFF"/>
                </a:solidFill>
              </a:rPr>
              <a:t>Therapy</a:t>
            </a:r>
            <a:endParaRPr lang="en-US" sz="1125" dirty="0"/>
          </a:p>
        </p:txBody>
      </p:sp>
      <p:sp>
        <p:nvSpPr>
          <p:cNvPr id="45" name="SK-5-text-44"/>
          <p:cNvSpPr/>
          <p:nvPr/>
        </p:nvSpPr>
        <p:spPr>
          <a:xfrm>
            <a:off x="6103144" y="1988344"/>
            <a:ext cx="2487595" cy="5000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FFFFFF"/>
                </a:solidFill>
              </a:rPr>
              <a:t>Regulatory Status</a:t>
            </a:r>
            <a:endParaRPr lang="en-US" sz="1125" dirty="0"/>
          </a:p>
        </p:txBody>
      </p:sp>
      <p:sp>
        <p:nvSpPr>
          <p:cNvPr id="46" name="SK-5-text-45"/>
          <p:cNvSpPr/>
          <p:nvPr/>
        </p:nvSpPr>
        <p:spPr>
          <a:xfrm>
            <a:off x="8053387" y="1988344"/>
            <a:ext cx="3614738" cy="5000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FFFFFF"/>
                </a:solidFill>
              </a:rPr>
              <a:t>Registration Body</a:t>
            </a:r>
            <a:endParaRPr lang="en-US" sz="1125" dirty="0"/>
          </a:p>
        </p:txBody>
      </p:sp>
      <p:sp>
        <p:nvSpPr>
          <p:cNvPr id="47" name="SK-5-text-46"/>
          <p:cNvSpPr/>
          <p:nvPr/>
        </p:nvSpPr>
        <p:spPr>
          <a:xfrm>
            <a:off x="4152900" y="2640806"/>
            <a:ext cx="1600200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Osteopathy</a:t>
            </a:r>
            <a:endParaRPr lang="en-US" sz="1050" dirty="0"/>
          </a:p>
        </p:txBody>
      </p:sp>
      <p:sp>
        <p:nvSpPr>
          <p:cNvPr id="48" name="SK-5-text-47"/>
          <p:cNvSpPr/>
          <p:nvPr/>
        </p:nvSpPr>
        <p:spPr>
          <a:xfrm>
            <a:off x="6179344" y="2640806"/>
            <a:ext cx="908007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FFFFFF"/>
                </a:solidFill>
                <a:highlight>
                  <a:srgbClr val="005B5B"/>
                </a:highlight>
              </a:rPr>
              <a:t>STATUTORY</a:t>
            </a:r>
            <a:endParaRPr lang="en-US" sz="825" dirty="0"/>
          </a:p>
        </p:txBody>
      </p:sp>
      <p:sp>
        <p:nvSpPr>
          <p:cNvPr id="49" name="SK-5-text-48"/>
          <p:cNvSpPr/>
          <p:nvPr/>
        </p:nvSpPr>
        <p:spPr>
          <a:xfrm>
            <a:off x="8053387" y="2488406"/>
            <a:ext cx="4138613" cy="4667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General Osteopathic Council (GOsC)</a:t>
            </a:r>
            <a:endParaRPr lang="en-US" sz="1050" dirty="0"/>
          </a:p>
        </p:txBody>
      </p:sp>
      <p:sp>
        <p:nvSpPr>
          <p:cNvPr id="50" name="SK-5-text-49"/>
          <p:cNvSpPr/>
          <p:nvPr/>
        </p:nvSpPr>
        <p:spPr>
          <a:xfrm>
            <a:off x="4152900" y="3107531"/>
            <a:ext cx="1920240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Chiropractic</a:t>
            </a:r>
            <a:endParaRPr lang="en-US" sz="1050" dirty="0"/>
          </a:p>
        </p:txBody>
      </p:sp>
      <p:sp>
        <p:nvSpPr>
          <p:cNvPr id="51" name="SK-5-text-50"/>
          <p:cNvSpPr/>
          <p:nvPr/>
        </p:nvSpPr>
        <p:spPr>
          <a:xfrm>
            <a:off x="6179344" y="3107531"/>
            <a:ext cx="908007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FFFFFF"/>
                </a:solidFill>
                <a:highlight>
                  <a:srgbClr val="005B5B"/>
                </a:highlight>
              </a:rPr>
              <a:t>STATUTORY</a:t>
            </a:r>
            <a:endParaRPr lang="en-US" sz="825" dirty="0"/>
          </a:p>
        </p:txBody>
      </p:sp>
      <p:sp>
        <p:nvSpPr>
          <p:cNvPr id="52" name="SK-5-text-51"/>
          <p:cNvSpPr/>
          <p:nvPr/>
        </p:nvSpPr>
        <p:spPr>
          <a:xfrm>
            <a:off x="8053387" y="2955131"/>
            <a:ext cx="4138613" cy="4667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General Chiropractic Council (GCC)</a:t>
            </a:r>
            <a:endParaRPr lang="en-US" sz="1050" dirty="0"/>
          </a:p>
        </p:txBody>
      </p:sp>
      <p:sp>
        <p:nvSpPr>
          <p:cNvPr id="53" name="SK-5-text-52"/>
          <p:cNvSpPr/>
          <p:nvPr/>
        </p:nvSpPr>
        <p:spPr>
          <a:xfrm>
            <a:off x="4152900" y="3574256"/>
            <a:ext cx="2400300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Herbal Medicine</a:t>
            </a:r>
            <a:endParaRPr lang="en-US" sz="1050" dirty="0"/>
          </a:p>
        </p:txBody>
      </p:sp>
      <p:sp>
        <p:nvSpPr>
          <p:cNvPr id="54" name="SK-5-text-53"/>
          <p:cNvSpPr/>
          <p:nvPr/>
        </p:nvSpPr>
        <p:spPr>
          <a:xfrm>
            <a:off x="6179344" y="3574256"/>
            <a:ext cx="176132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4B5563"/>
                </a:solidFill>
                <a:highlight>
                  <a:srgbClr val="E5E7EB"/>
                </a:highlight>
              </a:rPr>
              <a:t>VOLUNTARY + MHRA</a:t>
            </a:r>
            <a:endParaRPr lang="en-US" sz="825" dirty="0"/>
          </a:p>
        </p:txBody>
      </p:sp>
      <p:sp>
        <p:nvSpPr>
          <p:cNvPr id="55" name="SK-5-text-54"/>
          <p:cNvSpPr/>
          <p:nvPr/>
        </p:nvSpPr>
        <p:spPr>
          <a:xfrm>
            <a:off x="8053387" y="3421856"/>
            <a:ext cx="4138613" cy="4667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National Institute of Medical Herbalists (NIMH)</a:t>
            </a:r>
            <a:endParaRPr lang="en-US" sz="1050" dirty="0"/>
          </a:p>
        </p:txBody>
      </p:sp>
      <p:sp>
        <p:nvSpPr>
          <p:cNvPr id="56" name="SK-5-text-55"/>
          <p:cNvSpPr/>
          <p:nvPr/>
        </p:nvSpPr>
        <p:spPr>
          <a:xfrm>
            <a:off x="4152900" y="4040981"/>
            <a:ext cx="1760220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Acupuncture</a:t>
            </a:r>
            <a:endParaRPr lang="en-US" sz="1050" dirty="0"/>
          </a:p>
        </p:txBody>
      </p:sp>
      <p:sp>
        <p:nvSpPr>
          <p:cNvPr id="57" name="SK-5-text-56"/>
          <p:cNvSpPr/>
          <p:nvPr/>
        </p:nvSpPr>
        <p:spPr>
          <a:xfrm>
            <a:off x="6179344" y="4040981"/>
            <a:ext cx="91405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4B5563"/>
                </a:solidFill>
                <a:highlight>
                  <a:srgbClr val="E5E7EB"/>
                </a:highlight>
              </a:rPr>
              <a:t>VOLUNTARY</a:t>
            </a:r>
            <a:endParaRPr lang="en-US" sz="825" dirty="0"/>
          </a:p>
        </p:txBody>
      </p:sp>
      <p:sp>
        <p:nvSpPr>
          <p:cNvPr id="58" name="SK-5-text-57"/>
          <p:cNvSpPr/>
          <p:nvPr/>
        </p:nvSpPr>
        <p:spPr>
          <a:xfrm>
            <a:off x="8053387" y="3888581"/>
            <a:ext cx="4138613" cy="4667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British Acupuncture Council (BAcC), BMAS</a:t>
            </a:r>
            <a:endParaRPr lang="en-US" sz="1050" dirty="0"/>
          </a:p>
        </p:txBody>
      </p:sp>
      <p:sp>
        <p:nvSpPr>
          <p:cNvPr id="59" name="SK-5-text-58"/>
          <p:cNvSpPr/>
          <p:nvPr/>
        </p:nvSpPr>
        <p:spPr>
          <a:xfrm>
            <a:off x="4152900" y="4507706"/>
            <a:ext cx="1600200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Homeopathy</a:t>
            </a:r>
            <a:endParaRPr lang="en-US" sz="1050" dirty="0"/>
          </a:p>
        </p:txBody>
      </p:sp>
      <p:sp>
        <p:nvSpPr>
          <p:cNvPr id="60" name="SK-5-text-59"/>
          <p:cNvSpPr/>
          <p:nvPr/>
        </p:nvSpPr>
        <p:spPr>
          <a:xfrm>
            <a:off x="6179344" y="4507706"/>
            <a:ext cx="91405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4B5563"/>
                </a:solidFill>
                <a:highlight>
                  <a:srgbClr val="E5E7EB"/>
                </a:highlight>
              </a:rPr>
              <a:t>VOLUNTARY</a:t>
            </a:r>
            <a:endParaRPr lang="en-US" sz="825" dirty="0"/>
          </a:p>
        </p:txBody>
      </p:sp>
      <p:sp>
        <p:nvSpPr>
          <p:cNvPr id="61" name="SK-5-text-60"/>
          <p:cNvSpPr/>
          <p:nvPr/>
        </p:nvSpPr>
        <p:spPr>
          <a:xfrm>
            <a:off x="8053387" y="4355306"/>
            <a:ext cx="4138613" cy="4667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Society of Homeopaths, Faculty of Homeopathy</a:t>
            </a:r>
            <a:endParaRPr lang="en-US" sz="1050" dirty="0"/>
          </a:p>
        </p:txBody>
      </p:sp>
      <p:sp>
        <p:nvSpPr>
          <p:cNvPr id="62" name="SK-5-text-61"/>
          <p:cNvSpPr/>
          <p:nvPr/>
        </p:nvSpPr>
        <p:spPr>
          <a:xfrm>
            <a:off x="4152900" y="4974431"/>
            <a:ext cx="1920240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Aromatherapy</a:t>
            </a:r>
            <a:endParaRPr lang="en-US" sz="1050" dirty="0"/>
          </a:p>
        </p:txBody>
      </p:sp>
      <p:sp>
        <p:nvSpPr>
          <p:cNvPr id="63" name="SK-5-text-62"/>
          <p:cNvSpPr/>
          <p:nvPr/>
        </p:nvSpPr>
        <p:spPr>
          <a:xfrm>
            <a:off x="6179344" y="4974431"/>
            <a:ext cx="91405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4B5563"/>
                </a:solidFill>
                <a:highlight>
                  <a:srgbClr val="E5E7EB"/>
                </a:highlight>
              </a:rPr>
              <a:t>VOLUNTARY</a:t>
            </a:r>
            <a:endParaRPr lang="en-US" sz="825" dirty="0"/>
          </a:p>
        </p:txBody>
      </p:sp>
      <p:sp>
        <p:nvSpPr>
          <p:cNvPr id="64" name="SK-5-text-63"/>
          <p:cNvSpPr/>
          <p:nvPr/>
        </p:nvSpPr>
        <p:spPr>
          <a:xfrm>
            <a:off x="8053387" y="4822031"/>
            <a:ext cx="3855720" cy="4667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Aromatherapy Council, IFPA</a:t>
            </a:r>
            <a:endParaRPr lang="en-US" sz="1050" dirty="0"/>
          </a:p>
        </p:txBody>
      </p:sp>
      <p:sp>
        <p:nvSpPr>
          <p:cNvPr id="65" name="SK-5-text-64"/>
          <p:cNvSpPr/>
          <p:nvPr/>
        </p:nvSpPr>
        <p:spPr>
          <a:xfrm>
            <a:off x="4152900" y="5441156"/>
            <a:ext cx="1920240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Hypnotherapy</a:t>
            </a:r>
            <a:endParaRPr lang="en-US" sz="1050" dirty="0"/>
          </a:p>
        </p:txBody>
      </p:sp>
      <p:sp>
        <p:nvSpPr>
          <p:cNvPr id="66" name="SK-5-text-65"/>
          <p:cNvSpPr/>
          <p:nvPr/>
        </p:nvSpPr>
        <p:spPr>
          <a:xfrm>
            <a:off x="6179344" y="5441156"/>
            <a:ext cx="91405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4B5563"/>
                </a:solidFill>
                <a:highlight>
                  <a:srgbClr val="E5E7EB"/>
                </a:highlight>
              </a:rPr>
              <a:t>VOLUNTARY</a:t>
            </a:r>
            <a:endParaRPr lang="en-US" sz="825" dirty="0"/>
          </a:p>
        </p:txBody>
      </p:sp>
      <p:sp>
        <p:nvSpPr>
          <p:cNvPr id="67" name="SK-5-text-66"/>
          <p:cNvSpPr/>
          <p:nvPr/>
        </p:nvSpPr>
        <p:spPr>
          <a:xfrm>
            <a:off x="8053387" y="5288756"/>
            <a:ext cx="4138613" cy="4667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CNHC (PSA Accredited), National Hypnotherapy Society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" y="95250"/>
            <a:ext cx="11811000" cy="790575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" y="1076325"/>
            <a:ext cx="5715000" cy="5495925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50" y="1307753"/>
            <a:ext cx="214313" cy="175320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50" y="1671935"/>
            <a:ext cx="152400" cy="142875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250" y="2397621"/>
            <a:ext cx="152400" cy="142875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250" y="3123307"/>
            <a:ext cx="152400" cy="142875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6250" y="3657302"/>
            <a:ext cx="5334000" cy="919162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0550" y="3809256"/>
            <a:ext cx="154781" cy="125760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1250" y="1076325"/>
            <a:ext cx="5715000" cy="2610148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50" y="1307753"/>
            <a:ext cx="214313" cy="175320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81750" y="1638300"/>
            <a:ext cx="5334000" cy="676275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81750" y="2462510"/>
            <a:ext cx="152400" cy="142875"/>
          </a:xfrm>
          <a:prstGeom prst="rect">
            <a:avLst/>
          </a:prstGeom>
        </p:spPr>
      </p:pic>
      <p:pic>
        <p:nvPicPr>
          <p:cNvPr id="15" name="SK-6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91250" y="3829348"/>
            <a:ext cx="5715000" cy="2742902"/>
          </a:xfrm>
          <a:prstGeom prst="rect">
            <a:avLst/>
          </a:prstGeom>
        </p:spPr>
      </p:pic>
      <p:pic>
        <p:nvPicPr>
          <p:cNvPr id="16" name="SK-6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81750" y="4060775"/>
            <a:ext cx="214313" cy="175320"/>
          </a:xfrm>
          <a:prstGeom prst="rect">
            <a:avLst/>
          </a:prstGeom>
        </p:spPr>
      </p:pic>
      <p:pic>
        <p:nvPicPr>
          <p:cNvPr id="17" name="SK-6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81750" y="4424958"/>
            <a:ext cx="152400" cy="142875"/>
          </a:xfrm>
          <a:prstGeom prst="rect">
            <a:avLst/>
          </a:prstGeom>
        </p:spPr>
      </p:pic>
      <p:pic>
        <p:nvPicPr>
          <p:cNvPr id="18" name="SK-6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381750" y="5150644"/>
            <a:ext cx="152400" cy="142875"/>
          </a:xfrm>
          <a:prstGeom prst="rect">
            <a:avLst/>
          </a:prstGeom>
        </p:spPr>
      </p:pic>
      <p:pic>
        <p:nvPicPr>
          <p:cNvPr id="19" name="SK-6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81750" y="5689699"/>
            <a:ext cx="152400" cy="142875"/>
          </a:xfrm>
          <a:prstGeom prst="rect">
            <a:avLst/>
          </a:prstGeom>
        </p:spPr>
      </p:pic>
      <p:sp>
        <p:nvSpPr>
          <p:cNvPr id="20" name="SK-6-text-19"/>
          <p:cNvSpPr/>
          <p:nvPr/>
        </p:nvSpPr>
        <p:spPr>
          <a:xfrm>
            <a:off x="476250" y="238125"/>
            <a:ext cx="11239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005B5B"/>
                </a:solidFill>
              </a:rPr>
              <a:t>BRADFORD VTS | CAM OVERVIEW</a:t>
            </a:r>
            <a:endParaRPr lang="en-US" sz="900" dirty="0"/>
          </a:p>
        </p:txBody>
      </p:sp>
      <p:sp>
        <p:nvSpPr>
          <p:cNvPr id="21" name="SK-6-text-20"/>
          <p:cNvSpPr/>
          <p:nvPr/>
        </p:nvSpPr>
        <p:spPr>
          <a:xfrm>
            <a:off x="476250" y="428625"/>
            <a:ext cx="112395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C3E50"/>
                </a:solidFill>
              </a:rPr>
              <a:t>Current NICE Guidance on CAM (2026)</a:t>
            </a:r>
            <a:endParaRPr lang="en-US" sz="1650" dirty="0"/>
          </a:p>
        </p:txBody>
      </p:sp>
      <p:sp>
        <p:nvSpPr>
          <p:cNvPr id="22" name="SK-6-text-21"/>
          <p:cNvSpPr/>
          <p:nvPr/>
        </p:nvSpPr>
        <p:spPr>
          <a:xfrm>
            <a:off x="785813" y="1266825"/>
            <a:ext cx="68580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B"/>
                </a:solidFill>
              </a:rPr>
              <a:t>Pain Management (NG193 &amp; NG59)</a:t>
            </a:r>
            <a:endParaRPr lang="en-US" sz="1350" dirty="0"/>
          </a:p>
        </p:txBody>
      </p:sp>
      <p:sp>
        <p:nvSpPr>
          <p:cNvPr id="23" name="SK-6-text-22"/>
          <p:cNvSpPr/>
          <p:nvPr/>
        </p:nvSpPr>
        <p:spPr>
          <a:xfrm>
            <a:off x="744587" y="1657350"/>
            <a:ext cx="531495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Chronic Primary Pain (NG193):</a:t>
            </a:r>
            <a:endParaRPr lang="en-US" sz="1125" dirty="0"/>
          </a:p>
        </p:txBody>
      </p:sp>
      <p:sp>
        <p:nvSpPr>
          <p:cNvPr id="24" name="SK-6-text-23"/>
          <p:cNvSpPr/>
          <p:nvPr/>
        </p:nvSpPr>
        <p:spPr>
          <a:xfrm>
            <a:off x="704850" y="1876425"/>
            <a:ext cx="5105400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5D6D7E"/>
                </a:solidFill>
              </a:rPr>
              <a:t>Acupuncture is recommended as a treatment option (pain &gt;3 months with no clear underlying cause). Based on 27 studies showing QoL benefits.</a:t>
            </a:r>
            <a:endParaRPr lang="en-US" sz="1050" dirty="0"/>
          </a:p>
        </p:txBody>
      </p:sp>
      <p:sp>
        <p:nvSpPr>
          <p:cNvPr id="25" name="SK-6-text-24"/>
          <p:cNvSpPr/>
          <p:nvPr/>
        </p:nvSpPr>
        <p:spPr>
          <a:xfrm>
            <a:off x="744587" y="2383036"/>
            <a:ext cx="571500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Low Back Pain &amp; Sciatica (NG59):</a:t>
            </a:r>
            <a:endParaRPr lang="en-US" sz="1125" dirty="0"/>
          </a:p>
        </p:txBody>
      </p:sp>
      <p:sp>
        <p:nvSpPr>
          <p:cNvPr id="26" name="SK-6-text-25"/>
          <p:cNvSpPr/>
          <p:nvPr/>
        </p:nvSpPr>
        <p:spPr>
          <a:xfrm>
            <a:off x="704850" y="2602111"/>
            <a:ext cx="5105400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5D6D7E"/>
                </a:solidFill>
              </a:rPr>
              <a:t>Manual therapy (spinal manipulation, mobilisation, soft tissue massage) is recommended, often delivered by chiropractors/osteopaths.</a:t>
            </a:r>
            <a:endParaRPr lang="en-US" sz="1050" dirty="0"/>
          </a:p>
        </p:txBody>
      </p:sp>
      <p:sp>
        <p:nvSpPr>
          <p:cNvPr id="27" name="SK-6-text-26"/>
          <p:cNvSpPr/>
          <p:nvPr/>
        </p:nvSpPr>
        <p:spPr>
          <a:xfrm>
            <a:off x="744587" y="3108722"/>
            <a:ext cx="554355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Low Back Pain (NG59) Exclusion:</a:t>
            </a:r>
            <a:endParaRPr lang="en-US" sz="1125" dirty="0"/>
          </a:p>
        </p:txBody>
      </p:sp>
      <p:sp>
        <p:nvSpPr>
          <p:cNvPr id="28" name="SK-6-text-27"/>
          <p:cNvSpPr/>
          <p:nvPr/>
        </p:nvSpPr>
        <p:spPr>
          <a:xfrm>
            <a:off x="704850" y="3327797"/>
            <a:ext cx="1148715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5D6D7E"/>
                </a:solidFill>
              </a:rPr>
              <a:t>Acupuncture is  recommended for low back pain or sciatica (unlike primary pain).</a:t>
            </a:r>
            <a:endParaRPr lang="en-US" sz="1050" dirty="0"/>
          </a:p>
        </p:txBody>
      </p:sp>
      <p:sp>
        <p:nvSpPr>
          <p:cNvPr id="29" name="SK-6-text-28"/>
          <p:cNvSpPr/>
          <p:nvPr/>
        </p:nvSpPr>
        <p:spPr>
          <a:xfrm>
            <a:off x="745331" y="3771602"/>
            <a:ext cx="51054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D4AF37"/>
                </a:solidFill>
              </a:rPr>
              <a:t> AKT EXAM PEARL</a:t>
            </a:r>
            <a:endParaRPr lang="en-US" sz="975" dirty="0"/>
          </a:p>
        </p:txBody>
      </p:sp>
      <p:sp>
        <p:nvSpPr>
          <p:cNvPr id="30" name="SK-6-text-29"/>
          <p:cNvSpPr/>
          <p:nvPr/>
        </p:nvSpPr>
        <p:spPr>
          <a:xfrm>
            <a:off x="590550" y="4033540"/>
            <a:ext cx="4945559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7F6000"/>
                </a:solidFill>
              </a:rPr>
              <a:t>Contrast NG193 vs NG59: Acupuncture is "YES" for Chronic Primary Pain, but "NO" for Low Back Pain in NICE guidance.</a:t>
            </a:r>
            <a:endParaRPr lang="en-US" sz="1050" dirty="0"/>
          </a:p>
        </p:txBody>
      </p:sp>
      <p:sp>
        <p:nvSpPr>
          <p:cNvPr id="31" name="SK-6-text-30"/>
          <p:cNvSpPr/>
          <p:nvPr/>
        </p:nvSpPr>
        <p:spPr>
          <a:xfrm>
            <a:off x="6691313" y="1266825"/>
            <a:ext cx="5500688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B"/>
                </a:solidFill>
              </a:rPr>
              <a:t>Homeopathy &amp; Herbal Medicine</a:t>
            </a:r>
            <a:endParaRPr lang="en-US" sz="1350" dirty="0"/>
          </a:p>
        </p:txBody>
      </p:sp>
      <p:sp>
        <p:nvSpPr>
          <p:cNvPr id="32" name="SK-6-text-31"/>
          <p:cNvSpPr/>
          <p:nvPr/>
        </p:nvSpPr>
        <p:spPr>
          <a:xfrm>
            <a:off x="6496050" y="1666875"/>
            <a:ext cx="569595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B03A2E"/>
                </a:solidFill>
              </a:rPr>
              <a:t>Homeopathy Decommissioned (2018)</a:t>
            </a:r>
            <a:endParaRPr lang="en-US" sz="1125" dirty="0"/>
          </a:p>
        </p:txBody>
      </p:sp>
      <p:sp>
        <p:nvSpPr>
          <p:cNvPr id="33" name="SK-6-text-32"/>
          <p:cNvSpPr/>
          <p:nvPr/>
        </p:nvSpPr>
        <p:spPr>
          <a:xfrm>
            <a:off x="6496050" y="1933575"/>
            <a:ext cx="4571107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NHS England formally ceased funding. NICE position: Insufficient evidence to recommend for any condition. Annual saving: ~£92,400.</a:t>
            </a:r>
            <a:endParaRPr lang="en-US" sz="1050" dirty="0"/>
          </a:p>
        </p:txBody>
      </p:sp>
      <p:sp>
        <p:nvSpPr>
          <p:cNvPr id="34" name="SK-6-text-33"/>
          <p:cNvSpPr/>
          <p:nvPr/>
        </p:nvSpPr>
        <p:spPr>
          <a:xfrm>
            <a:off x="6650087" y="2447925"/>
            <a:ext cx="274320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Herbal Medicine:</a:t>
            </a:r>
            <a:endParaRPr lang="en-US" sz="1125" dirty="0"/>
          </a:p>
        </p:txBody>
      </p:sp>
      <p:sp>
        <p:nvSpPr>
          <p:cNvPr id="35" name="SK-6-text-34"/>
          <p:cNvSpPr/>
          <p:nvPr/>
        </p:nvSpPr>
        <p:spPr>
          <a:xfrm>
            <a:off x="6610350" y="2667000"/>
            <a:ext cx="5105400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5D6D7E"/>
                </a:solidFill>
              </a:rPr>
              <a:t>No NICE guideline currently recommends prescribing herbal medicines in primary care. Regulated via MHRA THR scheme only.</a:t>
            </a:r>
            <a:endParaRPr lang="en-US" sz="1050" dirty="0"/>
          </a:p>
        </p:txBody>
      </p:sp>
      <p:sp>
        <p:nvSpPr>
          <p:cNvPr id="36" name="SK-6-text-35"/>
          <p:cNvSpPr/>
          <p:nvPr/>
        </p:nvSpPr>
        <p:spPr>
          <a:xfrm>
            <a:off x="6691313" y="4019848"/>
            <a:ext cx="53340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B"/>
                </a:solidFill>
              </a:rPr>
              <a:t>Mental Health &amp; Other</a:t>
            </a:r>
            <a:endParaRPr lang="en-US" sz="1350" dirty="0"/>
          </a:p>
        </p:txBody>
      </p:sp>
      <p:sp>
        <p:nvSpPr>
          <p:cNvPr id="37" name="SK-6-text-36"/>
          <p:cNvSpPr/>
          <p:nvPr/>
        </p:nvSpPr>
        <p:spPr>
          <a:xfrm>
            <a:off x="6650087" y="4410373"/>
            <a:ext cx="514350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Depression Relapse Prevention:</a:t>
            </a:r>
            <a:endParaRPr lang="en-US" sz="1125" dirty="0"/>
          </a:p>
        </p:txBody>
      </p:sp>
      <p:sp>
        <p:nvSpPr>
          <p:cNvPr id="38" name="SK-6-text-37"/>
          <p:cNvSpPr/>
          <p:nvPr/>
        </p:nvSpPr>
        <p:spPr>
          <a:xfrm>
            <a:off x="6610350" y="4629448"/>
            <a:ext cx="5105400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5D6D7E"/>
                </a:solidFill>
              </a:rPr>
              <a:t>Mindfulness-Based Cognitive Therapy (MBCT) is recommended for patients with recurrent depression.</a:t>
            </a:r>
            <a:endParaRPr lang="en-US" sz="1050" dirty="0"/>
          </a:p>
        </p:txBody>
      </p:sp>
      <p:sp>
        <p:nvSpPr>
          <p:cNvPr id="39" name="SK-6-text-38"/>
          <p:cNvSpPr/>
          <p:nvPr/>
        </p:nvSpPr>
        <p:spPr>
          <a:xfrm>
            <a:off x="6650087" y="5136059"/>
            <a:ext cx="5541913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Irritable Bowel Syndrome (CG61):</a:t>
            </a:r>
            <a:endParaRPr lang="en-US" sz="1125" dirty="0"/>
          </a:p>
        </p:txBody>
      </p:sp>
      <p:sp>
        <p:nvSpPr>
          <p:cNvPr id="40" name="SK-6-text-39"/>
          <p:cNvSpPr/>
          <p:nvPr/>
        </p:nvSpPr>
        <p:spPr>
          <a:xfrm>
            <a:off x="6610350" y="5355134"/>
            <a:ext cx="558165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5D6D7E"/>
                </a:solidFill>
              </a:rPr>
              <a:t>Hypnotherapy/hypnosis is recommended as an option for refractory IBS.</a:t>
            </a:r>
            <a:endParaRPr lang="en-US" sz="1050" dirty="0"/>
          </a:p>
        </p:txBody>
      </p:sp>
      <p:sp>
        <p:nvSpPr>
          <p:cNvPr id="41" name="SK-6-text-40"/>
          <p:cNvSpPr/>
          <p:nvPr/>
        </p:nvSpPr>
        <p:spPr>
          <a:xfrm>
            <a:off x="6650087" y="5675114"/>
            <a:ext cx="4286250" cy="161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Osteoarthritis (CG177):</a:t>
            </a:r>
            <a:endParaRPr lang="en-US" sz="1125" dirty="0"/>
          </a:p>
        </p:txBody>
      </p:sp>
      <p:sp>
        <p:nvSpPr>
          <p:cNvPr id="42" name="SK-6-text-41"/>
          <p:cNvSpPr/>
          <p:nvPr/>
        </p:nvSpPr>
        <p:spPr>
          <a:xfrm>
            <a:off x="6610350" y="5894189"/>
            <a:ext cx="5105400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5D6D7E"/>
                </a:solidFill>
              </a:rPr>
              <a:t>Manual therapies are not specifically endorsed; exercise remains first-line management.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90500"/>
            <a:ext cx="11430000" cy="790575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171575"/>
            <a:ext cx="3651200" cy="5510659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362075"/>
            <a:ext cx="381000" cy="381000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938" y="1457325"/>
            <a:ext cx="238125" cy="190500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1905000"/>
            <a:ext cx="1735782" cy="233362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2252663"/>
            <a:ext cx="166688" cy="527745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2856607"/>
            <a:ext cx="166688" cy="527745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3546277"/>
            <a:ext cx="3270200" cy="933450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70325" y="1171575"/>
            <a:ext cx="3651200" cy="3272284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60825" y="1362075"/>
            <a:ext cx="381000" cy="381000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32263" y="1457325"/>
            <a:ext cx="238125" cy="190500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60825" y="1905000"/>
            <a:ext cx="2436316" cy="233362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60825" y="2252663"/>
            <a:ext cx="166688" cy="527745"/>
          </a:xfrm>
          <a:prstGeom prst="rect">
            <a:avLst/>
          </a:prstGeom>
        </p:spPr>
      </p:pic>
      <p:pic>
        <p:nvPicPr>
          <p:cNvPr id="17" name="SK-7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460825" y="2856607"/>
            <a:ext cx="166688" cy="200025"/>
          </a:xfrm>
          <a:prstGeom prst="rect">
            <a:avLst/>
          </a:prstGeom>
        </p:spPr>
      </p:pic>
      <p:pic>
        <p:nvPicPr>
          <p:cNvPr id="18" name="SK-7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460825" y="3218557"/>
            <a:ext cx="3270200" cy="561975"/>
          </a:xfrm>
          <a:prstGeom prst="rect">
            <a:avLst/>
          </a:prstGeom>
        </p:spPr>
      </p:pic>
      <p:pic>
        <p:nvPicPr>
          <p:cNvPr id="19" name="SK-7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70325" y="4586734"/>
            <a:ext cx="3651200" cy="2095500"/>
          </a:xfrm>
          <a:prstGeom prst="rect">
            <a:avLst/>
          </a:prstGeom>
        </p:spPr>
      </p:pic>
      <p:pic>
        <p:nvPicPr>
          <p:cNvPr id="20" name="SK-7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159651" y="1171575"/>
            <a:ext cx="3651200" cy="3272284"/>
          </a:xfrm>
          <a:prstGeom prst="rect">
            <a:avLst/>
          </a:prstGeom>
        </p:spPr>
      </p:pic>
      <p:pic>
        <p:nvPicPr>
          <p:cNvPr id="21" name="SK-7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350151" y="1362075"/>
            <a:ext cx="381000" cy="381000"/>
          </a:xfrm>
          <a:prstGeom prst="rect">
            <a:avLst/>
          </a:prstGeom>
        </p:spPr>
      </p:pic>
      <p:pic>
        <p:nvPicPr>
          <p:cNvPr id="22" name="SK-7-img-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421588" y="1457325"/>
            <a:ext cx="238125" cy="190500"/>
          </a:xfrm>
          <a:prstGeom prst="rect">
            <a:avLst/>
          </a:prstGeom>
        </p:spPr>
      </p:pic>
      <p:pic>
        <p:nvPicPr>
          <p:cNvPr id="23" name="SK-7-img-22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350151" y="1905000"/>
            <a:ext cx="2355800" cy="233362"/>
          </a:xfrm>
          <a:prstGeom prst="rect">
            <a:avLst/>
          </a:prstGeom>
        </p:spPr>
      </p:pic>
      <p:pic>
        <p:nvPicPr>
          <p:cNvPr id="24" name="SK-7-img-2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50151" y="2252663"/>
            <a:ext cx="166688" cy="527745"/>
          </a:xfrm>
          <a:prstGeom prst="rect">
            <a:avLst/>
          </a:prstGeom>
        </p:spPr>
      </p:pic>
      <p:pic>
        <p:nvPicPr>
          <p:cNvPr id="25" name="SK-7-img-24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350151" y="2856607"/>
            <a:ext cx="166688" cy="487114"/>
          </a:xfrm>
          <a:prstGeom prst="rect">
            <a:avLst/>
          </a:prstGeom>
        </p:spPr>
      </p:pic>
      <p:pic>
        <p:nvPicPr>
          <p:cNvPr id="26" name="SK-7-img-25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350151" y="3505646"/>
            <a:ext cx="3270200" cy="747713"/>
          </a:xfrm>
          <a:prstGeom prst="rect">
            <a:avLst/>
          </a:prstGeom>
        </p:spPr>
      </p:pic>
      <p:pic>
        <p:nvPicPr>
          <p:cNvPr id="27" name="SK-7-img-26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159651" y="4586734"/>
            <a:ext cx="3651200" cy="2095500"/>
          </a:xfrm>
          <a:prstGeom prst="rect">
            <a:avLst/>
          </a:prstGeom>
        </p:spPr>
      </p:pic>
      <p:sp>
        <p:nvSpPr>
          <p:cNvPr id="28" name="SK-7-text-27"/>
          <p:cNvSpPr/>
          <p:nvPr/>
        </p:nvSpPr>
        <p:spPr>
          <a:xfrm>
            <a:off x="666750" y="333375"/>
            <a:ext cx="10858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005B5B"/>
                </a:solidFill>
              </a:rPr>
              <a:t>BRADFORD VTS | CAM OVERVIEW</a:t>
            </a:r>
            <a:endParaRPr lang="en-US" sz="900" dirty="0"/>
          </a:p>
        </p:txBody>
      </p:sp>
      <p:sp>
        <p:nvSpPr>
          <p:cNvPr id="29" name="SK-7-text-28"/>
          <p:cNvSpPr/>
          <p:nvPr/>
        </p:nvSpPr>
        <p:spPr>
          <a:xfrm>
            <a:off x="666750" y="523875"/>
            <a:ext cx="108585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C3E50"/>
                </a:solidFill>
              </a:rPr>
              <a:t>Overview of Key Therapies: Part 1</a:t>
            </a:r>
            <a:endParaRPr lang="en-US" sz="1650" dirty="0"/>
          </a:p>
        </p:txBody>
      </p:sp>
      <p:sp>
        <p:nvSpPr>
          <p:cNvPr id="30" name="SK-7-text-29"/>
          <p:cNvSpPr/>
          <p:nvPr/>
        </p:nvSpPr>
        <p:spPr>
          <a:xfrm>
            <a:off x="1066800" y="1423988"/>
            <a:ext cx="22631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B"/>
                </a:solidFill>
              </a:rPr>
              <a:t>Acupuncture</a:t>
            </a:r>
            <a:endParaRPr lang="en-US" sz="1350" dirty="0"/>
          </a:p>
        </p:txBody>
      </p:sp>
      <p:sp>
        <p:nvSpPr>
          <p:cNvPr id="31" name="SK-7-text-30"/>
          <p:cNvSpPr/>
          <p:nvPr/>
        </p:nvSpPr>
        <p:spPr>
          <a:xfrm>
            <a:off x="666750" y="1905000"/>
            <a:ext cx="2574420" cy="2333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kern="0" spc="30" dirty="0">
                <a:solidFill>
                  <a:srgbClr val="FFFFFF"/>
                </a:solidFill>
              </a:rPr>
              <a:t>VOLUNTARY (BACC / BMAS)</a:t>
            </a:r>
            <a:endParaRPr lang="en-US" sz="825" dirty="0"/>
          </a:p>
        </p:txBody>
      </p:sp>
      <p:sp>
        <p:nvSpPr>
          <p:cNvPr id="32" name="SK-7-text-31"/>
          <p:cNvSpPr/>
          <p:nvPr/>
        </p:nvSpPr>
        <p:spPr>
          <a:xfrm>
            <a:off x="814388" y="2252663"/>
            <a:ext cx="3027313" cy="5277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Insertion of fine needles; Gate control mechanism &amp; endorphin release.</a:t>
            </a:r>
            <a:endParaRPr lang="en-US" sz="1050" dirty="0"/>
          </a:p>
        </p:txBody>
      </p:sp>
      <p:sp>
        <p:nvSpPr>
          <p:cNvPr id="33" name="SK-7-text-32"/>
          <p:cNvSpPr/>
          <p:nvPr/>
        </p:nvSpPr>
        <p:spPr>
          <a:xfrm>
            <a:off x="814388" y="2856607"/>
            <a:ext cx="3027313" cy="5277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Traditional (Qi/Meridians) vs Western (Trigger points) approaches.</a:t>
            </a:r>
            <a:endParaRPr lang="en-US" sz="1050" dirty="0"/>
          </a:p>
        </p:txBody>
      </p:sp>
      <p:sp>
        <p:nvSpPr>
          <p:cNvPr id="34" name="SK-7-text-33"/>
          <p:cNvSpPr/>
          <p:nvPr/>
        </p:nvSpPr>
        <p:spPr>
          <a:xfrm>
            <a:off x="666750" y="3546277"/>
            <a:ext cx="3079700" cy="933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B03A2E"/>
                </a:solidFill>
              </a:rPr>
              <a:t>AKT PEARL</a:t>
            </a:r>
            <a:r>
              <a:rPr lang="en-US" sz="975" b="1" dirty="0">
                <a:solidFill>
                  <a:srgbClr val="2C3E50"/>
                </a:solidFill>
              </a:rPr>
              <a:t>
NICE NG193: Recommended for chronic primary pain.
NICE NG59: NOT recommended for low back pain.</a:t>
            </a:r>
            <a:endParaRPr lang="en-US" sz="975" dirty="0"/>
          </a:p>
        </p:txBody>
      </p:sp>
      <p:sp>
        <p:nvSpPr>
          <p:cNvPr id="35" name="SK-7-text-34"/>
          <p:cNvSpPr/>
          <p:nvPr/>
        </p:nvSpPr>
        <p:spPr>
          <a:xfrm>
            <a:off x="4956125" y="1423988"/>
            <a:ext cx="20574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B"/>
                </a:solidFill>
              </a:rPr>
              <a:t>Osteopathy</a:t>
            </a:r>
            <a:endParaRPr lang="en-US" sz="1350" dirty="0"/>
          </a:p>
        </p:txBody>
      </p:sp>
      <p:sp>
        <p:nvSpPr>
          <p:cNvPr id="36" name="SK-7-text-35"/>
          <p:cNvSpPr/>
          <p:nvPr/>
        </p:nvSpPr>
        <p:spPr>
          <a:xfrm>
            <a:off x="4556075" y="1905000"/>
            <a:ext cx="3940564" cy="2333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kern="0" spc="30" dirty="0">
                <a:solidFill>
                  <a:srgbClr val="FFFFFF"/>
                </a:solidFill>
              </a:rPr>
              <a:t>STATUTORY (GOSC) - PROTECTED TITLE</a:t>
            </a:r>
            <a:endParaRPr lang="en-US" sz="825" dirty="0"/>
          </a:p>
        </p:txBody>
      </p:sp>
      <p:sp>
        <p:nvSpPr>
          <p:cNvPr id="37" name="SK-7-text-36"/>
          <p:cNvSpPr/>
          <p:nvPr/>
        </p:nvSpPr>
        <p:spPr>
          <a:xfrm>
            <a:off x="4703713" y="2252663"/>
            <a:ext cx="3027313" cy="5277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Focus on musculoskeletal structure and function via manipulation.</a:t>
            </a:r>
            <a:endParaRPr lang="en-US" sz="1050" dirty="0"/>
          </a:p>
        </p:txBody>
      </p:sp>
      <p:sp>
        <p:nvSpPr>
          <p:cNvPr id="38" name="SK-7-text-37"/>
          <p:cNvSpPr/>
          <p:nvPr/>
        </p:nvSpPr>
        <p:spPr>
          <a:xfrm>
            <a:off x="4703713" y="2856607"/>
            <a:ext cx="7488287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Strong evidence for LBP, neck, and shoulder pain.</a:t>
            </a:r>
            <a:endParaRPr lang="en-US" sz="1050" dirty="0"/>
          </a:p>
        </p:txBody>
      </p:sp>
      <p:sp>
        <p:nvSpPr>
          <p:cNvPr id="39" name="SK-7-text-38"/>
          <p:cNvSpPr/>
          <p:nvPr/>
        </p:nvSpPr>
        <p:spPr>
          <a:xfrm>
            <a:off x="4556075" y="3218557"/>
            <a:ext cx="3079700" cy="5619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2C3E50"/>
                </a:solidFill>
              </a:rPr>
              <a:t>NICE NG59: Manual therapy (including manipulation) recommended for low back pain.</a:t>
            </a:r>
            <a:endParaRPr lang="en-US" sz="975" dirty="0"/>
          </a:p>
        </p:txBody>
      </p:sp>
      <p:sp>
        <p:nvSpPr>
          <p:cNvPr id="40" name="SK-7-text-39"/>
          <p:cNvSpPr/>
          <p:nvPr/>
        </p:nvSpPr>
        <p:spPr>
          <a:xfrm>
            <a:off x="8845451" y="1423988"/>
            <a:ext cx="24688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B"/>
                </a:solidFill>
              </a:rPr>
              <a:t>Chiropractic</a:t>
            </a:r>
            <a:endParaRPr lang="en-US" sz="1350" dirty="0"/>
          </a:p>
        </p:txBody>
      </p:sp>
      <p:sp>
        <p:nvSpPr>
          <p:cNvPr id="41" name="SK-7-text-40"/>
          <p:cNvSpPr/>
          <p:nvPr/>
        </p:nvSpPr>
        <p:spPr>
          <a:xfrm>
            <a:off x="8445401" y="1905000"/>
            <a:ext cx="3746599" cy="2333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kern="0" spc="30" dirty="0">
                <a:solidFill>
                  <a:srgbClr val="FFFFFF"/>
                </a:solidFill>
              </a:rPr>
              <a:t>STATUTORY (GCC) - PROTECTED TITLE</a:t>
            </a:r>
            <a:endParaRPr lang="en-US" sz="825" dirty="0"/>
          </a:p>
        </p:txBody>
      </p:sp>
      <p:sp>
        <p:nvSpPr>
          <p:cNvPr id="42" name="SK-7-text-41"/>
          <p:cNvSpPr/>
          <p:nvPr/>
        </p:nvSpPr>
        <p:spPr>
          <a:xfrm>
            <a:off x="8593038" y="2252663"/>
            <a:ext cx="3027313" cy="5277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Specialises in joint dysfunction and effects on the nervous system.</a:t>
            </a:r>
            <a:endParaRPr lang="en-US" sz="1050" dirty="0"/>
          </a:p>
        </p:txBody>
      </p:sp>
      <p:sp>
        <p:nvSpPr>
          <p:cNvPr id="43" name="SK-7-text-42"/>
          <p:cNvSpPr/>
          <p:nvPr/>
        </p:nvSpPr>
        <p:spPr>
          <a:xfrm>
            <a:off x="8593038" y="2856607"/>
            <a:ext cx="3027313" cy="48711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"Adjustment" involves high-velocity, low-amplitude thrusts.</a:t>
            </a:r>
            <a:endParaRPr lang="en-US" sz="1050" dirty="0"/>
          </a:p>
        </p:txBody>
      </p:sp>
      <p:sp>
        <p:nvSpPr>
          <p:cNvPr id="44" name="SK-7-text-43"/>
          <p:cNvSpPr/>
          <p:nvPr/>
        </p:nvSpPr>
        <p:spPr>
          <a:xfrm>
            <a:off x="8445401" y="3505646"/>
            <a:ext cx="3079700" cy="7477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B03A2E"/>
                </a:solidFill>
              </a:rPr>
              <a:t>SAFETY NOTE</a:t>
            </a:r>
            <a:r>
              <a:rPr lang="en-US" sz="975" b="1" dirty="0">
                <a:solidFill>
                  <a:srgbClr val="2C3E50"/>
                </a:solidFill>
              </a:rPr>
              <a:t>
Rare risk of vertebral artery dissection with cervical manipulation.</a:t>
            </a:r>
            <a:endParaRPr lang="en-US" sz="9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90500"/>
            <a:ext cx="11430000" cy="790575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171575"/>
            <a:ext cx="5595938" cy="2605088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362075"/>
            <a:ext cx="304800" cy="304800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0" y="1438275"/>
            <a:ext cx="190500" cy="152400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95676" y="1423988"/>
            <a:ext cx="1090761" cy="180975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1762125"/>
            <a:ext cx="166688" cy="138857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2019300"/>
            <a:ext cx="166688" cy="166688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2476500"/>
            <a:ext cx="166688" cy="138857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3967163"/>
            <a:ext cx="5595938" cy="2605088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4157663"/>
            <a:ext cx="304800" cy="304800"/>
          </a:xfrm>
          <a:prstGeom prst="rect">
            <a:avLst/>
          </a:prstGeom>
        </p:spPr>
      </p:pic>
      <p:pic>
        <p:nvPicPr>
          <p:cNvPr id="13" name="SK-8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8650" y="4233863"/>
            <a:ext cx="190500" cy="152400"/>
          </a:xfrm>
          <a:prstGeom prst="rect">
            <a:avLst/>
          </a:prstGeom>
        </p:spPr>
      </p:pic>
      <p:pic>
        <p:nvPicPr>
          <p:cNvPr id="14" name="SK-8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1500" y="4557713"/>
            <a:ext cx="166688" cy="138857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1500" y="4814888"/>
            <a:ext cx="166688" cy="138857"/>
          </a:xfrm>
          <a:prstGeom prst="rect">
            <a:avLst/>
          </a:prstGeom>
        </p:spPr>
      </p:pic>
      <p:pic>
        <p:nvPicPr>
          <p:cNvPr id="16" name="SK-8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1500" y="5857875"/>
            <a:ext cx="5214938" cy="523875"/>
          </a:xfrm>
          <a:prstGeom prst="rect">
            <a:avLst/>
          </a:prstGeom>
        </p:spPr>
      </p:pic>
      <p:pic>
        <p:nvPicPr>
          <p:cNvPr id="17" name="SK-8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5800" y="6052691"/>
            <a:ext cx="154781" cy="134094"/>
          </a:xfrm>
          <a:prstGeom prst="rect">
            <a:avLst/>
          </a:prstGeom>
        </p:spPr>
      </p:pic>
      <p:pic>
        <p:nvPicPr>
          <p:cNvPr id="18" name="SK-8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15063" y="1171575"/>
            <a:ext cx="5595938" cy="1673275"/>
          </a:xfrm>
          <a:prstGeom prst="rect">
            <a:avLst/>
          </a:prstGeom>
        </p:spPr>
      </p:pic>
      <p:pic>
        <p:nvPicPr>
          <p:cNvPr id="19" name="SK-8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05563" y="1362075"/>
            <a:ext cx="304800" cy="304800"/>
          </a:xfrm>
          <a:prstGeom prst="rect">
            <a:avLst/>
          </a:prstGeom>
        </p:spPr>
      </p:pic>
      <p:pic>
        <p:nvPicPr>
          <p:cNvPr id="20" name="SK-8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62713" y="1438275"/>
            <a:ext cx="190500" cy="152400"/>
          </a:xfrm>
          <a:prstGeom prst="rect">
            <a:avLst/>
          </a:prstGeom>
        </p:spPr>
      </p:pic>
      <p:pic>
        <p:nvPicPr>
          <p:cNvPr id="21" name="SK-8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05563" y="1762125"/>
            <a:ext cx="166688" cy="138857"/>
          </a:xfrm>
          <a:prstGeom prst="rect">
            <a:avLst/>
          </a:prstGeom>
        </p:spPr>
      </p:pic>
      <p:pic>
        <p:nvPicPr>
          <p:cNvPr id="22" name="SK-8-img-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05563" y="2019300"/>
            <a:ext cx="166688" cy="138857"/>
          </a:xfrm>
          <a:prstGeom prst="rect">
            <a:avLst/>
          </a:prstGeom>
        </p:spPr>
      </p:pic>
      <p:pic>
        <p:nvPicPr>
          <p:cNvPr id="23" name="SK-8-img-2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215063" y="3035350"/>
            <a:ext cx="5595938" cy="1673275"/>
          </a:xfrm>
          <a:prstGeom prst="rect">
            <a:avLst/>
          </a:prstGeom>
        </p:spPr>
      </p:pic>
      <p:pic>
        <p:nvPicPr>
          <p:cNvPr id="24" name="SK-8-img-23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05563" y="3225850"/>
            <a:ext cx="304800" cy="304800"/>
          </a:xfrm>
          <a:prstGeom prst="rect">
            <a:avLst/>
          </a:prstGeom>
        </p:spPr>
      </p:pic>
      <p:pic>
        <p:nvPicPr>
          <p:cNvPr id="25" name="SK-8-img-24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62713" y="3302050"/>
            <a:ext cx="190500" cy="152400"/>
          </a:xfrm>
          <a:prstGeom prst="rect">
            <a:avLst/>
          </a:prstGeom>
        </p:spPr>
      </p:pic>
      <p:pic>
        <p:nvPicPr>
          <p:cNvPr id="26" name="SK-8-img-25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05563" y="3625900"/>
            <a:ext cx="166688" cy="138857"/>
          </a:xfrm>
          <a:prstGeom prst="rect">
            <a:avLst/>
          </a:prstGeom>
        </p:spPr>
      </p:pic>
      <p:pic>
        <p:nvPicPr>
          <p:cNvPr id="27" name="SK-8-img-26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05563" y="3883075"/>
            <a:ext cx="166688" cy="138857"/>
          </a:xfrm>
          <a:prstGeom prst="rect">
            <a:avLst/>
          </a:prstGeom>
        </p:spPr>
      </p:pic>
      <p:pic>
        <p:nvPicPr>
          <p:cNvPr id="28" name="SK-8-img-27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215063" y="4899124"/>
            <a:ext cx="5595938" cy="1673275"/>
          </a:xfrm>
          <a:prstGeom prst="rect">
            <a:avLst/>
          </a:prstGeom>
        </p:spPr>
      </p:pic>
      <p:pic>
        <p:nvPicPr>
          <p:cNvPr id="29" name="SK-8-img-28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405563" y="5089624"/>
            <a:ext cx="304800" cy="304800"/>
          </a:xfrm>
          <a:prstGeom prst="rect">
            <a:avLst/>
          </a:prstGeom>
        </p:spPr>
      </p:pic>
      <p:pic>
        <p:nvPicPr>
          <p:cNvPr id="30" name="SK-8-img-29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462713" y="5165824"/>
            <a:ext cx="190500" cy="152400"/>
          </a:xfrm>
          <a:prstGeom prst="rect">
            <a:avLst/>
          </a:prstGeom>
        </p:spPr>
      </p:pic>
      <p:pic>
        <p:nvPicPr>
          <p:cNvPr id="31" name="SK-8-img-30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405563" y="5489674"/>
            <a:ext cx="166688" cy="138857"/>
          </a:xfrm>
          <a:prstGeom prst="rect">
            <a:avLst/>
          </a:prstGeom>
        </p:spPr>
      </p:pic>
      <p:pic>
        <p:nvPicPr>
          <p:cNvPr id="32" name="SK-8-img-31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405563" y="5746849"/>
            <a:ext cx="166688" cy="138857"/>
          </a:xfrm>
          <a:prstGeom prst="rect">
            <a:avLst/>
          </a:prstGeom>
        </p:spPr>
      </p:pic>
      <p:sp>
        <p:nvSpPr>
          <p:cNvPr id="33" name="SK-8-text-32"/>
          <p:cNvSpPr/>
          <p:nvPr/>
        </p:nvSpPr>
        <p:spPr>
          <a:xfrm>
            <a:off x="666750" y="333375"/>
            <a:ext cx="10858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005B5B"/>
                </a:solidFill>
              </a:rPr>
              <a:t>BRADFORD VTS | CAM OVERVIEW</a:t>
            </a:r>
            <a:endParaRPr lang="en-US" sz="900" dirty="0"/>
          </a:p>
        </p:txBody>
      </p:sp>
      <p:sp>
        <p:nvSpPr>
          <p:cNvPr id="34" name="SK-8-text-33"/>
          <p:cNvSpPr/>
          <p:nvPr/>
        </p:nvSpPr>
        <p:spPr>
          <a:xfrm>
            <a:off x="666750" y="523875"/>
            <a:ext cx="108585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C3E50"/>
                </a:solidFill>
              </a:rPr>
              <a:t>Overview of Key Therapies: Part 2</a:t>
            </a:r>
            <a:endParaRPr lang="en-US" sz="1650" dirty="0"/>
          </a:p>
        </p:txBody>
      </p:sp>
      <p:sp>
        <p:nvSpPr>
          <p:cNvPr id="35" name="SK-8-text-34"/>
          <p:cNvSpPr/>
          <p:nvPr/>
        </p:nvSpPr>
        <p:spPr>
          <a:xfrm>
            <a:off x="990600" y="1385888"/>
            <a:ext cx="30861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B"/>
                </a:solidFill>
              </a:rPr>
              <a:t>Herbal Medicine</a:t>
            </a:r>
            <a:endParaRPr lang="en-US" sz="1350" dirty="0"/>
          </a:p>
        </p:txBody>
      </p:sp>
      <p:sp>
        <p:nvSpPr>
          <p:cNvPr id="36" name="SK-8-text-35"/>
          <p:cNvSpPr/>
          <p:nvPr/>
        </p:nvSpPr>
        <p:spPr>
          <a:xfrm>
            <a:off x="4771876" y="1423988"/>
            <a:ext cx="1474952" cy="1809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dirty="0">
                <a:solidFill>
                  <a:srgbClr val="2980B9"/>
                </a:solidFill>
              </a:rPr>
              <a:t>MHRA THR SCHEME</a:t>
            </a:r>
            <a:endParaRPr lang="en-US" sz="750" dirty="0"/>
          </a:p>
        </p:txBody>
      </p:sp>
      <p:sp>
        <p:nvSpPr>
          <p:cNvPr id="37" name="SK-8-text-36"/>
          <p:cNvSpPr/>
          <p:nvPr/>
        </p:nvSpPr>
        <p:spPr>
          <a:xfrm>
            <a:off x="814388" y="1762125"/>
            <a:ext cx="112547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</a:rPr>
              <a:t>Uses whole plant preparations; primary medicine for 80% of the world.</a:t>
            </a:r>
            <a:endParaRPr lang="en-US" sz="1050" dirty="0"/>
          </a:p>
        </p:txBody>
      </p:sp>
      <p:sp>
        <p:nvSpPr>
          <p:cNvPr id="38" name="SK-8-text-37"/>
          <p:cNvSpPr/>
          <p:nvPr/>
        </p:nvSpPr>
        <p:spPr>
          <a:xfrm>
            <a:off x="814388" y="2019300"/>
            <a:ext cx="49720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B03A2E"/>
                </a:solidFill>
              </a:rPr>
              <a:t>High risk of drug interactions: St John's Wort (CYP450 inducer) affects OCP, Warfarin, and SSRIs.</a:t>
            </a:r>
            <a:endParaRPr lang="en-US" sz="1050" dirty="0"/>
          </a:p>
        </p:txBody>
      </p:sp>
      <p:sp>
        <p:nvSpPr>
          <p:cNvPr id="39" name="SK-8-text-38"/>
          <p:cNvSpPr/>
          <p:nvPr/>
        </p:nvSpPr>
        <p:spPr>
          <a:xfrm>
            <a:off x="814388" y="2476500"/>
            <a:ext cx="100812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</a:rPr>
              <a:t>Regulated via the Traditional Herbal Registration (THR) scheme.</a:t>
            </a:r>
            <a:endParaRPr lang="en-US" sz="1050" dirty="0"/>
          </a:p>
        </p:txBody>
      </p:sp>
      <p:sp>
        <p:nvSpPr>
          <p:cNvPr id="40" name="SK-8-text-39"/>
          <p:cNvSpPr/>
          <p:nvPr/>
        </p:nvSpPr>
        <p:spPr>
          <a:xfrm>
            <a:off x="990600" y="4181475"/>
            <a:ext cx="20574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B"/>
                </a:solidFill>
              </a:rPr>
              <a:t>Homeopathy</a:t>
            </a:r>
            <a:endParaRPr lang="en-US" sz="1350" dirty="0"/>
          </a:p>
        </p:txBody>
      </p:sp>
      <p:sp>
        <p:nvSpPr>
          <p:cNvPr id="41" name="SK-8-text-40"/>
          <p:cNvSpPr/>
          <p:nvPr/>
        </p:nvSpPr>
        <p:spPr>
          <a:xfrm>
            <a:off x="814388" y="4557713"/>
            <a:ext cx="112014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</a:rPr>
              <a:t>Based on "like cures like" and ultra-dilute preparations (succussion).</a:t>
            </a:r>
            <a:endParaRPr lang="en-US" sz="1050" dirty="0"/>
          </a:p>
        </p:txBody>
      </p:sp>
      <p:sp>
        <p:nvSpPr>
          <p:cNvPr id="42" name="SK-8-text-41"/>
          <p:cNvSpPr/>
          <p:nvPr/>
        </p:nvSpPr>
        <p:spPr>
          <a:xfrm>
            <a:off x="814388" y="4814888"/>
            <a:ext cx="1056132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</a:rPr>
              <a:t>Scientific consensus: No clinical evidence beyond placebo effects.</a:t>
            </a:r>
            <a:endParaRPr lang="en-US" sz="1050" dirty="0"/>
          </a:p>
        </p:txBody>
      </p:sp>
      <p:sp>
        <p:nvSpPr>
          <p:cNvPr id="43" name="SK-8-text-42"/>
          <p:cNvSpPr/>
          <p:nvPr/>
        </p:nvSpPr>
        <p:spPr>
          <a:xfrm>
            <a:off x="916781" y="5934075"/>
            <a:ext cx="4755356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856404"/>
                </a:solidFill>
              </a:rPr>
              <a:t>AKT Tip:</a:t>
            </a:r>
            <a:r>
              <a:rPr lang="en-US" sz="975" dirty="0">
                <a:solidFill>
                  <a:srgbClr val="856404"/>
                </a:solidFill>
              </a:rPr>
              <a:t> NHS decommissioned funding in 2017/18. Not recommended by NICE for any condition.</a:t>
            </a:r>
            <a:endParaRPr lang="en-US" sz="975" dirty="0"/>
          </a:p>
        </p:txBody>
      </p:sp>
      <p:sp>
        <p:nvSpPr>
          <p:cNvPr id="44" name="SK-8-text-43"/>
          <p:cNvSpPr/>
          <p:nvPr/>
        </p:nvSpPr>
        <p:spPr>
          <a:xfrm>
            <a:off x="6824663" y="1385888"/>
            <a:ext cx="24688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B"/>
                </a:solidFill>
              </a:rPr>
              <a:t>Hypnotherapy</a:t>
            </a:r>
            <a:endParaRPr lang="en-US" sz="1350" dirty="0"/>
          </a:p>
        </p:txBody>
      </p:sp>
      <p:sp>
        <p:nvSpPr>
          <p:cNvPr id="45" name="SK-8-text-44"/>
          <p:cNvSpPr/>
          <p:nvPr/>
        </p:nvSpPr>
        <p:spPr>
          <a:xfrm>
            <a:off x="6648450" y="1762125"/>
            <a:ext cx="55435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</a:rPr>
              <a:t>Uses hypnotic trance for therapeutic suggestion.</a:t>
            </a:r>
            <a:endParaRPr lang="en-US" sz="1050" dirty="0"/>
          </a:p>
        </p:txBody>
      </p:sp>
      <p:sp>
        <p:nvSpPr>
          <p:cNvPr id="46" name="SK-8-text-45"/>
          <p:cNvSpPr/>
          <p:nvPr/>
        </p:nvSpPr>
        <p:spPr>
          <a:xfrm>
            <a:off x="6648450" y="2019300"/>
            <a:ext cx="55435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34495E"/>
                </a:solidFill>
              </a:rPr>
              <a:t>NICE CG61:</a:t>
            </a:r>
            <a:r>
              <a:rPr lang="en-US" sz="1050" dirty="0">
                <a:solidFill>
                  <a:srgbClr val="34495E"/>
                </a:solidFill>
              </a:rPr>
              <a:t> Specifically recommended for refractory IBS.</a:t>
            </a:r>
            <a:endParaRPr lang="en-US" sz="1050" dirty="0"/>
          </a:p>
        </p:txBody>
      </p:sp>
      <p:sp>
        <p:nvSpPr>
          <p:cNvPr id="47" name="SK-8-text-46"/>
          <p:cNvSpPr/>
          <p:nvPr/>
        </p:nvSpPr>
        <p:spPr>
          <a:xfrm>
            <a:off x="6824663" y="3249662"/>
            <a:ext cx="24688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B"/>
                </a:solidFill>
              </a:rPr>
              <a:t>Aromatherapy</a:t>
            </a:r>
            <a:endParaRPr lang="en-US" sz="1350" dirty="0"/>
          </a:p>
        </p:txBody>
      </p:sp>
      <p:sp>
        <p:nvSpPr>
          <p:cNvPr id="48" name="SK-8-text-47"/>
          <p:cNvSpPr/>
          <p:nvPr/>
        </p:nvSpPr>
        <p:spPr>
          <a:xfrm>
            <a:off x="6648450" y="3625900"/>
            <a:ext cx="55435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</a:rPr>
              <a:t>Essential oils used via inhalation or massage for relaxation.</a:t>
            </a:r>
            <a:endParaRPr lang="en-US" sz="1050" dirty="0"/>
          </a:p>
        </p:txBody>
      </p:sp>
      <p:sp>
        <p:nvSpPr>
          <p:cNvPr id="49" name="SK-8-text-48"/>
          <p:cNvSpPr/>
          <p:nvPr/>
        </p:nvSpPr>
        <p:spPr>
          <a:xfrm>
            <a:off x="6648450" y="3883075"/>
            <a:ext cx="55435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</a:rPr>
              <a:t>Commonly used in palliative care and for managing anxiety.</a:t>
            </a:r>
            <a:endParaRPr lang="en-US" sz="1050" dirty="0"/>
          </a:p>
        </p:txBody>
      </p:sp>
      <p:sp>
        <p:nvSpPr>
          <p:cNvPr id="50" name="SK-8-text-49"/>
          <p:cNvSpPr/>
          <p:nvPr/>
        </p:nvSpPr>
        <p:spPr>
          <a:xfrm>
            <a:off x="6824663" y="5113437"/>
            <a:ext cx="22631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B"/>
                </a:solidFill>
              </a:rPr>
              <a:t>Reflexology</a:t>
            </a:r>
            <a:endParaRPr lang="en-US" sz="1350" dirty="0"/>
          </a:p>
        </p:txBody>
      </p:sp>
      <p:sp>
        <p:nvSpPr>
          <p:cNvPr id="51" name="SK-8-text-50"/>
          <p:cNvSpPr/>
          <p:nvPr/>
        </p:nvSpPr>
        <p:spPr>
          <a:xfrm>
            <a:off x="6648450" y="5489674"/>
            <a:ext cx="55435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</a:rPr>
              <a:t>Pressure on foot/hand points corresponding to internal organs.</a:t>
            </a:r>
            <a:endParaRPr lang="en-US" sz="1050" dirty="0"/>
          </a:p>
        </p:txBody>
      </p:sp>
      <p:sp>
        <p:nvSpPr>
          <p:cNvPr id="52" name="SK-8-text-51"/>
          <p:cNvSpPr/>
          <p:nvPr/>
        </p:nvSpPr>
        <p:spPr>
          <a:xfrm>
            <a:off x="6648450" y="5746849"/>
            <a:ext cx="55435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34495E"/>
                </a:solidFill>
              </a:rPr>
              <a:t>No plausible mechanism; used as safe supportive care for relaxation.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" y="95250"/>
            <a:ext cx="11811000" cy="790575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00" y="1076325"/>
            <a:ext cx="5810250" cy="5495925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307753"/>
            <a:ext cx="214313" cy="175320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981200"/>
            <a:ext cx="2171700" cy="300038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2700" y="1981200"/>
            <a:ext cx="3257550" cy="300038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2281238"/>
            <a:ext cx="2171700" cy="300038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52700" y="2281238"/>
            <a:ext cx="3257550" cy="300038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2581275"/>
            <a:ext cx="2171700" cy="300038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2700" y="2581275"/>
            <a:ext cx="3257550" cy="300038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2881313"/>
            <a:ext cx="2171700" cy="300038"/>
          </a:xfrm>
          <a:prstGeom prst="rect">
            <a:avLst/>
          </a:prstGeom>
        </p:spPr>
      </p:pic>
      <p:pic>
        <p:nvPicPr>
          <p:cNvPr id="14" name="SK-9-img-1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52700" y="2881313"/>
            <a:ext cx="3257550" cy="300038"/>
          </a:xfrm>
          <a:prstGeom prst="rect">
            <a:avLst/>
          </a:prstGeom>
        </p:spPr>
      </p:pic>
      <p:pic>
        <p:nvPicPr>
          <p:cNvPr id="15" name="SK-9-img-1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3181350"/>
            <a:ext cx="2171700" cy="300038"/>
          </a:xfrm>
          <a:prstGeom prst="rect">
            <a:avLst/>
          </a:prstGeom>
        </p:spPr>
      </p:pic>
      <p:pic>
        <p:nvPicPr>
          <p:cNvPr id="16" name="SK-9-img-1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2700" y="3181350"/>
            <a:ext cx="3257550" cy="300038"/>
          </a:xfrm>
          <a:prstGeom prst="rect">
            <a:avLst/>
          </a:prstGeom>
        </p:spPr>
      </p:pic>
      <p:pic>
        <p:nvPicPr>
          <p:cNvPr id="17" name="SK-9-img-1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3481388"/>
            <a:ext cx="2171700" cy="300038"/>
          </a:xfrm>
          <a:prstGeom prst="rect">
            <a:avLst/>
          </a:prstGeom>
        </p:spPr>
      </p:pic>
      <p:pic>
        <p:nvPicPr>
          <p:cNvPr id="18" name="SK-9-img-1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52700" y="3481388"/>
            <a:ext cx="3257550" cy="300038"/>
          </a:xfrm>
          <a:prstGeom prst="rect">
            <a:avLst/>
          </a:prstGeom>
        </p:spPr>
      </p:pic>
      <p:pic>
        <p:nvPicPr>
          <p:cNvPr id="19" name="SK-9-img-1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3924300"/>
            <a:ext cx="5429250" cy="376238"/>
          </a:xfrm>
          <a:prstGeom prst="rect">
            <a:avLst/>
          </a:prstGeom>
        </p:spPr>
      </p:pic>
      <p:pic>
        <p:nvPicPr>
          <p:cNvPr id="20" name="SK-9-img-1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6250" y="4057204"/>
            <a:ext cx="154781" cy="125760"/>
          </a:xfrm>
          <a:prstGeom prst="rect">
            <a:avLst/>
          </a:prstGeom>
        </p:spPr>
      </p:pic>
      <p:pic>
        <p:nvPicPr>
          <p:cNvPr id="21" name="SK-9-img-2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1250" y="1076325"/>
            <a:ext cx="5810250" cy="4143375"/>
          </a:xfrm>
          <a:prstGeom prst="rect">
            <a:avLst/>
          </a:prstGeom>
        </p:spPr>
      </p:pic>
      <p:pic>
        <p:nvPicPr>
          <p:cNvPr id="22" name="SK-9-img-2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81750" y="1307753"/>
            <a:ext cx="214313" cy="175320"/>
          </a:xfrm>
          <a:prstGeom prst="rect">
            <a:avLst/>
          </a:prstGeom>
        </p:spPr>
      </p:pic>
      <p:pic>
        <p:nvPicPr>
          <p:cNvPr id="23" name="SK-9-img-2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81750" y="1676400"/>
            <a:ext cx="142875" cy="142875"/>
          </a:xfrm>
          <a:prstGeom prst="rect">
            <a:avLst/>
          </a:prstGeom>
        </p:spPr>
      </p:pic>
      <p:pic>
        <p:nvPicPr>
          <p:cNvPr id="24" name="SK-9-img-2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81750" y="2144911"/>
            <a:ext cx="142875" cy="142875"/>
          </a:xfrm>
          <a:prstGeom prst="rect">
            <a:avLst/>
          </a:prstGeom>
        </p:spPr>
      </p:pic>
      <p:pic>
        <p:nvPicPr>
          <p:cNvPr id="25" name="SK-9-img-2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81750" y="2613422"/>
            <a:ext cx="142875" cy="131862"/>
          </a:xfrm>
          <a:prstGeom prst="rect">
            <a:avLst/>
          </a:prstGeom>
        </p:spPr>
      </p:pic>
      <p:pic>
        <p:nvPicPr>
          <p:cNvPr id="26" name="SK-9-img-25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81750" y="3081933"/>
            <a:ext cx="142875" cy="142875"/>
          </a:xfrm>
          <a:prstGeom prst="rect">
            <a:avLst/>
          </a:prstGeom>
        </p:spPr>
      </p:pic>
      <p:pic>
        <p:nvPicPr>
          <p:cNvPr id="27" name="SK-9-img-26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191250" y="5362575"/>
            <a:ext cx="5810250" cy="1209675"/>
          </a:xfrm>
          <a:prstGeom prst="rect">
            <a:avLst/>
          </a:prstGeom>
        </p:spPr>
      </p:pic>
      <p:pic>
        <p:nvPicPr>
          <p:cNvPr id="28" name="SK-9-img-27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81750" y="5788819"/>
            <a:ext cx="357188" cy="357188"/>
          </a:xfrm>
          <a:prstGeom prst="rect">
            <a:avLst/>
          </a:prstGeom>
        </p:spPr>
      </p:pic>
      <p:sp>
        <p:nvSpPr>
          <p:cNvPr id="29" name="SK-9-text-28"/>
          <p:cNvSpPr/>
          <p:nvPr/>
        </p:nvSpPr>
        <p:spPr>
          <a:xfrm>
            <a:off x="476250" y="238125"/>
            <a:ext cx="11239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005B5B"/>
                </a:solidFill>
              </a:rPr>
              <a:t>BRADFORD VTS | CAM OVERVIEW</a:t>
            </a:r>
            <a:endParaRPr lang="en-US" sz="900" dirty="0"/>
          </a:p>
        </p:txBody>
      </p:sp>
      <p:sp>
        <p:nvSpPr>
          <p:cNvPr id="30" name="SK-9-text-29"/>
          <p:cNvSpPr/>
          <p:nvPr/>
        </p:nvSpPr>
        <p:spPr>
          <a:xfrm>
            <a:off x="476250" y="428625"/>
            <a:ext cx="112395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C3E50"/>
                </a:solidFill>
              </a:rPr>
              <a:t>Drug Interactions — Critical for GPs</a:t>
            </a:r>
            <a:endParaRPr lang="en-US" sz="1650" dirty="0"/>
          </a:p>
        </p:txBody>
      </p:sp>
      <p:sp>
        <p:nvSpPr>
          <p:cNvPr id="31" name="SK-9-text-30"/>
          <p:cNvSpPr/>
          <p:nvPr/>
        </p:nvSpPr>
        <p:spPr>
          <a:xfrm>
            <a:off x="690563" y="1266825"/>
            <a:ext cx="76123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B03A2E"/>
                </a:solidFill>
              </a:rPr>
              <a:t>St John's Wort (Hypericum perforatum)</a:t>
            </a:r>
            <a:endParaRPr lang="en-US" sz="1350" dirty="0"/>
          </a:p>
        </p:txBody>
      </p:sp>
      <p:sp>
        <p:nvSpPr>
          <p:cNvPr id="32" name="SK-9-text-31"/>
          <p:cNvSpPr/>
          <p:nvPr/>
        </p:nvSpPr>
        <p:spPr>
          <a:xfrm>
            <a:off x="381000" y="1638300"/>
            <a:ext cx="96012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B03A2E"/>
                </a:solidFill>
              </a:rPr>
              <a:t>Potent CYP450 Inducer — Reduces plasma levels of key drugs</a:t>
            </a:r>
            <a:endParaRPr lang="en-US" sz="1050" dirty="0"/>
          </a:p>
        </p:txBody>
      </p:sp>
      <p:sp>
        <p:nvSpPr>
          <p:cNvPr id="33" name="SK-9-text-32"/>
          <p:cNvSpPr/>
          <p:nvPr/>
        </p:nvSpPr>
        <p:spPr>
          <a:xfrm>
            <a:off x="381000" y="1981200"/>
            <a:ext cx="2171700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2C3E50"/>
                </a:solidFill>
              </a:rPr>
              <a:t>Warfarin</a:t>
            </a:r>
            <a:endParaRPr lang="en-US" sz="975" dirty="0"/>
          </a:p>
        </p:txBody>
      </p:sp>
      <p:sp>
        <p:nvSpPr>
          <p:cNvPr id="34" name="SK-9-text-33"/>
          <p:cNvSpPr/>
          <p:nvPr/>
        </p:nvSpPr>
        <p:spPr>
          <a:xfrm>
            <a:off x="2552700" y="1981200"/>
            <a:ext cx="5497830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555555"/>
                </a:solidFill>
              </a:rPr>
              <a:t>Reduces anticoagulation (risk of VTE)</a:t>
            </a:r>
            <a:endParaRPr lang="en-US" sz="975" dirty="0"/>
          </a:p>
        </p:txBody>
      </p:sp>
      <p:sp>
        <p:nvSpPr>
          <p:cNvPr id="35" name="SK-9-text-34"/>
          <p:cNvSpPr/>
          <p:nvPr/>
        </p:nvSpPr>
        <p:spPr>
          <a:xfrm>
            <a:off x="381000" y="2281238"/>
            <a:ext cx="2674620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2C3E50"/>
                </a:solidFill>
              </a:rPr>
              <a:t>Oral Contraceptive</a:t>
            </a:r>
            <a:endParaRPr lang="en-US" sz="975" dirty="0"/>
          </a:p>
        </p:txBody>
      </p:sp>
      <p:sp>
        <p:nvSpPr>
          <p:cNvPr id="36" name="SK-9-text-35"/>
          <p:cNvSpPr/>
          <p:nvPr/>
        </p:nvSpPr>
        <p:spPr>
          <a:xfrm>
            <a:off x="2552700" y="2281238"/>
            <a:ext cx="5943600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555555"/>
                </a:solidFill>
              </a:rPr>
              <a:t>Failure of efficacy (unwanted pregnancy)</a:t>
            </a:r>
            <a:endParaRPr lang="en-US" sz="975" dirty="0"/>
          </a:p>
        </p:txBody>
      </p:sp>
      <p:sp>
        <p:nvSpPr>
          <p:cNvPr id="37" name="SK-9-text-36"/>
          <p:cNvSpPr/>
          <p:nvPr/>
        </p:nvSpPr>
        <p:spPr>
          <a:xfrm>
            <a:off x="381000" y="2581275"/>
            <a:ext cx="2228850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2C3E50"/>
                </a:solidFill>
              </a:rPr>
              <a:t>Antiretrovirals</a:t>
            </a:r>
            <a:endParaRPr lang="en-US" sz="975" dirty="0"/>
          </a:p>
        </p:txBody>
      </p:sp>
      <p:sp>
        <p:nvSpPr>
          <p:cNvPr id="38" name="SK-9-text-37"/>
          <p:cNvSpPr/>
          <p:nvPr/>
        </p:nvSpPr>
        <p:spPr>
          <a:xfrm>
            <a:off x="2552700" y="2581275"/>
            <a:ext cx="3257550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555555"/>
                </a:solidFill>
              </a:rPr>
              <a:t>HIV treatment failure</a:t>
            </a:r>
            <a:endParaRPr lang="en-US" sz="975" dirty="0"/>
          </a:p>
        </p:txBody>
      </p:sp>
      <p:sp>
        <p:nvSpPr>
          <p:cNvPr id="39" name="SK-9-text-38"/>
          <p:cNvSpPr/>
          <p:nvPr/>
        </p:nvSpPr>
        <p:spPr>
          <a:xfrm>
            <a:off x="381000" y="2881313"/>
            <a:ext cx="2171700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2C3E50"/>
                </a:solidFill>
              </a:rPr>
              <a:t>Cyclosporin</a:t>
            </a:r>
            <a:endParaRPr lang="en-US" sz="975" dirty="0"/>
          </a:p>
        </p:txBody>
      </p:sp>
      <p:sp>
        <p:nvSpPr>
          <p:cNvPr id="40" name="SK-9-text-39"/>
          <p:cNvSpPr/>
          <p:nvPr/>
        </p:nvSpPr>
        <p:spPr>
          <a:xfrm>
            <a:off x="2552700" y="2881313"/>
            <a:ext cx="3714750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555555"/>
                </a:solidFill>
              </a:rPr>
              <a:t>Transplant rejection risk</a:t>
            </a:r>
            <a:endParaRPr lang="en-US" sz="975" dirty="0"/>
          </a:p>
        </p:txBody>
      </p:sp>
      <p:sp>
        <p:nvSpPr>
          <p:cNvPr id="41" name="SK-9-text-40"/>
          <p:cNvSpPr/>
          <p:nvPr/>
        </p:nvSpPr>
        <p:spPr>
          <a:xfrm>
            <a:off x="381000" y="3181350"/>
            <a:ext cx="2171700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2C3E50"/>
                </a:solidFill>
              </a:rPr>
              <a:t>SSRIs</a:t>
            </a:r>
            <a:endParaRPr lang="en-US" sz="975" dirty="0"/>
          </a:p>
        </p:txBody>
      </p:sp>
      <p:sp>
        <p:nvSpPr>
          <p:cNvPr id="42" name="SK-9-text-41"/>
          <p:cNvSpPr/>
          <p:nvPr/>
        </p:nvSpPr>
        <p:spPr>
          <a:xfrm>
            <a:off x="2552700" y="3181350"/>
            <a:ext cx="5349240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555555"/>
                </a:solidFill>
              </a:rPr>
              <a:t>Increased risk of </a:t>
            </a:r>
            <a:r>
              <a:rPr lang="en-US" sz="975" b="1" dirty="0">
                <a:solidFill>
                  <a:srgbClr val="B03A2E"/>
                </a:solidFill>
              </a:rPr>
              <a:t>Serotonin Syndrome</a:t>
            </a:r>
            <a:endParaRPr lang="en-US" sz="975" dirty="0"/>
          </a:p>
        </p:txBody>
      </p:sp>
      <p:sp>
        <p:nvSpPr>
          <p:cNvPr id="43" name="SK-9-text-42"/>
          <p:cNvSpPr/>
          <p:nvPr/>
        </p:nvSpPr>
        <p:spPr>
          <a:xfrm>
            <a:off x="381000" y="3481388"/>
            <a:ext cx="2526030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2C3E50"/>
                </a:solidFill>
              </a:rPr>
              <a:t>Statins / Digoxin</a:t>
            </a:r>
            <a:endParaRPr lang="en-US" sz="975" dirty="0"/>
          </a:p>
        </p:txBody>
      </p:sp>
      <p:sp>
        <p:nvSpPr>
          <p:cNvPr id="44" name="SK-9-text-43"/>
          <p:cNvSpPr/>
          <p:nvPr/>
        </p:nvSpPr>
        <p:spPr>
          <a:xfrm>
            <a:off x="2552700" y="3481388"/>
            <a:ext cx="3863340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555555"/>
                </a:solidFill>
              </a:rPr>
              <a:t>Reduces therapeutic levels</a:t>
            </a:r>
            <a:endParaRPr lang="en-US" sz="975" dirty="0"/>
          </a:p>
        </p:txBody>
      </p:sp>
      <p:sp>
        <p:nvSpPr>
          <p:cNvPr id="45" name="SK-9-text-44"/>
          <p:cNvSpPr/>
          <p:nvPr/>
        </p:nvSpPr>
        <p:spPr>
          <a:xfrm>
            <a:off x="713184" y="3924300"/>
            <a:ext cx="11470105" cy="3762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 </a:t>
            </a:r>
            <a:r>
              <a:rPr lang="en-US" sz="975" b="1" dirty="0">
                <a:solidFill>
                  <a:srgbClr val="B03A2E"/>
                </a:solidFill>
              </a:rPr>
              <a:t>MHRA Warning:</a:t>
            </a:r>
            <a:r>
              <a:rPr lang="en-US" sz="975" dirty="0">
                <a:solidFill>
                  <a:srgbClr val="2C3E50"/>
                </a:solidFill>
              </a:rPr>
              <a:t> Avoid St John's Wort in any patient taking the above medications.</a:t>
            </a:r>
            <a:endParaRPr lang="en-US" sz="975" dirty="0"/>
          </a:p>
        </p:txBody>
      </p:sp>
      <p:sp>
        <p:nvSpPr>
          <p:cNvPr id="46" name="SK-9-text-45"/>
          <p:cNvSpPr/>
          <p:nvPr/>
        </p:nvSpPr>
        <p:spPr>
          <a:xfrm>
            <a:off x="6691313" y="1266825"/>
            <a:ext cx="5500688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B"/>
                </a:solidFill>
              </a:rPr>
              <a:t>Other Key Herbal Interactions</a:t>
            </a:r>
            <a:endParaRPr lang="en-US" sz="1350" dirty="0"/>
          </a:p>
        </p:txBody>
      </p:sp>
      <p:sp>
        <p:nvSpPr>
          <p:cNvPr id="47" name="SK-9-text-46"/>
          <p:cNvSpPr/>
          <p:nvPr/>
        </p:nvSpPr>
        <p:spPr>
          <a:xfrm>
            <a:off x="6619875" y="1638300"/>
            <a:ext cx="5191125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Garlic &amp; Ginkgo biloba:</a:t>
            </a:r>
            <a:r>
              <a:rPr lang="en-US" sz="1050" dirty="0">
                <a:solidFill>
                  <a:srgbClr val="2C3E50"/>
                </a:solidFill>
              </a:rPr>
              <a:t> Antiplatelet effects. Significant bleeding risk when combined with </a:t>
            </a:r>
            <a:r>
              <a:rPr lang="en-US" sz="1050" b="1" dirty="0">
                <a:solidFill>
                  <a:srgbClr val="2C3E50"/>
                </a:solidFill>
              </a:rPr>
              <a:t>warfarin</a:t>
            </a:r>
            <a:r>
              <a:rPr lang="en-US" sz="1050" dirty="0">
                <a:solidFill>
                  <a:srgbClr val="2C3E50"/>
                </a:solidFill>
              </a:rPr>
              <a:t> or </a:t>
            </a:r>
            <a:r>
              <a:rPr lang="en-US" sz="1050" b="1" dirty="0">
                <a:solidFill>
                  <a:srgbClr val="2C3E50"/>
                </a:solidFill>
              </a:rPr>
              <a:t>NSAIDs</a:t>
            </a:r>
            <a:r>
              <a:rPr lang="en-US" sz="1050" dirty="0">
                <a:solidFill>
                  <a:srgbClr val="2C3E50"/>
                </a:solidFill>
              </a:rPr>
              <a:t>.</a:t>
            </a:r>
            <a:endParaRPr lang="en-US" sz="1050" dirty="0"/>
          </a:p>
        </p:txBody>
      </p:sp>
      <p:sp>
        <p:nvSpPr>
          <p:cNvPr id="48" name="SK-9-text-47"/>
          <p:cNvSpPr/>
          <p:nvPr/>
        </p:nvSpPr>
        <p:spPr>
          <a:xfrm>
            <a:off x="6619875" y="2106811"/>
            <a:ext cx="5191125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Ginseng:</a:t>
            </a:r>
            <a:r>
              <a:rPr lang="en-US" sz="1050" dirty="0">
                <a:solidFill>
                  <a:srgbClr val="2C3E50"/>
                </a:solidFill>
              </a:rPr>
              <a:t> May interact with </a:t>
            </a:r>
            <a:r>
              <a:rPr lang="en-US" sz="1050" b="1" dirty="0">
                <a:solidFill>
                  <a:srgbClr val="2C3E50"/>
                </a:solidFill>
              </a:rPr>
              <a:t>warfarin</a:t>
            </a:r>
            <a:r>
              <a:rPr lang="en-US" sz="1050" dirty="0">
                <a:solidFill>
                  <a:srgbClr val="2C3E50"/>
                </a:solidFill>
              </a:rPr>
              <a:t>, MAOIs, and </a:t>
            </a:r>
            <a:r>
              <a:rPr lang="en-US" sz="1050" b="1" dirty="0">
                <a:solidFill>
                  <a:srgbClr val="2C3E50"/>
                </a:solidFill>
              </a:rPr>
              <a:t>hypoglycaemic agents</a:t>
            </a:r>
            <a:r>
              <a:rPr lang="en-US" sz="1050" dirty="0">
                <a:solidFill>
                  <a:srgbClr val="2C3E50"/>
                </a:solidFill>
              </a:rPr>
              <a:t> (risk of unexpected hypos).</a:t>
            </a:r>
            <a:endParaRPr lang="en-US" sz="1050" dirty="0"/>
          </a:p>
        </p:txBody>
      </p:sp>
      <p:sp>
        <p:nvSpPr>
          <p:cNvPr id="49" name="SK-9-text-48"/>
          <p:cNvSpPr/>
          <p:nvPr/>
        </p:nvSpPr>
        <p:spPr>
          <a:xfrm>
            <a:off x="6619875" y="2575322"/>
            <a:ext cx="5191125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Valerian:</a:t>
            </a:r>
            <a:r>
              <a:rPr lang="en-US" sz="1050" dirty="0">
                <a:solidFill>
                  <a:srgbClr val="2C3E50"/>
                </a:solidFill>
              </a:rPr>
              <a:t> Sedative properties. Additive effects with CNS depressants and </a:t>
            </a:r>
            <a:r>
              <a:rPr lang="en-US" sz="1050" b="1" dirty="0">
                <a:solidFill>
                  <a:srgbClr val="2C3E50"/>
                </a:solidFill>
              </a:rPr>
              <a:t>general anaesthetics</a:t>
            </a:r>
            <a:r>
              <a:rPr lang="en-US" sz="1050" dirty="0">
                <a:solidFill>
                  <a:srgbClr val="2C3E50"/>
                </a:solidFill>
              </a:rPr>
              <a:t>.</a:t>
            </a:r>
            <a:endParaRPr lang="en-US" sz="1050" dirty="0"/>
          </a:p>
        </p:txBody>
      </p:sp>
      <p:sp>
        <p:nvSpPr>
          <p:cNvPr id="50" name="SK-9-text-49"/>
          <p:cNvSpPr/>
          <p:nvPr/>
        </p:nvSpPr>
        <p:spPr>
          <a:xfrm>
            <a:off x="6619875" y="3043833"/>
            <a:ext cx="5191125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2C3E50"/>
                </a:solidFill>
              </a:rPr>
              <a:t>Echinacea:</a:t>
            </a:r>
            <a:r>
              <a:rPr lang="en-US" sz="1050" dirty="0">
                <a:solidFill>
                  <a:srgbClr val="2C3E50"/>
                </a:solidFill>
              </a:rPr>
              <a:t> Immunomodulation. Caution in patients with </a:t>
            </a:r>
            <a:r>
              <a:rPr lang="en-US" sz="1050" b="1" dirty="0">
                <a:solidFill>
                  <a:srgbClr val="2C3E50"/>
                </a:solidFill>
              </a:rPr>
              <a:t>autoimmune conditions</a:t>
            </a:r>
            <a:r>
              <a:rPr lang="en-US" sz="1050" dirty="0">
                <a:solidFill>
                  <a:srgbClr val="2C3E50"/>
                </a:solidFill>
              </a:rPr>
              <a:t> or those on immunosuppressants.</a:t>
            </a:r>
            <a:endParaRPr lang="en-US" sz="1050" dirty="0"/>
          </a:p>
        </p:txBody>
      </p:sp>
      <p:sp>
        <p:nvSpPr>
          <p:cNvPr id="51" name="SK-9-text-50"/>
          <p:cNvSpPr/>
          <p:nvPr/>
        </p:nvSpPr>
        <p:spPr>
          <a:xfrm>
            <a:off x="6881813" y="5505450"/>
            <a:ext cx="492918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D4AF37"/>
                </a:solidFill>
              </a:rPr>
              <a:t>EXAM PEARL (AKT/SCA)</a:t>
            </a:r>
            <a:endParaRPr lang="en-US" sz="1050" dirty="0"/>
          </a:p>
        </p:txBody>
      </p:sp>
      <p:sp>
        <p:nvSpPr>
          <p:cNvPr id="52" name="SK-9-text-51"/>
          <p:cNvSpPr/>
          <p:nvPr/>
        </p:nvSpPr>
        <p:spPr>
          <a:xfrm>
            <a:off x="6881813" y="5743575"/>
            <a:ext cx="4929188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i="1" dirty="0">
                <a:solidFill>
                  <a:srgbClr val="2C3E50"/>
                </a:solidFill>
              </a:rPr>
              <a:t>"Always ask: 'Are you taking any herbal remedies or supplements?' – Especially before surgery, starting anticoagulation, or prescribing the OCP."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90500"/>
            <a:ext cx="11430000" cy="790575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171575"/>
            <a:ext cx="5572125" cy="2605088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410146"/>
            <a:ext cx="214313" cy="175320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733550"/>
            <a:ext cx="5191125" cy="552450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381250"/>
            <a:ext cx="5191125" cy="352425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2828925"/>
            <a:ext cx="178594" cy="148828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3124200"/>
            <a:ext cx="178594" cy="148828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3967163"/>
            <a:ext cx="5572125" cy="2605088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4205734"/>
            <a:ext cx="214313" cy="175320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875" y="1171575"/>
            <a:ext cx="5572125" cy="2605088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29375" y="1410146"/>
            <a:ext cx="214313" cy="175320"/>
          </a:xfrm>
          <a:prstGeom prst="rect">
            <a:avLst/>
          </a:prstGeom>
        </p:spPr>
      </p:pic>
      <p:pic>
        <p:nvPicPr>
          <p:cNvPr id="15" name="SK-10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9375" y="1733550"/>
            <a:ext cx="178594" cy="148828"/>
          </a:xfrm>
          <a:prstGeom prst="rect">
            <a:avLst/>
          </a:prstGeom>
        </p:spPr>
      </p:pic>
      <p:pic>
        <p:nvPicPr>
          <p:cNvPr id="16" name="SK-10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9375" y="2028825"/>
            <a:ext cx="178594" cy="148828"/>
          </a:xfrm>
          <a:prstGeom prst="rect">
            <a:avLst/>
          </a:prstGeom>
        </p:spPr>
      </p:pic>
      <p:pic>
        <p:nvPicPr>
          <p:cNvPr id="17" name="SK-10-img-1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9375" y="2324100"/>
            <a:ext cx="178594" cy="148828"/>
          </a:xfrm>
          <a:prstGeom prst="rect">
            <a:avLst/>
          </a:prstGeom>
        </p:spPr>
      </p:pic>
      <p:pic>
        <p:nvPicPr>
          <p:cNvPr id="18" name="SK-10-img-17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9375" y="2619375"/>
            <a:ext cx="178594" cy="148828"/>
          </a:xfrm>
          <a:prstGeom prst="rect">
            <a:avLst/>
          </a:prstGeom>
        </p:spPr>
      </p:pic>
      <p:pic>
        <p:nvPicPr>
          <p:cNvPr id="19" name="SK-10-img-1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8875" y="3967163"/>
            <a:ext cx="5572125" cy="2605088"/>
          </a:xfrm>
          <a:prstGeom prst="rect">
            <a:avLst/>
          </a:prstGeom>
        </p:spPr>
      </p:pic>
      <p:pic>
        <p:nvPicPr>
          <p:cNvPr id="20" name="SK-10-img-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29375" y="4205734"/>
            <a:ext cx="214313" cy="175320"/>
          </a:xfrm>
          <a:prstGeom prst="rect">
            <a:avLst/>
          </a:prstGeom>
        </p:spPr>
      </p:pic>
      <p:pic>
        <p:nvPicPr>
          <p:cNvPr id="21" name="SK-10-img-20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29375" y="4824413"/>
            <a:ext cx="5191125" cy="847725"/>
          </a:xfrm>
          <a:prstGeom prst="rect">
            <a:avLst/>
          </a:prstGeom>
        </p:spPr>
      </p:pic>
      <p:pic>
        <p:nvPicPr>
          <p:cNvPr id="22" name="SK-10-img-21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43675" y="4970115"/>
            <a:ext cx="166688" cy="137220"/>
          </a:xfrm>
          <a:prstGeom prst="rect">
            <a:avLst/>
          </a:prstGeom>
        </p:spPr>
      </p:pic>
      <p:pic>
        <p:nvPicPr>
          <p:cNvPr id="23" name="SK-10-img-22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9375" y="5805041"/>
            <a:ext cx="154781" cy="125760"/>
          </a:xfrm>
          <a:prstGeom prst="rect">
            <a:avLst/>
          </a:prstGeom>
        </p:spPr>
      </p:pic>
      <p:sp>
        <p:nvSpPr>
          <p:cNvPr id="24" name="SK-10-text-23"/>
          <p:cNvSpPr/>
          <p:nvPr/>
        </p:nvSpPr>
        <p:spPr>
          <a:xfrm>
            <a:off x="666750" y="333375"/>
            <a:ext cx="10858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005B5B"/>
                </a:solidFill>
              </a:rPr>
              <a:t>BRADFORD VTS | CAM OVERVIEW</a:t>
            </a:r>
            <a:endParaRPr lang="en-US" sz="900" dirty="0"/>
          </a:p>
        </p:txBody>
      </p:sp>
      <p:sp>
        <p:nvSpPr>
          <p:cNvPr id="25" name="SK-10-text-24"/>
          <p:cNvSpPr/>
          <p:nvPr/>
        </p:nvSpPr>
        <p:spPr>
          <a:xfrm>
            <a:off x="666750" y="523875"/>
            <a:ext cx="108585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C3E50"/>
                </a:solidFill>
              </a:rPr>
              <a:t>Patient Consultation Skills (SCA)</a:t>
            </a:r>
            <a:endParaRPr lang="en-US" sz="1650" dirty="0"/>
          </a:p>
        </p:txBody>
      </p:sp>
      <p:sp>
        <p:nvSpPr>
          <p:cNvPr id="26" name="SK-10-text-25"/>
          <p:cNvSpPr/>
          <p:nvPr/>
        </p:nvSpPr>
        <p:spPr>
          <a:xfrm>
            <a:off x="900113" y="1362075"/>
            <a:ext cx="49377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B"/>
                </a:solidFill>
              </a:rPr>
              <a:t>Opening the Conversation</a:t>
            </a:r>
            <a:endParaRPr lang="en-US" sz="1350" dirty="0"/>
          </a:p>
        </p:txBody>
      </p:sp>
      <p:sp>
        <p:nvSpPr>
          <p:cNvPr id="27" name="SK-10-text-26"/>
          <p:cNvSpPr/>
          <p:nvPr/>
        </p:nvSpPr>
        <p:spPr>
          <a:xfrm>
            <a:off x="685800" y="1733550"/>
            <a:ext cx="4962525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34495E"/>
                </a:solidFill>
              </a:rPr>
              <a:t>"Some of my patients find complementary therapies helpful. Have you ever tried any?"</a:t>
            </a:r>
            <a:endParaRPr lang="en-US" sz="1050" dirty="0"/>
          </a:p>
        </p:txBody>
      </p:sp>
      <p:sp>
        <p:nvSpPr>
          <p:cNvPr id="28" name="SK-10-text-27"/>
          <p:cNvSpPr/>
          <p:nvPr/>
        </p:nvSpPr>
        <p:spPr>
          <a:xfrm>
            <a:off x="685800" y="2381250"/>
            <a:ext cx="11506200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34495E"/>
                </a:solidFill>
              </a:rPr>
              <a:t>"Are you taking any herbal remedies, vitamins, or supplements at the moment?"</a:t>
            </a:r>
            <a:endParaRPr lang="en-US" sz="1050" dirty="0"/>
          </a:p>
        </p:txBody>
      </p:sp>
      <p:sp>
        <p:nvSpPr>
          <p:cNvPr id="29" name="SK-10-text-28"/>
          <p:cNvSpPr/>
          <p:nvPr/>
        </p:nvSpPr>
        <p:spPr>
          <a:xfrm>
            <a:off x="845344" y="2828925"/>
            <a:ext cx="87439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Normalize the topic to encourage honest disclosure.</a:t>
            </a:r>
            <a:endParaRPr lang="en-US" sz="1125" dirty="0"/>
          </a:p>
        </p:txBody>
      </p:sp>
      <p:sp>
        <p:nvSpPr>
          <p:cNvPr id="30" name="SK-10-text-29"/>
          <p:cNvSpPr/>
          <p:nvPr/>
        </p:nvSpPr>
        <p:spPr>
          <a:xfrm>
            <a:off x="845344" y="3124200"/>
            <a:ext cx="11346656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Patients often omit CAM; explicit questioning is essential for safety.</a:t>
            </a:r>
            <a:endParaRPr lang="en-US" sz="1125" dirty="0"/>
          </a:p>
        </p:txBody>
      </p:sp>
      <p:sp>
        <p:nvSpPr>
          <p:cNvPr id="31" name="SK-10-text-30"/>
          <p:cNvSpPr/>
          <p:nvPr/>
        </p:nvSpPr>
        <p:spPr>
          <a:xfrm>
            <a:off x="900113" y="4157663"/>
            <a:ext cx="4114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B"/>
                </a:solidFill>
              </a:rPr>
              <a:t>Exploring ICE in CAM</a:t>
            </a:r>
            <a:endParaRPr lang="en-US" sz="1350" dirty="0"/>
          </a:p>
        </p:txBody>
      </p:sp>
      <p:sp>
        <p:nvSpPr>
          <p:cNvPr id="32" name="SK-10-text-31"/>
          <p:cNvSpPr/>
          <p:nvPr/>
        </p:nvSpPr>
        <p:spPr>
          <a:xfrm>
            <a:off x="571500" y="4529138"/>
            <a:ext cx="97726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005B5B"/>
                </a:solidFill>
              </a:rPr>
              <a:t>Ideas:</a:t>
            </a:r>
            <a:r>
              <a:rPr lang="en-US" sz="1125" dirty="0">
                <a:solidFill>
                  <a:srgbClr val="2C3E50"/>
                </a:solidFill>
              </a:rPr>
              <a:t> "What made you want to try this specific therapy?"</a:t>
            </a:r>
            <a:endParaRPr lang="en-US" sz="1125" dirty="0"/>
          </a:p>
        </p:txBody>
      </p:sp>
      <p:sp>
        <p:nvSpPr>
          <p:cNvPr id="33" name="SK-10-text-32"/>
          <p:cNvSpPr/>
          <p:nvPr/>
        </p:nvSpPr>
        <p:spPr>
          <a:xfrm>
            <a:off x="571500" y="4824413"/>
            <a:ext cx="51911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005B5B"/>
                </a:solidFill>
              </a:rPr>
              <a:t>Concerns:</a:t>
            </a:r>
            <a:r>
              <a:rPr lang="en-US" sz="1125" dirty="0">
                <a:solidFill>
                  <a:srgbClr val="2C3E50"/>
                </a:solidFill>
              </a:rPr>
              <a:t> "Are there any worries you have about your current conventional treatment?"</a:t>
            </a:r>
            <a:endParaRPr lang="en-US" sz="1125" dirty="0"/>
          </a:p>
        </p:txBody>
      </p:sp>
      <p:sp>
        <p:nvSpPr>
          <p:cNvPr id="34" name="SK-10-text-33"/>
          <p:cNvSpPr/>
          <p:nvPr/>
        </p:nvSpPr>
        <p:spPr>
          <a:xfrm>
            <a:off x="571500" y="5319713"/>
            <a:ext cx="51911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005B5B"/>
                </a:solidFill>
              </a:rPr>
              <a:t>Expectations:</a:t>
            </a:r>
            <a:r>
              <a:rPr lang="en-US" sz="1125" dirty="0">
                <a:solidFill>
                  <a:srgbClr val="2C3E50"/>
                </a:solidFill>
              </a:rPr>
              <a:t> "What are you hoping the acupuncture/herbal remedy will help with?"</a:t>
            </a:r>
            <a:endParaRPr lang="en-US" sz="1125" dirty="0"/>
          </a:p>
        </p:txBody>
      </p:sp>
      <p:sp>
        <p:nvSpPr>
          <p:cNvPr id="35" name="SK-10-text-34"/>
          <p:cNvSpPr/>
          <p:nvPr/>
        </p:nvSpPr>
        <p:spPr>
          <a:xfrm>
            <a:off x="6757988" y="1362075"/>
            <a:ext cx="543401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B"/>
                </a:solidFill>
              </a:rPr>
              <a:t>Navigating Conflict &amp; Safety</a:t>
            </a:r>
            <a:endParaRPr lang="en-US" sz="1350" dirty="0"/>
          </a:p>
        </p:txBody>
      </p:sp>
      <p:sp>
        <p:nvSpPr>
          <p:cNvPr id="36" name="SK-10-text-35"/>
          <p:cNvSpPr/>
          <p:nvPr/>
        </p:nvSpPr>
        <p:spPr>
          <a:xfrm>
            <a:off x="6703219" y="1733550"/>
            <a:ext cx="5488781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Validate:</a:t>
            </a:r>
            <a:r>
              <a:rPr lang="en-US" sz="1125" dirty="0">
                <a:solidFill>
                  <a:srgbClr val="2C3E50"/>
                </a:solidFill>
              </a:rPr>
              <a:t> Don't dismiss—acknowledge the desire for holistic care.</a:t>
            </a:r>
            <a:endParaRPr lang="en-US" sz="1125" dirty="0"/>
          </a:p>
        </p:txBody>
      </p:sp>
      <p:sp>
        <p:nvSpPr>
          <p:cNvPr id="37" name="SK-10-text-36"/>
          <p:cNvSpPr/>
          <p:nvPr/>
        </p:nvSpPr>
        <p:spPr>
          <a:xfrm>
            <a:off x="6703219" y="2028825"/>
            <a:ext cx="5488781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Educate:</a:t>
            </a:r>
            <a:r>
              <a:rPr lang="en-US" sz="1125" dirty="0">
                <a:solidFill>
                  <a:srgbClr val="2C3E50"/>
                </a:solidFill>
              </a:rPr>
              <a:t> Provide evidence-based guidance honestly without ridicule.</a:t>
            </a:r>
            <a:endParaRPr lang="en-US" sz="1125" dirty="0"/>
          </a:p>
        </p:txBody>
      </p:sp>
      <p:sp>
        <p:nvSpPr>
          <p:cNvPr id="38" name="SK-10-text-37"/>
          <p:cNvSpPr/>
          <p:nvPr/>
        </p:nvSpPr>
        <p:spPr>
          <a:xfrm>
            <a:off x="6703219" y="2324100"/>
            <a:ext cx="5488781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Credentials:</a:t>
            </a:r>
            <a:r>
              <a:rPr lang="en-US" sz="1125" dirty="0">
                <a:solidFill>
                  <a:srgbClr val="2C3E50"/>
                </a:solidFill>
              </a:rPr>
              <a:t> Advise checking registration with main professional bodies.</a:t>
            </a:r>
            <a:endParaRPr lang="en-US" sz="1125" dirty="0"/>
          </a:p>
        </p:txBody>
      </p:sp>
      <p:sp>
        <p:nvSpPr>
          <p:cNvPr id="39" name="SK-10-text-38"/>
          <p:cNvSpPr/>
          <p:nvPr/>
        </p:nvSpPr>
        <p:spPr>
          <a:xfrm>
            <a:off x="6703219" y="2619375"/>
            <a:ext cx="4917281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Safety:</a:t>
            </a:r>
            <a:r>
              <a:rPr lang="en-US" sz="1125" dirty="0">
                <a:solidFill>
                  <a:srgbClr val="2C3E50"/>
                </a:solidFill>
              </a:rPr>
              <a:t> "I want to ensure therapies don't interfere with your prescribed meds."</a:t>
            </a:r>
            <a:endParaRPr lang="en-US" sz="1125" dirty="0"/>
          </a:p>
        </p:txBody>
      </p:sp>
      <p:sp>
        <p:nvSpPr>
          <p:cNvPr id="40" name="SK-10-text-39"/>
          <p:cNvSpPr/>
          <p:nvPr/>
        </p:nvSpPr>
        <p:spPr>
          <a:xfrm>
            <a:off x="6757988" y="4157663"/>
            <a:ext cx="543401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4AF37"/>
                </a:solidFill>
              </a:rPr>
              <a:t>SCA Exam Pearl: The Red Flag Scenario</a:t>
            </a:r>
            <a:endParaRPr lang="en-US" sz="1350" dirty="0"/>
          </a:p>
        </p:txBody>
      </p:sp>
      <p:sp>
        <p:nvSpPr>
          <p:cNvPr id="41" name="SK-10-text-40"/>
          <p:cNvSpPr/>
          <p:nvPr/>
        </p:nvSpPr>
        <p:spPr>
          <a:xfrm>
            <a:off x="6429375" y="4529138"/>
            <a:ext cx="576262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5D6D7E"/>
                </a:solidFill>
              </a:rPr>
              <a:t>If a patient on the </a:t>
            </a:r>
            <a:r>
              <a:rPr lang="en-US" sz="1050" b="1" dirty="0">
                <a:solidFill>
                  <a:srgbClr val="5D6D7E"/>
                </a:solidFill>
              </a:rPr>
              <a:t>Oral Contraceptive Pill (OCP)</a:t>
            </a:r>
            <a:r>
              <a:rPr lang="en-US" sz="1050" dirty="0">
                <a:solidFill>
                  <a:srgbClr val="5D6D7E"/>
                </a:solidFill>
              </a:rPr>
              <a:t> starts </a:t>
            </a:r>
            <a:r>
              <a:rPr lang="en-US" sz="1050" b="1" dirty="0">
                <a:solidFill>
                  <a:srgbClr val="5D6D7E"/>
                </a:solidFill>
              </a:rPr>
              <a:t>St John’s Wort</a:t>
            </a:r>
            <a:r>
              <a:rPr lang="en-US" sz="1050" dirty="0">
                <a:solidFill>
                  <a:srgbClr val="5D6D7E"/>
                </a:solidFill>
              </a:rPr>
              <a:t>:</a:t>
            </a:r>
            <a:endParaRPr lang="en-US" sz="1050" dirty="0"/>
          </a:p>
        </p:txBody>
      </p:sp>
      <p:sp>
        <p:nvSpPr>
          <p:cNvPr id="42" name="SK-10-text-41"/>
          <p:cNvSpPr/>
          <p:nvPr/>
        </p:nvSpPr>
        <p:spPr>
          <a:xfrm>
            <a:off x="6786563" y="4938713"/>
            <a:ext cx="496252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B03A2E"/>
                </a:solidFill>
              </a:rPr>
              <a:t>URGENT SAFETY MESSAGE</a:t>
            </a:r>
            <a:endParaRPr lang="en-US" sz="1050" dirty="0"/>
          </a:p>
        </p:txBody>
      </p:sp>
      <p:sp>
        <p:nvSpPr>
          <p:cNvPr id="43" name="SK-10-text-42"/>
          <p:cNvSpPr/>
          <p:nvPr/>
        </p:nvSpPr>
        <p:spPr>
          <a:xfrm>
            <a:off x="6543675" y="5186363"/>
            <a:ext cx="4962525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7B241C"/>
                </a:solidFill>
              </a:rPr>
              <a:t>Explain that St John's Wort significantly reduces OCP effectiveness. Provide specific advice on alternative contraception and stop the herbal supplement immediately.</a:t>
            </a:r>
            <a:endParaRPr lang="en-US" sz="975" dirty="0"/>
          </a:p>
        </p:txBody>
      </p:sp>
      <p:sp>
        <p:nvSpPr>
          <p:cNvPr id="44" name="SK-10-text-43"/>
          <p:cNvSpPr/>
          <p:nvPr/>
        </p:nvSpPr>
        <p:spPr>
          <a:xfrm>
            <a:off x="6631781" y="5767388"/>
            <a:ext cx="5560219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2C3E50"/>
                </a:solidFill>
              </a:rPr>
              <a:t> Always check they aren't </a:t>
            </a:r>
            <a:r>
              <a:rPr lang="en-US" sz="975" b="1" dirty="0">
                <a:solidFill>
                  <a:srgbClr val="2C3E50"/>
                </a:solidFill>
              </a:rPr>
              <a:t>delaying</a:t>
            </a:r>
            <a:r>
              <a:rPr lang="en-US" sz="975" dirty="0">
                <a:solidFill>
                  <a:srgbClr val="2C3E50"/>
                </a:solidFill>
              </a:rPr>
              <a:t> conventional diagnosis/treatment.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52400"/>
            <a:ext cx="11430000" cy="733425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62025"/>
            <a:ext cx="5572125" cy="2676525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" y="1200150"/>
            <a:ext cx="5095875" cy="352425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" y="1214438"/>
            <a:ext cx="285750" cy="228600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1733550"/>
            <a:ext cx="119063" cy="119063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25" y="2276475"/>
            <a:ext cx="119063" cy="108198"/>
          </a:xfrm>
          <a:prstGeom prst="rect">
            <a:avLst/>
          </a:prstGeom>
        </p:spPr>
      </p:pic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2819400"/>
            <a:ext cx="119063" cy="119063"/>
          </a:xfrm>
          <a:prstGeom prst="rect">
            <a:avLst/>
          </a:prstGeom>
        </p:spPr>
      </p:pic>
      <p:pic>
        <p:nvPicPr>
          <p:cNvPr id="10" name="SK-11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3876675"/>
            <a:ext cx="5572125" cy="2676525"/>
          </a:xfrm>
          <a:prstGeom prst="rect">
            <a:avLst/>
          </a:prstGeom>
        </p:spPr>
      </p:pic>
      <p:pic>
        <p:nvPicPr>
          <p:cNvPr id="11" name="SK-11-img-1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" y="4114800"/>
            <a:ext cx="5095875" cy="352425"/>
          </a:xfrm>
          <a:prstGeom prst="rect">
            <a:avLst/>
          </a:prstGeom>
        </p:spPr>
      </p:pic>
      <p:pic>
        <p:nvPicPr>
          <p:cNvPr id="12" name="SK-11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25" y="4129088"/>
            <a:ext cx="285750" cy="228600"/>
          </a:xfrm>
          <a:prstGeom prst="rect">
            <a:avLst/>
          </a:prstGeom>
        </p:spPr>
      </p:pic>
      <p:pic>
        <p:nvPicPr>
          <p:cNvPr id="13" name="SK-11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125" y="4648200"/>
            <a:ext cx="119063" cy="119063"/>
          </a:xfrm>
          <a:prstGeom prst="rect">
            <a:avLst/>
          </a:prstGeom>
        </p:spPr>
      </p:pic>
      <p:pic>
        <p:nvPicPr>
          <p:cNvPr id="14" name="SK-11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125" y="5191125"/>
            <a:ext cx="119063" cy="119063"/>
          </a:xfrm>
          <a:prstGeom prst="rect">
            <a:avLst/>
          </a:prstGeom>
        </p:spPr>
      </p:pic>
      <p:pic>
        <p:nvPicPr>
          <p:cNvPr id="15" name="SK-11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125" y="5734050"/>
            <a:ext cx="119063" cy="119063"/>
          </a:xfrm>
          <a:prstGeom prst="rect">
            <a:avLst/>
          </a:prstGeom>
        </p:spPr>
      </p:pic>
      <p:pic>
        <p:nvPicPr>
          <p:cNvPr id="16" name="SK-11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8875" y="962025"/>
            <a:ext cx="5572125" cy="2700338"/>
          </a:xfrm>
          <a:prstGeom prst="rect">
            <a:avLst/>
          </a:prstGeom>
        </p:spPr>
      </p:pic>
      <p:pic>
        <p:nvPicPr>
          <p:cNvPr id="17" name="SK-11-img-1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00" y="1200150"/>
            <a:ext cx="5095875" cy="352425"/>
          </a:xfrm>
          <a:prstGeom prst="rect">
            <a:avLst/>
          </a:prstGeom>
        </p:spPr>
      </p:pic>
      <p:pic>
        <p:nvPicPr>
          <p:cNvPr id="18" name="SK-11-img-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0" y="1214438"/>
            <a:ext cx="285750" cy="228600"/>
          </a:xfrm>
          <a:prstGeom prst="rect">
            <a:avLst/>
          </a:prstGeom>
        </p:spPr>
      </p:pic>
      <p:pic>
        <p:nvPicPr>
          <p:cNvPr id="19" name="SK-11-img-18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7000" y="1733550"/>
            <a:ext cx="119063" cy="119063"/>
          </a:xfrm>
          <a:prstGeom prst="rect">
            <a:avLst/>
          </a:prstGeom>
        </p:spPr>
      </p:pic>
      <p:pic>
        <p:nvPicPr>
          <p:cNvPr id="20" name="SK-11-img-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7000" y="2276475"/>
            <a:ext cx="119063" cy="119063"/>
          </a:xfrm>
          <a:prstGeom prst="rect">
            <a:avLst/>
          </a:prstGeom>
        </p:spPr>
      </p:pic>
      <p:pic>
        <p:nvPicPr>
          <p:cNvPr id="21" name="SK-11-img-2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7000" y="2819400"/>
            <a:ext cx="119063" cy="119063"/>
          </a:xfrm>
          <a:prstGeom prst="rect">
            <a:avLst/>
          </a:prstGeom>
        </p:spPr>
      </p:pic>
      <p:pic>
        <p:nvPicPr>
          <p:cNvPr id="22" name="SK-11-img-21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38875" y="3852863"/>
            <a:ext cx="5572125" cy="2700338"/>
          </a:xfrm>
          <a:prstGeom prst="rect">
            <a:avLst/>
          </a:prstGeom>
        </p:spPr>
      </p:pic>
      <p:pic>
        <p:nvPicPr>
          <p:cNvPr id="23" name="SK-11-img-22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77000" y="4090987"/>
            <a:ext cx="5095875" cy="352425"/>
          </a:xfrm>
          <a:prstGeom prst="rect">
            <a:avLst/>
          </a:prstGeom>
        </p:spPr>
      </p:pic>
      <p:pic>
        <p:nvPicPr>
          <p:cNvPr id="24" name="SK-11-img-23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77000" y="4105275"/>
            <a:ext cx="285750" cy="228600"/>
          </a:xfrm>
          <a:prstGeom prst="rect">
            <a:avLst/>
          </a:prstGeom>
        </p:spPr>
      </p:pic>
      <p:pic>
        <p:nvPicPr>
          <p:cNvPr id="25" name="SK-11-img-24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77000" y="4624388"/>
            <a:ext cx="119063" cy="108198"/>
          </a:xfrm>
          <a:prstGeom prst="rect">
            <a:avLst/>
          </a:prstGeom>
        </p:spPr>
      </p:pic>
      <p:pic>
        <p:nvPicPr>
          <p:cNvPr id="26" name="SK-11-img-25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77000" y="5167313"/>
            <a:ext cx="119063" cy="119063"/>
          </a:xfrm>
          <a:prstGeom prst="rect">
            <a:avLst/>
          </a:prstGeom>
        </p:spPr>
      </p:pic>
      <p:pic>
        <p:nvPicPr>
          <p:cNvPr id="27" name="SK-11-img-26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77000" y="5710238"/>
            <a:ext cx="119063" cy="108198"/>
          </a:xfrm>
          <a:prstGeom prst="rect">
            <a:avLst/>
          </a:prstGeom>
        </p:spPr>
      </p:pic>
      <p:sp>
        <p:nvSpPr>
          <p:cNvPr id="28" name="SK-11-text-27"/>
          <p:cNvSpPr/>
          <p:nvPr/>
        </p:nvSpPr>
        <p:spPr>
          <a:xfrm>
            <a:off x="666750" y="266700"/>
            <a:ext cx="10858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005B5B"/>
                </a:solidFill>
              </a:rPr>
              <a:t>BRADFORD VTS | CAM OVERVIEW</a:t>
            </a:r>
            <a:endParaRPr lang="en-US" sz="900" dirty="0"/>
          </a:p>
        </p:txBody>
      </p:sp>
      <p:sp>
        <p:nvSpPr>
          <p:cNvPr id="29" name="SK-11-text-28"/>
          <p:cNvSpPr/>
          <p:nvPr/>
        </p:nvSpPr>
        <p:spPr>
          <a:xfrm>
            <a:off x="666750" y="457200"/>
            <a:ext cx="108585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C3E50"/>
                </a:solidFill>
              </a:rPr>
              <a:t>Evidence Base Overview</a:t>
            </a:r>
            <a:endParaRPr lang="en-US" sz="1650" dirty="0"/>
          </a:p>
        </p:txBody>
      </p:sp>
      <p:sp>
        <p:nvSpPr>
          <p:cNvPr id="30" name="SK-11-text-29"/>
          <p:cNvSpPr/>
          <p:nvPr/>
        </p:nvSpPr>
        <p:spPr>
          <a:xfrm>
            <a:off x="1019175" y="1200150"/>
            <a:ext cx="51435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4AF37"/>
                </a:solidFill>
              </a:rPr>
              <a:t>Methodological Challenges</a:t>
            </a:r>
            <a:endParaRPr lang="en-US" sz="1350" dirty="0"/>
          </a:p>
        </p:txBody>
      </p:sp>
      <p:sp>
        <p:nvSpPr>
          <p:cNvPr id="31" name="SK-11-text-30"/>
          <p:cNvSpPr/>
          <p:nvPr/>
        </p:nvSpPr>
        <p:spPr>
          <a:xfrm>
            <a:off x="833438" y="1695450"/>
            <a:ext cx="4881563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Blinding is difficult for physical therapies like acupuncture, massage, or spinal manipulation.</a:t>
            </a:r>
            <a:endParaRPr lang="en-US" sz="1125" dirty="0"/>
          </a:p>
        </p:txBody>
      </p:sp>
      <p:sp>
        <p:nvSpPr>
          <p:cNvPr id="32" name="SK-11-text-31"/>
          <p:cNvSpPr/>
          <p:nvPr/>
        </p:nvSpPr>
        <p:spPr>
          <a:xfrm>
            <a:off x="833438" y="2238375"/>
            <a:ext cx="4881563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Many trials are underpowered with small sample sizes and significant publication bias.</a:t>
            </a:r>
            <a:endParaRPr lang="en-US" sz="1125" dirty="0"/>
          </a:p>
        </p:txBody>
      </p:sp>
      <p:sp>
        <p:nvSpPr>
          <p:cNvPr id="33" name="SK-11-text-32"/>
          <p:cNvSpPr/>
          <p:nvPr/>
        </p:nvSpPr>
        <p:spPr>
          <a:xfrm>
            <a:off x="833438" y="2781300"/>
            <a:ext cx="4881563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Standardizing highly individualized "holistic" treatments for RCT protocols is problematic.</a:t>
            </a:r>
            <a:endParaRPr lang="en-US" sz="1125" dirty="0"/>
          </a:p>
        </p:txBody>
      </p:sp>
      <p:sp>
        <p:nvSpPr>
          <p:cNvPr id="34" name="SK-11-text-33"/>
          <p:cNvSpPr/>
          <p:nvPr/>
        </p:nvSpPr>
        <p:spPr>
          <a:xfrm>
            <a:off x="1019175" y="4114800"/>
            <a:ext cx="37033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B"/>
                </a:solidFill>
              </a:rPr>
              <a:t>The Placebo Effect</a:t>
            </a:r>
            <a:endParaRPr lang="en-US" sz="1350" dirty="0"/>
          </a:p>
        </p:txBody>
      </p:sp>
      <p:sp>
        <p:nvSpPr>
          <p:cNvPr id="35" name="SK-11-text-34"/>
          <p:cNvSpPr/>
          <p:nvPr/>
        </p:nvSpPr>
        <p:spPr>
          <a:xfrm>
            <a:off x="833438" y="4610100"/>
            <a:ext cx="4881563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Estimated 20–40% of clinical improvement in CAM trials is attributable to the placebo response.</a:t>
            </a:r>
            <a:endParaRPr lang="en-US" sz="1125" dirty="0"/>
          </a:p>
        </p:txBody>
      </p:sp>
      <p:sp>
        <p:nvSpPr>
          <p:cNvPr id="36" name="SK-11-text-35"/>
          <p:cNvSpPr/>
          <p:nvPr/>
        </p:nvSpPr>
        <p:spPr>
          <a:xfrm>
            <a:off x="833438" y="5153025"/>
            <a:ext cx="4881563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Placebo is a powerful therapeutic tool; non-specific healing effects can still benefit patient well-being.</a:t>
            </a:r>
            <a:endParaRPr lang="en-US" sz="1125" dirty="0"/>
          </a:p>
        </p:txBody>
      </p:sp>
      <p:sp>
        <p:nvSpPr>
          <p:cNvPr id="37" name="SK-11-text-36"/>
          <p:cNvSpPr/>
          <p:nvPr/>
        </p:nvSpPr>
        <p:spPr>
          <a:xfrm>
            <a:off x="833438" y="5695950"/>
            <a:ext cx="4881563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GP trainees should recognize that "feeling better" is clinically valuable even without biological proof.</a:t>
            </a:r>
            <a:endParaRPr lang="en-US" sz="1125" dirty="0"/>
          </a:p>
        </p:txBody>
      </p:sp>
      <p:sp>
        <p:nvSpPr>
          <p:cNvPr id="38" name="SK-11-text-37"/>
          <p:cNvSpPr/>
          <p:nvPr/>
        </p:nvSpPr>
        <p:spPr>
          <a:xfrm>
            <a:off x="6877050" y="1200150"/>
            <a:ext cx="47320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05B5B"/>
                </a:solidFill>
              </a:rPr>
              <a:t>Strongest Evidence Base</a:t>
            </a:r>
            <a:endParaRPr lang="en-US" sz="1350" dirty="0"/>
          </a:p>
        </p:txBody>
      </p:sp>
      <p:sp>
        <p:nvSpPr>
          <p:cNvPr id="39" name="SK-11-text-38"/>
          <p:cNvSpPr/>
          <p:nvPr/>
        </p:nvSpPr>
        <p:spPr>
          <a:xfrm>
            <a:off x="6691313" y="1695450"/>
            <a:ext cx="4881563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Acupuncture:</a:t>
            </a:r>
            <a:r>
              <a:rPr lang="en-US" sz="1125" dirty="0">
                <a:solidFill>
                  <a:srgbClr val="2C3E50"/>
                </a:solidFill>
              </a:rPr>
              <a:t> Strong RCT data for chronic primary pain and tension-type headaches (NICE NG193).</a:t>
            </a:r>
            <a:endParaRPr lang="en-US" sz="1125" dirty="0"/>
          </a:p>
        </p:txBody>
      </p:sp>
      <p:sp>
        <p:nvSpPr>
          <p:cNvPr id="40" name="SK-11-text-39"/>
          <p:cNvSpPr/>
          <p:nvPr/>
        </p:nvSpPr>
        <p:spPr>
          <a:xfrm>
            <a:off x="6691313" y="2238375"/>
            <a:ext cx="4881563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Manual Therapy:</a:t>
            </a:r>
            <a:r>
              <a:rPr lang="en-US" sz="1125" dirty="0">
                <a:solidFill>
                  <a:srgbClr val="2C3E50"/>
                </a:solidFill>
              </a:rPr>
              <a:t> Proven benefit for low back pain and sciatica (NICE NG59) and neck pain.</a:t>
            </a:r>
            <a:endParaRPr lang="en-US" sz="1125" dirty="0"/>
          </a:p>
        </p:txBody>
      </p:sp>
      <p:sp>
        <p:nvSpPr>
          <p:cNvPr id="41" name="SK-11-text-40"/>
          <p:cNvSpPr/>
          <p:nvPr/>
        </p:nvSpPr>
        <p:spPr>
          <a:xfrm>
            <a:off x="6691313" y="2781300"/>
            <a:ext cx="4881563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Mindfulness &amp; Hypnosis:</a:t>
            </a:r>
            <a:r>
              <a:rPr lang="en-US" sz="1125" dirty="0">
                <a:solidFill>
                  <a:srgbClr val="2C3E50"/>
                </a:solidFill>
              </a:rPr>
              <a:t> Strong evidence for depression relapse and IBS management (NICE CG61).</a:t>
            </a:r>
            <a:endParaRPr lang="en-US" sz="1125" dirty="0"/>
          </a:p>
        </p:txBody>
      </p:sp>
      <p:sp>
        <p:nvSpPr>
          <p:cNvPr id="42" name="SK-11-text-41"/>
          <p:cNvSpPr/>
          <p:nvPr/>
        </p:nvSpPr>
        <p:spPr>
          <a:xfrm>
            <a:off x="6877050" y="4090987"/>
            <a:ext cx="43205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B03A2E"/>
                </a:solidFill>
              </a:rPr>
              <a:t>Weakest / No Evidence</a:t>
            </a:r>
            <a:endParaRPr lang="en-US" sz="1350" dirty="0"/>
          </a:p>
        </p:txBody>
      </p:sp>
      <p:sp>
        <p:nvSpPr>
          <p:cNvPr id="43" name="SK-11-text-42"/>
          <p:cNvSpPr/>
          <p:nvPr/>
        </p:nvSpPr>
        <p:spPr>
          <a:xfrm>
            <a:off x="6691313" y="4586288"/>
            <a:ext cx="4881563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Homeopathy:</a:t>
            </a:r>
            <a:r>
              <a:rPr lang="en-US" sz="1125" dirty="0">
                <a:solidFill>
                  <a:srgbClr val="2C3E50"/>
                </a:solidFill>
              </a:rPr>
              <a:t> Scientific consensus confirms no evidence beyond the placebo effect.</a:t>
            </a:r>
            <a:endParaRPr lang="en-US" sz="1125" dirty="0"/>
          </a:p>
        </p:txBody>
      </p:sp>
      <p:sp>
        <p:nvSpPr>
          <p:cNvPr id="44" name="SK-11-text-43"/>
          <p:cNvSpPr/>
          <p:nvPr/>
        </p:nvSpPr>
        <p:spPr>
          <a:xfrm>
            <a:off x="6691313" y="5129213"/>
            <a:ext cx="4881563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Reflexology &amp; Energy:</a:t>
            </a:r>
            <a:r>
              <a:rPr lang="en-US" sz="1125" dirty="0">
                <a:solidFill>
                  <a:srgbClr val="2C3E50"/>
                </a:solidFill>
              </a:rPr>
              <a:t> No credible evidence base for Reiki, crystal therapy, or radionics.</a:t>
            </a:r>
            <a:endParaRPr lang="en-US" sz="1125" dirty="0"/>
          </a:p>
        </p:txBody>
      </p:sp>
      <p:sp>
        <p:nvSpPr>
          <p:cNvPr id="45" name="SK-11-text-44"/>
          <p:cNvSpPr/>
          <p:nvPr/>
        </p:nvSpPr>
        <p:spPr>
          <a:xfrm>
            <a:off x="6691313" y="5672138"/>
            <a:ext cx="4881563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Anthroposophical Medicine:</a:t>
            </a:r>
            <a:r>
              <a:rPr lang="en-US" sz="1125" dirty="0">
                <a:solidFill>
                  <a:srgbClr val="2C3E50"/>
                </a:solidFill>
              </a:rPr>
              <a:t> Lacks robust RCT data for most clinical indications.</a:t>
            </a:r>
            <a:endParaRPr lang="en-US" sz="11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85750"/>
            <a:ext cx="11430000" cy="790575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362075"/>
            <a:ext cx="3619500" cy="2264569"/>
          </a:xfrm>
          <a:prstGeom prst="rect">
            <a:avLst/>
          </a:prstGeom>
        </p:spPr>
      </p:pic>
      <p:pic>
        <p:nvPicPr>
          <p:cNvPr id="6" name="SK-12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552575"/>
            <a:ext cx="304800" cy="304800"/>
          </a:xfrm>
          <a:prstGeom prst="rect">
            <a:avLst/>
          </a:prstGeom>
        </p:spPr>
      </p:pic>
      <p:pic>
        <p:nvPicPr>
          <p:cNvPr id="7" name="SK-12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0" y="1628775"/>
            <a:ext cx="190500" cy="152400"/>
          </a:xfrm>
          <a:prstGeom prst="rect">
            <a:avLst/>
          </a:prstGeom>
        </p:spPr>
      </p:pic>
      <p:pic>
        <p:nvPicPr>
          <p:cNvPr id="8" name="SK-12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3864769"/>
            <a:ext cx="3619500" cy="2264569"/>
          </a:xfrm>
          <a:prstGeom prst="rect">
            <a:avLst/>
          </a:prstGeom>
        </p:spPr>
      </p:pic>
      <p:pic>
        <p:nvPicPr>
          <p:cNvPr id="9" name="SK-12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4055269"/>
            <a:ext cx="304800" cy="304800"/>
          </a:xfrm>
          <a:prstGeom prst="rect">
            <a:avLst/>
          </a:prstGeom>
        </p:spPr>
      </p:pic>
      <p:pic>
        <p:nvPicPr>
          <p:cNvPr id="10" name="SK-12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650" y="4131469"/>
            <a:ext cx="190500" cy="152400"/>
          </a:xfrm>
          <a:prstGeom prst="rect">
            <a:avLst/>
          </a:prstGeom>
        </p:spPr>
      </p:pic>
      <p:pic>
        <p:nvPicPr>
          <p:cNvPr id="11" name="SK-12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86250" y="1362075"/>
            <a:ext cx="3619500" cy="2264569"/>
          </a:xfrm>
          <a:prstGeom prst="rect">
            <a:avLst/>
          </a:prstGeom>
        </p:spPr>
      </p:pic>
      <p:pic>
        <p:nvPicPr>
          <p:cNvPr id="12" name="SK-12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76750" y="1552575"/>
            <a:ext cx="304800" cy="304800"/>
          </a:xfrm>
          <a:prstGeom prst="rect">
            <a:avLst/>
          </a:prstGeom>
        </p:spPr>
      </p:pic>
      <p:pic>
        <p:nvPicPr>
          <p:cNvPr id="13" name="SK-12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33900" y="1628775"/>
            <a:ext cx="190500" cy="152400"/>
          </a:xfrm>
          <a:prstGeom prst="rect">
            <a:avLst/>
          </a:prstGeom>
        </p:spPr>
      </p:pic>
      <p:pic>
        <p:nvPicPr>
          <p:cNvPr id="14" name="SK-12-img-1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6250" y="3864769"/>
            <a:ext cx="3619500" cy="2264569"/>
          </a:xfrm>
          <a:prstGeom prst="rect">
            <a:avLst/>
          </a:prstGeom>
        </p:spPr>
      </p:pic>
      <p:pic>
        <p:nvPicPr>
          <p:cNvPr id="15" name="SK-12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76750" y="4055269"/>
            <a:ext cx="304800" cy="304800"/>
          </a:xfrm>
          <a:prstGeom prst="rect">
            <a:avLst/>
          </a:prstGeom>
        </p:spPr>
      </p:pic>
      <p:pic>
        <p:nvPicPr>
          <p:cNvPr id="16" name="SK-12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33900" y="4131469"/>
            <a:ext cx="190500" cy="152400"/>
          </a:xfrm>
          <a:prstGeom prst="rect">
            <a:avLst/>
          </a:prstGeom>
        </p:spPr>
      </p:pic>
      <p:pic>
        <p:nvPicPr>
          <p:cNvPr id="17" name="SK-12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191500" y="1362075"/>
            <a:ext cx="3619500" cy="2264569"/>
          </a:xfrm>
          <a:prstGeom prst="rect">
            <a:avLst/>
          </a:prstGeom>
        </p:spPr>
      </p:pic>
      <p:pic>
        <p:nvPicPr>
          <p:cNvPr id="18" name="SK-12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82000" y="1552575"/>
            <a:ext cx="304800" cy="304800"/>
          </a:xfrm>
          <a:prstGeom prst="rect">
            <a:avLst/>
          </a:prstGeom>
        </p:spPr>
      </p:pic>
      <p:pic>
        <p:nvPicPr>
          <p:cNvPr id="19" name="SK-12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439150" y="1628775"/>
            <a:ext cx="190500" cy="152400"/>
          </a:xfrm>
          <a:prstGeom prst="rect">
            <a:avLst/>
          </a:prstGeom>
        </p:spPr>
      </p:pic>
      <p:pic>
        <p:nvPicPr>
          <p:cNvPr id="20" name="SK-12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191500" y="3864769"/>
            <a:ext cx="3619500" cy="2264569"/>
          </a:xfrm>
          <a:prstGeom prst="rect">
            <a:avLst/>
          </a:prstGeom>
        </p:spPr>
      </p:pic>
      <p:pic>
        <p:nvPicPr>
          <p:cNvPr id="21" name="SK-12-img-20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82000" y="4055269"/>
            <a:ext cx="304800" cy="304800"/>
          </a:xfrm>
          <a:prstGeom prst="rect">
            <a:avLst/>
          </a:prstGeom>
        </p:spPr>
      </p:pic>
      <p:pic>
        <p:nvPicPr>
          <p:cNvPr id="22" name="SK-12-img-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439150" y="4131469"/>
            <a:ext cx="190500" cy="152400"/>
          </a:xfrm>
          <a:prstGeom prst="rect">
            <a:avLst/>
          </a:prstGeom>
        </p:spPr>
      </p:pic>
      <p:pic>
        <p:nvPicPr>
          <p:cNvPr id="23" name="SK-12-img-2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6510338"/>
            <a:ext cx="12192000" cy="347663"/>
          </a:xfrm>
          <a:prstGeom prst="rect">
            <a:avLst/>
          </a:prstGeom>
        </p:spPr>
      </p:pic>
      <p:sp>
        <p:nvSpPr>
          <p:cNvPr id="24" name="SK-12-text-23"/>
          <p:cNvSpPr/>
          <p:nvPr/>
        </p:nvSpPr>
        <p:spPr>
          <a:xfrm>
            <a:off x="666750" y="428625"/>
            <a:ext cx="10858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005B5B"/>
                </a:solidFill>
              </a:rPr>
              <a:t>BRADFORD VTS | CAM OVERVIEW</a:t>
            </a:r>
            <a:endParaRPr lang="en-US" sz="900" dirty="0"/>
          </a:p>
        </p:txBody>
      </p:sp>
      <p:sp>
        <p:nvSpPr>
          <p:cNvPr id="25" name="SK-12-text-24"/>
          <p:cNvSpPr/>
          <p:nvPr/>
        </p:nvSpPr>
        <p:spPr>
          <a:xfrm>
            <a:off x="666750" y="619125"/>
            <a:ext cx="108585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C3E50"/>
                </a:solidFill>
              </a:rPr>
              <a:t>TOP TIPS FOR GP TRAINEES</a:t>
            </a:r>
            <a:endParaRPr lang="en-US" sz="1650" dirty="0"/>
          </a:p>
        </p:txBody>
      </p:sp>
      <p:sp>
        <p:nvSpPr>
          <p:cNvPr id="26" name="SK-12-text-25"/>
          <p:cNvSpPr/>
          <p:nvPr/>
        </p:nvSpPr>
        <p:spPr>
          <a:xfrm>
            <a:off x="990600" y="1590675"/>
            <a:ext cx="2743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30" dirty="0">
                <a:solidFill>
                  <a:srgbClr val="005B5B"/>
                </a:solidFill>
              </a:rPr>
              <a:t>ROUTINE INQUIRY</a:t>
            </a:r>
            <a:endParaRPr lang="en-US" sz="1200" dirty="0"/>
          </a:p>
        </p:txBody>
      </p:sp>
      <p:sp>
        <p:nvSpPr>
          <p:cNvPr id="27" name="SK-12-text-26"/>
          <p:cNvSpPr/>
          <p:nvPr/>
        </p:nvSpPr>
        <p:spPr>
          <a:xfrm>
            <a:off x="571500" y="1971675"/>
            <a:ext cx="3238500" cy="8572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Always ask: </a:t>
            </a:r>
            <a:r>
              <a:rPr lang="en-US" sz="1125" b="1" dirty="0">
                <a:solidFill>
                  <a:srgbClr val="2C3E50"/>
                </a:solidFill>
              </a:rPr>
              <a:t>"Are you taking any herbal remedies or supplements?"</a:t>
            </a:r>
            <a:r>
              <a:rPr lang="en-US" sz="1125" dirty="0">
                <a:solidFill>
                  <a:srgbClr val="2C3E50"/>
                </a:solidFill>
              </a:rPr>
              <a:t> Patients often omit this unless explicitly prompted, especially during medication reviews.</a:t>
            </a:r>
            <a:endParaRPr lang="en-US" sz="1125" dirty="0"/>
          </a:p>
        </p:txBody>
      </p:sp>
      <p:sp>
        <p:nvSpPr>
          <p:cNvPr id="28" name="SK-12-text-27"/>
          <p:cNvSpPr/>
          <p:nvPr/>
        </p:nvSpPr>
        <p:spPr>
          <a:xfrm>
            <a:off x="990600" y="4093369"/>
            <a:ext cx="36576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30" dirty="0">
                <a:solidFill>
                  <a:srgbClr val="005B5B"/>
                </a:solidFill>
              </a:rPr>
              <a:t>STATUTORY REGULATION</a:t>
            </a:r>
            <a:endParaRPr lang="en-US" sz="1200" dirty="0"/>
          </a:p>
        </p:txBody>
      </p:sp>
      <p:sp>
        <p:nvSpPr>
          <p:cNvPr id="29" name="SK-12-text-28"/>
          <p:cNvSpPr/>
          <p:nvPr/>
        </p:nvSpPr>
        <p:spPr>
          <a:xfrm>
            <a:off x="571500" y="4474369"/>
            <a:ext cx="3238500" cy="8572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Only </a:t>
            </a:r>
            <a:r>
              <a:rPr lang="en-US" sz="1125" b="1" dirty="0">
                <a:solidFill>
                  <a:srgbClr val="2C3E50"/>
                </a:solidFill>
              </a:rPr>
              <a:t>Osteopathy (GOsC)</a:t>
            </a:r>
            <a:r>
              <a:rPr lang="en-US" sz="1125" dirty="0">
                <a:solidFill>
                  <a:srgbClr val="2C3E50"/>
                </a:solidFill>
              </a:rPr>
              <a:t> and </a:t>
            </a:r>
            <a:r>
              <a:rPr lang="en-US" sz="1125" b="1" dirty="0">
                <a:solidFill>
                  <a:srgbClr val="2C3E50"/>
                </a:solidFill>
              </a:rPr>
              <a:t>Chiropractic (GCC)</a:t>
            </a:r>
            <a:r>
              <a:rPr lang="en-US" sz="1125" dirty="0">
                <a:solidFill>
                  <a:srgbClr val="2C3E50"/>
                </a:solidFill>
              </a:rPr>
              <a:t> have statutory regulation. Advise patients to check professional registers for all other voluntary therapies.</a:t>
            </a:r>
            <a:endParaRPr lang="en-US" sz="1125" dirty="0"/>
          </a:p>
        </p:txBody>
      </p:sp>
      <p:sp>
        <p:nvSpPr>
          <p:cNvPr id="30" name="SK-12-text-29"/>
          <p:cNvSpPr/>
          <p:nvPr/>
        </p:nvSpPr>
        <p:spPr>
          <a:xfrm>
            <a:off x="4895850" y="1590675"/>
            <a:ext cx="2743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30" dirty="0">
                <a:solidFill>
                  <a:srgbClr val="997B1A"/>
                </a:solidFill>
              </a:rPr>
              <a:t>CLINICAL SAFETY</a:t>
            </a:r>
            <a:endParaRPr lang="en-US" sz="1200" dirty="0"/>
          </a:p>
        </p:txBody>
      </p:sp>
      <p:sp>
        <p:nvSpPr>
          <p:cNvPr id="31" name="SK-12-text-30"/>
          <p:cNvSpPr/>
          <p:nvPr/>
        </p:nvSpPr>
        <p:spPr>
          <a:xfrm>
            <a:off x="4476750" y="1971675"/>
            <a:ext cx="32385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St John’s Wort</a:t>
            </a:r>
            <a:r>
              <a:rPr lang="en-US" sz="1125" dirty="0">
                <a:solidFill>
                  <a:srgbClr val="2C3E50"/>
                </a:solidFill>
              </a:rPr>
              <a:t> is the most critical interaction. It is a potent CYP450 inducer that can lead to:</a:t>
            </a:r>
            <a:endParaRPr lang="en-US" sz="1125" dirty="0"/>
          </a:p>
        </p:txBody>
      </p:sp>
      <p:sp>
        <p:nvSpPr>
          <p:cNvPr id="32" name="SK-12-text-31"/>
          <p:cNvSpPr/>
          <p:nvPr/>
        </p:nvSpPr>
        <p:spPr>
          <a:xfrm>
            <a:off x="4648200" y="2514600"/>
            <a:ext cx="4091806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Contraceptive failure (OCP)</a:t>
            </a:r>
            <a:endParaRPr lang="en-US" sz="1050" dirty="0"/>
          </a:p>
        </p:txBody>
      </p:sp>
      <p:sp>
        <p:nvSpPr>
          <p:cNvPr id="33" name="SK-12-text-32"/>
          <p:cNvSpPr/>
          <p:nvPr/>
        </p:nvSpPr>
        <p:spPr>
          <a:xfrm>
            <a:off x="4648200" y="2758380"/>
            <a:ext cx="5152644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Reduced anticoagulation (Warfarin)</a:t>
            </a:r>
            <a:endParaRPr lang="en-US" sz="1050" dirty="0"/>
          </a:p>
        </p:txBody>
      </p:sp>
      <p:sp>
        <p:nvSpPr>
          <p:cNvPr id="34" name="SK-12-text-33"/>
          <p:cNvSpPr/>
          <p:nvPr/>
        </p:nvSpPr>
        <p:spPr>
          <a:xfrm>
            <a:off x="4648200" y="3002161"/>
            <a:ext cx="4394902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2C3E50"/>
                </a:solidFill>
              </a:rPr>
              <a:t>Organ rejection (Cyclosporin)</a:t>
            </a:r>
            <a:endParaRPr lang="en-US" sz="1050" dirty="0"/>
          </a:p>
        </p:txBody>
      </p:sp>
      <p:sp>
        <p:nvSpPr>
          <p:cNvPr id="35" name="SK-12-text-34"/>
          <p:cNvSpPr/>
          <p:nvPr/>
        </p:nvSpPr>
        <p:spPr>
          <a:xfrm>
            <a:off x="4895850" y="4093369"/>
            <a:ext cx="23774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30" dirty="0">
                <a:solidFill>
                  <a:srgbClr val="005B5B"/>
                </a:solidFill>
              </a:rPr>
              <a:t>NICE GUIDANCE</a:t>
            </a:r>
            <a:endParaRPr lang="en-US" sz="1200" dirty="0"/>
          </a:p>
        </p:txBody>
      </p:sp>
      <p:sp>
        <p:nvSpPr>
          <p:cNvPr id="36" name="SK-12-text-35"/>
          <p:cNvSpPr/>
          <p:nvPr/>
        </p:nvSpPr>
        <p:spPr>
          <a:xfrm>
            <a:off x="4476750" y="4474369"/>
            <a:ext cx="3238500" cy="6429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Acupuncture is recommended for </a:t>
            </a:r>
            <a:r>
              <a:rPr lang="en-US" sz="1125" b="1" dirty="0">
                <a:solidFill>
                  <a:srgbClr val="2C3E50"/>
                </a:solidFill>
              </a:rPr>
              <a:t>chronic primary pain (NG193)</a:t>
            </a:r>
            <a:r>
              <a:rPr lang="en-US" sz="1125" dirty="0">
                <a:solidFill>
                  <a:srgbClr val="2C3E50"/>
                </a:solidFill>
              </a:rPr>
              <a:t>, but is </a:t>
            </a:r>
            <a:r>
              <a:rPr lang="en-US" sz="1125" i="1" dirty="0">
                <a:solidFill>
                  <a:srgbClr val="2C3E50"/>
                </a:solidFill>
              </a:rPr>
              <a:t>not</a:t>
            </a:r>
            <a:r>
              <a:rPr lang="en-US" sz="1125" dirty="0">
                <a:solidFill>
                  <a:srgbClr val="2C3E50"/>
                </a:solidFill>
              </a:rPr>
              <a:t> recommended for isolated low back pain (NG59).</a:t>
            </a:r>
            <a:endParaRPr lang="en-US" sz="1125" dirty="0"/>
          </a:p>
        </p:txBody>
      </p:sp>
      <p:sp>
        <p:nvSpPr>
          <p:cNvPr id="37" name="SK-12-text-36"/>
          <p:cNvSpPr/>
          <p:nvPr/>
        </p:nvSpPr>
        <p:spPr>
          <a:xfrm>
            <a:off x="8801100" y="1590675"/>
            <a:ext cx="23774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30" dirty="0">
                <a:solidFill>
                  <a:srgbClr val="005B5B"/>
                </a:solidFill>
              </a:rPr>
              <a:t>MSK DOMINANCE</a:t>
            </a:r>
            <a:endParaRPr lang="en-US" sz="1200" dirty="0"/>
          </a:p>
        </p:txBody>
      </p:sp>
      <p:sp>
        <p:nvSpPr>
          <p:cNvPr id="38" name="SK-12-text-37"/>
          <p:cNvSpPr/>
          <p:nvPr/>
        </p:nvSpPr>
        <p:spPr>
          <a:xfrm>
            <a:off x="8382000" y="1971675"/>
            <a:ext cx="3238500" cy="8572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88% of CAM consultations</a:t>
            </a:r>
            <a:r>
              <a:rPr lang="en-US" sz="1125" dirty="0">
                <a:solidFill>
                  <a:srgbClr val="2C3E50"/>
                </a:solidFill>
              </a:rPr>
              <a:t> are for musculoskeletal issues. Manual therapy (osteopathy/chiropractic) has the strongest evidence base for these patients.</a:t>
            </a:r>
            <a:endParaRPr lang="en-US" sz="1125" dirty="0"/>
          </a:p>
        </p:txBody>
      </p:sp>
      <p:sp>
        <p:nvSpPr>
          <p:cNvPr id="39" name="SK-12-text-38"/>
          <p:cNvSpPr/>
          <p:nvPr/>
        </p:nvSpPr>
        <p:spPr>
          <a:xfrm>
            <a:off x="8801100" y="4093369"/>
            <a:ext cx="31089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30" dirty="0">
                <a:solidFill>
                  <a:srgbClr val="005B5B"/>
                </a:solidFill>
              </a:rPr>
              <a:t>HOMEOPATHY STATUS</a:t>
            </a:r>
            <a:endParaRPr lang="en-US" sz="1200" dirty="0"/>
          </a:p>
        </p:txBody>
      </p:sp>
      <p:sp>
        <p:nvSpPr>
          <p:cNvPr id="40" name="SK-12-text-39"/>
          <p:cNvSpPr/>
          <p:nvPr/>
        </p:nvSpPr>
        <p:spPr>
          <a:xfrm>
            <a:off x="8382000" y="4474369"/>
            <a:ext cx="3238500" cy="8572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NHS England </a:t>
            </a:r>
            <a:r>
              <a:rPr lang="en-US" sz="1125" b="1" dirty="0">
                <a:solidFill>
                  <a:srgbClr val="2C3E50"/>
                </a:solidFill>
              </a:rPr>
              <a:t>decommissioned homeopathy</a:t>
            </a:r>
            <a:r>
              <a:rPr lang="en-US" sz="1125" dirty="0">
                <a:solidFill>
                  <a:srgbClr val="2C3E50"/>
                </a:solidFill>
              </a:rPr>
              <a:t> in 2018. Be honest about the lack of evidence beyond placebo while maintaining the therapeutic relationship.</a:t>
            </a:r>
            <a:endParaRPr lang="en-US" sz="1125" dirty="0"/>
          </a:p>
        </p:txBody>
      </p:sp>
      <p:sp>
        <p:nvSpPr>
          <p:cNvPr id="41" name="SK-12-text-40"/>
          <p:cNvSpPr/>
          <p:nvPr/>
        </p:nvSpPr>
        <p:spPr>
          <a:xfrm>
            <a:off x="381000" y="6605588"/>
            <a:ext cx="289179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kern="0" spc="60" dirty="0">
                <a:solidFill>
                  <a:srgbClr val="FFFFFF"/>
                </a:solidFill>
              </a:rPr>
              <a:t>EVIDENCE-BASED PRACTICE</a:t>
            </a:r>
            <a:endParaRPr lang="en-US" sz="825" dirty="0"/>
          </a:p>
        </p:txBody>
      </p:sp>
      <p:sp>
        <p:nvSpPr>
          <p:cNvPr id="42" name="SK-12-text-41"/>
          <p:cNvSpPr/>
          <p:nvPr/>
        </p:nvSpPr>
        <p:spPr>
          <a:xfrm>
            <a:off x="9183886" y="6605588"/>
            <a:ext cx="3008114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kern="0" spc="60" dirty="0">
                <a:solidFill>
                  <a:srgbClr val="FFFFFF"/>
                </a:solidFill>
              </a:rPr>
              <a:t>BRADFORD VTS TEACHING DECK | MAY 2026</a:t>
            </a:r>
            <a:endParaRPr lang="en-US" sz="8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3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90500"/>
            <a:ext cx="11430000" cy="790575"/>
          </a:xfrm>
          <a:prstGeom prst="rect">
            <a:avLst/>
          </a:prstGeom>
        </p:spPr>
      </p:pic>
      <p:pic>
        <p:nvPicPr>
          <p:cNvPr id="5" name="SK-13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171575"/>
            <a:ext cx="5572125" cy="2447925"/>
          </a:xfrm>
          <a:prstGeom prst="rect">
            <a:avLst/>
          </a:prstGeom>
        </p:spPr>
      </p:pic>
      <p:pic>
        <p:nvPicPr>
          <p:cNvPr id="6" name="SK-13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362075"/>
            <a:ext cx="5191125" cy="381000"/>
          </a:xfrm>
          <a:prstGeom prst="rect">
            <a:avLst/>
          </a:prstGeom>
        </p:spPr>
      </p:pic>
      <p:pic>
        <p:nvPicPr>
          <p:cNvPr id="7" name="SK-13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362075"/>
            <a:ext cx="304800" cy="304800"/>
          </a:xfrm>
          <a:prstGeom prst="rect">
            <a:avLst/>
          </a:prstGeom>
        </p:spPr>
      </p:pic>
      <p:pic>
        <p:nvPicPr>
          <p:cNvPr id="8" name="SK-13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650" y="1438275"/>
            <a:ext cx="190500" cy="152400"/>
          </a:xfrm>
          <a:prstGeom prst="rect">
            <a:avLst/>
          </a:prstGeom>
        </p:spPr>
      </p:pic>
      <p:pic>
        <p:nvPicPr>
          <p:cNvPr id="9" name="SK-13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1895475"/>
            <a:ext cx="166688" cy="166688"/>
          </a:xfrm>
          <a:prstGeom prst="rect">
            <a:avLst/>
          </a:prstGeom>
        </p:spPr>
      </p:pic>
      <p:pic>
        <p:nvPicPr>
          <p:cNvPr id="10" name="SK-13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2466975"/>
            <a:ext cx="166688" cy="194370"/>
          </a:xfrm>
          <a:prstGeom prst="rect">
            <a:avLst/>
          </a:prstGeom>
        </p:spPr>
      </p:pic>
      <p:pic>
        <p:nvPicPr>
          <p:cNvPr id="11" name="SK-13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3038475"/>
            <a:ext cx="166688" cy="145852"/>
          </a:xfrm>
          <a:prstGeom prst="rect">
            <a:avLst/>
          </a:prstGeom>
        </p:spPr>
      </p:pic>
      <p:pic>
        <p:nvPicPr>
          <p:cNvPr id="12" name="SK-13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000" y="3810000"/>
            <a:ext cx="5572125" cy="2414588"/>
          </a:xfrm>
          <a:prstGeom prst="rect">
            <a:avLst/>
          </a:prstGeom>
        </p:spPr>
      </p:pic>
      <p:pic>
        <p:nvPicPr>
          <p:cNvPr id="13" name="SK-13-img-1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000500"/>
            <a:ext cx="5191125" cy="381000"/>
          </a:xfrm>
          <a:prstGeom prst="rect">
            <a:avLst/>
          </a:prstGeom>
        </p:spPr>
      </p:pic>
      <p:pic>
        <p:nvPicPr>
          <p:cNvPr id="14" name="SK-13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4000500"/>
            <a:ext cx="304800" cy="304800"/>
          </a:xfrm>
          <a:prstGeom prst="rect">
            <a:avLst/>
          </a:prstGeom>
        </p:spPr>
      </p:pic>
      <p:pic>
        <p:nvPicPr>
          <p:cNvPr id="15" name="SK-13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8650" y="4076700"/>
            <a:ext cx="190500" cy="152400"/>
          </a:xfrm>
          <a:prstGeom prst="rect">
            <a:avLst/>
          </a:prstGeom>
        </p:spPr>
      </p:pic>
      <p:pic>
        <p:nvPicPr>
          <p:cNvPr id="16" name="SK-13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1500" y="4533900"/>
            <a:ext cx="166688" cy="137220"/>
          </a:xfrm>
          <a:prstGeom prst="rect">
            <a:avLst/>
          </a:prstGeom>
        </p:spPr>
      </p:pic>
      <p:pic>
        <p:nvPicPr>
          <p:cNvPr id="17" name="SK-13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1500" y="5105400"/>
            <a:ext cx="166688" cy="137220"/>
          </a:xfrm>
          <a:prstGeom prst="rect">
            <a:avLst/>
          </a:prstGeom>
        </p:spPr>
      </p:pic>
      <p:pic>
        <p:nvPicPr>
          <p:cNvPr id="18" name="SK-13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38875" y="1171575"/>
            <a:ext cx="5572125" cy="2431256"/>
          </a:xfrm>
          <a:prstGeom prst="rect">
            <a:avLst/>
          </a:prstGeom>
        </p:spPr>
      </p:pic>
      <p:pic>
        <p:nvPicPr>
          <p:cNvPr id="19" name="SK-13-img-18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9375" y="1362075"/>
            <a:ext cx="5191125" cy="381000"/>
          </a:xfrm>
          <a:prstGeom prst="rect">
            <a:avLst/>
          </a:prstGeom>
        </p:spPr>
      </p:pic>
      <p:pic>
        <p:nvPicPr>
          <p:cNvPr id="20" name="SK-13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9375" y="1362075"/>
            <a:ext cx="304800" cy="304800"/>
          </a:xfrm>
          <a:prstGeom prst="rect">
            <a:avLst/>
          </a:prstGeom>
        </p:spPr>
      </p:pic>
      <p:pic>
        <p:nvPicPr>
          <p:cNvPr id="21" name="SK-13-img-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86525" y="1438275"/>
            <a:ext cx="190500" cy="152400"/>
          </a:xfrm>
          <a:prstGeom prst="rect">
            <a:avLst/>
          </a:prstGeom>
        </p:spPr>
      </p:pic>
      <p:pic>
        <p:nvPicPr>
          <p:cNvPr id="22" name="SK-13-img-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29375" y="1895475"/>
            <a:ext cx="166688" cy="145852"/>
          </a:xfrm>
          <a:prstGeom prst="rect">
            <a:avLst/>
          </a:prstGeom>
        </p:spPr>
      </p:pic>
      <p:pic>
        <p:nvPicPr>
          <p:cNvPr id="23" name="SK-13-img-22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29375" y="2466975"/>
            <a:ext cx="166688" cy="145852"/>
          </a:xfrm>
          <a:prstGeom prst="rect">
            <a:avLst/>
          </a:prstGeom>
        </p:spPr>
      </p:pic>
      <p:pic>
        <p:nvPicPr>
          <p:cNvPr id="24" name="SK-13-img-23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238875" y="3793331"/>
            <a:ext cx="5572125" cy="2431256"/>
          </a:xfrm>
          <a:prstGeom prst="rect">
            <a:avLst/>
          </a:prstGeom>
        </p:spPr>
      </p:pic>
      <p:pic>
        <p:nvPicPr>
          <p:cNvPr id="25" name="SK-13-img-24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29375" y="3983831"/>
            <a:ext cx="5191125" cy="381000"/>
          </a:xfrm>
          <a:prstGeom prst="rect">
            <a:avLst/>
          </a:prstGeom>
        </p:spPr>
      </p:pic>
      <p:pic>
        <p:nvPicPr>
          <p:cNvPr id="26" name="SK-13-img-25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29375" y="3983831"/>
            <a:ext cx="304800" cy="304800"/>
          </a:xfrm>
          <a:prstGeom prst="rect">
            <a:avLst/>
          </a:prstGeom>
        </p:spPr>
      </p:pic>
      <p:pic>
        <p:nvPicPr>
          <p:cNvPr id="27" name="SK-13-img-26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86525" y="4060031"/>
            <a:ext cx="190500" cy="152400"/>
          </a:xfrm>
          <a:prstGeom prst="rect">
            <a:avLst/>
          </a:prstGeom>
        </p:spPr>
      </p:pic>
      <p:pic>
        <p:nvPicPr>
          <p:cNvPr id="28" name="SK-13-img-27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429375" y="4517231"/>
            <a:ext cx="166688" cy="145852"/>
          </a:xfrm>
          <a:prstGeom prst="rect">
            <a:avLst/>
          </a:prstGeom>
        </p:spPr>
      </p:pic>
      <p:pic>
        <p:nvPicPr>
          <p:cNvPr id="29" name="SK-13-img-28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429375" y="5088731"/>
            <a:ext cx="166688" cy="145852"/>
          </a:xfrm>
          <a:prstGeom prst="rect">
            <a:avLst/>
          </a:prstGeom>
        </p:spPr>
      </p:pic>
      <p:pic>
        <p:nvPicPr>
          <p:cNvPr id="30" name="SK-13-img-29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0" y="6510338"/>
            <a:ext cx="12192000" cy="347663"/>
          </a:xfrm>
          <a:prstGeom prst="rect">
            <a:avLst/>
          </a:prstGeom>
        </p:spPr>
      </p:pic>
      <p:sp>
        <p:nvSpPr>
          <p:cNvPr id="31" name="SK-13-text-30"/>
          <p:cNvSpPr/>
          <p:nvPr/>
        </p:nvSpPr>
        <p:spPr>
          <a:xfrm>
            <a:off x="666750" y="333375"/>
            <a:ext cx="10858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005B5B"/>
                </a:solidFill>
              </a:rPr>
              <a:t>BRADFORD VTS | CAM OVERVIEW</a:t>
            </a:r>
            <a:endParaRPr lang="en-US" sz="900" dirty="0"/>
          </a:p>
        </p:txBody>
      </p:sp>
      <p:sp>
        <p:nvSpPr>
          <p:cNvPr id="32" name="SK-13-text-31"/>
          <p:cNvSpPr/>
          <p:nvPr/>
        </p:nvSpPr>
        <p:spPr>
          <a:xfrm>
            <a:off x="666750" y="523875"/>
            <a:ext cx="108585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C3E50"/>
                </a:solidFill>
              </a:rPr>
              <a:t>EXAM PEARLS (AKT/SCA)</a:t>
            </a:r>
            <a:endParaRPr lang="en-US" sz="1650" dirty="0"/>
          </a:p>
        </p:txBody>
      </p:sp>
      <p:sp>
        <p:nvSpPr>
          <p:cNvPr id="33" name="SK-13-text-32"/>
          <p:cNvSpPr/>
          <p:nvPr/>
        </p:nvSpPr>
        <p:spPr>
          <a:xfrm>
            <a:off x="990600" y="1385888"/>
            <a:ext cx="4114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005B5B"/>
                </a:solidFill>
              </a:rPr>
              <a:t>AKT: NICE &amp; EVIDENCE</a:t>
            </a:r>
            <a:endParaRPr lang="en-US" sz="1350" dirty="0"/>
          </a:p>
        </p:txBody>
      </p:sp>
      <p:sp>
        <p:nvSpPr>
          <p:cNvPr id="34" name="SK-13-text-33"/>
          <p:cNvSpPr/>
          <p:nvPr/>
        </p:nvSpPr>
        <p:spPr>
          <a:xfrm>
            <a:off x="852488" y="1857375"/>
            <a:ext cx="4910138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Acupuncture (NG193):</a:t>
            </a:r>
            <a:r>
              <a:rPr lang="en-US" sz="1125" dirty="0">
                <a:solidFill>
                  <a:srgbClr val="2C3E50"/>
                </a:solidFill>
              </a:rPr>
              <a:t> Recommended for Chronic Primary Pain; strictly </a:t>
            </a:r>
            <a:r>
              <a:rPr lang="en-US" sz="1125" b="1" dirty="0">
                <a:solidFill>
                  <a:srgbClr val="B03A2E"/>
                </a:solidFill>
              </a:rPr>
              <a:t>not recommended</a:t>
            </a:r>
            <a:r>
              <a:rPr lang="en-US" sz="1125" dirty="0">
                <a:solidFill>
                  <a:srgbClr val="2C3E50"/>
                </a:solidFill>
              </a:rPr>
              <a:t> for Low Back Pain (NG59).</a:t>
            </a:r>
            <a:endParaRPr lang="en-US" sz="1125" dirty="0"/>
          </a:p>
        </p:txBody>
      </p:sp>
      <p:sp>
        <p:nvSpPr>
          <p:cNvPr id="35" name="SK-13-text-34"/>
          <p:cNvSpPr/>
          <p:nvPr/>
        </p:nvSpPr>
        <p:spPr>
          <a:xfrm>
            <a:off x="852488" y="2428875"/>
            <a:ext cx="4910138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Hypnotherapy (CG61):</a:t>
            </a:r>
            <a:r>
              <a:rPr lang="en-US" sz="1125" dirty="0">
                <a:solidFill>
                  <a:srgbClr val="2C3E50"/>
                </a:solidFill>
              </a:rPr>
              <a:t> Evidence-based recommendation for </a:t>
            </a:r>
            <a:r>
              <a:rPr lang="en-US" sz="1125" b="1" dirty="0">
                <a:solidFill>
                  <a:srgbClr val="2C3E50"/>
                </a:solidFill>
              </a:rPr>
              <a:t>IBS</a:t>
            </a:r>
            <a:r>
              <a:rPr lang="en-US" sz="1125" dirty="0">
                <a:solidFill>
                  <a:srgbClr val="2C3E50"/>
                </a:solidFill>
              </a:rPr>
              <a:t> if conventional pharmacological therapy fails at 12 months.</a:t>
            </a:r>
            <a:endParaRPr lang="en-US" sz="1125" dirty="0"/>
          </a:p>
        </p:txBody>
      </p:sp>
      <p:sp>
        <p:nvSpPr>
          <p:cNvPr id="36" name="SK-13-text-35"/>
          <p:cNvSpPr/>
          <p:nvPr/>
        </p:nvSpPr>
        <p:spPr>
          <a:xfrm>
            <a:off x="852488" y="3000375"/>
            <a:ext cx="4910138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Homeopathy:</a:t>
            </a:r>
            <a:r>
              <a:rPr lang="en-US" sz="1125" dirty="0">
                <a:solidFill>
                  <a:srgbClr val="2C3E50"/>
                </a:solidFill>
              </a:rPr>
              <a:t> Formally decommissioned from NHS funding (2018); NICE indicates insufficient evidence for any condition.</a:t>
            </a:r>
            <a:endParaRPr lang="en-US" sz="1125" dirty="0"/>
          </a:p>
        </p:txBody>
      </p:sp>
      <p:sp>
        <p:nvSpPr>
          <p:cNvPr id="37" name="SK-13-text-36"/>
          <p:cNvSpPr/>
          <p:nvPr/>
        </p:nvSpPr>
        <p:spPr>
          <a:xfrm>
            <a:off x="990600" y="4024313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005B5B"/>
                </a:solidFill>
              </a:rPr>
              <a:t>AKT: REGULATION &amp; MEDS</a:t>
            </a:r>
            <a:endParaRPr lang="en-US" sz="1350" dirty="0"/>
          </a:p>
        </p:txBody>
      </p:sp>
      <p:sp>
        <p:nvSpPr>
          <p:cNvPr id="38" name="SK-13-text-37"/>
          <p:cNvSpPr/>
          <p:nvPr/>
        </p:nvSpPr>
        <p:spPr>
          <a:xfrm>
            <a:off x="852488" y="4495800"/>
            <a:ext cx="4910138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Statutory Regulation:</a:t>
            </a:r>
            <a:r>
              <a:rPr lang="en-US" sz="1125" dirty="0">
                <a:solidFill>
                  <a:srgbClr val="2C3E50"/>
                </a:solidFill>
              </a:rPr>
              <a:t> Only Osteopathy (GOsC) and Chiropractic (GCC) have protected titles and mandatory UK registration.</a:t>
            </a:r>
            <a:endParaRPr lang="en-US" sz="1125" dirty="0"/>
          </a:p>
        </p:txBody>
      </p:sp>
      <p:sp>
        <p:nvSpPr>
          <p:cNvPr id="39" name="SK-13-text-38"/>
          <p:cNvSpPr/>
          <p:nvPr/>
        </p:nvSpPr>
        <p:spPr>
          <a:xfrm>
            <a:off x="852488" y="5067300"/>
            <a:ext cx="4910138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St John's Wort:</a:t>
            </a:r>
            <a:r>
              <a:rPr lang="en-US" sz="1125" dirty="0">
                <a:solidFill>
                  <a:srgbClr val="2C3E50"/>
                </a:solidFill>
              </a:rPr>
              <a:t> Potent CYP450 inducer. Reduces efficacy of </a:t>
            </a:r>
            <a:r>
              <a:rPr lang="en-US" sz="1125" b="1" dirty="0">
                <a:solidFill>
                  <a:srgbClr val="B03A2E"/>
                </a:solidFill>
              </a:rPr>
              <a:t>OCP</a:t>
            </a:r>
            <a:r>
              <a:rPr lang="en-US" sz="1125" dirty="0">
                <a:solidFill>
                  <a:srgbClr val="2C3E50"/>
                </a:solidFill>
              </a:rPr>
              <a:t> (pregnancy risk) and </a:t>
            </a:r>
            <a:r>
              <a:rPr lang="en-US" sz="1125" b="1" dirty="0">
                <a:solidFill>
                  <a:srgbClr val="B03A2E"/>
                </a:solidFill>
              </a:rPr>
              <a:t>Warfarin</a:t>
            </a:r>
            <a:r>
              <a:rPr lang="en-US" sz="1125" dirty="0">
                <a:solidFill>
                  <a:srgbClr val="2C3E50"/>
                </a:solidFill>
              </a:rPr>
              <a:t> (clot risk).</a:t>
            </a:r>
            <a:endParaRPr lang="en-US" sz="1125" dirty="0"/>
          </a:p>
        </p:txBody>
      </p:sp>
      <p:sp>
        <p:nvSpPr>
          <p:cNvPr id="40" name="SK-13-text-39"/>
          <p:cNvSpPr/>
          <p:nvPr/>
        </p:nvSpPr>
        <p:spPr>
          <a:xfrm>
            <a:off x="6848475" y="1385888"/>
            <a:ext cx="53435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005B5B"/>
                </a:solidFill>
              </a:rPr>
              <a:t>SCA: CLINICAL CONSULTATION</a:t>
            </a:r>
            <a:endParaRPr lang="en-US" sz="1350" dirty="0"/>
          </a:p>
        </p:txBody>
      </p:sp>
      <p:sp>
        <p:nvSpPr>
          <p:cNvPr id="41" name="SK-13-text-40"/>
          <p:cNvSpPr/>
          <p:nvPr/>
        </p:nvSpPr>
        <p:spPr>
          <a:xfrm>
            <a:off x="6710363" y="1857375"/>
            <a:ext cx="4910138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Patient Requests Homeopathy:</a:t>
            </a:r>
            <a:r>
              <a:rPr lang="en-US" sz="1125" dirty="0">
                <a:solidFill>
                  <a:srgbClr val="2C3E50"/>
                </a:solidFill>
              </a:rPr>
              <a:t> Validate desire for care, be honest about evidence without ridiculing, and check for diagnostic delay.</a:t>
            </a:r>
            <a:endParaRPr lang="en-US" sz="1125" dirty="0"/>
          </a:p>
        </p:txBody>
      </p:sp>
      <p:sp>
        <p:nvSpPr>
          <p:cNvPr id="42" name="SK-13-text-41"/>
          <p:cNvSpPr/>
          <p:nvPr/>
        </p:nvSpPr>
        <p:spPr>
          <a:xfrm>
            <a:off x="6710363" y="2428875"/>
            <a:ext cx="4910138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Practitioner Advice:</a:t>
            </a:r>
            <a:r>
              <a:rPr lang="en-US" sz="1125" dirty="0">
                <a:solidFill>
                  <a:srgbClr val="2C3E50"/>
                </a:solidFill>
              </a:rPr>
              <a:t> If recommending CAM, advise patients to check the </a:t>
            </a:r>
            <a:r>
              <a:rPr lang="en-US" sz="1125" b="1" dirty="0">
                <a:solidFill>
                  <a:srgbClr val="2C3E50"/>
                </a:solidFill>
              </a:rPr>
              <a:t>Voluntary Register</a:t>
            </a:r>
            <a:r>
              <a:rPr lang="en-US" sz="1125" dirty="0">
                <a:solidFill>
                  <a:srgbClr val="2C3E50"/>
                </a:solidFill>
              </a:rPr>
              <a:t> (e.g., BAcC for acupuncture).</a:t>
            </a:r>
            <a:endParaRPr lang="en-US" sz="1125" dirty="0"/>
          </a:p>
        </p:txBody>
      </p:sp>
      <p:sp>
        <p:nvSpPr>
          <p:cNvPr id="43" name="SK-13-text-42"/>
          <p:cNvSpPr/>
          <p:nvPr/>
        </p:nvSpPr>
        <p:spPr>
          <a:xfrm>
            <a:off x="6848475" y="4007644"/>
            <a:ext cx="43205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005B5B"/>
                </a:solidFill>
              </a:rPr>
              <a:t>SCA: SAFETY SCENARIOS</a:t>
            </a:r>
            <a:endParaRPr lang="en-US" sz="1350" dirty="0"/>
          </a:p>
        </p:txBody>
      </p:sp>
      <p:sp>
        <p:nvSpPr>
          <p:cNvPr id="44" name="SK-13-text-43"/>
          <p:cNvSpPr/>
          <p:nvPr/>
        </p:nvSpPr>
        <p:spPr>
          <a:xfrm>
            <a:off x="6710363" y="4479131"/>
            <a:ext cx="4910138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B03A2E"/>
                </a:solidFill>
              </a:rPr>
              <a:t>The OCP Crisis:</a:t>
            </a:r>
            <a:r>
              <a:rPr lang="en-US" sz="1125" dirty="0">
                <a:solidFill>
                  <a:srgbClr val="2C3E50"/>
                </a:solidFill>
              </a:rPr>
              <a:t> If a patient on OCP starts St John’s Wort, provide </a:t>
            </a:r>
            <a:r>
              <a:rPr lang="en-US" sz="1125" b="1" dirty="0">
                <a:solidFill>
                  <a:srgbClr val="2C3E50"/>
                </a:solidFill>
              </a:rPr>
              <a:t>urgent safety counselling</a:t>
            </a:r>
            <a:r>
              <a:rPr lang="en-US" sz="1125" dirty="0">
                <a:solidFill>
                  <a:srgbClr val="2C3E50"/>
                </a:solidFill>
              </a:rPr>
              <a:t> regarding contraceptive failure.</a:t>
            </a:r>
            <a:endParaRPr lang="en-US" sz="1125" dirty="0"/>
          </a:p>
        </p:txBody>
      </p:sp>
      <p:sp>
        <p:nvSpPr>
          <p:cNvPr id="45" name="SK-13-text-44"/>
          <p:cNvSpPr/>
          <p:nvPr/>
        </p:nvSpPr>
        <p:spPr>
          <a:xfrm>
            <a:off x="6710363" y="5050631"/>
            <a:ext cx="4910138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Alternative vs. Complementary:</a:t>
            </a:r>
            <a:r>
              <a:rPr lang="en-US" sz="1125" dirty="0">
                <a:solidFill>
                  <a:srgbClr val="2C3E50"/>
                </a:solidFill>
              </a:rPr>
              <a:t> Identify if a patient is using CAM </a:t>
            </a:r>
            <a:r>
              <a:rPr lang="en-US" sz="1125" b="1" dirty="0">
                <a:solidFill>
                  <a:srgbClr val="B03A2E"/>
                </a:solidFill>
              </a:rPr>
              <a:t>instead of</a:t>
            </a:r>
            <a:r>
              <a:rPr lang="en-US" sz="1125" dirty="0">
                <a:solidFill>
                  <a:srgbClr val="2C3E50"/>
                </a:solidFill>
              </a:rPr>
              <a:t> life-saving treatment (e.g. Cancer/HIV) — this is a major Red Flag.</a:t>
            </a:r>
            <a:endParaRPr lang="en-US" sz="1125" dirty="0"/>
          </a:p>
        </p:txBody>
      </p:sp>
      <p:sp>
        <p:nvSpPr>
          <p:cNvPr id="46" name="SK-13-text-45"/>
          <p:cNvSpPr/>
          <p:nvPr/>
        </p:nvSpPr>
        <p:spPr>
          <a:xfrm>
            <a:off x="381000" y="6605588"/>
            <a:ext cx="498729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GP TRAINEE TEACHING SERIES | MAY 2026</a:t>
            </a:r>
            <a:endParaRPr lang="en-US" sz="825" dirty="0"/>
          </a:p>
        </p:txBody>
      </p:sp>
      <p:sp>
        <p:nvSpPr>
          <p:cNvPr id="47" name="SK-13-text-46"/>
          <p:cNvSpPr/>
          <p:nvPr/>
        </p:nvSpPr>
        <p:spPr>
          <a:xfrm>
            <a:off x="10167491" y="6605588"/>
            <a:ext cx="2024509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FFFFFF"/>
                </a:solidFill>
              </a:rPr>
              <a:t>AKT &amp; SCA HIGH-YIELD REVIEW</a:t>
            </a:r>
            <a:endParaRPr lang="en-US" sz="8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4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4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52400"/>
            <a:ext cx="11430000" cy="733425"/>
          </a:xfrm>
          <a:prstGeom prst="rect">
            <a:avLst/>
          </a:prstGeom>
        </p:spPr>
      </p:pic>
      <p:pic>
        <p:nvPicPr>
          <p:cNvPr id="5" name="SK-14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038225"/>
            <a:ext cx="5572125" cy="2790825"/>
          </a:xfrm>
          <a:prstGeom prst="rect">
            <a:avLst/>
          </a:prstGeom>
        </p:spPr>
      </p:pic>
      <p:pic>
        <p:nvPicPr>
          <p:cNvPr id="6" name="SK-14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43013"/>
            <a:ext cx="190500" cy="152400"/>
          </a:xfrm>
          <a:prstGeom prst="rect">
            <a:avLst/>
          </a:prstGeom>
        </p:spPr>
      </p:pic>
      <p:pic>
        <p:nvPicPr>
          <p:cNvPr id="7" name="SK-14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562100"/>
            <a:ext cx="178594" cy="178594"/>
          </a:xfrm>
          <a:prstGeom prst="rect">
            <a:avLst/>
          </a:prstGeom>
        </p:spPr>
      </p:pic>
      <p:pic>
        <p:nvPicPr>
          <p:cNvPr id="8" name="SK-14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057400"/>
            <a:ext cx="178594" cy="166688"/>
          </a:xfrm>
          <a:prstGeom prst="rect">
            <a:avLst/>
          </a:prstGeom>
        </p:spPr>
      </p:pic>
      <p:pic>
        <p:nvPicPr>
          <p:cNvPr id="9" name="SK-14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2552700"/>
            <a:ext cx="178594" cy="147042"/>
          </a:xfrm>
          <a:prstGeom prst="rect">
            <a:avLst/>
          </a:prstGeom>
        </p:spPr>
      </p:pic>
      <p:pic>
        <p:nvPicPr>
          <p:cNvPr id="10" name="SK-14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2847975"/>
            <a:ext cx="178594" cy="147042"/>
          </a:xfrm>
          <a:prstGeom prst="rect">
            <a:avLst/>
          </a:prstGeom>
        </p:spPr>
      </p:pic>
      <p:pic>
        <p:nvPicPr>
          <p:cNvPr id="11" name="SK-14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3124200"/>
            <a:ext cx="5191125" cy="552450"/>
          </a:xfrm>
          <a:prstGeom prst="rect">
            <a:avLst/>
          </a:prstGeom>
        </p:spPr>
      </p:pic>
      <p:pic>
        <p:nvPicPr>
          <p:cNvPr id="12" name="SK-14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4019550"/>
            <a:ext cx="5572125" cy="1724025"/>
          </a:xfrm>
          <a:prstGeom prst="rect">
            <a:avLst/>
          </a:prstGeom>
        </p:spPr>
      </p:pic>
      <p:pic>
        <p:nvPicPr>
          <p:cNvPr id="13" name="SK-14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4224338"/>
            <a:ext cx="190500" cy="152400"/>
          </a:xfrm>
          <a:prstGeom prst="rect">
            <a:avLst/>
          </a:prstGeom>
        </p:spPr>
      </p:pic>
      <p:pic>
        <p:nvPicPr>
          <p:cNvPr id="14" name="SK-14-img-1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4543425"/>
            <a:ext cx="178594" cy="178594"/>
          </a:xfrm>
          <a:prstGeom prst="rect">
            <a:avLst/>
          </a:prstGeom>
        </p:spPr>
      </p:pic>
      <p:pic>
        <p:nvPicPr>
          <p:cNvPr id="15" name="SK-14-img-1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5038725"/>
            <a:ext cx="178594" cy="178594"/>
          </a:xfrm>
          <a:prstGeom prst="rect">
            <a:avLst/>
          </a:prstGeom>
        </p:spPr>
      </p:pic>
      <p:pic>
        <p:nvPicPr>
          <p:cNvPr id="16" name="SK-14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8875" y="1038225"/>
            <a:ext cx="5572125" cy="2257425"/>
          </a:xfrm>
          <a:prstGeom prst="rect">
            <a:avLst/>
          </a:prstGeom>
        </p:spPr>
      </p:pic>
      <p:pic>
        <p:nvPicPr>
          <p:cNvPr id="17" name="SK-14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29375" y="1243013"/>
            <a:ext cx="190500" cy="152400"/>
          </a:xfrm>
          <a:prstGeom prst="rect">
            <a:avLst/>
          </a:prstGeom>
        </p:spPr>
      </p:pic>
      <p:pic>
        <p:nvPicPr>
          <p:cNvPr id="18" name="SK-14-img-1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9375" y="1562100"/>
            <a:ext cx="178594" cy="178594"/>
          </a:xfrm>
          <a:prstGeom prst="rect">
            <a:avLst/>
          </a:prstGeom>
        </p:spPr>
      </p:pic>
      <p:pic>
        <p:nvPicPr>
          <p:cNvPr id="19" name="SK-14-img-1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9375" y="2057400"/>
            <a:ext cx="178594" cy="178594"/>
          </a:xfrm>
          <a:prstGeom prst="rect">
            <a:avLst/>
          </a:prstGeom>
        </p:spPr>
      </p:pic>
      <p:pic>
        <p:nvPicPr>
          <p:cNvPr id="20" name="SK-14-img-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38875" y="3486150"/>
            <a:ext cx="5572125" cy="2257425"/>
          </a:xfrm>
          <a:prstGeom prst="rect">
            <a:avLst/>
          </a:prstGeom>
        </p:spPr>
      </p:pic>
      <p:pic>
        <p:nvPicPr>
          <p:cNvPr id="21" name="SK-14-img-20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29375" y="3690937"/>
            <a:ext cx="190500" cy="152400"/>
          </a:xfrm>
          <a:prstGeom prst="rect">
            <a:avLst/>
          </a:prstGeom>
        </p:spPr>
      </p:pic>
      <p:pic>
        <p:nvPicPr>
          <p:cNvPr id="22" name="SK-14-img-2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9375" y="4010025"/>
            <a:ext cx="178594" cy="178594"/>
          </a:xfrm>
          <a:prstGeom prst="rect">
            <a:avLst/>
          </a:prstGeom>
        </p:spPr>
      </p:pic>
      <p:pic>
        <p:nvPicPr>
          <p:cNvPr id="23" name="SK-14-img-22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29375" y="4505325"/>
            <a:ext cx="178594" cy="178594"/>
          </a:xfrm>
          <a:prstGeom prst="rect">
            <a:avLst/>
          </a:prstGeom>
        </p:spPr>
      </p:pic>
      <p:pic>
        <p:nvPicPr>
          <p:cNvPr id="24" name="SK-14-img-2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29375" y="4981575"/>
            <a:ext cx="5191125" cy="552450"/>
          </a:xfrm>
          <a:prstGeom prst="rect">
            <a:avLst/>
          </a:prstGeom>
        </p:spPr>
      </p:pic>
      <p:pic>
        <p:nvPicPr>
          <p:cNvPr id="25" name="SK-14-img-24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81000" y="5972175"/>
            <a:ext cx="11430000" cy="657225"/>
          </a:xfrm>
          <a:prstGeom prst="rect">
            <a:avLst/>
          </a:prstGeom>
        </p:spPr>
      </p:pic>
      <p:pic>
        <p:nvPicPr>
          <p:cNvPr id="26" name="SK-14-img-25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1500" y="6186488"/>
            <a:ext cx="190500" cy="228600"/>
          </a:xfrm>
          <a:prstGeom prst="rect">
            <a:avLst/>
          </a:prstGeom>
        </p:spPr>
      </p:pic>
      <p:sp>
        <p:nvSpPr>
          <p:cNvPr id="27" name="SK-14-text-26"/>
          <p:cNvSpPr/>
          <p:nvPr/>
        </p:nvSpPr>
        <p:spPr>
          <a:xfrm>
            <a:off x="666750" y="266700"/>
            <a:ext cx="10858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005B5B"/>
                </a:solidFill>
              </a:rPr>
              <a:t>BRADFORD VTS | CAM OVERVIEW</a:t>
            </a:r>
            <a:endParaRPr lang="en-US" sz="900" dirty="0"/>
          </a:p>
        </p:txBody>
      </p:sp>
      <p:sp>
        <p:nvSpPr>
          <p:cNvPr id="28" name="SK-14-text-27"/>
          <p:cNvSpPr/>
          <p:nvPr/>
        </p:nvSpPr>
        <p:spPr>
          <a:xfrm>
            <a:off x="666750" y="457200"/>
            <a:ext cx="108585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005B5B"/>
                </a:solidFill>
              </a:rPr>
              <a:t>RED FLAGS — WHEN CAM IS DANGEROUS</a:t>
            </a:r>
            <a:endParaRPr lang="en-US" sz="1650" dirty="0"/>
          </a:p>
        </p:txBody>
      </p:sp>
      <p:sp>
        <p:nvSpPr>
          <p:cNvPr id="29" name="SK-14-text-28"/>
          <p:cNvSpPr/>
          <p:nvPr/>
        </p:nvSpPr>
        <p:spPr>
          <a:xfrm>
            <a:off x="876300" y="1190625"/>
            <a:ext cx="55549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B03A2E"/>
                </a:solidFill>
              </a:rPr>
              <a:t>ST JOHN’S WORT INTERACTIONS</a:t>
            </a:r>
            <a:endParaRPr lang="en-US" sz="1350" dirty="0"/>
          </a:p>
        </p:txBody>
      </p:sp>
      <p:sp>
        <p:nvSpPr>
          <p:cNvPr id="30" name="SK-14-text-29"/>
          <p:cNvSpPr/>
          <p:nvPr/>
        </p:nvSpPr>
        <p:spPr>
          <a:xfrm>
            <a:off x="845344" y="1562100"/>
            <a:ext cx="4917281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OCP Failure:</a:t>
            </a:r>
            <a:r>
              <a:rPr lang="en-US" sz="1125" dirty="0">
                <a:solidFill>
                  <a:srgbClr val="2C3E50"/>
                </a:solidFill>
              </a:rPr>
              <a:t> Potent CYP450 induction reduces contraceptive efficacy, leading to unwanted pregnancy.</a:t>
            </a:r>
            <a:endParaRPr lang="en-US" sz="1125" dirty="0"/>
          </a:p>
        </p:txBody>
      </p:sp>
      <p:sp>
        <p:nvSpPr>
          <p:cNvPr id="31" name="SK-14-text-30"/>
          <p:cNvSpPr/>
          <p:nvPr/>
        </p:nvSpPr>
        <p:spPr>
          <a:xfrm>
            <a:off x="845344" y="2057400"/>
            <a:ext cx="4917281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Warfarin:</a:t>
            </a:r>
            <a:r>
              <a:rPr lang="en-US" sz="1125" dirty="0">
                <a:solidFill>
                  <a:srgbClr val="2C3E50"/>
                </a:solidFill>
              </a:rPr>
              <a:t> Reduces anticoagulation levels; high risk of thromboembolic events (stroke/PE).</a:t>
            </a:r>
            <a:endParaRPr lang="en-US" sz="1125" dirty="0"/>
          </a:p>
        </p:txBody>
      </p:sp>
      <p:sp>
        <p:nvSpPr>
          <p:cNvPr id="32" name="SK-14-text-31"/>
          <p:cNvSpPr/>
          <p:nvPr/>
        </p:nvSpPr>
        <p:spPr>
          <a:xfrm>
            <a:off x="845344" y="2552700"/>
            <a:ext cx="11346656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Antiretrovirals:</a:t>
            </a:r>
            <a:r>
              <a:rPr lang="en-US" sz="1125" dirty="0">
                <a:solidFill>
                  <a:srgbClr val="2C3E50"/>
                </a:solidFill>
              </a:rPr>
              <a:t> Leads to HIV treatment failure and potential viral resistance.</a:t>
            </a:r>
            <a:endParaRPr lang="en-US" sz="1125" dirty="0"/>
          </a:p>
        </p:txBody>
      </p:sp>
      <p:sp>
        <p:nvSpPr>
          <p:cNvPr id="33" name="SK-14-text-32"/>
          <p:cNvSpPr/>
          <p:nvPr/>
        </p:nvSpPr>
        <p:spPr>
          <a:xfrm>
            <a:off x="845344" y="2847975"/>
            <a:ext cx="11346656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Transplants:</a:t>
            </a:r>
            <a:r>
              <a:rPr lang="en-US" sz="1125" dirty="0">
                <a:solidFill>
                  <a:srgbClr val="2C3E50"/>
                </a:solidFill>
              </a:rPr>
              <a:t> Interacts with Cyclosporin, causing critical organ rejection risks.</a:t>
            </a:r>
            <a:endParaRPr lang="en-US" sz="1125" dirty="0"/>
          </a:p>
        </p:txBody>
      </p:sp>
      <p:sp>
        <p:nvSpPr>
          <p:cNvPr id="34" name="SK-14-text-33"/>
          <p:cNvSpPr/>
          <p:nvPr/>
        </p:nvSpPr>
        <p:spPr>
          <a:xfrm>
            <a:off x="666750" y="3124200"/>
            <a:ext cx="5000625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2C3E50"/>
                </a:solidFill>
              </a:rPr>
              <a:t>Always ask about herbal supplements before prescribing new conventional medication.</a:t>
            </a:r>
            <a:endParaRPr lang="en-US" sz="1050" dirty="0"/>
          </a:p>
        </p:txBody>
      </p:sp>
      <p:sp>
        <p:nvSpPr>
          <p:cNvPr id="35" name="SK-14-text-34"/>
          <p:cNvSpPr/>
          <p:nvPr/>
        </p:nvSpPr>
        <p:spPr>
          <a:xfrm>
            <a:off x="876300" y="4171950"/>
            <a:ext cx="43205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B03A2E"/>
                </a:solidFill>
              </a:rPr>
              <a:t>PATIENT SAFETY CRISES</a:t>
            </a:r>
            <a:endParaRPr lang="en-US" sz="1350" dirty="0"/>
          </a:p>
        </p:txBody>
      </p:sp>
      <p:sp>
        <p:nvSpPr>
          <p:cNvPr id="36" name="SK-14-text-35"/>
          <p:cNvSpPr/>
          <p:nvPr/>
        </p:nvSpPr>
        <p:spPr>
          <a:xfrm>
            <a:off x="845344" y="4543425"/>
            <a:ext cx="4917281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Homeopathy used for </a:t>
            </a:r>
            <a:r>
              <a:rPr lang="en-US" sz="1125" b="1" dirty="0">
                <a:solidFill>
                  <a:srgbClr val="2C3E50"/>
                </a:solidFill>
              </a:rPr>
              <a:t>serious infections, malaria, or acute psychosis</a:t>
            </a:r>
            <a:r>
              <a:rPr lang="en-US" sz="1125" dirty="0">
                <a:solidFill>
                  <a:srgbClr val="2C3E50"/>
                </a:solidFill>
              </a:rPr>
              <a:t> instead of evidence-based intervention.</a:t>
            </a:r>
            <a:endParaRPr lang="en-US" sz="1125" dirty="0"/>
          </a:p>
        </p:txBody>
      </p:sp>
      <p:sp>
        <p:nvSpPr>
          <p:cNvPr id="37" name="SK-14-text-36"/>
          <p:cNvSpPr/>
          <p:nvPr/>
        </p:nvSpPr>
        <p:spPr>
          <a:xfrm>
            <a:off x="845344" y="5038725"/>
            <a:ext cx="4917281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Unregulated practitioners with </a:t>
            </a:r>
            <a:r>
              <a:rPr lang="en-US" sz="1125" b="1" dirty="0">
                <a:solidFill>
                  <a:srgbClr val="2C3E50"/>
                </a:solidFill>
              </a:rPr>
              <a:t>no formal medical training</a:t>
            </a:r>
            <a:r>
              <a:rPr lang="en-US" sz="1125" dirty="0">
                <a:solidFill>
                  <a:srgbClr val="2C3E50"/>
                </a:solidFill>
              </a:rPr>
              <a:t> providing advice on complex chronic diseases.</a:t>
            </a:r>
            <a:endParaRPr lang="en-US" sz="1125" dirty="0"/>
          </a:p>
        </p:txBody>
      </p:sp>
      <p:sp>
        <p:nvSpPr>
          <p:cNvPr id="38" name="SK-14-text-37"/>
          <p:cNvSpPr/>
          <p:nvPr/>
        </p:nvSpPr>
        <p:spPr>
          <a:xfrm>
            <a:off x="6734175" y="1190625"/>
            <a:ext cx="54578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B03A2E"/>
                </a:solidFill>
              </a:rPr>
              <a:t>ALTERNATIVE VS. COMPLEMENTARY</a:t>
            </a:r>
            <a:endParaRPr lang="en-US" sz="1350" dirty="0"/>
          </a:p>
        </p:txBody>
      </p:sp>
      <p:sp>
        <p:nvSpPr>
          <p:cNvPr id="39" name="SK-14-text-38"/>
          <p:cNvSpPr/>
          <p:nvPr/>
        </p:nvSpPr>
        <p:spPr>
          <a:xfrm>
            <a:off x="6703219" y="1562100"/>
            <a:ext cx="4917281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Alternative Use:</a:t>
            </a:r>
            <a:r>
              <a:rPr lang="en-US" sz="1125" dirty="0">
                <a:solidFill>
                  <a:srgbClr val="2C3E50"/>
                </a:solidFill>
              </a:rPr>
              <a:t> Patient chooses CAM </a:t>
            </a:r>
            <a:r>
              <a:rPr lang="en-US" sz="1125" b="1" dirty="0">
                <a:solidFill>
                  <a:srgbClr val="2C3E50"/>
                </a:solidFill>
              </a:rPr>
              <a:t>INSTEAD</a:t>
            </a:r>
            <a:r>
              <a:rPr lang="en-US" sz="1125" dirty="0">
                <a:solidFill>
                  <a:srgbClr val="2C3E50"/>
                </a:solidFill>
              </a:rPr>
              <a:t> of conventional care (e.g., homeopathy for cancer chemotherapy).</a:t>
            </a:r>
            <a:endParaRPr lang="en-US" sz="1125" dirty="0"/>
          </a:p>
        </p:txBody>
      </p:sp>
      <p:sp>
        <p:nvSpPr>
          <p:cNvPr id="40" name="SK-14-text-39"/>
          <p:cNvSpPr/>
          <p:nvPr/>
        </p:nvSpPr>
        <p:spPr>
          <a:xfrm>
            <a:off x="6703219" y="2057400"/>
            <a:ext cx="4917281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Safety Concern:</a:t>
            </a:r>
            <a:r>
              <a:rPr lang="en-US" sz="1125" dirty="0">
                <a:solidFill>
                  <a:srgbClr val="2C3E50"/>
                </a:solidFill>
              </a:rPr>
              <a:t> This leads to avoidable morbidity and mortality. GP must intervene urgently and compassionately.</a:t>
            </a:r>
            <a:endParaRPr lang="en-US" sz="1125" dirty="0"/>
          </a:p>
        </p:txBody>
      </p:sp>
      <p:sp>
        <p:nvSpPr>
          <p:cNvPr id="41" name="SK-14-text-40"/>
          <p:cNvSpPr/>
          <p:nvPr/>
        </p:nvSpPr>
        <p:spPr>
          <a:xfrm>
            <a:off x="6734175" y="3638550"/>
            <a:ext cx="54578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B03A2E"/>
                </a:solidFill>
              </a:rPr>
              <a:t>THE RISK OF DELAYED DIAGNOSIS</a:t>
            </a:r>
            <a:endParaRPr lang="en-US" sz="1350" dirty="0"/>
          </a:p>
        </p:txBody>
      </p:sp>
      <p:sp>
        <p:nvSpPr>
          <p:cNvPr id="42" name="SK-14-text-41"/>
          <p:cNvSpPr/>
          <p:nvPr/>
        </p:nvSpPr>
        <p:spPr>
          <a:xfrm>
            <a:off x="6703219" y="4010025"/>
            <a:ext cx="4917281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2C3E50"/>
                </a:solidFill>
              </a:rPr>
              <a:t>Patients seeking CAM relief for "back pain" or "bloating" may mask </a:t>
            </a:r>
            <a:r>
              <a:rPr lang="en-US" sz="1125" b="1" dirty="0">
                <a:solidFill>
                  <a:srgbClr val="2C3E50"/>
                </a:solidFill>
              </a:rPr>
              <a:t>underlying malignancy</a:t>
            </a:r>
            <a:r>
              <a:rPr lang="en-US" sz="1125" dirty="0">
                <a:solidFill>
                  <a:srgbClr val="2C3E50"/>
                </a:solidFill>
              </a:rPr>
              <a:t> (e.g., spinal mets or ovarian cancer).</a:t>
            </a:r>
            <a:endParaRPr lang="en-US" sz="1125" dirty="0"/>
          </a:p>
        </p:txBody>
      </p:sp>
      <p:sp>
        <p:nvSpPr>
          <p:cNvPr id="43" name="SK-14-text-42"/>
          <p:cNvSpPr/>
          <p:nvPr/>
        </p:nvSpPr>
        <p:spPr>
          <a:xfrm>
            <a:off x="6703219" y="4505325"/>
            <a:ext cx="4917281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Action:</a:t>
            </a:r>
            <a:r>
              <a:rPr lang="en-US" sz="1125" dirty="0">
                <a:solidFill>
                  <a:srgbClr val="2C3E50"/>
                </a:solidFill>
              </a:rPr>
              <a:t> Ensure conventional "Red Flag" screening is completed before supporting CAM use.</a:t>
            </a:r>
            <a:endParaRPr lang="en-US" sz="1125" dirty="0"/>
          </a:p>
        </p:txBody>
      </p:sp>
      <p:sp>
        <p:nvSpPr>
          <p:cNvPr id="44" name="SK-14-text-43"/>
          <p:cNvSpPr/>
          <p:nvPr/>
        </p:nvSpPr>
        <p:spPr>
          <a:xfrm>
            <a:off x="6524625" y="4981575"/>
            <a:ext cx="5000625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2C3E50"/>
                </a:solidFill>
              </a:rPr>
              <a:t>Validate the patient's choice but ensure they understand the conventional diagnostic pathway.</a:t>
            </a:r>
            <a:endParaRPr lang="en-US" sz="1050" dirty="0"/>
          </a:p>
        </p:txBody>
      </p:sp>
      <p:sp>
        <p:nvSpPr>
          <p:cNvPr id="45" name="SK-14-text-44"/>
          <p:cNvSpPr/>
          <p:nvPr/>
        </p:nvSpPr>
        <p:spPr>
          <a:xfrm>
            <a:off x="904875" y="6086475"/>
            <a:ext cx="10715625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SCA TIP: If a patient on the OCP mentions starting St John's Wort, treat this as a clinical safety emergency. Use your SCA skills to counsel on the immediate pregnancy risk and provide alternative advice without being dismissive.</a:t>
            </a:r>
            <a:endParaRPr lang="en-US" sz="11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5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5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" y="76200"/>
            <a:ext cx="11811000" cy="733425"/>
          </a:xfrm>
          <a:prstGeom prst="rect">
            <a:avLst/>
          </a:prstGeom>
        </p:spPr>
      </p:pic>
      <p:pic>
        <p:nvPicPr>
          <p:cNvPr id="5" name="SK-15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00" y="962025"/>
            <a:ext cx="5810250" cy="2757488"/>
          </a:xfrm>
          <a:prstGeom prst="rect">
            <a:avLst/>
          </a:prstGeom>
        </p:spPr>
      </p:pic>
      <p:pic>
        <p:nvPicPr>
          <p:cNvPr id="6" name="SK-15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100" y="1204913"/>
            <a:ext cx="285750" cy="228600"/>
          </a:xfrm>
          <a:prstGeom prst="rect">
            <a:avLst/>
          </a:prstGeom>
        </p:spPr>
      </p:pic>
      <p:pic>
        <p:nvPicPr>
          <p:cNvPr id="7" name="SK-15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100" y="1676400"/>
            <a:ext cx="166688" cy="166688"/>
          </a:xfrm>
          <a:prstGeom prst="rect">
            <a:avLst/>
          </a:prstGeom>
        </p:spPr>
      </p:pic>
      <p:pic>
        <p:nvPicPr>
          <p:cNvPr id="8" name="SK-15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100" y="2247900"/>
            <a:ext cx="166688" cy="166688"/>
          </a:xfrm>
          <a:prstGeom prst="rect">
            <a:avLst/>
          </a:prstGeom>
        </p:spPr>
      </p:pic>
      <p:pic>
        <p:nvPicPr>
          <p:cNvPr id="9" name="SK-15-img-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100" y="2819400"/>
            <a:ext cx="166688" cy="166688"/>
          </a:xfrm>
          <a:prstGeom prst="rect">
            <a:avLst/>
          </a:prstGeom>
        </p:spPr>
      </p:pic>
      <p:pic>
        <p:nvPicPr>
          <p:cNvPr id="10" name="SK-15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500" y="3910013"/>
            <a:ext cx="5810250" cy="2757488"/>
          </a:xfrm>
          <a:prstGeom prst="rect">
            <a:avLst/>
          </a:prstGeom>
        </p:spPr>
      </p:pic>
      <p:pic>
        <p:nvPicPr>
          <p:cNvPr id="11" name="SK-15-img-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9100" y="4152900"/>
            <a:ext cx="285750" cy="228600"/>
          </a:xfrm>
          <a:prstGeom prst="rect">
            <a:avLst/>
          </a:prstGeom>
        </p:spPr>
      </p:pic>
      <p:pic>
        <p:nvPicPr>
          <p:cNvPr id="12" name="SK-15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9100" y="4624388"/>
            <a:ext cx="166688" cy="166688"/>
          </a:xfrm>
          <a:prstGeom prst="rect">
            <a:avLst/>
          </a:prstGeom>
        </p:spPr>
      </p:pic>
      <p:pic>
        <p:nvPicPr>
          <p:cNvPr id="13" name="SK-15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9100" y="5195888"/>
            <a:ext cx="166688" cy="166688"/>
          </a:xfrm>
          <a:prstGeom prst="rect">
            <a:avLst/>
          </a:prstGeom>
        </p:spPr>
      </p:pic>
      <p:pic>
        <p:nvPicPr>
          <p:cNvPr id="14" name="SK-15-img-1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9100" y="5767388"/>
            <a:ext cx="166688" cy="166688"/>
          </a:xfrm>
          <a:prstGeom prst="rect">
            <a:avLst/>
          </a:prstGeom>
        </p:spPr>
      </p:pic>
      <p:pic>
        <p:nvPicPr>
          <p:cNvPr id="15" name="SK-15-img-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250" y="962025"/>
            <a:ext cx="5810250" cy="2776538"/>
          </a:xfrm>
          <a:prstGeom prst="rect">
            <a:avLst/>
          </a:prstGeom>
        </p:spPr>
      </p:pic>
      <p:pic>
        <p:nvPicPr>
          <p:cNvPr id="16" name="SK-15-img-1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19850" y="1157288"/>
            <a:ext cx="285750" cy="228600"/>
          </a:xfrm>
          <a:prstGeom prst="rect">
            <a:avLst/>
          </a:prstGeom>
        </p:spPr>
      </p:pic>
      <p:pic>
        <p:nvPicPr>
          <p:cNvPr id="17" name="SK-15-img-1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19850" y="1619250"/>
            <a:ext cx="166688" cy="155525"/>
          </a:xfrm>
          <a:prstGeom prst="rect">
            <a:avLst/>
          </a:prstGeom>
        </p:spPr>
      </p:pic>
      <p:pic>
        <p:nvPicPr>
          <p:cNvPr id="18" name="SK-15-img-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19850" y="2190750"/>
            <a:ext cx="166688" cy="166688"/>
          </a:xfrm>
          <a:prstGeom prst="rect">
            <a:avLst/>
          </a:prstGeom>
        </p:spPr>
      </p:pic>
      <p:pic>
        <p:nvPicPr>
          <p:cNvPr id="19" name="SK-15-img-1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19850" y="2762250"/>
            <a:ext cx="166688" cy="179487"/>
          </a:xfrm>
          <a:prstGeom prst="rect">
            <a:avLst/>
          </a:prstGeom>
        </p:spPr>
      </p:pic>
      <p:pic>
        <p:nvPicPr>
          <p:cNvPr id="20" name="SK-15-img-1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91250" y="3890962"/>
            <a:ext cx="5810250" cy="2776538"/>
          </a:xfrm>
          <a:prstGeom prst="rect">
            <a:avLst/>
          </a:prstGeom>
        </p:spPr>
      </p:pic>
      <p:pic>
        <p:nvPicPr>
          <p:cNvPr id="21" name="SK-15-img-2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19850" y="4086225"/>
            <a:ext cx="285750" cy="228600"/>
          </a:xfrm>
          <a:prstGeom prst="rect">
            <a:avLst/>
          </a:prstGeom>
        </p:spPr>
      </p:pic>
      <p:pic>
        <p:nvPicPr>
          <p:cNvPr id="22" name="SK-15-img-2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19850" y="4548188"/>
            <a:ext cx="166688" cy="179487"/>
          </a:xfrm>
          <a:prstGeom prst="rect">
            <a:avLst/>
          </a:prstGeom>
        </p:spPr>
      </p:pic>
      <p:pic>
        <p:nvPicPr>
          <p:cNvPr id="23" name="SK-15-img-22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19850" y="5119688"/>
            <a:ext cx="166688" cy="166688"/>
          </a:xfrm>
          <a:prstGeom prst="rect">
            <a:avLst/>
          </a:prstGeom>
        </p:spPr>
      </p:pic>
      <p:pic>
        <p:nvPicPr>
          <p:cNvPr id="24" name="SK-15-img-23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19850" y="5691188"/>
            <a:ext cx="166688" cy="194370"/>
          </a:xfrm>
          <a:prstGeom prst="rect">
            <a:avLst/>
          </a:prstGeom>
        </p:spPr>
      </p:pic>
      <p:pic>
        <p:nvPicPr>
          <p:cNvPr id="25" name="SK-15-img-24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19850" y="6186488"/>
            <a:ext cx="5353050" cy="300038"/>
          </a:xfrm>
          <a:prstGeom prst="rect">
            <a:avLst/>
          </a:prstGeom>
        </p:spPr>
      </p:pic>
      <p:sp>
        <p:nvSpPr>
          <p:cNvPr id="26" name="SK-15-text-25"/>
          <p:cNvSpPr/>
          <p:nvPr/>
        </p:nvSpPr>
        <p:spPr>
          <a:xfrm>
            <a:off x="476250" y="190500"/>
            <a:ext cx="112395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90" dirty="0">
                <a:solidFill>
                  <a:srgbClr val="005B5B"/>
                </a:solidFill>
              </a:rPr>
              <a:t>BRADFORD VTS | CAM OVERVIEW</a:t>
            </a:r>
            <a:endParaRPr lang="en-US" sz="900" dirty="0"/>
          </a:p>
        </p:txBody>
      </p:sp>
      <p:sp>
        <p:nvSpPr>
          <p:cNvPr id="27" name="SK-15-text-26"/>
          <p:cNvSpPr/>
          <p:nvPr/>
        </p:nvSpPr>
        <p:spPr>
          <a:xfrm>
            <a:off x="476250" y="381000"/>
            <a:ext cx="112395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C3E50"/>
                </a:solidFill>
              </a:rPr>
              <a:t>Common Pitfalls &amp; Quick Recall</a:t>
            </a:r>
            <a:endParaRPr lang="en-US" sz="1650" dirty="0"/>
          </a:p>
        </p:txBody>
      </p:sp>
      <p:sp>
        <p:nvSpPr>
          <p:cNvPr id="28" name="SK-15-text-27"/>
          <p:cNvSpPr/>
          <p:nvPr/>
        </p:nvSpPr>
        <p:spPr>
          <a:xfrm>
            <a:off x="819150" y="1190625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Communication &amp; Safety</a:t>
            </a:r>
            <a:endParaRPr lang="en-US" sz="1350" dirty="0"/>
          </a:p>
        </p:txBody>
      </p:sp>
      <p:sp>
        <p:nvSpPr>
          <p:cNvPr id="29" name="SK-15-text-28"/>
          <p:cNvSpPr/>
          <p:nvPr/>
        </p:nvSpPr>
        <p:spPr>
          <a:xfrm>
            <a:off x="700088" y="1638300"/>
            <a:ext cx="5072063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Prescribing Blind:</a:t>
            </a:r>
            <a:r>
              <a:rPr lang="en-US" sz="1125" dirty="0">
                <a:solidFill>
                  <a:srgbClr val="34495E"/>
                </a:solidFill>
              </a:rPr>
              <a:t> Failing to ask about herbal supplements (especially </a:t>
            </a:r>
            <a:r>
              <a:rPr lang="en-US" sz="1125" b="1" dirty="0">
                <a:solidFill>
                  <a:srgbClr val="2C3E50"/>
                </a:solidFill>
              </a:rPr>
              <a:t>St John's Wort</a:t>
            </a:r>
            <a:r>
              <a:rPr lang="en-US" sz="1125" dirty="0">
                <a:solidFill>
                  <a:srgbClr val="34495E"/>
                </a:solidFill>
              </a:rPr>
              <a:t>) before starting OCP or Warfarin.</a:t>
            </a:r>
            <a:endParaRPr lang="en-US" sz="1125" dirty="0"/>
          </a:p>
        </p:txBody>
      </p:sp>
      <p:sp>
        <p:nvSpPr>
          <p:cNvPr id="30" name="SK-15-text-29"/>
          <p:cNvSpPr/>
          <p:nvPr/>
        </p:nvSpPr>
        <p:spPr>
          <a:xfrm>
            <a:off x="700088" y="2209800"/>
            <a:ext cx="5072063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The "Alternative" Trap:</a:t>
            </a:r>
            <a:r>
              <a:rPr lang="en-US" sz="1125" dirty="0">
                <a:solidFill>
                  <a:srgbClr val="34495E"/>
                </a:solidFill>
              </a:rPr>
              <a:t> Not identifying when a patient is using CAM </a:t>
            </a:r>
            <a:r>
              <a:rPr lang="en-US" sz="1125" b="1" dirty="0">
                <a:solidFill>
                  <a:srgbClr val="2C3E50"/>
                </a:solidFill>
              </a:rPr>
              <a:t>instead</a:t>
            </a:r>
            <a:r>
              <a:rPr lang="en-US" sz="1125" dirty="0">
                <a:solidFill>
                  <a:srgbClr val="34495E"/>
                </a:solidFill>
              </a:rPr>
              <a:t> of conventional cancer or HIV treatment.</a:t>
            </a:r>
            <a:endParaRPr lang="en-US" sz="1125" dirty="0"/>
          </a:p>
        </p:txBody>
      </p:sp>
      <p:sp>
        <p:nvSpPr>
          <p:cNvPr id="31" name="SK-15-text-30"/>
          <p:cNvSpPr/>
          <p:nvPr/>
        </p:nvSpPr>
        <p:spPr>
          <a:xfrm>
            <a:off x="700088" y="2781300"/>
            <a:ext cx="5072063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Skeptical Alienation:</a:t>
            </a:r>
            <a:r>
              <a:rPr lang="en-US" sz="1125" dirty="0">
                <a:solidFill>
                  <a:srgbClr val="34495E"/>
                </a:solidFill>
              </a:rPr>
              <a:t> Dismissing all CAM as "rubbish," which damages the therapeutic bond and discourages patient disclosure.</a:t>
            </a:r>
            <a:endParaRPr lang="en-US" sz="1125" dirty="0"/>
          </a:p>
        </p:txBody>
      </p:sp>
      <p:sp>
        <p:nvSpPr>
          <p:cNvPr id="32" name="SK-15-text-31"/>
          <p:cNvSpPr/>
          <p:nvPr/>
        </p:nvSpPr>
        <p:spPr>
          <a:xfrm>
            <a:off x="819150" y="4138613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Knowledge &amp; Regulation</a:t>
            </a:r>
            <a:endParaRPr lang="en-US" sz="1350" dirty="0"/>
          </a:p>
        </p:txBody>
      </p:sp>
      <p:sp>
        <p:nvSpPr>
          <p:cNvPr id="33" name="SK-15-text-32"/>
          <p:cNvSpPr/>
          <p:nvPr/>
        </p:nvSpPr>
        <p:spPr>
          <a:xfrm>
            <a:off x="700088" y="4586288"/>
            <a:ext cx="5072063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Regulation Confusion:</a:t>
            </a:r>
            <a:r>
              <a:rPr lang="en-US" sz="1125" dirty="0">
                <a:solidFill>
                  <a:srgbClr val="34495E"/>
                </a:solidFill>
              </a:rPr>
              <a:t> Assuming all CAM therapists are regulated; only </a:t>
            </a:r>
            <a:r>
              <a:rPr lang="en-US" sz="1125" b="1" dirty="0">
                <a:solidFill>
                  <a:srgbClr val="2C3E50"/>
                </a:solidFill>
              </a:rPr>
              <a:t>Osteopaths</a:t>
            </a:r>
            <a:r>
              <a:rPr lang="en-US" sz="1125" dirty="0">
                <a:solidFill>
                  <a:srgbClr val="34495E"/>
                </a:solidFill>
              </a:rPr>
              <a:t> and </a:t>
            </a:r>
            <a:r>
              <a:rPr lang="en-US" sz="1125" b="1" dirty="0">
                <a:solidFill>
                  <a:srgbClr val="2C3E50"/>
                </a:solidFill>
              </a:rPr>
              <a:t>Chiropractors</a:t>
            </a:r>
            <a:r>
              <a:rPr lang="en-US" sz="1125" dirty="0">
                <a:solidFill>
                  <a:srgbClr val="34495E"/>
                </a:solidFill>
              </a:rPr>
              <a:t> have statutory regulation.</a:t>
            </a:r>
            <a:endParaRPr lang="en-US" sz="1125" dirty="0"/>
          </a:p>
        </p:txBody>
      </p:sp>
      <p:sp>
        <p:nvSpPr>
          <p:cNvPr id="34" name="SK-15-text-33"/>
          <p:cNvSpPr/>
          <p:nvPr/>
        </p:nvSpPr>
        <p:spPr>
          <a:xfrm>
            <a:off x="700088" y="5157788"/>
            <a:ext cx="5072063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Missing NICE Guidance:</a:t>
            </a:r>
            <a:r>
              <a:rPr lang="en-US" sz="1125" dirty="0">
                <a:solidFill>
                  <a:srgbClr val="34495E"/>
                </a:solidFill>
              </a:rPr>
              <a:t> Overlooking that </a:t>
            </a:r>
            <a:r>
              <a:rPr lang="en-US" sz="1125" b="1" dirty="0">
                <a:solidFill>
                  <a:srgbClr val="2C3E50"/>
                </a:solidFill>
              </a:rPr>
              <a:t>Acupuncture</a:t>
            </a:r>
            <a:r>
              <a:rPr lang="en-US" sz="1125" dirty="0">
                <a:solidFill>
                  <a:srgbClr val="34495E"/>
                </a:solidFill>
              </a:rPr>
              <a:t> is now recommended for Chronic Primary Pain (NICE NG193).</a:t>
            </a:r>
            <a:endParaRPr lang="en-US" sz="1125" dirty="0"/>
          </a:p>
        </p:txBody>
      </p:sp>
      <p:sp>
        <p:nvSpPr>
          <p:cNvPr id="35" name="SK-15-text-34"/>
          <p:cNvSpPr/>
          <p:nvPr/>
        </p:nvSpPr>
        <p:spPr>
          <a:xfrm>
            <a:off x="700088" y="5729288"/>
            <a:ext cx="5072063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Homoeopathy Funding:</a:t>
            </a:r>
            <a:r>
              <a:rPr lang="en-US" sz="1125" dirty="0">
                <a:solidFill>
                  <a:srgbClr val="34495E"/>
                </a:solidFill>
              </a:rPr>
              <a:t> Suggesting NHS funding for homoeopathy—it was fully decommissioned across the UK in 2018.</a:t>
            </a:r>
            <a:endParaRPr lang="en-US" sz="1125" dirty="0"/>
          </a:p>
        </p:txBody>
      </p:sp>
      <p:sp>
        <p:nvSpPr>
          <p:cNvPr id="36" name="SK-15-text-35"/>
          <p:cNvSpPr/>
          <p:nvPr/>
        </p:nvSpPr>
        <p:spPr>
          <a:xfrm>
            <a:off x="6819900" y="1143000"/>
            <a:ext cx="4114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AKT High-Yield Stats</a:t>
            </a:r>
            <a:endParaRPr lang="en-US" sz="1350" dirty="0"/>
          </a:p>
        </p:txBody>
      </p:sp>
      <p:sp>
        <p:nvSpPr>
          <p:cNvPr id="37" name="SK-15-text-36"/>
          <p:cNvSpPr/>
          <p:nvPr/>
        </p:nvSpPr>
        <p:spPr>
          <a:xfrm>
            <a:off x="6700838" y="1590675"/>
            <a:ext cx="5072063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Prevalence:</a:t>
            </a:r>
            <a:r>
              <a:rPr lang="en-US" sz="1125" dirty="0">
                <a:solidFill>
                  <a:srgbClr val="34495E"/>
                </a:solidFill>
              </a:rPr>
              <a:t> 1 in 4 UK adults use CAM; </a:t>
            </a:r>
            <a:r>
              <a:rPr lang="en-US" sz="1125" b="1" dirty="0">
                <a:solidFill>
                  <a:srgbClr val="2C3E50"/>
                </a:solidFill>
              </a:rPr>
              <a:t>88%</a:t>
            </a:r>
            <a:r>
              <a:rPr lang="en-US" sz="1125" dirty="0">
                <a:solidFill>
                  <a:srgbClr val="34495E"/>
                </a:solidFill>
              </a:rPr>
              <a:t> of consultations involve musculoskeletal issues.</a:t>
            </a:r>
            <a:endParaRPr lang="en-US" sz="1125" dirty="0"/>
          </a:p>
        </p:txBody>
      </p:sp>
      <p:sp>
        <p:nvSpPr>
          <p:cNvPr id="38" name="SK-15-text-37"/>
          <p:cNvSpPr/>
          <p:nvPr/>
        </p:nvSpPr>
        <p:spPr>
          <a:xfrm>
            <a:off x="6700838" y="2162175"/>
            <a:ext cx="5072063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Statutory Bodies:</a:t>
            </a:r>
            <a:r>
              <a:rPr lang="en-US" sz="1125" dirty="0">
                <a:solidFill>
                  <a:srgbClr val="34495E"/>
                </a:solidFill>
              </a:rPr>
              <a:t> GOsC (Osteopathy) and GCC (Chiropractic) hold protected professional titles.</a:t>
            </a:r>
            <a:endParaRPr lang="en-US" sz="1125" dirty="0"/>
          </a:p>
        </p:txBody>
      </p:sp>
      <p:sp>
        <p:nvSpPr>
          <p:cNvPr id="39" name="SK-15-text-38"/>
          <p:cNvSpPr/>
          <p:nvPr/>
        </p:nvSpPr>
        <p:spPr>
          <a:xfrm>
            <a:off x="6700838" y="2733675"/>
            <a:ext cx="5072063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Placebo Effect:</a:t>
            </a:r>
            <a:r>
              <a:rPr lang="en-US" sz="1125" dirty="0">
                <a:solidFill>
                  <a:srgbClr val="34495E"/>
                </a:solidFill>
              </a:rPr>
              <a:t> 20–40% of CAM efficacy is often attributed to the clinical ritual and placebo response.</a:t>
            </a:r>
            <a:endParaRPr lang="en-US" sz="1125" dirty="0"/>
          </a:p>
        </p:txBody>
      </p:sp>
      <p:sp>
        <p:nvSpPr>
          <p:cNvPr id="40" name="SK-15-text-39"/>
          <p:cNvSpPr/>
          <p:nvPr/>
        </p:nvSpPr>
        <p:spPr>
          <a:xfrm>
            <a:off x="6819900" y="4071938"/>
            <a:ext cx="4114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C3E50"/>
                </a:solidFill>
              </a:rPr>
              <a:t>Safety &amp; NICE Recall</a:t>
            </a:r>
            <a:endParaRPr lang="en-US" sz="1350" dirty="0"/>
          </a:p>
        </p:txBody>
      </p:sp>
      <p:sp>
        <p:nvSpPr>
          <p:cNvPr id="41" name="SK-15-text-40"/>
          <p:cNvSpPr/>
          <p:nvPr/>
        </p:nvSpPr>
        <p:spPr>
          <a:xfrm>
            <a:off x="6700838" y="4519613"/>
            <a:ext cx="5072063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St John's Wort:</a:t>
            </a:r>
            <a:r>
              <a:rPr lang="en-US" sz="1125" dirty="0">
                <a:solidFill>
                  <a:srgbClr val="34495E"/>
                </a:solidFill>
              </a:rPr>
              <a:t> Potent CYP450 inducer. Reduces levels of OCP, Warfarin, Ciclosporin, and Antiretrovirals.</a:t>
            </a:r>
            <a:endParaRPr lang="en-US" sz="1125" dirty="0"/>
          </a:p>
        </p:txBody>
      </p:sp>
      <p:sp>
        <p:nvSpPr>
          <p:cNvPr id="42" name="SK-15-text-41"/>
          <p:cNvSpPr/>
          <p:nvPr/>
        </p:nvSpPr>
        <p:spPr>
          <a:xfrm>
            <a:off x="6700838" y="5091113"/>
            <a:ext cx="5072063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NICE IBS (CG61):</a:t>
            </a:r>
            <a:r>
              <a:rPr lang="en-US" sz="1125" dirty="0">
                <a:solidFill>
                  <a:srgbClr val="34495E"/>
                </a:solidFill>
              </a:rPr>
              <a:t> Explicitly recommends </a:t>
            </a:r>
            <a:r>
              <a:rPr lang="en-US" sz="1125" b="1" dirty="0">
                <a:solidFill>
                  <a:srgbClr val="2C3E50"/>
                </a:solidFill>
              </a:rPr>
              <a:t>Hypnotherapy</a:t>
            </a:r>
            <a:r>
              <a:rPr lang="en-US" sz="1125" dirty="0">
                <a:solidFill>
                  <a:srgbClr val="34495E"/>
                </a:solidFill>
              </a:rPr>
              <a:t> if symptoms persist after 12 months.</a:t>
            </a:r>
            <a:endParaRPr lang="en-US" sz="1125" dirty="0"/>
          </a:p>
        </p:txBody>
      </p:sp>
      <p:sp>
        <p:nvSpPr>
          <p:cNvPr id="43" name="SK-15-text-42"/>
          <p:cNvSpPr/>
          <p:nvPr/>
        </p:nvSpPr>
        <p:spPr>
          <a:xfrm>
            <a:off x="6700838" y="5662613"/>
            <a:ext cx="5072063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C3E50"/>
                </a:solidFill>
              </a:rPr>
              <a:t>Manual Therapy:</a:t>
            </a:r>
            <a:r>
              <a:rPr lang="en-US" sz="1125" dirty="0">
                <a:solidFill>
                  <a:srgbClr val="34495E"/>
                </a:solidFill>
              </a:rPr>
              <a:t> Recommended by NICE for Low Back Pain (NG59), but </a:t>
            </a:r>
            <a:r>
              <a:rPr lang="en-US" sz="1125" b="1" dirty="0">
                <a:solidFill>
                  <a:srgbClr val="2C3E50"/>
                </a:solidFill>
              </a:rPr>
              <a:t>not</a:t>
            </a:r>
            <a:r>
              <a:rPr lang="en-US" sz="1125" dirty="0">
                <a:solidFill>
                  <a:srgbClr val="34495E"/>
                </a:solidFill>
              </a:rPr>
              <a:t> acupuncture for this specific indication.</a:t>
            </a:r>
            <a:endParaRPr lang="en-US" sz="1125" dirty="0"/>
          </a:p>
        </p:txBody>
      </p:sp>
      <p:sp>
        <p:nvSpPr>
          <p:cNvPr id="44" name="SK-15-text-43"/>
          <p:cNvSpPr/>
          <p:nvPr/>
        </p:nvSpPr>
        <p:spPr>
          <a:xfrm>
            <a:off x="6419850" y="6186488"/>
            <a:ext cx="5772150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i="1" dirty="0">
                <a:solidFill>
                  <a:srgbClr val="7F8C8D"/>
                </a:solidFill>
              </a:rPr>
              <a:t>Always document: "Discussed evidence base and potential interactions."</a:t>
            </a:r>
            <a:endParaRPr lang="en-US" sz="9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2747</Words>
  <Application>Microsoft Office PowerPoint</Application>
  <PresentationFormat>Widescreen</PresentationFormat>
  <Paragraphs>318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2026-05-08T13:27:27Z</dcterms:created>
  <dcterms:modified xsi:type="dcterms:W3CDTF">2026-05-08T13:45:14Z</dcterms:modified>
</cp:coreProperties>
</file>