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1597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5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2.png"/><Relationship Id="rId21" Type="http://schemas.openxmlformats.org/officeDocument/2006/relationships/image" Target="../media/image50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2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" Type="http://schemas.openxmlformats.org/officeDocument/2006/relationships/image" Target="../media/image2.png"/><Relationship Id="rId21" Type="http://schemas.openxmlformats.org/officeDocument/2006/relationships/image" Target="../media/image81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6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19" Type="http://schemas.openxmlformats.org/officeDocument/2006/relationships/image" Target="../media/image79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Relationship Id="rId22" Type="http://schemas.openxmlformats.org/officeDocument/2006/relationships/image" Target="../media/image8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26" Type="http://schemas.openxmlformats.org/officeDocument/2006/relationships/image" Target="../media/image105.png"/><Relationship Id="rId3" Type="http://schemas.openxmlformats.org/officeDocument/2006/relationships/image" Target="../media/image2.png"/><Relationship Id="rId21" Type="http://schemas.openxmlformats.org/officeDocument/2006/relationships/image" Target="../media/image100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5" Type="http://schemas.openxmlformats.org/officeDocument/2006/relationships/image" Target="../media/image10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24" Type="http://schemas.openxmlformats.org/officeDocument/2006/relationships/image" Target="../media/image103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23" Type="http://schemas.openxmlformats.org/officeDocument/2006/relationships/image" Target="../media/image102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Relationship Id="rId22" Type="http://schemas.openxmlformats.org/officeDocument/2006/relationships/image" Target="../media/image101.png"/><Relationship Id="rId27" Type="http://schemas.openxmlformats.org/officeDocument/2006/relationships/image" Target="../media/image10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18" Type="http://schemas.openxmlformats.org/officeDocument/2006/relationships/image" Target="../media/image120.png"/><Relationship Id="rId3" Type="http://schemas.openxmlformats.org/officeDocument/2006/relationships/image" Target="../media/image2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17" Type="http://schemas.openxmlformats.org/officeDocument/2006/relationships/image" Target="../media/image11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4" Type="http://schemas.openxmlformats.org/officeDocument/2006/relationships/image" Target="../media/image5.png"/><Relationship Id="rId9" Type="http://schemas.openxmlformats.org/officeDocument/2006/relationships/image" Target="../media/image111.png"/><Relationship Id="rId14" Type="http://schemas.openxmlformats.org/officeDocument/2006/relationships/image" Target="../media/image1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18" Type="http://schemas.openxmlformats.org/officeDocument/2006/relationships/image" Target="../media/image135.png"/><Relationship Id="rId26" Type="http://schemas.openxmlformats.org/officeDocument/2006/relationships/image" Target="../media/image143.png"/><Relationship Id="rId3" Type="http://schemas.openxmlformats.org/officeDocument/2006/relationships/image" Target="../media/image2.png"/><Relationship Id="rId21" Type="http://schemas.openxmlformats.org/officeDocument/2006/relationships/image" Target="../media/image138.png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17" Type="http://schemas.openxmlformats.org/officeDocument/2006/relationships/image" Target="../media/image134.png"/><Relationship Id="rId25" Type="http://schemas.openxmlformats.org/officeDocument/2006/relationships/image" Target="../media/image14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33.png"/><Relationship Id="rId20" Type="http://schemas.openxmlformats.org/officeDocument/2006/relationships/image" Target="../media/image1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24" Type="http://schemas.openxmlformats.org/officeDocument/2006/relationships/image" Target="../media/image141.png"/><Relationship Id="rId5" Type="http://schemas.openxmlformats.org/officeDocument/2006/relationships/image" Target="../media/image122.png"/><Relationship Id="rId15" Type="http://schemas.openxmlformats.org/officeDocument/2006/relationships/image" Target="../media/image132.png"/><Relationship Id="rId23" Type="http://schemas.openxmlformats.org/officeDocument/2006/relationships/image" Target="../media/image140.png"/><Relationship Id="rId10" Type="http://schemas.openxmlformats.org/officeDocument/2006/relationships/image" Target="../media/image127.png"/><Relationship Id="rId19" Type="http://schemas.openxmlformats.org/officeDocument/2006/relationships/image" Target="../media/image136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Relationship Id="rId22" Type="http://schemas.openxmlformats.org/officeDocument/2006/relationships/image" Target="../media/image1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18" Type="http://schemas.openxmlformats.org/officeDocument/2006/relationships/image" Target="../media/image157.png"/><Relationship Id="rId3" Type="http://schemas.openxmlformats.org/officeDocument/2006/relationships/image" Target="../media/image144.pn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17" Type="http://schemas.openxmlformats.org/officeDocument/2006/relationships/image" Target="../media/image156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5" Type="http://schemas.openxmlformats.org/officeDocument/2006/relationships/image" Target="../media/image33.png"/><Relationship Id="rId15" Type="http://schemas.openxmlformats.org/officeDocument/2006/relationships/image" Target="../media/image154.png"/><Relationship Id="rId10" Type="http://schemas.openxmlformats.org/officeDocument/2006/relationships/image" Target="../media/image149.png"/><Relationship Id="rId4" Type="http://schemas.openxmlformats.org/officeDocument/2006/relationships/image" Target="../media/image2.png"/><Relationship Id="rId9" Type="http://schemas.openxmlformats.org/officeDocument/2006/relationships/image" Target="../media/image148.png"/><Relationship Id="rId14" Type="http://schemas.openxmlformats.org/officeDocument/2006/relationships/image" Target="../media/image1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65.png"/><Relationship Id="rId18" Type="http://schemas.openxmlformats.org/officeDocument/2006/relationships/image" Target="../media/image170.png"/><Relationship Id="rId3" Type="http://schemas.openxmlformats.org/officeDocument/2006/relationships/image" Target="../media/image144.png"/><Relationship Id="rId21" Type="http://schemas.openxmlformats.org/officeDocument/2006/relationships/image" Target="../media/image172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17" Type="http://schemas.openxmlformats.org/officeDocument/2006/relationships/image" Target="../media/image169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6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24" Type="http://schemas.openxmlformats.org/officeDocument/2006/relationships/image" Target="../media/image175.png"/><Relationship Id="rId5" Type="http://schemas.openxmlformats.org/officeDocument/2006/relationships/image" Target="../media/image5.png"/><Relationship Id="rId15" Type="http://schemas.openxmlformats.org/officeDocument/2006/relationships/image" Target="../media/image167.png"/><Relationship Id="rId23" Type="http://schemas.openxmlformats.org/officeDocument/2006/relationships/image" Target="../media/image174.png"/><Relationship Id="rId10" Type="http://schemas.openxmlformats.org/officeDocument/2006/relationships/image" Target="../media/image162.png"/><Relationship Id="rId19" Type="http://schemas.openxmlformats.org/officeDocument/2006/relationships/image" Target="../media/image171.png"/><Relationship Id="rId4" Type="http://schemas.openxmlformats.org/officeDocument/2006/relationships/image" Target="../media/image2.png"/><Relationship Id="rId9" Type="http://schemas.openxmlformats.org/officeDocument/2006/relationships/image" Target="../media/image161.png"/><Relationship Id="rId14" Type="http://schemas.openxmlformats.org/officeDocument/2006/relationships/image" Target="../media/image166.png"/><Relationship Id="rId22" Type="http://schemas.openxmlformats.org/officeDocument/2006/relationships/image" Target="../media/image17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image" Target="../media/image184.png"/><Relationship Id="rId18" Type="http://schemas.openxmlformats.org/officeDocument/2006/relationships/image" Target="../media/image189.png"/><Relationship Id="rId3" Type="http://schemas.openxmlformats.org/officeDocument/2006/relationships/image" Target="../media/image2.png"/><Relationship Id="rId7" Type="http://schemas.openxmlformats.org/officeDocument/2006/relationships/image" Target="../media/image178.png"/><Relationship Id="rId12" Type="http://schemas.openxmlformats.org/officeDocument/2006/relationships/image" Target="../media/image183.png"/><Relationship Id="rId17" Type="http://schemas.openxmlformats.org/officeDocument/2006/relationships/image" Target="../media/image18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7.png"/><Relationship Id="rId11" Type="http://schemas.openxmlformats.org/officeDocument/2006/relationships/image" Target="../media/image182.png"/><Relationship Id="rId5" Type="http://schemas.openxmlformats.org/officeDocument/2006/relationships/image" Target="../media/image176.png"/><Relationship Id="rId15" Type="http://schemas.openxmlformats.org/officeDocument/2006/relationships/image" Target="../media/image186.png"/><Relationship Id="rId10" Type="http://schemas.openxmlformats.org/officeDocument/2006/relationships/image" Target="../media/image181.png"/><Relationship Id="rId19" Type="http://schemas.openxmlformats.org/officeDocument/2006/relationships/image" Target="../media/image190.png"/><Relationship Id="rId4" Type="http://schemas.openxmlformats.org/officeDocument/2006/relationships/image" Target="../media/image5.png"/><Relationship Id="rId9" Type="http://schemas.openxmlformats.org/officeDocument/2006/relationships/image" Target="../media/image180.png"/><Relationship Id="rId14" Type="http://schemas.openxmlformats.org/officeDocument/2006/relationships/image" Target="../media/image18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13" Type="http://schemas.openxmlformats.org/officeDocument/2006/relationships/image" Target="../media/image199.png"/><Relationship Id="rId3" Type="http://schemas.openxmlformats.org/officeDocument/2006/relationships/image" Target="../media/image2.png"/><Relationship Id="rId7" Type="http://schemas.openxmlformats.org/officeDocument/2006/relationships/image" Target="../media/image193.png"/><Relationship Id="rId12" Type="http://schemas.openxmlformats.org/officeDocument/2006/relationships/image" Target="../media/image198.png"/><Relationship Id="rId17" Type="http://schemas.openxmlformats.org/officeDocument/2006/relationships/image" Target="../media/image203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2.png"/><Relationship Id="rId11" Type="http://schemas.openxmlformats.org/officeDocument/2006/relationships/image" Target="../media/image197.png"/><Relationship Id="rId5" Type="http://schemas.openxmlformats.org/officeDocument/2006/relationships/image" Target="../media/image191.png"/><Relationship Id="rId15" Type="http://schemas.openxmlformats.org/officeDocument/2006/relationships/image" Target="../media/image201.png"/><Relationship Id="rId10" Type="http://schemas.openxmlformats.org/officeDocument/2006/relationships/image" Target="../media/image196.png"/><Relationship Id="rId4" Type="http://schemas.openxmlformats.org/officeDocument/2006/relationships/image" Target="../media/image5.png"/><Relationship Id="rId9" Type="http://schemas.openxmlformats.org/officeDocument/2006/relationships/image" Target="../media/image195.png"/><Relationship Id="rId14" Type="http://schemas.openxmlformats.org/officeDocument/2006/relationships/image" Target="../media/image20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13" Type="http://schemas.openxmlformats.org/officeDocument/2006/relationships/image" Target="../media/image212.png"/><Relationship Id="rId18" Type="http://schemas.openxmlformats.org/officeDocument/2006/relationships/image" Target="../media/image217.png"/><Relationship Id="rId3" Type="http://schemas.openxmlformats.org/officeDocument/2006/relationships/image" Target="../media/image2.png"/><Relationship Id="rId21" Type="http://schemas.openxmlformats.org/officeDocument/2006/relationships/image" Target="../media/image220.png"/><Relationship Id="rId7" Type="http://schemas.openxmlformats.org/officeDocument/2006/relationships/image" Target="../media/image206.png"/><Relationship Id="rId12" Type="http://schemas.openxmlformats.org/officeDocument/2006/relationships/image" Target="../media/image211.png"/><Relationship Id="rId17" Type="http://schemas.openxmlformats.org/officeDocument/2006/relationships/image" Target="../media/image216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15.png"/><Relationship Id="rId20" Type="http://schemas.openxmlformats.org/officeDocument/2006/relationships/image" Target="../media/image2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5.png"/><Relationship Id="rId11" Type="http://schemas.openxmlformats.org/officeDocument/2006/relationships/image" Target="../media/image210.png"/><Relationship Id="rId5" Type="http://schemas.openxmlformats.org/officeDocument/2006/relationships/image" Target="../media/image204.png"/><Relationship Id="rId15" Type="http://schemas.openxmlformats.org/officeDocument/2006/relationships/image" Target="../media/image214.png"/><Relationship Id="rId23" Type="http://schemas.openxmlformats.org/officeDocument/2006/relationships/image" Target="../media/image222.png"/><Relationship Id="rId10" Type="http://schemas.openxmlformats.org/officeDocument/2006/relationships/image" Target="../media/image209.png"/><Relationship Id="rId19" Type="http://schemas.openxmlformats.org/officeDocument/2006/relationships/image" Target="../media/image218.png"/><Relationship Id="rId4" Type="http://schemas.openxmlformats.org/officeDocument/2006/relationships/image" Target="../media/image5.png"/><Relationship Id="rId9" Type="http://schemas.openxmlformats.org/officeDocument/2006/relationships/image" Target="../media/image208.png"/><Relationship Id="rId14" Type="http://schemas.openxmlformats.org/officeDocument/2006/relationships/image" Target="../media/image213.png"/><Relationship Id="rId22" Type="http://schemas.openxmlformats.org/officeDocument/2006/relationships/image" Target="../media/image2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image" Target="../media/image231.png"/><Relationship Id="rId3" Type="http://schemas.openxmlformats.org/officeDocument/2006/relationships/image" Target="../media/image2.png"/><Relationship Id="rId7" Type="http://schemas.openxmlformats.org/officeDocument/2006/relationships/image" Target="../media/image225.png"/><Relationship Id="rId12" Type="http://schemas.openxmlformats.org/officeDocument/2006/relationships/image" Target="../media/image230.png"/><Relationship Id="rId17" Type="http://schemas.openxmlformats.org/officeDocument/2006/relationships/image" Target="../media/image235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223.png"/><Relationship Id="rId15" Type="http://schemas.openxmlformats.org/officeDocument/2006/relationships/image" Target="../media/image233.png"/><Relationship Id="rId10" Type="http://schemas.openxmlformats.org/officeDocument/2006/relationships/image" Target="../media/image228.png"/><Relationship Id="rId4" Type="http://schemas.openxmlformats.org/officeDocument/2006/relationships/image" Target="../media/image121.png"/><Relationship Id="rId9" Type="http://schemas.openxmlformats.org/officeDocument/2006/relationships/image" Target="../media/image227.png"/><Relationship Id="rId14" Type="http://schemas.openxmlformats.org/officeDocument/2006/relationships/image" Target="../media/image2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0" y="0"/>
            <a:ext cx="6705600" cy="6858000"/>
          </a:xfrm>
          <a:prstGeom prst="rect">
            <a:avLst/>
          </a:prstGeom>
        </p:spPr>
      </p:pic>
      <p:sp>
        <p:nvSpPr>
          <p:cNvPr id="7" name="SK-1-text-6"/>
          <p:cNvSpPr/>
          <p:nvPr/>
        </p:nvSpPr>
        <p:spPr>
          <a:xfrm>
            <a:off x="6096000" y="952500"/>
            <a:ext cx="5280932" cy="274290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  Bradford VTS TRAINING DECK 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8" name="SK-1-text-7"/>
          <p:cNvSpPr/>
          <p:nvPr/>
        </p:nvSpPr>
        <p:spPr>
          <a:xfrm>
            <a:off x="6296025" y="1283940"/>
            <a:ext cx="50863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endParaRPr lang="en-US" sz="900" dirty="0"/>
          </a:p>
        </p:txBody>
      </p:sp>
      <p:sp>
        <p:nvSpPr>
          <p:cNvPr id="9" name="SK-1-text-8"/>
          <p:cNvSpPr/>
          <p:nvPr/>
        </p:nvSpPr>
        <p:spPr>
          <a:xfrm>
            <a:off x="6057900" y="2122140"/>
            <a:ext cx="5562600" cy="14248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5610"/>
              </a:lnSpc>
              <a:buNone/>
            </a:pPr>
            <a:r>
              <a:rPr lang="en-US" sz="5100" b="1" dirty="0">
                <a:solidFill>
                  <a:srgbClr val="2D5A27"/>
                </a:solidFill>
              </a:rPr>
              <a:t>Herbal Medicine in Primary Care</a:t>
            </a:r>
            <a:endParaRPr lang="en-US" sz="5100" dirty="0"/>
          </a:p>
        </p:txBody>
      </p:sp>
      <p:sp>
        <p:nvSpPr>
          <p:cNvPr id="10" name="SK-1-text-9"/>
          <p:cNvSpPr/>
          <p:nvPr/>
        </p:nvSpPr>
        <p:spPr>
          <a:xfrm>
            <a:off x="6057900" y="3775621"/>
            <a:ext cx="5562600" cy="746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940"/>
              </a:lnSpc>
              <a:buNone/>
            </a:pPr>
            <a:r>
              <a:rPr lang="en-US" sz="2100" dirty="0">
                <a:solidFill>
                  <a:srgbClr val="2C3E50"/>
                </a:solidFill>
              </a:rPr>
              <a:t>Teaching Deck for GP Trainees:
High-Yield Preparation for AKT &amp; SCA Exams</a:t>
            </a:r>
            <a:endParaRPr lang="en-US" sz="2100" dirty="0"/>
          </a:p>
        </p:txBody>
      </p:sp>
      <p:sp>
        <p:nvSpPr>
          <p:cNvPr id="11" name="SK-1-text-10"/>
          <p:cNvSpPr/>
          <p:nvPr/>
        </p:nvSpPr>
        <p:spPr>
          <a:xfrm>
            <a:off x="6057900" y="5114925"/>
            <a:ext cx="5562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555555"/>
                </a:solidFill>
              </a:rPr>
              <a:t>Reference Date: </a:t>
            </a:r>
            <a:r>
              <a:rPr lang="en-US" sz="1200" b="1" dirty="0">
                <a:solidFill>
                  <a:srgbClr val="2D5A27"/>
                </a:solidFill>
              </a:rPr>
              <a:t>May 2026</a:t>
            </a:r>
            <a:endParaRPr lang="en-US" sz="1200" dirty="0"/>
          </a:p>
        </p:txBody>
      </p:sp>
      <p:sp>
        <p:nvSpPr>
          <p:cNvPr id="12" name="SK-1-text-11"/>
          <p:cNvSpPr/>
          <p:nvPr/>
        </p:nvSpPr>
        <p:spPr>
          <a:xfrm>
            <a:off x="6057900" y="5457825"/>
            <a:ext cx="61341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555555"/>
                </a:solidFill>
              </a:rPr>
              <a:t>Standards: </a:t>
            </a:r>
            <a:r>
              <a:rPr lang="en-US" sz="1200" b="1" dirty="0">
                <a:solidFill>
                  <a:srgbClr val="2D5A27"/>
                </a:solidFill>
              </a:rPr>
              <a:t>MHRA • BNF • NICE Verified</a:t>
            </a:r>
            <a:endParaRPr lang="en-US" sz="1200" dirty="0"/>
          </a:p>
        </p:txBody>
      </p:sp>
      <p:sp>
        <p:nvSpPr>
          <p:cNvPr id="13" name="SK-1-text-12"/>
          <p:cNvSpPr/>
          <p:nvPr/>
        </p:nvSpPr>
        <p:spPr>
          <a:xfrm>
            <a:off x="6057900" y="5895975"/>
            <a:ext cx="61341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888888"/>
                </a:solidFill>
              </a:rPr>
              <a:t>Clinically focused evidence-based phytotherapy for UK primary care.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69590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50590"/>
            <a:ext cx="5572125" cy="2615654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426815"/>
            <a:ext cx="238125" cy="190500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447776"/>
            <a:ext cx="166688" cy="137220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743051"/>
            <a:ext cx="166688" cy="13722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3956745"/>
            <a:ext cx="5572125" cy="2615654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4232970"/>
            <a:ext cx="238125" cy="190500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5010150"/>
            <a:ext cx="166688" cy="145852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5505450"/>
            <a:ext cx="166688" cy="137220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1150590"/>
            <a:ext cx="5572125" cy="2564160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475" y="1426815"/>
            <a:ext cx="238125" cy="190500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1845915"/>
            <a:ext cx="166688" cy="145852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2341215"/>
            <a:ext cx="166688" cy="137220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2636490"/>
            <a:ext cx="166688" cy="137220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2931765"/>
            <a:ext cx="166688" cy="137220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38875" y="3905250"/>
            <a:ext cx="5572125" cy="2667000"/>
          </a:xfrm>
          <a:prstGeom prst="rect">
            <a:avLst/>
          </a:prstGeom>
        </p:spPr>
      </p:pic>
      <p:sp>
        <p:nvSpPr>
          <p:cNvPr id="20" name="SK-2-text-19"/>
          <p:cNvSpPr/>
          <p:nvPr/>
        </p:nvSpPr>
        <p:spPr>
          <a:xfrm>
            <a:off x="666750" y="333375"/>
            <a:ext cx="108585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D5A27"/>
                </a:solidFill>
              </a:rPr>
              <a:t>Definition and Popularity</a:t>
            </a:r>
            <a:endParaRPr lang="en-US" sz="1800" dirty="0"/>
          </a:p>
        </p:txBody>
      </p:sp>
      <p:sp>
        <p:nvSpPr>
          <p:cNvPr id="21" name="SK-2-text-20"/>
          <p:cNvSpPr/>
          <p:nvPr/>
        </p:nvSpPr>
        <p:spPr>
          <a:xfrm>
            <a:off x="666750" y="64576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22" name="SK-2-text-21"/>
          <p:cNvSpPr/>
          <p:nvPr/>
        </p:nvSpPr>
        <p:spPr>
          <a:xfrm>
            <a:off x="942975" y="1379190"/>
            <a:ext cx="5486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5A27"/>
                </a:solidFill>
              </a:rPr>
              <a:t>What is Herbal Medicine?</a:t>
            </a:r>
            <a:endParaRPr lang="en-US" sz="1500" dirty="0"/>
          </a:p>
        </p:txBody>
      </p:sp>
      <p:sp>
        <p:nvSpPr>
          <p:cNvPr id="23" name="SK-2-text-22"/>
          <p:cNvSpPr/>
          <p:nvPr/>
        </p:nvSpPr>
        <p:spPr>
          <a:xfrm>
            <a:off x="609600" y="1807815"/>
            <a:ext cx="5114925" cy="487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2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The use of </a:t>
            </a:r>
            <a:r>
              <a:rPr lang="en-US" sz="1200" b="1" dirty="0">
                <a:solidFill>
                  <a:srgbClr val="2D5A27"/>
                </a:solidFill>
              </a:rPr>
              <a:t>whole plants or plant parts</a:t>
            </a:r>
            <a:r>
              <a:rPr lang="en-US" sz="1200" dirty="0">
                <a:solidFill>
                  <a:srgbClr val="2C3E50"/>
                </a:solidFill>
              </a:rPr>
              <a:t> (roots, leaves, bark, berries, seeds) for health promotion and disease treatment.</a:t>
            </a:r>
            <a:endParaRPr lang="en-US" sz="1200" dirty="0"/>
          </a:p>
        </p:txBody>
      </p:sp>
      <p:sp>
        <p:nvSpPr>
          <p:cNvPr id="24" name="SK-2-text-23"/>
          <p:cNvSpPr/>
          <p:nvPr/>
        </p:nvSpPr>
        <p:spPr>
          <a:xfrm>
            <a:off x="871538" y="2409676"/>
            <a:ext cx="77152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Focuses on synergy within and between plants.</a:t>
            </a:r>
            <a:endParaRPr lang="en-US" sz="1125" dirty="0"/>
          </a:p>
        </p:txBody>
      </p:sp>
      <p:sp>
        <p:nvSpPr>
          <p:cNvPr id="25" name="SK-2-text-24"/>
          <p:cNvSpPr/>
          <p:nvPr/>
        </p:nvSpPr>
        <p:spPr>
          <a:xfrm>
            <a:off x="871538" y="2704951"/>
            <a:ext cx="87439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Aims to restore homeostasis and cellular nutrition.</a:t>
            </a:r>
            <a:endParaRPr lang="en-US" sz="1125" dirty="0"/>
          </a:p>
        </p:txBody>
      </p:sp>
      <p:sp>
        <p:nvSpPr>
          <p:cNvPr id="26" name="SK-2-text-25"/>
          <p:cNvSpPr/>
          <p:nvPr/>
        </p:nvSpPr>
        <p:spPr>
          <a:xfrm>
            <a:off x="942975" y="4185345"/>
            <a:ext cx="51149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5A27"/>
                </a:solidFill>
              </a:rPr>
              <a:t>Historical Context</a:t>
            </a:r>
            <a:endParaRPr lang="en-US" sz="1500" dirty="0"/>
          </a:p>
        </p:txBody>
      </p:sp>
      <p:sp>
        <p:nvSpPr>
          <p:cNvPr id="27" name="SK-2-text-26"/>
          <p:cNvSpPr/>
          <p:nvPr/>
        </p:nvSpPr>
        <p:spPr>
          <a:xfrm>
            <a:off x="609600" y="4613970"/>
            <a:ext cx="7741920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2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Human use dates back over </a:t>
            </a:r>
            <a:r>
              <a:rPr lang="en-US" sz="1200" b="1" dirty="0">
                <a:solidFill>
                  <a:srgbClr val="2D5A27"/>
                </a:solidFill>
              </a:rPr>
              <a:t>60,000 years</a:t>
            </a:r>
            <a:r>
              <a:rPr lang="en-US" sz="1200" dirty="0">
                <a:solidFill>
                  <a:srgbClr val="2C3E50"/>
                </a:solidFill>
              </a:rPr>
              <a:t>.</a:t>
            </a:r>
            <a:endParaRPr lang="en-US" sz="1200" dirty="0"/>
          </a:p>
        </p:txBody>
      </p:sp>
      <p:sp>
        <p:nvSpPr>
          <p:cNvPr id="28" name="SK-2-text-27"/>
          <p:cNvSpPr/>
          <p:nvPr/>
        </p:nvSpPr>
        <p:spPr>
          <a:xfrm>
            <a:off x="871538" y="4972050"/>
            <a:ext cx="48529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Neanderthal burial sites (Iraq) show pollen from yarrow, marshmallow, and ephedra.</a:t>
            </a:r>
            <a:endParaRPr lang="en-US" sz="1125" dirty="0"/>
          </a:p>
        </p:txBody>
      </p:sp>
      <p:sp>
        <p:nvSpPr>
          <p:cNvPr id="29" name="SK-2-text-28"/>
          <p:cNvSpPr/>
          <p:nvPr/>
        </p:nvSpPr>
        <p:spPr>
          <a:xfrm>
            <a:off x="871538" y="5467350"/>
            <a:ext cx="89725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Primary medicine for </a:t>
            </a:r>
            <a:r>
              <a:rPr lang="en-US" sz="1125" b="1" dirty="0">
                <a:solidFill>
                  <a:srgbClr val="2D5A27"/>
                </a:solidFill>
              </a:rPr>
              <a:t>80% of the world's population</a:t>
            </a:r>
            <a:r>
              <a:rPr lang="en-US" sz="1125" dirty="0">
                <a:solidFill>
                  <a:srgbClr val="2C3E50"/>
                </a:solidFill>
              </a:rPr>
              <a:t>.</a:t>
            </a:r>
            <a:endParaRPr lang="en-US" sz="1125" dirty="0"/>
          </a:p>
        </p:txBody>
      </p:sp>
      <p:sp>
        <p:nvSpPr>
          <p:cNvPr id="30" name="SK-2-text-29"/>
          <p:cNvSpPr/>
          <p:nvPr/>
        </p:nvSpPr>
        <p:spPr>
          <a:xfrm>
            <a:off x="6800850" y="1379190"/>
            <a:ext cx="51149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5A27"/>
                </a:solidFill>
              </a:rPr>
              <a:t>UK Popularity &amp; Market</a:t>
            </a:r>
            <a:endParaRPr lang="en-US" sz="1500" dirty="0"/>
          </a:p>
        </p:txBody>
      </p:sp>
      <p:sp>
        <p:nvSpPr>
          <p:cNvPr id="31" name="SK-2-text-30"/>
          <p:cNvSpPr/>
          <p:nvPr/>
        </p:nvSpPr>
        <p:spPr>
          <a:xfrm>
            <a:off x="6729413" y="1807815"/>
            <a:ext cx="48529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5A27"/>
                </a:solidFill>
              </a:rPr>
              <a:t>1 in 5 UK adults</a:t>
            </a:r>
            <a:r>
              <a:rPr lang="en-US" sz="1125" dirty="0">
                <a:solidFill>
                  <a:srgbClr val="2C3E50"/>
                </a:solidFill>
              </a:rPr>
              <a:t> regularly use Complementary and Alternative Medicine (CAM).</a:t>
            </a:r>
            <a:endParaRPr lang="en-US" sz="1125" dirty="0"/>
          </a:p>
        </p:txBody>
      </p:sp>
      <p:sp>
        <p:nvSpPr>
          <p:cNvPr id="32" name="SK-2-text-31"/>
          <p:cNvSpPr/>
          <p:nvPr/>
        </p:nvSpPr>
        <p:spPr>
          <a:xfrm>
            <a:off x="6729413" y="2303115"/>
            <a:ext cx="54625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Herbal medicine is the </a:t>
            </a:r>
            <a:r>
              <a:rPr lang="en-US" sz="1125" b="1" dirty="0">
                <a:solidFill>
                  <a:srgbClr val="2D5A27"/>
                </a:solidFill>
              </a:rPr>
              <a:t>most popular CAM type</a:t>
            </a:r>
            <a:r>
              <a:rPr lang="en-US" sz="1125" dirty="0">
                <a:solidFill>
                  <a:srgbClr val="2C3E50"/>
                </a:solidFill>
              </a:rPr>
              <a:t> in the UK.</a:t>
            </a:r>
            <a:endParaRPr lang="en-US" sz="1125" dirty="0"/>
          </a:p>
        </p:txBody>
      </p:sp>
      <p:sp>
        <p:nvSpPr>
          <p:cNvPr id="33" name="SK-2-text-32"/>
          <p:cNvSpPr/>
          <p:nvPr/>
        </p:nvSpPr>
        <p:spPr>
          <a:xfrm>
            <a:off x="6729413" y="2598390"/>
            <a:ext cx="54625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European market exceeds </a:t>
            </a:r>
            <a:r>
              <a:rPr lang="en-US" sz="1125" b="1" dirty="0">
                <a:solidFill>
                  <a:srgbClr val="2D5A27"/>
                </a:solidFill>
              </a:rPr>
              <a:t>€3 billion annually</a:t>
            </a:r>
            <a:r>
              <a:rPr lang="en-US" sz="1125" dirty="0">
                <a:solidFill>
                  <a:srgbClr val="2C3E50"/>
                </a:solidFill>
              </a:rPr>
              <a:t>.</a:t>
            </a:r>
            <a:endParaRPr lang="en-US" sz="1125" dirty="0"/>
          </a:p>
        </p:txBody>
      </p:sp>
      <p:sp>
        <p:nvSpPr>
          <p:cNvPr id="34" name="SK-2-text-33"/>
          <p:cNvSpPr/>
          <p:nvPr/>
        </p:nvSpPr>
        <p:spPr>
          <a:xfrm>
            <a:off x="6729413" y="2893665"/>
            <a:ext cx="54625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Over 1,300 registered herbalists (Western, Chinese, Ayurvedic) in the UK.</a:t>
            </a:r>
            <a:endParaRPr lang="en-US" sz="11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69590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45840"/>
            <a:ext cx="5572125" cy="405006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1632049"/>
            <a:ext cx="381000" cy="30480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2179290"/>
            <a:ext cx="214313" cy="214313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2801987"/>
            <a:ext cx="214313" cy="214313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3424684"/>
            <a:ext cx="214313" cy="214313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4047381"/>
            <a:ext cx="214313" cy="214313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245840"/>
            <a:ext cx="5572125" cy="405006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72250" y="1632049"/>
            <a:ext cx="381000" cy="30480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24625" y="2179290"/>
            <a:ext cx="214313" cy="214313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24625" y="2801987"/>
            <a:ext cx="214313" cy="214313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24625" y="3424684"/>
            <a:ext cx="214313" cy="214313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4625" y="4047381"/>
            <a:ext cx="214313" cy="214313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5581650"/>
            <a:ext cx="11430000" cy="895350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5838825"/>
            <a:ext cx="381000" cy="381000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8" y="5934075"/>
            <a:ext cx="238125" cy="190500"/>
          </a:xfrm>
          <a:prstGeom prst="rect">
            <a:avLst/>
          </a:prstGeom>
        </p:spPr>
      </p:pic>
      <p:sp>
        <p:nvSpPr>
          <p:cNvPr id="20" name="SK-3-text-19"/>
          <p:cNvSpPr/>
          <p:nvPr/>
        </p:nvSpPr>
        <p:spPr>
          <a:xfrm>
            <a:off x="666750" y="333375"/>
            <a:ext cx="108585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D5A27"/>
                </a:solidFill>
              </a:rPr>
              <a:t>Herbal Medicine vs. Homeopathy</a:t>
            </a:r>
            <a:endParaRPr lang="en-US" sz="1800" dirty="0"/>
          </a:p>
        </p:txBody>
      </p:sp>
      <p:sp>
        <p:nvSpPr>
          <p:cNvPr id="21" name="SK-3-text-20"/>
          <p:cNvSpPr/>
          <p:nvPr/>
        </p:nvSpPr>
        <p:spPr>
          <a:xfrm>
            <a:off x="666750" y="64576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22" name="SK-3-text-21"/>
          <p:cNvSpPr/>
          <p:nvPr/>
        </p:nvSpPr>
        <p:spPr>
          <a:xfrm>
            <a:off x="1285875" y="1560165"/>
            <a:ext cx="48006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D5A27"/>
                </a:solidFill>
              </a:rPr>
              <a:t>Herbal Medicine</a:t>
            </a:r>
            <a:endParaRPr lang="en-US" sz="2100" dirty="0"/>
          </a:p>
        </p:txBody>
      </p:sp>
      <p:sp>
        <p:nvSpPr>
          <p:cNvPr id="23" name="SK-3-text-22"/>
          <p:cNvSpPr/>
          <p:nvPr/>
        </p:nvSpPr>
        <p:spPr>
          <a:xfrm>
            <a:off x="995363" y="2179290"/>
            <a:ext cx="467201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Material Doses:</a:t>
            </a:r>
            <a:r>
              <a:rPr lang="en-US" sz="1350" dirty="0">
                <a:solidFill>
                  <a:srgbClr val="2C3E50"/>
                </a:solidFill>
              </a:rPr>
              <a:t> Uses whole plant parts (roots, leaves, seeds) in pharmacologically active amounts.</a:t>
            </a:r>
            <a:endParaRPr lang="en-US" sz="1350" dirty="0"/>
          </a:p>
        </p:txBody>
      </p:sp>
      <p:sp>
        <p:nvSpPr>
          <p:cNvPr id="24" name="SK-3-text-23"/>
          <p:cNvSpPr/>
          <p:nvPr/>
        </p:nvSpPr>
        <p:spPr>
          <a:xfrm>
            <a:off x="995363" y="2801987"/>
            <a:ext cx="467201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Tradition:</a:t>
            </a:r>
            <a:r>
              <a:rPr lang="en-US" sz="1350" dirty="0">
                <a:solidFill>
                  <a:srgbClr val="2C3E50"/>
                </a:solidFill>
              </a:rPr>
              <a:t> Ancient practice with over 60,000 years of recorded human use.</a:t>
            </a:r>
            <a:endParaRPr lang="en-US" sz="1350" dirty="0"/>
          </a:p>
        </p:txBody>
      </p:sp>
      <p:sp>
        <p:nvSpPr>
          <p:cNvPr id="25" name="SK-3-text-24"/>
          <p:cNvSpPr/>
          <p:nvPr/>
        </p:nvSpPr>
        <p:spPr>
          <a:xfrm>
            <a:off x="995363" y="3424684"/>
            <a:ext cx="467201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Mechanism:</a:t>
            </a:r>
            <a:r>
              <a:rPr lang="en-US" sz="1350" dirty="0">
                <a:solidFill>
                  <a:srgbClr val="2C3E50"/>
                </a:solidFill>
              </a:rPr>
              <a:t> Complex synergy of phytochemicals acting on physiological pathways.</a:t>
            </a:r>
            <a:endParaRPr lang="en-US" sz="1350" dirty="0"/>
          </a:p>
        </p:txBody>
      </p:sp>
      <p:sp>
        <p:nvSpPr>
          <p:cNvPr id="26" name="SK-3-text-25"/>
          <p:cNvSpPr/>
          <p:nvPr/>
        </p:nvSpPr>
        <p:spPr>
          <a:xfrm>
            <a:off x="995363" y="4047381"/>
            <a:ext cx="467201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Safety:</a:t>
            </a:r>
            <a:r>
              <a:rPr lang="en-US" sz="1350" dirty="0">
                <a:solidFill>
                  <a:srgbClr val="2C3E50"/>
                </a:solidFill>
              </a:rPr>
              <a:t> Genuine risk of </a:t>
            </a:r>
            <a:r>
              <a:rPr lang="en-US" sz="1350" b="1" dirty="0">
                <a:solidFill>
                  <a:srgbClr val="2C3E50"/>
                </a:solidFill>
              </a:rPr>
              <a:t>Herb-Drug Interactions</a:t>
            </a:r>
            <a:r>
              <a:rPr lang="en-US" sz="1350" dirty="0">
                <a:solidFill>
                  <a:srgbClr val="2C3E50"/>
                </a:solidFill>
              </a:rPr>
              <a:t> (e.g., CYP450 induction).</a:t>
            </a:r>
            <a:endParaRPr lang="en-US" sz="1350" dirty="0"/>
          </a:p>
        </p:txBody>
      </p:sp>
      <p:sp>
        <p:nvSpPr>
          <p:cNvPr id="27" name="SK-3-text-26"/>
          <p:cNvSpPr/>
          <p:nvPr/>
        </p:nvSpPr>
        <p:spPr>
          <a:xfrm>
            <a:off x="7143750" y="1560165"/>
            <a:ext cx="32004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34495E"/>
                </a:solidFill>
              </a:rPr>
              <a:t>Homeopathy</a:t>
            </a:r>
            <a:endParaRPr lang="en-US" sz="2100" dirty="0"/>
          </a:p>
        </p:txBody>
      </p:sp>
      <p:sp>
        <p:nvSpPr>
          <p:cNvPr id="28" name="SK-3-text-27"/>
          <p:cNvSpPr/>
          <p:nvPr/>
        </p:nvSpPr>
        <p:spPr>
          <a:xfrm>
            <a:off x="6853238" y="2179290"/>
            <a:ext cx="467201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Ultra-Diluted:</a:t>
            </a:r>
            <a:r>
              <a:rPr lang="en-US" sz="1350" dirty="0">
                <a:solidFill>
                  <a:srgbClr val="2C3E50"/>
                </a:solidFill>
              </a:rPr>
              <a:t> Substances diluted until potentially no molecules of the original matter remain.</a:t>
            </a:r>
            <a:endParaRPr lang="en-US" sz="1350" dirty="0"/>
          </a:p>
        </p:txBody>
      </p:sp>
      <p:sp>
        <p:nvSpPr>
          <p:cNvPr id="29" name="SK-3-text-28"/>
          <p:cNvSpPr/>
          <p:nvPr/>
        </p:nvSpPr>
        <p:spPr>
          <a:xfrm>
            <a:off x="6853238" y="2801987"/>
            <a:ext cx="467201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Origins:</a:t>
            </a:r>
            <a:r>
              <a:rPr lang="en-US" sz="1350" dirty="0">
                <a:solidFill>
                  <a:srgbClr val="2C3E50"/>
                </a:solidFill>
              </a:rPr>
              <a:t> Developed ~200 years ago based on "Like Cures Like" (Law of Similars).</a:t>
            </a:r>
            <a:endParaRPr lang="en-US" sz="1350" dirty="0"/>
          </a:p>
        </p:txBody>
      </p:sp>
      <p:sp>
        <p:nvSpPr>
          <p:cNvPr id="30" name="SK-3-text-29"/>
          <p:cNvSpPr/>
          <p:nvPr/>
        </p:nvSpPr>
        <p:spPr>
          <a:xfrm>
            <a:off x="6853238" y="3424684"/>
            <a:ext cx="467201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Mechanism:</a:t>
            </a:r>
            <a:r>
              <a:rPr lang="en-US" sz="1350" dirty="0">
                <a:solidFill>
                  <a:srgbClr val="2C3E50"/>
                </a:solidFill>
              </a:rPr>
              <a:t> Focuses on "vital force" and energetic imprints rather than biochemistry.</a:t>
            </a:r>
            <a:endParaRPr lang="en-US" sz="1350" dirty="0"/>
          </a:p>
        </p:txBody>
      </p:sp>
      <p:sp>
        <p:nvSpPr>
          <p:cNvPr id="31" name="SK-3-text-30"/>
          <p:cNvSpPr/>
          <p:nvPr/>
        </p:nvSpPr>
        <p:spPr>
          <a:xfrm>
            <a:off x="6853238" y="4047381"/>
            <a:ext cx="467201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Safety:</a:t>
            </a:r>
            <a:r>
              <a:rPr lang="en-US" sz="1350" dirty="0">
                <a:solidFill>
                  <a:srgbClr val="2C3E50"/>
                </a:solidFill>
              </a:rPr>
              <a:t> Negligible risk of biochemical interaction due to lack of material substance.</a:t>
            </a:r>
            <a:endParaRPr lang="en-US" sz="1350" dirty="0"/>
          </a:p>
        </p:txBody>
      </p:sp>
      <p:sp>
        <p:nvSpPr>
          <p:cNvPr id="32" name="SK-3-text-31"/>
          <p:cNvSpPr/>
          <p:nvPr/>
        </p:nvSpPr>
        <p:spPr>
          <a:xfrm>
            <a:off x="1143000" y="5772150"/>
            <a:ext cx="104775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CRITICAL EXAM PEARL: </a:t>
            </a:r>
            <a:r>
              <a:rPr lang="en-US" sz="1200" b="1" dirty="0">
                <a:solidFill>
                  <a:srgbClr val="2C3E50"/>
                </a:solidFill>
              </a:rPr>
              <a:t>Do NOT assume they are the same. Herbal medicines are material drugs. They WILL interact with conventional medications like Warfarin and SSRIs.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769590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55340"/>
            <a:ext cx="5572125" cy="5612160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12515"/>
            <a:ext cx="190500" cy="15240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1698575"/>
            <a:ext cx="190500" cy="156865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2239417"/>
            <a:ext cx="190500" cy="156865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200" y="2566988"/>
            <a:ext cx="190500" cy="156865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107829"/>
            <a:ext cx="190500" cy="156865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411289"/>
            <a:ext cx="5191125" cy="1204913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375" y="3585567"/>
            <a:ext cx="166688" cy="137220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1055340"/>
            <a:ext cx="5572125" cy="2981325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1312515"/>
            <a:ext cx="190500" cy="152400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1674465"/>
            <a:ext cx="5191125" cy="390525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2179290"/>
            <a:ext cx="5191125" cy="390525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2684115"/>
            <a:ext cx="5191125" cy="390525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3217515"/>
            <a:ext cx="5191125" cy="628650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43675" y="3370808"/>
            <a:ext cx="166688" cy="137220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38875" y="4227165"/>
            <a:ext cx="5572125" cy="2440335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9375" y="4484340"/>
            <a:ext cx="190500" cy="152400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96075" y="4870400"/>
            <a:ext cx="190500" cy="156865"/>
          </a:xfrm>
          <a:prstGeom prst="rect">
            <a:avLst/>
          </a:prstGeom>
        </p:spPr>
      </p:pic>
      <p:pic>
        <p:nvPicPr>
          <p:cNvPr id="23" name="SK-4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96075" y="5411242"/>
            <a:ext cx="190500" cy="156865"/>
          </a:xfrm>
          <a:prstGeom prst="rect">
            <a:avLst/>
          </a:prstGeom>
        </p:spPr>
      </p:pic>
      <p:sp>
        <p:nvSpPr>
          <p:cNvPr id="24" name="SK-4-text-23"/>
          <p:cNvSpPr/>
          <p:nvPr/>
        </p:nvSpPr>
        <p:spPr>
          <a:xfrm>
            <a:off x="476250" y="238125"/>
            <a:ext cx="112395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D5A27"/>
                </a:solidFill>
              </a:rPr>
              <a:t>UK Regulation and the THR Scheme</a:t>
            </a:r>
            <a:endParaRPr lang="en-US" sz="1800" dirty="0"/>
          </a:p>
        </p:txBody>
      </p:sp>
      <p:sp>
        <p:nvSpPr>
          <p:cNvPr id="25" name="SK-4-text-24"/>
          <p:cNvSpPr/>
          <p:nvPr/>
        </p:nvSpPr>
        <p:spPr>
          <a:xfrm>
            <a:off x="476250" y="550515"/>
            <a:ext cx="11239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26" name="SK-4-text-25"/>
          <p:cNvSpPr/>
          <p:nvPr/>
        </p:nvSpPr>
        <p:spPr>
          <a:xfrm>
            <a:off x="762000" y="1245840"/>
            <a:ext cx="3429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5A27"/>
                </a:solidFill>
              </a:rPr>
              <a:t>MHRA THR Scheme</a:t>
            </a:r>
            <a:endParaRPr lang="en-US" sz="1500" dirty="0"/>
          </a:p>
        </p:txBody>
      </p:sp>
      <p:sp>
        <p:nvSpPr>
          <p:cNvPr id="27" name="SK-4-text-26"/>
          <p:cNvSpPr/>
          <p:nvPr/>
        </p:nvSpPr>
        <p:spPr>
          <a:xfrm>
            <a:off x="1028700" y="1674465"/>
            <a:ext cx="49244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 Governed by </a:t>
            </a:r>
            <a:r>
              <a:rPr lang="en-US" sz="1200" b="1" dirty="0">
                <a:solidFill>
                  <a:srgbClr val="2C3E50"/>
                </a:solidFill>
              </a:rPr>
              <a:t>Human Medicines Regulations 2012</a:t>
            </a:r>
            <a:r>
              <a:rPr lang="en-US" sz="1200" dirty="0">
                <a:solidFill>
                  <a:srgbClr val="2C3E50"/>
                </a:solidFill>
              </a:rPr>
              <a:t> (Post-Brexit framework).</a:t>
            </a:r>
            <a:endParaRPr lang="en-US" sz="1200" dirty="0"/>
          </a:p>
        </p:txBody>
      </p:sp>
      <p:sp>
        <p:nvSpPr>
          <p:cNvPr id="28" name="SK-4-text-27"/>
          <p:cNvSpPr/>
          <p:nvPr/>
        </p:nvSpPr>
        <p:spPr>
          <a:xfrm>
            <a:off x="1028700" y="2215307"/>
            <a:ext cx="111633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 Requires </a:t>
            </a:r>
            <a:r>
              <a:rPr lang="en-US" sz="1200" b="1" dirty="0">
                <a:solidFill>
                  <a:srgbClr val="2C3E50"/>
                </a:solidFill>
              </a:rPr>
              <a:t>"Traditional Use"</a:t>
            </a:r>
            <a:r>
              <a:rPr lang="en-US" sz="1200" dirty="0">
                <a:solidFill>
                  <a:srgbClr val="2C3E50"/>
                </a:solidFill>
              </a:rPr>
              <a:t> for ≥30 years (15 of which in UK/EU).</a:t>
            </a:r>
            <a:endParaRPr lang="en-US" sz="1200" dirty="0"/>
          </a:p>
        </p:txBody>
      </p:sp>
      <p:sp>
        <p:nvSpPr>
          <p:cNvPr id="29" name="SK-4-text-28"/>
          <p:cNvSpPr/>
          <p:nvPr/>
        </p:nvSpPr>
        <p:spPr>
          <a:xfrm>
            <a:off x="1028700" y="2542877"/>
            <a:ext cx="49244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 Guarantees </a:t>
            </a:r>
            <a:r>
              <a:rPr lang="en-US" sz="1200" b="1" dirty="0">
                <a:solidFill>
                  <a:srgbClr val="2C3E50"/>
                </a:solidFill>
              </a:rPr>
              <a:t>Quality and Safety</a:t>
            </a:r>
            <a:r>
              <a:rPr lang="en-US" sz="1200" dirty="0">
                <a:solidFill>
                  <a:srgbClr val="2C3E50"/>
                </a:solidFill>
              </a:rPr>
              <a:t> (Standardised manufacture, no adulteration).</a:t>
            </a:r>
            <a:endParaRPr lang="en-US" sz="1200" dirty="0"/>
          </a:p>
        </p:txBody>
      </p:sp>
      <p:sp>
        <p:nvSpPr>
          <p:cNvPr id="30" name="SK-4-text-29"/>
          <p:cNvSpPr/>
          <p:nvPr/>
        </p:nvSpPr>
        <p:spPr>
          <a:xfrm>
            <a:off x="1071116" y="3083719"/>
            <a:ext cx="10062091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 </a:t>
            </a:r>
            <a:r>
              <a:rPr lang="en-US" sz="1200" b="1" dirty="0">
                <a:solidFill>
                  <a:srgbClr val="C0392B"/>
                </a:solidFill>
              </a:rPr>
              <a:t>CRITICAL:</a:t>
            </a:r>
            <a:r>
              <a:rPr lang="en-US" sz="1200" dirty="0">
                <a:solidFill>
                  <a:srgbClr val="2C3E50"/>
                </a:solidFill>
              </a:rPr>
              <a:t> Does NOT require evidence of clinical efficacy.</a:t>
            </a:r>
            <a:endParaRPr lang="en-US" sz="1200" dirty="0"/>
          </a:p>
        </p:txBody>
      </p:sp>
      <p:sp>
        <p:nvSpPr>
          <p:cNvPr id="31" name="SK-4-text-30"/>
          <p:cNvSpPr/>
          <p:nvPr/>
        </p:nvSpPr>
        <p:spPr>
          <a:xfrm>
            <a:off x="881063" y="3554164"/>
            <a:ext cx="49053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5A27"/>
                </a:solidFill>
              </a:rPr>
              <a:t>AKT EXAM PEARL</a:t>
            </a:r>
            <a:endParaRPr lang="en-US" sz="1050" dirty="0"/>
          </a:p>
        </p:txBody>
      </p:sp>
      <p:sp>
        <p:nvSpPr>
          <p:cNvPr id="32" name="SK-4-text-31"/>
          <p:cNvSpPr/>
          <p:nvPr/>
        </p:nvSpPr>
        <p:spPr>
          <a:xfrm>
            <a:off x="714375" y="3830389"/>
            <a:ext cx="4905375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The THR logo (Traditional Herbal Registration) on a pack ensures the product is regulated for safety/quality, but it is  proof that the herb works for the condition.</a:t>
            </a:r>
            <a:endParaRPr lang="en-US" sz="1125" dirty="0"/>
          </a:p>
        </p:txBody>
      </p:sp>
      <p:sp>
        <p:nvSpPr>
          <p:cNvPr id="33" name="SK-4-text-32"/>
          <p:cNvSpPr/>
          <p:nvPr/>
        </p:nvSpPr>
        <p:spPr>
          <a:xfrm>
            <a:off x="6619875" y="1245840"/>
            <a:ext cx="4800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5A27"/>
                </a:solidFill>
              </a:rPr>
              <a:t>Registered Herbalists</a:t>
            </a:r>
            <a:endParaRPr lang="en-US" sz="1500" dirty="0"/>
          </a:p>
        </p:txBody>
      </p:sp>
      <p:sp>
        <p:nvSpPr>
          <p:cNvPr id="34" name="SK-4-text-33"/>
          <p:cNvSpPr/>
          <p:nvPr/>
        </p:nvSpPr>
        <p:spPr>
          <a:xfrm>
            <a:off x="6572250" y="1769715"/>
            <a:ext cx="5619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National Institute of Medical Herbalists</a:t>
            </a:r>
            <a:endParaRPr lang="en-US" sz="1050" dirty="0"/>
          </a:p>
        </p:txBody>
      </p:sp>
      <p:sp>
        <p:nvSpPr>
          <p:cNvPr id="35" name="SK-4-text-34"/>
          <p:cNvSpPr/>
          <p:nvPr/>
        </p:nvSpPr>
        <p:spPr>
          <a:xfrm>
            <a:off x="11136809" y="1769715"/>
            <a:ext cx="6400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NIMH</a:t>
            </a:r>
            <a:endParaRPr lang="en-US" sz="1050" dirty="0"/>
          </a:p>
        </p:txBody>
      </p:sp>
      <p:sp>
        <p:nvSpPr>
          <p:cNvPr id="36" name="SK-4-text-35"/>
          <p:cNvSpPr/>
          <p:nvPr/>
        </p:nvSpPr>
        <p:spPr>
          <a:xfrm>
            <a:off x="6572250" y="2274540"/>
            <a:ext cx="5600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Register of Chinese Herbal Medicine</a:t>
            </a:r>
            <a:endParaRPr lang="en-US" sz="1050" dirty="0"/>
          </a:p>
        </p:txBody>
      </p:sp>
      <p:sp>
        <p:nvSpPr>
          <p:cNvPr id="37" name="SK-4-text-36"/>
          <p:cNvSpPr/>
          <p:nvPr/>
        </p:nvSpPr>
        <p:spPr>
          <a:xfrm>
            <a:off x="11077575" y="2274540"/>
            <a:ext cx="6400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RCHM</a:t>
            </a:r>
            <a:endParaRPr lang="en-US" sz="1050" dirty="0"/>
          </a:p>
        </p:txBody>
      </p:sp>
      <p:sp>
        <p:nvSpPr>
          <p:cNvPr id="38" name="SK-4-text-37"/>
          <p:cNvSpPr/>
          <p:nvPr/>
        </p:nvSpPr>
        <p:spPr>
          <a:xfrm>
            <a:off x="6572250" y="2779365"/>
            <a:ext cx="5120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Association of Master Herbalists</a:t>
            </a:r>
            <a:endParaRPr lang="en-US" sz="1050" dirty="0"/>
          </a:p>
        </p:txBody>
      </p:sp>
      <p:sp>
        <p:nvSpPr>
          <p:cNvPr id="39" name="SK-4-text-38"/>
          <p:cNvSpPr/>
          <p:nvPr/>
        </p:nvSpPr>
        <p:spPr>
          <a:xfrm>
            <a:off x="11173867" y="2779365"/>
            <a:ext cx="4800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AMH</a:t>
            </a:r>
            <a:endParaRPr lang="en-US" sz="1050" dirty="0"/>
          </a:p>
        </p:txBody>
      </p:sp>
      <p:sp>
        <p:nvSpPr>
          <p:cNvPr id="40" name="SK-4-text-39"/>
          <p:cNvSpPr/>
          <p:nvPr/>
        </p:nvSpPr>
        <p:spPr>
          <a:xfrm>
            <a:off x="6823621" y="3217515"/>
            <a:ext cx="4962525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</a:t>
            </a:r>
            <a:r>
              <a:rPr lang="en-US" sz="1050" b="1" dirty="0">
                <a:solidFill>
                  <a:srgbClr val="2C3E50"/>
                </a:solidFill>
              </a:rPr>
              <a:t>Statutory Status:</a:t>
            </a:r>
            <a:r>
              <a:rPr lang="en-US" sz="1050" dirty="0">
                <a:solidFill>
                  <a:srgbClr val="2C3E50"/>
                </a:solidFill>
              </a:rPr>
              <a:t> Herbalists are  statutorily regulated in the UK. Unlike Doctors or Osteopaths, the title "Herbalist" is not legally protected.</a:t>
            </a:r>
            <a:endParaRPr lang="en-US" sz="1050" dirty="0"/>
          </a:p>
        </p:txBody>
      </p:sp>
      <p:sp>
        <p:nvSpPr>
          <p:cNvPr id="41" name="SK-4-text-40"/>
          <p:cNvSpPr/>
          <p:nvPr/>
        </p:nvSpPr>
        <p:spPr>
          <a:xfrm>
            <a:off x="6619875" y="4417665"/>
            <a:ext cx="5257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5A27"/>
                </a:solidFill>
              </a:rPr>
              <a:t>OTC Advice for Patients</a:t>
            </a:r>
            <a:endParaRPr lang="en-US" sz="1500" dirty="0"/>
          </a:p>
        </p:txBody>
      </p:sp>
      <p:sp>
        <p:nvSpPr>
          <p:cNvPr id="42" name="SK-4-text-41"/>
          <p:cNvSpPr/>
          <p:nvPr/>
        </p:nvSpPr>
        <p:spPr>
          <a:xfrm>
            <a:off x="6886575" y="4846290"/>
            <a:ext cx="49244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 Advise patients to always look for the </a:t>
            </a:r>
            <a:r>
              <a:rPr lang="en-US" sz="1200" b="1" dirty="0">
                <a:solidFill>
                  <a:srgbClr val="2C3E50"/>
                </a:solidFill>
              </a:rPr>
              <a:t>THR Number and Logo</a:t>
            </a:r>
            <a:r>
              <a:rPr lang="en-US" sz="1200" dirty="0">
                <a:solidFill>
                  <a:srgbClr val="2C3E50"/>
                </a:solidFill>
              </a:rPr>
              <a:t> on labels.</a:t>
            </a:r>
            <a:endParaRPr lang="en-US" sz="1200" dirty="0"/>
          </a:p>
        </p:txBody>
      </p:sp>
      <p:sp>
        <p:nvSpPr>
          <p:cNvPr id="43" name="SK-4-text-42"/>
          <p:cNvSpPr/>
          <p:nvPr/>
        </p:nvSpPr>
        <p:spPr>
          <a:xfrm>
            <a:off x="6886575" y="5387132"/>
            <a:ext cx="49244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 Caution against internet-purchased products (Risk of heavy metals/steroid adulteration).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69590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832670"/>
            <a:ext cx="5572125" cy="824805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450" y="2004120"/>
            <a:ext cx="428625" cy="428625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00" y="2123182"/>
            <a:ext cx="238125" cy="19050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2800350"/>
            <a:ext cx="5572125" cy="1011436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450" y="2971800"/>
            <a:ext cx="428625" cy="428625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" y="3090863"/>
            <a:ext cx="238125" cy="19050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3954661"/>
            <a:ext cx="5572125" cy="1011436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450" y="4126111"/>
            <a:ext cx="428625" cy="428625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" y="4245173"/>
            <a:ext cx="238125" cy="190500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5108972"/>
            <a:ext cx="5572125" cy="685800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1077664"/>
            <a:ext cx="5572125" cy="2024062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04771" y="1325314"/>
            <a:ext cx="1240334" cy="233362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8875" y="3292227"/>
            <a:ext cx="5572125" cy="2667000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34125" y="6188720"/>
            <a:ext cx="166688" cy="137220"/>
          </a:xfrm>
          <a:prstGeom prst="rect">
            <a:avLst/>
          </a:prstGeom>
        </p:spPr>
      </p:pic>
      <p:sp>
        <p:nvSpPr>
          <p:cNvPr id="19" name="SK-5-text-18"/>
          <p:cNvSpPr/>
          <p:nvPr/>
        </p:nvSpPr>
        <p:spPr>
          <a:xfrm>
            <a:off x="666750" y="333375"/>
            <a:ext cx="108585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D5A27"/>
                </a:solidFill>
              </a:rPr>
              <a:t>The Herbal Consultation</a:t>
            </a:r>
            <a:endParaRPr lang="en-US" sz="1800" dirty="0"/>
          </a:p>
        </p:txBody>
      </p:sp>
      <p:sp>
        <p:nvSpPr>
          <p:cNvPr id="20" name="SK-5-text-19"/>
          <p:cNvSpPr/>
          <p:nvPr/>
        </p:nvSpPr>
        <p:spPr>
          <a:xfrm>
            <a:off x="666750" y="64576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21" name="SK-5-text-20"/>
          <p:cNvSpPr/>
          <p:nvPr/>
        </p:nvSpPr>
        <p:spPr>
          <a:xfrm>
            <a:off x="1123950" y="2004120"/>
            <a:ext cx="4634954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Comprehensive History</a:t>
            </a:r>
            <a:endParaRPr lang="en-US" sz="1350" dirty="0"/>
          </a:p>
        </p:txBody>
      </p:sp>
      <p:sp>
        <p:nvSpPr>
          <p:cNvPr id="22" name="SK-5-text-21"/>
          <p:cNvSpPr/>
          <p:nvPr/>
        </p:nvSpPr>
        <p:spPr>
          <a:xfrm>
            <a:off x="1123950" y="2299395"/>
            <a:ext cx="1106805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Full medical history, current medications, and client details including GP name.</a:t>
            </a:r>
            <a:endParaRPr lang="en-US" sz="1050" dirty="0"/>
          </a:p>
        </p:txBody>
      </p:sp>
      <p:sp>
        <p:nvSpPr>
          <p:cNvPr id="23" name="SK-5-text-22"/>
          <p:cNvSpPr/>
          <p:nvPr/>
        </p:nvSpPr>
        <p:spPr>
          <a:xfrm>
            <a:off x="1123950" y="2971800"/>
            <a:ext cx="46577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Clinical Assessment</a:t>
            </a:r>
            <a:endParaRPr lang="en-US" sz="1350" dirty="0"/>
          </a:p>
        </p:txBody>
      </p:sp>
      <p:sp>
        <p:nvSpPr>
          <p:cNvPr id="24" name="SK-5-text-23"/>
          <p:cNvSpPr/>
          <p:nvPr/>
        </p:nvSpPr>
        <p:spPr>
          <a:xfrm>
            <a:off x="1123950" y="3267075"/>
            <a:ext cx="46577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Physical examination, diagnosis, and prognosis discussion tailored to the individual.</a:t>
            </a:r>
            <a:endParaRPr lang="en-US" sz="1050" dirty="0"/>
          </a:p>
        </p:txBody>
      </p:sp>
      <p:sp>
        <p:nvSpPr>
          <p:cNvPr id="25" name="SK-5-text-24"/>
          <p:cNvSpPr/>
          <p:nvPr/>
        </p:nvSpPr>
        <p:spPr>
          <a:xfrm>
            <a:off x="1123950" y="4126111"/>
            <a:ext cx="5554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Individualised Prescription</a:t>
            </a:r>
            <a:endParaRPr lang="en-US" sz="1350" dirty="0"/>
          </a:p>
        </p:txBody>
      </p:sp>
      <p:sp>
        <p:nvSpPr>
          <p:cNvPr id="26" name="SK-5-text-25"/>
          <p:cNvSpPr/>
          <p:nvPr/>
        </p:nvSpPr>
        <p:spPr>
          <a:xfrm>
            <a:off x="1123950" y="4421386"/>
            <a:ext cx="46577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Bespoke dispensing of herbal preparations (tinctures, teas, powders, or creams).</a:t>
            </a:r>
            <a:endParaRPr lang="en-US" sz="1050" dirty="0"/>
          </a:p>
        </p:txBody>
      </p:sp>
      <p:sp>
        <p:nvSpPr>
          <p:cNvPr id="27" name="SK-5-text-26"/>
          <p:cNvSpPr/>
          <p:nvPr/>
        </p:nvSpPr>
        <p:spPr>
          <a:xfrm>
            <a:off x="523875" y="5108972"/>
            <a:ext cx="528637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i="1" dirty="0">
                <a:solidFill>
                  <a:srgbClr val="2C3E50"/>
                </a:solidFill>
              </a:rPr>
              <a:t>GP Insight:</a:t>
            </a:r>
            <a:r>
              <a:rPr lang="en-US" sz="1050" i="1" dirty="0">
                <a:solidFill>
                  <a:srgbClr val="2C3E50"/>
                </a:solidFill>
              </a:rPr>
              <a:t> Medical herbalists often request GP details to ensure integrated care and patient safety.</a:t>
            </a:r>
            <a:endParaRPr lang="en-US" sz="1050" dirty="0"/>
          </a:p>
        </p:txBody>
      </p:sp>
      <p:sp>
        <p:nvSpPr>
          <p:cNvPr id="28" name="SK-5-text-27"/>
          <p:cNvSpPr/>
          <p:nvPr/>
        </p:nvSpPr>
        <p:spPr>
          <a:xfrm>
            <a:off x="8404771" y="1325314"/>
            <a:ext cx="1049834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AKT / SCA CONTEXT</a:t>
            </a:r>
            <a:endParaRPr lang="en-US" sz="825" dirty="0"/>
          </a:p>
        </p:txBody>
      </p:sp>
      <p:sp>
        <p:nvSpPr>
          <p:cNvPr id="29" name="SK-5-text-28"/>
          <p:cNvSpPr/>
          <p:nvPr/>
        </p:nvSpPr>
        <p:spPr>
          <a:xfrm>
            <a:off x="6477000" y="1634877"/>
            <a:ext cx="509587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2700" b="1" dirty="0">
                <a:solidFill>
                  <a:srgbClr val="2D5A27"/>
                </a:solidFill>
              </a:rPr>
              <a:t>45–60 Minutes</a:t>
            </a:r>
            <a:endParaRPr lang="en-US" sz="2700" dirty="0"/>
          </a:p>
        </p:txBody>
      </p:sp>
      <p:sp>
        <p:nvSpPr>
          <p:cNvPr id="30" name="SK-5-text-29"/>
          <p:cNvSpPr/>
          <p:nvPr/>
        </p:nvSpPr>
        <p:spPr>
          <a:xfrm>
            <a:off x="6477000" y="2196852"/>
            <a:ext cx="50958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666666"/>
                </a:solidFill>
              </a:rPr>
              <a:t>STANDARD INITIAL CONSULTATION DURATION</a:t>
            </a:r>
            <a:endParaRPr lang="en-US" sz="1050" dirty="0"/>
          </a:p>
        </p:txBody>
      </p:sp>
      <p:sp>
        <p:nvSpPr>
          <p:cNvPr id="31" name="SK-5-text-30"/>
          <p:cNvSpPr/>
          <p:nvPr/>
        </p:nvSpPr>
        <p:spPr>
          <a:xfrm>
            <a:off x="6477000" y="2492127"/>
            <a:ext cx="5095875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dirty="0">
                <a:solidFill>
                  <a:srgbClr val="666666"/>
                </a:solidFill>
              </a:rPr>
              <a:t>Significantly longer than the standard 10-minute GP appointment, allowing for deep exploration of underlying causes.</a:t>
            </a:r>
            <a:endParaRPr lang="en-US" sz="975" dirty="0"/>
          </a:p>
        </p:txBody>
      </p:sp>
      <p:sp>
        <p:nvSpPr>
          <p:cNvPr id="32" name="SK-5-text-31"/>
          <p:cNvSpPr/>
          <p:nvPr/>
        </p:nvSpPr>
        <p:spPr>
          <a:xfrm>
            <a:off x="6577013" y="6149727"/>
            <a:ext cx="5381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The consultation focuses on </a:t>
            </a:r>
            <a:r>
              <a:rPr lang="en-US" sz="1050" b="1" dirty="0">
                <a:solidFill>
                  <a:srgbClr val="2C3E50"/>
                </a:solidFill>
              </a:rPr>
              <a:t>homeostasis</a:t>
            </a:r>
            <a:r>
              <a:rPr lang="en-US" sz="1050" dirty="0">
                <a:solidFill>
                  <a:srgbClr val="2C3E50"/>
                </a:solidFill>
              </a:rPr>
              <a:t>, synergy, and cellular nutrition, aiming for a broader view of disease beyond immediate symptoms.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52400"/>
            <a:ext cx="11430000" cy="822871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51471"/>
            <a:ext cx="11430000" cy="950416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426815"/>
            <a:ext cx="308818" cy="247055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2154287"/>
            <a:ext cx="11430000" cy="3417838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2154287"/>
            <a:ext cx="2857500" cy="376238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8500" y="2154287"/>
            <a:ext cx="5143500" cy="376238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0" y="2154287"/>
            <a:ext cx="3429000" cy="376238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2530525"/>
            <a:ext cx="2857500" cy="390525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38500" y="2530525"/>
            <a:ext cx="5143500" cy="390525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82000" y="2530525"/>
            <a:ext cx="3429000" cy="390525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000" y="2921050"/>
            <a:ext cx="11430000" cy="390525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2921050"/>
            <a:ext cx="2857500" cy="390525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38500" y="2921050"/>
            <a:ext cx="5143500" cy="390525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82000" y="2921050"/>
            <a:ext cx="3429000" cy="390525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1000" y="3311575"/>
            <a:ext cx="2857500" cy="390525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38500" y="3311575"/>
            <a:ext cx="5143500" cy="390525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82000" y="3311575"/>
            <a:ext cx="3429000" cy="390525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000" y="3702100"/>
            <a:ext cx="11430000" cy="390525"/>
          </a:xfrm>
          <a:prstGeom prst="rect">
            <a:avLst/>
          </a:prstGeom>
        </p:spPr>
      </p:pic>
      <p:pic>
        <p:nvPicPr>
          <p:cNvPr id="22" name="SK-6-img-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3702100"/>
            <a:ext cx="2857500" cy="390525"/>
          </a:xfrm>
          <a:prstGeom prst="rect">
            <a:avLst/>
          </a:prstGeom>
        </p:spPr>
      </p:pic>
      <p:pic>
        <p:nvPicPr>
          <p:cNvPr id="23" name="SK-6-img-2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38500" y="3702100"/>
            <a:ext cx="5143500" cy="390525"/>
          </a:xfrm>
          <a:prstGeom prst="rect">
            <a:avLst/>
          </a:prstGeom>
        </p:spPr>
      </p:pic>
      <p:pic>
        <p:nvPicPr>
          <p:cNvPr id="24" name="SK-6-img-2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82000" y="3702100"/>
            <a:ext cx="3429000" cy="390525"/>
          </a:xfrm>
          <a:prstGeom prst="rect">
            <a:avLst/>
          </a:prstGeom>
        </p:spPr>
      </p:pic>
      <p:pic>
        <p:nvPicPr>
          <p:cNvPr id="25" name="SK-6-img-24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1000" y="4092625"/>
            <a:ext cx="2857500" cy="390525"/>
          </a:xfrm>
          <a:prstGeom prst="rect">
            <a:avLst/>
          </a:prstGeom>
        </p:spPr>
      </p:pic>
      <p:pic>
        <p:nvPicPr>
          <p:cNvPr id="26" name="SK-6-img-25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38500" y="4092625"/>
            <a:ext cx="5143500" cy="390525"/>
          </a:xfrm>
          <a:prstGeom prst="rect">
            <a:avLst/>
          </a:prstGeom>
        </p:spPr>
      </p:pic>
      <p:pic>
        <p:nvPicPr>
          <p:cNvPr id="27" name="SK-6-img-26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82000" y="4092625"/>
            <a:ext cx="3429000" cy="390525"/>
          </a:xfrm>
          <a:prstGeom prst="rect">
            <a:avLst/>
          </a:prstGeom>
        </p:spPr>
      </p:pic>
      <p:pic>
        <p:nvPicPr>
          <p:cNvPr id="28" name="SK-6-img-2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000" y="4483150"/>
            <a:ext cx="11430000" cy="390525"/>
          </a:xfrm>
          <a:prstGeom prst="rect">
            <a:avLst/>
          </a:prstGeom>
        </p:spPr>
      </p:pic>
      <p:pic>
        <p:nvPicPr>
          <p:cNvPr id="29" name="SK-6-img-2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4483150"/>
            <a:ext cx="2857500" cy="390525"/>
          </a:xfrm>
          <a:prstGeom prst="rect">
            <a:avLst/>
          </a:prstGeom>
        </p:spPr>
      </p:pic>
      <p:pic>
        <p:nvPicPr>
          <p:cNvPr id="30" name="SK-6-img-2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38500" y="4483150"/>
            <a:ext cx="5143500" cy="390525"/>
          </a:xfrm>
          <a:prstGeom prst="rect">
            <a:avLst/>
          </a:prstGeom>
        </p:spPr>
      </p:pic>
      <p:pic>
        <p:nvPicPr>
          <p:cNvPr id="31" name="SK-6-img-3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82000" y="4483150"/>
            <a:ext cx="3429000" cy="390525"/>
          </a:xfrm>
          <a:prstGeom prst="rect">
            <a:avLst/>
          </a:prstGeom>
        </p:spPr>
      </p:pic>
      <p:pic>
        <p:nvPicPr>
          <p:cNvPr id="32" name="SK-6-img-3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1000" y="5724525"/>
            <a:ext cx="11430000" cy="904875"/>
          </a:xfrm>
          <a:prstGeom prst="rect">
            <a:avLst/>
          </a:prstGeom>
        </p:spPr>
      </p:pic>
      <p:pic>
        <p:nvPicPr>
          <p:cNvPr id="33" name="SK-6-img-3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9125" y="6101507"/>
            <a:ext cx="227112" cy="181570"/>
          </a:xfrm>
          <a:prstGeom prst="rect">
            <a:avLst/>
          </a:prstGeom>
        </p:spPr>
      </p:pic>
      <p:sp>
        <p:nvSpPr>
          <p:cNvPr id="34" name="SK-6-text-33"/>
          <p:cNvSpPr/>
          <p:nvPr/>
        </p:nvSpPr>
        <p:spPr>
          <a:xfrm>
            <a:off x="666750" y="266700"/>
            <a:ext cx="1152525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5A27"/>
                </a:solidFill>
              </a:rPr>
              <a:t>St John's Wort: Critical Interactions</a:t>
            </a:r>
            <a:endParaRPr lang="en-US" sz="2400" dirty="0"/>
          </a:p>
        </p:txBody>
      </p:sp>
      <p:sp>
        <p:nvSpPr>
          <p:cNvPr id="35" name="SK-6-text-34"/>
          <p:cNvSpPr/>
          <p:nvPr/>
        </p:nvSpPr>
        <p:spPr>
          <a:xfrm>
            <a:off x="666750" y="660946"/>
            <a:ext cx="10858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1050" dirty="0"/>
          </a:p>
        </p:txBody>
      </p:sp>
      <p:sp>
        <p:nvSpPr>
          <p:cNvPr id="36" name="SK-6-text-35"/>
          <p:cNvSpPr/>
          <p:nvPr/>
        </p:nvSpPr>
        <p:spPr>
          <a:xfrm>
            <a:off x="1118443" y="1165771"/>
            <a:ext cx="10454432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AKT PEARL: Enzyme Induction Mechanism</a:t>
            </a:r>
            <a:endParaRPr lang="en-US" sz="1350" dirty="0"/>
          </a:p>
        </p:txBody>
      </p:sp>
      <p:sp>
        <p:nvSpPr>
          <p:cNvPr id="37" name="SK-6-text-36"/>
          <p:cNvSpPr/>
          <p:nvPr/>
        </p:nvSpPr>
        <p:spPr>
          <a:xfrm>
            <a:off x="1118443" y="1461046"/>
            <a:ext cx="10454432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St John's Wort is a potent </a:t>
            </a:r>
            <a:r>
              <a:rPr lang="en-US" sz="1200" b="1" dirty="0">
                <a:solidFill>
                  <a:srgbClr val="2C3E50"/>
                </a:solidFill>
              </a:rPr>
              <a:t>inducer of CYP450 (specifically 3A4)</a:t>
            </a:r>
            <a:r>
              <a:rPr lang="en-US" sz="1200" dirty="0">
                <a:solidFill>
                  <a:srgbClr val="2C3E50"/>
                </a:solidFill>
              </a:rPr>
              <a:t> and </a:t>
            </a:r>
            <a:r>
              <a:rPr lang="en-US" sz="1200" b="1" dirty="0">
                <a:solidFill>
                  <a:srgbClr val="2C3E50"/>
                </a:solidFill>
              </a:rPr>
              <a:t>P-glycoprotein (P-gp)</a:t>
            </a:r>
            <a:r>
              <a:rPr lang="en-US" sz="1200" dirty="0">
                <a:solidFill>
                  <a:srgbClr val="2C3E50"/>
                </a:solidFill>
              </a:rPr>
              <a:t>. This increases drug metabolism/clearance, drastically reducing the serum concentration of many life-saving medications.</a:t>
            </a:r>
            <a:endParaRPr lang="en-US" sz="1200" dirty="0"/>
          </a:p>
        </p:txBody>
      </p:sp>
      <p:sp>
        <p:nvSpPr>
          <p:cNvPr id="38" name="SK-6-text-37"/>
          <p:cNvSpPr/>
          <p:nvPr/>
        </p:nvSpPr>
        <p:spPr>
          <a:xfrm>
            <a:off x="571500" y="2154287"/>
            <a:ext cx="2476500" cy="3762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30" dirty="0">
                <a:solidFill>
                  <a:srgbClr val="FFFFFF"/>
                </a:solidFill>
              </a:rPr>
              <a:t>DRUG CLASS / AGENT</a:t>
            </a:r>
            <a:endParaRPr lang="en-US" sz="975" dirty="0"/>
          </a:p>
        </p:txBody>
      </p:sp>
      <p:sp>
        <p:nvSpPr>
          <p:cNvPr id="39" name="SK-6-text-38"/>
          <p:cNvSpPr/>
          <p:nvPr/>
        </p:nvSpPr>
        <p:spPr>
          <a:xfrm>
            <a:off x="3429000" y="2154287"/>
            <a:ext cx="4762500" cy="3762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30" dirty="0">
                <a:solidFill>
                  <a:srgbClr val="FFFFFF"/>
                </a:solidFill>
              </a:rPr>
              <a:t>INTERACTION MECHANISM</a:t>
            </a:r>
            <a:endParaRPr lang="en-US" sz="975" dirty="0"/>
          </a:p>
        </p:txBody>
      </p:sp>
      <p:sp>
        <p:nvSpPr>
          <p:cNvPr id="40" name="SK-6-text-39"/>
          <p:cNvSpPr/>
          <p:nvPr/>
        </p:nvSpPr>
        <p:spPr>
          <a:xfrm>
            <a:off x="8572500" y="2154287"/>
            <a:ext cx="3302000" cy="3762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30" dirty="0">
                <a:solidFill>
                  <a:srgbClr val="FFFFFF"/>
                </a:solidFill>
              </a:rPr>
              <a:t>CLINICAL RISK (SCA FOCUS)</a:t>
            </a:r>
            <a:endParaRPr lang="en-US" sz="975" dirty="0"/>
          </a:p>
        </p:txBody>
      </p:sp>
      <p:sp>
        <p:nvSpPr>
          <p:cNvPr id="41" name="SK-6-text-40"/>
          <p:cNvSpPr/>
          <p:nvPr/>
        </p:nvSpPr>
        <p:spPr>
          <a:xfrm>
            <a:off x="571500" y="2530525"/>
            <a:ext cx="24765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5A27"/>
                </a:solidFill>
              </a:rPr>
              <a:t>Warfarin</a:t>
            </a:r>
            <a:endParaRPr lang="en-US" sz="1125" dirty="0"/>
          </a:p>
        </p:txBody>
      </p:sp>
      <p:sp>
        <p:nvSpPr>
          <p:cNvPr id="42" name="SK-6-text-41"/>
          <p:cNvSpPr/>
          <p:nvPr/>
        </p:nvSpPr>
        <p:spPr>
          <a:xfrm>
            <a:off x="3429000" y="2530525"/>
            <a:ext cx="87630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Reduced anticoagulant effect (CYP1A2, 2C9, 3A4 induction)</a:t>
            </a:r>
            <a:endParaRPr lang="en-US" sz="1125" dirty="0"/>
          </a:p>
        </p:txBody>
      </p:sp>
      <p:sp>
        <p:nvSpPr>
          <p:cNvPr id="43" name="SK-6-text-42"/>
          <p:cNvSpPr/>
          <p:nvPr/>
        </p:nvSpPr>
        <p:spPr>
          <a:xfrm>
            <a:off x="8572500" y="2530525"/>
            <a:ext cx="36195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</a:rPr>
              <a:t>Thromboembolism / Stroke</a:t>
            </a:r>
            <a:endParaRPr lang="en-US" sz="1125" dirty="0"/>
          </a:p>
        </p:txBody>
      </p:sp>
      <p:sp>
        <p:nvSpPr>
          <p:cNvPr id="44" name="SK-6-text-43"/>
          <p:cNvSpPr/>
          <p:nvPr/>
        </p:nvSpPr>
        <p:spPr>
          <a:xfrm>
            <a:off x="571500" y="2921050"/>
            <a:ext cx="282321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5A27"/>
                </a:solidFill>
              </a:rPr>
              <a:t>Oral Contraceptives</a:t>
            </a:r>
            <a:endParaRPr lang="en-US" sz="1125" dirty="0"/>
          </a:p>
        </p:txBody>
      </p:sp>
      <p:sp>
        <p:nvSpPr>
          <p:cNvPr id="45" name="SK-6-text-44"/>
          <p:cNvSpPr/>
          <p:nvPr/>
        </p:nvSpPr>
        <p:spPr>
          <a:xfrm>
            <a:off x="3429000" y="2921050"/>
            <a:ext cx="7514167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Reduced estrogen/progestogen levels via CYP3A4</a:t>
            </a:r>
            <a:endParaRPr lang="en-US" sz="1125" dirty="0"/>
          </a:p>
        </p:txBody>
      </p:sp>
      <p:sp>
        <p:nvSpPr>
          <p:cNvPr id="46" name="SK-6-text-45"/>
          <p:cNvSpPr/>
          <p:nvPr/>
        </p:nvSpPr>
        <p:spPr>
          <a:xfrm>
            <a:off x="8572500" y="2921050"/>
            <a:ext cx="30480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</a:rPr>
              <a:t>Unwanted Pregnancy</a:t>
            </a:r>
            <a:endParaRPr lang="en-US" sz="1125" dirty="0"/>
          </a:p>
        </p:txBody>
      </p:sp>
      <p:sp>
        <p:nvSpPr>
          <p:cNvPr id="47" name="SK-6-text-46"/>
          <p:cNvSpPr/>
          <p:nvPr/>
        </p:nvSpPr>
        <p:spPr>
          <a:xfrm>
            <a:off x="571500" y="3311575"/>
            <a:ext cx="267462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5A27"/>
                </a:solidFill>
              </a:rPr>
              <a:t>Immunosuppressants</a:t>
            </a:r>
            <a:endParaRPr lang="en-US" sz="1125" dirty="0"/>
          </a:p>
        </p:txBody>
      </p:sp>
      <p:sp>
        <p:nvSpPr>
          <p:cNvPr id="48" name="SK-6-text-47"/>
          <p:cNvSpPr/>
          <p:nvPr/>
        </p:nvSpPr>
        <p:spPr>
          <a:xfrm>
            <a:off x="3429000" y="3311575"/>
            <a:ext cx="79375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Ciclosporin &amp; Tacrolimus levels drop significantly</a:t>
            </a:r>
            <a:endParaRPr lang="en-US" sz="1125" dirty="0"/>
          </a:p>
        </p:txBody>
      </p:sp>
      <p:sp>
        <p:nvSpPr>
          <p:cNvPr id="49" name="SK-6-text-48"/>
          <p:cNvSpPr/>
          <p:nvPr/>
        </p:nvSpPr>
        <p:spPr>
          <a:xfrm>
            <a:off x="8572500" y="3311575"/>
            <a:ext cx="36195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</a:rPr>
              <a:t>Organ Transplant Rejection</a:t>
            </a:r>
            <a:endParaRPr lang="en-US" sz="1125" dirty="0"/>
          </a:p>
        </p:txBody>
      </p:sp>
      <p:sp>
        <p:nvSpPr>
          <p:cNvPr id="50" name="SK-6-text-49"/>
          <p:cNvSpPr/>
          <p:nvPr/>
        </p:nvSpPr>
        <p:spPr>
          <a:xfrm>
            <a:off x="571500" y="3702100"/>
            <a:ext cx="282321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5A27"/>
                </a:solidFill>
              </a:rPr>
              <a:t>HIV Antiretrovirals</a:t>
            </a:r>
            <a:endParaRPr lang="en-US" sz="1125" dirty="0"/>
          </a:p>
        </p:txBody>
      </p:sp>
      <p:sp>
        <p:nvSpPr>
          <p:cNvPr id="51" name="SK-6-text-50"/>
          <p:cNvSpPr/>
          <p:nvPr/>
        </p:nvSpPr>
        <p:spPr>
          <a:xfrm>
            <a:off x="3429000" y="3702100"/>
            <a:ext cx="66675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Indinavir and NNRTI concentrations reduced</a:t>
            </a:r>
            <a:endParaRPr lang="en-US" sz="1125" dirty="0"/>
          </a:p>
        </p:txBody>
      </p:sp>
      <p:sp>
        <p:nvSpPr>
          <p:cNvPr id="52" name="SK-6-text-51"/>
          <p:cNvSpPr/>
          <p:nvPr/>
        </p:nvSpPr>
        <p:spPr>
          <a:xfrm>
            <a:off x="8572500" y="3702100"/>
            <a:ext cx="36195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</a:rPr>
              <a:t>Treatment Failure / Resistance</a:t>
            </a:r>
            <a:endParaRPr lang="en-US" sz="1125" dirty="0"/>
          </a:p>
        </p:txBody>
      </p:sp>
      <p:sp>
        <p:nvSpPr>
          <p:cNvPr id="53" name="SK-6-text-52"/>
          <p:cNvSpPr/>
          <p:nvPr/>
        </p:nvSpPr>
        <p:spPr>
          <a:xfrm>
            <a:off x="571500" y="4092625"/>
            <a:ext cx="24765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5A27"/>
                </a:solidFill>
              </a:rPr>
              <a:t>SSRIs / Triptans</a:t>
            </a:r>
            <a:endParaRPr lang="en-US" sz="1125" dirty="0"/>
          </a:p>
        </p:txBody>
      </p:sp>
      <p:sp>
        <p:nvSpPr>
          <p:cNvPr id="54" name="SK-6-text-53"/>
          <p:cNvSpPr/>
          <p:nvPr/>
        </p:nvSpPr>
        <p:spPr>
          <a:xfrm>
            <a:off x="3429000" y="4092625"/>
            <a:ext cx="73025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Pharmacodynamic additive effect (Serotonergic)</a:t>
            </a:r>
            <a:endParaRPr lang="en-US" sz="1125" dirty="0"/>
          </a:p>
        </p:txBody>
      </p:sp>
      <p:sp>
        <p:nvSpPr>
          <p:cNvPr id="55" name="SK-6-text-54"/>
          <p:cNvSpPr/>
          <p:nvPr/>
        </p:nvSpPr>
        <p:spPr>
          <a:xfrm>
            <a:off x="8572500" y="4092625"/>
            <a:ext cx="30480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</a:rPr>
              <a:t>Serotonin Syndrome</a:t>
            </a:r>
            <a:endParaRPr lang="en-US" sz="1125" dirty="0"/>
          </a:p>
        </p:txBody>
      </p:sp>
      <p:sp>
        <p:nvSpPr>
          <p:cNvPr id="56" name="SK-6-text-55"/>
          <p:cNvSpPr/>
          <p:nvPr/>
        </p:nvSpPr>
        <p:spPr>
          <a:xfrm>
            <a:off x="571500" y="4483150"/>
            <a:ext cx="252603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5A27"/>
                </a:solidFill>
              </a:rPr>
              <a:t>Digoxin / Statins</a:t>
            </a:r>
            <a:endParaRPr lang="en-US" sz="1125" dirty="0"/>
          </a:p>
        </p:txBody>
      </p:sp>
      <p:sp>
        <p:nvSpPr>
          <p:cNvPr id="57" name="SK-6-text-56"/>
          <p:cNvSpPr/>
          <p:nvPr/>
        </p:nvSpPr>
        <p:spPr>
          <a:xfrm>
            <a:off x="3429000" y="4483150"/>
            <a:ext cx="7037917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P-glycoprotein induction / CYP3A4 induction</a:t>
            </a:r>
            <a:endParaRPr lang="en-US" sz="1125" dirty="0"/>
          </a:p>
        </p:txBody>
      </p:sp>
      <p:sp>
        <p:nvSpPr>
          <p:cNvPr id="58" name="SK-6-text-57"/>
          <p:cNvSpPr/>
          <p:nvPr/>
        </p:nvSpPr>
        <p:spPr>
          <a:xfrm>
            <a:off x="8572500" y="4483150"/>
            <a:ext cx="36195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</a:rPr>
              <a:t>Reduced Therapeutic Effect</a:t>
            </a:r>
            <a:endParaRPr lang="en-US" sz="1125" dirty="0"/>
          </a:p>
        </p:txBody>
      </p:sp>
      <p:sp>
        <p:nvSpPr>
          <p:cNvPr id="59" name="SK-6-text-58"/>
          <p:cNvSpPr/>
          <p:nvPr/>
        </p:nvSpPr>
        <p:spPr>
          <a:xfrm>
            <a:off x="1036737" y="5838825"/>
            <a:ext cx="1053613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C0392B"/>
                </a:solidFill>
              </a:rPr>
              <a:t>CLINICAL SAFETY MANDATE (BNF)</a:t>
            </a:r>
            <a:endParaRPr lang="en-US" sz="1200" dirty="0"/>
          </a:p>
        </p:txBody>
      </p:sp>
      <p:sp>
        <p:nvSpPr>
          <p:cNvPr id="60" name="SK-6-text-59"/>
          <p:cNvSpPr/>
          <p:nvPr/>
        </p:nvSpPr>
        <p:spPr>
          <a:xfrm>
            <a:off x="1036737" y="6086475"/>
            <a:ext cx="105361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Patients taking SJW with critical drugs (e.g., Warfarin, Ciclosporin, Antiretrovirals) must </a:t>
            </a:r>
            <a:r>
              <a:rPr lang="en-US" sz="1125" b="1" u="sng" dirty="0">
                <a:solidFill>
                  <a:srgbClr val="C0392B"/>
                </a:solidFill>
              </a:rPr>
              <a:t>STOP SJW immediately</a:t>
            </a:r>
            <a:r>
              <a:rPr lang="en-US" sz="1125" b="1" dirty="0">
                <a:solidFill>
                  <a:srgbClr val="2C3E50"/>
                </a:solidFill>
              </a:rPr>
              <a:t> and notify their GP/Consultant. INR and drug levels must be monitored closely during withdrawal as levels will rise.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48605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91505"/>
            <a:ext cx="5595938" cy="2673697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43905"/>
            <a:ext cx="5214938" cy="528638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289149"/>
            <a:ext cx="381000" cy="381000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38" y="1384399"/>
            <a:ext cx="238125" cy="190500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892326"/>
            <a:ext cx="5214938" cy="500063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2978051"/>
            <a:ext cx="142875" cy="114300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5063" y="1091505"/>
            <a:ext cx="5595938" cy="2673697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5563" y="1243905"/>
            <a:ext cx="5214938" cy="528638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5563" y="1289149"/>
            <a:ext cx="381000" cy="381000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1384399"/>
            <a:ext cx="238125" cy="190500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5563" y="2686645"/>
            <a:ext cx="5214938" cy="685800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19863" y="2772370"/>
            <a:ext cx="142875" cy="114300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3955703"/>
            <a:ext cx="5595938" cy="2673697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1500" y="4108103"/>
            <a:ext cx="5214938" cy="528638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1500" y="4153346"/>
            <a:ext cx="381000" cy="381000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938" y="4248596"/>
            <a:ext cx="238125" cy="190500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5550843"/>
            <a:ext cx="5214938" cy="500063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5800" y="5636568"/>
            <a:ext cx="142875" cy="114300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15063" y="3955703"/>
            <a:ext cx="5595938" cy="2673697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05563" y="4108103"/>
            <a:ext cx="5214938" cy="528638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05563" y="4153346"/>
            <a:ext cx="381000" cy="381000"/>
          </a:xfrm>
          <a:prstGeom prst="rect">
            <a:avLst/>
          </a:prstGeom>
        </p:spPr>
      </p:pic>
      <p:pic>
        <p:nvPicPr>
          <p:cNvPr id="26" name="SK-7-img-25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77000" y="4248596"/>
            <a:ext cx="238125" cy="190500"/>
          </a:xfrm>
          <a:prstGeom prst="rect">
            <a:avLst/>
          </a:prstGeom>
        </p:spPr>
      </p:pic>
      <p:pic>
        <p:nvPicPr>
          <p:cNvPr id="27" name="SK-7-img-26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05563" y="5550843"/>
            <a:ext cx="5214938" cy="500063"/>
          </a:xfrm>
          <a:prstGeom prst="rect">
            <a:avLst/>
          </a:prstGeom>
        </p:spPr>
      </p:pic>
      <p:pic>
        <p:nvPicPr>
          <p:cNvPr id="28" name="SK-7-img-27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519863" y="5636568"/>
            <a:ext cx="142875" cy="114300"/>
          </a:xfrm>
          <a:prstGeom prst="rect">
            <a:avLst/>
          </a:prstGeom>
        </p:spPr>
      </p:pic>
      <p:sp>
        <p:nvSpPr>
          <p:cNvPr id="29" name="SK-7-text-28"/>
          <p:cNvSpPr/>
          <p:nvPr/>
        </p:nvSpPr>
        <p:spPr>
          <a:xfrm>
            <a:off x="666750" y="304800"/>
            <a:ext cx="1109472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5A27"/>
                </a:solidFill>
              </a:rPr>
              <a:t>Clinically Important Herbs: Part 1</a:t>
            </a:r>
            <a:endParaRPr lang="en-US" sz="2100" dirty="0"/>
          </a:p>
        </p:txBody>
      </p:sp>
      <p:sp>
        <p:nvSpPr>
          <p:cNvPr id="30" name="SK-7-text-29"/>
          <p:cNvSpPr/>
          <p:nvPr/>
        </p:nvSpPr>
        <p:spPr>
          <a:xfrm>
            <a:off x="666750" y="65335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31" name="SK-7-text-30"/>
          <p:cNvSpPr/>
          <p:nvPr/>
        </p:nvSpPr>
        <p:spPr>
          <a:xfrm>
            <a:off x="1095375" y="1243905"/>
            <a:ext cx="2971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5A27"/>
                </a:solidFill>
              </a:rPr>
              <a:t>Ginkgo biloba</a:t>
            </a:r>
            <a:endParaRPr lang="en-US" sz="1500" dirty="0"/>
          </a:p>
        </p:txBody>
      </p:sp>
      <p:sp>
        <p:nvSpPr>
          <p:cNvPr id="32" name="SK-7-text-31"/>
          <p:cNvSpPr/>
          <p:nvPr/>
        </p:nvSpPr>
        <p:spPr>
          <a:xfrm>
            <a:off x="1095375" y="1529655"/>
            <a:ext cx="267462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555555"/>
                </a:solidFill>
              </a:rPr>
              <a:t>Ginkgoaceae family</a:t>
            </a:r>
            <a:endParaRPr lang="en-US" sz="975" dirty="0"/>
          </a:p>
        </p:txBody>
      </p:sp>
      <p:sp>
        <p:nvSpPr>
          <p:cNvPr id="33" name="SK-7-text-32"/>
          <p:cNvSpPr/>
          <p:nvPr/>
        </p:nvSpPr>
        <p:spPr>
          <a:xfrm>
            <a:off x="571500" y="1867793"/>
            <a:ext cx="5214938" cy="146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825" b="1" dirty="0">
                <a:solidFill>
                  <a:srgbClr val="2D5A27"/>
                </a:solidFill>
              </a:rPr>
              <a:t>PRIMARY USES</a:t>
            </a:r>
            <a:endParaRPr lang="en-US" sz="825" dirty="0"/>
          </a:p>
        </p:txBody>
      </p:sp>
      <p:sp>
        <p:nvSpPr>
          <p:cNvPr id="34" name="SK-7-text-33"/>
          <p:cNvSpPr/>
          <p:nvPr/>
        </p:nvSpPr>
        <p:spPr>
          <a:xfrm>
            <a:off x="714375" y="2033439"/>
            <a:ext cx="606980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Memory &amp; Cognitive function enhancement</a:t>
            </a:r>
            <a:endParaRPr lang="en-US" sz="1050" dirty="0"/>
          </a:p>
        </p:txBody>
      </p:sp>
      <p:sp>
        <p:nvSpPr>
          <p:cNvPr id="35" name="SK-7-text-34"/>
          <p:cNvSpPr/>
          <p:nvPr/>
        </p:nvSpPr>
        <p:spPr>
          <a:xfrm>
            <a:off x="714375" y="2239119"/>
            <a:ext cx="6536707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Peripheral Vascular Disease (Claudication)</a:t>
            </a:r>
            <a:endParaRPr lang="en-US" sz="1050" dirty="0"/>
          </a:p>
        </p:txBody>
      </p:sp>
      <p:sp>
        <p:nvSpPr>
          <p:cNvPr id="36" name="SK-7-text-35"/>
          <p:cNvSpPr/>
          <p:nvPr/>
        </p:nvSpPr>
        <p:spPr>
          <a:xfrm>
            <a:off x="714375" y="2444800"/>
            <a:ext cx="5072063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Tinnitus &amp; Macular degeneration</a:t>
            </a:r>
            <a:endParaRPr lang="en-US" sz="1050" dirty="0"/>
          </a:p>
        </p:txBody>
      </p:sp>
      <p:sp>
        <p:nvSpPr>
          <p:cNvPr id="37" name="SK-7-text-36"/>
          <p:cNvSpPr/>
          <p:nvPr/>
        </p:nvSpPr>
        <p:spPr>
          <a:xfrm>
            <a:off x="571500" y="2669530"/>
            <a:ext cx="6663690" cy="146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825" i="1" dirty="0">
                <a:solidFill>
                  <a:srgbClr val="666666"/>
                </a:solidFill>
              </a:rPr>
              <a:t>Evidence: Modest for claudication; weak for dementia.</a:t>
            </a:r>
            <a:endParaRPr lang="en-US" sz="825" dirty="0"/>
          </a:p>
        </p:txBody>
      </p:sp>
      <p:sp>
        <p:nvSpPr>
          <p:cNvPr id="38" name="SK-7-text-37"/>
          <p:cNvSpPr/>
          <p:nvPr/>
        </p:nvSpPr>
        <p:spPr>
          <a:xfrm>
            <a:off x="876300" y="2949476"/>
            <a:ext cx="49863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</a:rPr>
              <a:t>BLEEDING RISK</a:t>
            </a:r>
            <a:endParaRPr lang="en-US" sz="900" dirty="0"/>
          </a:p>
        </p:txBody>
      </p:sp>
      <p:sp>
        <p:nvSpPr>
          <p:cNvPr id="39" name="SK-7-text-38"/>
          <p:cNvSpPr/>
          <p:nvPr/>
        </p:nvSpPr>
        <p:spPr>
          <a:xfrm>
            <a:off x="685800" y="3149501"/>
            <a:ext cx="115062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Antiplatelet effects: Increased risk with Warfarin, Aspirin, NSAIDs, and Clopidogrel.</a:t>
            </a:r>
            <a:endParaRPr lang="en-US" sz="975" dirty="0"/>
          </a:p>
        </p:txBody>
      </p:sp>
      <p:sp>
        <p:nvSpPr>
          <p:cNvPr id="40" name="SK-7-text-39"/>
          <p:cNvSpPr/>
          <p:nvPr/>
        </p:nvSpPr>
        <p:spPr>
          <a:xfrm>
            <a:off x="6929438" y="1243905"/>
            <a:ext cx="2057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5A27"/>
                </a:solidFill>
              </a:rPr>
              <a:t>Echinacea</a:t>
            </a:r>
            <a:endParaRPr lang="en-US" sz="1500" dirty="0"/>
          </a:p>
        </p:txBody>
      </p:sp>
      <p:sp>
        <p:nvSpPr>
          <p:cNvPr id="41" name="SK-7-text-40"/>
          <p:cNvSpPr/>
          <p:nvPr/>
        </p:nvSpPr>
        <p:spPr>
          <a:xfrm>
            <a:off x="6929438" y="1529655"/>
            <a:ext cx="386334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555555"/>
                </a:solidFill>
              </a:rPr>
              <a:t>E. purpurea / angustifolia</a:t>
            </a:r>
            <a:endParaRPr lang="en-US" sz="975" dirty="0"/>
          </a:p>
        </p:txBody>
      </p:sp>
      <p:sp>
        <p:nvSpPr>
          <p:cNvPr id="42" name="SK-7-text-41"/>
          <p:cNvSpPr/>
          <p:nvPr/>
        </p:nvSpPr>
        <p:spPr>
          <a:xfrm>
            <a:off x="6405563" y="1867793"/>
            <a:ext cx="5214938" cy="146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825" b="1" dirty="0">
                <a:solidFill>
                  <a:srgbClr val="2D5A27"/>
                </a:solidFill>
              </a:rPr>
              <a:t>PRIMARY USES</a:t>
            </a:r>
            <a:endParaRPr lang="en-US" sz="825" dirty="0"/>
          </a:p>
        </p:txBody>
      </p:sp>
      <p:sp>
        <p:nvSpPr>
          <p:cNvPr id="43" name="SK-7-text-42"/>
          <p:cNvSpPr/>
          <p:nvPr/>
        </p:nvSpPr>
        <p:spPr>
          <a:xfrm>
            <a:off x="6548438" y="2033439"/>
            <a:ext cx="5072063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Immune stimulant for cold/flu</a:t>
            </a:r>
            <a:endParaRPr lang="en-US" sz="1050" dirty="0"/>
          </a:p>
        </p:txBody>
      </p:sp>
      <p:sp>
        <p:nvSpPr>
          <p:cNvPr id="44" name="SK-7-text-43"/>
          <p:cNvSpPr/>
          <p:nvPr/>
        </p:nvSpPr>
        <p:spPr>
          <a:xfrm>
            <a:off x="6548438" y="2239119"/>
            <a:ext cx="5072063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Prevention and treatment of URI</a:t>
            </a:r>
            <a:endParaRPr lang="en-US" sz="1050" dirty="0"/>
          </a:p>
        </p:txBody>
      </p:sp>
      <p:sp>
        <p:nvSpPr>
          <p:cNvPr id="45" name="SK-7-text-44"/>
          <p:cNvSpPr/>
          <p:nvPr/>
        </p:nvSpPr>
        <p:spPr>
          <a:xfrm>
            <a:off x="6405563" y="2463850"/>
            <a:ext cx="5280660" cy="146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825" i="1" dirty="0">
                <a:solidFill>
                  <a:srgbClr val="666666"/>
                </a:solidFill>
              </a:rPr>
              <a:t>Evidence: Modest benefit for URI duration.</a:t>
            </a:r>
            <a:endParaRPr lang="en-US" sz="825" dirty="0"/>
          </a:p>
        </p:txBody>
      </p:sp>
      <p:sp>
        <p:nvSpPr>
          <p:cNvPr id="46" name="SK-7-text-45"/>
          <p:cNvSpPr/>
          <p:nvPr/>
        </p:nvSpPr>
        <p:spPr>
          <a:xfrm>
            <a:off x="6710363" y="2743795"/>
            <a:ext cx="49863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</a:rPr>
              <a:t>IMMUNE CAUTIONS</a:t>
            </a:r>
            <a:endParaRPr lang="en-US" sz="900" dirty="0"/>
          </a:p>
        </p:txBody>
      </p:sp>
      <p:sp>
        <p:nvSpPr>
          <p:cNvPr id="47" name="SK-7-text-46"/>
          <p:cNvSpPr/>
          <p:nvPr/>
        </p:nvSpPr>
        <p:spPr>
          <a:xfrm>
            <a:off x="6519863" y="2943820"/>
            <a:ext cx="4986338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Avoid in Autoimmune conditions (MS, Lupus, RA) and HIV. May interfere with immunosuppressants.</a:t>
            </a:r>
            <a:endParaRPr lang="en-US" sz="975" dirty="0"/>
          </a:p>
        </p:txBody>
      </p:sp>
      <p:sp>
        <p:nvSpPr>
          <p:cNvPr id="48" name="SK-7-text-47"/>
          <p:cNvSpPr/>
          <p:nvPr/>
        </p:nvSpPr>
        <p:spPr>
          <a:xfrm>
            <a:off x="1095375" y="4108103"/>
            <a:ext cx="1828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5A27"/>
                </a:solidFill>
              </a:rPr>
              <a:t>Valerian</a:t>
            </a:r>
            <a:endParaRPr lang="en-US" sz="1500" dirty="0"/>
          </a:p>
        </p:txBody>
      </p:sp>
      <p:sp>
        <p:nvSpPr>
          <p:cNvPr id="49" name="SK-7-text-48"/>
          <p:cNvSpPr/>
          <p:nvPr/>
        </p:nvSpPr>
        <p:spPr>
          <a:xfrm>
            <a:off x="1095375" y="4393853"/>
            <a:ext cx="312039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555555"/>
                </a:solidFill>
              </a:rPr>
              <a:t>Valeriana officinalis</a:t>
            </a:r>
            <a:endParaRPr lang="en-US" sz="975" dirty="0"/>
          </a:p>
        </p:txBody>
      </p:sp>
      <p:sp>
        <p:nvSpPr>
          <p:cNvPr id="50" name="SK-7-text-49"/>
          <p:cNvSpPr/>
          <p:nvPr/>
        </p:nvSpPr>
        <p:spPr>
          <a:xfrm>
            <a:off x="571500" y="4731990"/>
            <a:ext cx="5214938" cy="146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825" b="1" dirty="0">
                <a:solidFill>
                  <a:srgbClr val="2D5A27"/>
                </a:solidFill>
              </a:rPr>
              <a:t>PRIMARY USES</a:t>
            </a:r>
            <a:endParaRPr lang="en-US" sz="825" dirty="0"/>
          </a:p>
        </p:txBody>
      </p:sp>
      <p:sp>
        <p:nvSpPr>
          <p:cNvPr id="51" name="SK-7-text-50"/>
          <p:cNvSpPr/>
          <p:nvPr/>
        </p:nvSpPr>
        <p:spPr>
          <a:xfrm>
            <a:off x="714375" y="4897636"/>
            <a:ext cx="5914164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Insomnia and sleep quality improvement</a:t>
            </a:r>
            <a:endParaRPr lang="en-US" sz="1050" dirty="0"/>
          </a:p>
        </p:txBody>
      </p:sp>
      <p:sp>
        <p:nvSpPr>
          <p:cNvPr id="52" name="SK-7-text-51"/>
          <p:cNvSpPr/>
          <p:nvPr/>
        </p:nvSpPr>
        <p:spPr>
          <a:xfrm>
            <a:off x="714375" y="5103316"/>
            <a:ext cx="5072063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Mild anxiety and restlessness</a:t>
            </a:r>
            <a:endParaRPr lang="en-US" sz="1050" dirty="0"/>
          </a:p>
        </p:txBody>
      </p:sp>
      <p:sp>
        <p:nvSpPr>
          <p:cNvPr id="53" name="SK-7-text-52"/>
          <p:cNvSpPr/>
          <p:nvPr/>
        </p:nvSpPr>
        <p:spPr>
          <a:xfrm>
            <a:off x="571500" y="5328047"/>
            <a:ext cx="5783580" cy="146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825" i="1" dirty="0">
                <a:solidFill>
                  <a:srgbClr val="666666"/>
                </a:solidFill>
              </a:rPr>
              <a:t>Evidence: Some RCT evidence for sleep quality.</a:t>
            </a:r>
            <a:endParaRPr lang="en-US" sz="825" dirty="0"/>
          </a:p>
        </p:txBody>
      </p:sp>
      <p:sp>
        <p:nvSpPr>
          <p:cNvPr id="54" name="SK-7-text-53"/>
          <p:cNvSpPr/>
          <p:nvPr/>
        </p:nvSpPr>
        <p:spPr>
          <a:xfrm>
            <a:off x="876300" y="5607993"/>
            <a:ext cx="49863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</a:rPr>
              <a:t>CNS DEPRESSION</a:t>
            </a:r>
            <a:endParaRPr lang="en-US" sz="900" dirty="0"/>
          </a:p>
        </p:txBody>
      </p:sp>
      <p:sp>
        <p:nvSpPr>
          <p:cNvPr id="55" name="SK-7-text-54"/>
          <p:cNvSpPr/>
          <p:nvPr/>
        </p:nvSpPr>
        <p:spPr>
          <a:xfrm>
            <a:off x="685800" y="5808018"/>
            <a:ext cx="115062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Additive effects with Benzodiazepines, Alcohol, and Anaesthetics. Caution pre-operatively.</a:t>
            </a:r>
            <a:endParaRPr lang="en-US" sz="975" dirty="0"/>
          </a:p>
        </p:txBody>
      </p:sp>
      <p:sp>
        <p:nvSpPr>
          <p:cNvPr id="56" name="SK-7-text-55"/>
          <p:cNvSpPr/>
          <p:nvPr/>
        </p:nvSpPr>
        <p:spPr>
          <a:xfrm>
            <a:off x="6929438" y="4108103"/>
            <a:ext cx="1371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5A27"/>
                </a:solidFill>
              </a:rPr>
              <a:t>Garlic</a:t>
            </a:r>
            <a:endParaRPr lang="en-US" sz="1500" dirty="0"/>
          </a:p>
        </p:txBody>
      </p:sp>
      <p:sp>
        <p:nvSpPr>
          <p:cNvPr id="57" name="SK-7-text-56"/>
          <p:cNvSpPr/>
          <p:nvPr/>
        </p:nvSpPr>
        <p:spPr>
          <a:xfrm>
            <a:off x="6929438" y="4393853"/>
            <a:ext cx="208026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555555"/>
                </a:solidFill>
              </a:rPr>
              <a:t>Allium sativum</a:t>
            </a:r>
            <a:endParaRPr lang="en-US" sz="975" dirty="0"/>
          </a:p>
        </p:txBody>
      </p:sp>
      <p:sp>
        <p:nvSpPr>
          <p:cNvPr id="58" name="SK-7-text-57"/>
          <p:cNvSpPr/>
          <p:nvPr/>
        </p:nvSpPr>
        <p:spPr>
          <a:xfrm>
            <a:off x="6405563" y="4731990"/>
            <a:ext cx="5214938" cy="146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825" b="1" dirty="0">
                <a:solidFill>
                  <a:srgbClr val="2D5A27"/>
                </a:solidFill>
              </a:rPr>
              <a:t>PRIMARY USES</a:t>
            </a:r>
            <a:endParaRPr lang="en-US" sz="825" dirty="0"/>
          </a:p>
        </p:txBody>
      </p:sp>
      <p:sp>
        <p:nvSpPr>
          <p:cNvPr id="59" name="SK-7-text-58"/>
          <p:cNvSpPr/>
          <p:nvPr/>
        </p:nvSpPr>
        <p:spPr>
          <a:xfrm>
            <a:off x="6548438" y="4897636"/>
            <a:ext cx="5643563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Cardiovascular health (BP &amp; Cholesterol)</a:t>
            </a:r>
            <a:endParaRPr lang="en-US" sz="1050" dirty="0"/>
          </a:p>
        </p:txBody>
      </p:sp>
      <p:sp>
        <p:nvSpPr>
          <p:cNvPr id="60" name="SK-7-text-59"/>
          <p:cNvSpPr/>
          <p:nvPr/>
        </p:nvSpPr>
        <p:spPr>
          <a:xfrm>
            <a:off x="6548438" y="5103316"/>
            <a:ext cx="5072063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Natural antimicrobial properties</a:t>
            </a:r>
            <a:endParaRPr lang="en-US" sz="1050" dirty="0"/>
          </a:p>
        </p:txBody>
      </p:sp>
      <p:sp>
        <p:nvSpPr>
          <p:cNvPr id="61" name="SK-7-text-60"/>
          <p:cNvSpPr/>
          <p:nvPr/>
        </p:nvSpPr>
        <p:spPr>
          <a:xfrm>
            <a:off x="6405563" y="5328047"/>
            <a:ext cx="5786438" cy="146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825" i="1" dirty="0">
                <a:solidFill>
                  <a:srgbClr val="666666"/>
                </a:solidFill>
              </a:rPr>
              <a:t>Evidence: Modest reduction in BP and total cholesterol.</a:t>
            </a:r>
            <a:endParaRPr lang="en-US" sz="825" dirty="0"/>
          </a:p>
        </p:txBody>
      </p:sp>
      <p:sp>
        <p:nvSpPr>
          <p:cNvPr id="62" name="SK-7-text-61"/>
          <p:cNvSpPr/>
          <p:nvPr/>
        </p:nvSpPr>
        <p:spPr>
          <a:xfrm>
            <a:off x="6710363" y="5607993"/>
            <a:ext cx="49863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</a:rPr>
              <a:t>ANTICOAGULANT RISK</a:t>
            </a:r>
            <a:endParaRPr lang="en-US" sz="900" dirty="0"/>
          </a:p>
        </p:txBody>
      </p:sp>
      <p:sp>
        <p:nvSpPr>
          <p:cNvPr id="63" name="SK-7-text-62"/>
          <p:cNvSpPr/>
          <p:nvPr/>
        </p:nvSpPr>
        <p:spPr>
          <a:xfrm>
            <a:off x="6519863" y="5808018"/>
            <a:ext cx="5672138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Increased bleeding risk with Warfarin, NSAIDs, and Aspirin. Discontinue before surgery.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85750"/>
            <a:ext cx="11430000" cy="769590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45840"/>
            <a:ext cx="5572125" cy="2568029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469678"/>
            <a:ext cx="285750" cy="19050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788765"/>
            <a:ext cx="178594" cy="148828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079278"/>
            <a:ext cx="178594" cy="162223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584103"/>
            <a:ext cx="178594" cy="148828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4004370"/>
            <a:ext cx="5572125" cy="2568029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228207"/>
            <a:ext cx="285750" cy="190500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547295"/>
            <a:ext cx="178594" cy="148828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837807"/>
            <a:ext cx="178594" cy="148828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5128320"/>
            <a:ext cx="178594" cy="148828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1245840"/>
            <a:ext cx="5572125" cy="1743670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1469678"/>
            <a:ext cx="285750" cy="190500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375" y="1788765"/>
            <a:ext cx="178594" cy="148828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9375" y="2079278"/>
            <a:ext cx="178594" cy="148828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3132386"/>
            <a:ext cx="5572125" cy="1648420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3313361"/>
            <a:ext cx="190500" cy="152400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8875" y="4923681"/>
            <a:ext cx="5572125" cy="1648420"/>
          </a:xfrm>
          <a:prstGeom prst="rect">
            <a:avLst/>
          </a:prstGeom>
        </p:spPr>
      </p:pic>
      <p:pic>
        <p:nvPicPr>
          <p:cNvPr id="22" name="SK-8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5118943"/>
            <a:ext cx="190500" cy="152400"/>
          </a:xfrm>
          <a:prstGeom prst="rect">
            <a:avLst/>
          </a:prstGeom>
        </p:spPr>
      </p:pic>
      <p:sp>
        <p:nvSpPr>
          <p:cNvPr id="23" name="SK-8-text-22"/>
          <p:cNvSpPr/>
          <p:nvPr/>
        </p:nvSpPr>
        <p:spPr>
          <a:xfrm>
            <a:off x="666750" y="428625"/>
            <a:ext cx="108585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D5A27"/>
                </a:solidFill>
              </a:rPr>
              <a:t>Clinically Important Herbs: Part 2</a:t>
            </a:r>
            <a:endParaRPr lang="en-US" sz="1800" dirty="0"/>
          </a:p>
        </p:txBody>
      </p:sp>
      <p:sp>
        <p:nvSpPr>
          <p:cNvPr id="24" name="SK-8-text-23"/>
          <p:cNvSpPr/>
          <p:nvPr/>
        </p:nvSpPr>
        <p:spPr>
          <a:xfrm>
            <a:off x="666750" y="74101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25" name="SK-8-text-24"/>
          <p:cNvSpPr/>
          <p:nvPr/>
        </p:nvSpPr>
        <p:spPr>
          <a:xfrm>
            <a:off x="971550" y="1436340"/>
            <a:ext cx="59664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Saw Palmetto (Serenoa repens)</a:t>
            </a:r>
            <a:endParaRPr lang="en-US" sz="1350" dirty="0"/>
          </a:p>
        </p:txBody>
      </p:sp>
      <p:sp>
        <p:nvSpPr>
          <p:cNvPr id="26" name="SK-8-text-25"/>
          <p:cNvSpPr/>
          <p:nvPr/>
        </p:nvSpPr>
        <p:spPr>
          <a:xfrm>
            <a:off x="826294" y="1788765"/>
            <a:ext cx="109728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Traditional use for Benign Prostatic Hyperplasia (BPH) symptoms.</a:t>
            </a:r>
            <a:endParaRPr lang="en-US" sz="1125" dirty="0"/>
          </a:p>
        </p:txBody>
      </p:sp>
      <p:sp>
        <p:nvSpPr>
          <p:cNvPr id="27" name="SK-8-text-26"/>
          <p:cNvSpPr/>
          <p:nvPr/>
        </p:nvSpPr>
        <p:spPr>
          <a:xfrm>
            <a:off x="902494" y="2079278"/>
            <a:ext cx="4936331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FFFFFF"/>
                </a:solidFill>
                <a:highlight>
                  <a:srgbClr val="2D5A27"/>
                </a:highlight>
              </a:rPr>
              <a:t>AKT</a:t>
            </a:r>
            <a:r>
              <a:rPr lang="en-US" sz="1125" dirty="0">
                <a:solidFill>
                  <a:srgbClr val="2C3E50"/>
                </a:solidFill>
              </a:rPr>
              <a:t>Cochrane review (2012) showed no benefit over placebo for BPH symptoms.</a:t>
            </a:r>
            <a:endParaRPr lang="en-US" sz="1125" dirty="0"/>
          </a:p>
        </p:txBody>
      </p:sp>
      <p:sp>
        <p:nvSpPr>
          <p:cNvPr id="28" name="SK-8-text-27"/>
          <p:cNvSpPr/>
          <p:nvPr/>
        </p:nvSpPr>
        <p:spPr>
          <a:xfrm>
            <a:off x="826294" y="2584103"/>
            <a:ext cx="102870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Interactions: Antiplatelet effects; increased bleeding risk.</a:t>
            </a:r>
            <a:endParaRPr lang="en-US" sz="1125" dirty="0"/>
          </a:p>
        </p:txBody>
      </p:sp>
      <p:sp>
        <p:nvSpPr>
          <p:cNvPr id="29" name="SK-8-text-28"/>
          <p:cNvSpPr/>
          <p:nvPr/>
        </p:nvSpPr>
        <p:spPr>
          <a:xfrm>
            <a:off x="971550" y="4194870"/>
            <a:ext cx="63779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Milk Thistle (Silybum marianum)</a:t>
            </a:r>
            <a:endParaRPr lang="en-US" sz="1350" dirty="0"/>
          </a:p>
        </p:txBody>
      </p:sp>
      <p:sp>
        <p:nvSpPr>
          <p:cNvPr id="30" name="SK-8-text-29"/>
          <p:cNvSpPr/>
          <p:nvPr/>
        </p:nvSpPr>
        <p:spPr>
          <a:xfrm>
            <a:off x="826294" y="4547295"/>
            <a:ext cx="108013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Traditional use for liver conditions, cirrhosis, and hepatitis.</a:t>
            </a:r>
            <a:endParaRPr lang="en-US" sz="1125" dirty="0"/>
          </a:p>
        </p:txBody>
      </p:sp>
      <p:sp>
        <p:nvSpPr>
          <p:cNvPr id="31" name="SK-8-text-30"/>
          <p:cNvSpPr/>
          <p:nvPr/>
        </p:nvSpPr>
        <p:spPr>
          <a:xfrm>
            <a:off x="826294" y="4837807"/>
            <a:ext cx="109728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Evidence: Some data supports hepatoprotective effects in trials.</a:t>
            </a:r>
            <a:endParaRPr lang="en-US" sz="1125" dirty="0"/>
          </a:p>
        </p:txBody>
      </p:sp>
      <p:sp>
        <p:nvSpPr>
          <p:cNvPr id="32" name="SK-8-text-31"/>
          <p:cNvSpPr/>
          <p:nvPr/>
        </p:nvSpPr>
        <p:spPr>
          <a:xfrm>
            <a:off x="826294" y="5128320"/>
            <a:ext cx="108013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Safety: May affect CYP450; monitor drugs with narrow windows.</a:t>
            </a:r>
            <a:endParaRPr lang="en-US" sz="1125" dirty="0"/>
          </a:p>
        </p:txBody>
      </p:sp>
      <p:sp>
        <p:nvSpPr>
          <p:cNvPr id="33" name="SK-8-text-32"/>
          <p:cNvSpPr/>
          <p:nvPr/>
        </p:nvSpPr>
        <p:spPr>
          <a:xfrm>
            <a:off x="6829425" y="1436340"/>
            <a:ext cx="53625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Feverfew (Tanacetum parthenium)</a:t>
            </a:r>
            <a:endParaRPr lang="en-US" sz="1350" dirty="0"/>
          </a:p>
        </p:txBody>
      </p:sp>
      <p:sp>
        <p:nvSpPr>
          <p:cNvPr id="34" name="SK-8-text-33"/>
          <p:cNvSpPr/>
          <p:nvPr/>
        </p:nvSpPr>
        <p:spPr>
          <a:xfrm>
            <a:off x="6684169" y="1788765"/>
            <a:ext cx="5507831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Moderate RCT evidence for migraine prophylaxis.</a:t>
            </a:r>
            <a:endParaRPr lang="en-US" sz="1125" dirty="0"/>
          </a:p>
        </p:txBody>
      </p:sp>
      <p:sp>
        <p:nvSpPr>
          <p:cNvPr id="35" name="SK-8-text-34"/>
          <p:cNvSpPr/>
          <p:nvPr/>
        </p:nvSpPr>
        <p:spPr>
          <a:xfrm>
            <a:off x="6684169" y="2079278"/>
            <a:ext cx="5507831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Note: Antiplatelet effects and rebound headache on cessation.</a:t>
            </a:r>
            <a:endParaRPr lang="en-US" sz="1125" dirty="0"/>
          </a:p>
        </p:txBody>
      </p:sp>
      <p:sp>
        <p:nvSpPr>
          <p:cNvPr id="36" name="SK-8-text-35"/>
          <p:cNvSpPr/>
          <p:nvPr/>
        </p:nvSpPr>
        <p:spPr>
          <a:xfrm>
            <a:off x="6734175" y="3275261"/>
            <a:ext cx="54578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C0392B"/>
                </a:solidFill>
              </a:rPr>
              <a:t>Black Cohosh (Cimicifuga racemosa)</a:t>
            </a:r>
            <a:endParaRPr lang="en-US" sz="1200" dirty="0"/>
          </a:p>
        </p:txBody>
      </p:sp>
      <p:sp>
        <p:nvSpPr>
          <p:cNvPr id="37" name="SK-8-text-36"/>
          <p:cNvSpPr/>
          <p:nvPr/>
        </p:nvSpPr>
        <p:spPr>
          <a:xfrm>
            <a:off x="6429375" y="3551486"/>
            <a:ext cx="51911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Used for menopausal hot flushes. </a:t>
            </a:r>
            <a:r>
              <a:rPr lang="en-US" sz="750" b="1" dirty="0">
                <a:solidFill>
                  <a:srgbClr val="FFFFFF"/>
                </a:solidFill>
                <a:highlight>
                  <a:srgbClr val="2D5A27"/>
                </a:highlight>
              </a:rPr>
              <a:t>AKT</a:t>
            </a:r>
            <a:r>
              <a:rPr lang="en-US" sz="1050" dirty="0">
                <a:solidFill>
                  <a:srgbClr val="2C3E50"/>
                </a:solidFill>
              </a:rPr>
              <a:t> </a:t>
            </a:r>
            <a:r>
              <a:rPr lang="en-US" sz="1050" b="1" dirty="0">
                <a:solidFill>
                  <a:srgbClr val="2C3E50"/>
                </a:solidFill>
              </a:rPr>
              <a:t>MHRA Warning:</a:t>
            </a:r>
            <a:r>
              <a:rPr lang="en-US" sz="1050" dirty="0">
                <a:solidFill>
                  <a:srgbClr val="2C3E50"/>
                </a:solidFill>
              </a:rPr>
              <a:t> Reported hepatotoxicity; contraindicated in liver disease. Caution with Tamoxifen.</a:t>
            </a:r>
            <a:endParaRPr lang="en-US" sz="1050" dirty="0"/>
          </a:p>
        </p:txBody>
      </p:sp>
      <p:sp>
        <p:nvSpPr>
          <p:cNvPr id="38" name="SK-8-text-37"/>
          <p:cNvSpPr/>
          <p:nvPr/>
        </p:nvSpPr>
        <p:spPr>
          <a:xfrm>
            <a:off x="6734175" y="5066556"/>
            <a:ext cx="5457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60" dirty="0">
                <a:solidFill>
                  <a:srgbClr val="FFFFFF"/>
                </a:solidFill>
              </a:rPr>
              <a:t>KAVA KAVA (PIPER METHYSTICUM)</a:t>
            </a:r>
            <a:endParaRPr lang="en-US" sz="1350" dirty="0"/>
          </a:p>
        </p:txBody>
      </p:sp>
      <p:sp>
        <p:nvSpPr>
          <p:cNvPr id="39" name="SK-8-text-38"/>
          <p:cNvSpPr/>
          <p:nvPr/>
        </p:nvSpPr>
        <p:spPr>
          <a:xfrm>
            <a:off x="6429375" y="5371356"/>
            <a:ext cx="51911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FFFFFF">
                    <a:alpha val="95000"/>
                  </a:srgbClr>
                </a:solidFill>
              </a:rPr>
              <a:t>BANNED for sale in the UK (MHRA, 2002).</a:t>
            </a:r>
            <a:r>
              <a:rPr lang="en-US" sz="1050" dirty="0">
                <a:solidFill>
                  <a:srgbClr val="FFFFFF">
                    <a:alpha val="95000"/>
                  </a:srgbClr>
                </a:solidFill>
              </a:rPr>
              <a:t> Severe hepatotoxicity and risk of liver failure. A high-yield AKT pearl for UK trainees.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52400"/>
            <a:ext cx="11430000" cy="702915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391096"/>
            <a:ext cx="11430000" cy="4778722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391096"/>
            <a:ext cx="11430000" cy="523875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91096"/>
            <a:ext cx="2057400" cy="523875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574453"/>
            <a:ext cx="190500" cy="17145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8400" y="1391096"/>
            <a:ext cx="4229100" cy="523875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8900" y="1574453"/>
            <a:ext cx="190500" cy="171450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0" y="1391096"/>
            <a:ext cx="5143500" cy="523875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8000" y="1574453"/>
            <a:ext cx="190500" cy="171450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1914971"/>
            <a:ext cx="2057400" cy="636091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38400" y="1914971"/>
            <a:ext cx="4229100" cy="636091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67500" y="1914971"/>
            <a:ext cx="5143500" cy="636091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2551063"/>
            <a:ext cx="11430000" cy="422821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2551063"/>
            <a:ext cx="2057400" cy="422821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38400" y="2551063"/>
            <a:ext cx="4229100" cy="422821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67500" y="2551063"/>
            <a:ext cx="5143500" cy="422821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000" y="2973884"/>
            <a:ext cx="2057400" cy="422821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38400" y="2973884"/>
            <a:ext cx="4229100" cy="422821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667500" y="2973884"/>
            <a:ext cx="5143500" cy="422821"/>
          </a:xfrm>
          <a:prstGeom prst="rect">
            <a:avLst/>
          </a:prstGeom>
        </p:spPr>
      </p:pic>
      <p:pic>
        <p:nvPicPr>
          <p:cNvPr id="23" name="SK-9-img-2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3396704"/>
            <a:ext cx="11430000" cy="422821"/>
          </a:xfrm>
          <a:prstGeom prst="rect">
            <a:avLst/>
          </a:prstGeom>
        </p:spPr>
      </p:pic>
      <p:pic>
        <p:nvPicPr>
          <p:cNvPr id="24" name="SK-9-img-2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3396704"/>
            <a:ext cx="2057400" cy="422821"/>
          </a:xfrm>
          <a:prstGeom prst="rect">
            <a:avLst/>
          </a:prstGeom>
        </p:spPr>
      </p:pic>
      <p:pic>
        <p:nvPicPr>
          <p:cNvPr id="25" name="SK-9-img-24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38400" y="3396704"/>
            <a:ext cx="4229100" cy="422821"/>
          </a:xfrm>
          <a:prstGeom prst="rect">
            <a:avLst/>
          </a:prstGeom>
        </p:spPr>
      </p:pic>
      <p:pic>
        <p:nvPicPr>
          <p:cNvPr id="26" name="SK-9-img-25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67500" y="3396704"/>
            <a:ext cx="5143500" cy="422821"/>
          </a:xfrm>
          <a:prstGeom prst="rect">
            <a:avLst/>
          </a:prstGeom>
        </p:spPr>
      </p:pic>
      <p:pic>
        <p:nvPicPr>
          <p:cNvPr id="27" name="SK-9-img-26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000" y="3819525"/>
            <a:ext cx="2057400" cy="422821"/>
          </a:xfrm>
          <a:prstGeom prst="rect">
            <a:avLst/>
          </a:prstGeom>
        </p:spPr>
      </p:pic>
      <p:pic>
        <p:nvPicPr>
          <p:cNvPr id="28" name="SK-9-img-27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38400" y="3819525"/>
            <a:ext cx="4229100" cy="422821"/>
          </a:xfrm>
          <a:prstGeom prst="rect">
            <a:avLst/>
          </a:prstGeom>
        </p:spPr>
      </p:pic>
      <p:pic>
        <p:nvPicPr>
          <p:cNvPr id="29" name="SK-9-img-28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667500" y="3819525"/>
            <a:ext cx="5143500" cy="422821"/>
          </a:xfrm>
          <a:prstGeom prst="rect">
            <a:avLst/>
          </a:prstGeom>
        </p:spPr>
      </p:pic>
      <p:pic>
        <p:nvPicPr>
          <p:cNvPr id="30" name="SK-9-img-29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1000" y="4242346"/>
            <a:ext cx="11430000" cy="422821"/>
          </a:xfrm>
          <a:prstGeom prst="rect">
            <a:avLst/>
          </a:prstGeom>
        </p:spPr>
      </p:pic>
      <p:pic>
        <p:nvPicPr>
          <p:cNvPr id="31" name="SK-9-img-3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4242346"/>
            <a:ext cx="2057400" cy="422821"/>
          </a:xfrm>
          <a:prstGeom prst="rect">
            <a:avLst/>
          </a:prstGeom>
        </p:spPr>
      </p:pic>
      <p:pic>
        <p:nvPicPr>
          <p:cNvPr id="32" name="SK-9-img-3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38400" y="4242346"/>
            <a:ext cx="4229100" cy="422821"/>
          </a:xfrm>
          <a:prstGeom prst="rect">
            <a:avLst/>
          </a:prstGeom>
        </p:spPr>
      </p:pic>
      <p:pic>
        <p:nvPicPr>
          <p:cNvPr id="33" name="SK-9-img-3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67500" y="4242346"/>
            <a:ext cx="5143500" cy="422821"/>
          </a:xfrm>
          <a:prstGeom prst="rect">
            <a:avLst/>
          </a:prstGeom>
        </p:spPr>
      </p:pic>
      <p:pic>
        <p:nvPicPr>
          <p:cNvPr id="34" name="SK-9-img-3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81000" y="4665166"/>
            <a:ext cx="2057400" cy="659011"/>
          </a:xfrm>
          <a:prstGeom prst="rect">
            <a:avLst/>
          </a:prstGeom>
        </p:spPr>
      </p:pic>
      <p:pic>
        <p:nvPicPr>
          <p:cNvPr id="35" name="SK-9-img-3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38400" y="4665166"/>
            <a:ext cx="4229100" cy="659011"/>
          </a:xfrm>
          <a:prstGeom prst="rect">
            <a:avLst/>
          </a:prstGeom>
        </p:spPr>
      </p:pic>
      <p:pic>
        <p:nvPicPr>
          <p:cNvPr id="36" name="SK-9-img-3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667500" y="4665166"/>
            <a:ext cx="5143500" cy="659011"/>
          </a:xfrm>
          <a:prstGeom prst="rect">
            <a:avLst/>
          </a:prstGeom>
        </p:spPr>
      </p:pic>
      <p:pic>
        <p:nvPicPr>
          <p:cNvPr id="37" name="SK-9-img-36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1000" y="5324177"/>
            <a:ext cx="11430000" cy="422821"/>
          </a:xfrm>
          <a:prstGeom prst="rect">
            <a:avLst/>
          </a:prstGeom>
        </p:spPr>
      </p:pic>
      <p:pic>
        <p:nvPicPr>
          <p:cNvPr id="38" name="SK-9-img-3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5324177"/>
            <a:ext cx="2057400" cy="422821"/>
          </a:xfrm>
          <a:prstGeom prst="rect">
            <a:avLst/>
          </a:prstGeom>
        </p:spPr>
      </p:pic>
      <p:pic>
        <p:nvPicPr>
          <p:cNvPr id="39" name="SK-9-img-3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38400" y="5324177"/>
            <a:ext cx="4229100" cy="422821"/>
          </a:xfrm>
          <a:prstGeom prst="rect">
            <a:avLst/>
          </a:prstGeom>
        </p:spPr>
      </p:pic>
      <p:pic>
        <p:nvPicPr>
          <p:cNvPr id="40" name="SK-9-img-3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67500" y="5324177"/>
            <a:ext cx="5143500" cy="422821"/>
          </a:xfrm>
          <a:prstGeom prst="rect">
            <a:avLst/>
          </a:prstGeom>
        </p:spPr>
      </p:pic>
      <p:pic>
        <p:nvPicPr>
          <p:cNvPr id="41" name="SK-9-img-4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5746998"/>
            <a:ext cx="2057400" cy="422821"/>
          </a:xfrm>
          <a:prstGeom prst="rect">
            <a:avLst/>
          </a:prstGeom>
        </p:spPr>
      </p:pic>
      <p:pic>
        <p:nvPicPr>
          <p:cNvPr id="42" name="SK-9-img-4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38400" y="5746998"/>
            <a:ext cx="4229100" cy="422821"/>
          </a:xfrm>
          <a:prstGeom prst="rect">
            <a:avLst/>
          </a:prstGeom>
        </p:spPr>
      </p:pic>
      <p:pic>
        <p:nvPicPr>
          <p:cNvPr id="43" name="SK-9-img-4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67500" y="5746998"/>
            <a:ext cx="5143500" cy="422821"/>
          </a:xfrm>
          <a:prstGeom prst="rect">
            <a:avLst/>
          </a:prstGeom>
        </p:spPr>
      </p:pic>
      <p:sp>
        <p:nvSpPr>
          <p:cNvPr id="44" name="SK-9-text-43"/>
          <p:cNvSpPr/>
          <p:nvPr/>
        </p:nvSpPr>
        <p:spPr>
          <a:xfrm>
            <a:off x="666750" y="266700"/>
            <a:ext cx="108585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D5A27"/>
                </a:solidFill>
              </a:rPr>
              <a:t>Drug-Herb Interactions Summary</a:t>
            </a:r>
            <a:endParaRPr lang="en-US" sz="1800" dirty="0"/>
          </a:p>
        </p:txBody>
      </p:sp>
      <p:sp>
        <p:nvSpPr>
          <p:cNvPr id="45" name="SK-9-text-44"/>
          <p:cNvSpPr/>
          <p:nvPr/>
        </p:nvSpPr>
        <p:spPr>
          <a:xfrm>
            <a:off x="666750" y="56956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46" name="SK-9-text-45"/>
          <p:cNvSpPr/>
          <p:nvPr/>
        </p:nvSpPr>
        <p:spPr>
          <a:xfrm>
            <a:off x="838200" y="1391096"/>
            <a:ext cx="1676400" cy="523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Herb</a:t>
            </a:r>
            <a:endParaRPr lang="en-US" sz="1350" dirty="0"/>
          </a:p>
        </p:txBody>
      </p:sp>
      <p:sp>
        <p:nvSpPr>
          <p:cNvPr id="47" name="SK-9-text-46"/>
          <p:cNvSpPr/>
          <p:nvPr/>
        </p:nvSpPr>
        <p:spPr>
          <a:xfrm>
            <a:off x="2895600" y="1391096"/>
            <a:ext cx="3848100" cy="523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</a:rPr>
              <a:t>Key Interaction</a:t>
            </a:r>
            <a:endParaRPr lang="en-US" sz="1350" dirty="0"/>
          </a:p>
        </p:txBody>
      </p:sp>
      <p:sp>
        <p:nvSpPr>
          <p:cNvPr id="48" name="SK-9-text-47"/>
          <p:cNvSpPr/>
          <p:nvPr/>
        </p:nvSpPr>
        <p:spPr>
          <a:xfrm>
            <a:off x="7124700" y="1391096"/>
            <a:ext cx="4762500" cy="523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</a:rPr>
              <a:t>Clinical Risk</a:t>
            </a:r>
            <a:endParaRPr lang="en-US" sz="1350" dirty="0"/>
          </a:p>
        </p:txBody>
      </p:sp>
      <p:sp>
        <p:nvSpPr>
          <p:cNvPr id="49" name="SK-9-text-48"/>
          <p:cNvSpPr/>
          <p:nvPr/>
        </p:nvSpPr>
        <p:spPr>
          <a:xfrm>
            <a:off x="571500" y="1914971"/>
            <a:ext cx="2086187" cy="6360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5A27"/>
                </a:solidFill>
              </a:rPr>
              <a:t>St John's Wort</a:t>
            </a:r>
            <a:endParaRPr lang="en-US" sz="1200" dirty="0"/>
          </a:p>
        </p:txBody>
      </p:sp>
      <p:sp>
        <p:nvSpPr>
          <p:cNvPr id="50" name="SK-9-text-49"/>
          <p:cNvSpPr/>
          <p:nvPr/>
        </p:nvSpPr>
        <p:spPr>
          <a:xfrm>
            <a:off x="2628900" y="1914971"/>
            <a:ext cx="7321790" cy="6360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Warfarin, OCP, HIV drugs, Ciclosporin, SSRIs</a:t>
            </a:r>
            <a:endParaRPr lang="en-US" sz="1200" dirty="0"/>
          </a:p>
        </p:txBody>
      </p:sp>
      <p:sp>
        <p:nvSpPr>
          <p:cNvPr id="51" name="SK-9-text-50"/>
          <p:cNvSpPr/>
          <p:nvPr/>
        </p:nvSpPr>
        <p:spPr>
          <a:xfrm>
            <a:off x="6858000" y="1914971"/>
            <a:ext cx="4762500" cy="6360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C0392B"/>
                </a:solidFill>
              </a:rPr>
              <a:t>Thrombosis, pregnancy, treatment failure, organ rejection, serotonin syndrome</a:t>
            </a:r>
            <a:endParaRPr lang="en-US" sz="1200" dirty="0"/>
          </a:p>
        </p:txBody>
      </p:sp>
      <p:sp>
        <p:nvSpPr>
          <p:cNvPr id="52" name="SK-9-text-51"/>
          <p:cNvSpPr/>
          <p:nvPr/>
        </p:nvSpPr>
        <p:spPr>
          <a:xfrm>
            <a:off x="571500" y="2551063"/>
            <a:ext cx="16764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5A27"/>
                </a:solidFill>
              </a:rPr>
              <a:t>Garlic</a:t>
            </a:r>
            <a:endParaRPr lang="en-US" sz="1200" dirty="0"/>
          </a:p>
        </p:txBody>
      </p:sp>
      <p:sp>
        <p:nvSpPr>
          <p:cNvPr id="53" name="SK-9-text-52"/>
          <p:cNvSpPr/>
          <p:nvPr/>
        </p:nvSpPr>
        <p:spPr>
          <a:xfrm>
            <a:off x="2628900" y="2551063"/>
            <a:ext cx="4160108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Warfarin, NSAIDs, Aspirin</a:t>
            </a:r>
            <a:endParaRPr lang="en-US" sz="1200" dirty="0"/>
          </a:p>
        </p:txBody>
      </p:sp>
      <p:sp>
        <p:nvSpPr>
          <p:cNvPr id="54" name="SK-9-text-53"/>
          <p:cNvSpPr/>
          <p:nvPr/>
        </p:nvSpPr>
        <p:spPr>
          <a:xfrm>
            <a:off x="6858000" y="2551063"/>
            <a:ext cx="53340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Increased bleeding risk; antiplatelet additive effect</a:t>
            </a:r>
            <a:endParaRPr lang="en-US" sz="1200" dirty="0"/>
          </a:p>
        </p:txBody>
      </p:sp>
      <p:sp>
        <p:nvSpPr>
          <p:cNvPr id="55" name="SK-9-text-54"/>
          <p:cNvSpPr/>
          <p:nvPr/>
        </p:nvSpPr>
        <p:spPr>
          <a:xfrm>
            <a:off x="571500" y="2973884"/>
            <a:ext cx="16764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5A27"/>
                </a:solidFill>
              </a:rPr>
              <a:t>Ginkgo</a:t>
            </a:r>
            <a:endParaRPr lang="en-US" sz="1200" dirty="0"/>
          </a:p>
        </p:txBody>
      </p:sp>
      <p:sp>
        <p:nvSpPr>
          <p:cNvPr id="56" name="SK-9-text-55"/>
          <p:cNvSpPr/>
          <p:nvPr/>
        </p:nvSpPr>
        <p:spPr>
          <a:xfrm>
            <a:off x="2628900" y="2973884"/>
            <a:ext cx="6656173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Warfarin, Antiplatelets, Anticonvulsants</a:t>
            </a:r>
            <a:endParaRPr lang="en-US" sz="1200" dirty="0"/>
          </a:p>
        </p:txBody>
      </p:sp>
      <p:sp>
        <p:nvSpPr>
          <p:cNvPr id="57" name="SK-9-text-56"/>
          <p:cNvSpPr/>
          <p:nvPr/>
        </p:nvSpPr>
        <p:spPr>
          <a:xfrm>
            <a:off x="6858000" y="2973884"/>
            <a:ext cx="53340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Increased bleeding risk; potential seizure control interference</a:t>
            </a:r>
            <a:endParaRPr lang="en-US" sz="1200" dirty="0"/>
          </a:p>
        </p:txBody>
      </p:sp>
      <p:sp>
        <p:nvSpPr>
          <p:cNvPr id="58" name="SK-9-text-57"/>
          <p:cNvSpPr/>
          <p:nvPr/>
        </p:nvSpPr>
        <p:spPr>
          <a:xfrm>
            <a:off x="571500" y="3396704"/>
            <a:ext cx="16764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5A27"/>
                </a:solidFill>
              </a:rPr>
              <a:t>Echinacea</a:t>
            </a:r>
            <a:endParaRPr lang="en-US" sz="1200" dirty="0"/>
          </a:p>
        </p:txBody>
      </p:sp>
      <p:sp>
        <p:nvSpPr>
          <p:cNvPr id="59" name="SK-9-text-58"/>
          <p:cNvSpPr/>
          <p:nvPr/>
        </p:nvSpPr>
        <p:spPr>
          <a:xfrm>
            <a:off x="2628900" y="3396704"/>
            <a:ext cx="38481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Immunosuppressants</a:t>
            </a:r>
            <a:endParaRPr lang="en-US" sz="1200" dirty="0"/>
          </a:p>
        </p:txBody>
      </p:sp>
      <p:sp>
        <p:nvSpPr>
          <p:cNvPr id="60" name="SK-9-text-59"/>
          <p:cNvSpPr/>
          <p:nvPr/>
        </p:nvSpPr>
        <p:spPr>
          <a:xfrm>
            <a:off x="6858000" y="3396704"/>
            <a:ext cx="53340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C0392B"/>
                </a:solidFill>
              </a:rPr>
              <a:t>Transplant rejection; flare-up of autoimmune conditions</a:t>
            </a:r>
            <a:endParaRPr lang="en-US" sz="1200" dirty="0"/>
          </a:p>
        </p:txBody>
      </p:sp>
      <p:sp>
        <p:nvSpPr>
          <p:cNvPr id="61" name="SK-9-text-60"/>
          <p:cNvSpPr/>
          <p:nvPr/>
        </p:nvSpPr>
        <p:spPr>
          <a:xfrm>
            <a:off x="571500" y="3819525"/>
            <a:ext cx="16764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5A27"/>
                </a:solidFill>
              </a:rPr>
              <a:t>Valerian</a:t>
            </a:r>
            <a:endParaRPr lang="en-US" sz="1200" dirty="0"/>
          </a:p>
        </p:txBody>
      </p:sp>
      <p:sp>
        <p:nvSpPr>
          <p:cNvPr id="62" name="SK-9-text-61"/>
          <p:cNvSpPr/>
          <p:nvPr/>
        </p:nvSpPr>
        <p:spPr>
          <a:xfrm>
            <a:off x="2628900" y="3819525"/>
            <a:ext cx="6323364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Benzodiazepines, Alcohol, Anaesthetics</a:t>
            </a:r>
            <a:endParaRPr lang="en-US" sz="1200" dirty="0"/>
          </a:p>
        </p:txBody>
      </p:sp>
      <p:sp>
        <p:nvSpPr>
          <p:cNvPr id="63" name="SK-9-text-62"/>
          <p:cNvSpPr/>
          <p:nvPr/>
        </p:nvSpPr>
        <p:spPr>
          <a:xfrm>
            <a:off x="6858000" y="3819525"/>
            <a:ext cx="53340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Excessive CNS depression; caution pre-operatively</a:t>
            </a:r>
            <a:endParaRPr lang="en-US" sz="1200" dirty="0"/>
          </a:p>
        </p:txBody>
      </p:sp>
      <p:sp>
        <p:nvSpPr>
          <p:cNvPr id="64" name="SK-9-text-63"/>
          <p:cNvSpPr/>
          <p:nvPr/>
        </p:nvSpPr>
        <p:spPr>
          <a:xfrm>
            <a:off x="571500" y="4242346"/>
            <a:ext cx="178816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5A27"/>
                </a:solidFill>
              </a:rPr>
              <a:t>Black Cohosh</a:t>
            </a:r>
            <a:endParaRPr lang="en-US" sz="1200" dirty="0"/>
          </a:p>
        </p:txBody>
      </p:sp>
      <p:sp>
        <p:nvSpPr>
          <p:cNvPr id="65" name="SK-9-text-64"/>
          <p:cNvSpPr/>
          <p:nvPr/>
        </p:nvSpPr>
        <p:spPr>
          <a:xfrm>
            <a:off x="2628900" y="4242346"/>
            <a:ext cx="4659321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Tamoxifen, Hepatotoxic drugs</a:t>
            </a:r>
            <a:endParaRPr lang="en-US" sz="1200" dirty="0"/>
          </a:p>
        </p:txBody>
      </p:sp>
      <p:sp>
        <p:nvSpPr>
          <p:cNvPr id="66" name="SK-9-text-65"/>
          <p:cNvSpPr/>
          <p:nvPr/>
        </p:nvSpPr>
        <p:spPr>
          <a:xfrm>
            <a:off x="6858000" y="4242346"/>
            <a:ext cx="53340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Hepatotoxicity risk; potential oestrogenic interaction</a:t>
            </a:r>
            <a:endParaRPr lang="en-US" sz="1200" dirty="0"/>
          </a:p>
        </p:txBody>
      </p:sp>
      <p:sp>
        <p:nvSpPr>
          <p:cNvPr id="67" name="SK-9-text-66"/>
          <p:cNvSpPr/>
          <p:nvPr/>
        </p:nvSpPr>
        <p:spPr>
          <a:xfrm>
            <a:off x="571500" y="4665166"/>
            <a:ext cx="1676400" cy="6590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5A27"/>
                </a:solidFill>
              </a:rPr>
              <a:t>Kava Kava</a:t>
            </a:r>
            <a:endParaRPr lang="en-US" sz="1200" dirty="0"/>
          </a:p>
        </p:txBody>
      </p:sp>
      <p:sp>
        <p:nvSpPr>
          <p:cNvPr id="68" name="SK-9-text-67"/>
          <p:cNvSpPr/>
          <p:nvPr/>
        </p:nvSpPr>
        <p:spPr>
          <a:xfrm>
            <a:off x="2628900" y="4665166"/>
            <a:ext cx="3848100" cy="6590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—</a:t>
            </a:r>
            <a:endParaRPr lang="en-US" sz="1200" dirty="0"/>
          </a:p>
        </p:txBody>
      </p:sp>
      <p:sp>
        <p:nvSpPr>
          <p:cNvPr id="69" name="SK-9-text-68"/>
          <p:cNvSpPr/>
          <p:nvPr/>
        </p:nvSpPr>
        <p:spPr>
          <a:xfrm>
            <a:off x="6934200" y="4779466"/>
            <a:ext cx="1391094" cy="1980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FFFFFF"/>
                </a:solidFill>
                <a:highlight>
                  <a:srgbClr val="C0392B"/>
                </a:highlight>
              </a:rPr>
              <a:t>BANNED IN UK</a:t>
            </a:r>
            <a:endParaRPr lang="en-US" sz="900" dirty="0"/>
          </a:p>
        </p:txBody>
      </p:sp>
      <p:sp>
        <p:nvSpPr>
          <p:cNvPr id="70" name="SK-9-text-69"/>
          <p:cNvSpPr/>
          <p:nvPr/>
        </p:nvSpPr>
        <p:spPr>
          <a:xfrm>
            <a:off x="7842349" y="4788991"/>
            <a:ext cx="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
</a:t>
            </a:r>
            <a:endParaRPr lang="en-US" sz="1200" dirty="0"/>
          </a:p>
        </p:txBody>
      </p:sp>
      <p:sp>
        <p:nvSpPr>
          <p:cNvPr id="71" name="SK-9-text-70"/>
          <p:cNvSpPr/>
          <p:nvPr/>
        </p:nvSpPr>
        <p:spPr>
          <a:xfrm>
            <a:off x="6858000" y="5025182"/>
            <a:ext cx="53340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C0392B"/>
                </a:solidFill>
              </a:rPr>
              <a:t>Severe hepatotoxicity and risk of liver failure</a:t>
            </a:r>
            <a:endParaRPr lang="en-US" sz="1200" dirty="0"/>
          </a:p>
        </p:txBody>
      </p:sp>
      <p:sp>
        <p:nvSpPr>
          <p:cNvPr id="72" name="SK-9-text-71"/>
          <p:cNvSpPr/>
          <p:nvPr/>
        </p:nvSpPr>
        <p:spPr>
          <a:xfrm>
            <a:off x="571500" y="5324177"/>
            <a:ext cx="16764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5A27"/>
                </a:solidFill>
              </a:rPr>
              <a:t>Feverfew</a:t>
            </a:r>
            <a:endParaRPr lang="en-US" sz="1200" dirty="0"/>
          </a:p>
        </p:txBody>
      </p:sp>
      <p:sp>
        <p:nvSpPr>
          <p:cNvPr id="73" name="SK-9-text-72"/>
          <p:cNvSpPr/>
          <p:nvPr/>
        </p:nvSpPr>
        <p:spPr>
          <a:xfrm>
            <a:off x="2628900" y="5324177"/>
            <a:ext cx="38481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Warfarin, NSAIDs</a:t>
            </a:r>
            <a:endParaRPr lang="en-US" sz="1200" dirty="0"/>
          </a:p>
        </p:txBody>
      </p:sp>
      <p:sp>
        <p:nvSpPr>
          <p:cNvPr id="74" name="SK-9-text-73"/>
          <p:cNvSpPr/>
          <p:nvPr/>
        </p:nvSpPr>
        <p:spPr>
          <a:xfrm>
            <a:off x="6858000" y="5324177"/>
            <a:ext cx="53340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Bleeding risk; rebound headache on sudden cessation</a:t>
            </a:r>
            <a:endParaRPr lang="en-US" sz="1200" dirty="0"/>
          </a:p>
        </p:txBody>
      </p:sp>
      <p:sp>
        <p:nvSpPr>
          <p:cNvPr id="75" name="SK-9-text-74"/>
          <p:cNvSpPr/>
          <p:nvPr/>
        </p:nvSpPr>
        <p:spPr>
          <a:xfrm>
            <a:off x="571500" y="5746998"/>
            <a:ext cx="16764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5A27"/>
                </a:solidFill>
              </a:rPr>
              <a:t>Ginseng</a:t>
            </a:r>
            <a:endParaRPr lang="en-US" sz="1200" dirty="0"/>
          </a:p>
        </p:txBody>
      </p:sp>
      <p:sp>
        <p:nvSpPr>
          <p:cNvPr id="76" name="SK-9-text-75"/>
          <p:cNvSpPr/>
          <p:nvPr/>
        </p:nvSpPr>
        <p:spPr>
          <a:xfrm>
            <a:off x="2628900" y="5746998"/>
            <a:ext cx="5158534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Warfarin, MAOIs, Hypoglycaemics</a:t>
            </a:r>
            <a:endParaRPr lang="en-US" sz="1200" dirty="0"/>
          </a:p>
        </p:txBody>
      </p:sp>
      <p:sp>
        <p:nvSpPr>
          <p:cNvPr id="77" name="SK-9-text-76"/>
          <p:cNvSpPr/>
          <p:nvPr/>
        </p:nvSpPr>
        <p:spPr>
          <a:xfrm>
            <a:off x="6858000" y="5746998"/>
            <a:ext cx="5334000" cy="4228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Bleeding risk; hypertensive crisis; severe hypoglycaemia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" y="95250"/>
            <a:ext cx="11811000" cy="76959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055340"/>
            <a:ext cx="5572125" cy="1711970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573113"/>
            <a:ext cx="228600" cy="171450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2957810"/>
            <a:ext cx="5572125" cy="171197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475583"/>
            <a:ext cx="228600" cy="17145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4860280"/>
            <a:ext cx="5572125" cy="1711970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5378053"/>
            <a:ext cx="228600" cy="171450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1055340"/>
            <a:ext cx="5572125" cy="2381250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3627090"/>
            <a:ext cx="5572125" cy="938213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3968055"/>
            <a:ext cx="381000" cy="304800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4755803"/>
            <a:ext cx="5572125" cy="1816447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4979640"/>
            <a:ext cx="238125" cy="190500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5599658"/>
            <a:ext cx="119063" cy="99120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5843439"/>
            <a:ext cx="119063" cy="99120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6087219"/>
            <a:ext cx="119063" cy="99120"/>
          </a:xfrm>
          <a:prstGeom prst="rect">
            <a:avLst/>
          </a:prstGeom>
        </p:spPr>
      </p:pic>
      <p:sp>
        <p:nvSpPr>
          <p:cNvPr id="19" name="SK-10-text-18"/>
          <p:cNvSpPr/>
          <p:nvPr/>
        </p:nvSpPr>
        <p:spPr>
          <a:xfrm>
            <a:off x="476250" y="238125"/>
            <a:ext cx="112395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D5A27"/>
                </a:solidFill>
              </a:rPr>
              <a:t>Safety Concerns and Adverse Effects</a:t>
            </a:r>
            <a:endParaRPr lang="en-US" sz="1800" dirty="0"/>
          </a:p>
        </p:txBody>
      </p:sp>
      <p:sp>
        <p:nvSpPr>
          <p:cNvPr id="20" name="SK-10-text-19"/>
          <p:cNvSpPr/>
          <p:nvPr/>
        </p:nvSpPr>
        <p:spPr>
          <a:xfrm>
            <a:off x="476250" y="550515"/>
            <a:ext cx="11239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21" name="SK-10-text-20"/>
          <p:cNvSpPr/>
          <p:nvPr/>
        </p:nvSpPr>
        <p:spPr>
          <a:xfrm>
            <a:off x="914400" y="1530251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Interactions &amp; Quality</a:t>
            </a:r>
            <a:endParaRPr lang="en-US" sz="1350" dirty="0"/>
          </a:p>
        </p:txBody>
      </p:sp>
      <p:sp>
        <p:nvSpPr>
          <p:cNvPr id="22" name="SK-10-text-21"/>
          <p:cNvSpPr/>
          <p:nvPr/>
        </p:nvSpPr>
        <p:spPr>
          <a:xfrm>
            <a:off x="571500" y="1863626"/>
            <a:ext cx="519112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St John's Wort is a potent </a:t>
            </a:r>
            <a:r>
              <a:rPr lang="en-US" sz="1125" b="1" u="sng" dirty="0">
                <a:solidFill>
                  <a:srgbClr val="2C3E50"/>
                </a:solidFill>
              </a:rPr>
              <a:t>CYP450 inducer</a:t>
            </a:r>
            <a:r>
              <a:rPr lang="en-US" sz="1125" dirty="0">
                <a:solidFill>
                  <a:srgbClr val="2C3E50"/>
                </a:solidFill>
              </a:rPr>
              <a:t>. Unregulated OTC products vary significantly in quality; always advise patients to look for the </a:t>
            </a:r>
            <a:r>
              <a:rPr lang="en-US" sz="1125" b="1" u="sng" dirty="0">
                <a:solidFill>
                  <a:srgbClr val="2C3E50"/>
                </a:solidFill>
              </a:rPr>
              <a:t>THR mark</a:t>
            </a:r>
            <a:r>
              <a:rPr lang="en-US" sz="1125" dirty="0">
                <a:solidFill>
                  <a:srgbClr val="2C3E50"/>
                </a:solidFill>
              </a:rPr>
              <a:t>.</a:t>
            </a:r>
            <a:endParaRPr lang="en-US" sz="1125" dirty="0"/>
          </a:p>
        </p:txBody>
      </p:sp>
      <p:sp>
        <p:nvSpPr>
          <p:cNvPr id="23" name="SK-10-text-22"/>
          <p:cNvSpPr/>
          <p:nvPr/>
        </p:nvSpPr>
        <p:spPr>
          <a:xfrm>
            <a:off x="914400" y="3432721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Adulteration &amp; Toxicity</a:t>
            </a:r>
            <a:endParaRPr lang="en-US" sz="1350" dirty="0"/>
          </a:p>
        </p:txBody>
      </p:sp>
      <p:sp>
        <p:nvSpPr>
          <p:cNvPr id="24" name="SK-10-text-23"/>
          <p:cNvSpPr/>
          <p:nvPr/>
        </p:nvSpPr>
        <p:spPr>
          <a:xfrm>
            <a:off x="571500" y="3766096"/>
            <a:ext cx="519112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Risk of contamination with heavy metals (especially in imported products) or illegal adulteration with steroids and prescription medications.</a:t>
            </a:r>
            <a:endParaRPr lang="en-US" sz="1125" dirty="0"/>
          </a:p>
        </p:txBody>
      </p:sp>
      <p:sp>
        <p:nvSpPr>
          <p:cNvPr id="25" name="SK-10-text-24"/>
          <p:cNvSpPr/>
          <p:nvPr/>
        </p:nvSpPr>
        <p:spPr>
          <a:xfrm>
            <a:off x="914400" y="5335191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Identification &amp; Allergies</a:t>
            </a:r>
            <a:endParaRPr lang="en-US" sz="1350" dirty="0"/>
          </a:p>
        </p:txBody>
      </p:sp>
      <p:sp>
        <p:nvSpPr>
          <p:cNvPr id="26" name="SK-10-text-25"/>
          <p:cNvSpPr/>
          <p:nvPr/>
        </p:nvSpPr>
        <p:spPr>
          <a:xfrm>
            <a:off x="571500" y="5668566"/>
            <a:ext cx="519112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Wild harvesting errors can be fatal (e.g., Hemlock). Caution with </a:t>
            </a:r>
            <a:r>
              <a:rPr lang="en-US" sz="1125" b="1" u="sng" dirty="0">
                <a:solidFill>
                  <a:srgbClr val="2C3E50"/>
                </a:solidFill>
              </a:rPr>
              <a:t>Asteraceae</a:t>
            </a:r>
            <a:r>
              <a:rPr lang="en-US" sz="1125" dirty="0">
                <a:solidFill>
                  <a:srgbClr val="2C3E50"/>
                </a:solidFill>
              </a:rPr>
              <a:t> family plants (Chamomile, Echinacea) in patients with ragweed allergies.</a:t>
            </a:r>
            <a:endParaRPr lang="en-US" sz="1125" dirty="0"/>
          </a:p>
        </p:txBody>
      </p:sp>
      <p:sp>
        <p:nvSpPr>
          <p:cNvPr id="27" name="SK-10-text-26"/>
          <p:cNvSpPr/>
          <p:nvPr/>
        </p:nvSpPr>
        <p:spPr>
          <a:xfrm>
            <a:off x="7000875" y="3769965"/>
            <a:ext cx="461962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FFFFFF"/>
                </a:solidFill>
              </a:rPr>
              <a:t>Pre-Surgery Protocol</a:t>
            </a:r>
            <a:endParaRPr lang="en-US" sz="1275" dirty="0"/>
          </a:p>
        </p:txBody>
      </p:sp>
      <p:sp>
        <p:nvSpPr>
          <p:cNvPr id="28" name="SK-10-text-27"/>
          <p:cNvSpPr/>
          <p:nvPr/>
        </p:nvSpPr>
        <p:spPr>
          <a:xfrm>
            <a:off x="7000875" y="4050953"/>
            <a:ext cx="4619625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FFFFFF">
                    <a:alpha val="90000"/>
                  </a:srgbClr>
                </a:solidFill>
              </a:rPr>
              <a:t>Stop ALL herbal medicines at least </a:t>
            </a:r>
            <a:r>
              <a:rPr lang="en-US" sz="975" b="1" u="sng" dirty="0">
                <a:solidFill>
                  <a:srgbClr val="FFFFFF">
                    <a:alpha val="90000"/>
                  </a:srgbClr>
                </a:solidFill>
              </a:rPr>
              <a:t>2 weeks</a:t>
            </a:r>
            <a:r>
              <a:rPr lang="en-US" sz="975" dirty="0">
                <a:solidFill>
                  <a:srgbClr val="FFFFFF">
                    <a:alpha val="90000"/>
                  </a:srgbClr>
                </a:solidFill>
              </a:rPr>
              <a:t> before elective surgery to avoid anaesthetic interactions and bleeding risks.</a:t>
            </a:r>
            <a:endParaRPr lang="en-US" sz="975" dirty="0"/>
          </a:p>
        </p:txBody>
      </p:sp>
      <p:sp>
        <p:nvSpPr>
          <p:cNvPr id="29" name="SK-10-text-28"/>
          <p:cNvSpPr/>
          <p:nvPr/>
        </p:nvSpPr>
        <p:spPr>
          <a:xfrm>
            <a:off x="6781800" y="4946303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RED FLAG: HEPATOTOXICITY</a:t>
            </a:r>
            <a:endParaRPr lang="en-US" sz="1350" dirty="0"/>
          </a:p>
        </p:txBody>
      </p:sp>
      <p:sp>
        <p:nvSpPr>
          <p:cNvPr id="30" name="SK-10-text-29"/>
          <p:cNvSpPr/>
          <p:nvPr/>
        </p:nvSpPr>
        <p:spPr>
          <a:xfrm>
            <a:off x="6429375" y="5298728"/>
            <a:ext cx="5191125" cy="9370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Black Cohosh and Kava Kava are associated with severe liver damage. Monitor for: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90500"/>
            <a:ext cx="11430000" cy="769590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150590"/>
            <a:ext cx="6686550" cy="396240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150590"/>
            <a:ext cx="1885950" cy="495300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6950" y="1150590"/>
            <a:ext cx="2716709" cy="495300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3659" y="1150590"/>
            <a:ext cx="2083891" cy="495300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1645890"/>
            <a:ext cx="1885950" cy="495300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66950" y="1645890"/>
            <a:ext cx="2716709" cy="495300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83659" y="1645890"/>
            <a:ext cx="2083891" cy="495300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2141190"/>
            <a:ext cx="1885950" cy="495300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66950" y="2141190"/>
            <a:ext cx="2716709" cy="495300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3659" y="2141190"/>
            <a:ext cx="2083891" cy="495300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2636490"/>
            <a:ext cx="1885950" cy="495300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66950" y="2636490"/>
            <a:ext cx="2716709" cy="495300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83659" y="2636490"/>
            <a:ext cx="2083891" cy="495300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3131790"/>
            <a:ext cx="1885950" cy="495300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66950" y="3131790"/>
            <a:ext cx="2716709" cy="495300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83659" y="3131790"/>
            <a:ext cx="2083891" cy="495300"/>
          </a:xfrm>
          <a:prstGeom prst="rect">
            <a:avLst/>
          </a:prstGeom>
        </p:spPr>
      </p:pic>
      <p:pic>
        <p:nvPicPr>
          <p:cNvPr id="21" name="SK-11-img-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3627090"/>
            <a:ext cx="1885950" cy="495300"/>
          </a:xfrm>
          <a:prstGeom prst="rect">
            <a:avLst/>
          </a:prstGeom>
        </p:spPr>
      </p:pic>
      <p:pic>
        <p:nvPicPr>
          <p:cNvPr id="22" name="SK-11-img-2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66950" y="3627090"/>
            <a:ext cx="2716709" cy="495300"/>
          </a:xfrm>
          <a:prstGeom prst="rect">
            <a:avLst/>
          </a:prstGeom>
        </p:spPr>
      </p:pic>
      <p:pic>
        <p:nvPicPr>
          <p:cNvPr id="23" name="SK-11-img-2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83659" y="3627090"/>
            <a:ext cx="2083891" cy="495300"/>
          </a:xfrm>
          <a:prstGeom prst="rect">
            <a:avLst/>
          </a:prstGeom>
        </p:spPr>
      </p:pic>
      <p:pic>
        <p:nvPicPr>
          <p:cNvPr id="24" name="SK-11-img-2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4122390"/>
            <a:ext cx="1885950" cy="495300"/>
          </a:xfrm>
          <a:prstGeom prst="rect">
            <a:avLst/>
          </a:prstGeom>
        </p:spPr>
      </p:pic>
      <p:pic>
        <p:nvPicPr>
          <p:cNvPr id="25" name="SK-11-img-2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66950" y="4122390"/>
            <a:ext cx="2716709" cy="495300"/>
          </a:xfrm>
          <a:prstGeom prst="rect">
            <a:avLst/>
          </a:prstGeom>
        </p:spPr>
      </p:pic>
      <p:pic>
        <p:nvPicPr>
          <p:cNvPr id="26" name="SK-11-img-2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83659" y="4122390"/>
            <a:ext cx="2083891" cy="495300"/>
          </a:xfrm>
          <a:prstGeom prst="rect">
            <a:avLst/>
          </a:prstGeom>
        </p:spPr>
      </p:pic>
      <p:pic>
        <p:nvPicPr>
          <p:cNvPr id="27" name="SK-11-img-2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53300" y="1150590"/>
            <a:ext cx="4457700" cy="2486025"/>
          </a:xfrm>
          <a:prstGeom prst="rect">
            <a:avLst/>
          </a:prstGeom>
        </p:spPr>
      </p:pic>
      <p:pic>
        <p:nvPicPr>
          <p:cNvPr id="28" name="SK-11-img-2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43800" y="1382018"/>
            <a:ext cx="214313" cy="175320"/>
          </a:xfrm>
          <a:prstGeom prst="rect">
            <a:avLst/>
          </a:prstGeom>
        </p:spPr>
      </p:pic>
      <p:pic>
        <p:nvPicPr>
          <p:cNvPr id="29" name="SK-11-img-2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43800" y="1760190"/>
            <a:ext cx="178594" cy="178594"/>
          </a:xfrm>
          <a:prstGeom prst="rect">
            <a:avLst/>
          </a:prstGeom>
        </p:spPr>
      </p:pic>
      <p:pic>
        <p:nvPicPr>
          <p:cNvPr id="30" name="SK-11-img-2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543800" y="2255490"/>
            <a:ext cx="178594" cy="208359"/>
          </a:xfrm>
          <a:prstGeom prst="rect">
            <a:avLst/>
          </a:prstGeom>
        </p:spPr>
      </p:pic>
      <p:pic>
        <p:nvPicPr>
          <p:cNvPr id="31" name="SK-11-img-3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43800" y="2750790"/>
            <a:ext cx="178594" cy="156270"/>
          </a:xfrm>
          <a:prstGeom prst="rect">
            <a:avLst/>
          </a:prstGeom>
        </p:spPr>
      </p:pic>
      <p:pic>
        <p:nvPicPr>
          <p:cNvPr id="32" name="SK-11-img-3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353300" y="3827115"/>
            <a:ext cx="4457700" cy="2445097"/>
          </a:xfrm>
          <a:prstGeom prst="rect">
            <a:avLst/>
          </a:prstGeom>
        </p:spPr>
      </p:pic>
      <p:pic>
        <p:nvPicPr>
          <p:cNvPr id="33" name="SK-11-img-3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43800" y="4058543"/>
            <a:ext cx="214313" cy="175320"/>
          </a:xfrm>
          <a:prstGeom prst="rect">
            <a:avLst/>
          </a:prstGeom>
        </p:spPr>
      </p:pic>
      <p:sp>
        <p:nvSpPr>
          <p:cNvPr id="34" name="SK-11-text-33"/>
          <p:cNvSpPr/>
          <p:nvPr/>
        </p:nvSpPr>
        <p:spPr>
          <a:xfrm>
            <a:off x="666750" y="333375"/>
            <a:ext cx="108585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D5A27"/>
                </a:solidFill>
              </a:rPr>
              <a:t>Clinical Evidence and Peppermint Oil</a:t>
            </a:r>
            <a:endParaRPr lang="en-US" sz="1800" dirty="0"/>
          </a:p>
        </p:txBody>
      </p:sp>
      <p:sp>
        <p:nvSpPr>
          <p:cNvPr id="35" name="SK-11-text-34"/>
          <p:cNvSpPr/>
          <p:nvPr/>
        </p:nvSpPr>
        <p:spPr>
          <a:xfrm>
            <a:off x="666750" y="64576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36" name="SK-11-text-35"/>
          <p:cNvSpPr/>
          <p:nvPr/>
        </p:nvSpPr>
        <p:spPr>
          <a:xfrm>
            <a:off x="552450" y="1150590"/>
            <a:ext cx="2244436" cy="495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Herbal Medicine</a:t>
            </a:r>
            <a:endParaRPr lang="en-US" sz="1200" dirty="0"/>
          </a:p>
        </p:txBody>
      </p:sp>
      <p:sp>
        <p:nvSpPr>
          <p:cNvPr id="37" name="SK-11-text-36"/>
          <p:cNvSpPr/>
          <p:nvPr/>
        </p:nvSpPr>
        <p:spPr>
          <a:xfrm>
            <a:off x="2438400" y="1150590"/>
            <a:ext cx="3515536" cy="495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Indication / Condition</a:t>
            </a:r>
            <a:endParaRPr lang="en-US" sz="1200" dirty="0"/>
          </a:p>
        </p:txBody>
      </p:sp>
      <p:sp>
        <p:nvSpPr>
          <p:cNvPr id="38" name="SK-11-text-37"/>
          <p:cNvSpPr/>
          <p:nvPr/>
        </p:nvSpPr>
        <p:spPr>
          <a:xfrm>
            <a:off x="5155109" y="1150590"/>
            <a:ext cx="2139025" cy="495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Evidence Level</a:t>
            </a:r>
            <a:endParaRPr lang="en-US" sz="1200" dirty="0"/>
          </a:p>
        </p:txBody>
      </p:sp>
      <p:sp>
        <p:nvSpPr>
          <p:cNvPr id="39" name="SK-11-text-38"/>
          <p:cNvSpPr/>
          <p:nvPr/>
        </p:nvSpPr>
        <p:spPr>
          <a:xfrm>
            <a:off x="552450" y="1805434"/>
            <a:ext cx="24003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St John's Wort</a:t>
            </a:r>
            <a:endParaRPr lang="en-US" sz="1125" dirty="0"/>
          </a:p>
        </p:txBody>
      </p:sp>
      <p:sp>
        <p:nvSpPr>
          <p:cNvPr id="40" name="SK-11-text-39"/>
          <p:cNvSpPr/>
          <p:nvPr/>
        </p:nvSpPr>
        <p:spPr>
          <a:xfrm>
            <a:off x="2438400" y="1645890"/>
            <a:ext cx="3595434" cy="495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Mild–moderate depression</a:t>
            </a:r>
            <a:endParaRPr lang="en-US" sz="1125" dirty="0"/>
          </a:p>
        </p:txBody>
      </p:sp>
      <p:sp>
        <p:nvSpPr>
          <p:cNvPr id="41" name="SK-11-text-40"/>
          <p:cNvSpPr/>
          <p:nvPr/>
        </p:nvSpPr>
        <p:spPr>
          <a:xfrm>
            <a:off x="5259884" y="1760190"/>
            <a:ext cx="176206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D5A27"/>
                </a:solidFill>
                <a:highlight>
                  <a:srgbClr val="E9F5E6"/>
                </a:highlight>
              </a:rPr>
              <a:t>GOOD (COCHRANE)</a:t>
            </a:r>
            <a:endParaRPr lang="en-US" sz="900" dirty="0"/>
          </a:p>
        </p:txBody>
      </p:sp>
      <p:sp>
        <p:nvSpPr>
          <p:cNvPr id="42" name="SK-11-text-41"/>
          <p:cNvSpPr/>
          <p:nvPr/>
        </p:nvSpPr>
        <p:spPr>
          <a:xfrm>
            <a:off x="552450" y="2300734"/>
            <a:ext cx="13716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Valerian</a:t>
            </a:r>
            <a:endParaRPr lang="en-US" sz="1125" dirty="0"/>
          </a:p>
        </p:txBody>
      </p:sp>
      <p:sp>
        <p:nvSpPr>
          <p:cNvPr id="43" name="SK-11-text-42"/>
          <p:cNvSpPr/>
          <p:nvPr/>
        </p:nvSpPr>
        <p:spPr>
          <a:xfrm>
            <a:off x="2438400" y="2141190"/>
            <a:ext cx="3595434" cy="495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Insomnia / Sleep quality</a:t>
            </a:r>
            <a:endParaRPr lang="en-US" sz="1125" dirty="0"/>
          </a:p>
        </p:txBody>
      </p:sp>
      <p:sp>
        <p:nvSpPr>
          <p:cNvPr id="44" name="SK-11-text-43"/>
          <p:cNvSpPr/>
          <p:nvPr/>
        </p:nvSpPr>
        <p:spPr>
          <a:xfrm>
            <a:off x="5259884" y="2255490"/>
            <a:ext cx="852846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B08900"/>
                </a:solidFill>
                <a:highlight>
                  <a:srgbClr val="FFF9E6"/>
                </a:highlight>
              </a:rPr>
              <a:t>MODERATE</a:t>
            </a:r>
            <a:endParaRPr lang="en-US" sz="900" dirty="0"/>
          </a:p>
        </p:txBody>
      </p:sp>
      <p:sp>
        <p:nvSpPr>
          <p:cNvPr id="45" name="SK-11-text-44"/>
          <p:cNvSpPr/>
          <p:nvPr/>
        </p:nvSpPr>
        <p:spPr>
          <a:xfrm>
            <a:off x="552450" y="2796034"/>
            <a:ext cx="154305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Echinacea</a:t>
            </a:r>
            <a:endParaRPr lang="en-US" sz="1125" dirty="0"/>
          </a:p>
        </p:txBody>
      </p:sp>
      <p:sp>
        <p:nvSpPr>
          <p:cNvPr id="46" name="SK-11-text-45"/>
          <p:cNvSpPr/>
          <p:nvPr/>
        </p:nvSpPr>
        <p:spPr>
          <a:xfrm>
            <a:off x="2438400" y="2636490"/>
            <a:ext cx="3295815" cy="495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Common cold (duration)</a:t>
            </a:r>
            <a:endParaRPr lang="en-US" sz="1125" dirty="0"/>
          </a:p>
        </p:txBody>
      </p:sp>
      <p:sp>
        <p:nvSpPr>
          <p:cNvPr id="47" name="SK-11-text-46"/>
          <p:cNvSpPr/>
          <p:nvPr/>
        </p:nvSpPr>
        <p:spPr>
          <a:xfrm>
            <a:off x="5259884" y="2750790"/>
            <a:ext cx="852846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B08900"/>
                </a:solidFill>
                <a:highlight>
                  <a:srgbClr val="FFF9E6"/>
                </a:highlight>
              </a:rPr>
              <a:t>MODERATE</a:t>
            </a:r>
            <a:endParaRPr lang="en-US" sz="900" dirty="0"/>
          </a:p>
        </p:txBody>
      </p:sp>
      <p:sp>
        <p:nvSpPr>
          <p:cNvPr id="48" name="SK-11-text-47"/>
          <p:cNvSpPr/>
          <p:nvPr/>
        </p:nvSpPr>
        <p:spPr>
          <a:xfrm>
            <a:off x="552450" y="3291334"/>
            <a:ext cx="13716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Feverfew</a:t>
            </a:r>
            <a:endParaRPr lang="en-US" sz="1125" dirty="0"/>
          </a:p>
        </p:txBody>
      </p:sp>
      <p:sp>
        <p:nvSpPr>
          <p:cNvPr id="49" name="SK-11-text-48"/>
          <p:cNvSpPr/>
          <p:nvPr/>
        </p:nvSpPr>
        <p:spPr>
          <a:xfrm>
            <a:off x="2438400" y="3131790"/>
            <a:ext cx="2996195" cy="495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Migraine prophylaxis</a:t>
            </a:r>
            <a:endParaRPr lang="en-US" sz="1125" dirty="0"/>
          </a:p>
        </p:txBody>
      </p:sp>
      <p:sp>
        <p:nvSpPr>
          <p:cNvPr id="50" name="SK-11-text-49"/>
          <p:cNvSpPr/>
          <p:nvPr/>
        </p:nvSpPr>
        <p:spPr>
          <a:xfrm>
            <a:off x="5259884" y="3246090"/>
            <a:ext cx="852846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B08900"/>
                </a:solidFill>
                <a:highlight>
                  <a:srgbClr val="FFF9E6"/>
                </a:highlight>
              </a:rPr>
              <a:t>MODERATE</a:t>
            </a:r>
            <a:endParaRPr lang="en-US" sz="900" dirty="0"/>
          </a:p>
        </p:txBody>
      </p:sp>
      <p:sp>
        <p:nvSpPr>
          <p:cNvPr id="51" name="SK-11-text-50"/>
          <p:cNvSpPr/>
          <p:nvPr/>
        </p:nvSpPr>
        <p:spPr>
          <a:xfrm>
            <a:off x="552450" y="3786634"/>
            <a:ext cx="222885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Ginkgo biloba</a:t>
            </a:r>
            <a:endParaRPr lang="en-US" sz="1125" dirty="0"/>
          </a:p>
        </p:txBody>
      </p:sp>
      <p:sp>
        <p:nvSpPr>
          <p:cNvPr id="52" name="SK-11-text-51"/>
          <p:cNvSpPr/>
          <p:nvPr/>
        </p:nvSpPr>
        <p:spPr>
          <a:xfrm>
            <a:off x="2438400" y="3627090"/>
            <a:ext cx="3745244" cy="495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Intermittent claudication</a:t>
            </a:r>
            <a:endParaRPr lang="en-US" sz="1125" dirty="0"/>
          </a:p>
        </p:txBody>
      </p:sp>
      <p:sp>
        <p:nvSpPr>
          <p:cNvPr id="53" name="SK-11-text-52"/>
          <p:cNvSpPr/>
          <p:nvPr/>
        </p:nvSpPr>
        <p:spPr>
          <a:xfrm>
            <a:off x="5259884" y="3741390"/>
            <a:ext cx="852846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B08900"/>
                </a:solidFill>
                <a:highlight>
                  <a:srgbClr val="FFF9E6"/>
                </a:highlight>
              </a:rPr>
              <a:t>MODERATE</a:t>
            </a:r>
            <a:endParaRPr lang="en-US" sz="900" dirty="0"/>
          </a:p>
        </p:txBody>
      </p:sp>
      <p:sp>
        <p:nvSpPr>
          <p:cNvPr id="54" name="SK-11-text-53"/>
          <p:cNvSpPr/>
          <p:nvPr/>
        </p:nvSpPr>
        <p:spPr>
          <a:xfrm>
            <a:off x="552450" y="4281934"/>
            <a:ext cx="20574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Saw Palmetto</a:t>
            </a:r>
            <a:endParaRPr lang="en-US" sz="1125" dirty="0"/>
          </a:p>
        </p:txBody>
      </p:sp>
      <p:sp>
        <p:nvSpPr>
          <p:cNvPr id="55" name="SK-11-text-54"/>
          <p:cNvSpPr/>
          <p:nvPr/>
        </p:nvSpPr>
        <p:spPr>
          <a:xfrm>
            <a:off x="2438400" y="4122390"/>
            <a:ext cx="4194673" cy="495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Benign Prostatic Hyperplasia</a:t>
            </a:r>
            <a:endParaRPr lang="en-US" sz="1125" dirty="0"/>
          </a:p>
        </p:txBody>
      </p:sp>
      <p:sp>
        <p:nvSpPr>
          <p:cNvPr id="56" name="SK-11-text-55"/>
          <p:cNvSpPr/>
          <p:nvPr/>
        </p:nvSpPr>
        <p:spPr>
          <a:xfrm>
            <a:off x="5259884" y="4236690"/>
            <a:ext cx="176206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  <a:highlight>
                  <a:srgbClr val="FEEBEB"/>
                </a:highlight>
              </a:rPr>
              <a:t>WEAK (COCHRANE)</a:t>
            </a:r>
            <a:endParaRPr lang="en-US" sz="900" dirty="0"/>
          </a:p>
        </p:txBody>
      </p:sp>
      <p:sp>
        <p:nvSpPr>
          <p:cNvPr id="57" name="SK-11-text-56"/>
          <p:cNvSpPr/>
          <p:nvPr/>
        </p:nvSpPr>
        <p:spPr>
          <a:xfrm>
            <a:off x="552450" y="4777234"/>
            <a:ext cx="20574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Black Cohosh</a:t>
            </a:r>
            <a:endParaRPr lang="en-US" sz="1125" dirty="0"/>
          </a:p>
        </p:txBody>
      </p:sp>
      <p:sp>
        <p:nvSpPr>
          <p:cNvPr id="58" name="SK-11-text-57"/>
          <p:cNvSpPr/>
          <p:nvPr/>
        </p:nvSpPr>
        <p:spPr>
          <a:xfrm>
            <a:off x="2438400" y="4617690"/>
            <a:ext cx="2846386" cy="495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Menopausal symptoms</a:t>
            </a:r>
            <a:endParaRPr lang="en-US" sz="1125" dirty="0"/>
          </a:p>
        </p:txBody>
      </p:sp>
      <p:sp>
        <p:nvSpPr>
          <p:cNvPr id="59" name="SK-11-text-58"/>
          <p:cNvSpPr/>
          <p:nvPr/>
        </p:nvSpPr>
        <p:spPr>
          <a:xfrm>
            <a:off x="5259884" y="4731990"/>
            <a:ext cx="1996522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B08900"/>
                </a:solidFill>
                <a:highlight>
                  <a:srgbClr val="FFF9E6"/>
                </a:highlight>
              </a:rPr>
              <a:t>MOD / SAFETY RISK</a:t>
            </a:r>
            <a:endParaRPr lang="en-US" sz="900" dirty="0"/>
          </a:p>
        </p:txBody>
      </p:sp>
      <p:sp>
        <p:nvSpPr>
          <p:cNvPr id="60" name="SK-11-text-59"/>
          <p:cNvSpPr/>
          <p:nvPr/>
        </p:nvSpPr>
        <p:spPr>
          <a:xfrm>
            <a:off x="7872413" y="1341090"/>
            <a:ext cx="431958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Peppermint Oil (Mentha x piperita)</a:t>
            </a:r>
            <a:endParaRPr lang="en-US" sz="1350" dirty="0"/>
          </a:p>
        </p:txBody>
      </p:sp>
      <p:sp>
        <p:nvSpPr>
          <p:cNvPr id="61" name="SK-11-text-60"/>
          <p:cNvSpPr/>
          <p:nvPr/>
        </p:nvSpPr>
        <p:spPr>
          <a:xfrm>
            <a:off x="7817644" y="1760190"/>
            <a:ext cx="3802856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Licensed Medicines:</a:t>
            </a:r>
            <a:r>
              <a:rPr lang="en-US" sz="1125" dirty="0">
                <a:solidFill>
                  <a:srgbClr val="2C3E50"/>
                </a:solidFill>
              </a:rPr>
              <a:t> Available as enteric-coated capsules (e.g., </a:t>
            </a:r>
            <a:r>
              <a:rPr lang="en-US" sz="1125" i="1" dirty="0">
                <a:solidFill>
                  <a:srgbClr val="2C3E50"/>
                </a:solidFill>
              </a:rPr>
              <a:t>Colpermin, Mintec</a:t>
            </a:r>
            <a:r>
              <a:rPr lang="en-US" sz="1125" dirty="0">
                <a:solidFill>
                  <a:srgbClr val="2C3E50"/>
                </a:solidFill>
              </a:rPr>
              <a:t>) and listed in the BNF.</a:t>
            </a:r>
            <a:endParaRPr lang="en-US" sz="1125" dirty="0"/>
          </a:p>
        </p:txBody>
      </p:sp>
      <p:sp>
        <p:nvSpPr>
          <p:cNvPr id="62" name="SK-11-text-61"/>
          <p:cNvSpPr/>
          <p:nvPr/>
        </p:nvSpPr>
        <p:spPr>
          <a:xfrm>
            <a:off x="7817644" y="2255490"/>
            <a:ext cx="3802856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NICE Guidance (CG61):</a:t>
            </a:r>
            <a:r>
              <a:rPr lang="en-US" sz="1125" dirty="0">
                <a:solidFill>
                  <a:srgbClr val="2C3E50"/>
                </a:solidFill>
              </a:rPr>
              <a:t> Acknowledged as an effective antispasmodic for IBS symptom relief.</a:t>
            </a:r>
            <a:endParaRPr lang="en-US" sz="1125" dirty="0"/>
          </a:p>
        </p:txBody>
      </p:sp>
      <p:sp>
        <p:nvSpPr>
          <p:cNvPr id="63" name="SK-11-text-62"/>
          <p:cNvSpPr/>
          <p:nvPr/>
        </p:nvSpPr>
        <p:spPr>
          <a:xfrm>
            <a:off x="7817644" y="2750790"/>
            <a:ext cx="3802856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Mechanism:</a:t>
            </a:r>
            <a:r>
              <a:rPr lang="en-US" sz="1125" dirty="0">
                <a:solidFill>
                  <a:srgbClr val="2C3E50"/>
                </a:solidFill>
              </a:rPr>
              <a:t> Local smooth muscle relaxation in the GI tract; </a:t>
            </a:r>
            <a:r>
              <a:rPr lang="en-US" sz="1125" b="1" dirty="0">
                <a:solidFill>
                  <a:srgbClr val="2D5A27"/>
                </a:solidFill>
              </a:rPr>
              <a:t>enteric coating</a:t>
            </a:r>
            <a:r>
              <a:rPr lang="en-US" sz="1125" dirty="0">
                <a:solidFill>
                  <a:srgbClr val="2C3E50"/>
                </a:solidFill>
              </a:rPr>
              <a:t> prevents gastric release (reducing heartburn).</a:t>
            </a:r>
            <a:endParaRPr lang="en-US" sz="1125" dirty="0"/>
          </a:p>
        </p:txBody>
      </p:sp>
      <p:sp>
        <p:nvSpPr>
          <p:cNvPr id="64" name="SK-11-text-63"/>
          <p:cNvSpPr/>
          <p:nvPr/>
        </p:nvSpPr>
        <p:spPr>
          <a:xfrm>
            <a:off x="7853362" y="4017615"/>
            <a:ext cx="3086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AKT / SCA Pearl</a:t>
            </a:r>
            <a:endParaRPr lang="en-US" sz="1350" dirty="0"/>
          </a:p>
        </p:txBody>
      </p:sp>
      <p:sp>
        <p:nvSpPr>
          <p:cNvPr id="65" name="SK-11-text-64"/>
          <p:cNvSpPr/>
          <p:nvPr/>
        </p:nvSpPr>
        <p:spPr>
          <a:xfrm>
            <a:off x="7543800" y="4370040"/>
            <a:ext cx="4076700" cy="10715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Peppermint oil is unique as a </a:t>
            </a:r>
            <a:r>
              <a:rPr lang="en-US" sz="1125" b="1" dirty="0">
                <a:solidFill>
                  <a:srgbClr val="2D5A27"/>
                </a:solidFill>
              </a:rPr>
              <a:t>herbal derivative licensed for NHS prescription</a:t>
            </a:r>
            <a:r>
              <a:rPr lang="en-US" sz="1125" dirty="0">
                <a:solidFill>
                  <a:srgbClr val="2C3E50"/>
                </a:solidFill>
              </a:rPr>
              <a:t>. For AKT, remember SJW has the strongest evidence for depression but the highest interaction risk. For SCA, recommend THR-marked products or licensed peppermint oil to ensure </a:t>
            </a:r>
            <a:r>
              <a:rPr lang="en-US" sz="1125" b="1" dirty="0">
                <a:solidFill>
                  <a:srgbClr val="2D5A27"/>
                </a:solidFill>
              </a:rPr>
              <a:t>standardised quality</a:t>
            </a:r>
            <a:r>
              <a:rPr lang="en-US" sz="1125" dirty="0">
                <a:solidFill>
                  <a:srgbClr val="2C3E50"/>
                </a:solidFill>
              </a:rPr>
              <a:t>.</a:t>
            </a:r>
            <a:endParaRPr lang="en-US" sz="1125" dirty="0"/>
          </a:p>
        </p:txBody>
      </p:sp>
      <p:sp>
        <p:nvSpPr>
          <p:cNvPr id="66" name="SK-11-text-65"/>
          <p:cNvSpPr/>
          <p:nvPr/>
        </p:nvSpPr>
        <p:spPr>
          <a:xfrm>
            <a:off x="381000" y="6557963"/>
            <a:ext cx="1143000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238"/>
              </a:lnSpc>
              <a:buNone/>
            </a:pPr>
            <a:r>
              <a:rPr lang="en-US" sz="825" dirty="0">
                <a:solidFill>
                  <a:srgbClr val="95A5A6"/>
                </a:solidFill>
              </a:rPr>
              <a:t>Verified against NICE CG61 and BNF Standards | May 2026</a:t>
            </a:r>
            <a:endParaRPr lang="en-US" sz="8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69590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55340"/>
            <a:ext cx="5572125" cy="5516910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283940"/>
            <a:ext cx="5114925" cy="352425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317278"/>
            <a:ext cx="238125" cy="190500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817340"/>
            <a:ext cx="142875" cy="131862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2331690"/>
            <a:ext cx="142875" cy="142875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2903190"/>
            <a:ext cx="5114925" cy="1143000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236690"/>
            <a:ext cx="5114925" cy="685800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8881" y="4418558"/>
            <a:ext cx="166688" cy="137220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055340"/>
            <a:ext cx="5572125" cy="5516910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7475" y="1283940"/>
            <a:ext cx="5114925" cy="352425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475" y="1317278"/>
            <a:ext cx="238125" cy="190500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1779240"/>
            <a:ext cx="5114925" cy="590550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10350" y="1960215"/>
            <a:ext cx="228600" cy="228600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2445990"/>
            <a:ext cx="5114925" cy="590550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10350" y="2626965"/>
            <a:ext cx="228600" cy="228600"/>
          </a:xfrm>
          <a:prstGeom prst="rect">
            <a:avLst/>
          </a:prstGeom>
        </p:spPr>
      </p:pic>
      <p:pic>
        <p:nvPicPr>
          <p:cNvPr id="20" name="SK-12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3112740"/>
            <a:ext cx="5114925" cy="590550"/>
          </a:xfrm>
          <a:prstGeom prst="rect">
            <a:avLst/>
          </a:prstGeom>
        </p:spPr>
      </p:pic>
      <p:pic>
        <p:nvPicPr>
          <p:cNvPr id="21" name="SK-12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10350" y="3293715"/>
            <a:ext cx="228600" cy="228600"/>
          </a:xfrm>
          <a:prstGeom prst="rect">
            <a:avLst/>
          </a:prstGeom>
        </p:spPr>
      </p:pic>
      <p:pic>
        <p:nvPicPr>
          <p:cNvPr id="22" name="SK-12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3922365"/>
            <a:ext cx="5114925" cy="323850"/>
          </a:xfrm>
          <a:prstGeom prst="rect">
            <a:avLst/>
          </a:prstGeom>
        </p:spPr>
      </p:pic>
      <p:pic>
        <p:nvPicPr>
          <p:cNvPr id="23" name="SK-12-img-22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3941415"/>
            <a:ext cx="238125" cy="190500"/>
          </a:xfrm>
          <a:prstGeom prst="rect">
            <a:avLst/>
          </a:prstGeom>
        </p:spPr>
      </p:pic>
      <p:pic>
        <p:nvPicPr>
          <p:cNvPr id="24" name="SK-12-img-23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4379565"/>
            <a:ext cx="142875" cy="114300"/>
          </a:xfrm>
          <a:prstGeom prst="rect">
            <a:avLst/>
          </a:prstGeom>
        </p:spPr>
      </p:pic>
      <p:pic>
        <p:nvPicPr>
          <p:cNvPr id="25" name="SK-12-img-24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4680496"/>
            <a:ext cx="142875" cy="122337"/>
          </a:xfrm>
          <a:prstGeom prst="rect">
            <a:avLst/>
          </a:prstGeom>
        </p:spPr>
      </p:pic>
      <p:sp>
        <p:nvSpPr>
          <p:cNvPr id="26" name="SK-12-text-25"/>
          <p:cNvSpPr/>
          <p:nvPr/>
        </p:nvSpPr>
        <p:spPr>
          <a:xfrm>
            <a:off x="666750" y="333375"/>
            <a:ext cx="108585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D5A27"/>
                </a:solidFill>
              </a:rPr>
              <a:t>GP Clinical Approach and History Taking</a:t>
            </a:r>
            <a:endParaRPr lang="en-US" sz="1800" dirty="0"/>
          </a:p>
        </p:txBody>
      </p:sp>
      <p:sp>
        <p:nvSpPr>
          <p:cNvPr id="27" name="SK-12-text-26"/>
          <p:cNvSpPr/>
          <p:nvPr/>
        </p:nvSpPr>
        <p:spPr>
          <a:xfrm>
            <a:off x="666750" y="64576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28" name="SK-12-text-27"/>
          <p:cNvSpPr/>
          <p:nvPr/>
        </p:nvSpPr>
        <p:spPr>
          <a:xfrm>
            <a:off x="962025" y="1283940"/>
            <a:ext cx="57607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The Consultation (SCA Focus)</a:t>
            </a:r>
            <a:endParaRPr lang="en-US" sz="1350" dirty="0"/>
          </a:p>
        </p:txBody>
      </p:sp>
      <p:sp>
        <p:nvSpPr>
          <p:cNvPr id="29" name="SK-12-text-28"/>
          <p:cNvSpPr/>
          <p:nvPr/>
        </p:nvSpPr>
        <p:spPr>
          <a:xfrm>
            <a:off x="847725" y="1779240"/>
            <a:ext cx="4876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Be Non-Judgemental:</a:t>
            </a:r>
            <a:r>
              <a:rPr lang="en-US" sz="1125" dirty="0">
                <a:solidFill>
                  <a:srgbClr val="2C3E50"/>
                </a:solidFill>
              </a:rPr>
              <a:t> Patients often fear "disapproval" and may hide supplement use.</a:t>
            </a:r>
            <a:endParaRPr lang="en-US" sz="1125" dirty="0"/>
          </a:p>
        </p:txBody>
      </p:sp>
      <p:sp>
        <p:nvSpPr>
          <p:cNvPr id="30" name="SK-12-text-29"/>
          <p:cNvSpPr/>
          <p:nvPr/>
        </p:nvSpPr>
        <p:spPr>
          <a:xfrm>
            <a:off x="847725" y="2293590"/>
            <a:ext cx="4876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Essential History:</a:t>
            </a:r>
            <a:r>
              <a:rPr lang="en-US" sz="1125" dirty="0">
                <a:solidFill>
                  <a:srgbClr val="2C3E50"/>
                </a:solidFill>
              </a:rPr>
              <a:t> This is a standard part of any medication history, not an optional extra.</a:t>
            </a:r>
            <a:endParaRPr lang="en-US" sz="1125" dirty="0"/>
          </a:p>
        </p:txBody>
      </p:sp>
      <p:sp>
        <p:nvSpPr>
          <p:cNvPr id="31" name="SK-12-text-30"/>
          <p:cNvSpPr/>
          <p:nvPr/>
        </p:nvSpPr>
        <p:spPr>
          <a:xfrm>
            <a:off x="723900" y="2903190"/>
            <a:ext cx="4886325" cy="1143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i="1" dirty="0">
                <a:solidFill>
                  <a:srgbClr val="34495E"/>
                </a:solidFill>
              </a:rPr>
              <a:t>"How to Ask" Prompts:</a:t>
            </a:r>
            <a:r>
              <a:rPr lang="en-US" sz="1200" i="1" dirty="0">
                <a:solidFill>
                  <a:srgbClr val="34495E"/>
                </a:solidFill>
              </a:rPr>
              <a:t>
• "Are you taking any herbal remedies, vitamins, or food supplements?"
• "Are you using any natural or traditional medicines alongside your prescriptions?"</a:t>
            </a:r>
            <a:endParaRPr lang="en-US" sz="1200" dirty="0"/>
          </a:p>
        </p:txBody>
      </p:sp>
      <p:sp>
        <p:nvSpPr>
          <p:cNvPr id="32" name="SK-12-text-31"/>
          <p:cNvSpPr/>
          <p:nvPr/>
        </p:nvSpPr>
        <p:spPr>
          <a:xfrm>
            <a:off x="975568" y="4236690"/>
            <a:ext cx="4463207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 Mandatory before prescribing: OCP, Warfarin, Immunosuppressants, or Anticonvulsants.</a:t>
            </a:r>
            <a:endParaRPr lang="en-US" sz="1050" dirty="0"/>
          </a:p>
        </p:txBody>
      </p:sp>
      <p:sp>
        <p:nvSpPr>
          <p:cNvPr id="33" name="SK-12-text-32"/>
          <p:cNvSpPr/>
          <p:nvPr/>
        </p:nvSpPr>
        <p:spPr>
          <a:xfrm>
            <a:off x="6819900" y="1283940"/>
            <a:ext cx="5143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Clinical Management Steps</a:t>
            </a:r>
            <a:endParaRPr lang="en-US" sz="1350" dirty="0"/>
          </a:p>
        </p:txBody>
      </p:sp>
      <p:sp>
        <p:nvSpPr>
          <p:cNvPr id="34" name="SK-12-text-33"/>
          <p:cNvSpPr/>
          <p:nvPr/>
        </p:nvSpPr>
        <p:spPr>
          <a:xfrm>
            <a:off x="6692801" y="1960215"/>
            <a:ext cx="228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35" name="SK-12-text-34"/>
          <p:cNvSpPr/>
          <p:nvPr/>
        </p:nvSpPr>
        <p:spPr>
          <a:xfrm>
            <a:off x="6953250" y="1874490"/>
            <a:ext cx="44862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Document:</a:t>
            </a:r>
            <a:r>
              <a:rPr lang="en-US" sz="1050" dirty="0">
                <a:solidFill>
                  <a:srgbClr val="2C3E50"/>
                </a:solidFill>
              </a:rPr>
              <a:t> Record the specific herb, dose, and reason for use in the medical record.</a:t>
            </a:r>
            <a:endParaRPr lang="en-US" sz="1050" dirty="0"/>
          </a:p>
        </p:txBody>
      </p:sp>
      <p:sp>
        <p:nvSpPr>
          <p:cNvPr id="36" name="SK-12-text-35"/>
          <p:cNvSpPr/>
          <p:nvPr/>
        </p:nvSpPr>
        <p:spPr>
          <a:xfrm>
            <a:off x="6692801" y="2626965"/>
            <a:ext cx="228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37" name="SK-12-text-36"/>
          <p:cNvSpPr/>
          <p:nvPr/>
        </p:nvSpPr>
        <p:spPr>
          <a:xfrm>
            <a:off x="6953250" y="2541240"/>
            <a:ext cx="44862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Check:</a:t>
            </a:r>
            <a:r>
              <a:rPr lang="en-US" sz="1050" dirty="0">
                <a:solidFill>
                  <a:srgbClr val="2C3E50"/>
                </a:solidFill>
              </a:rPr>
              <a:t> Use the BNF or a specialist interaction checker (e.g., Stockley’s) for every herb.</a:t>
            </a:r>
            <a:endParaRPr lang="en-US" sz="1050" dirty="0"/>
          </a:p>
        </p:txBody>
      </p:sp>
      <p:sp>
        <p:nvSpPr>
          <p:cNvPr id="38" name="SK-12-text-37"/>
          <p:cNvSpPr/>
          <p:nvPr/>
        </p:nvSpPr>
        <p:spPr>
          <a:xfrm>
            <a:off x="6692801" y="3293715"/>
            <a:ext cx="228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39" name="SK-12-text-38"/>
          <p:cNvSpPr/>
          <p:nvPr/>
        </p:nvSpPr>
        <p:spPr>
          <a:xfrm>
            <a:off x="6953250" y="3207990"/>
            <a:ext cx="44862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Explain:</a:t>
            </a:r>
            <a:r>
              <a:rPr lang="en-US" sz="1050" dirty="0">
                <a:solidFill>
                  <a:srgbClr val="2C3E50"/>
                </a:solidFill>
              </a:rPr>
              <a:t> Discuss safety concerns/interactions clearly. If safe, no action beyond documentation.</a:t>
            </a:r>
            <a:endParaRPr lang="en-US" sz="1050" dirty="0"/>
          </a:p>
        </p:txBody>
      </p:sp>
      <p:sp>
        <p:nvSpPr>
          <p:cNvPr id="40" name="SK-12-text-39"/>
          <p:cNvSpPr/>
          <p:nvPr/>
        </p:nvSpPr>
        <p:spPr>
          <a:xfrm>
            <a:off x="6819900" y="3922365"/>
            <a:ext cx="40233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5A27"/>
                </a:solidFill>
              </a:rPr>
              <a:t>Referral &amp; Shared Care</a:t>
            </a:r>
            <a:endParaRPr lang="en-US" sz="1200" dirty="0"/>
          </a:p>
        </p:txBody>
      </p:sp>
      <p:sp>
        <p:nvSpPr>
          <p:cNvPr id="41" name="SK-12-text-40"/>
          <p:cNvSpPr/>
          <p:nvPr/>
        </p:nvSpPr>
        <p:spPr>
          <a:xfrm>
            <a:off x="6705600" y="4341465"/>
            <a:ext cx="548640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Advise patients to see </a:t>
            </a:r>
            <a:r>
              <a:rPr lang="en-US" sz="1050" b="1" dirty="0">
                <a:solidFill>
                  <a:srgbClr val="2C3E50"/>
                </a:solidFill>
              </a:rPr>
              <a:t>NIMH-registered</a:t>
            </a:r>
            <a:r>
              <a:rPr lang="en-US" sz="1050" dirty="0">
                <a:solidFill>
                  <a:srgbClr val="2C3E50"/>
                </a:solidFill>
              </a:rPr>
              <a:t> herbalists for professional practice.</a:t>
            </a:r>
            <a:endParaRPr lang="en-US" sz="1050" dirty="0"/>
          </a:p>
        </p:txBody>
      </p:sp>
      <p:sp>
        <p:nvSpPr>
          <p:cNvPr id="42" name="SK-12-text-41"/>
          <p:cNvSpPr/>
          <p:nvPr/>
        </p:nvSpPr>
        <p:spPr>
          <a:xfrm>
            <a:off x="6705600" y="4642396"/>
            <a:ext cx="487680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Request that the herbalist communicates directly with the GP regarding prescriptions.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69590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55340"/>
            <a:ext cx="3714750" cy="845641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1410742"/>
            <a:ext cx="184249" cy="147340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625" y="1055340"/>
            <a:ext cx="3714750" cy="845641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500" y="1396752"/>
            <a:ext cx="219075" cy="175171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1055340"/>
            <a:ext cx="3714750" cy="845641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9125" y="1404789"/>
            <a:ext cx="199132" cy="159246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2091482"/>
            <a:ext cx="5619750" cy="3914031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281982"/>
            <a:ext cx="5238750" cy="352425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2315319"/>
            <a:ext cx="238125" cy="190500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2815382"/>
            <a:ext cx="142875" cy="452438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3420219"/>
            <a:ext cx="142875" cy="452438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025057"/>
            <a:ext cx="142875" cy="452438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629894"/>
            <a:ext cx="142875" cy="452438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0" y="2091482"/>
            <a:ext cx="5619750" cy="3914031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1750" y="2281982"/>
            <a:ext cx="5238750" cy="352425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1750" y="2315319"/>
            <a:ext cx="238125" cy="190500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1750" y="2815382"/>
            <a:ext cx="142875" cy="452438"/>
          </a:xfrm>
          <a:prstGeom prst="rect">
            <a:avLst/>
          </a:prstGeom>
        </p:spPr>
      </p:pic>
      <p:pic>
        <p:nvPicPr>
          <p:cNvPr id="22" name="SK-13-img-2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3420219"/>
            <a:ext cx="142875" cy="452438"/>
          </a:xfrm>
          <a:prstGeom prst="rect">
            <a:avLst/>
          </a:prstGeom>
        </p:spPr>
      </p:pic>
      <p:pic>
        <p:nvPicPr>
          <p:cNvPr id="23" name="SK-13-img-2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1750" y="4025057"/>
            <a:ext cx="142875" cy="452438"/>
          </a:xfrm>
          <a:prstGeom prst="rect">
            <a:avLst/>
          </a:prstGeom>
        </p:spPr>
      </p:pic>
      <p:pic>
        <p:nvPicPr>
          <p:cNvPr id="24" name="SK-13-img-2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4629894"/>
            <a:ext cx="142875" cy="452438"/>
          </a:xfrm>
          <a:prstGeom prst="rect">
            <a:avLst/>
          </a:prstGeom>
        </p:spPr>
      </p:pic>
      <p:pic>
        <p:nvPicPr>
          <p:cNvPr id="25" name="SK-13-img-2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6291263"/>
            <a:ext cx="11430000" cy="376238"/>
          </a:xfrm>
          <a:prstGeom prst="rect">
            <a:avLst/>
          </a:prstGeom>
        </p:spPr>
      </p:pic>
      <p:pic>
        <p:nvPicPr>
          <p:cNvPr id="26" name="SK-13-img-2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3875" y="6424166"/>
            <a:ext cx="154781" cy="125760"/>
          </a:xfrm>
          <a:prstGeom prst="rect">
            <a:avLst/>
          </a:prstGeom>
        </p:spPr>
      </p:pic>
      <p:sp>
        <p:nvSpPr>
          <p:cNvPr id="27" name="SK-13-text-26"/>
          <p:cNvSpPr/>
          <p:nvPr/>
        </p:nvSpPr>
        <p:spPr>
          <a:xfrm>
            <a:off x="666750" y="333375"/>
            <a:ext cx="108585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D5A27"/>
                </a:solidFill>
              </a:rPr>
              <a:t>Top Tips and Exam Pearls</a:t>
            </a:r>
            <a:endParaRPr lang="en-US" sz="1800" dirty="0"/>
          </a:p>
        </p:txBody>
      </p:sp>
      <p:sp>
        <p:nvSpPr>
          <p:cNvPr id="28" name="SK-13-text-27"/>
          <p:cNvSpPr/>
          <p:nvPr/>
        </p:nvSpPr>
        <p:spPr>
          <a:xfrm>
            <a:off x="666750" y="64576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29" name="SK-13-text-28"/>
          <p:cNvSpPr/>
          <p:nvPr/>
        </p:nvSpPr>
        <p:spPr>
          <a:xfrm>
            <a:off x="850999" y="1198215"/>
            <a:ext cx="3101876" cy="5598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St John’s Wort is the single most important herb to know—interactions are extensive and dangerous.</a:t>
            </a:r>
            <a:endParaRPr lang="en-US" sz="1050" dirty="0"/>
          </a:p>
        </p:txBody>
      </p:sp>
      <p:sp>
        <p:nvSpPr>
          <p:cNvPr id="30" name="SK-13-text-29"/>
          <p:cNvSpPr/>
          <p:nvPr/>
        </p:nvSpPr>
        <p:spPr>
          <a:xfrm>
            <a:off x="4743450" y="1291530"/>
            <a:ext cx="306705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The THR mark equals a quality standard and traditional use, NOT a proof of efficacy.</a:t>
            </a:r>
            <a:endParaRPr lang="en-US" sz="1050" dirty="0"/>
          </a:p>
        </p:txBody>
      </p:sp>
      <p:sp>
        <p:nvSpPr>
          <p:cNvPr id="31" name="SK-13-text-30"/>
          <p:cNvSpPr/>
          <p:nvPr/>
        </p:nvSpPr>
        <p:spPr>
          <a:xfrm>
            <a:off x="8581132" y="1198215"/>
            <a:ext cx="3086993" cy="5598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Stop all herbal medicines at least 2 weeks before elective surgery (bleeding/anaesthetic risk).</a:t>
            </a:r>
            <a:endParaRPr lang="en-US" sz="1050" dirty="0"/>
          </a:p>
        </p:txBody>
      </p:sp>
      <p:sp>
        <p:nvSpPr>
          <p:cNvPr id="32" name="SK-13-text-31"/>
          <p:cNvSpPr/>
          <p:nvPr/>
        </p:nvSpPr>
        <p:spPr>
          <a:xfrm>
            <a:off x="904875" y="2281982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60" dirty="0">
                <a:solidFill>
                  <a:srgbClr val="2D5A27"/>
                </a:solidFill>
              </a:rPr>
              <a:t>AKT HIGH-YIELD PEARLS</a:t>
            </a:r>
            <a:endParaRPr lang="en-US" sz="1350" dirty="0"/>
          </a:p>
        </p:txBody>
      </p:sp>
      <p:sp>
        <p:nvSpPr>
          <p:cNvPr id="33" name="SK-13-text-32"/>
          <p:cNvSpPr/>
          <p:nvPr/>
        </p:nvSpPr>
        <p:spPr>
          <a:xfrm>
            <a:off x="828675" y="2777282"/>
            <a:ext cx="4981575" cy="4905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CYP450 Inducer:</a:t>
            </a:r>
            <a:r>
              <a:rPr lang="en-US" sz="1050" dirty="0">
                <a:solidFill>
                  <a:srgbClr val="2C3E50"/>
                </a:solidFill>
              </a:rPr>
              <a:t> St John’s Wort reduces efficacy of </a:t>
            </a:r>
            <a:r>
              <a:rPr lang="en-US" sz="1050" b="1" dirty="0">
                <a:solidFill>
                  <a:srgbClr val="2C3E50"/>
                </a:solidFill>
              </a:rPr>
              <a:t>Warfarin, OCP, Ciclosporin, and HIV drugs</a:t>
            </a:r>
            <a:r>
              <a:rPr lang="en-US" sz="1050" dirty="0">
                <a:solidFill>
                  <a:srgbClr val="2C3E50"/>
                </a:solidFill>
              </a:rPr>
              <a:t>.</a:t>
            </a:r>
            <a:endParaRPr lang="en-US" sz="1050" dirty="0"/>
          </a:p>
        </p:txBody>
      </p:sp>
      <p:sp>
        <p:nvSpPr>
          <p:cNvPr id="34" name="SK-13-text-33"/>
          <p:cNvSpPr/>
          <p:nvPr/>
        </p:nvSpPr>
        <p:spPr>
          <a:xfrm>
            <a:off x="828675" y="3382119"/>
            <a:ext cx="4981575" cy="4905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C0392B"/>
                </a:solidFill>
              </a:rPr>
              <a:t>Banned Substance:</a:t>
            </a:r>
            <a:r>
              <a:rPr lang="en-US" sz="1050" dirty="0">
                <a:solidFill>
                  <a:srgbClr val="2C3E50"/>
                </a:solidFill>
              </a:rPr>
              <a:t> </a:t>
            </a:r>
            <a:r>
              <a:rPr lang="en-US" sz="1050" b="1" dirty="0">
                <a:solidFill>
                  <a:srgbClr val="2C3E50"/>
                </a:solidFill>
              </a:rPr>
              <a:t>Kava Kava</a:t>
            </a:r>
            <a:r>
              <a:rPr lang="en-US" sz="1050" dirty="0">
                <a:solidFill>
                  <a:srgbClr val="2C3E50"/>
                </a:solidFill>
              </a:rPr>
              <a:t> is banned in the UK due to severe hepatotoxicity (common AKT question).</a:t>
            </a:r>
            <a:endParaRPr lang="en-US" sz="1050" dirty="0"/>
          </a:p>
        </p:txBody>
      </p:sp>
      <p:sp>
        <p:nvSpPr>
          <p:cNvPr id="35" name="SK-13-text-34"/>
          <p:cNvSpPr/>
          <p:nvPr/>
        </p:nvSpPr>
        <p:spPr>
          <a:xfrm>
            <a:off x="828675" y="3986957"/>
            <a:ext cx="4981575" cy="4905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Licensed in UK:</a:t>
            </a:r>
            <a:r>
              <a:rPr lang="en-US" sz="1050" dirty="0">
                <a:solidFill>
                  <a:srgbClr val="2C3E50"/>
                </a:solidFill>
              </a:rPr>
              <a:t> Enteric-coated </a:t>
            </a:r>
            <a:r>
              <a:rPr lang="en-US" sz="1050" b="1" dirty="0">
                <a:solidFill>
                  <a:srgbClr val="2C3E50"/>
                </a:solidFill>
              </a:rPr>
              <a:t>Peppermint Oil</a:t>
            </a:r>
            <a:r>
              <a:rPr lang="en-US" sz="1050" dirty="0">
                <a:solidFill>
                  <a:srgbClr val="2C3E50"/>
                </a:solidFill>
              </a:rPr>
              <a:t> is listed in the BNF and NICE-recommended for IBS.</a:t>
            </a:r>
            <a:endParaRPr lang="en-US" sz="1050" dirty="0"/>
          </a:p>
        </p:txBody>
      </p:sp>
      <p:sp>
        <p:nvSpPr>
          <p:cNvPr id="36" name="SK-13-text-35"/>
          <p:cNvSpPr/>
          <p:nvPr/>
        </p:nvSpPr>
        <p:spPr>
          <a:xfrm>
            <a:off x="828675" y="4591794"/>
            <a:ext cx="4981575" cy="4905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Contraindications:</a:t>
            </a:r>
            <a:r>
              <a:rPr lang="en-US" sz="1050" dirty="0">
                <a:solidFill>
                  <a:srgbClr val="2C3E50"/>
                </a:solidFill>
              </a:rPr>
              <a:t> Echinacea should be avoided in patients with </a:t>
            </a:r>
            <a:r>
              <a:rPr lang="en-US" sz="1050" b="1" dirty="0">
                <a:solidFill>
                  <a:srgbClr val="2C3E50"/>
                </a:solidFill>
              </a:rPr>
              <a:t>Autoimmune Disease</a:t>
            </a:r>
            <a:r>
              <a:rPr lang="en-US" sz="1050" dirty="0">
                <a:solidFill>
                  <a:srgbClr val="2C3E50"/>
                </a:solidFill>
              </a:rPr>
              <a:t> or on immunosuppressants.</a:t>
            </a:r>
            <a:endParaRPr lang="en-US" sz="1050" dirty="0"/>
          </a:p>
        </p:txBody>
      </p:sp>
      <p:sp>
        <p:nvSpPr>
          <p:cNvPr id="37" name="SK-13-text-36"/>
          <p:cNvSpPr/>
          <p:nvPr/>
        </p:nvSpPr>
        <p:spPr>
          <a:xfrm>
            <a:off x="6715125" y="2281982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60" dirty="0">
                <a:solidFill>
                  <a:srgbClr val="2D5A27"/>
                </a:solidFill>
              </a:rPr>
              <a:t>SCA CONSULTATION PEARLS</a:t>
            </a:r>
            <a:endParaRPr lang="en-US" sz="1350" dirty="0"/>
          </a:p>
        </p:txBody>
      </p:sp>
      <p:sp>
        <p:nvSpPr>
          <p:cNvPr id="38" name="SK-13-text-37"/>
          <p:cNvSpPr/>
          <p:nvPr/>
        </p:nvSpPr>
        <p:spPr>
          <a:xfrm>
            <a:off x="6638925" y="2777282"/>
            <a:ext cx="4981575" cy="4905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The OCP Scenario:</a:t>
            </a:r>
            <a:r>
              <a:rPr lang="en-US" sz="1050" dirty="0">
                <a:solidFill>
                  <a:srgbClr val="2C3E50"/>
                </a:solidFill>
              </a:rPr>
              <a:t> If a patient starts St John’s Wort, advise additional contraception or to stop the herb immediately.</a:t>
            </a:r>
            <a:endParaRPr lang="en-US" sz="1050" dirty="0"/>
          </a:p>
        </p:txBody>
      </p:sp>
      <p:sp>
        <p:nvSpPr>
          <p:cNvPr id="39" name="SK-13-text-38"/>
          <p:cNvSpPr/>
          <p:nvPr/>
        </p:nvSpPr>
        <p:spPr>
          <a:xfrm>
            <a:off x="6638925" y="3382119"/>
            <a:ext cx="4981575" cy="4905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The Warfarin Scenario:</a:t>
            </a:r>
            <a:r>
              <a:rPr lang="en-US" sz="1050" dirty="0">
                <a:solidFill>
                  <a:srgbClr val="2C3E50"/>
                </a:solidFill>
              </a:rPr>
              <a:t> Garlic/Ginkgo/Ginseng increase </a:t>
            </a:r>
            <a:r>
              <a:rPr lang="en-US" sz="1050" b="1" dirty="0">
                <a:solidFill>
                  <a:srgbClr val="2C3E50"/>
                </a:solidFill>
              </a:rPr>
              <a:t>bleeding risk</a:t>
            </a:r>
            <a:r>
              <a:rPr lang="en-US" sz="1050" dirty="0">
                <a:solidFill>
                  <a:srgbClr val="2C3E50"/>
                </a:solidFill>
              </a:rPr>
              <a:t>. Plan for more frequent INR monitoring if use persists.</a:t>
            </a:r>
            <a:endParaRPr lang="en-US" sz="1050" dirty="0"/>
          </a:p>
        </p:txBody>
      </p:sp>
      <p:sp>
        <p:nvSpPr>
          <p:cNvPr id="40" name="SK-13-text-39"/>
          <p:cNvSpPr/>
          <p:nvPr/>
        </p:nvSpPr>
        <p:spPr>
          <a:xfrm>
            <a:off x="6638925" y="3986957"/>
            <a:ext cx="4981575" cy="4905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Non-Judgmental Approach:</a:t>
            </a:r>
            <a:r>
              <a:rPr lang="en-US" sz="1050" dirty="0">
                <a:solidFill>
                  <a:srgbClr val="2C3E50"/>
                </a:solidFill>
              </a:rPr>
              <a:t> Explore ICE; patients often feel embarrassed. Use: "Are you using any natural or traditional medicines?"</a:t>
            </a:r>
            <a:endParaRPr lang="en-US" sz="1050" dirty="0"/>
          </a:p>
        </p:txBody>
      </p:sp>
      <p:sp>
        <p:nvSpPr>
          <p:cNvPr id="41" name="SK-13-text-40"/>
          <p:cNvSpPr/>
          <p:nvPr/>
        </p:nvSpPr>
        <p:spPr>
          <a:xfrm>
            <a:off x="6638925" y="4591794"/>
            <a:ext cx="4981575" cy="4905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Safety Documentation:</a:t>
            </a:r>
            <a:r>
              <a:rPr lang="en-US" sz="1050" dirty="0">
                <a:solidFill>
                  <a:srgbClr val="2C3E50"/>
                </a:solidFill>
              </a:rPr>
              <a:t> Always record the herb name, dose, and your safety advice in the medical notes.</a:t>
            </a:r>
            <a:endParaRPr lang="en-US" sz="1050" dirty="0"/>
          </a:p>
        </p:txBody>
      </p:sp>
      <p:sp>
        <p:nvSpPr>
          <p:cNvPr id="42" name="SK-13-text-41"/>
          <p:cNvSpPr/>
          <p:nvPr/>
        </p:nvSpPr>
        <p:spPr>
          <a:xfrm>
            <a:off x="678656" y="6291263"/>
            <a:ext cx="11513344" cy="3762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C0392B"/>
                </a:solidFill>
              </a:rPr>
              <a:t> REMEMBER: Herbal medicine uses material doses and can cause genuine drug interactions, unlike ultra-diluted homeopathy.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69590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45840"/>
            <a:ext cx="5572125" cy="1616720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469678"/>
            <a:ext cx="238125" cy="190500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807815"/>
            <a:ext cx="190500" cy="190500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3053060"/>
            <a:ext cx="5572125" cy="1616720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276898"/>
            <a:ext cx="238125" cy="190500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615035"/>
            <a:ext cx="190500" cy="190500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4860280"/>
            <a:ext cx="5572125" cy="1616720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5084118"/>
            <a:ext cx="238125" cy="190500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5422255"/>
            <a:ext cx="190500" cy="190500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1245840"/>
            <a:ext cx="5572125" cy="1596479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1469678"/>
            <a:ext cx="238125" cy="190500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1807815"/>
            <a:ext cx="190500" cy="238125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8875" y="3032820"/>
            <a:ext cx="5572125" cy="1657350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3256657"/>
            <a:ext cx="238125" cy="190500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9375" y="3594795"/>
            <a:ext cx="190500" cy="238125"/>
          </a:xfrm>
          <a:prstGeom prst="rect">
            <a:avLst/>
          </a:prstGeom>
        </p:spPr>
      </p:pic>
      <p:pic>
        <p:nvPicPr>
          <p:cNvPr id="20" name="SK-14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9375" y="4147245"/>
            <a:ext cx="5191125" cy="352425"/>
          </a:xfrm>
          <a:prstGeom prst="rect">
            <a:avLst/>
          </a:prstGeom>
        </p:spPr>
      </p:pic>
      <p:pic>
        <p:nvPicPr>
          <p:cNvPr id="21" name="SK-14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38875" y="4880670"/>
            <a:ext cx="5572125" cy="1596479"/>
          </a:xfrm>
          <a:prstGeom prst="rect">
            <a:avLst/>
          </a:prstGeom>
        </p:spPr>
      </p:pic>
      <p:pic>
        <p:nvPicPr>
          <p:cNvPr id="22" name="SK-14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29375" y="5104507"/>
            <a:ext cx="238125" cy="190500"/>
          </a:xfrm>
          <a:prstGeom prst="rect">
            <a:avLst/>
          </a:prstGeom>
        </p:spPr>
      </p:pic>
      <p:pic>
        <p:nvPicPr>
          <p:cNvPr id="23" name="SK-14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29375" y="5442645"/>
            <a:ext cx="190500" cy="238125"/>
          </a:xfrm>
          <a:prstGeom prst="rect">
            <a:avLst/>
          </a:prstGeom>
        </p:spPr>
      </p:pic>
      <p:sp>
        <p:nvSpPr>
          <p:cNvPr id="24" name="SK-14-text-23"/>
          <p:cNvSpPr/>
          <p:nvPr/>
        </p:nvSpPr>
        <p:spPr>
          <a:xfrm>
            <a:off x="666750" y="333375"/>
            <a:ext cx="108585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D5A27"/>
                </a:solidFill>
              </a:rPr>
              <a:t>Red Flags and Common Pitfalls</a:t>
            </a:r>
            <a:endParaRPr lang="en-US" sz="1800" dirty="0"/>
          </a:p>
        </p:txBody>
      </p:sp>
      <p:sp>
        <p:nvSpPr>
          <p:cNvPr id="25" name="SK-14-text-24"/>
          <p:cNvSpPr/>
          <p:nvPr/>
        </p:nvSpPr>
        <p:spPr>
          <a:xfrm>
            <a:off x="666750" y="64576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26" name="SK-14-text-25"/>
          <p:cNvSpPr/>
          <p:nvPr/>
        </p:nvSpPr>
        <p:spPr>
          <a:xfrm>
            <a:off x="923925" y="1436340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C0392B"/>
                </a:solidFill>
              </a:rPr>
              <a:t>Critical Interaction Risks</a:t>
            </a:r>
            <a:endParaRPr lang="en-US" sz="1350" dirty="0"/>
          </a:p>
        </p:txBody>
      </p:sp>
      <p:sp>
        <p:nvSpPr>
          <p:cNvPr id="27" name="SK-14-text-26"/>
          <p:cNvSpPr/>
          <p:nvPr/>
        </p:nvSpPr>
        <p:spPr>
          <a:xfrm>
            <a:off x="762000" y="1807815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C0392B"/>
                </a:solidFill>
              </a:rPr>
              <a:t>St John's Wort</a:t>
            </a:r>
            <a:r>
              <a:rPr lang="en-US" sz="1200" dirty="0">
                <a:solidFill>
                  <a:srgbClr val="34495E"/>
                </a:solidFill>
              </a:rPr>
              <a:t> in patients on Ciclosporin/Tacrolimus (Transplant Rejection) or HIV Antiretrovirals (Treatment Failure).</a:t>
            </a:r>
            <a:endParaRPr lang="en-US" sz="1200" dirty="0"/>
          </a:p>
        </p:txBody>
      </p:sp>
      <p:sp>
        <p:nvSpPr>
          <p:cNvPr id="28" name="SK-14-text-27"/>
          <p:cNvSpPr/>
          <p:nvPr/>
        </p:nvSpPr>
        <p:spPr>
          <a:xfrm>
            <a:off x="923925" y="3243560"/>
            <a:ext cx="5143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C0392B"/>
                </a:solidFill>
              </a:rPr>
              <a:t>Hepatotoxicity &amp; Toxicity</a:t>
            </a:r>
            <a:endParaRPr lang="en-US" sz="1350" dirty="0"/>
          </a:p>
        </p:txBody>
      </p:sp>
      <p:sp>
        <p:nvSpPr>
          <p:cNvPr id="29" name="SK-14-text-28"/>
          <p:cNvSpPr/>
          <p:nvPr/>
        </p:nvSpPr>
        <p:spPr>
          <a:xfrm>
            <a:off x="762000" y="3615035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Signs of </a:t>
            </a:r>
            <a:r>
              <a:rPr lang="en-US" sz="1200" b="1" dirty="0">
                <a:solidFill>
                  <a:srgbClr val="C0392B"/>
                </a:solidFill>
              </a:rPr>
              <a:t>Liver Damage</a:t>
            </a:r>
            <a:r>
              <a:rPr lang="en-US" sz="1200" dirty="0">
                <a:solidFill>
                  <a:srgbClr val="34495E"/>
                </a:solidFill>
              </a:rPr>
              <a:t> (Jaundice, dark urine, RUQ pain) in users of Black Cohosh or Kava Kava.</a:t>
            </a:r>
            <a:endParaRPr lang="en-US" sz="1200" dirty="0"/>
          </a:p>
        </p:txBody>
      </p:sp>
      <p:sp>
        <p:nvSpPr>
          <p:cNvPr id="30" name="SK-14-text-29"/>
          <p:cNvSpPr/>
          <p:nvPr/>
        </p:nvSpPr>
        <p:spPr>
          <a:xfrm>
            <a:off x="923925" y="5050780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C0392B"/>
                </a:solidFill>
              </a:rPr>
              <a:t>Adulteration &amp; Misuse</a:t>
            </a:r>
            <a:endParaRPr lang="en-US" sz="1350" dirty="0"/>
          </a:p>
        </p:txBody>
      </p:sp>
      <p:sp>
        <p:nvSpPr>
          <p:cNvPr id="31" name="SK-14-text-30"/>
          <p:cNvSpPr/>
          <p:nvPr/>
        </p:nvSpPr>
        <p:spPr>
          <a:xfrm>
            <a:off x="762000" y="5422255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Unregulated Chinese herbs (Heavy metal risk) or self-treating serious cancer/infections instead of conventional care.</a:t>
            </a:r>
            <a:endParaRPr lang="en-US" sz="1200" dirty="0"/>
          </a:p>
        </p:txBody>
      </p:sp>
      <p:sp>
        <p:nvSpPr>
          <p:cNvPr id="32" name="SK-14-text-31"/>
          <p:cNvSpPr/>
          <p:nvPr/>
        </p:nvSpPr>
        <p:spPr>
          <a:xfrm>
            <a:off x="6781800" y="1436340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5A27"/>
                </a:solidFill>
              </a:rPr>
              <a:t>The Omission Pitfall</a:t>
            </a:r>
            <a:endParaRPr lang="en-US" sz="1350" dirty="0"/>
          </a:p>
        </p:txBody>
      </p:sp>
      <p:sp>
        <p:nvSpPr>
          <p:cNvPr id="33" name="SK-14-text-32"/>
          <p:cNvSpPr/>
          <p:nvPr/>
        </p:nvSpPr>
        <p:spPr>
          <a:xfrm>
            <a:off x="6619875" y="1807815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Failing to ask "Are you taking any herbal remedies?" during a standard medication history—it is a mandatory clinical question.</a:t>
            </a:r>
            <a:endParaRPr lang="en-US" sz="1200" dirty="0"/>
          </a:p>
        </p:txBody>
      </p:sp>
      <p:sp>
        <p:nvSpPr>
          <p:cNvPr id="34" name="SK-14-text-33"/>
          <p:cNvSpPr/>
          <p:nvPr/>
        </p:nvSpPr>
        <p:spPr>
          <a:xfrm>
            <a:off x="6781800" y="3223320"/>
            <a:ext cx="54102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5A27"/>
                </a:solidFill>
              </a:rPr>
              <a:t>The "Natural = Safe" Fallacy</a:t>
            </a:r>
            <a:endParaRPr lang="en-US" sz="1350" dirty="0"/>
          </a:p>
        </p:txBody>
      </p:sp>
      <p:sp>
        <p:nvSpPr>
          <p:cNvPr id="35" name="SK-14-text-34"/>
          <p:cNvSpPr/>
          <p:nvPr/>
        </p:nvSpPr>
        <p:spPr>
          <a:xfrm>
            <a:off x="6619875" y="3594795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Assuming herbal products are benign. Many have potent drug-herb interactions (especially SJW and the OCP).</a:t>
            </a:r>
            <a:endParaRPr lang="en-US" sz="1200" dirty="0"/>
          </a:p>
        </p:txBody>
      </p:sp>
      <p:sp>
        <p:nvSpPr>
          <p:cNvPr id="36" name="SK-14-text-35"/>
          <p:cNvSpPr/>
          <p:nvPr/>
        </p:nvSpPr>
        <p:spPr>
          <a:xfrm>
            <a:off x="6543675" y="4147245"/>
            <a:ext cx="5648325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34495E"/>
                </a:solidFill>
              </a:rPr>
              <a:t>AKT Pearl: SJW induces CYP450 3A4, reducing efficacy of contraceptives.</a:t>
            </a:r>
            <a:endParaRPr lang="en-US" sz="1050" dirty="0"/>
          </a:p>
        </p:txBody>
      </p:sp>
      <p:sp>
        <p:nvSpPr>
          <p:cNvPr id="37" name="SK-14-text-36"/>
          <p:cNvSpPr/>
          <p:nvPr/>
        </p:nvSpPr>
        <p:spPr>
          <a:xfrm>
            <a:off x="6781800" y="5071170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5A27"/>
                </a:solidFill>
              </a:rPr>
              <a:t>The Surgical Pitfall</a:t>
            </a:r>
            <a:endParaRPr lang="en-US" sz="1350" dirty="0"/>
          </a:p>
        </p:txBody>
      </p:sp>
      <p:sp>
        <p:nvSpPr>
          <p:cNvPr id="38" name="SK-14-text-37"/>
          <p:cNvSpPr/>
          <p:nvPr/>
        </p:nvSpPr>
        <p:spPr>
          <a:xfrm>
            <a:off x="6619875" y="5442645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Neglecting to advise patients to stop all herbal medicines at least </a:t>
            </a:r>
            <a:r>
              <a:rPr lang="en-US" sz="1200" b="1" dirty="0">
                <a:solidFill>
                  <a:srgbClr val="34495E"/>
                </a:solidFill>
              </a:rPr>
              <a:t>2 weeks before elective surgery</a:t>
            </a:r>
            <a:r>
              <a:rPr lang="en-US" sz="1200" dirty="0">
                <a:solidFill>
                  <a:srgbClr val="34495E"/>
                </a:solidFill>
              </a:rPr>
              <a:t> to avoid bleeding/anaesthetic risks.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52400"/>
            <a:ext cx="11430000" cy="702915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07715"/>
            <a:ext cx="5595938" cy="1552575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31553"/>
            <a:ext cx="228600" cy="190500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2750790"/>
            <a:ext cx="5595938" cy="1781175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974628"/>
            <a:ext cx="228600" cy="190500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4722465"/>
            <a:ext cx="5595938" cy="1268760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946303"/>
            <a:ext cx="228600" cy="190500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5063" y="1007715"/>
            <a:ext cx="5595938" cy="1559570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5563" y="1231553"/>
            <a:ext cx="228600" cy="190500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5063" y="2719685"/>
            <a:ext cx="5595938" cy="1559570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5563" y="2943523"/>
            <a:ext cx="228600" cy="190500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5063" y="4431655"/>
            <a:ext cx="5595938" cy="1559570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5563" y="4655493"/>
            <a:ext cx="228600" cy="190500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6219825"/>
            <a:ext cx="11430000" cy="485775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616101" y="6382196"/>
            <a:ext cx="214313" cy="175320"/>
          </a:xfrm>
          <a:prstGeom prst="rect">
            <a:avLst/>
          </a:prstGeom>
        </p:spPr>
      </p:pic>
      <p:sp>
        <p:nvSpPr>
          <p:cNvPr id="19" name="SK-15-text-18"/>
          <p:cNvSpPr/>
          <p:nvPr/>
        </p:nvSpPr>
        <p:spPr>
          <a:xfrm>
            <a:off x="666750" y="266700"/>
            <a:ext cx="108585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D5A27"/>
                </a:solidFill>
              </a:rPr>
              <a:t>Quick Recall Summary</a:t>
            </a:r>
            <a:endParaRPr lang="en-US" sz="1800" dirty="0"/>
          </a:p>
        </p:txBody>
      </p:sp>
      <p:sp>
        <p:nvSpPr>
          <p:cNvPr id="20" name="SK-15-text-19"/>
          <p:cNvSpPr/>
          <p:nvPr/>
        </p:nvSpPr>
        <p:spPr>
          <a:xfrm>
            <a:off x="666750" y="56956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666666"/>
                </a:solidFill>
              </a:rPr>
              <a:t>BRADFORD VTS | HERBAL MEDICINE IN PRIMARY CARE</a:t>
            </a:r>
            <a:endParaRPr lang="en-US" sz="900" dirty="0"/>
          </a:p>
        </p:txBody>
      </p:sp>
      <p:sp>
        <p:nvSpPr>
          <p:cNvPr id="21" name="SK-15-text-20"/>
          <p:cNvSpPr/>
          <p:nvPr/>
        </p:nvSpPr>
        <p:spPr>
          <a:xfrm>
            <a:off x="914400" y="1198215"/>
            <a:ext cx="59664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The "Big One": St John's Wort</a:t>
            </a:r>
            <a:endParaRPr lang="en-US" sz="1350" dirty="0"/>
          </a:p>
        </p:txBody>
      </p:sp>
      <p:sp>
        <p:nvSpPr>
          <p:cNvPr id="22" name="SK-15-text-21"/>
          <p:cNvSpPr/>
          <p:nvPr/>
        </p:nvSpPr>
        <p:spPr>
          <a:xfrm>
            <a:off x="762000" y="1569690"/>
            <a:ext cx="50244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Potent CYP450 inducer: Reduces levels of Warfarin, OCP, HIV drugs, and Ciclosporin.</a:t>
            </a:r>
            <a:endParaRPr lang="en-US" sz="1200" dirty="0"/>
          </a:p>
        </p:txBody>
      </p:sp>
      <p:sp>
        <p:nvSpPr>
          <p:cNvPr id="23" name="SK-15-text-22"/>
          <p:cNvSpPr/>
          <p:nvPr/>
        </p:nvSpPr>
        <p:spPr>
          <a:xfrm>
            <a:off x="762000" y="2084040"/>
            <a:ext cx="1004336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SSRIs + St John's Wort = High risk of Serotonin Syndrome.</a:t>
            </a:r>
            <a:endParaRPr lang="en-US" sz="1200" dirty="0"/>
          </a:p>
        </p:txBody>
      </p:sp>
      <p:sp>
        <p:nvSpPr>
          <p:cNvPr id="24" name="SK-15-text-23"/>
          <p:cNvSpPr/>
          <p:nvPr/>
        </p:nvSpPr>
        <p:spPr>
          <a:xfrm>
            <a:off x="914400" y="2941290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Pre-Operative Safety</a:t>
            </a:r>
            <a:endParaRPr lang="en-US" sz="1350" dirty="0"/>
          </a:p>
        </p:txBody>
      </p:sp>
      <p:sp>
        <p:nvSpPr>
          <p:cNvPr id="25" name="SK-15-text-24"/>
          <p:cNvSpPr/>
          <p:nvPr/>
        </p:nvSpPr>
        <p:spPr>
          <a:xfrm>
            <a:off x="762000" y="3312765"/>
            <a:ext cx="50244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Advise all patients to STOP herbal medicines at least 2 weeks before elective surgery.</a:t>
            </a:r>
            <a:endParaRPr lang="en-US" sz="1200" dirty="0"/>
          </a:p>
        </p:txBody>
      </p:sp>
      <p:sp>
        <p:nvSpPr>
          <p:cNvPr id="26" name="SK-15-text-25"/>
          <p:cNvSpPr/>
          <p:nvPr/>
        </p:nvSpPr>
        <p:spPr>
          <a:xfrm>
            <a:off x="762000" y="3827115"/>
            <a:ext cx="50244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Reason: Potential for bleeding (Garlic, Ginkgo) and anaesthetic interactions (Valerian).</a:t>
            </a:r>
            <a:endParaRPr lang="en-US" sz="1200" dirty="0"/>
          </a:p>
        </p:txBody>
      </p:sp>
      <p:sp>
        <p:nvSpPr>
          <p:cNvPr id="27" name="SK-15-text-26"/>
          <p:cNvSpPr/>
          <p:nvPr/>
        </p:nvSpPr>
        <p:spPr>
          <a:xfrm>
            <a:off x="914400" y="4912965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The Essential Question</a:t>
            </a:r>
            <a:endParaRPr lang="en-US" sz="1350" dirty="0"/>
          </a:p>
        </p:txBody>
      </p:sp>
      <p:sp>
        <p:nvSpPr>
          <p:cNvPr id="28" name="SK-15-text-27"/>
          <p:cNvSpPr/>
          <p:nvPr/>
        </p:nvSpPr>
        <p:spPr>
          <a:xfrm>
            <a:off x="571500" y="5284440"/>
            <a:ext cx="11620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i="1" dirty="0">
                <a:solidFill>
                  <a:srgbClr val="2D5A27"/>
                </a:solidFill>
              </a:rPr>
              <a:t>"Are you taking any herbal remedies, vitamins, or food supplements?"</a:t>
            </a:r>
            <a:endParaRPr lang="en-US" sz="1200" dirty="0"/>
          </a:p>
        </p:txBody>
      </p:sp>
      <p:sp>
        <p:nvSpPr>
          <p:cNvPr id="29" name="SK-15-text-28"/>
          <p:cNvSpPr/>
          <p:nvPr/>
        </p:nvSpPr>
        <p:spPr>
          <a:xfrm>
            <a:off x="571500" y="5570190"/>
            <a:ext cx="11620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Document use in the medical record and check the BNF for all prescriptions.</a:t>
            </a:r>
            <a:endParaRPr lang="en-US" sz="1200" dirty="0"/>
          </a:p>
        </p:txBody>
      </p:sp>
      <p:sp>
        <p:nvSpPr>
          <p:cNvPr id="30" name="SK-15-text-29"/>
          <p:cNvSpPr/>
          <p:nvPr/>
        </p:nvSpPr>
        <p:spPr>
          <a:xfrm>
            <a:off x="6748463" y="1198215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Banned: Kava Kava</a:t>
            </a:r>
            <a:endParaRPr lang="en-US" sz="1350" dirty="0"/>
          </a:p>
        </p:txBody>
      </p:sp>
      <p:sp>
        <p:nvSpPr>
          <p:cNvPr id="31" name="SK-15-text-30"/>
          <p:cNvSpPr/>
          <p:nvPr/>
        </p:nvSpPr>
        <p:spPr>
          <a:xfrm>
            <a:off x="6596063" y="1569690"/>
            <a:ext cx="559593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Banned for sale in the UK since 2002 due to severe hepatotoxicity.</a:t>
            </a:r>
            <a:endParaRPr lang="en-US" sz="1200" dirty="0"/>
          </a:p>
        </p:txBody>
      </p:sp>
      <p:sp>
        <p:nvSpPr>
          <p:cNvPr id="32" name="SK-15-text-31"/>
          <p:cNvSpPr/>
          <p:nvPr/>
        </p:nvSpPr>
        <p:spPr>
          <a:xfrm>
            <a:off x="6596063" y="1855440"/>
            <a:ext cx="559593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Watch for: Patients buying online or importing from abroad.</a:t>
            </a:r>
            <a:endParaRPr lang="en-US" sz="1200" dirty="0"/>
          </a:p>
        </p:txBody>
      </p:sp>
      <p:sp>
        <p:nvSpPr>
          <p:cNvPr id="33" name="SK-15-text-32"/>
          <p:cNvSpPr/>
          <p:nvPr/>
        </p:nvSpPr>
        <p:spPr>
          <a:xfrm>
            <a:off x="6748463" y="2910185"/>
            <a:ext cx="3703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THR Mark = Quality</a:t>
            </a:r>
            <a:endParaRPr lang="en-US" sz="1350" dirty="0"/>
          </a:p>
        </p:txBody>
      </p:sp>
      <p:sp>
        <p:nvSpPr>
          <p:cNvPr id="34" name="SK-15-text-33"/>
          <p:cNvSpPr/>
          <p:nvPr/>
        </p:nvSpPr>
        <p:spPr>
          <a:xfrm>
            <a:off x="6596063" y="3281660"/>
            <a:ext cx="559593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THR number proves traditional use (30 yrs) and pharmaceutical quality.</a:t>
            </a:r>
            <a:endParaRPr lang="en-US" sz="1200" dirty="0"/>
          </a:p>
        </p:txBody>
      </p:sp>
      <p:sp>
        <p:nvSpPr>
          <p:cNvPr id="35" name="SK-15-text-34"/>
          <p:cNvSpPr/>
          <p:nvPr/>
        </p:nvSpPr>
        <p:spPr>
          <a:xfrm>
            <a:off x="6596063" y="3567410"/>
            <a:ext cx="50244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CRITICAL: THR does NOT mean the product is proven to be clinically effective.</a:t>
            </a:r>
            <a:endParaRPr lang="en-US" sz="1200" dirty="0"/>
          </a:p>
        </p:txBody>
      </p:sp>
      <p:sp>
        <p:nvSpPr>
          <p:cNvPr id="36" name="SK-15-text-35"/>
          <p:cNvSpPr/>
          <p:nvPr/>
        </p:nvSpPr>
        <p:spPr>
          <a:xfrm>
            <a:off x="6748463" y="4622155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5A27"/>
                </a:solidFill>
              </a:rPr>
              <a:t>Evidence-Based: Peppermint</a:t>
            </a:r>
            <a:endParaRPr lang="en-US" sz="1350" dirty="0"/>
          </a:p>
        </p:txBody>
      </p:sp>
      <p:sp>
        <p:nvSpPr>
          <p:cNvPr id="37" name="SK-15-text-36"/>
          <p:cNvSpPr/>
          <p:nvPr/>
        </p:nvSpPr>
        <p:spPr>
          <a:xfrm>
            <a:off x="6596063" y="4993630"/>
            <a:ext cx="559593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Enteric-coated peppermint oil is licensed in the UK for IBS symptom relief.</a:t>
            </a:r>
            <a:endParaRPr lang="en-US" sz="1200" dirty="0"/>
          </a:p>
        </p:txBody>
      </p:sp>
      <p:sp>
        <p:nvSpPr>
          <p:cNvPr id="38" name="SK-15-text-37"/>
          <p:cNvSpPr/>
          <p:nvPr/>
        </p:nvSpPr>
        <p:spPr>
          <a:xfrm>
            <a:off x="6596063" y="5279380"/>
            <a:ext cx="50244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4495E"/>
                </a:solidFill>
              </a:rPr>
              <a:t>Included in the BNF and NICE guidelines — considered conventional practice.</a:t>
            </a:r>
            <a:endParaRPr lang="en-US" sz="1200" dirty="0"/>
          </a:p>
        </p:txBody>
      </p:sp>
      <p:sp>
        <p:nvSpPr>
          <p:cNvPr id="39" name="SK-15-text-38"/>
          <p:cNvSpPr/>
          <p:nvPr/>
        </p:nvSpPr>
        <p:spPr>
          <a:xfrm>
            <a:off x="2925663" y="6219825"/>
            <a:ext cx="8599587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</a:rPr>
              <a:t> Non-judgemental documentation + Safety-first interaction checks = Best Practice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2534</Words>
  <Application>Microsoft Office PowerPoint</Application>
  <PresentationFormat>Widescreen</PresentationFormat>
  <Paragraphs>310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2026-05-08T13:27:51Z</dcterms:created>
  <dcterms:modified xsi:type="dcterms:W3CDTF">2026-05-08T13:43:59Z</dcterms:modified>
</cp:coreProperties>
</file>