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2541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5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1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3" Type="http://schemas.openxmlformats.org/officeDocument/2006/relationships/image" Target="../media/image1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image" Target="../media/image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3" Type="http://schemas.openxmlformats.org/officeDocument/2006/relationships/image" Target="../media/image1.png"/><Relationship Id="rId21" Type="http://schemas.openxmlformats.org/officeDocument/2006/relationships/image" Target="../media/image76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1.png"/><Relationship Id="rId20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5" Type="http://schemas.openxmlformats.org/officeDocument/2006/relationships/image" Target="../media/image70.png"/><Relationship Id="rId10" Type="http://schemas.openxmlformats.org/officeDocument/2006/relationships/image" Target="../media/image65.png"/><Relationship Id="rId19" Type="http://schemas.openxmlformats.org/officeDocument/2006/relationships/image" Target="../media/image74.png"/><Relationship Id="rId4" Type="http://schemas.openxmlformats.org/officeDocument/2006/relationships/image" Target="../media/image5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18" Type="http://schemas.openxmlformats.org/officeDocument/2006/relationships/image" Target="../media/image90.png"/><Relationship Id="rId3" Type="http://schemas.openxmlformats.org/officeDocument/2006/relationships/image" Target="../media/image1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17" Type="http://schemas.openxmlformats.org/officeDocument/2006/relationships/image" Target="../media/image89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5" Type="http://schemas.openxmlformats.org/officeDocument/2006/relationships/image" Target="../media/image87.png"/><Relationship Id="rId10" Type="http://schemas.openxmlformats.org/officeDocument/2006/relationships/image" Target="../media/image82.png"/><Relationship Id="rId4" Type="http://schemas.openxmlformats.org/officeDocument/2006/relationships/image" Target="../media/image5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3" Type="http://schemas.openxmlformats.org/officeDocument/2006/relationships/image" Target="../media/image1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5" Type="http://schemas.openxmlformats.org/officeDocument/2006/relationships/image" Target="../media/image101.png"/><Relationship Id="rId10" Type="http://schemas.openxmlformats.org/officeDocument/2006/relationships/image" Target="../media/image96.png"/><Relationship Id="rId4" Type="http://schemas.openxmlformats.org/officeDocument/2006/relationships/image" Target="../media/image5.png"/><Relationship Id="rId9" Type="http://schemas.openxmlformats.org/officeDocument/2006/relationships/image" Target="../media/image95.png"/><Relationship Id="rId14" Type="http://schemas.openxmlformats.org/officeDocument/2006/relationships/image" Target="../media/image10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111.png"/><Relationship Id="rId3" Type="http://schemas.openxmlformats.org/officeDocument/2006/relationships/image" Target="../media/image1.png"/><Relationship Id="rId7" Type="http://schemas.openxmlformats.org/officeDocument/2006/relationships/image" Target="../media/image106.png"/><Relationship Id="rId12" Type="http://schemas.openxmlformats.org/officeDocument/2006/relationships/image" Target="../media/image110.png"/><Relationship Id="rId17" Type="http://schemas.openxmlformats.org/officeDocument/2006/relationships/image" Target="../media/image115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png"/><Relationship Id="rId11" Type="http://schemas.openxmlformats.org/officeDocument/2006/relationships/image" Target="../media/image109.png"/><Relationship Id="rId5" Type="http://schemas.openxmlformats.org/officeDocument/2006/relationships/image" Target="../media/image104.png"/><Relationship Id="rId15" Type="http://schemas.openxmlformats.org/officeDocument/2006/relationships/image" Target="../media/image113.png"/><Relationship Id="rId10" Type="http://schemas.openxmlformats.org/officeDocument/2006/relationships/image" Target="../media/image108.png"/><Relationship Id="rId4" Type="http://schemas.openxmlformats.org/officeDocument/2006/relationships/image" Target="../media/image103.png"/><Relationship Id="rId9" Type="http://schemas.openxmlformats.org/officeDocument/2006/relationships/image" Target="../media/image107.png"/><Relationship Id="rId14" Type="http://schemas.openxmlformats.org/officeDocument/2006/relationships/image" Target="../media/image1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124.png"/><Relationship Id="rId18" Type="http://schemas.openxmlformats.org/officeDocument/2006/relationships/image" Target="../media/image129.png"/><Relationship Id="rId26" Type="http://schemas.openxmlformats.org/officeDocument/2006/relationships/image" Target="../media/image137.png"/><Relationship Id="rId3" Type="http://schemas.openxmlformats.org/officeDocument/2006/relationships/image" Target="../media/image1.png"/><Relationship Id="rId21" Type="http://schemas.openxmlformats.org/officeDocument/2006/relationships/image" Target="../media/image132.pn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17" Type="http://schemas.openxmlformats.org/officeDocument/2006/relationships/image" Target="../media/image128.png"/><Relationship Id="rId25" Type="http://schemas.openxmlformats.org/officeDocument/2006/relationships/image" Target="../media/image136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27.png"/><Relationship Id="rId20" Type="http://schemas.openxmlformats.org/officeDocument/2006/relationships/image" Target="../media/image131.png"/><Relationship Id="rId29" Type="http://schemas.openxmlformats.org/officeDocument/2006/relationships/image" Target="../media/image1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24" Type="http://schemas.openxmlformats.org/officeDocument/2006/relationships/image" Target="../media/image135.png"/><Relationship Id="rId5" Type="http://schemas.openxmlformats.org/officeDocument/2006/relationships/image" Target="../media/image116.png"/><Relationship Id="rId15" Type="http://schemas.openxmlformats.org/officeDocument/2006/relationships/image" Target="../media/image126.png"/><Relationship Id="rId23" Type="http://schemas.openxmlformats.org/officeDocument/2006/relationships/image" Target="../media/image134.png"/><Relationship Id="rId28" Type="http://schemas.openxmlformats.org/officeDocument/2006/relationships/image" Target="../media/image139.png"/><Relationship Id="rId10" Type="http://schemas.openxmlformats.org/officeDocument/2006/relationships/image" Target="../media/image121.png"/><Relationship Id="rId19" Type="http://schemas.openxmlformats.org/officeDocument/2006/relationships/image" Target="../media/image130.png"/><Relationship Id="rId4" Type="http://schemas.openxmlformats.org/officeDocument/2006/relationships/image" Target="../media/image5.png"/><Relationship Id="rId9" Type="http://schemas.openxmlformats.org/officeDocument/2006/relationships/image" Target="../media/image120.png"/><Relationship Id="rId14" Type="http://schemas.openxmlformats.org/officeDocument/2006/relationships/image" Target="../media/image125.png"/><Relationship Id="rId22" Type="http://schemas.openxmlformats.org/officeDocument/2006/relationships/image" Target="../media/image133.png"/><Relationship Id="rId27" Type="http://schemas.openxmlformats.org/officeDocument/2006/relationships/image" Target="../media/image138.png"/><Relationship Id="rId30" Type="http://schemas.openxmlformats.org/officeDocument/2006/relationships/image" Target="../media/image1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.png"/><Relationship Id="rId7" Type="http://schemas.openxmlformats.org/officeDocument/2006/relationships/image" Target="../media/image1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0" Type="http://schemas.openxmlformats.org/officeDocument/2006/relationships/image" Target="../media/image147.png"/><Relationship Id="rId4" Type="http://schemas.openxmlformats.org/officeDocument/2006/relationships/image" Target="../media/image5.png"/><Relationship Id="rId9" Type="http://schemas.openxmlformats.org/officeDocument/2006/relationships/image" Target="../media/image1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image" Target="../media/image1.png"/><Relationship Id="rId7" Type="http://schemas.openxmlformats.org/officeDocument/2006/relationships/image" Target="../media/image151.png"/><Relationship Id="rId12" Type="http://schemas.openxmlformats.org/officeDocument/2006/relationships/image" Target="../media/image1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0.png"/><Relationship Id="rId11" Type="http://schemas.openxmlformats.org/officeDocument/2006/relationships/image" Target="../media/image155.png"/><Relationship Id="rId5" Type="http://schemas.openxmlformats.org/officeDocument/2006/relationships/image" Target="../media/image149.png"/><Relationship Id="rId10" Type="http://schemas.openxmlformats.org/officeDocument/2006/relationships/image" Target="../media/image154.png"/><Relationship Id="rId4" Type="http://schemas.openxmlformats.org/officeDocument/2006/relationships/image" Target="../media/image5.png"/><Relationship Id="rId9" Type="http://schemas.openxmlformats.org/officeDocument/2006/relationships/image" Target="../media/image1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image" Target="../media/image156.png"/><Relationship Id="rId3" Type="http://schemas.openxmlformats.org/officeDocument/2006/relationships/image" Target="../media/image1.png"/><Relationship Id="rId7" Type="http://schemas.openxmlformats.org/officeDocument/2006/relationships/image" Target="../media/image159.png"/><Relationship Id="rId12" Type="http://schemas.openxmlformats.org/officeDocument/2006/relationships/image" Target="../media/image16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8.png"/><Relationship Id="rId11" Type="http://schemas.openxmlformats.org/officeDocument/2006/relationships/image" Target="../media/image163.png"/><Relationship Id="rId5" Type="http://schemas.openxmlformats.org/officeDocument/2006/relationships/image" Target="../media/image157.png"/><Relationship Id="rId10" Type="http://schemas.openxmlformats.org/officeDocument/2006/relationships/image" Target="../media/image162.png"/><Relationship Id="rId4" Type="http://schemas.openxmlformats.org/officeDocument/2006/relationships/image" Target="../media/image5.png"/><Relationship Id="rId9" Type="http://schemas.openxmlformats.org/officeDocument/2006/relationships/image" Target="../media/image16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image" Target="../media/image1.png"/><Relationship Id="rId7" Type="http://schemas.openxmlformats.org/officeDocument/2006/relationships/image" Target="../media/image16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4" Type="http://schemas.openxmlformats.org/officeDocument/2006/relationships/image" Target="../media/image16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13" Type="http://schemas.openxmlformats.org/officeDocument/2006/relationships/image" Target="../media/image178.png"/><Relationship Id="rId18" Type="http://schemas.openxmlformats.org/officeDocument/2006/relationships/image" Target="../media/image183.png"/><Relationship Id="rId3" Type="http://schemas.openxmlformats.org/officeDocument/2006/relationships/image" Target="../media/image1.png"/><Relationship Id="rId7" Type="http://schemas.openxmlformats.org/officeDocument/2006/relationships/image" Target="../media/image172.png"/><Relationship Id="rId12" Type="http://schemas.openxmlformats.org/officeDocument/2006/relationships/image" Target="../media/image177.png"/><Relationship Id="rId17" Type="http://schemas.openxmlformats.org/officeDocument/2006/relationships/image" Target="../media/image182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1.png"/><Relationship Id="rId11" Type="http://schemas.openxmlformats.org/officeDocument/2006/relationships/image" Target="../media/image176.png"/><Relationship Id="rId5" Type="http://schemas.openxmlformats.org/officeDocument/2006/relationships/image" Target="../media/image170.png"/><Relationship Id="rId15" Type="http://schemas.openxmlformats.org/officeDocument/2006/relationships/image" Target="../media/image180.png"/><Relationship Id="rId10" Type="http://schemas.openxmlformats.org/officeDocument/2006/relationships/image" Target="../media/image175.png"/><Relationship Id="rId19" Type="http://schemas.openxmlformats.org/officeDocument/2006/relationships/image" Target="../media/image184.png"/><Relationship Id="rId4" Type="http://schemas.openxmlformats.org/officeDocument/2006/relationships/image" Target="../media/image5.png"/><Relationship Id="rId9" Type="http://schemas.openxmlformats.org/officeDocument/2006/relationships/image" Target="../media/image174.png"/><Relationship Id="rId14" Type="http://schemas.openxmlformats.org/officeDocument/2006/relationships/image" Target="../media/image1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5115818"/>
            <a:ext cx="1724025" cy="457200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025" y="5115818"/>
            <a:ext cx="1476375" cy="457200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  <p:sp>
        <p:nvSpPr>
          <p:cNvPr id="7" name="SK-1-text-6"/>
          <p:cNvSpPr/>
          <p:nvPr/>
        </p:nvSpPr>
        <p:spPr>
          <a:xfrm>
            <a:off x="571500" y="513457"/>
            <a:ext cx="3608614" cy="447675"/>
          </a:xfrm>
          <a:prstGeom prst="rect">
            <a:avLst/>
          </a:prstGeom>
          <a:solidFill>
            <a:schemeClr val="accent2"/>
          </a:solidFill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120" dirty="0">
                <a:solidFill>
                  <a:srgbClr val="FFFFFF"/>
                </a:solidFill>
              </a:rPr>
              <a:t>  BRADFORD VTS TEACHING DECK</a:t>
            </a:r>
            <a:endParaRPr lang="en-US" sz="1350" dirty="0"/>
          </a:p>
        </p:txBody>
      </p:sp>
      <p:sp>
        <p:nvSpPr>
          <p:cNvPr id="8" name="SK-1-text-7"/>
          <p:cNvSpPr/>
          <p:nvPr/>
        </p:nvSpPr>
        <p:spPr>
          <a:xfrm>
            <a:off x="571500" y="1342132"/>
            <a:ext cx="5562600" cy="11733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4620"/>
              </a:lnSpc>
              <a:buNone/>
            </a:pPr>
            <a:r>
              <a:rPr lang="en-US" sz="4200" b="1" dirty="0">
                <a:solidFill>
                  <a:srgbClr val="2D2D2D"/>
                </a:solidFill>
              </a:rPr>
              <a:t>Homeopathy — What GPs Need to Know</a:t>
            </a:r>
            <a:endParaRPr lang="en-US" sz="4200" dirty="0"/>
          </a:p>
        </p:txBody>
      </p:sp>
      <p:sp>
        <p:nvSpPr>
          <p:cNvPr id="9" name="SK-1-text-8"/>
          <p:cNvSpPr/>
          <p:nvPr/>
        </p:nvSpPr>
        <p:spPr>
          <a:xfrm>
            <a:off x="571500" y="2658368"/>
            <a:ext cx="116205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dirty="0">
                <a:solidFill>
                  <a:srgbClr val="00827F"/>
                </a:solidFill>
              </a:rPr>
              <a:t>Clinical Review &amp; Evidence-Based Guidance</a:t>
            </a:r>
            <a:endParaRPr lang="en-US" sz="2100" dirty="0"/>
          </a:p>
        </p:txBody>
      </p:sp>
      <p:sp>
        <p:nvSpPr>
          <p:cNvPr id="10" name="SK-1-text-9"/>
          <p:cNvSpPr/>
          <p:nvPr/>
        </p:nvSpPr>
        <p:spPr>
          <a:xfrm>
            <a:off x="571500" y="3725168"/>
            <a:ext cx="5006280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555555"/>
                </a:solidFill>
              </a:rPr>
              <a:t>A comprehensive teaching deck covering the principles, history, and current regulatory landscape of homeopathy within the NHS.</a:t>
            </a:r>
            <a:endParaRPr lang="en-US" sz="1500" dirty="0"/>
          </a:p>
        </p:txBody>
      </p:sp>
      <p:sp>
        <p:nvSpPr>
          <p:cNvPr id="11" name="SK-1-text-10"/>
          <p:cNvSpPr/>
          <p:nvPr/>
        </p:nvSpPr>
        <p:spPr>
          <a:xfrm>
            <a:off x="762000" y="5115818"/>
            <a:ext cx="213696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B5C"/>
                </a:solidFill>
              </a:rPr>
              <a:t>AKT PREPARATION</a:t>
            </a:r>
            <a:endParaRPr lang="en-US" sz="1200" dirty="0"/>
          </a:p>
        </p:txBody>
      </p:sp>
      <p:sp>
        <p:nvSpPr>
          <p:cNvPr id="12" name="SK-1-text-11"/>
          <p:cNvSpPr/>
          <p:nvPr/>
        </p:nvSpPr>
        <p:spPr>
          <a:xfrm>
            <a:off x="2676525" y="5115818"/>
            <a:ext cx="1628222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B5C"/>
                </a:solidFill>
              </a:rPr>
              <a:t>SCA STRATEGY</a:t>
            </a:r>
            <a:endParaRPr lang="en-US" sz="1200" dirty="0"/>
          </a:p>
        </p:txBody>
      </p:sp>
      <p:sp>
        <p:nvSpPr>
          <p:cNvPr id="13" name="SK-1-text-12"/>
          <p:cNvSpPr/>
          <p:nvPr/>
        </p:nvSpPr>
        <p:spPr>
          <a:xfrm>
            <a:off x="571500" y="6144518"/>
            <a:ext cx="69875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888888"/>
                </a:solidFill>
              </a:rPr>
              <a:t>GP Training Curriculum — May 2026 Edition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95250"/>
            <a:ext cx="4297859" cy="495300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618357"/>
            <a:ext cx="333375" cy="266700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2285107"/>
            <a:ext cx="5022205" cy="1914525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4437757"/>
            <a:ext cx="5022205" cy="1668661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694932"/>
            <a:ext cx="190500" cy="152400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84205" y="1555700"/>
            <a:ext cx="333375" cy="266700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84205" y="2174825"/>
            <a:ext cx="6026795" cy="1188541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4705" y="2346275"/>
            <a:ext cx="342900" cy="342900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50905" y="2441525"/>
            <a:ext cx="190500" cy="152400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84205" y="3553867"/>
            <a:ext cx="6026795" cy="1188541"/>
          </a:xfrm>
          <a:prstGeom prst="rect">
            <a:avLst/>
          </a:prstGeom>
        </p:spPr>
      </p:pic>
      <p:pic>
        <p:nvPicPr>
          <p:cNvPr id="14" name="SK-2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74705" y="3725317"/>
            <a:ext cx="342900" cy="342900"/>
          </a:xfrm>
          <a:prstGeom prst="rect">
            <a:avLst/>
          </a:prstGeom>
        </p:spPr>
      </p:pic>
      <p:pic>
        <p:nvPicPr>
          <p:cNvPr id="15" name="SK-2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50905" y="3820567"/>
            <a:ext cx="190500" cy="152400"/>
          </a:xfrm>
          <a:prstGeom prst="rect">
            <a:avLst/>
          </a:prstGeom>
        </p:spPr>
      </p:pic>
      <p:pic>
        <p:nvPicPr>
          <p:cNvPr id="16" name="SK-2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84205" y="4932908"/>
            <a:ext cx="6026795" cy="1236166"/>
          </a:xfrm>
          <a:prstGeom prst="rect">
            <a:avLst/>
          </a:prstGeom>
        </p:spPr>
      </p:pic>
      <p:pic>
        <p:nvPicPr>
          <p:cNvPr id="17" name="SK-2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74705" y="5104358"/>
            <a:ext cx="342900" cy="342900"/>
          </a:xfrm>
          <a:prstGeom prst="rect">
            <a:avLst/>
          </a:prstGeom>
        </p:spPr>
      </p:pic>
      <p:pic>
        <p:nvPicPr>
          <p:cNvPr id="18" name="SK-2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50905" y="5199608"/>
            <a:ext cx="190500" cy="152400"/>
          </a:xfrm>
          <a:prstGeom prst="rect">
            <a:avLst/>
          </a:prstGeom>
        </p:spPr>
      </p:pic>
      <p:sp>
        <p:nvSpPr>
          <p:cNvPr id="19" name="SK-2-text-18"/>
          <p:cNvSpPr/>
          <p:nvPr/>
        </p:nvSpPr>
        <p:spPr>
          <a:xfrm>
            <a:off x="428625" y="171450"/>
            <a:ext cx="740664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60" dirty="0">
                <a:solidFill>
                  <a:srgbClr val="FFFFFF"/>
                </a:solidFill>
              </a:rPr>
              <a:t>HOMEOPATHY: CLINICAL REVIEW</a:t>
            </a:r>
            <a:endParaRPr lang="en-US" sz="1800" dirty="0"/>
          </a:p>
        </p:txBody>
      </p:sp>
      <p:sp>
        <p:nvSpPr>
          <p:cNvPr id="20" name="SK-2-text-19"/>
          <p:cNvSpPr/>
          <p:nvPr/>
        </p:nvSpPr>
        <p:spPr>
          <a:xfrm>
            <a:off x="285750" y="685800"/>
            <a:ext cx="11620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00827F"/>
                </a:solidFill>
              </a:rPr>
              <a:t>Evidence, Regulation &amp; GP Consultation Strategy</a:t>
            </a:r>
            <a:endParaRPr lang="en-US" sz="1350" dirty="0"/>
          </a:p>
        </p:txBody>
      </p:sp>
      <p:sp>
        <p:nvSpPr>
          <p:cNvPr id="21" name="SK-2-text-20"/>
          <p:cNvSpPr/>
          <p:nvPr/>
        </p:nvSpPr>
        <p:spPr>
          <a:xfrm>
            <a:off x="828675" y="1551682"/>
            <a:ext cx="64008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005B5C"/>
                </a:solidFill>
              </a:rPr>
              <a:t>Origins &amp; Philosophy</a:t>
            </a:r>
            <a:endParaRPr lang="en-US" sz="2100" dirty="0"/>
          </a:p>
        </p:txBody>
      </p:sp>
      <p:sp>
        <p:nvSpPr>
          <p:cNvPr id="22" name="SK-2-text-21"/>
          <p:cNvSpPr/>
          <p:nvPr/>
        </p:nvSpPr>
        <p:spPr>
          <a:xfrm>
            <a:off x="619125" y="2523232"/>
            <a:ext cx="83820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05B5C"/>
                </a:solidFill>
              </a:rPr>
              <a:t>Samuel Hahnemann (1755–1843)</a:t>
            </a:r>
            <a:endParaRPr lang="en-US" sz="1650" dirty="0"/>
          </a:p>
        </p:txBody>
      </p:sp>
      <p:sp>
        <p:nvSpPr>
          <p:cNvPr id="23" name="SK-2-text-22"/>
          <p:cNvSpPr/>
          <p:nvPr/>
        </p:nvSpPr>
        <p:spPr>
          <a:xfrm>
            <a:off x="619125" y="2932807"/>
            <a:ext cx="4545955" cy="1028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44444"/>
                </a:solidFill>
              </a:rPr>
              <a:t>A German physician who founded homeopathy in its modern form. Disillusioned with the "heroic medicine" of his time (bloodletting/purging), he sought a more gentle approach based on systematic principles.</a:t>
            </a:r>
            <a:endParaRPr lang="en-US" sz="1350" dirty="0"/>
          </a:p>
        </p:txBody>
      </p:sp>
      <p:sp>
        <p:nvSpPr>
          <p:cNvPr id="24" name="SK-2-text-23"/>
          <p:cNvSpPr/>
          <p:nvPr/>
        </p:nvSpPr>
        <p:spPr>
          <a:xfrm>
            <a:off x="857250" y="4628257"/>
            <a:ext cx="5486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827F"/>
                </a:solidFill>
              </a:rPr>
              <a:t>Concept of "Vital Force"</a:t>
            </a:r>
            <a:endParaRPr lang="en-US" sz="1500" dirty="0"/>
          </a:p>
        </p:txBody>
      </p:sp>
      <p:sp>
        <p:nvSpPr>
          <p:cNvPr id="25" name="SK-2-text-24"/>
          <p:cNvSpPr/>
          <p:nvPr/>
        </p:nvSpPr>
        <p:spPr>
          <a:xfrm>
            <a:off x="571500" y="5009257"/>
            <a:ext cx="4641205" cy="9066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dirty="0">
                <a:solidFill>
                  <a:srgbClr val="555555"/>
                </a:solidFill>
              </a:rPr>
              <a:t>Homeopathy posits that illness is a disturbance in the body's innate healing energy or "Vital Force." Remedies aim to stimulate this force to restore health rather than just suppressing symptoms.</a:t>
            </a:r>
            <a:endParaRPr lang="en-US" sz="1275" dirty="0"/>
          </a:p>
        </p:txBody>
      </p:sp>
      <p:sp>
        <p:nvSpPr>
          <p:cNvPr id="26" name="SK-2-text-25"/>
          <p:cNvSpPr/>
          <p:nvPr/>
        </p:nvSpPr>
        <p:spPr>
          <a:xfrm>
            <a:off x="6231880" y="1489025"/>
            <a:ext cx="596012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005B5C"/>
                </a:solidFill>
              </a:rPr>
              <a:t>The Five Core Principles</a:t>
            </a:r>
            <a:endParaRPr lang="en-US" sz="2100" dirty="0"/>
          </a:p>
        </p:txBody>
      </p:sp>
      <p:sp>
        <p:nvSpPr>
          <p:cNvPr id="27" name="SK-2-text-26"/>
          <p:cNvSpPr/>
          <p:nvPr/>
        </p:nvSpPr>
        <p:spPr>
          <a:xfrm>
            <a:off x="6431905" y="2381994"/>
            <a:ext cx="3257550" cy="2714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2D2D2D"/>
                </a:solidFill>
              </a:rPr>
              <a:t>Law of Similars</a:t>
            </a:r>
            <a:endParaRPr lang="en-US" sz="1425" dirty="0"/>
          </a:p>
        </p:txBody>
      </p:sp>
      <p:sp>
        <p:nvSpPr>
          <p:cNvPr id="28" name="SK-2-text-27"/>
          <p:cNvSpPr/>
          <p:nvPr/>
        </p:nvSpPr>
        <p:spPr>
          <a:xfrm>
            <a:off x="6431905" y="2765375"/>
            <a:ext cx="518859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i="1" dirty="0">
                <a:solidFill>
                  <a:srgbClr val="00827F"/>
                </a:solidFill>
              </a:rPr>
              <a:t>Similia Similibus Curantur:</a:t>
            </a:r>
            <a:r>
              <a:rPr lang="en-US" sz="1200" dirty="0">
                <a:solidFill>
                  <a:srgbClr val="444444"/>
                </a:solidFill>
              </a:rPr>
              <a:t> "Like cures like" — a substance causing symptoms in healthy people can cure similar symptoms in the sick.</a:t>
            </a:r>
            <a:endParaRPr lang="en-US" sz="1200" dirty="0"/>
          </a:p>
        </p:txBody>
      </p:sp>
      <p:sp>
        <p:nvSpPr>
          <p:cNvPr id="29" name="SK-2-text-28"/>
          <p:cNvSpPr/>
          <p:nvPr/>
        </p:nvSpPr>
        <p:spPr>
          <a:xfrm>
            <a:off x="6431905" y="3761036"/>
            <a:ext cx="2606040" cy="2714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2D2D2D"/>
                </a:solidFill>
              </a:rPr>
              <a:t>Minimum Dose</a:t>
            </a:r>
            <a:endParaRPr lang="en-US" sz="1425" dirty="0"/>
          </a:p>
        </p:txBody>
      </p:sp>
      <p:sp>
        <p:nvSpPr>
          <p:cNvPr id="30" name="SK-2-text-29"/>
          <p:cNvSpPr/>
          <p:nvPr/>
        </p:nvSpPr>
        <p:spPr>
          <a:xfrm>
            <a:off x="6431905" y="4144417"/>
            <a:ext cx="518859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44444"/>
                </a:solidFill>
              </a:rPr>
              <a:t>Ultra-dilute preparations; the theory suggests that "less is more powerful" through a process of serial dilution and succussion.</a:t>
            </a:r>
            <a:endParaRPr lang="en-US" sz="1200" dirty="0"/>
          </a:p>
        </p:txBody>
      </p:sp>
      <p:sp>
        <p:nvSpPr>
          <p:cNvPr id="31" name="SK-2-text-30"/>
          <p:cNvSpPr/>
          <p:nvPr/>
        </p:nvSpPr>
        <p:spPr>
          <a:xfrm>
            <a:off x="6431905" y="5140077"/>
            <a:ext cx="4777740" cy="2714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2D2D2D"/>
                </a:solidFill>
              </a:rPr>
              <a:t>Holistic Single Remedy</a:t>
            </a:r>
            <a:endParaRPr lang="en-US" sz="1425" dirty="0"/>
          </a:p>
        </p:txBody>
      </p:sp>
      <p:sp>
        <p:nvSpPr>
          <p:cNvPr id="32" name="SK-2-text-31"/>
          <p:cNvSpPr/>
          <p:nvPr/>
        </p:nvSpPr>
        <p:spPr>
          <a:xfrm>
            <a:off x="6431905" y="5523458"/>
            <a:ext cx="5760095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44444"/>
                </a:solidFill>
              </a:rPr>
              <a:t>• </a:t>
            </a:r>
            <a:r>
              <a:rPr lang="en-US" sz="1200" b="1" dirty="0">
                <a:solidFill>
                  <a:srgbClr val="444444"/>
                </a:solidFill>
              </a:rPr>
              <a:t>Single Remedy:</a:t>
            </a:r>
            <a:r>
              <a:rPr lang="en-US" sz="1200" dirty="0">
                <a:solidFill>
                  <a:srgbClr val="444444"/>
                </a:solidFill>
              </a:rPr>
              <a:t> One matched to the totality of symptoms.</a:t>
            </a:r>
            <a:endParaRPr lang="en-US" sz="1200" dirty="0"/>
          </a:p>
        </p:txBody>
      </p:sp>
      <p:sp>
        <p:nvSpPr>
          <p:cNvPr id="33" name="SK-2-text-32"/>
          <p:cNvSpPr/>
          <p:nvPr/>
        </p:nvSpPr>
        <p:spPr>
          <a:xfrm>
            <a:off x="6431905" y="5784354"/>
            <a:ext cx="5760095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44444"/>
                </a:solidFill>
              </a:rPr>
              <a:t>• </a:t>
            </a:r>
            <a:r>
              <a:rPr lang="en-US" sz="1200" b="1" dirty="0">
                <a:solidFill>
                  <a:srgbClr val="444444"/>
                </a:solidFill>
              </a:rPr>
              <a:t>Whole Person:</a:t>
            </a:r>
            <a:r>
              <a:rPr lang="en-US" sz="1200" dirty="0">
                <a:solidFill>
                  <a:srgbClr val="444444"/>
                </a:solidFill>
              </a:rPr>
              <a:t> Considers constitution, personality, and emotions.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285750"/>
            <a:ext cx="4297859" cy="495300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371600"/>
            <a:ext cx="5429250" cy="1574750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1604963"/>
            <a:ext cx="190500" cy="171450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3136850"/>
            <a:ext cx="5429250" cy="1574750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3370213"/>
            <a:ext cx="190500" cy="171450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250" y="4902101"/>
            <a:ext cx="5429250" cy="1574750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50" y="5135463"/>
            <a:ext cx="190500" cy="171450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1371600"/>
            <a:ext cx="5429250" cy="1783556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7000" y="1604963"/>
            <a:ext cx="190500" cy="171450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3345656"/>
            <a:ext cx="5429250" cy="1783556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0" y="3579019"/>
            <a:ext cx="190500" cy="171450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86500" y="5414963"/>
            <a:ext cx="5429250" cy="1062038"/>
          </a:xfrm>
          <a:prstGeom prst="rect">
            <a:avLst/>
          </a:prstGeom>
        </p:spPr>
      </p:pic>
      <p:sp>
        <p:nvSpPr>
          <p:cNvPr id="16" name="SK-3-text-15"/>
          <p:cNvSpPr/>
          <p:nvPr/>
        </p:nvSpPr>
        <p:spPr>
          <a:xfrm>
            <a:off x="619125" y="361950"/>
            <a:ext cx="740664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60" dirty="0">
                <a:solidFill>
                  <a:srgbClr val="FFFFFF"/>
                </a:solidFill>
              </a:rPr>
              <a:t>HOMEOPATHY: CLINICAL REVIEW</a:t>
            </a:r>
            <a:endParaRPr lang="en-US" sz="1800" dirty="0"/>
          </a:p>
        </p:txBody>
      </p:sp>
      <p:sp>
        <p:nvSpPr>
          <p:cNvPr id="17" name="SK-3-text-16"/>
          <p:cNvSpPr/>
          <p:nvPr/>
        </p:nvSpPr>
        <p:spPr>
          <a:xfrm>
            <a:off x="476250" y="876300"/>
            <a:ext cx="11239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00827F"/>
                </a:solidFill>
              </a:rPr>
              <a:t>Brief History and NHS Integration</a:t>
            </a:r>
            <a:endParaRPr lang="en-US" sz="1350" dirty="0"/>
          </a:p>
        </p:txBody>
      </p:sp>
      <p:sp>
        <p:nvSpPr>
          <p:cNvPr id="18" name="SK-3-text-17"/>
          <p:cNvSpPr/>
          <p:nvPr/>
        </p:nvSpPr>
        <p:spPr>
          <a:xfrm>
            <a:off x="952500" y="1562100"/>
            <a:ext cx="50482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470 – 400 BC</a:t>
            </a:r>
            <a:endParaRPr lang="en-US" sz="1350" dirty="0"/>
          </a:p>
        </p:txBody>
      </p:sp>
      <p:sp>
        <p:nvSpPr>
          <p:cNvPr id="19" name="SK-3-text-18"/>
          <p:cNvSpPr/>
          <p:nvPr/>
        </p:nvSpPr>
        <p:spPr>
          <a:xfrm>
            <a:off x="666750" y="1895475"/>
            <a:ext cx="51206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2D2D"/>
                </a:solidFill>
              </a:rPr>
              <a:t>Hippocrates &amp; Early Concepts</a:t>
            </a:r>
            <a:endParaRPr lang="en-US" sz="1200" dirty="0"/>
          </a:p>
        </p:txBody>
      </p:sp>
      <p:sp>
        <p:nvSpPr>
          <p:cNvPr id="20" name="SK-3-text-19"/>
          <p:cNvSpPr/>
          <p:nvPr/>
        </p:nvSpPr>
        <p:spPr>
          <a:xfrm>
            <a:off x="666750" y="2200275"/>
            <a:ext cx="50482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A4A4A"/>
                </a:solidFill>
              </a:rPr>
              <a:t>Introduced the early concept of </a:t>
            </a:r>
            <a:r>
              <a:rPr lang="en-US" sz="1050" b="1" dirty="0">
                <a:solidFill>
                  <a:srgbClr val="4A4A4A"/>
                </a:solidFill>
              </a:rPr>
              <a:t>"like cures like"</a:t>
            </a:r>
            <a:r>
              <a:rPr lang="en-US" sz="1050" dirty="0">
                <a:solidFill>
                  <a:srgbClr val="4A4A4A"/>
                </a:solidFill>
              </a:rPr>
              <a:t> (Similia Similibus Curantur), suggesting that substances causing symptoms could also treat them.</a:t>
            </a:r>
            <a:endParaRPr lang="en-US" sz="1050" dirty="0"/>
          </a:p>
        </p:txBody>
      </p:sp>
      <p:sp>
        <p:nvSpPr>
          <p:cNvPr id="21" name="SK-3-text-20"/>
          <p:cNvSpPr/>
          <p:nvPr/>
        </p:nvSpPr>
        <p:spPr>
          <a:xfrm>
            <a:off x="952500" y="3327350"/>
            <a:ext cx="50482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1755 – 1843</a:t>
            </a:r>
            <a:endParaRPr lang="en-US" sz="1350" dirty="0"/>
          </a:p>
        </p:txBody>
      </p:sp>
      <p:sp>
        <p:nvSpPr>
          <p:cNvPr id="22" name="SK-3-text-21"/>
          <p:cNvSpPr/>
          <p:nvPr/>
        </p:nvSpPr>
        <p:spPr>
          <a:xfrm>
            <a:off x="666750" y="3660725"/>
            <a:ext cx="53035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2D2D"/>
                </a:solidFill>
              </a:rPr>
              <a:t>Samuel Hahnemann: The Founder</a:t>
            </a:r>
            <a:endParaRPr lang="en-US" sz="1200" dirty="0"/>
          </a:p>
        </p:txBody>
      </p:sp>
      <p:sp>
        <p:nvSpPr>
          <p:cNvPr id="23" name="SK-3-text-22"/>
          <p:cNvSpPr/>
          <p:nvPr/>
        </p:nvSpPr>
        <p:spPr>
          <a:xfrm>
            <a:off x="666750" y="3965525"/>
            <a:ext cx="50482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A4A4A"/>
                </a:solidFill>
              </a:rPr>
              <a:t>German physician who codified homeopathy in its modern form. Developed the principles of </a:t>
            </a:r>
            <a:r>
              <a:rPr lang="en-US" sz="1050" b="1" dirty="0">
                <a:solidFill>
                  <a:srgbClr val="4A4A4A"/>
                </a:solidFill>
              </a:rPr>
              <a:t>minimum dose</a:t>
            </a:r>
            <a:r>
              <a:rPr lang="en-US" sz="1050" dirty="0">
                <a:solidFill>
                  <a:srgbClr val="4A4A4A"/>
                </a:solidFill>
              </a:rPr>
              <a:t> and </a:t>
            </a:r>
            <a:r>
              <a:rPr lang="en-US" sz="1050" b="1" dirty="0">
                <a:solidFill>
                  <a:srgbClr val="4A4A4A"/>
                </a:solidFill>
              </a:rPr>
              <a:t>succussion</a:t>
            </a:r>
            <a:r>
              <a:rPr lang="en-US" sz="1050" dirty="0">
                <a:solidFill>
                  <a:srgbClr val="4A4A4A"/>
                </a:solidFill>
              </a:rPr>
              <a:t> after experimenting with Cinchona bark.</a:t>
            </a:r>
            <a:endParaRPr lang="en-US" sz="1050" dirty="0"/>
          </a:p>
        </p:txBody>
      </p:sp>
      <p:sp>
        <p:nvSpPr>
          <p:cNvPr id="24" name="SK-3-text-23"/>
          <p:cNvSpPr/>
          <p:nvPr/>
        </p:nvSpPr>
        <p:spPr>
          <a:xfrm>
            <a:off x="952500" y="5092601"/>
            <a:ext cx="50482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1832 – 1844</a:t>
            </a:r>
            <a:endParaRPr lang="en-US" sz="1350" dirty="0"/>
          </a:p>
        </p:txBody>
      </p:sp>
      <p:sp>
        <p:nvSpPr>
          <p:cNvPr id="25" name="SK-3-text-24"/>
          <p:cNvSpPr/>
          <p:nvPr/>
        </p:nvSpPr>
        <p:spPr>
          <a:xfrm>
            <a:off x="666750" y="5425976"/>
            <a:ext cx="50482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2D2D"/>
                </a:solidFill>
              </a:rPr>
              <a:t>Arrival in London</a:t>
            </a:r>
            <a:endParaRPr lang="en-US" sz="1200" dirty="0"/>
          </a:p>
        </p:txBody>
      </p:sp>
      <p:sp>
        <p:nvSpPr>
          <p:cNvPr id="26" name="SK-3-text-25"/>
          <p:cNvSpPr/>
          <p:nvPr/>
        </p:nvSpPr>
        <p:spPr>
          <a:xfrm>
            <a:off x="666750" y="5730776"/>
            <a:ext cx="50482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A4A4A"/>
                </a:solidFill>
              </a:rPr>
              <a:t>Dr. Frederick Quin established the first homeopathic practice in London (1832). The </a:t>
            </a:r>
            <a:r>
              <a:rPr lang="en-US" sz="1050" b="1" dirty="0">
                <a:solidFill>
                  <a:srgbClr val="4A4A4A"/>
                </a:solidFill>
              </a:rPr>
              <a:t>British Homoeopathic Society</a:t>
            </a:r>
            <a:r>
              <a:rPr lang="en-US" sz="1050" dirty="0">
                <a:solidFill>
                  <a:srgbClr val="4A4A4A"/>
                </a:solidFill>
              </a:rPr>
              <a:t> followed in 1844 to formalize the practice.</a:t>
            </a:r>
            <a:endParaRPr lang="en-US" sz="1050" dirty="0"/>
          </a:p>
        </p:txBody>
      </p:sp>
      <p:sp>
        <p:nvSpPr>
          <p:cNvPr id="27" name="SK-3-text-26"/>
          <p:cNvSpPr/>
          <p:nvPr/>
        </p:nvSpPr>
        <p:spPr>
          <a:xfrm>
            <a:off x="6762750" y="1562100"/>
            <a:ext cx="50482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1849</a:t>
            </a:r>
            <a:endParaRPr lang="en-US" sz="1350" dirty="0"/>
          </a:p>
        </p:txBody>
      </p:sp>
      <p:sp>
        <p:nvSpPr>
          <p:cNvPr id="28" name="SK-3-text-27"/>
          <p:cNvSpPr/>
          <p:nvPr/>
        </p:nvSpPr>
        <p:spPr>
          <a:xfrm>
            <a:off x="6477000" y="1895475"/>
            <a:ext cx="51206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2D2D"/>
                </a:solidFill>
              </a:rPr>
              <a:t>London Homoeopathic Hospital</a:t>
            </a:r>
            <a:endParaRPr lang="en-US" sz="1200" dirty="0"/>
          </a:p>
        </p:txBody>
      </p:sp>
      <p:sp>
        <p:nvSpPr>
          <p:cNvPr id="29" name="SK-3-text-28"/>
          <p:cNvSpPr/>
          <p:nvPr/>
        </p:nvSpPr>
        <p:spPr>
          <a:xfrm>
            <a:off x="6477000" y="2200275"/>
            <a:ext cx="50482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A4A4A"/>
                </a:solidFill>
              </a:rPr>
              <a:t>Founded to provide specialized care. Became a central hub for homeopathic training and treatment in the UK for over 150 years.</a:t>
            </a:r>
            <a:endParaRPr lang="en-US" sz="1050" dirty="0"/>
          </a:p>
        </p:txBody>
      </p:sp>
      <p:sp>
        <p:nvSpPr>
          <p:cNvPr id="30" name="SK-3-text-29"/>
          <p:cNvSpPr/>
          <p:nvPr/>
        </p:nvSpPr>
        <p:spPr>
          <a:xfrm>
            <a:off x="6762750" y="3536156"/>
            <a:ext cx="50482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1946</a:t>
            </a:r>
            <a:endParaRPr lang="en-US" sz="1350" dirty="0"/>
          </a:p>
        </p:txBody>
      </p:sp>
      <p:sp>
        <p:nvSpPr>
          <p:cNvPr id="31" name="SK-3-text-30"/>
          <p:cNvSpPr/>
          <p:nvPr/>
        </p:nvSpPr>
        <p:spPr>
          <a:xfrm>
            <a:off x="6477000" y="3869531"/>
            <a:ext cx="50482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2D2D"/>
                </a:solidFill>
              </a:rPr>
              <a:t>NHS Founding &amp; Inclusion</a:t>
            </a:r>
            <a:endParaRPr lang="en-US" sz="1200" dirty="0"/>
          </a:p>
        </p:txBody>
      </p:sp>
      <p:sp>
        <p:nvSpPr>
          <p:cNvPr id="32" name="SK-3-text-31"/>
          <p:cNvSpPr/>
          <p:nvPr/>
        </p:nvSpPr>
        <p:spPr>
          <a:xfrm>
            <a:off x="6477000" y="4174331"/>
            <a:ext cx="504825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A4A4A"/>
                </a:solidFill>
              </a:rPr>
              <a:t>When the NHS was founded, homeopathy was </a:t>
            </a:r>
            <a:r>
              <a:rPr lang="en-US" sz="1050" b="1" dirty="0">
                <a:solidFill>
                  <a:srgbClr val="4A4A4A"/>
                </a:solidFill>
              </a:rPr>
              <a:t>officially included</a:t>
            </a:r>
            <a:r>
              <a:rPr lang="en-US" sz="1050" dirty="0">
                <a:solidFill>
                  <a:srgbClr val="4A4A4A"/>
                </a:solidFill>
              </a:rPr>
              <a:t> from the start. Aneurin Bevan ensured existing homeopathic hospitals were incorporated into the new state system.</a:t>
            </a:r>
            <a:endParaRPr lang="en-US" sz="1050" dirty="0"/>
          </a:p>
        </p:txBody>
      </p:sp>
      <p:sp>
        <p:nvSpPr>
          <p:cNvPr id="33" name="SK-3-text-32"/>
          <p:cNvSpPr/>
          <p:nvPr/>
        </p:nvSpPr>
        <p:spPr>
          <a:xfrm>
            <a:off x="6457950" y="5548313"/>
            <a:ext cx="1988820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highlight>
                  <a:srgbClr val="00827F"/>
                </a:highlight>
              </a:rPr>
              <a:t>AKT EXAM CONTEXT</a:t>
            </a:r>
            <a:endParaRPr lang="en-US" sz="900" dirty="0"/>
          </a:p>
        </p:txBody>
      </p:sp>
      <p:sp>
        <p:nvSpPr>
          <p:cNvPr id="34" name="SK-3-text-33"/>
          <p:cNvSpPr/>
          <p:nvPr/>
        </p:nvSpPr>
        <p:spPr>
          <a:xfrm>
            <a:off x="6400800" y="5805488"/>
            <a:ext cx="5200650" cy="5572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2D2D2D"/>
                </a:solidFill>
              </a:rPr>
              <a:t>Homeopathy was a funded part of the NHS for </a:t>
            </a:r>
            <a:r>
              <a:rPr lang="en-US" sz="975" b="1" i="1" dirty="0">
                <a:solidFill>
                  <a:srgbClr val="2D2D2D"/>
                </a:solidFill>
              </a:rPr>
              <a:t>72 years</a:t>
            </a:r>
            <a:r>
              <a:rPr lang="en-US" sz="975" i="1" dirty="0">
                <a:solidFill>
                  <a:srgbClr val="2D2D2D"/>
                </a:solidFill>
              </a:rPr>
              <a:t> (1946–2018). Understanding this long-standing integration helps explain why many older patients still perceive it as a "standard" NHS option.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285750"/>
            <a:ext cx="5631656" cy="495300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371600"/>
            <a:ext cx="5476875" cy="2512665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1609725"/>
            <a:ext cx="238125" cy="190500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1990725"/>
            <a:ext cx="202406" cy="217884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2558355"/>
            <a:ext cx="202406" cy="217884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50" y="3125986"/>
            <a:ext cx="202406" cy="236041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250" y="4074765"/>
            <a:ext cx="5476875" cy="2512665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750" y="4312890"/>
            <a:ext cx="238125" cy="190500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6750" y="4693890"/>
            <a:ext cx="202406" cy="166688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6750" y="5261521"/>
            <a:ext cx="202406" cy="177105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6750" y="5829151"/>
            <a:ext cx="202406" cy="188863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38875" y="1371600"/>
            <a:ext cx="5476875" cy="2286000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38875" y="3848100"/>
            <a:ext cx="5476875" cy="2739182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29375" y="4086225"/>
            <a:ext cx="238125" cy="190500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4467225"/>
            <a:ext cx="202406" cy="202406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29375" y="5034855"/>
            <a:ext cx="202406" cy="202406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29375" y="5602486"/>
            <a:ext cx="202406" cy="257473"/>
          </a:xfrm>
          <a:prstGeom prst="rect">
            <a:avLst/>
          </a:prstGeom>
        </p:spPr>
      </p:pic>
      <p:sp>
        <p:nvSpPr>
          <p:cNvPr id="21" name="SK-4-text-20"/>
          <p:cNvSpPr/>
          <p:nvPr/>
        </p:nvSpPr>
        <p:spPr>
          <a:xfrm>
            <a:off x="619125" y="361950"/>
            <a:ext cx="96012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60" dirty="0">
                <a:solidFill>
                  <a:srgbClr val="FFFFFF"/>
                </a:solidFill>
              </a:rPr>
              <a:t>PREPARATION OF HOMEOPATHIC REMEDIES</a:t>
            </a:r>
            <a:endParaRPr lang="en-US" sz="1800" dirty="0"/>
          </a:p>
        </p:txBody>
      </p:sp>
      <p:sp>
        <p:nvSpPr>
          <p:cNvPr id="22" name="SK-4-text-21"/>
          <p:cNvSpPr/>
          <p:nvPr/>
        </p:nvSpPr>
        <p:spPr>
          <a:xfrm>
            <a:off x="476250" y="828675"/>
            <a:ext cx="11239500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00827F"/>
                </a:solidFill>
              </a:rPr>
              <a:t>Dilution, Succussion &amp; The Scientific Threshold</a:t>
            </a:r>
            <a:endParaRPr lang="en-US" sz="1350" dirty="0"/>
          </a:p>
        </p:txBody>
      </p:sp>
      <p:sp>
        <p:nvSpPr>
          <p:cNvPr id="23" name="SK-4-text-22"/>
          <p:cNvSpPr/>
          <p:nvPr/>
        </p:nvSpPr>
        <p:spPr>
          <a:xfrm>
            <a:off x="1019175" y="1562100"/>
            <a:ext cx="5715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B5C"/>
                </a:solidFill>
              </a:rPr>
              <a:t>The Potentisation Process</a:t>
            </a:r>
            <a:endParaRPr lang="en-US" sz="1500" dirty="0"/>
          </a:p>
        </p:txBody>
      </p:sp>
      <p:sp>
        <p:nvSpPr>
          <p:cNvPr id="24" name="SK-4-text-23"/>
          <p:cNvSpPr/>
          <p:nvPr/>
        </p:nvSpPr>
        <p:spPr>
          <a:xfrm>
            <a:off x="964406" y="1990725"/>
            <a:ext cx="4798219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005B5C"/>
                </a:solidFill>
              </a:rPr>
              <a:t>Serial Dilution:</a:t>
            </a:r>
            <a:r>
              <a:rPr lang="en-US" sz="1275" dirty="0">
                <a:solidFill>
                  <a:srgbClr val="2D2D2D"/>
                </a:solidFill>
              </a:rPr>
              <a:t> The substance is diluted stepwise in a solvent (usually water or alcohol).</a:t>
            </a:r>
            <a:endParaRPr lang="en-US" sz="1275" dirty="0"/>
          </a:p>
        </p:txBody>
      </p:sp>
      <p:sp>
        <p:nvSpPr>
          <p:cNvPr id="25" name="SK-4-text-24"/>
          <p:cNvSpPr/>
          <p:nvPr/>
        </p:nvSpPr>
        <p:spPr>
          <a:xfrm>
            <a:off x="964406" y="2558355"/>
            <a:ext cx="4798219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005B5C"/>
                </a:solidFill>
              </a:rPr>
              <a:t>Succussion:</a:t>
            </a:r>
            <a:r>
              <a:rPr lang="en-US" sz="1275" dirty="0">
                <a:solidFill>
                  <a:srgbClr val="2D2D2D"/>
                </a:solidFill>
              </a:rPr>
              <a:t> Vigorous shaking or striking against an elastic surface at each dilution stage.</a:t>
            </a:r>
            <a:endParaRPr lang="en-US" sz="1275" dirty="0"/>
          </a:p>
        </p:txBody>
      </p:sp>
      <p:sp>
        <p:nvSpPr>
          <p:cNvPr id="26" name="SK-4-text-25"/>
          <p:cNvSpPr/>
          <p:nvPr/>
        </p:nvSpPr>
        <p:spPr>
          <a:xfrm>
            <a:off x="964406" y="3125986"/>
            <a:ext cx="4798219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005B5C"/>
                </a:solidFill>
              </a:rPr>
              <a:t>The Theory:</a:t>
            </a:r>
            <a:r>
              <a:rPr lang="en-US" sz="1275" dirty="0">
                <a:solidFill>
                  <a:srgbClr val="2D2D2D"/>
                </a:solidFill>
              </a:rPr>
              <a:t> Homeopaths believe this "activates" the healing energy while removing toxicity.</a:t>
            </a:r>
            <a:endParaRPr lang="en-US" sz="1275" dirty="0"/>
          </a:p>
        </p:txBody>
      </p:sp>
      <p:sp>
        <p:nvSpPr>
          <p:cNvPr id="27" name="SK-4-text-26"/>
          <p:cNvSpPr/>
          <p:nvPr/>
        </p:nvSpPr>
        <p:spPr>
          <a:xfrm>
            <a:off x="1019175" y="4265265"/>
            <a:ext cx="5715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B5C"/>
                </a:solidFill>
              </a:rPr>
              <a:t>Dilution Scales &amp; Potency</a:t>
            </a:r>
            <a:endParaRPr lang="en-US" sz="1500" dirty="0"/>
          </a:p>
        </p:txBody>
      </p:sp>
      <p:sp>
        <p:nvSpPr>
          <p:cNvPr id="28" name="SK-4-text-27"/>
          <p:cNvSpPr/>
          <p:nvPr/>
        </p:nvSpPr>
        <p:spPr>
          <a:xfrm>
            <a:off x="964406" y="4693890"/>
            <a:ext cx="4798219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005B5C"/>
                </a:solidFill>
              </a:rPr>
              <a:t>Decimal (x or D):</a:t>
            </a:r>
            <a:r>
              <a:rPr lang="en-US" sz="1275" dirty="0">
                <a:solidFill>
                  <a:srgbClr val="2D2D2D"/>
                </a:solidFill>
              </a:rPr>
              <a:t> 1 part substance to 9 parts solvent (1:10 dilution).</a:t>
            </a:r>
            <a:endParaRPr lang="en-US" sz="1275" dirty="0"/>
          </a:p>
        </p:txBody>
      </p:sp>
      <p:sp>
        <p:nvSpPr>
          <p:cNvPr id="29" name="SK-4-text-28"/>
          <p:cNvSpPr/>
          <p:nvPr/>
        </p:nvSpPr>
        <p:spPr>
          <a:xfrm>
            <a:off x="964406" y="5261521"/>
            <a:ext cx="4798219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005B5C"/>
                </a:solidFill>
              </a:rPr>
              <a:t>Centesimal (c or C):</a:t>
            </a:r>
            <a:r>
              <a:rPr lang="en-US" sz="1275" dirty="0">
                <a:solidFill>
                  <a:srgbClr val="2D2D2D"/>
                </a:solidFill>
              </a:rPr>
              <a:t> 1 part substance to 99 parts solvent (1:100 dilution).</a:t>
            </a:r>
            <a:endParaRPr lang="en-US" sz="1275" dirty="0"/>
          </a:p>
        </p:txBody>
      </p:sp>
      <p:sp>
        <p:nvSpPr>
          <p:cNvPr id="30" name="SK-4-text-29"/>
          <p:cNvSpPr/>
          <p:nvPr/>
        </p:nvSpPr>
        <p:spPr>
          <a:xfrm>
            <a:off x="964406" y="5829151"/>
            <a:ext cx="4798219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005B5C"/>
                </a:solidFill>
              </a:rPr>
              <a:t>Common Potencies:</a:t>
            </a:r>
            <a:r>
              <a:rPr lang="en-US" sz="1275" dirty="0">
                <a:solidFill>
                  <a:srgbClr val="2D2D2D"/>
                </a:solidFill>
              </a:rPr>
              <a:t> 6c, 12c, 30c, 200c, 1M (higher numbers = more dilute).</a:t>
            </a:r>
            <a:endParaRPr lang="en-US" sz="1275" dirty="0"/>
          </a:p>
        </p:txBody>
      </p:sp>
      <p:sp>
        <p:nvSpPr>
          <p:cNvPr id="31" name="SK-4-text-30"/>
          <p:cNvSpPr/>
          <p:nvPr/>
        </p:nvSpPr>
        <p:spPr>
          <a:xfrm>
            <a:off x="6781800" y="4038600"/>
            <a:ext cx="54102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B5C"/>
                </a:solidFill>
              </a:rPr>
              <a:t>AKT High-Yield: Scientific Limit</a:t>
            </a:r>
            <a:endParaRPr lang="en-US" sz="1500" dirty="0"/>
          </a:p>
        </p:txBody>
      </p:sp>
      <p:sp>
        <p:nvSpPr>
          <p:cNvPr id="32" name="SK-4-text-31"/>
          <p:cNvSpPr/>
          <p:nvPr/>
        </p:nvSpPr>
        <p:spPr>
          <a:xfrm>
            <a:off x="6727031" y="4467225"/>
            <a:ext cx="4798219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005B5C"/>
                </a:solidFill>
              </a:rPr>
              <a:t>Avogadro’s Number (~6.022 × 10²³):</a:t>
            </a:r>
            <a:r>
              <a:rPr lang="en-US" sz="1275" dirty="0">
                <a:solidFill>
                  <a:srgbClr val="2D2D2D"/>
                </a:solidFill>
              </a:rPr>
              <a:t> The limit of molecular presence in a solution.</a:t>
            </a:r>
            <a:endParaRPr lang="en-US" sz="1275" dirty="0"/>
          </a:p>
        </p:txBody>
      </p:sp>
      <p:sp>
        <p:nvSpPr>
          <p:cNvPr id="33" name="SK-4-text-32"/>
          <p:cNvSpPr/>
          <p:nvPr/>
        </p:nvSpPr>
        <p:spPr>
          <a:xfrm>
            <a:off x="6727031" y="5034855"/>
            <a:ext cx="4798219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2D2D2D"/>
                </a:solidFill>
              </a:rPr>
              <a:t>At dilutions above </a:t>
            </a:r>
            <a:r>
              <a:rPr lang="en-US" sz="1050" b="1" dirty="0">
                <a:solidFill>
                  <a:srgbClr val="FFFFFF"/>
                </a:solidFill>
                <a:highlight>
                  <a:srgbClr val="005B5C"/>
                </a:highlight>
              </a:rPr>
              <a:t>12c</a:t>
            </a:r>
            <a:r>
              <a:rPr lang="en-US" sz="1275" dirty="0">
                <a:solidFill>
                  <a:srgbClr val="2D2D2D"/>
                </a:solidFill>
              </a:rPr>
              <a:t> or </a:t>
            </a:r>
            <a:r>
              <a:rPr lang="en-US" sz="1050" b="1" dirty="0">
                <a:solidFill>
                  <a:srgbClr val="FFFFFF"/>
                </a:solidFill>
                <a:highlight>
                  <a:srgbClr val="005B5C"/>
                </a:highlight>
              </a:rPr>
              <a:t>24x</a:t>
            </a:r>
            <a:r>
              <a:rPr lang="en-US" sz="1275" dirty="0">
                <a:solidFill>
                  <a:srgbClr val="2D2D2D"/>
                </a:solidFill>
              </a:rPr>
              <a:t>, it is statistically certain that </a:t>
            </a:r>
            <a:r>
              <a:rPr lang="en-US" sz="1275" b="1" dirty="0">
                <a:solidFill>
                  <a:srgbClr val="B02A37"/>
                </a:solidFill>
              </a:rPr>
              <a:t>zero molecules</a:t>
            </a:r>
            <a:r>
              <a:rPr lang="en-US" sz="1275" dirty="0">
                <a:solidFill>
                  <a:srgbClr val="2D2D2D"/>
                </a:solidFill>
              </a:rPr>
              <a:t> of the original substance remain.</a:t>
            </a:r>
            <a:endParaRPr lang="en-US" sz="1275" dirty="0"/>
          </a:p>
        </p:txBody>
      </p:sp>
      <p:sp>
        <p:nvSpPr>
          <p:cNvPr id="34" name="SK-4-text-33"/>
          <p:cNvSpPr/>
          <p:nvPr/>
        </p:nvSpPr>
        <p:spPr>
          <a:xfrm>
            <a:off x="6727031" y="5602486"/>
            <a:ext cx="4798219" cy="6799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2D2D2D"/>
                </a:solidFill>
              </a:rPr>
              <a:t>Homeopathic claim of </a:t>
            </a:r>
            <a:r>
              <a:rPr lang="en-US" sz="1275" b="1" dirty="0">
                <a:solidFill>
                  <a:srgbClr val="005B5C"/>
                </a:solidFill>
              </a:rPr>
              <a:t>"Water Memory"</a:t>
            </a:r>
            <a:r>
              <a:rPr lang="en-US" sz="1275" dirty="0">
                <a:solidFill>
                  <a:srgbClr val="2D2D2D"/>
                </a:solidFill>
              </a:rPr>
              <a:t> is the proposed mechanism to explain efficacy at these levels, but it lacks scientific validation.</a:t>
            </a:r>
            <a:endParaRPr lang="en-US" sz="12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95250"/>
            <a:ext cx="4297859" cy="495300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1181100"/>
            <a:ext cx="11620500" cy="400050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50" y="1724025"/>
            <a:ext cx="5691188" cy="3952875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1943100"/>
            <a:ext cx="285750" cy="228600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250" y="2390775"/>
            <a:ext cx="142875" cy="155823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250" y="2958405"/>
            <a:ext cx="142875" cy="142875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250" y="3526036"/>
            <a:ext cx="142875" cy="142875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5063" y="1724025"/>
            <a:ext cx="5691188" cy="3952875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5563" y="1943100"/>
            <a:ext cx="285750" cy="228600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5563" y="2390775"/>
            <a:ext cx="142875" cy="122337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5563" y="2958405"/>
            <a:ext cx="142875" cy="131862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5563" y="3526036"/>
            <a:ext cx="142875" cy="142875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5750" y="5867400"/>
            <a:ext cx="11620500" cy="800100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28625" y="6029325"/>
            <a:ext cx="476250" cy="476250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3875" y="6153150"/>
            <a:ext cx="285750" cy="228600"/>
          </a:xfrm>
          <a:prstGeom prst="rect">
            <a:avLst/>
          </a:prstGeom>
        </p:spPr>
      </p:pic>
      <p:sp>
        <p:nvSpPr>
          <p:cNvPr id="19" name="SK-5-text-18"/>
          <p:cNvSpPr/>
          <p:nvPr/>
        </p:nvSpPr>
        <p:spPr>
          <a:xfrm>
            <a:off x="428625" y="171450"/>
            <a:ext cx="740664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60" dirty="0">
                <a:solidFill>
                  <a:srgbClr val="FFFFFF"/>
                </a:solidFill>
              </a:rPr>
              <a:t>HOMEOPATHY: CLINICAL REVIEW</a:t>
            </a:r>
            <a:endParaRPr lang="en-US" sz="1800" dirty="0"/>
          </a:p>
        </p:txBody>
      </p:sp>
      <p:sp>
        <p:nvSpPr>
          <p:cNvPr id="20" name="SK-5-text-19"/>
          <p:cNvSpPr/>
          <p:nvPr/>
        </p:nvSpPr>
        <p:spPr>
          <a:xfrm>
            <a:off x="285750" y="685800"/>
            <a:ext cx="11620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00827F"/>
                </a:solidFill>
              </a:rPr>
              <a:t>Evidence, Regulation &amp; GP Consultation Strategy</a:t>
            </a:r>
            <a:endParaRPr lang="en-US" sz="1350" dirty="0"/>
          </a:p>
        </p:txBody>
      </p:sp>
      <p:sp>
        <p:nvSpPr>
          <p:cNvPr id="21" name="SK-5-text-20"/>
          <p:cNvSpPr/>
          <p:nvPr/>
        </p:nvSpPr>
        <p:spPr>
          <a:xfrm>
            <a:off x="428625" y="1181100"/>
            <a:ext cx="114776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2D2D2D"/>
                </a:solidFill>
              </a:rPr>
              <a:t>Current NHS and NICE Position</a:t>
            </a:r>
            <a:endParaRPr lang="en-US" sz="2100" dirty="0"/>
          </a:p>
        </p:txBody>
      </p:sp>
      <p:sp>
        <p:nvSpPr>
          <p:cNvPr id="22" name="SK-5-text-21"/>
          <p:cNvSpPr/>
          <p:nvPr/>
        </p:nvSpPr>
        <p:spPr>
          <a:xfrm>
            <a:off x="876300" y="1914525"/>
            <a:ext cx="61722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B5C"/>
                </a:solidFill>
              </a:rPr>
              <a:t>NHS England Decommissioning</a:t>
            </a:r>
            <a:endParaRPr lang="en-US" sz="1500" dirty="0"/>
          </a:p>
        </p:txBody>
      </p:sp>
      <p:sp>
        <p:nvSpPr>
          <p:cNvPr id="23" name="SK-5-text-22"/>
          <p:cNvSpPr/>
          <p:nvPr/>
        </p:nvSpPr>
        <p:spPr>
          <a:xfrm>
            <a:off x="714375" y="2343150"/>
            <a:ext cx="5072063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005B5C"/>
                </a:solidFill>
              </a:rPr>
              <a:t>2017–2018:</a:t>
            </a:r>
            <a:r>
              <a:rPr lang="en-US" sz="1275" dirty="0">
                <a:solidFill>
                  <a:srgbClr val="2D2D2D"/>
                </a:solidFill>
              </a:rPr>
              <a:t> NHS England guidance recommended CCGs cease funding for homeopathy.</a:t>
            </a:r>
            <a:endParaRPr lang="en-US" sz="1275" dirty="0"/>
          </a:p>
        </p:txBody>
      </p:sp>
      <p:sp>
        <p:nvSpPr>
          <p:cNvPr id="24" name="SK-5-text-23"/>
          <p:cNvSpPr/>
          <p:nvPr/>
        </p:nvSpPr>
        <p:spPr>
          <a:xfrm>
            <a:off x="714375" y="2910780"/>
            <a:ext cx="5072063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2D2D2D"/>
                </a:solidFill>
              </a:rPr>
              <a:t>By 2018, all CCGs in England stopped NHS funding; last NHS hospital (Bristol) ended treatment.</a:t>
            </a:r>
            <a:endParaRPr lang="en-US" sz="1275" dirty="0"/>
          </a:p>
        </p:txBody>
      </p:sp>
      <p:sp>
        <p:nvSpPr>
          <p:cNvPr id="25" name="SK-5-text-24"/>
          <p:cNvSpPr/>
          <p:nvPr/>
        </p:nvSpPr>
        <p:spPr>
          <a:xfrm>
            <a:off x="714375" y="3478411"/>
            <a:ext cx="5072063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2D2D2D"/>
                </a:solidFill>
              </a:rPr>
              <a:t>Rationale: "At best, homeopathy is a </a:t>
            </a:r>
            <a:r>
              <a:rPr lang="en-US" sz="1275" b="1" dirty="0">
                <a:solidFill>
                  <a:srgbClr val="B02A37"/>
                </a:solidFill>
              </a:rPr>
              <a:t>placebo</a:t>
            </a:r>
            <a:r>
              <a:rPr lang="en-US" sz="1275" dirty="0">
                <a:solidFill>
                  <a:srgbClr val="2D2D2D"/>
                </a:solidFill>
              </a:rPr>
              <a:t>. Providing ineffective treatments is not a good use of resources."</a:t>
            </a:r>
            <a:endParaRPr lang="en-US" sz="1275" dirty="0"/>
          </a:p>
        </p:txBody>
      </p:sp>
      <p:sp>
        <p:nvSpPr>
          <p:cNvPr id="26" name="SK-5-text-25"/>
          <p:cNvSpPr/>
          <p:nvPr/>
        </p:nvSpPr>
        <p:spPr>
          <a:xfrm>
            <a:off x="6805613" y="1914525"/>
            <a:ext cx="5386388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B5C"/>
                </a:solidFill>
              </a:rPr>
              <a:t>NICE &amp; Parliamentary Stance</a:t>
            </a:r>
            <a:endParaRPr lang="en-US" sz="1500" dirty="0"/>
          </a:p>
        </p:txBody>
      </p:sp>
      <p:sp>
        <p:nvSpPr>
          <p:cNvPr id="27" name="SK-5-text-26"/>
          <p:cNvSpPr/>
          <p:nvPr/>
        </p:nvSpPr>
        <p:spPr>
          <a:xfrm>
            <a:off x="6643688" y="2343150"/>
            <a:ext cx="5072063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005B5C"/>
                </a:solidFill>
              </a:rPr>
              <a:t>NICE Position:</a:t>
            </a:r>
            <a:r>
              <a:rPr lang="en-US" sz="1275" dirty="0">
                <a:solidFill>
                  <a:srgbClr val="2D2D2D"/>
                </a:solidFill>
              </a:rPr>
              <a:t> Does not recommend homeopathy for any clinical condition.</a:t>
            </a:r>
            <a:endParaRPr lang="en-US" sz="1275" dirty="0"/>
          </a:p>
        </p:txBody>
      </p:sp>
      <p:sp>
        <p:nvSpPr>
          <p:cNvPr id="28" name="SK-5-text-27"/>
          <p:cNvSpPr/>
          <p:nvPr/>
        </p:nvSpPr>
        <p:spPr>
          <a:xfrm>
            <a:off x="6643688" y="2910780"/>
            <a:ext cx="5072063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2D2D2D"/>
                </a:solidFill>
              </a:rPr>
              <a:t>NICE concludes there is insufficient evidence of efficacy to support NHS use.</a:t>
            </a:r>
            <a:endParaRPr lang="en-US" sz="1275" dirty="0"/>
          </a:p>
        </p:txBody>
      </p:sp>
      <p:sp>
        <p:nvSpPr>
          <p:cNvPr id="29" name="SK-5-text-28"/>
          <p:cNvSpPr/>
          <p:nvPr/>
        </p:nvSpPr>
        <p:spPr>
          <a:xfrm>
            <a:off x="6643688" y="3478411"/>
            <a:ext cx="5072063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005B5C"/>
                </a:solidFill>
              </a:rPr>
              <a:t>2010 Commons Report:</a:t>
            </a:r>
            <a:r>
              <a:rPr lang="en-US" sz="1275" dirty="0">
                <a:solidFill>
                  <a:srgbClr val="2D2D2D"/>
                </a:solidFill>
              </a:rPr>
              <a:t> Principles are scientifically implausible; evidence no better than placebo.</a:t>
            </a:r>
            <a:endParaRPr lang="en-US" sz="1275" dirty="0"/>
          </a:p>
        </p:txBody>
      </p:sp>
      <p:sp>
        <p:nvSpPr>
          <p:cNvPr id="30" name="SK-5-text-29"/>
          <p:cNvSpPr/>
          <p:nvPr/>
        </p:nvSpPr>
        <p:spPr>
          <a:xfrm>
            <a:off x="1095375" y="6010275"/>
            <a:ext cx="106680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AKT High-Yield Fact:</a:t>
            </a:r>
            <a:r>
              <a:rPr lang="en-US" sz="1350" dirty="0">
                <a:solidFill>
                  <a:srgbClr val="2D2D2D"/>
                </a:solidFill>
              </a:rPr>
              <a:t> The NHS stopped funding homeopathy in England by 2018. NICE has </a:t>
            </a:r>
            <a:r>
              <a:rPr lang="en-US" sz="1350" b="1" dirty="0">
                <a:solidFill>
                  <a:srgbClr val="B02A37"/>
                </a:solidFill>
              </a:rPr>
              <a:t>zero</a:t>
            </a:r>
            <a:r>
              <a:rPr lang="en-US" sz="1350" dirty="0">
                <a:solidFill>
                  <a:srgbClr val="2D2D2D"/>
                </a:solidFill>
              </a:rPr>
              <a:t> recommendations for its use. Remember the £92k/year saving rationale for resource allocation questions.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285750"/>
            <a:ext cx="4297859" cy="495300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371600"/>
            <a:ext cx="5476875" cy="3890962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1571625"/>
            <a:ext cx="1071116" cy="209550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1898303"/>
            <a:ext cx="214313" cy="175320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2266950"/>
            <a:ext cx="166688" cy="166688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50" y="2790825"/>
            <a:ext cx="166688" cy="137220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750" y="3100388"/>
            <a:ext cx="166688" cy="166688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750" y="3624263"/>
            <a:ext cx="166688" cy="155525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6250" y="5548313"/>
            <a:ext cx="5476875" cy="928688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8875" y="1371600"/>
            <a:ext cx="5476875" cy="3347293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9375" y="1603028"/>
            <a:ext cx="214313" cy="175320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9375" y="1971675"/>
            <a:ext cx="166688" cy="145852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9375" y="2495550"/>
            <a:ext cx="166688" cy="137220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29375" y="2805113"/>
            <a:ext cx="166688" cy="166688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3328988"/>
            <a:ext cx="166688" cy="137220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29375" y="3600450"/>
            <a:ext cx="5095875" cy="685800"/>
          </a:xfrm>
          <a:prstGeom prst="rect">
            <a:avLst/>
          </a:prstGeom>
        </p:spPr>
      </p:pic>
      <p:pic>
        <p:nvPicPr>
          <p:cNvPr id="19" name="SK-6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38875" y="4909393"/>
            <a:ext cx="5476875" cy="1567607"/>
          </a:xfrm>
          <a:prstGeom prst="rect">
            <a:avLst/>
          </a:prstGeom>
        </p:spPr>
      </p:pic>
      <p:pic>
        <p:nvPicPr>
          <p:cNvPr id="20" name="SK-6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29375" y="5137993"/>
            <a:ext cx="190500" cy="152400"/>
          </a:xfrm>
          <a:prstGeom prst="rect">
            <a:avLst/>
          </a:prstGeom>
        </p:spPr>
      </p:pic>
      <p:sp>
        <p:nvSpPr>
          <p:cNvPr id="21" name="SK-6-text-20"/>
          <p:cNvSpPr/>
          <p:nvPr/>
        </p:nvSpPr>
        <p:spPr>
          <a:xfrm>
            <a:off x="619125" y="361950"/>
            <a:ext cx="740664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60" dirty="0">
                <a:solidFill>
                  <a:srgbClr val="FFFFFF"/>
                </a:solidFill>
              </a:rPr>
              <a:t>HOMEOPATHY: CLINICAL REVIEW</a:t>
            </a:r>
            <a:endParaRPr lang="en-US" sz="1800" dirty="0"/>
          </a:p>
        </p:txBody>
      </p:sp>
      <p:sp>
        <p:nvSpPr>
          <p:cNvPr id="22" name="SK-6-text-21"/>
          <p:cNvSpPr/>
          <p:nvPr/>
        </p:nvSpPr>
        <p:spPr>
          <a:xfrm>
            <a:off x="476250" y="876300"/>
            <a:ext cx="117157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00827F"/>
                </a:solidFill>
              </a:rPr>
              <a:t>The Evidence Base: Systematic Reviews &amp; The Placebo Effect</a:t>
            </a:r>
            <a:endParaRPr lang="en-US" sz="1350" dirty="0"/>
          </a:p>
        </p:txBody>
      </p:sp>
      <p:sp>
        <p:nvSpPr>
          <p:cNvPr id="23" name="SK-6-text-22"/>
          <p:cNvSpPr/>
          <p:nvPr/>
        </p:nvSpPr>
        <p:spPr>
          <a:xfrm>
            <a:off x="742950" y="1571625"/>
            <a:ext cx="1647025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</a:rPr>
              <a:t>AKT HIGH YIELD</a:t>
            </a:r>
            <a:endParaRPr lang="en-US" sz="900" dirty="0"/>
          </a:p>
        </p:txBody>
      </p:sp>
      <p:sp>
        <p:nvSpPr>
          <p:cNvPr id="24" name="SK-6-text-23"/>
          <p:cNvSpPr/>
          <p:nvPr/>
        </p:nvSpPr>
        <p:spPr>
          <a:xfrm>
            <a:off x="976312" y="1857375"/>
            <a:ext cx="55549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The Meta-Analysis Landscape</a:t>
            </a:r>
            <a:endParaRPr lang="en-US" sz="1350" dirty="0"/>
          </a:p>
        </p:txBody>
      </p:sp>
      <p:sp>
        <p:nvSpPr>
          <p:cNvPr id="25" name="SK-6-text-24"/>
          <p:cNvSpPr/>
          <p:nvPr/>
        </p:nvSpPr>
        <p:spPr>
          <a:xfrm>
            <a:off x="928688" y="2228850"/>
            <a:ext cx="4833938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D2D2D"/>
                </a:solidFill>
              </a:rPr>
              <a:t>Over 200 RCTs conducted; four major systematic reviews (Kleijnen, Linde, Cucherat, Hill).</a:t>
            </a:r>
            <a:endParaRPr lang="en-US" sz="1125" dirty="0"/>
          </a:p>
        </p:txBody>
      </p:sp>
      <p:sp>
        <p:nvSpPr>
          <p:cNvPr id="26" name="SK-6-text-25"/>
          <p:cNvSpPr/>
          <p:nvPr/>
        </p:nvSpPr>
        <p:spPr>
          <a:xfrm>
            <a:off x="928688" y="2752725"/>
            <a:ext cx="11263313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D2D2D"/>
                </a:solidFill>
              </a:rPr>
              <a:t>Linde 1997 (Lancet):</a:t>
            </a:r>
            <a:r>
              <a:rPr lang="en-US" sz="1125" dirty="0">
                <a:solidFill>
                  <a:srgbClr val="2D2D2D"/>
                </a:solidFill>
              </a:rPr>
              <a:t> Initially found OR 2.45 in favor of homeopathy.</a:t>
            </a:r>
            <a:endParaRPr lang="en-US" sz="1125" dirty="0"/>
          </a:p>
        </p:txBody>
      </p:sp>
      <p:sp>
        <p:nvSpPr>
          <p:cNvPr id="27" name="SK-6-text-26"/>
          <p:cNvSpPr/>
          <p:nvPr/>
        </p:nvSpPr>
        <p:spPr>
          <a:xfrm>
            <a:off x="928688" y="3062288"/>
            <a:ext cx="4833938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D2D2D"/>
                </a:solidFill>
              </a:rPr>
              <a:t>The Quality Paradox:</a:t>
            </a:r>
            <a:r>
              <a:rPr lang="en-US" sz="1125" dirty="0">
                <a:solidFill>
                  <a:srgbClr val="2D2D2D"/>
                </a:solidFill>
              </a:rPr>
              <a:t> When analysis is limited to high-quality trials, the benefit becomes </a:t>
            </a:r>
            <a:r>
              <a:rPr lang="en-US" sz="1125" b="1" dirty="0">
                <a:solidFill>
                  <a:srgbClr val="2D2D2D"/>
                </a:solidFill>
              </a:rPr>
              <a:t>non-statistically significant</a:t>
            </a:r>
            <a:r>
              <a:rPr lang="en-US" sz="1125" dirty="0">
                <a:solidFill>
                  <a:srgbClr val="2D2D2D"/>
                </a:solidFill>
              </a:rPr>
              <a:t>.</a:t>
            </a:r>
            <a:endParaRPr lang="en-US" sz="1125" dirty="0"/>
          </a:p>
        </p:txBody>
      </p:sp>
      <p:sp>
        <p:nvSpPr>
          <p:cNvPr id="28" name="SK-6-text-27"/>
          <p:cNvSpPr/>
          <p:nvPr/>
        </p:nvSpPr>
        <p:spPr>
          <a:xfrm>
            <a:off x="928688" y="3586163"/>
            <a:ext cx="4833938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D2D2D"/>
                </a:solidFill>
              </a:rPr>
              <a:t>Consistency: Higher-quality RCTs show LESS benefit—classic sign of a placebo effect.</a:t>
            </a:r>
            <a:endParaRPr lang="en-US" sz="1125" dirty="0"/>
          </a:p>
        </p:txBody>
      </p:sp>
      <p:sp>
        <p:nvSpPr>
          <p:cNvPr id="29" name="SK-6-text-28"/>
          <p:cNvSpPr/>
          <p:nvPr/>
        </p:nvSpPr>
        <p:spPr>
          <a:xfrm>
            <a:off x="619125" y="5691188"/>
            <a:ext cx="5191125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i="1" dirty="0">
                <a:solidFill>
                  <a:srgbClr val="005B5C"/>
                </a:solidFill>
              </a:rPr>
              <a:t>Rhetorical Framing:</a:t>
            </a:r>
            <a:r>
              <a:rPr lang="en-US" sz="1125" i="1" dirty="0">
                <a:solidFill>
                  <a:srgbClr val="005B5C"/>
                </a:solidFill>
              </a:rPr>
              <a:t> "If a remedy is 30C (diluted 1 in 10^60), how many molecules of the original substance remain?"
</a:t>
            </a:r>
            <a:r>
              <a:rPr lang="en-US" sz="975" i="1" dirty="0">
                <a:solidFill>
                  <a:srgbClr val="444444"/>
                </a:solidFill>
              </a:rPr>
              <a:t>(Hint: Avogadro's constant is ~10^23. Statistically, zero molecules remain.)</a:t>
            </a:r>
            <a:endParaRPr lang="en-US" sz="1125" dirty="0"/>
          </a:p>
        </p:txBody>
      </p:sp>
      <p:sp>
        <p:nvSpPr>
          <p:cNvPr id="30" name="SK-6-text-29"/>
          <p:cNvSpPr/>
          <p:nvPr/>
        </p:nvSpPr>
        <p:spPr>
          <a:xfrm>
            <a:off x="6738938" y="1562100"/>
            <a:ext cx="50958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Evidence by Condition</a:t>
            </a:r>
            <a:endParaRPr lang="en-US" sz="1350" dirty="0"/>
          </a:p>
        </p:txBody>
      </p:sp>
      <p:sp>
        <p:nvSpPr>
          <p:cNvPr id="31" name="SK-6-text-30"/>
          <p:cNvSpPr/>
          <p:nvPr/>
        </p:nvSpPr>
        <p:spPr>
          <a:xfrm>
            <a:off x="6691313" y="1933575"/>
            <a:ext cx="4833938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D2D2D"/>
                </a:solidFill>
              </a:rPr>
              <a:t>Arnica:</a:t>
            </a:r>
            <a:r>
              <a:rPr lang="en-US" sz="1125" dirty="0">
                <a:solidFill>
                  <a:srgbClr val="2D2D2D"/>
                </a:solidFill>
              </a:rPr>
              <a:t> No convincing evidence beyond placebo for trauma or muscle soreness.</a:t>
            </a:r>
            <a:endParaRPr lang="en-US" sz="1125" dirty="0"/>
          </a:p>
        </p:txBody>
      </p:sp>
      <p:sp>
        <p:nvSpPr>
          <p:cNvPr id="32" name="SK-6-text-31"/>
          <p:cNvSpPr/>
          <p:nvPr/>
        </p:nvSpPr>
        <p:spPr>
          <a:xfrm>
            <a:off x="6691313" y="2457450"/>
            <a:ext cx="5500688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D2D2D"/>
                </a:solidFill>
              </a:rPr>
              <a:t>Asthma/Migraine:</a:t>
            </a:r>
            <a:r>
              <a:rPr lang="en-US" sz="1125" dirty="0">
                <a:solidFill>
                  <a:srgbClr val="2D2D2D"/>
                </a:solidFill>
              </a:rPr>
              <a:t> Insufficient evidence to draw any clinical conclusions.</a:t>
            </a:r>
            <a:endParaRPr lang="en-US" sz="1125" dirty="0"/>
          </a:p>
        </p:txBody>
      </p:sp>
      <p:sp>
        <p:nvSpPr>
          <p:cNvPr id="33" name="SK-6-text-32"/>
          <p:cNvSpPr/>
          <p:nvPr/>
        </p:nvSpPr>
        <p:spPr>
          <a:xfrm>
            <a:off x="6691313" y="2767013"/>
            <a:ext cx="4833938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D2D2D"/>
                </a:solidFill>
              </a:rPr>
              <a:t>Influenza (Oscillococcinum):</a:t>
            </a:r>
            <a:r>
              <a:rPr lang="en-US" sz="1125" dirty="0">
                <a:solidFill>
                  <a:srgbClr val="2D2D2D"/>
                </a:solidFill>
              </a:rPr>
              <a:t> May reduce duration by 0.26 days (weak/low-quality evidence).</a:t>
            </a:r>
            <a:endParaRPr lang="en-US" sz="1125" dirty="0"/>
          </a:p>
        </p:txBody>
      </p:sp>
      <p:sp>
        <p:nvSpPr>
          <p:cNvPr id="34" name="SK-6-text-33"/>
          <p:cNvSpPr/>
          <p:nvPr/>
        </p:nvSpPr>
        <p:spPr>
          <a:xfrm>
            <a:off x="6691313" y="3290888"/>
            <a:ext cx="5500688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D2D2D"/>
                </a:solidFill>
              </a:rPr>
              <a:t>Otitis Media:</a:t>
            </a:r>
            <a:r>
              <a:rPr lang="en-US" sz="1125" dirty="0">
                <a:solidFill>
                  <a:srgbClr val="2D2D2D"/>
                </a:solidFill>
              </a:rPr>
              <a:t> No statistically significant benefit over standard care.</a:t>
            </a:r>
            <a:endParaRPr lang="en-US" sz="1125" dirty="0"/>
          </a:p>
        </p:txBody>
      </p:sp>
      <p:sp>
        <p:nvSpPr>
          <p:cNvPr id="35" name="SK-6-text-34"/>
          <p:cNvSpPr/>
          <p:nvPr/>
        </p:nvSpPr>
        <p:spPr>
          <a:xfrm>
            <a:off x="6572250" y="3743325"/>
            <a:ext cx="48101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B02A37"/>
                </a:solidFill>
              </a:rPr>
              <a:t>CONCLUSION: The principles of homeopathy are scientifically implausible. Evidence of efficacy is no better than placebo.</a:t>
            </a:r>
            <a:endParaRPr lang="en-US" sz="1050" dirty="0"/>
          </a:p>
        </p:txBody>
      </p:sp>
      <p:sp>
        <p:nvSpPr>
          <p:cNvPr id="36" name="SK-6-text-35"/>
          <p:cNvSpPr/>
          <p:nvPr/>
        </p:nvSpPr>
        <p:spPr>
          <a:xfrm>
            <a:off x="6715125" y="5099893"/>
            <a:ext cx="50958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B5C"/>
                </a:solidFill>
              </a:rPr>
              <a:t>House of Commons (2010)</a:t>
            </a:r>
            <a:endParaRPr lang="en-US" sz="1200" dirty="0"/>
          </a:p>
        </p:txBody>
      </p:sp>
      <p:sp>
        <p:nvSpPr>
          <p:cNvPr id="37" name="SK-6-text-36"/>
          <p:cNvSpPr/>
          <p:nvPr/>
        </p:nvSpPr>
        <p:spPr>
          <a:xfrm>
            <a:off x="6429375" y="5442793"/>
            <a:ext cx="5095875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2D2D2D"/>
                </a:solidFill>
              </a:rPr>
              <a:t>Science &amp; Technology Committee concluded homeopathy is "scientifically implausible" and recommended an end to all NHS funding.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95250"/>
            <a:ext cx="4297859" cy="495300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1181100"/>
            <a:ext cx="5667375" cy="5391150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1471613"/>
            <a:ext cx="261937" cy="209550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1962150"/>
            <a:ext cx="190500" cy="171450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2853333"/>
            <a:ext cx="190500" cy="190500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75" y="3504605"/>
            <a:ext cx="190500" cy="190500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3875" y="4155877"/>
            <a:ext cx="190500" cy="171450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875" y="5648325"/>
            <a:ext cx="5191125" cy="685800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8175" y="5895975"/>
            <a:ext cx="190500" cy="190500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1181100"/>
            <a:ext cx="5667375" cy="5391150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7000" y="1471613"/>
            <a:ext cx="261937" cy="209550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1962150"/>
            <a:ext cx="190500" cy="171450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2613422"/>
            <a:ext cx="190500" cy="244822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77000" y="3609380"/>
            <a:ext cx="5191125" cy="1328738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19875" y="3752255"/>
            <a:ext cx="1172319" cy="238125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77000" y="5166717"/>
            <a:ext cx="190500" cy="244822"/>
          </a:xfrm>
          <a:prstGeom prst="rect">
            <a:avLst/>
          </a:prstGeom>
        </p:spPr>
      </p:pic>
      <p:sp>
        <p:nvSpPr>
          <p:cNvPr id="20" name="SK-7-text-19"/>
          <p:cNvSpPr/>
          <p:nvPr/>
        </p:nvSpPr>
        <p:spPr>
          <a:xfrm>
            <a:off x="428625" y="171450"/>
            <a:ext cx="740664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60" dirty="0">
                <a:solidFill>
                  <a:srgbClr val="FFFFFF"/>
                </a:solidFill>
              </a:rPr>
              <a:t>HOMEOPATHY: CLINICAL REVIEW</a:t>
            </a:r>
            <a:endParaRPr lang="en-US" sz="1800" dirty="0"/>
          </a:p>
        </p:txBody>
      </p:sp>
      <p:sp>
        <p:nvSpPr>
          <p:cNvPr id="21" name="SK-7-text-20"/>
          <p:cNvSpPr/>
          <p:nvPr/>
        </p:nvSpPr>
        <p:spPr>
          <a:xfrm>
            <a:off x="285750" y="685800"/>
            <a:ext cx="117271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00827F"/>
                </a:solidFill>
              </a:rPr>
              <a:t>Homeopathy in Primary Care: Patient Perspectives &amp; Access</a:t>
            </a:r>
            <a:endParaRPr lang="en-US" sz="1350" dirty="0"/>
          </a:p>
        </p:txBody>
      </p:sp>
      <p:sp>
        <p:nvSpPr>
          <p:cNvPr id="22" name="SK-7-text-21"/>
          <p:cNvSpPr/>
          <p:nvPr/>
        </p:nvSpPr>
        <p:spPr>
          <a:xfrm>
            <a:off x="900113" y="1419225"/>
            <a:ext cx="704088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05B5C"/>
                </a:solidFill>
              </a:rPr>
              <a:t>Why Patients Seek Homeopathy</a:t>
            </a:r>
            <a:endParaRPr lang="en-US" sz="1650" dirty="0"/>
          </a:p>
        </p:txBody>
      </p:sp>
      <p:sp>
        <p:nvSpPr>
          <p:cNvPr id="23" name="SK-7-text-22"/>
          <p:cNvSpPr/>
          <p:nvPr/>
        </p:nvSpPr>
        <p:spPr>
          <a:xfrm>
            <a:off x="857250" y="1924050"/>
            <a:ext cx="4857750" cy="71973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Chronic &amp; Medically Unexplained:</a:t>
            </a:r>
            <a:r>
              <a:rPr lang="en-US" sz="1350" dirty="0">
                <a:solidFill>
                  <a:srgbClr val="2D2D2D"/>
                </a:solidFill>
              </a:rPr>
              <a:t> Often used for conditions poorly managed by conventional medicine (ME/CFS, IBS, Fibromyalgia).</a:t>
            </a:r>
            <a:endParaRPr lang="en-US" sz="1350" dirty="0"/>
          </a:p>
        </p:txBody>
      </p:sp>
      <p:sp>
        <p:nvSpPr>
          <p:cNvPr id="24" name="SK-7-text-23"/>
          <p:cNvSpPr/>
          <p:nvPr/>
        </p:nvSpPr>
        <p:spPr>
          <a:xfrm>
            <a:off x="857250" y="2815233"/>
            <a:ext cx="485775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Holistic Philosophy:</a:t>
            </a:r>
            <a:r>
              <a:rPr lang="en-US" sz="1350" dirty="0">
                <a:solidFill>
                  <a:srgbClr val="2D2D2D"/>
                </a:solidFill>
              </a:rPr>
              <a:t> Patients value the "whole person" approach, feeling their emotions and personality are addressed.</a:t>
            </a:r>
            <a:endParaRPr lang="en-US" sz="1350" dirty="0"/>
          </a:p>
        </p:txBody>
      </p:sp>
      <p:sp>
        <p:nvSpPr>
          <p:cNvPr id="25" name="SK-7-text-24"/>
          <p:cNvSpPr/>
          <p:nvPr/>
        </p:nvSpPr>
        <p:spPr>
          <a:xfrm>
            <a:off x="857250" y="3466505"/>
            <a:ext cx="485775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Safety Concerns:</a:t>
            </a:r>
            <a:r>
              <a:rPr lang="en-US" sz="1350" dirty="0">
                <a:solidFill>
                  <a:srgbClr val="2D2D2D"/>
                </a:solidFill>
              </a:rPr>
              <a:t> Fear of conventional drug side effects, long-term toxicity, or "over-medicalization."</a:t>
            </a:r>
            <a:endParaRPr lang="en-US" sz="1350" dirty="0"/>
          </a:p>
        </p:txBody>
      </p:sp>
      <p:sp>
        <p:nvSpPr>
          <p:cNvPr id="26" name="SK-7-text-25"/>
          <p:cNvSpPr/>
          <p:nvPr/>
        </p:nvSpPr>
        <p:spPr>
          <a:xfrm>
            <a:off x="857250" y="4117777"/>
            <a:ext cx="485775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The Consultation:</a:t>
            </a:r>
            <a:r>
              <a:rPr lang="en-US" sz="1350" dirty="0">
                <a:solidFill>
                  <a:srgbClr val="2D2D2D"/>
                </a:solidFill>
              </a:rPr>
              <a:t> Seeking the 60-120 minute "deep listening" experience that a 10-minute GP slot cannot provide.</a:t>
            </a:r>
            <a:endParaRPr lang="en-US" sz="1350" dirty="0"/>
          </a:p>
        </p:txBody>
      </p:sp>
      <p:sp>
        <p:nvSpPr>
          <p:cNvPr id="27" name="SK-7-text-26"/>
          <p:cNvSpPr/>
          <p:nvPr/>
        </p:nvSpPr>
        <p:spPr>
          <a:xfrm>
            <a:off x="923925" y="5762625"/>
            <a:ext cx="46767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SCA Key Point:</a:t>
            </a:r>
            <a:r>
              <a:rPr lang="en-US" sz="1200" dirty="0">
                <a:solidFill>
                  <a:srgbClr val="FFFFFF"/>
                </a:solidFill>
              </a:rPr>
              <a:t> Exploring the </a:t>
            </a:r>
            <a:r>
              <a:rPr lang="en-US" sz="1200" i="1" dirty="0">
                <a:solidFill>
                  <a:srgbClr val="FFFFFF"/>
                </a:solidFill>
              </a:rPr>
              <a:t>Expectations</a:t>
            </a:r>
            <a:r>
              <a:rPr lang="en-US" sz="1200" dirty="0">
                <a:solidFill>
                  <a:srgbClr val="FFFFFF"/>
                </a:solidFill>
              </a:rPr>
              <a:t> and </a:t>
            </a:r>
            <a:r>
              <a:rPr lang="en-US" sz="1200" i="1" dirty="0">
                <a:solidFill>
                  <a:srgbClr val="FFFFFF"/>
                </a:solidFill>
              </a:rPr>
              <a:t>Concerns</a:t>
            </a:r>
            <a:r>
              <a:rPr lang="en-US" sz="1200" dirty="0">
                <a:solidFill>
                  <a:srgbClr val="FFFFFF"/>
                </a:solidFill>
              </a:rPr>
              <a:t> behind the request is vital for the therapeutic alliance.</a:t>
            </a:r>
            <a:endParaRPr lang="en-US" sz="1200" dirty="0"/>
          </a:p>
        </p:txBody>
      </p:sp>
      <p:sp>
        <p:nvSpPr>
          <p:cNvPr id="28" name="SK-7-text-27"/>
          <p:cNvSpPr/>
          <p:nvPr/>
        </p:nvSpPr>
        <p:spPr>
          <a:xfrm>
            <a:off x="6853238" y="1419225"/>
            <a:ext cx="5338763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05B5C"/>
                </a:solidFill>
              </a:rPr>
              <a:t>Practical Realities &amp; Access</a:t>
            </a:r>
            <a:endParaRPr lang="en-US" sz="1650" dirty="0"/>
          </a:p>
        </p:txBody>
      </p:sp>
      <p:sp>
        <p:nvSpPr>
          <p:cNvPr id="29" name="SK-7-text-28"/>
          <p:cNvSpPr/>
          <p:nvPr/>
        </p:nvSpPr>
        <p:spPr>
          <a:xfrm>
            <a:off x="6810375" y="1924050"/>
            <a:ext cx="485775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Common Requests:</a:t>
            </a:r>
            <a:r>
              <a:rPr lang="en-US" sz="1350" dirty="0">
                <a:solidFill>
                  <a:srgbClr val="2D2D2D"/>
                </a:solidFill>
              </a:rPr>
              <a:t> Allergies, teething, PMS, colic, anxiety, and grief responses are the most frequent presentations.</a:t>
            </a:r>
            <a:endParaRPr lang="en-US" sz="1350" dirty="0"/>
          </a:p>
        </p:txBody>
      </p:sp>
      <p:sp>
        <p:nvSpPr>
          <p:cNvPr id="30" name="SK-7-text-29"/>
          <p:cNvSpPr/>
          <p:nvPr/>
        </p:nvSpPr>
        <p:spPr>
          <a:xfrm>
            <a:off x="6810375" y="2575322"/>
            <a:ext cx="4857750" cy="71973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Private Market:</a:t>
            </a:r>
            <a:r>
              <a:rPr lang="en-US" sz="1350" dirty="0">
                <a:solidFill>
                  <a:srgbClr val="2D2D2D"/>
                </a:solidFill>
              </a:rPr>
              <a:t> Following NHS decommissioning, patients must access homeopathy </a:t>
            </a:r>
            <a:r>
              <a:rPr lang="en-US" sz="1350" b="1" dirty="0">
                <a:solidFill>
                  <a:srgbClr val="005B5C"/>
                </a:solidFill>
              </a:rPr>
              <a:t>privately</a:t>
            </a:r>
            <a:r>
              <a:rPr lang="en-US" sz="1350" dirty="0">
                <a:solidFill>
                  <a:srgbClr val="2D2D2D"/>
                </a:solidFill>
              </a:rPr>
              <a:t>. This is legal and their choice.</a:t>
            </a:r>
            <a:endParaRPr lang="en-US" sz="1350" dirty="0"/>
          </a:p>
        </p:txBody>
      </p:sp>
      <p:sp>
        <p:nvSpPr>
          <p:cNvPr id="31" name="SK-7-text-30"/>
          <p:cNvSpPr/>
          <p:nvPr/>
        </p:nvSpPr>
        <p:spPr>
          <a:xfrm>
            <a:off x="6696075" y="3752255"/>
            <a:ext cx="1809829" cy="238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CLINICAL DUTY</a:t>
            </a:r>
            <a:endParaRPr lang="en-US" sz="1050" dirty="0"/>
          </a:p>
        </p:txBody>
      </p:sp>
      <p:sp>
        <p:nvSpPr>
          <p:cNvPr id="32" name="SK-7-text-31"/>
          <p:cNvSpPr/>
          <p:nvPr/>
        </p:nvSpPr>
        <p:spPr>
          <a:xfrm>
            <a:off x="6619875" y="4066580"/>
            <a:ext cx="4905375" cy="728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2D2D2D"/>
                </a:solidFill>
              </a:rPr>
              <a:t>GPs must ensure patients receiving private homeopathy also have an </a:t>
            </a:r>
            <a:r>
              <a:rPr lang="en-US" sz="1275" b="1" dirty="0">
                <a:solidFill>
                  <a:srgbClr val="2D2D2D"/>
                </a:solidFill>
              </a:rPr>
              <a:t>evidence-based conventional assessment</a:t>
            </a:r>
            <a:r>
              <a:rPr lang="en-US" sz="1275" dirty="0">
                <a:solidFill>
                  <a:srgbClr val="2D2D2D"/>
                </a:solidFill>
              </a:rPr>
              <a:t>. Do not assume the homeopath has screened for red flags.</a:t>
            </a:r>
            <a:endParaRPr lang="en-US" sz="1275" dirty="0"/>
          </a:p>
        </p:txBody>
      </p:sp>
      <p:sp>
        <p:nvSpPr>
          <p:cNvPr id="33" name="SK-7-text-32"/>
          <p:cNvSpPr/>
          <p:nvPr/>
        </p:nvSpPr>
        <p:spPr>
          <a:xfrm>
            <a:off x="6810375" y="5128617"/>
            <a:ext cx="4857750" cy="71973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GP Role:</a:t>
            </a:r>
            <a:r>
              <a:rPr lang="en-US" sz="1350" dirty="0">
                <a:solidFill>
                  <a:srgbClr val="2D2D2D"/>
                </a:solidFill>
              </a:rPr>
              <a:t> Be honest about the evidence, acknowledge the patient's choice, and document the use of private remedies in clinical notes.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85750"/>
            <a:ext cx="4297859" cy="495300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228725"/>
            <a:ext cx="5572125" cy="5362575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485900"/>
            <a:ext cx="190500" cy="152400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847850"/>
            <a:ext cx="178594" cy="661839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652564"/>
            <a:ext cx="178594" cy="661839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457277"/>
            <a:ext cx="178594" cy="661839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261991"/>
            <a:ext cx="178594" cy="661839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8875" y="1228725"/>
            <a:ext cx="5572125" cy="2286000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3705225"/>
            <a:ext cx="5572125" cy="2886075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29375" y="3962400"/>
            <a:ext cx="190500" cy="152400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9375" y="4419600"/>
            <a:ext cx="1635026" cy="1162050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7276" y="4419600"/>
            <a:ext cx="1635175" cy="1162050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85325" y="4419600"/>
            <a:ext cx="1635175" cy="1162050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9375" y="5772150"/>
            <a:ext cx="5191125" cy="628650"/>
          </a:xfrm>
          <a:prstGeom prst="rect">
            <a:avLst/>
          </a:prstGeom>
        </p:spPr>
      </p:pic>
      <p:pic>
        <p:nvPicPr>
          <p:cNvPr id="18" name="SK-8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43675" y="5991225"/>
            <a:ext cx="190500" cy="190500"/>
          </a:xfrm>
          <a:prstGeom prst="rect">
            <a:avLst/>
          </a:prstGeom>
        </p:spPr>
      </p:pic>
      <p:sp>
        <p:nvSpPr>
          <p:cNvPr id="19" name="SK-8-text-18"/>
          <p:cNvSpPr/>
          <p:nvPr/>
        </p:nvSpPr>
        <p:spPr>
          <a:xfrm>
            <a:off x="523875" y="361950"/>
            <a:ext cx="740664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60" dirty="0">
                <a:solidFill>
                  <a:srgbClr val="FFFFFF"/>
                </a:solidFill>
              </a:rPr>
              <a:t>HOMEOPATHY: CLINICAL REVIEW</a:t>
            </a:r>
            <a:endParaRPr lang="en-US" sz="1800" dirty="0"/>
          </a:p>
        </p:txBody>
      </p:sp>
      <p:sp>
        <p:nvSpPr>
          <p:cNvPr id="20" name="SK-8-text-19"/>
          <p:cNvSpPr/>
          <p:nvPr/>
        </p:nvSpPr>
        <p:spPr>
          <a:xfrm>
            <a:off x="381000" y="828675"/>
            <a:ext cx="114300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00827F"/>
                </a:solidFill>
              </a:rPr>
              <a:t>Evidence, Regulation &amp; GP Consultation Strategy</a:t>
            </a:r>
            <a:endParaRPr lang="en-US" sz="1350" dirty="0"/>
          </a:p>
        </p:txBody>
      </p:sp>
      <p:sp>
        <p:nvSpPr>
          <p:cNvPr id="21" name="SK-8-text-20"/>
          <p:cNvSpPr/>
          <p:nvPr/>
        </p:nvSpPr>
        <p:spPr>
          <a:xfrm>
            <a:off x="876300" y="1419225"/>
            <a:ext cx="6629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B5C"/>
                </a:solidFill>
              </a:rPr>
              <a:t>The SCA Consultation Strategy</a:t>
            </a:r>
            <a:endParaRPr lang="en-US" sz="1500" dirty="0"/>
          </a:p>
        </p:txBody>
      </p:sp>
      <p:sp>
        <p:nvSpPr>
          <p:cNvPr id="22" name="SK-8-text-21"/>
          <p:cNvSpPr/>
          <p:nvPr/>
        </p:nvSpPr>
        <p:spPr>
          <a:xfrm>
            <a:off x="845344" y="1866900"/>
            <a:ext cx="394335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D2D2D"/>
                </a:solidFill>
              </a:rPr>
              <a:t>Acknowledge &amp; Validate:</a:t>
            </a:r>
            <a:endParaRPr lang="en-US" sz="1125" dirty="0"/>
          </a:p>
        </p:txBody>
      </p:sp>
      <p:sp>
        <p:nvSpPr>
          <p:cNvPr id="23" name="SK-8-text-22"/>
          <p:cNvSpPr/>
          <p:nvPr/>
        </p:nvSpPr>
        <p:spPr>
          <a:xfrm>
            <a:off x="2536478" y="1866900"/>
            <a:ext cx="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D2D"/>
                </a:solidFill>
              </a:rPr>
              <a:t>
</a:t>
            </a:r>
            <a:endParaRPr lang="en-US" sz="1125" dirty="0"/>
          </a:p>
        </p:txBody>
      </p:sp>
      <p:sp>
        <p:nvSpPr>
          <p:cNvPr id="24" name="SK-8-text-23"/>
          <p:cNvSpPr/>
          <p:nvPr/>
        </p:nvSpPr>
        <p:spPr>
          <a:xfrm>
            <a:off x="883444" y="2062163"/>
            <a:ext cx="4619327" cy="4143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i="1" dirty="0">
                <a:solidFill>
                  <a:srgbClr val="2D2D2D"/>
                </a:solidFill>
                <a:highlight>
                  <a:srgbClr val="00827F"/>
                </a:highlight>
              </a:rPr>
              <a:t>"I understand why you find homeopathy appealing — many patients value the individualised care and time practitioners give."</a:t>
            </a:r>
            <a:endParaRPr lang="en-US" sz="1125" dirty="0"/>
          </a:p>
        </p:txBody>
      </p:sp>
      <p:sp>
        <p:nvSpPr>
          <p:cNvPr id="25" name="SK-8-text-24"/>
          <p:cNvSpPr/>
          <p:nvPr/>
        </p:nvSpPr>
        <p:spPr>
          <a:xfrm>
            <a:off x="845344" y="2671614"/>
            <a:ext cx="377190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D2D2D"/>
                </a:solidFill>
              </a:rPr>
              <a:t>The Evidence Position:</a:t>
            </a:r>
            <a:endParaRPr lang="en-US" sz="1125" dirty="0"/>
          </a:p>
        </p:txBody>
      </p:sp>
      <p:sp>
        <p:nvSpPr>
          <p:cNvPr id="26" name="SK-8-text-25"/>
          <p:cNvSpPr/>
          <p:nvPr/>
        </p:nvSpPr>
        <p:spPr>
          <a:xfrm>
            <a:off x="2417266" y="2671614"/>
            <a:ext cx="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D2D"/>
                </a:solidFill>
              </a:rPr>
              <a:t>
</a:t>
            </a:r>
            <a:endParaRPr lang="en-US" sz="1125" dirty="0"/>
          </a:p>
        </p:txBody>
      </p:sp>
      <p:sp>
        <p:nvSpPr>
          <p:cNvPr id="27" name="SK-8-text-26"/>
          <p:cNvSpPr/>
          <p:nvPr/>
        </p:nvSpPr>
        <p:spPr>
          <a:xfrm>
            <a:off x="883444" y="2866876"/>
            <a:ext cx="4582716" cy="4143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i="1" dirty="0">
                <a:solidFill>
                  <a:srgbClr val="2D2D2D"/>
                </a:solidFill>
                <a:highlight>
                  <a:srgbClr val="00827F"/>
                </a:highlight>
              </a:rPr>
              <a:t>"I want to be honest: current evidence doesn't show these remedies work better than a placebo, and the NHS no longer funds them."</a:t>
            </a:r>
            <a:endParaRPr lang="en-US" sz="1125" dirty="0"/>
          </a:p>
        </p:txBody>
      </p:sp>
      <p:sp>
        <p:nvSpPr>
          <p:cNvPr id="28" name="SK-8-text-27"/>
          <p:cNvSpPr/>
          <p:nvPr/>
        </p:nvSpPr>
        <p:spPr>
          <a:xfrm>
            <a:off x="845344" y="3476327"/>
            <a:ext cx="377190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D2D2D"/>
                </a:solidFill>
              </a:rPr>
              <a:t>Safety-First Approach:</a:t>
            </a:r>
            <a:endParaRPr lang="en-US" sz="1125" dirty="0"/>
          </a:p>
        </p:txBody>
      </p:sp>
      <p:sp>
        <p:nvSpPr>
          <p:cNvPr id="29" name="SK-8-text-28"/>
          <p:cNvSpPr/>
          <p:nvPr/>
        </p:nvSpPr>
        <p:spPr>
          <a:xfrm>
            <a:off x="2380208" y="3476327"/>
            <a:ext cx="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D2D"/>
                </a:solidFill>
              </a:rPr>
              <a:t>
</a:t>
            </a:r>
            <a:endParaRPr lang="en-US" sz="1125" dirty="0"/>
          </a:p>
        </p:txBody>
      </p:sp>
      <p:sp>
        <p:nvSpPr>
          <p:cNvPr id="30" name="SK-8-text-29"/>
          <p:cNvSpPr/>
          <p:nvPr/>
        </p:nvSpPr>
        <p:spPr>
          <a:xfrm>
            <a:off x="883444" y="3671590"/>
            <a:ext cx="4610249" cy="4143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i="1" dirty="0">
                <a:solidFill>
                  <a:srgbClr val="2D2D2D"/>
                </a:solidFill>
                <a:highlight>
                  <a:srgbClr val="00827F"/>
                </a:highlight>
              </a:rPr>
              <a:t>"What worries me is using it instead of a treatment we know works — that could put your health at risk."</a:t>
            </a:r>
            <a:endParaRPr lang="en-US" sz="1125" dirty="0"/>
          </a:p>
        </p:txBody>
      </p:sp>
      <p:sp>
        <p:nvSpPr>
          <p:cNvPr id="31" name="SK-8-text-30"/>
          <p:cNvSpPr/>
          <p:nvPr/>
        </p:nvSpPr>
        <p:spPr>
          <a:xfrm>
            <a:off x="845344" y="4281041"/>
            <a:ext cx="257175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D2D2D"/>
                </a:solidFill>
              </a:rPr>
              <a:t>Private Choice:</a:t>
            </a:r>
            <a:endParaRPr lang="en-US" sz="1125" dirty="0"/>
          </a:p>
        </p:txBody>
      </p:sp>
      <p:sp>
        <p:nvSpPr>
          <p:cNvPr id="32" name="SK-8-text-31"/>
          <p:cNvSpPr/>
          <p:nvPr/>
        </p:nvSpPr>
        <p:spPr>
          <a:xfrm>
            <a:off x="1885652" y="4281041"/>
            <a:ext cx="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D2D"/>
                </a:solidFill>
              </a:rPr>
              <a:t>
</a:t>
            </a:r>
            <a:endParaRPr lang="en-US" sz="1125" dirty="0"/>
          </a:p>
        </p:txBody>
      </p:sp>
      <p:sp>
        <p:nvSpPr>
          <p:cNvPr id="33" name="SK-8-text-32"/>
          <p:cNvSpPr/>
          <p:nvPr/>
        </p:nvSpPr>
        <p:spPr>
          <a:xfrm>
            <a:off x="883444" y="4476304"/>
            <a:ext cx="4635252" cy="4143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i="1" dirty="0">
                <a:solidFill>
                  <a:srgbClr val="2D2D2D"/>
                </a:solidFill>
                <a:highlight>
                  <a:srgbClr val="00827F"/>
                </a:highlight>
              </a:rPr>
              <a:t>"If you choose to use it privately alongside conventional care, please keep me informed so I can coordinate your health."</a:t>
            </a:r>
            <a:endParaRPr lang="en-US" sz="1125" dirty="0"/>
          </a:p>
        </p:txBody>
      </p:sp>
      <p:sp>
        <p:nvSpPr>
          <p:cNvPr id="34" name="SK-8-text-33"/>
          <p:cNvSpPr/>
          <p:nvPr/>
        </p:nvSpPr>
        <p:spPr>
          <a:xfrm>
            <a:off x="6734175" y="3895725"/>
            <a:ext cx="545782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B5C"/>
                </a:solidFill>
              </a:rPr>
              <a:t>Exploring ICE (SCA Key Skill)</a:t>
            </a:r>
            <a:endParaRPr lang="en-US" sz="1500" dirty="0"/>
          </a:p>
        </p:txBody>
      </p:sp>
      <p:sp>
        <p:nvSpPr>
          <p:cNvPr id="35" name="SK-8-text-34"/>
          <p:cNvSpPr/>
          <p:nvPr/>
        </p:nvSpPr>
        <p:spPr>
          <a:xfrm>
            <a:off x="6543675" y="4533900"/>
            <a:ext cx="1406426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5B5C"/>
                </a:solidFill>
              </a:rPr>
              <a:t>IDEAS</a:t>
            </a:r>
            <a:endParaRPr lang="en-US" sz="1050" dirty="0"/>
          </a:p>
        </p:txBody>
      </p:sp>
      <p:sp>
        <p:nvSpPr>
          <p:cNvPr id="36" name="SK-8-text-35"/>
          <p:cNvSpPr/>
          <p:nvPr/>
        </p:nvSpPr>
        <p:spPr>
          <a:xfrm>
            <a:off x="6551563" y="4819650"/>
            <a:ext cx="1390501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68"/>
              </a:lnSpc>
              <a:buNone/>
            </a:pPr>
            <a:r>
              <a:rPr lang="en-US" sz="975" dirty="0">
                <a:solidFill>
                  <a:srgbClr val="2D2D2D"/>
                </a:solidFill>
              </a:rPr>
              <a:t>"What made you interested in homeopathy for this?"</a:t>
            </a:r>
            <a:endParaRPr lang="en-US" sz="975" dirty="0"/>
          </a:p>
        </p:txBody>
      </p:sp>
      <p:sp>
        <p:nvSpPr>
          <p:cNvPr id="37" name="SK-8-text-36"/>
          <p:cNvSpPr/>
          <p:nvPr/>
        </p:nvSpPr>
        <p:spPr>
          <a:xfrm>
            <a:off x="8321576" y="4533900"/>
            <a:ext cx="14065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5B5C"/>
                </a:solidFill>
              </a:rPr>
              <a:t>CONCERNS</a:t>
            </a:r>
            <a:endParaRPr lang="en-US" sz="1050" dirty="0"/>
          </a:p>
        </p:txBody>
      </p:sp>
      <p:sp>
        <p:nvSpPr>
          <p:cNvPr id="38" name="SK-8-text-37"/>
          <p:cNvSpPr/>
          <p:nvPr/>
        </p:nvSpPr>
        <p:spPr>
          <a:xfrm>
            <a:off x="8359229" y="4819650"/>
            <a:ext cx="1331119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68"/>
              </a:lnSpc>
              <a:buNone/>
            </a:pPr>
            <a:r>
              <a:rPr lang="en-US" sz="975" dirty="0">
                <a:solidFill>
                  <a:srgbClr val="2D2D2D"/>
                </a:solidFill>
              </a:rPr>
              <a:t>"Are there worries about drug side effects?"</a:t>
            </a:r>
            <a:endParaRPr lang="en-US" sz="975" dirty="0"/>
          </a:p>
        </p:txBody>
      </p:sp>
      <p:sp>
        <p:nvSpPr>
          <p:cNvPr id="39" name="SK-8-text-38"/>
          <p:cNvSpPr/>
          <p:nvPr/>
        </p:nvSpPr>
        <p:spPr>
          <a:xfrm>
            <a:off x="10099625" y="4533900"/>
            <a:ext cx="14065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5B5C"/>
                </a:solidFill>
              </a:rPr>
              <a:t>EXPECTATIONS</a:t>
            </a:r>
            <a:endParaRPr lang="en-US" sz="1050" dirty="0"/>
          </a:p>
        </p:txBody>
      </p:sp>
      <p:sp>
        <p:nvSpPr>
          <p:cNvPr id="40" name="SK-8-text-39"/>
          <p:cNvSpPr/>
          <p:nvPr/>
        </p:nvSpPr>
        <p:spPr>
          <a:xfrm>
            <a:off x="10147697" y="4819650"/>
            <a:ext cx="1310432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68"/>
              </a:lnSpc>
              <a:buNone/>
            </a:pPr>
            <a:r>
              <a:rPr lang="en-US" sz="975" dirty="0">
                <a:solidFill>
                  <a:srgbClr val="2D2D2D"/>
                </a:solidFill>
              </a:rPr>
              <a:t>"What are you hoping this will achieve today?"</a:t>
            </a:r>
            <a:endParaRPr lang="en-US" sz="975" dirty="0"/>
          </a:p>
        </p:txBody>
      </p:sp>
      <p:sp>
        <p:nvSpPr>
          <p:cNvPr id="41" name="SK-8-text-40"/>
          <p:cNvSpPr/>
          <p:nvPr/>
        </p:nvSpPr>
        <p:spPr>
          <a:xfrm>
            <a:off x="6848475" y="5886450"/>
            <a:ext cx="46577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B02A37"/>
                </a:solidFill>
              </a:rPr>
              <a:t>Maintain the therapeutic alliance: Be honest, never dismissive. Address the unmet need behind the request.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95250"/>
            <a:ext cx="3876973" cy="495300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181100"/>
            <a:ext cx="5572125" cy="4381500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447800"/>
            <a:ext cx="285750" cy="228600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" y="1891010"/>
            <a:ext cx="190500" cy="156865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2462510"/>
            <a:ext cx="190500" cy="156865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25" y="3034010"/>
            <a:ext cx="190500" cy="156865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1181100"/>
            <a:ext cx="5572125" cy="4381500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7000" y="1447800"/>
            <a:ext cx="285750" cy="228600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0" y="1891010"/>
            <a:ext cx="190500" cy="156865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7000" y="2462510"/>
            <a:ext cx="190500" cy="156865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3034010"/>
            <a:ext cx="190500" cy="156865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3605510"/>
            <a:ext cx="190500" cy="156865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5753100"/>
            <a:ext cx="11430000" cy="819150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9125" y="5895975"/>
            <a:ext cx="1262063" cy="533400"/>
          </a:xfrm>
          <a:prstGeom prst="rect">
            <a:avLst/>
          </a:prstGeom>
        </p:spPr>
      </p:pic>
      <p:sp>
        <p:nvSpPr>
          <p:cNvPr id="17" name="SK-9-text-16"/>
          <p:cNvSpPr/>
          <p:nvPr/>
        </p:nvSpPr>
        <p:spPr>
          <a:xfrm>
            <a:off x="428625" y="171450"/>
            <a:ext cx="68580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60" dirty="0">
                <a:solidFill>
                  <a:srgbClr val="FFFFFF"/>
                </a:solidFill>
              </a:rPr>
              <a:t>SAFETY AND INDIRECT RISKS</a:t>
            </a:r>
            <a:endParaRPr lang="en-US" sz="1800" dirty="0"/>
          </a:p>
        </p:txBody>
      </p:sp>
      <p:sp>
        <p:nvSpPr>
          <p:cNvPr id="18" name="SK-9-text-17"/>
          <p:cNvSpPr/>
          <p:nvPr/>
        </p:nvSpPr>
        <p:spPr>
          <a:xfrm>
            <a:off x="285750" y="685800"/>
            <a:ext cx="119062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00827F"/>
                </a:solidFill>
              </a:rPr>
              <a:t>Distinguishing between remedy safety and clinical management dangers</a:t>
            </a:r>
            <a:endParaRPr lang="en-US" sz="1350" dirty="0"/>
          </a:p>
        </p:txBody>
      </p:sp>
      <p:sp>
        <p:nvSpPr>
          <p:cNvPr id="19" name="SK-9-text-18"/>
          <p:cNvSpPr/>
          <p:nvPr/>
        </p:nvSpPr>
        <p:spPr>
          <a:xfrm>
            <a:off x="1019175" y="1419225"/>
            <a:ext cx="4800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2D2D"/>
                </a:solidFill>
              </a:rPr>
              <a:t>Direct Safety Profile</a:t>
            </a:r>
            <a:endParaRPr lang="en-US" sz="1500" dirty="0"/>
          </a:p>
        </p:txBody>
      </p:sp>
      <p:sp>
        <p:nvSpPr>
          <p:cNvPr id="20" name="SK-9-text-19"/>
          <p:cNvSpPr/>
          <p:nvPr/>
        </p:nvSpPr>
        <p:spPr>
          <a:xfrm>
            <a:off x="847725" y="1847850"/>
            <a:ext cx="50958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 </a:t>
            </a:r>
            <a:r>
              <a:rPr lang="en-US" sz="1200" b="1" dirty="0">
                <a:solidFill>
                  <a:srgbClr val="2D2D2D"/>
                </a:solidFill>
              </a:rPr>
              <a:t>Remedy Non-toxicity:</a:t>
            </a:r>
            <a:r>
              <a:rPr lang="en-US" sz="1200" dirty="0">
                <a:solidFill>
                  <a:srgbClr val="2D2D2D"/>
                </a:solidFill>
              </a:rPr>
              <a:t> At ultra-dilutions (e.g., &gt;12c), remedies contain zero molecules of original substance.</a:t>
            </a:r>
            <a:endParaRPr lang="en-US" sz="1200" dirty="0"/>
          </a:p>
        </p:txBody>
      </p:sp>
      <p:sp>
        <p:nvSpPr>
          <p:cNvPr id="21" name="SK-9-text-20"/>
          <p:cNvSpPr/>
          <p:nvPr/>
        </p:nvSpPr>
        <p:spPr>
          <a:xfrm>
            <a:off x="847725" y="2419350"/>
            <a:ext cx="50958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 </a:t>
            </a:r>
            <a:r>
              <a:rPr lang="en-US" sz="1200" b="1" dirty="0">
                <a:solidFill>
                  <a:srgbClr val="2D2D2D"/>
                </a:solidFill>
              </a:rPr>
              <a:t>No Interactions:</a:t>
            </a:r>
            <a:r>
              <a:rPr lang="en-US" sz="1200" dirty="0">
                <a:solidFill>
                  <a:srgbClr val="2D2D2D"/>
                </a:solidFill>
              </a:rPr>
              <a:t> No chemical drug-drug interactions are possible. Safe in pregnancy and breastfeeding. </a:t>
            </a:r>
            <a:r>
              <a:rPr lang="en-US" sz="900" b="1" dirty="0">
                <a:solidFill>
                  <a:srgbClr val="FFFFFF"/>
                </a:solidFill>
                <a:highlight>
                  <a:srgbClr val="005B5C"/>
                </a:highlight>
              </a:rPr>
              <a:t>AKT</a:t>
            </a:r>
            <a:endParaRPr lang="en-US" sz="1200" dirty="0"/>
          </a:p>
        </p:txBody>
      </p:sp>
      <p:sp>
        <p:nvSpPr>
          <p:cNvPr id="22" name="SK-9-text-21"/>
          <p:cNvSpPr/>
          <p:nvPr/>
        </p:nvSpPr>
        <p:spPr>
          <a:xfrm>
            <a:off x="847725" y="2990850"/>
            <a:ext cx="50958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 </a:t>
            </a:r>
            <a:r>
              <a:rPr lang="en-US" sz="1200" b="1" dirty="0">
                <a:solidFill>
                  <a:srgbClr val="2D2D2D"/>
                </a:solidFill>
              </a:rPr>
              <a:t>Placebo Profile:</a:t>
            </a:r>
            <a:r>
              <a:rPr lang="en-US" sz="1200" dirty="0">
                <a:solidFill>
                  <a:srgbClr val="2D2D2D"/>
                </a:solidFill>
              </a:rPr>
              <a:t> Adverse effects are psychologically driven (nocebo) or related to the vehicle (e.g., lactose intolerance).</a:t>
            </a:r>
            <a:endParaRPr lang="en-US" sz="1200" dirty="0"/>
          </a:p>
        </p:txBody>
      </p:sp>
      <p:sp>
        <p:nvSpPr>
          <p:cNvPr id="23" name="SK-9-text-22"/>
          <p:cNvSpPr/>
          <p:nvPr/>
        </p:nvSpPr>
        <p:spPr>
          <a:xfrm>
            <a:off x="6877050" y="1419225"/>
            <a:ext cx="53149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2D2D"/>
                </a:solidFill>
              </a:rPr>
              <a:t>Indirect "Behavioral" Risks</a:t>
            </a:r>
            <a:endParaRPr lang="en-US" sz="1500" dirty="0"/>
          </a:p>
        </p:txBody>
      </p:sp>
      <p:sp>
        <p:nvSpPr>
          <p:cNvPr id="24" name="SK-9-text-23"/>
          <p:cNvSpPr/>
          <p:nvPr/>
        </p:nvSpPr>
        <p:spPr>
          <a:xfrm>
            <a:off x="6705600" y="1847850"/>
            <a:ext cx="50958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 </a:t>
            </a:r>
            <a:r>
              <a:rPr lang="en-US" sz="1200" b="1" dirty="0">
                <a:solidFill>
                  <a:srgbClr val="2D2D2D"/>
                </a:solidFill>
              </a:rPr>
              <a:t>Diagnostic Delay:</a:t>
            </a:r>
            <a:r>
              <a:rPr lang="en-US" sz="1200" dirty="0">
                <a:solidFill>
                  <a:srgbClr val="2D2D2D"/>
                </a:solidFill>
              </a:rPr>
              <a:t> Time spent on homeopathy may delay critical diagnosis of cancer or serious infection.</a:t>
            </a:r>
            <a:endParaRPr lang="en-US" sz="1200" dirty="0"/>
          </a:p>
        </p:txBody>
      </p:sp>
      <p:sp>
        <p:nvSpPr>
          <p:cNvPr id="25" name="SK-9-text-24"/>
          <p:cNvSpPr/>
          <p:nvPr/>
        </p:nvSpPr>
        <p:spPr>
          <a:xfrm>
            <a:off x="6705600" y="2419350"/>
            <a:ext cx="50958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 </a:t>
            </a:r>
            <a:r>
              <a:rPr lang="en-US" sz="1200" b="1" dirty="0">
                <a:solidFill>
                  <a:srgbClr val="2D2D2D"/>
                </a:solidFill>
              </a:rPr>
              <a:t>Replacement Risk:</a:t>
            </a:r>
            <a:r>
              <a:rPr lang="en-US" sz="1200" dirty="0">
                <a:solidFill>
                  <a:srgbClr val="2D2D2D"/>
                </a:solidFill>
              </a:rPr>
              <a:t> Using homeopathy </a:t>
            </a:r>
            <a:r>
              <a:rPr lang="en-US" sz="1200" b="1" dirty="0">
                <a:solidFill>
                  <a:srgbClr val="2D2D2D"/>
                </a:solidFill>
              </a:rPr>
              <a:t>instead</a:t>
            </a:r>
            <a:r>
              <a:rPr lang="en-US" sz="1200" dirty="0">
                <a:solidFill>
                  <a:srgbClr val="2D2D2D"/>
                </a:solidFill>
              </a:rPr>
              <a:t> of proven interventions (e.g., malaria prophylaxis).</a:t>
            </a:r>
            <a:endParaRPr lang="en-US" sz="1200" dirty="0"/>
          </a:p>
        </p:txBody>
      </p:sp>
      <p:sp>
        <p:nvSpPr>
          <p:cNvPr id="26" name="SK-9-text-25"/>
          <p:cNvSpPr/>
          <p:nvPr/>
        </p:nvSpPr>
        <p:spPr>
          <a:xfrm>
            <a:off x="6705600" y="2990850"/>
            <a:ext cx="50958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 </a:t>
            </a:r>
            <a:r>
              <a:rPr lang="en-US" sz="1200" b="1" dirty="0">
                <a:solidFill>
                  <a:srgbClr val="2D2D2D"/>
                </a:solidFill>
              </a:rPr>
              <a:t>Vaccine Opposition:</a:t>
            </a:r>
            <a:r>
              <a:rPr lang="en-US" sz="1200" dirty="0">
                <a:solidFill>
                  <a:srgbClr val="2D2D2D"/>
                </a:solidFill>
              </a:rPr>
              <a:t> Risk of some practitioners advising against routine immunizations.</a:t>
            </a:r>
            <a:endParaRPr lang="en-US" sz="1200" dirty="0"/>
          </a:p>
        </p:txBody>
      </p:sp>
      <p:sp>
        <p:nvSpPr>
          <p:cNvPr id="27" name="SK-9-text-26"/>
          <p:cNvSpPr/>
          <p:nvPr/>
        </p:nvSpPr>
        <p:spPr>
          <a:xfrm>
            <a:off x="6705600" y="3562350"/>
            <a:ext cx="50958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 </a:t>
            </a:r>
            <a:r>
              <a:rPr lang="en-US" sz="1200" b="1" dirty="0">
                <a:solidFill>
                  <a:srgbClr val="2D2D2D"/>
                </a:solidFill>
              </a:rPr>
              <a:t>Masked Worsening:</a:t>
            </a:r>
            <a:r>
              <a:rPr lang="en-US" sz="1200" dirty="0">
                <a:solidFill>
                  <a:srgbClr val="2D2D2D"/>
                </a:solidFill>
              </a:rPr>
              <a:t> "Healing crises" explanations may normalize deteriorating clinical signs.</a:t>
            </a:r>
            <a:endParaRPr lang="en-US" sz="1200" dirty="0"/>
          </a:p>
        </p:txBody>
      </p:sp>
      <p:sp>
        <p:nvSpPr>
          <p:cNvPr id="28" name="SK-9-text-27"/>
          <p:cNvSpPr/>
          <p:nvPr/>
        </p:nvSpPr>
        <p:spPr>
          <a:xfrm>
            <a:off x="714375" y="5895975"/>
            <a:ext cx="1071563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FFFFFF"/>
                </a:solidFill>
              </a:rPr>
              <a:t>SCA RED FLAG</a:t>
            </a:r>
            <a:endParaRPr lang="en-US" sz="1200" dirty="0"/>
          </a:p>
        </p:txBody>
      </p:sp>
      <p:sp>
        <p:nvSpPr>
          <p:cNvPr id="29" name="SK-9-text-28"/>
          <p:cNvSpPr/>
          <p:nvPr/>
        </p:nvSpPr>
        <p:spPr>
          <a:xfrm>
            <a:off x="2071688" y="5934075"/>
            <a:ext cx="950118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The primary danger is not the </a:t>
            </a:r>
            <a:r>
              <a:rPr lang="en-US" sz="1200" b="1" dirty="0">
                <a:solidFill>
                  <a:srgbClr val="FFFFFF"/>
                </a:solidFill>
              </a:rPr>
              <a:t>chemistry</a:t>
            </a:r>
            <a:r>
              <a:rPr lang="en-US" sz="1200" dirty="0">
                <a:solidFill>
                  <a:srgbClr val="FFFFFF"/>
                </a:solidFill>
              </a:rPr>
              <a:t>, but the </a:t>
            </a:r>
            <a:r>
              <a:rPr lang="en-US" sz="1200" b="1" dirty="0">
                <a:solidFill>
                  <a:srgbClr val="FFFFFF"/>
                </a:solidFill>
              </a:rPr>
              <a:t>delay or refusal</a:t>
            </a:r>
            <a:r>
              <a:rPr lang="en-US" sz="1200" dirty="0">
                <a:solidFill>
                  <a:srgbClr val="FFFFFF"/>
                </a:solidFill>
              </a:rPr>
              <a:t> of evidence-based care for serious conditions. Always screen for "instead-of" behavior.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381000"/>
            <a:ext cx="4297859" cy="495300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1524000"/>
            <a:ext cx="285750" cy="228600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50" y="2000250"/>
            <a:ext cx="11620500" cy="3283595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50" y="2000250"/>
            <a:ext cx="2091630" cy="457200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7380" y="2000250"/>
            <a:ext cx="5080843" cy="457200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8224" y="2000250"/>
            <a:ext cx="4448026" cy="457200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750" y="2457450"/>
            <a:ext cx="2091630" cy="403771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77380" y="2457450"/>
            <a:ext cx="5080843" cy="403771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58224" y="2457450"/>
            <a:ext cx="4448026" cy="403771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5750" y="2861221"/>
            <a:ext cx="11620500" cy="403771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5750" y="2861221"/>
            <a:ext cx="2091630" cy="403771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77380" y="2861221"/>
            <a:ext cx="5080843" cy="403771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58224" y="2861221"/>
            <a:ext cx="4448026" cy="403771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5750" y="3264991"/>
            <a:ext cx="2091630" cy="403771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377380" y="3264991"/>
            <a:ext cx="5080843" cy="403771"/>
          </a:xfrm>
          <a:prstGeom prst="rect">
            <a:avLst/>
          </a:prstGeom>
        </p:spPr>
      </p:pic>
      <p:pic>
        <p:nvPicPr>
          <p:cNvPr id="19" name="SK-10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58224" y="3264991"/>
            <a:ext cx="4448026" cy="403771"/>
          </a:xfrm>
          <a:prstGeom prst="rect">
            <a:avLst/>
          </a:prstGeom>
        </p:spPr>
      </p:pic>
      <p:pic>
        <p:nvPicPr>
          <p:cNvPr id="20" name="SK-10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85750" y="3668762"/>
            <a:ext cx="11620500" cy="403771"/>
          </a:xfrm>
          <a:prstGeom prst="rect">
            <a:avLst/>
          </a:prstGeom>
        </p:spPr>
      </p:pic>
      <p:pic>
        <p:nvPicPr>
          <p:cNvPr id="21" name="SK-10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85750" y="3668762"/>
            <a:ext cx="2091630" cy="403771"/>
          </a:xfrm>
          <a:prstGeom prst="rect">
            <a:avLst/>
          </a:prstGeom>
        </p:spPr>
      </p:pic>
      <p:pic>
        <p:nvPicPr>
          <p:cNvPr id="22" name="SK-10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377380" y="3668762"/>
            <a:ext cx="5080843" cy="403771"/>
          </a:xfrm>
          <a:prstGeom prst="rect">
            <a:avLst/>
          </a:prstGeom>
        </p:spPr>
      </p:pic>
      <p:pic>
        <p:nvPicPr>
          <p:cNvPr id="23" name="SK-10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458224" y="3668762"/>
            <a:ext cx="4448026" cy="403771"/>
          </a:xfrm>
          <a:prstGeom prst="rect">
            <a:avLst/>
          </a:prstGeom>
        </p:spPr>
      </p:pic>
      <p:pic>
        <p:nvPicPr>
          <p:cNvPr id="24" name="SK-10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85750" y="4072533"/>
            <a:ext cx="2091630" cy="403771"/>
          </a:xfrm>
          <a:prstGeom prst="rect">
            <a:avLst/>
          </a:prstGeom>
        </p:spPr>
      </p:pic>
      <p:pic>
        <p:nvPicPr>
          <p:cNvPr id="25" name="SK-10-img-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377380" y="4072533"/>
            <a:ext cx="5080843" cy="403771"/>
          </a:xfrm>
          <a:prstGeom prst="rect">
            <a:avLst/>
          </a:prstGeom>
        </p:spPr>
      </p:pic>
      <p:pic>
        <p:nvPicPr>
          <p:cNvPr id="26" name="SK-10-img-25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458224" y="4072533"/>
            <a:ext cx="4448026" cy="403771"/>
          </a:xfrm>
          <a:prstGeom prst="rect">
            <a:avLst/>
          </a:prstGeom>
        </p:spPr>
      </p:pic>
      <p:pic>
        <p:nvPicPr>
          <p:cNvPr id="27" name="SK-10-img-26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85750" y="4476304"/>
            <a:ext cx="11620500" cy="403771"/>
          </a:xfrm>
          <a:prstGeom prst="rect">
            <a:avLst/>
          </a:prstGeom>
        </p:spPr>
      </p:pic>
      <p:pic>
        <p:nvPicPr>
          <p:cNvPr id="28" name="SK-10-img-2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5750" y="4476304"/>
            <a:ext cx="2091630" cy="403771"/>
          </a:xfrm>
          <a:prstGeom prst="rect">
            <a:avLst/>
          </a:prstGeom>
        </p:spPr>
      </p:pic>
      <p:pic>
        <p:nvPicPr>
          <p:cNvPr id="29" name="SK-10-img-2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377380" y="4476304"/>
            <a:ext cx="5080843" cy="403771"/>
          </a:xfrm>
          <a:prstGeom prst="rect">
            <a:avLst/>
          </a:prstGeom>
        </p:spPr>
      </p:pic>
      <p:pic>
        <p:nvPicPr>
          <p:cNvPr id="30" name="SK-10-img-2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58224" y="4476304"/>
            <a:ext cx="4448026" cy="403771"/>
          </a:xfrm>
          <a:prstGeom prst="rect">
            <a:avLst/>
          </a:prstGeom>
        </p:spPr>
      </p:pic>
      <p:pic>
        <p:nvPicPr>
          <p:cNvPr id="31" name="SK-10-img-3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5750" y="4880074"/>
            <a:ext cx="2091630" cy="403771"/>
          </a:xfrm>
          <a:prstGeom prst="rect">
            <a:avLst/>
          </a:prstGeom>
        </p:spPr>
      </p:pic>
      <p:pic>
        <p:nvPicPr>
          <p:cNvPr id="32" name="SK-10-img-31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377380" y="4880074"/>
            <a:ext cx="5080843" cy="403771"/>
          </a:xfrm>
          <a:prstGeom prst="rect">
            <a:avLst/>
          </a:prstGeom>
        </p:spPr>
      </p:pic>
      <p:pic>
        <p:nvPicPr>
          <p:cNvPr id="33" name="SK-10-img-32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58224" y="4880074"/>
            <a:ext cx="4448026" cy="403771"/>
          </a:xfrm>
          <a:prstGeom prst="rect">
            <a:avLst/>
          </a:prstGeom>
        </p:spPr>
      </p:pic>
      <p:pic>
        <p:nvPicPr>
          <p:cNvPr id="34" name="SK-10-img-33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85750" y="5474345"/>
            <a:ext cx="11620500" cy="990600"/>
          </a:xfrm>
          <a:prstGeom prst="rect">
            <a:avLst/>
          </a:prstGeom>
        </p:spPr>
      </p:pic>
      <p:pic>
        <p:nvPicPr>
          <p:cNvPr id="35" name="SK-10-img-34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76250" y="5841504"/>
            <a:ext cx="381000" cy="304800"/>
          </a:xfrm>
          <a:prstGeom prst="rect">
            <a:avLst/>
          </a:prstGeom>
        </p:spPr>
      </p:pic>
      <p:sp>
        <p:nvSpPr>
          <p:cNvPr id="36" name="SK-10-text-35"/>
          <p:cNvSpPr/>
          <p:nvPr/>
        </p:nvSpPr>
        <p:spPr>
          <a:xfrm>
            <a:off x="428625" y="457200"/>
            <a:ext cx="740664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60" dirty="0">
                <a:solidFill>
                  <a:srgbClr val="FFFFFF"/>
                </a:solidFill>
              </a:rPr>
              <a:t>HOMEOPATHY: CLINICAL REVIEW</a:t>
            </a:r>
            <a:endParaRPr lang="en-US" sz="1800" dirty="0"/>
          </a:p>
        </p:txBody>
      </p:sp>
      <p:sp>
        <p:nvSpPr>
          <p:cNvPr id="37" name="SK-10-text-36"/>
          <p:cNvSpPr/>
          <p:nvPr/>
        </p:nvSpPr>
        <p:spPr>
          <a:xfrm>
            <a:off x="285750" y="971550"/>
            <a:ext cx="11620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00827F"/>
                </a:solidFill>
              </a:rPr>
              <a:t>Evidence, Regulation &amp; GP Consultation Strategy</a:t>
            </a:r>
            <a:endParaRPr lang="en-US" sz="1350" dirty="0"/>
          </a:p>
        </p:txBody>
      </p:sp>
      <p:sp>
        <p:nvSpPr>
          <p:cNvPr id="38" name="SK-10-text-37"/>
          <p:cNvSpPr/>
          <p:nvPr/>
        </p:nvSpPr>
        <p:spPr>
          <a:xfrm>
            <a:off x="714375" y="1466850"/>
            <a:ext cx="11477625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005B5C"/>
                </a:solidFill>
              </a:rPr>
              <a:t>Homeopathy vs. Herbal Medicine: Key Distinctions</a:t>
            </a:r>
            <a:endParaRPr lang="en-US" sz="1800" dirty="0"/>
          </a:p>
        </p:txBody>
      </p:sp>
      <p:sp>
        <p:nvSpPr>
          <p:cNvPr id="39" name="SK-10-text-38"/>
          <p:cNvSpPr/>
          <p:nvPr/>
        </p:nvSpPr>
        <p:spPr>
          <a:xfrm>
            <a:off x="428625" y="2000250"/>
            <a:ext cx="180588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Feature</a:t>
            </a:r>
            <a:endParaRPr lang="en-US" sz="1200" dirty="0"/>
          </a:p>
        </p:txBody>
      </p:sp>
      <p:sp>
        <p:nvSpPr>
          <p:cNvPr id="40" name="SK-10-text-39"/>
          <p:cNvSpPr/>
          <p:nvPr/>
        </p:nvSpPr>
        <p:spPr>
          <a:xfrm>
            <a:off x="2520255" y="2000250"/>
            <a:ext cx="4795093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Homeopathy</a:t>
            </a:r>
            <a:endParaRPr lang="en-US" sz="1200" dirty="0"/>
          </a:p>
        </p:txBody>
      </p:sp>
      <p:sp>
        <p:nvSpPr>
          <p:cNvPr id="41" name="SK-10-text-40"/>
          <p:cNvSpPr/>
          <p:nvPr/>
        </p:nvSpPr>
        <p:spPr>
          <a:xfrm>
            <a:off x="7601099" y="2000250"/>
            <a:ext cx="4162276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Herbal Medicine</a:t>
            </a:r>
            <a:endParaRPr lang="en-US" sz="1200" dirty="0"/>
          </a:p>
        </p:txBody>
      </p:sp>
      <p:sp>
        <p:nvSpPr>
          <p:cNvPr id="42" name="SK-10-text-41"/>
          <p:cNvSpPr/>
          <p:nvPr/>
        </p:nvSpPr>
        <p:spPr>
          <a:xfrm>
            <a:off x="428625" y="2457450"/>
            <a:ext cx="1894748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5B5C"/>
                </a:solidFill>
              </a:rPr>
              <a:t>Age &amp; Origin</a:t>
            </a:r>
            <a:endParaRPr lang="en-US" sz="1200" dirty="0"/>
          </a:p>
        </p:txBody>
      </p:sp>
      <p:sp>
        <p:nvSpPr>
          <p:cNvPr id="43" name="SK-10-text-42"/>
          <p:cNvSpPr/>
          <p:nvPr/>
        </p:nvSpPr>
        <p:spPr>
          <a:xfrm>
            <a:off x="2520255" y="2457450"/>
            <a:ext cx="6040815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~200 years (Founded by Hahnemann)</a:t>
            </a:r>
            <a:endParaRPr lang="en-US" sz="1200" dirty="0"/>
          </a:p>
        </p:txBody>
      </p:sp>
      <p:sp>
        <p:nvSpPr>
          <p:cNvPr id="44" name="SK-10-text-43"/>
          <p:cNvSpPr/>
          <p:nvPr/>
        </p:nvSpPr>
        <p:spPr>
          <a:xfrm>
            <a:off x="7601099" y="2457450"/>
            <a:ext cx="4590901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~60,000 years (Traditional/Global)</a:t>
            </a:r>
            <a:endParaRPr lang="en-US" sz="1200" dirty="0"/>
          </a:p>
        </p:txBody>
      </p:sp>
      <p:sp>
        <p:nvSpPr>
          <p:cNvPr id="45" name="SK-10-text-44"/>
          <p:cNvSpPr/>
          <p:nvPr/>
        </p:nvSpPr>
        <p:spPr>
          <a:xfrm>
            <a:off x="428625" y="2861221"/>
            <a:ext cx="1805880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5B5C"/>
                </a:solidFill>
              </a:rPr>
              <a:t>Dose</a:t>
            </a:r>
            <a:endParaRPr lang="en-US" sz="1200" dirty="0"/>
          </a:p>
        </p:txBody>
      </p:sp>
      <p:sp>
        <p:nvSpPr>
          <p:cNvPr id="46" name="SK-10-text-45"/>
          <p:cNvSpPr/>
          <p:nvPr/>
        </p:nvSpPr>
        <p:spPr>
          <a:xfrm>
            <a:off x="2520255" y="2861221"/>
            <a:ext cx="9671745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D2D"/>
                </a:solidFill>
              </a:rPr>
              <a:t>Ultra-dilute:</a:t>
            </a:r>
            <a:r>
              <a:rPr lang="en-US" sz="1200" dirty="0">
                <a:solidFill>
                  <a:srgbClr val="2D2D2D"/>
                </a:solidFill>
              </a:rPr>
              <a:t> Statistically zero molecules of original substance remain</a:t>
            </a:r>
            <a:endParaRPr lang="en-US" sz="1200" dirty="0"/>
          </a:p>
        </p:txBody>
      </p:sp>
      <p:sp>
        <p:nvSpPr>
          <p:cNvPr id="47" name="SK-10-text-46"/>
          <p:cNvSpPr/>
          <p:nvPr/>
        </p:nvSpPr>
        <p:spPr>
          <a:xfrm>
            <a:off x="7601099" y="2861221"/>
            <a:ext cx="4590901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D2D"/>
                </a:solidFill>
              </a:rPr>
              <a:t>Material dose:</a:t>
            </a:r>
            <a:r>
              <a:rPr lang="en-US" sz="1200" dirty="0">
                <a:solidFill>
                  <a:srgbClr val="2D2D2D"/>
                </a:solidFill>
              </a:rPr>
              <a:t> Contains active plant constituents/chemicals</a:t>
            </a:r>
            <a:endParaRPr lang="en-US" sz="1200" dirty="0"/>
          </a:p>
        </p:txBody>
      </p:sp>
      <p:sp>
        <p:nvSpPr>
          <p:cNvPr id="48" name="SK-10-text-47"/>
          <p:cNvSpPr/>
          <p:nvPr/>
        </p:nvSpPr>
        <p:spPr>
          <a:xfrm>
            <a:off x="428625" y="3264991"/>
            <a:ext cx="1805880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5B5C"/>
                </a:solidFill>
              </a:rPr>
              <a:t>Mechanism</a:t>
            </a:r>
            <a:endParaRPr lang="en-US" sz="1200" dirty="0"/>
          </a:p>
        </p:txBody>
      </p:sp>
      <p:sp>
        <p:nvSpPr>
          <p:cNvPr id="49" name="SK-10-text-48"/>
          <p:cNvSpPr/>
          <p:nvPr/>
        </p:nvSpPr>
        <p:spPr>
          <a:xfrm>
            <a:off x="2520255" y="3264991"/>
            <a:ext cx="7594167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"Water memory" — not scientifically accepted</a:t>
            </a:r>
            <a:endParaRPr lang="en-US" sz="1200" dirty="0"/>
          </a:p>
        </p:txBody>
      </p:sp>
      <p:sp>
        <p:nvSpPr>
          <p:cNvPr id="50" name="SK-10-text-49"/>
          <p:cNvSpPr/>
          <p:nvPr/>
        </p:nvSpPr>
        <p:spPr>
          <a:xfrm>
            <a:off x="7601099" y="3264991"/>
            <a:ext cx="4590901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Pharmacological active phytochemicals</a:t>
            </a:r>
            <a:endParaRPr lang="en-US" sz="1200" dirty="0"/>
          </a:p>
        </p:txBody>
      </p:sp>
      <p:sp>
        <p:nvSpPr>
          <p:cNvPr id="51" name="SK-10-text-50"/>
          <p:cNvSpPr/>
          <p:nvPr/>
        </p:nvSpPr>
        <p:spPr>
          <a:xfrm>
            <a:off x="428625" y="3668762"/>
            <a:ext cx="2684227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5B5C"/>
                </a:solidFill>
              </a:rPr>
              <a:t>Drug Interactions</a:t>
            </a:r>
            <a:endParaRPr lang="en-US" sz="1200" dirty="0"/>
          </a:p>
        </p:txBody>
      </p:sp>
      <p:sp>
        <p:nvSpPr>
          <p:cNvPr id="52" name="SK-10-text-51"/>
          <p:cNvSpPr/>
          <p:nvPr/>
        </p:nvSpPr>
        <p:spPr>
          <a:xfrm>
            <a:off x="2520255" y="3668762"/>
            <a:ext cx="6558599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Essentially none (no material present)</a:t>
            </a:r>
            <a:endParaRPr lang="en-US" sz="1200" dirty="0"/>
          </a:p>
        </p:txBody>
      </p:sp>
      <p:sp>
        <p:nvSpPr>
          <p:cNvPr id="53" name="SK-10-text-52"/>
          <p:cNvSpPr/>
          <p:nvPr/>
        </p:nvSpPr>
        <p:spPr>
          <a:xfrm>
            <a:off x="7601099" y="3668762"/>
            <a:ext cx="4590901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B02A37"/>
                </a:solidFill>
              </a:rPr>
              <a:t>Significant potential</a:t>
            </a:r>
            <a:r>
              <a:rPr lang="en-US" sz="1200" dirty="0">
                <a:solidFill>
                  <a:srgbClr val="2D2D2D"/>
                </a:solidFill>
              </a:rPr>
              <a:t> (e.g., St John's Wort)</a:t>
            </a:r>
            <a:endParaRPr lang="en-US" sz="1200" dirty="0"/>
          </a:p>
        </p:txBody>
      </p:sp>
      <p:sp>
        <p:nvSpPr>
          <p:cNvPr id="54" name="SK-10-text-53"/>
          <p:cNvSpPr/>
          <p:nvPr/>
        </p:nvSpPr>
        <p:spPr>
          <a:xfrm>
            <a:off x="428625" y="4072533"/>
            <a:ext cx="2052644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5B5C"/>
                </a:solidFill>
              </a:rPr>
              <a:t>Evidence Base</a:t>
            </a:r>
            <a:endParaRPr lang="en-US" sz="1200" dirty="0"/>
          </a:p>
        </p:txBody>
      </p:sp>
      <p:sp>
        <p:nvSpPr>
          <p:cNvPr id="55" name="SK-10-text-54"/>
          <p:cNvSpPr/>
          <p:nvPr/>
        </p:nvSpPr>
        <p:spPr>
          <a:xfrm>
            <a:off x="2520255" y="4072533"/>
            <a:ext cx="6386004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No convincing evidence beyond placebo</a:t>
            </a:r>
            <a:endParaRPr lang="en-US" sz="1200" dirty="0"/>
          </a:p>
        </p:txBody>
      </p:sp>
      <p:sp>
        <p:nvSpPr>
          <p:cNvPr id="56" name="SK-10-text-55"/>
          <p:cNvSpPr/>
          <p:nvPr/>
        </p:nvSpPr>
        <p:spPr>
          <a:xfrm>
            <a:off x="7601099" y="4072533"/>
            <a:ext cx="4590901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Variable — some herbs have robust RCT evidence</a:t>
            </a:r>
            <a:endParaRPr lang="en-US" sz="1200" dirty="0"/>
          </a:p>
        </p:txBody>
      </p:sp>
      <p:sp>
        <p:nvSpPr>
          <p:cNvPr id="57" name="SK-10-text-56"/>
          <p:cNvSpPr/>
          <p:nvPr/>
        </p:nvSpPr>
        <p:spPr>
          <a:xfrm>
            <a:off x="428625" y="4476304"/>
            <a:ext cx="1805880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5B5C"/>
                </a:solidFill>
              </a:rPr>
              <a:t>NHS Funding</a:t>
            </a:r>
            <a:endParaRPr lang="en-US" sz="1200" dirty="0"/>
          </a:p>
        </p:txBody>
      </p:sp>
      <p:sp>
        <p:nvSpPr>
          <p:cNvPr id="58" name="SK-10-text-57"/>
          <p:cNvSpPr/>
          <p:nvPr/>
        </p:nvSpPr>
        <p:spPr>
          <a:xfrm>
            <a:off x="2520255" y="4476304"/>
            <a:ext cx="6155878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Decommissioned in 2018 (All CCGs)</a:t>
            </a:r>
            <a:endParaRPr lang="en-US" sz="1200" dirty="0"/>
          </a:p>
        </p:txBody>
      </p:sp>
      <p:sp>
        <p:nvSpPr>
          <p:cNvPr id="59" name="SK-10-text-58"/>
          <p:cNvSpPr/>
          <p:nvPr/>
        </p:nvSpPr>
        <p:spPr>
          <a:xfrm>
            <a:off x="7601099" y="4476304"/>
            <a:ext cx="4590901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Not NHS funded (except Peppermint Oil)</a:t>
            </a:r>
            <a:endParaRPr lang="en-US" sz="1200" dirty="0"/>
          </a:p>
        </p:txBody>
      </p:sp>
      <p:sp>
        <p:nvSpPr>
          <p:cNvPr id="60" name="SK-10-text-59"/>
          <p:cNvSpPr/>
          <p:nvPr/>
        </p:nvSpPr>
        <p:spPr>
          <a:xfrm>
            <a:off x="428625" y="4880074"/>
            <a:ext cx="2052644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5B5C"/>
                </a:solidFill>
              </a:rPr>
              <a:t>UK Regulation</a:t>
            </a:r>
            <a:endParaRPr lang="en-US" sz="1200" dirty="0"/>
          </a:p>
        </p:txBody>
      </p:sp>
      <p:sp>
        <p:nvSpPr>
          <p:cNvPr id="61" name="SK-10-text-60"/>
          <p:cNvSpPr/>
          <p:nvPr/>
        </p:nvSpPr>
        <p:spPr>
          <a:xfrm>
            <a:off x="2520255" y="4880074"/>
            <a:ext cx="5695625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Voluntary (Society of Homeopaths)</a:t>
            </a:r>
            <a:endParaRPr lang="en-US" sz="1200" dirty="0"/>
          </a:p>
        </p:txBody>
      </p:sp>
      <p:sp>
        <p:nvSpPr>
          <p:cNvPr id="62" name="SK-10-text-61"/>
          <p:cNvSpPr/>
          <p:nvPr/>
        </p:nvSpPr>
        <p:spPr>
          <a:xfrm>
            <a:off x="7601099" y="4880074"/>
            <a:ext cx="4590901" cy="4037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Voluntary + MHRA THR (Traditional Herbal Registration)</a:t>
            </a:r>
            <a:endParaRPr lang="en-US" sz="1200" dirty="0"/>
          </a:p>
        </p:txBody>
      </p:sp>
      <p:sp>
        <p:nvSpPr>
          <p:cNvPr id="63" name="SK-10-text-62"/>
          <p:cNvSpPr/>
          <p:nvPr/>
        </p:nvSpPr>
        <p:spPr>
          <a:xfrm>
            <a:off x="1047750" y="5617220"/>
            <a:ext cx="10668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B5C"/>
                </a:solidFill>
              </a:rPr>
              <a:t>AKT/SCA CLINICAL PEARL: THE INTERACTION GAP</a:t>
            </a:r>
            <a:endParaRPr lang="en-US" sz="1200" dirty="0"/>
          </a:p>
        </p:txBody>
      </p:sp>
      <p:sp>
        <p:nvSpPr>
          <p:cNvPr id="64" name="SK-10-text-63"/>
          <p:cNvSpPr/>
          <p:nvPr/>
        </p:nvSpPr>
        <p:spPr>
          <a:xfrm>
            <a:off x="1047750" y="5893445"/>
            <a:ext cx="106680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D2D"/>
                </a:solidFill>
              </a:rPr>
              <a:t>GPs must distinguish these for safety. </a:t>
            </a:r>
            <a:r>
              <a:rPr lang="en-US" sz="1125" b="1" dirty="0">
                <a:solidFill>
                  <a:srgbClr val="2D2D2D"/>
                </a:solidFill>
              </a:rPr>
              <a:t>Herbal medicine</a:t>
            </a:r>
            <a:r>
              <a:rPr lang="en-US" sz="1125" dirty="0">
                <a:solidFill>
                  <a:srgbClr val="2D2D2D"/>
                </a:solidFill>
              </a:rPr>
              <a:t> poses material risks through CYP450 induction/inhibition (e.g., St John's Wort vs. Warfarin/COCP). </a:t>
            </a:r>
            <a:r>
              <a:rPr lang="en-US" sz="1125" b="1" dirty="0">
                <a:solidFill>
                  <a:srgbClr val="2D2D2D"/>
                </a:solidFill>
              </a:rPr>
              <a:t>Homeopathy</a:t>
            </a:r>
            <a:r>
              <a:rPr lang="en-US" sz="1125" dirty="0">
                <a:solidFill>
                  <a:srgbClr val="2D2D2D"/>
                </a:solidFill>
              </a:rPr>
              <a:t> is chemically safe (no molecules), but its danger is </a:t>
            </a:r>
            <a:r>
              <a:rPr lang="en-US" sz="1125" b="1" dirty="0">
                <a:solidFill>
                  <a:srgbClr val="2D2D2D"/>
                </a:solidFill>
              </a:rPr>
              <a:t>behavioral</a:t>
            </a:r>
            <a:r>
              <a:rPr lang="en-US" sz="1125" dirty="0">
                <a:solidFill>
                  <a:srgbClr val="2D2D2D"/>
                </a:solidFill>
              </a:rPr>
              <a:t>: the risk of delaying or replacing proven conventional treatments for serious pathology.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285750"/>
            <a:ext cx="4297859" cy="495300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428750"/>
            <a:ext cx="5476875" cy="1981200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1633538"/>
            <a:ext cx="285750" cy="228600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3600450"/>
            <a:ext cx="5476875" cy="1981200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3805237"/>
            <a:ext cx="285750" cy="228600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1428750"/>
            <a:ext cx="5476875" cy="1981200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9375" y="1633538"/>
            <a:ext cx="285750" cy="228600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3600450"/>
            <a:ext cx="5476875" cy="1981200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9375" y="3805237"/>
            <a:ext cx="285750" cy="228600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250" y="5962650"/>
            <a:ext cx="11239500" cy="514350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4375" y="6124575"/>
            <a:ext cx="238125" cy="190500"/>
          </a:xfrm>
          <a:prstGeom prst="rect">
            <a:avLst/>
          </a:prstGeom>
        </p:spPr>
      </p:pic>
      <p:sp>
        <p:nvSpPr>
          <p:cNvPr id="15" name="SK-11-text-14"/>
          <p:cNvSpPr/>
          <p:nvPr/>
        </p:nvSpPr>
        <p:spPr>
          <a:xfrm>
            <a:off x="619125" y="361950"/>
            <a:ext cx="740664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60" dirty="0">
                <a:solidFill>
                  <a:srgbClr val="FFFFFF"/>
                </a:solidFill>
              </a:rPr>
              <a:t>HOMEOPATHY: CLINICAL REVIEW</a:t>
            </a:r>
            <a:endParaRPr lang="en-US" sz="1800" dirty="0"/>
          </a:p>
        </p:txBody>
      </p:sp>
      <p:sp>
        <p:nvSpPr>
          <p:cNvPr id="16" name="SK-11-text-15"/>
          <p:cNvSpPr/>
          <p:nvPr/>
        </p:nvSpPr>
        <p:spPr>
          <a:xfrm>
            <a:off x="476250" y="876300"/>
            <a:ext cx="112395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dirty="0">
                <a:solidFill>
                  <a:srgbClr val="00827F"/>
                </a:solidFill>
              </a:rPr>
              <a:t>Regulation of Homeopathy in the UK</a:t>
            </a:r>
            <a:endParaRPr lang="en-US" sz="1650" dirty="0"/>
          </a:p>
        </p:txBody>
      </p:sp>
      <p:sp>
        <p:nvSpPr>
          <p:cNvPr id="17" name="SK-11-text-16"/>
          <p:cNvSpPr/>
          <p:nvPr/>
        </p:nvSpPr>
        <p:spPr>
          <a:xfrm>
            <a:off x="1066800" y="1619250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Faculty of Homeopathy</a:t>
            </a:r>
            <a:endParaRPr lang="en-US" sz="1350" dirty="0"/>
          </a:p>
        </p:txBody>
      </p:sp>
      <p:sp>
        <p:nvSpPr>
          <p:cNvPr id="18" name="SK-11-text-17"/>
          <p:cNvSpPr/>
          <p:nvPr/>
        </p:nvSpPr>
        <p:spPr>
          <a:xfrm>
            <a:off x="857250" y="1990725"/>
            <a:ext cx="6513604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For </a:t>
            </a:r>
            <a:r>
              <a:rPr lang="en-US" sz="1200" b="1" dirty="0">
                <a:solidFill>
                  <a:srgbClr val="005B5C"/>
                </a:solidFill>
              </a:rPr>
              <a:t>medically qualified</a:t>
            </a:r>
            <a:r>
              <a:rPr lang="en-US" sz="1200" dirty="0">
                <a:solidFill>
                  <a:srgbClr val="2D2D2D"/>
                </a:solidFill>
              </a:rPr>
              <a:t> practitioners</a:t>
            </a:r>
            <a:endParaRPr lang="en-US" sz="1200" dirty="0"/>
          </a:p>
        </p:txBody>
      </p:sp>
      <p:sp>
        <p:nvSpPr>
          <p:cNvPr id="19" name="SK-11-text-18"/>
          <p:cNvSpPr/>
          <p:nvPr/>
        </p:nvSpPr>
        <p:spPr>
          <a:xfrm>
            <a:off x="857250" y="2295525"/>
            <a:ext cx="827403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Includes doctors, pharmacists, nurses, and vets</a:t>
            </a:r>
            <a:endParaRPr lang="en-US" sz="1200" dirty="0"/>
          </a:p>
        </p:txBody>
      </p:sp>
      <p:sp>
        <p:nvSpPr>
          <p:cNvPr id="20" name="SK-11-text-19"/>
          <p:cNvSpPr/>
          <p:nvPr/>
        </p:nvSpPr>
        <p:spPr>
          <a:xfrm>
            <a:off x="857250" y="2600325"/>
            <a:ext cx="915425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Sets standards for training and professional conduct</a:t>
            </a:r>
            <a:endParaRPr lang="en-US" sz="1200" dirty="0"/>
          </a:p>
        </p:txBody>
      </p:sp>
      <p:sp>
        <p:nvSpPr>
          <p:cNvPr id="21" name="SK-11-text-20"/>
          <p:cNvSpPr/>
          <p:nvPr/>
        </p:nvSpPr>
        <p:spPr>
          <a:xfrm>
            <a:off x="1066800" y="3790950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Society of Homeopaths</a:t>
            </a:r>
            <a:endParaRPr lang="en-US" sz="1350" dirty="0"/>
          </a:p>
        </p:txBody>
      </p:sp>
      <p:sp>
        <p:nvSpPr>
          <p:cNvPr id="22" name="SK-11-text-21"/>
          <p:cNvSpPr/>
          <p:nvPr/>
        </p:nvSpPr>
        <p:spPr>
          <a:xfrm>
            <a:off x="857250" y="4162425"/>
            <a:ext cx="809799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The largest body for </a:t>
            </a:r>
            <a:r>
              <a:rPr lang="en-US" sz="1200" b="1" dirty="0">
                <a:solidFill>
                  <a:srgbClr val="005B5C"/>
                </a:solidFill>
              </a:rPr>
              <a:t>non-medical</a:t>
            </a:r>
            <a:r>
              <a:rPr lang="en-US" sz="1200" dirty="0">
                <a:solidFill>
                  <a:srgbClr val="2D2D2D"/>
                </a:solidFill>
              </a:rPr>
              <a:t> practitioners</a:t>
            </a:r>
            <a:endParaRPr lang="en-US" sz="1200" dirty="0"/>
          </a:p>
        </p:txBody>
      </p:sp>
      <p:sp>
        <p:nvSpPr>
          <p:cNvPr id="23" name="SK-11-text-22"/>
          <p:cNvSpPr/>
          <p:nvPr/>
        </p:nvSpPr>
        <p:spPr>
          <a:xfrm>
            <a:off x="857250" y="4467225"/>
            <a:ext cx="8450081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Operates a voluntary register for lay homeopaths</a:t>
            </a:r>
            <a:endParaRPr lang="en-US" sz="1200" dirty="0"/>
          </a:p>
        </p:txBody>
      </p:sp>
      <p:sp>
        <p:nvSpPr>
          <p:cNvPr id="24" name="SK-11-text-23"/>
          <p:cNvSpPr/>
          <p:nvPr/>
        </p:nvSpPr>
        <p:spPr>
          <a:xfrm>
            <a:off x="857250" y="4772025"/>
            <a:ext cx="704173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Registration is </a:t>
            </a:r>
            <a:r>
              <a:rPr lang="en-US" sz="1200" b="1" dirty="0">
                <a:solidFill>
                  <a:srgbClr val="005B5C"/>
                </a:solidFill>
              </a:rPr>
              <a:t>voluntary</a:t>
            </a:r>
            <a:r>
              <a:rPr lang="en-US" sz="1200" dirty="0">
                <a:solidFill>
                  <a:srgbClr val="2D2D2D"/>
                </a:solidFill>
              </a:rPr>
              <a:t>, not mandatory</a:t>
            </a:r>
            <a:endParaRPr lang="en-US" sz="1200" dirty="0"/>
          </a:p>
        </p:txBody>
      </p:sp>
      <p:sp>
        <p:nvSpPr>
          <p:cNvPr id="25" name="SK-11-text-24"/>
          <p:cNvSpPr/>
          <p:nvPr/>
        </p:nvSpPr>
        <p:spPr>
          <a:xfrm>
            <a:off x="6829425" y="1619250"/>
            <a:ext cx="5143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MHRA Product Registration</a:t>
            </a:r>
            <a:endParaRPr lang="en-US" sz="1350" dirty="0"/>
          </a:p>
        </p:txBody>
      </p:sp>
      <p:sp>
        <p:nvSpPr>
          <p:cNvPr id="26" name="SK-11-text-25"/>
          <p:cNvSpPr/>
          <p:nvPr/>
        </p:nvSpPr>
        <p:spPr>
          <a:xfrm>
            <a:off x="6619875" y="1990725"/>
            <a:ext cx="55721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Managed via the </a:t>
            </a:r>
            <a:r>
              <a:rPr lang="en-US" sz="1200" b="1" dirty="0">
                <a:solidFill>
                  <a:srgbClr val="005B5C"/>
                </a:solidFill>
              </a:rPr>
              <a:t>Homeopathic Registration Scheme</a:t>
            </a:r>
            <a:endParaRPr lang="en-US" sz="1200" dirty="0"/>
          </a:p>
        </p:txBody>
      </p:sp>
      <p:sp>
        <p:nvSpPr>
          <p:cNvPr id="27" name="SK-11-text-26"/>
          <p:cNvSpPr/>
          <p:nvPr/>
        </p:nvSpPr>
        <p:spPr>
          <a:xfrm>
            <a:off x="6619875" y="2295525"/>
            <a:ext cx="55721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Products must prove safety and quality standards</a:t>
            </a:r>
            <a:endParaRPr lang="en-US" sz="1200" dirty="0"/>
          </a:p>
        </p:txBody>
      </p:sp>
      <p:sp>
        <p:nvSpPr>
          <p:cNvPr id="28" name="SK-11-text-27"/>
          <p:cNvSpPr/>
          <p:nvPr/>
        </p:nvSpPr>
        <p:spPr>
          <a:xfrm>
            <a:off x="6619875" y="2600325"/>
            <a:ext cx="55721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Registration does </a:t>
            </a:r>
            <a:r>
              <a:rPr lang="en-US" sz="1200" b="1" dirty="0">
                <a:solidFill>
                  <a:srgbClr val="005B5C"/>
                </a:solidFill>
              </a:rPr>
              <a:t>NOT</a:t>
            </a:r>
            <a:r>
              <a:rPr lang="en-US" sz="1200" dirty="0">
                <a:solidFill>
                  <a:srgbClr val="2D2D2D"/>
                </a:solidFill>
              </a:rPr>
              <a:t> require proof of efficacy</a:t>
            </a:r>
            <a:endParaRPr lang="en-US" sz="1200" dirty="0"/>
          </a:p>
        </p:txBody>
      </p:sp>
      <p:sp>
        <p:nvSpPr>
          <p:cNvPr id="29" name="SK-11-text-28"/>
          <p:cNvSpPr/>
          <p:nvPr/>
        </p:nvSpPr>
        <p:spPr>
          <a:xfrm>
            <a:off x="6829425" y="3790950"/>
            <a:ext cx="53625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Legal Labeling Requirements</a:t>
            </a:r>
            <a:endParaRPr lang="en-US" sz="1350" dirty="0"/>
          </a:p>
        </p:txBody>
      </p:sp>
      <p:sp>
        <p:nvSpPr>
          <p:cNvPr id="30" name="SK-11-text-29"/>
          <p:cNvSpPr/>
          <p:nvPr/>
        </p:nvSpPr>
        <p:spPr>
          <a:xfrm>
            <a:off x="6619875" y="4162425"/>
            <a:ext cx="55721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Must state "traditional use" without clinical claims</a:t>
            </a:r>
            <a:endParaRPr lang="en-US" sz="1200" dirty="0"/>
          </a:p>
        </p:txBody>
      </p:sp>
      <p:sp>
        <p:nvSpPr>
          <p:cNvPr id="31" name="SK-11-text-30"/>
          <p:cNvSpPr/>
          <p:nvPr/>
        </p:nvSpPr>
        <p:spPr>
          <a:xfrm>
            <a:off x="6619875" y="4467225"/>
            <a:ext cx="55721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Labels cannot suggest the product treats specific illnesses</a:t>
            </a:r>
            <a:endParaRPr lang="en-US" sz="1200" dirty="0"/>
          </a:p>
        </p:txBody>
      </p:sp>
      <p:sp>
        <p:nvSpPr>
          <p:cNvPr id="32" name="SK-11-text-31"/>
          <p:cNvSpPr/>
          <p:nvPr/>
        </p:nvSpPr>
        <p:spPr>
          <a:xfrm>
            <a:off x="6619875" y="4772025"/>
            <a:ext cx="55721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2D2D"/>
                </a:solidFill>
              </a:rPr>
              <a:t>Must clearly specify the dilution/potency level</a:t>
            </a:r>
            <a:endParaRPr lang="en-US" sz="1200" dirty="0"/>
          </a:p>
        </p:txBody>
      </p:sp>
      <p:sp>
        <p:nvSpPr>
          <p:cNvPr id="33" name="SK-11-text-32"/>
          <p:cNvSpPr/>
          <p:nvPr/>
        </p:nvSpPr>
        <p:spPr>
          <a:xfrm>
            <a:off x="1095375" y="6105525"/>
            <a:ext cx="110966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AKT PEARL: Homeopathy is NOT statutory regulated. The title "Homeopath" is not protected by law—anyone can use it regardless of training.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95250"/>
            <a:ext cx="4297859" cy="495300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1181100"/>
            <a:ext cx="5691188" cy="2432149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1400175"/>
            <a:ext cx="285750" cy="228600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50" y="3803749"/>
            <a:ext cx="5691188" cy="2397026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250" y="4022824"/>
            <a:ext cx="285750" cy="228600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5063" y="1181100"/>
            <a:ext cx="5691188" cy="3452813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5563" y="1400175"/>
            <a:ext cx="285750" cy="228600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5063" y="4919663"/>
            <a:ext cx="5691188" cy="1281113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7938" y="5103465"/>
            <a:ext cx="214313" cy="175320"/>
          </a:xfrm>
          <a:prstGeom prst="rect">
            <a:avLst/>
          </a:prstGeom>
        </p:spPr>
      </p:pic>
      <p:sp>
        <p:nvSpPr>
          <p:cNvPr id="12" name="SK-12-text-11"/>
          <p:cNvSpPr/>
          <p:nvPr/>
        </p:nvSpPr>
        <p:spPr>
          <a:xfrm>
            <a:off x="428625" y="171450"/>
            <a:ext cx="740664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60" dirty="0">
                <a:solidFill>
                  <a:srgbClr val="FFFFFF"/>
                </a:solidFill>
              </a:rPr>
              <a:t>HOMEOPATHY: CLINICAL REVIEW</a:t>
            </a:r>
            <a:endParaRPr lang="en-US" sz="1800" dirty="0"/>
          </a:p>
        </p:txBody>
      </p:sp>
      <p:sp>
        <p:nvSpPr>
          <p:cNvPr id="13" name="SK-12-text-12"/>
          <p:cNvSpPr/>
          <p:nvPr/>
        </p:nvSpPr>
        <p:spPr>
          <a:xfrm>
            <a:off x="285750" y="685800"/>
            <a:ext cx="11620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00827F"/>
                </a:solidFill>
              </a:rPr>
              <a:t>Top Tips for GP Trainees: AKT &amp; SCA Essentials</a:t>
            </a:r>
            <a:endParaRPr lang="en-US" sz="1350" dirty="0"/>
          </a:p>
        </p:txBody>
      </p:sp>
      <p:sp>
        <p:nvSpPr>
          <p:cNvPr id="14" name="SK-12-text-13"/>
          <p:cNvSpPr/>
          <p:nvPr/>
        </p:nvSpPr>
        <p:spPr>
          <a:xfrm>
            <a:off x="904875" y="1371600"/>
            <a:ext cx="4572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B5C"/>
                </a:solidFill>
              </a:rPr>
              <a:t>AKT High-Yield Facts</a:t>
            </a:r>
            <a:endParaRPr lang="en-US" sz="1500" dirty="0"/>
          </a:p>
        </p:txBody>
      </p:sp>
      <p:sp>
        <p:nvSpPr>
          <p:cNvPr id="15" name="SK-12-text-14"/>
          <p:cNvSpPr/>
          <p:nvPr/>
        </p:nvSpPr>
        <p:spPr>
          <a:xfrm>
            <a:off x="476250" y="1800225"/>
            <a:ext cx="531018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827F"/>
                </a:solidFill>
              </a:rPr>
              <a:t>Decommissioning:</a:t>
            </a:r>
            <a:r>
              <a:rPr lang="en-US" sz="1200" dirty="0">
                <a:solidFill>
                  <a:srgbClr val="2D2D2D"/>
                </a:solidFill>
              </a:rPr>
              <a:t> NHS England ended funding between </a:t>
            </a:r>
            <a:r>
              <a:rPr lang="en-US" sz="1200" b="1" dirty="0">
                <a:solidFill>
                  <a:srgbClr val="00827F"/>
                </a:solidFill>
              </a:rPr>
              <a:t>2017–2018</a:t>
            </a:r>
            <a:r>
              <a:rPr lang="en-US" sz="1200" dirty="0">
                <a:solidFill>
                  <a:srgbClr val="2D2D2D"/>
                </a:solidFill>
              </a:rPr>
              <a:t>. No longer available via CCGs/ICBs.</a:t>
            </a:r>
            <a:endParaRPr lang="en-US" sz="1200" dirty="0"/>
          </a:p>
        </p:txBody>
      </p:sp>
      <p:sp>
        <p:nvSpPr>
          <p:cNvPr id="16" name="SK-12-text-15"/>
          <p:cNvSpPr/>
          <p:nvPr/>
        </p:nvSpPr>
        <p:spPr>
          <a:xfrm>
            <a:off x="476250" y="2341066"/>
            <a:ext cx="531018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827F"/>
                </a:solidFill>
              </a:rPr>
              <a:t>NICE Stance:</a:t>
            </a:r>
            <a:r>
              <a:rPr lang="en-US" sz="1200" dirty="0">
                <a:solidFill>
                  <a:srgbClr val="2D2D2D"/>
                </a:solidFill>
              </a:rPr>
              <a:t> No guideline recommends homeopathy for </a:t>
            </a:r>
            <a:r>
              <a:rPr lang="en-US" sz="1200" b="1" dirty="0">
                <a:solidFill>
                  <a:srgbClr val="00827F"/>
                </a:solidFill>
              </a:rPr>
              <a:t>any</a:t>
            </a:r>
            <a:r>
              <a:rPr lang="en-US" sz="1200" dirty="0">
                <a:solidFill>
                  <a:srgbClr val="2D2D2D"/>
                </a:solidFill>
              </a:rPr>
              <a:t> medical condition.</a:t>
            </a:r>
            <a:endParaRPr lang="en-US" sz="1200" dirty="0"/>
          </a:p>
        </p:txBody>
      </p:sp>
      <p:sp>
        <p:nvSpPr>
          <p:cNvPr id="17" name="SK-12-text-16"/>
          <p:cNvSpPr/>
          <p:nvPr/>
        </p:nvSpPr>
        <p:spPr>
          <a:xfrm>
            <a:off x="476250" y="2881908"/>
            <a:ext cx="531018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827F"/>
                </a:solidFill>
              </a:rPr>
              <a:t>The Evidence Paradox:</a:t>
            </a:r>
            <a:r>
              <a:rPr lang="en-US" sz="1200" dirty="0">
                <a:solidFill>
                  <a:srgbClr val="2D2D2D"/>
                </a:solidFill>
              </a:rPr>
              <a:t> Higher quality RCTs consistently show </a:t>
            </a:r>
            <a:r>
              <a:rPr lang="en-US" sz="1200" b="1" dirty="0">
                <a:solidFill>
                  <a:srgbClr val="00827F"/>
                </a:solidFill>
              </a:rPr>
              <a:t>less</a:t>
            </a:r>
            <a:r>
              <a:rPr lang="en-US" sz="1200" dirty="0">
                <a:solidFill>
                  <a:srgbClr val="2D2D2D"/>
                </a:solidFill>
              </a:rPr>
              <a:t> benefit, pointing to a placebo effect.</a:t>
            </a:r>
            <a:endParaRPr lang="en-US" sz="1200" dirty="0"/>
          </a:p>
        </p:txBody>
      </p:sp>
      <p:sp>
        <p:nvSpPr>
          <p:cNvPr id="18" name="SK-12-text-17"/>
          <p:cNvSpPr/>
          <p:nvPr/>
        </p:nvSpPr>
        <p:spPr>
          <a:xfrm>
            <a:off x="904875" y="3994249"/>
            <a:ext cx="4572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B5C"/>
                </a:solidFill>
              </a:rPr>
              <a:t>Homeopathy vs Herbal</a:t>
            </a:r>
            <a:endParaRPr lang="en-US" sz="1500" dirty="0"/>
          </a:p>
        </p:txBody>
      </p:sp>
      <p:sp>
        <p:nvSpPr>
          <p:cNvPr id="19" name="SK-12-text-18"/>
          <p:cNvSpPr/>
          <p:nvPr/>
        </p:nvSpPr>
        <p:spPr>
          <a:xfrm>
            <a:off x="476250" y="4422874"/>
            <a:ext cx="531018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827F"/>
                </a:solidFill>
              </a:rPr>
              <a:t>Homeopathy:</a:t>
            </a:r>
            <a:r>
              <a:rPr lang="en-US" sz="1200" dirty="0">
                <a:solidFill>
                  <a:srgbClr val="2D2D2D"/>
                </a:solidFill>
              </a:rPr>
              <a:t> Ultra-dilute, essentially water/lactose. No active molecules. No drug interactions.</a:t>
            </a:r>
            <a:endParaRPr lang="en-US" sz="1200" dirty="0"/>
          </a:p>
        </p:txBody>
      </p:sp>
      <p:sp>
        <p:nvSpPr>
          <p:cNvPr id="20" name="SK-12-text-19"/>
          <p:cNvSpPr/>
          <p:nvPr/>
        </p:nvSpPr>
        <p:spPr>
          <a:xfrm>
            <a:off x="476250" y="4963716"/>
            <a:ext cx="531018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827F"/>
                </a:solidFill>
              </a:rPr>
              <a:t>Herbal Medicine:</a:t>
            </a:r>
            <a:r>
              <a:rPr lang="en-US" sz="1200" dirty="0">
                <a:solidFill>
                  <a:srgbClr val="2D2D2D"/>
                </a:solidFill>
              </a:rPr>
              <a:t> Material doses of plant matter. Significant potential for </a:t>
            </a:r>
            <a:r>
              <a:rPr lang="en-US" sz="1200" b="1" dirty="0">
                <a:solidFill>
                  <a:srgbClr val="00827F"/>
                </a:solidFill>
              </a:rPr>
              <a:t>drug-drug interactions</a:t>
            </a:r>
            <a:r>
              <a:rPr lang="en-US" sz="1200" dirty="0">
                <a:solidFill>
                  <a:srgbClr val="2D2D2D"/>
                </a:solidFill>
              </a:rPr>
              <a:t> (e.g., St John's Wort).</a:t>
            </a:r>
            <a:endParaRPr lang="en-US" sz="1200" dirty="0"/>
          </a:p>
        </p:txBody>
      </p:sp>
      <p:sp>
        <p:nvSpPr>
          <p:cNvPr id="21" name="SK-12-text-20"/>
          <p:cNvSpPr/>
          <p:nvPr/>
        </p:nvSpPr>
        <p:spPr>
          <a:xfrm>
            <a:off x="6834188" y="1371600"/>
            <a:ext cx="5357813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B5C"/>
                </a:solidFill>
              </a:rPr>
              <a:t>Consultation Strategy (SCA)</a:t>
            </a:r>
            <a:endParaRPr lang="en-US" sz="1500" dirty="0"/>
          </a:p>
        </p:txBody>
      </p:sp>
      <p:sp>
        <p:nvSpPr>
          <p:cNvPr id="22" name="SK-12-text-21"/>
          <p:cNvSpPr/>
          <p:nvPr/>
        </p:nvSpPr>
        <p:spPr>
          <a:xfrm>
            <a:off x="6405563" y="1800225"/>
            <a:ext cx="531018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827F"/>
                </a:solidFill>
              </a:rPr>
              <a:t>Honesty without Dismissal:</a:t>
            </a:r>
            <a:r>
              <a:rPr lang="en-US" sz="1200" dirty="0">
                <a:solidFill>
                  <a:srgbClr val="2D2D2D"/>
                </a:solidFill>
              </a:rPr>
              <a:t> State the evidence clearly but validate the patient's desire for holistic care.</a:t>
            </a:r>
            <a:endParaRPr lang="en-US" sz="1200" dirty="0"/>
          </a:p>
        </p:txBody>
      </p:sp>
      <p:sp>
        <p:nvSpPr>
          <p:cNvPr id="23" name="SK-12-text-22"/>
          <p:cNvSpPr/>
          <p:nvPr/>
        </p:nvSpPr>
        <p:spPr>
          <a:xfrm>
            <a:off x="6405563" y="2341066"/>
            <a:ext cx="531018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827F"/>
                </a:solidFill>
              </a:rPr>
              <a:t>Learning Point:</a:t>
            </a:r>
            <a:r>
              <a:rPr lang="en-US" sz="1200" dirty="0">
                <a:solidFill>
                  <a:srgbClr val="2D2D2D"/>
                </a:solidFill>
              </a:rPr>
              <a:t> The value of homeopathy often lies in the </a:t>
            </a:r>
            <a:r>
              <a:rPr lang="en-US" sz="1200" b="1" dirty="0">
                <a:solidFill>
                  <a:srgbClr val="00827F"/>
                </a:solidFill>
              </a:rPr>
              <a:t>60-minute holistic consultation</a:t>
            </a:r>
            <a:r>
              <a:rPr lang="en-US" sz="1200" dirty="0">
                <a:solidFill>
                  <a:srgbClr val="2D2D2D"/>
                </a:solidFill>
              </a:rPr>
              <a:t>. Emulate this through active listening.</a:t>
            </a:r>
            <a:endParaRPr lang="en-US" sz="1200" dirty="0"/>
          </a:p>
        </p:txBody>
      </p:sp>
      <p:sp>
        <p:nvSpPr>
          <p:cNvPr id="24" name="SK-12-text-23"/>
          <p:cNvSpPr/>
          <p:nvPr/>
        </p:nvSpPr>
        <p:spPr>
          <a:xfrm>
            <a:off x="6405563" y="2881908"/>
            <a:ext cx="531018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827F"/>
                </a:solidFill>
              </a:rPr>
              <a:t>Explore ICE:</a:t>
            </a:r>
            <a:r>
              <a:rPr lang="en-US" sz="1200" dirty="0">
                <a:solidFill>
                  <a:srgbClr val="2D2D2D"/>
                </a:solidFill>
              </a:rPr>
              <a:t> Why are they seeking it? Often reveals concerns about conventional side effects.</a:t>
            </a:r>
            <a:endParaRPr lang="en-US" sz="1200" dirty="0"/>
          </a:p>
        </p:txBody>
      </p:sp>
      <p:sp>
        <p:nvSpPr>
          <p:cNvPr id="25" name="SK-12-text-24"/>
          <p:cNvSpPr/>
          <p:nvPr/>
        </p:nvSpPr>
        <p:spPr>
          <a:xfrm>
            <a:off x="6572250" y="5062538"/>
            <a:ext cx="56197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B02A37"/>
                </a:solidFill>
              </a:rPr>
              <a:t>Safety Alert: The "Indirect" Risk</a:t>
            </a:r>
            <a:endParaRPr lang="en-US" sz="1350" dirty="0"/>
          </a:p>
        </p:txBody>
      </p:sp>
      <p:sp>
        <p:nvSpPr>
          <p:cNvPr id="26" name="SK-12-text-25"/>
          <p:cNvSpPr/>
          <p:nvPr/>
        </p:nvSpPr>
        <p:spPr>
          <a:xfrm>
            <a:off x="6357938" y="5414963"/>
            <a:ext cx="5405438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D2D"/>
                </a:solidFill>
              </a:rPr>
              <a:t>The remedy is safe (no molecules), but the </a:t>
            </a:r>
            <a:r>
              <a:rPr lang="en-US" sz="1125" b="1" dirty="0">
                <a:solidFill>
                  <a:srgbClr val="2D2D2D"/>
                </a:solidFill>
              </a:rPr>
              <a:t>behavior</a:t>
            </a:r>
            <a:r>
              <a:rPr lang="en-US" sz="1125" dirty="0">
                <a:solidFill>
                  <a:srgbClr val="2D2D2D"/>
                </a:solidFill>
              </a:rPr>
              <a:t> is not. The danger is a </a:t>
            </a:r>
            <a:r>
              <a:rPr lang="en-US" sz="1125" b="1" dirty="0">
                <a:solidFill>
                  <a:srgbClr val="2D2D2D"/>
                </a:solidFill>
              </a:rPr>
              <a:t>delay in conventional diagnosis</a:t>
            </a:r>
            <a:r>
              <a:rPr lang="en-US" sz="1125" dirty="0">
                <a:solidFill>
                  <a:srgbClr val="2D2D2D"/>
                </a:solidFill>
              </a:rPr>
              <a:t> or using homeopathy </a:t>
            </a:r>
            <a:r>
              <a:rPr lang="en-US" sz="1125" b="1" dirty="0">
                <a:solidFill>
                  <a:srgbClr val="2D2D2D"/>
                </a:solidFill>
              </a:rPr>
              <a:t>instead</a:t>
            </a:r>
            <a:r>
              <a:rPr lang="en-US" sz="1125" dirty="0">
                <a:solidFill>
                  <a:srgbClr val="2D2D2D"/>
                </a:solidFill>
              </a:rPr>
              <a:t> of proven treatments for serious illness (e.g., cancer, malaria).</a:t>
            </a:r>
            <a:endParaRPr lang="en-US" sz="1125" dirty="0"/>
          </a:p>
        </p:txBody>
      </p:sp>
      <p:sp>
        <p:nvSpPr>
          <p:cNvPr id="27" name="SK-12-text-26"/>
          <p:cNvSpPr/>
          <p:nvPr/>
        </p:nvSpPr>
        <p:spPr>
          <a:xfrm>
            <a:off x="285750" y="6486525"/>
            <a:ext cx="11906250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666666"/>
                </a:solidFill>
                <a:highlight>
                  <a:srgbClr val="F8F8F8"/>
                </a:highlight>
              </a:rPr>
              <a:t>Bradford VTS Teaching Deck • May 2026 • Verified against NHS England 2017/18 Decommissioning Guidance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4297859" cy="495300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228725"/>
            <a:ext cx="5595938" cy="4105275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398240"/>
            <a:ext cx="214313" cy="175320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5524500"/>
            <a:ext cx="5595938" cy="857250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5063" y="1228725"/>
            <a:ext cx="5595938" cy="1590675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7938" y="1369665"/>
            <a:ext cx="214313" cy="175320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5063" y="3009900"/>
            <a:ext cx="5595938" cy="1590675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7938" y="3150840"/>
            <a:ext cx="214313" cy="175320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5063" y="4791075"/>
            <a:ext cx="5595938" cy="1590675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57938" y="4932015"/>
            <a:ext cx="214313" cy="175320"/>
          </a:xfrm>
          <a:prstGeom prst="rect">
            <a:avLst/>
          </a:prstGeom>
        </p:spPr>
      </p:pic>
      <p:sp>
        <p:nvSpPr>
          <p:cNvPr id="13" name="SK-13-text-12"/>
          <p:cNvSpPr/>
          <p:nvPr/>
        </p:nvSpPr>
        <p:spPr>
          <a:xfrm>
            <a:off x="523875" y="266700"/>
            <a:ext cx="740664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60" dirty="0">
                <a:solidFill>
                  <a:srgbClr val="FFFFFF"/>
                </a:solidFill>
              </a:rPr>
              <a:t>HOMEOPATHY: CLINICAL REVIEW</a:t>
            </a:r>
            <a:endParaRPr lang="en-US" sz="1800" dirty="0"/>
          </a:p>
        </p:txBody>
      </p:sp>
      <p:sp>
        <p:nvSpPr>
          <p:cNvPr id="14" name="SK-13-text-13"/>
          <p:cNvSpPr/>
          <p:nvPr/>
        </p:nvSpPr>
        <p:spPr>
          <a:xfrm>
            <a:off x="381000" y="781050"/>
            <a:ext cx="114300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00827F"/>
                </a:solidFill>
              </a:rPr>
              <a:t>Evidence, Regulation &amp; GP Consultation Strategy</a:t>
            </a:r>
            <a:endParaRPr lang="en-US" sz="1350" dirty="0"/>
          </a:p>
        </p:txBody>
      </p:sp>
      <p:sp>
        <p:nvSpPr>
          <p:cNvPr id="15" name="SK-13-text-14"/>
          <p:cNvSpPr/>
          <p:nvPr/>
        </p:nvSpPr>
        <p:spPr>
          <a:xfrm>
            <a:off x="881063" y="1371600"/>
            <a:ext cx="36576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B5C"/>
                </a:solidFill>
              </a:rPr>
              <a:t>AKT HIGH-YIELD FACTS</a:t>
            </a:r>
            <a:endParaRPr lang="en-US" sz="1200" dirty="0"/>
          </a:p>
        </p:txBody>
      </p:sp>
      <p:sp>
        <p:nvSpPr>
          <p:cNvPr id="16" name="SK-13-text-15"/>
          <p:cNvSpPr/>
          <p:nvPr/>
        </p:nvSpPr>
        <p:spPr>
          <a:xfrm>
            <a:off x="714375" y="1676400"/>
            <a:ext cx="5072063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5B5C"/>
                </a:solidFill>
              </a:rPr>
              <a:t>Funding:</a:t>
            </a:r>
            <a:r>
              <a:rPr lang="en-US" sz="1050" dirty="0">
                <a:solidFill>
                  <a:srgbClr val="2D2D2D"/>
                </a:solidFill>
              </a:rPr>
              <a:t> NHS England decommissioned homeopathy in </a:t>
            </a:r>
            <a:r>
              <a:rPr lang="en-US" sz="1050" b="1" dirty="0">
                <a:solidFill>
                  <a:srgbClr val="005B5C"/>
                </a:solidFill>
              </a:rPr>
              <a:t>2017-2018</a:t>
            </a:r>
            <a:r>
              <a:rPr lang="en-US" sz="1050" dirty="0">
                <a:solidFill>
                  <a:srgbClr val="2D2D2D"/>
                </a:solidFill>
              </a:rPr>
              <a:t>; no CCG funding remains.</a:t>
            </a:r>
            <a:endParaRPr lang="en-US" sz="1050" dirty="0"/>
          </a:p>
        </p:txBody>
      </p:sp>
      <p:sp>
        <p:nvSpPr>
          <p:cNvPr id="17" name="SK-13-text-16"/>
          <p:cNvSpPr/>
          <p:nvPr/>
        </p:nvSpPr>
        <p:spPr>
          <a:xfrm>
            <a:off x="714375" y="2152650"/>
            <a:ext cx="9338153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5B5C"/>
                </a:solidFill>
              </a:rPr>
              <a:t>NICE:</a:t>
            </a:r>
            <a:r>
              <a:rPr lang="en-US" sz="1050" dirty="0">
                <a:solidFill>
                  <a:srgbClr val="2D2D2D"/>
                </a:solidFill>
              </a:rPr>
              <a:t> Zero recommendations exist for any clinical condition.</a:t>
            </a:r>
            <a:endParaRPr lang="en-US" sz="1050" dirty="0"/>
          </a:p>
        </p:txBody>
      </p:sp>
      <p:sp>
        <p:nvSpPr>
          <p:cNvPr id="18" name="SK-13-text-17"/>
          <p:cNvSpPr/>
          <p:nvPr/>
        </p:nvSpPr>
        <p:spPr>
          <a:xfrm>
            <a:off x="714375" y="2428875"/>
            <a:ext cx="5072063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5B5C"/>
                </a:solidFill>
              </a:rPr>
              <a:t>Evidence Paradox:</a:t>
            </a:r>
            <a:r>
              <a:rPr lang="en-US" sz="1050" dirty="0">
                <a:solidFill>
                  <a:srgbClr val="2D2D2D"/>
                </a:solidFill>
              </a:rPr>
              <a:t> Higher quality RCTs consistently show </a:t>
            </a:r>
            <a:r>
              <a:rPr lang="en-US" sz="1050" b="1" dirty="0">
                <a:solidFill>
                  <a:srgbClr val="005B5C"/>
                </a:solidFill>
              </a:rPr>
              <a:t>LESS benefit</a:t>
            </a:r>
            <a:r>
              <a:rPr lang="en-US" sz="1050" dirty="0">
                <a:solidFill>
                  <a:srgbClr val="2D2D2D"/>
                </a:solidFill>
              </a:rPr>
              <a:t> (consistent with placebo).</a:t>
            </a:r>
            <a:endParaRPr lang="en-US" sz="1050" dirty="0"/>
          </a:p>
        </p:txBody>
      </p:sp>
      <p:sp>
        <p:nvSpPr>
          <p:cNvPr id="19" name="SK-13-text-18"/>
          <p:cNvSpPr/>
          <p:nvPr/>
        </p:nvSpPr>
        <p:spPr>
          <a:xfrm>
            <a:off x="714375" y="2905125"/>
            <a:ext cx="5072063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5B5C"/>
                </a:solidFill>
              </a:rPr>
              <a:t>Mechanism:</a:t>
            </a:r>
            <a:r>
              <a:rPr lang="en-US" sz="1050" dirty="0">
                <a:solidFill>
                  <a:srgbClr val="2D2D2D"/>
                </a:solidFill>
              </a:rPr>
              <a:t> Dilutions &gt; 12c (Avogadro's number) contain </a:t>
            </a:r>
            <a:r>
              <a:rPr lang="en-US" sz="1050" b="1" dirty="0">
                <a:solidFill>
                  <a:srgbClr val="005B5C"/>
                </a:solidFill>
              </a:rPr>
              <a:t>no molecules</a:t>
            </a:r>
            <a:r>
              <a:rPr lang="en-US" sz="1050" dirty="0">
                <a:solidFill>
                  <a:srgbClr val="2D2D2D"/>
                </a:solidFill>
              </a:rPr>
              <a:t> of original substance.</a:t>
            </a:r>
            <a:endParaRPr lang="en-US" sz="1050" dirty="0"/>
          </a:p>
        </p:txBody>
      </p:sp>
      <p:sp>
        <p:nvSpPr>
          <p:cNvPr id="20" name="SK-13-text-19"/>
          <p:cNvSpPr/>
          <p:nvPr/>
        </p:nvSpPr>
        <p:spPr>
          <a:xfrm>
            <a:off x="714375" y="3381375"/>
            <a:ext cx="114776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5B5C"/>
                </a:solidFill>
              </a:rPr>
              <a:t>Terminology:</a:t>
            </a:r>
            <a:r>
              <a:rPr lang="en-US" sz="1050" dirty="0">
                <a:solidFill>
                  <a:srgbClr val="2D2D2D"/>
                </a:solidFill>
              </a:rPr>
              <a:t> "Like cures like" = Law of Similars = </a:t>
            </a:r>
            <a:r>
              <a:rPr lang="en-US" sz="1050" b="1" dirty="0">
                <a:solidFill>
                  <a:srgbClr val="005B5C"/>
                </a:solidFill>
              </a:rPr>
              <a:t>Similia Similibus Curantur</a:t>
            </a:r>
            <a:r>
              <a:rPr lang="en-US" sz="1050" dirty="0">
                <a:solidFill>
                  <a:srgbClr val="2D2D2D"/>
                </a:solidFill>
              </a:rPr>
              <a:t>.</a:t>
            </a:r>
            <a:endParaRPr lang="en-US" sz="1050" dirty="0"/>
          </a:p>
        </p:txBody>
      </p:sp>
      <p:sp>
        <p:nvSpPr>
          <p:cNvPr id="21" name="SK-13-text-20"/>
          <p:cNvSpPr/>
          <p:nvPr/>
        </p:nvSpPr>
        <p:spPr>
          <a:xfrm>
            <a:off x="495300" y="5638800"/>
            <a:ext cx="536733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AKT QUICK RECALL: True or False?</a:t>
            </a:r>
            <a:endParaRPr lang="en-US" sz="1050" dirty="0"/>
          </a:p>
        </p:txBody>
      </p:sp>
      <p:sp>
        <p:nvSpPr>
          <p:cNvPr id="22" name="SK-13-text-21"/>
          <p:cNvSpPr/>
          <p:nvPr/>
        </p:nvSpPr>
        <p:spPr>
          <a:xfrm>
            <a:off x="495300" y="5886450"/>
            <a:ext cx="536733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>
                    <a:alpha val="90000"/>
                  </a:srgbClr>
                </a:solidFill>
              </a:rPr>
              <a:t>"Homeopathic remedies carry high risk of drug-drug interactions."</a:t>
            </a:r>
            <a:endParaRPr lang="en-US" sz="900" dirty="0"/>
          </a:p>
        </p:txBody>
      </p:sp>
      <p:sp>
        <p:nvSpPr>
          <p:cNvPr id="23" name="SK-13-text-22"/>
          <p:cNvSpPr/>
          <p:nvPr/>
        </p:nvSpPr>
        <p:spPr>
          <a:xfrm>
            <a:off x="495300" y="6096000"/>
            <a:ext cx="536733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>
                    <a:alpha val="90000"/>
                  </a:srgbClr>
                </a:solidFill>
              </a:rPr>
              <a:t>FALSE (No molecules present. Danger is behavioral delay, not chemistry.)</a:t>
            </a:r>
            <a:endParaRPr lang="en-US" sz="900" dirty="0"/>
          </a:p>
        </p:txBody>
      </p:sp>
      <p:sp>
        <p:nvSpPr>
          <p:cNvPr id="24" name="SK-13-text-23"/>
          <p:cNvSpPr/>
          <p:nvPr/>
        </p:nvSpPr>
        <p:spPr>
          <a:xfrm>
            <a:off x="6667500" y="1343025"/>
            <a:ext cx="36576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B02A37"/>
                </a:solidFill>
              </a:rPr>
              <a:t>SCA: ACUTE INFECTION</a:t>
            </a:r>
            <a:endParaRPr lang="en-US" sz="1200" dirty="0"/>
          </a:p>
        </p:txBody>
      </p:sp>
      <p:sp>
        <p:nvSpPr>
          <p:cNvPr id="25" name="SK-13-text-24"/>
          <p:cNvSpPr/>
          <p:nvPr/>
        </p:nvSpPr>
        <p:spPr>
          <a:xfrm>
            <a:off x="6357938" y="1647825"/>
            <a:ext cx="5310188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444444"/>
                </a:solidFill>
              </a:rPr>
              <a:t>A parent requests Belladonna for a child with a spiking fever and suspected sepsis/meningitis.</a:t>
            </a:r>
            <a:endParaRPr lang="en-US" sz="1050" dirty="0"/>
          </a:p>
        </p:txBody>
      </p:sp>
      <p:sp>
        <p:nvSpPr>
          <p:cNvPr id="26" name="SK-13-text-25"/>
          <p:cNvSpPr/>
          <p:nvPr/>
        </p:nvSpPr>
        <p:spPr>
          <a:xfrm>
            <a:off x="6357938" y="2068711"/>
            <a:ext cx="5310188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i="1" dirty="0">
                <a:solidFill>
                  <a:srgbClr val="2D2D2D"/>
                </a:solidFill>
              </a:rPr>
              <a:t>GP Action: Be honest about evidence, prioritize antibiotics, and address safety concerns immediately.</a:t>
            </a:r>
            <a:endParaRPr lang="en-US" sz="975" dirty="0"/>
          </a:p>
        </p:txBody>
      </p:sp>
      <p:sp>
        <p:nvSpPr>
          <p:cNvPr id="27" name="SK-13-text-26"/>
          <p:cNvSpPr/>
          <p:nvPr/>
        </p:nvSpPr>
        <p:spPr>
          <a:xfrm>
            <a:off x="6667500" y="3124200"/>
            <a:ext cx="36576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B02A37"/>
                </a:solidFill>
              </a:rPr>
              <a:t>SCA: PRIVATE REQUEST</a:t>
            </a:r>
            <a:endParaRPr lang="en-US" sz="1200" dirty="0"/>
          </a:p>
        </p:txBody>
      </p:sp>
      <p:sp>
        <p:nvSpPr>
          <p:cNvPr id="28" name="SK-13-text-27"/>
          <p:cNvSpPr/>
          <p:nvPr/>
        </p:nvSpPr>
        <p:spPr>
          <a:xfrm>
            <a:off x="6357938" y="3429000"/>
            <a:ext cx="5310188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444444"/>
                </a:solidFill>
              </a:rPr>
              <a:t>Patient with chronic fatigue wants to use private homeopathy alongside conventional care.</a:t>
            </a:r>
            <a:endParaRPr lang="en-US" sz="1050" dirty="0"/>
          </a:p>
        </p:txBody>
      </p:sp>
      <p:sp>
        <p:nvSpPr>
          <p:cNvPr id="29" name="SK-13-text-28"/>
          <p:cNvSpPr/>
          <p:nvPr/>
        </p:nvSpPr>
        <p:spPr>
          <a:xfrm>
            <a:off x="6357938" y="3849886"/>
            <a:ext cx="5310188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i="1" dirty="0">
                <a:solidFill>
                  <a:srgbClr val="2D2D2D"/>
                </a:solidFill>
              </a:rPr>
              <a:t>GP Action: Acknowledge choice, document use, and ensure no delay in evidence-based assessments.</a:t>
            </a:r>
            <a:endParaRPr lang="en-US" sz="975" dirty="0"/>
          </a:p>
        </p:txBody>
      </p:sp>
      <p:sp>
        <p:nvSpPr>
          <p:cNvPr id="30" name="SK-13-text-29"/>
          <p:cNvSpPr/>
          <p:nvPr/>
        </p:nvSpPr>
        <p:spPr>
          <a:xfrm>
            <a:off x="6667500" y="4905375"/>
            <a:ext cx="43891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B02A37"/>
                </a:solidFill>
              </a:rPr>
              <a:t>SCA: SUBSTITUTION DANGER</a:t>
            </a:r>
            <a:endParaRPr lang="en-US" sz="1200" dirty="0"/>
          </a:p>
        </p:txBody>
      </p:sp>
      <p:sp>
        <p:nvSpPr>
          <p:cNvPr id="31" name="SK-13-text-30"/>
          <p:cNvSpPr/>
          <p:nvPr/>
        </p:nvSpPr>
        <p:spPr>
          <a:xfrm>
            <a:off x="6357938" y="5210175"/>
            <a:ext cx="5834063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444444"/>
                </a:solidFill>
              </a:rPr>
              <a:t>Patient chooses homeopathy </a:t>
            </a:r>
            <a:r>
              <a:rPr lang="en-US" sz="1050" b="1" dirty="0">
                <a:solidFill>
                  <a:srgbClr val="B02A37"/>
                </a:solidFill>
              </a:rPr>
              <a:t>instead</a:t>
            </a:r>
            <a:r>
              <a:rPr lang="en-US" sz="1050" dirty="0">
                <a:solidFill>
                  <a:srgbClr val="444444"/>
                </a:solidFill>
              </a:rPr>
              <a:t> of chemotherapy for a malignant tumor.</a:t>
            </a:r>
            <a:endParaRPr lang="en-US" sz="1050" dirty="0"/>
          </a:p>
        </p:txBody>
      </p:sp>
      <p:sp>
        <p:nvSpPr>
          <p:cNvPr id="32" name="SK-13-text-31"/>
          <p:cNvSpPr/>
          <p:nvPr/>
        </p:nvSpPr>
        <p:spPr>
          <a:xfrm>
            <a:off x="6357938" y="5444430"/>
            <a:ext cx="5310188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i="1" dirty="0">
                <a:solidFill>
                  <a:srgbClr val="2D2D2D"/>
                </a:solidFill>
              </a:rPr>
              <a:t>GP Action: Patient safety emergency. Explore ICE, involve seniors, and assess capacity if refusing life-saving Tx.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04800"/>
            <a:ext cx="4297859" cy="457200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633538"/>
            <a:ext cx="5334000" cy="4572000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895475"/>
            <a:ext cx="333375" cy="266700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0" y="1633538"/>
            <a:ext cx="5334000" cy="4572000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4625" y="1847850"/>
            <a:ext cx="333375" cy="266700"/>
          </a:xfrm>
          <a:prstGeom prst="rect">
            <a:avLst/>
          </a:prstGeom>
        </p:spPr>
      </p:pic>
      <p:sp>
        <p:nvSpPr>
          <p:cNvPr id="9" name="SK-14-text-8"/>
          <p:cNvSpPr/>
          <p:nvPr/>
        </p:nvSpPr>
        <p:spPr>
          <a:xfrm>
            <a:off x="714375" y="361950"/>
            <a:ext cx="740664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60" dirty="0">
                <a:solidFill>
                  <a:srgbClr val="FFFFFF"/>
                </a:solidFill>
              </a:rPr>
              <a:t>HOMEOPATHY: CLINICAL REVIEW</a:t>
            </a:r>
            <a:endParaRPr lang="en-US" sz="1800" dirty="0"/>
          </a:p>
        </p:txBody>
      </p:sp>
      <p:sp>
        <p:nvSpPr>
          <p:cNvPr id="10" name="SK-14-text-9"/>
          <p:cNvSpPr/>
          <p:nvPr/>
        </p:nvSpPr>
        <p:spPr>
          <a:xfrm>
            <a:off x="571500" y="838200"/>
            <a:ext cx="11620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00827F"/>
                </a:solidFill>
              </a:rPr>
              <a:t>Red Flags &amp; Common Pitfalls: Critical Safety and Exam Knowledge</a:t>
            </a:r>
            <a:endParaRPr lang="en-US" sz="1350" dirty="0"/>
          </a:p>
        </p:txBody>
      </p:sp>
      <p:sp>
        <p:nvSpPr>
          <p:cNvPr id="11" name="SK-14-text-10"/>
          <p:cNvSpPr/>
          <p:nvPr/>
        </p:nvSpPr>
        <p:spPr>
          <a:xfrm>
            <a:off x="1285875" y="1871663"/>
            <a:ext cx="452628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D2D2D"/>
                </a:solidFill>
              </a:rPr>
              <a:t>Clinical Red Flags</a:t>
            </a:r>
            <a:endParaRPr lang="en-US" sz="1650" dirty="0"/>
          </a:p>
        </p:txBody>
      </p:sp>
      <p:sp>
        <p:nvSpPr>
          <p:cNvPr id="12" name="SK-14-text-11"/>
          <p:cNvSpPr/>
          <p:nvPr/>
        </p:nvSpPr>
        <p:spPr>
          <a:xfrm>
            <a:off x="809625" y="2376488"/>
            <a:ext cx="816102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D2D"/>
                </a:solidFill>
              </a:rPr>
              <a:t>Refusal of Proven Treatment (e.g., Cancer)</a:t>
            </a:r>
            <a:endParaRPr lang="en-US" sz="1275" dirty="0"/>
          </a:p>
        </p:txBody>
      </p:sp>
      <p:sp>
        <p:nvSpPr>
          <p:cNvPr id="13" name="SK-14-text-12"/>
          <p:cNvSpPr/>
          <p:nvPr/>
        </p:nvSpPr>
        <p:spPr>
          <a:xfrm>
            <a:off x="809625" y="2657475"/>
            <a:ext cx="48577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</a:rPr>
              <a:t>Patient choosing homeopathy over chemo/surgery. This is a </a:t>
            </a:r>
            <a:r>
              <a:rPr lang="en-US" sz="1125" b="1" dirty="0">
                <a:solidFill>
                  <a:srgbClr val="B02A37"/>
                </a:solidFill>
              </a:rPr>
              <a:t>safety emergency</a:t>
            </a:r>
            <a:r>
              <a:rPr lang="en-US" sz="1125" dirty="0">
                <a:solidFill>
                  <a:srgbClr val="4A4A4A"/>
                </a:solidFill>
              </a:rPr>
              <a:t>; involve seniors and assess capacity.</a:t>
            </a:r>
            <a:endParaRPr lang="en-US" sz="1125" dirty="0"/>
          </a:p>
        </p:txBody>
      </p:sp>
      <p:sp>
        <p:nvSpPr>
          <p:cNvPr id="14" name="SK-14-text-13"/>
          <p:cNvSpPr/>
          <p:nvPr/>
        </p:nvSpPr>
        <p:spPr>
          <a:xfrm>
            <a:off x="809625" y="3228975"/>
            <a:ext cx="485775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D2D"/>
                </a:solidFill>
              </a:rPr>
              <a:t>Malaria Prevention</a:t>
            </a:r>
            <a:endParaRPr lang="en-US" sz="1275" dirty="0"/>
          </a:p>
        </p:txBody>
      </p:sp>
      <p:sp>
        <p:nvSpPr>
          <p:cNvPr id="15" name="SK-14-text-14"/>
          <p:cNvSpPr/>
          <p:nvPr/>
        </p:nvSpPr>
        <p:spPr>
          <a:xfrm>
            <a:off x="809625" y="3509963"/>
            <a:ext cx="48577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</a:rPr>
              <a:t>Homeopathy offers </a:t>
            </a:r>
            <a:r>
              <a:rPr lang="en-US" sz="1125" b="1" dirty="0">
                <a:solidFill>
                  <a:srgbClr val="B02A37"/>
                </a:solidFill>
              </a:rPr>
              <a:t>zero protection</a:t>
            </a:r>
            <a:r>
              <a:rPr lang="en-US" sz="1125" dirty="0">
                <a:solidFill>
                  <a:srgbClr val="4A4A4A"/>
                </a:solidFill>
              </a:rPr>
              <a:t> against malaria. Serious risk of morbidity and mortality if used as prophylaxis.</a:t>
            </a:r>
            <a:endParaRPr lang="en-US" sz="1125" dirty="0"/>
          </a:p>
        </p:txBody>
      </p:sp>
      <p:sp>
        <p:nvSpPr>
          <p:cNvPr id="16" name="SK-14-text-15"/>
          <p:cNvSpPr/>
          <p:nvPr/>
        </p:nvSpPr>
        <p:spPr>
          <a:xfrm>
            <a:off x="809625" y="4081463"/>
            <a:ext cx="524637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D2D"/>
                </a:solidFill>
              </a:rPr>
              <a:t>Child Safeguarding Concerns</a:t>
            </a:r>
            <a:endParaRPr lang="en-US" sz="1275" dirty="0"/>
          </a:p>
        </p:txBody>
      </p:sp>
      <p:sp>
        <p:nvSpPr>
          <p:cNvPr id="17" name="SK-14-text-16"/>
          <p:cNvSpPr/>
          <p:nvPr/>
        </p:nvSpPr>
        <p:spPr>
          <a:xfrm>
            <a:off x="809625" y="4362450"/>
            <a:ext cx="48577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</a:rPr>
              <a:t>Parents refusing conventional antibiotics for a child with a serious infection (e.g., meningitis, sepsis) in favor of remedies.</a:t>
            </a:r>
            <a:endParaRPr lang="en-US" sz="1125" dirty="0"/>
          </a:p>
        </p:txBody>
      </p:sp>
      <p:sp>
        <p:nvSpPr>
          <p:cNvPr id="18" name="SK-14-text-17"/>
          <p:cNvSpPr/>
          <p:nvPr/>
        </p:nvSpPr>
        <p:spPr>
          <a:xfrm>
            <a:off x="809625" y="4933950"/>
            <a:ext cx="544068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D2D"/>
                </a:solidFill>
              </a:rPr>
              <a:t>Uncontrolled Chronic Disease</a:t>
            </a:r>
            <a:endParaRPr lang="en-US" sz="1275" dirty="0"/>
          </a:p>
        </p:txBody>
      </p:sp>
      <p:sp>
        <p:nvSpPr>
          <p:cNvPr id="19" name="SK-14-text-18"/>
          <p:cNvSpPr/>
          <p:nvPr/>
        </p:nvSpPr>
        <p:spPr>
          <a:xfrm>
            <a:off x="809625" y="5214938"/>
            <a:ext cx="48577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</a:rPr>
              <a:t>Replacement of essential medications (Insulin, Anti-epileptics, Anti-hypertensives) with ultra-dilute preparations.</a:t>
            </a:r>
            <a:endParaRPr lang="en-US" sz="1125" dirty="0"/>
          </a:p>
        </p:txBody>
      </p:sp>
      <p:sp>
        <p:nvSpPr>
          <p:cNvPr id="20" name="SK-14-text-19"/>
          <p:cNvSpPr/>
          <p:nvPr/>
        </p:nvSpPr>
        <p:spPr>
          <a:xfrm>
            <a:off x="809625" y="5786438"/>
            <a:ext cx="485775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D2D"/>
                </a:solidFill>
              </a:rPr>
              <a:t>Anti-Vaccination Advice</a:t>
            </a:r>
            <a:endParaRPr lang="en-US" sz="1275" dirty="0"/>
          </a:p>
        </p:txBody>
      </p:sp>
      <p:sp>
        <p:nvSpPr>
          <p:cNvPr id="21" name="SK-14-text-20"/>
          <p:cNvSpPr/>
          <p:nvPr/>
        </p:nvSpPr>
        <p:spPr>
          <a:xfrm>
            <a:off x="809625" y="6067425"/>
            <a:ext cx="48577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</a:rPr>
              <a:t>Homeopathic "nosodes" used as vaccine substitutes; poses risk to the individual and herd immunity.</a:t>
            </a:r>
            <a:endParaRPr lang="en-US" sz="1125" dirty="0"/>
          </a:p>
        </p:txBody>
      </p:sp>
      <p:sp>
        <p:nvSpPr>
          <p:cNvPr id="22" name="SK-14-text-21"/>
          <p:cNvSpPr/>
          <p:nvPr/>
        </p:nvSpPr>
        <p:spPr>
          <a:xfrm>
            <a:off x="7000875" y="1824038"/>
            <a:ext cx="452628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D2D2D"/>
                </a:solidFill>
              </a:rPr>
              <a:t>Common GP Pitfalls</a:t>
            </a:r>
            <a:endParaRPr lang="en-US" sz="1650" dirty="0"/>
          </a:p>
        </p:txBody>
      </p:sp>
      <p:sp>
        <p:nvSpPr>
          <p:cNvPr id="23" name="SK-14-text-22"/>
          <p:cNvSpPr/>
          <p:nvPr/>
        </p:nvSpPr>
        <p:spPr>
          <a:xfrm>
            <a:off x="6524625" y="2328863"/>
            <a:ext cx="5667375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D2D"/>
                </a:solidFill>
              </a:rPr>
              <a:t>Confusing Homeopathy with Herbal Medicine</a:t>
            </a:r>
            <a:endParaRPr lang="en-US" sz="1275" dirty="0"/>
          </a:p>
        </p:txBody>
      </p:sp>
      <p:sp>
        <p:nvSpPr>
          <p:cNvPr id="24" name="SK-14-text-23"/>
          <p:cNvSpPr/>
          <p:nvPr/>
        </p:nvSpPr>
        <p:spPr>
          <a:xfrm>
            <a:off x="6524625" y="2609850"/>
            <a:ext cx="48577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</a:rPr>
              <a:t>Crucial distinction: Herbal medicine has </a:t>
            </a:r>
            <a:r>
              <a:rPr lang="en-US" sz="1125" b="1" dirty="0">
                <a:solidFill>
                  <a:srgbClr val="005B5C"/>
                </a:solidFill>
              </a:rPr>
              <a:t>material doses</a:t>
            </a:r>
            <a:r>
              <a:rPr lang="en-US" sz="1125" dirty="0">
                <a:solidFill>
                  <a:srgbClr val="4A4A4A"/>
                </a:solidFill>
              </a:rPr>
              <a:t> and significant drug interactions (e.g., St John’s Wort). Homeopathy does not.</a:t>
            </a:r>
            <a:endParaRPr lang="en-US" sz="1125" dirty="0"/>
          </a:p>
        </p:txBody>
      </p:sp>
      <p:sp>
        <p:nvSpPr>
          <p:cNvPr id="25" name="SK-14-text-24"/>
          <p:cNvSpPr/>
          <p:nvPr/>
        </p:nvSpPr>
        <p:spPr>
          <a:xfrm>
            <a:off x="6524625" y="3181350"/>
            <a:ext cx="5667375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D2D"/>
                </a:solidFill>
              </a:rPr>
              <a:t>Incorrect Decommissioning Knowledge (AKT)</a:t>
            </a:r>
            <a:endParaRPr lang="en-US" sz="1275" dirty="0"/>
          </a:p>
        </p:txBody>
      </p:sp>
      <p:sp>
        <p:nvSpPr>
          <p:cNvPr id="26" name="SK-14-text-25"/>
          <p:cNvSpPr/>
          <p:nvPr/>
        </p:nvSpPr>
        <p:spPr>
          <a:xfrm>
            <a:off x="6524625" y="3462338"/>
            <a:ext cx="48577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</a:rPr>
              <a:t>Forgetting that NHS England ceased funding in </a:t>
            </a:r>
            <a:r>
              <a:rPr lang="en-US" sz="1125" b="1" dirty="0">
                <a:solidFill>
                  <a:srgbClr val="005B5C"/>
                </a:solidFill>
              </a:rPr>
              <a:t>2017–2018</a:t>
            </a:r>
            <a:r>
              <a:rPr lang="en-US" sz="1125" dirty="0">
                <a:solidFill>
                  <a:srgbClr val="4A4A4A"/>
                </a:solidFill>
              </a:rPr>
              <a:t>. All CCGs have now stopped homeopathy funding.</a:t>
            </a:r>
            <a:endParaRPr lang="en-US" sz="1125" dirty="0"/>
          </a:p>
        </p:txBody>
      </p:sp>
      <p:sp>
        <p:nvSpPr>
          <p:cNvPr id="27" name="SK-14-text-26"/>
          <p:cNvSpPr/>
          <p:nvPr/>
        </p:nvSpPr>
        <p:spPr>
          <a:xfrm>
            <a:off x="6524625" y="4033837"/>
            <a:ext cx="5667375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D2D"/>
                </a:solidFill>
              </a:rPr>
              <a:t>Assuming Direct Remedy Toxicity</a:t>
            </a:r>
            <a:endParaRPr lang="en-US" sz="1275" dirty="0"/>
          </a:p>
        </p:txBody>
      </p:sp>
      <p:sp>
        <p:nvSpPr>
          <p:cNvPr id="28" name="SK-14-text-27"/>
          <p:cNvSpPr/>
          <p:nvPr/>
        </p:nvSpPr>
        <p:spPr>
          <a:xfrm>
            <a:off x="6524625" y="4314825"/>
            <a:ext cx="48577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</a:rPr>
              <a:t>The danger is </a:t>
            </a:r>
            <a:r>
              <a:rPr lang="en-US" sz="1125" b="1" dirty="0">
                <a:solidFill>
                  <a:srgbClr val="005B5C"/>
                </a:solidFill>
              </a:rPr>
              <a:t>behavioral</a:t>
            </a:r>
            <a:r>
              <a:rPr lang="en-US" sz="1125" dirty="0">
                <a:solidFill>
                  <a:srgbClr val="4A4A4A"/>
                </a:solidFill>
              </a:rPr>
              <a:t> (delay in Tx), not chemical. Remedies are safe per se as they contain no active molecules.</a:t>
            </a:r>
            <a:endParaRPr lang="en-US" sz="1125" dirty="0"/>
          </a:p>
        </p:txBody>
      </p:sp>
      <p:sp>
        <p:nvSpPr>
          <p:cNvPr id="29" name="SK-14-text-28"/>
          <p:cNvSpPr/>
          <p:nvPr/>
        </p:nvSpPr>
        <p:spPr>
          <a:xfrm>
            <a:off x="6524625" y="4886325"/>
            <a:ext cx="5667375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D2D"/>
                </a:solidFill>
              </a:rPr>
              <a:t>Dismissive Communication in SCA</a:t>
            </a:r>
            <a:endParaRPr lang="en-US" sz="1275" dirty="0"/>
          </a:p>
        </p:txBody>
      </p:sp>
      <p:sp>
        <p:nvSpPr>
          <p:cNvPr id="30" name="SK-14-text-29"/>
          <p:cNvSpPr/>
          <p:nvPr/>
        </p:nvSpPr>
        <p:spPr>
          <a:xfrm>
            <a:off x="6524625" y="5167313"/>
            <a:ext cx="48577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</a:rPr>
              <a:t>Harshly rejecting a patient's interest in homeopathy damages the </a:t>
            </a:r>
            <a:r>
              <a:rPr lang="en-US" sz="1125" b="1" dirty="0">
                <a:solidFill>
                  <a:srgbClr val="005B5C"/>
                </a:solidFill>
              </a:rPr>
              <a:t>therapeutic relationship</a:t>
            </a:r>
            <a:r>
              <a:rPr lang="en-US" sz="1125" dirty="0">
                <a:solidFill>
                  <a:srgbClr val="4A4A4A"/>
                </a:solidFill>
              </a:rPr>
              <a:t> and may drive them away from conventional care.</a:t>
            </a:r>
            <a:endParaRPr lang="en-US" sz="1125" dirty="0"/>
          </a:p>
        </p:txBody>
      </p:sp>
      <p:sp>
        <p:nvSpPr>
          <p:cNvPr id="31" name="SK-14-text-30"/>
          <p:cNvSpPr/>
          <p:nvPr/>
        </p:nvSpPr>
        <p:spPr>
          <a:xfrm>
            <a:off x="6524625" y="5738813"/>
            <a:ext cx="485775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D2D"/>
                </a:solidFill>
              </a:rPr>
              <a:t>Ignoring the "Why" (ICE)</a:t>
            </a:r>
            <a:endParaRPr lang="en-US" sz="1275" dirty="0"/>
          </a:p>
        </p:txBody>
      </p:sp>
      <p:sp>
        <p:nvSpPr>
          <p:cNvPr id="32" name="SK-14-text-31"/>
          <p:cNvSpPr/>
          <p:nvPr/>
        </p:nvSpPr>
        <p:spPr>
          <a:xfrm>
            <a:off x="6524625" y="6019800"/>
            <a:ext cx="48577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</a:rPr>
              <a:t>Failing to explore why a patient seeks homeopathy often misses unmet needs, such as a desire for holistic care or fear of side effects.</a:t>
            </a:r>
            <a:endParaRPr lang="en-US" sz="11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285750"/>
            <a:ext cx="4297859" cy="495300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371600"/>
            <a:ext cx="5476875" cy="2038350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1595438"/>
            <a:ext cx="238125" cy="190500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1971675"/>
            <a:ext cx="95250" cy="84534"/>
          </a:xfrm>
          <a:prstGeom prst="rect">
            <a:avLst/>
          </a:prstGeom>
        </p:spPr>
      </p:pic>
      <p:pic>
        <p:nvPicPr>
          <p:cNvPr id="8" name="SK-15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2466975"/>
            <a:ext cx="95250" cy="84534"/>
          </a:xfrm>
          <a:prstGeom prst="rect">
            <a:avLst/>
          </a:prstGeom>
        </p:spPr>
      </p:pic>
      <p:pic>
        <p:nvPicPr>
          <p:cNvPr id="9" name="SK-15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2962275"/>
            <a:ext cx="95250" cy="76200"/>
          </a:xfrm>
          <a:prstGeom prst="rect">
            <a:avLst/>
          </a:prstGeom>
        </p:spPr>
      </p:pic>
      <p:pic>
        <p:nvPicPr>
          <p:cNvPr id="10" name="SK-15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250" y="3600450"/>
            <a:ext cx="5476875" cy="1895475"/>
          </a:xfrm>
          <a:prstGeom prst="rect">
            <a:avLst/>
          </a:prstGeom>
        </p:spPr>
      </p:pic>
      <p:pic>
        <p:nvPicPr>
          <p:cNvPr id="11" name="SK-15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750" y="3824288"/>
            <a:ext cx="238125" cy="190500"/>
          </a:xfrm>
          <a:prstGeom prst="rect">
            <a:avLst/>
          </a:prstGeom>
        </p:spPr>
      </p:pic>
      <p:pic>
        <p:nvPicPr>
          <p:cNvPr id="12" name="SK-15-img-1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4200525"/>
            <a:ext cx="95250" cy="76200"/>
          </a:xfrm>
          <a:prstGeom prst="rect">
            <a:avLst/>
          </a:prstGeom>
        </p:spPr>
      </p:pic>
      <p:pic>
        <p:nvPicPr>
          <p:cNvPr id="13" name="SK-15-img-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4495800"/>
            <a:ext cx="95250" cy="84534"/>
          </a:xfrm>
          <a:prstGeom prst="rect">
            <a:avLst/>
          </a:prstGeom>
        </p:spPr>
      </p:pic>
      <p:pic>
        <p:nvPicPr>
          <p:cNvPr id="14" name="SK-15-img-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8875" y="1371600"/>
            <a:ext cx="5476875" cy="1966912"/>
          </a:xfrm>
          <a:prstGeom prst="rect">
            <a:avLst/>
          </a:prstGeom>
        </p:spPr>
      </p:pic>
      <p:pic>
        <p:nvPicPr>
          <p:cNvPr id="15" name="SK-15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29375" y="1595438"/>
            <a:ext cx="238125" cy="190500"/>
          </a:xfrm>
          <a:prstGeom prst="rect">
            <a:avLst/>
          </a:prstGeom>
        </p:spPr>
      </p:pic>
      <p:pic>
        <p:nvPicPr>
          <p:cNvPr id="16" name="SK-15-img-1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9375" y="1971675"/>
            <a:ext cx="95250" cy="76200"/>
          </a:xfrm>
          <a:prstGeom prst="rect">
            <a:avLst/>
          </a:prstGeom>
        </p:spPr>
      </p:pic>
      <p:pic>
        <p:nvPicPr>
          <p:cNvPr id="17" name="SK-15-img-1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9375" y="2266950"/>
            <a:ext cx="95250" cy="76200"/>
          </a:xfrm>
          <a:prstGeom prst="rect">
            <a:avLst/>
          </a:prstGeom>
        </p:spPr>
      </p:pic>
      <p:pic>
        <p:nvPicPr>
          <p:cNvPr id="18" name="SK-15-img-17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8875" y="3529013"/>
            <a:ext cx="5476875" cy="1966912"/>
          </a:xfrm>
          <a:prstGeom prst="rect">
            <a:avLst/>
          </a:prstGeom>
        </p:spPr>
      </p:pic>
      <p:pic>
        <p:nvPicPr>
          <p:cNvPr id="19" name="SK-15-img-18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9375" y="3752850"/>
            <a:ext cx="238125" cy="190500"/>
          </a:xfrm>
          <a:prstGeom prst="rect">
            <a:avLst/>
          </a:prstGeom>
        </p:spPr>
      </p:pic>
      <p:pic>
        <p:nvPicPr>
          <p:cNvPr id="20" name="SK-15-img-19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9375" y="4129088"/>
            <a:ext cx="95250" cy="76200"/>
          </a:xfrm>
          <a:prstGeom prst="rect">
            <a:avLst/>
          </a:prstGeom>
        </p:spPr>
      </p:pic>
      <p:pic>
        <p:nvPicPr>
          <p:cNvPr id="21" name="SK-15-img-2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9375" y="4424363"/>
            <a:ext cx="95250" cy="76200"/>
          </a:xfrm>
          <a:prstGeom prst="rect">
            <a:avLst/>
          </a:prstGeom>
        </p:spPr>
      </p:pic>
      <p:pic>
        <p:nvPicPr>
          <p:cNvPr id="22" name="SK-15-img-21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9375" y="4719638"/>
            <a:ext cx="95250" cy="84534"/>
          </a:xfrm>
          <a:prstGeom prst="rect">
            <a:avLst/>
          </a:prstGeom>
        </p:spPr>
      </p:pic>
      <p:pic>
        <p:nvPicPr>
          <p:cNvPr id="23" name="SK-15-img-22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6250" y="5686425"/>
            <a:ext cx="11239500" cy="790575"/>
          </a:xfrm>
          <a:prstGeom prst="rect">
            <a:avLst/>
          </a:prstGeom>
        </p:spPr>
      </p:pic>
      <p:pic>
        <p:nvPicPr>
          <p:cNvPr id="24" name="SK-15-img-23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67829" y="6165503"/>
            <a:ext cx="166688" cy="137220"/>
          </a:xfrm>
          <a:prstGeom prst="rect">
            <a:avLst/>
          </a:prstGeom>
        </p:spPr>
      </p:pic>
      <p:pic>
        <p:nvPicPr>
          <p:cNvPr id="25" name="SK-15-img-24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59759" y="6165503"/>
            <a:ext cx="166688" cy="137220"/>
          </a:xfrm>
          <a:prstGeom prst="rect">
            <a:avLst/>
          </a:prstGeom>
        </p:spPr>
      </p:pic>
      <p:pic>
        <p:nvPicPr>
          <p:cNvPr id="26" name="SK-15-img-25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231981" y="6165503"/>
            <a:ext cx="166688" cy="137220"/>
          </a:xfrm>
          <a:prstGeom prst="rect">
            <a:avLst/>
          </a:prstGeom>
        </p:spPr>
      </p:pic>
      <p:sp>
        <p:nvSpPr>
          <p:cNvPr id="27" name="SK-15-text-26"/>
          <p:cNvSpPr/>
          <p:nvPr/>
        </p:nvSpPr>
        <p:spPr>
          <a:xfrm>
            <a:off x="619125" y="361950"/>
            <a:ext cx="740664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60" dirty="0">
                <a:solidFill>
                  <a:srgbClr val="FFFFFF"/>
                </a:solidFill>
              </a:rPr>
              <a:t>HOMEOPATHY: CLINICAL REVIEW</a:t>
            </a:r>
            <a:endParaRPr lang="en-US" sz="1800" dirty="0"/>
          </a:p>
        </p:txBody>
      </p:sp>
      <p:sp>
        <p:nvSpPr>
          <p:cNvPr id="28" name="SK-15-text-27"/>
          <p:cNvSpPr/>
          <p:nvPr/>
        </p:nvSpPr>
        <p:spPr>
          <a:xfrm>
            <a:off x="476250" y="876300"/>
            <a:ext cx="11239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00827F"/>
                </a:solidFill>
              </a:rPr>
              <a:t>Evidence, Regulation &amp; GP Consultation Strategy</a:t>
            </a:r>
            <a:endParaRPr lang="en-US" sz="1350" dirty="0"/>
          </a:p>
        </p:txBody>
      </p:sp>
      <p:sp>
        <p:nvSpPr>
          <p:cNvPr id="29" name="SK-15-text-28"/>
          <p:cNvSpPr/>
          <p:nvPr/>
        </p:nvSpPr>
        <p:spPr>
          <a:xfrm>
            <a:off x="1019175" y="1562100"/>
            <a:ext cx="49377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Foundations &amp; Principles</a:t>
            </a:r>
            <a:endParaRPr lang="en-US" sz="1350" dirty="0"/>
          </a:p>
        </p:txBody>
      </p:sp>
      <p:sp>
        <p:nvSpPr>
          <p:cNvPr id="30" name="SK-15-text-29"/>
          <p:cNvSpPr/>
          <p:nvPr/>
        </p:nvSpPr>
        <p:spPr>
          <a:xfrm>
            <a:off x="857250" y="1933575"/>
            <a:ext cx="49053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D2D2D"/>
                </a:solidFill>
              </a:rPr>
              <a:t>Samuel Hahnemann:</a:t>
            </a:r>
            <a:r>
              <a:rPr lang="en-US" sz="1125" dirty="0">
                <a:solidFill>
                  <a:srgbClr val="2D2D2D"/>
                </a:solidFill>
              </a:rPr>
              <a:t> Founded ~200 years ago; "Like cures like" (Law of Similars).</a:t>
            </a:r>
            <a:endParaRPr lang="en-US" sz="1125" dirty="0"/>
          </a:p>
        </p:txBody>
      </p:sp>
      <p:sp>
        <p:nvSpPr>
          <p:cNvPr id="31" name="SK-15-text-30"/>
          <p:cNvSpPr/>
          <p:nvPr/>
        </p:nvSpPr>
        <p:spPr>
          <a:xfrm>
            <a:off x="857250" y="2428875"/>
            <a:ext cx="49053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D2D2D"/>
                </a:solidFill>
              </a:rPr>
              <a:t>Ultra-Dilution:</a:t>
            </a:r>
            <a:r>
              <a:rPr lang="en-US" sz="1125" dirty="0">
                <a:solidFill>
                  <a:srgbClr val="2D2D2D"/>
                </a:solidFill>
              </a:rPr>
              <a:t> Diluted beyond 12c (Avogadro's number) = no molecules remain.</a:t>
            </a:r>
            <a:endParaRPr lang="en-US" sz="1125" dirty="0"/>
          </a:p>
        </p:txBody>
      </p:sp>
      <p:sp>
        <p:nvSpPr>
          <p:cNvPr id="32" name="SK-15-text-31"/>
          <p:cNvSpPr/>
          <p:nvPr/>
        </p:nvSpPr>
        <p:spPr>
          <a:xfrm>
            <a:off x="857250" y="2924175"/>
            <a:ext cx="11334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D2D2D"/>
                </a:solidFill>
              </a:rPr>
              <a:t>Mechanism:</a:t>
            </a:r>
            <a:r>
              <a:rPr lang="en-US" sz="1125" dirty="0">
                <a:solidFill>
                  <a:srgbClr val="2D2D2D"/>
                </a:solidFill>
              </a:rPr>
              <a:t> Claims "water memory"—not supported by mainstream science.</a:t>
            </a:r>
            <a:endParaRPr lang="en-US" sz="1125" dirty="0"/>
          </a:p>
        </p:txBody>
      </p:sp>
      <p:sp>
        <p:nvSpPr>
          <p:cNvPr id="33" name="SK-15-text-32"/>
          <p:cNvSpPr/>
          <p:nvPr/>
        </p:nvSpPr>
        <p:spPr>
          <a:xfrm>
            <a:off x="1019175" y="3790950"/>
            <a:ext cx="34975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NHS &amp; NICE Status</a:t>
            </a:r>
            <a:endParaRPr lang="en-US" sz="1350" dirty="0"/>
          </a:p>
        </p:txBody>
      </p:sp>
      <p:sp>
        <p:nvSpPr>
          <p:cNvPr id="34" name="SK-15-text-33"/>
          <p:cNvSpPr/>
          <p:nvPr/>
        </p:nvSpPr>
        <p:spPr>
          <a:xfrm>
            <a:off x="857250" y="4162425"/>
            <a:ext cx="106870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D2D2D"/>
                </a:solidFill>
              </a:rPr>
              <a:t>Decommissioned:</a:t>
            </a:r>
            <a:r>
              <a:rPr lang="en-US" sz="1125" dirty="0">
                <a:solidFill>
                  <a:srgbClr val="2D2D2D"/>
                </a:solidFill>
              </a:rPr>
              <a:t> NHS England stopped funding in </a:t>
            </a:r>
            <a:r>
              <a:rPr lang="en-US" sz="1125" b="1" dirty="0">
                <a:solidFill>
                  <a:srgbClr val="2D2D2D"/>
                </a:solidFill>
              </a:rPr>
              <a:t>2017–2018</a:t>
            </a:r>
            <a:r>
              <a:rPr lang="en-US" sz="1125" dirty="0">
                <a:solidFill>
                  <a:srgbClr val="2D2D2D"/>
                </a:solidFill>
              </a:rPr>
              <a:t>.</a:t>
            </a:r>
            <a:endParaRPr lang="en-US" sz="1125" dirty="0"/>
          </a:p>
        </p:txBody>
      </p:sp>
      <p:sp>
        <p:nvSpPr>
          <p:cNvPr id="35" name="SK-15-text-34"/>
          <p:cNvSpPr/>
          <p:nvPr/>
        </p:nvSpPr>
        <p:spPr>
          <a:xfrm>
            <a:off x="857250" y="4457700"/>
            <a:ext cx="49053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D2D2D"/>
                </a:solidFill>
              </a:rPr>
              <a:t>NICE Position:</a:t>
            </a:r>
            <a:r>
              <a:rPr lang="en-US" sz="1125" dirty="0">
                <a:solidFill>
                  <a:srgbClr val="2D2D2D"/>
                </a:solidFill>
              </a:rPr>
              <a:t> No recommendation for any condition due to insufficient evidence.</a:t>
            </a:r>
            <a:endParaRPr lang="en-US" sz="1125" dirty="0"/>
          </a:p>
        </p:txBody>
      </p:sp>
      <p:sp>
        <p:nvSpPr>
          <p:cNvPr id="36" name="SK-15-text-35"/>
          <p:cNvSpPr/>
          <p:nvPr/>
        </p:nvSpPr>
        <p:spPr>
          <a:xfrm>
            <a:off x="6781800" y="1562100"/>
            <a:ext cx="34975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The Evidence Base</a:t>
            </a:r>
            <a:endParaRPr lang="en-US" sz="1350" dirty="0"/>
          </a:p>
        </p:txBody>
      </p:sp>
      <p:sp>
        <p:nvSpPr>
          <p:cNvPr id="37" name="SK-15-text-36"/>
          <p:cNvSpPr/>
          <p:nvPr/>
        </p:nvSpPr>
        <p:spPr>
          <a:xfrm>
            <a:off x="6619875" y="1933575"/>
            <a:ext cx="55721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D2D2D"/>
                </a:solidFill>
              </a:rPr>
              <a:t>Quality vs. Benefit:</a:t>
            </a:r>
            <a:r>
              <a:rPr lang="en-US" sz="1125" dirty="0">
                <a:solidFill>
                  <a:srgbClr val="2D2D2D"/>
                </a:solidFill>
              </a:rPr>
              <a:t> Higher quality RCTs consistently show </a:t>
            </a:r>
            <a:r>
              <a:rPr lang="en-US" sz="1125" b="1" dirty="0">
                <a:solidFill>
                  <a:srgbClr val="2D2D2D"/>
                </a:solidFill>
              </a:rPr>
              <a:t>LESS</a:t>
            </a:r>
            <a:r>
              <a:rPr lang="en-US" sz="1125" dirty="0">
                <a:solidFill>
                  <a:srgbClr val="2D2D2D"/>
                </a:solidFill>
              </a:rPr>
              <a:t> benefit.</a:t>
            </a:r>
            <a:endParaRPr lang="en-US" sz="1125" dirty="0"/>
          </a:p>
        </p:txBody>
      </p:sp>
      <p:sp>
        <p:nvSpPr>
          <p:cNvPr id="38" name="SK-15-text-37"/>
          <p:cNvSpPr/>
          <p:nvPr/>
        </p:nvSpPr>
        <p:spPr>
          <a:xfrm>
            <a:off x="6619875" y="2228850"/>
            <a:ext cx="55721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D2D2D"/>
                </a:solidFill>
              </a:rPr>
              <a:t>Conclusion:</a:t>
            </a:r>
            <a:r>
              <a:rPr lang="en-US" sz="1125" dirty="0">
                <a:solidFill>
                  <a:srgbClr val="2D2D2D"/>
                </a:solidFill>
              </a:rPr>
              <a:t> Overall evidence is consistent with a </a:t>
            </a:r>
            <a:r>
              <a:rPr lang="en-US" sz="1125" b="1" dirty="0">
                <a:solidFill>
                  <a:srgbClr val="2D2D2D"/>
                </a:solidFill>
              </a:rPr>
              <a:t>placebo effect</a:t>
            </a:r>
            <a:r>
              <a:rPr lang="en-US" sz="1125" dirty="0">
                <a:solidFill>
                  <a:srgbClr val="2D2D2D"/>
                </a:solidFill>
              </a:rPr>
              <a:t>.</a:t>
            </a:r>
            <a:endParaRPr lang="en-US" sz="1125" dirty="0"/>
          </a:p>
        </p:txBody>
      </p:sp>
      <p:sp>
        <p:nvSpPr>
          <p:cNvPr id="39" name="SK-15-text-38"/>
          <p:cNvSpPr/>
          <p:nvPr/>
        </p:nvSpPr>
        <p:spPr>
          <a:xfrm>
            <a:off x="6781800" y="3719512"/>
            <a:ext cx="32918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C"/>
                </a:solidFill>
              </a:rPr>
              <a:t>Safety &amp; GP Role</a:t>
            </a:r>
            <a:endParaRPr lang="en-US" sz="1350" dirty="0"/>
          </a:p>
        </p:txBody>
      </p:sp>
      <p:sp>
        <p:nvSpPr>
          <p:cNvPr id="40" name="SK-15-text-39"/>
          <p:cNvSpPr/>
          <p:nvPr/>
        </p:nvSpPr>
        <p:spPr>
          <a:xfrm>
            <a:off x="6619875" y="4090987"/>
            <a:ext cx="55721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D2D2D"/>
                </a:solidFill>
              </a:rPr>
              <a:t>Remedy Safety:</a:t>
            </a:r>
            <a:r>
              <a:rPr lang="en-US" sz="1125" dirty="0">
                <a:solidFill>
                  <a:srgbClr val="2D2D2D"/>
                </a:solidFill>
              </a:rPr>
              <a:t> Safe per se (no active molecules); no drug interactions.</a:t>
            </a:r>
            <a:endParaRPr lang="en-US" sz="1125" dirty="0"/>
          </a:p>
        </p:txBody>
      </p:sp>
      <p:sp>
        <p:nvSpPr>
          <p:cNvPr id="41" name="SK-15-text-40"/>
          <p:cNvSpPr/>
          <p:nvPr/>
        </p:nvSpPr>
        <p:spPr>
          <a:xfrm>
            <a:off x="6619875" y="4386263"/>
            <a:ext cx="55721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B02A37"/>
                </a:solidFill>
              </a:rPr>
              <a:t>True Danger:</a:t>
            </a:r>
            <a:r>
              <a:rPr lang="en-US" sz="1125" dirty="0">
                <a:solidFill>
                  <a:srgbClr val="2D2D2D"/>
                </a:solidFill>
              </a:rPr>
              <a:t> Delay in conventional diagnosis or avoiding proven treatments.</a:t>
            </a:r>
            <a:endParaRPr lang="en-US" sz="1125" dirty="0"/>
          </a:p>
        </p:txBody>
      </p:sp>
      <p:sp>
        <p:nvSpPr>
          <p:cNvPr id="42" name="SK-15-text-41"/>
          <p:cNvSpPr/>
          <p:nvPr/>
        </p:nvSpPr>
        <p:spPr>
          <a:xfrm>
            <a:off x="6619875" y="4681538"/>
            <a:ext cx="49053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D2D2D"/>
                </a:solidFill>
              </a:rPr>
              <a:t>Consultation:</a:t>
            </a:r>
            <a:r>
              <a:rPr lang="en-US" sz="1125" dirty="0">
                <a:solidFill>
                  <a:srgbClr val="2D2D2D"/>
                </a:solidFill>
              </a:rPr>
              <a:t> Explore ICE; be honest/non-dismissive; maintain therapeutic alliance.</a:t>
            </a:r>
            <a:endParaRPr lang="en-US" sz="1125" dirty="0"/>
          </a:p>
        </p:txBody>
      </p:sp>
      <p:sp>
        <p:nvSpPr>
          <p:cNvPr id="43" name="SK-15-text-42"/>
          <p:cNvSpPr/>
          <p:nvPr/>
        </p:nvSpPr>
        <p:spPr>
          <a:xfrm>
            <a:off x="714375" y="5829300"/>
            <a:ext cx="107632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B5C"/>
                </a:solidFill>
              </a:rPr>
              <a:t>TOP 3 EXAM TAKEAWAYS (AKT/SCA)</a:t>
            </a:r>
            <a:endParaRPr lang="en-US" sz="1200" dirty="0"/>
          </a:p>
        </p:txBody>
      </p:sp>
      <p:sp>
        <p:nvSpPr>
          <p:cNvPr id="44" name="SK-15-text-43"/>
          <p:cNvSpPr/>
          <p:nvPr/>
        </p:nvSpPr>
        <p:spPr>
          <a:xfrm>
            <a:off x="1210717" y="6134100"/>
            <a:ext cx="64541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2D2D"/>
                </a:solidFill>
              </a:rPr>
              <a:t>NHS Decommissioning Date: 2017–2018</a:t>
            </a:r>
            <a:endParaRPr lang="en-US" sz="1050" dirty="0"/>
          </a:p>
        </p:txBody>
      </p:sp>
      <p:sp>
        <p:nvSpPr>
          <p:cNvPr id="45" name="SK-15-text-44"/>
          <p:cNvSpPr/>
          <p:nvPr/>
        </p:nvSpPr>
        <p:spPr>
          <a:xfrm>
            <a:off x="4502646" y="6134100"/>
            <a:ext cx="76809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2D2D"/>
                </a:solidFill>
              </a:rPr>
              <a:t>Homeopathy ≠ Herbal Medicine (Dose/Interactions)</a:t>
            </a:r>
            <a:endParaRPr lang="en-US" sz="1050" dirty="0"/>
          </a:p>
        </p:txBody>
      </p:sp>
      <p:sp>
        <p:nvSpPr>
          <p:cNvPr id="46" name="SK-15-text-45"/>
          <p:cNvSpPr/>
          <p:nvPr/>
        </p:nvSpPr>
        <p:spPr>
          <a:xfrm>
            <a:off x="8474869" y="6134100"/>
            <a:ext cx="3717131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2D2D"/>
                </a:solidFill>
              </a:rPr>
              <a:t>Safety Concern: Delay of conventional care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2848</Words>
  <Application>Microsoft Office PowerPoint</Application>
  <PresentationFormat>Widescreen</PresentationFormat>
  <Paragraphs>277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2026-05-08T13:27:47Z</dcterms:created>
  <dcterms:modified xsi:type="dcterms:W3CDTF">2026-05-08T13:49:00Z</dcterms:modified>
</cp:coreProperties>
</file>