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5143500" cy="9144000"/>
  <p:embeddedFontLst>
    <p:embeddedFont>
      <p:font typeface="Arial Black" panose="020B0A04020102020204" pitchFamily="34" charset="0"/>
      <p:bold r:id="rId13"/>
    </p:embeddedFont>
    <p:embeddedFont>
      <p:font typeface="Fraunces ExtraBold" panose="020B0604020202020204" charset="0"/>
      <p:regular r:id="rId14"/>
    </p:embeddedFont>
    <p:embeddedFont>
      <p:font typeface="Nobile" panose="020B0604020202020204" charset="0"/>
      <p:regular r:id="rId1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7" d="100"/>
          <a:sy n="117" d="100"/>
        </p:scale>
        <p:origin x="228" y="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4935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EEEE1"/>
          </a:solidFill>
          <a:ln/>
        </p:spPr>
        <p:txBody>
          <a:bodyPr/>
          <a:lstStyle/>
          <a:p>
            <a:endParaRPr lang="en-GB"/>
          </a:p>
        </p:txBody>
      </p:sp>
      <p:sp>
        <p:nvSpPr>
          <p:cNvPr id="3" name="Shape 1"/>
          <p:cNvSpPr/>
          <p:nvPr/>
        </p:nvSpPr>
        <p:spPr>
          <a:xfrm>
            <a:off x="0" y="0"/>
            <a:ext cx="9144000" cy="5143500"/>
          </a:xfrm>
          <a:prstGeom prst="rect">
            <a:avLst/>
          </a:prstGeom>
          <a:solidFill>
            <a:srgbClr val="FAFFFA"/>
          </a:solidFill>
          <a:ln/>
        </p:spPr>
        <p:txBody>
          <a:bodyPr/>
          <a:lstStyle/>
          <a:p>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hyperlink" Target="http://www.naturalherbsguide.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5715000" y="0"/>
            <a:ext cx="3429000" cy="5143500"/>
          </a:xfrm>
          <a:prstGeom prst="rect">
            <a:avLst/>
          </a:prstGeom>
          <a:solidFill>
            <a:srgbClr val="E8F3E8"/>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5776987" y="92943"/>
            <a:ext cx="3305026" cy="4957539"/>
          </a:xfrm>
          <a:prstGeom prst="rect">
            <a:avLst/>
          </a:prstGeom>
        </p:spPr>
      </p:pic>
      <p:sp>
        <p:nvSpPr>
          <p:cNvPr id="4" name="Text 1"/>
          <p:cNvSpPr/>
          <p:nvPr/>
        </p:nvSpPr>
        <p:spPr>
          <a:xfrm>
            <a:off x="496119" y="2016696"/>
            <a:ext cx="4722763" cy="387548"/>
          </a:xfrm>
          <a:prstGeom prst="rect">
            <a:avLst/>
          </a:prstGeom>
          <a:noFill/>
          <a:ln/>
        </p:spPr>
        <p:txBody>
          <a:bodyPr wrap="none" lIns="0" tIns="0" rIns="0" bIns="0" rtlCol="0" anchor="t"/>
          <a:lstStyle/>
          <a:p>
            <a:pPr marL="0" indent="0" algn="l">
              <a:lnSpc>
                <a:spcPct val="104000"/>
              </a:lnSpc>
              <a:buNone/>
            </a:pPr>
            <a:r>
              <a:rPr lang="en-US" sz="2400" dirty="0">
                <a:solidFill>
                  <a:srgbClr val="3B4540"/>
                </a:solidFill>
                <a:latin typeface="Fraunces ExtraBold" pitchFamily="34" charset="0"/>
                <a:ea typeface="Fraunces ExtraBold" pitchFamily="34" charset="-122"/>
                <a:cs typeface="Fraunces ExtraBold" pitchFamily="34" charset="-120"/>
              </a:rPr>
              <a:t>Types of Alternative Therapy</a:t>
            </a:r>
            <a:endParaRPr lang="en-US" sz="2400" dirty="0"/>
          </a:p>
        </p:txBody>
      </p:sp>
      <p:sp>
        <p:nvSpPr>
          <p:cNvPr id="5" name="Text 2"/>
          <p:cNvSpPr/>
          <p:nvPr/>
        </p:nvSpPr>
        <p:spPr>
          <a:xfrm>
            <a:off x="496119" y="2590279"/>
            <a:ext cx="4722763" cy="536451"/>
          </a:xfrm>
          <a:prstGeom prst="rect">
            <a:avLst/>
          </a:prstGeom>
          <a:noFill/>
          <a:ln/>
        </p:spPr>
        <p:txBody>
          <a:bodyPr wrap="square" lIns="0" tIns="0" rIns="0" bIns="0" rtlCol="0" anchor="t"/>
          <a:lstStyle/>
          <a:p>
            <a:pPr marL="0" indent="0" algn="l">
              <a:lnSpc>
                <a:spcPct val="133000"/>
              </a:lnSpc>
              <a:spcAft>
                <a:spcPts val="1050"/>
              </a:spcAft>
              <a:buNone/>
            </a:pPr>
            <a:r>
              <a:rPr lang="en-US" sz="950" dirty="0">
                <a:solidFill>
                  <a:srgbClr val="405449"/>
                </a:solidFill>
                <a:latin typeface="Nobile" pitchFamily="34" charset="0"/>
                <a:ea typeface="Nobile" pitchFamily="34" charset="-122"/>
                <a:cs typeface="Nobile" pitchFamily="34" charset="-120"/>
              </a:rPr>
              <a:t>An Overview &amp; Discussion</a:t>
            </a:r>
            <a:endParaRPr lang="en-US" sz="950" dirty="0"/>
          </a:p>
          <a:p>
            <a:pPr marL="0" indent="0" algn="l">
              <a:lnSpc>
                <a:spcPct val="133000"/>
              </a:lnSpc>
              <a:buNone/>
            </a:pPr>
            <a:r>
              <a:rPr lang="en-US" sz="950" b="1" dirty="0">
                <a:solidFill>
                  <a:srgbClr val="405449"/>
                </a:solidFill>
                <a:latin typeface="Nobile" pitchFamily="34" charset="0"/>
                <a:ea typeface="Nobile" pitchFamily="34" charset="-122"/>
                <a:cs typeface="Nobile" pitchFamily="34" charset="-120"/>
              </a:rPr>
              <a:t>Adapted by Bradford VTS from original slides by Dr Layth Delaimy</a:t>
            </a:r>
            <a:endParaRPr lang="en-US" sz="950" dirty="0"/>
          </a:p>
        </p:txBody>
      </p:sp>
      <p:sp>
        <p:nvSpPr>
          <p:cNvPr id="7" name="Text 2">
            <a:extLst>
              <a:ext uri="{FF2B5EF4-FFF2-40B4-BE49-F238E27FC236}">
                <a16:creationId xmlns:a16="http://schemas.microsoft.com/office/drawing/2014/main" id="{95E817FB-2511-A6B4-E6DD-B0DB7C59D6BF}"/>
              </a:ext>
            </a:extLst>
          </p:cNvPr>
          <p:cNvSpPr/>
          <p:nvPr/>
        </p:nvSpPr>
        <p:spPr>
          <a:xfrm>
            <a:off x="595451" y="730184"/>
            <a:ext cx="4722763" cy="208710"/>
          </a:xfrm>
          <a:prstGeom prst="rect">
            <a:avLst/>
          </a:prstGeom>
          <a:solidFill>
            <a:schemeClr val="accent2"/>
          </a:solidFill>
          <a:ln/>
        </p:spPr>
        <p:txBody>
          <a:bodyPr wrap="square" lIns="0" tIns="0" rIns="0" bIns="0" rtlCol="0" anchor="t"/>
          <a:lstStyle/>
          <a:p>
            <a:pPr marL="0" indent="0" algn="l">
              <a:lnSpc>
                <a:spcPct val="133000"/>
              </a:lnSpc>
              <a:spcAft>
                <a:spcPts val="1050"/>
              </a:spcAft>
              <a:buNone/>
            </a:pPr>
            <a:r>
              <a:rPr lang="en-US" sz="950" b="1" dirty="0">
                <a:solidFill>
                  <a:schemeClr val="bg1"/>
                </a:solidFill>
                <a:latin typeface="Arial Black" panose="020B0A04020102020204" pitchFamily="34" charset="0"/>
                <a:ea typeface="Nobile" pitchFamily="34" charset="-122"/>
                <a:cs typeface="Nobile" pitchFamily="34" charset="-120"/>
              </a:rPr>
              <a:t> BRADFORD VTS TEACHING DECK</a:t>
            </a:r>
            <a:endParaRPr lang="en-US" sz="950" dirty="0">
              <a:solidFill>
                <a:schemeClr val="bg1"/>
              </a:solidFill>
              <a:latin typeface="Arial Black" panose="020B0A040201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5715000" y="0"/>
            <a:ext cx="3429000" cy="5143500"/>
          </a:xfrm>
          <a:prstGeom prst="rect">
            <a:avLst/>
          </a:prstGeom>
          <a:solidFill>
            <a:srgbClr val="E8F3E8"/>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5776987" y="92943"/>
            <a:ext cx="3305026" cy="4957539"/>
          </a:xfrm>
          <a:prstGeom prst="rect">
            <a:avLst/>
          </a:prstGeom>
        </p:spPr>
      </p:pic>
      <p:sp>
        <p:nvSpPr>
          <p:cNvPr id="4" name="Text 1"/>
          <p:cNvSpPr/>
          <p:nvPr/>
        </p:nvSpPr>
        <p:spPr>
          <a:xfrm>
            <a:off x="496119" y="1214363"/>
            <a:ext cx="3558332" cy="387548"/>
          </a:xfrm>
          <a:prstGeom prst="rect">
            <a:avLst/>
          </a:prstGeom>
          <a:noFill/>
          <a:ln/>
        </p:spPr>
        <p:txBody>
          <a:bodyPr wrap="none" lIns="0" tIns="0" rIns="0" bIns="0" rtlCol="0" anchor="t"/>
          <a:lstStyle/>
          <a:p>
            <a:pPr marL="0" indent="0" algn="l">
              <a:lnSpc>
                <a:spcPct val="104000"/>
              </a:lnSpc>
              <a:buNone/>
            </a:pPr>
            <a:r>
              <a:rPr lang="en-US" sz="2400" dirty="0">
                <a:solidFill>
                  <a:srgbClr val="3B4540"/>
                </a:solidFill>
                <a:latin typeface="Fraunces ExtraBold" pitchFamily="34" charset="0"/>
                <a:ea typeface="Fraunces ExtraBold" pitchFamily="34" charset="-122"/>
                <a:cs typeface="Fraunces ExtraBold" pitchFamily="34" charset="-120"/>
              </a:rPr>
              <a:t>Definitions</a:t>
            </a:r>
            <a:endParaRPr lang="en-US" sz="2400" dirty="0"/>
          </a:p>
        </p:txBody>
      </p:sp>
      <p:sp>
        <p:nvSpPr>
          <p:cNvPr id="5" name="Shape 2"/>
          <p:cNvSpPr/>
          <p:nvPr/>
        </p:nvSpPr>
        <p:spPr>
          <a:xfrm>
            <a:off x="406822" y="1787947"/>
            <a:ext cx="2388691" cy="2141116"/>
          </a:xfrm>
          <a:prstGeom prst="roundRect">
            <a:avLst>
              <a:gd name="adj" fmla="val 8343"/>
            </a:avLst>
          </a:prstGeom>
          <a:solidFill>
            <a:srgbClr val="438951"/>
          </a:solidFill>
          <a:ln/>
        </p:spPr>
        <p:txBody>
          <a:bodyPr/>
          <a:lstStyle/>
          <a:p>
            <a:endParaRPr lang="en-GB"/>
          </a:p>
        </p:txBody>
      </p:sp>
      <p:sp>
        <p:nvSpPr>
          <p:cNvPr id="6" name="Text 3"/>
          <p:cNvSpPr/>
          <p:nvPr/>
        </p:nvSpPr>
        <p:spPr>
          <a:xfrm>
            <a:off x="530796" y="1911921"/>
            <a:ext cx="2100039" cy="193849"/>
          </a:xfrm>
          <a:prstGeom prst="rect">
            <a:avLst/>
          </a:prstGeom>
          <a:noFill/>
          <a:ln/>
        </p:spPr>
        <p:txBody>
          <a:bodyPr wrap="none" lIns="0" tIns="0" rIns="0" bIns="0" rtlCol="0" anchor="t"/>
          <a:lstStyle/>
          <a:p>
            <a:pPr marL="0" indent="0" algn="l">
              <a:lnSpc>
                <a:spcPct val="104000"/>
              </a:lnSpc>
              <a:buNone/>
            </a:pPr>
            <a:r>
              <a:rPr lang="en-US" sz="1200" dirty="0">
                <a:solidFill>
                  <a:srgbClr val="000000"/>
                </a:solidFill>
                <a:latin typeface="Fraunces ExtraBold" pitchFamily="34" charset="0"/>
                <a:ea typeface="Fraunces ExtraBold" pitchFamily="34" charset="-122"/>
                <a:cs typeface="Fraunces ExtraBold" pitchFamily="34" charset="-120"/>
              </a:rPr>
              <a:t>Alternative Medicine</a:t>
            </a:r>
            <a:endParaRPr lang="en-US" sz="1200" dirty="0"/>
          </a:p>
        </p:txBody>
      </p:sp>
      <p:sp>
        <p:nvSpPr>
          <p:cNvPr id="7" name="Text 4"/>
          <p:cNvSpPr/>
          <p:nvPr/>
        </p:nvSpPr>
        <p:spPr>
          <a:xfrm>
            <a:off x="530796" y="2229743"/>
            <a:ext cx="2140744" cy="1389236"/>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000000"/>
                </a:solidFill>
                <a:latin typeface="Nobile" pitchFamily="34" charset="0"/>
                <a:ea typeface="Nobile" pitchFamily="34" charset="-122"/>
                <a:cs typeface="Nobile" pitchFamily="34" charset="-120"/>
              </a:rPr>
              <a:t>Any form of practice that is outside the realm of conventional modern medicine. It covers a broad range of healing philosophies, approaches, and therapies — from ancient traditions to contemporary wellness practices.</a:t>
            </a:r>
            <a:endParaRPr lang="en-US" sz="950" dirty="0"/>
          </a:p>
        </p:txBody>
      </p:sp>
      <p:sp>
        <p:nvSpPr>
          <p:cNvPr id="8" name="Text 5"/>
          <p:cNvSpPr/>
          <p:nvPr/>
        </p:nvSpPr>
        <p:spPr>
          <a:xfrm>
            <a:off x="3013546" y="1911921"/>
            <a:ext cx="2480221" cy="193849"/>
          </a:xfrm>
          <a:prstGeom prst="rect">
            <a:avLst/>
          </a:prstGeom>
          <a:noFill/>
          <a:ln/>
        </p:spPr>
        <p:txBody>
          <a:bodyPr wrap="none" lIns="0" tIns="0" rIns="0" bIns="0" rtlCol="0" anchor="t"/>
          <a:lstStyle/>
          <a:p>
            <a:pPr marL="0" indent="0" algn="l">
              <a:lnSpc>
                <a:spcPct val="104000"/>
              </a:lnSpc>
              <a:buNone/>
            </a:pPr>
            <a:r>
              <a:rPr lang="en-US" sz="1200" dirty="0">
                <a:solidFill>
                  <a:srgbClr val="3B4540"/>
                </a:solidFill>
                <a:latin typeface="Fraunces ExtraBold" pitchFamily="34" charset="0"/>
                <a:ea typeface="Fraunces ExtraBold" pitchFamily="34" charset="-122"/>
                <a:cs typeface="Fraunces ExtraBold" pitchFamily="34" charset="-120"/>
              </a:rPr>
              <a:t>Complementary Medicine</a:t>
            </a:r>
            <a:endParaRPr lang="en-US" sz="1200" dirty="0"/>
          </a:p>
        </p:txBody>
      </p:sp>
      <p:sp>
        <p:nvSpPr>
          <p:cNvPr id="9" name="Text 6"/>
          <p:cNvSpPr/>
          <p:nvPr/>
        </p:nvSpPr>
        <p:spPr>
          <a:xfrm>
            <a:off x="3013546" y="2229743"/>
            <a:ext cx="2210098" cy="1587698"/>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405449"/>
                </a:solidFill>
                <a:latin typeface="Nobile" pitchFamily="34" charset="0"/>
                <a:ea typeface="Nobile" pitchFamily="34" charset="-122"/>
                <a:cs typeface="Nobile" pitchFamily="34" charset="-120"/>
              </a:rPr>
              <a:t>When a treatment or therapy is done </a:t>
            </a:r>
            <a:r>
              <a:rPr lang="en-US" sz="950" b="1" dirty="0">
                <a:solidFill>
                  <a:srgbClr val="405449"/>
                </a:solidFill>
                <a:latin typeface="Nobile" pitchFamily="34" charset="0"/>
                <a:ea typeface="Nobile" pitchFamily="34" charset="-122"/>
                <a:cs typeface="Nobile" pitchFamily="34" charset="-120"/>
              </a:rPr>
              <a:t>along with or in addition to</a:t>
            </a:r>
            <a:r>
              <a:rPr lang="en-US" sz="950" dirty="0">
                <a:solidFill>
                  <a:srgbClr val="405449"/>
                </a:solidFill>
                <a:latin typeface="Nobile" pitchFamily="34" charset="0"/>
                <a:ea typeface="Nobile" pitchFamily="34" charset="-122"/>
                <a:cs typeface="Nobile" pitchFamily="34" charset="-120"/>
              </a:rPr>
              <a:t> conventional medicine, it is referred to as Complementary Medicine. The distinction is important: alternative medicine replaces conventional care, while complementary medicine works alongside it.</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96119" y="341114"/>
            <a:ext cx="5219402" cy="333077"/>
          </a:xfrm>
          <a:prstGeom prst="rect">
            <a:avLst/>
          </a:prstGeom>
          <a:noFill/>
          <a:ln/>
        </p:spPr>
        <p:txBody>
          <a:bodyPr wrap="none" lIns="0" tIns="0" rIns="0" bIns="0" rtlCol="0" anchor="t"/>
          <a:lstStyle/>
          <a:p>
            <a:pPr marL="0" indent="0" algn="l">
              <a:lnSpc>
                <a:spcPct val="104000"/>
              </a:lnSpc>
              <a:buNone/>
            </a:pPr>
            <a:r>
              <a:rPr lang="en-US" sz="2050" dirty="0">
                <a:solidFill>
                  <a:srgbClr val="3B4540"/>
                </a:solidFill>
                <a:latin typeface="Fraunces ExtraBold" pitchFamily="34" charset="0"/>
                <a:ea typeface="Fraunces ExtraBold" pitchFamily="34" charset="-122"/>
                <a:cs typeface="Fraunces ExtraBold" pitchFamily="34" charset="-120"/>
              </a:rPr>
              <a:t>Acupuncture &amp; Chinese Philosophy</a:t>
            </a:r>
            <a:endParaRPr lang="en-US" sz="2050" dirty="0"/>
          </a:p>
        </p:txBody>
      </p:sp>
      <p:sp>
        <p:nvSpPr>
          <p:cNvPr id="3" name="Text 1"/>
          <p:cNvSpPr/>
          <p:nvPr/>
        </p:nvSpPr>
        <p:spPr>
          <a:xfrm>
            <a:off x="496119" y="903163"/>
            <a:ext cx="1789658" cy="166539"/>
          </a:xfrm>
          <a:prstGeom prst="rect">
            <a:avLst/>
          </a:prstGeom>
          <a:noFill/>
          <a:ln/>
        </p:spPr>
        <p:txBody>
          <a:bodyPr wrap="none" lIns="0" tIns="0" rIns="0" bIns="0" rtlCol="0" anchor="t"/>
          <a:lstStyle/>
          <a:p>
            <a:pPr marL="0" indent="0" algn="l">
              <a:lnSpc>
                <a:spcPct val="104000"/>
              </a:lnSpc>
              <a:buNone/>
            </a:pPr>
            <a:r>
              <a:rPr lang="en-US" sz="1000" dirty="0">
                <a:solidFill>
                  <a:srgbClr val="3B4540"/>
                </a:solidFill>
                <a:latin typeface="Fraunces ExtraBold" pitchFamily="34" charset="0"/>
                <a:ea typeface="Fraunces ExtraBold" pitchFamily="34" charset="-122"/>
                <a:cs typeface="Fraunces ExtraBold" pitchFamily="34" charset="-120"/>
              </a:rPr>
              <a:t>Qi — The Life Force</a:t>
            </a:r>
            <a:endParaRPr lang="en-US" sz="1000" dirty="0"/>
          </a:p>
        </p:txBody>
      </p:sp>
      <p:sp>
        <p:nvSpPr>
          <p:cNvPr id="4" name="Text 2"/>
          <p:cNvSpPr/>
          <p:nvPr/>
        </p:nvSpPr>
        <p:spPr>
          <a:xfrm>
            <a:off x="496119" y="1161306"/>
            <a:ext cx="3945880" cy="634305"/>
          </a:xfrm>
          <a:prstGeom prst="rect">
            <a:avLst/>
          </a:prstGeom>
          <a:noFill/>
          <a:ln/>
        </p:spPr>
        <p:txBody>
          <a:bodyPr wrap="square" lIns="0" tIns="0" rIns="0" bIns="0" rtlCol="0" anchor="t">
            <a:normAutofit/>
          </a:bodyPr>
          <a:lstStyle/>
          <a:p>
            <a:pPr marL="0" indent="0" algn="l">
              <a:lnSpc>
                <a:spcPct val="124000"/>
              </a:lnSpc>
              <a:buNone/>
            </a:pPr>
            <a:r>
              <a:rPr lang="en-US" sz="800" b="1" dirty="0">
                <a:solidFill>
                  <a:srgbClr val="405449"/>
                </a:solidFill>
                <a:latin typeface="Nobile" pitchFamily="34" charset="0"/>
                <a:ea typeface="Nobile" pitchFamily="34" charset="-122"/>
                <a:cs typeface="Nobile" pitchFamily="34" charset="-120"/>
              </a:rPr>
              <a:t>Qi</a:t>
            </a:r>
            <a:r>
              <a:rPr lang="en-US" sz="800" dirty="0">
                <a:solidFill>
                  <a:srgbClr val="405449"/>
                </a:solidFill>
                <a:latin typeface="Nobile" pitchFamily="34" charset="0"/>
                <a:ea typeface="Nobile" pitchFamily="34" charset="-122"/>
                <a:cs typeface="Nobile" pitchFamily="34" charset="-120"/>
              </a:rPr>
              <a:t> is both the life force (or vital substance) and the organising principle flowing through all things, establishing their interconnectedness. Chinese philosophy holds that every living thing — both human and non-human — possesses Qi.</a:t>
            </a:r>
            <a:endParaRPr lang="en-US" sz="800" dirty="0"/>
          </a:p>
        </p:txBody>
      </p:sp>
      <p:sp>
        <p:nvSpPr>
          <p:cNvPr id="5" name="Text 3"/>
          <p:cNvSpPr/>
          <p:nvPr/>
        </p:nvSpPr>
        <p:spPr>
          <a:xfrm>
            <a:off x="496119" y="1887215"/>
            <a:ext cx="3060353" cy="166539"/>
          </a:xfrm>
          <a:prstGeom prst="rect">
            <a:avLst/>
          </a:prstGeom>
          <a:noFill/>
          <a:ln/>
        </p:spPr>
        <p:txBody>
          <a:bodyPr wrap="none" lIns="0" tIns="0" rIns="0" bIns="0" rtlCol="0" anchor="t"/>
          <a:lstStyle/>
          <a:p>
            <a:pPr marL="0" indent="0" algn="l">
              <a:lnSpc>
                <a:spcPct val="104000"/>
              </a:lnSpc>
              <a:buNone/>
            </a:pPr>
            <a:r>
              <a:rPr lang="en-US" sz="1000" dirty="0">
                <a:solidFill>
                  <a:srgbClr val="3B4540"/>
                </a:solidFill>
                <a:latin typeface="Fraunces ExtraBold" pitchFamily="34" charset="0"/>
                <a:ea typeface="Fraunces ExtraBold" pitchFamily="34" charset="-122"/>
                <a:cs typeface="Fraunces ExtraBold" pitchFamily="34" charset="-120"/>
              </a:rPr>
              <a:t>Shen — The Treasure of Consciousness</a:t>
            </a:r>
            <a:endParaRPr lang="en-US" sz="1000" dirty="0"/>
          </a:p>
        </p:txBody>
      </p:sp>
      <p:sp>
        <p:nvSpPr>
          <p:cNvPr id="6" name="Text 4"/>
          <p:cNvSpPr/>
          <p:nvPr/>
        </p:nvSpPr>
        <p:spPr>
          <a:xfrm>
            <a:off x="496119" y="2145357"/>
            <a:ext cx="3945880" cy="634305"/>
          </a:xfrm>
          <a:prstGeom prst="rect">
            <a:avLst/>
          </a:prstGeom>
          <a:noFill/>
          <a:ln/>
        </p:spPr>
        <p:txBody>
          <a:bodyPr wrap="square" lIns="0" tIns="0" rIns="0" bIns="0" rtlCol="0" anchor="t">
            <a:normAutofit/>
          </a:bodyPr>
          <a:lstStyle/>
          <a:p>
            <a:pPr marL="0" indent="0" algn="l">
              <a:lnSpc>
                <a:spcPct val="124000"/>
              </a:lnSpc>
              <a:buNone/>
            </a:pPr>
            <a:r>
              <a:rPr lang="en-US" sz="800" b="1" dirty="0">
                <a:solidFill>
                  <a:srgbClr val="405449"/>
                </a:solidFill>
                <a:latin typeface="Nobile" pitchFamily="34" charset="0"/>
                <a:ea typeface="Nobile" pitchFamily="34" charset="-122"/>
                <a:cs typeface="Nobile" pitchFamily="34" charset="-120"/>
              </a:rPr>
              <a:t>Shen</a:t>
            </a:r>
            <a:r>
              <a:rPr lang="en-US" sz="800" dirty="0">
                <a:solidFill>
                  <a:srgbClr val="405449"/>
                </a:solidFill>
                <a:latin typeface="Nobile" pitchFamily="34" charset="0"/>
                <a:ea typeface="Nobile" pitchFamily="34" charset="-122"/>
                <a:cs typeface="Nobile" pitchFamily="34" charset="-120"/>
              </a:rPr>
              <a:t> is the treasure that gives brightness to life and is responsible for consciousness and mental abilities. Sometimes compared to the soul, Shen is manifested within the individual through personality, thought, sensory perception, and the awareness of self.</a:t>
            </a:r>
            <a:endParaRPr lang="en-US" sz="800" dirty="0"/>
          </a:p>
        </p:txBody>
      </p:sp>
      <p:sp>
        <p:nvSpPr>
          <p:cNvPr id="7" name="Text 5"/>
          <p:cNvSpPr/>
          <p:nvPr/>
        </p:nvSpPr>
        <p:spPr>
          <a:xfrm>
            <a:off x="496119" y="2871267"/>
            <a:ext cx="2208609" cy="166539"/>
          </a:xfrm>
          <a:prstGeom prst="rect">
            <a:avLst/>
          </a:prstGeom>
          <a:noFill/>
          <a:ln/>
        </p:spPr>
        <p:txBody>
          <a:bodyPr wrap="none" lIns="0" tIns="0" rIns="0" bIns="0" rtlCol="0" anchor="t"/>
          <a:lstStyle/>
          <a:p>
            <a:pPr marL="0" indent="0" algn="l">
              <a:lnSpc>
                <a:spcPct val="104000"/>
              </a:lnSpc>
              <a:buNone/>
            </a:pPr>
            <a:r>
              <a:rPr lang="en-US" sz="1000" dirty="0">
                <a:solidFill>
                  <a:srgbClr val="3B4540"/>
                </a:solidFill>
                <a:latin typeface="Fraunces ExtraBold" pitchFamily="34" charset="0"/>
                <a:ea typeface="Fraunces ExtraBold" pitchFamily="34" charset="-122"/>
                <a:cs typeface="Fraunces ExtraBold" pitchFamily="34" charset="-120"/>
              </a:rPr>
              <a:t>Jing — Potential &amp; Vitality</a:t>
            </a:r>
            <a:endParaRPr lang="en-US" sz="1000" dirty="0"/>
          </a:p>
        </p:txBody>
      </p:sp>
      <p:sp>
        <p:nvSpPr>
          <p:cNvPr id="8" name="Text 6"/>
          <p:cNvSpPr/>
          <p:nvPr/>
        </p:nvSpPr>
        <p:spPr>
          <a:xfrm>
            <a:off x="496119" y="3129409"/>
            <a:ext cx="3945880" cy="1110035"/>
          </a:xfrm>
          <a:prstGeom prst="rect">
            <a:avLst/>
          </a:prstGeom>
          <a:noFill/>
          <a:ln/>
        </p:spPr>
        <p:txBody>
          <a:bodyPr wrap="square" lIns="0" tIns="0" rIns="0" bIns="0" rtlCol="0" anchor="t">
            <a:normAutofit/>
          </a:bodyPr>
          <a:lstStyle/>
          <a:p>
            <a:pPr marL="0" indent="0" algn="l">
              <a:lnSpc>
                <a:spcPct val="124000"/>
              </a:lnSpc>
              <a:buNone/>
            </a:pPr>
            <a:r>
              <a:rPr lang="en-US" sz="800" b="1" dirty="0">
                <a:solidFill>
                  <a:srgbClr val="405449"/>
                </a:solidFill>
                <a:latin typeface="Nobile" pitchFamily="34" charset="0"/>
                <a:ea typeface="Nobile" pitchFamily="34" charset="-122"/>
                <a:cs typeface="Nobile" pitchFamily="34" charset="-120"/>
              </a:rPr>
              <a:t>Jing</a:t>
            </a:r>
            <a:r>
              <a:rPr lang="en-US" sz="800" dirty="0">
                <a:solidFill>
                  <a:srgbClr val="405449"/>
                </a:solidFill>
                <a:latin typeface="Nobile" pitchFamily="34" charset="0"/>
                <a:ea typeface="Nobile" pitchFamily="34" charset="-122"/>
                <a:cs typeface="Nobile" pitchFamily="34" charset="-120"/>
              </a:rPr>
              <a:t> is responsible for growth, development, and reproduction, representing a person's potential for development — comparable to the Western concept of genetic inheritance. Chinese philosophy held that everyone is born with a finite amount of Jing. Factors such as living a life of excess, drinking too much, excessive emotional reactions, overworking, and inappropriate sexual behaviour were all believed to deplete Jing. </a:t>
            </a:r>
            <a:r>
              <a:rPr lang="en-US" sz="800" i="1" dirty="0">
                <a:solidFill>
                  <a:srgbClr val="405449"/>
                </a:solidFill>
                <a:latin typeface="Nobile" pitchFamily="34" charset="0"/>
                <a:ea typeface="Nobile" pitchFamily="34" charset="-122"/>
                <a:cs typeface="Nobile" pitchFamily="34" charset="-120"/>
              </a:rPr>
              <a:t>Balance in all things was considered the key to good health and long life.</a:t>
            </a:r>
            <a:endParaRPr lang="en-US" sz="800" dirty="0"/>
          </a:p>
        </p:txBody>
      </p:sp>
      <p:pic>
        <p:nvPicPr>
          <p:cNvPr id="9" name="Image 0" descr="preencoded.png"/>
          <p:cNvPicPr>
            <a:picLocks noChangeAspect="1"/>
          </p:cNvPicPr>
          <p:nvPr/>
        </p:nvPicPr>
        <p:blipFill>
          <a:blip r:embed="rId3"/>
          <a:stretch>
            <a:fillRect/>
          </a:stretch>
        </p:blipFill>
        <p:spPr>
          <a:xfrm>
            <a:off x="4706764" y="914549"/>
            <a:ext cx="3917528" cy="3070101"/>
          </a:xfrm>
          <a:prstGeom prst="rect">
            <a:avLst/>
          </a:prstGeom>
        </p:spPr>
      </p:pic>
      <p:sp>
        <p:nvSpPr>
          <p:cNvPr id="10" name="Text 7"/>
          <p:cNvSpPr/>
          <p:nvPr/>
        </p:nvSpPr>
        <p:spPr>
          <a:xfrm>
            <a:off x="4706764" y="4087639"/>
            <a:ext cx="3945880" cy="634305"/>
          </a:xfrm>
          <a:prstGeom prst="rect">
            <a:avLst/>
          </a:prstGeom>
          <a:noFill/>
          <a:ln/>
        </p:spPr>
        <p:txBody>
          <a:bodyPr wrap="square" lIns="0" tIns="0" rIns="0" bIns="0" rtlCol="0" anchor="t">
            <a:normAutofit/>
          </a:bodyPr>
          <a:lstStyle/>
          <a:p>
            <a:pPr marL="0" indent="0" algn="l">
              <a:lnSpc>
                <a:spcPct val="124000"/>
              </a:lnSpc>
              <a:buNone/>
            </a:pPr>
            <a:r>
              <a:rPr lang="en-US" sz="800" dirty="0">
                <a:solidFill>
                  <a:srgbClr val="405449"/>
                </a:solidFill>
                <a:latin typeface="Nobile" pitchFamily="34" charset="0"/>
                <a:ea typeface="Nobile" pitchFamily="34" charset="-122"/>
                <a:cs typeface="Nobile" pitchFamily="34" charset="-120"/>
              </a:rPr>
              <a:t>The </a:t>
            </a:r>
            <a:r>
              <a:rPr lang="en-US" sz="800" b="1" dirty="0">
                <a:solidFill>
                  <a:srgbClr val="405449"/>
                </a:solidFill>
                <a:latin typeface="Nobile" pitchFamily="34" charset="0"/>
                <a:ea typeface="Nobile" pitchFamily="34" charset="-122"/>
                <a:cs typeface="Nobile" pitchFamily="34" charset="-120"/>
              </a:rPr>
              <a:t>Shen Cycle (Five Elements Cycle)</a:t>
            </a:r>
            <a:r>
              <a:rPr lang="en-US" sz="800" dirty="0">
                <a:solidFill>
                  <a:srgbClr val="405449"/>
                </a:solidFill>
                <a:latin typeface="Nobile" pitchFamily="34" charset="0"/>
                <a:ea typeface="Nobile" pitchFamily="34" charset="-122"/>
                <a:cs typeface="Nobile" pitchFamily="34" charset="-120"/>
              </a:rPr>
              <a:t> illustrates two sets of relationships: the outer </a:t>
            </a:r>
            <a:r>
              <a:rPr lang="en-US" sz="800" b="1" dirty="0">
                <a:solidFill>
                  <a:srgbClr val="405449"/>
                </a:solidFill>
                <a:latin typeface="Nobile" pitchFamily="34" charset="0"/>
                <a:ea typeface="Nobile" pitchFamily="34" charset="-122"/>
                <a:cs typeface="Nobile" pitchFamily="34" charset="-120"/>
              </a:rPr>
              <a:t>Sheng Cycle</a:t>
            </a:r>
            <a:r>
              <a:rPr lang="en-US" sz="800" dirty="0">
                <a:solidFill>
                  <a:srgbClr val="405449"/>
                </a:solidFill>
                <a:latin typeface="Nobile" pitchFamily="34" charset="0"/>
                <a:ea typeface="Nobile" pitchFamily="34" charset="-122"/>
                <a:cs typeface="Nobile" pitchFamily="34" charset="-120"/>
              </a:rPr>
              <a:t> (generation, clockwise: Wood → Fire → Earth → Metal → Water → Wood) and the inner </a:t>
            </a:r>
            <a:r>
              <a:rPr lang="en-US" sz="800" b="1" dirty="0">
                <a:solidFill>
                  <a:srgbClr val="405449"/>
                </a:solidFill>
                <a:latin typeface="Nobile" pitchFamily="34" charset="0"/>
                <a:ea typeface="Nobile" pitchFamily="34" charset="-122"/>
                <a:cs typeface="Nobile" pitchFamily="34" charset="-120"/>
              </a:rPr>
              <a:t>Ke Cycle</a:t>
            </a:r>
            <a:r>
              <a:rPr lang="en-US" sz="800" dirty="0">
                <a:solidFill>
                  <a:srgbClr val="405449"/>
                </a:solidFill>
                <a:latin typeface="Nobile" pitchFamily="34" charset="0"/>
                <a:ea typeface="Nobile" pitchFamily="34" charset="-122"/>
                <a:cs typeface="Nobile" pitchFamily="34" charset="-120"/>
              </a:rPr>
              <a:t> (control: Wood → Earth → Water → Fire → Metal → Wood).</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96119" y="343570"/>
            <a:ext cx="3170709" cy="339179"/>
          </a:xfrm>
          <a:prstGeom prst="rect">
            <a:avLst/>
          </a:prstGeom>
          <a:noFill/>
          <a:ln/>
        </p:spPr>
        <p:txBody>
          <a:bodyPr wrap="none" lIns="0" tIns="0" rIns="0" bIns="0" rtlCol="0" anchor="t"/>
          <a:lstStyle/>
          <a:p>
            <a:pPr marL="0" indent="0" algn="l">
              <a:lnSpc>
                <a:spcPct val="104000"/>
              </a:lnSpc>
              <a:buNone/>
            </a:pPr>
            <a:r>
              <a:rPr lang="en-US" sz="2100" dirty="0">
                <a:solidFill>
                  <a:srgbClr val="3B4540"/>
                </a:solidFill>
                <a:latin typeface="Fraunces ExtraBold" pitchFamily="34" charset="0"/>
                <a:ea typeface="Fraunces ExtraBold" pitchFamily="34" charset="-122"/>
                <a:cs typeface="Fraunces ExtraBold" pitchFamily="34" charset="-120"/>
              </a:rPr>
              <a:t>Yin &amp; Yang</a:t>
            </a:r>
            <a:endParaRPr lang="en-US" sz="2100" dirty="0"/>
          </a:p>
        </p:txBody>
      </p:sp>
      <p:sp>
        <p:nvSpPr>
          <p:cNvPr id="3" name="Text 1"/>
          <p:cNvSpPr/>
          <p:nvPr/>
        </p:nvSpPr>
        <p:spPr>
          <a:xfrm>
            <a:off x="496119" y="872654"/>
            <a:ext cx="8608963" cy="162818"/>
          </a:xfrm>
          <a:prstGeom prst="rect">
            <a:avLst/>
          </a:prstGeom>
          <a:noFill/>
          <a:ln/>
        </p:spPr>
        <p:txBody>
          <a:bodyPr wrap="none" lIns="0" tIns="0" rIns="0" bIns="0" rtlCol="0" anchor="t"/>
          <a:lstStyle/>
          <a:p>
            <a:pPr marL="0" indent="0" algn="l">
              <a:lnSpc>
                <a:spcPct val="125000"/>
              </a:lnSpc>
              <a:buNone/>
            </a:pPr>
            <a:r>
              <a:rPr lang="en-US" sz="850" dirty="0">
                <a:solidFill>
                  <a:srgbClr val="405449"/>
                </a:solidFill>
                <a:latin typeface="Nobile" pitchFamily="34" charset="0"/>
                <a:ea typeface="Nobile" pitchFamily="34" charset="-122"/>
                <a:cs typeface="Nobile" pitchFamily="34" charset="-120"/>
              </a:rPr>
              <a:t>Central to Chinese medicine is the balance of opposing yet complementary forces. Illness arises when this balance is disrupted.</a:t>
            </a:r>
            <a:endParaRPr lang="en-US" sz="850" dirty="0"/>
          </a:p>
        </p:txBody>
      </p:sp>
      <p:pic>
        <p:nvPicPr>
          <p:cNvPr id="4" name="Image 0" descr="preencoded.png"/>
          <p:cNvPicPr>
            <a:picLocks noChangeAspect="1"/>
          </p:cNvPicPr>
          <p:nvPr/>
        </p:nvPicPr>
        <p:blipFill>
          <a:blip r:embed="rId3"/>
          <a:stretch>
            <a:fillRect/>
          </a:stretch>
        </p:blipFill>
        <p:spPr>
          <a:xfrm>
            <a:off x="496119" y="1142256"/>
            <a:ext cx="6553200" cy="36576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2126531" y="341114"/>
            <a:ext cx="2770956" cy="193849"/>
          </a:xfrm>
          <a:prstGeom prst="rect">
            <a:avLst/>
          </a:prstGeom>
          <a:noFill/>
          <a:ln/>
        </p:spPr>
        <p:txBody>
          <a:bodyPr wrap="none" lIns="0" tIns="0" rIns="0" bIns="0" rtlCol="0" anchor="t"/>
          <a:lstStyle/>
          <a:p>
            <a:pPr marL="0" indent="0" algn="l">
              <a:lnSpc>
                <a:spcPct val="104000"/>
              </a:lnSpc>
              <a:buNone/>
            </a:pPr>
            <a:r>
              <a:rPr lang="en-US" sz="1200" dirty="0">
                <a:solidFill>
                  <a:srgbClr val="3B4540"/>
                </a:solidFill>
                <a:latin typeface="Fraunces ExtraBold" pitchFamily="34" charset="0"/>
                <a:ea typeface="Fraunces ExtraBold" pitchFamily="34" charset="-122"/>
                <a:cs typeface="Fraunces ExtraBold" pitchFamily="34" charset="-120"/>
              </a:rPr>
              <a:t>Acupuncture Points &amp; Tai Chi</a:t>
            </a:r>
            <a:endParaRPr lang="en-US" sz="1200" dirty="0"/>
          </a:p>
        </p:txBody>
      </p:sp>
      <p:sp>
        <p:nvSpPr>
          <p:cNvPr id="3" name="Text 1"/>
          <p:cNvSpPr/>
          <p:nvPr/>
        </p:nvSpPr>
        <p:spPr>
          <a:xfrm>
            <a:off x="2126531" y="612428"/>
            <a:ext cx="2602111" cy="96887"/>
          </a:xfrm>
          <a:prstGeom prst="rect">
            <a:avLst/>
          </a:prstGeom>
          <a:noFill/>
          <a:ln/>
        </p:spPr>
        <p:txBody>
          <a:bodyPr wrap="none" lIns="0" tIns="0" rIns="0" bIns="0" rtlCol="0" anchor="t"/>
          <a:lstStyle/>
          <a:p>
            <a:pPr marL="0" indent="0" algn="l">
              <a:lnSpc>
                <a:spcPct val="104000"/>
              </a:lnSpc>
              <a:buNone/>
            </a:pPr>
            <a:r>
              <a:rPr lang="en-US" sz="600" dirty="0">
                <a:solidFill>
                  <a:srgbClr val="3B4540"/>
                </a:solidFill>
                <a:latin typeface="Fraunces ExtraBold" pitchFamily="34" charset="0"/>
                <a:ea typeface="Fraunces ExtraBold" pitchFamily="34" charset="-122"/>
                <a:cs typeface="Fraunces ExtraBold" pitchFamily="34" charset="-120"/>
              </a:rPr>
              <a:t>Auricular (Ear) Acupuncture — Musculoskeletal Points</a:t>
            </a:r>
            <a:endParaRPr lang="en-US" sz="600" dirty="0"/>
          </a:p>
        </p:txBody>
      </p:sp>
      <p:sp>
        <p:nvSpPr>
          <p:cNvPr id="4" name="Text 2"/>
          <p:cNvSpPr/>
          <p:nvPr/>
        </p:nvSpPr>
        <p:spPr>
          <a:xfrm>
            <a:off x="2126531" y="709315"/>
            <a:ext cx="4306926" cy="179635"/>
          </a:xfrm>
          <a:prstGeom prst="rect">
            <a:avLst/>
          </a:prstGeom>
          <a:noFill/>
          <a:ln/>
        </p:spPr>
        <p:txBody>
          <a:bodyPr wrap="square" lIns="0" tIns="0" rIns="0" bIns="0" rtlCol="0" anchor="t">
            <a:normAutofit/>
          </a:bodyPr>
          <a:lstStyle/>
          <a:p>
            <a:pPr marL="0" indent="0" algn="l">
              <a:lnSpc>
                <a:spcPct val="100000"/>
              </a:lnSpc>
              <a:buNone/>
            </a:pPr>
            <a:r>
              <a:rPr lang="en-US" sz="450" dirty="0">
                <a:solidFill>
                  <a:srgbClr val="405449"/>
                </a:solidFill>
                <a:latin typeface="Nobile" pitchFamily="34" charset="0"/>
                <a:ea typeface="Nobile" pitchFamily="34" charset="-122"/>
                <a:cs typeface="Nobile" pitchFamily="34" charset="-120"/>
              </a:rPr>
              <a:t>Acupuncture maps specific points on the body to treat systemic conditions. The ear map below identifies colour-coded musculoskeletal points:</a:t>
            </a:r>
            <a:endParaRPr lang="en-US" sz="450" dirty="0"/>
          </a:p>
        </p:txBody>
      </p:sp>
      <p:sp>
        <p:nvSpPr>
          <p:cNvPr id="5" name="Text 3"/>
          <p:cNvSpPr/>
          <p:nvPr/>
        </p:nvSpPr>
        <p:spPr>
          <a:xfrm>
            <a:off x="2126531" y="916856"/>
            <a:ext cx="4931494" cy="478408"/>
          </a:xfrm>
          <a:prstGeom prst="rect">
            <a:avLst/>
          </a:prstGeom>
          <a:noFill/>
          <a:ln/>
        </p:spPr>
        <p:txBody>
          <a:bodyPr wrap="square" lIns="0" tIns="0" rIns="0" bIns="0" rtlCol="0" anchor="t">
            <a:normAutofit/>
          </a:bodyPr>
          <a:lstStyle/>
          <a:p>
            <a:pPr marL="342900" indent="-342900" algn="l">
              <a:lnSpc>
                <a:spcPct val="100000"/>
              </a:lnSpc>
              <a:buSzPct val="100000"/>
              <a:buChar char="•"/>
            </a:pPr>
            <a:r>
              <a:rPr lang="en-US" sz="450" b="1" dirty="0">
                <a:solidFill>
                  <a:srgbClr val="405449"/>
                </a:solidFill>
                <a:latin typeface="Nobile" pitchFamily="34" charset="0"/>
                <a:ea typeface="Nobile" pitchFamily="34" charset="-122"/>
                <a:cs typeface="Nobile" pitchFamily="34" charset="-120"/>
              </a:rPr>
              <a:t>Red Points (Foot/Leg):</a:t>
            </a:r>
            <a:r>
              <a:rPr lang="en-US" sz="450" dirty="0">
                <a:solidFill>
                  <a:srgbClr val="405449"/>
                </a:solidFill>
                <a:latin typeface="Nobile" pitchFamily="34" charset="0"/>
                <a:ea typeface="Nobile" pitchFamily="34" charset="-122"/>
                <a:cs typeface="Nobile" pitchFamily="34" charset="-120"/>
              </a:rPr>
              <a:t> Heel, Toes, Ankle, Knee, Hip</a:t>
            </a:r>
            <a:endParaRPr lang="en-US" sz="450" dirty="0"/>
          </a:p>
          <a:p>
            <a:pPr marL="342900" indent="-342900" algn="l">
              <a:lnSpc>
                <a:spcPct val="100000"/>
              </a:lnSpc>
              <a:buSzPct val="100000"/>
              <a:buChar char="•"/>
            </a:pPr>
            <a:r>
              <a:rPr lang="en-US" sz="450" b="1" dirty="0">
                <a:solidFill>
                  <a:srgbClr val="405449"/>
                </a:solidFill>
                <a:latin typeface="Nobile" pitchFamily="34" charset="0"/>
                <a:ea typeface="Nobile" pitchFamily="34" charset="-122"/>
                <a:cs typeface="Nobile" pitchFamily="34" charset="-120"/>
              </a:rPr>
              <a:t>Green Points (Spine):</a:t>
            </a:r>
            <a:r>
              <a:rPr lang="en-US" sz="450" dirty="0">
                <a:solidFill>
                  <a:srgbClr val="405449"/>
                </a:solidFill>
                <a:latin typeface="Nobile" pitchFamily="34" charset="0"/>
                <a:ea typeface="Nobile" pitchFamily="34" charset="-122"/>
                <a:cs typeface="Nobile" pitchFamily="34" charset="-120"/>
              </a:rPr>
              <a:t> Sacral, Lumbar, Thoracic, Cervical Spine</a:t>
            </a:r>
            <a:endParaRPr lang="en-US" sz="450" dirty="0"/>
          </a:p>
          <a:p>
            <a:pPr marL="342900" indent="-342900" algn="l">
              <a:lnSpc>
                <a:spcPct val="100000"/>
              </a:lnSpc>
              <a:buSzPct val="100000"/>
              <a:buChar char="•"/>
            </a:pPr>
            <a:r>
              <a:rPr lang="en-US" sz="450" b="1" dirty="0">
                <a:solidFill>
                  <a:srgbClr val="405449"/>
                </a:solidFill>
                <a:latin typeface="Nobile" pitchFamily="34" charset="0"/>
                <a:ea typeface="Nobile" pitchFamily="34" charset="-122"/>
                <a:cs typeface="Nobile" pitchFamily="34" charset="-120"/>
              </a:rPr>
              <a:t>Blue Points (Neck/Shoulder):</a:t>
            </a:r>
            <a:r>
              <a:rPr lang="en-US" sz="450" dirty="0">
                <a:solidFill>
                  <a:srgbClr val="405449"/>
                </a:solidFill>
                <a:latin typeface="Nobile" pitchFamily="34" charset="0"/>
                <a:ea typeface="Nobile" pitchFamily="34" charset="-122"/>
                <a:cs typeface="Nobile" pitchFamily="34" charset="-120"/>
              </a:rPr>
              <a:t> Muscle Relaxation, Inner Nose, Temples, Forehead</a:t>
            </a:r>
            <a:endParaRPr lang="en-US" sz="450" dirty="0"/>
          </a:p>
          <a:p>
            <a:pPr marL="342900" indent="-342900" algn="l">
              <a:lnSpc>
                <a:spcPct val="100000"/>
              </a:lnSpc>
              <a:buSzPct val="100000"/>
              <a:buChar char="•"/>
            </a:pPr>
            <a:r>
              <a:rPr lang="en-US" sz="450" b="1" dirty="0">
                <a:solidFill>
                  <a:srgbClr val="405449"/>
                </a:solidFill>
                <a:latin typeface="Nobile" pitchFamily="34" charset="0"/>
                <a:ea typeface="Nobile" pitchFamily="34" charset="-122"/>
                <a:cs typeface="Nobile" pitchFamily="34" charset="-120"/>
              </a:rPr>
              <a:t>Other Points:</a:t>
            </a:r>
            <a:r>
              <a:rPr lang="en-US" sz="450" dirty="0">
                <a:solidFill>
                  <a:srgbClr val="405449"/>
                </a:solidFill>
                <a:latin typeface="Nobile" pitchFamily="34" charset="0"/>
                <a:ea typeface="Nobile" pitchFamily="34" charset="-122"/>
                <a:cs typeface="Nobile" pitchFamily="34" charset="-120"/>
              </a:rPr>
              <a:t> Fingers, Hand, Wrist, Abdomen, Elbow, Shoulder, Neck, TMJ, Jaw and Teeth</a:t>
            </a:r>
            <a:endParaRPr lang="en-US" sz="450" dirty="0"/>
          </a:p>
        </p:txBody>
      </p:sp>
      <p:pic>
        <p:nvPicPr>
          <p:cNvPr id="6" name="Image 0" descr="preencoded.png"/>
          <p:cNvPicPr>
            <a:picLocks noChangeAspect="1"/>
          </p:cNvPicPr>
          <p:nvPr/>
        </p:nvPicPr>
        <p:blipFill>
          <a:blip r:embed="rId3"/>
          <a:stretch>
            <a:fillRect/>
          </a:stretch>
        </p:blipFill>
        <p:spPr>
          <a:xfrm>
            <a:off x="4422917" y="1423413"/>
            <a:ext cx="2770955" cy="2881515"/>
          </a:xfrm>
          <a:prstGeom prst="rect">
            <a:avLst/>
          </a:prstGeom>
        </p:spPr>
      </p:pic>
      <p:pic>
        <p:nvPicPr>
          <p:cNvPr id="7" name="Image 1" descr="preencoded.png"/>
          <p:cNvPicPr>
            <a:picLocks noChangeAspect="1"/>
          </p:cNvPicPr>
          <p:nvPr/>
        </p:nvPicPr>
        <p:blipFill>
          <a:blip r:embed="rId4"/>
          <a:stretch>
            <a:fillRect/>
          </a:stretch>
        </p:blipFill>
        <p:spPr>
          <a:xfrm>
            <a:off x="2231796" y="1538660"/>
            <a:ext cx="1845733" cy="2353393"/>
          </a:xfrm>
          <a:prstGeom prst="rect">
            <a:avLst/>
          </a:prstGeom>
        </p:spPr>
      </p:pic>
      <p:sp>
        <p:nvSpPr>
          <p:cNvPr id="8" name="Text 4"/>
          <p:cNvSpPr/>
          <p:nvPr/>
        </p:nvSpPr>
        <p:spPr>
          <a:xfrm>
            <a:off x="2126531" y="4304928"/>
            <a:ext cx="1773436" cy="96887"/>
          </a:xfrm>
          <a:prstGeom prst="rect">
            <a:avLst/>
          </a:prstGeom>
          <a:noFill/>
          <a:ln/>
        </p:spPr>
        <p:txBody>
          <a:bodyPr wrap="none" lIns="0" tIns="0" rIns="0" bIns="0" rtlCol="0" anchor="t"/>
          <a:lstStyle/>
          <a:p>
            <a:pPr marL="0" indent="0" algn="l">
              <a:lnSpc>
                <a:spcPct val="104000"/>
              </a:lnSpc>
              <a:buNone/>
            </a:pPr>
            <a:r>
              <a:rPr lang="en-US" sz="600" dirty="0">
                <a:solidFill>
                  <a:srgbClr val="3B4540"/>
                </a:solidFill>
                <a:latin typeface="Fraunces ExtraBold" pitchFamily="34" charset="0"/>
                <a:ea typeface="Fraunces ExtraBold" pitchFamily="34" charset="-122"/>
                <a:cs typeface="Fraunces ExtraBold" pitchFamily="34" charset="-120"/>
              </a:rPr>
              <a:t>Tai Chi — Sequence of Movements</a:t>
            </a:r>
            <a:endParaRPr lang="en-US" sz="600" dirty="0"/>
          </a:p>
        </p:txBody>
      </p:sp>
      <p:sp>
        <p:nvSpPr>
          <p:cNvPr id="9" name="Text 5"/>
          <p:cNvSpPr/>
          <p:nvPr/>
        </p:nvSpPr>
        <p:spPr>
          <a:xfrm>
            <a:off x="2126531" y="4448324"/>
            <a:ext cx="4890939" cy="371698"/>
          </a:xfrm>
          <a:prstGeom prst="rect">
            <a:avLst/>
          </a:prstGeom>
          <a:noFill/>
          <a:ln/>
        </p:spPr>
        <p:txBody>
          <a:bodyPr wrap="square" lIns="0" tIns="0" rIns="0" bIns="0" rtlCol="0" anchor="t">
            <a:normAutofit/>
          </a:bodyPr>
          <a:lstStyle/>
          <a:p>
            <a:pPr marL="0" indent="0" algn="l">
              <a:lnSpc>
                <a:spcPct val="100000"/>
              </a:lnSpc>
              <a:buNone/>
            </a:pPr>
            <a:r>
              <a:rPr lang="en-US" sz="450" dirty="0">
                <a:solidFill>
                  <a:srgbClr val="405449"/>
                </a:solidFill>
                <a:latin typeface="Nobile" pitchFamily="34" charset="0"/>
                <a:ea typeface="Nobile" pitchFamily="34" charset="-122"/>
                <a:cs typeface="Nobile" pitchFamily="34" charset="-120"/>
              </a:rPr>
              <a:t>Tai Chi is a key practice within Chinese medicine, combining slow, deliberate movements to cultivate Qi. The standard form includes: </a:t>
            </a:r>
            <a:r>
              <a:rPr lang="en-US" sz="450" b="1" dirty="0">
                <a:solidFill>
                  <a:srgbClr val="405449"/>
                </a:solidFill>
                <a:latin typeface="Nobile" pitchFamily="34" charset="0"/>
                <a:ea typeface="Nobile" pitchFamily="34" charset="-122"/>
                <a:cs typeface="Nobile" pitchFamily="34" charset="-120"/>
              </a:rPr>
              <a:t>Starting → Parting The Wild Horse's Mane (×3) → White Crane Spreads Its Wings → Brush Knee, Push (×3) → Playing The Guitar/Lute/Pipa → Repulse Monkey (×4) → Hold The Ball, Ward Off → Grasp The Bird's Tail → Press, Sit Back → Open up and Push → Single Whip → Cloud Hands → High Pat on Horse → Right Heel Kick → Carry The Tiger Over The Mountain → Turn → Left Heel Kick → Snake Creeps Through The Grass → Stand on One Leg (both sides) → Shuttle Back And Forth → Needle At Bottom Of The Sea → Fan Through The Back → Right Back Fist → Parry and Punch → Apparent Closing → Cross Hands → Close.</a:t>
            </a:r>
            <a:endParaRPr lang="en-US" sz="4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96119" y="371103"/>
            <a:ext cx="4586734" cy="3125912"/>
          </a:xfrm>
          <a:prstGeom prst="rect">
            <a:avLst/>
          </a:prstGeom>
        </p:spPr>
      </p:pic>
      <p:sp>
        <p:nvSpPr>
          <p:cNvPr id="3" name="Text 0"/>
          <p:cNvSpPr/>
          <p:nvPr/>
        </p:nvSpPr>
        <p:spPr>
          <a:xfrm>
            <a:off x="496119" y="3639443"/>
            <a:ext cx="3170709" cy="339179"/>
          </a:xfrm>
          <a:prstGeom prst="rect">
            <a:avLst/>
          </a:prstGeom>
          <a:noFill/>
          <a:ln/>
        </p:spPr>
        <p:txBody>
          <a:bodyPr wrap="none" lIns="0" tIns="0" rIns="0" bIns="0" rtlCol="0" anchor="t"/>
          <a:lstStyle/>
          <a:p>
            <a:pPr marL="0" indent="0" algn="l">
              <a:lnSpc>
                <a:spcPct val="104000"/>
              </a:lnSpc>
              <a:buNone/>
            </a:pPr>
            <a:r>
              <a:rPr lang="en-US" sz="2100" dirty="0">
                <a:solidFill>
                  <a:srgbClr val="3B4540"/>
                </a:solidFill>
                <a:latin typeface="Fraunces ExtraBold" pitchFamily="34" charset="0"/>
                <a:ea typeface="Fraunces ExtraBold" pitchFamily="34" charset="-122"/>
                <a:cs typeface="Fraunces ExtraBold" pitchFamily="34" charset="-120"/>
              </a:rPr>
              <a:t>Cupping Therapy</a:t>
            </a:r>
            <a:endParaRPr lang="en-US" sz="2100" dirty="0"/>
          </a:p>
        </p:txBody>
      </p:sp>
      <p:sp>
        <p:nvSpPr>
          <p:cNvPr id="4" name="Text 1"/>
          <p:cNvSpPr/>
          <p:nvPr/>
        </p:nvSpPr>
        <p:spPr>
          <a:xfrm>
            <a:off x="496119" y="4121051"/>
            <a:ext cx="8151763" cy="651272"/>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405449"/>
                </a:solidFill>
                <a:latin typeface="Nobile" pitchFamily="34" charset="0"/>
                <a:ea typeface="Nobile" pitchFamily="34" charset="-122"/>
                <a:cs typeface="Nobile" pitchFamily="34" charset="-120"/>
              </a:rPr>
              <a:t>Cupping is a traditional therapy in which glass or silicone cups are applied to the skin, creating suction. The negative pressure draws the skin and superficial muscle layer upward into the cup, promoting blood flow, relieving muscle tension, and stimulating the flow of Qi along the body's meridians. It is used to treat pain, inflammation, and respiratory conditions, and is often applied along the spine as shown. Cupping leaves characteristic circular marks on the skin that typically fade within a few days.</a:t>
            </a:r>
            <a:endParaRPr lang="en-US" sz="8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903759" y="357783"/>
            <a:ext cx="3607073" cy="290736"/>
          </a:xfrm>
          <a:prstGeom prst="rect">
            <a:avLst/>
          </a:prstGeom>
          <a:noFill/>
          <a:ln/>
        </p:spPr>
        <p:txBody>
          <a:bodyPr wrap="none" lIns="0" tIns="0" rIns="0" bIns="0" rtlCol="0" anchor="t"/>
          <a:lstStyle/>
          <a:p>
            <a:pPr marL="0" indent="0" algn="l">
              <a:lnSpc>
                <a:spcPct val="104000"/>
              </a:lnSpc>
              <a:buNone/>
            </a:pPr>
            <a:r>
              <a:rPr lang="en-US" sz="1800" dirty="0">
                <a:solidFill>
                  <a:srgbClr val="3B4540"/>
                </a:solidFill>
                <a:latin typeface="Fraunces ExtraBold" pitchFamily="34" charset="0"/>
                <a:ea typeface="Fraunces ExtraBold" pitchFamily="34" charset="-122"/>
                <a:cs typeface="Fraunces ExtraBold" pitchFamily="34" charset="-120"/>
              </a:rPr>
              <a:t>Chiropractic &amp; Osteopathy</a:t>
            </a:r>
            <a:endParaRPr lang="en-US" sz="1800" dirty="0"/>
          </a:p>
        </p:txBody>
      </p:sp>
      <p:sp>
        <p:nvSpPr>
          <p:cNvPr id="3" name="Text 1"/>
          <p:cNvSpPr/>
          <p:nvPr/>
        </p:nvSpPr>
        <p:spPr>
          <a:xfrm>
            <a:off x="903759" y="822871"/>
            <a:ext cx="1620069" cy="145331"/>
          </a:xfrm>
          <a:prstGeom prst="rect">
            <a:avLst/>
          </a:prstGeom>
          <a:noFill/>
          <a:ln/>
        </p:spPr>
        <p:txBody>
          <a:bodyPr wrap="none" lIns="0" tIns="0" rIns="0" bIns="0" rtlCol="0" anchor="t"/>
          <a:lstStyle/>
          <a:p>
            <a:pPr marL="0" indent="0" algn="l">
              <a:lnSpc>
                <a:spcPct val="104000"/>
              </a:lnSpc>
              <a:buNone/>
            </a:pPr>
            <a:r>
              <a:rPr lang="en-US" sz="900" dirty="0">
                <a:solidFill>
                  <a:srgbClr val="3B4540"/>
                </a:solidFill>
                <a:latin typeface="Fraunces ExtraBold" pitchFamily="34" charset="0"/>
                <a:ea typeface="Fraunces ExtraBold" pitchFamily="34" charset="-122"/>
                <a:cs typeface="Fraunces ExtraBold" pitchFamily="34" charset="-120"/>
              </a:rPr>
              <a:t>Chiropractic</a:t>
            </a:r>
            <a:endParaRPr lang="en-US" sz="900" dirty="0"/>
          </a:p>
        </p:txBody>
      </p:sp>
      <p:sp>
        <p:nvSpPr>
          <p:cNvPr id="4" name="Text 2"/>
          <p:cNvSpPr/>
          <p:nvPr/>
        </p:nvSpPr>
        <p:spPr>
          <a:xfrm>
            <a:off x="903759" y="1037927"/>
            <a:ext cx="3554685" cy="651123"/>
          </a:xfrm>
          <a:prstGeom prst="rect">
            <a:avLst/>
          </a:prstGeom>
          <a:noFill/>
          <a:ln/>
        </p:spPr>
        <p:txBody>
          <a:bodyPr wrap="square" lIns="0" tIns="0" rIns="0" bIns="0" rtlCol="0" anchor="t">
            <a:normAutofit/>
          </a:bodyPr>
          <a:lstStyle/>
          <a:p>
            <a:pPr marL="0" indent="0" algn="l">
              <a:lnSpc>
                <a:spcPct val="117000"/>
              </a:lnSpc>
              <a:buNone/>
            </a:pPr>
            <a:r>
              <a:rPr lang="en-US" sz="700" dirty="0">
                <a:solidFill>
                  <a:srgbClr val="405449"/>
                </a:solidFill>
                <a:latin typeface="Nobile" pitchFamily="34" charset="0"/>
                <a:ea typeface="Nobile" pitchFamily="34" charset="-122"/>
                <a:cs typeface="Nobile" pitchFamily="34" charset="-120"/>
              </a:rPr>
              <a:t>Chiropractors focus on dysfunctions that can result from irregularities of spinal structure or movement. Hands-on procedures are usually preferred to determine structural and functional problems. Spinal manipulation aims to restore mobility, alleviate pain, and improve function without surgery or medication.</a:t>
            </a:r>
            <a:endParaRPr lang="en-US" sz="700" dirty="0"/>
          </a:p>
        </p:txBody>
      </p:sp>
      <p:pic>
        <p:nvPicPr>
          <p:cNvPr id="5" name="Image 0" descr="preencoded.png"/>
          <p:cNvPicPr>
            <a:picLocks noChangeAspect="1"/>
          </p:cNvPicPr>
          <p:nvPr/>
        </p:nvPicPr>
        <p:blipFill>
          <a:blip r:embed="rId3"/>
          <a:stretch>
            <a:fillRect/>
          </a:stretch>
        </p:blipFill>
        <p:spPr>
          <a:xfrm>
            <a:off x="903759" y="1767483"/>
            <a:ext cx="2468687" cy="2679353"/>
          </a:xfrm>
          <a:prstGeom prst="rect">
            <a:avLst/>
          </a:prstGeom>
        </p:spPr>
      </p:pic>
      <p:sp>
        <p:nvSpPr>
          <p:cNvPr id="6" name="Text 3"/>
          <p:cNvSpPr/>
          <p:nvPr/>
        </p:nvSpPr>
        <p:spPr>
          <a:xfrm>
            <a:off x="4690170" y="822871"/>
            <a:ext cx="1620069" cy="145331"/>
          </a:xfrm>
          <a:prstGeom prst="rect">
            <a:avLst/>
          </a:prstGeom>
          <a:noFill/>
          <a:ln/>
        </p:spPr>
        <p:txBody>
          <a:bodyPr wrap="none" lIns="0" tIns="0" rIns="0" bIns="0" rtlCol="0" anchor="t"/>
          <a:lstStyle/>
          <a:p>
            <a:pPr marL="0" indent="0" algn="l">
              <a:lnSpc>
                <a:spcPct val="104000"/>
              </a:lnSpc>
              <a:buNone/>
            </a:pPr>
            <a:r>
              <a:rPr lang="en-US" sz="900" dirty="0">
                <a:solidFill>
                  <a:srgbClr val="3B4540"/>
                </a:solidFill>
                <a:latin typeface="Fraunces ExtraBold" pitchFamily="34" charset="0"/>
                <a:ea typeface="Fraunces ExtraBold" pitchFamily="34" charset="-122"/>
                <a:cs typeface="Fraunces ExtraBold" pitchFamily="34" charset="-120"/>
              </a:rPr>
              <a:t>Osteopathy</a:t>
            </a:r>
            <a:endParaRPr lang="en-US" sz="900" dirty="0"/>
          </a:p>
        </p:txBody>
      </p:sp>
      <p:sp>
        <p:nvSpPr>
          <p:cNvPr id="7" name="Text 4"/>
          <p:cNvSpPr/>
          <p:nvPr/>
        </p:nvSpPr>
        <p:spPr>
          <a:xfrm>
            <a:off x="4690170" y="1037927"/>
            <a:ext cx="3554685" cy="911572"/>
          </a:xfrm>
          <a:prstGeom prst="rect">
            <a:avLst/>
          </a:prstGeom>
          <a:noFill/>
          <a:ln/>
        </p:spPr>
        <p:txBody>
          <a:bodyPr wrap="square" lIns="0" tIns="0" rIns="0" bIns="0" rtlCol="0" anchor="t">
            <a:normAutofit/>
          </a:bodyPr>
          <a:lstStyle/>
          <a:p>
            <a:pPr marL="0" indent="0" algn="l">
              <a:lnSpc>
                <a:spcPct val="117000"/>
              </a:lnSpc>
              <a:buNone/>
            </a:pPr>
            <a:r>
              <a:rPr lang="en-US" sz="700" dirty="0">
                <a:solidFill>
                  <a:srgbClr val="405449"/>
                </a:solidFill>
                <a:latin typeface="Nobile" pitchFamily="34" charset="0"/>
                <a:ea typeface="Nobile" pitchFamily="34" charset="-122"/>
                <a:cs typeface="Nobile" pitchFamily="34" charset="-120"/>
              </a:rPr>
              <a:t>Osteopathy is a manual medicine that focuses on total body health by treating and strengthening the musculoskeletal framework. Osteopaths can complement the advice given by GPs. For example, people who suffer from arthritis are often prescribed medication by their GP; in addition, Osteopaths can ease pain caused by joint and muscle stiffness by improving joint mobility and blood flow to the joints, and can show arthritis sufferers how to prevent causing injury to themselves.</a:t>
            </a:r>
            <a:endParaRPr lang="en-US" sz="700" dirty="0"/>
          </a:p>
        </p:txBody>
      </p:sp>
      <p:pic>
        <p:nvPicPr>
          <p:cNvPr id="8" name="Image 1" descr="preencoded.png"/>
          <p:cNvPicPr>
            <a:picLocks noChangeAspect="1"/>
          </p:cNvPicPr>
          <p:nvPr/>
        </p:nvPicPr>
        <p:blipFill>
          <a:blip r:embed="rId4"/>
          <a:stretch>
            <a:fillRect/>
          </a:stretch>
        </p:blipFill>
        <p:spPr>
          <a:xfrm>
            <a:off x="4690170" y="2027932"/>
            <a:ext cx="3091086" cy="267935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1209452" y="394395"/>
            <a:ext cx="3718247" cy="266477"/>
          </a:xfrm>
          <a:prstGeom prst="rect">
            <a:avLst/>
          </a:prstGeom>
          <a:noFill/>
          <a:ln/>
        </p:spPr>
        <p:txBody>
          <a:bodyPr wrap="none" lIns="0" tIns="0" rIns="0" bIns="0" rtlCol="0" anchor="t"/>
          <a:lstStyle/>
          <a:p>
            <a:pPr marL="0" indent="0" algn="l">
              <a:lnSpc>
                <a:spcPct val="104000"/>
              </a:lnSpc>
              <a:buNone/>
            </a:pPr>
            <a:r>
              <a:rPr lang="en-US" sz="1650" dirty="0">
                <a:solidFill>
                  <a:srgbClr val="3B4540"/>
                </a:solidFill>
                <a:latin typeface="Fraunces ExtraBold" pitchFamily="34" charset="0"/>
                <a:ea typeface="Fraunces ExtraBold" pitchFamily="34" charset="-122"/>
                <a:cs typeface="Fraunces ExtraBold" pitchFamily="34" charset="-120"/>
              </a:rPr>
              <a:t>Homeopathy &amp; Aromatherapy</a:t>
            </a:r>
            <a:endParaRPr lang="en-US" sz="1650" dirty="0"/>
          </a:p>
        </p:txBody>
      </p:sp>
      <p:sp>
        <p:nvSpPr>
          <p:cNvPr id="3" name="Text 1"/>
          <p:cNvSpPr/>
          <p:nvPr/>
        </p:nvSpPr>
        <p:spPr>
          <a:xfrm>
            <a:off x="1209452" y="807318"/>
            <a:ext cx="1523181" cy="133276"/>
          </a:xfrm>
          <a:prstGeom prst="rect">
            <a:avLst/>
          </a:prstGeom>
          <a:noFill/>
          <a:ln/>
        </p:spPr>
        <p:txBody>
          <a:bodyPr wrap="none" lIns="0" tIns="0" rIns="0" bIns="0" rtlCol="0" anchor="t"/>
          <a:lstStyle/>
          <a:p>
            <a:pPr marL="0" indent="0" algn="l">
              <a:lnSpc>
                <a:spcPct val="104000"/>
              </a:lnSpc>
              <a:buNone/>
            </a:pPr>
            <a:r>
              <a:rPr lang="en-US" sz="800" dirty="0">
                <a:solidFill>
                  <a:srgbClr val="3B4540"/>
                </a:solidFill>
                <a:latin typeface="Fraunces ExtraBold" pitchFamily="34" charset="0"/>
                <a:ea typeface="Fraunces ExtraBold" pitchFamily="34" charset="-122"/>
                <a:cs typeface="Fraunces ExtraBold" pitchFamily="34" charset="-120"/>
              </a:rPr>
              <a:t>Homeopathy</a:t>
            </a:r>
            <a:endParaRPr lang="en-US" sz="800" dirty="0"/>
          </a:p>
        </p:txBody>
      </p:sp>
      <p:sp>
        <p:nvSpPr>
          <p:cNvPr id="4" name="Text 2"/>
          <p:cNvSpPr/>
          <p:nvPr/>
        </p:nvSpPr>
        <p:spPr>
          <a:xfrm>
            <a:off x="1209452" y="999158"/>
            <a:ext cx="3258443" cy="628352"/>
          </a:xfrm>
          <a:prstGeom prst="rect">
            <a:avLst/>
          </a:prstGeom>
          <a:noFill/>
          <a:ln/>
        </p:spPr>
        <p:txBody>
          <a:bodyPr wrap="square" lIns="0" tIns="0" rIns="0" bIns="0" rtlCol="0" anchor="t">
            <a:normAutofit/>
          </a:bodyPr>
          <a:lstStyle/>
          <a:p>
            <a:pPr marL="0" indent="0" algn="l">
              <a:lnSpc>
                <a:spcPct val="112000"/>
              </a:lnSpc>
              <a:buNone/>
            </a:pPr>
            <a:r>
              <a:rPr lang="en-US" sz="650" dirty="0">
                <a:solidFill>
                  <a:srgbClr val="405449"/>
                </a:solidFill>
                <a:latin typeface="Nobile" pitchFamily="34" charset="0"/>
                <a:ea typeface="Nobile" pitchFamily="34" charset="-122"/>
                <a:cs typeface="Nobile" pitchFamily="34" charset="-120"/>
              </a:rPr>
              <a:t>Homeopaths view symptoms as the body's attempt to heal itself — a positive sign that the body's defence mechanism is fighting the underlying cause. By this reasoning, symptoms should </a:t>
            </a:r>
            <a:r>
              <a:rPr lang="en-US" sz="650" b="1" dirty="0">
                <a:solidFill>
                  <a:srgbClr val="405449"/>
                </a:solidFill>
                <a:latin typeface="Nobile" pitchFamily="34" charset="0"/>
                <a:ea typeface="Nobile" pitchFamily="34" charset="-122"/>
                <a:cs typeface="Nobile" pitchFamily="34" charset="-120"/>
              </a:rPr>
              <a:t>not</a:t>
            </a:r>
            <a:r>
              <a:rPr lang="en-US" sz="650" dirty="0">
                <a:solidFill>
                  <a:srgbClr val="405449"/>
                </a:solidFill>
                <a:latin typeface="Nobile" pitchFamily="34" charset="0"/>
                <a:ea typeface="Nobile" pitchFamily="34" charset="-122"/>
                <a:cs typeface="Nobile" pitchFamily="34" charset="-120"/>
              </a:rPr>
              <a:t> be suppressed, as doing so works against the body's own curative effort.</a:t>
            </a:r>
            <a:endParaRPr lang="en-US" sz="650" dirty="0"/>
          </a:p>
          <a:p>
            <a:pPr marL="0" indent="0" algn="l">
              <a:lnSpc>
                <a:spcPct val="112000"/>
              </a:lnSpc>
              <a:buNone/>
            </a:pPr>
            <a:r>
              <a:rPr lang="en-US" sz="650" dirty="0">
                <a:solidFill>
                  <a:srgbClr val="405449"/>
                </a:solidFill>
                <a:latin typeface="Nobile" pitchFamily="34" charset="0"/>
                <a:ea typeface="Nobile" pitchFamily="34" charset="-122"/>
                <a:cs typeface="Nobile" pitchFamily="34" charset="-120"/>
              </a:rPr>
              <a:t>Two core principles:</a:t>
            </a:r>
            <a:endParaRPr lang="en-US" sz="650" dirty="0"/>
          </a:p>
        </p:txBody>
      </p:sp>
      <p:sp>
        <p:nvSpPr>
          <p:cNvPr id="5" name="Text 3"/>
          <p:cNvSpPr/>
          <p:nvPr/>
        </p:nvSpPr>
        <p:spPr>
          <a:xfrm>
            <a:off x="1209452" y="1680270"/>
            <a:ext cx="3258443" cy="480938"/>
          </a:xfrm>
          <a:prstGeom prst="rect">
            <a:avLst/>
          </a:prstGeom>
          <a:noFill/>
          <a:ln/>
        </p:spPr>
        <p:txBody>
          <a:bodyPr wrap="square" lIns="0" tIns="0" rIns="0" bIns="0" rtlCol="0" anchor="t">
            <a:normAutofit/>
          </a:bodyPr>
          <a:lstStyle/>
          <a:p>
            <a:pPr marL="342900" indent="-342900" algn="l">
              <a:lnSpc>
                <a:spcPct val="112000"/>
              </a:lnSpc>
              <a:buSzPct val="100000"/>
              <a:buChar char="•"/>
            </a:pPr>
            <a:r>
              <a:rPr lang="en-US" sz="650" b="1" dirty="0">
                <a:solidFill>
                  <a:srgbClr val="405449"/>
                </a:solidFill>
                <a:latin typeface="Nobile" pitchFamily="34" charset="0"/>
                <a:ea typeface="Nobile" pitchFamily="34" charset="-122"/>
                <a:cs typeface="Nobile" pitchFamily="34" charset="-120"/>
              </a:rPr>
              <a:t>"Similia similibus curantur"</a:t>
            </a:r>
            <a:r>
              <a:rPr lang="en-US" sz="650" dirty="0">
                <a:solidFill>
                  <a:srgbClr val="405449"/>
                </a:solidFill>
                <a:latin typeface="Nobile" pitchFamily="34" charset="0"/>
                <a:ea typeface="Nobile" pitchFamily="34" charset="-122"/>
                <a:cs typeface="Nobile" pitchFamily="34" charset="-120"/>
              </a:rPr>
              <a:t> — like shall be cured by like</a:t>
            </a:r>
            <a:endParaRPr lang="en-US" sz="650" dirty="0"/>
          </a:p>
          <a:p>
            <a:pPr marL="342900" indent="-342900" algn="l">
              <a:lnSpc>
                <a:spcPct val="112000"/>
              </a:lnSpc>
              <a:buSzPct val="100000"/>
              <a:buChar char="•"/>
            </a:pPr>
            <a:r>
              <a:rPr lang="en-US" sz="650" dirty="0">
                <a:solidFill>
                  <a:srgbClr val="405449"/>
                </a:solidFill>
                <a:latin typeface="Nobile" pitchFamily="34" charset="0"/>
                <a:ea typeface="Nobile" pitchFamily="34" charset="-122"/>
                <a:cs typeface="Nobile" pitchFamily="34" charset="-120"/>
              </a:rPr>
              <a:t>Dilution </a:t>
            </a:r>
            <a:r>
              <a:rPr lang="en-US" sz="650" b="1" dirty="0">
                <a:solidFill>
                  <a:srgbClr val="405449"/>
                </a:solidFill>
                <a:latin typeface="Nobile" pitchFamily="34" charset="0"/>
                <a:ea typeface="Nobile" pitchFamily="34" charset="-122"/>
                <a:cs typeface="Nobile" pitchFamily="34" charset="-120"/>
              </a:rPr>
              <a:t>enhances</a:t>
            </a:r>
            <a:r>
              <a:rPr lang="en-US" sz="650" dirty="0">
                <a:solidFill>
                  <a:srgbClr val="405449"/>
                </a:solidFill>
                <a:latin typeface="Nobile" pitchFamily="34" charset="0"/>
                <a:ea typeface="Nobile" pitchFamily="34" charset="-122"/>
                <a:cs typeface="Nobile" pitchFamily="34" charset="-120"/>
              </a:rPr>
              <a:t> the curative properties of a substance while eliminating side effects — the reverse of conventional drug philosophy, which requires a minimum dose for effect.</a:t>
            </a:r>
            <a:endParaRPr lang="en-US" sz="650" dirty="0"/>
          </a:p>
        </p:txBody>
      </p:sp>
      <p:pic>
        <p:nvPicPr>
          <p:cNvPr id="6" name="Image 0" descr="preencoded.png"/>
          <p:cNvPicPr>
            <a:picLocks noChangeAspect="1"/>
          </p:cNvPicPr>
          <p:nvPr/>
        </p:nvPicPr>
        <p:blipFill>
          <a:blip r:embed="rId3"/>
          <a:stretch>
            <a:fillRect/>
          </a:stretch>
        </p:blipFill>
        <p:spPr>
          <a:xfrm>
            <a:off x="1209452" y="2227138"/>
            <a:ext cx="2534022" cy="2456036"/>
          </a:xfrm>
          <a:prstGeom prst="rect">
            <a:avLst/>
          </a:prstGeom>
        </p:spPr>
      </p:pic>
      <p:sp>
        <p:nvSpPr>
          <p:cNvPr id="7" name="Text 4"/>
          <p:cNvSpPr/>
          <p:nvPr/>
        </p:nvSpPr>
        <p:spPr>
          <a:xfrm>
            <a:off x="4680719" y="807318"/>
            <a:ext cx="1523181" cy="133276"/>
          </a:xfrm>
          <a:prstGeom prst="rect">
            <a:avLst/>
          </a:prstGeom>
          <a:noFill/>
          <a:ln/>
        </p:spPr>
        <p:txBody>
          <a:bodyPr wrap="none" lIns="0" tIns="0" rIns="0" bIns="0" rtlCol="0" anchor="t"/>
          <a:lstStyle/>
          <a:p>
            <a:pPr marL="0" indent="0" algn="l">
              <a:lnSpc>
                <a:spcPct val="104000"/>
              </a:lnSpc>
              <a:buNone/>
            </a:pPr>
            <a:r>
              <a:rPr lang="en-US" sz="800" dirty="0">
                <a:solidFill>
                  <a:srgbClr val="3B4540"/>
                </a:solidFill>
                <a:latin typeface="Fraunces ExtraBold" pitchFamily="34" charset="0"/>
                <a:ea typeface="Fraunces ExtraBold" pitchFamily="34" charset="-122"/>
                <a:cs typeface="Fraunces ExtraBold" pitchFamily="34" charset="-120"/>
              </a:rPr>
              <a:t>Aromatherapy</a:t>
            </a:r>
            <a:endParaRPr lang="en-US" sz="800" dirty="0"/>
          </a:p>
        </p:txBody>
      </p:sp>
      <p:sp>
        <p:nvSpPr>
          <p:cNvPr id="8" name="Text 5"/>
          <p:cNvSpPr/>
          <p:nvPr/>
        </p:nvSpPr>
        <p:spPr>
          <a:xfrm>
            <a:off x="4680719" y="999158"/>
            <a:ext cx="3258443" cy="628352"/>
          </a:xfrm>
          <a:prstGeom prst="rect">
            <a:avLst/>
          </a:prstGeom>
          <a:noFill/>
          <a:ln/>
        </p:spPr>
        <p:txBody>
          <a:bodyPr wrap="square" lIns="0" tIns="0" rIns="0" bIns="0" rtlCol="0" anchor="t">
            <a:normAutofit/>
          </a:bodyPr>
          <a:lstStyle/>
          <a:p>
            <a:pPr marL="0" indent="0" algn="l">
              <a:lnSpc>
                <a:spcPct val="112000"/>
              </a:lnSpc>
              <a:buNone/>
            </a:pPr>
            <a:r>
              <a:rPr lang="en-US" sz="650" dirty="0">
                <a:solidFill>
                  <a:srgbClr val="405449"/>
                </a:solidFill>
                <a:latin typeface="Nobile" pitchFamily="34" charset="0"/>
                <a:ea typeface="Nobile" pitchFamily="34" charset="-122"/>
                <a:cs typeface="Nobile" pitchFamily="34" charset="-120"/>
              </a:rPr>
              <a:t>"Treatment using scents." Aromatherapy employs approximately </a:t>
            </a:r>
            <a:r>
              <a:rPr lang="en-US" sz="650" b="1" dirty="0">
                <a:solidFill>
                  <a:srgbClr val="405449"/>
                </a:solidFill>
                <a:latin typeface="Nobile" pitchFamily="34" charset="0"/>
                <a:ea typeface="Nobile" pitchFamily="34" charset="-122"/>
                <a:cs typeface="Nobile" pitchFamily="34" charset="-120"/>
              </a:rPr>
              <a:t>150 essential oils</a:t>
            </a:r>
            <a:r>
              <a:rPr lang="en-US" sz="650" dirty="0">
                <a:solidFill>
                  <a:srgbClr val="405449"/>
                </a:solidFill>
                <a:latin typeface="Nobile" pitchFamily="34" charset="0"/>
                <a:ea typeface="Nobile" pitchFamily="34" charset="-122"/>
                <a:cs typeface="Nobile" pitchFamily="34" charset="-120"/>
              </a:rPr>
              <a:t>, most of which have antiseptic properties; some are antiviral, anti-inflammatory, pain-relieving, antidepressant, and expectorant.</a:t>
            </a:r>
            <a:endParaRPr lang="en-US" sz="650" dirty="0"/>
          </a:p>
          <a:p>
            <a:pPr marL="0" indent="0" algn="l">
              <a:lnSpc>
                <a:spcPct val="112000"/>
              </a:lnSpc>
              <a:buNone/>
            </a:pPr>
            <a:r>
              <a:rPr lang="en-US" sz="650" dirty="0">
                <a:solidFill>
                  <a:srgbClr val="405449"/>
                </a:solidFill>
                <a:latin typeface="Nobile" pitchFamily="34" charset="0"/>
                <a:ea typeface="Nobile" pitchFamily="34" charset="-122"/>
                <a:cs typeface="Nobile" pitchFamily="34" charset="-120"/>
              </a:rPr>
              <a:t>As a complementary therapy, aromatherapy is used for relieving pain caused by the side effects of chemotherapy in cancer patients. Key examples:</a:t>
            </a:r>
            <a:endParaRPr lang="en-US" sz="650" dirty="0"/>
          </a:p>
        </p:txBody>
      </p:sp>
      <p:sp>
        <p:nvSpPr>
          <p:cNvPr id="9" name="Text 6"/>
          <p:cNvSpPr/>
          <p:nvPr/>
        </p:nvSpPr>
        <p:spPr>
          <a:xfrm>
            <a:off x="4680719" y="1680270"/>
            <a:ext cx="3258443" cy="250701"/>
          </a:xfrm>
          <a:prstGeom prst="rect">
            <a:avLst/>
          </a:prstGeom>
          <a:noFill/>
          <a:ln/>
        </p:spPr>
        <p:txBody>
          <a:bodyPr wrap="square" lIns="0" tIns="0" rIns="0" bIns="0" rtlCol="0" anchor="t">
            <a:normAutofit/>
          </a:bodyPr>
          <a:lstStyle/>
          <a:p>
            <a:pPr marL="342900" indent="-342900" algn="l">
              <a:lnSpc>
                <a:spcPct val="112000"/>
              </a:lnSpc>
              <a:buSzPct val="100000"/>
              <a:buChar char="•"/>
            </a:pPr>
            <a:r>
              <a:rPr lang="en-US" sz="650" b="1" dirty="0">
                <a:solidFill>
                  <a:srgbClr val="405449"/>
                </a:solidFill>
                <a:latin typeface="Nobile" pitchFamily="34" charset="0"/>
                <a:ea typeface="Nobile" pitchFamily="34" charset="-122"/>
                <a:cs typeface="Nobile" pitchFamily="34" charset="-120"/>
              </a:rPr>
              <a:t>Eucalyptus &amp; Lemon:</a:t>
            </a:r>
            <a:r>
              <a:rPr lang="en-US" sz="650" dirty="0">
                <a:solidFill>
                  <a:srgbClr val="405449"/>
                </a:solidFill>
                <a:latin typeface="Nobile" pitchFamily="34" charset="0"/>
                <a:ea typeface="Nobile" pitchFamily="34" charset="-122"/>
                <a:cs typeface="Nobile" pitchFamily="34" charset="-120"/>
              </a:rPr>
              <a:t> Alertness</a:t>
            </a:r>
            <a:endParaRPr lang="en-US" sz="650" dirty="0"/>
          </a:p>
          <a:p>
            <a:pPr marL="342900" indent="-342900" algn="l">
              <a:lnSpc>
                <a:spcPct val="112000"/>
              </a:lnSpc>
              <a:buSzPct val="100000"/>
              <a:buChar char="•"/>
            </a:pPr>
            <a:r>
              <a:rPr lang="en-US" sz="650" b="1" dirty="0">
                <a:solidFill>
                  <a:srgbClr val="405449"/>
                </a:solidFill>
                <a:latin typeface="Nobile" pitchFamily="34" charset="0"/>
                <a:ea typeface="Nobile" pitchFamily="34" charset="-122"/>
                <a:cs typeface="Nobile" pitchFamily="34" charset="-120"/>
              </a:rPr>
              <a:t>Lavender &amp; Rosemary:</a:t>
            </a:r>
            <a:r>
              <a:rPr lang="en-US" sz="650" dirty="0">
                <a:solidFill>
                  <a:srgbClr val="405449"/>
                </a:solidFill>
                <a:latin typeface="Nobile" pitchFamily="34" charset="0"/>
                <a:ea typeface="Nobile" pitchFamily="34" charset="-122"/>
                <a:cs typeface="Nobile" pitchFamily="34" charset="-120"/>
              </a:rPr>
              <a:t> Relaxation</a:t>
            </a:r>
            <a:endParaRPr lang="en-US" sz="650" dirty="0"/>
          </a:p>
        </p:txBody>
      </p:sp>
      <p:pic>
        <p:nvPicPr>
          <p:cNvPr id="10" name="Image 1" descr="preencoded.png"/>
          <p:cNvPicPr>
            <a:picLocks noChangeAspect="1"/>
          </p:cNvPicPr>
          <p:nvPr/>
        </p:nvPicPr>
        <p:blipFill>
          <a:blip r:embed="rId4"/>
          <a:stretch>
            <a:fillRect/>
          </a:stretch>
        </p:blipFill>
        <p:spPr>
          <a:xfrm>
            <a:off x="4680719" y="1996901"/>
            <a:ext cx="3225031" cy="245603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715000" y="0"/>
            <a:ext cx="3429000" cy="5143500"/>
          </a:xfrm>
          <a:prstGeom prst="rect">
            <a:avLst/>
          </a:prstGeom>
          <a:solidFill>
            <a:srgbClr val="E8F3E8"/>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5767313" y="78432"/>
            <a:ext cx="3324374" cy="4986561"/>
          </a:xfrm>
          <a:prstGeom prst="rect">
            <a:avLst/>
          </a:prstGeom>
        </p:spPr>
      </p:pic>
      <p:sp>
        <p:nvSpPr>
          <p:cNvPr id="4" name="Text 1"/>
          <p:cNvSpPr/>
          <p:nvPr/>
        </p:nvSpPr>
        <p:spPr>
          <a:xfrm>
            <a:off x="496119" y="383753"/>
            <a:ext cx="3073747" cy="327050"/>
          </a:xfrm>
          <a:prstGeom prst="rect">
            <a:avLst/>
          </a:prstGeom>
          <a:noFill/>
          <a:ln/>
        </p:spPr>
        <p:txBody>
          <a:bodyPr wrap="none" lIns="0" tIns="0" rIns="0" bIns="0" rtlCol="0" anchor="t"/>
          <a:lstStyle/>
          <a:p>
            <a:pPr marL="0" indent="0" algn="l">
              <a:lnSpc>
                <a:spcPct val="104000"/>
              </a:lnSpc>
              <a:buNone/>
            </a:pPr>
            <a:r>
              <a:rPr lang="en-US" sz="2050" dirty="0">
                <a:solidFill>
                  <a:srgbClr val="3B4540"/>
                </a:solidFill>
                <a:latin typeface="Fraunces ExtraBold" pitchFamily="34" charset="0"/>
                <a:ea typeface="Fraunces ExtraBold" pitchFamily="34" charset="-122"/>
                <a:cs typeface="Fraunces ExtraBold" pitchFamily="34" charset="-120"/>
              </a:rPr>
              <a:t>Natural Medicine</a:t>
            </a:r>
            <a:endParaRPr lang="en-US" sz="2050" dirty="0"/>
          </a:p>
        </p:txBody>
      </p:sp>
      <p:sp>
        <p:nvSpPr>
          <p:cNvPr id="5" name="Text 2"/>
          <p:cNvSpPr/>
          <p:nvPr/>
        </p:nvSpPr>
        <p:spPr>
          <a:xfrm>
            <a:off x="496119" y="843260"/>
            <a:ext cx="4722763" cy="772046"/>
          </a:xfrm>
          <a:prstGeom prst="rect">
            <a:avLst/>
          </a:prstGeom>
          <a:noFill/>
          <a:ln/>
        </p:spPr>
        <p:txBody>
          <a:bodyPr wrap="square" lIns="0" tIns="0" rIns="0" bIns="0" rtlCol="0" anchor="t">
            <a:normAutofit/>
          </a:bodyPr>
          <a:lstStyle/>
          <a:p>
            <a:pPr marL="0" indent="0" algn="l">
              <a:lnSpc>
                <a:spcPct val="123000"/>
              </a:lnSpc>
              <a:buNone/>
            </a:pPr>
            <a:r>
              <a:rPr lang="en-US" sz="800" dirty="0">
                <a:solidFill>
                  <a:srgbClr val="405449"/>
                </a:solidFill>
                <a:latin typeface="Nobile" pitchFamily="34" charset="0"/>
                <a:ea typeface="Nobile" pitchFamily="34" charset="-122"/>
                <a:cs typeface="Nobile" pitchFamily="34" charset="-120"/>
              </a:rPr>
              <a:t>Any therapy that relies on the body's own healing powers may be considered natural medicine. These include </a:t>
            </a:r>
            <a:r>
              <a:rPr lang="en-US" sz="800" b="1" dirty="0">
                <a:solidFill>
                  <a:srgbClr val="405449"/>
                </a:solidFill>
                <a:latin typeface="Nobile" pitchFamily="34" charset="0"/>
                <a:ea typeface="Nobile" pitchFamily="34" charset="-122"/>
                <a:cs typeface="Nobile" pitchFamily="34" charset="-120"/>
              </a:rPr>
              <a:t>herbal remedies, diet therapies, and water therapies</a:t>
            </a:r>
            <a:r>
              <a:rPr lang="en-US" sz="800" dirty="0">
                <a:solidFill>
                  <a:srgbClr val="405449"/>
                </a:solidFill>
                <a:latin typeface="Nobile" pitchFamily="34" charset="0"/>
                <a:ea typeface="Nobile" pitchFamily="34" charset="-122"/>
                <a:cs typeface="Nobile" pitchFamily="34" charset="-120"/>
              </a:rPr>
              <a:t>. Natural medicine draws on the body's innate capacity for self-repair, using plant-based and environmental resources to support recovery and maintain health. For further resources, see: </a:t>
            </a:r>
            <a:r>
              <a:rPr lang="en-US" sz="800" u="sng" dirty="0">
                <a:solidFill>
                  <a:srgbClr val="438951"/>
                </a:solidFill>
                <a:latin typeface="Nobile" pitchFamily="34" charset="0"/>
                <a:ea typeface="Nobile" pitchFamily="34" charset="-122"/>
                <a:cs typeface="Nobile" pitchFamily="34" charset="-120"/>
                <a:hlinkClick r:id="rId4">
                  <a:extLst>
                    <a:ext uri="{A12FA001-AC4F-418D-AE19-62706E023703}">
                      <ahyp:hlinkClr xmlns:ahyp="http://schemas.microsoft.com/office/drawing/2018/hyperlinkcolor" val="tx"/>
                    </a:ext>
                  </a:extLst>
                </a:hlinkClick>
              </a:rPr>
              <a:t>www.naturalherbsguide.com</a:t>
            </a:r>
            <a:endParaRPr lang="en-US" sz="8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6119" y="1714649"/>
            <a:ext cx="261640" cy="261640"/>
          </a:xfrm>
          <a:prstGeom prst="rect">
            <a:avLst/>
          </a:prstGeom>
        </p:spPr>
      </p:pic>
      <p:sp>
        <p:nvSpPr>
          <p:cNvPr id="7" name="Text 3"/>
          <p:cNvSpPr/>
          <p:nvPr/>
        </p:nvSpPr>
        <p:spPr>
          <a:xfrm>
            <a:off x="496119" y="2086645"/>
            <a:ext cx="1308274" cy="163488"/>
          </a:xfrm>
          <a:prstGeom prst="rect">
            <a:avLst/>
          </a:prstGeom>
          <a:noFill/>
          <a:ln/>
        </p:spPr>
        <p:txBody>
          <a:bodyPr wrap="none" lIns="0" tIns="0" rIns="0" bIns="0" rtlCol="0" anchor="t"/>
          <a:lstStyle/>
          <a:p>
            <a:pPr marL="0" indent="0" algn="l">
              <a:lnSpc>
                <a:spcPct val="104000"/>
              </a:lnSpc>
              <a:buNone/>
            </a:pPr>
            <a:r>
              <a:rPr lang="en-US" sz="1000" dirty="0">
                <a:solidFill>
                  <a:srgbClr val="405449"/>
                </a:solidFill>
                <a:latin typeface="Fraunces ExtraBold" pitchFamily="34" charset="0"/>
                <a:ea typeface="Fraunces ExtraBold" pitchFamily="34" charset="-122"/>
                <a:cs typeface="Fraunces ExtraBold" pitchFamily="34" charset="-120"/>
              </a:rPr>
              <a:t>Herbal Remedies</a:t>
            </a:r>
            <a:endParaRPr lang="en-US" sz="1000" dirty="0"/>
          </a:p>
        </p:txBody>
      </p:sp>
      <p:sp>
        <p:nvSpPr>
          <p:cNvPr id="8" name="Text 4"/>
          <p:cNvSpPr/>
          <p:nvPr/>
        </p:nvSpPr>
        <p:spPr>
          <a:xfrm>
            <a:off x="496119" y="2303115"/>
            <a:ext cx="4722763" cy="308818"/>
          </a:xfrm>
          <a:prstGeom prst="rect">
            <a:avLst/>
          </a:prstGeom>
          <a:noFill/>
          <a:ln/>
        </p:spPr>
        <p:txBody>
          <a:bodyPr wrap="square" lIns="0" tIns="0" rIns="0" bIns="0" rtlCol="0" anchor="t">
            <a:normAutofit/>
          </a:bodyPr>
          <a:lstStyle/>
          <a:p>
            <a:pPr marL="0" indent="0" algn="l">
              <a:lnSpc>
                <a:spcPct val="123000"/>
              </a:lnSpc>
              <a:buNone/>
            </a:pPr>
            <a:r>
              <a:rPr lang="en-US" sz="800" dirty="0">
                <a:solidFill>
                  <a:srgbClr val="405449"/>
                </a:solidFill>
                <a:latin typeface="Nobile" pitchFamily="34" charset="0"/>
                <a:ea typeface="Nobile" pitchFamily="34" charset="-122"/>
                <a:cs typeface="Nobile" pitchFamily="34" charset="-120"/>
              </a:rPr>
              <a:t>Plant-derived substances used to treat a wide range of conditions, drawing on centuries of traditional knowledge across cultures worldwide.</a:t>
            </a:r>
            <a:endParaRPr lang="en-US" sz="8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96119" y="2788518"/>
            <a:ext cx="261640" cy="261640"/>
          </a:xfrm>
          <a:prstGeom prst="rect">
            <a:avLst/>
          </a:prstGeom>
        </p:spPr>
      </p:pic>
      <p:sp>
        <p:nvSpPr>
          <p:cNvPr id="10" name="Text 5"/>
          <p:cNvSpPr/>
          <p:nvPr/>
        </p:nvSpPr>
        <p:spPr>
          <a:xfrm>
            <a:off x="496119" y="3160514"/>
            <a:ext cx="1308274" cy="163488"/>
          </a:xfrm>
          <a:prstGeom prst="rect">
            <a:avLst/>
          </a:prstGeom>
          <a:noFill/>
          <a:ln/>
        </p:spPr>
        <p:txBody>
          <a:bodyPr wrap="none" lIns="0" tIns="0" rIns="0" bIns="0" rtlCol="0" anchor="t"/>
          <a:lstStyle/>
          <a:p>
            <a:pPr marL="0" indent="0" algn="l">
              <a:lnSpc>
                <a:spcPct val="104000"/>
              </a:lnSpc>
              <a:buNone/>
            </a:pPr>
            <a:r>
              <a:rPr lang="en-US" sz="1000" dirty="0">
                <a:solidFill>
                  <a:srgbClr val="405449"/>
                </a:solidFill>
                <a:latin typeface="Fraunces ExtraBold" pitchFamily="34" charset="0"/>
                <a:ea typeface="Fraunces ExtraBold" pitchFamily="34" charset="-122"/>
                <a:cs typeface="Fraunces ExtraBold" pitchFamily="34" charset="-120"/>
              </a:rPr>
              <a:t>Diet Therapies</a:t>
            </a:r>
            <a:endParaRPr lang="en-US" sz="1000" dirty="0"/>
          </a:p>
        </p:txBody>
      </p:sp>
      <p:sp>
        <p:nvSpPr>
          <p:cNvPr id="11" name="Text 6"/>
          <p:cNvSpPr/>
          <p:nvPr/>
        </p:nvSpPr>
        <p:spPr>
          <a:xfrm>
            <a:off x="496119" y="3376985"/>
            <a:ext cx="4722763" cy="308818"/>
          </a:xfrm>
          <a:prstGeom prst="rect">
            <a:avLst/>
          </a:prstGeom>
          <a:noFill/>
          <a:ln/>
        </p:spPr>
        <p:txBody>
          <a:bodyPr wrap="square" lIns="0" tIns="0" rIns="0" bIns="0" rtlCol="0" anchor="t">
            <a:normAutofit/>
          </a:bodyPr>
          <a:lstStyle/>
          <a:p>
            <a:pPr marL="0" indent="0" algn="l">
              <a:lnSpc>
                <a:spcPct val="123000"/>
              </a:lnSpc>
              <a:buNone/>
            </a:pPr>
            <a:r>
              <a:rPr lang="en-US" sz="800" dirty="0">
                <a:solidFill>
                  <a:srgbClr val="405449"/>
                </a:solidFill>
                <a:latin typeface="Nobile" pitchFamily="34" charset="0"/>
                <a:ea typeface="Nobile" pitchFamily="34" charset="-122"/>
                <a:cs typeface="Nobile" pitchFamily="34" charset="-120"/>
              </a:rPr>
              <a:t>Therapeutic use of nutrition and dietary modification to prevent and treat illness, supporting the body's natural healing processes.</a:t>
            </a:r>
            <a:endParaRPr lang="en-US" sz="80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96119" y="3862388"/>
            <a:ext cx="261640" cy="261640"/>
          </a:xfrm>
          <a:prstGeom prst="rect">
            <a:avLst/>
          </a:prstGeom>
        </p:spPr>
      </p:pic>
      <p:sp>
        <p:nvSpPr>
          <p:cNvPr id="13" name="Text 7"/>
          <p:cNvSpPr/>
          <p:nvPr/>
        </p:nvSpPr>
        <p:spPr>
          <a:xfrm>
            <a:off x="496119" y="4234383"/>
            <a:ext cx="1308274" cy="163488"/>
          </a:xfrm>
          <a:prstGeom prst="rect">
            <a:avLst/>
          </a:prstGeom>
          <a:noFill/>
          <a:ln/>
        </p:spPr>
        <p:txBody>
          <a:bodyPr wrap="none" lIns="0" tIns="0" rIns="0" bIns="0" rtlCol="0" anchor="t"/>
          <a:lstStyle/>
          <a:p>
            <a:pPr marL="0" indent="0" algn="l">
              <a:lnSpc>
                <a:spcPct val="104000"/>
              </a:lnSpc>
              <a:buNone/>
            </a:pPr>
            <a:r>
              <a:rPr lang="en-US" sz="1000" dirty="0">
                <a:solidFill>
                  <a:srgbClr val="405449"/>
                </a:solidFill>
                <a:latin typeface="Fraunces ExtraBold" pitchFamily="34" charset="0"/>
                <a:ea typeface="Fraunces ExtraBold" pitchFamily="34" charset="-122"/>
                <a:cs typeface="Fraunces ExtraBold" pitchFamily="34" charset="-120"/>
              </a:rPr>
              <a:t>Water Therapies</a:t>
            </a:r>
            <a:endParaRPr lang="en-US" sz="1000" dirty="0"/>
          </a:p>
        </p:txBody>
      </p:sp>
      <p:sp>
        <p:nvSpPr>
          <p:cNvPr id="14" name="Text 8"/>
          <p:cNvSpPr/>
          <p:nvPr/>
        </p:nvSpPr>
        <p:spPr>
          <a:xfrm>
            <a:off x="496119" y="4450854"/>
            <a:ext cx="4722763" cy="308818"/>
          </a:xfrm>
          <a:prstGeom prst="rect">
            <a:avLst/>
          </a:prstGeom>
          <a:noFill/>
          <a:ln/>
        </p:spPr>
        <p:txBody>
          <a:bodyPr wrap="square" lIns="0" tIns="0" rIns="0" bIns="0" rtlCol="0" anchor="t">
            <a:normAutofit/>
          </a:bodyPr>
          <a:lstStyle/>
          <a:p>
            <a:pPr marL="0" indent="0" algn="l">
              <a:lnSpc>
                <a:spcPct val="123000"/>
              </a:lnSpc>
              <a:buNone/>
            </a:pPr>
            <a:r>
              <a:rPr lang="en-US" sz="800" dirty="0">
                <a:solidFill>
                  <a:srgbClr val="405449"/>
                </a:solidFill>
                <a:latin typeface="Nobile" pitchFamily="34" charset="0"/>
                <a:ea typeface="Nobile" pitchFamily="34" charset="-122"/>
                <a:cs typeface="Nobile" pitchFamily="34" charset="-120"/>
              </a:rPr>
              <a:t>Hydrotherapy and related practices that use water in various forms — hot, cold, steam — to stimulate circulation and promote healing.</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96119" y="492398"/>
            <a:ext cx="2099518" cy="3572396"/>
          </a:xfrm>
          <a:prstGeom prst="rect">
            <a:avLst/>
          </a:prstGeom>
        </p:spPr>
      </p:pic>
      <p:sp>
        <p:nvSpPr>
          <p:cNvPr id="3" name="Shape 0"/>
          <p:cNvSpPr/>
          <p:nvPr/>
        </p:nvSpPr>
        <p:spPr>
          <a:xfrm>
            <a:off x="4728046" y="492398"/>
            <a:ext cx="1445642" cy="233214"/>
          </a:xfrm>
          <a:prstGeom prst="roundRect">
            <a:avLst>
              <a:gd name="adj" fmla="val 38297"/>
            </a:avLst>
          </a:prstGeom>
          <a:solidFill>
            <a:srgbClr val="DDEEE0"/>
          </a:solidFill>
          <a:ln/>
        </p:spPr>
        <p:txBody>
          <a:bodyPr/>
          <a:lstStyle/>
          <a:p>
            <a:endParaRPr lang="en-GB"/>
          </a:p>
        </p:txBody>
      </p:sp>
      <p:sp>
        <p:nvSpPr>
          <p:cNvPr id="4" name="Text 1"/>
          <p:cNvSpPr/>
          <p:nvPr/>
        </p:nvSpPr>
        <p:spPr>
          <a:xfrm>
            <a:off x="4802460" y="529605"/>
            <a:ext cx="1754014" cy="158800"/>
          </a:xfrm>
          <a:prstGeom prst="rect">
            <a:avLst/>
          </a:prstGeom>
          <a:noFill/>
          <a:ln/>
        </p:spPr>
        <p:txBody>
          <a:bodyPr wrap="none" lIns="0" tIns="0" rIns="0" bIns="0" rtlCol="0" anchor="t"/>
          <a:lstStyle/>
          <a:p>
            <a:pPr marL="0" indent="0" algn="l">
              <a:lnSpc>
                <a:spcPct val="133000"/>
              </a:lnSpc>
              <a:buNone/>
            </a:pPr>
            <a:r>
              <a:rPr lang="en-US" sz="750" dirty="0">
                <a:solidFill>
                  <a:srgbClr val="405449"/>
                </a:solidFill>
                <a:latin typeface="Nobile" pitchFamily="34" charset="0"/>
                <a:ea typeface="Nobile" pitchFamily="34" charset="-122"/>
                <a:cs typeface="Nobile" pitchFamily="34" charset="-120"/>
              </a:rPr>
              <a:t>HISTORICAL FOUNDATION</a:t>
            </a:r>
            <a:endParaRPr lang="en-US" sz="750" dirty="0"/>
          </a:p>
        </p:txBody>
      </p:sp>
      <p:sp>
        <p:nvSpPr>
          <p:cNvPr id="5" name="Text 2"/>
          <p:cNvSpPr/>
          <p:nvPr/>
        </p:nvSpPr>
        <p:spPr>
          <a:xfrm>
            <a:off x="4728046" y="775171"/>
            <a:ext cx="4029373" cy="387548"/>
          </a:xfrm>
          <a:prstGeom prst="rect">
            <a:avLst/>
          </a:prstGeom>
          <a:noFill/>
          <a:ln/>
        </p:spPr>
        <p:txBody>
          <a:bodyPr wrap="none" lIns="0" tIns="0" rIns="0" bIns="0" rtlCol="0" anchor="t"/>
          <a:lstStyle/>
          <a:p>
            <a:pPr marL="0" indent="0" algn="l">
              <a:lnSpc>
                <a:spcPct val="104000"/>
              </a:lnSpc>
              <a:buNone/>
            </a:pPr>
            <a:r>
              <a:rPr lang="en-US" sz="2400" dirty="0">
                <a:solidFill>
                  <a:srgbClr val="3B4540"/>
                </a:solidFill>
                <a:latin typeface="Fraunces ExtraBold" pitchFamily="34" charset="0"/>
                <a:ea typeface="Fraunces ExtraBold" pitchFamily="34" charset="-122"/>
                <a:cs typeface="Fraunces ExtraBold" pitchFamily="34" charset="-120"/>
              </a:rPr>
              <a:t>The Canon of Medicine</a:t>
            </a:r>
            <a:endParaRPr lang="en-US" sz="2400" dirty="0"/>
          </a:p>
        </p:txBody>
      </p:sp>
      <p:sp>
        <p:nvSpPr>
          <p:cNvPr id="6" name="Text 3"/>
          <p:cNvSpPr/>
          <p:nvPr/>
        </p:nvSpPr>
        <p:spPr>
          <a:xfrm>
            <a:off x="4728046" y="1286694"/>
            <a:ext cx="3924598" cy="1103933"/>
          </a:xfrm>
          <a:prstGeom prst="rect">
            <a:avLst/>
          </a:prstGeom>
          <a:noFill/>
          <a:ln/>
        </p:spPr>
        <p:txBody>
          <a:bodyPr wrap="square" lIns="0" tIns="0" rIns="0" bIns="0" rtlCol="0" anchor="t"/>
          <a:lstStyle/>
          <a:p>
            <a:pPr marL="0" indent="0" algn="l">
              <a:lnSpc>
                <a:spcPct val="133000"/>
              </a:lnSpc>
              <a:buNone/>
            </a:pPr>
            <a:r>
              <a:rPr lang="en-US" sz="950" b="1" dirty="0">
                <a:solidFill>
                  <a:srgbClr val="405449"/>
                </a:solidFill>
                <a:latin typeface="Nobile" pitchFamily="34" charset="0"/>
                <a:ea typeface="Nobile" pitchFamily="34" charset="-122"/>
                <a:cs typeface="Nobile" pitchFamily="34" charset="-120"/>
              </a:rPr>
              <a:t>Author:</a:t>
            </a:r>
            <a:r>
              <a:rPr lang="en-US" sz="950" dirty="0">
                <a:solidFill>
                  <a:srgbClr val="405449"/>
                </a:solidFill>
                <a:latin typeface="Nobile" pitchFamily="34" charset="0"/>
                <a:ea typeface="Nobile" pitchFamily="34" charset="-122"/>
                <a:cs typeface="Nobile" pitchFamily="34" charset="-120"/>
              </a:rPr>
              <a:t> Avicenna (Ibn Sina) | </a:t>
            </a:r>
            <a:r>
              <a:rPr lang="en-US" sz="950" b="1" dirty="0">
                <a:solidFill>
                  <a:srgbClr val="405449"/>
                </a:solidFill>
                <a:latin typeface="Nobile" pitchFamily="34" charset="0"/>
                <a:ea typeface="Nobile" pitchFamily="34" charset="-122"/>
                <a:cs typeface="Nobile" pitchFamily="34" charset="-120"/>
              </a:rPr>
              <a:t>Year:</a:t>
            </a:r>
            <a:r>
              <a:rPr lang="en-US" sz="950" dirty="0">
                <a:solidFill>
                  <a:srgbClr val="405449"/>
                </a:solidFill>
                <a:latin typeface="Nobile" pitchFamily="34" charset="0"/>
                <a:ea typeface="Nobile" pitchFamily="34" charset="-122"/>
                <a:cs typeface="Nobile" pitchFamily="34" charset="-120"/>
              </a:rPr>
              <a:t> 1025 | </a:t>
            </a:r>
            <a:r>
              <a:rPr lang="en-US" sz="950" b="1" dirty="0">
                <a:solidFill>
                  <a:srgbClr val="405449"/>
                </a:solidFill>
                <a:latin typeface="Nobile" pitchFamily="34" charset="0"/>
                <a:ea typeface="Nobile" pitchFamily="34" charset="-122"/>
                <a:cs typeface="Nobile" pitchFamily="34" charset="-120"/>
              </a:rPr>
              <a:t>Place:</a:t>
            </a:r>
            <a:r>
              <a:rPr lang="en-US" sz="950" dirty="0">
                <a:solidFill>
                  <a:srgbClr val="405449"/>
                </a:solidFill>
                <a:latin typeface="Nobile" pitchFamily="34" charset="0"/>
                <a:ea typeface="Nobile" pitchFamily="34" charset="-122"/>
                <a:cs typeface="Nobile" pitchFamily="34" charset="-120"/>
              </a:rPr>
              <a:t> Baghdad</a:t>
            </a:r>
            <a:endParaRPr lang="en-US" sz="950" dirty="0"/>
          </a:p>
          <a:p>
            <a:pPr marL="0" indent="0" algn="l">
              <a:lnSpc>
                <a:spcPct val="133000"/>
              </a:lnSpc>
              <a:buNone/>
            </a:pPr>
            <a:r>
              <a:rPr lang="en-US" sz="950" dirty="0">
                <a:solidFill>
                  <a:srgbClr val="405449"/>
                </a:solidFill>
                <a:latin typeface="Nobile" pitchFamily="34" charset="0"/>
                <a:ea typeface="Nobile" pitchFamily="34" charset="-122"/>
                <a:cs typeface="Nobile" pitchFamily="34" charset="-120"/>
              </a:rPr>
              <a:t>The </a:t>
            </a:r>
            <a:r>
              <a:rPr lang="en-US" sz="950" i="1" dirty="0">
                <a:solidFill>
                  <a:srgbClr val="405449"/>
                </a:solidFill>
                <a:latin typeface="Nobile" pitchFamily="34" charset="0"/>
                <a:ea typeface="Nobile" pitchFamily="34" charset="-122"/>
                <a:cs typeface="Nobile" pitchFamily="34" charset="-120"/>
              </a:rPr>
              <a:t>Canon of Medicine</a:t>
            </a:r>
            <a:r>
              <a:rPr lang="en-US" sz="950" dirty="0">
                <a:solidFill>
                  <a:srgbClr val="405449"/>
                </a:solidFill>
                <a:latin typeface="Nobile" pitchFamily="34" charset="0"/>
                <a:ea typeface="Nobile" pitchFamily="34" charset="-122"/>
                <a:cs typeface="Nobile" pitchFamily="34" charset="-120"/>
              </a:rPr>
              <a:t> was the first ever evidence-based and experiential medicine textbook, and the first Latin translation appeared in 1473. It served as the </a:t>
            </a:r>
            <a:r>
              <a:rPr lang="en-US" sz="950" b="1" dirty="0">
                <a:solidFill>
                  <a:srgbClr val="405449"/>
                </a:solidFill>
                <a:latin typeface="Nobile" pitchFamily="34" charset="0"/>
                <a:ea typeface="Nobile" pitchFamily="34" charset="-122"/>
                <a:cs typeface="Nobile" pitchFamily="34" charset="-120"/>
              </a:rPr>
              <a:t>"Bible of Medicine"</a:t>
            </a:r>
            <a:r>
              <a:rPr lang="en-US" sz="950" dirty="0">
                <a:solidFill>
                  <a:srgbClr val="405449"/>
                </a:solidFill>
                <a:latin typeface="Nobile" pitchFamily="34" charset="0"/>
                <a:ea typeface="Nobile" pitchFamily="34" charset="-122"/>
                <a:cs typeface="Nobile" pitchFamily="34" charset="-120"/>
              </a:rPr>
              <a:t> throughout Europe and the world until the 18th century.</a:t>
            </a:r>
            <a:endParaRPr lang="en-US" sz="950" dirty="0"/>
          </a:p>
        </p:txBody>
      </p:sp>
      <p:sp>
        <p:nvSpPr>
          <p:cNvPr id="7" name="Text 4"/>
          <p:cNvSpPr/>
          <p:nvPr/>
        </p:nvSpPr>
        <p:spPr>
          <a:xfrm>
            <a:off x="4728046" y="2502247"/>
            <a:ext cx="3924598" cy="2244923"/>
          </a:xfrm>
          <a:prstGeom prst="rect">
            <a:avLst/>
          </a:prstGeom>
          <a:noFill/>
          <a:ln/>
        </p:spPr>
        <p:txBody>
          <a:bodyPr wrap="square" lIns="0" tIns="0" rIns="0" bIns="0" rtlCol="0" anchor="t">
            <a:normAutofit/>
          </a:bodyPr>
          <a:lstStyle/>
          <a:p>
            <a:pPr marL="342900" indent="-342900" algn="l">
              <a:lnSpc>
                <a:spcPct val="133000"/>
              </a:lnSpc>
              <a:buSzPct val="100000"/>
              <a:buChar char="•"/>
            </a:pPr>
            <a:r>
              <a:rPr lang="en-US" sz="950" b="1" dirty="0">
                <a:solidFill>
                  <a:srgbClr val="405449"/>
                </a:solidFill>
                <a:latin typeface="Nobile" pitchFamily="34" charset="0"/>
                <a:ea typeface="Nobile" pitchFamily="34" charset="-122"/>
                <a:cs typeface="Nobile" pitchFamily="34" charset="-120"/>
              </a:rPr>
              <a:t>800</a:t>
            </a:r>
            <a:r>
              <a:rPr lang="en-US" sz="950" dirty="0">
                <a:solidFill>
                  <a:srgbClr val="405449"/>
                </a:solidFill>
                <a:latin typeface="Nobile" pitchFamily="34" charset="0"/>
                <a:ea typeface="Nobile" pitchFamily="34" charset="-122"/>
                <a:cs typeface="Nobile" pitchFamily="34" charset="-120"/>
              </a:rPr>
              <a:t> tested drugs extracted from herbs</a:t>
            </a:r>
            <a:endParaRPr lang="en-US" sz="950" dirty="0"/>
          </a:p>
          <a:p>
            <a:pPr marL="342900" indent="-342900" algn="l">
              <a:lnSpc>
                <a:spcPct val="133000"/>
              </a:lnSpc>
              <a:buSzPct val="100000"/>
              <a:buChar char="•"/>
            </a:pPr>
            <a:r>
              <a:rPr lang="en-US" sz="950" b="1" dirty="0">
                <a:solidFill>
                  <a:srgbClr val="405449"/>
                </a:solidFill>
                <a:latin typeface="Nobile" pitchFamily="34" charset="0"/>
                <a:ea typeface="Nobile" pitchFamily="34" charset="-122"/>
                <a:cs typeface="Nobile" pitchFamily="34" charset="-120"/>
              </a:rPr>
              <a:t>700</a:t>
            </a:r>
            <a:r>
              <a:rPr lang="en-US" sz="950" dirty="0">
                <a:solidFill>
                  <a:srgbClr val="405449"/>
                </a:solidFill>
                <a:latin typeface="Nobile" pitchFamily="34" charset="0"/>
                <a:ea typeface="Nobile" pitchFamily="34" charset="-122"/>
                <a:cs typeface="Nobile" pitchFamily="34" charset="-120"/>
              </a:rPr>
              <a:t> non-drug remedy therapies</a:t>
            </a:r>
            <a:endParaRPr lang="en-US" sz="950" dirty="0"/>
          </a:p>
          <a:p>
            <a:pPr marL="342900" indent="-342900" algn="l">
              <a:lnSpc>
                <a:spcPct val="133000"/>
              </a:lnSpc>
              <a:buSzPct val="100000"/>
              <a:buChar char="•"/>
            </a:pPr>
            <a:r>
              <a:rPr lang="en-US" sz="950" dirty="0">
                <a:solidFill>
                  <a:srgbClr val="405449"/>
                </a:solidFill>
                <a:latin typeface="Nobile" pitchFamily="34" charset="0"/>
                <a:ea typeface="Nobile" pitchFamily="34" charset="-122"/>
                <a:cs typeface="Nobile" pitchFamily="34" charset="-120"/>
              </a:rPr>
              <a:t>First to describe </a:t>
            </a:r>
            <a:r>
              <a:rPr lang="en-US" sz="950" b="1" dirty="0">
                <a:solidFill>
                  <a:srgbClr val="405449"/>
                </a:solidFill>
                <a:latin typeface="Nobile" pitchFamily="34" charset="0"/>
                <a:ea typeface="Nobile" pitchFamily="34" charset="-122"/>
                <a:cs typeface="Nobile" pitchFamily="34" charset="-120"/>
              </a:rPr>
              <a:t>Hirudotherapy</a:t>
            </a:r>
            <a:r>
              <a:rPr lang="en-US" sz="950" dirty="0">
                <a:solidFill>
                  <a:srgbClr val="405449"/>
                </a:solidFill>
                <a:latin typeface="Nobile" pitchFamily="34" charset="0"/>
                <a:ea typeface="Nobile" pitchFamily="34" charset="-122"/>
                <a:cs typeface="Nobile" pitchFamily="34" charset="-120"/>
              </a:rPr>
              <a:t> (use of leeches in medicine)</a:t>
            </a:r>
            <a:endParaRPr lang="en-US" sz="950" dirty="0"/>
          </a:p>
          <a:p>
            <a:pPr marL="342900" indent="-342900" algn="l">
              <a:lnSpc>
                <a:spcPct val="133000"/>
              </a:lnSpc>
              <a:buSzPct val="100000"/>
              <a:buChar char="•"/>
            </a:pPr>
            <a:r>
              <a:rPr lang="en-US" sz="950" dirty="0">
                <a:solidFill>
                  <a:srgbClr val="405449"/>
                </a:solidFill>
                <a:latin typeface="Nobile" pitchFamily="34" charset="0"/>
                <a:ea typeface="Nobile" pitchFamily="34" charset="-122"/>
                <a:cs typeface="Nobile" pitchFamily="34" charset="-120"/>
              </a:rPr>
              <a:t>A chapter on </a:t>
            </a:r>
            <a:r>
              <a:rPr lang="en-US" sz="950" b="1" dirty="0">
                <a:solidFill>
                  <a:srgbClr val="405449"/>
                </a:solidFill>
                <a:latin typeface="Nobile" pitchFamily="34" charset="0"/>
                <a:ea typeface="Nobile" pitchFamily="34" charset="-122"/>
                <a:cs typeface="Nobile" pitchFamily="34" charset="-120"/>
              </a:rPr>
              <a:t>High Blood Pressure &amp; Cholesterol</a:t>
            </a:r>
            <a:r>
              <a:rPr lang="en-US" sz="950" dirty="0">
                <a:solidFill>
                  <a:srgbClr val="405449"/>
                </a:solidFill>
                <a:latin typeface="Nobile" pitchFamily="34" charset="0"/>
                <a:ea typeface="Nobile" pitchFamily="34" charset="-122"/>
                <a:cs typeface="Nobile" pitchFamily="34" charset="-120"/>
              </a:rPr>
              <a:t> effects</a:t>
            </a:r>
            <a:endParaRPr lang="en-US" sz="950" dirty="0"/>
          </a:p>
          <a:p>
            <a:pPr marL="342900" indent="-342900" algn="l">
              <a:lnSpc>
                <a:spcPct val="133000"/>
              </a:lnSpc>
              <a:buSzPct val="100000"/>
              <a:buChar char="•"/>
            </a:pPr>
            <a:r>
              <a:rPr lang="en-US" sz="950" dirty="0">
                <a:solidFill>
                  <a:srgbClr val="405449"/>
                </a:solidFill>
                <a:latin typeface="Nobile" pitchFamily="34" charset="0"/>
                <a:ea typeface="Nobile" pitchFamily="34" charset="-122"/>
                <a:cs typeface="Nobile" pitchFamily="34" charset="-120"/>
              </a:rPr>
              <a:t>Chapter on </a:t>
            </a:r>
            <a:r>
              <a:rPr lang="en-US" sz="950" b="1" dirty="0">
                <a:solidFill>
                  <a:srgbClr val="405449"/>
                </a:solidFill>
                <a:latin typeface="Nobile" pitchFamily="34" charset="0"/>
                <a:ea typeface="Nobile" pitchFamily="34" charset="-122"/>
                <a:cs typeface="Nobile" pitchFamily="34" charset="-120"/>
              </a:rPr>
              <a:t>Diabetes</a:t>
            </a:r>
            <a:r>
              <a:rPr lang="en-US" sz="950" dirty="0">
                <a:solidFill>
                  <a:srgbClr val="405449"/>
                </a:solidFill>
                <a:latin typeface="Nobile" pitchFamily="34" charset="0"/>
                <a:ea typeface="Nobile" pitchFamily="34" charset="-122"/>
                <a:cs typeface="Nobile" pitchFamily="34" charset="-120"/>
              </a:rPr>
              <a:t>, describing both primary &amp; secondary types (Types 1 &amp; 2) — diagnosis was by tasting urine</a:t>
            </a:r>
            <a:endParaRPr lang="en-US" sz="950" dirty="0"/>
          </a:p>
          <a:p>
            <a:pPr marL="342900" indent="-342900" algn="l">
              <a:lnSpc>
                <a:spcPct val="133000"/>
              </a:lnSpc>
              <a:buSzPct val="100000"/>
              <a:buChar char="•"/>
            </a:pPr>
            <a:r>
              <a:rPr lang="en-US" sz="950" dirty="0">
                <a:solidFill>
                  <a:srgbClr val="405449"/>
                </a:solidFill>
                <a:latin typeface="Nobile" pitchFamily="34" charset="0"/>
                <a:ea typeface="Nobile" pitchFamily="34" charset="-122"/>
                <a:cs typeface="Nobile" pitchFamily="34" charset="-120"/>
              </a:rPr>
              <a:t>Described </a:t>
            </a:r>
            <a:r>
              <a:rPr lang="en-US" sz="950" b="1" dirty="0">
                <a:solidFill>
                  <a:srgbClr val="405449"/>
                </a:solidFill>
                <a:latin typeface="Nobile" pitchFamily="34" charset="0"/>
                <a:ea typeface="Nobile" pitchFamily="34" charset="-122"/>
                <a:cs typeface="Nobile" pitchFamily="34" charset="-120"/>
              </a:rPr>
              <a:t>Cancer</a:t>
            </a:r>
            <a:r>
              <a:rPr lang="en-US" sz="950" dirty="0">
                <a:solidFill>
                  <a:srgbClr val="405449"/>
                </a:solidFill>
                <a:latin typeface="Nobile" pitchFamily="34" charset="0"/>
                <a:ea typeface="Nobile" pitchFamily="34" charset="-122"/>
                <a:cs typeface="Nobile" pitchFamily="34" charset="-120"/>
              </a:rPr>
              <a:t> and its diagnosis, with the need for early excision</a:t>
            </a:r>
            <a:endParaRPr lang="en-US" sz="950" dirty="0"/>
          </a:p>
          <a:p>
            <a:pPr marL="342900" indent="-342900" algn="l">
              <a:lnSpc>
                <a:spcPct val="133000"/>
              </a:lnSpc>
              <a:buSzPct val="100000"/>
              <a:buChar char="•"/>
            </a:pPr>
            <a:r>
              <a:rPr lang="en-US" sz="950" dirty="0">
                <a:solidFill>
                  <a:srgbClr val="405449"/>
                </a:solidFill>
                <a:latin typeface="Nobile" pitchFamily="34" charset="0"/>
                <a:ea typeface="Nobile" pitchFamily="34" charset="-122"/>
                <a:cs typeface="Nobile" pitchFamily="34" charset="-120"/>
              </a:rPr>
              <a:t>Described how to clinically distinguish </a:t>
            </a:r>
            <a:r>
              <a:rPr lang="en-US" sz="950" b="1" dirty="0">
                <a:solidFill>
                  <a:srgbClr val="405449"/>
                </a:solidFill>
                <a:latin typeface="Nobile" pitchFamily="34" charset="0"/>
                <a:ea typeface="Nobile" pitchFamily="34" charset="-122"/>
                <a:cs typeface="Nobile" pitchFamily="34" charset="-120"/>
              </a:rPr>
              <a:t>Mediastinitis &amp; Pleurisy</a:t>
            </a:r>
            <a:endParaRPr lang="en-US" sz="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43895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1312</Words>
  <Application>Microsoft Office PowerPoint</Application>
  <PresentationFormat>On-screen Show (16:9)</PresentationFormat>
  <Paragraphs>75</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 Black</vt:lpstr>
      <vt:lpstr>Arial</vt:lpstr>
      <vt:lpstr>Fraunces ExtraBold</vt:lpstr>
      <vt:lpstr>Nobile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Ramesh Mehay</cp:lastModifiedBy>
  <cp:revision>2</cp:revision>
  <dcterms:created xsi:type="dcterms:W3CDTF">2026-06-15T20:17:22Z</dcterms:created>
  <dcterms:modified xsi:type="dcterms:W3CDTF">2026-06-15T20:20:44Z</dcterms:modified>
</cp:coreProperties>
</file>