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12192000"/>
  <p:embeddedFontLs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4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1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" Type="http://schemas.openxmlformats.org/officeDocument/2006/relationships/image" Target="../media/image1.png"/><Relationship Id="rId21" Type="http://schemas.openxmlformats.org/officeDocument/2006/relationships/image" Target="../media/image79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24" Type="http://schemas.openxmlformats.org/officeDocument/2006/relationships/image" Target="../media/image82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80.png"/><Relationship Id="rId27" Type="http://schemas.openxmlformats.org/officeDocument/2006/relationships/image" Target="../media/image8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1.png"/><Relationship Id="rId3" Type="http://schemas.openxmlformats.org/officeDocument/2006/relationships/image" Target="../media/image1.png"/><Relationship Id="rId21" Type="http://schemas.openxmlformats.org/officeDocument/2006/relationships/image" Target="../media/image116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26" Type="http://schemas.openxmlformats.org/officeDocument/2006/relationships/image" Target="../media/image158.png"/><Relationship Id="rId3" Type="http://schemas.openxmlformats.org/officeDocument/2006/relationships/image" Target="../media/image1.png"/><Relationship Id="rId21" Type="http://schemas.openxmlformats.org/officeDocument/2006/relationships/image" Target="../media/image153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5" Type="http://schemas.openxmlformats.org/officeDocument/2006/relationships/image" Target="../media/image15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29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24" Type="http://schemas.openxmlformats.org/officeDocument/2006/relationships/image" Target="../media/image156.png"/><Relationship Id="rId32" Type="http://schemas.openxmlformats.org/officeDocument/2006/relationships/image" Target="../media/image164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23" Type="http://schemas.openxmlformats.org/officeDocument/2006/relationships/image" Target="../media/image155.png"/><Relationship Id="rId28" Type="http://schemas.openxmlformats.org/officeDocument/2006/relationships/image" Target="../media/image160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31" Type="http://schemas.openxmlformats.org/officeDocument/2006/relationships/image" Target="../media/image163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Relationship Id="rId22" Type="http://schemas.openxmlformats.org/officeDocument/2006/relationships/image" Target="../media/image154.png"/><Relationship Id="rId27" Type="http://schemas.openxmlformats.org/officeDocument/2006/relationships/image" Target="../media/image159.png"/><Relationship Id="rId30" Type="http://schemas.openxmlformats.org/officeDocument/2006/relationships/image" Target="../media/image16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4.png"/><Relationship Id="rId18" Type="http://schemas.openxmlformats.org/officeDocument/2006/relationships/image" Target="../media/image179.png"/><Relationship Id="rId26" Type="http://schemas.openxmlformats.org/officeDocument/2006/relationships/image" Target="../media/image187.png"/><Relationship Id="rId21" Type="http://schemas.openxmlformats.org/officeDocument/2006/relationships/image" Target="../media/image182.png"/><Relationship Id="rId34" Type="http://schemas.openxmlformats.org/officeDocument/2006/relationships/image" Target="../media/image195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8.png"/><Relationship Id="rId25" Type="http://schemas.openxmlformats.org/officeDocument/2006/relationships/image" Target="../media/image186.png"/><Relationship Id="rId33" Type="http://schemas.openxmlformats.org/officeDocument/2006/relationships/image" Target="../media/image19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7.png"/><Relationship Id="rId20" Type="http://schemas.openxmlformats.org/officeDocument/2006/relationships/image" Target="../media/image181.png"/><Relationship Id="rId29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24" Type="http://schemas.openxmlformats.org/officeDocument/2006/relationships/image" Target="../media/image185.png"/><Relationship Id="rId32" Type="http://schemas.openxmlformats.org/officeDocument/2006/relationships/image" Target="../media/image193.png"/><Relationship Id="rId37" Type="http://schemas.openxmlformats.org/officeDocument/2006/relationships/image" Target="../media/image198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23" Type="http://schemas.openxmlformats.org/officeDocument/2006/relationships/image" Target="../media/image184.png"/><Relationship Id="rId28" Type="http://schemas.openxmlformats.org/officeDocument/2006/relationships/image" Target="../media/image189.png"/><Relationship Id="rId36" Type="http://schemas.openxmlformats.org/officeDocument/2006/relationships/image" Target="../media/image197.png"/><Relationship Id="rId10" Type="http://schemas.openxmlformats.org/officeDocument/2006/relationships/image" Target="../media/image171.png"/><Relationship Id="rId19" Type="http://schemas.openxmlformats.org/officeDocument/2006/relationships/image" Target="../media/image180.png"/><Relationship Id="rId31" Type="http://schemas.openxmlformats.org/officeDocument/2006/relationships/image" Target="../media/image192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Relationship Id="rId22" Type="http://schemas.openxmlformats.org/officeDocument/2006/relationships/image" Target="../media/image183.png"/><Relationship Id="rId27" Type="http://schemas.openxmlformats.org/officeDocument/2006/relationships/image" Target="../media/image188.png"/><Relationship Id="rId30" Type="http://schemas.openxmlformats.org/officeDocument/2006/relationships/image" Target="../media/image191.png"/><Relationship Id="rId35" Type="http://schemas.openxmlformats.org/officeDocument/2006/relationships/image" Target="../media/image196.png"/><Relationship Id="rId8" Type="http://schemas.openxmlformats.org/officeDocument/2006/relationships/image" Target="../media/image169.png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3" Type="http://schemas.openxmlformats.org/officeDocument/2006/relationships/image" Target="../media/image1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18" Type="http://schemas.openxmlformats.org/officeDocument/2006/relationships/image" Target="../media/image230.png"/><Relationship Id="rId26" Type="http://schemas.openxmlformats.org/officeDocument/2006/relationships/image" Target="../media/image238.png"/><Relationship Id="rId3" Type="http://schemas.openxmlformats.org/officeDocument/2006/relationships/image" Target="../media/image1.png"/><Relationship Id="rId21" Type="http://schemas.openxmlformats.org/officeDocument/2006/relationships/image" Target="../media/image233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5" Type="http://schemas.openxmlformats.org/officeDocument/2006/relationships/image" Target="../media/image23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28.png"/><Relationship Id="rId20" Type="http://schemas.openxmlformats.org/officeDocument/2006/relationships/image" Target="../media/image2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24" Type="http://schemas.openxmlformats.org/officeDocument/2006/relationships/image" Target="../media/image236.png"/><Relationship Id="rId5" Type="http://schemas.openxmlformats.org/officeDocument/2006/relationships/image" Target="../media/image217.png"/><Relationship Id="rId15" Type="http://schemas.openxmlformats.org/officeDocument/2006/relationships/image" Target="../media/image227.png"/><Relationship Id="rId23" Type="http://schemas.openxmlformats.org/officeDocument/2006/relationships/image" Target="../media/image235.png"/><Relationship Id="rId28" Type="http://schemas.openxmlformats.org/officeDocument/2006/relationships/image" Target="../media/image240.png"/><Relationship Id="rId10" Type="http://schemas.openxmlformats.org/officeDocument/2006/relationships/image" Target="../media/image222.png"/><Relationship Id="rId19" Type="http://schemas.openxmlformats.org/officeDocument/2006/relationships/image" Target="../media/image231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Relationship Id="rId22" Type="http://schemas.openxmlformats.org/officeDocument/2006/relationships/image" Target="../media/image234.png"/><Relationship Id="rId27" Type="http://schemas.openxmlformats.org/officeDocument/2006/relationships/image" Target="../media/image2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18" Type="http://schemas.openxmlformats.org/officeDocument/2006/relationships/image" Target="../media/image255.png"/><Relationship Id="rId26" Type="http://schemas.openxmlformats.org/officeDocument/2006/relationships/image" Target="../media/image263.png"/><Relationship Id="rId3" Type="http://schemas.openxmlformats.org/officeDocument/2006/relationships/image" Target="../media/image1.png"/><Relationship Id="rId21" Type="http://schemas.openxmlformats.org/officeDocument/2006/relationships/image" Target="../media/image258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5" Type="http://schemas.openxmlformats.org/officeDocument/2006/relationships/image" Target="../media/image26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24" Type="http://schemas.openxmlformats.org/officeDocument/2006/relationships/image" Target="../media/image261.png"/><Relationship Id="rId5" Type="http://schemas.openxmlformats.org/officeDocument/2006/relationships/image" Target="../media/image242.png"/><Relationship Id="rId15" Type="http://schemas.openxmlformats.org/officeDocument/2006/relationships/image" Target="../media/image252.png"/><Relationship Id="rId23" Type="http://schemas.openxmlformats.org/officeDocument/2006/relationships/image" Target="../media/image260.png"/><Relationship Id="rId10" Type="http://schemas.openxmlformats.org/officeDocument/2006/relationships/image" Target="../media/image247.png"/><Relationship Id="rId19" Type="http://schemas.openxmlformats.org/officeDocument/2006/relationships/image" Target="../media/image256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Relationship Id="rId22" Type="http://schemas.openxmlformats.org/officeDocument/2006/relationships/image" Target="../media/image2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13" Type="http://schemas.openxmlformats.org/officeDocument/2006/relationships/image" Target="../media/image274.png"/><Relationship Id="rId18" Type="http://schemas.openxmlformats.org/officeDocument/2006/relationships/image" Target="../media/image279.png"/><Relationship Id="rId3" Type="http://schemas.openxmlformats.org/officeDocument/2006/relationships/image" Target="../media/image264.png"/><Relationship Id="rId21" Type="http://schemas.openxmlformats.org/officeDocument/2006/relationships/image" Target="../media/image282.png"/><Relationship Id="rId7" Type="http://schemas.openxmlformats.org/officeDocument/2006/relationships/image" Target="../media/image268.png"/><Relationship Id="rId12" Type="http://schemas.openxmlformats.org/officeDocument/2006/relationships/image" Target="../media/image273.png"/><Relationship Id="rId17" Type="http://schemas.openxmlformats.org/officeDocument/2006/relationships/image" Target="../media/image27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77.png"/><Relationship Id="rId20" Type="http://schemas.openxmlformats.org/officeDocument/2006/relationships/image" Target="../media/image2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7.png"/><Relationship Id="rId11" Type="http://schemas.openxmlformats.org/officeDocument/2006/relationships/image" Target="../media/image272.png"/><Relationship Id="rId5" Type="http://schemas.openxmlformats.org/officeDocument/2006/relationships/image" Target="../media/image266.png"/><Relationship Id="rId15" Type="http://schemas.openxmlformats.org/officeDocument/2006/relationships/image" Target="../media/image276.png"/><Relationship Id="rId23" Type="http://schemas.openxmlformats.org/officeDocument/2006/relationships/image" Target="../media/image284.png"/><Relationship Id="rId10" Type="http://schemas.openxmlformats.org/officeDocument/2006/relationships/image" Target="../media/image271.png"/><Relationship Id="rId19" Type="http://schemas.openxmlformats.org/officeDocument/2006/relationships/image" Target="../media/image280.png"/><Relationship Id="rId4" Type="http://schemas.openxmlformats.org/officeDocument/2006/relationships/image" Target="../media/image265.png"/><Relationship Id="rId9" Type="http://schemas.openxmlformats.org/officeDocument/2006/relationships/image" Target="../media/image270.png"/><Relationship Id="rId14" Type="http://schemas.openxmlformats.org/officeDocument/2006/relationships/image" Target="../media/image275.png"/><Relationship Id="rId22" Type="http://schemas.openxmlformats.org/officeDocument/2006/relationships/image" Target="../media/image28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18" Type="http://schemas.openxmlformats.org/officeDocument/2006/relationships/image" Target="../media/image299.png"/><Relationship Id="rId3" Type="http://schemas.openxmlformats.org/officeDocument/2006/relationships/image" Target="../media/image1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17" Type="http://schemas.openxmlformats.org/officeDocument/2006/relationships/image" Target="../media/image29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10" Type="http://schemas.openxmlformats.org/officeDocument/2006/relationships/image" Target="../media/image291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09.png"/><Relationship Id="rId3" Type="http://schemas.openxmlformats.org/officeDocument/2006/relationships/image" Target="../media/image1.pn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10" Type="http://schemas.openxmlformats.org/officeDocument/2006/relationships/image" Target="../media/image306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3.png"/><Relationship Id="rId18" Type="http://schemas.openxmlformats.org/officeDocument/2006/relationships/image" Target="../media/image328.png"/><Relationship Id="rId26" Type="http://schemas.openxmlformats.org/officeDocument/2006/relationships/image" Target="../media/image336.png"/><Relationship Id="rId3" Type="http://schemas.openxmlformats.org/officeDocument/2006/relationships/image" Target="../media/image1.png"/><Relationship Id="rId21" Type="http://schemas.openxmlformats.org/officeDocument/2006/relationships/image" Target="../media/image331.png"/><Relationship Id="rId7" Type="http://schemas.openxmlformats.org/officeDocument/2006/relationships/image" Target="../media/image317.png"/><Relationship Id="rId12" Type="http://schemas.openxmlformats.org/officeDocument/2006/relationships/image" Target="../media/image322.png"/><Relationship Id="rId17" Type="http://schemas.openxmlformats.org/officeDocument/2006/relationships/image" Target="../media/image327.png"/><Relationship Id="rId25" Type="http://schemas.openxmlformats.org/officeDocument/2006/relationships/image" Target="../media/image33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26.png"/><Relationship Id="rId20" Type="http://schemas.openxmlformats.org/officeDocument/2006/relationships/image" Target="../media/image330.png"/><Relationship Id="rId29" Type="http://schemas.openxmlformats.org/officeDocument/2006/relationships/image" Target="../media/image3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6.png"/><Relationship Id="rId11" Type="http://schemas.openxmlformats.org/officeDocument/2006/relationships/image" Target="../media/image321.png"/><Relationship Id="rId24" Type="http://schemas.openxmlformats.org/officeDocument/2006/relationships/image" Target="../media/image334.png"/><Relationship Id="rId5" Type="http://schemas.openxmlformats.org/officeDocument/2006/relationships/image" Target="../media/image315.png"/><Relationship Id="rId15" Type="http://schemas.openxmlformats.org/officeDocument/2006/relationships/image" Target="../media/image325.png"/><Relationship Id="rId23" Type="http://schemas.openxmlformats.org/officeDocument/2006/relationships/image" Target="../media/image333.png"/><Relationship Id="rId28" Type="http://schemas.openxmlformats.org/officeDocument/2006/relationships/image" Target="../media/image338.png"/><Relationship Id="rId10" Type="http://schemas.openxmlformats.org/officeDocument/2006/relationships/image" Target="../media/image320.png"/><Relationship Id="rId19" Type="http://schemas.openxmlformats.org/officeDocument/2006/relationships/image" Target="../media/image329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4.png"/><Relationship Id="rId22" Type="http://schemas.openxmlformats.org/officeDocument/2006/relationships/image" Target="../media/image332.png"/><Relationship Id="rId27" Type="http://schemas.openxmlformats.org/officeDocument/2006/relationships/image" Target="../media/image3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49.png"/><Relationship Id="rId18" Type="http://schemas.openxmlformats.org/officeDocument/2006/relationships/image" Target="../media/image354.png"/><Relationship Id="rId26" Type="http://schemas.openxmlformats.org/officeDocument/2006/relationships/image" Target="../media/image362.png"/><Relationship Id="rId3" Type="http://schemas.openxmlformats.org/officeDocument/2006/relationships/image" Target="../media/image1.png"/><Relationship Id="rId21" Type="http://schemas.openxmlformats.org/officeDocument/2006/relationships/image" Target="../media/image357.png"/><Relationship Id="rId7" Type="http://schemas.openxmlformats.org/officeDocument/2006/relationships/image" Target="../media/image343.png"/><Relationship Id="rId12" Type="http://schemas.openxmlformats.org/officeDocument/2006/relationships/image" Target="../media/image348.png"/><Relationship Id="rId17" Type="http://schemas.openxmlformats.org/officeDocument/2006/relationships/image" Target="../media/image353.png"/><Relationship Id="rId25" Type="http://schemas.openxmlformats.org/officeDocument/2006/relationships/image" Target="../media/image361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52.png"/><Relationship Id="rId20" Type="http://schemas.openxmlformats.org/officeDocument/2006/relationships/image" Target="../media/image3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2.png"/><Relationship Id="rId11" Type="http://schemas.openxmlformats.org/officeDocument/2006/relationships/image" Target="../media/image347.png"/><Relationship Id="rId24" Type="http://schemas.openxmlformats.org/officeDocument/2006/relationships/image" Target="../media/image360.png"/><Relationship Id="rId5" Type="http://schemas.openxmlformats.org/officeDocument/2006/relationships/image" Target="../media/image341.png"/><Relationship Id="rId15" Type="http://schemas.openxmlformats.org/officeDocument/2006/relationships/image" Target="../media/image351.png"/><Relationship Id="rId23" Type="http://schemas.openxmlformats.org/officeDocument/2006/relationships/image" Target="../media/image359.png"/><Relationship Id="rId10" Type="http://schemas.openxmlformats.org/officeDocument/2006/relationships/image" Target="../media/image346.png"/><Relationship Id="rId19" Type="http://schemas.openxmlformats.org/officeDocument/2006/relationships/image" Target="../media/image355.png"/><Relationship Id="rId4" Type="http://schemas.openxmlformats.org/officeDocument/2006/relationships/image" Target="../media/image340.png"/><Relationship Id="rId9" Type="http://schemas.openxmlformats.org/officeDocument/2006/relationships/image" Target="../media/image345.png"/><Relationship Id="rId14" Type="http://schemas.openxmlformats.org/officeDocument/2006/relationships/image" Target="../media/image350.png"/><Relationship Id="rId22" Type="http://schemas.openxmlformats.org/officeDocument/2006/relationships/image" Target="../media/image358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3.png"/><Relationship Id="rId18" Type="http://schemas.openxmlformats.org/officeDocument/2006/relationships/image" Target="../media/image378.png"/><Relationship Id="rId26" Type="http://schemas.openxmlformats.org/officeDocument/2006/relationships/image" Target="../media/image386.png"/><Relationship Id="rId3" Type="http://schemas.openxmlformats.org/officeDocument/2006/relationships/image" Target="../media/image363.png"/><Relationship Id="rId21" Type="http://schemas.openxmlformats.org/officeDocument/2006/relationships/image" Target="../media/image381.png"/><Relationship Id="rId34" Type="http://schemas.openxmlformats.org/officeDocument/2006/relationships/image" Target="../media/image394.png"/><Relationship Id="rId7" Type="http://schemas.openxmlformats.org/officeDocument/2006/relationships/image" Target="../media/image367.png"/><Relationship Id="rId12" Type="http://schemas.openxmlformats.org/officeDocument/2006/relationships/image" Target="../media/image372.png"/><Relationship Id="rId17" Type="http://schemas.openxmlformats.org/officeDocument/2006/relationships/image" Target="../media/image377.png"/><Relationship Id="rId25" Type="http://schemas.openxmlformats.org/officeDocument/2006/relationships/image" Target="../media/image385.png"/><Relationship Id="rId33" Type="http://schemas.openxmlformats.org/officeDocument/2006/relationships/image" Target="../media/image393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76.png"/><Relationship Id="rId20" Type="http://schemas.openxmlformats.org/officeDocument/2006/relationships/image" Target="../media/image380.png"/><Relationship Id="rId29" Type="http://schemas.openxmlformats.org/officeDocument/2006/relationships/image" Target="../media/image3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6.png"/><Relationship Id="rId11" Type="http://schemas.openxmlformats.org/officeDocument/2006/relationships/image" Target="../media/image371.png"/><Relationship Id="rId24" Type="http://schemas.openxmlformats.org/officeDocument/2006/relationships/image" Target="../media/image384.png"/><Relationship Id="rId32" Type="http://schemas.openxmlformats.org/officeDocument/2006/relationships/image" Target="../media/image392.png"/><Relationship Id="rId5" Type="http://schemas.openxmlformats.org/officeDocument/2006/relationships/image" Target="../media/image365.png"/><Relationship Id="rId15" Type="http://schemas.openxmlformats.org/officeDocument/2006/relationships/image" Target="../media/image375.png"/><Relationship Id="rId23" Type="http://schemas.openxmlformats.org/officeDocument/2006/relationships/image" Target="../media/image383.png"/><Relationship Id="rId28" Type="http://schemas.openxmlformats.org/officeDocument/2006/relationships/image" Target="../media/image388.png"/><Relationship Id="rId10" Type="http://schemas.openxmlformats.org/officeDocument/2006/relationships/image" Target="../media/image370.png"/><Relationship Id="rId19" Type="http://schemas.openxmlformats.org/officeDocument/2006/relationships/image" Target="../media/image379.png"/><Relationship Id="rId31" Type="http://schemas.openxmlformats.org/officeDocument/2006/relationships/image" Target="../media/image391.png"/><Relationship Id="rId4" Type="http://schemas.openxmlformats.org/officeDocument/2006/relationships/image" Target="../media/image364.png"/><Relationship Id="rId9" Type="http://schemas.openxmlformats.org/officeDocument/2006/relationships/image" Target="../media/image369.png"/><Relationship Id="rId14" Type="http://schemas.openxmlformats.org/officeDocument/2006/relationships/image" Target="../media/image374.png"/><Relationship Id="rId22" Type="http://schemas.openxmlformats.org/officeDocument/2006/relationships/image" Target="../media/image382.png"/><Relationship Id="rId27" Type="http://schemas.openxmlformats.org/officeDocument/2006/relationships/image" Target="../media/image387.png"/><Relationship Id="rId30" Type="http://schemas.openxmlformats.org/officeDocument/2006/relationships/image" Target="../media/image390.png"/><Relationship Id="rId8" Type="http://schemas.openxmlformats.org/officeDocument/2006/relationships/image" Target="../media/image3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9.png"/><Relationship Id="rId13" Type="http://schemas.openxmlformats.org/officeDocument/2006/relationships/image" Target="../media/image404.png"/><Relationship Id="rId18" Type="http://schemas.openxmlformats.org/officeDocument/2006/relationships/image" Target="../media/image409.png"/><Relationship Id="rId3" Type="http://schemas.openxmlformats.org/officeDocument/2006/relationships/image" Target="../media/image1.png"/><Relationship Id="rId21" Type="http://schemas.openxmlformats.org/officeDocument/2006/relationships/image" Target="../media/image412.png"/><Relationship Id="rId7" Type="http://schemas.openxmlformats.org/officeDocument/2006/relationships/image" Target="../media/image398.png"/><Relationship Id="rId12" Type="http://schemas.openxmlformats.org/officeDocument/2006/relationships/image" Target="../media/image403.png"/><Relationship Id="rId17" Type="http://schemas.openxmlformats.org/officeDocument/2006/relationships/image" Target="../media/image40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07.png"/><Relationship Id="rId20" Type="http://schemas.openxmlformats.org/officeDocument/2006/relationships/image" Target="../media/image4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7.png"/><Relationship Id="rId11" Type="http://schemas.openxmlformats.org/officeDocument/2006/relationships/image" Target="../media/image402.png"/><Relationship Id="rId5" Type="http://schemas.openxmlformats.org/officeDocument/2006/relationships/image" Target="../media/image396.png"/><Relationship Id="rId15" Type="http://schemas.openxmlformats.org/officeDocument/2006/relationships/image" Target="../media/image406.png"/><Relationship Id="rId10" Type="http://schemas.openxmlformats.org/officeDocument/2006/relationships/image" Target="../media/image401.png"/><Relationship Id="rId19" Type="http://schemas.openxmlformats.org/officeDocument/2006/relationships/image" Target="../media/image410.png"/><Relationship Id="rId4" Type="http://schemas.openxmlformats.org/officeDocument/2006/relationships/image" Target="../media/image395.png"/><Relationship Id="rId9" Type="http://schemas.openxmlformats.org/officeDocument/2006/relationships/image" Target="../media/image400.png"/><Relationship Id="rId14" Type="http://schemas.openxmlformats.org/officeDocument/2006/relationships/image" Target="../media/image40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7.png"/><Relationship Id="rId13" Type="http://schemas.openxmlformats.org/officeDocument/2006/relationships/image" Target="../media/image422.png"/><Relationship Id="rId3" Type="http://schemas.openxmlformats.org/officeDocument/2006/relationships/image" Target="../media/image1.png"/><Relationship Id="rId7" Type="http://schemas.openxmlformats.org/officeDocument/2006/relationships/image" Target="../media/image416.png"/><Relationship Id="rId12" Type="http://schemas.openxmlformats.org/officeDocument/2006/relationships/image" Target="../media/image421.png"/><Relationship Id="rId17" Type="http://schemas.openxmlformats.org/officeDocument/2006/relationships/image" Target="../media/image42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5.png"/><Relationship Id="rId11" Type="http://schemas.openxmlformats.org/officeDocument/2006/relationships/image" Target="../media/image420.png"/><Relationship Id="rId5" Type="http://schemas.openxmlformats.org/officeDocument/2006/relationships/image" Target="../media/image414.png"/><Relationship Id="rId15" Type="http://schemas.openxmlformats.org/officeDocument/2006/relationships/image" Target="../media/image424.png"/><Relationship Id="rId10" Type="http://schemas.openxmlformats.org/officeDocument/2006/relationships/image" Target="../media/image419.png"/><Relationship Id="rId4" Type="http://schemas.openxmlformats.org/officeDocument/2006/relationships/image" Target="../media/image413.png"/><Relationship Id="rId9" Type="http://schemas.openxmlformats.org/officeDocument/2006/relationships/image" Target="../media/image418.png"/><Relationship Id="rId14" Type="http://schemas.openxmlformats.org/officeDocument/2006/relationships/image" Target="../media/image4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1.png"/><Relationship Id="rId3" Type="http://schemas.openxmlformats.org/officeDocument/2006/relationships/image" Target="../media/image1.png"/><Relationship Id="rId7" Type="http://schemas.openxmlformats.org/officeDocument/2006/relationships/image" Target="../media/image430.png"/><Relationship Id="rId12" Type="http://schemas.openxmlformats.org/officeDocument/2006/relationships/image" Target="../media/image4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9.png"/><Relationship Id="rId11" Type="http://schemas.openxmlformats.org/officeDocument/2006/relationships/image" Target="../media/image434.png"/><Relationship Id="rId5" Type="http://schemas.openxmlformats.org/officeDocument/2006/relationships/image" Target="../media/image428.png"/><Relationship Id="rId10" Type="http://schemas.openxmlformats.org/officeDocument/2006/relationships/image" Target="../media/image433.png"/><Relationship Id="rId4" Type="http://schemas.openxmlformats.org/officeDocument/2006/relationships/image" Target="../media/image427.png"/><Relationship Id="rId9" Type="http://schemas.openxmlformats.org/officeDocument/2006/relationships/image" Target="../media/image4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445.png"/><Relationship Id="rId18" Type="http://schemas.openxmlformats.org/officeDocument/2006/relationships/image" Target="../media/image450.png"/><Relationship Id="rId26" Type="http://schemas.openxmlformats.org/officeDocument/2006/relationships/image" Target="../media/image458.png"/><Relationship Id="rId3" Type="http://schemas.openxmlformats.org/officeDocument/2006/relationships/image" Target="../media/image1.png"/><Relationship Id="rId21" Type="http://schemas.openxmlformats.org/officeDocument/2006/relationships/image" Target="../media/image453.png"/><Relationship Id="rId7" Type="http://schemas.openxmlformats.org/officeDocument/2006/relationships/image" Target="../media/image439.png"/><Relationship Id="rId12" Type="http://schemas.openxmlformats.org/officeDocument/2006/relationships/image" Target="../media/image444.png"/><Relationship Id="rId17" Type="http://schemas.openxmlformats.org/officeDocument/2006/relationships/image" Target="../media/image449.png"/><Relationship Id="rId25" Type="http://schemas.openxmlformats.org/officeDocument/2006/relationships/image" Target="../media/image457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48.png"/><Relationship Id="rId20" Type="http://schemas.openxmlformats.org/officeDocument/2006/relationships/image" Target="../media/image4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8.png"/><Relationship Id="rId11" Type="http://schemas.openxmlformats.org/officeDocument/2006/relationships/image" Target="../media/image443.png"/><Relationship Id="rId24" Type="http://schemas.openxmlformats.org/officeDocument/2006/relationships/image" Target="../media/image456.png"/><Relationship Id="rId5" Type="http://schemas.openxmlformats.org/officeDocument/2006/relationships/image" Target="../media/image437.png"/><Relationship Id="rId15" Type="http://schemas.openxmlformats.org/officeDocument/2006/relationships/image" Target="../media/image447.png"/><Relationship Id="rId23" Type="http://schemas.openxmlformats.org/officeDocument/2006/relationships/image" Target="../media/image455.png"/><Relationship Id="rId28" Type="http://schemas.openxmlformats.org/officeDocument/2006/relationships/image" Target="../media/image460.png"/><Relationship Id="rId10" Type="http://schemas.openxmlformats.org/officeDocument/2006/relationships/image" Target="../media/image442.png"/><Relationship Id="rId19" Type="http://schemas.openxmlformats.org/officeDocument/2006/relationships/image" Target="../media/image451.png"/><Relationship Id="rId4" Type="http://schemas.openxmlformats.org/officeDocument/2006/relationships/image" Target="../media/image436.png"/><Relationship Id="rId9" Type="http://schemas.openxmlformats.org/officeDocument/2006/relationships/image" Target="../media/image441.png"/><Relationship Id="rId14" Type="http://schemas.openxmlformats.org/officeDocument/2006/relationships/image" Target="../media/image446.png"/><Relationship Id="rId22" Type="http://schemas.openxmlformats.org/officeDocument/2006/relationships/image" Target="../media/image454.png"/><Relationship Id="rId27" Type="http://schemas.openxmlformats.org/officeDocument/2006/relationships/image" Target="../media/image4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6.png"/><Relationship Id="rId13" Type="http://schemas.openxmlformats.org/officeDocument/2006/relationships/image" Target="../media/image471.png"/><Relationship Id="rId18" Type="http://schemas.openxmlformats.org/officeDocument/2006/relationships/image" Target="../media/image476.png"/><Relationship Id="rId3" Type="http://schemas.openxmlformats.org/officeDocument/2006/relationships/image" Target="../media/image461.png"/><Relationship Id="rId21" Type="http://schemas.openxmlformats.org/officeDocument/2006/relationships/image" Target="../media/image479.png"/><Relationship Id="rId7" Type="http://schemas.openxmlformats.org/officeDocument/2006/relationships/image" Target="../media/image465.png"/><Relationship Id="rId12" Type="http://schemas.openxmlformats.org/officeDocument/2006/relationships/image" Target="../media/image470.png"/><Relationship Id="rId17" Type="http://schemas.openxmlformats.org/officeDocument/2006/relationships/image" Target="../media/image475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74.png"/><Relationship Id="rId20" Type="http://schemas.openxmlformats.org/officeDocument/2006/relationships/image" Target="../media/image4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4.png"/><Relationship Id="rId11" Type="http://schemas.openxmlformats.org/officeDocument/2006/relationships/image" Target="../media/image469.png"/><Relationship Id="rId5" Type="http://schemas.openxmlformats.org/officeDocument/2006/relationships/image" Target="../media/image463.png"/><Relationship Id="rId15" Type="http://schemas.openxmlformats.org/officeDocument/2006/relationships/image" Target="../media/image473.png"/><Relationship Id="rId23" Type="http://schemas.openxmlformats.org/officeDocument/2006/relationships/image" Target="../media/image481.png"/><Relationship Id="rId10" Type="http://schemas.openxmlformats.org/officeDocument/2006/relationships/image" Target="../media/image468.png"/><Relationship Id="rId19" Type="http://schemas.openxmlformats.org/officeDocument/2006/relationships/image" Target="../media/image477.png"/><Relationship Id="rId4" Type="http://schemas.openxmlformats.org/officeDocument/2006/relationships/image" Target="../media/image462.png"/><Relationship Id="rId9" Type="http://schemas.openxmlformats.org/officeDocument/2006/relationships/image" Target="../media/image467.png"/><Relationship Id="rId14" Type="http://schemas.openxmlformats.org/officeDocument/2006/relationships/image" Target="../media/image472.png"/><Relationship Id="rId22" Type="http://schemas.openxmlformats.org/officeDocument/2006/relationships/image" Target="../media/image4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13" Type="http://schemas.openxmlformats.org/officeDocument/2006/relationships/image" Target="../media/image492.png"/><Relationship Id="rId3" Type="http://schemas.openxmlformats.org/officeDocument/2006/relationships/image" Target="../media/image482.png"/><Relationship Id="rId7" Type="http://schemas.openxmlformats.org/officeDocument/2006/relationships/image" Target="../media/image486.png"/><Relationship Id="rId12" Type="http://schemas.openxmlformats.org/officeDocument/2006/relationships/image" Target="../media/image4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5.png"/><Relationship Id="rId11" Type="http://schemas.openxmlformats.org/officeDocument/2006/relationships/image" Target="../media/image490.png"/><Relationship Id="rId5" Type="http://schemas.openxmlformats.org/officeDocument/2006/relationships/image" Target="../media/image484.png"/><Relationship Id="rId10" Type="http://schemas.openxmlformats.org/officeDocument/2006/relationships/image" Target="../media/image489.png"/><Relationship Id="rId4" Type="http://schemas.openxmlformats.org/officeDocument/2006/relationships/image" Target="../media/image483.png"/><Relationship Id="rId9" Type="http://schemas.openxmlformats.org/officeDocument/2006/relationships/image" Target="../media/image488.png"/><Relationship Id="rId14" Type="http://schemas.openxmlformats.org/officeDocument/2006/relationships/image" Target="../media/image49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9.png"/><Relationship Id="rId13" Type="http://schemas.openxmlformats.org/officeDocument/2006/relationships/image" Target="../media/image504.png"/><Relationship Id="rId18" Type="http://schemas.openxmlformats.org/officeDocument/2006/relationships/image" Target="../media/image509.png"/><Relationship Id="rId26" Type="http://schemas.openxmlformats.org/officeDocument/2006/relationships/image" Target="../media/image517.png"/><Relationship Id="rId3" Type="http://schemas.openxmlformats.org/officeDocument/2006/relationships/image" Target="../media/image494.png"/><Relationship Id="rId21" Type="http://schemas.openxmlformats.org/officeDocument/2006/relationships/image" Target="../media/image512.png"/><Relationship Id="rId7" Type="http://schemas.openxmlformats.org/officeDocument/2006/relationships/image" Target="../media/image498.png"/><Relationship Id="rId12" Type="http://schemas.openxmlformats.org/officeDocument/2006/relationships/image" Target="../media/image503.png"/><Relationship Id="rId17" Type="http://schemas.openxmlformats.org/officeDocument/2006/relationships/image" Target="../media/image508.png"/><Relationship Id="rId25" Type="http://schemas.openxmlformats.org/officeDocument/2006/relationships/image" Target="../media/image516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507.png"/><Relationship Id="rId20" Type="http://schemas.openxmlformats.org/officeDocument/2006/relationships/image" Target="../media/image5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7.png"/><Relationship Id="rId11" Type="http://schemas.openxmlformats.org/officeDocument/2006/relationships/image" Target="../media/image502.png"/><Relationship Id="rId24" Type="http://schemas.openxmlformats.org/officeDocument/2006/relationships/image" Target="../media/image515.png"/><Relationship Id="rId5" Type="http://schemas.openxmlformats.org/officeDocument/2006/relationships/image" Target="../media/image496.png"/><Relationship Id="rId15" Type="http://schemas.openxmlformats.org/officeDocument/2006/relationships/image" Target="../media/image506.png"/><Relationship Id="rId23" Type="http://schemas.openxmlformats.org/officeDocument/2006/relationships/image" Target="../media/image514.png"/><Relationship Id="rId28" Type="http://schemas.openxmlformats.org/officeDocument/2006/relationships/image" Target="../media/image519.png"/><Relationship Id="rId10" Type="http://schemas.openxmlformats.org/officeDocument/2006/relationships/image" Target="../media/image501.png"/><Relationship Id="rId19" Type="http://schemas.openxmlformats.org/officeDocument/2006/relationships/image" Target="../media/image510.png"/><Relationship Id="rId4" Type="http://schemas.openxmlformats.org/officeDocument/2006/relationships/image" Target="../media/image495.png"/><Relationship Id="rId9" Type="http://schemas.openxmlformats.org/officeDocument/2006/relationships/image" Target="../media/image500.png"/><Relationship Id="rId14" Type="http://schemas.openxmlformats.org/officeDocument/2006/relationships/image" Target="../media/image505.png"/><Relationship Id="rId22" Type="http://schemas.openxmlformats.org/officeDocument/2006/relationships/image" Target="../media/image513.png"/><Relationship Id="rId27" Type="http://schemas.openxmlformats.org/officeDocument/2006/relationships/image" Target="../media/image5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4.png"/><Relationship Id="rId3" Type="http://schemas.openxmlformats.org/officeDocument/2006/relationships/image" Target="../media/image1.png"/><Relationship Id="rId7" Type="http://schemas.openxmlformats.org/officeDocument/2006/relationships/image" Target="../media/image5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2.png"/><Relationship Id="rId5" Type="http://schemas.openxmlformats.org/officeDocument/2006/relationships/image" Target="../media/image521.png"/><Relationship Id="rId10" Type="http://schemas.openxmlformats.org/officeDocument/2006/relationships/image" Target="../media/image526.png"/><Relationship Id="rId4" Type="http://schemas.openxmlformats.org/officeDocument/2006/relationships/image" Target="../media/image520.png"/><Relationship Id="rId9" Type="http://schemas.openxmlformats.org/officeDocument/2006/relationships/image" Target="../media/image525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7.png"/><Relationship Id="rId18" Type="http://schemas.openxmlformats.org/officeDocument/2006/relationships/image" Target="../media/image542.png"/><Relationship Id="rId26" Type="http://schemas.openxmlformats.org/officeDocument/2006/relationships/image" Target="../media/image550.png"/><Relationship Id="rId3" Type="http://schemas.openxmlformats.org/officeDocument/2006/relationships/image" Target="../media/image527.png"/><Relationship Id="rId21" Type="http://schemas.openxmlformats.org/officeDocument/2006/relationships/image" Target="../media/image545.png"/><Relationship Id="rId34" Type="http://schemas.openxmlformats.org/officeDocument/2006/relationships/image" Target="../media/image558.png"/><Relationship Id="rId7" Type="http://schemas.openxmlformats.org/officeDocument/2006/relationships/image" Target="../media/image531.png"/><Relationship Id="rId12" Type="http://schemas.openxmlformats.org/officeDocument/2006/relationships/image" Target="../media/image536.png"/><Relationship Id="rId17" Type="http://schemas.openxmlformats.org/officeDocument/2006/relationships/image" Target="../media/image541.png"/><Relationship Id="rId25" Type="http://schemas.openxmlformats.org/officeDocument/2006/relationships/image" Target="../media/image549.png"/><Relationship Id="rId33" Type="http://schemas.openxmlformats.org/officeDocument/2006/relationships/image" Target="../media/image557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540.png"/><Relationship Id="rId20" Type="http://schemas.openxmlformats.org/officeDocument/2006/relationships/image" Target="../media/image544.png"/><Relationship Id="rId29" Type="http://schemas.openxmlformats.org/officeDocument/2006/relationships/image" Target="../media/image5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0.png"/><Relationship Id="rId11" Type="http://schemas.openxmlformats.org/officeDocument/2006/relationships/image" Target="../media/image535.png"/><Relationship Id="rId24" Type="http://schemas.openxmlformats.org/officeDocument/2006/relationships/image" Target="../media/image548.png"/><Relationship Id="rId32" Type="http://schemas.openxmlformats.org/officeDocument/2006/relationships/image" Target="../media/image556.png"/><Relationship Id="rId5" Type="http://schemas.openxmlformats.org/officeDocument/2006/relationships/image" Target="../media/image529.png"/><Relationship Id="rId15" Type="http://schemas.openxmlformats.org/officeDocument/2006/relationships/image" Target="../media/image539.png"/><Relationship Id="rId23" Type="http://schemas.openxmlformats.org/officeDocument/2006/relationships/image" Target="../media/image547.png"/><Relationship Id="rId28" Type="http://schemas.openxmlformats.org/officeDocument/2006/relationships/image" Target="../media/image552.png"/><Relationship Id="rId10" Type="http://schemas.openxmlformats.org/officeDocument/2006/relationships/image" Target="../media/image534.png"/><Relationship Id="rId19" Type="http://schemas.openxmlformats.org/officeDocument/2006/relationships/image" Target="../media/image543.png"/><Relationship Id="rId31" Type="http://schemas.openxmlformats.org/officeDocument/2006/relationships/image" Target="../media/image555.png"/><Relationship Id="rId4" Type="http://schemas.openxmlformats.org/officeDocument/2006/relationships/image" Target="../media/image528.png"/><Relationship Id="rId9" Type="http://schemas.openxmlformats.org/officeDocument/2006/relationships/image" Target="../media/image533.png"/><Relationship Id="rId14" Type="http://schemas.openxmlformats.org/officeDocument/2006/relationships/image" Target="../media/image538.png"/><Relationship Id="rId22" Type="http://schemas.openxmlformats.org/officeDocument/2006/relationships/image" Target="../media/image546.png"/><Relationship Id="rId27" Type="http://schemas.openxmlformats.org/officeDocument/2006/relationships/image" Target="../media/image551.png"/><Relationship Id="rId30" Type="http://schemas.openxmlformats.org/officeDocument/2006/relationships/image" Target="../media/image554.png"/><Relationship Id="rId35" Type="http://schemas.openxmlformats.org/officeDocument/2006/relationships/image" Target="../media/image559.png"/><Relationship Id="rId8" Type="http://schemas.openxmlformats.org/officeDocument/2006/relationships/image" Target="../media/image5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5.png"/><Relationship Id="rId3" Type="http://schemas.openxmlformats.org/officeDocument/2006/relationships/image" Target="../media/image560.png"/><Relationship Id="rId7" Type="http://schemas.openxmlformats.org/officeDocument/2006/relationships/image" Target="../media/image5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3.png"/><Relationship Id="rId5" Type="http://schemas.openxmlformats.org/officeDocument/2006/relationships/image" Target="../media/image562.png"/><Relationship Id="rId4" Type="http://schemas.openxmlformats.org/officeDocument/2006/relationships/image" Target="../media/image5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852"/>
            <a:ext cx="2572494" cy="6730454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2494" y="6486971"/>
            <a:ext cx="9619357" cy="344091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4836914"/>
            <a:ext cx="1853059" cy="9525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671" y="5115967"/>
            <a:ext cx="1853059" cy="1042392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5482" y="596503"/>
            <a:ext cx="4242792" cy="411361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5482" y="3209181"/>
            <a:ext cx="8485584" cy="14288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5482" y="5061198"/>
            <a:ext cx="7437090" cy="1186309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7059" y="5232648"/>
            <a:ext cx="621655" cy="555427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373" y="5177730"/>
            <a:ext cx="2023765" cy="1323529"/>
          </a:xfrm>
          <a:prstGeom prst="rect">
            <a:avLst/>
          </a:prstGeom>
        </p:spPr>
      </p:pic>
      <p:sp>
        <p:nvSpPr>
          <p:cNvPr id="12" name="SK-2-text-11"/>
          <p:cNvSpPr/>
          <p:nvPr/>
        </p:nvSpPr>
        <p:spPr>
          <a:xfrm>
            <a:off x="1011436" y="342900"/>
            <a:ext cx="536377" cy="4347865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13" name="SK-2-text-12"/>
          <p:cNvSpPr/>
          <p:nvPr/>
        </p:nvSpPr>
        <p:spPr>
          <a:xfrm>
            <a:off x="292596" y="4923979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14" name="SK-2-text-13"/>
          <p:cNvSpPr/>
          <p:nvPr/>
        </p:nvSpPr>
        <p:spPr>
          <a:xfrm>
            <a:off x="280392" y="6576715"/>
            <a:ext cx="48958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15" name="SK-2-text-14"/>
          <p:cNvSpPr/>
          <p:nvPr/>
        </p:nvSpPr>
        <p:spPr>
          <a:xfrm>
            <a:off x="3583930" y="692646"/>
            <a:ext cx="668178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725" dirty="0"/>
          </a:p>
        </p:txBody>
      </p:sp>
      <p:sp>
        <p:nvSpPr>
          <p:cNvPr id="16" name="SK-2-text-15"/>
          <p:cNvSpPr/>
          <p:nvPr/>
        </p:nvSpPr>
        <p:spPr>
          <a:xfrm>
            <a:off x="3084463" y="1330375"/>
            <a:ext cx="8022282" cy="16321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333C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misuse in primary care —</a:t>
            </a:r>
            <a:endParaRPr lang="en-US" sz="3600" dirty="0"/>
          </a:p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333C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detoxification, medications and</a:t>
            </a:r>
            <a:endParaRPr lang="en-US" sz="3600" dirty="0"/>
          </a:p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333C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relapse prevention</a:t>
            </a:r>
            <a:endParaRPr lang="en-US" sz="3600" dirty="0"/>
          </a:p>
        </p:txBody>
      </p:sp>
      <p:sp>
        <p:nvSpPr>
          <p:cNvPr id="17" name="SK-2-text-16"/>
          <p:cNvSpPr/>
          <p:nvPr/>
        </p:nvSpPr>
        <p:spPr>
          <a:xfrm>
            <a:off x="3084463" y="3655219"/>
            <a:ext cx="9107537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333C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Vocational Training Scheme</a:t>
            </a:r>
            <a:endParaRPr lang="en-US" sz="2025" dirty="0"/>
          </a:p>
        </p:txBody>
      </p:sp>
      <p:sp>
        <p:nvSpPr>
          <p:cNvPr id="18" name="SK-2-text-17"/>
          <p:cNvSpPr/>
          <p:nvPr/>
        </p:nvSpPr>
        <p:spPr>
          <a:xfrm>
            <a:off x="3108871" y="4032498"/>
            <a:ext cx="660939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333C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2025" dirty="0"/>
          </a:p>
        </p:txBody>
      </p:sp>
      <p:sp>
        <p:nvSpPr>
          <p:cNvPr id="19" name="SK-2-text-18"/>
          <p:cNvSpPr/>
          <p:nvPr/>
        </p:nvSpPr>
        <p:spPr>
          <a:xfrm>
            <a:off x="3096667" y="4491930"/>
            <a:ext cx="909533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May 2026 — aligned to current NICE 2023/2024 and BNF standards</a:t>
            </a:r>
            <a:endParaRPr lang="en-US" sz="1500" dirty="0"/>
          </a:p>
        </p:txBody>
      </p:sp>
      <p:sp>
        <p:nvSpPr>
          <p:cNvPr id="20" name="SK-2-text-19"/>
          <p:cNvSpPr/>
          <p:nvPr/>
        </p:nvSpPr>
        <p:spPr>
          <a:xfrm>
            <a:off x="4120753" y="5218807"/>
            <a:ext cx="5827663" cy="8709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Disclaimer: Always double-check this advice and drug doses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the latest NICE/BNF guidance. This document is for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educational purposes only.</a:t>
            </a:r>
            <a:endParaRPr lang="en-US" sz="1650" dirty="0"/>
          </a:p>
        </p:txBody>
      </p:sp>
      <p:sp>
        <p:nvSpPr>
          <p:cNvPr id="21" name="SK-2-text-20"/>
          <p:cNvSpPr/>
          <p:nvPr/>
        </p:nvSpPr>
        <p:spPr>
          <a:xfrm>
            <a:off x="11216580" y="6563023"/>
            <a:ext cx="9754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/ 30</a:t>
            </a:r>
            <a:endParaRPr lang="en-US" sz="17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7" y="829121"/>
            <a:ext cx="11240988" cy="28575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61" y="1878955"/>
            <a:ext cx="5279082" cy="1652736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165" y="1824186"/>
            <a:ext cx="5754588" cy="1549896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3751213"/>
            <a:ext cx="5279082" cy="1618357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6165" y="3833515"/>
            <a:ext cx="5754588" cy="1625203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486" y="5668119"/>
            <a:ext cx="11362879" cy="507355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57342"/>
            <a:ext cx="12192000" cy="500509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898" y="5740003"/>
            <a:ext cx="426690" cy="363438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890" y="3950196"/>
            <a:ext cx="1182588" cy="1179463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694" y="3950196"/>
            <a:ext cx="1194792" cy="1172617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7890" y="1995636"/>
            <a:ext cx="1182588" cy="1186309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490" y="1995636"/>
            <a:ext cx="1206996" cy="1193155"/>
          </a:xfrm>
          <a:prstGeom prst="rect">
            <a:avLst/>
          </a:prstGeom>
        </p:spPr>
      </p:pic>
      <p:sp>
        <p:nvSpPr>
          <p:cNvPr id="15" name="SK-3-text-14"/>
          <p:cNvSpPr/>
          <p:nvPr/>
        </p:nvSpPr>
        <p:spPr>
          <a:xfrm>
            <a:off x="414486" y="281136"/>
            <a:ext cx="384810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Overview</a:t>
            </a:r>
            <a:endParaRPr lang="en-US" sz="3000" dirty="0"/>
          </a:p>
        </p:txBody>
      </p:sp>
      <p:sp>
        <p:nvSpPr>
          <p:cNvPr id="16" name="SK-3-text-15"/>
          <p:cNvSpPr/>
          <p:nvPr/>
        </p:nvSpPr>
        <p:spPr>
          <a:xfrm>
            <a:off x="377875" y="1042392"/>
            <a:ext cx="8522196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This teaching deck covers the pharmacological management of alcohol use disorders in</a:t>
            </a:r>
            <a:endParaRPr lang="en-US" sz="1575" dirty="0"/>
          </a:p>
          <a:p>
            <a:pPr marL="0" indent="0" algn="l">
              <a:lnSpc>
                <a:spcPts val="2048"/>
              </a:lnSpc>
              <a:buNone/>
            </a:pPr>
            <a:r>
              <a:rPr lang="en-US" sz="157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primary care — from safe detoxification to relapse prevention.</a:t>
            </a:r>
            <a:endParaRPr lang="en-US" sz="1575" dirty="0"/>
          </a:p>
        </p:txBody>
      </p:sp>
      <p:sp>
        <p:nvSpPr>
          <p:cNvPr id="17" name="SK-3-text-16"/>
          <p:cNvSpPr/>
          <p:nvPr/>
        </p:nvSpPr>
        <p:spPr>
          <a:xfrm>
            <a:off x="2194471" y="1995636"/>
            <a:ext cx="2499271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C4591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Medically assisted</a:t>
            </a:r>
            <a:endParaRPr lang="en-US" sz="19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C4591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withdrawal</a:t>
            </a:r>
            <a:endParaRPr lang="en-US" sz="1950" dirty="0"/>
          </a:p>
        </p:txBody>
      </p:sp>
      <p:sp>
        <p:nvSpPr>
          <p:cNvPr id="18" name="SK-3-text-17"/>
          <p:cNvSpPr/>
          <p:nvPr/>
        </p:nvSpPr>
        <p:spPr>
          <a:xfrm>
            <a:off x="2194471" y="2743200"/>
            <a:ext cx="2779663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Chlordiazepoxide and diazepam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regimes — community and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inpatient detox</a:t>
            </a:r>
            <a:endParaRPr lang="en-US" sz="1425" dirty="0"/>
          </a:p>
        </p:txBody>
      </p:sp>
      <p:sp>
        <p:nvSpPr>
          <p:cNvPr id="19" name="SK-3-text-18"/>
          <p:cNvSpPr/>
          <p:nvPr/>
        </p:nvSpPr>
        <p:spPr>
          <a:xfrm>
            <a:off x="7668667" y="1995636"/>
            <a:ext cx="2779663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2E8B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Thiamine and vitamin</a:t>
            </a:r>
            <a:endParaRPr lang="en-US" sz="19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2E8B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supplementation</a:t>
            </a:r>
            <a:endParaRPr lang="en-US" sz="1950" dirty="0"/>
          </a:p>
        </p:txBody>
      </p:sp>
      <p:sp>
        <p:nvSpPr>
          <p:cNvPr id="20" name="SK-3-text-19"/>
          <p:cNvSpPr/>
          <p:nvPr/>
        </p:nvSpPr>
        <p:spPr>
          <a:xfrm>
            <a:off x="7668667" y="2750046"/>
            <a:ext cx="3535561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Preventing Wernicke's encephalopathy —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oral and parenteral thiamine</a:t>
            </a:r>
            <a:endParaRPr lang="en-US" sz="1425" dirty="0"/>
          </a:p>
        </p:txBody>
      </p:sp>
      <p:sp>
        <p:nvSpPr>
          <p:cNvPr id="21" name="SK-3-text-20"/>
          <p:cNvSpPr/>
          <p:nvPr/>
        </p:nvSpPr>
        <p:spPr>
          <a:xfrm>
            <a:off x="2194471" y="3950196"/>
            <a:ext cx="2511475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6B8E2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Relapse prevention</a:t>
            </a:r>
            <a:endParaRPr lang="en-US" sz="19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6B8E2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medications</a:t>
            </a:r>
            <a:endParaRPr lang="en-US" sz="1950" dirty="0"/>
          </a:p>
        </p:txBody>
      </p:sp>
      <p:sp>
        <p:nvSpPr>
          <p:cNvPr id="22" name="SK-3-text-21"/>
          <p:cNvSpPr/>
          <p:nvPr/>
        </p:nvSpPr>
        <p:spPr>
          <a:xfrm>
            <a:off x="2194471" y="4725144"/>
            <a:ext cx="2779663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Acamprosate, naltrexone,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nalmefene, disulfiram, baclofen</a:t>
            </a:r>
            <a:endParaRPr lang="en-US" sz="1425" dirty="0"/>
          </a:p>
        </p:txBody>
      </p:sp>
      <p:sp>
        <p:nvSpPr>
          <p:cNvPr id="23" name="SK-3-text-22"/>
          <p:cNvSpPr/>
          <p:nvPr/>
        </p:nvSpPr>
        <p:spPr>
          <a:xfrm>
            <a:off x="7668667" y="3943350"/>
            <a:ext cx="2365177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5B33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Dual diagnosis and</a:t>
            </a:r>
            <a:endParaRPr lang="en-US" sz="19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950" b="1" dirty="0">
                <a:solidFill>
                  <a:srgbClr val="5B33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roles</a:t>
            </a:r>
            <a:endParaRPr lang="en-US" sz="1950" dirty="0"/>
          </a:p>
        </p:txBody>
      </p:sp>
      <p:sp>
        <p:nvSpPr>
          <p:cNvPr id="24" name="SK-3-text-23"/>
          <p:cNvSpPr/>
          <p:nvPr/>
        </p:nvSpPr>
        <p:spPr>
          <a:xfrm>
            <a:off x="7668667" y="4663380"/>
            <a:ext cx="3425875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Co-occurring mental health conditions —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antidepressants, when and when not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prescribe</a:t>
            </a:r>
            <a:endParaRPr lang="en-US" sz="1425" dirty="0"/>
          </a:p>
        </p:txBody>
      </p:sp>
      <p:sp>
        <p:nvSpPr>
          <p:cNvPr id="25" name="SK-3-text-24"/>
          <p:cNvSpPr/>
          <p:nvPr/>
        </p:nvSpPr>
        <p:spPr>
          <a:xfrm>
            <a:off x="1292275" y="5822305"/>
            <a:ext cx="1089972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4444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All guidance aligned to NICE CG100, NICE CG115, BNF current edition, and UK Draft Guidelines November 2025</a:t>
            </a:r>
            <a:endParaRPr lang="en-US" sz="1500" dirty="0"/>
          </a:p>
        </p:txBody>
      </p:sp>
      <p:sp>
        <p:nvSpPr>
          <p:cNvPr id="26" name="SK-3-text-25"/>
          <p:cNvSpPr/>
          <p:nvPr/>
        </p:nvSpPr>
        <p:spPr>
          <a:xfrm>
            <a:off x="377875" y="6515100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11155263" y="6515100"/>
            <a:ext cx="57328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/ 30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55427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692646"/>
            <a:ext cx="182761" cy="493082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98" y="671959"/>
            <a:ext cx="5461992" cy="488275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271" y="1543050"/>
            <a:ext cx="4523184" cy="1014859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271" y="3003798"/>
            <a:ext cx="4523184" cy="98747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271" y="4430167"/>
            <a:ext cx="4523184" cy="1001167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4267" y="767953"/>
            <a:ext cx="2155690" cy="37713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3419475"/>
            <a:ext cx="5486400" cy="1905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54267" y="3607296"/>
            <a:ext cx="3462486" cy="397669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5984" y="5759946"/>
            <a:ext cx="11655475" cy="604838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19275" y="5952679"/>
            <a:ext cx="19050" cy="30167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5984" y="5836146"/>
            <a:ext cx="438894" cy="452586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61584" y="2893963"/>
            <a:ext cx="377875" cy="349746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1584" y="2475607"/>
            <a:ext cx="390079" cy="349746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49380" y="2071092"/>
            <a:ext cx="390079" cy="34290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49380" y="1686967"/>
            <a:ext cx="402282" cy="329059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61584" y="1254919"/>
            <a:ext cx="365671" cy="356592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06996" y="4622155"/>
            <a:ext cx="353467" cy="50735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72259" y="4011811"/>
            <a:ext cx="316855" cy="363438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33773" y="3216325"/>
            <a:ext cx="499765" cy="486817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72259" y="2571750"/>
            <a:ext cx="316855" cy="370284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82588" y="1741884"/>
            <a:ext cx="463153" cy="521196"/>
          </a:xfrm>
          <a:prstGeom prst="rect">
            <a:avLst/>
          </a:prstGeom>
        </p:spPr>
      </p:pic>
      <p:sp>
        <p:nvSpPr>
          <p:cNvPr id="25" name="SK-4-text-24"/>
          <p:cNvSpPr/>
          <p:nvPr/>
        </p:nvSpPr>
        <p:spPr>
          <a:xfrm>
            <a:off x="243780" y="102840"/>
            <a:ext cx="1194822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withdrawal syndrome (AWS)</a:t>
            </a:r>
            <a:endParaRPr lang="en-US" sz="2850" dirty="0"/>
          </a:p>
        </p:txBody>
      </p:sp>
      <p:sp>
        <p:nvSpPr>
          <p:cNvPr id="26" name="SK-4-text-25"/>
          <p:cNvSpPr/>
          <p:nvPr/>
        </p:nvSpPr>
        <p:spPr>
          <a:xfrm>
            <a:off x="10765482" y="178296"/>
            <a:ext cx="14265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650" dirty="0"/>
          </a:p>
        </p:txBody>
      </p:sp>
      <p:sp>
        <p:nvSpPr>
          <p:cNvPr id="27" name="SK-4-text-26"/>
          <p:cNvSpPr/>
          <p:nvPr/>
        </p:nvSpPr>
        <p:spPr>
          <a:xfrm>
            <a:off x="707082" y="918865"/>
            <a:ext cx="1002792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does withdrawal happen?</a:t>
            </a:r>
            <a:endParaRPr lang="en-US" sz="2400" dirty="0"/>
          </a:p>
        </p:txBody>
      </p:sp>
      <p:sp>
        <p:nvSpPr>
          <p:cNvPr id="28" name="SK-4-text-27"/>
          <p:cNvSpPr/>
          <p:nvPr/>
        </p:nvSpPr>
        <p:spPr>
          <a:xfrm>
            <a:off x="1840855" y="1673275"/>
            <a:ext cx="48825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Chronic alcohol use</a:t>
            </a:r>
            <a:endParaRPr lang="en-US" sz="1650" dirty="0"/>
          </a:p>
        </p:txBody>
      </p:sp>
      <p:sp>
        <p:nvSpPr>
          <p:cNvPr id="29" name="SK-4-text-28"/>
          <p:cNvSpPr/>
          <p:nvPr/>
        </p:nvSpPr>
        <p:spPr>
          <a:xfrm>
            <a:off x="1828800" y="1954411"/>
            <a:ext cx="329178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enhances GABA (inhibitory)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suppresses glutamate (excitatory)</a:t>
            </a:r>
            <a:endParaRPr lang="en-US" sz="1500" dirty="0"/>
          </a:p>
        </p:txBody>
      </p:sp>
      <p:sp>
        <p:nvSpPr>
          <p:cNvPr id="30" name="SK-4-text-29"/>
          <p:cNvSpPr/>
          <p:nvPr/>
        </p:nvSpPr>
        <p:spPr>
          <a:xfrm>
            <a:off x="1840855" y="3127177"/>
            <a:ext cx="31222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Brain adapts</a:t>
            </a:r>
            <a:endParaRPr lang="en-US" sz="1650" dirty="0"/>
          </a:p>
        </p:txBody>
      </p:sp>
      <p:sp>
        <p:nvSpPr>
          <p:cNvPr id="31" name="SK-4-text-30"/>
          <p:cNvSpPr/>
          <p:nvPr/>
        </p:nvSpPr>
        <p:spPr>
          <a:xfrm>
            <a:off x="1828800" y="3415159"/>
            <a:ext cx="3499098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Upregulates glutamate receptors (NMDA)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downregulates GABA receptors</a:t>
            </a:r>
            <a:endParaRPr lang="en-US" sz="1500" dirty="0"/>
          </a:p>
        </p:txBody>
      </p:sp>
      <p:sp>
        <p:nvSpPr>
          <p:cNvPr id="32" name="SK-4-text-31"/>
          <p:cNvSpPr/>
          <p:nvPr/>
        </p:nvSpPr>
        <p:spPr>
          <a:xfrm>
            <a:off x="1828800" y="4553694"/>
            <a:ext cx="38766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removed</a:t>
            </a:r>
            <a:endParaRPr lang="en-US" sz="1650" dirty="0"/>
          </a:p>
        </p:txBody>
      </p:sp>
      <p:sp>
        <p:nvSpPr>
          <p:cNvPr id="33" name="SK-4-text-32"/>
          <p:cNvSpPr/>
          <p:nvPr/>
        </p:nvSpPr>
        <p:spPr>
          <a:xfrm>
            <a:off x="1828800" y="4841677"/>
            <a:ext cx="308446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Unopposed glutamate excitation →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hyperexcitability</a:t>
            </a:r>
            <a:endParaRPr lang="en-US" sz="1500" dirty="0"/>
          </a:p>
        </p:txBody>
      </p:sp>
      <p:sp>
        <p:nvSpPr>
          <p:cNvPr id="34" name="SK-4-text-33"/>
          <p:cNvSpPr/>
          <p:nvPr/>
        </p:nvSpPr>
        <p:spPr>
          <a:xfrm>
            <a:off x="6985992" y="857250"/>
            <a:ext cx="3752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MILD TO MODERATE</a:t>
            </a:r>
            <a:endParaRPr lang="en-US" sz="1500" dirty="0"/>
          </a:p>
        </p:txBody>
      </p:sp>
      <p:sp>
        <p:nvSpPr>
          <p:cNvPr id="35" name="SK-4-text-34"/>
          <p:cNvSpPr/>
          <p:nvPr/>
        </p:nvSpPr>
        <p:spPr>
          <a:xfrm>
            <a:off x="7510165" y="1344067"/>
            <a:ext cx="41281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Sweating, tremor</a:t>
            </a:r>
            <a:endParaRPr lang="en-US" sz="1650" dirty="0"/>
          </a:p>
        </p:txBody>
      </p:sp>
      <p:sp>
        <p:nvSpPr>
          <p:cNvPr id="36" name="SK-4-text-35"/>
          <p:cNvSpPr/>
          <p:nvPr/>
        </p:nvSpPr>
        <p:spPr>
          <a:xfrm>
            <a:off x="7510165" y="1741884"/>
            <a:ext cx="46818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Tachycardia, hypertension</a:t>
            </a:r>
            <a:endParaRPr lang="en-US" sz="1650" dirty="0"/>
          </a:p>
        </p:txBody>
      </p:sp>
      <p:sp>
        <p:nvSpPr>
          <p:cNvPr id="37" name="SK-4-text-36"/>
          <p:cNvSpPr/>
          <p:nvPr/>
        </p:nvSpPr>
        <p:spPr>
          <a:xfrm>
            <a:off x="7510165" y="2139553"/>
            <a:ext cx="468183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Anxiety, agitation, irritability</a:t>
            </a:r>
            <a:endParaRPr lang="en-US" sz="1650" dirty="0"/>
          </a:p>
        </p:txBody>
      </p:sp>
      <p:sp>
        <p:nvSpPr>
          <p:cNvPr id="38" name="SK-4-text-37"/>
          <p:cNvSpPr/>
          <p:nvPr/>
        </p:nvSpPr>
        <p:spPr>
          <a:xfrm>
            <a:off x="7510165" y="2551063"/>
            <a:ext cx="41281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Nausea, vomiting</a:t>
            </a:r>
            <a:endParaRPr lang="en-US" sz="1650" dirty="0"/>
          </a:p>
        </p:txBody>
      </p:sp>
      <p:sp>
        <p:nvSpPr>
          <p:cNvPr id="39" name="SK-4-text-38"/>
          <p:cNvSpPr/>
          <p:nvPr/>
        </p:nvSpPr>
        <p:spPr>
          <a:xfrm>
            <a:off x="7510165" y="2955727"/>
            <a:ext cx="463105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Insomnia, headache</a:t>
            </a:r>
            <a:endParaRPr lang="en-US" sz="1650" dirty="0"/>
          </a:p>
        </p:txBody>
      </p:sp>
      <p:sp>
        <p:nvSpPr>
          <p:cNvPr id="40" name="SK-4-text-39"/>
          <p:cNvSpPr/>
          <p:nvPr/>
        </p:nvSpPr>
        <p:spPr>
          <a:xfrm>
            <a:off x="6973788" y="3703290"/>
            <a:ext cx="521821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— MEDICAL EMERGENCIES</a:t>
            </a:r>
            <a:endParaRPr lang="en-US" sz="1500" dirty="0"/>
          </a:p>
        </p:txBody>
      </p:sp>
      <p:sp>
        <p:nvSpPr>
          <p:cNvPr id="41" name="SK-4-text-40"/>
          <p:cNvSpPr/>
          <p:nvPr/>
        </p:nvSpPr>
        <p:spPr>
          <a:xfrm>
            <a:off x="6876157" y="4155877"/>
            <a:ext cx="53158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Withdrawal seizures ('rum fits')</a:t>
            </a:r>
            <a:endParaRPr lang="en-US" sz="1650" dirty="0"/>
          </a:p>
        </p:txBody>
      </p:sp>
      <p:sp>
        <p:nvSpPr>
          <p:cNvPr id="42" name="SK-4-text-41"/>
          <p:cNvSpPr/>
          <p:nvPr/>
        </p:nvSpPr>
        <p:spPr>
          <a:xfrm>
            <a:off x="6876157" y="4533007"/>
            <a:ext cx="531584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Delirium tremens (DTs) — 5% mortality if untreated</a:t>
            </a:r>
            <a:endParaRPr lang="en-US" sz="1650" dirty="0"/>
          </a:p>
        </p:txBody>
      </p:sp>
      <p:sp>
        <p:nvSpPr>
          <p:cNvPr id="43" name="SK-4-text-42"/>
          <p:cNvSpPr/>
          <p:nvPr/>
        </p:nvSpPr>
        <p:spPr>
          <a:xfrm>
            <a:off x="6876157" y="4923979"/>
            <a:ext cx="531584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Wernicke's encephalopathy</a:t>
            </a:r>
            <a:endParaRPr lang="en-US" sz="1650" dirty="0"/>
          </a:p>
        </p:txBody>
      </p:sp>
      <p:sp>
        <p:nvSpPr>
          <p:cNvPr id="44" name="SK-4-text-43"/>
          <p:cNvSpPr/>
          <p:nvPr/>
        </p:nvSpPr>
        <p:spPr>
          <a:xfrm>
            <a:off x="6876157" y="5294263"/>
            <a:ext cx="53158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Severe depression, suicidal ideation</a:t>
            </a:r>
            <a:endParaRPr lang="en-US" sz="1650" dirty="0"/>
          </a:p>
        </p:txBody>
      </p:sp>
      <p:sp>
        <p:nvSpPr>
          <p:cNvPr id="45" name="SK-4-text-44"/>
          <p:cNvSpPr/>
          <p:nvPr/>
        </p:nvSpPr>
        <p:spPr>
          <a:xfrm>
            <a:off x="804565" y="5911453"/>
            <a:ext cx="11715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</a:t>
            </a:r>
            <a:endParaRPr lang="en-US" sz="2250" dirty="0"/>
          </a:p>
        </p:txBody>
      </p:sp>
      <p:sp>
        <p:nvSpPr>
          <p:cNvPr id="46" name="SK-4-text-45"/>
          <p:cNvSpPr/>
          <p:nvPr/>
        </p:nvSpPr>
        <p:spPr>
          <a:xfrm>
            <a:off x="2048173" y="5952679"/>
            <a:ext cx="1014382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mechanism: chronic alcohol → GABA↓ + NMDA↑ → remove alcohol → unopposed excitation = AWS</a:t>
            </a:r>
            <a:endParaRPr lang="en-US" sz="1650" dirty="0"/>
          </a:p>
        </p:txBody>
      </p:sp>
      <p:sp>
        <p:nvSpPr>
          <p:cNvPr id="47" name="SK-4-text-46"/>
          <p:cNvSpPr/>
          <p:nvPr/>
        </p:nvSpPr>
        <p:spPr>
          <a:xfrm>
            <a:off x="255984" y="6542484"/>
            <a:ext cx="538543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650" dirty="0"/>
          </a:p>
        </p:txBody>
      </p:sp>
      <p:sp>
        <p:nvSpPr>
          <p:cNvPr id="48" name="SK-4-text-47"/>
          <p:cNvSpPr/>
          <p:nvPr/>
        </p:nvSpPr>
        <p:spPr>
          <a:xfrm>
            <a:off x="11314063" y="6542484"/>
            <a:ext cx="87793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/ 30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78296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81402"/>
            <a:ext cx="12192000" cy="876449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61" y="1878955"/>
            <a:ext cx="2145655" cy="1700659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5882" y="1878955"/>
            <a:ext cx="2145655" cy="1618357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8855" y="1878955"/>
            <a:ext cx="2145655" cy="1680121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4180" y="1878955"/>
            <a:ext cx="2244031" cy="1906488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3984" y="1872109"/>
            <a:ext cx="2328564" cy="1876276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5600" y="2091630"/>
            <a:ext cx="243780" cy="20568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85498" y="2077938"/>
            <a:ext cx="231577" cy="226219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2761" y="4148435"/>
            <a:ext cx="11826180" cy="2857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4957" y="4018657"/>
            <a:ext cx="353467" cy="287982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25875" y="4018657"/>
            <a:ext cx="353467" cy="287982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78996" y="4018657"/>
            <a:ext cx="353467" cy="287982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80784" y="4018657"/>
            <a:ext cx="353467" cy="287982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58165" y="4018657"/>
            <a:ext cx="353467" cy="287982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80071" y="5095429"/>
            <a:ext cx="9631561" cy="864096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99592" y="5253186"/>
            <a:ext cx="585192" cy="548580"/>
          </a:xfrm>
          <a:prstGeom prst="rect">
            <a:avLst/>
          </a:prstGeom>
        </p:spPr>
      </p:pic>
      <p:sp>
        <p:nvSpPr>
          <p:cNvPr id="20" name="SK-5-text-19"/>
          <p:cNvSpPr/>
          <p:nvPr/>
        </p:nvSpPr>
        <p:spPr>
          <a:xfrm>
            <a:off x="255984" y="466279"/>
            <a:ext cx="11936016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Timeline of alcohol withdrawal</a:t>
            </a:r>
            <a:endParaRPr lang="en-US" sz="3075" dirty="0"/>
          </a:p>
        </p:txBody>
      </p:sp>
      <p:sp>
        <p:nvSpPr>
          <p:cNvPr id="21" name="SK-5-text-20"/>
          <p:cNvSpPr/>
          <p:nvPr/>
        </p:nvSpPr>
        <p:spPr>
          <a:xfrm>
            <a:off x="255984" y="1083469"/>
            <a:ext cx="11936016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happens — and when — after the last drink</a:t>
            </a:r>
            <a:endParaRPr lang="en-US" sz="1950" dirty="0"/>
          </a:p>
        </p:txBody>
      </p:sp>
      <p:sp>
        <p:nvSpPr>
          <p:cNvPr id="22" name="SK-5-text-21"/>
          <p:cNvSpPr/>
          <p:nvPr/>
        </p:nvSpPr>
        <p:spPr>
          <a:xfrm>
            <a:off x="377875" y="2084784"/>
            <a:ext cx="3752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Minor withdrawal</a:t>
            </a:r>
            <a:endParaRPr lang="en-US" sz="1500" dirty="0"/>
          </a:p>
        </p:txBody>
      </p:sp>
      <p:sp>
        <p:nvSpPr>
          <p:cNvPr id="23" name="SK-5-text-22"/>
          <p:cNvSpPr/>
          <p:nvPr/>
        </p:nvSpPr>
        <p:spPr>
          <a:xfrm>
            <a:off x="341263" y="2599134"/>
            <a:ext cx="33680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Tremor, sweating</a:t>
            </a:r>
            <a:endParaRPr lang="en-US" sz="1200" dirty="0"/>
          </a:p>
        </p:txBody>
      </p:sp>
      <p:sp>
        <p:nvSpPr>
          <p:cNvPr id="24" name="SK-5-text-23"/>
          <p:cNvSpPr/>
          <p:nvPr/>
        </p:nvSpPr>
        <p:spPr>
          <a:xfrm>
            <a:off x="341263" y="2893963"/>
            <a:ext cx="31851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Anxiety, nausea</a:t>
            </a:r>
            <a:endParaRPr lang="en-US" sz="1200" dirty="0"/>
          </a:p>
        </p:txBody>
      </p:sp>
      <p:sp>
        <p:nvSpPr>
          <p:cNvPr id="25" name="SK-5-text-24"/>
          <p:cNvSpPr/>
          <p:nvPr/>
        </p:nvSpPr>
        <p:spPr>
          <a:xfrm>
            <a:off x="341263" y="3188940"/>
            <a:ext cx="42824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Tachycardia, headache</a:t>
            </a:r>
            <a:endParaRPr lang="en-US" sz="1200" dirty="0"/>
          </a:p>
        </p:txBody>
      </p:sp>
      <p:sp>
        <p:nvSpPr>
          <p:cNvPr id="26" name="SK-5-text-25"/>
          <p:cNvSpPr/>
          <p:nvPr/>
        </p:nvSpPr>
        <p:spPr>
          <a:xfrm>
            <a:off x="2682180" y="2084784"/>
            <a:ext cx="5124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Alcoholic hallucinosis</a:t>
            </a:r>
            <a:endParaRPr lang="en-US" sz="1500" dirty="0"/>
          </a:p>
        </p:txBody>
      </p:sp>
      <p:sp>
        <p:nvSpPr>
          <p:cNvPr id="27" name="SK-5-text-26"/>
          <p:cNvSpPr/>
          <p:nvPr/>
        </p:nvSpPr>
        <p:spPr>
          <a:xfrm>
            <a:off x="2694384" y="2585442"/>
            <a:ext cx="148738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Visual, auditory or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tactile hallucinations</a:t>
            </a:r>
            <a:endParaRPr lang="en-US" sz="1200" dirty="0"/>
          </a:p>
        </p:txBody>
      </p:sp>
      <p:sp>
        <p:nvSpPr>
          <p:cNvPr id="28" name="SK-5-text-27"/>
          <p:cNvSpPr/>
          <p:nvPr/>
        </p:nvSpPr>
        <p:spPr>
          <a:xfrm>
            <a:off x="2694384" y="3120330"/>
            <a:ext cx="40995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Consciousness intact</a:t>
            </a:r>
            <a:endParaRPr lang="en-US" sz="1200" dirty="0"/>
          </a:p>
        </p:txBody>
      </p:sp>
      <p:sp>
        <p:nvSpPr>
          <p:cNvPr id="29" name="SK-5-text-28"/>
          <p:cNvSpPr/>
          <p:nvPr/>
        </p:nvSpPr>
        <p:spPr>
          <a:xfrm>
            <a:off x="5059561" y="2084784"/>
            <a:ext cx="443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seizures</a:t>
            </a:r>
            <a:endParaRPr lang="en-US" sz="1500" dirty="0"/>
          </a:p>
        </p:txBody>
      </p:sp>
      <p:sp>
        <p:nvSpPr>
          <p:cNvPr id="30" name="SK-5-text-29"/>
          <p:cNvSpPr/>
          <p:nvPr/>
        </p:nvSpPr>
        <p:spPr>
          <a:xfrm>
            <a:off x="5059561" y="2551063"/>
            <a:ext cx="48310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Generalised tonic-clonic</a:t>
            </a:r>
            <a:endParaRPr lang="en-US" sz="1200" dirty="0"/>
          </a:p>
        </p:txBody>
      </p:sp>
      <p:sp>
        <p:nvSpPr>
          <p:cNvPr id="31" name="SK-5-text-30"/>
          <p:cNvSpPr/>
          <p:nvPr/>
        </p:nvSpPr>
        <p:spPr>
          <a:xfrm>
            <a:off x="5059561" y="2880271"/>
            <a:ext cx="33680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Peak risk window</a:t>
            </a:r>
            <a:endParaRPr lang="en-US" sz="1200" dirty="0"/>
          </a:p>
        </p:txBody>
      </p:sp>
      <p:sp>
        <p:nvSpPr>
          <p:cNvPr id="32" name="SK-5-text-31"/>
          <p:cNvSpPr/>
          <p:nvPr/>
        </p:nvSpPr>
        <p:spPr>
          <a:xfrm>
            <a:off x="5059561" y="3188940"/>
            <a:ext cx="22707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‘Rum fits’</a:t>
            </a:r>
            <a:endParaRPr lang="en-US" sz="1200" dirty="0"/>
          </a:p>
        </p:txBody>
      </p:sp>
      <p:sp>
        <p:nvSpPr>
          <p:cNvPr id="33" name="SK-5-text-32"/>
          <p:cNvSpPr/>
          <p:nvPr/>
        </p:nvSpPr>
        <p:spPr>
          <a:xfrm>
            <a:off x="7510165" y="2084784"/>
            <a:ext cx="3752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Delirium tremens</a:t>
            </a:r>
            <a:endParaRPr lang="en-US" sz="1500" dirty="0"/>
          </a:p>
        </p:txBody>
      </p:sp>
      <p:sp>
        <p:nvSpPr>
          <p:cNvPr id="34" name="SK-5-text-33"/>
          <p:cNvSpPr/>
          <p:nvPr/>
        </p:nvSpPr>
        <p:spPr>
          <a:xfrm>
            <a:off x="7461498" y="2551063"/>
            <a:ext cx="20878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Peak risk</a:t>
            </a:r>
            <a:endParaRPr lang="en-US" sz="1200" dirty="0"/>
          </a:p>
        </p:txBody>
      </p:sp>
      <p:sp>
        <p:nvSpPr>
          <p:cNvPr id="35" name="SK-5-text-34"/>
          <p:cNvSpPr/>
          <p:nvPr/>
        </p:nvSpPr>
        <p:spPr>
          <a:xfrm>
            <a:off x="7461498" y="2832348"/>
            <a:ext cx="40995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Confusion, agitation</a:t>
            </a:r>
            <a:endParaRPr lang="en-US" sz="1200" dirty="0"/>
          </a:p>
        </p:txBody>
      </p:sp>
      <p:sp>
        <p:nvSpPr>
          <p:cNvPr id="36" name="SK-5-text-35"/>
          <p:cNvSpPr/>
          <p:nvPr/>
        </p:nvSpPr>
        <p:spPr>
          <a:xfrm>
            <a:off x="7461498" y="3106638"/>
            <a:ext cx="47305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Hallucinations, hyperthermia</a:t>
            </a:r>
            <a:endParaRPr lang="en-US" sz="1200" dirty="0"/>
          </a:p>
        </p:txBody>
      </p:sp>
      <p:sp>
        <p:nvSpPr>
          <p:cNvPr id="37" name="SK-5-text-36"/>
          <p:cNvSpPr/>
          <p:nvPr/>
        </p:nvSpPr>
        <p:spPr>
          <a:xfrm>
            <a:off x="7461498" y="3401467"/>
            <a:ext cx="47305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5% mortality if untreated</a:t>
            </a:r>
            <a:endParaRPr lang="en-US" sz="1200" dirty="0"/>
          </a:p>
        </p:txBody>
      </p:sp>
      <p:sp>
        <p:nvSpPr>
          <p:cNvPr id="38" name="SK-5-text-37"/>
          <p:cNvSpPr/>
          <p:nvPr/>
        </p:nvSpPr>
        <p:spPr>
          <a:xfrm>
            <a:off x="10021788" y="2084784"/>
            <a:ext cx="21702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risk</a:t>
            </a:r>
            <a:endParaRPr lang="en-US" sz="1500" dirty="0"/>
          </a:p>
        </p:txBody>
      </p:sp>
      <p:sp>
        <p:nvSpPr>
          <p:cNvPr id="39" name="SK-5-text-38"/>
          <p:cNvSpPr/>
          <p:nvPr/>
        </p:nvSpPr>
        <p:spPr>
          <a:xfrm>
            <a:off x="9911953" y="2551063"/>
            <a:ext cx="2280047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DTs may persist 3–5 days</a:t>
            </a:r>
            <a:endParaRPr lang="en-US" sz="1200" dirty="0"/>
          </a:p>
        </p:txBody>
      </p:sp>
      <p:sp>
        <p:nvSpPr>
          <p:cNvPr id="40" name="SK-5-text-39"/>
          <p:cNvSpPr/>
          <p:nvPr/>
        </p:nvSpPr>
        <p:spPr>
          <a:xfrm>
            <a:off x="9911953" y="2866579"/>
            <a:ext cx="18652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Wernicke's encephalopathy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 occur at any point</a:t>
            </a:r>
            <a:endParaRPr lang="en-US" sz="1200" dirty="0"/>
          </a:p>
        </p:txBody>
      </p:sp>
      <p:sp>
        <p:nvSpPr>
          <p:cNvPr id="41" name="SK-5-text-40"/>
          <p:cNvSpPr/>
          <p:nvPr/>
        </p:nvSpPr>
        <p:spPr>
          <a:xfrm>
            <a:off x="9911953" y="3401467"/>
            <a:ext cx="228004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Ongoing vigilance required</a:t>
            </a:r>
            <a:endParaRPr lang="en-US" sz="1200" dirty="0"/>
          </a:p>
        </p:txBody>
      </p:sp>
      <p:sp>
        <p:nvSpPr>
          <p:cNvPr id="42" name="SK-5-text-41"/>
          <p:cNvSpPr/>
          <p:nvPr/>
        </p:nvSpPr>
        <p:spPr>
          <a:xfrm>
            <a:off x="700832" y="4471392"/>
            <a:ext cx="104879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6–12 hours</a:t>
            </a:r>
            <a:endParaRPr lang="en-US" sz="1350" dirty="0"/>
          </a:p>
        </p:txBody>
      </p:sp>
      <p:sp>
        <p:nvSpPr>
          <p:cNvPr id="43" name="SK-5-text-42"/>
          <p:cNvSpPr/>
          <p:nvPr/>
        </p:nvSpPr>
        <p:spPr>
          <a:xfrm>
            <a:off x="3005138" y="4471392"/>
            <a:ext cx="11584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12–24 hours</a:t>
            </a:r>
            <a:endParaRPr lang="en-US" sz="1350" dirty="0"/>
          </a:p>
        </p:txBody>
      </p:sp>
      <p:sp>
        <p:nvSpPr>
          <p:cNvPr id="44" name="SK-5-text-43"/>
          <p:cNvSpPr/>
          <p:nvPr/>
        </p:nvSpPr>
        <p:spPr>
          <a:xfrm>
            <a:off x="5394722" y="4471392"/>
            <a:ext cx="117068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24–48 hours</a:t>
            </a:r>
            <a:endParaRPr lang="en-US" sz="1350" dirty="0"/>
          </a:p>
        </p:txBody>
      </p:sp>
      <p:sp>
        <p:nvSpPr>
          <p:cNvPr id="45" name="SK-5-text-44"/>
          <p:cNvSpPr/>
          <p:nvPr/>
        </p:nvSpPr>
        <p:spPr>
          <a:xfrm>
            <a:off x="7820918" y="4471392"/>
            <a:ext cx="115847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48–72 hours</a:t>
            </a:r>
            <a:endParaRPr lang="en-US" sz="1350" dirty="0"/>
          </a:p>
        </p:txBody>
      </p:sp>
      <p:sp>
        <p:nvSpPr>
          <p:cNvPr id="46" name="SK-5-text-45"/>
          <p:cNvSpPr/>
          <p:nvPr/>
        </p:nvSpPr>
        <p:spPr>
          <a:xfrm>
            <a:off x="10344596" y="4471392"/>
            <a:ext cx="95130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72+ hours</a:t>
            </a:r>
            <a:endParaRPr lang="en-US" sz="1350" dirty="0"/>
          </a:p>
        </p:txBody>
      </p:sp>
      <p:sp>
        <p:nvSpPr>
          <p:cNvPr id="47" name="SK-5-text-46"/>
          <p:cNvSpPr/>
          <p:nvPr/>
        </p:nvSpPr>
        <p:spPr>
          <a:xfrm>
            <a:off x="2267694" y="5273725"/>
            <a:ext cx="992430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teaching point: Seizures and DTs are medical emergencies.</a:t>
            </a:r>
            <a:endParaRPr lang="en-US" sz="1650" dirty="0"/>
          </a:p>
        </p:txBody>
      </p:sp>
      <p:sp>
        <p:nvSpPr>
          <p:cNvPr id="48" name="SK-5-text-47"/>
          <p:cNvSpPr/>
          <p:nvPr/>
        </p:nvSpPr>
        <p:spPr>
          <a:xfrm>
            <a:off x="2291953" y="5554861"/>
            <a:ext cx="990004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 must only be offered to those assessed as LOW risk for these complications.</a:t>
            </a:r>
            <a:endParaRPr lang="en-US" sz="1650" dirty="0"/>
          </a:p>
        </p:txBody>
      </p:sp>
      <p:sp>
        <p:nvSpPr>
          <p:cNvPr id="49" name="SK-5-text-48"/>
          <p:cNvSpPr/>
          <p:nvPr/>
        </p:nvSpPr>
        <p:spPr>
          <a:xfrm>
            <a:off x="255984" y="6521946"/>
            <a:ext cx="39166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0" name="SK-5-text-49"/>
          <p:cNvSpPr/>
          <p:nvPr/>
        </p:nvSpPr>
        <p:spPr>
          <a:xfrm>
            <a:off x="4862959" y="6521946"/>
            <a:ext cx="241696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misuse in primary care</a:t>
            </a:r>
            <a:endParaRPr lang="en-US" sz="1200" dirty="0"/>
          </a:p>
        </p:txBody>
      </p:sp>
      <p:sp>
        <p:nvSpPr>
          <p:cNvPr id="51" name="SK-5-text-50"/>
          <p:cNvSpPr/>
          <p:nvPr/>
        </p:nvSpPr>
        <p:spPr>
          <a:xfrm>
            <a:off x="11371957" y="6521946"/>
            <a:ext cx="5393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/ 30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39911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1302395"/>
            <a:ext cx="2389584" cy="28575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671" y="1611511"/>
            <a:ext cx="3681859" cy="3415159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671" y="1611511"/>
            <a:ext cx="97482" cy="34290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4281488"/>
            <a:ext cx="3182094" cy="9525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4996" y="1625203"/>
            <a:ext cx="3681859" cy="3415159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4996" y="1625203"/>
            <a:ext cx="97482" cy="34290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10980" y="4281488"/>
            <a:ext cx="3182094" cy="9525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4173" y="1666429"/>
            <a:ext cx="3681859" cy="3374082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4173" y="1666429"/>
            <a:ext cx="97482" cy="342900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4400" y="3627090"/>
            <a:ext cx="3145482" cy="522536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00157" y="4281488"/>
            <a:ext cx="3182094" cy="9525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5671" y="5554861"/>
            <a:ext cx="11460361" cy="671959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7561" y="5534025"/>
            <a:ext cx="11240988" cy="14288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659563" y="5500758"/>
            <a:ext cx="80823" cy="80822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18879" y="5335488"/>
            <a:ext cx="146298" cy="370284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39867" y="5335488"/>
            <a:ext cx="146298" cy="370284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77859" y="5335488"/>
            <a:ext cx="146298" cy="507355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02675" y="4409629"/>
            <a:ext cx="329059" cy="301675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58659" y="3703290"/>
            <a:ext cx="231577" cy="233065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41655" y="1776115"/>
            <a:ext cx="511969" cy="322213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474369" y="4402782"/>
            <a:ext cx="341263" cy="308521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486573" y="1735038"/>
            <a:ext cx="560784" cy="452586"/>
          </a:xfrm>
          <a:prstGeom prst="rect">
            <a:avLst/>
          </a:prstGeom>
        </p:spPr>
      </p:pic>
      <p:pic>
        <p:nvPicPr>
          <p:cNvPr id="27" name="SK-6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94879" y="4389090"/>
            <a:ext cx="341263" cy="301675"/>
          </a:xfrm>
          <a:prstGeom prst="rect">
            <a:avLst/>
          </a:prstGeom>
        </p:spPr>
      </p:pic>
      <p:pic>
        <p:nvPicPr>
          <p:cNvPr id="28" name="SK-6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19286" y="1741884"/>
            <a:ext cx="316855" cy="432048"/>
          </a:xfrm>
          <a:prstGeom prst="rect">
            <a:avLst/>
          </a:prstGeom>
        </p:spPr>
      </p:pic>
      <p:sp>
        <p:nvSpPr>
          <p:cNvPr id="29" name="SK-6-text-28"/>
          <p:cNvSpPr/>
          <p:nvPr/>
        </p:nvSpPr>
        <p:spPr>
          <a:xfrm>
            <a:off x="341263" y="473125"/>
            <a:ext cx="443388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COMPLICATIONS OF AWS</a:t>
            </a:r>
            <a:endParaRPr lang="en-US" sz="1425" dirty="0"/>
          </a:p>
        </p:txBody>
      </p:sp>
      <p:sp>
        <p:nvSpPr>
          <p:cNvPr id="30" name="SK-6-text-29"/>
          <p:cNvSpPr/>
          <p:nvPr/>
        </p:nvSpPr>
        <p:spPr>
          <a:xfrm>
            <a:off x="341263" y="809179"/>
            <a:ext cx="1185073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alcohol withdrawal becomes dangerous</a:t>
            </a:r>
            <a:endParaRPr lang="en-US" sz="3150" dirty="0"/>
          </a:p>
        </p:txBody>
      </p:sp>
      <p:sp>
        <p:nvSpPr>
          <p:cNvPr id="31" name="SK-6-text-30"/>
          <p:cNvSpPr/>
          <p:nvPr/>
        </p:nvSpPr>
        <p:spPr>
          <a:xfrm>
            <a:off x="1255663" y="1810494"/>
            <a:ext cx="532638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seizures</a:t>
            </a:r>
            <a:endParaRPr lang="en-US" sz="1800" dirty="0"/>
          </a:p>
        </p:txBody>
      </p:sp>
      <p:sp>
        <p:nvSpPr>
          <p:cNvPr id="32" name="SK-6-text-31"/>
          <p:cNvSpPr/>
          <p:nvPr/>
        </p:nvSpPr>
        <p:spPr>
          <a:xfrm>
            <a:off x="597396" y="2516832"/>
            <a:ext cx="6038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Generalised tonic-clonic</a:t>
            </a:r>
            <a:endParaRPr lang="en-US" sz="1500" dirty="0"/>
          </a:p>
        </p:txBody>
      </p:sp>
      <p:sp>
        <p:nvSpPr>
          <p:cNvPr id="33" name="SK-6-text-32"/>
          <p:cNvSpPr/>
          <p:nvPr/>
        </p:nvSpPr>
        <p:spPr>
          <a:xfrm>
            <a:off x="597396" y="2873425"/>
            <a:ext cx="10077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Peak risk: 24–48 hours after last drink</a:t>
            </a:r>
            <a:endParaRPr lang="en-US" sz="1500" dirty="0"/>
          </a:p>
        </p:txBody>
      </p:sp>
      <p:sp>
        <p:nvSpPr>
          <p:cNvPr id="34" name="SK-6-text-33"/>
          <p:cNvSpPr/>
          <p:nvPr/>
        </p:nvSpPr>
        <p:spPr>
          <a:xfrm>
            <a:off x="609600" y="3236863"/>
            <a:ext cx="312107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Previous seizures = contraindication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community detox</a:t>
            </a:r>
            <a:endParaRPr lang="en-US" sz="1500" dirty="0"/>
          </a:p>
        </p:txBody>
      </p:sp>
      <p:sp>
        <p:nvSpPr>
          <p:cNvPr id="35" name="SK-6-text-34"/>
          <p:cNvSpPr/>
          <p:nvPr/>
        </p:nvSpPr>
        <p:spPr>
          <a:xfrm>
            <a:off x="1084957" y="4395936"/>
            <a:ext cx="2231082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Seizure during detox →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 immediately</a:t>
            </a:r>
            <a:endParaRPr lang="en-US" sz="1650" dirty="0"/>
          </a:p>
        </p:txBody>
      </p:sp>
      <p:sp>
        <p:nvSpPr>
          <p:cNvPr id="36" name="SK-6-text-35"/>
          <p:cNvSpPr/>
          <p:nvPr/>
        </p:nvSpPr>
        <p:spPr>
          <a:xfrm>
            <a:off x="5181600" y="1817340"/>
            <a:ext cx="614934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Delirium tremens (DTs)</a:t>
            </a:r>
            <a:endParaRPr lang="en-US" sz="1800" dirty="0"/>
          </a:p>
        </p:txBody>
      </p:sp>
      <p:sp>
        <p:nvSpPr>
          <p:cNvPr id="37" name="SK-6-text-36"/>
          <p:cNvSpPr/>
          <p:nvPr/>
        </p:nvSpPr>
        <p:spPr>
          <a:xfrm>
            <a:off x="4462165" y="2345382"/>
            <a:ext cx="2535882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Onset: typically 48–72 hours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last drink</a:t>
            </a:r>
            <a:endParaRPr lang="en-US" sz="1500" dirty="0"/>
          </a:p>
        </p:txBody>
      </p:sp>
      <p:sp>
        <p:nvSpPr>
          <p:cNvPr id="38" name="SK-6-text-37"/>
          <p:cNvSpPr/>
          <p:nvPr/>
        </p:nvSpPr>
        <p:spPr>
          <a:xfrm>
            <a:off x="4462165" y="2948880"/>
            <a:ext cx="2986980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Features: confusion, agitation,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visual hallucinations, hyperthermia,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autonomic instability</a:t>
            </a:r>
            <a:endParaRPr lang="en-US" sz="1500" dirty="0"/>
          </a:p>
        </p:txBody>
      </p:sp>
      <p:sp>
        <p:nvSpPr>
          <p:cNvPr id="39" name="SK-6-text-38"/>
          <p:cNvSpPr/>
          <p:nvPr/>
        </p:nvSpPr>
        <p:spPr>
          <a:xfrm>
            <a:off x="4462165" y="3826669"/>
            <a:ext cx="5429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Can persist 3–5 days</a:t>
            </a:r>
            <a:endParaRPr lang="en-US" sz="1500" dirty="0"/>
          </a:p>
        </p:txBody>
      </p:sp>
      <p:sp>
        <p:nvSpPr>
          <p:cNvPr id="40" name="SK-6-text-39"/>
          <p:cNvSpPr/>
          <p:nvPr/>
        </p:nvSpPr>
        <p:spPr>
          <a:xfrm>
            <a:off x="4876800" y="4416475"/>
            <a:ext cx="2535882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5% mortality if untreated –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medical emergency</a:t>
            </a:r>
            <a:endParaRPr lang="en-US" sz="1650" dirty="0"/>
          </a:p>
        </p:txBody>
      </p:sp>
      <p:sp>
        <p:nvSpPr>
          <p:cNvPr id="41" name="SK-6-text-40"/>
          <p:cNvSpPr/>
          <p:nvPr/>
        </p:nvSpPr>
        <p:spPr>
          <a:xfrm>
            <a:off x="8887867" y="1810494"/>
            <a:ext cx="330413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Wernicke’s encephalopathy</a:t>
            </a:r>
            <a:endParaRPr lang="en-US" sz="1800" dirty="0"/>
          </a:p>
        </p:txBody>
      </p:sp>
      <p:sp>
        <p:nvSpPr>
          <p:cNvPr id="42" name="SK-6-text-41"/>
          <p:cNvSpPr/>
          <p:nvPr/>
        </p:nvSpPr>
        <p:spPr>
          <a:xfrm>
            <a:off x="8400157" y="2311003"/>
            <a:ext cx="31308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Classic triad:</a:t>
            </a:r>
            <a:endParaRPr lang="en-US" sz="1425" dirty="0"/>
          </a:p>
        </p:txBody>
      </p:sp>
      <p:sp>
        <p:nvSpPr>
          <p:cNvPr id="43" name="SK-6-text-42"/>
          <p:cNvSpPr/>
          <p:nvPr/>
        </p:nvSpPr>
        <p:spPr>
          <a:xfrm>
            <a:off x="8412212" y="2647057"/>
            <a:ext cx="23050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Ataxia</a:t>
            </a:r>
            <a:endParaRPr lang="en-US" sz="1500" dirty="0"/>
          </a:p>
        </p:txBody>
      </p:sp>
      <p:sp>
        <p:nvSpPr>
          <p:cNvPr id="44" name="SK-6-text-43"/>
          <p:cNvSpPr/>
          <p:nvPr/>
        </p:nvSpPr>
        <p:spPr>
          <a:xfrm>
            <a:off x="8412212" y="2935188"/>
            <a:ext cx="395034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Ophthalmoplegia</a:t>
            </a:r>
            <a:endParaRPr lang="en-US" sz="1500" dirty="0"/>
          </a:p>
        </p:txBody>
      </p:sp>
      <p:sp>
        <p:nvSpPr>
          <p:cNvPr id="45" name="SK-6-text-44"/>
          <p:cNvSpPr/>
          <p:nvPr/>
        </p:nvSpPr>
        <p:spPr>
          <a:xfrm>
            <a:off x="8412212" y="3236863"/>
            <a:ext cx="2990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Confusion</a:t>
            </a:r>
            <a:endParaRPr lang="en-US" sz="1500" dirty="0"/>
          </a:p>
        </p:txBody>
      </p:sp>
      <p:sp>
        <p:nvSpPr>
          <p:cNvPr id="46" name="SK-6-text-45"/>
          <p:cNvSpPr/>
          <p:nvPr/>
        </p:nvSpPr>
        <p:spPr>
          <a:xfrm>
            <a:off x="8814792" y="3703290"/>
            <a:ext cx="2767459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~10% present with all three –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ONE in a drinker = treat immediately</a:t>
            </a:r>
            <a:endParaRPr lang="en-US" sz="1200" dirty="0"/>
          </a:p>
        </p:txBody>
      </p:sp>
      <p:sp>
        <p:nvSpPr>
          <p:cNvPr id="47" name="SK-6-text-46"/>
          <p:cNvSpPr/>
          <p:nvPr/>
        </p:nvSpPr>
        <p:spPr>
          <a:xfrm>
            <a:off x="8668494" y="4423321"/>
            <a:ext cx="236517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Untreated → Korsakoff’s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psychosis (irreversible)</a:t>
            </a:r>
            <a:endParaRPr lang="en-US" sz="1650" dirty="0"/>
          </a:p>
        </p:txBody>
      </p:sp>
      <p:sp>
        <p:nvSpPr>
          <p:cNvPr id="48" name="SK-6-text-47"/>
          <p:cNvSpPr/>
          <p:nvPr/>
        </p:nvSpPr>
        <p:spPr>
          <a:xfrm>
            <a:off x="1633686" y="5698927"/>
            <a:ext cx="1316682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6–24h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Minor withdrawal</a:t>
            </a:r>
            <a:endParaRPr lang="en-US" sz="1350" dirty="0"/>
          </a:p>
        </p:txBody>
      </p:sp>
      <p:sp>
        <p:nvSpPr>
          <p:cNvPr id="49" name="SK-6-text-48"/>
          <p:cNvSpPr/>
          <p:nvPr/>
        </p:nvSpPr>
        <p:spPr>
          <a:xfrm>
            <a:off x="5230267" y="5698927"/>
            <a:ext cx="141416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24–48h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Seizure risk peaks</a:t>
            </a:r>
            <a:endParaRPr lang="en-US" sz="1350" dirty="0"/>
          </a:p>
        </p:txBody>
      </p:sp>
      <p:sp>
        <p:nvSpPr>
          <p:cNvPr id="50" name="SK-6-text-49"/>
          <p:cNvSpPr/>
          <p:nvPr/>
        </p:nvSpPr>
        <p:spPr>
          <a:xfrm>
            <a:off x="9314557" y="5692080"/>
            <a:ext cx="1060698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48–72h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DTs peak risk</a:t>
            </a:r>
            <a:endParaRPr lang="en-US" sz="1350" dirty="0"/>
          </a:p>
        </p:txBody>
      </p:sp>
      <p:sp>
        <p:nvSpPr>
          <p:cNvPr id="51" name="SK-6-text-50"/>
          <p:cNvSpPr/>
          <p:nvPr/>
        </p:nvSpPr>
        <p:spPr>
          <a:xfrm>
            <a:off x="353467" y="6556177"/>
            <a:ext cx="465105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52" name="SK-6-text-51"/>
          <p:cNvSpPr/>
          <p:nvPr/>
        </p:nvSpPr>
        <p:spPr>
          <a:xfrm>
            <a:off x="11338471" y="6556177"/>
            <a:ext cx="85352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/ 30</a:t>
            </a:r>
            <a:endParaRPr lang="en-US" sz="14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974"/>
            <a:ext cx="12192000" cy="102096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80721"/>
            <a:ext cx="12192000" cy="37713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55" y="1364605"/>
            <a:ext cx="5608290" cy="392266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1357759"/>
            <a:ext cx="134094" cy="392950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557" y="1357759"/>
            <a:ext cx="5608290" cy="360045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57" y="1357759"/>
            <a:ext cx="134094" cy="3929509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855" y="5458867"/>
            <a:ext cx="11557992" cy="87094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5" y="5458867"/>
            <a:ext cx="134094" cy="877788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471" y="5616625"/>
            <a:ext cx="572988" cy="555427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20173" y="1584127"/>
            <a:ext cx="377875" cy="335905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471" y="1584127"/>
            <a:ext cx="365671" cy="335905"/>
          </a:xfrm>
          <a:prstGeom prst="rect">
            <a:avLst/>
          </a:prstGeom>
        </p:spPr>
      </p:pic>
      <p:sp>
        <p:nvSpPr>
          <p:cNvPr id="14" name="SK-7-text-13"/>
          <p:cNvSpPr/>
          <p:nvPr/>
        </p:nvSpPr>
        <p:spPr>
          <a:xfrm>
            <a:off x="280392" y="397669"/>
            <a:ext cx="11911608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needs medically assisted withdrawal?</a:t>
            </a:r>
            <a:endParaRPr lang="en-US" sz="3225" dirty="0"/>
          </a:p>
        </p:txBody>
      </p:sp>
      <p:sp>
        <p:nvSpPr>
          <p:cNvPr id="15" name="SK-7-text-14"/>
          <p:cNvSpPr/>
          <p:nvPr/>
        </p:nvSpPr>
        <p:spPr>
          <a:xfrm>
            <a:off x="280392" y="898327"/>
            <a:ext cx="1191160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clinical criteria and SADQ score together – not in isolation</a:t>
            </a:r>
            <a:endParaRPr lang="en-US" sz="1800" dirty="0"/>
          </a:p>
        </p:txBody>
      </p:sp>
      <p:sp>
        <p:nvSpPr>
          <p:cNvPr id="16" name="SK-7-text-15"/>
          <p:cNvSpPr/>
          <p:nvPr/>
        </p:nvSpPr>
        <p:spPr>
          <a:xfrm>
            <a:off x="1109365" y="1611511"/>
            <a:ext cx="1108263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Medically assisted withdrawal IS needed</a:t>
            </a:r>
            <a:endParaRPr lang="en-US" sz="1950" dirty="0"/>
          </a:p>
        </p:txBody>
      </p:sp>
      <p:sp>
        <p:nvSpPr>
          <p:cNvPr id="17" name="SK-7-text-16"/>
          <p:cNvSpPr/>
          <p:nvPr/>
        </p:nvSpPr>
        <p:spPr>
          <a:xfrm>
            <a:off x="694879" y="2084784"/>
            <a:ext cx="4425553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Physically dependent on alcohol – withdrawal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when stopping or cutting down</a:t>
            </a:r>
            <a:endParaRPr lang="en-US" sz="1650" dirty="0"/>
          </a:p>
        </p:txBody>
      </p:sp>
      <p:sp>
        <p:nvSpPr>
          <p:cNvPr id="18" name="SK-7-text-17"/>
          <p:cNvSpPr/>
          <p:nvPr/>
        </p:nvSpPr>
        <p:spPr>
          <a:xfrm>
            <a:off x="694879" y="2708821"/>
            <a:ext cx="4510980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Drinking &gt;15 units/day (men) or &gt;10 units/day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(women) regularly</a:t>
            </a:r>
            <a:endParaRPr lang="en-US" sz="1650" dirty="0"/>
          </a:p>
        </p:txBody>
      </p:sp>
      <p:sp>
        <p:nvSpPr>
          <p:cNvPr id="19" name="SK-7-text-18"/>
          <p:cNvSpPr/>
          <p:nvPr/>
        </p:nvSpPr>
        <p:spPr>
          <a:xfrm>
            <a:off x="694879" y="3319165"/>
            <a:ext cx="47148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SADQ score ≥ 10</a:t>
            </a:r>
            <a:endParaRPr lang="en-US" sz="1650" dirty="0"/>
          </a:p>
        </p:txBody>
      </p:sp>
      <p:sp>
        <p:nvSpPr>
          <p:cNvPr id="20" name="SK-7-text-19"/>
          <p:cNvSpPr/>
          <p:nvPr/>
        </p:nvSpPr>
        <p:spPr>
          <a:xfrm>
            <a:off x="694879" y="3648373"/>
            <a:ext cx="4437757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History of withdrawal symptoms on waking –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sweating, tremor, anxiety</a:t>
            </a:r>
            <a:endParaRPr lang="en-US" sz="1650" dirty="0"/>
          </a:p>
        </p:txBody>
      </p:sp>
      <p:sp>
        <p:nvSpPr>
          <p:cNvPr id="21" name="SK-7-text-20"/>
          <p:cNvSpPr/>
          <p:nvPr/>
        </p:nvSpPr>
        <p:spPr>
          <a:xfrm>
            <a:off x="694879" y="4245025"/>
            <a:ext cx="4303663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Drinks in the morning to prevent withdrawal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("eye opener")</a:t>
            </a:r>
            <a:endParaRPr lang="en-US" sz="1650" dirty="0"/>
          </a:p>
        </p:txBody>
      </p:sp>
      <p:sp>
        <p:nvSpPr>
          <p:cNvPr id="22" name="SK-7-text-21"/>
          <p:cNvSpPr/>
          <p:nvPr/>
        </p:nvSpPr>
        <p:spPr>
          <a:xfrm>
            <a:off x="694879" y="4841677"/>
            <a:ext cx="1149712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Previous withdrawal seizures or delirium tremens</a:t>
            </a:r>
            <a:endParaRPr lang="en-US" sz="1650" dirty="0"/>
          </a:p>
        </p:txBody>
      </p:sp>
      <p:sp>
        <p:nvSpPr>
          <p:cNvPr id="23" name="SK-7-text-22"/>
          <p:cNvSpPr/>
          <p:nvPr/>
        </p:nvSpPr>
        <p:spPr>
          <a:xfrm>
            <a:off x="7095679" y="1618357"/>
            <a:ext cx="5096321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E8B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MAW is NOT required</a:t>
            </a:r>
            <a:endParaRPr lang="en-US" sz="1950" dirty="0"/>
          </a:p>
        </p:txBody>
      </p:sp>
      <p:sp>
        <p:nvSpPr>
          <p:cNvPr id="24" name="SK-7-text-23"/>
          <p:cNvSpPr/>
          <p:nvPr/>
        </p:nvSpPr>
        <p:spPr>
          <a:xfrm>
            <a:off x="6644580" y="2132707"/>
            <a:ext cx="4486573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Drinking &lt;15 units/day (men) or &lt;10 units/day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(women)</a:t>
            </a:r>
            <a:endParaRPr lang="en-US" sz="1650" dirty="0"/>
          </a:p>
        </p:txBody>
      </p:sp>
      <p:sp>
        <p:nvSpPr>
          <p:cNvPr id="25" name="SK-7-text-24"/>
          <p:cNvSpPr/>
          <p:nvPr/>
        </p:nvSpPr>
        <p:spPr>
          <a:xfrm>
            <a:off x="6644580" y="2791123"/>
            <a:ext cx="4206180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withdrawal symptoms between drinking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episodes</a:t>
            </a:r>
            <a:endParaRPr lang="en-US" sz="1650" dirty="0"/>
          </a:p>
        </p:txBody>
      </p:sp>
      <p:sp>
        <p:nvSpPr>
          <p:cNvPr id="26" name="SK-7-text-25"/>
          <p:cNvSpPr/>
          <p:nvPr/>
        </p:nvSpPr>
        <p:spPr>
          <a:xfrm>
            <a:off x="6644580" y="3449538"/>
            <a:ext cx="55474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history of seizures or delirium tremens</a:t>
            </a:r>
            <a:endParaRPr lang="en-US" sz="1650" dirty="0"/>
          </a:p>
        </p:txBody>
      </p:sp>
      <p:sp>
        <p:nvSpPr>
          <p:cNvPr id="27" name="SK-7-text-26"/>
          <p:cNvSpPr/>
          <p:nvPr/>
        </p:nvSpPr>
        <p:spPr>
          <a:xfrm>
            <a:off x="6668988" y="3833515"/>
            <a:ext cx="47148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SADQ score &lt; 10</a:t>
            </a:r>
            <a:endParaRPr lang="en-US" sz="1650" dirty="0"/>
          </a:p>
        </p:txBody>
      </p:sp>
      <p:sp>
        <p:nvSpPr>
          <p:cNvPr id="28" name="SK-7-text-27"/>
          <p:cNvSpPr/>
          <p:nvPr/>
        </p:nvSpPr>
        <p:spPr>
          <a:xfrm>
            <a:off x="6668988" y="4210794"/>
            <a:ext cx="3828157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Occasional or binge pattern – not daily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dependent drinking</a:t>
            </a:r>
            <a:endParaRPr lang="en-US" sz="1650" dirty="0"/>
          </a:p>
        </p:txBody>
      </p:sp>
      <p:sp>
        <p:nvSpPr>
          <p:cNvPr id="29" name="SK-7-text-28"/>
          <p:cNvSpPr/>
          <p:nvPr/>
        </p:nvSpPr>
        <p:spPr>
          <a:xfrm>
            <a:off x="1341090" y="5616625"/>
            <a:ext cx="1085091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principle: MAW is about physical dependence – not simply how much someone drinks.</a:t>
            </a:r>
            <a:endParaRPr lang="en-US" sz="1800" dirty="0"/>
          </a:p>
        </p:txBody>
      </p:sp>
      <p:sp>
        <p:nvSpPr>
          <p:cNvPr id="30" name="SK-7-text-29"/>
          <p:cNvSpPr/>
          <p:nvPr/>
        </p:nvSpPr>
        <p:spPr>
          <a:xfrm>
            <a:off x="1341090" y="5911453"/>
            <a:ext cx="1085091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assess withdrawal history, morning drinking, and SADQ score alongside unit consumption.</a:t>
            </a:r>
            <a:endParaRPr lang="en-US" sz="1800" dirty="0"/>
          </a:p>
        </p:txBody>
      </p:sp>
      <p:sp>
        <p:nvSpPr>
          <p:cNvPr id="31" name="SK-7-text-30"/>
          <p:cNvSpPr/>
          <p:nvPr/>
        </p:nvSpPr>
        <p:spPr>
          <a:xfrm>
            <a:off x="292596" y="6576715"/>
            <a:ext cx="465105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32" name="SK-7-text-31"/>
          <p:cNvSpPr/>
          <p:nvPr/>
        </p:nvSpPr>
        <p:spPr>
          <a:xfrm>
            <a:off x="11326267" y="6563023"/>
            <a:ext cx="8657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/ 30</a:t>
            </a:r>
            <a:endParaRPr lang="en-US" sz="14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4455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3976"/>
            <a:ext cx="12192000" cy="52387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371600"/>
            <a:ext cx="5852071" cy="44577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1371600"/>
            <a:ext cx="97482" cy="4251871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8596" y="1370856"/>
            <a:ext cx="5461992" cy="4143524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8596" y="1370856"/>
            <a:ext cx="5461992" cy="371624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4649688"/>
            <a:ext cx="5437584" cy="905173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5808018"/>
            <a:ext cx="11509177" cy="522536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988" y="3031182"/>
            <a:ext cx="1407765" cy="35242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0754" y="3031182"/>
            <a:ext cx="2244030" cy="3524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24784" y="3031182"/>
            <a:ext cx="1785789" cy="352425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2988" y="3383607"/>
            <a:ext cx="5437584" cy="677912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988" y="3383607"/>
            <a:ext cx="1407765" cy="677912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80754" y="3383607"/>
            <a:ext cx="2244030" cy="677912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24784" y="3383607"/>
            <a:ext cx="1785789" cy="677912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2988" y="4061520"/>
            <a:ext cx="5437584" cy="677912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988" y="4061520"/>
            <a:ext cx="1407765" cy="677912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80754" y="4061520"/>
            <a:ext cx="2244030" cy="677912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24784" y="4061520"/>
            <a:ext cx="1785789" cy="677912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2988" y="4739432"/>
            <a:ext cx="5437584" cy="678210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2988" y="4739432"/>
            <a:ext cx="1407765" cy="678210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80754" y="4739432"/>
            <a:ext cx="2244030" cy="678210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224784" y="4739432"/>
            <a:ext cx="1785789" cy="678210"/>
          </a:xfrm>
          <a:prstGeom prst="rect">
            <a:avLst/>
          </a:prstGeom>
        </p:spPr>
      </p:pic>
      <p:pic>
        <p:nvPicPr>
          <p:cNvPr id="26" name="SK-8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94879" y="5884069"/>
            <a:ext cx="402282" cy="370284"/>
          </a:xfrm>
          <a:prstGeom prst="rect">
            <a:avLst/>
          </a:prstGeom>
        </p:spPr>
      </p:pic>
      <p:pic>
        <p:nvPicPr>
          <p:cNvPr id="27" name="SK-8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607969" y="4855369"/>
            <a:ext cx="536377" cy="500509"/>
          </a:xfrm>
          <a:prstGeom prst="rect">
            <a:avLst/>
          </a:prstGeom>
        </p:spPr>
      </p:pic>
      <p:sp>
        <p:nvSpPr>
          <p:cNvPr id="28" name="SK-8-text-27"/>
          <p:cNvSpPr/>
          <p:nvPr/>
        </p:nvSpPr>
        <p:spPr>
          <a:xfrm>
            <a:off x="530126" y="3031182"/>
            <a:ext cx="1341090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SADQ Score</a:t>
            </a:r>
            <a:endParaRPr lang="en-US" sz="1350" dirty="0"/>
          </a:p>
        </p:txBody>
      </p:sp>
      <p:sp>
        <p:nvSpPr>
          <p:cNvPr id="29" name="SK-8-text-28"/>
          <p:cNvSpPr/>
          <p:nvPr/>
        </p:nvSpPr>
        <p:spPr>
          <a:xfrm>
            <a:off x="1937891" y="3031182"/>
            <a:ext cx="2177355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Dependence Level</a:t>
            </a:r>
            <a:endParaRPr lang="en-US" sz="1350" dirty="0"/>
          </a:p>
        </p:txBody>
      </p:sp>
      <p:sp>
        <p:nvSpPr>
          <p:cNvPr id="30" name="SK-8-text-29"/>
          <p:cNvSpPr/>
          <p:nvPr/>
        </p:nvSpPr>
        <p:spPr>
          <a:xfrm>
            <a:off x="4181921" y="3031182"/>
            <a:ext cx="1719114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Detox Route</a:t>
            </a:r>
            <a:endParaRPr lang="en-US" sz="1350" dirty="0"/>
          </a:p>
        </p:txBody>
      </p:sp>
      <p:sp>
        <p:nvSpPr>
          <p:cNvPr id="31" name="SK-8-text-30"/>
          <p:cNvSpPr/>
          <p:nvPr/>
        </p:nvSpPr>
        <p:spPr>
          <a:xfrm>
            <a:off x="530126" y="3383607"/>
            <a:ext cx="1341090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&lt; 10</a:t>
            </a:r>
            <a:endParaRPr lang="en-US" sz="1350" dirty="0"/>
          </a:p>
        </p:txBody>
      </p:sp>
      <p:sp>
        <p:nvSpPr>
          <p:cNvPr id="32" name="SK-8-text-31"/>
          <p:cNvSpPr/>
          <p:nvPr/>
        </p:nvSpPr>
        <p:spPr>
          <a:xfrm>
            <a:off x="1937891" y="3383607"/>
            <a:ext cx="2177355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Mild / no dependence</a:t>
            </a:r>
            <a:endParaRPr lang="en-US" sz="1350" dirty="0"/>
          </a:p>
        </p:txBody>
      </p:sp>
      <p:sp>
        <p:nvSpPr>
          <p:cNvPr id="33" name="SK-8-text-32"/>
          <p:cNvSpPr/>
          <p:nvPr/>
        </p:nvSpPr>
        <p:spPr>
          <a:xfrm>
            <a:off x="4181921" y="3383607"/>
            <a:ext cx="1719114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No MAW needed</a:t>
            </a:r>
            <a:endParaRPr lang="en-US" sz="1350" dirty="0"/>
          </a:p>
        </p:txBody>
      </p:sp>
      <p:sp>
        <p:nvSpPr>
          <p:cNvPr id="34" name="SK-8-text-33"/>
          <p:cNvSpPr/>
          <p:nvPr/>
        </p:nvSpPr>
        <p:spPr>
          <a:xfrm>
            <a:off x="530126" y="4061520"/>
            <a:ext cx="1341090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10 – 30</a:t>
            </a:r>
            <a:endParaRPr lang="en-US" sz="1350" dirty="0"/>
          </a:p>
        </p:txBody>
      </p:sp>
      <p:sp>
        <p:nvSpPr>
          <p:cNvPr id="35" name="SK-8-text-34"/>
          <p:cNvSpPr/>
          <p:nvPr/>
        </p:nvSpPr>
        <p:spPr>
          <a:xfrm>
            <a:off x="1937891" y="4061520"/>
            <a:ext cx="2177355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Moderate dependence</a:t>
            </a:r>
            <a:endParaRPr lang="en-US" sz="1350" dirty="0"/>
          </a:p>
        </p:txBody>
      </p:sp>
      <p:sp>
        <p:nvSpPr>
          <p:cNvPr id="36" name="SK-8-text-35"/>
          <p:cNvSpPr/>
          <p:nvPr/>
        </p:nvSpPr>
        <p:spPr>
          <a:xfrm>
            <a:off x="4181921" y="4061520"/>
            <a:ext cx="1719114" cy="677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Community detox</a:t>
            </a:r>
            <a:endParaRPr lang="en-US" sz="1350" dirty="0"/>
          </a:p>
        </p:txBody>
      </p:sp>
      <p:sp>
        <p:nvSpPr>
          <p:cNvPr id="37" name="SK-8-text-36"/>
          <p:cNvSpPr/>
          <p:nvPr/>
        </p:nvSpPr>
        <p:spPr>
          <a:xfrm>
            <a:off x="530126" y="4739432"/>
            <a:ext cx="1341090" cy="6782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E2E2E"/>
                </a:solidFill>
              </a:rPr>
              <a:t>&gt; 30</a:t>
            </a:r>
            <a:endParaRPr lang="en-US" sz="1350" dirty="0"/>
          </a:p>
        </p:txBody>
      </p:sp>
      <p:sp>
        <p:nvSpPr>
          <p:cNvPr id="38" name="SK-8-text-37"/>
          <p:cNvSpPr/>
          <p:nvPr/>
        </p:nvSpPr>
        <p:spPr>
          <a:xfrm>
            <a:off x="1937891" y="4739432"/>
            <a:ext cx="2177355" cy="6782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Severe dependence</a:t>
            </a:r>
            <a:endParaRPr lang="en-US" sz="1350" dirty="0"/>
          </a:p>
        </p:txBody>
      </p:sp>
      <p:sp>
        <p:nvSpPr>
          <p:cNvPr id="39" name="SK-8-text-38"/>
          <p:cNvSpPr/>
          <p:nvPr/>
        </p:nvSpPr>
        <p:spPr>
          <a:xfrm>
            <a:off x="4181921" y="4739432"/>
            <a:ext cx="1719114" cy="6782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2E2E"/>
                </a:solidFill>
              </a:rPr>
              <a:t>Inpatient detox</a:t>
            </a:r>
            <a:endParaRPr lang="en-US" sz="1350" dirty="0"/>
          </a:p>
        </p:txBody>
      </p:sp>
      <p:sp>
        <p:nvSpPr>
          <p:cNvPr id="40" name="SK-8-text-39"/>
          <p:cNvSpPr/>
          <p:nvPr/>
        </p:nvSpPr>
        <p:spPr>
          <a:xfrm>
            <a:off x="292596" y="445740"/>
            <a:ext cx="1189940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Assessing severity before detox</a:t>
            </a:r>
            <a:endParaRPr lang="en-US" sz="2850" dirty="0"/>
          </a:p>
        </p:txBody>
      </p:sp>
      <p:sp>
        <p:nvSpPr>
          <p:cNvPr id="41" name="SK-8-text-40"/>
          <p:cNvSpPr/>
          <p:nvPr/>
        </p:nvSpPr>
        <p:spPr>
          <a:xfrm>
            <a:off x="292596" y="925711"/>
            <a:ext cx="1189940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7B8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SADQ score and clinical indicators guide the detox pathway</a:t>
            </a:r>
            <a:endParaRPr lang="en-US" sz="1650" dirty="0"/>
          </a:p>
        </p:txBody>
      </p:sp>
      <p:sp>
        <p:nvSpPr>
          <p:cNvPr id="42" name="SK-8-text-41"/>
          <p:cNvSpPr/>
          <p:nvPr/>
        </p:nvSpPr>
        <p:spPr>
          <a:xfrm>
            <a:off x="548580" y="1577280"/>
            <a:ext cx="11643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96D1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Severity of Alcohol Dependence Questionnaire (SADQ)</a:t>
            </a:r>
            <a:endParaRPr lang="en-US" sz="1500" dirty="0"/>
          </a:p>
        </p:txBody>
      </p:sp>
      <p:sp>
        <p:nvSpPr>
          <p:cNvPr id="43" name="SK-8-text-42"/>
          <p:cNvSpPr/>
          <p:nvPr/>
        </p:nvSpPr>
        <p:spPr>
          <a:xfrm>
            <a:off x="548580" y="2043559"/>
            <a:ext cx="4949875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validated 20-item self-report questionnaire measuring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physical, affective and withdrawal symptoms over the past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month.</a:t>
            </a:r>
            <a:endParaRPr lang="en-US" sz="1350" dirty="0"/>
          </a:p>
        </p:txBody>
      </p:sp>
      <p:sp>
        <p:nvSpPr>
          <p:cNvPr id="44" name="SK-8-text-43"/>
          <p:cNvSpPr/>
          <p:nvPr/>
        </p:nvSpPr>
        <p:spPr>
          <a:xfrm>
            <a:off x="7180957" y="1446907"/>
            <a:ext cx="50110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Clinical indicators to assess alongside SADQ</a:t>
            </a:r>
            <a:endParaRPr lang="en-US" sz="1350" dirty="0"/>
          </a:p>
        </p:txBody>
      </p:sp>
      <p:sp>
        <p:nvSpPr>
          <p:cNvPr id="45" name="SK-8-text-44"/>
          <p:cNvSpPr/>
          <p:nvPr/>
        </p:nvSpPr>
        <p:spPr>
          <a:xfrm>
            <a:off x="6534894" y="1851571"/>
            <a:ext cx="565710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Morning drinking to prevent withdrawal symptoms</a:t>
            </a:r>
            <a:endParaRPr lang="en-US" sz="1650" dirty="0"/>
          </a:p>
        </p:txBody>
      </p:sp>
      <p:sp>
        <p:nvSpPr>
          <p:cNvPr id="46" name="SK-8-text-45"/>
          <p:cNvSpPr/>
          <p:nvPr/>
        </p:nvSpPr>
        <p:spPr>
          <a:xfrm>
            <a:off x="6534894" y="2269927"/>
            <a:ext cx="5657106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Sweating, tremor or anxiety on waking</a:t>
            </a:r>
            <a:endParaRPr lang="en-US" sz="1650" dirty="0"/>
          </a:p>
        </p:txBody>
      </p:sp>
      <p:sp>
        <p:nvSpPr>
          <p:cNvPr id="47" name="SK-8-text-46"/>
          <p:cNvSpPr/>
          <p:nvPr/>
        </p:nvSpPr>
        <p:spPr>
          <a:xfrm>
            <a:off x="6534894" y="2681436"/>
            <a:ext cx="5657106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History of previous withdrawal seizures or DTs</a:t>
            </a:r>
            <a:endParaRPr lang="en-US" sz="1650" dirty="0"/>
          </a:p>
        </p:txBody>
      </p:sp>
      <p:sp>
        <p:nvSpPr>
          <p:cNvPr id="48" name="SK-8-text-47"/>
          <p:cNvSpPr/>
          <p:nvPr/>
        </p:nvSpPr>
        <p:spPr>
          <a:xfrm>
            <a:off x="6534894" y="3140869"/>
            <a:ext cx="4888855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Drinking &gt; 15 units/day (men) or &gt; 10 units/day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(women) regularly</a:t>
            </a:r>
            <a:endParaRPr lang="en-US" sz="1425" dirty="0"/>
          </a:p>
        </p:txBody>
      </p:sp>
      <p:sp>
        <p:nvSpPr>
          <p:cNvPr id="49" name="SK-8-text-48"/>
          <p:cNvSpPr/>
          <p:nvPr/>
        </p:nvSpPr>
        <p:spPr>
          <a:xfrm>
            <a:off x="6534894" y="3792438"/>
            <a:ext cx="5657106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Drinks in the morning before eating</a:t>
            </a:r>
            <a:endParaRPr lang="en-US" sz="1650" dirty="0"/>
          </a:p>
        </p:txBody>
      </p:sp>
      <p:sp>
        <p:nvSpPr>
          <p:cNvPr id="50" name="SK-8-text-49"/>
          <p:cNvSpPr/>
          <p:nvPr/>
        </p:nvSpPr>
        <p:spPr>
          <a:xfrm>
            <a:off x="6534894" y="4224486"/>
            <a:ext cx="5657106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Reporting they "need" alcohol to feel normal</a:t>
            </a:r>
            <a:endParaRPr lang="en-US" sz="1650" dirty="0"/>
          </a:p>
        </p:txBody>
      </p:sp>
      <p:sp>
        <p:nvSpPr>
          <p:cNvPr id="51" name="SK-8-text-50"/>
          <p:cNvSpPr/>
          <p:nvPr/>
        </p:nvSpPr>
        <p:spPr>
          <a:xfrm>
            <a:off x="7290792" y="4766221"/>
            <a:ext cx="4303663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Pitfall: SADQ alone is not sufficient — always take a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full clinical history including seizure history, co-morbidities</a:t>
            </a:r>
            <a:endParaRPr lang="en-US" sz="1425" dirty="0"/>
          </a:p>
        </p:txBody>
      </p:sp>
      <p:sp>
        <p:nvSpPr>
          <p:cNvPr id="52" name="SK-8-text-51"/>
          <p:cNvSpPr/>
          <p:nvPr/>
        </p:nvSpPr>
        <p:spPr>
          <a:xfrm>
            <a:off x="1243459" y="5952679"/>
            <a:ext cx="1094854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rule: SADQ &gt; 30 = inpatient detox. No exceptions. Do not attempt community detox in severe dependence.</a:t>
            </a:r>
            <a:endParaRPr lang="en-US" sz="1500" dirty="0"/>
          </a:p>
        </p:txBody>
      </p:sp>
      <p:sp>
        <p:nvSpPr>
          <p:cNvPr id="53" name="SK-8-text-52"/>
          <p:cNvSpPr/>
          <p:nvPr/>
        </p:nvSpPr>
        <p:spPr>
          <a:xfrm>
            <a:off x="316855" y="6583561"/>
            <a:ext cx="40995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www.bradfordsvts.co.uk</a:t>
            </a:r>
            <a:endParaRPr lang="en-US" sz="1200" dirty="0"/>
          </a:p>
        </p:txBody>
      </p:sp>
      <p:sp>
        <p:nvSpPr>
          <p:cNvPr id="54" name="SK-8-text-53"/>
          <p:cNvSpPr/>
          <p:nvPr/>
        </p:nvSpPr>
        <p:spPr>
          <a:xfrm>
            <a:off x="3791694" y="6576715"/>
            <a:ext cx="840030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Teaching Deck — Alcohol Misuse in Primary Care</a:t>
            </a:r>
            <a:endParaRPr lang="en-US" sz="1200" dirty="0"/>
          </a:p>
        </p:txBody>
      </p:sp>
      <p:sp>
        <p:nvSpPr>
          <p:cNvPr id="55" name="SK-8-text-54"/>
          <p:cNvSpPr/>
          <p:nvPr/>
        </p:nvSpPr>
        <p:spPr>
          <a:xfrm>
            <a:off x="11314063" y="6576715"/>
            <a:ext cx="87793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 / 30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052"/>
            <a:ext cx="12192000" cy="8632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1188393"/>
            <a:ext cx="11460361" cy="95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671" y="1426369"/>
            <a:ext cx="5632698" cy="479971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671" y="1995636"/>
            <a:ext cx="146298" cy="3339703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1975098"/>
            <a:ext cx="5486400" cy="3161407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5373" y="1426369"/>
            <a:ext cx="5510659" cy="479971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5373" y="1995636"/>
            <a:ext cx="146298" cy="3339703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1671" y="1975098"/>
            <a:ext cx="5364361" cy="3312319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5671" y="5479405"/>
            <a:ext cx="146298" cy="78864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969" y="5479405"/>
            <a:ext cx="11314063" cy="761107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063" y="5596086"/>
            <a:ext cx="536377" cy="507355"/>
          </a:xfrm>
          <a:prstGeom prst="rect">
            <a:avLst/>
          </a:prstGeom>
        </p:spPr>
      </p:pic>
      <p:sp>
        <p:nvSpPr>
          <p:cNvPr id="15" name="SK-9-text-14"/>
          <p:cNvSpPr/>
          <p:nvPr/>
        </p:nvSpPr>
        <p:spPr>
          <a:xfrm>
            <a:off x="341263" y="370284"/>
            <a:ext cx="334803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</a:t>
            </a:r>
            <a:endParaRPr lang="en-US" sz="1425" dirty="0"/>
          </a:p>
        </p:txBody>
      </p:sp>
      <p:sp>
        <p:nvSpPr>
          <p:cNvPr id="16" name="SK-9-text-15"/>
          <p:cNvSpPr/>
          <p:nvPr/>
        </p:nvSpPr>
        <p:spPr>
          <a:xfrm>
            <a:off x="341263" y="671959"/>
            <a:ext cx="1185073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 — eligibility criteria and contraindications</a:t>
            </a:r>
            <a:endParaRPr lang="en-US" sz="3000" dirty="0"/>
          </a:p>
        </p:txBody>
      </p:sp>
      <p:sp>
        <p:nvSpPr>
          <p:cNvPr id="17" name="SK-9-text-16"/>
          <p:cNvSpPr/>
          <p:nvPr/>
        </p:nvSpPr>
        <p:spPr>
          <a:xfrm>
            <a:off x="1353294" y="1529209"/>
            <a:ext cx="903922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Suitable for community detox</a:t>
            </a:r>
            <a:endParaRPr lang="en-US" sz="1950" dirty="0"/>
          </a:p>
        </p:txBody>
      </p:sp>
      <p:sp>
        <p:nvSpPr>
          <p:cNvPr id="18" name="SK-9-text-17"/>
          <p:cNvSpPr/>
          <p:nvPr/>
        </p:nvSpPr>
        <p:spPr>
          <a:xfrm>
            <a:off x="646063" y="2105323"/>
            <a:ext cx="93916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score 10–30 (moderate dependence)</a:t>
            </a:r>
            <a:endParaRPr lang="en-US" sz="1500" dirty="0"/>
          </a:p>
        </p:txBody>
      </p:sp>
      <p:sp>
        <p:nvSpPr>
          <p:cNvPr id="19" name="SK-9-text-18"/>
          <p:cNvSpPr/>
          <p:nvPr/>
        </p:nvSpPr>
        <p:spPr>
          <a:xfrm>
            <a:off x="646063" y="2482453"/>
            <a:ext cx="6191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Drinking 15–30 units/day</a:t>
            </a:r>
            <a:endParaRPr lang="en-US" sz="1500" dirty="0"/>
          </a:p>
        </p:txBody>
      </p:sp>
      <p:sp>
        <p:nvSpPr>
          <p:cNvPr id="20" name="SK-9-text-19"/>
          <p:cNvSpPr/>
          <p:nvPr/>
        </p:nvSpPr>
        <p:spPr>
          <a:xfrm>
            <a:off x="646063" y="2873425"/>
            <a:ext cx="1154593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history of withdrawal seizures or delirium tremens</a:t>
            </a:r>
            <a:endParaRPr lang="en-US" sz="1500" dirty="0"/>
          </a:p>
        </p:txBody>
      </p:sp>
      <p:sp>
        <p:nvSpPr>
          <p:cNvPr id="21" name="SK-9-text-20"/>
          <p:cNvSpPr/>
          <p:nvPr/>
        </p:nvSpPr>
        <p:spPr>
          <a:xfrm>
            <a:off x="646063" y="3250555"/>
            <a:ext cx="85534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significant physical comorbidities</a:t>
            </a:r>
            <a:endParaRPr lang="en-US" sz="1500" dirty="0"/>
          </a:p>
        </p:txBody>
      </p:sp>
      <p:sp>
        <p:nvSpPr>
          <p:cNvPr id="22" name="SK-9-text-21"/>
          <p:cNvSpPr/>
          <p:nvPr/>
        </p:nvSpPr>
        <p:spPr>
          <a:xfrm>
            <a:off x="646063" y="3627834"/>
            <a:ext cx="1154593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significant psychiatric comorbidity or suicide risk</a:t>
            </a:r>
            <a:endParaRPr lang="en-US" sz="1500" dirty="0"/>
          </a:p>
        </p:txBody>
      </p:sp>
      <p:sp>
        <p:nvSpPr>
          <p:cNvPr id="23" name="SK-9-text-22"/>
          <p:cNvSpPr/>
          <p:nvPr/>
        </p:nvSpPr>
        <p:spPr>
          <a:xfrm>
            <a:off x="646063" y="3998119"/>
            <a:ext cx="1154593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concurrent benzodiazepine or CNS depressant misuse</a:t>
            </a:r>
            <a:endParaRPr lang="en-US" sz="1500" dirty="0"/>
          </a:p>
        </p:txBody>
      </p:sp>
      <p:sp>
        <p:nvSpPr>
          <p:cNvPr id="24" name="SK-9-text-23"/>
          <p:cNvSpPr/>
          <p:nvPr/>
        </p:nvSpPr>
        <p:spPr>
          <a:xfrm>
            <a:off x="646063" y="4375398"/>
            <a:ext cx="1154593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Responsible adult available every day for the first week</a:t>
            </a:r>
            <a:endParaRPr lang="en-US" sz="1500" dirty="0"/>
          </a:p>
        </p:txBody>
      </p:sp>
      <p:sp>
        <p:nvSpPr>
          <p:cNvPr id="25" name="SK-9-text-24"/>
          <p:cNvSpPr/>
          <p:nvPr/>
        </p:nvSpPr>
        <p:spPr>
          <a:xfrm>
            <a:off x="646063" y="4759375"/>
            <a:ext cx="1154593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motivated, able to consent, stable home environment</a:t>
            </a:r>
            <a:endParaRPr lang="en-US" sz="1500" dirty="0"/>
          </a:p>
        </p:txBody>
      </p:sp>
      <p:sp>
        <p:nvSpPr>
          <p:cNvPr id="26" name="SK-9-text-25"/>
          <p:cNvSpPr/>
          <p:nvPr/>
        </p:nvSpPr>
        <p:spPr>
          <a:xfrm>
            <a:off x="7473553" y="1529209"/>
            <a:ext cx="4718447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✘ Requires inpatient detox</a:t>
            </a:r>
            <a:endParaRPr lang="en-US" sz="1950" dirty="0"/>
          </a:p>
        </p:txBody>
      </p:sp>
      <p:sp>
        <p:nvSpPr>
          <p:cNvPr id="27" name="SK-9-text-26"/>
          <p:cNvSpPr/>
          <p:nvPr/>
        </p:nvSpPr>
        <p:spPr>
          <a:xfrm>
            <a:off x="6534894" y="2112169"/>
            <a:ext cx="56571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score &gt;30 or drinking &gt;30 units/day</a:t>
            </a:r>
            <a:endParaRPr lang="en-US" sz="1500" dirty="0"/>
          </a:p>
        </p:txBody>
      </p:sp>
      <p:sp>
        <p:nvSpPr>
          <p:cNvPr id="28" name="SK-9-text-27"/>
          <p:cNvSpPr/>
          <p:nvPr/>
        </p:nvSpPr>
        <p:spPr>
          <a:xfrm>
            <a:off x="6534894" y="2441377"/>
            <a:ext cx="56571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History of withdrawal seizures or delirium tremens</a:t>
            </a:r>
            <a:endParaRPr lang="en-US" sz="1500" dirty="0"/>
          </a:p>
        </p:txBody>
      </p:sp>
      <p:sp>
        <p:nvSpPr>
          <p:cNvPr id="29" name="SK-9-text-28"/>
          <p:cNvSpPr/>
          <p:nvPr/>
        </p:nvSpPr>
        <p:spPr>
          <a:xfrm>
            <a:off x="6534894" y="2770584"/>
            <a:ext cx="457200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physical illness (decompensated liver disease,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cardiac problems)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6534894" y="3291780"/>
            <a:ext cx="56571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psychiatric illness or active suicide risk</a:t>
            </a:r>
            <a:endParaRPr lang="en-US" sz="1500" dirty="0"/>
          </a:p>
        </p:txBody>
      </p:sp>
      <p:sp>
        <p:nvSpPr>
          <p:cNvPr id="31" name="SK-9-text-30"/>
          <p:cNvSpPr/>
          <p:nvPr/>
        </p:nvSpPr>
        <p:spPr>
          <a:xfrm>
            <a:off x="6534894" y="3620988"/>
            <a:ext cx="21526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Pregnancy</a:t>
            </a:r>
            <a:endParaRPr lang="en-US" sz="1500" dirty="0"/>
          </a:p>
        </p:txBody>
      </p:sp>
      <p:sp>
        <p:nvSpPr>
          <p:cNvPr id="32" name="SK-9-text-31"/>
          <p:cNvSpPr/>
          <p:nvPr/>
        </p:nvSpPr>
        <p:spPr>
          <a:xfrm>
            <a:off x="6534894" y="3943350"/>
            <a:ext cx="56571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social support, homeless, or chaotic circumstances</a:t>
            </a:r>
            <a:endParaRPr lang="en-US" sz="1500" dirty="0"/>
          </a:p>
        </p:txBody>
      </p:sp>
      <p:sp>
        <p:nvSpPr>
          <p:cNvPr id="33" name="SK-9-text-32"/>
          <p:cNvSpPr/>
          <p:nvPr/>
        </p:nvSpPr>
        <p:spPr>
          <a:xfrm>
            <a:off x="6534894" y="4265563"/>
            <a:ext cx="565710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Concurrent benzodiazepine or other CNS depressant misuse</a:t>
            </a:r>
            <a:endParaRPr lang="en-US" sz="1500" dirty="0"/>
          </a:p>
        </p:txBody>
      </p:sp>
      <p:sp>
        <p:nvSpPr>
          <p:cNvPr id="34" name="SK-9-text-33"/>
          <p:cNvSpPr/>
          <p:nvPr/>
        </p:nvSpPr>
        <p:spPr>
          <a:xfrm>
            <a:off x="6534894" y="4587925"/>
            <a:ext cx="56571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Previous failed community detox</a:t>
            </a:r>
            <a:endParaRPr lang="en-US" sz="1500" dirty="0"/>
          </a:p>
        </p:txBody>
      </p:sp>
      <p:sp>
        <p:nvSpPr>
          <p:cNvPr id="35" name="SK-9-text-34"/>
          <p:cNvSpPr/>
          <p:nvPr/>
        </p:nvSpPr>
        <p:spPr>
          <a:xfrm>
            <a:off x="6534894" y="4917132"/>
            <a:ext cx="56571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 concern about safety</a:t>
            </a:r>
            <a:endParaRPr lang="en-US" sz="1500" dirty="0"/>
          </a:p>
        </p:txBody>
      </p:sp>
      <p:sp>
        <p:nvSpPr>
          <p:cNvPr id="36" name="SK-9-text-35"/>
          <p:cNvSpPr/>
          <p:nvPr/>
        </p:nvSpPr>
        <p:spPr>
          <a:xfrm>
            <a:off x="1280071" y="5589240"/>
            <a:ext cx="9436596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— Never start community detox if SADQ &gt;30 or drinking &gt;30 units/day — refer directly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inpatient detox. When in doubt, err on the side of inpatient admission.</a:t>
            </a:r>
            <a:endParaRPr lang="en-US" sz="1650" dirty="0"/>
          </a:p>
        </p:txBody>
      </p:sp>
      <p:sp>
        <p:nvSpPr>
          <p:cNvPr id="37" name="SK-9-text-36"/>
          <p:cNvSpPr/>
          <p:nvPr/>
        </p:nvSpPr>
        <p:spPr>
          <a:xfrm>
            <a:off x="353467" y="6535638"/>
            <a:ext cx="48958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38" name="SK-9-text-37"/>
          <p:cNvSpPr/>
          <p:nvPr/>
        </p:nvSpPr>
        <p:spPr>
          <a:xfrm>
            <a:off x="11289655" y="6535638"/>
            <a:ext cx="9023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 / 30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974"/>
            <a:ext cx="12192000" cy="136475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124396"/>
            <a:ext cx="8461177" cy="14288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313259"/>
            <a:ext cx="3255169" cy="287982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161" y="4779318"/>
            <a:ext cx="4693890" cy="1002506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161" y="4779318"/>
            <a:ext cx="4693890" cy="37847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9780" y="4799856"/>
            <a:ext cx="4693890" cy="981968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9780" y="4799856"/>
            <a:ext cx="4693890" cy="357932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2753" y="1769269"/>
            <a:ext cx="988665" cy="35242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1418" y="1769269"/>
            <a:ext cx="2938760" cy="352425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00179" y="1769269"/>
            <a:ext cx="2692003" cy="35242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92182" y="1769269"/>
            <a:ext cx="3329136" cy="352425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2753" y="2121694"/>
            <a:ext cx="9948565" cy="498723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2753" y="2121694"/>
            <a:ext cx="988665" cy="498723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61418" y="2121694"/>
            <a:ext cx="2938760" cy="498723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00179" y="2121694"/>
            <a:ext cx="2692003" cy="498723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2753" y="2620417"/>
            <a:ext cx="9948565" cy="332482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2753" y="2620417"/>
            <a:ext cx="988665" cy="332482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61418" y="2620417"/>
            <a:ext cx="2938760" cy="332482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0179" y="2620417"/>
            <a:ext cx="2692003" cy="332482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2753" y="2952899"/>
            <a:ext cx="9948565" cy="332482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2753" y="2952899"/>
            <a:ext cx="988665" cy="332482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61418" y="2952899"/>
            <a:ext cx="2938760" cy="332482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0179" y="2952899"/>
            <a:ext cx="2692003" cy="332482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2753" y="3285381"/>
            <a:ext cx="9948565" cy="332482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2753" y="3285381"/>
            <a:ext cx="988665" cy="332482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61418" y="3285381"/>
            <a:ext cx="2938760" cy="332482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0179" y="3285381"/>
            <a:ext cx="2692003" cy="332482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2753" y="3617863"/>
            <a:ext cx="9948565" cy="332482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2753" y="3617863"/>
            <a:ext cx="988665" cy="332482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61418" y="3617863"/>
            <a:ext cx="2938760" cy="332482"/>
          </a:xfrm>
          <a:prstGeom prst="rect">
            <a:avLst/>
          </a:prstGeom>
        </p:spPr>
      </p:pic>
      <p:pic>
        <p:nvPicPr>
          <p:cNvPr id="34" name="SK-10-img-3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00179" y="3617863"/>
            <a:ext cx="2692003" cy="332482"/>
          </a:xfrm>
          <a:prstGeom prst="rect">
            <a:avLst/>
          </a:prstGeom>
        </p:spPr>
      </p:pic>
      <p:pic>
        <p:nvPicPr>
          <p:cNvPr id="35" name="SK-10-img-3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72753" y="3950345"/>
            <a:ext cx="9948565" cy="332482"/>
          </a:xfrm>
          <a:prstGeom prst="rect">
            <a:avLst/>
          </a:prstGeom>
        </p:spPr>
      </p:pic>
      <p:pic>
        <p:nvPicPr>
          <p:cNvPr id="36" name="SK-10-img-3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72753" y="3950345"/>
            <a:ext cx="988665" cy="332482"/>
          </a:xfrm>
          <a:prstGeom prst="rect">
            <a:avLst/>
          </a:prstGeom>
        </p:spPr>
      </p:pic>
      <p:pic>
        <p:nvPicPr>
          <p:cNvPr id="37" name="SK-10-img-3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061418" y="3950345"/>
            <a:ext cx="2938760" cy="332482"/>
          </a:xfrm>
          <a:prstGeom prst="rect">
            <a:avLst/>
          </a:prstGeom>
        </p:spPr>
      </p:pic>
      <p:pic>
        <p:nvPicPr>
          <p:cNvPr id="38" name="SK-10-img-3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000179" y="3950345"/>
            <a:ext cx="2692003" cy="332482"/>
          </a:xfrm>
          <a:prstGeom prst="rect">
            <a:avLst/>
          </a:prstGeom>
        </p:spPr>
      </p:pic>
      <p:pic>
        <p:nvPicPr>
          <p:cNvPr id="39" name="SK-10-img-3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72753" y="4282827"/>
            <a:ext cx="9948565" cy="332482"/>
          </a:xfrm>
          <a:prstGeom prst="rect">
            <a:avLst/>
          </a:prstGeom>
        </p:spPr>
      </p:pic>
      <p:pic>
        <p:nvPicPr>
          <p:cNvPr id="40" name="SK-10-img-3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72753" y="4282827"/>
            <a:ext cx="988665" cy="332482"/>
          </a:xfrm>
          <a:prstGeom prst="rect">
            <a:avLst/>
          </a:prstGeom>
        </p:spPr>
      </p:pic>
      <p:pic>
        <p:nvPicPr>
          <p:cNvPr id="41" name="SK-10-img-40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061418" y="4282827"/>
            <a:ext cx="2938760" cy="332482"/>
          </a:xfrm>
          <a:prstGeom prst="rect">
            <a:avLst/>
          </a:prstGeom>
        </p:spPr>
      </p:pic>
      <p:pic>
        <p:nvPicPr>
          <p:cNvPr id="42" name="SK-10-img-41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000179" y="4282827"/>
            <a:ext cx="2692003" cy="332482"/>
          </a:xfrm>
          <a:prstGeom prst="rect">
            <a:avLst/>
          </a:prstGeom>
        </p:spPr>
      </p:pic>
      <p:sp>
        <p:nvSpPr>
          <p:cNvPr id="43" name="SK-10-text-42"/>
          <p:cNvSpPr/>
          <p:nvPr/>
        </p:nvSpPr>
        <p:spPr>
          <a:xfrm>
            <a:off x="1029891" y="1769269"/>
            <a:ext cx="921990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Day</a:t>
            </a:r>
            <a:endParaRPr lang="en-US" sz="1350" dirty="0"/>
          </a:p>
        </p:txBody>
      </p:sp>
      <p:sp>
        <p:nvSpPr>
          <p:cNvPr id="44" name="SK-10-text-43"/>
          <p:cNvSpPr/>
          <p:nvPr/>
        </p:nvSpPr>
        <p:spPr>
          <a:xfrm>
            <a:off x="2018556" y="1769269"/>
            <a:ext cx="2872085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Total daily dose</a:t>
            </a:r>
            <a:endParaRPr lang="en-US" sz="1350" dirty="0"/>
          </a:p>
        </p:txBody>
      </p:sp>
      <p:sp>
        <p:nvSpPr>
          <p:cNvPr id="45" name="SK-10-text-44"/>
          <p:cNvSpPr/>
          <p:nvPr/>
        </p:nvSpPr>
        <p:spPr>
          <a:xfrm>
            <a:off x="4957316" y="1769269"/>
            <a:ext cx="2625328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Divided doses</a:t>
            </a:r>
            <a:endParaRPr lang="en-US" sz="1350" dirty="0"/>
          </a:p>
        </p:txBody>
      </p:sp>
      <p:sp>
        <p:nvSpPr>
          <p:cNvPr id="46" name="SK-10-text-45"/>
          <p:cNvSpPr/>
          <p:nvPr/>
        </p:nvSpPr>
        <p:spPr>
          <a:xfrm>
            <a:off x="7649319" y="1769269"/>
            <a:ext cx="3262461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Frequency</a:t>
            </a:r>
            <a:endParaRPr lang="en-US" sz="1350" dirty="0"/>
          </a:p>
        </p:txBody>
      </p:sp>
      <p:sp>
        <p:nvSpPr>
          <p:cNvPr id="47" name="SK-10-text-46"/>
          <p:cNvSpPr/>
          <p:nvPr/>
        </p:nvSpPr>
        <p:spPr>
          <a:xfrm>
            <a:off x="1034653" y="2121694"/>
            <a:ext cx="988665" cy="4987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1</a:t>
            </a:r>
            <a:endParaRPr lang="en-US" sz="1200" dirty="0"/>
          </a:p>
        </p:txBody>
      </p:sp>
      <p:sp>
        <p:nvSpPr>
          <p:cNvPr id="48" name="SK-10-text-47"/>
          <p:cNvSpPr/>
          <p:nvPr/>
        </p:nvSpPr>
        <p:spPr>
          <a:xfrm>
            <a:off x="1999506" y="2121694"/>
            <a:ext cx="2986385" cy="4987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000000"/>
                </a:solidFill>
              </a:rPr>
              <a:t>120 mg</a:t>
            </a:r>
            <a:endParaRPr lang="en-US" sz="1950" dirty="0"/>
          </a:p>
        </p:txBody>
      </p:sp>
      <p:sp>
        <p:nvSpPr>
          <p:cNvPr id="49" name="SK-10-text-48"/>
          <p:cNvSpPr/>
          <p:nvPr/>
        </p:nvSpPr>
        <p:spPr>
          <a:xfrm>
            <a:off x="4962079" y="2121694"/>
            <a:ext cx="2692003" cy="4987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30 mg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7654082" y="2121694"/>
            <a:ext cx="3329136" cy="4987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Four times daily (QDS)</a:t>
            </a:r>
            <a:endParaRPr lang="en-US" sz="1200" dirty="0"/>
          </a:p>
        </p:txBody>
      </p:sp>
      <p:sp>
        <p:nvSpPr>
          <p:cNvPr id="51" name="SK-10-text-50"/>
          <p:cNvSpPr/>
          <p:nvPr/>
        </p:nvSpPr>
        <p:spPr>
          <a:xfrm>
            <a:off x="1034653" y="2620417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2</a:t>
            </a:r>
            <a:endParaRPr lang="en-US" sz="1200" dirty="0"/>
          </a:p>
        </p:txBody>
      </p:sp>
      <p:sp>
        <p:nvSpPr>
          <p:cNvPr id="52" name="SK-10-text-51"/>
          <p:cNvSpPr/>
          <p:nvPr/>
        </p:nvSpPr>
        <p:spPr>
          <a:xfrm>
            <a:off x="2023318" y="2620417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100 mg</a:t>
            </a:r>
            <a:endParaRPr lang="en-US" sz="1200" dirty="0"/>
          </a:p>
        </p:txBody>
      </p:sp>
      <p:sp>
        <p:nvSpPr>
          <p:cNvPr id="53" name="SK-10-text-52"/>
          <p:cNvSpPr/>
          <p:nvPr/>
        </p:nvSpPr>
        <p:spPr>
          <a:xfrm>
            <a:off x="4962079" y="2620417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25 mg</a:t>
            </a:r>
            <a:endParaRPr lang="en-US" sz="1200" dirty="0"/>
          </a:p>
        </p:txBody>
      </p:sp>
      <p:sp>
        <p:nvSpPr>
          <p:cNvPr id="54" name="SK-10-text-53"/>
          <p:cNvSpPr/>
          <p:nvPr/>
        </p:nvSpPr>
        <p:spPr>
          <a:xfrm>
            <a:off x="7654082" y="2620417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Four times daily (QDS)</a:t>
            </a:r>
            <a:endParaRPr lang="en-US" sz="1200" dirty="0"/>
          </a:p>
        </p:txBody>
      </p:sp>
      <p:sp>
        <p:nvSpPr>
          <p:cNvPr id="55" name="SK-10-text-54"/>
          <p:cNvSpPr/>
          <p:nvPr/>
        </p:nvSpPr>
        <p:spPr>
          <a:xfrm>
            <a:off x="1034653" y="2952899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3</a:t>
            </a:r>
            <a:endParaRPr lang="en-US" sz="1200" dirty="0"/>
          </a:p>
        </p:txBody>
      </p:sp>
      <p:sp>
        <p:nvSpPr>
          <p:cNvPr id="56" name="SK-10-text-55"/>
          <p:cNvSpPr/>
          <p:nvPr/>
        </p:nvSpPr>
        <p:spPr>
          <a:xfrm>
            <a:off x="2023318" y="2952899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80 mg</a:t>
            </a:r>
            <a:endParaRPr lang="en-US" sz="1200" dirty="0"/>
          </a:p>
        </p:txBody>
      </p:sp>
      <p:sp>
        <p:nvSpPr>
          <p:cNvPr id="57" name="SK-10-text-56"/>
          <p:cNvSpPr/>
          <p:nvPr/>
        </p:nvSpPr>
        <p:spPr>
          <a:xfrm>
            <a:off x="4962079" y="2952899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20 mg</a:t>
            </a:r>
            <a:endParaRPr lang="en-US" sz="1200" dirty="0"/>
          </a:p>
        </p:txBody>
      </p:sp>
      <p:sp>
        <p:nvSpPr>
          <p:cNvPr id="58" name="SK-10-text-57"/>
          <p:cNvSpPr/>
          <p:nvPr/>
        </p:nvSpPr>
        <p:spPr>
          <a:xfrm>
            <a:off x="7654082" y="2952899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Four times daily (QDS)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1034653" y="3285381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4</a:t>
            </a:r>
            <a:endParaRPr lang="en-US" sz="1200" dirty="0"/>
          </a:p>
        </p:txBody>
      </p:sp>
      <p:sp>
        <p:nvSpPr>
          <p:cNvPr id="60" name="SK-10-text-59"/>
          <p:cNvSpPr/>
          <p:nvPr/>
        </p:nvSpPr>
        <p:spPr>
          <a:xfrm>
            <a:off x="2023318" y="3285381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60 mg</a:t>
            </a:r>
            <a:endParaRPr lang="en-US" sz="1200" dirty="0"/>
          </a:p>
        </p:txBody>
      </p:sp>
      <p:sp>
        <p:nvSpPr>
          <p:cNvPr id="61" name="SK-10-text-60"/>
          <p:cNvSpPr/>
          <p:nvPr/>
        </p:nvSpPr>
        <p:spPr>
          <a:xfrm>
            <a:off x="4962079" y="3285381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15 mg</a:t>
            </a:r>
            <a:endParaRPr lang="en-US" sz="1200" dirty="0"/>
          </a:p>
        </p:txBody>
      </p:sp>
      <p:sp>
        <p:nvSpPr>
          <p:cNvPr id="62" name="SK-10-text-61"/>
          <p:cNvSpPr/>
          <p:nvPr/>
        </p:nvSpPr>
        <p:spPr>
          <a:xfrm>
            <a:off x="7654082" y="3285381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Four times daily (QDS)</a:t>
            </a:r>
            <a:endParaRPr lang="en-US" sz="1200" dirty="0"/>
          </a:p>
        </p:txBody>
      </p:sp>
      <p:sp>
        <p:nvSpPr>
          <p:cNvPr id="63" name="SK-10-text-62"/>
          <p:cNvSpPr/>
          <p:nvPr/>
        </p:nvSpPr>
        <p:spPr>
          <a:xfrm>
            <a:off x="1034653" y="3617863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5</a:t>
            </a:r>
            <a:endParaRPr lang="en-US" sz="1200" dirty="0"/>
          </a:p>
        </p:txBody>
      </p:sp>
      <p:sp>
        <p:nvSpPr>
          <p:cNvPr id="64" name="SK-10-text-63"/>
          <p:cNvSpPr/>
          <p:nvPr/>
        </p:nvSpPr>
        <p:spPr>
          <a:xfrm>
            <a:off x="2023318" y="3617863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40 mg</a:t>
            </a:r>
            <a:endParaRPr lang="en-US" sz="1200" dirty="0"/>
          </a:p>
        </p:txBody>
      </p:sp>
      <p:sp>
        <p:nvSpPr>
          <p:cNvPr id="65" name="SK-10-text-64"/>
          <p:cNvSpPr/>
          <p:nvPr/>
        </p:nvSpPr>
        <p:spPr>
          <a:xfrm>
            <a:off x="4962079" y="3617863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10 mg</a:t>
            </a:r>
            <a:endParaRPr lang="en-US" sz="1200" dirty="0"/>
          </a:p>
        </p:txBody>
      </p:sp>
      <p:sp>
        <p:nvSpPr>
          <p:cNvPr id="66" name="SK-10-text-65"/>
          <p:cNvSpPr/>
          <p:nvPr/>
        </p:nvSpPr>
        <p:spPr>
          <a:xfrm>
            <a:off x="7654082" y="3617863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Four times daily (QDS)</a:t>
            </a:r>
            <a:endParaRPr lang="en-US" sz="1200" dirty="0"/>
          </a:p>
        </p:txBody>
      </p:sp>
      <p:sp>
        <p:nvSpPr>
          <p:cNvPr id="67" name="SK-10-text-66"/>
          <p:cNvSpPr/>
          <p:nvPr/>
        </p:nvSpPr>
        <p:spPr>
          <a:xfrm>
            <a:off x="1034653" y="3950345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6</a:t>
            </a:r>
            <a:endParaRPr lang="en-US" sz="1200" dirty="0"/>
          </a:p>
        </p:txBody>
      </p:sp>
      <p:sp>
        <p:nvSpPr>
          <p:cNvPr id="68" name="SK-10-text-67"/>
          <p:cNvSpPr/>
          <p:nvPr/>
        </p:nvSpPr>
        <p:spPr>
          <a:xfrm>
            <a:off x="2023318" y="3950345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20 mg</a:t>
            </a:r>
            <a:endParaRPr lang="en-US" sz="1200" dirty="0"/>
          </a:p>
        </p:txBody>
      </p:sp>
      <p:sp>
        <p:nvSpPr>
          <p:cNvPr id="69" name="SK-10-text-68"/>
          <p:cNvSpPr/>
          <p:nvPr/>
        </p:nvSpPr>
        <p:spPr>
          <a:xfrm>
            <a:off x="4962079" y="3950345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10 mg</a:t>
            </a:r>
            <a:endParaRPr lang="en-US" sz="1200" dirty="0"/>
          </a:p>
        </p:txBody>
      </p:sp>
      <p:sp>
        <p:nvSpPr>
          <p:cNvPr id="70" name="SK-10-text-69"/>
          <p:cNvSpPr/>
          <p:nvPr/>
        </p:nvSpPr>
        <p:spPr>
          <a:xfrm>
            <a:off x="7654082" y="3950345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Twice daily (BD)</a:t>
            </a:r>
            <a:endParaRPr lang="en-US" sz="1200" dirty="0"/>
          </a:p>
        </p:txBody>
      </p:sp>
      <p:sp>
        <p:nvSpPr>
          <p:cNvPr id="71" name="SK-10-text-70"/>
          <p:cNvSpPr/>
          <p:nvPr/>
        </p:nvSpPr>
        <p:spPr>
          <a:xfrm>
            <a:off x="1034653" y="4282827"/>
            <a:ext cx="988665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33333"/>
                </a:solidFill>
              </a:rPr>
              <a:t>Day 7</a:t>
            </a:r>
            <a:endParaRPr lang="en-US" sz="1200" dirty="0"/>
          </a:p>
        </p:txBody>
      </p:sp>
      <p:sp>
        <p:nvSpPr>
          <p:cNvPr id="72" name="SK-10-text-71"/>
          <p:cNvSpPr/>
          <p:nvPr/>
        </p:nvSpPr>
        <p:spPr>
          <a:xfrm>
            <a:off x="2023318" y="4282827"/>
            <a:ext cx="2938760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10 mg</a:t>
            </a:r>
            <a:endParaRPr lang="en-US" sz="1200" dirty="0"/>
          </a:p>
        </p:txBody>
      </p:sp>
      <p:sp>
        <p:nvSpPr>
          <p:cNvPr id="73" name="SK-10-text-72"/>
          <p:cNvSpPr/>
          <p:nvPr/>
        </p:nvSpPr>
        <p:spPr>
          <a:xfrm>
            <a:off x="4962079" y="4282827"/>
            <a:ext cx="2692003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10 mg</a:t>
            </a:r>
            <a:endParaRPr lang="en-US" sz="1200" dirty="0"/>
          </a:p>
        </p:txBody>
      </p:sp>
      <p:sp>
        <p:nvSpPr>
          <p:cNvPr id="74" name="SK-10-text-73"/>
          <p:cNvSpPr/>
          <p:nvPr/>
        </p:nvSpPr>
        <p:spPr>
          <a:xfrm>
            <a:off x="7654082" y="4282827"/>
            <a:ext cx="3329136" cy="33248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</a:rPr>
              <a:t>At night (nocte)</a:t>
            </a:r>
            <a:endParaRPr lang="en-US" sz="1200" dirty="0"/>
          </a:p>
        </p:txBody>
      </p:sp>
      <p:sp>
        <p:nvSpPr>
          <p:cNvPr id="75" name="SK-10-text-74"/>
          <p:cNvSpPr/>
          <p:nvPr/>
        </p:nvSpPr>
        <p:spPr>
          <a:xfrm>
            <a:off x="365671" y="397669"/>
            <a:ext cx="474440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DETOXIFICATION</a:t>
            </a:r>
            <a:endParaRPr lang="en-US" sz="1275" dirty="0"/>
          </a:p>
        </p:txBody>
      </p:sp>
      <p:sp>
        <p:nvSpPr>
          <p:cNvPr id="76" name="SK-10-text-75"/>
          <p:cNvSpPr/>
          <p:nvPr/>
        </p:nvSpPr>
        <p:spPr>
          <a:xfrm>
            <a:off x="365671" y="671959"/>
            <a:ext cx="1182632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chlordiazepoxide reducing regime</a:t>
            </a:r>
            <a:endParaRPr lang="en-US" sz="3000" dirty="0"/>
          </a:p>
        </p:txBody>
      </p:sp>
      <p:sp>
        <p:nvSpPr>
          <p:cNvPr id="77" name="SK-10-text-76"/>
          <p:cNvSpPr/>
          <p:nvPr/>
        </p:nvSpPr>
        <p:spPr>
          <a:xfrm>
            <a:off x="463153" y="1350913"/>
            <a:ext cx="66694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★ FIRST-LINE FOR COMMUNITY DETOX</a:t>
            </a:r>
            <a:endParaRPr lang="en-US" sz="1350" dirty="0"/>
          </a:p>
        </p:txBody>
      </p:sp>
      <p:sp>
        <p:nvSpPr>
          <p:cNvPr id="78" name="SK-10-text-77"/>
          <p:cNvSpPr/>
          <p:nvPr/>
        </p:nvSpPr>
        <p:spPr>
          <a:xfrm>
            <a:off x="1548259" y="4855369"/>
            <a:ext cx="23050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PITFALL</a:t>
            </a:r>
            <a:endParaRPr lang="en-US" sz="1500" dirty="0"/>
          </a:p>
        </p:txBody>
      </p:sp>
      <p:sp>
        <p:nvSpPr>
          <p:cNvPr id="79" name="SK-10-text-78"/>
          <p:cNvSpPr/>
          <p:nvPr/>
        </p:nvSpPr>
        <p:spPr>
          <a:xfrm>
            <a:off x="1487388" y="5266879"/>
            <a:ext cx="3486894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stop abruptly. Taper is mandatory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cessation risks rebound seizures.</a:t>
            </a:r>
            <a:endParaRPr lang="en-US" sz="1350" dirty="0"/>
          </a:p>
        </p:txBody>
      </p:sp>
      <p:sp>
        <p:nvSpPr>
          <p:cNvPr id="80" name="SK-10-text-79"/>
          <p:cNvSpPr/>
          <p:nvPr/>
        </p:nvSpPr>
        <p:spPr>
          <a:xfrm>
            <a:off x="6632377" y="4875907"/>
            <a:ext cx="35242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SAFE PRACTICE</a:t>
            </a:r>
            <a:endParaRPr lang="en-US" sz="1500" dirty="0"/>
          </a:p>
        </p:txBody>
      </p:sp>
      <p:sp>
        <p:nvSpPr>
          <p:cNvPr id="81" name="SK-10-text-80"/>
          <p:cNvSpPr/>
          <p:nvPr/>
        </p:nvSpPr>
        <p:spPr>
          <a:xfrm>
            <a:off x="6571357" y="5266879"/>
            <a:ext cx="4084290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small quantities (daily or every other day)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there is any concern about hoarding or misuse.</a:t>
            </a:r>
            <a:endParaRPr lang="en-US" sz="1350" dirty="0"/>
          </a:p>
        </p:txBody>
      </p:sp>
      <p:sp>
        <p:nvSpPr>
          <p:cNvPr id="82" name="SK-10-text-81"/>
          <p:cNvSpPr/>
          <p:nvPr/>
        </p:nvSpPr>
        <p:spPr>
          <a:xfrm>
            <a:off x="2407593" y="5966371"/>
            <a:ext cx="726668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milder dependence (SADQ 10–20): start at 80–100 mg day 1 and reduce proportionally.</a:t>
            </a:r>
            <a:endParaRPr lang="en-US" sz="1350" dirty="0"/>
          </a:p>
        </p:txBody>
      </p:sp>
      <p:sp>
        <p:nvSpPr>
          <p:cNvPr id="83" name="SK-10-text-82"/>
          <p:cNvSpPr/>
          <p:nvPr/>
        </p:nvSpPr>
        <p:spPr>
          <a:xfrm>
            <a:off x="3127028" y="6199584"/>
            <a:ext cx="58159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121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SADQ 20–30: consider starting at 120–160 mg with specialist input.</a:t>
            </a:r>
            <a:endParaRPr lang="en-US" sz="1350" dirty="0"/>
          </a:p>
        </p:txBody>
      </p:sp>
      <p:sp>
        <p:nvSpPr>
          <p:cNvPr id="84" name="SK-10-text-83"/>
          <p:cNvSpPr/>
          <p:nvPr/>
        </p:nvSpPr>
        <p:spPr>
          <a:xfrm>
            <a:off x="365671" y="6604248"/>
            <a:ext cx="4161472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85" name="SK-10-text-84"/>
          <p:cNvSpPr/>
          <p:nvPr/>
        </p:nvSpPr>
        <p:spPr>
          <a:xfrm>
            <a:off x="11184434" y="6604248"/>
            <a:ext cx="6295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/ 30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2577"/>
            <a:ext cx="12192000" cy="83493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5890320"/>
            <a:ext cx="11435953" cy="44708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259086"/>
            <a:ext cx="5291286" cy="1905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71" y="781050"/>
            <a:ext cx="5364361" cy="147578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5300" y="720030"/>
            <a:ext cx="57150" cy="1508671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1671" y="2481858"/>
            <a:ext cx="5364361" cy="1462088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5300" y="2434530"/>
            <a:ext cx="57150" cy="1508671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1671" y="4168973"/>
            <a:ext cx="5364361" cy="1496318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45300" y="4149030"/>
            <a:ext cx="57150" cy="1508671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3467" y="1940719"/>
            <a:ext cx="1543074" cy="424354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96540" y="1940719"/>
            <a:ext cx="3857982" cy="424354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3467" y="2365072"/>
            <a:ext cx="5401056" cy="392366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3467" y="2365072"/>
            <a:ext cx="1543074" cy="392366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96540" y="2365072"/>
            <a:ext cx="3857982" cy="392366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3467" y="2757438"/>
            <a:ext cx="5401056" cy="392366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3467" y="2757438"/>
            <a:ext cx="1543074" cy="392366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96540" y="2757438"/>
            <a:ext cx="3857982" cy="392366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53467" y="3149804"/>
            <a:ext cx="5401056" cy="392366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53467" y="3149804"/>
            <a:ext cx="1543074" cy="392366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896540" y="3149804"/>
            <a:ext cx="3857982" cy="392366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3467" y="3542170"/>
            <a:ext cx="5401056" cy="392366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3467" y="3542170"/>
            <a:ext cx="1543074" cy="392366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96540" y="3542170"/>
            <a:ext cx="3857982" cy="392366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53467" y="3934536"/>
            <a:ext cx="5401056" cy="392366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53467" y="3934536"/>
            <a:ext cx="1543074" cy="392366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896540" y="3934536"/>
            <a:ext cx="3857982" cy="392366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53467" y="4326902"/>
            <a:ext cx="5401056" cy="392366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53467" y="4326902"/>
            <a:ext cx="1543074" cy="392366"/>
          </a:xfrm>
          <a:prstGeom prst="rect">
            <a:avLst/>
          </a:prstGeom>
        </p:spPr>
      </p:pic>
      <p:pic>
        <p:nvPicPr>
          <p:cNvPr id="32" name="SK-11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96540" y="4326902"/>
            <a:ext cx="3857982" cy="392366"/>
          </a:xfrm>
          <a:prstGeom prst="rect">
            <a:avLst/>
          </a:prstGeom>
        </p:spPr>
      </p:pic>
      <p:pic>
        <p:nvPicPr>
          <p:cNvPr id="33" name="SK-11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53467" y="4719267"/>
            <a:ext cx="5401056" cy="392512"/>
          </a:xfrm>
          <a:prstGeom prst="rect">
            <a:avLst/>
          </a:prstGeom>
        </p:spPr>
      </p:pic>
      <p:pic>
        <p:nvPicPr>
          <p:cNvPr id="34" name="SK-11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53467" y="4719267"/>
            <a:ext cx="1543074" cy="392512"/>
          </a:xfrm>
          <a:prstGeom prst="rect">
            <a:avLst/>
          </a:prstGeom>
        </p:spPr>
      </p:pic>
      <p:pic>
        <p:nvPicPr>
          <p:cNvPr id="35" name="SK-11-img-34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896540" y="4719267"/>
            <a:ext cx="3857982" cy="392512"/>
          </a:xfrm>
          <a:prstGeom prst="rect">
            <a:avLst/>
          </a:prstGeom>
        </p:spPr>
      </p:pic>
      <p:pic>
        <p:nvPicPr>
          <p:cNvPr id="36" name="SK-11-img-35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38894" y="5966371"/>
            <a:ext cx="341263" cy="294829"/>
          </a:xfrm>
          <a:prstGeom prst="rect">
            <a:avLst/>
          </a:prstGeom>
        </p:spPr>
      </p:pic>
      <p:sp>
        <p:nvSpPr>
          <p:cNvPr id="37" name="SK-11-text-36"/>
          <p:cNvSpPr/>
          <p:nvPr/>
        </p:nvSpPr>
        <p:spPr>
          <a:xfrm>
            <a:off x="303461" y="1940719"/>
            <a:ext cx="1452586" cy="42435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Day</a:t>
            </a:r>
            <a:endParaRPr lang="en-US" sz="1575" dirty="0"/>
          </a:p>
        </p:txBody>
      </p:sp>
      <p:sp>
        <p:nvSpPr>
          <p:cNvPr id="38" name="SK-11-text-37"/>
          <p:cNvSpPr/>
          <p:nvPr/>
        </p:nvSpPr>
        <p:spPr>
          <a:xfrm>
            <a:off x="1846534" y="1940719"/>
            <a:ext cx="3767494" cy="42435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</a:rPr>
              <a:t>Total daily dose</a:t>
            </a:r>
            <a:endParaRPr lang="en-US" sz="1575" dirty="0"/>
          </a:p>
        </p:txBody>
      </p:sp>
      <p:sp>
        <p:nvSpPr>
          <p:cNvPr id="39" name="SK-11-text-38"/>
          <p:cNvSpPr/>
          <p:nvPr/>
        </p:nvSpPr>
        <p:spPr>
          <a:xfrm>
            <a:off x="303461" y="2365072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1</a:t>
            </a:r>
            <a:endParaRPr lang="en-US" sz="1575" dirty="0"/>
          </a:p>
        </p:txBody>
      </p:sp>
      <p:sp>
        <p:nvSpPr>
          <p:cNvPr id="40" name="SK-11-text-39"/>
          <p:cNvSpPr/>
          <p:nvPr/>
        </p:nvSpPr>
        <p:spPr>
          <a:xfrm>
            <a:off x="1846534" y="2365072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40 mg</a:t>
            </a:r>
            <a:endParaRPr lang="en-US" sz="1575" dirty="0"/>
          </a:p>
        </p:txBody>
      </p:sp>
      <p:sp>
        <p:nvSpPr>
          <p:cNvPr id="41" name="SK-11-text-40"/>
          <p:cNvSpPr/>
          <p:nvPr/>
        </p:nvSpPr>
        <p:spPr>
          <a:xfrm>
            <a:off x="303461" y="2757438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2</a:t>
            </a:r>
            <a:endParaRPr lang="en-US" sz="1575" dirty="0"/>
          </a:p>
        </p:txBody>
      </p:sp>
      <p:sp>
        <p:nvSpPr>
          <p:cNvPr id="42" name="SK-11-text-41"/>
          <p:cNvSpPr/>
          <p:nvPr/>
        </p:nvSpPr>
        <p:spPr>
          <a:xfrm>
            <a:off x="1846534" y="2757438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35 mg</a:t>
            </a:r>
            <a:endParaRPr lang="en-US" sz="1575" dirty="0"/>
          </a:p>
        </p:txBody>
      </p:sp>
      <p:sp>
        <p:nvSpPr>
          <p:cNvPr id="43" name="SK-11-text-42"/>
          <p:cNvSpPr/>
          <p:nvPr/>
        </p:nvSpPr>
        <p:spPr>
          <a:xfrm>
            <a:off x="303461" y="3149804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3</a:t>
            </a:r>
            <a:endParaRPr lang="en-US" sz="1575" dirty="0"/>
          </a:p>
        </p:txBody>
      </p:sp>
      <p:sp>
        <p:nvSpPr>
          <p:cNvPr id="44" name="SK-11-text-43"/>
          <p:cNvSpPr/>
          <p:nvPr/>
        </p:nvSpPr>
        <p:spPr>
          <a:xfrm>
            <a:off x="1846534" y="3149804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30 mg</a:t>
            </a:r>
            <a:endParaRPr lang="en-US" sz="1575" dirty="0"/>
          </a:p>
        </p:txBody>
      </p:sp>
      <p:sp>
        <p:nvSpPr>
          <p:cNvPr id="45" name="SK-11-text-44"/>
          <p:cNvSpPr/>
          <p:nvPr/>
        </p:nvSpPr>
        <p:spPr>
          <a:xfrm>
            <a:off x="303461" y="3542170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4</a:t>
            </a:r>
            <a:endParaRPr lang="en-US" sz="1575" dirty="0"/>
          </a:p>
        </p:txBody>
      </p:sp>
      <p:sp>
        <p:nvSpPr>
          <p:cNvPr id="46" name="SK-11-text-45"/>
          <p:cNvSpPr/>
          <p:nvPr/>
        </p:nvSpPr>
        <p:spPr>
          <a:xfrm>
            <a:off x="1846534" y="3542170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20 mg</a:t>
            </a:r>
            <a:endParaRPr lang="en-US" sz="1575" dirty="0"/>
          </a:p>
        </p:txBody>
      </p:sp>
      <p:sp>
        <p:nvSpPr>
          <p:cNvPr id="47" name="SK-11-text-46"/>
          <p:cNvSpPr/>
          <p:nvPr/>
        </p:nvSpPr>
        <p:spPr>
          <a:xfrm>
            <a:off x="303461" y="3934536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5</a:t>
            </a:r>
            <a:endParaRPr lang="en-US" sz="1575" dirty="0"/>
          </a:p>
        </p:txBody>
      </p:sp>
      <p:sp>
        <p:nvSpPr>
          <p:cNvPr id="48" name="SK-11-text-47"/>
          <p:cNvSpPr/>
          <p:nvPr/>
        </p:nvSpPr>
        <p:spPr>
          <a:xfrm>
            <a:off x="1846534" y="3934536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15 mg</a:t>
            </a:r>
            <a:endParaRPr lang="en-US" sz="1575" dirty="0"/>
          </a:p>
        </p:txBody>
      </p:sp>
      <p:sp>
        <p:nvSpPr>
          <p:cNvPr id="49" name="SK-11-text-48"/>
          <p:cNvSpPr/>
          <p:nvPr/>
        </p:nvSpPr>
        <p:spPr>
          <a:xfrm>
            <a:off x="303461" y="4326902"/>
            <a:ext cx="1490686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6</a:t>
            </a:r>
            <a:endParaRPr lang="en-US" sz="1575" dirty="0"/>
          </a:p>
        </p:txBody>
      </p:sp>
      <p:sp>
        <p:nvSpPr>
          <p:cNvPr id="50" name="SK-11-text-49"/>
          <p:cNvSpPr/>
          <p:nvPr/>
        </p:nvSpPr>
        <p:spPr>
          <a:xfrm>
            <a:off x="1846534" y="4326902"/>
            <a:ext cx="3805594" cy="392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10 mg</a:t>
            </a:r>
            <a:endParaRPr lang="en-US" sz="1575" dirty="0"/>
          </a:p>
        </p:txBody>
      </p:sp>
      <p:sp>
        <p:nvSpPr>
          <p:cNvPr id="51" name="SK-11-text-50"/>
          <p:cNvSpPr/>
          <p:nvPr/>
        </p:nvSpPr>
        <p:spPr>
          <a:xfrm>
            <a:off x="303461" y="4719267"/>
            <a:ext cx="1490686" cy="3925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Day 7</a:t>
            </a:r>
            <a:endParaRPr lang="en-US" sz="1575" dirty="0"/>
          </a:p>
        </p:txBody>
      </p:sp>
      <p:sp>
        <p:nvSpPr>
          <p:cNvPr id="52" name="SK-11-text-51"/>
          <p:cNvSpPr/>
          <p:nvPr/>
        </p:nvSpPr>
        <p:spPr>
          <a:xfrm>
            <a:off x="1846534" y="4719267"/>
            <a:ext cx="3805594" cy="3925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</a:rPr>
              <a:t>5 mg</a:t>
            </a:r>
            <a:endParaRPr lang="en-US" sz="1575" dirty="0"/>
          </a:p>
        </p:txBody>
      </p:sp>
      <p:sp>
        <p:nvSpPr>
          <p:cNvPr id="53" name="SK-11-text-52"/>
          <p:cNvSpPr/>
          <p:nvPr/>
        </p:nvSpPr>
        <p:spPr>
          <a:xfrm>
            <a:off x="353467" y="356592"/>
            <a:ext cx="39547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6B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DETOXIFICATION</a:t>
            </a:r>
            <a:endParaRPr lang="en-US" sz="1800" dirty="0"/>
          </a:p>
        </p:txBody>
      </p:sp>
      <p:sp>
        <p:nvSpPr>
          <p:cNvPr id="54" name="SK-11-text-53"/>
          <p:cNvSpPr/>
          <p:nvPr/>
        </p:nvSpPr>
        <p:spPr>
          <a:xfrm>
            <a:off x="341263" y="699492"/>
            <a:ext cx="1185073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as alternative in detox</a:t>
            </a:r>
            <a:endParaRPr lang="en-US" sz="2775" dirty="0"/>
          </a:p>
        </p:txBody>
      </p:sp>
      <p:sp>
        <p:nvSpPr>
          <p:cNvPr id="55" name="SK-11-text-54"/>
          <p:cNvSpPr/>
          <p:nvPr/>
        </p:nvSpPr>
        <p:spPr>
          <a:xfrm>
            <a:off x="341263" y="1577280"/>
            <a:ext cx="1099566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7-day diazepam reducing regime</a:t>
            </a:r>
            <a:endParaRPr lang="en-US" sz="1800" dirty="0"/>
          </a:p>
        </p:txBody>
      </p:sp>
      <p:sp>
        <p:nvSpPr>
          <p:cNvPr id="56" name="SK-11-text-55"/>
          <p:cNvSpPr/>
          <p:nvPr/>
        </p:nvSpPr>
        <p:spPr>
          <a:xfrm>
            <a:off x="341263" y="5280571"/>
            <a:ext cx="1029747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Doses given in divided doses (e.g. TDS or QDS).</a:t>
            </a:r>
            <a:endParaRPr lang="en-US" sz="1425" dirty="0"/>
          </a:p>
        </p:txBody>
      </p:sp>
      <p:sp>
        <p:nvSpPr>
          <p:cNvPr id="57" name="SK-11-text-56"/>
          <p:cNvSpPr/>
          <p:nvPr/>
        </p:nvSpPr>
        <p:spPr>
          <a:xfrm>
            <a:off x="353467" y="5527477"/>
            <a:ext cx="790860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Adjust for individual clinical need.</a:t>
            </a:r>
            <a:endParaRPr lang="en-US" sz="1425" dirty="0"/>
          </a:p>
        </p:txBody>
      </p:sp>
      <p:sp>
        <p:nvSpPr>
          <p:cNvPr id="58" name="SK-11-text-57"/>
          <p:cNvSpPr/>
          <p:nvPr/>
        </p:nvSpPr>
        <p:spPr>
          <a:xfrm>
            <a:off x="6668988" y="857250"/>
            <a:ext cx="5523012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7E1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CAUTION — Long half-life</a:t>
            </a:r>
            <a:endParaRPr lang="en-US" sz="1800" dirty="0"/>
          </a:p>
        </p:txBody>
      </p:sp>
      <p:sp>
        <p:nvSpPr>
          <p:cNvPr id="59" name="SK-11-text-58"/>
          <p:cNvSpPr/>
          <p:nvPr/>
        </p:nvSpPr>
        <p:spPr>
          <a:xfrm>
            <a:off x="6644580" y="1261765"/>
            <a:ext cx="4742557" cy="9188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Diazepam's active metabolite (desmethyldiazepam) has a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half-life exceeding 100 hours. Accumulation is a significant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— especially with repeated dosing. Monitor closely for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excessive sedation.</a:t>
            </a:r>
            <a:endParaRPr lang="en-US" sz="1425" dirty="0"/>
          </a:p>
        </p:txBody>
      </p:sp>
      <p:sp>
        <p:nvSpPr>
          <p:cNvPr id="60" name="SK-11-text-59"/>
          <p:cNvSpPr/>
          <p:nvPr/>
        </p:nvSpPr>
        <p:spPr>
          <a:xfrm>
            <a:off x="6668988" y="2557909"/>
            <a:ext cx="5523012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⊘ Avoid in hepatic impairment</a:t>
            </a:r>
            <a:endParaRPr lang="en-US" sz="1800" dirty="0"/>
          </a:p>
        </p:txBody>
      </p:sp>
      <p:sp>
        <p:nvSpPr>
          <p:cNvPr id="61" name="SK-11-text-60"/>
          <p:cNvSpPr/>
          <p:nvPr/>
        </p:nvSpPr>
        <p:spPr>
          <a:xfrm>
            <a:off x="6644580" y="2942034"/>
            <a:ext cx="4584055" cy="9257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 is extensively hepatically metabolised. In liver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disease, accumulation risk is high. Chlordiazepoxide is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preferred in community settings — particularly where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hepatic function is compromised.</a:t>
            </a:r>
            <a:endParaRPr lang="en-US" sz="1425" dirty="0"/>
          </a:p>
        </p:txBody>
      </p:sp>
      <p:sp>
        <p:nvSpPr>
          <p:cNvPr id="62" name="SK-11-text-61"/>
          <p:cNvSpPr/>
          <p:nvPr/>
        </p:nvSpPr>
        <p:spPr>
          <a:xfrm>
            <a:off x="6668988" y="4245025"/>
            <a:ext cx="5523012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🏥 When is diazepam used?</a:t>
            </a:r>
            <a:endParaRPr lang="en-US" sz="1800" dirty="0"/>
          </a:p>
        </p:txBody>
      </p:sp>
      <p:sp>
        <p:nvSpPr>
          <p:cNvPr id="63" name="SK-11-text-62"/>
          <p:cNvSpPr/>
          <p:nvPr/>
        </p:nvSpPr>
        <p:spPr>
          <a:xfrm>
            <a:off x="6644580" y="4656534"/>
            <a:ext cx="4693890" cy="9325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commonly used in hospital/inpatient settings where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staff can monitor for accumulation. Symptom-triggered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 (CIWA-Ar scale) may be used in trained inpatient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teams — not appropriate for community detox.</a:t>
            </a:r>
            <a:endParaRPr lang="en-US" sz="1425" dirty="0"/>
          </a:p>
        </p:txBody>
      </p:sp>
      <p:sp>
        <p:nvSpPr>
          <p:cNvPr id="64" name="SK-11-text-63"/>
          <p:cNvSpPr/>
          <p:nvPr/>
        </p:nvSpPr>
        <p:spPr>
          <a:xfrm>
            <a:off x="841177" y="6000750"/>
            <a:ext cx="113508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 First choice for community detox remains chlordiazepoxide — diazepam is the acceptable alternative, not the default.</a:t>
            </a:r>
            <a:endParaRPr lang="en-US" sz="1500" dirty="0"/>
          </a:p>
        </p:txBody>
      </p:sp>
      <p:sp>
        <p:nvSpPr>
          <p:cNvPr id="65" name="SK-11-text-64"/>
          <p:cNvSpPr/>
          <p:nvPr/>
        </p:nvSpPr>
        <p:spPr>
          <a:xfrm>
            <a:off x="353467" y="6542484"/>
            <a:ext cx="465105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66" name="SK-11-text-65"/>
          <p:cNvSpPr/>
          <p:nvPr/>
        </p:nvSpPr>
        <p:spPr>
          <a:xfrm>
            <a:off x="11179969" y="6542484"/>
            <a:ext cx="101203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 / 30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39911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71" y="1019175"/>
            <a:ext cx="7827169" cy="1905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488132"/>
            <a:ext cx="5681365" cy="411480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514921"/>
            <a:ext cx="134094" cy="4190107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528" y="2290465"/>
            <a:ext cx="9525" cy="3127177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455" y="2167086"/>
            <a:ext cx="219373" cy="123379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455" y="3182094"/>
            <a:ext cx="219373" cy="123379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6392" y="1466850"/>
            <a:ext cx="5461992" cy="2305496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6392" y="1480542"/>
            <a:ext cx="134094" cy="2269927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6392" y="3819227"/>
            <a:ext cx="5461992" cy="1880295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6392" y="3853458"/>
            <a:ext cx="134094" cy="1851571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5671" y="5801171"/>
            <a:ext cx="11472565" cy="590996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87388" y="5884069"/>
            <a:ext cx="377875" cy="315367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44580" y="3895279"/>
            <a:ext cx="316855" cy="294829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32377" y="1543050"/>
            <a:ext cx="329059" cy="301675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7082" y="1604665"/>
            <a:ext cx="390079" cy="377130"/>
          </a:xfrm>
          <a:prstGeom prst="rect">
            <a:avLst/>
          </a:prstGeom>
        </p:spPr>
      </p:pic>
      <p:sp>
        <p:nvSpPr>
          <p:cNvPr id="20" name="SK-12-text-19"/>
          <p:cNvSpPr/>
          <p:nvPr/>
        </p:nvSpPr>
        <p:spPr>
          <a:xfrm>
            <a:off x="341263" y="486817"/>
            <a:ext cx="1185073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Monitoring during community detox</a:t>
            </a:r>
            <a:endParaRPr lang="en-US" sz="3150" dirty="0"/>
          </a:p>
        </p:txBody>
      </p:sp>
      <p:sp>
        <p:nvSpPr>
          <p:cNvPr id="21" name="SK-12-text-20"/>
          <p:cNvSpPr/>
          <p:nvPr/>
        </p:nvSpPr>
        <p:spPr>
          <a:xfrm>
            <a:off x="341263" y="1124694"/>
            <a:ext cx="93916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 7 days — what must happen and when</a:t>
            </a:r>
            <a:endParaRPr lang="en-US" sz="1500" dirty="0"/>
          </a:p>
        </p:txBody>
      </p:sp>
      <p:sp>
        <p:nvSpPr>
          <p:cNvPr id="22" name="SK-12-text-21"/>
          <p:cNvSpPr/>
          <p:nvPr/>
        </p:nvSpPr>
        <p:spPr>
          <a:xfrm>
            <a:off x="1243459" y="1659582"/>
            <a:ext cx="840581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Contact schedule — first week</a:t>
            </a:r>
            <a:endParaRPr lang="en-US" sz="1875" dirty="0"/>
          </a:p>
        </p:txBody>
      </p:sp>
      <p:sp>
        <p:nvSpPr>
          <p:cNvPr id="23" name="SK-12-text-22"/>
          <p:cNvSpPr/>
          <p:nvPr/>
        </p:nvSpPr>
        <p:spPr>
          <a:xfrm>
            <a:off x="1341090" y="2167086"/>
            <a:ext cx="21174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Days 1–3</a:t>
            </a:r>
            <a:endParaRPr lang="en-US" sz="1425" dirty="0"/>
          </a:p>
        </p:txBody>
      </p:sp>
      <p:sp>
        <p:nvSpPr>
          <p:cNvPr id="24" name="SK-12-text-23"/>
          <p:cNvSpPr/>
          <p:nvPr/>
        </p:nvSpPr>
        <p:spPr>
          <a:xfrm>
            <a:off x="1341090" y="2427684"/>
            <a:ext cx="70808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Daily contact — phone or in person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1341090" y="2674590"/>
            <a:ext cx="92754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Face-to-face review on days 1, 3, 5, and 7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1341090" y="3154561"/>
            <a:ext cx="31308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contact:</a:t>
            </a:r>
            <a:endParaRPr lang="en-US" sz="1425" dirty="0"/>
          </a:p>
        </p:txBody>
      </p:sp>
      <p:sp>
        <p:nvSpPr>
          <p:cNvPr id="27" name="SK-12-text-26"/>
          <p:cNvSpPr/>
          <p:nvPr/>
        </p:nvSpPr>
        <p:spPr>
          <a:xfrm>
            <a:off x="1658094" y="3463230"/>
            <a:ext cx="324296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Breathalyser reading — detox must pause if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still drinking significantly</a:t>
            </a:r>
            <a:endParaRPr lang="en-US" sz="1275" dirty="0"/>
          </a:p>
        </p:txBody>
      </p:sp>
      <p:sp>
        <p:nvSpPr>
          <p:cNvPr id="28" name="SK-12-text-27"/>
          <p:cNvSpPr/>
          <p:nvPr/>
        </p:nvSpPr>
        <p:spPr>
          <a:xfrm>
            <a:off x="1670298" y="4046190"/>
            <a:ext cx="83153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 pressure, pulse, temperature check</a:t>
            </a:r>
            <a:endParaRPr lang="en-US" sz="1350" dirty="0"/>
          </a:p>
        </p:txBody>
      </p:sp>
      <p:sp>
        <p:nvSpPr>
          <p:cNvPr id="29" name="SK-12-text-28"/>
          <p:cNvSpPr/>
          <p:nvPr/>
        </p:nvSpPr>
        <p:spPr>
          <a:xfrm>
            <a:off x="1670298" y="4437013"/>
            <a:ext cx="284068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for signs of excessive sedation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respiratory depression</a:t>
            </a:r>
            <a:endParaRPr lang="en-US" sz="1275" dirty="0"/>
          </a:p>
        </p:txBody>
      </p:sp>
      <p:sp>
        <p:nvSpPr>
          <p:cNvPr id="30" name="SK-12-text-29"/>
          <p:cNvSpPr/>
          <p:nvPr/>
        </p:nvSpPr>
        <p:spPr>
          <a:xfrm>
            <a:off x="1670298" y="5054203"/>
            <a:ext cx="248706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Screen for early Wernicke’s signs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(ataxia, eye signs, confusion)</a:t>
            </a:r>
            <a:endParaRPr lang="en-US" sz="1275" dirty="0"/>
          </a:p>
        </p:txBody>
      </p:sp>
      <p:sp>
        <p:nvSpPr>
          <p:cNvPr id="31" name="SK-12-text-30"/>
          <p:cNvSpPr/>
          <p:nvPr/>
        </p:nvSpPr>
        <p:spPr>
          <a:xfrm>
            <a:off x="7010400" y="1577280"/>
            <a:ext cx="51816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A0522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escalate immediately</a:t>
            </a:r>
            <a:endParaRPr lang="en-US" sz="1725" dirty="0"/>
          </a:p>
        </p:txBody>
      </p:sp>
      <p:sp>
        <p:nvSpPr>
          <p:cNvPr id="32" name="SK-12-text-31"/>
          <p:cNvSpPr/>
          <p:nvPr/>
        </p:nvSpPr>
        <p:spPr>
          <a:xfrm>
            <a:off x="6717655" y="1913334"/>
            <a:ext cx="381595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Breakthrough withdrawal symptoms not controlled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current dose → increase dose or refer inpatient</a:t>
            </a:r>
            <a:endParaRPr lang="en-US" sz="1275" dirty="0"/>
          </a:p>
        </p:txBody>
      </p:sp>
      <p:sp>
        <p:nvSpPr>
          <p:cNvPr id="33" name="SK-12-text-32"/>
          <p:cNvSpPr/>
          <p:nvPr/>
        </p:nvSpPr>
        <p:spPr>
          <a:xfrm>
            <a:off x="6717655" y="2448223"/>
            <a:ext cx="54743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Seizure during detox → call 999; do not manage at home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6717655" y="2791123"/>
            <a:ext cx="346248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Signs of DTs (confusion, hallucinations, fever)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999 immediately</a:t>
            </a:r>
            <a:endParaRPr lang="en-US" sz="1275" dirty="0"/>
          </a:p>
        </p:txBody>
      </p:sp>
      <p:sp>
        <p:nvSpPr>
          <p:cNvPr id="35" name="SK-12-text-34"/>
          <p:cNvSpPr/>
          <p:nvPr/>
        </p:nvSpPr>
        <p:spPr>
          <a:xfrm>
            <a:off x="6717655" y="3319165"/>
            <a:ext cx="354776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Wernicke’s signs (ataxia, eye signs, confusion)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999; IV Pabrinex</a:t>
            </a:r>
            <a:endParaRPr lang="en-US" sz="1275" dirty="0"/>
          </a:p>
        </p:txBody>
      </p:sp>
      <p:sp>
        <p:nvSpPr>
          <p:cNvPr id="36" name="SK-12-text-35"/>
          <p:cNvSpPr/>
          <p:nvPr/>
        </p:nvSpPr>
        <p:spPr>
          <a:xfrm>
            <a:off x="7010400" y="3929509"/>
            <a:ext cx="518160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E4D2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Stopping or adjusting detox</a:t>
            </a:r>
            <a:endParaRPr lang="en-US" sz="1725" dirty="0"/>
          </a:p>
        </p:txBody>
      </p:sp>
      <p:sp>
        <p:nvSpPr>
          <p:cNvPr id="37" name="SK-12-text-36"/>
          <p:cNvSpPr/>
          <p:nvPr/>
        </p:nvSpPr>
        <p:spPr>
          <a:xfrm>
            <a:off x="6717655" y="4224486"/>
            <a:ext cx="401106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patient resumes significant alcohol use → discuss;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need to restart or refer inpatient</a:t>
            </a:r>
            <a:endParaRPr lang="en-US" sz="1275" dirty="0"/>
          </a:p>
        </p:txBody>
      </p:sp>
      <p:sp>
        <p:nvSpPr>
          <p:cNvPr id="38" name="SK-12-text-37"/>
          <p:cNvSpPr/>
          <p:nvPr/>
        </p:nvSpPr>
        <p:spPr>
          <a:xfrm>
            <a:off x="6717655" y="4718298"/>
            <a:ext cx="397445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CIWA-Ar or GMAWS scoring may be used if trained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staff available</a:t>
            </a:r>
            <a:endParaRPr lang="en-US" sz="1200" dirty="0"/>
          </a:p>
        </p:txBody>
      </p:sp>
      <p:sp>
        <p:nvSpPr>
          <p:cNvPr id="39" name="SK-12-text-38"/>
          <p:cNvSpPr/>
          <p:nvPr/>
        </p:nvSpPr>
        <p:spPr>
          <a:xfrm>
            <a:off x="6717655" y="5246340"/>
            <a:ext cx="358437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must remain contactable for urgent advice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throughout the full detox week</a:t>
            </a:r>
            <a:endParaRPr lang="en-US" sz="1275" dirty="0"/>
          </a:p>
        </p:txBody>
      </p:sp>
      <p:sp>
        <p:nvSpPr>
          <p:cNvPr id="40" name="SK-12-text-39"/>
          <p:cNvSpPr/>
          <p:nvPr/>
        </p:nvSpPr>
        <p:spPr>
          <a:xfrm>
            <a:off x="1914079" y="5877223"/>
            <a:ext cx="8327082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tip: Always confirm the responsible adult is present and contactable before each contact —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support is not optional, it is a clinical safety requirement</a:t>
            </a:r>
            <a:endParaRPr lang="en-US" sz="1425" dirty="0"/>
          </a:p>
        </p:txBody>
      </p:sp>
      <p:sp>
        <p:nvSpPr>
          <p:cNvPr id="41" name="SK-12-text-40"/>
          <p:cNvSpPr/>
          <p:nvPr/>
        </p:nvSpPr>
        <p:spPr>
          <a:xfrm>
            <a:off x="353467" y="6563023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2" name="SK-12-text-41"/>
          <p:cNvSpPr/>
          <p:nvPr/>
        </p:nvSpPr>
        <p:spPr>
          <a:xfrm>
            <a:off x="11131153" y="6563023"/>
            <a:ext cx="106084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 / 30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777"/>
            <a:ext cx="12192000" cy="123974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2192000" cy="51435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769" y="1510754"/>
            <a:ext cx="3413671" cy="4563219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8180" y="3805833"/>
            <a:ext cx="2730996" cy="14288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8180" y="4875609"/>
            <a:ext cx="2730996" cy="14288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63" y="1796653"/>
            <a:ext cx="2413992" cy="133037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2213" y="1796653"/>
            <a:ext cx="38100" cy="1604665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1553" y="1796653"/>
            <a:ext cx="2511475" cy="1494979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2503" y="1796653"/>
            <a:ext cx="38100" cy="1604665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59475" y="1796653"/>
            <a:ext cx="2511475" cy="160466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40425" y="1796653"/>
            <a:ext cx="38100" cy="1604665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263" y="3470077"/>
            <a:ext cx="2413992" cy="1563588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2213" y="3470077"/>
            <a:ext cx="38100" cy="1604665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01553" y="3470077"/>
            <a:ext cx="2511475" cy="1494979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82503" y="3470077"/>
            <a:ext cx="38100" cy="1604665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59475" y="3470077"/>
            <a:ext cx="2511475" cy="1488132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40425" y="3470077"/>
            <a:ext cx="38100" cy="1604665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263" y="5157192"/>
            <a:ext cx="3901380" cy="932557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2213" y="5157192"/>
            <a:ext cx="38100" cy="994321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9090" y="5157192"/>
            <a:ext cx="3681859" cy="939403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70040" y="5157192"/>
            <a:ext cx="38100" cy="994321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03577" y="5294263"/>
            <a:ext cx="329059" cy="322213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6377" y="5287417"/>
            <a:ext cx="329059" cy="329059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54588" y="3572917"/>
            <a:ext cx="316855" cy="301675"/>
          </a:xfrm>
          <a:prstGeom prst="rect">
            <a:avLst/>
          </a:prstGeom>
        </p:spPr>
      </p:pic>
      <p:pic>
        <p:nvPicPr>
          <p:cNvPr id="27" name="SK-13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84463" y="3572917"/>
            <a:ext cx="316855" cy="301675"/>
          </a:xfrm>
          <a:prstGeom prst="rect">
            <a:avLst/>
          </a:prstGeom>
        </p:spPr>
      </p:pic>
      <p:pic>
        <p:nvPicPr>
          <p:cNvPr id="28" name="SK-13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6377" y="3572917"/>
            <a:ext cx="329059" cy="301675"/>
          </a:xfrm>
          <a:prstGeom prst="rect">
            <a:avLst/>
          </a:prstGeom>
        </p:spPr>
      </p:pic>
      <p:pic>
        <p:nvPicPr>
          <p:cNvPr id="29" name="SK-13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54588" y="1906488"/>
            <a:ext cx="329059" cy="308521"/>
          </a:xfrm>
          <a:prstGeom prst="rect">
            <a:avLst/>
          </a:prstGeom>
        </p:spPr>
      </p:pic>
      <p:pic>
        <p:nvPicPr>
          <p:cNvPr id="30" name="SK-13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084463" y="1906488"/>
            <a:ext cx="316855" cy="308521"/>
          </a:xfrm>
          <a:prstGeom prst="rect">
            <a:avLst/>
          </a:prstGeom>
        </p:spPr>
      </p:pic>
      <p:pic>
        <p:nvPicPr>
          <p:cNvPr id="31" name="SK-13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36377" y="1899642"/>
            <a:ext cx="341263" cy="315367"/>
          </a:xfrm>
          <a:prstGeom prst="rect">
            <a:avLst/>
          </a:prstGeom>
        </p:spPr>
      </p:pic>
      <p:sp>
        <p:nvSpPr>
          <p:cNvPr id="32" name="SK-13-text-31"/>
          <p:cNvSpPr/>
          <p:nvPr/>
        </p:nvSpPr>
        <p:spPr>
          <a:xfrm>
            <a:off x="304800" y="479971"/>
            <a:ext cx="35833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DECISION</a:t>
            </a:r>
            <a:endParaRPr lang="en-US" sz="1350" dirty="0"/>
          </a:p>
        </p:txBody>
      </p:sp>
      <p:sp>
        <p:nvSpPr>
          <p:cNvPr id="33" name="SK-13-text-32"/>
          <p:cNvSpPr/>
          <p:nvPr/>
        </p:nvSpPr>
        <p:spPr>
          <a:xfrm>
            <a:off x="316855" y="795486"/>
            <a:ext cx="1187514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detox — when and why</a:t>
            </a:r>
            <a:endParaRPr lang="en-US" sz="3600" dirty="0"/>
          </a:p>
        </p:txBody>
      </p:sp>
      <p:sp>
        <p:nvSpPr>
          <p:cNvPr id="34" name="SK-13-text-33"/>
          <p:cNvSpPr/>
          <p:nvPr/>
        </p:nvSpPr>
        <p:spPr>
          <a:xfrm>
            <a:off x="292596" y="1364605"/>
            <a:ext cx="11899404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ONE of these criteria = refer for inpatient medically assisted withdrawal</a:t>
            </a:r>
            <a:endParaRPr lang="en-US" sz="1650" dirty="0"/>
          </a:p>
        </p:txBody>
      </p:sp>
      <p:sp>
        <p:nvSpPr>
          <p:cNvPr id="35" name="SK-13-text-34"/>
          <p:cNvSpPr/>
          <p:nvPr/>
        </p:nvSpPr>
        <p:spPr>
          <a:xfrm>
            <a:off x="536377" y="2352229"/>
            <a:ext cx="378237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dependence</a:t>
            </a:r>
            <a:endParaRPr lang="en-US" sz="1425" dirty="0"/>
          </a:p>
        </p:txBody>
      </p:sp>
      <p:sp>
        <p:nvSpPr>
          <p:cNvPr id="36" name="SK-13-text-35"/>
          <p:cNvSpPr/>
          <p:nvPr/>
        </p:nvSpPr>
        <p:spPr>
          <a:xfrm>
            <a:off x="536377" y="2667744"/>
            <a:ext cx="39776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&gt;30 or drinking</a:t>
            </a:r>
            <a:endParaRPr lang="en-US" sz="1200" dirty="0"/>
          </a:p>
        </p:txBody>
      </p:sp>
      <p:sp>
        <p:nvSpPr>
          <p:cNvPr id="37" name="SK-13-text-36"/>
          <p:cNvSpPr/>
          <p:nvPr/>
        </p:nvSpPr>
        <p:spPr>
          <a:xfrm>
            <a:off x="536377" y="2852886"/>
            <a:ext cx="2697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&gt;30 units/day</a:t>
            </a:r>
            <a:endParaRPr lang="en-US" sz="1200" dirty="0"/>
          </a:p>
        </p:txBody>
      </p:sp>
      <p:sp>
        <p:nvSpPr>
          <p:cNvPr id="38" name="SK-13-text-37"/>
          <p:cNvSpPr/>
          <p:nvPr/>
        </p:nvSpPr>
        <p:spPr>
          <a:xfrm>
            <a:off x="3072259" y="2352229"/>
            <a:ext cx="57369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History of seizures or DTs</a:t>
            </a:r>
            <a:endParaRPr lang="en-US" sz="1425" dirty="0"/>
          </a:p>
        </p:txBody>
      </p:sp>
      <p:sp>
        <p:nvSpPr>
          <p:cNvPr id="39" name="SK-13-text-38"/>
          <p:cNvSpPr/>
          <p:nvPr/>
        </p:nvSpPr>
        <p:spPr>
          <a:xfrm>
            <a:off x="3060055" y="2674590"/>
            <a:ext cx="2316361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Previous withdrawal seizures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delirium tremens = absolute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contraindication to community detox</a:t>
            </a:r>
            <a:endParaRPr lang="en-US" sz="1125" dirty="0"/>
          </a:p>
        </p:txBody>
      </p:sp>
      <p:sp>
        <p:nvSpPr>
          <p:cNvPr id="40" name="SK-13-text-39"/>
          <p:cNvSpPr/>
          <p:nvPr/>
        </p:nvSpPr>
        <p:spPr>
          <a:xfrm>
            <a:off x="5742384" y="2304157"/>
            <a:ext cx="157266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physical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co-morbidity</a:t>
            </a:r>
            <a:endParaRPr lang="en-US" sz="1350" dirty="0"/>
          </a:p>
        </p:txBody>
      </p:sp>
      <p:sp>
        <p:nvSpPr>
          <p:cNvPr id="41" name="SK-13-text-40"/>
          <p:cNvSpPr/>
          <p:nvPr/>
        </p:nvSpPr>
        <p:spPr>
          <a:xfrm>
            <a:off x="5730180" y="2777430"/>
            <a:ext cx="207258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Decompensated liver disease,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cardiac problems, or other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serious medical conditions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536377" y="3957042"/>
            <a:ext cx="175557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psychiatric</a:t>
            </a:r>
            <a:endParaRPr lang="en-US" sz="1350" dirty="0"/>
          </a:p>
          <a:p>
            <a:pPr marL="0" indent="0" algn="l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co-morbidity</a:t>
            </a:r>
            <a:endParaRPr lang="en-US" sz="1350" dirty="0"/>
          </a:p>
        </p:txBody>
      </p:sp>
      <p:sp>
        <p:nvSpPr>
          <p:cNvPr id="43" name="SK-13-text-42"/>
          <p:cNvSpPr/>
          <p:nvPr/>
        </p:nvSpPr>
        <p:spPr>
          <a:xfrm>
            <a:off x="536377" y="4423321"/>
            <a:ext cx="199935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Active suicidal ideation, severe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mental illness, or high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self-harm risk</a:t>
            </a:r>
            <a:endParaRPr lang="en-US" sz="1125" dirty="0"/>
          </a:p>
        </p:txBody>
      </p:sp>
      <p:sp>
        <p:nvSpPr>
          <p:cNvPr id="44" name="SK-13-text-43"/>
          <p:cNvSpPr/>
          <p:nvPr/>
        </p:nvSpPr>
        <p:spPr>
          <a:xfrm>
            <a:off x="3072259" y="4018657"/>
            <a:ext cx="20450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Pregnancy</a:t>
            </a:r>
            <a:endParaRPr lang="en-US" sz="1425" dirty="0"/>
          </a:p>
        </p:txBody>
      </p:sp>
      <p:sp>
        <p:nvSpPr>
          <p:cNvPr id="45" name="SK-13-text-44"/>
          <p:cNvSpPr/>
          <p:nvPr/>
        </p:nvSpPr>
        <p:spPr>
          <a:xfrm>
            <a:off x="3060055" y="4334173"/>
            <a:ext cx="1914079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pregnant patients require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setting regardless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dependence severity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5742384" y="4011811"/>
            <a:ext cx="378237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social support</a:t>
            </a:r>
            <a:endParaRPr lang="en-US" sz="1425" dirty="0"/>
          </a:p>
        </p:txBody>
      </p:sp>
      <p:sp>
        <p:nvSpPr>
          <p:cNvPr id="47" name="SK-13-text-46"/>
          <p:cNvSpPr/>
          <p:nvPr/>
        </p:nvSpPr>
        <p:spPr>
          <a:xfrm>
            <a:off x="5730180" y="4334173"/>
            <a:ext cx="1950690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Homeless, chaotic home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environment, no responsible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adult available to supervise</a:t>
            </a:r>
            <a:endParaRPr lang="en-US" sz="1125" dirty="0"/>
          </a:p>
        </p:txBody>
      </p:sp>
      <p:sp>
        <p:nvSpPr>
          <p:cNvPr id="48" name="SK-13-text-47"/>
          <p:cNvSpPr/>
          <p:nvPr/>
        </p:nvSpPr>
        <p:spPr>
          <a:xfrm>
            <a:off x="950863" y="5362873"/>
            <a:ext cx="66694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Concurrent CNS depressant misuse</a:t>
            </a:r>
            <a:endParaRPr lang="en-US" sz="1350" dirty="0"/>
          </a:p>
        </p:txBody>
      </p:sp>
      <p:sp>
        <p:nvSpPr>
          <p:cNvPr id="49" name="SK-13-text-48"/>
          <p:cNvSpPr/>
          <p:nvPr/>
        </p:nvSpPr>
        <p:spPr>
          <a:xfrm>
            <a:off x="963067" y="5602932"/>
            <a:ext cx="2804071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Benzodiazepine or other CNS depressant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co-dependence alongside alcohol</a:t>
            </a:r>
            <a:endParaRPr lang="en-US" sz="1125" dirty="0"/>
          </a:p>
        </p:txBody>
      </p:sp>
      <p:sp>
        <p:nvSpPr>
          <p:cNvPr id="50" name="SK-13-text-49"/>
          <p:cNvSpPr/>
          <p:nvPr/>
        </p:nvSpPr>
        <p:spPr>
          <a:xfrm>
            <a:off x="5218063" y="5362873"/>
            <a:ext cx="64636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Previous failed community detox</a:t>
            </a:r>
            <a:endParaRPr lang="en-US" sz="1350" dirty="0"/>
          </a:p>
        </p:txBody>
      </p:sp>
      <p:sp>
        <p:nvSpPr>
          <p:cNvPr id="51" name="SK-13-text-50"/>
          <p:cNvSpPr/>
          <p:nvPr/>
        </p:nvSpPr>
        <p:spPr>
          <a:xfrm>
            <a:off x="5218063" y="5602932"/>
            <a:ext cx="2267694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clinician concern about safety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any reason</a:t>
            </a:r>
            <a:endParaRPr lang="en-US" sz="1125" dirty="0"/>
          </a:p>
        </p:txBody>
      </p:sp>
      <p:sp>
        <p:nvSpPr>
          <p:cNvPr id="52" name="SK-13-text-51"/>
          <p:cNvSpPr/>
          <p:nvPr/>
        </p:nvSpPr>
        <p:spPr>
          <a:xfrm>
            <a:off x="8790384" y="1796653"/>
            <a:ext cx="25546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CG100</a:t>
            </a:r>
            <a:endParaRPr lang="en-US" sz="1350" dirty="0"/>
          </a:p>
        </p:txBody>
      </p:sp>
      <p:sp>
        <p:nvSpPr>
          <p:cNvPr id="53" name="SK-13-text-52"/>
          <p:cNvSpPr/>
          <p:nvPr/>
        </p:nvSpPr>
        <p:spPr>
          <a:xfrm>
            <a:off x="8790384" y="2112169"/>
            <a:ext cx="2621161" cy="1405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“For people in acute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at high risk of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seizures or DTs — admit to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hospital for medically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assisted withdrawal.”</a:t>
            </a:r>
            <a:endParaRPr lang="en-US" sz="1725" dirty="0"/>
          </a:p>
        </p:txBody>
      </p:sp>
      <p:sp>
        <p:nvSpPr>
          <p:cNvPr id="54" name="SK-13-text-53"/>
          <p:cNvSpPr/>
          <p:nvPr/>
        </p:nvSpPr>
        <p:spPr>
          <a:xfrm>
            <a:off x="8790384" y="4080421"/>
            <a:ext cx="2121396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5% mortality if delirium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tremens left untreated</a:t>
            </a:r>
            <a:endParaRPr lang="en-US" sz="1650" dirty="0"/>
          </a:p>
        </p:txBody>
      </p:sp>
      <p:sp>
        <p:nvSpPr>
          <p:cNvPr id="55" name="SK-13-text-54"/>
          <p:cNvSpPr/>
          <p:nvPr/>
        </p:nvSpPr>
        <p:spPr>
          <a:xfrm>
            <a:off x="8790384" y="5239494"/>
            <a:ext cx="258469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in doubt — refer in.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 first.</a:t>
            </a:r>
            <a:endParaRPr lang="en-US" sz="1725" dirty="0"/>
          </a:p>
        </p:txBody>
      </p:sp>
      <p:sp>
        <p:nvSpPr>
          <p:cNvPr id="56" name="SK-13-text-55"/>
          <p:cNvSpPr/>
          <p:nvPr/>
        </p:nvSpPr>
        <p:spPr>
          <a:xfrm>
            <a:off x="316855" y="6501259"/>
            <a:ext cx="44062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57" name="SK-13-text-56"/>
          <p:cNvSpPr/>
          <p:nvPr/>
        </p:nvSpPr>
        <p:spPr>
          <a:xfrm>
            <a:off x="4632871" y="6494413"/>
            <a:ext cx="62579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detox — when and why</a:t>
            </a:r>
            <a:endParaRPr lang="en-US" sz="1350" dirty="0"/>
          </a:p>
        </p:txBody>
      </p:sp>
      <p:sp>
        <p:nvSpPr>
          <p:cNvPr id="58" name="SK-13-text-57"/>
          <p:cNvSpPr/>
          <p:nvPr/>
        </p:nvSpPr>
        <p:spPr>
          <a:xfrm>
            <a:off x="11289655" y="6494413"/>
            <a:ext cx="9023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 / 30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0975"/>
            <a:ext cx="12192000" cy="189161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83469"/>
            <a:ext cx="12192000" cy="37713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512" y="1577280"/>
            <a:ext cx="9525" cy="363468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53" y="2125861"/>
            <a:ext cx="694879" cy="493663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84" y="2928342"/>
            <a:ext cx="694879" cy="493663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153" y="3758059"/>
            <a:ext cx="694879" cy="466279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784" y="4539853"/>
            <a:ext cx="694879" cy="493663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6573" y="1940123"/>
            <a:ext cx="4876800" cy="109850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6573" y="3099048"/>
            <a:ext cx="4876800" cy="940743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6573" y="4107210"/>
            <a:ext cx="4876800" cy="1146572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2596" y="5342334"/>
            <a:ext cx="9619357" cy="575965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2596" y="5972621"/>
            <a:ext cx="9619357" cy="529382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42484"/>
            <a:ext cx="12192000" cy="315367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8894" y="6062365"/>
            <a:ext cx="341263" cy="315367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8894" y="5438329"/>
            <a:ext cx="341263" cy="34290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97467" y="1604665"/>
            <a:ext cx="2048173" cy="4155877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96259" y="4272409"/>
            <a:ext cx="560784" cy="541734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96259" y="3264396"/>
            <a:ext cx="560784" cy="541734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08463" y="2132707"/>
            <a:ext cx="548580" cy="548580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3153" y="4457700"/>
            <a:ext cx="646063" cy="671959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5357" y="3648373"/>
            <a:ext cx="633859" cy="685800"/>
          </a:xfrm>
          <a:prstGeom prst="rect">
            <a:avLst/>
          </a:prstGeom>
        </p:spPr>
      </p:pic>
      <p:pic>
        <p:nvPicPr>
          <p:cNvPr id="24" name="SK-14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3153" y="2839194"/>
            <a:ext cx="646063" cy="678805"/>
          </a:xfrm>
          <a:prstGeom prst="rect">
            <a:avLst/>
          </a:prstGeom>
        </p:spPr>
      </p:pic>
      <p:pic>
        <p:nvPicPr>
          <p:cNvPr id="25" name="SK-14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3153" y="2016175"/>
            <a:ext cx="633859" cy="692646"/>
          </a:xfrm>
          <a:prstGeom prst="rect">
            <a:avLst/>
          </a:prstGeom>
        </p:spPr>
      </p:pic>
      <p:sp>
        <p:nvSpPr>
          <p:cNvPr id="26" name="SK-14-text-25"/>
          <p:cNvSpPr/>
          <p:nvPr/>
        </p:nvSpPr>
        <p:spPr>
          <a:xfrm>
            <a:off x="268188" y="329059"/>
            <a:ext cx="11923812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Vitamins — thiamine and B vitamins</a:t>
            </a:r>
            <a:endParaRPr lang="en-US" sz="2700" dirty="0"/>
          </a:p>
        </p:txBody>
      </p:sp>
      <p:sp>
        <p:nvSpPr>
          <p:cNvPr id="27" name="SK-14-text-26"/>
          <p:cNvSpPr/>
          <p:nvPr/>
        </p:nvSpPr>
        <p:spPr>
          <a:xfrm>
            <a:off x="268188" y="774948"/>
            <a:ext cx="1192381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499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Preventing Wernicke's encephalopathy — a prescribing priority in every alcohol-dependent patient</a:t>
            </a:r>
            <a:endParaRPr lang="en-US" sz="1650" dirty="0"/>
          </a:p>
        </p:txBody>
      </p:sp>
      <p:sp>
        <p:nvSpPr>
          <p:cNvPr id="28" name="SK-14-text-27"/>
          <p:cNvSpPr/>
          <p:nvPr/>
        </p:nvSpPr>
        <p:spPr>
          <a:xfrm>
            <a:off x="1097161" y="1179463"/>
            <a:ext cx="110948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B45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⚠Thiamine deficiency in alcohol dependence is common, dangerous and preventable — always co-prescribe with detox</a:t>
            </a:r>
            <a:endParaRPr lang="en-US" sz="1500" dirty="0"/>
          </a:p>
        </p:txBody>
      </p:sp>
      <p:sp>
        <p:nvSpPr>
          <p:cNvPr id="29" name="SK-14-text-28"/>
          <p:cNvSpPr/>
          <p:nvPr/>
        </p:nvSpPr>
        <p:spPr>
          <a:xfrm>
            <a:off x="365671" y="1618357"/>
            <a:ext cx="101536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alcohol-dependent patients are deficient</a:t>
            </a:r>
            <a:endParaRPr lang="en-US" sz="1500" dirty="0"/>
          </a:p>
        </p:txBody>
      </p:sp>
      <p:sp>
        <p:nvSpPr>
          <p:cNvPr id="30" name="SK-14-text-29"/>
          <p:cNvSpPr/>
          <p:nvPr/>
        </p:nvSpPr>
        <p:spPr>
          <a:xfrm>
            <a:off x="1292275" y="2077938"/>
            <a:ext cx="35509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dietary intake</a:t>
            </a:r>
            <a:endParaRPr lang="en-US" sz="1200" dirty="0"/>
          </a:p>
        </p:txBody>
      </p:sp>
      <p:sp>
        <p:nvSpPr>
          <p:cNvPr id="31" name="SK-14-text-30"/>
          <p:cNvSpPr/>
          <p:nvPr/>
        </p:nvSpPr>
        <p:spPr>
          <a:xfrm>
            <a:off x="1292275" y="2290465"/>
            <a:ext cx="265777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replaces food; nutritional neglect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common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1292275" y="2900809"/>
            <a:ext cx="42824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Impaired gut absorption</a:t>
            </a:r>
            <a:endParaRPr lang="en-US" sz="1200" dirty="0"/>
          </a:p>
        </p:txBody>
      </p:sp>
      <p:sp>
        <p:nvSpPr>
          <p:cNvPr id="33" name="SK-14-text-32"/>
          <p:cNvSpPr/>
          <p:nvPr/>
        </p:nvSpPr>
        <p:spPr>
          <a:xfrm>
            <a:off x="1292275" y="3113484"/>
            <a:ext cx="259675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damages the intestinal mucosa;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thiamine cannot be absorbed properly</a:t>
            </a:r>
            <a:endParaRPr lang="en-US" sz="1200" dirty="0"/>
          </a:p>
        </p:txBody>
      </p:sp>
      <p:sp>
        <p:nvSpPr>
          <p:cNvPr id="34" name="SK-14-text-33"/>
          <p:cNvSpPr/>
          <p:nvPr/>
        </p:nvSpPr>
        <p:spPr>
          <a:xfrm>
            <a:off x="1292275" y="3716982"/>
            <a:ext cx="42824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Reduced hepatic storage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1292275" y="3929509"/>
            <a:ext cx="262116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liver stores and activates thiamine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damages this capacity</a:t>
            </a:r>
            <a:endParaRPr lang="en-US" sz="1200" dirty="0"/>
          </a:p>
        </p:txBody>
      </p:sp>
      <p:sp>
        <p:nvSpPr>
          <p:cNvPr id="36" name="SK-14-text-35"/>
          <p:cNvSpPr/>
          <p:nvPr/>
        </p:nvSpPr>
        <p:spPr>
          <a:xfrm>
            <a:off x="1292275" y="4505623"/>
            <a:ext cx="5745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Increased demand during illness</a:t>
            </a:r>
            <a:endParaRPr lang="en-US" sz="1200" dirty="0"/>
          </a:p>
        </p:txBody>
      </p:sp>
      <p:sp>
        <p:nvSpPr>
          <p:cNvPr id="37" name="SK-14-text-36"/>
          <p:cNvSpPr/>
          <p:nvPr/>
        </p:nvSpPr>
        <p:spPr>
          <a:xfrm>
            <a:off x="1292275" y="4711303"/>
            <a:ext cx="2694384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withdrawal and illness dramatically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raise thiamine requirements</a:t>
            </a:r>
            <a:endParaRPr lang="en-US" sz="1200" dirty="0"/>
          </a:p>
        </p:txBody>
      </p:sp>
      <p:sp>
        <p:nvSpPr>
          <p:cNvPr id="38" name="SK-14-text-37"/>
          <p:cNvSpPr/>
          <p:nvPr/>
        </p:nvSpPr>
        <p:spPr>
          <a:xfrm>
            <a:off x="5474196" y="1618357"/>
            <a:ext cx="6496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Thiamine prescribing regimes</a:t>
            </a:r>
            <a:endParaRPr lang="en-US" sz="1500" dirty="0"/>
          </a:p>
        </p:txBody>
      </p:sp>
      <p:sp>
        <p:nvSpPr>
          <p:cNvPr id="39" name="SK-14-text-38"/>
          <p:cNvSpPr/>
          <p:nvPr/>
        </p:nvSpPr>
        <p:spPr>
          <a:xfrm>
            <a:off x="5242471" y="2016175"/>
            <a:ext cx="694952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thiamine (prophylactic — community detox)</a:t>
            </a:r>
            <a:endParaRPr lang="en-US" sz="1200" dirty="0"/>
          </a:p>
        </p:txBody>
      </p:sp>
      <p:sp>
        <p:nvSpPr>
          <p:cNvPr id="40" name="SK-14-text-39"/>
          <p:cNvSpPr/>
          <p:nvPr/>
        </p:nvSpPr>
        <p:spPr>
          <a:xfrm>
            <a:off x="5230267" y="2263080"/>
            <a:ext cx="69617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Thiamine 100 mg three times daily (TDS)</a:t>
            </a:r>
            <a:endParaRPr lang="en-US" sz="1200" dirty="0"/>
          </a:p>
        </p:txBody>
      </p:sp>
      <p:sp>
        <p:nvSpPr>
          <p:cNvPr id="41" name="SK-14-text-40"/>
          <p:cNvSpPr/>
          <p:nvPr/>
        </p:nvSpPr>
        <p:spPr>
          <a:xfrm>
            <a:off x="5266879" y="2482453"/>
            <a:ext cx="692512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Prescribe to ALL patients undergoing planned withdrawal</a:t>
            </a:r>
            <a:endParaRPr lang="en-US" sz="1125" dirty="0"/>
          </a:p>
        </p:txBody>
      </p:sp>
      <p:sp>
        <p:nvSpPr>
          <p:cNvPr id="42" name="SK-14-text-41"/>
          <p:cNvSpPr/>
          <p:nvPr/>
        </p:nvSpPr>
        <p:spPr>
          <a:xfrm>
            <a:off x="5266879" y="2647057"/>
            <a:ext cx="34258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Vitamin B compound strong tablets: 1–2 tablets TDS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(supportive — not a substitute)</a:t>
            </a:r>
            <a:endParaRPr lang="en-US" sz="1050" dirty="0"/>
          </a:p>
        </p:txBody>
      </p:sp>
      <p:sp>
        <p:nvSpPr>
          <p:cNvPr id="43" name="SK-14-text-42"/>
          <p:cNvSpPr/>
          <p:nvPr/>
        </p:nvSpPr>
        <p:spPr>
          <a:xfrm>
            <a:off x="5242471" y="3175248"/>
            <a:ext cx="69495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0522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Pabrinex IM (Wernicke's risk — community)</a:t>
            </a:r>
            <a:endParaRPr lang="en-US" sz="1200" dirty="0"/>
          </a:p>
        </p:txBody>
      </p:sp>
      <p:sp>
        <p:nvSpPr>
          <p:cNvPr id="44" name="SK-14-text-43"/>
          <p:cNvSpPr/>
          <p:nvPr/>
        </p:nvSpPr>
        <p:spPr>
          <a:xfrm>
            <a:off x="5266879" y="3422005"/>
            <a:ext cx="692512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pair of ampoules (Pabrinex I + II) IM — once daily</a:t>
            </a:r>
            <a:endParaRPr lang="en-US" sz="1125" dirty="0"/>
          </a:p>
        </p:txBody>
      </p:sp>
      <p:sp>
        <p:nvSpPr>
          <p:cNvPr id="45" name="SK-14-text-44"/>
          <p:cNvSpPr/>
          <p:nvPr/>
        </p:nvSpPr>
        <p:spPr>
          <a:xfrm>
            <a:off x="5266879" y="3648373"/>
            <a:ext cx="692512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Give for 3–5 days before or during community detox</a:t>
            </a:r>
            <a:endParaRPr lang="en-US" sz="1125" dirty="0"/>
          </a:p>
        </p:txBody>
      </p:sp>
      <p:sp>
        <p:nvSpPr>
          <p:cNvPr id="46" name="SK-14-text-45"/>
          <p:cNvSpPr/>
          <p:nvPr/>
        </p:nvSpPr>
        <p:spPr>
          <a:xfrm>
            <a:off x="5266879" y="3812977"/>
            <a:ext cx="692512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Use when patient has signs or risk factors for Wernicke's</a:t>
            </a:r>
            <a:endParaRPr lang="en-US" sz="1125" dirty="0"/>
          </a:p>
        </p:txBody>
      </p:sp>
      <p:sp>
        <p:nvSpPr>
          <p:cNvPr id="47" name="SK-14-text-46"/>
          <p:cNvSpPr/>
          <p:nvPr/>
        </p:nvSpPr>
        <p:spPr>
          <a:xfrm>
            <a:off x="5242471" y="4183261"/>
            <a:ext cx="69495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Pabrinex IV (confirmed/suspected Wernicke's)</a:t>
            </a:r>
            <a:endParaRPr lang="en-US" sz="1200" dirty="0"/>
          </a:p>
        </p:txBody>
      </p:sp>
      <p:sp>
        <p:nvSpPr>
          <p:cNvPr id="48" name="SK-14-text-47"/>
          <p:cNvSpPr/>
          <p:nvPr/>
        </p:nvSpPr>
        <p:spPr>
          <a:xfrm>
            <a:off x="5242471" y="4430167"/>
            <a:ext cx="694952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2–3 pairs of ampoules IV — three times daily for 2–3 days</a:t>
            </a:r>
            <a:endParaRPr lang="en-US" sz="1200" dirty="0"/>
          </a:p>
        </p:txBody>
      </p:sp>
      <p:sp>
        <p:nvSpPr>
          <p:cNvPr id="49" name="SK-14-text-48"/>
          <p:cNvSpPr/>
          <p:nvPr/>
        </p:nvSpPr>
        <p:spPr>
          <a:xfrm>
            <a:off x="5266879" y="4649688"/>
            <a:ext cx="63055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Then 1 pair once daily for 5 days</a:t>
            </a:r>
            <a:endParaRPr lang="en-US" sz="1125" dirty="0"/>
          </a:p>
        </p:txBody>
      </p:sp>
      <p:sp>
        <p:nvSpPr>
          <p:cNvPr id="50" name="SK-14-text-49"/>
          <p:cNvSpPr/>
          <p:nvPr/>
        </p:nvSpPr>
        <p:spPr>
          <a:xfrm>
            <a:off x="5266879" y="4862215"/>
            <a:ext cx="2925961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⚠ Have resuscitation facilities available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anaphylaxis risk with parenteral thiamine</a:t>
            </a:r>
            <a:endParaRPr lang="en-US" sz="1050" dirty="0"/>
          </a:p>
        </p:txBody>
      </p:sp>
      <p:sp>
        <p:nvSpPr>
          <p:cNvPr id="51" name="SK-14-text-50"/>
          <p:cNvSpPr/>
          <p:nvPr/>
        </p:nvSpPr>
        <p:spPr>
          <a:xfrm>
            <a:off x="828973" y="5424636"/>
            <a:ext cx="85952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PRACTICE — Every patient starting community detox should receive oral thiamine 100 mg TDS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day one. Do not wait for symptoms of deficiency to appear. Wernicke's encephalopathy is preventable.</a:t>
            </a:r>
            <a:endParaRPr lang="en-US" sz="1275" dirty="0"/>
          </a:p>
        </p:txBody>
      </p:sp>
      <p:sp>
        <p:nvSpPr>
          <p:cNvPr id="52" name="SK-14-text-51"/>
          <p:cNvSpPr/>
          <p:nvPr/>
        </p:nvSpPr>
        <p:spPr>
          <a:xfrm>
            <a:off x="828973" y="6048673"/>
            <a:ext cx="876597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 — Oral thiamine dose: 100 mg TDS (not once daily). Pabrinex before glucose in suspected Wernicke's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glucose depletes remaining thiamine stores.</a:t>
            </a:r>
            <a:endParaRPr lang="en-US" sz="1275" dirty="0"/>
          </a:p>
        </p:txBody>
      </p:sp>
      <p:sp>
        <p:nvSpPr>
          <p:cNvPr id="53" name="SK-14-text-52"/>
          <p:cNvSpPr/>
          <p:nvPr/>
        </p:nvSpPr>
        <p:spPr>
          <a:xfrm>
            <a:off x="280392" y="6631632"/>
            <a:ext cx="36766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4" name="SK-14-text-53"/>
          <p:cNvSpPr/>
          <p:nvPr/>
        </p:nvSpPr>
        <p:spPr>
          <a:xfrm>
            <a:off x="4791373" y="6631632"/>
            <a:ext cx="59055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Vitamins — thiamine and B vitamins</a:t>
            </a:r>
            <a:endParaRPr lang="en-US" sz="1125" dirty="0"/>
          </a:p>
        </p:txBody>
      </p:sp>
      <p:sp>
        <p:nvSpPr>
          <p:cNvPr id="55" name="SK-14-text-54"/>
          <p:cNvSpPr/>
          <p:nvPr/>
        </p:nvSpPr>
        <p:spPr>
          <a:xfrm>
            <a:off x="11301859" y="6631632"/>
            <a:ext cx="890141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 / 30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53603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0977"/>
            <a:ext cx="12192000" cy="466874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388" y="720030"/>
            <a:ext cx="4254996" cy="802332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467" y="1608832"/>
            <a:ext cx="6985992" cy="1905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67" y="1762423"/>
            <a:ext cx="5047357" cy="3799284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59" y="1809750"/>
            <a:ext cx="6327577" cy="3855393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0384" y="2772668"/>
            <a:ext cx="4011067" cy="9525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0384" y="3670995"/>
            <a:ext cx="4011067" cy="9525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765" y="4615309"/>
            <a:ext cx="4754761" cy="918865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42384" y="2331690"/>
            <a:ext cx="365671" cy="20568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42384" y="2969419"/>
            <a:ext cx="365671" cy="205680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42384" y="5054203"/>
            <a:ext cx="365671" cy="205680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39780" y="2772668"/>
            <a:ext cx="5218063" cy="9525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93569" y="3662065"/>
            <a:ext cx="5925294" cy="1179463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9780" y="5618708"/>
            <a:ext cx="4084290" cy="9525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3467" y="5712023"/>
            <a:ext cx="11484769" cy="693986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3694" y="5788075"/>
            <a:ext cx="499765" cy="500509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063" y="4704457"/>
            <a:ext cx="646063" cy="548580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56463" y="864096"/>
            <a:ext cx="560784" cy="514350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6855" y="829"/>
            <a:ext cx="231577" cy="260598"/>
          </a:xfrm>
          <a:prstGeom prst="rect">
            <a:avLst/>
          </a:prstGeom>
        </p:spPr>
      </p:pic>
      <p:sp>
        <p:nvSpPr>
          <p:cNvPr id="26" name="SK-15-text-25"/>
          <p:cNvSpPr/>
          <p:nvPr/>
        </p:nvSpPr>
        <p:spPr>
          <a:xfrm>
            <a:off x="629585" y="54046"/>
            <a:ext cx="21336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28" name="SK-15-text-27"/>
          <p:cNvSpPr/>
          <p:nvPr/>
        </p:nvSpPr>
        <p:spPr>
          <a:xfrm>
            <a:off x="316855" y="582811"/>
            <a:ext cx="67379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15 - EMERGENCY MANAGEMENT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316855" y="829717"/>
            <a:ext cx="6022777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80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encephalopathy —</a:t>
            </a:r>
            <a:endParaRPr lang="en-US" sz="2550" dirty="0"/>
          </a:p>
          <a:p>
            <a:pPr marL="0" indent="0" algn="l">
              <a:lnSpc>
                <a:spcPts val="280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recognition and emergency management</a:t>
            </a:r>
            <a:endParaRPr lang="en-US" sz="2550" dirty="0"/>
          </a:p>
        </p:txBody>
      </p:sp>
      <p:sp>
        <p:nvSpPr>
          <p:cNvPr id="30" name="SK-15-text-29"/>
          <p:cNvSpPr/>
          <p:nvPr/>
        </p:nvSpPr>
        <p:spPr>
          <a:xfrm>
            <a:off x="8266063" y="925711"/>
            <a:ext cx="392593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FFFFF"/>
                </a:solidFill>
              </a:rPr>
              <a:t>MEDICAL EMERGENCY</a:t>
            </a:r>
            <a:endParaRPr lang="en-US" sz="2850" dirty="0"/>
          </a:p>
        </p:txBody>
      </p:sp>
      <p:sp>
        <p:nvSpPr>
          <p:cNvPr id="31" name="SK-15-text-30"/>
          <p:cNvSpPr/>
          <p:nvPr/>
        </p:nvSpPr>
        <p:spPr>
          <a:xfrm>
            <a:off x="1024086" y="1878955"/>
            <a:ext cx="79000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RECOGNITION — THE CLASSIC TRIAD</a:t>
            </a:r>
            <a:endParaRPr lang="en-US" sz="1650" dirty="0"/>
          </a:p>
        </p:txBody>
      </p:sp>
      <p:sp>
        <p:nvSpPr>
          <p:cNvPr id="32" name="SK-15-text-31"/>
          <p:cNvSpPr/>
          <p:nvPr/>
        </p:nvSpPr>
        <p:spPr>
          <a:xfrm>
            <a:off x="646063" y="2249388"/>
            <a:ext cx="259556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99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Ataxia</a:t>
            </a:r>
            <a:endParaRPr lang="en-US" sz="1875" dirty="0"/>
          </a:p>
        </p:txBody>
      </p:sp>
      <p:sp>
        <p:nvSpPr>
          <p:cNvPr id="33" name="SK-15-text-32"/>
          <p:cNvSpPr/>
          <p:nvPr/>
        </p:nvSpPr>
        <p:spPr>
          <a:xfrm>
            <a:off x="1170384" y="2530525"/>
            <a:ext cx="940308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Cerebellar type — unsteady gait, difficulty walking</a:t>
            </a:r>
            <a:endParaRPr lang="en-US" sz="1200" dirty="0"/>
          </a:p>
        </p:txBody>
      </p:sp>
      <p:sp>
        <p:nvSpPr>
          <p:cNvPr id="34" name="SK-15-text-33"/>
          <p:cNvSpPr/>
          <p:nvPr/>
        </p:nvSpPr>
        <p:spPr>
          <a:xfrm>
            <a:off x="646063" y="2880271"/>
            <a:ext cx="5167313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99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Ophthalmoplegia</a:t>
            </a:r>
            <a:endParaRPr lang="en-US" sz="1875" dirty="0"/>
          </a:p>
        </p:txBody>
      </p:sp>
      <p:sp>
        <p:nvSpPr>
          <p:cNvPr id="35" name="SK-15-text-34"/>
          <p:cNvSpPr/>
          <p:nvPr/>
        </p:nvSpPr>
        <p:spPr>
          <a:xfrm>
            <a:off x="1170384" y="3182094"/>
            <a:ext cx="287729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Lateral rectus palsy (CN VI) — diplopia,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nystagmus, abnormal eye movements</a:t>
            </a:r>
            <a:endParaRPr lang="en-US" sz="1350" dirty="0"/>
          </a:p>
        </p:txBody>
      </p:sp>
      <p:sp>
        <p:nvSpPr>
          <p:cNvPr id="36" name="SK-15-text-35"/>
          <p:cNvSpPr/>
          <p:nvPr/>
        </p:nvSpPr>
        <p:spPr>
          <a:xfrm>
            <a:off x="646063" y="3764905"/>
            <a:ext cx="345281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FF99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Confusion</a:t>
            </a:r>
            <a:endParaRPr lang="en-US" sz="1875" dirty="0"/>
          </a:p>
        </p:txBody>
      </p:sp>
      <p:sp>
        <p:nvSpPr>
          <p:cNvPr id="37" name="SK-15-text-36"/>
          <p:cNvSpPr/>
          <p:nvPr/>
        </p:nvSpPr>
        <p:spPr>
          <a:xfrm>
            <a:off x="1170384" y="4059882"/>
            <a:ext cx="3108871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Global confusional state — disorientation,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altered consciousness</a:t>
            </a:r>
            <a:endParaRPr lang="en-US" sz="1350" dirty="0"/>
          </a:p>
        </p:txBody>
      </p:sp>
      <p:sp>
        <p:nvSpPr>
          <p:cNvPr id="38" name="SK-15-text-37"/>
          <p:cNvSpPr/>
          <p:nvPr/>
        </p:nvSpPr>
        <p:spPr>
          <a:xfrm>
            <a:off x="1341090" y="4718298"/>
            <a:ext cx="3803898" cy="726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CC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~10% of patients present with all three features.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CC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ONE feature in an alcohol-dependent patient =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FFCC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immediately. Do not wait for the full triad.</a:t>
            </a:r>
            <a:endParaRPr lang="en-US" sz="1200" dirty="0"/>
          </a:p>
        </p:txBody>
      </p:sp>
      <p:sp>
        <p:nvSpPr>
          <p:cNvPr id="39" name="SK-15-text-38"/>
          <p:cNvSpPr/>
          <p:nvPr/>
        </p:nvSpPr>
        <p:spPr>
          <a:xfrm>
            <a:off x="6656784" y="1885950"/>
            <a:ext cx="553521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EMERGENCY MANAGEMENT — ACT NOW</a:t>
            </a:r>
            <a:endParaRPr lang="en-US" sz="1650" dirty="0"/>
          </a:p>
        </p:txBody>
      </p:sp>
      <p:sp>
        <p:nvSpPr>
          <p:cNvPr id="40" name="SK-15-text-39"/>
          <p:cNvSpPr/>
          <p:nvPr/>
        </p:nvSpPr>
        <p:spPr>
          <a:xfrm>
            <a:off x="5803255" y="2221855"/>
            <a:ext cx="598074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Step 1 — Call 999</a:t>
            </a:r>
            <a:endParaRPr lang="en-US" sz="1725" dirty="0"/>
          </a:p>
        </p:txBody>
      </p:sp>
      <p:sp>
        <p:nvSpPr>
          <p:cNvPr id="41" name="SK-15-text-40"/>
          <p:cNvSpPr/>
          <p:nvPr/>
        </p:nvSpPr>
        <p:spPr>
          <a:xfrm>
            <a:off x="6278761" y="2496294"/>
            <a:ext cx="59132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Hospital admission required — this cannot be managed in the community</a:t>
            </a:r>
            <a:endParaRPr lang="en-US" sz="1200" dirty="0"/>
          </a:p>
        </p:txBody>
      </p:sp>
      <p:sp>
        <p:nvSpPr>
          <p:cNvPr id="42" name="SK-15-text-41"/>
          <p:cNvSpPr/>
          <p:nvPr/>
        </p:nvSpPr>
        <p:spPr>
          <a:xfrm>
            <a:off x="5803255" y="2873425"/>
            <a:ext cx="638874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Step 2 — IV Pabrinex IMMEDIATELY</a:t>
            </a:r>
            <a:endParaRPr lang="en-US" sz="1725" dirty="0"/>
          </a:p>
        </p:txBody>
      </p:sp>
      <p:sp>
        <p:nvSpPr>
          <p:cNvPr id="43" name="SK-15-text-42"/>
          <p:cNvSpPr/>
          <p:nvPr/>
        </p:nvSpPr>
        <p:spPr>
          <a:xfrm>
            <a:off x="6278761" y="3134023"/>
            <a:ext cx="530349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pairs of ampoules (500mg thiamine) three times daily for 2–3 days, then reassess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Then 1 pair once daily for a further 5 days</a:t>
            </a:r>
            <a:endParaRPr lang="en-US" sz="1200" dirty="0"/>
          </a:p>
        </p:txBody>
      </p:sp>
      <p:sp>
        <p:nvSpPr>
          <p:cNvPr id="44" name="SK-15-text-43"/>
          <p:cNvSpPr/>
          <p:nvPr/>
        </p:nvSpPr>
        <p:spPr>
          <a:xfrm>
            <a:off x="5827663" y="3744367"/>
            <a:ext cx="636433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 — Do NOT give glucose first</a:t>
            </a:r>
            <a:endParaRPr lang="en-US" sz="1725" dirty="0"/>
          </a:p>
        </p:txBody>
      </p:sp>
      <p:sp>
        <p:nvSpPr>
          <p:cNvPr id="45" name="SK-15-text-44"/>
          <p:cNvSpPr/>
          <p:nvPr/>
        </p:nvSpPr>
        <p:spPr>
          <a:xfrm>
            <a:off x="6303169" y="4053036"/>
            <a:ext cx="588883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 Do NOT administer glucose before thiamine</a:t>
            </a:r>
            <a:endParaRPr lang="en-US" sz="1350" dirty="0"/>
          </a:p>
        </p:txBody>
      </p:sp>
      <p:sp>
        <p:nvSpPr>
          <p:cNvPr id="46" name="SK-15-text-45"/>
          <p:cNvSpPr/>
          <p:nvPr/>
        </p:nvSpPr>
        <p:spPr>
          <a:xfrm>
            <a:off x="6278761" y="4313634"/>
            <a:ext cx="4937671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Glucose administration depletes remaining thiamine stores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 precipitate or worsen Wernicke's encephalopathy</a:t>
            </a:r>
            <a:endParaRPr lang="en-US" sz="1350" dirty="0"/>
          </a:p>
        </p:txBody>
      </p:sp>
      <p:sp>
        <p:nvSpPr>
          <p:cNvPr id="47" name="SK-15-text-46"/>
          <p:cNvSpPr/>
          <p:nvPr/>
        </p:nvSpPr>
        <p:spPr>
          <a:xfrm>
            <a:off x="5803255" y="4965055"/>
            <a:ext cx="63887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Step 4 — Do NOT rely on oral thiamine</a:t>
            </a:r>
            <a:endParaRPr lang="en-US" sz="1725" dirty="0"/>
          </a:p>
        </p:txBody>
      </p:sp>
      <p:sp>
        <p:nvSpPr>
          <p:cNvPr id="48" name="SK-15-text-47"/>
          <p:cNvSpPr/>
          <p:nvPr/>
        </p:nvSpPr>
        <p:spPr>
          <a:xfrm>
            <a:off x="6266557" y="5198269"/>
            <a:ext cx="4096494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Gut absorption is unreliable in acute illness — only parenteral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thiamine is effective in the emergency setting</a:t>
            </a:r>
            <a:endParaRPr lang="en-US" sz="1200" dirty="0"/>
          </a:p>
        </p:txBody>
      </p:sp>
      <p:sp>
        <p:nvSpPr>
          <p:cNvPr id="49" name="SK-15-text-48"/>
          <p:cNvSpPr/>
          <p:nvPr/>
        </p:nvSpPr>
        <p:spPr>
          <a:xfrm>
            <a:off x="1292275" y="5808613"/>
            <a:ext cx="9911953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Untreated Wernicke's → Korsakoff's psychosis — irreversible anterograde amnesia,</a:t>
            </a:r>
            <a:endParaRPr lang="en-US" sz="1725" dirty="0"/>
          </a:p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confabulation, personality change. There is no coming back from this. Thiamine prevention matters.</a:t>
            </a:r>
            <a:endParaRPr lang="en-US" sz="1725" dirty="0"/>
          </a:p>
        </p:txBody>
      </p:sp>
      <p:sp>
        <p:nvSpPr>
          <p:cNvPr id="50" name="SK-15-text-49"/>
          <p:cNvSpPr/>
          <p:nvPr/>
        </p:nvSpPr>
        <p:spPr>
          <a:xfrm>
            <a:off x="341263" y="6590407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1" name="SK-15-text-50"/>
          <p:cNvSpPr/>
          <p:nvPr/>
        </p:nvSpPr>
        <p:spPr>
          <a:xfrm>
            <a:off x="11021467" y="6576715"/>
            <a:ext cx="117053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 / 30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26219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3650"/>
            <a:ext cx="12192000" cy="514350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026021"/>
            <a:ext cx="5059561" cy="1905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316682"/>
            <a:ext cx="11435953" cy="1481286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75" y="3113484"/>
            <a:ext cx="2682180" cy="2057400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875" y="3051721"/>
            <a:ext cx="2682180" cy="89148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9577" y="3113484"/>
            <a:ext cx="2645569" cy="205040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9577" y="3051721"/>
            <a:ext cx="2645569" cy="89148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08055" y="3113484"/>
            <a:ext cx="2657773" cy="2050405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8055" y="3051721"/>
            <a:ext cx="2657773" cy="89148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61090" y="3113484"/>
            <a:ext cx="2852886" cy="2050405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61090" y="3051721"/>
            <a:ext cx="2852886" cy="89148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7875" y="5471964"/>
            <a:ext cx="11435953" cy="618530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8580" y="5548015"/>
            <a:ext cx="511969" cy="466279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8267" y="1522363"/>
            <a:ext cx="1060698" cy="918865"/>
          </a:xfrm>
          <a:prstGeom prst="rect">
            <a:avLst/>
          </a:prstGeom>
        </p:spPr>
      </p:pic>
      <p:sp>
        <p:nvSpPr>
          <p:cNvPr id="18" name="SK-16-text-17"/>
          <p:cNvSpPr/>
          <p:nvPr/>
        </p:nvSpPr>
        <p:spPr>
          <a:xfrm>
            <a:off x="316855" y="500509"/>
            <a:ext cx="1187514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Relapse prevention — overview and NICE guidance</a:t>
            </a:r>
            <a:endParaRPr lang="en-US" sz="2700" dirty="0"/>
          </a:p>
        </p:txBody>
      </p:sp>
      <p:sp>
        <p:nvSpPr>
          <p:cNvPr id="19" name="SK-16-text-18"/>
          <p:cNvSpPr/>
          <p:nvPr/>
        </p:nvSpPr>
        <p:spPr>
          <a:xfrm>
            <a:off x="2048173" y="1597819"/>
            <a:ext cx="869275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 alone is not enough — all relapse prevention drugs</a:t>
            </a:r>
            <a:endParaRPr lang="en-US" sz="2175" dirty="0"/>
          </a:p>
          <a:p>
            <a:pPr marL="0" indent="0" algn="l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must be combined with psychosocial support to be effective</a:t>
            </a:r>
            <a:endParaRPr lang="en-US" sz="2175" dirty="0"/>
          </a:p>
        </p:txBody>
      </p:sp>
      <p:sp>
        <p:nvSpPr>
          <p:cNvPr id="20" name="SK-16-text-19"/>
          <p:cNvSpPr/>
          <p:nvPr/>
        </p:nvSpPr>
        <p:spPr>
          <a:xfrm>
            <a:off x="2084784" y="2359075"/>
            <a:ext cx="1010721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CG115 | UK Draft Guidelines November 2025</a:t>
            </a:r>
            <a:endParaRPr lang="en-US" sz="1425" dirty="0"/>
          </a:p>
        </p:txBody>
      </p:sp>
      <p:sp>
        <p:nvSpPr>
          <p:cNvPr id="21" name="SK-16-text-20"/>
          <p:cNvSpPr/>
          <p:nvPr/>
        </p:nvSpPr>
        <p:spPr>
          <a:xfrm>
            <a:off x="597396" y="3353544"/>
            <a:ext cx="202406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</a:t>
            </a:r>
            <a:endParaRPr lang="en-US" sz="1275" dirty="0"/>
          </a:p>
        </p:txBody>
      </p:sp>
      <p:sp>
        <p:nvSpPr>
          <p:cNvPr id="22" name="SK-16-text-21"/>
          <p:cNvSpPr/>
          <p:nvPr/>
        </p:nvSpPr>
        <p:spPr>
          <a:xfrm>
            <a:off x="597396" y="3655219"/>
            <a:ext cx="28708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</a:t>
            </a:r>
            <a:endParaRPr lang="en-US" sz="1650" dirty="0"/>
          </a:p>
        </p:txBody>
      </p:sp>
      <p:sp>
        <p:nvSpPr>
          <p:cNvPr id="23" name="SK-16-text-22"/>
          <p:cNvSpPr/>
          <p:nvPr/>
        </p:nvSpPr>
        <p:spPr>
          <a:xfrm>
            <a:off x="597396" y="4100959"/>
            <a:ext cx="334803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craving</a:t>
            </a:r>
            <a:endParaRPr lang="en-US" sz="1425" dirty="0"/>
          </a:p>
        </p:txBody>
      </p:sp>
      <p:sp>
        <p:nvSpPr>
          <p:cNvPr id="24" name="SK-16-text-23"/>
          <p:cNvSpPr/>
          <p:nvPr/>
        </p:nvSpPr>
        <p:spPr>
          <a:xfrm>
            <a:off x="609600" y="4430167"/>
            <a:ext cx="37823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after detox</a:t>
            </a:r>
            <a:endParaRPr lang="en-US" sz="1425" dirty="0"/>
          </a:p>
        </p:txBody>
      </p:sp>
      <p:sp>
        <p:nvSpPr>
          <p:cNvPr id="25" name="SK-16-text-24"/>
          <p:cNvSpPr/>
          <p:nvPr/>
        </p:nvSpPr>
        <p:spPr>
          <a:xfrm>
            <a:off x="609600" y="4731990"/>
            <a:ext cx="35652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Goal: abstinence</a:t>
            </a:r>
            <a:endParaRPr lang="en-US" sz="1425" dirty="0"/>
          </a:p>
        </p:txBody>
      </p:sp>
      <p:sp>
        <p:nvSpPr>
          <p:cNvPr id="26" name="SK-16-text-25"/>
          <p:cNvSpPr/>
          <p:nvPr/>
        </p:nvSpPr>
        <p:spPr>
          <a:xfrm>
            <a:off x="3486894" y="3346698"/>
            <a:ext cx="20240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</a:t>
            </a:r>
            <a:endParaRPr lang="en-US" sz="1275" dirty="0"/>
          </a:p>
        </p:txBody>
      </p:sp>
      <p:sp>
        <p:nvSpPr>
          <p:cNvPr id="27" name="SK-16-text-26"/>
          <p:cNvSpPr/>
          <p:nvPr/>
        </p:nvSpPr>
        <p:spPr>
          <a:xfrm>
            <a:off x="3486894" y="3648373"/>
            <a:ext cx="26193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</a:t>
            </a:r>
            <a:endParaRPr lang="en-US" sz="1650" dirty="0"/>
          </a:p>
        </p:txBody>
      </p:sp>
      <p:sp>
        <p:nvSpPr>
          <p:cNvPr id="28" name="SK-16-text-27"/>
          <p:cNvSpPr/>
          <p:nvPr/>
        </p:nvSpPr>
        <p:spPr>
          <a:xfrm>
            <a:off x="3486894" y="4100959"/>
            <a:ext cx="378237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antagonist</a:t>
            </a:r>
            <a:endParaRPr lang="en-US" sz="1425" dirty="0"/>
          </a:p>
        </p:txBody>
      </p:sp>
      <p:sp>
        <p:nvSpPr>
          <p:cNvPr id="29" name="SK-16-text-28"/>
          <p:cNvSpPr/>
          <p:nvPr/>
        </p:nvSpPr>
        <p:spPr>
          <a:xfrm>
            <a:off x="3486894" y="4430167"/>
            <a:ext cx="313086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reward</a:t>
            </a:r>
            <a:endParaRPr lang="en-US" sz="1425" dirty="0"/>
          </a:p>
        </p:txBody>
      </p:sp>
      <p:sp>
        <p:nvSpPr>
          <p:cNvPr id="30" name="SK-16-text-29"/>
          <p:cNvSpPr/>
          <p:nvPr/>
        </p:nvSpPr>
        <p:spPr>
          <a:xfrm>
            <a:off x="3486894" y="4731990"/>
            <a:ext cx="35652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Goal: abstinence</a:t>
            </a:r>
            <a:endParaRPr lang="en-US" sz="1425" dirty="0"/>
          </a:p>
        </p:txBody>
      </p:sp>
      <p:sp>
        <p:nvSpPr>
          <p:cNvPr id="31" name="SK-16-text-30"/>
          <p:cNvSpPr/>
          <p:nvPr/>
        </p:nvSpPr>
        <p:spPr>
          <a:xfrm>
            <a:off x="6315373" y="3346698"/>
            <a:ext cx="182975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1A3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REDUCTION</a:t>
            </a:r>
            <a:endParaRPr lang="en-US" sz="1275" dirty="0"/>
          </a:p>
        </p:txBody>
      </p:sp>
      <p:sp>
        <p:nvSpPr>
          <p:cNvPr id="32" name="SK-16-text-31"/>
          <p:cNvSpPr/>
          <p:nvPr/>
        </p:nvSpPr>
        <p:spPr>
          <a:xfrm>
            <a:off x="6315373" y="3648373"/>
            <a:ext cx="23679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</a:t>
            </a:r>
            <a:endParaRPr lang="en-US" sz="1650" dirty="0"/>
          </a:p>
        </p:txBody>
      </p:sp>
      <p:sp>
        <p:nvSpPr>
          <p:cNvPr id="33" name="SK-16-text-32"/>
          <p:cNvSpPr/>
          <p:nvPr/>
        </p:nvSpPr>
        <p:spPr>
          <a:xfrm>
            <a:off x="6315373" y="4100959"/>
            <a:ext cx="42167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 before drinking</a:t>
            </a:r>
            <a:endParaRPr lang="en-US" sz="1425" dirty="0"/>
          </a:p>
        </p:txBody>
      </p:sp>
      <p:sp>
        <p:nvSpPr>
          <p:cNvPr id="34" name="SK-16-text-33"/>
          <p:cNvSpPr/>
          <p:nvPr/>
        </p:nvSpPr>
        <p:spPr>
          <a:xfrm>
            <a:off x="6315373" y="4430167"/>
            <a:ext cx="399954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 abstinence</a:t>
            </a:r>
            <a:endParaRPr lang="en-US" sz="1425" dirty="0"/>
          </a:p>
        </p:txBody>
      </p:sp>
      <p:sp>
        <p:nvSpPr>
          <p:cNvPr id="35" name="SK-16-text-34"/>
          <p:cNvSpPr/>
          <p:nvPr/>
        </p:nvSpPr>
        <p:spPr>
          <a:xfrm>
            <a:off x="6315373" y="4731990"/>
            <a:ext cx="313086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Goal: cut down</a:t>
            </a:r>
            <a:endParaRPr lang="en-US" sz="1425" dirty="0"/>
          </a:p>
        </p:txBody>
      </p:sp>
      <p:sp>
        <p:nvSpPr>
          <p:cNvPr id="36" name="SK-16-text-35"/>
          <p:cNvSpPr/>
          <p:nvPr/>
        </p:nvSpPr>
        <p:spPr>
          <a:xfrm>
            <a:off x="9144000" y="3346698"/>
            <a:ext cx="22183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673AB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SECOND-LINE</a:t>
            </a:r>
            <a:endParaRPr lang="en-US" sz="1275" dirty="0"/>
          </a:p>
        </p:txBody>
      </p:sp>
      <p:sp>
        <p:nvSpPr>
          <p:cNvPr id="37" name="SK-16-text-36"/>
          <p:cNvSpPr/>
          <p:nvPr/>
        </p:nvSpPr>
        <p:spPr>
          <a:xfrm>
            <a:off x="9144000" y="3648373"/>
            <a:ext cx="304800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Disulfiram / Baclofen</a:t>
            </a:r>
            <a:endParaRPr lang="en-US" sz="1650" dirty="0"/>
          </a:p>
        </p:txBody>
      </p:sp>
      <p:sp>
        <p:nvSpPr>
          <p:cNvPr id="38" name="SK-16-text-37"/>
          <p:cNvSpPr/>
          <p:nvPr/>
        </p:nvSpPr>
        <p:spPr>
          <a:xfrm>
            <a:off x="9144000" y="4100959"/>
            <a:ext cx="30480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Aversive / GABA-B</a:t>
            </a:r>
            <a:endParaRPr lang="en-US" sz="1425" dirty="0"/>
          </a:p>
        </p:txBody>
      </p:sp>
      <p:sp>
        <p:nvSpPr>
          <p:cNvPr id="39" name="SK-16-text-38"/>
          <p:cNvSpPr/>
          <p:nvPr/>
        </p:nvSpPr>
        <p:spPr>
          <a:xfrm>
            <a:off x="9144000" y="4430167"/>
            <a:ext cx="30480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Specialist-led</a:t>
            </a:r>
            <a:endParaRPr lang="en-US" sz="1425" dirty="0"/>
          </a:p>
        </p:txBody>
      </p:sp>
      <p:sp>
        <p:nvSpPr>
          <p:cNvPr id="40" name="SK-16-text-39"/>
          <p:cNvSpPr/>
          <p:nvPr/>
        </p:nvSpPr>
        <p:spPr>
          <a:xfrm>
            <a:off x="9144000" y="4731990"/>
            <a:ext cx="30480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Goal: abstinence</a:t>
            </a:r>
            <a:endParaRPr lang="en-US" sz="1425" dirty="0"/>
          </a:p>
        </p:txBody>
      </p:sp>
      <p:sp>
        <p:nvSpPr>
          <p:cNvPr id="41" name="SK-16-text-40"/>
          <p:cNvSpPr/>
          <p:nvPr/>
        </p:nvSpPr>
        <p:spPr>
          <a:xfrm>
            <a:off x="1206996" y="5671542"/>
            <a:ext cx="109850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 Explore relapse prevention options BEFORE detox completion — do not leave discussion to the final day</a:t>
            </a:r>
            <a:endParaRPr lang="en-US" sz="1425" dirty="0"/>
          </a:p>
        </p:txBody>
      </p:sp>
      <p:sp>
        <p:nvSpPr>
          <p:cNvPr id="42" name="SK-16-text-41"/>
          <p:cNvSpPr/>
          <p:nvPr/>
        </p:nvSpPr>
        <p:spPr>
          <a:xfrm>
            <a:off x="341263" y="6508105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3" name="SK-16-text-42"/>
          <p:cNvSpPr/>
          <p:nvPr/>
        </p:nvSpPr>
        <p:spPr>
          <a:xfrm>
            <a:off x="11277600" y="6501259"/>
            <a:ext cx="9144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16 / 30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86817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65" y="624036"/>
            <a:ext cx="5181600" cy="1364605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817" y="740569"/>
            <a:ext cx="57150" cy="1220688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65" y="2180779"/>
            <a:ext cx="5181600" cy="2276773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817" y="2290465"/>
            <a:ext cx="57150" cy="2077938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965" y="4587925"/>
            <a:ext cx="5181600" cy="1330375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817" y="4697611"/>
            <a:ext cx="57150" cy="1179463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1679" y="427286"/>
            <a:ext cx="6449467" cy="4371231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71679" y="4655790"/>
            <a:ext cx="6449467" cy="1352252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8382" y="4697611"/>
            <a:ext cx="57150" cy="1179463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4965" y="6127552"/>
            <a:ext cx="11826180" cy="274290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855" y="3258385"/>
            <a:ext cx="4888992" cy="465497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69161" y="713184"/>
            <a:ext cx="5925294" cy="3387775"/>
          </a:xfrm>
          <a:prstGeom prst="rect">
            <a:avLst/>
          </a:prstGeom>
        </p:spPr>
      </p:pic>
      <p:sp>
        <p:nvSpPr>
          <p:cNvPr id="17" name="SK-17-text-16"/>
          <p:cNvSpPr/>
          <p:nvPr/>
        </p:nvSpPr>
        <p:spPr>
          <a:xfrm>
            <a:off x="273993" y="2578596"/>
            <a:ext cx="911894" cy="3398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000000"/>
                </a:solidFill>
              </a:rPr>
              <a:t>Weight</a:t>
            </a:r>
            <a:endParaRPr lang="en-US" sz="1350" dirty="0"/>
          </a:p>
        </p:txBody>
      </p:sp>
      <p:sp>
        <p:nvSpPr>
          <p:cNvPr id="18" name="SK-17-text-17"/>
          <p:cNvSpPr/>
          <p:nvPr/>
        </p:nvSpPr>
        <p:spPr>
          <a:xfrm>
            <a:off x="1119211" y="2578596"/>
            <a:ext cx="4110449" cy="3398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000000"/>
                </a:solidFill>
              </a:rPr>
              <a:t>Dose</a:t>
            </a:r>
            <a:endParaRPr lang="en-US" sz="1350" dirty="0"/>
          </a:p>
        </p:txBody>
      </p:sp>
      <p:sp>
        <p:nvSpPr>
          <p:cNvPr id="19" name="SK-17-text-18"/>
          <p:cNvSpPr/>
          <p:nvPr/>
        </p:nvSpPr>
        <p:spPr>
          <a:xfrm>
            <a:off x="273993" y="2918491"/>
            <a:ext cx="854744" cy="3398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≥ 60 kg</a:t>
            </a:r>
            <a:endParaRPr lang="en-US" sz="1350" dirty="0"/>
          </a:p>
        </p:txBody>
      </p:sp>
      <p:sp>
        <p:nvSpPr>
          <p:cNvPr id="20" name="SK-17-text-19"/>
          <p:cNvSpPr/>
          <p:nvPr/>
        </p:nvSpPr>
        <p:spPr>
          <a:xfrm>
            <a:off x="1119211" y="2918491"/>
            <a:ext cx="4053299" cy="3398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666 mg three times daily (6 tablets/day)</a:t>
            </a:r>
            <a:endParaRPr lang="en-US" sz="1350" dirty="0"/>
          </a:p>
        </p:txBody>
      </p:sp>
      <p:sp>
        <p:nvSpPr>
          <p:cNvPr id="21" name="SK-17-text-20"/>
          <p:cNvSpPr/>
          <p:nvPr/>
        </p:nvSpPr>
        <p:spPr>
          <a:xfrm>
            <a:off x="273993" y="3258385"/>
            <a:ext cx="854744" cy="46549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&lt; 60 kg</a:t>
            </a:r>
            <a:endParaRPr lang="en-US" sz="1350" dirty="0"/>
          </a:p>
        </p:txBody>
      </p:sp>
      <p:sp>
        <p:nvSpPr>
          <p:cNvPr id="22" name="SK-17-text-21"/>
          <p:cNvSpPr/>
          <p:nvPr/>
        </p:nvSpPr>
        <p:spPr>
          <a:xfrm>
            <a:off x="1162074" y="3258385"/>
            <a:ext cx="3967574" cy="46549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666 mg morning · 333 mg midday ·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333 mg evening (4 tablets/day)</a:t>
            </a:r>
            <a:endParaRPr lang="en-US" sz="1350" dirty="0"/>
          </a:p>
        </p:txBody>
      </p:sp>
      <p:sp>
        <p:nvSpPr>
          <p:cNvPr id="23" name="SK-17-text-22"/>
          <p:cNvSpPr/>
          <p:nvPr/>
        </p:nvSpPr>
        <p:spPr>
          <a:xfrm>
            <a:off x="207169" y="137071"/>
            <a:ext cx="11984831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— mechanism, dosing, evidence, contraindications</a:t>
            </a:r>
            <a:endParaRPr lang="en-US" sz="1950" dirty="0"/>
          </a:p>
        </p:txBody>
      </p:sp>
      <p:sp>
        <p:nvSpPr>
          <p:cNvPr id="24" name="SK-17-text-23"/>
          <p:cNvSpPr/>
          <p:nvPr/>
        </p:nvSpPr>
        <p:spPr>
          <a:xfrm>
            <a:off x="11326267" y="150763"/>
            <a:ext cx="8657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17 / 30</a:t>
            </a:r>
            <a:endParaRPr lang="en-US" sz="1650" dirty="0"/>
          </a:p>
        </p:txBody>
      </p:sp>
      <p:sp>
        <p:nvSpPr>
          <p:cNvPr id="25" name="SK-17-text-24"/>
          <p:cNvSpPr/>
          <p:nvPr/>
        </p:nvSpPr>
        <p:spPr>
          <a:xfrm>
            <a:off x="353467" y="761107"/>
            <a:ext cx="279844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34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Mechanism</a:t>
            </a:r>
            <a:endParaRPr lang="en-US" sz="1950" dirty="0"/>
          </a:p>
        </p:txBody>
      </p:sp>
      <p:sp>
        <p:nvSpPr>
          <p:cNvPr id="26" name="SK-17-text-25"/>
          <p:cNvSpPr/>
          <p:nvPr/>
        </p:nvSpPr>
        <p:spPr>
          <a:xfrm>
            <a:off x="341263" y="1200150"/>
            <a:ext cx="4267200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 analogue — normalises NMDA glutamate receptor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activity post-withdrawal. Reduces the neurological "noise"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driving craving. Does not produce reward or euphoria.</a:t>
            </a:r>
            <a:endParaRPr lang="en-US" sz="1350" dirty="0"/>
          </a:p>
        </p:txBody>
      </p:sp>
      <p:sp>
        <p:nvSpPr>
          <p:cNvPr id="27" name="SK-17-text-26"/>
          <p:cNvSpPr/>
          <p:nvPr/>
        </p:nvSpPr>
        <p:spPr>
          <a:xfrm>
            <a:off x="316855" y="2290465"/>
            <a:ext cx="53854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 (BNF-verified)</a:t>
            </a:r>
            <a:endParaRPr lang="en-US" sz="1650" dirty="0"/>
          </a:p>
        </p:txBody>
      </p:sp>
      <p:sp>
        <p:nvSpPr>
          <p:cNvPr id="28" name="SK-17-text-27"/>
          <p:cNvSpPr/>
          <p:nvPr/>
        </p:nvSpPr>
        <p:spPr>
          <a:xfrm>
            <a:off x="316855" y="3861048"/>
            <a:ext cx="118751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after successful detox — as soon as possible post-withdrawal</a:t>
            </a:r>
            <a:endParaRPr lang="en-US" sz="1200" dirty="0"/>
          </a:p>
        </p:txBody>
      </p:sp>
      <p:sp>
        <p:nvSpPr>
          <p:cNvPr id="29" name="SK-17-text-28"/>
          <p:cNvSpPr/>
          <p:nvPr/>
        </p:nvSpPr>
        <p:spPr>
          <a:xfrm>
            <a:off x="316855" y="4149030"/>
            <a:ext cx="118751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Duration: up to 1 year recommended; continue through brief lapses</a:t>
            </a:r>
            <a:endParaRPr lang="en-US" sz="1200" dirty="0"/>
          </a:p>
        </p:txBody>
      </p:sp>
      <p:sp>
        <p:nvSpPr>
          <p:cNvPr id="30" name="SK-17-text-29"/>
          <p:cNvSpPr/>
          <p:nvPr/>
        </p:nvSpPr>
        <p:spPr>
          <a:xfrm>
            <a:off x="353467" y="4752529"/>
            <a:ext cx="43795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Contraindications</a:t>
            </a:r>
            <a:endParaRPr lang="en-US" sz="1650" dirty="0"/>
          </a:p>
        </p:txBody>
      </p:sp>
      <p:sp>
        <p:nvSpPr>
          <p:cNvPr id="31" name="SK-17-text-30"/>
          <p:cNvSpPr/>
          <p:nvPr/>
        </p:nvSpPr>
        <p:spPr>
          <a:xfrm>
            <a:off x="353467" y="5109121"/>
            <a:ext cx="70866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Severe renal impairment (eGFR &lt; 30)</a:t>
            </a:r>
            <a:endParaRPr lang="en-US" sz="1200" dirty="0"/>
          </a:p>
        </p:txBody>
      </p:sp>
      <p:sp>
        <p:nvSpPr>
          <p:cNvPr id="32" name="SK-17-text-31"/>
          <p:cNvSpPr/>
          <p:nvPr/>
        </p:nvSpPr>
        <p:spPr>
          <a:xfrm>
            <a:off x="365671" y="5342334"/>
            <a:ext cx="90373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Severe hepatic failure (Child-Pugh C cirrhosis)</a:t>
            </a:r>
            <a:endParaRPr lang="en-US" sz="1200" dirty="0"/>
          </a:p>
        </p:txBody>
      </p:sp>
      <p:sp>
        <p:nvSpPr>
          <p:cNvPr id="33" name="SK-17-text-32"/>
          <p:cNvSpPr/>
          <p:nvPr/>
        </p:nvSpPr>
        <p:spPr>
          <a:xfrm>
            <a:off x="365671" y="5575548"/>
            <a:ext cx="5379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Pregnancy and breastfeeding</a:t>
            </a:r>
            <a:endParaRPr lang="en-US" sz="1200" dirty="0"/>
          </a:p>
        </p:txBody>
      </p:sp>
      <p:sp>
        <p:nvSpPr>
          <p:cNvPr id="34" name="SK-17-text-33"/>
          <p:cNvSpPr/>
          <p:nvPr/>
        </p:nvSpPr>
        <p:spPr>
          <a:xfrm>
            <a:off x="5705773" y="4162723"/>
            <a:ext cx="569356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vs placebo — % abstinent patients over 96 weeks (treatment + follow-up).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more than doubles long-term abstinence rates vs placebo in meta-analyses.</a:t>
            </a:r>
            <a:endParaRPr lang="en-US" sz="1050" dirty="0"/>
          </a:p>
        </p:txBody>
      </p:sp>
      <p:sp>
        <p:nvSpPr>
          <p:cNvPr id="35" name="SK-17-text-34"/>
          <p:cNvSpPr/>
          <p:nvPr/>
        </p:nvSpPr>
        <p:spPr>
          <a:xfrm>
            <a:off x="5730180" y="4731990"/>
            <a:ext cx="5581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77C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GPs like acamprosate</a:t>
            </a:r>
            <a:endParaRPr lang="en-US" sz="1500" dirty="0"/>
          </a:p>
        </p:txBody>
      </p:sp>
      <p:sp>
        <p:nvSpPr>
          <p:cNvPr id="36" name="SK-17-text-35"/>
          <p:cNvSpPr/>
          <p:nvPr/>
        </p:nvSpPr>
        <p:spPr>
          <a:xfrm>
            <a:off x="5778996" y="4972050"/>
            <a:ext cx="641300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hepatotoxicity — safer than naltrexone in liver disease</a:t>
            </a:r>
            <a:endParaRPr lang="en-US" sz="1200" dirty="0"/>
          </a:p>
        </p:txBody>
      </p:sp>
      <p:sp>
        <p:nvSpPr>
          <p:cNvPr id="37" name="SK-17-text-36"/>
          <p:cNvSpPr/>
          <p:nvPr/>
        </p:nvSpPr>
        <p:spPr>
          <a:xfrm>
            <a:off x="5778996" y="5184577"/>
            <a:ext cx="50139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Minimal drug interactions</a:t>
            </a:r>
            <a:endParaRPr lang="en-US" sz="1200" dirty="0"/>
          </a:p>
        </p:txBody>
      </p:sp>
      <p:sp>
        <p:nvSpPr>
          <p:cNvPr id="38" name="SK-17-text-37"/>
          <p:cNvSpPr/>
          <p:nvPr/>
        </p:nvSpPr>
        <p:spPr>
          <a:xfrm>
            <a:off x="5778996" y="5376565"/>
            <a:ext cx="6413004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Can be co-prescribed with disulfiram</a:t>
            </a:r>
            <a:endParaRPr lang="en-US" sz="1200" dirty="0"/>
          </a:p>
        </p:txBody>
      </p:sp>
      <p:sp>
        <p:nvSpPr>
          <p:cNvPr id="39" name="SK-17-text-38"/>
          <p:cNvSpPr/>
          <p:nvPr/>
        </p:nvSpPr>
        <p:spPr>
          <a:xfrm>
            <a:off x="5778996" y="5575548"/>
            <a:ext cx="46482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Does not impair driving</a:t>
            </a:r>
            <a:endParaRPr lang="en-US" sz="1200" dirty="0"/>
          </a:p>
        </p:txBody>
      </p:sp>
      <p:sp>
        <p:nvSpPr>
          <p:cNvPr id="40" name="SK-17-text-39"/>
          <p:cNvSpPr/>
          <p:nvPr/>
        </p:nvSpPr>
        <p:spPr>
          <a:xfrm>
            <a:off x="5778996" y="5767536"/>
            <a:ext cx="6413004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GP can initiate if specialist unavailable (NICE CG115)</a:t>
            </a:r>
            <a:endParaRPr lang="en-US" sz="1200" dirty="0"/>
          </a:p>
        </p:txBody>
      </p:sp>
      <p:sp>
        <p:nvSpPr>
          <p:cNvPr id="41" name="SK-17-text-40"/>
          <p:cNvSpPr/>
          <p:nvPr/>
        </p:nvSpPr>
        <p:spPr>
          <a:xfrm>
            <a:off x="255984" y="6144667"/>
            <a:ext cx="1193601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AKT: Acamprosate dose = 666 mg TDS (≥60 kg) · Start AFTER detox · Contraindicated if eGFR &lt; 30 · No hepatotoxicity</a:t>
            </a:r>
            <a:endParaRPr lang="en-US" sz="1500" dirty="0"/>
          </a:p>
        </p:txBody>
      </p:sp>
      <p:sp>
        <p:nvSpPr>
          <p:cNvPr id="42" name="SK-17-text-41"/>
          <p:cNvSpPr/>
          <p:nvPr/>
        </p:nvSpPr>
        <p:spPr>
          <a:xfrm>
            <a:off x="158353" y="6563023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3" name="SK-17-text-42"/>
          <p:cNvSpPr/>
          <p:nvPr/>
        </p:nvSpPr>
        <p:spPr>
          <a:xfrm>
            <a:off x="6705154" y="6563023"/>
            <a:ext cx="506000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Alcohol Misuse in Primary Care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052"/>
            <a:ext cx="12192000" cy="106859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80138"/>
            <a:ext cx="12192000" cy="239911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233065"/>
            <a:ext cx="2023765" cy="349746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60252"/>
            <a:ext cx="8192993" cy="33349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1234380"/>
            <a:ext cx="7888188" cy="925711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1120527"/>
            <a:ext cx="158353" cy="946398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0030" y="1337221"/>
            <a:ext cx="9525" cy="754261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2162919"/>
            <a:ext cx="7888188" cy="1208336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2276177"/>
            <a:ext cx="158353" cy="946398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0030" y="2365921"/>
            <a:ext cx="9525" cy="774948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3325416"/>
            <a:ext cx="7888188" cy="892820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00" y="3325416"/>
            <a:ext cx="158353" cy="939403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90030" y="3415159"/>
            <a:ext cx="9525" cy="767953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4800" y="4159300"/>
            <a:ext cx="11582400" cy="1611511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4278660"/>
            <a:ext cx="134094" cy="1398984"/>
          </a:xfrm>
          <a:prstGeom prst="rect">
            <a:avLst/>
          </a:prstGeom>
        </p:spPr>
      </p:pic>
      <p:pic>
        <p:nvPicPr>
          <p:cNvPr id="18" name="SK-1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0030" y="4457700"/>
            <a:ext cx="9525" cy="1234380"/>
          </a:xfrm>
          <a:prstGeom prst="rect">
            <a:avLst/>
          </a:prstGeom>
        </p:spPr>
      </p:pic>
      <p:pic>
        <p:nvPicPr>
          <p:cNvPr id="19" name="SK-1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4800" y="5766792"/>
            <a:ext cx="5693569" cy="686991"/>
          </a:xfrm>
          <a:prstGeom prst="rect">
            <a:avLst/>
          </a:prstGeom>
        </p:spPr>
      </p:pic>
      <p:pic>
        <p:nvPicPr>
          <p:cNvPr id="20" name="SK-1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97112" y="5966371"/>
            <a:ext cx="9525" cy="397669"/>
          </a:xfrm>
          <a:prstGeom prst="rect">
            <a:avLst/>
          </a:prstGeom>
        </p:spPr>
      </p:pic>
      <p:pic>
        <p:nvPicPr>
          <p:cNvPr id="21" name="SK-18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78761" y="5684490"/>
            <a:ext cx="5608290" cy="837902"/>
          </a:xfrm>
          <a:prstGeom prst="rect">
            <a:avLst/>
          </a:prstGeom>
        </p:spPr>
      </p:pic>
      <p:pic>
        <p:nvPicPr>
          <p:cNvPr id="22" name="SK-18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59018" y="5966371"/>
            <a:ext cx="9525" cy="397669"/>
          </a:xfrm>
          <a:prstGeom prst="rect">
            <a:avLst/>
          </a:prstGeom>
        </p:spPr>
      </p:pic>
      <p:pic>
        <p:nvPicPr>
          <p:cNvPr id="23" name="SK-18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46455" y="713184"/>
            <a:ext cx="3328392" cy="1728192"/>
          </a:xfrm>
          <a:prstGeom prst="rect">
            <a:avLst/>
          </a:prstGeom>
        </p:spPr>
      </p:pic>
      <p:pic>
        <p:nvPicPr>
          <p:cNvPr id="24" name="SK-18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73875" y="5829300"/>
            <a:ext cx="426690" cy="445740"/>
          </a:xfrm>
          <a:prstGeom prst="rect">
            <a:avLst/>
          </a:prstGeom>
        </p:spPr>
      </p:pic>
      <p:pic>
        <p:nvPicPr>
          <p:cNvPr id="25" name="SK-18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1969" y="5884069"/>
            <a:ext cx="365671" cy="383977"/>
          </a:xfrm>
          <a:prstGeom prst="rect">
            <a:avLst/>
          </a:prstGeom>
        </p:spPr>
      </p:pic>
      <p:pic>
        <p:nvPicPr>
          <p:cNvPr id="26" name="SK-18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11969" y="4491930"/>
            <a:ext cx="548580" cy="486817"/>
          </a:xfrm>
          <a:prstGeom prst="rect">
            <a:avLst/>
          </a:prstGeom>
        </p:spPr>
      </p:pic>
      <p:pic>
        <p:nvPicPr>
          <p:cNvPr id="27" name="SK-18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24173" y="3490615"/>
            <a:ext cx="524173" cy="432048"/>
          </a:xfrm>
          <a:prstGeom prst="rect">
            <a:avLst/>
          </a:prstGeom>
        </p:spPr>
      </p:pic>
      <p:pic>
        <p:nvPicPr>
          <p:cNvPr id="28" name="SK-18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72988" y="2304157"/>
            <a:ext cx="402282" cy="404515"/>
          </a:xfrm>
          <a:prstGeom prst="rect">
            <a:avLst/>
          </a:prstGeom>
        </p:spPr>
      </p:pic>
      <p:pic>
        <p:nvPicPr>
          <p:cNvPr id="29" name="SK-18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36377" y="1364605"/>
            <a:ext cx="499765" cy="425053"/>
          </a:xfrm>
          <a:prstGeom prst="rect">
            <a:avLst/>
          </a:prstGeom>
        </p:spPr>
      </p:pic>
      <p:sp>
        <p:nvSpPr>
          <p:cNvPr id="30" name="SK-18-text-29"/>
          <p:cNvSpPr/>
          <p:nvPr/>
        </p:nvSpPr>
        <p:spPr>
          <a:xfrm>
            <a:off x="402282" y="329059"/>
            <a:ext cx="378904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RELAPSE PREVENTION</a:t>
            </a:r>
            <a:endParaRPr lang="en-US" sz="1350" dirty="0"/>
          </a:p>
        </p:txBody>
      </p:sp>
      <p:sp>
        <p:nvSpPr>
          <p:cNvPr id="31" name="SK-18-text-30"/>
          <p:cNvSpPr/>
          <p:nvPr/>
        </p:nvSpPr>
        <p:spPr>
          <a:xfrm>
            <a:off x="280392" y="658267"/>
            <a:ext cx="11911608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— mechanism, dosing, evidence, cautions</a:t>
            </a:r>
            <a:endParaRPr lang="en-US" sz="2475" dirty="0"/>
          </a:p>
        </p:txBody>
      </p:sp>
      <p:sp>
        <p:nvSpPr>
          <p:cNvPr id="32" name="SK-18-text-31"/>
          <p:cNvSpPr/>
          <p:nvPr/>
        </p:nvSpPr>
        <p:spPr>
          <a:xfrm>
            <a:off x="1328886" y="1316682"/>
            <a:ext cx="399478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Mechanism of action</a:t>
            </a:r>
            <a:endParaRPr lang="en-US" sz="1350" dirty="0"/>
          </a:p>
        </p:txBody>
      </p:sp>
      <p:sp>
        <p:nvSpPr>
          <p:cNvPr id="33" name="SK-18-text-32"/>
          <p:cNvSpPr/>
          <p:nvPr/>
        </p:nvSpPr>
        <p:spPr>
          <a:xfrm>
            <a:off x="1328886" y="1549896"/>
            <a:ext cx="5071765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receptor antagonist — blocks the endorphin release triggered by alcohol,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removing the rewarding “buzz.” Reduces craving and motivation to drink.</a:t>
            </a:r>
            <a:endParaRPr lang="en-US" sz="1050" dirty="0"/>
          </a:p>
        </p:txBody>
      </p:sp>
      <p:sp>
        <p:nvSpPr>
          <p:cNvPr id="34" name="SK-18-text-33"/>
          <p:cNvSpPr/>
          <p:nvPr/>
        </p:nvSpPr>
        <p:spPr>
          <a:xfrm>
            <a:off x="1328886" y="1899642"/>
            <a:ext cx="1086311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 blunts the severity of any lapse — helping prevent a single drink becoming a full relapse.</a:t>
            </a:r>
            <a:endParaRPr lang="en-US" sz="1200" dirty="0"/>
          </a:p>
        </p:txBody>
      </p:sp>
      <p:sp>
        <p:nvSpPr>
          <p:cNvPr id="35" name="SK-18-text-34"/>
          <p:cNvSpPr/>
          <p:nvPr/>
        </p:nvSpPr>
        <p:spPr>
          <a:xfrm>
            <a:off x="1328886" y="2276773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 (BNF-verified)</a:t>
            </a:r>
            <a:endParaRPr lang="en-US" sz="1350" dirty="0"/>
          </a:p>
        </p:txBody>
      </p:sp>
      <p:sp>
        <p:nvSpPr>
          <p:cNvPr id="36" name="SK-18-text-35"/>
          <p:cNvSpPr/>
          <p:nvPr/>
        </p:nvSpPr>
        <p:spPr>
          <a:xfrm>
            <a:off x="1328886" y="2509986"/>
            <a:ext cx="564475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 mg once daily — start after at least 7–10 days of abstinence from opioids and alcohol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monthly for first 6 months, then at reduced frequency</a:t>
            </a:r>
            <a:endParaRPr lang="en-US" sz="1050" dirty="0"/>
          </a:p>
        </p:txBody>
      </p:sp>
      <p:sp>
        <p:nvSpPr>
          <p:cNvPr id="37" name="SK-18-text-36"/>
          <p:cNvSpPr/>
          <p:nvPr/>
        </p:nvSpPr>
        <p:spPr>
          <a:xfrm>
            <a:off x="1328886" y="2887117"/>
            <a:ext cx="103784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if drinking continues for 4–6 weeks after starting</a:t>
            </a:r>
            <a:endParaRPr lang="en-US" sz="1200" dirty="0"/>
          </a:p>
        </p:txBody>
      </p:sp>
      <p:sp>
        <p:nvSpPr>
          <p:cNvPr id="38" name="SK-18-text-37"/>
          <p:cNvSpPr/>
          <p:nvPr/>
        </p:nvSpPr>
        <p:spPr>
          <a:xfrm>
            <a:off x="1328886" y="3086100"/>
            <a:ext cx="1086311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Licensed in UK for alcohol dependence — NICE CG115 first-line alongside acamprosate</a:t>
            </a:r>
            <a:endParaRPr lang="en-US" sz="1125" dirty="0"/>
          </a:p>
        </p:txBody>
      </p:sp>
      <p:sp>
        <p:nvSpPr>
          <p:cNvPr id="39" name="SK-18-text-38"/>
          <p:cNvSpPr/>
          <p:nvPr/>
        </p:nvSpPr>
        <p:spPr>
          <a:xfrm>
            <a:off x="1341090" y="3401467"/>
            <a:ext cx="173164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</a:t>
            </a:r>
            <a:endParaRPr lang="en-US" sz="1350" dirty="0"/>
          </a:p>
        </p:txBody>
      </p:sp>
      <p:sp>
        <p:nvSpPr>
          <p:cNvPr id="40" name="SK-18-text-39"/>
          <p:cNvSpPr/>
          <p:nvPr/>
        </p:nvSpPr>
        <p:spPr>
          <a:xfrm>
            <a:off x="1328886" y="3634680"/>
            <a:ext cx="538876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relapse rates and heavy drinking days. Particularly effective at reducing the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transition from a lapse to a full relapse. Most effective when combined with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support — not a standalone treatment.</a:t>
            </a:r>
            <a:endParaRPr lang="en-US" sz="1050" dirty="0"/>
          </a:p>
        </p:txBody>
      </p:sp>
      <p:sp>
        <p:nvSpPr>
          <p:cNvPr id="41" name="SK-18-text-40"/>
          <p:cNvSpPr/>
          <p:nvPr/>
        </p:nvSpPr>
        <p:spPr>
          <a:xfrm>
            <a:off x="1328886" y="4327327"/>
            <a:ext cx="68751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CAUTION — Read before prescribing</a:t>
            </a:r>
            <a:endParaRPr lang="en-US" sz="1350" dirty="0"/>
          </a:p>
        </p:txBody>
      </p:sp>
      <p:sp>
        <p:nvSpPr>
          <p:cNvPr id="42" name="SK-18-text-41"/>
          <p:cNvSpPr/>
          <p:nvPr/>
        </p:nvSpPr>
        <p:spPr>
          <a:xfrm>
            <a:off x="1328886" y="4567386"/>
            <a:ext cx="6973788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Absolute contraindication: Any concurrent opioid use — will precipitate acute opioid withdrawal immediately.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 about opioid use (codeine, tramadol, morphine, methadone, buprenorphine) before prescribing.</a:t>
            </a:r>
            <a:endParaRPr lang="en-US" sz="1050" dirty="0"/>
          </a:p>
        </p:txBody>
      </p:sp>
      <p:sp>
        <p:nvSpPr>
          <p:cNvPr id="43" name="SK-18-text-42"/>
          <p:cNvSpPr/>
          <p:nvPr/>
        </p:nvSpPr>
        <p:spPr>
          <a:xfrm>
            <a:off x="1328886" y="4923979"/>
            <a:ext cx="6266557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Hepatotoxicity risk: Check LFTs before starting; avoid in acute hepatitis or severe hepatic failure;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LFTs during treatment.</a:t>
            </a:r>
            <a:endParaRPr lang="en-US" sz="1050" dirty="0"/>
          </a:p>
        </p:txBody>
      </p:sp>
      <p:sp>
        <p:nvSpPr>
          <p:cNvPr id="44" name="SK-18-text-43"/>
          <p:cNvSpPr/>
          <p:nvPr/>
        </p:nvSpPr>
        <p:spPr>
          <a:xfrm>
            <a:off x="1328886" y="5266879"/>
            <a:ext cx="5559475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Opioid analgesics: Patients cannot use opioid-based painkillers whilst on naltrexone —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 ahead for surgery or acute pain management.</a:t>
            </a:r>
            <a:endParaRPr lang="en-US" sz="1050" dirty="0"/>
          </a:p>
        </p:txBody>
      </p:sp>
      <p:sp>
        <p:nvSpPr>
          <p:cNvPr id="45" name="SK-18-text-44"/>
          <p:cNvSpPr/>
          <p:nvPr/>
        </p:nvSpPr>
        <p:spPr>
          <a:xfrm>
            <a:off x="938659" y="5980063"/>
            <a:ext cx="193738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</a:t>
            </a:r>
            <a:endParaRPr lang="en-US" sz="1350" dirty="0"/>
          </a:p>
        </p:txBody>
      </p:sp>
      <p:sp>
        <p:nvSpPr>
          <p:cNvPr id="46" name="SK-18-text-45"/>
          <p:cNvSpPr/>
          <p:nvPr/>
        </p:nvSpPr>
        <p:spPr>
          <a:xfrm>
            <a:off x="1987153" y="5842992"/>
            <a:ext cx="3840361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50 mg OD. Cannot combine with ANY opioid —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will precipitate withdrawal. Check LFTs before and during.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with acamprosate per NICE CG115.</a:t>
            </a:r>
            <a:endParaRPr lang="en-US" sz="1050" dirty="0"/>
          </a:p>
        </p:txBody>
      </p:sp>
      <p:sp>
        <p:nvSpPr>
          <p:cNvPr id="47" name="SK-18-text-46"/>
          <p:cNvSpPr/>
          <p:nvPr/>
        </p:nvSpPr>
        <p:spPr>
          <a:xfrm>
            <a:off x="6973788" y="5980063"/>
            <a:ext cx="15259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tip</a:t>
            </a:r>
            <a:endParaRPr lang="en-US" sz="1350" dirty="0"/>
          </a:p>
        </p:txBody>
      </p:sp>
      <p:sp>
        <p:nvSpPr>
          <p:cNvPr id="48" name="SK-18-text-47"/>
          <p:cNvSpPr/>
          <p:nvPr/>
        </p:nvSpPr>
        <p:spPr>
          <a:xfrm>
            <a:off x="7888188" y="5760690"/>
            <a:ext cx="3499098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“Before I prescribe this, I need to ask — do you take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painkillers like codeine, tramadol or morphine?”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medication would cause a very unpleasant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reaction with those.”</a:t>
            </a:r>
            <a:endParaRPr lang="en-US" sz="1050" dirty="0"/>
          </a:p>
        </p:txBody>
      </p:sp>
      <p:sp>
        <p:nvSpPr>
          <p:cNvPr id="49" name="SK-18-text-48"/>
          <p:cNvSpPr/>
          <p:nvPr/>
        </p:nvSpPr>
        <p:spPr>
          <a:xfrm>
            <a:off x="280392" y="6624786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0" name="SK-18-text-49"/>
          <p:cNvSpPr/>
          <p:nvPr/>
        </p:nvSpPr>
        <p:spPr>
          <a:xfrm>
            <a:off x="11411694" y="6624786"/>
            <a:ext cx="78030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 / 30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3379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34473"/>
            <a:ext cx="12192000" cy="123379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2893" y="953244"/>
            <a:ext cx="9525" cy="5568553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2598390"/>
            <a:ext cx="6144667" cy="755600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79" y="2598390"/>
            <a:ext cx="97482" cy="665113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79" y="3949452"/>
            <a:ext cx="6144667" cy="1187648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079" y="5163294"/>
            <a:ext cx="6144667" cy="611684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079" y="5142756"/>
            <a:ext cx="97482" cy="644575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3984" y="5164038"/>
            <a:ext cx="304800" cy="644575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0079" y="5855940"/>
            <a:ext cx="6144667" cy="58415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0565" y="993725"/>
            <a:ext cx="5059561" cy="2922836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00565" y="4512469"/>
            <a:ext cx="5059561" cy="1735038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7561" y="4622155"/>
            <a:ext cx="329059" cy="253603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02996" y="1069777"/>
            <a:ext cx="4242792" cy="2770584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4173" y="5993755"/>
            <a:ext cx="329059" cy="253603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94063" y="5239494"/>
            <a:ext cx="451098" cy="452586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79577" y="5328642"/>
            <a:ext cx="304800" cy="233065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4173" y="5239494"/>
            <a:ext cx="463153" cy="452586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1969" y="4903440"/>
            <a:ext cx="194965" cy="157609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1969" y="4670227"/>
            <a:ext cx="194965" cy="185142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1969" y="4464546"/>
            <a:ext cx="194965" cy="178296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1969" y="4251871"/>
            <a:ext cx="207169" cy="164455"/>
          </a:xfrm>
          <a:prstGeom prst="rect">
            <a:avLst/>
          </a:prstGeom>
        </p:spPr>
      </p:pic>
      <p:pic>
        <p:nvPicPr>
          <p:cNvPr id="25" name="SK-19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1969" y="4025503"/>
            <a:ext cx="219373" cy="178296"/>
          </a:xfrm>
          <a:prstGeom prst="rect">
            <a:avLst/>
          </a:prstGeom>
        </p:spPr>
      </p:pic>
      <p:pic>
        <p:nvPicPr>
          <p:cNvPr id="26" name="SK-19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0079" y="3415159"/>
            <a:ext cx="280392" cy="226219"/>
          </a:xfrm>
          <a:prstGeom prst="rect">
            <a:avLst/>
          </a:prstGeom>
        </p:spPr>
      </p:pic>
      <p:sp>
        <p:nvSpPr>
          <p:cNvPr id="27" name="SK-19-text-26"/>
          <p:cNvSpPr/>
          <p:nvPr/>
        </p:nvSpPr>
        <p:spPr>
          <a:xfrm>
            <a:off x="390079" y="342900"/>
            <a:ext cx="184404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 / 30</a:t>
            </a:r>
            <a:endParaRPr lang="en-US" sz="1200" dirty="0"/>
          </a:p>
        </p:txBody>
      </p:sp>
      <p:sp>
        <p:nvSpPr>
          <p:cNvPr id="28" name="SK-19-text-27"/>
          <p:cNvSpPr/>
          <p:nvPr/>
        </p:nvSpPr>
        <p:spPr>
          <a:xfrm>
            <a:off x="365671" y="562273"/>
            <a:ext cx="11826329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 — for reducing alcohol consumption</a:t>
            </a:r>
            <a:endParaRPr lang="en-US" sz="2325" dirty="0"/>
          </a:p>
        </p:txBody>
      </p:sp>
      <p:sp>
        <p:nvSpPr>
          <p:cNvPr id="29" name="SK-19-text-28"/>
          <p:cNvSpPr/>
          <p:nvPr/>
        </p:nvSpPr>
        <p:spPr>
          <a:xfrm>
            <a:off x="377875" y="925711"/>
            <a:ext cx="1181412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 it on days you plan to drink — not every day</a:t>
            </a:r>
            <a:endParaRPr lang="en-US" sz="1800" dirty="0"/>
          </a:p>
        </p:txBody>
      </p:sp>
      <p:sp>
        <p:nvSpPr>
          <p:cNvPr id="30" name="SK-19-text-29"/>
          <p:cNvSpPr/>
          <p:nvPr/>
        </p:nvSpPr>
        <p:spPr>
          <a:xfrm>
            <a:off x="377875" y="1357759"/>
            <a:ext cx="18364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IT?</a:t>
            </a:r>
            <a:endParaRPr lang="en-US" sz="1050" dirty="0"/>
          </a:p>
        </p:txBody>
      </p:sp>
      <p:sp>
        <p:nvSpPr>
          <p:cNvPr id="31" name="SK-19-text-30"/>
          <p:cNvSpPr/>
          <p:nvPr/>
        </p:nvSpPr>
        <p:spPr>
          <a:xfrm>
            <a:off x="463153" y="1543050"/>
            <a:ext cx="403547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Opioid receptor partial agonist/antagonist — modulates the brain's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reward response to alcohol</a:t>
            </a:r>
            <a:endParaRPr lang="en-US" sz="975" dirty="0"/>
          </a:p>
        </p:txBody>
      </p:sp>
      <p:sp>
        <p:nvSpPr>
          <p:cNvPr id="32" name="SK-19-text-31"/>
          <p:cNvSpPr/>
          <p:nvPr/>
        </p:nvSpPr>
        <p:spPr>
          <a:xfrm>
            <a:off x="463153" y="1858417"/>
            <a:ext cx="114376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Licensed in the UK to reduce alcohol consumption — not for abstinence</a:t>
            </a:r>
            <a:endParaRPr lang="en-US" sz="1050" dirty="0"/>
          </a:p>
        </p:txBody>
      </p:sp>
      <p:sp>
        <p:nvSpPr>
          <p:cNvPr id="33" name="SK-19-text-32"/>
          <p:cNvSpPr/>
          <p:nvPr/>
        </p:nvSpPr>
        <p:spPr>
          <a:xfrm>
            <a:off x="463153" y="2016175"/>
            <a:ext cx="4315867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Indicated when the patient has a high drinking risk level and does not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 immediate detoxification</a:t>
            </a:r>
            <a:endParaRPr lang="en-US" sz="975" dirty="0"/>
          </a:p>
        </p:txBody>
      </p:sp>
      <p:sp>
        <p:nvSpPr>
          <p:cNvPr id="34" name="SK-19-text-33"/>
          <p:cNvSpPr/>
          <p:nvPr/>
        </p:nvSpPr>
        <p:spPr>
          <a:xfrm>
            <a:off x="377875" y="2427684"/>
            <a:ext cx="231648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IS IT FOR?</a:t>
            </a:r>
            <a:endParaRPr lang="en-US" sz="1050" dirty="0"/>
          </a:p>
        </p:txBody>
      </p:sp>
      <p:sp>
        <p:nvSpPr>
          <p:cNvPr id="35" name="SK-19-text-34"/>
          <p:cNvSpPr/>
          <p:nvPr/>
        </p:nvSpPr>
        <p:spPr>
          <a:xfrm>
            <a:off x="524173" y="2674590"/>
            <a:ext cx="63169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Indicated when ALL of the following apply:</a:t>
            </a:r>
            <a:endParaRPr lang="en-US" sz="975" dirty="0"/>
          </a:p>
        </p:txBody>
      </p:sp>
      <p:sp>
        <p:nvSpPr>
          <p:cNvPr id="36" name="SK-19-text-35"/>
          <p:cNvSpPr/>
          <p:nvPr/>
        </p:nvSpPr>
        <p:spPr>
          <a:xfrm>
            <a:off x="548580" y="2839194"/>
            <a:ext cx="109042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High drinking risk level (men &gt;60g alcohol/day; women &gt;40g/day)</a:t>
            </a:r>
            <a:endParaRPr lang="en-US" sz="1050" dirty="0"/>
          </a:p>
        </p:txBody>
      </p:sp>
      <p:sp>
        <p:nvSpPr>
          <p:cNvPr id="37" name="SK-19-text-36"/>
          <p:cNvSpPr/>
          <p:nvPr/>
        </p:nvSpPr>
        <p:spPr>
          <a:xfrm>
            <a:off x="548580" y="2989957"/>
            <a:ext cx="791718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physical withdrawal symptoms requiring detox</a:t>
            </a:r>
            <a:endParaRPr lang="en-US" sz="1050" dirty="0"/>
          </a:p>
        </p:txBody>
      </p:sp>
      <p:sp>
        <p:nvSpPr>
          <p:cNvPr id="38" name="SK-19-text-37"/>
          <p:cNvSpPr/>
          <p:nvPr/>
        </p:nvSpPr>
        <p:spPr>
          <a:xfrm>
            <a:off x="548580" y="3134023"/>
            <a:ext cx="855726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immediate need for medically assisted withdrawal</a:t>
            </a:r>
            <a:endParaRPr lang="en-US" sz="1050" dirty="0"/>
          </a:p>
        </p:txBody>
      </p:sp>
      <p:sp>
        <p:nvSpPr>
          <p:cNvPr id="39" name="SK-19-text-38"/>
          <p:cNvSpPr/>
          <p:nvPr/>
        </p:nvSpPr>
        <p:spPr>
          <a:xfrm>
            <a:off x="743694" y="3456384"/>
            <a:ext cx="93573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D54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prescribe if the patient needs detoxification first</a:t>
            </a:r>
            <a:endParaRPr lang="en-US" sz="1050" dirty="0"/>
          </a:p>
        </p:txBody>
      </p:sp>
      <p:sp>
        <p:nvSpPr>
          <p:cNvPr id="40" name="SK-19-text-39"/>
          <p:cNvSpPr/>
          <p:nvPr/>
        </p:nvSpPr>
        <p:spPr>
          <a:xfrm>
            <a:off x="390079" y="3812977"/>
            <a:ext cx="103632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DOSING</a:t>
            </a:r>
            <a:endParaRPr lang="en-US" sz="1050" dirty="0"/>
          </a:p>
        </p:txBody>
      </p:sp>
      <p:sp>
        <p:nvSpPr>
          <p:cNvPr id="41" name="SK-19-text-40"/>
          <p:cNvSpPr/>
          <p:nvPr/>
        </p:nvSpPr>
        <p:spPr>
          <a:xfrm>
            <a:off x="841177" y="4046190"/>
            <a:ext cx="67056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</a:t>
            </a:r>
            <a:endParaRPr lang="en-US" sz="975" dirty="0"/>
          </a:p>
        </p:txBody>
      </p:sp>
      <p:sp>
        <p:nvSpPr>
          <p:cNvPr id="42" name="SK-19-text-41"/>
          <p:cNvSpPr/>
          <p:nvPr/>
        </p:nvSpPr>
        <p:spPr>
          <a:xfrm>
            <a:off x="828973" y="4265563"/>
            <a:ext cx="96774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Timing</a:t>
            </a:r>
            <a:endParaRPr lang="en-US" sz="975" dirty="0"/>
          </a:p>
        </p:txBody>
      </p:sp>
      <p:sp>
        <p:nvSpPr>
          <p:cNvPr id="43" name="SK-19-text-42"/>
          <p:cNvSpPr/>
          <p:nvPr/>
        </p:nvSpPr>
        <p:spPr>
          <a:xfrm>
            <a:off x="841177" y="4471392"/>
            <a:ext cx="141351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Frequency</a:t>
            </a:r>
            <a:endParaRPr lang="en-US" sz="975" dirty="0"/>
          </a:p>
        </p:txBody>
      </p:sp>
      <p:sp>
        <p:nvSpPr>
          <p:cNvPr id="44" name="SK-19-text-43"/>
          <p:cNvSpPr/>
          <p:nvPr/>
        </p:nvSpPr>
        <p:spPr>
          <a:xfrm>
            <a:off x="841177" y="4690765"/>
            <a:ext cx="96774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</a:t>
            </a:r>
            <a:endParaRPr lang="en-US" sz="975" dirty="0"/>
          </a:p>
        </p:txBody>
      </p:sp>
      <p:sp>
        <p:nvSpPr>
          <p:cNvPr id="45" name="SK-19-text-44"/>
          <p:cNvSpPr/>
          <p:nvPr/>
        </p:nvSpPr>
        <p:spPr>
          <a:xfrm>
            <a:off x="841177" y="4903440"/>
            <a:ext cx="171069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Continue if</a:t>
            </a:r>
            <a:endParaRPr lang="en-US" sz="975" dirty="0"/>
          </a:p>
        </p:txBody>
      </p:sp>
      <p:sp>
        <p:nvSpPr>
          <p:cNvPr id="46" name="SK-19-text-45"/>
          <p:cNvSpPr/>
          <p:nvPr/>
        </p:nvSpPr>
        <p:spPr>
          <a:xfrm>
            <a:off x="2157859" y="4039344"/>
            <a:ext cx="60502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18mg tablet, taken as required (PRN)</a:t>
            </a:r>
            <a:endParaRPr lang="en-US" sz="1050" dirty="0"/>
          </a:p>
        </p:txBody>
      </p:sp>
      <p:sp>
        <p:nvSpPr>
          <p:cNvPr id="47" name="SK-19-text-46"/>
          <p:cNvSpPr/>
          <p:nvPr/>
        </p:nvSpPr>
        <p:spPr>
          <a:xfrm>
            <a:off x="2170063" y="4258717"/>
            <a:ext cx="62103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1–2 hours before anticipated drinking</a:t>
            </a:r>
            <a:endParaRPr lang="en-US" sz="1050" dirty="0"/>
          </a:p>
        </p:txBody>
      </p:sp>
      <p:sp>
        <p:nvSpPr>
          <p:cNvPr id="48" name="SK-19-text-47"/>
          <p:cNvSpPr/>
          <p:nvPr/>
        </p:nvSpPr>
        <p:spPr>
          <a:xfrm>
            <a:off x="2170063" y="4471392"/>
            <a:ext cx="95173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Maximum one tablet per day; not needed on alcohol-free days</a:t>
            </a:r>
            <a:endParaRPr lang="en-US" sz="1050" dirty="0"/>
          </a:p>
        </p:txBody>
      </p:sp>
      <p:sp>
        <p:nvSpPr>
          <p:cNvPr id="49" name="SK-19-text-48"/>
          <p:cNvSpPr/>
          <p:nvPr/>
        </p:nvSpPr>
        <p:spPr>
          <a:xfrm>
            <a:off x="2170063" y="4690765"/>
            <a:ext cx="535686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4–6 weeks; reassess at 3 months</a:t>
            </a:r>
            <a:endParaRPr lang="en-US" sz="1050" dirty="0"/>
          </a:p>
        </p:txBody>
      </p:sp>
      <p:sp>
        <p:nvSpPr>
          <p:cNvPr id="50" name="SK-19-text-49"/>
          <p:cNvSpPr/>
          <p:nvPr/>
        </p:nvSpPr>
        <p:spPr>
          <a:xfrm>
            <a:off x="2170063" y="4903440"/>
            <a:ext cx="88773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Meaningful reduction in drinking days or units achieved</a:t>
            </a:r>
            <a:endParaRPr lang="en-US" sz="1050" dirty="0"/>
          </a:p>
        </p:txBody>
      </p:sp>
      <p:sp>
        <p:nvSpPr>
          <p:cNvPr id="51" name="SK-19-text-50"/>
          <p:cNvSpPr/>
          <p:nvPr/>
        </p:nvSpPr>
        <p:spPr>
          <a:xfrm>
            <a:off x="1097161" y="5239494"/>
            <a:ext cx="15163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</a:t>
            </a:r>
            <a:endParaRPr lang="en-US" sz="1050" dirty="0"/>
          </a:p>
        </p:txBody>
      </p:sp>
      <p:sp>
        <p:nvSpPr>
          <p:cNvPr id="52" name="SK-19-text-51"/>
          <p:cNvSpPr/>
          <p:nvPr/>
        </p:nvSpPr>
        <p:spPr>
          <a:xfrm>
            <a:off x="1097161" y="5410944"/>
            <a:ext cx="455676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PRN, taken BEFORE drinking</a:t>
            </a:r>
            <a:endParaRPr lang="en-US" sz="1050" dirty="0"/>
          </a:p>
        </p:txBody>
      </p:sp>
      <p:sp>
        <p:nvSpPr>
          <p:cNvPr id="53" name="SK-19-text-52"/>
          <p:cNvSpPr/>
          <p:nvPr/>
        </p:nvSpPr>
        <p:spPr>
          <a:xfrm>
            <a:off x="1097161" y="5561707"/>
            <a:ext cx="311658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goal is REDUCTION</a:t>
            </a:r>
            <a:endParaRPr lang="en-US" sz="1050" dirty="0"/>
          </a:p>
        </p:txBody>
      </p:sp>
      <p:sp>
        <p:nvSpPr>
          <p:cNvPr id="54" name="SK-19-text-53"/>
          <p:cNvSpPr/>
          <p:nvPr/>
        </p:nvSpPr>
        <p:spPr>
          <a:xfrm>
            <a:off x="4254996" y="5239494"/>
            <a:ext cx="16764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</a:t>
            </a:r>
            <a:endParaRPr lang="en-US" sz="1050" dirty="0"/>
          </a:p>
        </p:txBody>
      </p:sp>
      <p:sp>
        <p:nvSpPr>
          <p:cNvPr id="55" name="SK-19-text-54"/>
          <p:cNvSpPr/>
          <p:nvPr/>
        </p:nvSpPr>
        <p:spPr>
          <a:xfrm>
            <a:off x="4254996" y="5410944"/>
            <a:ext cx="42367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daily, taken AFTER detox</a:t>
            </a:r>
            <a:endParaRPr lang="en-US" sz="1050" dirty="0"/>
          </a:p>
        </p:txBody>
      </p:sp>
      <p:sp>
        <p:nvSpPr>
          <p:cNvPr id="56" name="SK-19-text-55"/>
          <p:cNvSpPr/>
          <p:nvPr/>
        </p:nvSpPr>
        <p:spPr>
          <a:xfrm>
            <a:off x="4254996" y="5561707"/>
            <a:ext cx="32766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goal is ABSTINENCE</a:t>
            </a:r>
            <a:endParaRPr lang="en-US" sz="1050" dirty="0"/>
          </a:p>
        </p:txBody>
      </p:sp>
      <p:sp>
        <p:nvSpPr>
          <p:cNvPr id="57" name="SK-19-text-56"/>
          <p:cNvSpPr/>
          <p:nvPr/>
        </p:nvSpPr>
        <p:spPr>
          <a:xfrm>
            <a:off x="938659" y="5932140"/>
            <a:ext cx="1413510" cy="1233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PEARL</a:t>
            </a:r>
            <a:endParaRPr lang="en-US" sz="975" dirty="0"/>
          </a:p>
        </p:txBody>
      </p:sp>
      <p:sp>
        <p:nvSpPr>
          <p:cNvPr id="58" name="SK-19-text-57"/>
          <p:cNvSpPr/>
          <p:nvPr/>
        </p:nvSpPr>
        <p:spPr>
          <a:xfrm>
            <a:off x="938659" y="6076057"/>
            <a:ext cx="11253341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Nalmefene: 18mg PRN, up to once daily, taken 1–2 hours before drinking</a:t>
            </a:r>
            <a:endParaRPr lang="en-US" sz="1050" dirty="0"/>
          </a:p>
        </p:txBody>
      </p:sp>
      <p:sp>
        <p:nvSpPr>
          <p:cNvPr id="59" name="SK-19-text-58"/>
          <p:cNvSpPr/>
          <p:nvPr/>
        </p:nvSpPr>
        <p:spPr>
          <a:xfrm>
            <a:off x="938659" y="6220123"/>
            <a:ext cx="893064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Naltrexone: 50mg daily — these are NOT interchangeable</a:t>
            </a:r>
            <a:endParaRPr lang="en-US" sz="1050" dirty="0"/>
          </a:p>
        </p:txBody>
      </p:sp>
      <p:sp>
        <p:nvSpPr>
          <p:cNvPr id="60" name="SK-19-text-59"/>
          <p:cNvSpPr/>
          <p:nvPr/>
        </p:nvSpPr>
        <p:spPr>
          <a:xfrm>
            <a:off x="182761" y="6645325"/>
            <a:ext cx="343662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61" name="SK-19-text-60"/>
          <p:cNvSpPr/>
          <p:nvPr/>
        </p:nvSpPr>
        <p:spPr>
          <a:xfrm>
            <a:off x="8119765" y="3984427"/>
            <a:ext cx="407223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79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Taken only on planned drinking days</a:t>
            </a:r>
            <a:endParaRPr lang="en-US" sz="1200" dirty="0"/>
          </a:p>
        </p:txBody>
      </p:sp>
      <p:sp>
        <p:nvSpPr>
          <p:cNvPr id="62" name="SK-19-text-61"/>
          <p:cNvSpPr/>
          <p:nvPr/>
        </p:nvSpPr>
        <p:spPr>
          <a:xfrm>
            <a:off x="7168753" y="4670227"/>
            <a:ext cx="15163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PEARL</a:t>
            </a:r>
            <a:endParaRPr lang="en-US" sz="1050" dirty="0"/>
          </a:p>
        </p:txBody>
      </p:sp>
      <p:sp>
        <p:nvSpPr>
          <p:cNvPr id="63" name="SK-19-text-62"/>
          <p:cNvSpPr/>
          <p:nvPr/>
        </p:nvSpPr>
        <p:spPr>
          <a:xfrm>
            <a:off x="7144494" y="5026819"/>
            <a:ext cx="4474369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"This tablet isn't something you take every day — you take it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about an hour or two before you think you'll be drinking. On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days you don't drink, you don't need it. The idea is to gradually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help you drink less, not necessarily to stop altogether."</a:t>
            </a:r>
            <a:endParaRPr lang="en-US" sz="1125" dirty="0"/>
          </a:p>
        </p:txBody>
      </p:sp>
      <p:sp>
        <p:nvSpPr>
          <p:cNvPr id="64" name="SK-19-text-63"/>
          <p:cNvSpPr/>
          <p:nvPr/>
        </p:nvSpPr>
        <p:spPr>
          <a:xfrm>
            <a:off x="7168753" y="5966371"/>
            <a:ext cx="502324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shared decision-making — explore patient's goal before prescribing</a:t>
            </a:r>
            <a:endParaRPr lang="en-US" sz="1050" dirty="0"/>
          </a:p>
        </p:txBody>
      </p:sp>
      <p:sp>
        <p:nvSpPr>
          <p:cNvPr id="65" name="SK-19-text-64"/>
          <p:cNvSpPr/>
          <p:nvPr/>
        </p:nvSpPr>
        <p:spPr>
          <a:xfrm>
            <a:off x="11545788" y="6638479"/>
            <a:ext cx="646212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 / 30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924"/>
            <a:ext cx="12192000" cy="134987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17940"/>
            <a:ext cx="12192000" cy="239911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71" y="950565"/>
            <a:ext cx="3998863" cy="19050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1062930"/>
            <a:ext cx="4023271" cy="4677073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1961" y="2187029"/>
            <a:ext cx="1743373" cy="433388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580" y="4260800"/>
            <a:ext cx="3596580" cy="9525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4368403"/>
            <a:ext cx="3438079" cy="1035546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5781229"/>
            <a:ext cx="5193655" cy="809774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7279" y="1097161"/>
            <a:ext cx="121890" cy="946398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7279" y="2139553"/>
            <a:ext cx="121890" cy="1604665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7279" y="3840361"/>
            <a:ext cx="121890" cy="1289298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79169" y="2134791"/>
            <a:ext cx="6961584" cy="9525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79169" y="3828752"/>
            <a:ext cx="6961584" cy="9525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79169" y="5426720"/>
            <a:ext cx="6961584" cy="9525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03255" y="2551063"/>
            <a:ext cx="219373" cy="219373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83153" y="2551063"/>
            <a:ext cx="219373" cy="219373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22777" y="2647057"/>
            <a:ext cx="5193655" cy="27384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44667" y="5506938"/>
            <a:ext cx="5608290" cy="973782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54353" y="5623471"/>
            <a:ext cx="268188" cy="239911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29192" y="4704457"/>
            <a:ext cx="377875" cy="390823"/>
          </a:xfrm>
          <a:prstGeom prst="rect">
            <a:avLst/>
          </a:prstGeom>
        </p:spPr>
      </p:pic>
      <p:pic>
        <p:nvPicPr>
          <p:cNvPr id="23" name="SK-20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29192" y="4203948"/>
            <a:ext cx="438894" cy="438894"/>
          </a:xfrm>
          <a:prstGeom prst="rect">
            <a:avLst/>
          </a:prstGeom>
        </p:spPr>
      </p:pic>
      <p:pic>
        <p:nvPicPr>
          <p:cNvPr id="24" name="SK-20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46777" y="4697611"/>
            <a:ext cx="390079" cy="418207"/>
          </a:xfrm>
          <a:prstGeom prst="rect">
            <a:avLst/>
          </a:prstGeom>
        </p:spPr>
      </p:pic>
      <p:pic>
        <p:nvPicPr>
          <p:cNvPr id="25" name="SK-20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58980" y="4203948"/>
            <a:ext cx="255984" cy="438894"/>
          </a:xfrm>
          <a:prstGeom prst="rect">
            <a:avLst/>
          </a:prstGeom>
        </p:spPr>
      </p:pic>
      <p:pic>
        <p:nvPicPr>
          <p:cNvPr id="26" name="SK-20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23098" y="4704457"/>
            <a:ext cx="451098" cy="404515"/>
          </a:xfrm>
          <a:prstGeom prst="rect">
            <a:avLst/>
          </a:prstGeom>
        </p:spPr>
      </p:pic>
      <p:pic>
        <p:nvPicPr>
          <p:cNvPr id="27" name="SK-20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010894" y="4210794"/>
            <a:ext cx="475357" cy="411361"/>
          </a:xfrm>
          <a:prstGeom prst="rect">
            <a:avLst/>
          </a:prstGeom>
        </p:spPr>
      </p:pic>
      <p:pic>
        <p:nvPicPr>
          <p:cNvPr id="28" name="SK-20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424071" y="2516832"/>
            <a:ext cx="243780" cy="246757"/>
          </a:xfrm>
          <a:prstGeom prst="rect">
            <a:avLst/>
          </a:prstGeom>
        </p:spPr>
      </p:pic>
      <p:pic>
        <p:nvPicPr>
          <p:cNvPr id="29" name="SK-20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9765" y="5884069"/>
            <a:ext cx="341263" cy="329059"/>
          </a:xfrm>
          <a:prstGeom prst="rect">
            <a:avLst/>
          </a:prstGeom>
        </p:spPr>
      </p:pic>
      <p:pic>
        <p:nvPicPr>
          <p:cNvPr id="30" name="SK-20-img-2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92361" y="4457700"/>
            <a:ext cx="329059" cy="301675"/>
          </a:xfrm>
          <a:prstGeom prst="rect">
            <a:avLst/>
          </a:prstGeom>
        </p:spPr>
      </p:pic>
      <p:pic>
        <p:nvPicPr>
          <p:cNvPr id="31" name="SK-20-img-30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292275" y="3099792"/>
            <a:ext cx="426690" cy="383977"/>
          </a:xfrm>
          <a:prstGeom prst="rect">
            <a:avLst/>
          </a:prstGeom>
        </p:spPr>
      </p:pic>
      <p:pic>
        <p:nvPicPr>
          <p:cNvPr id="32" name="SK-20-img-31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43286" y="2846040"/>
            <a:ext cx="219373" cy="281136"/>
          </a:xfrm>
          <a:prstGeom prst="rect">
            <a:avLst/>
          </a:prstGeom>
        </p:spPr>
      </p:pic>
      <p:pic>
        <p:nvPicPr>
          <p:cNvPr id="33" name="SK-20-img-32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243286" y="1858417"/>
            <a:ext cx="231577" cy="294829"/>
          </a:xfrm>
          <a:prstGeom prst="rect">
            <a:avLst/>
          </a:prstGeom>
        </p:spPr>
      </p:pic>
      <p:pic>
        <p:nvPicPr>
          <p:cNvPr id="34" name="SK-20-img-33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609279" y="1412677"/>
            <a:ext cx="511969" cy="521196"/>
          </a:xfrm>
          <a:prstGeom prst="rect">
            <a:avLst/>
          </a:prstGeom>
        </p:spPr>
      </p:pic>
      <p:sp>
        <p:nvSpPr>
          <p:cNvPr id="35" name="SK-20-text-34"/>
          <p:cNvSpPr/>
          <p:nvPr/>
        </p:nvSpPr>
        <p:spPr>
          <a:xfrm>
            <a:off x="329059" y="315367"/>
            <a:ext cx="90868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RELAPSE PREVENTION — MEDICATION 4 OF 5</a:t>
            </a:r>
            <a:endParaRPr lang="en-US" sz="1500" dirty="0"/>
          </a:p>
        </p:txBody>
      </p:sp>
      <p:sp>
        <p:nvSpPr>
          <p:cNvPr id="36" name="SK-20-text-35"/>
          <p:cNvSpPr/>
          <p:nvPr/>
        </p:nvSpPr>
        <p:spPr>
          <a:xfrm>
            <a:off x="329059" y="548580"/>
            <a:ext cx="11862941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Disulfiram (Antabuse) — mechanism, monitoring, cautions</a:t>
            </a:r>
            <a:endParaRPr lang="en-US" sz="2700" dirty="0"/>
          </a:p>
        </p:txBody>
      </p:sp>
      <p:sp>
        <p:nvSpPr>
          <p:cNvPr id="37" name="SK-20-text-36"/>
          <p:cNvSpPr/>
          <p:nvPr/>
        </p:nvSpPr>
        <p:spPr>
          <a:xfrm>
            <a:off x="621655" y="1186309"/>
            <a:ext cx="22707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2267694" y="1577280"/>
            <a:ext cx="16106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</a:t>
            </a:r>
            <a:endParaRPr lang="en-US" sz="1425" dirty="0"/>
          </a:p>
        </p:txBody>
      </p:sp>
      <p:sp>
        <p:nvSpPr>
          <p:cNvPr id="39" name="SK-20-text-38"/>
          <p:cNvSpPr/>
          <p:nvPr/>
        </p:nvSpPr>
        <p:spPr>
          <a:xfrm>
            <a:off x="1560463" y="2263080"/>
            <a:ext cx="2980372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Acetaldehyde</a:t>
            </a:r>
            <a:endParaRPr lang="en-US" sz="1575" dirty="0"/>
          </a:p>
        </p:txBody>
      </p:sp>
      <p:sp>
        <p:nvSpPr>
          <p:cNvPr id="40" name="SK-20-text-39"/>
          <p:cNvSpPr/>
          <p:nvPr/>
        </p:nvSpPr>
        <p:spPr>
          <a:xfrm>
            <a:off x="1353294" y="2626519"/>
            <a:ext cx="465105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(accumulates — TOXIC)</a:t>
            </a:r>
            <a:endParaRPr lang="en-US" sz="1425" dirty="0"/>
          </a:p>
        </p:txBody>
      </p:sp>
      <p:sp>
        <p:nvSpPr>
          <p:cNvPr id="41" name="SK-20-text-40"/>
          <p:cNvSpPr/>
          <p:nvPr/>
        </p:nvSpPr>
        <p:spPr>
          <a:xfrm>
            <a:off x="1755577" y="3182094"/>
            <a:ext cx="418052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Aversive reaction</a:t>
            </a:r>
            <a:endParaRPr lang="en-US" sz="1575" dirty="0"/>
          </a:p>
        </p:txBody>
      </p:sp>
      <p:sp>
        <p:nvSpPr>
          <p:cNvPr id="42" name="SK-20-text-41"/>
          <p:cNvSpPr/>
          <p:nvPr/>
        </p:nvSpPr>
        <p:spPr>
          <a:xfrm>
            <a:off x="1121569" y="3600450"/>
            <a:ext cx="5745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Blocks aldehyde dehydrogenase →</a:t>
            </a:r>
            <a:endParaRPr lang="en-US" sz="1200" dirty="0"/>
          </a:p>
        </p:txBody>
      </p:sp>
      <p:sp>
        <p:nvSpPr>
          <p:cNvPr id="43" name="SK-20-text-42"/>
          <p:cNvSpPr/>
          <p:nvPr/>
        </p:nvSpPr>
        <p:spPr>
          <a:xfrm>
            <a:off x="1182588" y="3785592"/>
            <a:ext cx="57454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acetaldehyde builds up → deeply</a:t>
            </a:r>
            <a:endParaRPr lang="en-US" sz="1200" dirty="0"/>
          </a:p>
        </p:txBody>
      </p:sp>
      <p:sp>
        <p:nvSpPr>
          <p:cNvPr id="44" name="SK-20-text-43"/>
          <p:cNvSpPr/>
          <p:nvPr/>
        </p:nvSpPr>
        <p:spPr>
          <a:xfrm>
            <a:off x="743694" y="3957042"/>
            <a:ext cx="8488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unpleasant reaction within minutes of drinking</a:t>
            </a:r>
            <a:endParaRPr lang="en-US" sz="1200" dirty="0"/>
          </a:p>
        </p:txBody>
      </p:sp>
      <p:sp>
        <p:nvSpPr>
          <p:cNvPr id="45" name="SK-20-text-44"/>
          <p:cNvSpPr/>
          <p:nvPr/>
        </p:nvSpPr>
        <p:spPr>
          <a:xfrm>
            <a:off x="1255663" y="4450705"/>
            <a:ext cx="418052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AVERSIVE REACTION</a:t>
            </a:r>
            <a:endParaRPr lang="en-US" sz="1575" dirty="0"/>
          </a:p>
        </p:txBody>
      </p:sp>
      <p:sp>
        <p:nvSpPr>
          <p:cNvPr id="46" name="SK-20-text-45"/>
          <p:cNvSpPr/>
          <p:nvPr/>
        </p:nvSpPr>
        <p:spPr>
          <a:xfrm>
            <a:off x="1182588" y="4711303"/>
            <a:ext cx="617124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Flushing · nausea · vomiting</a:t>
            </a:r>
            <a:endParaRPr lang="en-US" sz="1425" dirty="0"/>
          </a:p>
        </p:txBody>
      </p:sp>
      <p:sp>
        <p:nvSpPr>
          <p:cNvPr id="47" name="SK-20-text-46"/>
          <p:cNvSpPr/>
          <p:nvPr/>
        </p:nvSpPr>
        <p:spPr>
          <a:xfrm>
            <a:off x="1267867" y="4923979"/>
            <a:ext cx="57369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Palpitations · hypotension</a:t>
            </a:r>
            <a:endParaRPr lang="en-US" sz="1425" dirty="0"/>
          </a:p>
        </p:txBody>
      </p:sp>
      <p:sp>
        <p:nvSpPr>
          <p:cNvPr id="48" name="SK-20-text-47"/>
          <p:cNvSpPr/>
          <p:nvPr/>
        </p:nvSpPr>
        <p:spPr>
          <a:xfrm>
            <a:off x="1194792" y="5129659"/>
            <a:ext cx="617124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Headache · collapse (severe)</a:t>
            </a:r>
            <a:endParaRPr lang="en-US" sz="1425" dirty="0"/>
          </a:p>
        </p:txBody>
      </p:sp>
      <p:sp>
        <p:nvSpPr>
          <p:cNvPr id="49" name="SK-20-text-48"/>
          <p:cNvSpPr/>
          <p:nvPr/>
        </p:nvSpPr>
        <p:spPr>
          <a:xfrm>
            <a:off x="597396" y="5438329"/>
            <a:ext cx="92202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 tiny amounts of alcohol trigger this reaction</a:t>
            </a:r>
            <a:endParaRPr lang="en-US" sz="1200" dirty="0"/>
          </a:p>
        </p:txBody>
      </p:sp>
      <p:sp>
        <p:nvSpPr>
          <p:cNvPr id="50" name="SK-20-text-49"/>
          <p:cNvSpPr/>
          <p:nvPr/>
        </p:nvSpPr>
        <p:spPr>
          <a:xfrm>
            <a:off x="938659" y="5856684"/>
            <a:ext cx="4193977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 Disulfiram has no better evidence than placebo if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unsupervised. Supervised administration by a carer or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pharmacist is essential for effectiveness.</a:t>
            </a:r>
            <a:endParaRPr lang="en-US" sz="1125" dirty="0"/>
          </a:p>
        </p:txBody>
      </p:sp>
      <p:sp>
        <p:nvSpPr>
          <p:cNvPr id="51" name="SK-20-text-50"/>
          <p:cNvSpPr/>
          <p:nvPr/>
        </p:nvSpPr>
        <p:spPr>
          <a:xfrm>
            <a:off x="4925467" y="1110853"/>
            <a:ext cx="5124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essentials</a:t>
            </a:r>
            <a:endParaRPr lang="en-US" sz="1500" dirty="0"/>
          </a:p>
        </p:txBody>
      </p:sp>
      <p:sp>
        <p:nvSpPr>
          <p:cNvPr id="52" name="SK-20-text-51"/>
          <p:cNvSpPr/>
          <p:nvPr/>
        </p:nvSpPr>
        <p:spPr>
          <a:xfrm>
            <a:off x="4901059" y="1378446"/>
            <a:ext cx="72909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Start at least 24 hours after last alcoholic drink</a:t>
            </a:r>
            <a:endParaRPr lang="en-US" sz="1350" dirty="0"/>
          </a:p>
        </p:txBody>
      </p:sp>
      <p:sp>
        <p:nvSpPr>
          <p:cNvPr id="53" name="SK-20-text-52"/>
          <p:cNvSpPr/>
          <p:nvPr/>
        </p:nvSpPr>
        <p:spPr>
          <a:xfrm>
            <a:off x="4901059" y="1604665"/>
            <a:ext cx="7290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Standard dose: 200mg daily — increase to max 500mg if reaction insufficient</a:t>
            </a:r>
            <a:endParaRPr lang="en-US" sz="1350" dirty="0"/>
          </a:p>
        </p:txBody>
      </p:sp>
      <p:sp>
        <p:nvSpPr>
          <p:cNvPr id="54" name="SK-20-text-53"/>
          <p:cNvSpPr/>
          <p:nvPr/>
        </p:nvSpPr>
        <p:spPr>
          <a:xfrm>
            <a:off x="4901059" y="1824186"/>
            <a:ext cx="729094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Specialist initiation recommended; GP may continue with monitoring plan</a:t>
            </a:r>
            <a:endParaRPr lang="en-US" sz="1350" dirty="0"/>
          </a:p>
        </p:txBody>
      </p:sp>
      <p:sp>
        <p:nvSpPr>
          <p:cNvPr id="55" name="SK-20-text-54"/>
          <p:cNvSpPr/>
          <p:nvPr/>
        </p:nvSpPr>
        <p:spPr>
          <a:xfrm>
            <a:off x="4925467" y="2249388"/>
            <a:ext cx="4438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Monitoring schedule</a:t>
            </a:r>
            <a:endParaRPr lang="en-US" sz="1500" dirty="0"/>
          </a:p>
        </p:txBody>
      </p:sp>
      <p:sp>
        <p:nvSpPr>
          <p:cNvPr id="56" name="SK-20-text-55"/>
          <p:cNvSpPr/>
          <p:nvPr/>
        </p:nvSpPr>
        <p:spPr>
          <a:xfrm>
            <a:off x="5437584" y="2818507"/>
            <a:ext cx="1965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Weeks 1–8</a:t>
            </a:r>
            <a:endParaRPr lang="en-US" sz="1200" dirty="0"/>
          </a:p>
        </p:txBody>
      </p:sp>
      <p:sp>
        <p:nvSpPr>
          <p:cNvPr id="57" name="SK-20-text-56"/>
          <p:cNvSpPr/>
          <p:nvPr/>
        </p:nvSpPr>
        <p:spPr>
          <a:xfrm>
            <a:off x="5522863" y="3017490"/>
            <a:ext cx="19621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Fortnightly</a:t>
            </a:r>
            <a:endParaRPr lang="en-US" sz="1125" dirty="0"/>
          </a:p>
        </p:txBody>
      </p:sp>
      <p:sp>
        <p:nvSpPr>
          <p:cNvPr id="58" name="SK-20-text-57"/>
          <p:cNvSpPr/>
          <p:nvPr/>
        </p:nvSpPr>
        <p:spPr>
          <a:xfrm>
            <a:off x="5522863" y="3188940"/>
            <a:ext cx="19621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(LFTs, U&amp;E,</a:t>
            </a:r>
            <a:endParaRPr lang="en-US" sz="1125" dirty="0"/>
          </a:p>
        </p:txBody>
      </p:sp>
      <p:sp>
        <p:nvSpPr>
          <p:cNvPr id="59" name="SK-20-text-58"/>
          <p:cNvSpPr/>
          <p:nvPr/>
        </p:nvSpPr>
        <p:spPr>
          <a:xfrm>
            <a:off x="5413177" y="3346698"/>
            <a:ext cx="28194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review)</a:t>
            </a:r>
            <a:endParaRPr lang="en-US" sz="1125" dirty="0"/>
          </a:p>
        </p:txBody>
      </p:sp>
      <p:sp>
        <p:nvSpPr>
          <p:cNvPr id="60" name="SK-20-text-59"/>
          <p:cNvSpPr/>
          <p:nvPr/>
        </p:nvSpPr>
        <p:spPr>
          <a:xfrm>
            <a:off x="7717482" y="2818507"/>
            <a:ext cx="21488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Months 3–6</a:t>
            </a:r>
            <a:endParaRPr lang="en-US" sz="1200" dirty="0"/>
          </a:p>
        </p:txBody>
      </p:sp>
      <p:sp>
        <p:nvSpPr>
          <p:cNvPr id="61" name="SK-20-text-60"/>
          <p:cNvSpPr/>
          <p:nvPr/>
        </p:nvSpPr>
        <p:spPr>
          <a:xfrm>
            <a:off x="7924800" y="3024336"/>
            <a:ext cx="12763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Monthly</a:t>
            </a:r>
            <a:endParaRPr lang="en-US" sz="1125" dirty="0"/>
          </a:p>
        </p:txBody>
      </p:sp>
      <p:sp>
        <p:nvSpPr>
          <p:cNvPr id="62" name="SK-20-text-61"/>
          <p:cNvSpPr/>
          <p:nvPr/>
        </p:nvSpPr>
        <p:spPr>
          <a:xfrm>
            <a:off x="7766298" y="3182094"/>
            <a:ext cx="26479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(LFTs, clinical</a:t>
            </a:r>
            <a:endParaRPr lang="en-US" sz="1125" dirty="0"/>
          </a:p>
        </p:txBody>
      </p:sp>
      <p:sp>
        <p:nvSpPr>
          <p:cNvPr id="63" name="SK-20-text-62"/>
          <p:cNvSpPr/>
          <p:nvPr/>
        </p:nvSpPr>
        <p:spPr>
          <a:xfrm>
            <a:off x="7961263" y="3346698"/>
            <a:ext cx="12763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review)</a:t>
            </a:r>
            <a:endParaRPr lang="en-US" sz="1125" dirty="0"/>
          </a:p>
        </p:txBody>
      </p:sp>
      <p:sp>
        <p:nvSpPr>
          <p:cNvPr id="64" name="SK-20-text-63"/>
          <p:cNvSpPr/>
          <p:nvPr/>
        </p:nvSpPr>
        <p:spPr>
          <a:xfrm>
            <a:off x="10143679" y="2818507"/>
            <a:ext cx="1661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 6+</a:t>
            </a:r>
            <a:endParaRPr lang="en-US" sz="1200" dirty="0"/>
          </a:p>
        </p:txBody>
      </p:sp>
      <p:sp>
        <p:nvSpPr>
          <p:cNvPr id="65" name="SK-20-text-64"/>
          <p:cNvSpPr/>
          <p:nvPr/>
        </p:nvSpPr>
        <p:spPr>
          <a:xfrm>
            <a:off x="10021788" y="3024336"/>
            <a:ext cx="217021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6 months</a:t>
            </a:r>
            <a:endParaRPr lang="en-US" sz="1125" dirty="0"/>
          </a:p>
        </p:txBody>
      </p:sp>
      <p:sp>
        <p:nvSpPr>
          <p:cNvPr id="66" name="SK-20-text-65"/>
          <p:cNvSpPr/>
          <p:nvPr/>
        </p:nvSpPr>
        <p:spPr>
          <a:xfrm>
            <a:off x="10009584" y="3188940"/>
            <a:ext cx="218241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(ongoing review,</a:t>
            </a:r>
            <a:endParaRPr lang="en-US" sz="1125" dirty="0"/>
          </a:p>
        </p:txBody>
      </p:sp>
      <p:sp>
        <p:nvSpPr>
          <p:cNvPr id="67" name="SK-20-text-66"/>
          <p:cNvSpPr/>
          <p:nvPr/>
        </p:nvSpPr>
        <p:spPr>
          <a:xfrm>
            <a:off x="10350996" y="3346698"/>
            <a:ext cx="9334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LFTs)</a:t>
            </a:r>
            <a:endParaRPr lang="en-US" sz="1125" dirty="0"/>
          </a:p>
        </p:txBody>
      </p:sp>
      <p:sp>
        <p:nvSpPr>
          <p:cNvPr id="68" name="SK-20-text-67"/>
          <p:cNvSpPr/>
          <p:nvPr/>
        </p:nvSpPr>
        <p:spPr>
          <a:xfrm>
            <a:off x="6132463" y="3600450"/>
            <a:ext cx="605953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ED6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LFTs before starting and throughout — hepatotoxicity risk</a:t>
            </a:r>
            <a:endParaRPr lang="en-US" sz="1200" dirty="0"/>
          </a:p>
        </p:txBody>
      </p:sp>
      <p:sp>
        <p:nvSpPr>
          <p:cNvPr id="69" name="SK-20-text-68"/>
          <p:cNvSpPr/>
          <p:nvPr/>
        </p:nvSpPr>
        <p:spPr>
          <a:xfrm>
            <a:off x="4925467" y="3943350"/>
            <a:ext cx="726653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Hidden alcohol — warn patients about ALL of these</a:t>
            </a:r>
            <a:endParaRPr lang="en-US" sz="1500" dirty="0"/>
          </a:p>
        </p:txBody>
      </p:sp>
      <p:sp>
        <p:nvSpPr>
          <p:cNvPr id="70" name="SK-20-text-69"/>
          <p:cNvSpPr/>
          <p:nvPr/>
        </p:nvSpPr>
        <p:spPr>
          <a:xfrm>
            <a:off x="5571679" y="4347865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 (trifle, sauces)</a:t>
            </a:r>
            <a:endParaRPr lang="en-US" sz="1200" dirty="0"/>
          </a:p>
        </p:txBody>
      </p:sp>
      <p:sp>
        <p:nvSpPr>
          <p:cNvPr id="71" name="SK-20-text-70"/>
          <p:cNvSpPr/>
          <p:nvPr/>
        </p:nvSpPr>
        <p:spPr>
          <a:xfrm>
            <a:off x="5583882" y="4821138"/>
            <a:ext cx="28194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Herbal remedies</a:t>
            </a:r>
            <a:endParaRPr lang="en-US" sz="1200" dirty="0"/>
          </a:p>
        </p:txBody>
      </p:sp>
      <p:sp>
        <p:nvSpPr>
          <p:cNvPr id="72" name="SK-20-text-71"/>
          <p:cNvSpPr/>
          <p:nvPr/>
        </p:nvSpPr>
        <p:spPr>
          <a:xfrm>
            <a:off x="8022282" y="4354711"/>
            <a:ext cx="17221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Mouthwash</a:t>
            </a:r>
            <a:endParaRPr lang="en-US" sz="1200" dirty="0"/>
          </a:p>
        </p:txBody>
      </p:sp>
      <p:sp>
        <p:nvSpPr>
          <p:cNvPr id="73" name="SK-20-text-72"/>
          <p:cNvSpPr/>
          <p:nvPr/>
        </p:nvSpPr>
        <p:spPr>
          <a:xfrm>
            <a:off x="8022282" y="4827984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Aerosol sprays</a:t>
            </a:r>
            <a:endParaRPr lang="en-US" sz="1200" dirty="0"/>
          </a:p>
        </p:txBody>
      </p:sp>
      <p:sp>
        <p:nvSpPr>
          <p:cNvPr id="74" name="SK-20-text-73"/>
          <p:cNvSpPr/>
          <p:nvPr/>
        </p:nvSpPr>
        <p:spPr>
          <a:xfrm>
            <a:off x="10289977" y="4279255"/>
            <a:ext cx="17221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Perfume /</a:t>
            </a:r>
            <a:endParaRPr lang="en-US" sz="1200" dirty="0"/>
          </a:p>
        </p:txBody>
      </p:sp>
      <p:sp>
        <p:nvSpPr>
          <p:cNvPr id="75" name="SK-20-text-74"/>
          <p:cNvSpPr/>
          <p:nvPr/>
        </p:nvSpPr>
        <p:spPr>
          <a:xfrm>
            <a:off x="10289977" y="4443859"/>
            <a:ext cx="1902023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aftershave</a:t>
            </a:r>
            <a:endParaRPr lang="en-US" sz="1200" dirty="0"/>
          </a:p>
        </p:txBody>
      </p:sp>
      <p:sp>
        <p:nvSpPr>
          <p:cNvPr id="76" name="SK-20-text-75"/>
          <p:cNvSpPr/>
          <p:nvPr/>
        </p:nvSpPr>
        <p:spPr>
          <a:xfrm>
            <a:off x="10289977" y="4759375"/>
            <a:ext cx="13563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Some IV</a:t>
            </a:r>
            <a:endParaRPr lang="en-US" sz="1200" dirty="0"/>
          </a:p>
        </p:txBody>
      </p:sp>
      <p:sp>
        <p:nvSpPr>
          <p:cNvPr id="77" name="SK-20-text-76"/>
          <p:cNvSpPr/>
          <p:nvPr/>
        </p:nvSpPr>
        <p:spPr>
          <a:xfrm>
            <a:off x="10289977" y="4923979"/>
            <a:ext cx="1902023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medications</a:t>
            </a:r>
            <a:endParaRPr lang="en-US" sz="1200" dirty="0"/>
          </a:p>
        </p:txBody>
      </p:sp>
      <p:sp>
        <p:nvSpPr>
          <p:cNvPr id="78" name="SK-20-text-77"/>
          <p:cNvSpPr/>
          <p:nvPr/>
        </p:nvSpPr>
        <p:spPr>
          <a:xfrm>
            <a:off x="4888855" y="5198269"/>
            <a:ext cx="73031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Advise patients to check every product label — reactions can occur even from topical exposure</a:t>
            </a:r>
            <a:endParaRPr lang="en-US" sz="1125" dirty="0"/>
          </a:p>
        </p:txBody>
      </p:sp>
      <p:sp>
        <p:nvSpPr>
          <p:cNvPr id="79" name="SK-20-text-78"/>
          <p:cNvSpPr/>
          <p:nvPr/>
        </p:nvSpPr>
        <p:spPr>
          <a:xfrm>
            <a:off x="6583561" y="5623471"/>
            <a:ext cx="30022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74C3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INTERACTIONS</a:t>
            </a:r>
            <a:endParaRPr lang="en-US" sz="1200" dirty="0"/>
          </a:p>
        </p:txBody>
      </p:sp>
      <p:sp>
        <p:nvSpPr>
          <p:cNvPr id="80" name="SK-20-text-79"/>
          <p:cNvSpPr/>
          <p:nvPr/>
        </p:nvSpPr>
        <p:spPr>
          <a:xfrm>
            <a:off x="6595765" y="5849838"/>
            <a:ext cx="3368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Warfarin (↑ INR)</a:t>
            </a:r>
            <a:endParaRPr lang="en-US" sz="1200" dirty="0"/>
          </a:p>
        </p:txBody>
      </p:sp>
      <p:sp>
        <p:nvSpPr>
          <p:cNvPr id="81" name="SK-20-text-80"/>
          <p:cNvSpPr/>
          <p:nvPr/>
        </p:nvSpPr>
        <p:spPr>
          <a:xfrm>
            <a:off x="8997553" y="5849838"/>
            <a:ext cx="319444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Tricyclic antidepressants</a:t>
            </a:r>
            <a:endParaRPr lang="en-US" sz="1200" dirty="0"/>
          </a:p>
        </p:txBody>
      </p:sp>
      <p:sp>
        <p:nvSpPr>
          <p:cNvPr id="82" name="SK-20-text-81"/>
          <p:cNvSpPr/>
          <p:nvPr/>
        </p:nvSpPr>
        <p:spPr>
          <a:xfrm>
            <a:off x="6595765" y="6028134"/>
            <a:ext cx="5013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Metronidazole (psychosis)</a:t>
            </a:r>
            <a:endParaRPr lang="en-US" sz="1200" dirty="0"/>
          </a:p>
        </p:txBody>
      </p:sp>
      <p:sp>
        <p:nvSpPr>
          <p:cNvPr id="83" name="SK-20-text-82"/>
          <p:cNvSpPr/>
          <p:nvPr/>
        </p:nvSpPr>
        <p:spPr>
          <a:xfrm>
            <a:off x="9009757" y="6034980"/>
            <a:ext cx="20878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Phenytoin</a:t>
            </a:r>
            <a:endParaRPr lang="en-US" sz="1200" dirty="0"/>
          </a:p>
        </p:txBody>
      </p:sp>
      <p:sp>
        <p:nvSpPr>
          <p:cNvPr id="84" name="SK-20-text-83"/>
          <p:cNvSpPr/>
          <p:nvPr/>
        </p:nvSpPr>
        <p:spPr>
          <a:xfrm>
            <a:off x="6595765" y="6206430"/>
            <a:ext cx="48310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Isoniazid (neurological)</a:t>
            </a:r>
            <a:endParaRPr lang="en-US" sz="1200" dirty="0"/>
          </a:p>
        </p:txBody>
      </p:sp>
      <p:sp>
        <p:nvSpPr>
          <p:cNvPr id="85" name="SK-20-text-84"/>
          <p:cNvSpPr/>
          <p:nvPr/>
        </p:nvSpPr>
        <p:spPr>
          <a:xfrm>
            <a:off x="341263" y="6631632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86" name="SK-20-text-85"/>
          <p:cNvSpPr/>
          <p:nvPr/>
        </p:nvSpPr>
        <p:spPr>
          <a:xfrm>
            <a:off x="11228784" y="6631632"/>
            <a:ext cx="963216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 / 30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63"/>
            <a:ext cx="12192000" cy="109686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8105"/>
            <a:ext cx="12192000" cy="349746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449"/>
            <a:ext cx="1170384" cy="6400502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94" y="998488"/>
            <a:ext cx="7607796" cy="1905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5890" y="1330375"/>
            <a:ext cx="146298" cy="1104007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2188" y="1350913"/>
            <a:ext cx="9972973" cy="1083469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7222" y="1474440"/>
            <a:ext cx="9525" cy="822871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5890" y="2626519"/>
            <a:ext cx="146298" cy="1446907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2188" y="2640211"/>
            <a:ext cx="9972973" cy="1433215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45890" y="4203948"/>
            <a:ext cx="146298" cy="113154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92188" y="4076402"/>
            <a:ext cx="9972973" cy="1390799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67238" y="4354711"/>
            <a:ext cx="9525" cy="822871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2406" y="4354711"/>
            <a:ext cx="9525" cy="822871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8094" y="5493246"/>
            <a:ext cx="10107067" cy="870942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04392" y="5596086"/>
            <a:ext cx="707082" cy="630882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73467" y="4629150"/>
            <a:ext cx="438894" cy="411361"/>
          </a:xfrm>
          <a:prstGeom prst="rect">
            <a:avLst/>
          </a:prstGeom>
        </p:spPr>
      </p:pic>
      <p:pic>
        <p:nvPicPr>
          <p:cNvPr id="19" name="SK-21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42557" y="4629150"/>
            <a:ext cx="438894" cy="425053"/>
          </a:xfrm>
          <a:prstGeom prst="rect">
            <a:avLst/>
          </a:prstGeom>
        </p:spPr>
      </p:pic>
      <p:pic>
        <p:nvPicPr>
          <p:cNvPr id="20" name="SK-21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62894" y="4629150"/>
            <a:ext cx="426690" cy="411361"/>
          </a:xfrm>
          <a:prstGeom prst="rect">
            <a:avLst/>
          </a:prstGeom>
        </p:spPr>
      </p:pic>
      <p:pic>
        <p:nvPicPr>
          <p:cNvPr id="21" name="SK-21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16667" y="239911"/>
            <a:ext cx="1206996" cy="870942"/>
          </a:xfrm>
          <a:prstGeom prst="rect">
            <a:avLst/>
          </a:prstGeom>
        </p:spPr>
      </p:pic>
      <p:sp>
        <p:nvSpPr>
          <p:cNvPr id="22" name="SK-21-text-21"/>
          <p:cNvSpPr/>
          <p:nvPr/>
        </p:nvSpPr>
        <p:spPr>
          <a:xfrm>
            <a:off x="1597075" y="418207"/>
            <a:ext cx="1059492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Baclofen — second-line, off-label use</a:t>
            </a:r>
            <a:endParaRPr lang="en-US" sz="3075" dirty="0"/>
          </a:p>
        </p:txBody>
      </p:sp>
      <p:sp>
        <p:nvSpPr>
          <p:cNvPr id="23" name="SK-21-text-22"/>
          <p:cNvSpPr/>
          <p:nvPr/>
        </p:nvSpPr>
        <p:spPr>
          <a:xfrm>
            <a:off x="514201" y="1282303"/>
            <a:ext cx="463153" cy="4368403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SECOND-LINE / OFF-LABEL</a:t>
            </a:r>
            <a:endParaRPr lang="en-US" sz="1275" dirty="0"/>
          </a:p>
        </p:txBody>
      </p:sp>
      <p:sp>
        <p:nvSpPr>
          <p:cNvPr id="24" name="SK-21-text-23"/>
          <p:cNvSpPr/>
          <p:nvPr/>
        </p:nvSpPr>
        <p:spPr>
          <a:xfrm>
            <a:off x="1950690" y="1440061"/>
            <a:ext cx="19373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828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MECHANISM</a:t>
            </a:r>
            <a:endParaRPr lang="en-US" sz="1350" dirty="0"/>
          </a:p>
        </p:txBody>
      </p:sp>
      <p:sp>
        <p:nvSpPr>
          <p:cNvPr id="25" name="SK-21-text-24"/>
          <p:cNvSpPr/>
          <p:nvPr/>
        </p:nvSpPr>
        <p:spPr>
          <a:xfrm>
            <a:off x="1938486" y="1714500"/>
            <a:ext cx="3718471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GABA-B receptor agonist — reduces craving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alcohol consumption by dampening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CNS excitability</a:t>
            </a:r>
            <a:endParaRPr lang="en-US" sz="1350" dirty="0"/>
          </a:p>
        </p:txBody>
      </p:sp>
      <p:sp>
        <p:nvSpPr>
          <p:cNvPr id="26" name="SK-21-text-25"/>
          <p:cNvSpPr/>
          <p:nvPr/>
        </p:nvSpPr>
        <p:spPr>
          <a:xfrm>
            <a:off x="6705600" y="1440061"/>
            <a:ext cx="37890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828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LICENSED USE IN UK</a:t>
            </a:r>
            <a:endParaRPr lang="en-US" sz="1350" dirty="0"/>
          </a:p>
        </p:txBody>
      </p:sp>
      <p:sp>
        <p:nvSpPr>
          <p:cNvPr id="27" name="SK-21-text-26"/>
          <p:cNvSpPr/>
          <p:nvPr/>
        </p:nvSpPr>
        <p:spPr>
          <a:xfrm>
            <a:off x="6705600" y="1735038"/>
            <a:ext cx="306005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Licensed for muscle spasticity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licensed for alcohol dependence</a:t>
            </a:r>
            <a:endParaRPr lang="en-US" sz="1350" dirty="0"/>
          </a:p>
        </p:txBody>
      </p:sp>
      <p:sp>
        <p:nvSpPr>
          <p:cNvPr id="28" name="SK-21-text-27"/>
          <p:cNvSpPr/>
          <p:nvPr/>
        </p:nvSpPr>
        <p:spPr>
          <a:xfrm>
            <a:off x="1950690" y="2743200"/>
            <a:ext cx="37890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A23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GUIDELINE POSITION</a:t>
            </a:r>
            <a:endParaRPr lang="en-US" sz="1350" dirty="0"/>
          </a:p>
        </p:txBody>
      </p:sp>
      <p:sp>
        <p:nvSpPr>
          <p:cNvPr id="29" name="SK-21-text-28"/>
          <p:cNvSpPr/>
          <p:nvPr/>
        </p:nvSpPr>
        <p:spPr>
          <a:xfrm>
            <a:off x="1938486" y="3017490"/>
            <a:ext cx="8229600" cy="9532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UK Draft Clinical Guidelines (November 2025): listed as second-line relapse prevention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alongside disulfiram, after acamprosate and naltrexone have been considered or tried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Growing evidence for use in patients with high anxiety, heavy dependence, or advanced liver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 — where acamprosate (renal impairment) or naltrexone (liver disease) may be contraindicated</a:t>
            </a:r>
            <a:endParaRPr lang="en-US" sz="1350" dirty="0"/>
          </a:p>
        </p:txBody>
      </p:sp>
      <p:sp>
        <p:nvSpPr>
          <p:cNvPr id="30" name="SK-21-text-29"/>
          <p:cNvSpPr/>
          <p:nvPr/>
        </p:nvSpPr>
        <p:spPr>
          <a:xfrm>
            <a:off x="1938486" y="4313634"/>
            <a:ext cx="95497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PRESCRIBING OFF-LABEL — ALL THREE REQUIRED:</a:t>
            </a:r>
            <a:endParaRPr lang="en-US" sz="1350" dirty="0"/>
          </a:p>
        </p:txBody>
      </p:sp>
      <p:sp>
        <p:nvSpPr>
          <p:cNvPr id="31" name="SK-21-text-30"/>
          <p:cNvSpPr/>
          <p:nvPr/>
        </p:nvSpPr>
        <p:spPr>
          <a:xfrm>
            <a:off x="2487067" y="4642842"/>
            <a:ext cx="1426369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Informed consent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documented</a:t>
            </a:r>
            <a:endParaRPr lang="en-US" sz="1275" dirty="0"/>
          </a:p>
        </p:txBody>
      </p:sp>
      <p:sp>
        <p:nvSpPr>
          <p:cNvPr id="32" name="SK-21-text-31"/>
          <p:cNvSpPr/>
          <p:nvPr/>
        </p:nvSpPr>
        <p:spPr>
          <a:xfrm>
            <a:off x="5291286" y="4697611"/>
            <a:ext cx="19018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Prescriber records clear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rationale in notes</a:t>
            </a:r>
            <a:endParaRPr lang="en-US" sz="1275" dirty="0"/>
          </a:p>
        </p:txBody>
      </p:sp>
      <p:sp>
        <p:nvSpPr>
          <p:cNvPr id="33" name="SK-21-text-32"/>
          <p:cNvSpPr/>
          <p:nvPr/>
        </p:nvSpPr>
        <p:spPr>
          <a:xfrm>
            <a:off x="8534400" y="4642842"/>
            <a:ext cx="2487067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initiation — not to be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started in primary care without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specialist guidance</a:t>
            </a:r>
            <a:endParaRPr lang="en-US" sz="1275" dirty="0"/>
          </a:p>
        </p:txBody>
      </p:sp>
      <p:sp>
        <p:nvSpPr>
          <p:cNvPr id="34" name="SK-21-text-33"/>
          <p:cNvSpPr/>
          <p:nvPr/>
        </p:nvSpPr>
        <p:spPr>
          <a:xfrm>
            <a:off x="2584698" y="5589240"/>
            <a:ext cx="8631882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 Do NOT initiate baclofen for alcohol relapse prevention in primary care without specialist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input. This remains a specialist-led treatment. GPs may continue under a shared care agreement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but should not start it independently.</a:t>
            </a:r>
            <a:endParaRPr lang="en-US" sz="1350" dirty="0"/>
          </a:p>
        </p:txBody>
      </p:sp>
      <p:sp>
        <p:nvSpPr>
          <p:cNvPr id="35" name="SK-21-text-34"/>
          <p:cNvSpPr/>
          <p:nvPr/>
        </p:nvSpPr>
        <p:spPr>
          <a:xfrm>
            <a:off x="97482" y="6597253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6" name="SK-21-text-35"/>
          <p:cNvSpPr/>
          <p:nvPr/>
        </p:nvSpPr>
        <p:spPr>
          <a:xfrm>
            <a:off x="3495080" y="6597253"/>
            <a:ext cx="49577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Alcohol Misuse in Primary Care</a:t>
            </a:r>
            <a:endParaRPr lang="en-US" sz="1275" dirty="0"/>
          </a:p>
        </p:txBody>
      </p:sp>
      <p:sp>
        <p:nvSpPr>
          <p:cNvPr id="37" name="SK-21-text-36"/>
          <p:cNvSpPr/>
          <p:nvPr/>
        </p:nvSpPr>
        <p:spPr>
          <a:xfrm>
            <a:off x="11147822" y="6597253"/>
            <a:ext cx="64174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21 / 30</a:t>
            </a:r>
            <a:endParaRPr lang="en-US" sz="12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79" y="780604"/>
            <a:ext cx="5157192" cy="5715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79" y="1268611"/>
            <a:ext cx="5364361" cy="3957042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337221"/>
            <a:ext cx="146298" cy="3929509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675" y="4454128"/>
            <a:ext cx="4949875" cy="726877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259" y="1268611"/>
            <a:ext cx="5486400" cy="4011811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0259" y="1337221"/>
            <a:ext cx="146298" cy="3929509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2855" y="3751213"/>
            <a:ext cx="5023098" cy="1474440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79" y="5457527"/>
            <a:ext cx="11387286" cy="914846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4067" y="5678388"/>
            <a:ext cx="19050" cy="575965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063" y="5616625"/>
            <a:ext cx="560784" cy="473125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5373" y="1412677"/>
            <a:ext cx="438894" cy="432048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1177" y="4608463"/>
            <a:ext cx="451098" cy="432048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953" y="1440061"/>
            <a:ext cx="463153" cy="452586"/>
          </a:xfrm>
          <a:prstGeom prst="rect">
            <a:avLst/>
          </a:prstGeom>
        </p:spPr>
      </p:pic>
      <p:sp>
        <p:nvSpPr>
          <p:cNvPr id="17" name="SK-22-text-16"/>
          <p:cNvSpPr/>
          <p:nvPr/>
        </p:nvSpPr>
        <p:spPr>
          <a:xfrm>
            <a:off x="377875" y="287982"/>
            <a:ext cx="11814125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Antidepressants in alcohol misuse</a:t>
            </a:r>
            <a:endParaRPr lang="en-US" sz="3150" dirty="0"/>
          </a:p>
        </p:txBody>
      </p:sp>
      <p:sp>
        <p:nvSpPr>
          <p:cNvPr id="18" name="SK-22-text-17"/>
          <p:cNvSpPr/>
          <p:nvPr/>
        </p:nvSpPr>
        <p:spPr>
          <a:xfrm>
            <a:off x="377875" y="925711"/>
            <a:ext cx="114204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CG115 — what to do, and what NOT to do</a:t>
            </a:r>
            <a:endParaRPr lang="en-US" sz="1650" dirty="0"/>
          </a:p>
        </p:txBody>
      </p:sp>
      <p:sp>
        <p:nvSpPr>
          <p:cNvPr id="19" name="SK-22-text-18"/>
          <p:cNvSpPr/>
          <p:nvPr/>
        </p:nvSpPr>
        <p:spPr>
          <a:xfrm>
            <a:off x="1316682" y="1536055"/>
            <a:ext cx="90582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prescribe routinely</a:t>
            </a:r>
            <a:endParaRPr lang="en-US" sz="2250" dirty="0"/>
          </a:p>
        </p:txBody>
      </p:sp>
      <p:sp>
        <p:nvSpPr>
          <p:cNvPr id="20" name="SK-22-text-19"/>
          <p:cNvSpPr/>
          <p:nvPr/>
        </p:nvSpPr>
        <p:spPr>
          <a:xfrm>
            <a:off x="767953" y="2119015"/>
            <a:ext cx="4510980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Antidepressants (including SSRIs) should not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 used routinely for alcohol misuse alone</a:t>
            </a:r>
            <a:endParaRPr lang="en-US" sz="1650" dirty="0"/>
          </a:p>
        </p:txBody>
      </p:sp>
      <p:sp>
        <p:nvSpPr>
          <p:cNvPr id="21" name="SK-22-text-20"/>
          <p:cNvSpPr/>
          <p:nvPr/>
        </p:nvSpPr>
        <p:spPr>
          <a:xfrm>
            <a:off x="767953" y="2756892"/>
            <a:ext cx="3864769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Up to 80% of harmful drinkers have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depressive symptoms — but most are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secondary to alcohol</a:t>
            </a:r>
            <a:endParaRPr lang="en-US" sz="1650" dirty="0"/>
          </a:p>
        </p:txBody>
      </p:sp>
      <p:sp>
        <p:nvSpPr>
          <p:cNvPr id="22" name="SK-22-text-21"/>
          <p:cNvSpPr/>
          <p:nvPr/>
        </p:nvSpPr>
        <p:spPr>
          <a:xfrm>
            <a:off x="767953" y="3620988"/>
            <a:ext cx="4389090" cy="7405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Prescribing while the patient is still drinking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provides little benefit and adds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polypharmacy risk</a:t>
            </a:r>
            <a:endParaRPr lang="en-US" sz="1650" dirty="0"/>
          </a:p>
        </p:txBody>
      </p:sp>
      <p:sp>
        <p:nvSpPr>
          <p:cNvPr id="23" name="SK-22-text-22"/>
          <p:cNvSpPr/>
          <p:nvPr/>
        </p:nvSpPr>
        <p:spPr>
          <a:xfrm>
            <a:off x="1377553" y="4581079"/>
            <a:ext cx="382815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Depression in active drinkers usually</a:t>
            </a:r>
            <a:endParaRPr lang="en-US" sz="1725" dirty="0"/>
          </a:p>
          <a:p>
            <a:pPr marL="0" indent="0" algn="l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resolves with abstinence</a:t>
            </a:r>
            <a:endParaRPr lang="en-US" sz="1725" dirty="0"/>
          </a:p>
        </p:txBody>
      </p:sp>
      <p:sp>
        <p:nvSpPr>
          <p:cNvPr id="24" name="SK-22-text-23"/>
          <p:cNvSpPr/>
          <p:nvPr/>
        </p:nvSpPr>
        <p:spPr>
          <a:xfrm>
            <a:off x="6827490" y="1508671"/>
            <a:ext cx="5364510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right approach</a:t>
            </a:r>
            <a:endParaRPr lang="en-US" sz="2250" dirty="0"/>
          </a:p>
        </p:txBody>
      </p:sp>
      <p:sp>
        <p:nvSpPr>
          <p:cNvPr id="25" name="SK-22-text-24"/>
          <p:cNvSpPr/>
          <p:nvPr/>
        </p:nvSpPr>
        <p:spPr>
          <a:xfrm>
            <a:off x="6351984" y="2064246"/>
            <a:ext cx="5840016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Treat the alcohol problem first</a:t>
            </a:r>
            <a:endParaRPr lang="en-US" sz="1650" dirty="0"/>
          </a:p>
        </p:txBody>
      </p:sp>
      <p:sp>
        <p:nvSpPr>
          <p:cNvPr id="26" name="SK-22-text-25"/>
          <p:cNvSpPr/>
          <p:nvPr/>
        </p:nvSpPr>
        <p:spPr>
          <a:xfrm>
            <a:off x="6339780" y="2393305"/>
            <a:ext cx="585222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Reassess mood after 3-4 weeks of abstinence</a:t>
            </a:r>
            <a:endParaRPr lang="en-US" sz="1650" dirty="0"/>
          </a:p>
        </p:txBody>
      </p:sp>
      <p:sp>
        <p:nvSpPr>
          <p:cNvPr id="27" name="SK-22-text-26"/>
          <p:cNvSpPr/>
          <p:nvPr/>
        </p:nvSpPr>
        <p:spPr>
          <a:xfrm>
            <a:off x="6339780" y="2729359"/>
            <a:ext cx="58522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If depression or anxiety persists → assess formally</a:t>
            </a:r>
            <a:endParaRPr lang="en-US" sz="1650" dirty="0"/>
          </a:p>
        </p:txBody>
      </p:sp>
      <p:sp>
        <p:nvSpPr>
          <p:cNvPr id="28" name="SK-22-text-27"/>
          <p:cNvSpPr/>
          <p:nvPr/>
        </p:nvSpPr>
        <p:spPr>
          <a:xfrm>
            <a:off x="6339780" y="3058567"/>
            <a:ext cx="4413498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Consider referral and treat with appropriate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</a:t>
            </a:r>
            <a:endParaRPr lang="en-US" sz="1650" dirty="0"/>
          </a:p>
        </p:txBody>
      </p:sp>
      <p:sp>
        <p:nvSpPr>
          <p:cNvPr id="29" name="SK-22-text-28"/>
          <p:cNvSpPr/>
          <p:nvPr/>
        </p:nvSpPr>
        <p:spPr>
          <a:xfrm>
            <a:off x="6473875" y="3840361"/>
            <a:ext cx="57181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Antidepressants ARE appropriate when:</a:t>
            </a:r>
            <a:endParaRPr lang="en-US" sz="1500" dirty="0"/>
          </a:p>
        </p:txBody>
      </p:sp>
      <p:sp>
        <p:nvSpPr>
          <p:cNvPr id="30" name="SK-22-text-29"/>
          <p:cNvSpPr/>
          <p:nvPr/>
        </p:nvSpPr>
        <p:spPr>
          <a:xfrm>
            <a:off x="6473875" y="4087267"/>
            <a:ext cx="431586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Primary depressive disorder pre-dating alcohol use,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persisting through abstinence</a:t>
            </a:r>
            <a:endParaRPr lang="en-US" sz="1350" dirty="0"/>
          </a:p>
        </p:txBody>
      </p:sp>
      <p:sp>
        <p:nvSpPr>
          <p:cNvPr id="31" name="SK-22-text-30"/>
          <p:cNvSpPr/>
          <p:nvPr/>
        </p:nvSpPr>
        <p:spPr>
          <a:xfrm>
            <a:off x="6473875" y="4512469"/>
            <a:ext cx="4718298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Independent anxiety disorder (GAD, PTSD, social phobia)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resolving with abstinence</a:t>
            </a:r>
            <a:endParaRPr lang="en-US" sz="1350" dirty="0"/>
          </a:p>
        </p:txBody>
      </p:sp>
      <p:sp>
        <p:nvSpPr>
          <p:cNvPr id="32" name="SK-22-text-31"/>
          <p:cNvSpPr/>
          <p:nvPr/>
        </p:nvSpPr>
        <p:spPr>
          <a:xfrm>
            <a:off x="6473875" y="4930825"/>
            <a:ext cx="57181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Bipolar disorder (with mood stabilisers)</a:t>
            </a:r>
            <a:endParaRPr lang="en-US" sz="1350" dirty="0"/>
          </a:p>
        </p:txBody>
      </p:sp>
      <p:sp>
        <p:nvSpPr>
          <p:cNvPr id="33" name="SK-22-text-32"/>
          <p:cNvSpPr/>
          <p:nvPr/>
        </p:nvSpPr>
        <p:spPr>
          <a:xfrm>
            <a:off x="1267867" y="5726311"/>
            <a:ext cx="322897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pearl</a:t>
            </a:r>
            <a:endParaRPr lang="en-US" sz="2250" dirty="0"/>
          </a:p>
        </p:txBody>
      </p:sp>
      <p:sp>
        <p:nvSpPr>
          <p:cNvPr id="34" name="SK-22-text-33"/>
          <p:cNvSpPr/>
          <p:nvPr/>
        </p:nvSpPr>
        <p:spPr>
          <a:xfrm>
            <a:off x="3230761" y="5554861"/>
            <a:ext cx="6681192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 understand you’re feeling very low. Let’s tackle the drinking first —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often the mood lifts significantly once alcohol is out of the system.”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We’ll review how you’re feeling in four weeks.”</a:t>
            </a:r>
            <a:endParaRPr lang="en-US" sz="1650" dirty="0"/>
          </a:p>
        </p:txBody>
      </p:sp>
      <p:sp>
        <p:nvSpPr>
          <p:cNvPr id="35" name="SK-22-text-34"/>
          <p:cNvSpPr/>
          <p:nvPr/>
        </p:nvSpPr>
        <p:spPr>
          <a:xfrm>
            <a:off x="390079" y="6597253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6" name="SK-22-text-35"/>
          <p:cNvSpPr/>
          <p:nvPr/>
        </p:nvSpPr>
        <p:spPr>
          <a:xfrm>
            <a:off x="11179969" y="6583561"/>
            <a:ext cx="10120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22 / 30</a:t>
            </a:r>
            <a:endParaRPr lang="en-US" sz="12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449"/>
            <a:ext cx="12192000" cy="4316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5253186"/>
            <a:ext cx="5352157" cy="1090315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5253186"/>
            <a:ext cx="121890" cy="1138386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961" y="5334744"/>
            <a:ext cx="5839867" cy="1084808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1" y="5334744"/>
            <a:ext cx="121890" cy="1138386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32463" y="5486400"/>
            <a:ext cx="560784" cy="528042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486400"/>
            <a:ext cx="572988" cy="54858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192" y="1789807"/>
            <a:ext cx="4547592" cy="2811661"/>
          </a:xfrm>
          <a:prstGeom prst="rect">
            <a:avLst/>
          </a:prstGeom>
        </p:spPr>
      </p:pic>
      <p:sp>
        <p:nvSpPr>
          <p:cNvPr id="12" name="SK-23-text-11"/>
          <p:cNvSpPr/>
          <p:nvPr/>
        </p:nvSpPr>
        <p:spPr>
          <a:xfrm>
            <a:off x="353467" y="438894"/>
            <a:ext cx="26365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DUAL DIAGNOSIS</a:t>
            </a:r>
            <a:endParaRPr lang="en-US" sz="1200" dirty="0"/>
          </a:p>
        </p:txBody>
      </p:sp>
      <p:sp>
        <p:nvSpPr>
          <p:cNvPr id="13" name="SK-23-text-12"/>
          <p:cNvSpPr/>
          <p:nvPr/>
        </p:nvSpPr>
        <p:spPr>
          <a:xfrm>
            <a:off x="353467" y="733723"/>
            <a:ext cx="1183853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Dual diagnosis — managing co-occurring mental health conditions</a:t>
            </a:r>
            <a:endParaRPr lang="en-US" sz="2400" dirty="0"/>
          </a:p>
        </p:txBody>
      </p:sp>
      <p:sp>
        <p:nvSpPr>
          <p:cNvPr id="14" name="SK-23-text-13"/>
          <p:cNvSpPr/>
          <p:nvPr/>
        </p:nvSpPr>
        <p:spPr>
          <a:xfrm>
            <a:off x="353467" y="1234380"/>
            <a:ext cx="1183853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 to 50% of alcohol-dependent patients have a co-occurring mental health condition</a:t>
            </a:r>
            <a:endParaRPr lang="en-US" sz="1500" dirty="0"/>
          </a:p>
        </p:txBody>
      </p:sp>
      <p:sp>
        <p:nvSpPr>
          <p:cNvPr id="15" name="SK-23-text-14"/>
          <p:cNvSpPr/>
          <p:nvPr/>
        </p:nvSpPr>
        <p:spPr>
          <a:xfrm>
            <a:off x="1022598" y="4731990"/>
            <a:ext cx="359955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Treat both — neither can be safely ignored</a:t>
            </a:r>
            <a:endParaRPr lang="en-US" sz="1200" dirty="0"/>
          </a:p>
        </p:txBody>
      </p:sp>
      <p:sp>
        <p:nvSpPr>
          <p:cNvPr id="16" name="SK-23-text-15"/>
          <p:cNvSpPr/>
          <p:nvPr/>
        </p:nvSpPr>
        <p:spPr>
          <a:xfrm>
            <a:off x="1280071" y="5479405"/>
            <a:ext cx="4218384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Pitfall: Finding the 'cause' of addiction and fixing it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 not automatically cure the addiction — addiction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behaves as a second primary diagnosis once established.</a:t>
            </a:r>
            <a:endParaRPr lang="en-US" sz="1200" dirty="0"/>
          </a:p>
        </p:txBody>
      </p:sp>
      <p:sp>
        <p:nvSpPr>
          <p:cNvPr id="17" name="SK-23-text-16"/>
          <p:cNvSpPr/>
          <p:nvPr/>
        </p:nvSpPr>
        <p:spPr>
          <a:xfrm>
            <a:off x="5754588" y="1707505"/>
            <a:ext cx="55626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co-occurring conditions</a:t>
            </a:r>
            <a:endParaRPr lang="en-US" sz="1200" dirty="0"/>
          </a:p>
        </p:txBody>
      </p:sp>
      <p:sp>
        <p:nvSpPr>
          <p:cNvPr id="18" name="SK-23-text-17"/>
          <p:cNvSpPr/>
          <p:nvPr/>
        </p:nvSpPr>
        <p:spPr>
          <a:xfrm>
            <a:off x="5754588" y="1975098"/>
            <a:ext cx="64374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Depression — most common; often secondary to alcohol; assess after abstinence</a:t>
            </a:r>
            <a:endParaRPr lang="en-US" sz="1200" dirty="0"/>
          </a:p>
        </p:txBody>
      </p:sp>
      <p:sp>
        <p:nvSpPr>
          <p:cNvPr id="19" name="SK-23-text-18"/>
          <p:cNvSpPr/>
          <p:nvPr/>
        </p:nvSpPr>
        <p:spPr>
          <a:xfrm>
            <a:off x="5754588" y="2215009"/>
            <a:ext cx="64374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Anxiety disorders — GAD, panic disorder, PTSD, social phobia</a:t>
            </a:r>
            <a:endParaRPr lang="en-US" sz="1200" dirty="0"/>
          </a:p>
        </p:txBody>
      </p:sp>
      <p:sp>
        <p:nvSpPr>
          <p:cNvPr id="20" name="SK-23-text-19"/>
          <p:cNvSpPr/>
          <p:nvPr/>
        </p:nvSpPr>
        <p:spPr>
          <a:xfrm>
            <a:off x="5754588" y="2448223"/>
            <a:ext cx="51968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Bipolar affective disorder</a:t>
            </a:r>
            <a:endParaRPr lang="en-US" sz="1200" dirty="0"/>
          </a:p>
        </p:txBody>
      </p:sp>
      <p:sp>
        <p:nvSpPr>
          <p:cNvPr id="21" name="SK-23-text-20"/>
          <p:cNvSpPr/>
          <p:nvPr/>
        </p:nvSpPr>
        <p:spPr>
          <a:xfrm>
            <a:off x="5754588" y="2681436"/>
            <a:ext cx="64374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Schizophrenia and psychotic disorders</a:t>
            </a:r>
            <a:endParaRPr lang="en-US" sz="1200" dirty="0"/>
          </a:p>
        </p:txBody>
      </p:sp>
      <p:sp>
        <p:nvSpPr>
          <p:cNvPr id="22" name="SK-23-text-21"/>
          <p:cNvSpPr/>
          <p:nvPr/>
        </p:nvSpPr>
        <p:spPr>
          <a:xfrm>
            <a:off x="5754588" y="2907655"/>
            <a:ext cx="61112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Borderline personality disorder</a:t>
            </a:r>
            <a:endParaRPr lang="en-US" sz="1200" dirty="0"/>
          </a:p>
        </p:txBody>
      </p:sp>
      <p:sp>
        <p:nvSpPr>
          <p:cNvPr id="23" name="SK-23-text-22"/>
          <p:cNvSpPr/>
          <p:nvPr/>
        </p:nvSpPr>
        <p:spPr>
          <a:xfrm>
            <a:off x="5754588" y="3127177"/>
            <a:ext cx="11734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ADHD</a:t>
            </a:r>
            <a:endParaRPr lang="en-US" sz="1200" dirty="0"/>
          </a:p>
        </p:txBody>
      </p:sp>
      <p:sp>
        <p:nvSpPr>
          <p:cNvPr id="24" name="SK-23-text-23"/>
          <p:cNvSpPr/>
          <p:nvPr/>
        </p:nvSpPr>
        <p:spPr>
          <a:xfrm>
            <a:off x="5754588" y="3524994"/>
            <a:ext cx="391668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principles (NICE)</a:t>
            </a:r>
            <a:endParaRPr lang="en-US" sz="1200" dirty="0"/>
          </a:p>
        </p:txBody>
      </p:sp>
      <p:sp>
        <p:nvSpPr>
          <p:cNvPr id="25" name="SK-23-text-24"/>
          <p:cNvSpPr/>
          <p:nvPr/>
        </p:nvSpPr>
        <p:spPr>
          <a:xfrm>
            <a:off x="5754588" y="3785592"/>
            <a:ext cx="64374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Treat both conditions — do not ignore either</a:t>
            </a:r>
            <a:endParaRPr lang="en-US" sz="1200" dirty="0"/>
          </a:p>
        </p:txBody>
      </p:sp>
      <p:sp>
        <p:nvSpPr>
          <p:cNvPr id="26" name="SK-23-text-25"/>
          <p:cNvSpPr/>
          <p:nvPr/>
        </p:nvSpPr>
        <p:spPr>
          <a:xfrm>
            <a:off x="5754588" y="4004965"/>
            <a:ext cx="64374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 not treat only the addiction while ignoring psychiatric co-morbidity</a:t>
            </a:r>
            <a:endParaRPr lang="en-US" sz="1200" dirty="0"/>
          </a:p>
        </p:txBody>
      </p:sp>
      <p:sp>
        <p:nvSpPr>
          <p:cNvPr id="27" name="SK-23-text-26"/>
          <p:cNvSpPr/>
          <p:nvPr/>
        </p:nvSpPr>
        <p:spPr>
          <a:xfrm>
            <a:off x="5754588" y="4231332"/>
            <a:ext cx="64374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Do not treat only the psychiatric condition while ignoring alcohol</a:t>
            </a:r>
            <a:endParaRPr lang="en-US" sz="1200" dirty="0"/>
          </a:p>
        </p:txBody>
      </p:sp>
      <p:sp>
        <p:nvSpPr>
          <p:cNvPr id="28" name="SK-23-text-27"/>
          <p:cNvSpPr/>
          <p:nvPr/>
        </p:nvSpPr>
        <p:spPr>
          <a:xfrm>
            <a:off x="5754588" y="4450705"/>
            <a:ext cx="64374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Depression/anxiety that resolves with abstinence = secondary to alcohol</a:t>
            </a:r>
            <a:endParaRPr lang="en-US" sz="1200" dirty="0"/>
          </a:p>
        </p:txBody>
      </p:sp>
      <p:sp>
        <p:nvSpPr>
          <p:cNvPr id="29" name="SK-23-text-28"/>
          <p:cNvSpPr/>
          <p:nvPr/>
        </p:nvSpPr>
        <p:spPr>
          <a:xfrm>
            <a:off x="5754588" y="4670227"/>
            <a:ext cx="549845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Depression/anxiety persisting after 3–4 weeks abstinence = assess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treat independently</a:t>
            </a:r>
            <a:endParaRPr lang="en-US" sz="1200" dirty="0"/>
          </a:p>
        </p:txBody>
      </p:sp>
      <p:sp>
        <p:nvSpPr>
          <p:cNvPr id="30" name="SK-23-text-29"/>
          <p:cNvSpPr/>
          <p:nvPr/>
        </p:nvSpPr>
        <p:spPr>
          <a:xfrm>
            <a:off x="6851898" y="5410944"/>
            <a:ext cx="4181773" cy="9325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tip: “I can see you're struggling with both your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mood and your drinking. These two things are very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connected — we need to address both together,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by step.”</a:t>
            </a:r>
            <a:endParaRPr lang="en-US" sz="1200" dirty="0"/>
          </a:p>
        </p:txBody>
      </p:sp>
      <p:sp>
        <p:nvSpPr>
          <p:cNvPr id="31" name="SK-23-text-30"/>
          <p:cNvSpPr/>
          <p:nvPr/>
        </p:nvSpPr>
        <p:spPr>
          <a:xfrm>
            <a:off x="353467" y="6624786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32" name="SK-23-text-31"/>
          <p:cNvSpPr/>
          <p:nvPr/>
        </p:nvSpPr>
        <p:spPr>
          <a:xfrm>
            <a:off x="11350675" y="6624786"/>
            <a:ext cx="84132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 / 30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2577"/>
            <a:ext cx="12192000" cy="83493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6000006"/>
            <a:ext cx="1792188" cy="364778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8565" y="5979468"/>
            <a:ext cx="1792188" cy="440234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0588" y="6007596"/>
            <a:ext cx="1792188" cy="363438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4353" y="5822305"/>
            <a:ext cx="5583882" cy="678805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671" y="1501825"/>
            <a:ext cx="11472672" cy="4107425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71" y="1501825"/>
            <a:ext cx="2658839" cy="370285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4510" y="1501825"/>
            <a:ext cx="4447324" cy="370285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71833" y="1501825"/>
            <a:ext cx="4366509" cy="370285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5012" y="2027493"/>
            <a:ext cx="582370" cy="207085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5671" y="2389961"/>
            <a:ext cx="11472672" cy="382628"/>
          </a:xfrm>
          <a:prstGeom prst="rect">
            <a:avLst/>
          </a:prstGeom>
        </p:spPr>
      </p:pic>
      <p:pic>
        <p:nvPicPr>
          <p:cNvPr id="15" name="SK-2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15012" y="2477732"/>
            <a:ext cx="823622" cy="207086"/>
          </a:xfrm>
          <a:prstGeom prst="rect">
            <a:avLst/>
          </a:prstGeom>
        </p:spPr>
      </p:pic>
      <p:pic>
        <p:nvPicPr>
          <p:cNvPr id="16" name="SK-2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15012" y="2927972"/>
            <a:ext cx="563320" cy="207086"/>
          </a:xfrm>
          <a:prstGeom prst="rect">
            <a:avLst/>
          </a:prstGeom>
        </p:spPr>
      </p:pic>
      <p:pic>
        <p:nvPicPr>
          <p:cNvPr id="17" name="SK-2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5671" y="3290440"/>
            <a:ext cx="11472672" cy="382628"/>
          </a:xfrm>
          <a:prstGeom prst="rect">
            <a:avLst/>
          </a:prstGeom>
        </p:spPr>
      </p:pic>
      <p:pic>
        <p:nvPicPr>
          <p:cNvPr id="18" name="SK-2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15012" y="3378211"/>
            <a:ext cx="1517912" cy="207086"/>
          </a:xfrm>
          <a:prstGeom prst="rect">
            <a:avLst/>
          </a:prstGeom>
        </p:spPr>
      </p:pic>
      <p:pic>
        <p:nvPicPr>
          <p:cNvPr id="19" name="SK-2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15012" y="3828451"/>
            <a:ext cx="1568812" cy="207086"/>
          </a:xfrm>
          <a:prstGeom prst="rect">
            <a:avLst/>
          </a:prstGeom>
        </p:spPr>
      </p:pic>
      <p:pic>
        <p:nvPicPr>
          <p:cNvPr id="20" name="SK-2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5671" y="4190919"/>
            <a:ext cx="11472672" cy="517851"/>
          </a:xfrm>
          <a:prstGeom prst="rect">
            <a:avLst/>
          </a:prstGeom>
        </p:spPr>
      </p:pic>
      <p:pic>
        <p:nvPicPr>
          <p:cNvPr id="21" name="SK-2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15012" y="4346302"/>
            <a:ext cx="1636232" cy="207086"/>
          </a:xfrm>
          <a:prstGeom prst="rect">
            <a:avLst/>
          </a:prstGeom>
        </p:spPr>
      </p:pic>
      <p:pic>
        <p:nvPicPr>
          <p:cNvPr id="22" name="SK-24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15012" y="4864153"/>
            <a:ext cx="1367594" cy="207085"/>
          </a:xfrm>
          <a:prstGeom prst="rect">
            <a:avLst/>
          </a:prstGeom>
        </p:spPr>
      </p:pic>
      <p:pic>
        <p:nvPicPr>
          <p:cNvPr id="23" name="SK-24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5671" y="5226621"/>
            <a:ext cx="11472672" cy="382628"/>
          </a:xfrm>
          <a:prstGeom prst="rect">
            <a:avLst/>
          </a:prstGeom>
        </p:spPr>
      </p:pic>
      <p:pic>
        <p:nvPicPr>
          <p:cNvPr id="24" name="SK-24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15012" y="5314392"/>
            <a:ext cx="582370" cy="207086"/>
          </a:xfrm>
          <a:prstGeom prst="rect">
            <a:avLst/>
          </a:prstGeom>
        </p:spPr>
      </p:pic>
      <p:pic>
        <p:nvPicPr>
          <p:cNvPr id="25" name="SK-24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03663" y="6089898"/>
            <a:ext cx="219373" cy="198834"/>
          </a:xfrm>
          <a:prstGeom prst="rect">
            <a:avLst/>
          </a:prstGeom>
        </p:spPr>
      </p:pic>
      <p:pic>
        <p:nvPicPr>
          <p:cNvPr id="26" name="SK-24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401788" y="6076057"/>
            <a:ext cx="219373" cy="212527"/>
          </a:xfrm>
          <a:prstGeom prst="rect">
            <a:avLst/>
          </a:prstGeom>
        </p:spPr>
      </p:pic>
      <p:pic>
        <p:nvPicPr>
          <p:cNvPr id="27" name="SK-24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9765" y="6076057"/>
            <a:ext cx="231577" cy="212527"/>
          </a:xfrm>
          <a:prstGeom prst="rect">
            <a:avLst/>
          </a:prstGeom>
        </p:spPr>
      </p:pic>
      <p:sp>
        <p:nvSpPr>
          <p:cNvPr id="28" name="SK-24-text-27"/>
          <p:cNvSpPr/>
          <p:nvPr/>
        </p:nvSpPr>
        <p:spPr>
          <a:xfrm>
            <a:off x="556172" y="1501825"/>
            <a:ext cx="2354039" cy="370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kern="0" spc="42" dirty="0">
                <a:solidFill>
                  <a:srgbClr val="DF642E"/>
                </a:solidFill>
              </a:rPr>
              <a:t>TREATMENT</a:t>
            </a:r>
            <a:endParaRPr lang="en-US" sz="1050" dirty="0"/>
          </a:p>
        </p:txBody>
      </p:sp>
      <p:sp>
        <p:nvSpPr>
          <p:cNvPr id="29" name="SK-24-text-28"/>
          <p:cNvSpPr/>
          <p:nvPr/>
        </p:nvSpPr>
        <p:spPr>
          <a:xfrm>
            <a:off x="3215012" y="1501825"/>
            <a:ext cx="4142524" cy="370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kern="0" spc="42" dirty="0">
                <a:solidFill>
                  <a:srgbClr val="DF642E"/>
                </a:solidFill>
              </a:rPr>
              <a:t>GP CAN INITIATE?</a:t>
            </a:r>
            <a:endParaRPr lang="en-US" sz="1050" dirty="0"/>
          </a:p>
        </p:txBody>
      </p:sp>
      <p:sp>
        <p:nvSpPr>
          <p:cNvPr id="30" name="SK-24-text-29"/>
          <p:cNvSpPr/>
          <p:nvPr/>
        </p:nvSpPr>
        <p:spPr>
          <a:xfrm>
            <a:off x="7662335" y="1501825"/>
            <a:ext cx="4061709" cy="370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kern="0" spc="42" dirty="0">
                <a:solidFill>
                  <a:srgbClr val="DF642E"/>
                </a:solidFill>
              </a:rPr>
              <a:t>SPECIALIST INVOLVEMENT</a:t>
            </a:r>
            <a:endParaRPr lang="en-US" sz="1050" dirty="0"/>
          </a:p>
        </p:txBody>
      </p:sp>
      <p:sp>
        <p:nvSpPr>
          <p:cNvPr id="31" name="SK-24-text-30"/>
          <p:cNvSpPr/>
          <p:nvPr/>
        </p:nvSpPr>
        <p:spPr>
          <a:xfrm>
            <a:off x="556172" y="1872110"/>
            <a:ext cx="227783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Community detox (chlordiazepoxide)</a:t>
            </a:r>
            <a:endParaRPr lang="en-US" sz="1125" dirty="0"/>
          </a:p>
        </p:txBody>
      </p:sp>
      <p:sp>
        <p:nvSpPr>
          <p:cNvPr id="32" name="SK-24-text-31"/>
          <p:cNvSpPr/>
          <p:nvPr/>
        </p:nvSpPr>
        <p:spPr>
          <a:xfrm>
            <a:off x="3329313" y="2027493"/>
            <a:ext cx="492800" cy="2070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41A56C"/>
                </a:solidFill>
              </a:rPr>
              <a:t>✓ YES</a:t>
            </a:r>
            <a:endParaRPr lang="en-US" sz="900" dirty="0"/>
          </a:p>
        </p:txBody>
      </p:sp>
      <p:sp>
        <p:nvSpPr>
          <p:cNvPr id="33" name="SK-24-text-32"/>
          <p:cNvSpPr/>
          <p:nvPr/>
        </p:nvSpPr>
        <p:spPr>
          <a:xfrm>
            <a:off x="3835482" y="2051218"/>
            <a:ext cx="781050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with training, SADQ &lt;30, no contraindications</a:t>
            </a:r>
            <a:endParaRPr lang="en-US" sz="1050" dirty="0"/>
          </a:p>
        </p:txBody>
      </p:sp>
      <p:sp>
        <p:nvSpPr>
          <p:cNvPr id="34" name="SK-24-text-33"/>
          <p:cNvSpPr/>
          <p:nvPr/>
        </p:nvSpPr>
        <p:spPr>
          <a:xfrm>
            <a:off x="7662335" y="1872110"/>
            <a:ext cx="4529665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Refer if SADQ &gt;30, previous seizures, complex comorbidities</a:t>
            </a:r>
            <a:endParaRPr lang="en-US" sz="1125" dirty="0"/>
          </a:p>
        </p:txBody>
      </p:sp>
      <p:sp>
        <p:nvSpPr>
          <p:cNvPr id="35" name="SK-24-text-34"/>
          <p:cNvSpPr/>
          <p:nvPr/>
        </p:nvSpPr>
        <p:spPr>
          <a:xfrm>
            <a:off x="556172" y="2389961"/>
            <a:ext cx="3013839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Thiamine prescribing</a:t>
            </a:r>
            <a:endParaRPr lang="en-US" sz="1125" dirty="0"/>
          </a:p>
        </p:txBody>
      </p:sp>
      <p:sp>
        <p:nvSpPr>
          <p:cNvPr id="36" name="SK-24-text-35"/>
          <p:cNvSpPr/>
          <p:nvPr/>
        </p:nvSpPr>
        <p:spPr>
          <a:xfrm>
            <a:off x="3329313" y="2477732"/>
            <a:ext cx="868925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41A56C"/>
                </a:solidFill>
              </a:rPr>
              <a:t>✓ ALWAYS</a:t>
            </a:r>
            <a:endParaRPr lang="en-US" sz="900" dirty="0"/>
          </a:p>
        </p:txBody>
      </p:sp>
      <p:sp>
        <p:nvSpPr>
          <p:cNvPr id="37" name="SK-24-text-36"/>
          <p:cNvSpPr/>
          <p:nvPr/>
        </p:nvSpPr>
        <p:spPr>
          <a:xfrm>
            <a:off x="4076735" y="2501458"/>
            <a:ext cx="743712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oral thiamine; arrange IM if Wernicke's risk</a:t>
            </a:r>
            <a:endParaRPr lang="en-US" sz="1050" dirty="0"/>
          </a:p>
        </p:txBody>
      </p:sp>
      <p:sp>
        <p:nvSpPr>
          <p:cNvPr id="38" name="SK-24-text-37"/>
          <p:cNvSpPr/>
          <p:nvPr/>
        </p:nvSpPr>
        <p:spPr>
          <a:xfrm>
            <a:off x="7662335" y="2389961"/>
            <a:ext cx="4529665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Hospital if suspected Wernicke's — 999 and IV Pabrinex</a:t>
            </a:r>
            <a:endParaRPr lang="en-US" sz="1125" dirty="0"/>
          </a:p>
        </p:txBody>
      </p:sp>
      <p:sp>
        <p:nvSpPr>
          <p:cNvPr id="39" name="SK-24-text-38"/>
          <p:cNvSpPr/>
          <p:nvPr/>
        </p:nvSpPr>
        <p:spPr>
          <a:xfrm>
            <a:off x="556172" y="2772589"/>
            <a:ext cx="235403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Acamprosate</a:t>
            </a:r>
            <a:endParaRPr lang="en-US" sz="1125" dirty="0"/>
          </a:p>
        </p:txBody>
      </p:sp>
      <p:sp>
        <p:nvSpPr>
          <p:cNvPr id="40" name="SK-24-text-39"/>
          <p:cNvSpPr/>
          <p:nvPr/>
        </p:nvSpPr>
        <p:spPr>
          <a:xfrm>
            <a:off x="3329313" y="2927972"/>
            <a:ext cx="538029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E19B33"/>
                </a:solidFill>
              </a:rPr>
              <a:t>⚡ YES</a:t>
            </a:r>
            <a:endParaRPr lang="en-US" sz="900" dirty="0"/>
          </a:p>
        </p:txBody>
      </p:sp>
      <p:sp>
        <p:nvSpPr>
          <p:cNvPr id="41" name="SK-24-text-40"/>
          <p:cNvSpPr/>
          <p:nvPr/>
        </p:nvSpPr>
        <p:spPr>
          <a:xfrm>
            <a:off x="3816432" y="2871881"/>
            <a:ext cx="3464900" cy="3192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ideally after specialist assessment; GP can initiate if unavailable</a:t>
            </a:r>
            <a:endParaRPr lang="en-US" sz="1050" dirty="0"/>
          </a:p>
        </p:txBody>
      </p:sp>
      <p:sp>
        <p:nvSpPr>
          <p:cNvPr id="42" name="SK-24-text-41"/>
          <p:cNvSpPr/>
          <p:nvPr/>
        </p:nvSpPr>
        <p:spPr>
          <a:xfrm>
            <a:off x="7662335" y="2772589"/>
            <a:ext cx="398550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SIGN: "If specialist unavailable, GP should offer acamprosate and monitor"</a:t>
            </a:r>
            <a:endParaRPr lang="en-US" sz="1125" dirty="0"/>
          </a:p>
        </p:txBody>
      </p:sp>
      <p:sp>
        <p:nvSpPr>
          <p:cNvPr id="43" name="SK-24-text-42"/>
          <p:cNvSpPr/>
          <p:nvPr/>
        </p:nvSpPr>
        <p:spPr>
          <a:xfrm>
            <a:off x="556172" y="3290440"/>
            <a:ext cx="2354039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Naltrexone</a:t>
            </a:r>
            <a:endParaRPr lang="en-US" sz="1125" dirty="0"/>
          </a:p>
        </p:txBody>
      </p:sp>
      <p:sp>
        <p:nvSpPr>
          <p:cNvPr id="44" name="SK-24-text-43"/>
          <p:cNvSpPr/>
          <p:nvPr/>
        </p:nvSpPr>
        <p:spPr>
          <a:xfrm>
            <a:off x="3329313" y="3378211"/>
            <a:ext cx="2483939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E19B33"/>
                </a:solidFill>
              </a:rPr>
              <a:t>⚡ IDEALLY SPECIALIST</a:t>
            </a:r>
            <a:endParaRPr lang="en-US" sz="900" dirty="0"/>
          </a:p>
        </p:txBody>
      </p:sp>
      <p:sp>
        <p:nvSpPr>
          <p:cNvPr id="45" name="SK-24-text-44"/>
          <p:cNvSpPr/>
          <p:nvPr/>
        </p:nvSpPr>
        <p:spPr>
          <a:xfrm>
            <a:off x="4771024" y="3401937"/>
            <a:ext cx="551688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GP may continue once established</a:t>
            </a:r>
            <a:endParaRPr lang="en-US" sz="1050" dirty="0"/>
          </a:p>
        </p:txBody>
      </p:sp>
      <p:sp>
        <p:nvSpPr>
          <p:cNvPr id="46" name="SK-24-text-45"/>
          <p:cNvSpPr/>
          <p:nvPr/>
        </p:nvSpPr>
        <p:spPr>
          <a:xfrm>
            <a:off x="7662335" y="3290440"/>
            <a:ext cx="4529665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Check LFTs before initiating; avoid in opioid users</a:t>
            </a:r>
            <a:endParaRPr lang="en-US" sz="1125" dirty="0"/>
          </a:p>
        </p:txBody>
      </p:sp>
      <p:sp>
        <p:nvSpPr>
          <p:cNvPr id="47" name="SK-24-text-46"/>
          <p:cNvSpPr/>
          <p:nvPr/>
        </p:nvSpPr>
        <p:spPr>
          <a:xfrm>
            <a:off x="556172" y="3673068"/>
            <a:ext cx="235403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Nalmefene</a:t>
            </a:r>
            <a:endParaRPr lang="en-US" sz="1125" dirty="0"/>
          </a:p>
        </p:txBody>
      </p:sp>
      <p:sp>
        <p:nvSpPr>
          <p:cNvPr id="48" name="SK-24-text-47"/>
          <p:cNvSpPr/>
          <p:nvPr/>
        </p:nvSpPr>
        <p:spPr>
          <a:xfrm>
            <a:off x="3329313" y="3828451"/>
            <a:ext cx="2497789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E19B33"/>
                </a:solidFill>
              </a:rPr>
              <a:t>⚡ USUALLY SPECIALIST</a:t>
            </a:r>
            <a:endParaRPr lang="en-US" sz="900" dirty="0"/>
          </a:p>
        </p:txBody>
      </p:sp>
      <p:sp>
        <p:nvSpPr>
          <p:cNvPr id="49" name="SK-24-text-48"/>
          <p:cNvSpPr/>
          <p:nvPr/>
        </p:nvSpPr>
        <p:spPr>
          <a:xfrm>
            <a:off x="4821924" y="3852176"/>
            <a:ext cx="503682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some trained GPs may initiate</a:t>
            </a:r>
            <a:endParaRPr lang="en-US" sz="1050" dirty="0"/>
          </a:p>
        </p:txBody>
      </p:sp>
      <p:sp>
        <p:nvSpPr>
          <p:cNvPr id="50" name="SK-24-text-49"/>
          <p:cNvSpPr/>
          <p:nvPr/>
        </p:nvSpPr>
        <p:spPr>
          <a:xfrm>
            <a:off x="7662335" y="3673068"/>
            <a:ext cx="398550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Review at 4-6 weeks; continue only if meaningful reduction achieved</a:t>
            </a:r>
            <a:endParaRPr lang="en-US" sz="1125" dirty="0"/>
          </a:p>
        </p:txBody>
      </p:sp>
      <p:sp>
        <p:nvSpPr>
          <p:cNvPr id="51" name="SK-24-text-50"/>
          <p:cNvSpPr/>
          <p:nvPr/>
        </p:nvSpPr>
        <p:spPr>
          <a:xfrm>
            <a:off x="556172" y="4190919"/>
            <a:ext cx="235403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Disulfiram</a:t>
            </a:r>
            <a:endParaRPr lang="en-US" sz="1125" dirty="0"/>
          </a:p>
        </p:txBody>
      </p:sp>
      <p:sp>
        <p:nvSpPr>
          <p:cNvPr id="52" name="SK-24-text-51"/>
          <p:cNvSpPr/>
          <p:nvPr/>
        </p:nvSpPr>
        <p:spPr>
          <a:xfrm>
            <a:off x="3329313" y="4346302"/>
            <a:ext cx="2868800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E19B33"/>
                </a:solidFill>
              </a:rPr>
              <a:t>⚡ SPECIALIST INITIATION</a:t>
            </a:r>
            <a:endParaRPr lang="en-US" sz="900" dirty="0"/>
          </a:p>
        </p:txBody>
      </p:sp>
      <p:sp>
        <p:nvSpPr>
          <p:cNvPr id="53" name="SK-24-text-52"/>
          <p:cNvSpPr/>
          <p:nvPr/>
        </p:nvSpPr>
        <p:spPr>
          <a:xfrm>
            <a:off x="4889343" y="4290211"/>
            <a:ext cx="2391988" cy="3192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GP may continue with monitoring plan</a:t>
            </a:r>
            <a:endParaRPr lang="en-US" sz="1050" dirty="0"/>
          </a:p>
        </p:txBody>
      </p:sp>
      <p:sp>
        <p:nvSpPr>
          <p:cNvPr id="54" name="SK-24-text-53"/>
          <p:cNvSpPr/>
          <p:nvPr/>
        </p:nvSpPr>
        <p:spPr>
          <a:xfrm>
            <a:off x="7662335" y="4190919"/>
            <a:ext cx="398550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Fortnightly review × 2 months, then monthly × 4 months, then 6-monthly</a:t>
            </a:r>
            <a:endParaRPr lang="en-US" sz="1125" dirty="0"/>
          </a:p>
        </p:txBody>
      </p:sp>
      <p:sp>
        <p:nvSpPr>
          <p:cNvPr id="55" name="SK-24-text-54"/>
          <p:cNvSpPr/>
          <p:nvPr/>
        </p:nvSpPr>
        <p:spPr>
          <a:xfrm>
            <a:off x="556172" y="4708770"/>
            <a:ext cx="301383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Baclofen (off-label)</a:t>
            </a:r>
            <a:endParaRPr lang="en-US" sz="1125" dirty="0"/>
          </a:p>
        </p:txBody>
      </p:sp>
      <p:sp>
        <p:nvSpPr>
          <p:cNvPr id="56" name="SK-24-text-55"/>
          <p:cNvSpPr/>
          <p:nvPr/>
        </p:nvSpPr>
        <p:spPr>
          <a:xfrm>
            <a:off x="3329313" y="4864153"/>
            <a:ext cx="2018162" cy="2070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D85556"/>
                </a:solidFill>
              </a:rPr>
              <a:t>✕ SPECIALIST ONLY</a:t>
            </a:r>
            <a:endParaRPr lang="en-US" sz="900" dirty="0"/>
          </a:p>
        </p:txBody>
      </p:sp>
      <p:sp>
        <p:nvSpPr>
          <p:cNvPr id="57" name="SK-24-text-56"/>
          <p:cNvSpPr/>
          <p:nvPr/>
        </p:nvSpPr>
        <p:spPr>
          <a:xfrm>
            <a:off x="4620706" y="4887878"/>
            <a:ext cx="535686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do not initiate in primary care</a:t>
            </a:r>
            <a:endParaRPr lang="en-US" sz="1050" dirty="0"/>
          </a:p>
        </p:txBody>
      </p:sp>
      <p:sp>
        <p:nvSpPr>
          <p:cNvPr id="58" name="SK-24-text-57"/>
          <p:cNvSpPr/>
          <p:nvPr/>
        </p:nvSpPr>
        <p:spPr>
          <a:xfrm>
            <a:off x="7662335" y="4708770"/>
            <a:ext cx="3985509" cy="5178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Off-label; requires documented consent and specialist oversight</a:t>
            </a:r>
            <a:endParaRPr lang="en-US" sz="1125" dirty="0"/>
          </a:p>
        </p:txBody>
      </p:sp>
      <p:sp>
        <p:nvSpPr>
          <p:cNvPr id="59" name="SK-24-text-58"/>
          <p:cNvSpPr/>
          <p:nvPr/>
        </p:nvSpPr>
        <p:spPr>
          <a:xfrm>
            <a:off x="556172" y="5226621"/>
            <a:ext cx="2354039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Antidepressants</a:t>
            </a:r>
            <a:endParaRPr lang="en-US" sz="1125" dirty="0"/>
          </a:p>
        </p:txBody>
      </p:sp>
      <p:sp>
        <p:nvSpPr>
          <p:cNvPr id="60" name="SK-24-text-59"/>
          <p:cNvSpPr/>
          <p:nvPr/>
        </p:nvSpPr>
        <p:spPr>
          <a:xfrm>
            <a:off x="3329313" y="5314392"/>
            <a:ext cx="492800" cy="2070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41A56C"/>
                </a:solidFill>
              </a:rPr>
              <a:t>✓ YES</a:t>
            </a:r>
            <a:endParaRPr lang="en-US" sz="900" dirty="0"/>
          </a:p>
        </p:txBody>
      </p:sp>
      <p:sp>
        <p:nvSpPr>
          <p:cNvPr id="61" name="SK-24-text-60"/>
          <p:cNvSpPr/>
          <p:nvPr/>
        </p:nvSpPr>
        <p:spPr>
          <a:xfrm>
            <a:off x="3835482" y="5338118"/>
            <a:ext cx="8290560" cy="1596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dirty="0">
                <a:solidFill>
                  <a:srgbClr val="666666"/>
                </a:solidFill>
              </a:rPr>
              <a:t>— after 3-4 weeks abstinence with clear indication</a:t>
            </a:r>
            <a:endParaRPr lang="en-US" sz="1050" dirty="0"/>
          </a:p>
        </p:txBody>
      </p:sp>
      <p:sp>
        <p:nvSpPr>
          <p:cNvPr id="62" name="SK-24-text-61"/>
          <p:cNvSpPr/>
          <p:nvPr/>
        </p:nvSpPr>
        <p:spPr>
          <a:xfrm>
            <a:off x="7662335" y="5226621"/>
            <a:ext cx="4529665" cy="3826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</a:rPr>
              <a:t>Do NOT prescribe for alcohol misuse alone; treat alcohol first</a:t>
            </a:r>
            <a:endParaRPr lang="en-US" sz="1125" dirty="0"/>
          </a:p>
        </p:txBody>
      </p:sp>
      <p:sp>
        <p:nvSpPr>
          <p:cNvPr id="63" name="SK-24-text-62"/>
          <p:cNvSpPr/>
          <p:nvPr/>
        </p:nvSpPr>
        <p:spPr>
          <a:xfrm>
            <a:off x="377875" y="377130"/>
            <a:ext cx="629888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6E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— PRESCRIBING ROLES</a:t>
            </a:r>
            <a:endParaRPr lang="en-US" sz="1275" dirty="0"/>
          </a:p>
        </p:txBody>
      </p:sp>
      <p:sp>
        <p:nvSpPr>
          <p:cNvPr id="64" name="SK-24-text-63"/>
          <p:cNvSpPr/>
          <p:nvPr/>
        </p:nvSpPr>
        <p:spPr>
          <a:xfrm>
            <a:off x="365671" y="699492"/>
            <a:ext cx="11826329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roles — who initiates, who continues, when to refer</a:t>
            </a:r>
            <a:endParaRPr lang="en-US" sz="2400" dirty="0"/>
          </a:p>
        </p:txBody>
      </p:sp>
      <p:sp>
        <p:nvSpPr>
          <p:cNvPr id="65" name="SK-24-text-64"/>
          <p:cNvSpPr/>
          <p:nvPr/>
        </p:nvSpPr>
        <p:spPr>
          <a:xfrm>
            <a:off x="365671" y="1131540"/>
            <a:ext cx="11826329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Responsibilities between GP and specialist in alcohol pharmacotherapy</a:t>
            </a:r>
            <a:endParaRPr lang="en-US" sz="1500" dirty="0"/>
          </a:p>
        </p:txBody>
      </p:sp>
      <p:sp>
        <p:nvSpPr>
          <p:cNvPr id="66" name="SK-24-text-65"/>
          <p:cNvSpPr/>
          <p:nvPr/>
        </p:nvSpPr>
        <p:spPr>
          <a:xfrm>
            <a:off x="767953" y="6117282"/>
            <a:ext cx="349377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Green = GP can initiate</a:t>
            </a:r>
            <a:endParaRPr lang="en-US" sz="975" dirty="0"/>
          </a:p>
        </p:txBody>
      </p:sp>
      <p:sp>
        <p:nvSpPr>
          <p:cNvPr id="67" name="SK-24-text-66"/>
          <p:cNvSpPr/>
          <p:nvPr/>
        </p:nvSpPr>
        <p:spPr>
          <a:xfrm>
            <a:off x="2694384" y="6055519"/>
            <a:ext cx="1316682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Amber = Shared care /</a:t>
            </a:r>
            <a:endParaRPr lang="en-US" sz="900" dirty="0"/>
          </a:p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ideally specialist</a:t>
            </a:r>
            <a:endParaRPr lang="en-US" sz="900" dirty="0"/>
          </a:p>
        </p:txBody>
      </p:sp>
      <p:sp>
        <p:nvSpPr>
          <p:cNvPr id="68" name="SK-24-text-67"/>
          <p:cNvSpPr/>
          <p:nvPr/>
        </p:nvSpPr>
        <p:spPr>
          <a:xfrm>
            <a:off x="4645075" y="6117282"/>
            <a:ext cx="319659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= Specialist only</a:t>
            </a:r>
            <a:endParaRPr lang="en-US" sz="975" dirty="0"/>
          </a:p>
        </p:txBody>
      </p:sp>
      <p:sp>
        <p:nvSpPr>
          <p:cNvPr id="69" name="SK-24-text-68"/>
          <p:cNvSpPr/>
          <p:nvPr/>
        </p:nvSpPr>
        <p:spPr>
          <a:xfrm>
            <a:off x="6400800" y="5918448"/>
            <a:ext cx="5059561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tip: In a consultation, if asked about starting acamprosate — you can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this in primary care. If asked about baclofen — always say “I’d want to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discuss this with our specialist alcohol service first.”</a:t>
            </a:r>
            <a:endParaRPr lang="en-US" sz="1050" dirty="0"/>
          </a:p>
        </p:txBody>
      </p:sp>
      <p:sp>
        <p:nvSpPr>
          <p:cNvPr id="70" name="SK-24-text-69"/>
          <p:cNvSpPr/>
          <p:nvPr/>
        </p:nvSpPr>
        <p:spPr>
          <a:xfrm>
            <a:off x="390079" y="6638479"/>
            <a:ext cx="3196590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975" dirty="0"/>
          </a:p>
        </p:txBody>
      </p:sp>
      <p:sp>
        <p:nvSpPr>
          <p:cNvPr id="71" name="SK-24-text-70"/>
          <p:cNvSpPr/>
          <p:nvPr/>
        </p:nvSpPr>
        <p:spPr>
          <a:xfrm>
            <a:off x="11362879" y="6624786"/>
            <a:ext cx="82912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 / 30</a:t>
            </a:r>
            <a:endParaRPr lang="en-US" sz="97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5499"/>
            <a:ext cx="12192000" cy="5400675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96" y="1069777"/>
            <a:ext cx="5656957" cy="1104007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596" y="1069777"/>
            <a:ext cx="97482" cy="113154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1460748"/>
            <a:ext cx="585192" cy="329059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298" y="1330375"/>
            <a:ext cx="5656957" cy="870942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298" y="1330375"/>
            <a:ext cx="97482" cy="113154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561" y="1460748"/>
            <a:ext cx="585192" cy="329059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596" y="2523679"/>
            <a:ext cx="5656957" cy="953244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2596" y="2523679"/>
            <a:ext cx="97482" cy="113154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2736205"/>
            <a:ext cx="585192" cy="329059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2503140"/>
            <a:ext cx="5656957" cy="973782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2503140"/>
            <a:ext cx="97482" cy="1131540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561" y="2736205"/>
            <a:ext cx="585192" cy="329059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2596" y="3785592"/>
            <a:ext cx="5656957" cy="966936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2596" y="3785592"/>
            <a:ext cx="97482" cy="1131540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859" y="4011811"/>
            <a:ext cx="585192" cy="329059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42298" y="3792438"/>
            <a:ext cx="5656957" cy="960090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2298" y="3792438"/>
            <a:ext cx="97482" cy="1131540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83561" y="4011811"/>
            <a:ext cx="585192" cy="329059"/>
          </a:xfrm>
          <a:prstGeom prst="rect">
            <a:avLst/>
          </a:prstGeom>
        </p:spPr>
      </p:pic>
      <p:pic>
        <p:nvPicPr>
          <p:cNvPr id="22" name="SK-25-img-2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596" y="5074890"/>
            <a:ext cx="5656957" cy="953244"/>
          </a:xfrm>
          <a:prstGeom prst="rect">
            <a:avLst/>
          </a:prstGeom>
        </p:spPr>
      </p:pic>
      <p:pic>
        <p:nvPicPr>
          <p:cNvPr id="23" name="SK-25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2596" y="5074890"/>
            <a:ext cx="97482" cy="1131540"/>
          </a:xfrm>
          <a:prstGeom prst="rect">
            <a:avLst/>
          </a:prstGeom>
        </p:spPr>
      </p:pic>
      <p:pic>
        <p:nvPicPr>
          <p:cNvPr id="24" name="SK-25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859" y="5287417"/>
            <a:ext cx="585192" cy="329059"/>
          </a:xfrm>
          <a:prstGeom prst="rect">
            <a:avLst/>
          </a:prstGeom>
        </p:spPr>
      </p:pic>
      <p:pic>
        <p:nvPicPr>
          <p:cNvPr id="25" name="SK-25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42298" y="5050504"/>
            <a:ext cx="5656957" cy="960090"/>
          </a:xfrm>
          <a:prstGeom prst="rect">
            <a:avLst/>
          </a:prstGeom>
        </p:spPr>
      </p:pic>
      <p:pic>
        <p:nvPicPr>
          <p:cNvPr id="26" name="SK-25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42298" y="5068044"/>
            <a:ext cx="97482" cy="1131540"/>
          </a:xfrm>
          <a:prstGeom prst="rect">
            <a:avLst/>
          </a:prstGeom>
        </p:spPr>
      </p:pic>
      <p:pic>
        <p:nvPicPr>
          <p:cNvPr id="27" name="SK-25-img-2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83561" y="5287417"/>
            <a:ext cx="585192" cy="329059"/>
          </a:xfrm>
          <a:prstGeom prst="rect">
            <a:avLst/>
          </a:prstGeom>
        </p:spPr>
      </p:pic>
      <p:pic>
        <p:nvPicPr>
          <p:cNvPr id="28" name="SK-25-img-27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92596" y="226219"/>
            <a:ext cx="548580" cy="521196"/>
          </a:xfrm>
          <a:prstGeom prst="rect">
            <a:avLst/>
          </a:prstGeom>
        </p:spPr>
      </p:pic>
      <p:sp>
        <p:nvSpPr>
          <p:cNvPr id="29" name="SK-25-text-28"/>
          <p:cNvSpPr/>
          <p:nvPr/>
        </p:nvSpPr>
        <p:spPr>
          <a:xfrm>
            <a:off x="938659" y="233065"/>
            <a:ext cx="471392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</a:t>
            </a:r>
            <a:endParaRPr lang="en-US" sz="3675" dirty="0"/>
          </a:p>
        </p:txBody>
      </p:sp>
      <p:sp>
        <p:nvSpPr>
          <p:cNvPr id="30" name="SK-25-text-29"/>
          <p:cNvSpPr/>
          <p:nvPr/>
        </p:nvSpPr>
        <p:spPr>
          <a:xfrm>
            <a:off x="7073503" y="411361"/>
            <a:ext cx="470371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pearls for the exam and the consultation room</a:t>
            </a:r>
            <a:endParaRPr lang="en-US" sz="1500" dirty="0"/>
          </a:p>
        </p:txBody>
      </p:sp>
      <p:sp>
        <p:nvSpPr>
          <p:cNvPr id="31" name="SK-25-text-30"/>
          <p:cNvSpPr/>
          <p:nvPr/>
        </p:nvSpPr>
        <p:spPr>
          <a:xfrm>
            <a:off x="1280071" y="1354634"/>
            <a:ext cx="1137523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Never start community detox above 30 units/day</a:t>
            </a:r>
            <a:endParaRPr lang="en-US" sz="1650" dirty="0"/>
          </a:p>
        </p:txBody>
      </p:sp>
      <p:sp>
        <p:nvSpPr>
          <p:cNvPr id="32" name="SK-25-text-31"/>
          <p:cNvSpPr/>
          <p:nvPr/>
        </p:nvSpPr>
        <p:spPr>
          <a:xfrm>
            <a:off x="1328886" y="1686967"/>
            <a:ext cx="96183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&gt;30 = inpatient referral. No exceptions.</a:t>
            </a:r>
            <a:endParaRPr lang="en-US" sz="1350" dirty="0"/>
          </a:p>
        </p:txBody>
      </p:sp>
      <p:sp>
        <p:nvSpPr>
          <p:cNvPr id="33" name="SK-25-text-32"/>
          <p:cNvSpPr/>
          <p:nvPr/>
        </p:nvSpPr>
        <p:spPr>
          <a:xfrm>
            <a:off x="1267867" y="2692003"/>
            <a:ext cx="9073515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Always co-prescribe oral thiamine</a:t>
            </a:r>
            <a:endParaRPr lang="en-US" sz="1650" dirty="0"/>
          </a:p>
        </p:txBody>
      </p:sp>
      <p:sp>
        <p:nvSpPr>
          <p:cNvPr id="34" name="SK-25-text-33"/>
          <p:cNvSpPr/>
          <p:nvPr/>
        </p:nvSpPr>
        <p:spPr>
          <a:xfrm>
            <a:off x="1328886" y="3079105"/>
            <a:ext cx="393799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0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100mg TDS alongside chlordiazepoxide —</a:t>
            </a:r>
            <a:endParaRPr lang="en-US" sz="105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0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wait for signs of deficiency.</a:t>
            </a:r>
            <a:endParaRPr lang="en-US" sz="1050" dirty="0"/>
          </a:p>
        </p:txBody>
      </p:sp>
      <p:sp>
        <p:nvSpPr>
          <p:cNvPr id="35" name="SK-25-text-34"/>
          <p:cNvSpPr/>
          <p:nvPr/>
        </p:nvSpPr>
        <p:spPr>
          <a:xfrm>
            <a:off x="1267867" y="3946922"/>
            <a:ext cx="11169015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Wernicke's triad is complete in only 10%</a:t>
            </a:r>
            <a:endParaRPr lang="en-US" sz="1650" dirty="0"/>
          </a:p>
        </p:txBody>
      </p:sp>
      <p:sp>
        <p:nvSpPr>
          <p:cNvPr id="36" name="SK-25-text-35"/>
          <p:cNvSpPr/>
          <p:nvPr/>
        </p:nvSpPr>
        <p:spPr>
          <a:xfrm>
            <a:off x="1328886" y="4135338"/>
            <a:ext cx="364539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Ataxia alone in a drinker = treat with IV Pabrinex</a:t>
            </a:r>
            <a:endParaRPr lang="en-US" sz="12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immediately. Call 999.</a:t>
            </a:r>
            <a:endParaRPr lang="en-US" sz="1200" dirty="0"/>
          </a:p>
        </p:txBody>
      </p:sp>
      <p:sp>
        <p:nvSpPr>
          <p:cNvPr id="37" name="SK-25-text-36"/>
          <p:cNvSpPr/>
          <p:nvPr/>
        </p:nvSpPr>
        <p:spPr>
          <a:xfrm>
            <a:off x="1267867" y="5229374"/>
            <a:ext cx="11387435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Acamprosate = abstinence; nalmefene = reduction</a:t>
            </a:r>
            <a:endParaRPr lang="en-US" sz="1650" dirty="0"/>
          </a:p>
        </p:txBody>
      </p:sp>
      <p:sp>
        <p:nvSpPr>
          <p:cNvPr id="38" name="SK-25-text-37"/>
          <p:cNvSpPr/>
          <p:nvPr/>
        </p:nvSpPr>
        <p:spPr>
          <a:xfrm>
            <a:off x="1328886" y="5404098"/>
            <a:ext cx="343807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Know the difference — they are prescribed at</a:t>
            </a:r>
            <a:endParaRPr lang="en-US" sz="11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 stages and for different goals.</a:t>
            </a:r>
            <a:endParaRPr lang="en-US" sz="1100" dirty="0"/>
          </a:p>
        </p:txBody>
      </p:sp>
      <p:sp>
        <p:nvSpPr>
          <p:cNvPr id="39" name="SK-25-text-38"/>
          <p:cNvSpPr/>
          <p:nvPr/>
        </p:nvSpPr>
        <p:spPr>
          <a:xfrm>
            <a:off x="6449466" y="1402407"/>
            <a:ext cx="5657106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Disulfiram only works if supervised</a:t>
            </a:r>
            <a:endParaRPr lang="en-US" sz="1650" dirty="0"/>
          </a:p>
        </p:txBody>
      </p:sp>
      <p:sp>
        <p:nvSpPr>
          <p:cNvPr id="40" name="SK-25-text-39"/>
          <p:cNvSpPr/>
          <p:nvPr/>
        </p:nvSpPr>
        <p:spPr>
          <a:xfrm>
            <a:off x="7120086" y="1865263"/>
            <a:ext cx="345028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Unsupervised disulfiram has no better evidence</a:t>
            </a:r>
            <a:endParaRPr lang="en-US" sz="11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placebo. Supervision is the intervention.</a:t>
            </a:r>
            <a:endParaRPr lang="en-US" sz="1100" dirty="0"/>
          </a:p>
        </p:txBody>
      </p:sp>
      <p:sp>
        <p:nvSpPr>
          <p:cNvPr id="41" name="SK-25-text-40"/>
          <p:cNvSpPr/>
          <p:nvPr/>
        </p:nvSpPr>
        <p:spPr>
          <a:xfrm>
            <a:off x="6449466" y="2523603"/>
            <a:ext cx="5632847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Don't prescribe antidepressants for alcohol misuse alone</a:t>
            </a:r>
            <a:endParaRPr lang="en-US" sz="1650" dirty="0"/>
          </a:p>
        </p:txBody>
      </p:sp>
      <p:sp>
        <p:nvSpPr>
          <p:cNvPr id="42" name="SK-25-text-41"/>
          <p:cNvSpPr/>
          <p:nvPr/>
        </p:nvSpPr>
        <p:spPr>
          <a:xfrm>
            <a:off x="7120086" y="3106638"/>
            <a:ext cx="269438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 alcohol first. Reassess mood at 4 weeks of</a:t>
            </a:r>
            <a:endParaRPr lang="en-US" sz="11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abstinence — most low mood lifts.</a:t>
            </a:r>
            <a:endParaRPr lang="en-US" sz="1100" dirty="0"/>
          </a:p>
        </p:txBody>
      </p:sp>
      <p:sp>
        <p:nvSpPr>
          <p:cNvPr id="43" name="SK-25-text-42"/>
          <p:cNvSpPr/>
          <p:nvPr/>
        </p:nvSpPr>
        <p:spPr>
          <a:xfrm>
            <a:off x="6425207" y="3763745"/>
            <a:ext cx="5657106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Naltrexone + opioids = acute withdrawal</a:t>
            </a:r>
            <a:endParaRPr lang="en-US" sz="1650" dirty="0"/>
          </a:p>
        </p:txBody>
      </p:sp>
      <p:sp>
        <p:nvSpPr>
          <p:cNvPr id="44" name="SK-25-text-43"/>
          <p:cNvSpPr/>
          <p:nvPr/>
        </p:nvSpPr>
        <p:spPr>
          <a:xfrm>
            <a:off x="7120086" y="4389090"/>
            <a:ext cx="23773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ask about opioid use before prescribing.</a:t>
            </a:r>
            <a:endParaRPr lang="en-US" sz="11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is a dangerous interaction.</a:t>
            </a:r>
            <a:endParaRPr lang="en-US" sz="1100" dirty="0"/>
          </a:p>
        </p:txBody>
      </p:sp>
      <p:sp>
        <p:nvSpPr>
          <p:cNvPr id="45" name="SK-25-text-44"/>
          <p:cNvSpPr/>
          <p:nvPr/>
        </p:nvSpPr>
        <p:spPr>
          <a:xfrm>
            <a:off x="6388596" y="5021737"/>
            <a:ext cx="565710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Chlordiazepoxide must be tapered — never stopped abruptly</a:t>
            </a:r>
            <a:endParaRPr lang="en-US" sz="1650" dirty="0"/>
          </a:p>
        </p:txBody>
      </p:sp>
      <p:sp>
        <p:nvSpPr>
          <p:cNvPr id="46" name="SK-25-text-45"/>
          <p:cNvSpPr/>
          <p:nvPr/>
        </p:nvSpPr>
        <p:spPr>
          <a:xfrm>
            <a:off x="7120086" y="5664696"/>
            <a:ext cx="298698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7-day reducing regime is the treatment.</a:t>
            </a:r>
            <a:endParaRPr lang="en-US" sz="1100" dirty="0"/>
          </a:p>
          <a:p>
            <a:pPr marL="0" indent="0" algn="l">
              <a:lnSpc>
                <a:spcPts val="810"/>
              </a:lnSpc>
              <a:buNone/>
            </a:pPr>
            <a:r>
              <a:rPr lang="en-US" sz="11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Abrupt cessation defeats the purpose.</a:t>
            </a:r>
            <a:endParaRPr lang="en-US" sz="1100" dirty="0"/>
          </a:p>
        </p:txBody>
      </p:sp>
      <p:sp>
        <p:nvSpPr>
          <p:cNvPr id="47" name="SK-25-text-46"/>
          <p:cNvSpPr/>
          <p:nvPr/>
        </p:nvSpPr>
        <p:spPr>
          <a:xfrm>
            <a:off x="329059" y="6487567"/>
            <a:ext cx="465105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48" name="SK-25-text-47"/>
          <p:cNvSpPr/>
          <p:nvPr/>
        </p:nvSpPr>
        <p:spPr>
          <a:xfrm>
            <a:off x="11002119" y="6480721"/>
            <a:ext cx="787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 / 30</a:t>
            </a:r>
            <a:endParaRPr lang="en-US" sz="16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110853"/>
            <a:ext cx="5730180" cy="4882753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471" y="1606748"/>
            <a:ext cx="4998690" cy="9525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298" y="1117848"/>
            <a:ext cx="5705773" cy="4917132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7969" y="1606748"/>
            <a:ext cx="4974282" cy="9525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7969" y="5392341"/>
            <a:ext cx="4974282" cy="9525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6130975"/>
            <a:ext cx="11582400" cy="370284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8486" y="6192738"/>
            <a:ext cx="304800" cy="239911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6079" y="1234380"/>
            <a:ext cx="316855" cy="308521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988" y="1234380"/>
            <a:ext cx="329059" cy="308521"/>
          </a:xfrm>
          <a:prstGeom prst="rect">
            <a:avLst/>
          </a:prstGeom>
        </p:spPr>
      </p:pic>
      <p:sp>
        <p:nvSpPr>
          <p:cNvPr id="14" name="SK-26-text-13"/>
          <p:cNvSpPr/>
          <p:nvPr/>
        </p:nvSpPr>
        <p:spPr>
          <a:xfrm>
            <a:off x="304800" y="68461"/>
            <a:ext cx="312229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650" dirty="0"/>
          </a:p>
        </p:txBody>
      </p:sp>
      <p:sp>
        <p:nvSpPr>
          <p:cNvPr id="15" name="SK-26-text-14"/>
          <p:cNvSpPr/>
          <p:nvPr/>
        </p:nvSpPr>
        <p:spPr>
          <a:xfrm>
            <a:off x="8875663" y="102840"/>
            <a:ext cx="331633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TRANSFORMING VOCATIONAL TRAINING</a:t>
            </a:r>
            <a:endParaRPr lang="en-US" sz="1125" dirty="0"/>
          </a:p>
        </p:txBody>
      </p:sp>
      <p:sp>
        <p:nvSpPr>
          <p:cNvPr id="16" name="SK-26-text-15"/>
          <p:cNvSpPr/>
          <p:nvPr/>
        </p:nvSpPr>
        <p:spPr>
          <a:xfrm>
            <a:off x="304800" y="466279"/>
            <a:ext cx="1188720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 pearls — AKT and SCA focus</a:t>
            </a:r>
            <a:endParaRPr lang="en-US" sz="2700" dirty="0"/>
          </a:p>
        </p:txBody>
      </p:sp>
      <p:sp>
        <p:nvSpPr>
          <p:cNvPr id="17" name="SK-26-text-16"/>
          <p:cNvSpPr/>
          <p:nvPr/>
        </p:nvSpPr>
        <p:spPr>
          <a:xfrm>
            <a:off x="304800" y="850255"/>
            <a:ext cx="1116901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High-yield facts for your MRCGP examinations</a:t>
            </a:r>
            <a:endParaRPr lang="en-US" sz="1650" dirty="0"/>
          </a:p>
        </p:txBody>
      </p:sp>
      <p:sp>
        <p:nvSpPr>
          <p:cNvPr id="18" name="SK-26-text-17"/>
          <p:cNvSpPr/>
          <p:nvPr/>
        </p:nvSpPr>
        <p:spPr>
          <a:xfrm>
            <a:off x="938659" y="1275457"/>
            <a:ext cx="56368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— Knowledge recall</a:t>
            </a:r>
            <a:endParaRPr lang="en-US" sz="1650" dirty="0"/>
          </a:p>
        </p:txBody>
      </p:sp>
      <p:sp>
        <p:nvSpPr>
          <p:cNvPr id="19" name="SK-26-text-18"/>
          <p:cNvSpPr/>
          <p:nvPr/>
        </p:nvSpPr>
        <p:spPr>
          <a:xfrm>
            <a:off x="572988" y="1686967"/>
            <a:ext cx="11619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First-line community detox medication: chlordiazepoxide</a:t>
            </a:r>
            <a:endParaRPr lang="en-US" sz="1350" dirty="0"/>
          </a:p>
        </p:txBody>
      </p:sp>
      <p:sp>
        <p:nvSpPr>
          <p:cNvPr id="20" name="SK-26-text-19"/>
          <p:cNvSpPr/>
          <p:nvPr/>
        </p:nvSpPr>
        <p:spPr>
          <a:xfrm>
            <a:off x="560784" y="1975098"/>
            <a:ext cx="423058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Start dose: 120 mg/day (30 mg four times daily)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taper over 7 days</a:t>
            </a:r>
            <a:endParaRPr lang="en-US" sz="1350" dirty="0"/>
          </a:p>
        </p:txBody>
      </p:sp>
      <p:sp>
        <p:nvSpPr>
          <p:cNvPr id="21" name="SK-26-text-20"/>
          <p:cNvSpPr/>
          <p:nvPr/>
        </p:nvSpPr>
        <p:spPr>
          <a:xfrm>
            <a:off x="560784" y="2448223"/>
            <a:ext cx="449877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Why not chlormethiazole outpatient? Higher addiction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— no longer recommended</a:t>
            </a:r>
            <a:endParaRPr lang="en-US" sz="1350" dirty="0"/>
          </a:p>
        </p:txBody>
      </p:sp>
      <p:sp>
        <p:nvSpPr>
          <p:cNvPr id="22" name="SK-26-text-21"/>
          <p:cNvSpPr/>
          <p:nvPr/>
        </p:nvSpPr>
        <p:spPr>
          <a:xfrm>
            <a:off x="560784" y="2935188"/>
            <a:ext cx="458405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Acamprosate dose: 666 mg three times daily (≥60 kg);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tablets/day if &lt;60 kg — start after detox</a:t>
            </a:r>
            <a:endParaRPr lang="en-US" sz="1350" dirty="0"/>
          </a:p>
        </p:txBody>
      </p:sp>
      <p:sp>
        <p:nvSpPr>
          <p:cNvPr id="23" name="SK-26-text-22"/>
          <p:cNvSpPr/>
          <p:nvPr/>
        </p:nvSpPr>
        <p:spPr>
          <a:xfrm>
            <a:off x="572988" y="3422005"/>
            <a:ext cx="116190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Naltrexone: 50 mg once daily — check LFTs; never with opioids</a:t>
            </a:r>
            <a:endParaRPr lang="en-US" sz="1350" dirty="0"/>
          </a:p>
        </p:txBody>
      </p:sp>
      <p:sp>
        <p:nvSpPr>
          <p:cNvPr id="24" name="SK-26-text-23"/>
          <p:cNvSpPr/>
          <p:nvPr/>
        </p:nvSpPr>
        <p:spPr>
          <a:xfrm>
            <a:off x="572988" y="3716982"/>
            <a:ext cx="116190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6. Nalmefene: PRN before drinking — for reduction, not abstinence</a:t>
            </a:r>
            <a:endParaRPr lang="en-US" sz="1350" dirty="0"/>
          </a:p>
        </p:txBody>
      </p:sp>
      <p:sp>
        <p:nvSpPr>
          <p:cNvPr id="25" name="SK-26-text-24"/>
          <p:cNvSpPr/>
          <p:nvPr/>
        </p:nvSpPr>
        <p:spPr>
          <a:xfrm>
            <a:off x="572988" y="3998119"/>
            <a:ext cx="444996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 Disulfiram: 200 mg daily — start 24 h after last drink;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only</a:t>
            </a:r>
            <a:endParaRPr lang="en-US" sz="1350" dirty="0"/>
          </a:p>
        </p:txBody>
      </p:sp>
      <p:sp>
        <p:nvSpPr>
          <p:cNvPr id="26" name="SK-26-text-25"/>
          <p:cNvSpPr/>
          <p:nvPr/>
        </p:nvSpPr>
        <p:spPr>
          <a:xfrm>
            <a:off x="572988" y="4485084"/>
            <a:ext cx="49376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8. Thiamine oral: 100 mg three times daily — co-prescribe with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chlordiazepoxide always</a:t>
            </a:r>
            <a:endParaRPr lang="en-US" sz="1350" dirty="0"/>
          </a:p>
        </p:txBody>
      </p:sp>
      <p:sp>
        <p:nvSpPr>
          <p:cNvPr id="27" name="SK-26-text-26"/>
          <p:cNvSpPr/>
          <p:nvPr/>
        </p:nvSpPr>
        <p:spPr>
          <a:xfrm>
            <a:off x="572988" y="4965055"/>
            <a:ext cx="4827984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 Wernicke's triad: ataxia + ophthalmoplegia + confusion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Pabrinex immediately</a:t>
            </a:r>
            <a:endParaRPr lang="en-US" sz="1350" dirty="0"/>
          </a:p>
        </p:txBody>
      </p:sp>
      <p:sp>
        <p:nvSpPr>
          <p:cNvPr id="28" name="SK-26-text-27"/>
          <p:cNvSpPr/>
          <p:nvPr/>
        </p:nvSpPr>
        <p:spPr>
          <a:xfrm>
            <a:off x="572988" y="5458867"/>
            <a:ext cx="4510980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10. Give thiamine before glucose in Wernicke's — glucose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depletes remaining stores</a:t>
            </a:r>
            <a:endParaRPr lang="en-US" sz="1350" dirty="0"/>
          </a:p>
        </p:txBody>
      </p:sp>
      <p:sp>
        <p:nvSpPr>
          <p:cNvPr id="29" name="SK-26-text-28"/>
          <p:cNvSpPr/>
          <p:nvPr/>
        </p:nvSpPr>
        <p:spPr>
          <a:xfrm>
            <a:off x="6851898" y="1282303"/>
            <a:ext cx="534010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— Consultation skills</a:t>
            </a:r>
            <a:endParaRPr lang="en-US" sz="1650" dirty="0"/>
          </a:p>
        </p:txBody>
      </p:sp>
      <p:sp>
        <p:nvSpPr>
          <p:cNvPr id="30" name="SK-26-text-29"/>
          <p:cNvSpPr/>
          <p:nvPr/>
        </p:nvSpPr>
        <p:spPr>
          <a:xfrm>
            <a:off x="6498282" y="1728192"/>
            <a:ext cx="42005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detox starts:</a:t>
            </a:r>
            <a:endParaRPr lang="en-US" sz="1350" dirty="0"/>
          </a:p>
        </p:txBody>
      </p:sp>
      <p:sp>
        <p:nvSpPr>
          <p:cNvPr id="31" name="SK-26-text-30"/>
          <p:cNvSpPr/>
          <p:nvPr/>
        </p:nvSpPr>
        <p:spPr>
          <a:xfrm>
            <a:off x="6498282" y="1927027"/>
            <a:ext cx="56937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"Do you have someone at home with you every day for the first week?"</a:t>
            </a:r>
            <a:endParaRPr lang="en-US" sz="1350" dirty="0"/>
          </a:p>
        </p:txBody>
      </p:sp>
      <p:sp>
        <p:nvSpPr>
          <p:cNvPr id="32" name="SK-26-text-31"/>
          <p:cNvSpPr/>
          <p:nvPr/>
        </p:nvSpPr>
        <p:spPr>
          <a:xfrm>
            <a:off x="6498282" y="2194471"/>
            <a:ext cx="4200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Explaining thiamine:</a:t>
            </a:r>
            <a:endParaRPr lang="en-US" sz="1350" dirty="0"/>
          </a:p>
        </p:txBody>
      </p:sp>
      <p:sp>
        <p:nvSpPr>
          <p:cNvPr id="33" name="SK-26-text-32"/>
          <p:cNvSpPr/>
          <p:nvPr/>
        </p:nvSpPr>
        <p:spPr>
          <a:xfrm>
            <a:off x="6498282" y="2386459"/>
            <a:ext cx="47913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"Alcohol can cause a serious vitamin deficiency that damages the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brain — these tablets will protect you."</a:t>
            </a:r>
            <a:endParaRPr lang="en-US" sz="1350" dirty="0"/>
          </a:p>
        </p:txBody>
      </p:sp>
      <p:sp>
        <p:nvSpPr>
          <p:cNvPr id="34" name="SK-26-text-33"/>
          <p:cNvSpPr/>
          <p:nvPr/>
        </p:nvSpPr>
        <p:spPr>
          <a:xfrm>
            <a:off x="6498282" y="2825353"/>
            <a:ext cx="48177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Explaining acamprosate:</a:t>
            </a:r>
            <a:endParaRPr lang="en-US" sz="1350" dirty="0"/>
          </a:p>
        </p:txBody>
      </p:sp>
      <p:sp>
        <p:nvSpPr>
          <p:cNvPr id="35" name="SK-26-text-34"/>
          <p:cNvSpPr/>
          <p:nvPr/>
        </p:nvSpPr>
        <p:spPr>
          <a:xfrm>
            <a:off x="6498282" y="3017490"/>
            <a:ext cx="462066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"It turns down the noise in your head that tells you to drink — it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doesn't make you sick if you slip."</a:t>
            </a:r>
            <a:endParaRPr lang="en-US" sz="1350" dirty="0"/>
          </a:p>
        </p:txBody>
      </p:sp>
      <p:sp>
        <p:nvSpPr>
          <p:cNvPr id="36" name="SK-26-text-35"/>
          <p:cNvSpPr/>
          <p:nvPr/>
        </p:nvSpPr>
        <p:spPr>
          <a:xfrm>
            <a:off x="6498282" y="3456384"/>
            <a:ext cx="46120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Explaining disulfiram:</a:t>
            </a:r>
            <a:endParaRPr lang="en-US" sz="1350" dirty="0"/>
          </a:p>
        </p:txBody>
      </p:sp>
      <p:sp>
        <p:nvSpPr>
          <p:cNvPr id="37" name="SK-26-text-36"/>
          <p:cNvSpPr/>
          <p:nvPr/>
        </p:nvSpPr>
        <p:spPr>
          <a:xfrm>
            <a:off x="6498282" y="3648373"/>
            <a:ext cx="4901059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"Even mouthwash or perfume can trigger a reaction — you must be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completely committed to not drinking."</a:t>
            </a:r>
            <a:endParaRPr lang="en-US" sz="1350" dirty="0"/>
          </a:p>
        </p:txBody>
      </p:sp>
      <p:sp>
        <p:nvSpPr>
          <p:cNvPr id="38" name="SK-26-text-37"/>
          <p:cNvSpPr/>
          <p:nvPr/>
        </p:nvSpPr>
        <p:spPr>
          <a:xfrm>
            <a:off x="6498282" y="4094113"/>
            <a:ext cx="31718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Safety-netting:</a:t>
            </a:r>
            <a:endParaRPr lang="en-US" sz="1350" dirty="0"/>
          </a:p>
        </p:txBody>
      </p:sp>
      <p:sp>
        <p:nvSpPr>
          <p:cNvPr id="39" name="SK-26-text-38"/>
          <p:cNvSpPr/>
          <p:nvPr/>
        </p:nvSpPr>
        <p:spPr>
          <a:xfrm>
            <a:off x="6498282" y="4279255"/>
            <a:ext cx="4401294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"If you feel shaky, confused, or see things that aren't there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 immediately, don't wait."</a:t>
            </a:r>
            <a:endParaRPr lang="en-US" sz="1350" dirty="0"/>
          </a:p>
        </p:txBody>
      </p:sp>
      <p:sp>
        <p:nvSpPr>
          <p:cNvPr id="40" name="SK-26-text-39"/>
          <p:cNvSpPr/>
          <p:nvPr/>
        </p:nvSpPr>
        <p:spPr>
          <a:xfrm>
            <a:off x="6498282" y="4718298"/>
            <a:ext cx="39947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antidepressants:</a:t>
            </a:r>
            <a:endParaRPr lang="en-US" sz="1350" dirty="0"/>
          </a:p>
        </p:txBody>
      </p:sp>
      <p:sp>
        <p:nvSpPr>
          <p:cNvPr id="41" name="SK-26-text-40"/>
          <p:cNvSpPr/>
          <p:nvPr/>
        </p:nvSpPr>
        <p:spPr>
          <a:xfrm>
            <a:off x="6498282" y="4903440"/>
            <a:ext cx="4681686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"Let's tackle the drinking first. Mood often lifts significantly once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leaves the system. We'll review in 4 weeks."</a:t>
            </a:r>
            <a:endParaRPr lang="en-US" sz="1350" dirty="0"/>
          </a:p>
        </p:txBody>
      </p:sp>
      <p:sp>
        <p:nvSpPr>
          <p:cNvPr id="42" name="SK-26-text-41"/>
          <p:cNvSpPr/>
          <p:nvPr/>
        </p:nvSpPr>
        <p:spPr>
          <a:xfrm>
            <a:off x="6583561" y="5486400"/>
            <a:ext cx="4901059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prescribe antidepressants for alcohol-related low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mood — treat alcohol first, reassess at 4 weeks</a:t>
            </a:r>
            <a:endParaRPr lang="en-US" sz="1425" dirty="0"/>
          </a:p>
        </p:txBody>
      </p:sp>
      <p:sp>
        <p:nvSpPr>
          <p:cNvPr id="43" name="SK-26-text-42"/>
          <p:cNvSpPr/>
          <p:nvPr/>
        </p:nvSpPr>
        <p:spPr>
          <a:xfrm>
            <a:off x="2220069" y="6213277"/>
            <a:ext cx="811753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SADQ &gt;30 = inpatient detox required — never attempt community detox above this threshold</a:t>
            </a:r>
            <a:endParaRPr lang="en-US" sz="1500" dirty="0"/>
          </a:p>
        </p:txBody>
      </p:sp>
      <p:sp>
        <p:nvSpPr>
          <p:cNvPr id="44" name="SK-26-text-43"/>
          <p:cNvSpPr/>
          <p:nvPr/>
        </p:nvSpPr>
        <p:spPr>
          <a:xfrm>
            <a:off x="280392" y="6604248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5" name="SK-26-text-44"/>
          <p:cNvSpPr/>
          <p:nvPr/>
        </p:nvSpPr>
        <p:spPr>
          <a:xfrm>
            <a:off x="11204377" y="6590407"/>
            <a:ext cx="9876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26 / 30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60598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7780" y="342900"/>
            <a:ext cx="2682180" cy="397758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493068"/>
            <a:ext cx="1567202" cy="426393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1540371"/>
            <a:ext cx="8717161" cy="19050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1803648"/>
            <a:ext cx="4840188" cy="1042392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1803648"/>
            <a:ext cx="121890" cy="1049238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8455" y="1803648"/>
            <a:ext cx="4962079" cy="960090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98455" y="1803648"/>
            <a:ext cx="121890" cy="1049238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69" y="2989957"/>
            <a:ext cx="4840188" cy="1014859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969" y="2955727"/>
            <a:ext cx="121890" cy="912019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98455" y="3003798"/>
            <a:ext cx="4962079" cy="1001167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98455" y="2955727"/>
            <a:ext cx="121890" cy="905173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69" y="4142184"/>
            <a:ext cx="4840188" cy="1014859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1969" y="4107805"/>
            <a:ext cx="121890" cy="1049238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98455" y="4142184"/>
            <a:ext cx="4962079" cy="1014859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98455" y="4107805"/>
            <a:ext cx="121890" cy="1049238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1969" y="5314950"/>
            <a:ext cx="9948565" cy="918865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5898" y="5458867"/>
            <a:ext cx="646063" cy="610344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7977" y="4341019"/>
            <a:ext cx="511969" cy="473125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9286" y="4341019"/>
            <a:ext cx="511969" cy="479971"/>
          </a:xfrm>
          <a:prstGeom prst="rect">
            <a:avLst/>
          </a:prstGeom>
        </p:spPr>
      </p:pic>
      <p:pic>
        <p:nvPicPr>
          <p:cNvPr id="24" name="SK-27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17977" y="3168253"/>
            <a:ext cx="511969" cy="479971"/>
          </a:xfrm>
          <a:prstGeom prst="rect">
            <a:avLst/>
          </a:prstGeom>
        </p:spPr>
      </p:pic>
      <p:pic>
        <p:nvPicPr>
          <p:cNvPr id="25" name="SK-27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19286" y="3175248"/>
            <a:ext cx="511969" cy="473125"/>
          </a:xfrm>
          <a:prstGeom prst="rect">
            <a:avLst/>
          </a:prstGeom>
        </p:spPr>
      </p:pic>
      <p:pic>
        <p:nvPicPr>
          <p:cNvPr id="26" name="SK-27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17977" y="2002482"/>
            <a:ext cx="511969" cy="479971"/>
          </a:xfrm>
          <a:prstGeom prst="rect">
            <a:avLst/>
          </a:prstGeom>
        </p:spPr>
      </p:pic>
      <p:pic>
        <p:nvPicPr>
          <p:cNvPr id="27" name="SK-27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19286" y="1995636"/>
            <a:ext cx="511969" cy="486817"/>
          </a:xfrm>
          <a:prstGeom prst="rect">
            <a:avLst/>
          </a:prstGeom>
        </p:spPr>
      </p:pic>
      <p:pic>
        <p:nvPicPr>
          <p:cNvPr id="28" name="SK-27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09600" y="569119"/>
            <a:ext cx="304800" cy="274290"/>
          </a:xfrm>
          <a:prstGeom prst="rect">
            <a:avLst/>
          </a:prstGeom>
        </p:spPr>
      </p:pic>
      <p:sp>
        <p:nvSpPr>
          <p:cNvPr id="29" name="SK-27-text-28"/>
          <p:cNvSpPr/>
          <p:nvPr/>
        </p:nvSpPr>
        <p:spPr>
          <a:xfrm>
            <a:off x="950863" y="603498"/>
            <a:ext cx="226028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</a:t>
            </a:r>
            <a:endParaRPr lang="en-US" sz="1575" dirty="0"/>
          </a:p>
        </p:txBody>
      </p:sp>
      <p:sp>
        <p:nvSpPr>
          <p:cNvPr id="30" name="SK-27-text-29"/>
          <p:cNvSpPr/>
          <p:nvPr/>
        </p:nvSpPr>
        <p:spPr>
          <a:xfrm>
            <a:off x="487561" y="1028700"/>
            <a:ext cx="1170443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Dangerous clinical situations in detox</a:t>
            </a:r>
            <a:endParaRPr lang="en-US" sz="2850" dirty="0"/>
          </a:p>
        </p:txBody>
      </p:sp>
      <p:sp>
        <p:nvSpPr>
          <p:cNvPr id="31" name="SK-27-text-30"/>
          <p:cNvSpPr/>
          <p:nvPr/>
        </p:nvSpPr>
        <p:spPr>
          <a:xfrm>
            <a:off x="1377553" y="1947565"/>
            <a:ext cx="241399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Withdrawal seizure during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</a:t>
            </a:r>
            <a:endParaRPr lang="en-US" sz="1650" dirty="0"/>
          </a:p>
        </p:txBody>
      </p:sp>
      <p:sp>
        <p:nvSpPr>
          <p:cNvPr id="32" name="SK-27-text-31"/>
          <p:cNvSpPr/>
          <p:nvPr/>
        </p:nvSpPr>
        <p:spPr>
          <a:xfrm>
            <a:off x="1377553" y="2516832"/>
            <a:ext cx="91973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999 immediately — do not attempt to manage at home</a:t>
            </a:r>
            <a:endParaRPr lang="en-US" sz="1050" dirty="0"/>
          </a:p>
        </p:txBody>
      </p:sp>
      <p:sp>
        <p:nvSpPr>
          <p:cNvPr id="33" name="SK-27-text-32"/>
          <p:cNvSpPr/>
          <p:nvPr/>
        </p:nvSpPr>
        <p:spPr>
          <a:xfrm>
            <a:off x="6376392" y="2077938"/>
            <a:ext cx="394049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Delirium tremens</a:t>
            </a:r>
            <a:endParaRPr lang="en-US" sz="1575" dirty="0"/>
          </a:p>
        </p:txBody>
      </p:sp>
      <p:sp>
        <p:nvSpPr>
          <p:cNvPr id="34" name="SK-27-text-33"/>
          <p:cNvSpPr/>
          <p:nvPr/>
        </p:nvSpPr>
        <p:spPr>
          <a:xfrm>
            <a:off x="6376392" y="2386459"/>
            <a:ext cx="581560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Agitation, hallucinations, fever, autonomic instability → 999 now</a:t>
            </a:r>
            <a:endParaRPr lang="en-US" sz="1050" dirty="0"/>
          </a:p>
        </p:txBody>
      </p:sp>
      <p:sp>
        <p:nvSpPr>
          <p:cNvPr id="35" name="SK-27-text-34"/>
          <p:cNvSpPr/>
          <p:nvPr/>
        </p:nvSpPr>
        <p:spPr>
          <a:xfrm>
            <a:off x="1377553" y="3147715"/>
            <a:ext cx="754094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encephalopathy signs</a:t>
            </a:r>
            <a:endParaRPr lang="en-US" sz="1575" dirty="0"/>
          </a:p>
        </p:txBody>
      </p:sp>
      <p:sp>
        <p:nvSpPr>
          <p:cNvPr id="36" name="SK-27-text-35"/>
          <p:cNvSpPr/>
          <p:nvPr/>
        </p:nvSpPr>
        <p:spPr>
          <a:xfrm>
            <a:off x="1377553" y="3456384"/>
            <a:ext cx="315768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Ataxia, eye movement abnormality, or confusion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a drinker → 999 + IV Pabrinex</a:t>
            </a:r>
            <a:endParaRPr lang="en-US" sz="1200" dirty="0"/>
          </a:p>
        </p:txBody>
      </p:sp>
      <p:sp>
        <p:nvSpPr>
          <p:cNvPr id="37" name="SK-27-text-36"/>
          <p:cNvSpPr/>
          <p:nvPr/>
        </p:nvSpPr>
        <p:spPr>
          <a:xfrm>
            <a:off x="6376392" y="3147715"/>
            <a:ext cx="581560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Severe hepatic decompensation</a:t>
            </a:r>
            <a:endParaRPr lang="en-US" sz="1575" dirty="0"/>
          </a:p>
        </p:txBody>
      </p:sp>
      <p:sp>
        <p:nvSpPr>
          <p:cNvPr id="38" name="SK-27-text-37"/>
          <p:cNvSpPr/>
          <p:nvPr/>
        </p:nvSpPr>
        <p:spPr>
          <a:xfrm>
            <a:off x="6376392" y="3456384"/>
            <a:ext cx="268218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Jaundice, ascites, or encephalopathy →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same-day hospital referral</a:t>
            </a:r>
            <a:endParaRPr lang="en-US" sz="1200" dirty="0"/>
          </a:p>
        </p:txBody>
      </p:sp>
      <p:sp>
        <p:nvSpPr>
          <p:cNvPr id="39" name="SK-27-text-38"/>
          <p:cNvSpPr/>
          <p:nvPr/>
        </p:nvSpPr>
        <p:spPr>
          <a:xfrm>
            <a:off x="1377553" y="4286250"/>
            <a:ext cx="970121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Suicidal ideation with medication access</a:t>
            </a:r>
            <a:endParaRPr lang="en-US" sz="1575" dirty="0"/>
          </a:p>
        </p:txBody>
      </p:sp>
      <p:sp>
        <p:nvSpPr>
          <p:cNvPr id="40" name="SK-27-text-39"/>
          <p:cNvSpPr/>
          <p:nvPr/>
        </p:nvSpPr>
        <p:spPr>
          <a:xfrm>
            <a:off x="1377553" y="4587925"/>
            <a:ext cx="3072259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psychiatric assessment — prescribe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small quantities only</a:t>
            </a:r>
            <a:endParaRPr lang="en-US" sz="1200" dirty="0"/>
          </a:p>
        </p:txBody>
      </p:sp>
      <p:sp>
        <p:nvSpPr>
          <p:cNvPr id="41" name="SK-27-text-40"/>
          <p:cNvSpPr/>
          <p:nvPr/>
        </p:nvSpPr>
        <p:spPr>
          <a:xfrm>
            <a:off x="6376392" y="4286250"/>
            <a:ext cx="581560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drinking heavily during planned detox</a:t>
            </a:r>
            <a:endParaRPr lang="en-US" sz="1575" dirty="0"/>
          </a:p>
        </p:txBody>
      </p:sp>
      <p:sp>
        <p:nvSpPr>
          <p:cNvPr id="42" name="SK-27-text-41"/>
          <p:cNvSpPr/>
          <p:nvPr/>
        </p:nvSpPr>
        <p:spPr>
          <a:xfrm>
            <a:off x="6376392" y="4587925"/>
            <a:ext cx="2401788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detox — reassess — consider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admission</a:t>
            </a:r>
            <a:endParaRPr lang="en-US" sz="1200" dirty="0"/>
          </a:p>
        </p:txBody>
      </p:sp>
      <p:sp>
        <p:nvSpPr>
          <p:cNvPr id="43" name="SK-27-text-42"/>
          <p:cNvSpPr/>
          <p:nvPr/>
        </p:nvSpPr>
        <p:spPr>
          <a:xfrm>
            <a:off x="1597075" y="5458867"/>
            <a:ext cx="1059492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score rises above 30 during assessment</a:t>
            </a:r>
            <a:endParaRPr lang="en-US" sz="2250" dirty="0"/>
          </a:p>
        </p:txBody>
      </p:sp>
      <p:sp>
        <p:nvSpPr>
          <p:cNvPr id="44" name="SK-27-text-43"/>
          <p:cNvSpPr/>
          <p:nvPr/>
        </p:nvSpPr>
        <p:spPr>
          <a:xfrm>
            <a:off x="1597075" y="5856684"/>
            <a:ext cx="1059492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Switch immediately to inpatient referral pathway — community detox is no longer safe</a:t>
            </a:r>
            <a:endParaRPr lang="en-US" sz="1500" dirty="0"/>
          </a:p>
        </p:txBody>
      </p:sp>
      <p:sp>
        <p:nvSpPr>
          <p:cNvPr id="45" name="SK-27-text-44"/>
          <p:cNvSpPr/>
          <p:nvPr/>
        </p:nvSpPr>
        <p:spPr>
          <a:xfrm>
            <a:off x="390079" y="6576715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6" name="SK-27-text-45"/>
          <p:cNvSpPr/>
          <p:nvPr/>
        </p:nvSpPr>
        <p:spPr>
          <a:xfrm>
            <a:off x="3875484" y="6563023"/>
            <a:ext cx="444088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Alcohol Misuse in Primary Care</a:t>
            </a:r>
            <a:endParaRPr lang="en-US" sz="1050" dirty="0"/>
          </a:p>
        </p:txBody>
      </p:sp>
      <p:sp>
        <p:nvSpPr>
          <p:cNvPr id="47" name="SK-27-text-46"/>
          <p:cNvSpPr/>
          <p:nvPr/>
        </p:nvSpPr>
        <p:spPr>
          <a:xfrm>
            <a:off x="11018490" y="6549330"/>
            <a:ext cx="64918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27 / 30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91988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49163"/>
            <a:ext cx="2682180" cy="411361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830735"/>
            <a:ext cx="11509177" cy="14288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213" y="2029867"/>
            <a:ext cx="38100" cy="2880271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950" y="2029867"/>
            <a:ext cx="38100" cy="2880271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5452021"/>
            <a:ext cx="11509177" cy="857250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213" y="5445175"/>
            <a:ext cx="38100" cy="864096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sp>
        <p:nvSpPr>
          <p:cNvPr id="11" name="SK-28-text-10"/>
          <p:cNvSpPr/>
          <p:nvPr/>
        </p:nvSpPr>
        <p:spPr>
          <a:xfrm>
            <a:off x="377875" y="507355"/>
            <a:ext cx="493395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</a:t>
            </a:r>
            <a:endParaRPr lang="en-US" sz="2100" dirty="0"/>
          </a:p>
        </p:txBody>
      </p:sp>
      <p:sp>
        <p:nvSpPr>
          <p:cNvPr id="12" name="SK-28-text-11"/>
          <p:cNvSpPr/>
          <p:nvPr/>
        </p:nvSpPr>
        <p:spPr>
          <a:xfrm>
            <a:off x="304800" y="946398"/>
            <a:ext cx="1188720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 errors and clinical mistakes</a:t>
            </a:r>
            <a:endParaRPr lang="en-US" sz="2475" dirty="0"/>
          </a:p>
        </p:txBody>
      </p:sp>
      <p:sp>
        <p:nvSpPr>
          <p:cNvPr id="13" name="SK-28-text-12"/>
          <p:cNvSpPr/>
          <p:nvPr/>
        </p:nvSpPr>
        <p:spPr>
          <a:xfrm>
            <a:off x="292596" y="1426369"/>
            <a:ext cx="1088802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these in practice — and in your SCA</a:t>
            </a:r>
            <a:endParaRPr lang="en-US" sz="1725" dirty="0"/>
          </a:p>
        </p:txBody>
      </p:sp>
      <p:sp>
        <p:nvSpPr>
          <p:cNvPr id="14" name="SK-28-text-13"/>
          <p:cNvSpPr/>
          <p:nvPr/>
        </p:nvSpPr>
        <p:spPr>
          <a:xfrm>
            <a:off x="572988" y="2043559"/>
            <a:ext cx="1029747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chlormethiazole for community detox</a:t>
            </a:r>
            <a:endParaRPr lang="en-US" sz="1425" dirty="0"/>
          </a:p>
        </p:txBody>
      </p:sp>
      <p:sp>
        <p:nvSpPr>
          <p:cNvPr id="15" name="SK-28-text-14"/>
          <p:cNvSpPr/>
          <p:nvPr/>
        </p:nvSpPr>
        <p:spPr>
          <a:xfrm>
            <a:off x="572988" y="2276773"/>
            <a:ext cx="391358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longer recommended — use chlordiazepoxide;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chlormethiazole has higher addictive potential</a:t>
            </a:r>
            <a:endParaRPr lang="en-US" sz="1350" dirty="0"/>
          </a:p>
        </p:txBody>
      </p:sp>
      <p:sp>
        <p:nvSpPr>
          <p:cNvPr id="16" name="SK-28-text-15"/>
          <p:cNvSpPr/>
          <p:nvPr/>
        </p:nvSpPr>
        <p:spPr>
          <a:xfrm>
            <a:off x="572988" y="2880271"/>
            <a:ext cx="1073181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co-prescribing thiamine with chlordiazepoxide</a:t>
            </a:r>
            <a:endParaRPr lang="en-US" sz="1425" dirty="0"/>
          </a:p>
        </p:txBody>
      </p:sp>
      <p:sp>
        <p:nvSpPr>
          <p:cNvPr id="17" name="SK-28-text-16"/>
          <p:cNvSpPr/>
          <p:nvPr/>
        </p:nvSpPr>
        <p:spPr>
          <a:xfrm>
            <a:off x="572988" y="3113484"/>
            <a:ext cx="4206180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prescribe oral thiamine 100mg TDS alongside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detox medication — Wernicke's is preventable</a:t>
            </a:r>
            <a:endParaRPr lang="en-US" sz="1350" dirty="0"/>
          </a:p>
        </p:txBody>
      </p:sp>
      <p:sp>
        <p:nvSpPr>
          <p:cNvPr id="18" name="SK-28-text-17"/>
          <p:cNvSpPr/>
          <p:nvPr/>
        </p:nvSpPr>
        <p:spPr>
          <a:xfrm>
            <a:off x="572988" y="3716982"/>
            <a:ext cx="986313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acamprosate before detox is complete</a:t>
            </a:r>
            <a:endParaRPr lang="en-US" sz="1425" dirty="0"/>
          </a:p>
        </p:txBody>
      </p:sp>
      <p:sp>
        <p:nvSpPr>
          <p:cNvPr id="19" name="SK-28-text-18"/>
          <p:cNvSpPr/>
          <p:nvPr/>
        </p:nvSpPr>
        <p:spPr>
          <a:xfrm>
            <a:off x="572988" y="3943350"/>
            <a:ext cx="3889177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begins after successful withdrawal,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during — timing matters</a:t>
            </a:r>
            <a:endParaRPr lang="en-US" sz="1350" dirty="0"/>
          </a:p>
        </p:txBody>
      </p:sp>
      <p:sp>
        <p:nvSpPr>
          <p:cNvPr id="20" name="SK-28-text-19"/>
          <p:cNvSpPr/>
          <p:nvPr/>
        </p:nvSpPr>
        <p:spPr>
          <a:xfrm>
            <a:off x="572988" y="4574232"/>
            <a:ext cx="83429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naltrexone in opioid users</a:t>
            </a:r>
            <a:endParaRPr lang="en-US" sz="1425" dirty="0"/>
          </a:p>
        </p:txBody>
      </p:sp>
      <p:sp>
        <p:nvSpPr>
          <p:cNvPr id="21" name="SK-28-text-20"/>
          <p:cNvSpPr/>
          <p:nvPr/>
        </p:nvSpPr>
        <p:spPr>
          <a:xfrm>
            <a:off x="572988" y="4807446"/>
            <a:ext cx="324296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Will precipitate acute opioid withdrawal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screen for opioid use first</a:t>
            </a:r>
            <a:endParaRPr lang="en-US" sz="1350" dirty="0"/>
          </a:p>
        </p:txBody>
      </p:sp>
      <p:sp>
        <p:nvSpPr>
          <p:cNvPr id="22" name="SK-28-text-21"/>
          <p:cNvSpPr/>
          <p:nvPr/>
        </p:nvSpPr>
        <p:spPr>
          <a:xfrm>
            <a:off x="6315373" y="2043559"/>
            <a:ext cx="587662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antidepressants for alcohol-related low mood too early</a:t>
            </a:r>
            <a:endParaRPr lang="en-US" sz="1425" dirty="0"/>
          </a:p>
        </p:txBody>
      </p:sp>
      <p:sp>
        <p:nvSpPr>
          <p:cNvPr id="23" name="SK-28-text-22"/>
          <p:cNvSpPr/>
          <p:nvPr/>
        </p:nvSpPr>
        <p:spPr>
          <a:xfrm>
            <a:off x="6315373" y="2269927"/>
            <a:ext cx="403547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NICE CG115 — treat alcohol first; reassess mood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3-4 weeks of abstinence</a:t>
            </a:r>
            <a:endParaRPr lang="en-US" sz="1350" dirty="0"/>
          </a:p>
        </p:txBody>
      </p:sp>
      <p:sp>
        <p:nvSpPr>
          <p:cNvPr id="24" name="SK-28-text-23"/>
          <p:cNvSpPr/>
          <p:nvPr/>
        </p:nvSpPr>
        <p:spPr>
          <a:xfrm>
            <a:off x="6315373" y="2887117"/>
            <a:ext cx="58766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monitoring LFTs during naltrexone</a:t>
            </a:r>
            <a:endParaRPr lang="en-US" sz="1425" dirty="0"/>
          </a:p>
        </p:txBody>
      </p:sp>
      <p:sp>
        <p:nvSpPr>
          <p:cNvPr id="25" name="SK-28-text-24"/>
          <p:cNvSpPr/>
          <p:nvPr/>
        </p:nvSpPr>
        <p:spPr>
          <a:xfrm>
            <a:off x="6315373" y="3113484"/>
            <a:ext cx="4047679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Hepatotoxicity risk — check LFTs before starting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regular intervals during treatment</a:t>
            </a:r>
            <a:endParaRPr lang="en-US" sz="1350" dirty="0"/>
          </a:p>
        </p:txBody>
      </p:sp>
      <p:sp>
        <p:nvSpPr>
          <p:cNvPr id="26" name="SK-28-text-25"/>
          <p:cNvSpPr/>
          <p:nvPr/>
        </p:nvSpPr>
        <p:spPr>
          <a:xfrm>
            <a:off x="6315373" y="3716982"/>
            <a:ext cx="587662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Treating nalmefene as equivalent to naltrexone</a:t>
            </a:r>
            <a:endParaRPr lang="en-US" sz="1425" dirty="0"/>
          </a:p>
        </p:txBody>
      </p:sp>
      <p:sp>
        <p:nvSpPr>
          <p:cNvPr id="27" name="SK-28-text-26"/>
          <p:cNvSpPr/>
          <p:nvPr/>
        </p:nvSpPr>
        <p:spPr>
          <a:xfrm>
            <a:off x="6315373" y="3936355"/>
            <a:ext cx="3901380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 = PRN before drinking (reduction goal);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= daily for abstinence maintenance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 drugs, different indications</a:t>
            </a:r>
            <a:endParaRPr lang="en-US" sz="1350" dirty="0"/>
          </a:p>
        </p:txBody>
      </p:sp>
      <p:sp>
        <p:nvSpPr>
          <p:cNvPr id="28" name="SK-28-text-27"/>
          <p:cNvSpPr/>
          <p:nvPr/>
        </p:nvSpPr>
        <p:spPr>
          <a:xfrm>
            <a:off x="6315373" y="4642842"/>
            <a:ext cx="58766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social support arranged before community detox</a:t>
            </a:r>
            <a:endParaRPr lang="en-US" sz="1425" dirty="0"/>
          </a:p>
        </p:txBody>
      </p:sp>
      <p:sp>
        <p:nvSpPr>
          <p:cNvPr id="29" name="SK-28-text-28"/>
          <p:cNvSpPr/>
          <p:nvPr/>
        </p:nvSpPr>
        <p:spPr>
          <a:xfrm>
            <a:off x="6315373" y="4862215"/>
            <a:ext cx="440129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responsible adult at home every day for the first week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mandatory — do not skip this check</a:t>
            </a:r>
            <a:endParaRPr lang="en-US" sz="1350" dirty="0"/>
          </a:p>
        </p:txBody>
      </p:sp>
      <p:sp>
        <p:nvSpPr>
          <p:cNvPr id="30" name="SK-28-text-29"/>
          <p:cNvSpPr/>
          <p:nvPr/>
        </p:nvSpPr>
        <p:spPr>
          <a:xfrm>
            <a:off x="585192" y="5616625"/>
            <a:ext cx="1914079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 more</a:t>
            </a:r>
            <a:endParaRPr lang="en-US" sz="1875" dirty="0"/>
          </a:p>
          <a:p>
            <a:pPr marL="0" indent="0" algn="l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remember:</a:t>
            </a:r>
            <a:endParaRPr lang="en-US" sz="1875" dirty="0"/>
          </a:p>
        </p:txBody>
      </p:sp>
      <p:sp>
        <p:nvSpPr>
          <p:cNvPr id="31" name="SK-28-text-30"/>
          <p:cNvSpPr/>
          <p:nvPr/>
        </p:nvSpPr>
        <p:spPr>
          <a:xfrm>
            <a:off x="2828479" y="5534323"/>
            <a:ext cx="796126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Disulfiram without a monitoring plan — fortnightly review for 2 months, then monthly for 4 months;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initiate without this structure</a:t>
            </a:r>
            <a:endParaRPr lang="en-US" sz="1350" dirty="0"/>
          </a:p>
        </p:txBody>
      </p:sp>
      <p:sp>
        <p:nvSpPr>
          <p:cNvPr id="32" name="SK-28-text-31"/>
          <p:cNvSpPr/>
          <p:nvPr/>
        </p:nvSpPr>
        <p:spPr>
          <a:xfrm>
            <a:off x="2828479" y="6021288"/>
            <a:ext cx="936352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Under-prescribing thiamine — 100mg TDS, not once daily; frequency matters as much as the drug itself</a:t>
            </a:r>
            <a:endParaRPr lang="en-US" sz="1500" dirty="0"/>
          </a:p>
        </p:txBody>
      </p:sp>
      <p:sp>
        <p:nvSpPr>
          <p:cNvPr id="33" name="SK-28-text-32"/>
          <p:cNvSpPr/>
          <p:nvPr/>
        </p:nvSpPr>
        <p:spPr>
          <a:xfrm>
            <a:off x="316855" y="6597253"/>
            <a:ext cx="3916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4" name="SK-28-text-33"/>
          <p:cNvSpPr/>
          <p:nvPr/>
        </p:nvSpPr>
        <p:spPr>
          <a:xfrm>
            <a:off x="3777853" y="6590407"/>
            <a:ext cx="455056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— Alcohol Misuse in Primary Care</a:t>
            </a:r>
            <a:endParaRPr lang="en-US" sz="1200" dirty="0"/>
          </a:p>
        </p:txBody>
      </p:sp>
      <p:sp>
        <p:nvSpPr>
          <p:cNvPr id="35" name="SK-28-text-34"/>
          <p:cNvSpPr/>
          <p:nvPr/>
        </p:nvSpPr>
        <p:spPr>
          <a:xfrm>
            <a:off x="11152584" y="6590407"/>
            <a:ext cx="6247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28 / 30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5265"/>
            <a:ext cx="12192000" cy="452586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067" y="1666429"/>
            <a:ext cx="19050" cy="3970734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5712023"/>
            <a:ext cx="11423898" cy="522536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762421"/>
            <a:ext cx="2438400" cy="452587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7294" y="1759743"/>
            <a:ext cx="2974777" cy="44842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875" y="2338536"/>
            <a:ext cx="2438400" cy="418356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7294" y="2331690"/>
            <a:ext cx="2974777" cy="418356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875" y="2865983"/>
            <a:ext cx="2438400" cy="384572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7294" y="2887115"/>
            <a:ext cx="2974777" cy="363439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875" y="3374082"/>
            <a:ext cx="2438400" cy="377130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7294" y="3374082"/>
            <a:ext cx="2974777" cy="363438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875" y="3928914"/>
            <a:ext cx="2438400" cy="337245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77294" y="3928914"/>
            <a:ext cx="2974777" cy="337245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875" y="4477494"/>
            <a:ext cx="2438400" cy="344091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77294" y="4477494"/>
            <a:ext cx="2974777" cy="344091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7875" y="5081736"/>
            <a:ext cx="2438400" cy="349746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77294" y="4978152"/>
            <a:ext cx="2974777" cy="549920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03169" y="1735038"/>
            <a:ext cx="2243286" cy="479971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07475" y="1713756"/>
            <a:ext cx="3194298" cy="549920"/>
          </a:xfrm>
          <a:prstGeom prst="rect">
            <a:avLst/>
          </a:prstGeom>
        </p:spPr>
      </p:pic>
      <p:pic>
        <p:nvPicPr>
          <p:cNvPr id="23" name="SK-29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3169" y="2481858"/>
            <a:ext cx="2243286" cy="337245"/>
          </a:xfrm>
          <a:prstGeom prst="rect">
            <a:avLst/>
          </a:prstGeom>
        </p:spPr>
      </p:pic>
      <p:pic>
        <p:nvPicPr>
          <p:cNvPr id="24" name="SK-29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07475" y="2392710"/>
            <a:ext cx="3194298" cy="543074"/>
          </a:xfrm>
          <a:prstGeom prst="rect">
            <a:avLst/>
          </a:prstGeom>
        </p:spPr>
      </p:pic>
      <p:pic>
        <p:nvPicPr>
          <p:cNvPr id="25" name="SK-29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303169" y="3133427"/>
            <a:ext cx="2243286" cy="323552"/>
          </a:xfrm>
          <a:prstGeom prst="rect">
            <a:avLst/>
          </a:prstGeom>
        </p:spPr>
      </p:pic>
      <p:pic>
        <p:nvPicPr>
          <p:cNvPr id="26" name="SK-29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07475" y="3133427"/>
            <a:ext cx="3194298" cy="337245"/>
          </a:xfrm>
          <a:prstGeom prst="rect">
            <a:avLst/>
          </a:prstGeom>
        </p:spPr>
      </p:pic>
      <p:pic>
        <p:nvPicPr>
          <p:cNvPr id="27" name="SK-29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303169" y="3374082"/>
            <a:ext cx="2243286" cy="77486"/>
          </a:xfrm>
          <a:prstGeom prst="rect">
            <a:avLst/>
          </a:prstGeom>
        </p:spPr>
      </p:pic>
      <p:pic>
        <p:nvPicPr>
          <p:cNvPr id="28" name="SK-29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07475" y="3038624"/>
            <a:ext cx="3194298" cy="1209080"/>
          </a:xfrm>
          <a:prstGeom prst="rect">
            <a:avLst/>
          </a:prstGeom>
        </p:spPr>
      </p:pic>
      <p:pic>
        <p:nvPicPr>
          <p:cNvPr id="29" name="SK-29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303169" y="3943350"/>
            <a:ext cx="2243286" cy="393608"/>
          </a:xfrm>
          <a:prstGeom prst="rect">
            <a:avLst/>
          </a:prstGeom>
        </p:spPr>
      </p:pic>
      <p:pic>
        <p:nvPicPr>
          <p:cNvPr id="30" name="SK-29-img-2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607475" y="3964313"/>
            <a:ext cx="3194298" cy="382957"/>
          </a:xfrm>
          <a:prstGeom prst="rect">
            <a:avLst/>
          </a:prstGeom>
        </p:spPr>
      </p:pic>
      <p:pic>
        <p:nvPicPr>
          <p:cNvPr id="31" name="SK-29-img-30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289775" y="4601776"/>
            <a:ext cx="2243286" cy="323552"/>
          </a:xfrm>
          <a:prstGeom prst="rect">
            <a:avLst/>
          </a:prstGeom>
        </p:spPr>
      </p:pic>
      <p:pic>
        <p:nvPicPr>
          <p:cNvPr id="32" name="SK-29-img-31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615095" y="4579143"/>
            <a:ext cx="3194298" cy="337245"/>
          </a:xfrm>
          <a:prstGeom prst="rect">
            <a:avLst/>
          </a:prstGeom>
        </p:spPr>
      </p:pic>
      <p:pic>
        <p:nvPicPr>
          <p:cNvPr id="33" name="SK-29-img-32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303169" y="5081736"/>
            <a:ext cx="2243286" cy="356592"/>
          </a:xfrm>
          <a:prstGeom prst="rect">
            <a:avLst/>
          </a:prstGeom>
        </p:spPr>
      </p:pic>
      <p:pic>
        <p:nvPicPr>
          <p:cNvPr id="34" name="SK-29-img-33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607475" y="4978152"/>
            <a:ext cx="3194298" cy="536228"/>
          </a:xfrm>
          <a:prstGeom prst="rect">
            <a:avLst/>
          </a:prstGeom>
        </p:spPr>
      </p:pic>
      <p:pic>
        <p:nvPicPr>
          <p:cNvPr id="35" name="SK-29-img-34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41090" y="5788075"/>
            <a:ext cx="341263" cy="370284"/>
          </a:xfrm>
          <a:prstGeom prst="rect">
            <a:avLst/>
          </a:prstGeom>
        </p:spPr>
      </p:pic>
      <p:sp>
        <p:nvSpPr>
          <p:cNvPr id="36" name="SK-29-text-35"/>
          <p:cNvSpPr/>
          <p:nvPr/>
        </p:nvSpPr>
        <p:spPr>
          <a:xfrm>
            <a:off x="365671" y="130225"/>
            <a:ext cx="56407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— QUICK RECALL</a:t>
            </a:r>
            <a:endParaRPr lang="en-US" sz="1350" dirty="0"/>
          </a:p>
        </p:txBody>
      </p:sp>
      <p:sp>
        <p:nvSpPr>
          <p:cNvPr id="37" name="SK-29-text-36"/>
          <p:cNvSpPr/>
          <p:nvPr/>
        </p:nvSpPr>
        <p:spPr>
          <a:xfrm>
            <a:off x="365671" y="575965"/>
            <a:ext cx="7379970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recall</a:t>
            </a:r>
            <a:endParaRPr lang="en-US" sz="3900" dirty="0"/>
          </a:p>
        </p:txBody>
      </p:sp>
      <p:sp>
        <p:nvSpPr>
          <p:cNvPr id="38" name="SK-29-text-37"/>
          <p:cNvSpPr/>
          <p:nvPr/>
        </p:nvSpPr>
        <p:spPr>
          <a:xfrm>
            <a:off x="365671" y="1200150"/>
            <a:ext cx="812006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Core facts — know these cold</a:t>
            </a:r>
            <a:endParaRPr lang="en-US" sz="1875" dirty="0"/>
          </a:p>
        </p:txBody>
      </p:sp>
      <p:sp>
        <p:nvSpPr>
          <p:cNvPr id="39" name="SK-29-text-38"/>
          <p:cNvSpPr/>
          <p:nvPr/>
        </p:nvSpPr>
        <p:spPr>
          <a:xfrm>
            <a:off x="511969" y="1851571"/>
            <a:ext cx="58464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detox — first line</a:t>
            </a:r>
            <a:endParaRPr lang="en-US" sz="1350" dirty="0"/>
          </a:p>
        </p:txBody>
      </p:sp>
      <p:sp>
        <p:nvSpPr>
          <p:cNvPr id="40" name="SK-29-text-39"/>
          <p:cNvSpPr/>
          <p:nvPr/>
        </p:nvSpPr>
        <p:spPr>
          <a:xfrm>
            <a:off x="511969" y="2400300"/>
            <a:ext cx="2760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Starting dose</a:t>
            </a:r>
            <a:endParaRPr lang="en-US" sz="1350" dirty="0"/>
          </a:p>
        </p:txBody>
      </p:sp>
      <p:sp>
        <p:nvSpPr>
          <p:cNvPr id="41" name="SK-29-text-40"/>
          <p:cNvSpPr/>
          <p:nvPr/>
        </p:nvSpPr>
        <p:spPr>
          <a:xfrm>
            <a:off x="511969" y="2935188"/>
            <a:ext cx="29660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Taper duration</a:t>
            </a:r>
            <a:endParaRPr lang="en-US" sz="1350" dirty="0"/>
          </a:p>
        </p:txBody>
      </p:sp>
      <p:sp>
        <p:nvSpPr>
          <p:cNvPr id="42" name="SK-29-text-41"/>
          <p:cNvSpPr/>
          <p:nvPr/>
        </p:nvSpPr>
        <p:spPr>
          <a:xfrm>
            <a:off x="511969" y="3470077"/>
            <a:ext cx="39947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co-prescribe</a:t>
            </a:r>
            <a:endParaRPr lang="en-US" sz="1350" dirty="0"/>
          </a:p>
        </p:txBody>
      </p:sp>
      <p:sp>
        <p:nvSpPr>
          <p:cNvPr id="43" name="SK-29-text-42"/>
          <p:cNvSpPr/>
          <p:nvPr/>
        </p:nvSpPr>
        <p:spPr>
          <a:xfrm>
            <a:off x="511969" y="4004965"/>
            <a:ext cx="56407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— when to start</a:t>
            </a:r>
            <a:endParaRPr lang="en-US" sz="1350" dirty="0"/>
          </a:p>
        </p:txBody>
      </p:sp>
      <p:sp>
        <p:nvSpPr>
          <p:cNvPr id="44" name="SK-29-text-43"/>
          <p:cNvSpPr/>
          <p:nvPr/>
        </p:nvSpPr>
        <p:spPr>
          <a:xfrm>
            <a:off x="511969" y="4553694"/>
            <a:ext cx="55035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Acamprosate dose (≥60 kg)</a:t>
            </a:r>
            <a:endParaRPr lang="en-US" sz="1350" dirty="0"/>
          </a:p>
        </p:txBody>
      </p:sp>
      <p:sp>
        <p:nvSpPr>
          <p:cNvPr id="45" name="SK-29-text-44"/>
          <p:cNvSpPr/>
          <p:nvPr/>
        </p:nvSpPr>
        <p:spPr>
          <a:xfrm>
            <a:off x="511969" y="5164038"/>
            <a:ext cx="50234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Naltrexone — key caution</a:t>
            </a:r>
            <a:endParaRPr lang="en-US" sz="1350" dirty="0"/>
          </a:p>
        </p:txBody>
      </p:sp>
      <p:sp>
        <p:nvSpPr>
          <p:cNvPr id="46" name="SK-29-text-45"/>
          <p:cNvSpPr/>
          <p:nvPr/>
        </p:nvSpPr>
        <p:spPr>
          <a:xfrm>
            <a:off x="2950369" y="1844725"/>
            <a:ext cx="33775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Chlordiazepoxide</a:t>
            </a:r>
            <a:endParaRPr lang="en-US" sz="1350" dirty="0"/>
          </a:p>
        </p:txBody>
      </p:sp>
      <p:sp>
        <p:nvSpPr>
          <p:cNvPr id="47" name="SK-29-text-46"/>
          <p:cNvSpPr/>
          <p:nvPr/>
        </p:nvSpPr>
        <p:spPr>
          <a:xfrm>
            <a:off x="2950369" y="2436295"/>
            <a:ext cx="70808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120 mg/day (30 mg QDS) — day 1</a:t>
            </a:r>
            <a:endParaRPr lang="en-US" sz="1350" dirty="0"/>
          </a:p>
        </p:txBody>
      </p:sp>
      <p:sp>
        <p:nvSpPr>
          <p:cNvPr id="48" name="SK-29-text-47"/>
          <p:cNvSpPr/>
          <p:nvPr/>
        </p:nvSpPr>
        <p:spPr>
          <a:xfrm>
            <a:off x="2950368" y="2978774"/>
            <a:ext cx="59836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days — never stop abruptly</a:t>
            </a:r>
            <a:endParaRPr lang="en-US" sz="1350" dirty="0"/>
          </a:p>
        </p:txBody>
      </p:sp>
      <p:sp>
        <p:nvSpPr>
          <p:cNvPr id="49" name="SK-29-text-48"/>
          <p:cNvSpPr/>
          <p:nvPr/>
        </p:nvSpPr>
        <p:spPr>
          <a:xfrm>
            <a:off x="2950369" y="3463230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thiamine 100 mg TDS</a:t>
            </a:r>
            <a:endParaRPr lang="en-US" sz="1350" dirty="0"/>
          </a:p>
        </p:txBody>
      </p:sp>
      <p:sp>
        <p:nvSpPr>
          <p:cNvPr id="50" name="SK-29-text-49"/>
          <p:cNvSpPr/>
          <p:nvPr/>
        </p:nvSpPr>
        <p:spPr>
          <a:xfrm>
            <a:off x="2950369" y="4004965"/>
            <a:ext cx="72866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successful detox — not during</a:t>
            </a:r>
            <a:endParaRPr lang="en-US" sz="1350" dirty="0"/>
          </a:p>
        </p:txBody>
      </p:sp>
      <p:sp>
        <p:nvSpPr>
          <p:cNvPr id="51" name="SK-29-text-50"/>
          <p:cNvSpPr/>
          <p:nvPr/>
        </p:nvSpPr>
        <p:spPr>
          <a:xfrm>
            <a:off x="2950369" y="4553694"/>
            <a:ext cx="59836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666 mg TDS (6 tablets/day)</a:t>
            </a:r>
            <a:endParaRPr lang="en-US" sz="1350" dirty="0"/>
          </a:p>
        </p:txBody>
      </p:sp>
      <p:sp>
        <p:nvSpPr>
          <p:cNvPr id="52" name="SK-29-text-51"/>
          <p:cNvSpPr/>
          <p:nvPr/>
        </p:nvSpPr>
        <p:spPr>
          <a:xfrm>
            <a:off x="2950369" y="5054203"/>
            <a:ext cx="1889671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use with opioids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precipitates withdrawal</a:t>
            </a:r>
            <a:endParaRPr lang="en-US" sz="1275" dirty="0"/>
          </a:p>
        </p:txBody>
      </p:sp>
      <p:sp>
        <p:nvSpPr>
          <p:cNvPr id="53" name="SK-29-text-52"/>
          <p:cNvSpPr/>
          <p:nvPr/>
        </p:nvSpPr>
        <p:spPr>
          <a:xfrm>
            <a:off x="6376392" y="1885950"/>
            <a:ext cx="481774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Nalmefene — how to take</a:t>
            </a:r>
            <a:endParaRPr lang="en-US" sz="1350" dirty="0"/>
          </a:p>
        </p:txBody>
      </p:sp>
      <p:sp>
        <p:nvSpPr>
          <p:cNvPr id="54" name="SK-29-text-53"/>
          <p:cNvSpPr/>
          <p:nvPr/>
        </p:nvSpPr>
        <p:spPr>
          <a:xfrm>
            <a:off x="6376392" y="2557909"/>
            <a:ext cx="50234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Disulfiram — supervision</a:t>
            </a:r>
            <a:endParaRPr lang="en-US" sz="1350" dirty="0"/>
          </a:p>
        </p:txBody>
      </p:sp>
      <p:sp>
        <p:nvSpPr>
          <p:cNvPr id="55" name="SK-29-text-54"/>
          <p:cNvSpPr/>
          <p:nvPr/>
        </p:nvSpPr>
        <p:spPr>
          <a:xfrm>
            <a:off x="6376392" y="3209479"/>
            <a:ext cx="33775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triad</a:t>
            </a:r>
            <a:endParaRPr lang="en-US" sz="1350" dirty="0"/>
          </a:p>
        </p:txBody>
      </p:sp>
      <p:sp>
        <p:nvSpPr>
          <p:cNvPr id="56" name="SK-29-text-55"/>
          <p:cNvSpPr/>
          <p:nvPr/>
        </p:nvSpPr>
        <p:spPr>
          <a:xfrm>
            <a:off x="6391811" y="3998479"/>
            <a:ext cx="48177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Wernicke's — give FIRST</a:t>
            </a:r>
            <a:endParaRPr lang="en-US" sz="1350" dirty="0"/>
          </a:p>
        </p:txBody>
      </p:sp>
      <p:sp>
        <p:nvSpPr>
          <p:cNvPr id="57" name="SK-29-text-56"/>
          <p:cNvSpPr/>
          <p:nvPr/>
        </p:nvSpPr>
        <p:spPr>
          <a:xfrm>
            <a:off x="6376392" y="4668196"/>
            <a:ext cx="324040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SADQ &gt;30 means</a:t>
            </a:r>
            <a:endParaRPr lang="en-US" sz="1350" dirty="0"/>
          </a:p>
        </p:txBody>
      </p:sp>
      <p:sp>
        <p:nvSpPr>
          <p:cNvPr id="58" name="SK-29-text-57"/>
          <p:cNvSpPr/>
          <p:nvPr/>
        </p:nvSpPr>
        <p:spPr>
          <a:xfrm>
            <a:off x="6376392" y="5170884"/>
            <a:ext cx="461200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Antidepressants — rule</a:t>
            </a:r>
            <a:endParaRPr lang="en-US" sz="1350" dirty="0"/>
          </a:p>
        </p:txBody>
      </p:sp>
      <p:sp>
        <p:nvSpPr>
          <p:cNvPr id="59" name="SK-29-text-58"/>
          <p:cNvSpPr/>
          <p:nvPr/>
        </p:nvSpPr>
        <p:spPr>
          <a:xfrm>
            <a:off x="8680698" y="1789807"/>
            <a:ext cx="195069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 — 1–2 hours BEFORE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anticipated drinking</a:t>
            </a:r>
            <a:endParaRPr lang="en-US" sz="1275" dirty="0"/>
          </a:p>
        </p:txBody>
      </p:sp>
      <p:sp>
        <p:nvSpPr>
          <p:cNvPr id="60" name="SK-29-text-59"/>
          <p:cNvSpPr/>
          <p:nvPr/>
        </p:nvSpPr>
        <p:spPr>
          <a:xfrm>
            <a:off x="8680698" y="2468761"/>
            <a:ext cx="290155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Supervised use only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unsupervised = no better than placebo</a:t>
            </a:r>
            <a:endParaRPr lang="en-US" sz="1275" dirty="0"/>
          </a:p>
        </p:txBody>
      </p:sp>
      <p:sp>
        <p:nvSpPr>
          <p:cNvPr id="61" name="SK-29-text-60"/>
          <p:cNvSpPr/>
          <p:nvPr/>
        </p:nvSpPr>
        <p:spPr>
          <a:xfrm>
            <a:off x="8680698" y="3209479"/>
            <a:ext cx="35113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Ataxia + ophthalmoplegia + confusion</a:t>
            </a:r>
            <a:endParaRPr lang="en-US" sz="1350" dirty="0"/>
          </a:p>
        </p:txBody>
      </p:sp>
      <p:sp>
        <p:nvSpPr>
          <p:cNvPr id="62" name="SK-29-text-61"/>
          <p:cNvSpPr/>
          <p:nvPr/>
        </p:nvSpPr>
        <p:spPr>
          <a:xfrm>
            <a:off x="8652175" y="4052591"/>
            <a:ext cx="35113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 Pabrinex — BEFORE glucose</a:t>
            </a:r>
            <a:endParaRPr lang="en-US" sz="1350" dirty="0"/>
          </a:p>
        </p:txBody>
      </p:sp>
      <p:sp>
        <p:nvSpPr>
          <p:cNvPr id="63" name="SK-29-text-62"/>
          <p:cNvSpPr/>
          <p:nvPr/>
        </p:nvSpPr>
        <p:spPr>
          <a:xfrm>
            <a:off x="8680698" y="4650433"/>
            <a:ext cx="351130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detox required</a:t>
            </a:r>
            <a:endParaRPr lang="en-US" sz="1350" dirty="0"/>
          </a:p>
        </p:txBody>
      </p:sp>
      <p:sp>
        <p:nvSpPr>
          <p:cNvPr id="64" name="SK-29-text-63"/>
          <p:cNvSpPr/>
          <p:nvPr/>
        </p:nvSpPr>
        <p:spPr>
          <a:xfrm>
            <a:off x="8680698" y="5054203"/>
            <a:ext cx="271879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 alcohol first — reassess mood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4 weeks abstinence</a:t>
            </a:r>
            <a:endParaRPr lang="en-US" sz="1275" dirty="0"/>
          </a:p>
        </p:txBody>
      </p:sp>
      <p:sp>
        <p:nvSpPr>
          <p:cNvPr id="65" name="SK-29-text-64"/>
          <p:cNvSpPr/>
          <p:nvPr/>
        </p:nvSpPr>
        <p:spPr>
          <a:xfrm>
            <a:off x="1676698" y="5863530"/>
            <a:ext cx="9228534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💡 If you know all 13 of these, you are AKT-ready on alcohol pharmacology.</a:t>
            </a:r>
            <a:endParaRPr lang="en-US" sz="2100" dirty="0"/>
          </a:p>
        </p:txBody>
      </p:sp>
      <p:sp>
        <p:nvSpPr>
          <p:cNvPr id="66" name="SK-29-text-65"/>
          <p:cNvSpPr/>
          <p:nvPr/>
        </p:nvSpPr>
        <p:spPr>
          <a:xfrm>
            <a:off x="377875" y="6542484"/>
            <a:ext cx="416147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67" name="SK-29-text-66"/>
          <p:cNvSpPr/>
          <p:nvPr/>
        </p:nvSpPr>
        <p:spPr>
          <a:xfrm>
            <a:off x="11228784" y="6542484"/>
            <a:ext cx="96321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 / 30</a:t>
            </a:r>
            <a:endParaRPr lang="en-US" sz="127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0" y="504825"/>
            <a:ext cx="11704290" cy="1905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180" y="2278261"/>
            <a:ext cx="6827490" cy="38100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392" y="4539853"/>
            <a:ext cx="8583067" cy="1440061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8455" y="740569"/>
            <a:ext cx="1133773" cy="987475"/>
          </a:xfrm>
          <a:prstGeom prst="rect">
            <a:avLst/>
          </a:prstGeom>
        </p:spPr>
      </p:pic>
      <p:sp>
        <p:nvSpPr>
          <p:cNvPr id="8" name="SK-30-text-7"/>
          <p:cNvSpPr/>
          <p:nvPr/>
        </p:nvSpPr>
        <p:spPr>
          <a:xfrm>
            <a:off x="3656261" y="198834"/>
            <a:ext cx="468406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9" name="SK-30-text-8"/>
          <p:cNvSpPr/>
          <p:nvPr/>
        </p:nvSpPr>
        <p:spPr>
          <a:xfrm>
            <a:off x="2268736" y="575965"/>
            <a:ext cx="755674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misuse in primary care — detoxification, medications and relapse prevention</a:t>
            </a:r>
            <a:endParaRPr lang="en-US" sz="1500" dirty="0"/>
          </a:p>
        </p:txBody>
      </p:sp>
      <p:sp>
        <p:nvSpPr>
          <p:cNvPr id="10" name="SK-30-text-9"/>
          <p:cNvSpPr/>
          <p:nvPr/>
        </p:nvSpPr>
        <p:spPr>
          <a:xfrm>
            <a:off x="4042470" y="1831032"/>
            <a:ext cx="403354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Important disclaimer</a:t>
            </a:r>
            <a:endParaRPr lang="en-US" sz="2850" dirty="0"/>
          </a:p>
        </p:txBody>
      </p:sp>
      <p:sp>
        <p:nvSpPr>
          <p:cNvPr id="11" name="SK-30-text-10"/>
          <p:cNvSpPr/>
          <p:nvPr/>
        </p:nvSpPr>
        <p:spPr>
          <a:xfrm>
            <a:off x="2645569" y="2441377"/>
            <a:ext cx="6851898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verify all drug doses, clinical thresholds, and guideline recommendations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against the latest BNF and current NICE guidance before applying to patient care.</a:t>
            </a:r>
            <a:endParaRPr lang="en-US" sz="1350" dirty="0"/>
          </a:p>
        </p:txBody>
      </p:sp>
      <p:sp>
        <p:nvSpPr>
          <p:cNvPr id="12" name="SK-30-text-11"/>
          <p:cNvSpPr/>
          <p:nvPr/>
        </p:nvSpPr>
        <p:spPr>
          <a:xfrm>
            <a:off x="2694384" y="2996803"/>
            <a:ext cx="6729859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teaching deck was created for educational purposes only. It is intended for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trainees (ST1–ST3) and IMGs preparing for AKT and SCA assessments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the Bradford VTS programme.</a:t>
            </a:r>
            <a:endParaRPr lang="en-US" sz="1350" dirty="0"/>
          </a:p>
        </p:txBody>
      </p:sp>
      <p:sp>
        <p:nvSpPr>
          <p:cNvPr id="13" name="SK-30-text-12"/>
          <p:cNvSpPr/>
          <p:nvPr/>
        </p:nvSpPr>
        <p:spPr>
          <a:xfrm>
            <a:off x="2535882" y="3778746"/>
            <a:ext cx="7059067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guidelines and drug doses change. What is correct today may be superseded.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authors accept no responsibility for clinical decisions made on the basis of this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material alone.</a:t>
            </a:r>
            <a:endParaRPr lang="en-US" sz="1350" dirty="0"/>
          </a:p>
        </p:txBody>
      </p:sp>
      <p:sp>
        <p:nvSpPr>
          <p:cNvPr id="14" name="SK-30-text-13"/>
          <p:cNvSpPr/>
          <p:nvPr/>
        </p:nvSpPr>
        <p:spPr>
          <a:xfrm>
            <a:off x="1950690" y="4629150"/>
            <a:ext cx="5379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References used in this deck:</a:t>
            </a:r>
            <a:endParaRPr lang="en-US" sz="1200" dirty="0"/>
          </a:p>
        </p:txBody>
      </p:sp>
      <p:sp>
        <p:nvSpPr>
          <p:cNvPr id="15" name="SK-30-text-14"/>
          <p:cNvSpPr/>
          <p:nvPr/>
        </p:nvSpPr>
        <p:spPr>
          <a:xfrm>
            <a:off x="1950690" y="4848523"/>
            <a:ext cx="814417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NICE CG100 — Alcohol-use disorders: diagnosis and clinical management of alcohol-related physical complications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(2010, updated 2017)</a:t>
            </a:r>
            <a:endParaRPr lang="en-US" sz="1125" dirty="0"/>
          </a:p>
        </p:txBody>
      </p:sp>
      <p:sp>
        <p:nvSpPr>
          <p:cNvPr id="16" name="SK-30-text-15"/>
          <p:cNvSpPr/>
          <p:nvPr/>
        </p:nvSpPr>
        <p:spPr>
          <a:xfrm>
            <a:off x="1950690" y="5198269"/>
            <a:ext cx="722977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NICE CG115 — Alcohol-use disorders: diagnosis, assessment and management of harmful drinking and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alcohol dependence (2011, updated 2014)</a:t>
            </a:r>
            <a:endParaRPr lang="en-US" sz="1125" dirty="0"/>
          </a:p>
        </p:txBody>
      </p:sp>
      <p:sp>
        <p:nvSpPr>
          <p:cNvPr id="17" name="SK-30-text-16"/>
          <p:cNvSpPr/>
          <p:nvPr/>
        </p:nvSpPr>
        <p:spPr>
          <a:xfrm>
            <a:off x="1950690" y="5561707"/>
            <a:ext cx="94030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BNF — Current edition (verify at bnf.nice.org.uk)</a:t>
            </a:r>
            <a:endParaRPr lang="en-US" sz="1200" dirty="0"/>
          </a:p>
        </p:txBody>
      </p:sp>
      <p:sp>
        <p:nvSpPr>
          <p:cNvPr id="18" name="SK-30-text-17"/>
          <p:cNvSpPr/>
          <p:nvPr/>
        </p:nvSpPr>
        <p:spPr>
          <a:xfrm>
            <a:off x="1950690" y="5733157"/>
            <a:ext cx="1024131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UK Draft Clinical Guidelines for Alcohol Treatment, November 2025</a:t>
            </a:r>
            <a:endParaRPr lang="en-US" sz="1200" dirty="0"/>
          </a:p>
        </p:txBody>
      </p:sp>
      <p:sp>
        <p:nvSpPr>
          <p:cNvPr id="19" name="SK-30-text-18"/>
          <p:cNvSpPr/>
          <p:nvPr/>
        </p:nvSpPr>
        <p:spPr>
          <a:xfrm>
            <a:off x="3341638" y="6110436"/>
            <a:ext cx="544740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May 2026 · Updated to current NICE and BNF standards</a:t>
            </a:r>
            <a:endParaRPr lang="en-US" sz="1500" dirty="0"/>
          </a:p>
        </p:txBody>
      </p:sp>
      <p:sp>
        <p:nvSpPr>
          <p:cNvPr id="20" name="SK-30-text-19"/>
          <p:cNvSpPr/>
          <p:nvPr/>
        </p:nvSpPr>
        <p:spPr>
          <a:xfrm>
            <a:off x="4617095" y="6357342"/>
            <a:ext cx="289664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650" dirty="0"/>
          </a:p>
        </p:txBody>
      </p:sp>
      <p:sp>
        <p:nvSpPr>
          <p:cNvPr id="21" name="SK-30-text-20"/>
          <p:cNvSpPr/>
          <p:nvPr/>
        </p:nvSpPr>
        <p:spPr>
          <a:xfrm>
            <a:off x="268188" y="6617940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22" name="SK-30-text-21"/>
          <p:cNvSpPr/>
          <p:nvPr/>
        </p:nvSpPr>
        <p:spPr>
          <a:xfrm>
            <a:off x="11147822" y="6617940"/>
            <a:ext cx="60513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 / 30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5930</Words>
  <Application>Microsoft Office PowerPoint</Application>
  <PresentationFormat>Widescreen</PresentationFormat>
  <Paragraphs>995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Montserrat</vt:lpstr>
      <vt:lpstr>Arial</vt:lpstr>
      <vt:lpstr>Roboto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2026-06-26T12:35:59Z</dcterms:created>
  <dcterms:modified xsi:type="dcterms:W3CDTF">2026-06-26T12:59:58Z</dcterms:modified>
</cp:coreProperties>
</file>