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12192000" cy="6858000"/>
  <p:notesSz cx="6858000" cy="12192000"/>
  <p:embeddedFontLst>
    <p:embeddedFont>
      <p:font typeface="Baguet Script" panose="00000500000000000000" pitchFamily="2" charset="0"/>
      <p:regular r:id="rId41"/>
    </p:embeddedFont>
    <p:embeddedFont>
      <p:font typeface="Inter" panose="020B0604020202020204" charset="0"/>
      <p:regular r:id="rId42"/>
      <p:bold r:id="rId43"/>
    </p:embeddedFont>
    <p:embeddedFont>
      <p:font typeface="Montserrat" panose="00000500000000000000" pitchFamily="2" charset="0"/>
      <p:regular r:id="rId44"/>
      <p:bold r:id="rId45"/>
      <p:italic r:id="rId46"/>
      <p:boldItalic r:id="rId47"/>
    </p:embeddedFont>
    <p:embeddedFont>
      <p:font typeface="Open Sans" panose="020B0606030504020204" pitchFamily="34" charset="0"/>
      <p:regular r:id="rId48"/>
      <p:bold r:id="rId49"/>
      <p:italic r:id="rId50"/>
      <p:boldItalic r:id="rId51"/>
    </p:embeddedFont>
    <p:embeddedFont>
      <p:font typeface="Roboto" panose="02000000000000000000" pitchFamily="2" charset="0"/>
      <p:regular r:id="rId52"/>
      <p:bold r:id="rId53"/>
      <p:italic r:id="rId54"/>
      <p:boldItalic r:id="rId5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font" Target="fonts/font1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3" Type="http://schemas.openxmlformats.org/officeDocument/2006/relationships/font" Target="fonts/font13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1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54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9.fntdata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7778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openxmlformats.org/officeDocument/2006/relationships/image" Target="../media/image1.png"/><Relationship Id="rId21" Type="http://schemas.openxmlformats.org/officeDocument/2006/relationships/image" Target="../media/image38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23" Type="http://schemas.openxmlformats.org/officeDocument/2006/relationships/image" Target="../media/image40.png"/><Relationship Id="rId10" Type="http://schemas.openxmlformats.org/officeDocument/2006/relationships/image" Target="../media/image27.png"/><Relationship Id="rId19" Type="http://schemas.openxmlformats.org/officeDocument/2006/relationships/image" Target="../media/image36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Relationship Id="rId22" Type="http://schemas.openxmlformats.org/officeDocument/2006/relationships/image" Target="../media/image3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3" Type="http://schemas.openxmlformats.org/officeDocument/2006/relationships/image" Target="../media/image1.png"/><Relationship Id="rId21" Type="http://schemas.openxmlformats.org/officeDocument/2006/relationships/image" Target="../media/image58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3.png"/><Relationship Id="rId20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10" Type="http://schemas.openxmlformats.org/officeDocument/2006/relationships/image" Target="../media/image47.png"/><Relationship Id="rId19" Type="http://schemas.openxmlformats.org/officeDocument/2006/relationships/image" Target="../media/image56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png"/><Relationship Id="rId3" Type="http://schemas.openxmlformats.org/officeDocument/2006/relationships/image" Target="../media/image1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5" Type="http://schemas.openxmlformats.org/officeDocument/2006/relationships/image" Target="../media/image7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Relationship Id="rId14" Type="http://schemas.openxmlformats.org/officeDocument/2006/relationships/image" Target="../media/image6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18" Type="http://schemas.openxmlformats.org/officeDocument/2006/relationships/image" Target="../media/image85.png"/><Relationship Id="rId3" Type="http://schemas.openxmlformats.org/officeDocument/2006/relationships/image" Target="../media/image1.png"/><Relationship Id="rId21" Type="http://schemas.openxmlformats.org/officeDocument/2006/relationships/image" Target="../media/image88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17" Type="http://schemas.openxmlformats.org/officeDocument/2006/relationships/image" Target="../media/image84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83.png"/><Relationship Id="rId20" Type="http://schemas.openxmlformats.org/officeDocument/2006/relationships/image" Target="../media/image8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24" Type="http://schemas.openxmlformats.org/officeDocument/2006/relationships/image" Target="../media/image91.png"/><Relationship Id="rId5" Type="http://schemas.openxmlformats.org/officeDocument/2006/relationships/image" Target="../media/image72.png"/><Relationship Id="rId15" Type="http://schemas.openxmlformats.org/officeDocument/2006/relationships/image" Target="../media/image82.png"/><Relationship Id="rId23" Type="http://schemas.openxmlformats.org/officeDocument/2006/relationships/image" Target="../media/image90.png"/><Relationship Id="rId10" Type="http://schemas.openxmlformats.org/officeDocument/2006/relationships/image" Target="../media/image77.png"/><Relationship Id="rId19" Type="http://schemas.openxmlformats.org/officeDocument/2006/relationships/image" Target="../media/image86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81.png"/><Relationship Id="rId22" Type="http://schemas.openxmlformats.org/officeDocument/2006/relationships/image" Target="../media/image89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1.png"/><Relationship Id="rId18" Type="http://schemas.openxmlformats.org/officeDocument/2006/relationships/image" Target="../media/image106.png"/><Relationship Id="rId26" Type="http://schemas.openxmlformats.org/officeDocument/2006/relationships/image" Target="../media/image114.png"/><Relationship Id="rId39" Type="http://schemas.openxmlformats.org/officeDocument/2006/relationships/image" Target="../media/image127.png"/><Relationship Id="rId21" Type="http://schemas.openxmlformats.org/officeDocument/2006/relationships/image" Target="../media/image109.png"/><Relationship Id="rId34" Type="http://schemas.openxmlformats.org/officeDocument/2006/relationships/image" Target="../media/image122.png"/><Relationship Id="rId42" Type="http://schemas.openxmlformats.org/officeDocument/2006/relationships/image" Target="../media/image130.png"/><Relationship Id="rId47" Type="http://schemas.openxmlformats.org/officeDocument/2006/relationships/image" Target="../media/image135.png"/><Relationship Id="rId50" Type="http://schemas.openxmlformats.org/officeDocument/2006/relationships/image" Target="../media/image138.png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04.png"/><Relationship Id="rId29" Type="http://schemas.openxmlformats.org/officeDocument/2006/relationships/image" Target="../media/image117.png"/><Relationship Id="rId11" Type="http://schemas.openxmlformats.org/officeDocument/2006/relationships/image" Target="../media/image99.png"/><Relationship Id="rId24" Type="http://schemas.openxmlformats.org/officeDocument/2006/relationships/image" Target="../media/image112.png"/><Relationship Id="rId32" Type="http://schemas.openxmlformats.org/officeDocument/2006/relationships/image" Target="../media/image120.png"/><Relationship Id="rId37" Type="http://schemas.openxmlformats.org/officeDocument/2006/relationships/image" Target="../media/image125.png"/><Relationship Id="rId40" Type="http://schemas.openxmlformats.org/officeDocument/2006/relationships/image" Target="../media/image128.png"/><Relationship Id="rId45" Type="http://schemas.openxmlformats.org/officeDocument/2006/relationships/image" Target="../media/image133.png"/><Relationship Id="rId53" Type="http://schemas.openxmlformats.org/officeDocument/2006/relationships/image" Target="../media/image141.png"/><Relationship Id="rId5" Type="http://schemas.openxmlformats.org/officeDocument/2006/relationships/image" Target="../media/image93.png"/><Relationship Id="rId10" Type="http://schemas.openxmlformats.org/officeDocument/2006/relationships/image" Target="../media/image98.png"/><Relationship Id="rId19" Type="http://schemas.openxmlformats.org/officeDocument/2006/relationships/image" Target="../media/image107.png"/><Relationship Id="rId31" Type="http://schemas.openxmlformats.org/officeDocument/2006/relationships/image" Target="../media/image119.png"/><Relationship Id="rId44" Type="http://schemas.openxmlformats.org/officeDocument/2006/relationships/image" Target="../media/image132.png"/><Relationship Id="rId52" Type="http://schemas.openxmlformats.org/officeDocument/2006/relationships/image" Target="../media/image140.png"/><Relationship Id="rId4" Type="http://schemas.openxmlformats.org/officeDocument/2006/relationships/image" Target="../media/image92.png"/><Relationship Id="rId9" Type="http://schemas.openxmlformats.org/officeDocument/2006/relationships/image" Target="../media/image97.png"/><Relationship Id="rId14" Type="http://schemas.openxmlformats.org/officeDocument/2006/relationships/image" Target="../media/image102.png"/><Relationship Id="rId22" Type="http://schemas.openxmlformats.org/officeDocument/2006/relationships/image" Target="../media/image110.png"/><Relationship Id="rId27" Type="http://schemas.openxmlformats.org/officeDocument/2006/relationships/image" Target="../media/image115.png"/><Relationship Id="rId30" Type="http://schemas.openxmlformats.org/officeDocument/2006/relationships/image" Target="../media/image118.png"/><Relationship Id="rId35" Type="http://schemas.openxmlformats.org/officeDocument/2006/relationships/image" Target="../media/image123.png"/><Relationship Id="rId43" Type="http://schemas.openxmlformats.org/officeDocument/2006/relationships/image" Target="../media/image131.png"/><Relationship Id="rId48" Type="http://schemas.openxmlformats.org/officeDocument/2006/relationships/image" Target="../media/image136.png"/><Relationship Id="rId8" Type="http://schemas.openxmlformats.org/officeDocument/2006/relationships/image" Target="../media/image96.png"/><Relationship Id="rId51" Type="http://schemas.openxmlformats.org/officeDocument/2006/relationships/image" Target="../media/image139.png"/><Relationship Id="rId3" Type="http://schemas.openxmlformats.org/officeDocument/2006/relationships/image" Target="../media/image1.png"/><Relationship Id="rId12" Type="http://schemas.openxmlformats.org/officeDocument/2006/relationships/image" Target="../media/image100.png"/><Relationship Id="rId17" Type="http://schemas.openxmlformats.org/officeDocument/2006/relationships/image" Target="../media/image105.png"/><Relationship Id="rId25" Type="http://schemas.openxmlformats.org/officeDocument/2006/relationships/image" Target="../media/image113.png"/><Relationship Id="rId33" Type="http://schemas.openxmlformats.org/officeDocument/2006/relationships/image" Target="../media/image121.png"/><Relationship Id="rId38" Type="http://schemas.openxmlformats.org/officeDocument/2006/relationships/image" Target="../media/image126.png"/><Relationship Id="rId46" Type="http://schemas.openxmlformats.org/officeDocument/2006/relationships/image" Target="../media/image134.png"/><Relationship Id="rId20" Type="http://schemas.openxmlformats.org/officeDocument/2006/relationships/image" Target="../media/image108.png"/><Relationship Id="rId41" Type="http://schemas.openxmlformats.org/officeDocument/2006/relationships/image" Target="../media/image1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.png"/><Relationship Id="rId15" Type="http://schemas.openxmlformats.org/officeDocument/2006/relationships/image" Target="../media/image103.png"/><Relationship Id="rId23" Type="http://schemas.openxmlformats.org/officeDocument/2006/relationships/image" Target="../media/image111.png"/><Relationship Id="rId28" Type="http://schemas.openxmlformats.org/officeDocument/2006/relationships/image" Target="../media/image116.png"/><Relationship Id="rId36" Type="http://schemas.openxmlformats.org/officeDocument/2006/relationships/image" Target="../media/image124.png"/><Relationship Id="rId49" Type="http://schemas.openxmlformats.org/officeDocument/2006/relationships/image" Target="../media/image1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1.png"/><Relationship Id="rId7" Type="http://schemas.openxmlformats.org/officeDocument/2006/relationships/image" Target="../media/image145.png"/><Relationship Id="rId12" Type="http://schemas.openxmlformats.org/officeDocument/2006/relationships/image" Target="../media/image1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4.png"/><Relationship Id="rId11" Type="http://schemas.openxmlformats.org/officeDocument/2006/relationships/image" Target="../media/image149.png"/><Relationship Id="rId5" Type="http://schemas.openxmlformats.org/officeDocument/2006/relationships/image" Target="../media/image143.png"/><Relationship Id="rId10" Type="http://schemas.openxmlformats.org/officeDocument/2006/relationships/image" Target="../media/image148.png"/><Relationship Id="rId4" Type="http://schemas.openxmlformats.org/officeDocument/2006/relationships/image" Target="../media/image142.png"/><Relationship Id="rId9" Type="http://schemas.openxmlformats.org/officeDocument/2006/relationships/image" Target="../media/image14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13" Type="http://schemas.openxmlformats.org/officeDocument/2006/relationships/image" Target="../media/image160.png"/><Relationship Id="rId3" Type="http://schemas.openxmlformats.org/officeDocument/2006/relationships/image" Target="../media/image1.png"/><Relationship Id="rId7" Type="http://schemas.openxmlformats.org/officeDocument/2006/relationships/image" Target="../media/image154.png"/><Relationship Id="rId12" Type="http://schemas.openxmlformats.org/officeDocument/2006/relationships/image" Target="../media/image15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3.png"/><Relationship Id="rId11" Type="http://schemas.openxmlformats.org/officeDocument/2006/relationships/image" Target="../media/image158.png"/><Relationship Id="rId5" Type="http://schemas.openxmlformats.org/officeDocument/2006/relationships/image" Target="../media/image152.png"/><Relationship Id="rId10" Type="http://schemas.openxmlformats.org/officeDocument/2006/relationships/image" Target="../media/image157.png"/><Relationship Id="rId4" Type="http://schemas.openxmlformats.org/officeDocument/2006/relationships/image" Target="../media/image151.png"/><Relationship Id="rId9" Type="http://schemas.openxmlformats.org/officeDocument/2006/relationships/image" Target="../media/image156.png"/><Relationship Id="rId14" Type="http://schemas.openxmlformats.org/officeDocument/2006/relationships/image" Target="../media/image16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png"/><Relationship Id="rId13" Type="http://schemas.openxmlformats.org/officeDocument/2006/relationships/image" Target="../media/image171.png"/><Relationship Id="rId3" Type="http://schemas.openxmlformats.org/officeDocument/2006/relationships/image" Target="../media/image1.png"/><Relationship Id="rId7" Type="http://schemas.openxmlformats.org/officeDocument/2006/relationships/image" Target="../media/image165.png"/><Relationship Id="rId12" Type="http://schemas.openxmlformats.org/officeDocument/2006/relationships/image" Target="../media/image170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7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4.png"/><Relationship Id="rId11" Type="http://schemas.openxmlformats.org/officeDocument/2006/relationships/image" Target="../media/image169.png"/><Relationship Id="rId5" Type="http://schemas.openxmlformats.org/officeDocument/2006/relationships/image" Target="../media/image163.png"/><Relationship Id="rId15" Type="http://schemas.openxmlformats.org/officeDocument/2006/relationships/image" Target="../media/image173.png"/><Relationship Id="rId10" Type="http://schemas.openxmlformats.org/officeDocument/2006/relationships/image" Target="../media/image168.png"/><Relationship Id="rId4" Type="http://schemas.openxmlformats.org/officeDocument/2006/relationships/image" Target="../media/image162.png"/><Relationship Id="rId9" Type="http://schemas.openxmlformats.org/officeDocument/2006/relationships/image" Target="../media/image167.png"/><Relationship Id="rId14" Type="http://schemas.openxmlformats.org/officeDocument/2006/relationships/image" Target="../media/image17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png"/><Relationship Id="rId13" Type="http://schemas.openxmlformats.org/officeDocument/2006/relationships/image" Target="../media/image184.png"/><Relationship Id="rId3" Type="http://schemas.openxmlformats.org/officeDocument/2006/relationships/image" Target="../media/image1.png"/><Relationship Id="rId7" Type="http://schemas.openxmlformats.org/officeDocument/2006/relationships/image" Target="../media/image178.png"/><Relationship Id="rId12" Type="http://schemas.openxmlformats.org/officeDocument/2006/relationships/image" Target="../media/image183.png"/><Relationship Id="rId17" Type="http://schemas.openxmlformats.org/officeDocument/2006/relationships/image" Target="../media/image188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8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7.png"/><Relationship Id="rId11" Type="http://schemas.openxmlformats.org/officeDocument/2006/relationships/image" Target="../media/image182.png"/><Relationship Id="rId5" Type="http://schemas.openxmlformats.org/officeDocument/2006/relationships/image" Target="../media/image176.png"/><Relationship Id="rId15" Type="http://schemas.openxmlformats.org/officeDocument/2006/relationships/image" Target="../media/image186.png"/><Relationship Id="rId10" Type="http://schemas.openxmlformats.org/officeDocument/2006/relationships/image" Target="../media/image181.png"/><Relationship Id="rId4" Type="http://schemas.openxmlformats.org/officeDocument/2006/relationships/image" Target="../media/image175.png"/><Relationship Id="rId9" Type="http://schemas.openxmlformats.org/officeDocument/2006/relationships/image" Target="../media/image180.png"/><Relationship Id="rId14" Type="http://schemas.openxmlformats.org/officeDocument/2006/relationships/image" Target="../media/image18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13" Type="http://schemas.openxmlformats.org/officeDocument/2006/relationships/image" Target="../media/image198.png"/><Relationship Id="rId18" Type="http://schemas.openxmlformats.org/officeDocument/2006/relationships/image" Target="../media/image203.png"/><Relationship Id="rId3" Type="http://schemas.openxmlformats.org/officeDocument/2006/relationships/image" Target="../media/image1.png"/><Relationship Id="rId7" Type="http://schemas.openxmlformats.org/officeDocument/2006/relationships/image" Target="../media/image192.png"/><Relationship Id="rId12" Type="http://schemas.openxmlformats.org/officeDocument/2006/relationships/image" Target="../media/image197.png"/><Relationship Id="rId17" Type="http://schemas.openxmlformats.org/officeDocument/2006/relationships/image" Target="../media/image202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20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1.png"/><Relationship Id="rId11" Type="http://schemas.openxmlformats.org/officeDocument/2006/relationships/image" Target="../media/image196.png"/><Relationship Id="rId5" Type="http://schemas.openxmlformats.org/officeDocument/2006/relationships/image" Target="../media/image190.png"/><Relationship Id="rId15" Type="http://schemas.openxmlformats.org/officeDocument/2006/relationships/image" Target="../media/image200.png"/><Relationship Id="rId10" Type="http://schemas.openxmlformats.org/officeDocument/2006/relationships/image" Target="../media/image195.png"/><Relationship Id="rId4" Type="http://schemas.openxmlformats.org/officeDocument/2006/relationships/image" Target="../media/image189.png"/><Relationship Id="rId9" Type="http://schemas.openxmlformats.org/officeDocument/2006/relationships/image" Target="../media/image194.png"/><Relationship Id="rId14" Type="http://schemas.openxmlformats.org/officeDocument/2006/relationships/image" Target="../media/image19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8.png"/><Relationship Id="rId13" Type="http://schemas.openxmlformats.org/officeDocument/2006/relationships/image" Target="../media/image213.png"/><Relationship Id="rId18" Type="http://schemas.openxmlformats.org/officeDocument/2006/relationships/image" Target="../media/image218.png"/><Relationship Id="rId3" Type="http://schemas.openxmlformats.org/officeDocument/2006/relationships/image" Target="../media/image1.png"/><Relationship Id="rId21" Type="http://schemas.openxmlformats.org/officeDocument/2006/relationships/image" Target="../media/image221.png"/><Relationship Id="rId7" Type="http://schemas.openxmlformats.org/officeDocument/2006/relationships/image" Target="../media/image207.png"/><Relationship Id="rId12" Type="http://schemas.openxmlformats.org/officeDocument/2006/relationships/image" Target="../media/image212.png"/><Relationship Id="rId17" Type="http://schemas.openxmlformats.org/officeDocument/2006/relationships/image" Target="../media/image217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216.png"/><Relationship Id="rId20" Type="http://schemas.openxmlformats.org/officeDocument/2006/relationships/image" Target="../media/image2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6.png"/><Relationship Id="rId11" Type="http://schemas.openxmlformats.org/officeDocument/2006/relationships/image" Target="../media/image211.png"/><Relationship Id="rId24" Type="http://schemas.openxmlformats.org/officeDocument/2006/relationships/image" Target="../media/image224.png"/><Relationship Id="rId5" Type="http://schemas.openxmlformats.org/officeDocument/2006/relationships/image" Target="../media/image205.png"/><Relationship Id="rId15" Type="http://schemas.openxmlformats.org/officeDocument/2006/relationships/image" Target="../media/image215.png"/><Relationship Id="rId23" Type="http://schemas.openxmlformats.org/officeDocument/2006/relationships/image" Target="../media/image223.png"/><Relationship Id="rId10" Type="http://schemas.openxmlformats.org/officeDocument/2006/relationships/image" Target="../media/image210.png"/><Relationship Id="rId19" Type="http://schemas.openxmlformats.org/officeDocument/2006/relationships/image" Target="../media/image219.png"/><Relationship Id="rId4" Type="http://schemas.openxmlformats.org/officeDocument/2006/relationships/image" Target="../media/image204.png"/><Relationship Id="rId9" Type="http://schemas.openxmlformats.org/officeDocument/2006/relationships/image" Target="../media/image209.png"/><Relationship Id="rId14" Type="http://schemas.openxmlformats.org/officeDocument/2006/relationships/image" Target="../media/image214.png"/><Relationship Id="rId22" Type="http://schemas.openxmlformats.org/officeDocument/2006/relationships/image" Target="../media/image2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9.png"/><Relationship Id="rId13" Type="http://schemas.openxmlformats.org/officeDocument/2006/relationships/image" Target="../media/image234.png"/><Relationship Id="rId18" Type="http://schemas.openxmlformats.org/officeDocument/2006/relationships/image" Target="../media/image239.png"/><Relationship Id="rId3" Type="http://schemas.openxmlformats.org/officeDocument/2006/relationships/image" Target="../media/image1.png"/><Relationship Id="rId7" Type="http://schemas.openxmlformats.org/officeDocument/2006/relationships/image" Target="../media/image228.png"/><Relationship Id="rId12" Type="http://schemas.openxmlformats.org/officeDocument/2006/relationships/image" Target="../media/image233.png"/><Relationship Id="rId17" Type="http://schemas.openxmlformats.org/officeDocument/2006/relationships/image" Target="../media/image238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37.png"/><Relationship Id="rId20" Type="http://schemas.openxmlformats.org/officeDocument/2006/relationships/image" Target="../media/image2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7.png"/><Relationship Id="rId11" Type="http://schemas.openxmlformats.org/officeDocument/2006/relationships/image" Target="../media/image232.png"/><Relationship Id="rId5" Type="http://schemas.openxmlformats.org/officeDocument/2006/relationships/image" Target="../media/image226.png"/><Relationship Id="rId15" Type="http://schemas.openxmlformats.org/officeDocument/2006/relationships/image" Target="../media/image236.png"/><Relationship Id="rId10" Type="http://schemas.openxmlformats.org/officeDocument/2006/relationships/image" Target="../media/image231.png"/><Relationship Id="rId19" Type="http://schemas.openxmlformats.org/officeDocument/2006/relationships/image" Target="../media/image240.png"/><Relationship Id="rId4" Type="http://schemas.openxmlformats.org/officeDocument/2006/relationships/image" Target="../media/image225.png"/><Relationship Id="rId9" Type="http://schemas.openxmlformats.org/officeDocument/2006/relationships/image" Target="../media/image230.png"/><Relationship Id="rId14" Type="http://schemas.openxmlformats.org/officeDocument/2006/relationships/image" Target="../media/image2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6.png"/><Relationship Id="rId3" Type="http://schemas.openxmlformats.org/officeDocument/2006/relationships/image" Target="../media/image1.png"/><Relationship Id="rId7" Type="http://schemas.openxmlformats.org/officeDocument/2006/relationships/image" Target="../media/image2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4.png"/><Relationship Id="rId5" Type="http://schemas.openxmlformats.org/officeDocument/2006/relationships/image" Target="../media/image243.png"/><Relationship Id="rId4" Type="http://schemas.openxmlformats.org/officeDocument/2006/relationships/image" Target="../media/image24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1.png"/><Relationship Id="rId13" Type="http://schemas.openxmlformats.org/officeDocument/2006/relationships/image" Target="../media/image256.png"/><Relationship Id="rId18" Type="http://schemas.openxmlformats.org/officeDocument/2006/relationships/image" Target="../media/image261.png"/><Relationship Id="rId3" Type="http://schemas.openxmlformats.org/officeDocument/2006/relationships/image" Target="../media/image1.png"/><Relationship Id="rId7" Type="http://schemas.openxmlformats.org/officeDocument/2006/relationships/image" Target="../media/image250.png"/><Relationship Id="rId12" Type="http://schemas.openxmlformats.org/officeDocument/2006/relationships/image" Target="../media/image255.png"/><Relationship Id="rId17" Type="http://schemas.openxmlformats.org/officeDocument/2006/relationships/image" Target="../media/image260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259.png"/><Relationship Id="rId20" Type="http://schemas.openxmlformats.org/officeDocument/2006/relationships/image" Target="../media/image26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9.png"/><Relationship Id="rId11" Type="http://schemas.openxmlformats.org/officeDocument/2006/relationships/image" Target="../media/image254.png"/><Relationship Id="rId5" Type="http://schemas.openxmlformats.org/officeDocument/2006/relationships/image" Target="../media/image248.png"/><Relationship Id="rId15" Type="http://schemas.openxmlformats.org/officeDocument/2006/relationships/image" Target="../media/image258.png"/><Relationship Id="rId10" Type="http://schemas.openxmlformats.org/officeDocument/2006/relationships/image" Target="../media/image253.png"/><Relationship Id="rId19" Type="http://schemas.openxmlformats.org/officeDocument/2006/relationships/image" Target="../media/image262.png"/><Relationship Id="rId4" Type="http://schemas.openxmlformats.org/officeDocument/2006/relationships/image" Target="../media/image247.png"/><Relationship Id="rId9" Type="http://schemas.openxmlformats.org/officeDocument/2006/relationships/image" Target="../media/image252.png"/><Relationship Id="rId14" Type="http://schemas.openxmlformats.org/officeDocument/2006/relationships/image" Target="../media/image25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8.png"/><Relationship Id="rId13" Type="http://schemas.openxmlformats.org/officeDocument/2006/relationships/image" Target="../media/image273.png"/><Relationship Id="rId3" Type="http://schemas.openxmlformats.org/officeDocument/2006/relationships/image" Target="../media/image1.png"/><Relationship Id="rId7" Type="http://schemas.openxmlformats.org/officeDocument/2006/relationships/image" Target="../media/image267.png"/><Relationship Id="rId12" Type="http://schemas.openxmlformats.org/officeDocument/2006/relationships/image" Target="../media/image272.png"/><Relationship Id="rId17" Type="http://schemas.openxmlformats.org/officeDocument/2006/relationships/image" Target="../media/image277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27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6.png"/><Relationship Id="rId11" Type="http://schemas.openxmlformats.org/officeDocument/2006/relationships/image" Target="../media/image271.png"/><Relationship Id="rId5" Type="http://schemas.openxmlformats.org/officeDocument/2006/relationships/image" Target="../media/image265.png"/><Relationship Id="rId15" Type="http://schemas.openxmlformats.org/officeDocument/2006/relationships/image" Target="../media/image275.png"/><Relationship Id="rId10" Type="http://schemas.openxmlformats.org/officeDocument/2006/relationships/image" Target="../media/image270.png"/><Relationship Id="rId4" Type="http://schemas.openxmlformats.org/officeDocument/2006/relationships/image" Target="../media/image264.png"/><Relationship Id="rId9" Type="http://schemas.openxmlformats.org/officeDocument/2006/relationships/image" Target="../media/image269.png"/><Relationship Id="rId14" Type="http://schemas.openxmlformats.org/officeDocument/2006/relationships/image" Target="../media/image27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2.png"/><Relationship Id="rId13" Type="http://schemas.openxmlformats.org/officeDocument/2006/relationships/image" Target="../media/image287.png"/><Relationship Id="rId3" Type="http://schemas.openxmlformats.org/officeDocument/2006/relationships/image" Target="../media/image1.png"/><Relationship Id="rId7" Type="http://schemas.openxmlformats.org/officeDocument/2006/relationships/image" Target="../media/image281.png"/><Relationship Id="rId12" Type="http://schemas.openxmlformats.org/officeDocument/2006/relationships/image" Target="../media/image286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2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0.png"/><Relationship Id="rId11" Type="http://schemas.openxmlformats.org/officeDocument/2006/relationships/image" Target="../media/image285.png"/><Relationship Id="rId5" Type="http://schemas.openxmlformats.org/officeDocument/2006/relationships/image" Target="../media/image279.png"/><Relationship Id="rId15" Type="http://schemas.openxmlformats.org/officeDocument/2006/relationships/image" Target="../media/image289.png"/><Relationship Id="rId10" Type="http://schemas.openxmlformats.org/officeDocument/2006/relationships/image" Target="../media/image284.png"/><Relationship Id="rId4" Type="http://schemas.openxmlformats.org/officeDocument/2006/relationships/image" Target="../media/image278.png"/><Relationship Id="rId9" Type="http://schemas.openxmlformats.org/officeDocument/2006/relationships/image" Target="../media/image283.png"/><Relationship Id="rId14" Type="http://schemas.openxmlformats.org/officeDocument/2006/relationships/image" Target="../media/image28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5.png"/><Relationship Id="rId13" Type="http://schemas.openxmlformats.org/officeDocument/2006/relationships/image" Target="../media/image300.png"/><Relationship Id="rId18" Type="http://schemas.openxmlformats.org/officeDocument/2006/relationships/image" Target="../media/image305.png"/><Relationship Id="rId3" Type="http://schemas.openxmlformats.org/officeDocument/2006/relationships/image" Target="../media/image1.png"/><Relationship Id="rId21" Type="http://schemas.openxmlformats.org/officeDocument/2006/relationships/image" Target="../media/image308.png"/><Relationship Id="rId7" Type="http://schemas.openxmlformats.org/officeDocument/2006/relationships/image" Target="../media/image294.png"/><Relationship Id="rId12" Type="http://schemas.openxmlformats.org/officeDocument/2006/relationships/image" Target="../media/image299.png"/><Relationship Id="rId17" Type="http://schemas.openxmlformats.org/officeDocument/2006/relationships/image" Target="../media/image304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303.png"/><Relationship Id="rId20" Type="http://schemas.openxmlformats.org/officeDocument/2006/relationships/image" Target="../media/image30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3.png"/><Relationship Id="rId11" Type="http://schemas.openxmlformats.org/officeDocument/2006/relationships/image" Target="../media/image298.png"/><Relationship Id="rId5" Type="http://schemas.openxmlformats.org/officeDocument/2006/relationships/image" Target="../media/image292.png"/><Relationship Id="rId15" Type="http://schemas.openxmlformats.org/officeDocument/2006/relationships/image" Target="../media/image302.png"/><Relationship Id="rId10" Type="http://schemas.openxmlformats.org/officeDocument/2006/relationships/image" Target="../media/image297.png"/><Relationship Id="rId19" Type="http://schemas.openxmlformats.org/officeDocument/2006/relationships/image" Target="../media/image306.png"/><Relationship Id="rId4" Type="http://schemas.openxmlformats.org/officeDocument/2006/relationships/image" Target="../media/image291.png"/><Relationship Id="rId9" Type="http://schemas.openxmlformats.org/officeDocument/2006/relationships/image" Target="../media/image296.png"/><Relationship Id="rId14" Type="http://schemas.openxmlformats.org/officeDocument/2006/relationships/image" Target="../media/image30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3.png"/><Relationship Id="rId3" Type="http://schemas.openxmlformats.org/officeDocument/2006/relationships/image" Target="../media/image1.png"/><Relationship Id="rId7" Type="http://schemas.openxmlformats.org/officeDocument/2006/relationships/image" Target="../media/image3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1.png"/><Relationship Id="rId11" Type="http://schemas.openxmlformats.org/officeDocument/2006/relationships/image" Target="../media/image316.png"/><Relationship Id="rId5" Type="http://schemas.openxmlformats.org/officeDocument/2006/relationships/image" Target="../media/image310.png"/><Relationship Id="rId10" Type="http://schemas.openxmlformats.org/officeDocument/2006/relationships/image" Target="../media/image315.png"/><Relationship Id="rId4" Type="http://schemas.openxmlformats.org/officeDocument/2006/relationships/image" Target="../media/image309.png"/><Relationship Id="rId9" Type="http://schemas.openxmlformats.org/officeDocument/2006/relationships/image" Target="../media/image31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1.png"/><Relationship Id="rId13" Type="http://schemas.openxmlformats.org/officeDocument/2006/relationships/image" Target="../media/image326.png"/><Relationship Id="rId3" Type="http://schemas.openxmlformats.org/officeDocument/2006/relationships/image" Target="../media/image1.png"/><Relationship Id="rId7" Type="http://schemas.openxmlformats.org/officeDocument/2006/relationships/image" Target="../media/image320.png"/><Relationship Id="rId12" Type="http://schemas.openxmlformats.org/officeDocument/2006/relationships/image" Target="../media/image3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9.png"/><Relationship Id="rId11" Type="http://schemas.openxmlformats.org/officeDocument/2006/relationships/image" Target="../media/image324.png"/><Relationship Id="rId5" Type="http://schemas.openxmlformats.org/officeDocument/2006/relationships/image" Target="../media/image318.png"/><Relationship Id="rId10" Type="http://schemas.openxmlformats.org/officeDocument/2006/relationships/image" Target="../media/image323.png"/><Relationship Id="rId4" Type="http://schemas.openxmlformats.org/officeDocument/2006/relationships/image" Target="../media/image317.png"/><Relationship Id="rId9" Type="http://schemas.openxmlformats.org/officeDocument/2006/relationships/image" Target="../media/image322.png"/><Relationship Id="rId14" Type="http://schemas.openxmlformats.org/officeDocument/2006/relationships/image" Target="../media/image32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2.png"/><Relationship Id="rId3" Type="http://schemas.openxmlformats.org/officeDocument/2006/relationships/image" Target="../media/image1.png"/><Relationship Id="rId7" Type="http://schemas.openxmlformats.org/officeDocument/2006/relationships/image" Target="../media/image3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0.png"/><Relationship Id="rId5" Type="http://schemas.openxmlformats.org/officeDocument/2006/relationships/image" Target="../media/image329.png"/><Relationship Id="rId10" Type="http://schemas.openxmlformats.org/officeDocument/2006/relationships/image" Target="../media/image334.png"/><Relationship Id="rId4" Type="http://schemas.openxmlformats.org/officeDocument/2006/relationships/image" Target="../media/image328.png"/><Relationship Id="rId9" Type="http://schemas.openxmlformats.org/officeDocument/2006/relationships/image" Target="../media/image33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9.png"/><Relationship Id="rId13" Type="http://schemas.openxmlformats.org/officeDocument/2006/relationships/image" Target="../media/image344.png"/><Relationship Id="rId18" Type="http://schemas.openxmlformats.org/officeDocument/2006/relationships/image" Target="../media/image349.png"/><Relationship Id="rId26" Type="http://schemas.openxmlformats.org/officeDocument/2006/relationships/image" Target="../media/image357.png"/><Relationship Id="rId3" Type="http://schemas.openxmlformats.org/officeDocument/2006/relationships/image" Target="../media/image1.png"/><Relationship Id="rId21" Type="http://schemas.openxmlformats.org/officeDocument/2006/relationships/image" Target="../media/image352.png"/><Relationship Id="rId7" Type="http://schemas.openxmlformats.org/officeDocument/2006/relationships/image" Target="../media/image338.png"/><Relationship Id="rId12" Type="http://schemas.openxmlformats.org/officeDocument/2006/relationships/image" Target="../media/image343.png"/><Relationship Id="rId17" Type="http://schemas.openxmlformats.org/officeDocument/2006/relationships/image" Target="../media/image348.png"/><Relationship Id="rId25" Type="http://schemas.openxmlformats.org/officeDocument/2006/relationships/image" Target="../media/image356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347.png"/><Relationship Id="rId20" Type="http://schemas.openxmlformats.org/officeDocument/2006/relationships/image" Target="../media/image3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7.png"/><Relationship Id="rId11" Type="http://schemas.openxmlformats.org/officeDocument/2006/relationships/image" Target="../media/image342.png"/><Relationship Id="rId24" Type="http://schemas.openxmlformats.org/officeDocument/2006/relationships/image" Target="../media/image355.png"/><Relationship Id="rId5" Type="http://schemas.openxmlformats.org/officeDocument/2006/relationships/image" Target="../media/image336.png"/><Relationship Id="rId15" Type="http://schemas.openxmlformats.org/officeDocument/2006/relationships/image" Target="../media/image346.png"/><Relationship Id="rId23" Type="http://schemas.openxmlformats.org/officeDocument/2006/relationships/image" Target="../media/image354.png"/><Relationship Id="rId10" Type="http://schemas.openxmlformats.org/officeDocument/2006/relationships/image" Target="../media/image341.png"/><Relationship Id="rId19" Type="http://schemas.openxmlformats.org/officeDocument/2006/relationships/image" Target="../media/image350.png"/><Relationship Id="rId4" Type="http://schemas.openxmlformats.org/officeDocument/2006/relationships/image" Target="../media/image335.png"/><Relationship Id="rId9" Type="http://schemas.openxmlformats.org/officeDocument/2006/relationships/image" Target="../media/image340.png"/><Relationship Id="rId14" Type="http://schemas.openxmlformats.org/officeDocument/2006/relationships/image" Target="../media/image345.png"/><Relationship Id="rId22" Type="http://schemas.openxmlformats.org/officeDocument/2006/relationships/image" Target="../media/image35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2.png"/><Relationship Id="rId13" Type="http://schemas.openxmlformats.org/officeDocument/2006/relationships/image" Target="../media/image367.png"/><Relationship Id="rId18" Type="http://schemas.openxmlformats.org/officeDocument/2006/relationships/image" Target="../media/image372.png"/><Relationship Id="rId3" Type="http://schemas.openxmlformats.org/officeDocument/2006/relationships/image" Target="../media/image1.png"/><Relationship Id="rId7" Type="http://schemas.openxmlformats.org/officeDocument/2006/relationships/image" Target="../media/image361.png"/><Relationship Id="rId12" Type="http://schemas.openxmlformats.org/officeDocument/2006/relationships/image" Target="../media/image366.png"/><Relationship Id="rId17" Type="http://schemas.openxmlformats.org/officeDocument/2006/relationships/image" Target="../media/image371.pn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3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0.png"/><Relationship Id="rId11" Type="http://schemas.openxmlformats.org/officeDocument/2006/relationships/image" Target="../media/image365.png"/><Relationship Id="rId5" Type="http://schemas.openxmlformats.org/officeDocument/2006/relationships/image" Target="../media/image359.png"/><Relationship Id="rId15" Type="http://schemas.openxmlformats.org/officeDocument/2006/relationships/image" Target="../media/image369.png"/><Relationship Id="rId10" Type="http://schemas.openxmlformats.org/officeDocument/2006/relationships/image" Target="../media/image364.png"/><Relationship Id="rId4" Type="http://schemas.openxmlformats.org/officeDocument/2006/relationships/image" Target="../media/image358.png"/><Relationship Id="rId9" Type="http://schemas.openxmlformats.org/officeDocument/2006/relationships/image" Target="../media/image363.png"/><Relationship Id="rId14" Type="http://schemas.openxmlformats.org/officeDocument/2006/relationships/image" Target="../media/image36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7.png"/><Relationship Id="rId13" Type="http://schemas.openxmlformats.org/officeDocument/2006/relationships/image" Target="../media/image382.png"/><Relationship Id="rId18" Type="http://schemas.openxmlformats.org/officeDocument/2006/relationships/image" Target="../media/image387.png"/><Relationship Id="rId26" Type="http://schemas.openxmlformats.org/officeDocument/2006/relationships/image" Target="../media/image395.png"/><Relationship Id="rId3" Type="http://schemas.openxmlformats.org/officeDocument/2006/relationships/image" Target="../media/image1.png"/><Relationship Id="rId21" Type="http://schemas.openxmlformats.org/officeDocument/2006/relationships/image" Target="../media/image390.png"/><Relationship Id="rId7" Type="http://schemas.openxmlformats.org/officeDocument/2006/relationships/image" Target="../media/image376.png"/><Relationship Id="rId12" Type="http://schemas.openxmlformats.org/officeDocument/2006/relationships/image" Target="../media/image381.png"/><Relationship Id="rId17" Type="http://schemas.openxmlformats.org/officeDocument/2006/relationships/image" Target="../media/image386.png"/><Relationship Id="rId25" Type="http://schemas.openxmlformats.org/officeDocument/2006/relationships/image" Target="../media/image394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385.png"/><Relationship Id="rId20" Type="http://schemas.openxmlformats.org/officeDocument/2006/relationships/image" Target="../media/image38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5.png"/><Relationship Id="rId11" Type="http://schemas.openxmlformats.org/officeDocument/2006/relationships/image" Target="../media/image380.png"/><Relationship Id="rId24" Type="http://schemas.openxmlformats.org/officeDocument/2006/relationships/image" Target="../media/image393.png"/><Relationship Id="rId5" Type="http://schemas.openxmlformats.org/officeDocument/2006/relationships/image" Target="../media/image374.png"/><Relationship Id="rId15" Type="http://schemas.openxmlformats.org/officeDocument/2006/relationships/image" Target="../media/image384.png"/><Relationship Id="rId23" Type="http://schemas.openxmlformats.org/officeDocument/2006/relationships/image" Target="../media/image392.png"/><Relationship Id="rId28" Type="http://schemas.openxmlformats.org/officeDocument/2006/relationships/image" Target="../media/image397.png"/><Relationship Id="rId10" Type="http://schemas.openxmlformats.org/officeDocument/2006/relationships/image" Target="../media/image379.png"/><Relationship Id="rId19" Type="http://schemas.openxmlformats.org/officeDocument/2006/relationships/image" Target="../media/image388.png"/><Relationship Id="rId4" Type="http://schemas.openxmlformats.org/officeDocument/2006/relationships/image" Target="../media/image373.png"/><Relationship Id="rId9" Type="http://schemas.openxmlformats.org/officeDocument/2006/relationships/image" Target="../media/image378.png"/><Relationship Id="rId14" Type="http://schemas.openxmlformats.org/officeDocument/2006/relationships/image" Target="../media/image383.png"/><Relationship Id="rId22" Type="http://schemas.openxmlformats.org/officeDocument/2006/relationships/image" Target="../media/image391.png"/><Relationship Id="rId27" Type="http://schemas.openxmlformats.org/officeDocument/2006/relationships/image" Target="../media/image39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2.png"/><Relationship Id="rId13" Type="http://schemas.openxmlformats.org/officeDocument/2006/relationships/image" Target="../media/image407.png"/><Relationship Id="rId18" Type="http://schemas.openxmlformats.org/officeDocument/2006/relationships/image" Target="../media/image412.png"/><Relationship Id="rId3" Type="http://schemas.openxmlformats.org/officeDocument/2006/relationships/image" Target="../media/image1.png"/><Relationship Id="rId21" Type="http://schemas.openxmlformats.org/officeDocument/2006/relationships/image" Target="../media/image415.png"/><Relationship Id="rId7" Type="http://schemas.openxmlformats.org/officeDocument/2006/relationships/image" Target="../media/image401.png"/><Relationship Id="rId12" Type="http://schemas.openxmlformats.org/officeDocument/2006/relationships/image" Target="../media/image406.png"/><Relationship Id="rId17" Type="http://schemas.openxmlformats.org/officeDocument/2006/relationships/image" Target="../media/image411.pn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410.png"/><Relationship Id="rId20" Type="http://schemas.openxmlformats.org/officeDocument/2006/relationships/image" Target="../media/image4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0.png"/><Relationship Id="rId11" Type="http://schemas.openxmlformats.org/officeDocument/2006/relationships/image" Target="../media/image405.png"/><Relationship Id="rId5" Type="http://schemas.openxmlformats.org/officeDocument/2006/relationships/image" Target="../media/image399.png"/><Relationship Id="rId15" Type="http://schemas.openxmlformats.org/officeDocument/2006/relationships/image" Target="../media/image409.png"/><Relationship Id="rId10" Type="http://schemas.openxmlformats.org/officeDocument/2006/relationships/image" Target="../media/image404.png"/><Relationship Id="rId19" Type="http://schemas.openxmlformats.org/officeDocument/2006/relationships/image" Target="../media/image413.png"/><Relationship Id="rId4" Type="http://schemas.openxmlformats.org/officeDocument/2006/relationships/image" Target="../media/image398.png"/><Relationship Id="rId9" Type="http://schemas.openxmlformats.org/officeDocument/2006/relationships/image" Target="../media/image403.png"/><Relationship Id="rId14" Type="http://schemas.openxmlformats.org/officeDocument/2006/relationships/image" Target="../media/image408.png"/><Relationship Id="rId22" Type="http://schemas.openxmlformats.org/officeDocument/2006/relationships/image" Target="../media/image416.png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26.png"/><Relationship Id="rId18" Type="http://schemas.openxmlformats.org/officeDocument/2006/relationships/image" Target="../media/image431.png"/><Relationship Id="rId26" Type="http://schemas.openxmlformats.org/officeDocument/2006/relationships/image" Target="../media/image439.png"/><Relationship Id="rId39" Type="http://schemas.openxmlformats.org/officeDocument/2006/relationships/image" Target="../media/image452.png"/><Relationship Id="rId21" Type="http://schemas.openxmlformats.org/officeDocument/2006/relationships/image" Target="../media/image434.png"/><Relationship Id="rId34" Type="http://schemas.openxmlformats.org/officeDocument/2006/relationships/image" Target="../media/image447.png"/><Relationship Id="rId7" Type="http://schemas.openxmlformats.org/officeDocument/2006/relationships/image" Target="../media/image420.png"/><Relationship Id="rId12" Type="http://schemas.openxmlformats.org/officeDocument/2006/relationships/image" Target="../media/image425.png"/><Relationship Id="rId17" Type="http://schemas.openxmlformats.org/officeDocument/2006/relationships/image" Target="../media/image430.png"/><Relationship Id="rId25" Type="http://schemas.openxmlformats.org/officeDocument/2006/relationships/image" Target="../media/image438.png"/><Relationship Id="rId33" Type="http://schemas.openxmlformats.org/officeDocument/2006/relationships/image" Target="../media/image446.png"/><Relationship Id="rId38" Type="http://schemas.openxmlformats.org/officeDocument/2006/relationships/image" Target="../media/image451.pn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429.png"/><Relationship Id="rId20" Type="http://schemas.openxmlformats.org/officeDocument/2006/relationships/image" Target="../media/image433.png"/><Relationship Id="rId29" Type="http://schemas.openxmlformats.org/officeDocument/2006/relationships/image" Target="../media/image4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9.png"/><Relationship Id="rId11" Type="http://schemas.openxmlformats.org/officeDocument/2006/relationships/image" Target="../media/image424.png"/><Relationship Id="rId24" Type="http://schemas.openxmlformats.org/officeDocument/2006/relationships/image" Target="../media/image437.png"/><Relationship Id="rId32" Type="http://schemas.openxmlformats.org/officeDocument/2006/relationships/image" Target="../media/image445.png"/><Relationship Id="rId37" Type="http://schemas.openxmlformats.org/officeDocument/2006/relationships/image" Target="../media/image450.png"/><Relationship Id="rId5" Type="http://schemas.openxmlformats.org/officeDocument/2006/relationships/image" Target="../media/image418.png"/><Relationship Id="rId15" Type="http://schemas.openxmlformats.org/officeDocument/2006/relationships/image" Target="../media/image428.png"/><Relationship Id="rId23" Type="http://schemas.openxmlformats.org/officeDocument/2006/relationships/image" Target="../media/image436.png"/><Relationship Id="rId28" Type="http://schemas.openxmlformats.org/officeDocument/2006/relationships/image" Target="../media/image441.png"/><Relationship Id="rId36" Type="http://schemas.openxmlformats.org/officeDocument/2006/relationships/image" Target="../media/image449.png"/><Relationship Id="rId10" Type="http://schemas.openxmlformats.org/officeDocument/2006/relationships/image" Target="../media/image423.png"/><Relationship Id="rId19" Type="http://schemas.openxmlformats.org/officeDocument/2006/relationships/image" Target="../media/image432.png"/><Relationship Id="rId31" Type="http://schemas.openxmlformats.org/officeDocument/2006/relationships/image" Target="../media/image444.png"/><Relationship Id="rId4" Type="http://schemas.openxmlformats.org/officeDocument/2006/relationships/image" Target="../media/image417.png"/><Relationship Id="rId9" Type="http://schemas.openxmlformats.org/officeDocument/2006/relationships/image" Target="../media/image422.png"/><Relationship Id="rId14" Type="http://schemas.openxmlformats.org/officeDocument/2006/relationships/image" Target="../media/image427.png"/><Relationship Id="rId22" Type="http://schemas.openxmlformats.org/officeDocument/2006/relationships/image" Target="../media/image435.png"/><Relationship Id="rId27" Type="http://schemas.openxmlformats.org/officeDocument/2006/relationships/image" Target="../media/image440.png"/><Relationship Id="rId30" Type="http://schemas.openxmlformats.org/officeDocument/2006/relationships/image" Target="../media/image443.png"/><Relationship Id="rId35" Type="http://schemas.openxmlformats.org/officeDocument/2006/relationships/image" Target="../media/image448.png"/><Relationship Id="rId8" Type="http://schemas.openxmlformats.org/officeDocument/2006/relationships/image" Target="../media/image421.png"/><Relationship Id="rId3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7.png"/><Relationship Id="rId13" Type="http://schemas.openxmlformats.org/officeDocument/2006/relationships/image" Target="../media/image462.png"/><Relationship Id="rId18" Type="http://schemas.openxmlformats.org/officeDocument/2006/relationships/image" Target="../media/image467.png"/><Relationship Id="rId3" Type="http://schemas.openxmlformats.org/officeDocument/2006/relationships/image" Target="../media/image1.png"/><Relationship Id="rId7" Type="http://schemas.openxmlformats.org/officeDocument/2006/relationships/image" Target="../media/image456.png"/><Relationship Id="rId12" Type="http://schemas.openxmlformats.org/officeDocument/2006/relationships/image" Target="../media/image461.png"/><Relationship Id="rId17" Type="http://schemas.openxmlformats.org/officeDocument/2006/relationships/image" Target="../media/image466.pn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4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5.png"/><Relationship Id="rId11" Type="http://schemas.openxmlformats.org/officeDocument/2006/relationships/image" Target="../media/image460.png"/><Relationship Id="rId5" Type="http://schemas.openxmlformats.org/officeDocument/2006/relationships/image" Target="../media/image454.png"/><Relationship Id="rId15" Type="http://schemas.openxmlformats.org/officeDocument/2006/relationships/image" Target="../media/image464.png"/><Relationship Id="rId10" Type="http://schemas.openxmlformats.org/officeDocument/2006/relationships/image" Target="../media/image459.png"/><Relationship Id="rId4" Type="http://schemas.openxmlformats.org/officeDocument/2006/relationships/image" Target="../media/image453.png"/><Relationship Id="rId9" Type="http://schemas.openxmlformats.org/officeDocument/2006/relationships/image" Target="../media/image458.png"/><Relationship Id="rId14" Type="http://schemas.openxmlformats.org/officeDocument/2006/relationships/image" Target="../media/image46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2.png"/><Relationship Id="rId13" Type="http://schemas.openxmlformats.org/officeDocument/2006/relationships/image" Target="../media/image477.png"/><Relationship Id="rId18" Type="http://schemas.openxmlformats.org/officeDocument/2006/relationships/image" Target="../media/image482.png"/><Relationship Id="rId26" Type="http://schemas.openxmlformats.org/officeDocument/2006/relationships/image" Target="../media/image490.png"/><Relationship Id="rId3" Type="http://schemas.openxmlformats.org/officeDocument/2006/relationships/image" Target="../media/image1.png"/><Relationship Id="rId21" Type="http://schemas.openxmlformats.org/officeDocument/2006/relationships/image" Target="../media/image485.png"/><Relationship Id="rId7" Type="http://schemas.openxmlformats.org/officeDocument/2006/relationships/image" Target="../media/image471.png"/><Relationship Id="rId12" Type="http://schemas.openxmlformats.org/officeDocument/2006/relationships/image" Target="../media/image476.png"/><Relationship Id="rId17" Type="http://schemas.openxmlformats.org/officeDocument/2006/relationships/image" Target="../media/image481.png"/><Relationship Id="rId25" Type="http://schemas.openxmlformats.org/officeDocument/2006/relationships/image" Target="../media/image489.png"/><Relationship Id="rId2" Type="http://schemas.openxmlformats.org/officeDocument/2006/relationships/notesSlide" Target="../notesSlides/notesSlide29.xml"/><Relationship Id="rId16" Type="http://schemas.openxmlformats.org/officeDocument/2006/relationships/image" Target="../media/image480.png"/><Relationship Id="rId20" Type="http://schemas.openxmlformats.org/officeDocument/2006/relationships/image" Target="../media/image48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0.png"/><Relationship Id="rId11" Type="http://schemas.openxmlformats.org/officeDocument/2006/relationships/image" Target="../media/image475.png"/><Relationship Id="rId24" Type="http://schemas.openxmlformats.org/officeDocument/2006/relationships/image" Target="../media/image488.png"/><Relationship Id="rId5" Type="http://schemas.openxmlformats.org/officeDocument/2006/relationships/image" Target="../media/image469.png"/><Relationship Id="rId15" Type="http://schemas.openxmlformats.org/officeDocument/2006/relationships/image" Target="../media/image479.png"/><Relationship Id="rId23" Type="http://schemas.openxmlformats.org/officeDocument/2006/relationships/image" Target="../media/image487.png"/><Relationship Id="rId10" Type="http://schemas.openxmlformats.org/officeDocument/2006/relationships/image" Target="../media/image474.png"/><Relationship Id="rId19" Type="http://schemas.openxmlformats.org/officeDocument/2006/relationships/image" Target="../media/image483.png"/><Relationship Id="rId4" Type="http://schemas.openxmlformats.org/officeDocument/2006/relationships/image" Target="../media/image468.png"/><Relationship Id="rId9" Type="http://schemas.openxmlformats.org/officeDocument/2006/relationships/image" Target="../media/image473.png"/><Relationship Id="rId14" Type="http://schemas.openxmlformats.org/officeDocument/2006/relationships/image" Target="../media/image478.png"/><Relationship Id="rId22" Type="http://schemas.openxmlformats.org/officeDocument/2006/relationships/image" Target="../media/image48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5.png"/><Relationship Id="rId13" Type="http://schemas.openxmlformats.org/officeDocument/2006/relationships/image" Target="../media/image500.png"/><Relationship Id="rId3" Type="http://schemas.openxmlformats.org/officeDocument/2006/relationships/image" Target="../media/image1.png"/><Relationship Id="rId7" Type="http://schemas.openxmlformats.org/officeDocument/2006/relationships/image" Target="../media/image494.png"/><Relationship Id="rId12" Type="http://schemas.openxmlformats.org/officeDocument/2006/relationships/image" Target="../media/image49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3.png"/><Relationship Id="rId11" Type="http://schemas.openxmlformats.org/officeDocument/2006/relationships/image" Target="../media/image498.png"/><Relationship Id="rId5" Type="http://schemas.openxmlformats.org/officeDocument/2006/relationships/image" Target="../media/image492.png"/><Relationship Id="rId10" Type="http://schemas.openxmlformats.org/officeDocument/2006/relationships/image" Target="../media/image497.png"/><Relationship Id="rId4" Type="http://schemas.openxmlformats.org/officeDocument/2006/relationships/image" Target="../media/image491.png"/><Relationship Id="rId9" Type="http://schemas.openxmlformats.org/officeDocument/2006/relationships/image" Target="../media/image49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5.png"/><Relationship Id="rId13" Type="http://schemas.openxmlformats.org/officeDocument/2006/relationships/image" Target="../media/image510.png"/><Relationship Id="rId18" Type="http://schemas.openxmlformats.org/officeDocument/2006/relationships/image" Target="../media/image515.png"/><Relationship Id="rId3" Type="http://schemas.openxmlformats.org/officeDocument/2006/relationships/image" Target="../media/image1.png"/><Relationship Id="rId21" Type="http://schemas.openxmlformats.org/officeDocument/2006/relationships/image" Target="../media/image518.png"/><Relationship Id="rId7" Type="http://schemas.openxmlformats.org/officeDocument/2006/relationships/image" Target="../media/image504.png"/><Relationship Id="rId12" Type="http://schemas.openxmlformats.org/officeDocument/2006/relationships/image" Target="../media/image509.png"/><Relationship Id="rId17" Type="http://schemas.openxmlformats.org/officeDocument/2006/relationships/image" Target="../media/image514.png"/><Relationship Id="rId25" Type="http://schemas.openxmlformats.org/officeDocument/2006/relationships/image" Target="../media/image522.png"/><Relationship Id="rId2" Type="http://schemas.openxmlformats.org/officeDocument/2006/relationships/notesSlide" Target="../notesSlides/notesSlide31.xml"/><Relationship Id="rId16" Type="http://schemas.openxmlformats.org/officeDocument/2006/relationships/image" Target="../media/image513.png"/><Relationship Id="rId20" Type="http://schemas.openxmlformats.org/officeDocument/2006/relationships/image" Target="../media/image5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3.png"/><Relationship Id="rId11" Type="http://schemas.openxmlformats.org/officeDocument/2006/relationships/image" Target="../media/image508.png"/><Relationship Id="rId24" Type="http://schemas.openxmlformats.org/officeDocument/2006/relationships/image" Target="../media/image521.png"/><Relationship Id="rId5" Type="http://schemas.openxmlformats.org/officeDocument/2006/relationships/image" Target="../media/image502.png"/><Relationship Id="rId15" Type="http://schemas.openxmlformats.org/officeDocument/2006/relationships/image" Target="../media/image512.png"/><Relationship Id="rId23" Type="http://schemas.openxmlformats.org/officeDocument/2006/relationships/image" Target="../media/image520.png"/><Relationship Id="rId10" Type="http://schemas.openxmlformats.org/officeDocument/2006/relationships/image" Target="../media/image507.png"/><Relationship Id="rId19" Type="http://schemas.openxmlformats.org/officeDocument/2006/relationships/image" Target="../media/image516.png"/><Relationship Id="rId4" Type="http://schemas.openxmlformats.org/officeDocument/2006/relationships/image" Target="../media/image501.png"/><Relationship Id="rId9" Type="http://schemas.openxmlformats.org/officeDocument/2006/relationships/image" Target="../media/image506.png"/><Relationship Id="rId14" Type="http://schemas.openxmlformats.org/officeDocument/2006/relationships/image" Target="../media/image511.png"/><Relationship Id="rId22" Type="http://schemas.openxmlformats.org/officeDocument/2006/relationships/image" Target="../media/image51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7.png"/><Relationship Id="rId13" Type="http://schemas.openxmlformats.org/officeDocument/2006/relationships/image" Target="../media/image532.png"/><Relationship Id="rId18" Type="http://schemas.openxmlformats.org/officeDocument/2006/relationships/image" Target="../media/image537.png"/><Relationship Id="rId3" Type="http://schemas.openxmlformats.org/officeDocument/2006/relationships/image" Target="../media/image1.png"/><Relationship Id="rId7" Type="http://schemas.openxmlformats.org/officeDocument/2006/relationships/image" Target="../media/image526.png"/><Relationship Id="rId12" Type="http://schemas.openxmlformats.org/officeDocument/2006/relationships/image" Target="../media/image531.png"/><Relationship Id="rId17" Type="http://schemas.openxmlformats.org/officeDocument/2006/relationships/image" Target="../media/image536.png"/><Relationship Id="rId2" Type="http://schemas.openxmlformats.org/officeDocument/2006/relationships/notesSlide" Target="../notesSlides/notesSlide32.xml"/><Relationship Id="rId16" Type="http://schemas.openxmlformats.org/officeDocument/2006/relationships/image" Target="../media/image535.png"/><Relationship Id="rId20" Type="http://schemas.openxmlformats.org/officeDocument/2006/relationships/image" Target="../media/image5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5.png"/><Relationship Id="rId11" Type="http://schemas.openxmlformats.org/officeDocument/2006/relationships/image" Target="../media/image530.png"/><Relationship Id="rId5" Type="http://schemas.openxmlformats.org/officeDocument/2006/relationships/image" Target="../media/image524.png"/><Relationship Id="rId15" Type="http://schemas.openxmlformats.org/officeDocument/2006/relationships/image" Target="../media/image534.png"/><Relationship Id="rId10" Type="http://schemas.openxmlformats.org/officeDocument/2006/relationships/image" Target="../media/image529.png"/><Relationship Id="rId19" Type="http://schemas.openxmlformats.org/officeDocument/2006/relationships/image" Target="../media/image538.png"/><Relationship Id="rId4" Type="http://schemas.openxmlformats.org/officeDocument/2006/relationships/image" Target="../media/image523.png"/><Relationship Id="rId9" Type="http://schemas.openxmlformats.org/officeDocument/2006/relationships/image" Target="../media/image528.png"/><Relationship Id="rId14" Type="http://schemas.openxmlformats.org/officeDocument/2006/relationships/image" Target="../media/image53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4.png"/><Relationship Id="rId13" Type="http://schemas.openxmlformats.org/officeDocument/2006/relationships/image" Target="../media/image549.png"/><Relationship Id="rId3" Type="http://schemas.openxmlformats.org/officeDocument/2006/relationships/image" Target="../media/image1.png"/><Relationship Id="rId7" Type="http://schemas.openxmlformats.org/officeDocument/2006/relationships/image" Target="../media/image543.png"/><Relationship Id="rId12" Type="http://schemas.openxmlformats.org/officeDocument/2006/relationships/image" Target="../media/image54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2.png"/><Relationship Id="rId11" Type="http://schemas.openxmlformats.org/officeDocument/2006/relationships/image" Target="../media/image547.png"/><Relationship Id="rId5" Type="http://schemas.openxmlformats.org/officeDocument/2006/relationships/image" Target="../media/image541.png"/><Relationship Id="rId15" Type="http://schemas.openxmlformats.org/officeDocument/2006/relationships/image" Target="../media/image551.png"/><Relationship Id="rId10" Type="http://schemas.openxmlformats.org/officeDocument/2006/relationships/image" Target="../media/image546.png"/><Relationship Id="rId4" Type="http://schemas.openxmlformats.org/officeDocument/2006/relationships/image" Target="../media/image540.png"/><Relationship Id="rId9" Type="http://schemas.openxmlformats.org/officeDocument/2006/relationships/image" Target="../media/image545.png"/><Relationship Id="rId14" Type="http://schemas.openxmlformats.org/officeDocument/2006/relationships/image" Target="../media/image55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6.png"/><Relationship Id="rId13" Type="http://schemas.openxmlformats.org/officeDocument/2006/relationships/image" Target="../media/image561.png"/><Relationship Id="rId18" Type="http://schemas.openxmlformats.org/officeDocument/2006/relationships/image" Target="../media/image566.png"/><Relationship Id="rId3" Type="http://schemas.openxmlformats.org/officeDocument/2006/relationships/image" Target="../media/image1.png"/><Relationship Id="rId7" Type="http://schemas.openxmlformats.org/officeDocument/2006/relationships/image" Target="../media/image555.png"/><Relationship Id="rId12" Type="http://schemas.openxmlformats.org/officeDocument/2006/relationships/image" Target="../media/image560.png"/><Relationship Id="rId17" Type="http://schemas.openxmlformats.org/officeDocument/2006/relationships/image" Target="../media/image565.png"/><Relationship Id="rId2" Type="http://schemas.openxmlformats.org/officeDocument/2006/relationships/notesSlide" Target="../notesSlides/notesSlide34.xml"/><Relationship Id="rId16" Type="http://schemas.openxmlformats.org/officeDocument/2006/relationships/image" Target="../media/image56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4.png"/><Relationship Id="rId11" Type="http://schemas.openxmlformats.org/officeDocument/2006/relationships/image" Target="../media/image559.png"/><Relationship Id="rId5" Type="http://schemas.openxmlformats.org/officeDocument/2006/relationships/image" Target="../media/image553.png"/><Relationship Id="rId15" Type="http://schemas.openxmlformats.org/officeDocument/2006/relationships/image" Target="../media/image563.png"/><Relationship Id="rId10" Type="http://schemas.openxmlformats.org/officeDocument/2006/relationships/image" Target="../media/image558.png"/><Relationship Id="rId19" Type="http://schemas.openxmlformats.org/officeDocument/2006/relationships/image" Target="../media/image567.png"/><Relationship Id="rId4" Type="http://schemas.openxmlformats.org/officeDocument/2006/relationships/image" Target="../media/image552.png"/><Relationship Id="rId9" Type="http://schemas.openxmlformats.org/officeDocument/2006/relationships/image" Target="../media/image557.png"/><Relationship Id="rId14" Type="http://schemas.openxmlformats.org/officeDocument/2006/relationships/image" Target="../media/image56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2.png"/><Relationship Id="rId13" Type="http://schemas.openxmlformats.org/officeDocument/2006/relationships/image" Target="../media/image577.png"/><Relationship Id="rId18" Type="http://schemas.openxmlformats.org/officeDocument/2006/relationships/image" Target="../media/image582.png"/><Relationship Id="rId3" Type="http://schemas.openxmlformats.org/officeDocument/2006/relationships/image" Target="../media/image7.png"/><Relationship Id="rId7" Type="http://schemas.openxmlformats.org/officeDocument/2006/relationships/image" Target="../media/image571.png"/><Relationship Id="rId12" Type="http://schemas.openxmlformats.org/officeDocument/2006/relationships/image" Target="../media/image576.png"/><Relationship Id="rId17" Type="http://schemas.openxmlformats.org/officeDocument/2006/relationships/image" Target="../media/image581.png"/><Relationship Id="rId2" Type="http://schemas.openxmlformats.org/officeDocument/2006/relationships/notesSlide" Target="../notesSlides/notesSlide35.xml"/><Relationship Id="rId16" Type="http://schemas.openxmlformats.org/officeDocument/2006/relationships/image" Target="../media/image5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0.png"/><Relationship Id="rId11" Type="http://schemas.openxmlformats.org/officeDocument/2006/relationships/image" Target="../media/image575.png"/><Relationship Id="rId5" Type="http://schemas.openxmlformats.org/officeDocument/2006/relationships/image" Target="../media/image569.png"/><Relationship Id="rId15" Type="http://schemas.openxmlformats.org/officeDocument/2006/relationships/image" Target="../media/image579.png"/><Relationship Id="rId10" Type="http://schemas.openxmlformats.org/officeDocument/2006/relationships/image" Target="../media/image574.png"/><Relationship Id="rId4" Type="http://schemas.openxmlformats.org/officeDocument/2006/relationships/image" Target="../media/image568.png"/><Relationship Id="rId9" Type="http://schemas.openxmlformats.org/officeDocument/2006/relationships/image" Target="../media/image573.png"/><Relationship Id="rId14" Type="http://schemas.openxmlformats.org/officeDocument/2006/relationships/image" Target="../media/image57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7.png"/><Relationship Id="rId13" Type="http://schemas.openxmlformats.org/officeDocument/2006/relationships/image" Target="../media/image592.png"/><Relationship Id="rId3" Type="http://schemas.openxmlformats.org/officeDocument/2006/relationships/image" Target="../media/image1.png"/><Relationship Id="rId7" Type="http://schemas.openxmlformats.org/officeDocument/2006/relationships/image" Target="../media/image586.png"/><Relationship Id="rId12" Type="http://schemas.openxmlformats.org/officeDocument/2006/relationships/image" Target="../media/image591.png"/><Relationship Id="rId17" Type="http://schemas.openxmlformats.org/officeDocument/2006/relationships/image" Target="../media/image596.png"/><Relationship Id="rId2" Type="http://schemas.openxmlformats.org/officeDocument/2006/relationships/notesSlide" Target="../notesSlides/notesSlide36.xml"/><Relationship Id="rId16" Type="http://schemas.openxmlformats.org/officeDocument/2006/relationships/image" Target="../media/image5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5.png"/><Relationship Id="rId11" Type="http://schemas.openxmlformats.org/officeDocument/2006/relationships/image" Target="../media/image590.png"/><Relationship Id="rId5" Type="http://schemas.openxmlformats.org/officeDocument/2006/relationships/image" Target="../media/image584.png"/><Relationship Id="rId15" Type="http://schemas.openxmlformats.org/officeDocument/2006/relationships/image" Target="../media/image594.png"/><Relationship Id="rId10" Type="http://schemas.openxmlformats.org/officeDocument/2006/relationships/image" Target="../media/image589.png"/><Relationship Id="rId4" Type="http://schemas.openxmlformats.org/officeDocument/2006/relationships/image" Target="../media/image583.png"/><Relationship Id="rId9" Type="http://schemas.openxmlformats.org/officeDocument/2006/relationships/image" Target="../media/image588.png"/><Relationship Id="rId14" Type="http://schemas.openxmlformats.org/officeDocument/2006/relationships/image" Target="../media/image59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1.png"/><Relationship Id="rId13" Type="http://schemas.openxmlformats.org/officeDocument/2006/relationships/image" Target="../media/image606.png"/><Relationship Id="rId18" Type="http://schemas.openxmlformats.org/officeDocument/2006/relationships/image" Target="../media/image611.png"/><Relationship Id="rId3" Type="http://schemas.openxmlformats.org/officeDocument/2006/relationships/image" Target="../media/image1.png"/><Relationship Id="rId21" Type="http://schemas.openxmlformats.org/officeDocument/2006/relationships/image" Target="../media/image614.png"/><Relationship Id="rId7" Type="http://schemas.openxmlformats.org/officeDocument/2006/relationships/image" Target="../media/image600.png"/><Relationship Id="rId12" Type="http://schemas.openxmlformats.org/officeDocument/2006/relationships/image" Target="../media/image605.png"/><Relationship Id="rId17" Type="http://schemas.openxmlformats.org/officeDocument/2006/relationships/image" Target="../media/image610.png"/><Relationship Id="rId2" Type="http://schemas.openxmlformats.org/officeDocument/2006/relationships/notesSlide" Target="../notesSlides/notesSlide37.xml"/><Relationship Id="rId16" Type="http://schemas.openxmlformats.org/officeDocument/2006/relationships/image" Target="../media/image609.png"/><Relationship Id="rId20" Type="http://schemas.openxmlformats.org/officeDocument/2006/relationships/image" Target="../media/image6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9.png"/><Relationship Id="rId11" Type="http://schemas.openxmlformats.org/officeDocument/2006/relationships/image" Target="../media/image604.png"/><Relationship Id="rId24" Type="http://schemas.openxmlformats.org/officeDocument/2006/relationships/image" Target="../media/image617.png"/><Relationship Id="rId5" Type="http://schemas.openxmlformats.org/officeDocument/2006/relationships/image" Target="../media/image598.png"/><Relationship Id="rId15" Type="http://schemas.openxmlformats.org/officeDocument/2006/relationships/image" Target="../media/image608.png"/><Relationship Id="rId23" Type="http://schemas.openxmlformats.org/officeDocument/2006/relationships/image" Target="../media/image616.png"/><Relationship Id="rId10" Type="http://schemas.openxmlformats.org/officeDocument/2006/relationships/image" Target="../media/image603.png"/><Relationship Id="rId19" Type="http://schemas.openxmlformats.org/officeDocument/2006/relationships/image" Target="../media/image612.png"/><Relationship Id="rId4" Type="http://schemas.openxmlformats.org/officeDocument/2006/relationships/image" Target="../media/image597.png"/><Relationship Id="rId9" Type="http://schemas.openxmlformats.org/officeDocument/2006/relationships/image" Target="../media/image602.png"/><Relationship Id="rId14" Type="http://schemas.openxmlformats.org/officeDocument/2006/relationships/image" Target="../media/image607.png"/><Relationship Id="rId22" Type="http://schemas.openxmlformats.org/officeDocument/2006/relationships/image" Target="../media/image61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2.png"/><Relationship Id="rId3" Type="http://schemas.openxmlformats.org/officeDocument/2006/relationships/image" Target="../media/image1.png"/><Relationship Id="rId7" Type="http://schemas.openxmlformats.org/officeDocument/2006/relationships/image" Target="../media/image62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0.png"/><Relationship Id="rId5" Type="http://schemas.openxmlformats.org/officeDocument/2006/relationships/image" Target="../media/image619.png"/><Relationship Id="rId4" Type="http://schemas.openxmlformats.org/officeDocument/2006/relationships/image" Target="../media/image6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925711"/>
          </a:xfrm>
          <a:prstGeom prst="rect">
            <a:avLst/>
          </a:prstGeom>
        </p:spPr>
      </p:pic>
      <p:pic>
        <p:nvPicPr>
          <p:cNvPr id="4" name="SK-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275040"/>
            <a:ext cx="12192000" cy="582811"/>
          </a:xfrm>
          <a:prstGeom prst="rect">
            <a:avLst/>
          </a:prstGeom>
        </p:spPr>
      </p:pic>
      <p:pic>
        <p:nvPicPr>
          <p:cNvPr id="5" name="SK-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2684" y="3480346"/>
            <a:ext cx="3242965" cy="89148"/>
          </a:xfrm>
          <a:prstGeom prst="rect">
            <a:avLst/>
          </a:prstGeom>
        </p:spPr>
      </p:pic>
      <p:pic>
        <p:nvPicPr>
          <p:cNvPr id="7" name="SK-1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2769" y="3552379"/>
            <a:ext cx="5279082" cy="2722513"/>
          </a:xfrm>
          <a:prstGeom prst="rect">
            <a:avLst/>
          </a:prstGeom>
        </p:spPr>
      </p:pic>
      <p:pic>
        <p:nvPicPr>
          <p:cNvPr id="8" name="SK-1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57356" y="2935188"/>
            <a:ext cx="5034495" cy="3269669"/>
          </a:xfrm>
          <a:prstGeom prst="rect">
            <a:avLst/>
          </a:prstGeom>
        </p:spPr>
      </p:pic>
      <p:sp>
        <p:nvSpPr>
          <p:cNvPr id="9" name="SK-1-text-8"/>
          <p:cNvSpPr/>
          <p:nvPr/>
        </p:nvSpPr>
        <p:spPr>
          <a:xfrm>
            <a:off x="2238375" y="329059"/>
            <a:ext cx="7690545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32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3225" dirty="0"/>
          </a:p>
        </p:txBody>
      </p:sp>
      <p:sp>
        <p:nvSpPr>
          <p:cNvPr id="10" name="SK-1-text-9"/>
          <p:cNvSpPr/>
          <p:nvPr/>
        </p:nvSpPr>
        <p:spPr>
          <a:xfrm>
            <a:off x="1597075" y="1686967"/>
            <a:ext cx="8912275" cy="14195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5528"/>
              </a:lnSpc>
              <a:buNone/>
            </a:pPr>
            <a:r>
              <a:rPr lang="en-US" sz="502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Drug misuse and dependence</a:t>
            </a:r>
            <a:endParaRPr lang="en-US" sz="5025" dirty="0"/>
          </a:p>
          <a:p>
            <a:pPr marL="0" indent="0" algn="ctr">
              <a:lnSpc>
                <a:spcPts val="5528"/>
              </a:lnSpc>
              <a:buNone/>
            </a:pPr>
            <a:r>
              <a:rPr lang="en-US" sz="3600" b="1" i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A comprehensive guide </a:t>
            </a:r>
            <a:r>
              <a:rPr lang="en-US" sz="3600" b="1" i="1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 primary care</a:t>
            </a:r>
            <a:endParaRPr lang="en-US" sz="3600" i="1" dirty="0"/>
          </a:p>
        </p:txBody>
      </p:sp>
      <p:sp>
        <p:nvSpPr>
          <p:cNvPr id="11" name="SK-1-text-10"/>
          <p:cNvSpPr/>
          <p:nvPr/>
        </p:nvSpPr>
        <p:spPr>
          <a:xfrm>
            <a:off x="1621482" y="4087267"/>
            <a:ext cx="10570518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Created May 2026 · Updated to NICE 2024/2025 standards</a:t>
            </a:r>
            <a:endParaRPr lang="en-US" sz="1500" dirty="0"/>
          </a:p>
        </p:txBody>
      </p:sp>
      <p:sp>
        <p:nvSpPr>
          <p:cNvPr id="12" name="SK-1-text-11"/>
          <p:cNvSpPr/>
          <p:nvPr/>
        </p:nvSpPr>
        <p:spPr>
          <a:xfrm>
            <a:off x="2072580" y="4574232"/>
            <a:ext cx="1011942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88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 GP Trainees (ST1–ST3) and IMGs · Bradford VTS</a:t>
            </a:r>
            <a:endParaRPr lang="en-US" sz="1500" dirty="0"/>
          </a:p>
        </p:txBody>
      </p:sp>
      <p:sp>
        <p:nvSpPr>
          <p:cNvPr id="13" name="SK-1-text-12"/>
          <p:cNvSpPr/>
          <p:nvPr/>
        </p:nvSpPr>
        <p:spPr>
          <a:xfrm>
            <a:off x="4902250" y="6528792"/>
            <a:ext cx="238720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282" y="1172617"/>
            <a:ext cx="1597075" cy="137071"/>
          </a:xfrm>
          <a:prstGeom prst="rect">
            <a:avLst/>
          </a:prstGeom>
        </p:spPr>
      </p:pic>
      <p:pic>
        <p:nvPicPr>
          <p:cNvPr id="4" name="SK-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282" y="1913334"/>
            <a:ext cx="5571679" cy="1227534"/>
          </a:xfrm>
          <a:prstGeom prst="rect">
            <a:avLst/>
          </a:prstGeom>
        </p:spPr>
      </p:pic>
      <p:pic>
        <p:nvPicPr>
          <p:cNvPr id="5" name="SK-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7890" y="1906488"/>
            <a:ext cx="5571679" cy="1234380"/>
          </a:xfrm>
          <a:prstGeom prst="rect">
            <a:avLst/>
          </a:prstGeom>
        </p:spPr>
      </p:pic>
      <p:pic>
        <p:nvPicPr>
          <p:cNvPr id="6" name="SK-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282" y="3257550"/>
            <a:ext cx="5571679" cy="1248073"/>
          </a:xfrm>
          <a:prstGeom prst="rect">
            <a:avLst/>
          </a:prstGeom>
        </p:spPr>
      </p:pic>
      <p:pic>
        <p:nvPicPr>
          <p:cNvPr id="7" name="SK-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7890" y="3257550"/>
            <a:ext cx="5571679" cy="1241227"/>
          </a:xfrm>
          <a:prstGeom prst="rect">
            <a:avLst/>
          </a:prstGeom>
        </p:spPr>
      </p:pic>
      <p:pic>
        <p:nvPicPr>
          <p:cNvPr id="8" name="SK-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2282" y="4622155"/>
            <a:ext cx="5571679" cy="1241227"/>
          </a:xfrm>
          <a:prstGeom prst="rect">
            <a:avLst/>
          </a:prstGeom>
        </p:spPr>
      </p:pic>
      <p:pic>
        <p:nvPicPr>
          <p:cNvPr id="9" name="SK-2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7890" y="4622155"/>
            <a:ext cx="5571679" cy="1241227"/>
          </a:xfrm>
          <a:prstGeom prst="rect">
            <a:avLst/>
          </a:prstGeom>
        </p:spPr>
      </p:pic>
      <p:pic>
        <p:nvPicPr>
          <p:cNvPr id="10" name="SK-2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6288732"/>
            <a:ext cx="12192000" cy="569119"/>
          </a:xfrm>
          <a:prstGeom prst="rect">
            <a:avLst/>
          </a:prstGeom>
        </p:spPr>
      </p:pic>
      <p:pic>
        <p:nvPicPr>
          <p:cNvPr id="11" name="SK-2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7263" y="4766221"/>
            <a:ext cx="987475" cy="953244"/>
          </a:xfrm>
          <a:prstGeom prst="rect">
            <a:avLst/>
          </a:prstGeom>
        </p:spPr>
      </p:pic>
      <p:pic>
        <p:nvPicPr>
          <p:cNvPr id="12" name="SK-2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3859" y="4766221"/>
            <a:ext cx="987475" cy="953244"/>
          </a:xfrm>
          <a:prstGeom prst="rect">
            <a:avLst/>
          </a:prstGeom>
        </p:spPr>
      </p:pic>
      <p:pic>
        <p:nvPicPr>
          <p:cNvPr id="13" name="SK-2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37263" y="3408313"/>
            <a:ext cx="987475" cy="939403"/>
          </a:xfrm>
          <a:prstGeom prst="rect">
            <a:avLst/>
          </a:prstGeom>
        </p:spPr>
      </p:pic>
      <p:pic>
        <p:nvPicPr>
          <p:cNvPr id="14" name="SK-2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3859" y="3408313"/>
            <a:ext cx="987475" cy="946398"/>
          </a:xfrm>
          <a:prstGeom prst="rect">
            <a:avLst/>
          </a:prstGeom>
        </p:spPr>
      </p:pic>
      <p:pic>
        <p:nvPicPr>
          <p:cNvPr id="15" name="SK-2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37263" y="2043559"/>
            <a:ext cx="987475" cy="960090"/>
          </a:xfrm>
          <a:prstGeom prst="rect">
            <a:avLst/>
          </a:prstGeom>
        </p:spPr>
      </p:pic>
      <p:pic>
        <p:nvPicPr>
          <p:cNvPr id="16" name="SK-2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3859" y="2043559"/>
            <a:ext cx="987475" cy="966936"/>
          </a:xfrm>
          <a:prstGeom prst="rect">
            <a:avLst/>
          </a:prstGeom>
        </p:spPr>
      </p:pic>
      <p:sp>
        <p:nvSpPr>
          <p:cNvPr id="17" name="SK-2-text-16"/>
          <p:cNvSpPr/>
          <p:nvPr/>
        </p:nvSpPr>
        <p:spPr>
          <a:xfrm>
            <a:off x="390079" y="287982"/>
            <a:ext cx="60388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88888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</a:t>
            </a:r>
            <a:endParaRPr lang="en-US" sz="1500" dirty="0"/>
          </a:p>
        </p:txBody>
      </p:sp>
      <p:sp>
        <p:nvSpPr>
          <p:cNvPr id="18" name="SK-2-text-17"/>
          <p:cNvSpPr/>
          <p:nvPr/>
        </p:nvSpPr>
        <p:spPr>
          <a:xfrm>
            <a:off x="390079" y="589657"/>
            <a:ext cx="9765030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Learning objectives</a:t>
            </a:r>
            <a:endParaRPr lang="en-US" sz="3300" dirty="0"/>
          </a:p>
        </p:txBody>
      </p:sp>
      <p:sp>
        <p:nvSpPr>
          <p:cNvPr id="19" name="SK-2-text-18"/>
          <p:cNvSpPr/>
          <p:nvPr/>
        </p:nvSpPr>
        <p:spPr>
          <a:xfrm>
            <a:off x="377875" y="1488132"/>
            <a:ext cx="1181412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By the end of this session, you will be able to:</a:t>
            </a:r>
            <a:endParaRPr lang="en-US" sz="1650" dirty="0"/>
          </a:p>
        </p:txBody>
      </p:sp>
      <p:sp>
        <p:nvSpPr>
          <p:cNvPr id="20" name="SK-2-text-19"/>
          <p:cNvSpPr/>
          <p:nvPr/>
        </p:nvSpPr>
        <p:spPr>
          <a:xfrm>
            <a:off x="1816596" y="2269927"/>
            <a:ext cx="3791694" cy="5417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Describe the scale and epidemiology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of drug misuse in the UK</a:t>
            </a:r>
            <a:endParaRPr lang="en-US" sz="1500" dirty="0"/>
          </a:p>
        </p:txBody>
      </p:sp>
      <p:sp>
        <p:nvSpPr>
          <p:cNvPr id="21" name="SK-2-text-20"/>
          <p:cNvSpPr/>
          <p:nvPr/>
        </p:nvSpPr>
        <p:spPr>
          <a:xfrm>
            <a:off x="7620000" y="2146548"/>
            <a:ext cx="2938165" cy="8023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Explain the pharmacological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classification of commonly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misused substances</a:t>
            </a:r>
            <a:endParaRPr lang="en-US" sz="1500" dirty="0"/>
          </a:p>
        </p:txBody>
      </p:sp>
      <p:sp>
        <p:nvSpPr>
          <p:cNvPr id="22" name="SK-2-text-21"/>
          <p:cNvSpPr/>
          <p:nvPr/>
        </p:nvSpPr>
        <p:spPr>
          <a:xfrm>
            <a:off x="1816596" y="3497461"/>
            <a:ext cx="3584377" cy="8297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Recall the UK legal classification of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controlled drugs under the Misuse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of Drugs Act</a:t>
            </a:r>
            <a:endParaRPr lang="en-US" sz="1500" dirty="0"/>
          </a:p>
        </p:txBody>
      </p:sp>
      <p:sp>
        <p:nvSpPr>
          <p:cNvPr id="23" name="SK-2-text-22"/>
          <p:cNvSpPr/>
          <p:nvPr/>
        </p:nvSpPr>
        <p:spPr>
          <a:xfrm>
            <a:off x="7620000" y="3634680"/>
            <a:ext cx="3815953" cy="5280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Conduct a structured GP assessment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using the five-domain framework</a:t>
            </a:r>
            <a:endParaRPr lang="en-US" sz="1500" dirty="0"/>
          </a:p>
        </p:txBody>
      </p:sp>
      <p:sp>
        <p:nvSpPr>
          <p:cNvPr id="24" name="SK-2-text-23"/>
          <p:cNvSpPr/>
          <p:nvPr/>
        </p:nvSpPr>
        <p:spPr>
          <a:xfrm>
            <a:off x="1816596" y="4848523"/>
            <a:ext cx="3389263" cy="8228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Apply evidence-based substitute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prescribing principles for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opioid dependence</a:t>
            </a:r>
            <a:endParaRPr lang="en-US" sz="1500" dirty="0"/>
          </a:p>
        </p:txBody>
      </p:sp>
      <p:sp>
        <p:nvSpPr>
          <p:cNvPr id="25" name="SK-2-text-24"/>
          <p:cNvSpPr/>
          <p:nvPr/>
        </p:nvSpPr>
        <p:spPr>
          <a:xfrm>
            <a:off x="7620000" y="4841677"/>
            <a:ext cx="3438079" cy="8297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Identify red flags, harm reduction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strategies, and AKT/SCA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exam priorities</a:t>
            </a:r>
            <a:endParaRPr lang="en-US" sz="1500" dirty="0"/>
          </a:p>
        </p:txBody>
      </p:sp>
      <p:sp>
        <p:nvSpPr>
          <p:cNvPr id="26" name="SK-2-text-25"/>
          <p:cNvSpPr/>
          <p:nvPr/>
        </p:nvSpPr>
        <p:spPr>
          <a:xfrm>
            <a:off x="4888855" y="6460182"/>
            <a:ext cx="48958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059" y="1261765"/>
            <a:ext cx="987475" cy="68461"/>
          </a:xfrm>
          <a:prstGeom prst="rect">
            <a:avLst/>
          </a:prstGeom>
        </p:spPr>
      </p:pic>
      <p:pic>
        <p:nvPicPr>
          <p:cNvPr id="4" name="SK-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079" y="1680121"/>
            <a:ext cx="3523357" cy="2311003"/>
          </a:xfrm>
          <a:prstGeom prst="rect">
            <a:avLst/>
          </a:prstGeom>
        </p:spPr>
      </p:pic>
      <p:pic>
        <p:nvPicPr>
          <p:cNvPr id="5" name="SK-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079" y="1680121"/>
            <a:ext cx="3523357" cy="61615"/>
          </a:xfrm>
          <a:prstGeom prst="rect">
            <a:avLst/>
          </a:prstGeom>
        </p:spPr>
      </p:pic>
      <p:pic>
        <p:nvPicPr>
          <p:cNvPr id="6" name="SK-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471" y="2891284"/>
            <a:ext cx="2072580" cy="19050"/>
          </a:xfrm>
          <a:prstGeom prst="rect">
            <a:avLst/>
          </a:prstGeom>
        </p:spPr>
      </p:pic>
      <p:pic>
        <p:nvPicPr>
          <p:cNvPr id="7" name="SK-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57365" y="1666429"/>
            <a:ext cx="3523357" cy="2324844"/>
          </a:xfrm>
          <a:prstGeom prst="rect">
            <a:avLst/>
          </a:prstGeom>
        </p:spPr>
      </p:pic>
      <p:pic>
        <p:nvPicPr>
          <p:cNvPr id="8" name="SK-3-img-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7365" y="1666429"/>
            <a:ext cx="3523357" cy="61615"/>
          </a:xfrm>
          <a:prstGeom prst="rect">
            <a:avLst/>
          </a:prstGeom>
        </p:spPr>
      </p:pic>
      <p:pic>
        <p:nvPicPr>
          <p:cNvPr id="9" name="SK-3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74369" y="2891284"/>
            <a:ext cx="2633365" cy="19050"/>
          </a:xfrm>
          <a:prstGeom prst="rect">
            <a:avLst/>
          </a:prstGeom>
        </p:spPr>
      </p:pic>
      <p:pic>
        <p:nvPicPr>
          <p:cNvPr id="10" name="SK-3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12596" y="1673275"/>
            <a:ext cx="3242965" cy="2317998"/>
          </a:xfrm>
          <a:prstGeom prst="rect">
            <a:avLst/>
          </a:prstGeom>
        </p:spPr>
      </p:pic>
      <p:pic>
        <p:nvPicPr>
          <p:cNvPr id="11" name="SK-3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12596" y="1673275"/>
            <a:ext cx="3242965" cy="61615"/>
          </a:xfrm>
          <a:prstGeom prst="rect">
            <a:avLst/>
          </a:prstGeom>
        </p:spPr>
      </p:pic>
      <p:pic>
        <p:nvPicPr>
          <p:cNvPr id="12" name="SK-3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53859" y="2891284"/>
            <a:ext cx="2170063" cy="19050"/>
          </a:xfrm>
          <a:prstGeom prst="rect">
            <a:avLst/>
          </a:prstGeom>
        </p:spPr>
      </p:pic>
      <p:pic>
        <p:nvPicPr>
          <p:cNvPr id="13" name="SK-3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0079" y="4169569"/>
            <a:ext cx="3206353" cy="761107"/>
          </a:xfrm>
          <a:prstGeom prst="rect">
            <a:avLst/>
          </a:prstGeom>
        </p:spPr>
      </p:pic>
      <p:pic>
        <p:nvPicPr>
          <p:cNvPr id="14" name="SK-3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25788" y="4169569"/>
            <a:ext cx="2925961" cy="761107"/>
          </a:xfrm>
          <a:prstGeom prst="rect">
            <a:avLst/>
          </a:prstGeom>
        </p:spPr>
      </p:pic>
      <p:pic>
        <p:nvPicPr>
          <p:cNvPr id="15" name="SK-3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68753" y="4169569"/>
            <a:ext cx="2962573" cy="761107"/>
          </a:xfrm>
          <a:prstGeom prst="rect">
            <a:avLst/>
          </a:prstGeom>
        </p:spPr>
      </p:pic>
      <p:pic>
        <p:nvPicPr>
          <p:cNvPr id="16" name="SK-3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02282" y="5177730"/>
            <a:ext cx="5388769" cy="1028700"/>
          </a:xfrm>
          <a:prstGeom prst="rect">
            <a:avLst/>
          </a:prstGeom>
        </p:spPr>
      </p:pic>
      <p:pic>
        <p:nvPicPr>
          <p:cNvPr id="17" name="SK-3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02282" y="5177730"/>
            <a:ext cx="134094" cy="1042392"/>
          </a:xfrm>
          <a:prstGeom prst="rect">
            <a:avLst/>
          </a:prstGeom>
        </p:spPr>
      </p:pic>
      <p:pic>
        <p:nvPicPr>
          <p:cNvPr id="18" name="SK-3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192494" y="3977580"/>
            <a:ext cx="1109365" cy="1268611"/>
          </a:xfrm>
          <a:prstGeom prst="rect">
            <a:avLst/>
          </a:prstGeom>
        </p:spPr>
      </p:pic>
      <p:pic>
        <p:nvPicPr>
          <p:cNvPr id="19" name="SK-3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6432798"/>
            <a:ext cx="12192000" cy="425053"/>
          </a:xfrm>
          <a:prstGeom prst="rect">
            <a:avLst/>
          </a:prstGeom>
        </p:spPr>
      </p:pic>
      <p:pic>
        <p:nvPicPr>
          <p:cNvPr id="20" name="SK-3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022455" y="5109121"/>
            <a:ext cx="4693890" cy="1172617"/>
          </a:xfrm>
          <a:prstGeom prst="rect">
            <a:avLst/>
          </a:prstGeom>
        </p:spPr>
      </p:pic>
      <p:pic>
        <p:nvPicPr>
          <p:cNvPr id="21" name="SK-3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266384" y="4251871"/>
            <a:ext cx="585192" cy="575965"/>
          </a:xfrm>
          <a:prstGeom prst="rect">
            <a:avLst/>
          </a:prstGeom>
        </p:spPr>
      </p:pic>
      <p:pic>
        <p:nvPicPr>
          <p:cNvPr id="22" name="SK-3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998863" y="4245025"/>
            <a:ext cx="560784" cy="575965"/>
          </a:xfrm>
          <a:prstGeom prst="rect">
            <a:avLst/>
          </a:prstGeom>
        </p:spPr>
      </p:pic>
      <p:pic>
        <p:nvPicPr>
          <p:cNvPr id="23" name="SK-3-img-22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21655" y="4245025"/>
            <a:ext cx="609600" cy="582811"/>
          </a:xfrm>
          <a:prstGeom prst="rect">
            <a:avLst/>
          </a:prstGeom>
        </p:spPr>
      </p:pic>
      <p:sp>
        <p:nvSpPr>
          <p:cNvPr id="24" name="SK-3-text-23"/>
          <p:cNvSpPr/>
          <p:nvPr/>
        </p:nvSpPr>
        <p:spPr>
          <a:xfrm>
            <a:off x="341263" y="260598"/>
            <a:ext cx="901922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Section 1 · Current UK figures 2023/2024</a:t>
            </a:r>
            <a:endParaRPr lang="en-US" sz="1275" dirty="0"/>
          </a:p>
        </p:txBody>
      </p:sp>
      <p:sp>
        <p:nvSpPr>
          <p:cNvPr id="25" name="SK-3-text-24"/>
          <p:cNvSpPr/>
          <p:nvPr/>
        </p:nvSpPr>
        <p:spPr>
          <a:xfrm>
            <a:off x="341263" y="603498"/>
            <a:ext cx="11850737" cy="5280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750" b="1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Epidemiology and scale</a:t>
            </a:r>
            <a:endParaRPr lang="en-US" sz="3750" dirty="0"/>
          </a:p>
        </p:txBody>
      </p:sp>
      <p:sp>
        <p:nvSpPr>
          <p:cNvPr id="26" name="SK-3-text-25"/>
          <p:cNvSpPr/>
          <p:nvPr/>
        </p:nvSpPr>
        <p:spPr>
          <a:xfrm>
            <a:off x="658267" y="1851571"/>
            <a:ext cx="7960043" cy="6308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575" b="1" dirty="0">
                <a:solidFill>
                  <a:srgbClr val="D45B2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280,000</a:t>
            </a:r>
            <a:endParaRPr lang="en-US" sz="4575" dirty="0"/>
          </a:p>
        </p:txBody>
      </p:sp>
      <p:sp>
        <p:nvSpPr>
          <p:cNvPr id="27" name="SK-3-text-26"/>
          <p:cNvSpPr/>
          <p:nvPr/>
        </p:nvSpPr>
        <p:spPr>
          <a:xfrm>
            <a:off x="658267" y="2571750"/>
            <a:ext cx="4052888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adults per year</a:t>
            </a:r>
            <a:endParaRPr lang="en-US" sz="1725" dirty="0"/>
          </a:p>
        </p:txBody>
      </p:sp>
      <p:sp>
        <p:nvSpPr>
          <p:cNvPr id="28" name="SK-3-text-27"/>
          <p:cNvSpPr/>
          <p:nvPr/>
        </p:nvSpPr>
        <p:spPr>
          <a:xfrm>
            <a:off x="658267" y="2948880"/>
            <a:ext cx="5736908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 contact with specialist</a:t>
            </a:r>
            <a:endParaRPr lang="en-US" sz="1425" dirty="0"/>
          </a:p>
        </p:txBody>
      </p:sp>
      <p:sp>
        <p:nvSpPr>
          <p:cNvPr id="29" name="SK-3-text-28"/>
          <p:cNvSpPr/>
          <p:nvPr/>
        </p:nvSpPr>
        <p:spPr>
          <a:xfrm>
            <a:off x="658267" y="3209479"/>
            <a:ext cx="7474267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drug treatment services in England</a:t>
            </a:r>
            <a:endParaRPr lang="en-US" sz="1425" dirty="0"/>
          </a:p>
        </p:txBody>
      </p:sp>
      <p:sp>
        <p:nvSpPr>
          <p:cNvPr id="30" name="SK-3-text-29"/>
          <p:cNvSpPr/>
          <p:nvPr/>
        </p:nvSpPr>
        <p:spPr>
          <a:xfrm>
            <a:off x="670471" y="3641527"/>
            <a:ext cx="300228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9999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OHID 2022/23</a:t>
            </a:r>
            <a:endParaRPr lang="en-US" sz="1200" dirty="0"/>
          </a:p>
        </p:txBody>
      </p:sp>
      <p:sp>
        <p:nvSpPr>
          <p:cNvPr id="31" name="SK-3-text-30"/>
          <p:cNvSpPr/>
          <p:nvPr/>
        </p:nvSpPr>
        <p:spPr>
          <a:xfrm>
            <a:off x="4462165" y="1851571"/>
            <a:ext cx="6333173" cy="6308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575" b="1" dirty="0">
                <a:solidFill>
                  <a:srgbClr val="D45B2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5,000+</a:t>
            </a:r>
            <a:endParaRPr lang="en-US" sz="4575" dirty="0"/>
          </a:p>
        </p:txBody>
      </p:sp>
      <p:sp>
        <p:nvSpPr>
          <p:cNvPr id="32" name="SK-3-text-31"/>
          <p:cNvSpPr/>
          <p:nvPr/>
        </p:nvSpPr>
        <p:spPr>
          <a:xfrm>
            <a:off x="4449961" y="2571750"/>
            <a:ext cx="7470458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drug-related deaths per year</a:t>
            </a:r>
            <a:endParaRPr lang="en-US" sz="1725" dirty="0"/>
          </a:p>
        </p:txBody>
      </p:sp>
      <p:sp>
        <p:nvSpPr>
          <p:cNvPr id="33" name="SK-3-text-32"/>
          <p:cNvSpPr/>
          <p:nvPr/>
        </p:nvSpPr>
        <p:spPr>
          <a:xfrm>
            <a:off x="4437757" y="2942034"/>
            <a:ext cx="4868228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 England and Wales —</a:t>
            </a:r>
            <a:endParaRPr lang="en-US" sz="1425" dirty="0"/>
          </a:p>
        </p:txBody>
      </p:sp>
      <p:sp>
        <p:nvSpPr>
          <p:cNvPr id="34" name="SK-3-text-33"/>
          <p:cNvSpPr/>
          <p:nvPr/>
        </p:nvSpPr>
        <p:spPr>
          <a:xfrm>
            <a:off x="4449961" y="3195786"/>
            <a:ext cx="6171248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majority are preventable</a:t>
            </a:r>
            <a:endParaRPr lang="en-US" sz="1425" dirty="0"/>
          </a:p>
        </p:txBody>
      </p:sp>
      <p:sp>
        <p:nvSpPr>
          <p:cNvPr id="35" name="SK-3-text-34"/>
          <p:cNvSpPr/>
          <p:nvPr/>
        </p:nvSpPr>
        <p:spPr>
          <a:xfrm>
            <a:off x="4462165" y="3641527"/>
            <a:ext cx="202692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9999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ONS 2023</a:t>
            </a:r>
            <a:endParaRPr lang="en-US" sz="1200" dirty="0"/>
          </a:p>
        </p:txBody>
      </p:sp>
      <p:sp>
        <p:nvSpPr>
          <p:cNvPr id="36" name="SK-3-text-35"/>
          <p:cNvSpPr/>
          <p:nvPr/>
        </p:nvSpPr>
        <p:spPr>
          <a:xfrm>
            <a:off x="8156377" y="1851571"/>
            <a:ext cx="4009072" cy="534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575" b="1" dirty="0">
                <a:solidFill>
                  <a:srgbClr val="D45B2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1–2%</a:t>
            </a:r>
            <a:endParaRPr lang="en-US" sz="4575" dirty="0"/>
          </a:p>
        </p:txBody>
      </p:sp>
      <p:sp>
        <p:nvSpPr>
          <p:cNvPr id="37" name="SK-3-text-36"/>
          <p:cNvSpPr/>
          <p:nvPr/>
        </p:nvSpPr>
        <p:spPr>
          <a:xfrm>
            <a:off x="8144173" y="2571750"/>
            <a:ext cx="4047827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annual mortality rate</a:t>
            </a:r>
            <a:endParaRPr lang="en-US" sz="1725" dirty="0"/>
          </a:p>
        </p:txBody>
      </p:sp>
      <p:sp>
        <p:nvSpPr>
          <p:cNvPr id="38" name="SK-3-text-37"/>
          <p:cNvSpPr/>
          <p:nvPr/>
        </p:nvSpPr>
        <p:spPr>
          <a:xfrm>
            <a:off x="8144173" y="2948880"/>
            <a:ext cx="2377380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 untreated heroin users —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higher than many cancers</a:t>
            </a:r>
            <a:endParaRPr lang="en-US" sz="1425" dirty="0"/>
          </a:p>
        </p:txBody>
      </p:sp>
      <p:sp>
        <p:nvSpPr>
          <p:cNvPr id="39" name="SK-3-text-38"/>
          <p:cNvSpPr/>
          <p:nvPr/>
        </p:nvSpPr>
        <p:spPr>
          <a:xfrm>
            <a:off x="8156377" y="3641527"/>
            <a:ext cx="80772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9999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OHID</a:t>
            </a:r>
            <a:endParaRPr lang="en-US" sz="1200" dirty="0"/>
          </a:p>
        </p:txBody>
      </p:sp>
      <p:sp>
        <p:nvSpPr>
          <p:cNvPr id="40" name="SK-3-text-39"/>
          <p:cNvSpPr/>
          <p:nvPr/>
        </p:nvSpPr>
        <p:spPr>
          <a:xfrm>
            <a:off x="1292275" y="4251871"/>
            <a:ext cx="399478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Opiates and opioids</a:t>
            </a:r>
            <a:endParaRPr lang="en-US" sz="1350" dirty="0"/>
          </a:p>
        </p:txBody>
      </p:sp>
      <p:sp>
        <p:nvSpPr>
          <p:cNvPr id="41" name="SK-3-text-40"/>
          <p:cNvSpPr/>
          <p:nvPr/>
        </p:nvSpPr>
        <p:spPr>
          <a:xfrm>
            <a:off x="1304479" y="4478238"/>
            <a:ext cx="1779984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most common primary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substance in treatment</a:t>
            </a:r>
            <a:endParaRPr lang="en-US" sz="1200" dirty="0"/>
          </a:p>
        </p:txBody>
      </p:sp>
      <p:sp>
        <p:nvSpPr>
          <p:cNvPr id="42" name="SK-3-text-41"/>
          <p:cNvSpPr/>
          <p:nvPr/>
        </p:nvSpPr>
        <p:spPr>
          <a:xfrm>
            <a:off x="4669482" y="4251871"/>
            <a:ext cx="337756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Cocaine (powder)</a:t>
            </a:r>
            <a:endParaRPr lang="en-US" sz="1350" dirty="0"/>
          </a:p>
        </p:txBody>
      </p:sp>
      <p:sp>
        <p:nvSpPr>
          <p:cNvPr id="43" name="SK-3-text-42"/>
          <p:cNvSpPr/>
          <p:nvPr/>
        </p:nvSpPr>
        <p:spPr>
          <a:xfrm>
            <a:off x="4669482" y="4478238"/>
            <a:ext cx="2048173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second most common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referral reason; rising trend</a:t>
            </a:r>
            <a:endParaRPr lang="en-US" sz="1200" dirty="0"/>
          </a:p>
        </p:txBody>
      </p:sp>
      <p:sp>
        <p:nvSpPr>
          <p:cNvPr id="44" name="SK-3-text-43"/>
          <p:cNvSpPr/>
          <p:nvPr/>
        </p:nvSpPr>
        <p:spPr>
          <a:xfrm>
            <a:off x="7961263" y="4251871"/>
            <a:ext cx="4230737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18–34 year old males</a:t>
            </a:r>
            <a:endParaRPr lang="en-US" sz="1350" dirty="0"/>
          </a:p>
        </p:txBody>
      </p:sp>
      <p:sp>
        <p:nvSpPr>
          <p:cNvPr id="45" name="SK-3-text-44"/>
          <p:cNvSpPr/>
          <p:nvPr/>
        </p:nvSpPr>
        <p:spPr>
          <a:xfrm>
            <a:off x="7961263" y="4471392"/>
            <a:ext cx="1975098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highest-risk demographic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group</a:t>
            </a:r>
            <a:endParaRPr lang="en-US" sz="1200" dirty="0"/>
          </a:p>
        </p:txBody>
      </p:sp>
      <p:sp>
        <p:nvSpPr>
          <p:cNvPr id="46" name="SK-3-text-45"/>
          <p:cNvSpPr/>
          <p:nvPr/>
        </p:nvSpPr>
        <p:spPr>
          <a:xfrm>
            <a:off x="694879" y="5273725"/>
            <a:ext cx="390525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D45B2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⚠ Common mistake</a:t>
            </a:r>
            <a:endParaRPr lang="en-US" sz="1500" dirty="0"/>
          </a:p>
        </p:txBody>
      </p:sp>
      <p:sp>
        <p:nvSpPr>
          <p:cNvPr id="47" name="SK-3-text-46"/>
          <p:cNvSpPr/>
          <p:nvPr/>
        </p:nvSpPr>
        <p:spPr>
          <a:xfrm>
            <a:off x="670471" y="5554861"/>
            <a:ext cx="4401294" cy="5554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These deaths are largely preventable — most involve opioids</a:t>
            </a:r>
            <a:endParaRPr lang="en-US" sz="1125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combined with alcohol and/or benzodiazepines.</a:t>
            </a:r>
            <a:endParaRPr lang="en-US" sz="1125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Polydrug use is the key risk factor.</a:t>
            </a:r>
            <a:endParaRPr lang="en-US" sz="1125" dirty="0"/>
          </a:p>
        </p:txBody>
      </p:sp>
      <p:sp>
        <p:nvSpPr>
          <p:cNvPr id="48" name="SK-3-text-47"/>
          <p:cNvSpPr/>
          <p:nvPr/>
        </p:nvSpPr>
        <p:spPr>
          <a:xfrm>
            <a:off x="5108377" y="6563023"/>
            <a:ext cx="416147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12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61" y="864096"/>
            <a:ext cx="1219200" cy="68461"/>
          </a:xfrm>
          <a:prstGeom prst="rect">
            <a:avLst/>
          </a:prstGeom>
        </p:spPr>
      </p:pic>
      <p:pic>
        <p:nvPicPr>
          <p:cNvPr id="4" name="SK-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655" y="1494979"/>
            <a:ext cx="5315694" cy="946398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655" y="1522363"/>
            <a:ext cx="121890" cy="994321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4353" y="1528614"/>
            <a:ext cx="5315694" cy="1057424"/>
          </a:xfrm>
          <a:prstGeom prst="rect">
            <a:avLst/>
          </a:prstGeom>
        </p:spPr>
      </p:pic>
      <p:pic>
        <p:nvPicPr>
          <p:cNvPr id="7" name="SK-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54353" y="1555998"/>
            <a:ext cx="121890" cy="994321"/>
          </a:xfrm>
          <a:prstGeom prst="rect">
            <a:avLst/>
          </a:prstGeom>
        </p:spPr>
      </p:pic>
      <p:pic>
        <p:nvPicPr>
          <p:cNvPr id="8" name="SK-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655" y="2633365"/>
            <a:ext cx="5315694" cy="946398"/>
          </a:xfrm>
          <a:prstGeom prst="rect">
            <a:avLst/>
          </a:prstGeom>
        </p:spPr>
      </p:pic>
      <p:pic>
        <p:nvPicPr>
          <p:cNvPr id="9" name="SK-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655" y="2660898"/>
            <a:ext cx="121890" cy="1001167"/>
          </a:xfrm>
          <a:prstGeom prst="rect">
            <a:avLst/>
          </a:prstGeom>
        </p:spPr>
      </p:pic>
      <p:pic>
        <p:nvPicPr>
          <p:cNvPr id="10" name="SK-4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4353" y="2667000"/>
            <a:ext cx="5315694" cy="1084808"/>
          </a:xfrm>
          <a:prstGeom prst="rect">
            <a:avLst/>
          </a:prstGeom>
        </p:spPr>
      </p:pic>
      <p:pic>
        <p:nvPicPr>
          <p:cNvPr id="11" name="SK-4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4353" y="2660898"/>
            <a:ext cx="121890" cy="1001167"/>
          </a:xfrm>
          <a:prstGeom prst="rect">
            <a:avLst/>
          </a:prstGeom>
        </p:spPr>
      </p:pic>
      <p:pic>
        <p:nvPicPr>
          <p:cNvPr id="12" name="SK-4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1655" y="3778746"/>
            <a:ext cx="5315694" cy="925711"/>
          </a:xfrm>
          <a:prstGeom prst="rect">
            <a:avLst/>
          </a:prstGeom>
        </p:spPr>
      </p:pic>
      <p:pic>
        <p:nvPicPr>
          <p:cNvPr id="13" name="SK-4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655" y="3806130"/>
            <a:ext cx="121890" cy="877788"/>
          </a:xfrm>
          <a:prstGeom prst="rect">
            <a:avLst/>
          </a:prstGeom>
        </p:spPr>
      </p:pic>
      <p:pic>
        <p:nvPicPr>
          <p:cNvPr id="14" name="SK-4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4353" y="3778746"/>
            <a:ext cx="5315694" cy="912019"/>
          </a:xfrm>
          <a:prstGeom prst="rect">
            <a:avLst/>
          </a:prstGeom>
        </p:spPr>
      </p:pic>
      <p:pic>
        <p:nvPicPr>
          <p:cNvPr id="15" name="SK-4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4353" y="3806130"/>
            <a:ext cx="121890" cy="877788"/>
          </a:xfrm>
          <a:prstGeom prst="rect">
            <a:avLst/>
          </a:prstGeom>
        </p:spPr>
      </p:pic>
      <p:pic>
        <p:nvPicPr>
          <p:cNvPr id="16" name="SK-4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1655" y="4820394"/>
            <a:ext cx="10948392" cy="906512"/>
          </a:xfrm>
          <a:prstGeom prst="rect">
            <a:avLst/>
          </a:prstGeom>
        </p:spPr>
      </p:pic>
      <p:pic>
        <p:nvPicPr>
          <p:cNvPr id="17" name="SK-4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1655" y="4827984"/>
            <a:ext cx="121890" cy="857250"/>
          </a:xfrm>
          <a:prstGeom prst="rect">
            <a:avLst/>
          </a:prstGeom>
        </p:spPr>
      </p:pic>
      <p:pic>
        <p:nvPicPr>
          <p:cNvPr id="18" name="SK-4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754761" y="5814864"/>
            <a:ext cx="6815286" cy="625376"/>
          </a:xfrm>
          <a:prstGeom prst="rect">
            <a:avLst/>
          </a:prstGeom>
        </p:spPr>
      </p:pic>
      <p:pic>
        <p:nvPicPr>
          <p:cNvPr id="19" name="SK-4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754761" y="5842248"/>
            <a:ext cx="121890" cy="521196"/>
          </a:xfrm>
          <a:prstGeom prst="rect">
            <a:avLst/>
          </a:prstGeom>
        </p:spPr>
      </p:pic>
      <p:pic>
        <p:nvPicPr>
          <p:cNvPr id="20" name="SK-4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6535638"/>
            <a:ext cx="12192000" cy="322213"/>
          </a:xfrm>
          <a:prstGeom prst="rect">
            <a:avLst/>
          </a:prstGeom>
        </p:spPr>
      </p:pic>
      <p:sp>
        <p:nvSpPr>
          <p:cNvPr id="21" name="SK-4-text-20"/>
          <p:cNvSpPr/>
          <p:nvPr/>
        </p:nvSpPr>
        <p:spPr>
          <a:xfrm>
            <a:off x="451098" y="226219"/>
            <a:ext cx="8458200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definitions</a:t>
            </a:r>
            <a:endParaRPr lang="en-US" sz="3600" dirty="0"/>
          </a:p>
        </p:txBody>
      </p:sp>
      <p:sp>
        <p:nvSpPr>
          <p:cNvPr id="22" name="SK-4-text-21"/>
          <p:cNvSpPr/>
          <p:nvPr/>
        </p:nvSpPr>
        <p:spPr>
          <a:xfrm>
            <a:off x="451098" y="1124694"/>
            <a:ext cx="1160716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Understanding the language before the clinical encounter</a:t>
            </a:r>
            <a:endParaRPr lang="en-US" sz="1350" dirty="0"/>
          </a:p>
        </p:txBody>
      </p:sp>
      <p:sp>
        <p:nvSpPr>
          <p:cNvPr id="23" name="SK-4-text-22"/>
          <p:cNvSpPr/>
          <p:nvPr/>
        </p:nvSpPr>
        <p:spPr>
          <a:xfrm>
            <a:off x="938659" y="1611511"/>
            <a:ext cx="111061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Drug</a:t>
            </a:r>
            <a:endParaRPr lang="en-US" sz="1650" dirty="0"/>
          </a:p>
        </p:txBody>
      </p:sp>
      <p:sp>
        <p:nvSpPr>
          <p:cNvPr id="24" name="SK-4-text-23"/>
          <p:cNvSpPr/>
          <p:nvPr/>
        </p:nvSpPr>
        <p:spPr>
          <a:xfrm>
            <a:off x="938659" y="1906488"/>
            <a:ext cx="3535561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Any substance taken into the body for its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psychoactive effect</a:t>
            </a:r>
            <a:endParaRPr lang="en-US" sz="1275" dirty="0"/>
          </a:p>
        </p:txBody>
      </p:sp>
      <p:sp>
        <p:nvSpPr>
          <p:cNvPr id="25" name="SK-4-text-24"/>
          <p:cNvSpPr/>
          <p:nvPr/>
        </p:nvSpPr>
        <p:spPr>
          <a:xfrm>
            <a:off x="938659" y="2756892"/>
            <a:ext cx="236791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Tolerance</a:t>
            </a:r>
            <a:endParaRPr lang="en-US" sz="1650" dirty="0"/>
          </a:p>
        </p:txBody>
      </p:sp>
      <p:sp>
        <p:nvSpPr>
          <p:cNvPr id="26" name="SK-4-text-25"/>
          <p:cNvSpPr/>
          <p:nvPr/>
        </p:nvSpPr>
        <p:spPr>
          <a:xfrm>
            <a:off x="938659" y="3058567"/>
            <a:ext cx="3828157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Needing more of a substance to achieve the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same effect over time</a:t>
            </a:r>
            <a:endParaRPr lang="en-US" sz="1275" dirty="0"/>
          </a:p>
        </p:txBody>
      </p:sp>
      <p:sp>
        <p:nvSpPr>
          <p:cNvPr id="27" name="SK-4-text-26"/>
          <p:cNvSpPr/>
          <p:nvPr/>
        </p:nvSpPr>
        <p:spPr>
          <a:xfrm>
            <a:off x="938659" y="3881586"/>
            <a:ext cx="261937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Withdrawal</a:t>
            </a:r>
            <a:endParaRPr lang="en-US" sz="1650" dirty="0"/>
          </a:p>
        </p:txBody>
      </p:sp>
      <p:sp>
        <p:nvSpPr>
          <p:cNvPr id="28" name="SK-4-text-27"/>
          <p:cNvSpPr/>
          <p:nvPr/>
        </p:nvSpPr>
        <p:spPr>
          <a:xfrm>
            <a:off x="938659" y="4183261"/>
            <a:ext cx="3316188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Physical and psychological effects that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occur when a substance is stopped</a:t>
            </a:r>
            <a:endParaRPr lang="en-US" sz="1275" dirty="0"/>
          </a:p>
        </p:txBody>
      </p:sp>
      <p:sp>
        <p:nvSpPr>
          <p:cNvPr id="29" name="SK-4-text-28"/>
          <p:cNvSpPr/>
          <p:nvPr/>
        </p:nvSpPr>
        <p:spPr>
          <a:xfrm>
            <a:off x="6486079" y="1604665"/>
            <a:ext cx="488251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Physical dependence</a:t>
            </a:r>
            <a:endParaRPr lang="en-US" sz="1650" dirty="0"/>
          </a:p>
        </p:txBody>
      </p:sp>
      <p:sp>
        <p:nvSpPr>
          <p:cNvPr id="30" name="SK-4-text-29"/>
          <p:cNvSpPr/>
          <p:nvPr/>
        </p:nvSpPr>
        <p:spPr>
          <a:xfrm>
            <a:off x="6473875" y="1892796"/>
            <a:ext cx="3645396" cy="6171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body undergoes measurable withdrawal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when the substance is removed — sweats,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shakes, seizures</a:t>
            </a:r>
            <a:endParaRPr lang="en-US" sz="1275" dirty="0"/>
          </a:p>
        </p:txBody>
      </p:sp>
      <p:sp>
        <p:nvSpPr>
          <p:cNvPr id="31" name="SK-4-text-30"/>
          <p:cNvSpPr/>
          <p:nvPr/>
        </p:nvSpPr>
        <p:spPr>
          <a:xfrm>
            <a:off x="6486079" y="2743200"/>
            <a:ext cx="5705921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Psychological dependence</a:t>
            </a:r>
            <a:endParaRPr lang="en-US" sz="1650" dirty="0"/>
          </a:p>
        </p:txBody>
      </p:sp>
      <p:sp>
        <p:nvSpPr>
          <p:cNvPr id="32" name="SK-4-text-31"/>
          <p:cNvSpPr/>
          <p:nvPr/>
        </p:nvSpPr>
        <p:spPr>
          <a:xfrm>
            <a:off x="6473875" y="3044875"/>
            <a:ext cx="3242965" cy="6308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Mental compulsion to use — the most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important factor in understanding and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treating drug use</a:t>
            </a:r>
            <a:endParaRPr lang="en-US" sz="1275" dirty="0"/>
          </a:p>
        </p:txBody>
      </p:sp>
      <p:sp>
        <p:nvSpPr>
          <p:cNvPr id="33" name="SK-4-text-32"/>
          <p:cNvSpPr/>
          <p:nvPr/>
        </p:nvSpPr>
        <p:spPr>
          <a:xfrm>
            <a:off x="6486079" y="3888432"/>
            <a:ext cx="261937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Dependence</a:t>
            </a:r>
            <a:endParaRPr lang="en-US" sz="1650" dirty="0"/>
          </a:p>
        </p:txBody>
      </p:sp>
      <p:sp>
        <p:nvSpPr>
          <p:cNvPr id="34" name="SK-4-text-33"/>
          <p:cNvSpPr/>
          <p:nvPr/>
        </p:nvSpPr>
        <p:spPr>
          <a:xfrm>
            <a:off x="6473875" y="4183261"/>
            <a:ext cx="3633192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continuum, not a binary — more clinically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useful than the term "addiction"</a:t>
            </a:r>
            <a:endParaRPr lang="en-US" sz="1275" dirty="0"/>
          </a:p>
        </p:txBody>
      </p:sp>
      <p:sp>
        <p:nvSpPr>
          <p:cNvPr id="35" name="SK-4-text-34"/>
          <p:cNvSpPr/>
          <p:nvPr/>
        </p:nvSpPr>
        <p:spPr>
          <a:xfrm>
            <a:off x="938659" y="4896594"/>
            <a:ext cx="429577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2D5A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☑ Harm reduction</a:t>
            </a:r>
            <a:endParaRPr lang="en-US" sz="1650" dirty="0"/>
          </a:p>
        </p:txBody>
      </p:sp>
      <p:sp>
        <p:nvSpPr>
          <p:cNvPr id="36" name="SK-4-text-35"/>
          <p:cNvSpPr/>
          <p:nvPr/>
        </p:nvSpPr>
        <p:spPr>
          <a:xfrm>
            <a:off x="914400" y="5205115"/>
            <a:ext cx="1127760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Reducing harm to the user, their family, and society — does not require abstinence.</a:t>
            </a:r>
            <a:endParaRPr lang="en-US" sz="1350" dirty="0"/>
          </a:p>
        </p:txBody>
      </p:sp>
      <p:sp>
        <p:nvSpPr>
          <p:cNvPr id="37" name="SK-4-text-36"/>
          <p:cNvSpPr/>
          <p:nvPr/>
        </p:nvSpPr>
        <p:spPr>
          <a:xfrm>
            <a:off x="914400" y="5445175"/>
            <a:ext cx="646366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Always something you can offer.</a:t>
            </a:r>
            <a:endParaRPr lang="en-US" sz="1350" dirty="0"/>
          </a:p>
        </p:txBody>
      </p:sp>
      <p:sp>
        <p:nvSpPr>
          <p:cNvPr id="38" name="SK-4-text-37"/>
          <p:cNvSpPr/>
          <p:nvPr/>
        </p:nvSpPr>
        <p:spPr>
          <a:xfrm>
            <a:off x="4949875" y="5890915"/>
            <a:ext cx="724212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⚠ Pitfall: "Addiction" is less clinically useful than "dependence."</a:t>
            </a:r>
            <a:endParaRPr lang="en-US" sz="1350" dirty="0"/>
          </a:p>
        </p:txBody>
      </p:sp>
      <p:sp>
        <p:nvSpPr>
          <p:cNvPr id="39" name="SK-4-text-38"/>
          <p:cNvSpPr/>
          <p:nvPr/>
        </p:nvSpPr>
        <p:spPr>
          <a:xfrm>
            <a:off x="4949875" y="6158359"/>
            <a:ext cx="724212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Avoid using it as a diagnostic label in consultations.</a:t>
            </a:r>
            <a:endParaRPr lang="en-US" sz="1350" dirty="0"/>
          </a:p>
        </p:txBody>
      </p:sp>
      <p:sp>
        <p:nvSpPr>
          <p:cNvPr id="40" name="SK-4-text-39"/>
          <p:cNvSpPr/>
          <p:nvPr/>
        </p:nvSpPr>
        <p:spPr>
          <a:xfrm>
            <a:off x="5230267" y="6604248"/>
            <a:ext cx="367665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1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780" y="850255"/>
            <a:ext cx="914400" cy="137071"/>
          </a:xfrm>
          <a:prstGeom prst="rect">
            <a:avLst/>
          </a:prstGeom>
        </p:spPr>
      </p:pic>
      <p:pic>
        <p:nvPicPr>
          <p:cNvPr id="4" name="SK-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765" y="1618357"/>
            <a:ext cx="3499098" cy="3716982"/>
          </a:xfrm>
          <a:prstGeom prst="rect">
            <a:avLst/>
          </a:prstGeom>
        </p:spPr>
      </p:pic>
      <p:pic>
        <p:nvPicPr>
          <p:cNvPr id="5" name="SK-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3977" y="1604665"/>
            <a:ext cx="3499098" cy="3730675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0392" y="1625203"/>
            <a:ext cx="3486894" cy="3710136"/>
          </a:xfrm>
          <a:prstGeom prst="rect">
            <a:avLst/>
          </a:prstGeom>
        </p:spPr>
      </p:pic>
      <p:pic>
        <p:nvPicPr>
          <p:cNvPr id="7" name="SK-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9365" y="5506938"/>
            <a:ext cx="9960769" cy="816025"/>
          </a:xfrm>
          <a:prstGeom prst="rect">
            <a:avLst/>
          </a:prstGeom>
        </p:spPr>
      </p:pic>
      <p:pic>
        <p:nvPicPr>
          <p:cNvPr id="8" name="SK-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460182"/>
            <a:ext cx="12192000" cy="397669"/>
          </a:xfrm>
          <a:prstGeom prst="rect">
            <a:avLst/>
          </a:prstGeom>
        </p:spPr>
      </p:pic>
      <p:pic>
        <p:nvPicPr>
          <p:cNvPr id="9" name="SK-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19765" y="4485084"/>
            <a:ext cx="316855" cy="267444"/>
          </a:xfrm>
          <a:prstGeom prst="rect">
            <a:avLst/>
          </a:prstGeom>
        </p:spPr>
      </p:pic>
      <p:pic>
        <p:nvPicPr>
          <p:cNvPr id="10" name="SK-5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31796" y="1776115"/>
            <a:ext cx="963067" cy="624036"/>
          </a:xfrm>
          <a:prstGeom prst="rect">
            <a:avLst/>
          </a:prstGeom>
        </p:spPr>
      </p:pic>
      <p:pic>
        <p:nvPicPr>
          <p:cNvPr id="11" name="SK-5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89090" y="4485084"/>
            <a:ext cx="304800" cy="260598"/>
          </a:xfrm>
          <a:prstGeom prst="rect">
            <a:avLst/>
          </a:prstGeom>
        </p:spPr>
      </p:pic>
      <p:pic>
        <p:nvPicPr>
          <p:cNvPr id="12" name="SK-5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47271" y="1755577"/>
            <a:ext cx="743694" cy="658267"/>
          </a:xfrm>
          <a:prstGeom prst="rect">
            <a:avLst/>
          </a:prstGeom>
        </p:spPr>
      </p:pic>
      <p:pic>
        <p:nvPicPr>
          <p:cNvPr id="13" name="SK-5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7082" y="4491930"/>
            <a:ext cx="329059" cy="267444"/>
          </a:xfrm>
          <a:prstGeom prst="rect">
            <a:avLst/>
          </a:prstGeom>
        </p:spPr>
      </p:pic>
      <p:pic>
        <p:nvPicPr>
          <p:cNvPr id="14" name="SK-5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987153" y="1755577"/>
            <a:ext cx="560784" cy="706338"/>
          </a:xfrm>
          <a:prstGeom prst="rect">
            <a:avLst/>
          </a:prstGeom>
        </p:spPr>
      </p:pic>
      <p:sp>
        <p:nvSpPr>
          <p:cNvPr id="15" name="SK-5-text-14"/>
          <p:cNvSpPr/>
          <p:nvPr/>
        </p:nvSpPr>
        <p:spPr>
          <a:xfrm>
            <a:off x="194965" y="246757"/>
            <a:ext cx="11997035" cy="5554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Classification by pharmacological effect</a:t>
            </a:r>
            <a:endParaRPr lang="en-US" sz="3600" dirty="0"/>
          </a:p>
        </p:txBody>
      </p:sp>
      <p:sp>
        <p:nvSpPr>
          <p:cNvPr id="16" name="SK-5-text-15"/>
          <p:cNvSpPr/>
          <p:nvPr/>
        </p:nvSpPr>
        <p:spPr>
          <a:xfrm>
            <a:off x="194965" y="1145232"/>
            <a:ext cx="10917555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How drugs act on the central nervous system</a:t>
            </a:r>
            <a:endParaRPr lang="en-US" sz="1650" dirty="0"/>
          </a:p>
        </p:txBody>
      </p:sp>
      <p:sp>
        <p:nvSpPr>
          <p:cNvPr id="17" name="SK-5-text-16"/>
          <p:cNvSpPr/>
          <p:nvPr/>
        </p:nvSpPr>
        <p:spPr>
          <a:xfrm>
            <a:off x="1333202" y="2551063"/>
            <a:ext cx="1844278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9966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Stimulants</a:t>
            </a:r>
            <a:endParaRPr lang="en-US" sz="2550" dirty="0"/>
          </a:p>
        </p:txBody>
      </p:sp>
      <p:sp>
        <p:nvSpPr>
          <p:cNvPr id="18" name="SK-5-text-17"/>
          <p:cNvSpPr/>
          <p:nvPr/>
        </p:nvSpPr>
        <p:spPr>
          <a:xfrm>
            <a:off x="769144" y="2942034"/>
            <a:ext cx="2935932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CNS arousal ↑ · Energy ↑ · Mood ↑</a:t>
            </a:r>
            <a:endParaRPr lang="en-US" sz="1500" dirty="0"/>
          </a:p>
        </p:txBody>
      </p:sp>
      <p:sp>
        <p:nvSpPr>
          <p:cNvPr id="19" name="SK-5-text-18"/>
          <p:cNvSpPr/>
          <p:nvPr/>
        </p:nvSpPr>
        <p:spPr>
          <a:xfrm>
            <a:off x="1159371" y="3346698"/>
            <a:ext cx="214342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Cocaine · Crack cocaine</a:t>
            </a:r>
            <a:endParaRPr lang="en-US" sz="1500" dirty="0"/>
          </a:p>
        </p:txBody>
      </p:sp>
      <p:sp>
        <p:nvSpPr>
          <p:cNvPr id="20" name="SK-5-text-19"/>
          <p:cNvSpPr/>
          <p:nvPr/>
        </p:nvSpPr>
        <p:spPr>
          <a:xfrm>
            <a:off x="1195834" y="3627834"/>
            <a:ext cx="2058144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Amphetamine · MDMA</a:t>
            </a:r>
            <a:endParaRPr lang="en-US" sz="1500" dirty="0"/>
          </a:p>
        </p:txBody>
      </p:sp>
      <p:sp>
        <p:nvSpPr>
          <p:cNvPr id="21" name="SK-5-text-20"/>
          <p:cNvSpPr/>
          <p:nvPr/>
        </p:nvSpPr>
        <p:spPr>
          <a:xfrm>
            <a:off x="939850" y="3902125"/>
            <a:ext cx="2582317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Methamphetamine · Nicotine</a:t>
            </a:r>
            <a:endParaRPr lang="en-US" sz="1500" dirty="0"/>
          </a:p>
        </p:txBody>
      </p:sp>
      <p:sp>
        <p:nvSpPr>
          <p:cNvPr id="22" name="SK-5-text-21"/>
          <p:cNvSpPr/>
          <p:nvPr/>
        </p:nvSpPr>
        <p:spPr>
          <a:xfrm>
            <a:off x="1097161" y="4491930"/>
            <a:ext cx="204501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9966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Key risks</a:t>
            </a:r>
            <a:endParaRPr lang="en-US" sz="1425" dirty="0"/>
          </a:p>
        </p:txBody>
      </p:sp>
      <p:sp>
        <p:nvSpPr>
          <p:cNvPr id="23" name="SK-5-text-22"/>
          <p:cNvSpPr/>
          <p:nvPr/>
        </p:nvSpPr>
        <p:spPr>
          <a:xfrm>
            <a:off x="1084957" y="4745682"/>
            <a:ext cx="2401788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Paranoia · Psychosis · Cardiac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events · Crash and craving cycle</a:t>
            </a:r>
            <a:endParaRPr lang="en-US" sz="1350" dirty="0"/>
          </a:p>
        </p:txBody>
      </p:sp>
      <p:sp>
        <p:nvSpPr>
          <p:cNvPr id="24" name="SK-5-text-23"/>
          <p:cNvSpPr/>
          <p:nvPr/>
        </p:nvSpPr>
        <p:spPr>
          <a:xfrm>
            <a:off x="4893320" y="2557909"/>
            <a:ext cx="2124819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2244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Depressants</a:t>
            </a:r>
            <a:endParaRPr lang="en-US" sz="2550" dirty="0"/>
          </a:p>
        </p:txBody>
      </p:sp>
      <p:sp>
        <p:nvSpPr>
          <p:cNvPr id="25" name="SK-5-text-24"/>
          <p:cNvSpPr/>
          <p:nvPr/>
        </p:nvSpPr>
        <p:spPr>
          <a:xfrm>
            <a:off x="4402336" y="2942034"/>
            <a:ext cx="3106638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CNS arousal ↓ · Sedation · Pain relief</a:t>
            </a:r>
            <a:endParaRPr lang="en-US" sz="1500" dirty="0"/>
          </a:p>
        </p:txBody>
      </p:sp>
      <p:sp>
        <p:nvSpPr>
          <p:cNvPr id="26" name="SK-5-text-25"/>
          <p:cNvSpPr/>
          <p:nvPr/>
        </p:nvSpPr>
        <p:spPr>
          <a:xfrm>
            <a:off x="4681686" y="3339703"/>
            <a:ext cx="2487067" cy="8023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Heroin · Opioids · Methadone</a:t>
            </a:r>
            <a:endParaRPr lang="en-US" sz="1500" dirty="0"/>
          </a:p>
          <a:p>
            <a:pPr marL="0" indent="0" algn="ctr">
              <a:lnSpc>
                <a:spcPts val="195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Benzodiazepines · Alcohol</a:t>
            </a:r>
            <a:endParaRPr lang="en-US" sz="1500" dirty="0"/>
          </a:p>
          <a:p>
            <a:pPr marL="0" indent="0" algn="ctr">
              <a:lnSpc>
                <a:spcPts val="195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GHB · Ketamine (low dose)</a:t>
            </a:r>
            <a:endParaRPr lang="en-US" sz="1500" dirty="0"/>
          </a:p>
        </p:txBody>
      </p:sp>
      <p:sp>
        <p:nvSpPr>
          <p:cNvPr id="27" name="SK-5-text-26"/>
          <p:cNvSpPr/>
          <p:nvPr/>
        </p:nvSpPr>
        <p:spPr>
          <a:xfrm>
            <a:off x="4754761" y="4485084"/>
            <a:ext cx="204501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2244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Key risks</a:t>
            </a:r>
            <a:endParaRPr lang="en-US" sz="1425" dirty="0"/>
          </a:p>
        </p:txBody>
      </p:sp>
      <p:sp>
        <p:nvSpPr>
          <p:cNvPr id="28" name="SK-5-text-27"/>
          <p:cNvSpPr/>
          <p:nvPr/>
        </p:nvSpPr>
        <p:spPr>
          <a:xfrm>
            <a:off x="4742557" y="4745682"/>
            <a:ext cx="2657773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Respiratory depression · Overdose ·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Dependence · Fatal combinations</a:t>
            </a:r>
            <a:endParaRPr lang="en-US" sz="1350" dirty="0"/>
          </a:p>
        </p:txBody>
      </p:sp>
      <p:sp>
        <p:nvSpPr>
          <p:cNvPr id="29" name="SK-5-text-28"/>
          <p:cNvSpPr/>
          <p:nvPr/>
        </p:nvSpPr>
        <p:spPr>
          <a:xfrm>
            <a:off x="8465493" y="2537371"/>
            <a:ext cx="2368600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5533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Hallucinogens</a:t>
            </a:r>
            <a:endParaRPr lang="en-US" sz="2550" dirty="0"/>
          </a:p>
        </p:txBody>
      </p:sp>
      <p:sp>
        <p:nvSpPr>
          <p:cNvPr id="30" name="SK-5-text-29"/>
          <p:cNvSpPr/>
          <p:nvPr/>
        </p:nvSpPr>
        <p:spPr>
          <a:xfrm>
            <a:off x="8108752" y="2948880"/>
            <a:ext cx="3094434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Perception distorted · Reality altered</a:t>
            </a:r>
            <a:endParaRPr lang="en-US" sz="1500" dirty="0"/>
          </a:p>
        </p:txBody>
      </p:sp>
      <p:sp>
        <p:nvSpPr>
          <p:cNvPr id="31" name="SK-5-text-30"/>
          <p:cNvSpPr/>
          <p:nvPr/>
        </p:nvSpPr>
        <p:spPr>
          <a:xfrm>
            <a:off x="8107561" y="3332857"/>
            <a:ext cx="3108871" cy="8091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LSD · Psilocybin (magic mushrooms)</a:t>
            </a:r>
            <a:endParaRPr lang="en-US" sz="1500" dirty="0"/>
          </a:p>
          <a:p>
            <a:pPr marL="0" indent="0" algn="ctr">
              <a:lnSpc>
                <a:spcPts val="195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DMT · Mescaline</a:t>
            </a:r>
            <a:endParaRPr lang="en-US" sz="1500" dirty="0"/>
          </a:p>
          <a:p>
            <a:pPr marL="0" indent="0" algn="ctr">
              <a:lnSpc>
                <a:spcPts val="195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Ketamine (high dose)</a:t>
            </a:r>
            <a:endParaRPr lang="en-US" sz="1500" dirty="0"/>
          </a:p>
        </p:txBody>
      </p:sp>
      <p:sp>
        <p:nvSpPr>
          <p:cNvPr id="32" name="SK-5-text-31"/>
          <p:cNvSpPr/>
          <p:nvPr/>
        </p:nvSpPr>
        <p:spPr>
          <a:xfrm>
            <a:off x="8497788" y="4491930"/>
            <a:ext cx="204501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5533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Key risks</a:t>
            </a:r>
            <a:endParaRPr lang="en-US" sz="1425" dirty="0"/>
          </a:p>
        </p:txBody>
      </p:sp>
      <p:sp>
        <p:nvSpPr>
          <p:cNvPr id="33" name="SK-5-text-32"/>
          <p:cNvSpPr/>
          <p:nvPr/>
        </p:nvSpPr>
        <p:spPr>
          <a:xfrm>
            <a:off x="8497788" y="4745682"/>
            <a:ext cx="2450455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Bad trips · Prolonged psychosis ·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Unpredictable effects</a:t>
            </a:r>
            <a:endParaRPr lang="en-US" sz="1350" dirty="0"/>
          </a:p>
        </p:txBody>
      </p:sp>
      <p:sp>
        <p:nvSpPr>
          <p:cNvPr id="34" name="SK-5-text-33"/>
          <p:cNvSpPr/>
          <p:nvPr/>
        </p:nvSpPr>
        <p:spPr>
          <a:xfrm>
            <a:off x="1487388" y="5657850"/>
            <a:ext cx="8936682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95"/>
              </a:lnSpc>
              <a:buNone/>
            </a:pPr>
            <a:r>
              <a:rPr lang="en-US" sz="1425" dirty="0">
                <a:solidFill>
                  <a:srgbClr val="11111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Cannabis is pharmacologically complex — mild stimulant + depressant + mild hallucinogen properties.</a:t>
            </a:r>
            <a:endParaRPr lang="en-US" sz="1425" dirty="0"/>
          </a:p>
          <a:p>
            <a:pPr marL="0" indent="0" algn="l">
              <a:lnSpc>
                <a:spcPts val="1995"/>
              </a:lnSpc>
              <a:buNone/>
            </a:pPr>
            <a:r>
              <a:rPr lang="en-US" sz="1425" dirty="0">
                <a:solidFill>
                  <a:srgbClr val="11111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Ketamine is dissociative. Neither fits neatly into one category.</a:t>
            </a:r>
            <a:endParaRPr lang="en-US" sz="1425" dirty="0"/>
          </a:p>
        </p:txBody>
      </p:sp>
      <p:sp>
        <p:nvSpPr>
          <p:cNvPr id="35" name="SK-5-text-34"/>
          <p:cNvSpPr/>
          <p:nvPr/>
        </p:nvSpPr>
        <p:spPr>
          <a:xfrm>
            <a:off x="4975473" y="6563023"/>
            <a:ext cx="2131219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671" y="883444"/>
            <a:ext cx="1036290" cy="57150"/>
          </a:xfrm>
          <a:prstGeom prst="rect">
            <a:avLst/>
          </a:prstGeom>
        </p:spPr>
      </p:pic>
      <p:pic>
        <p:nvPicPr>
          <p:cNvPr id="4" name="SK-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59" y="1494979"/>
            <a:ext cx="5827663" cy="1378446"/>
          </a:xfrm>
          <a:prstGeom prst="rect">
            <a:avLst/>
          </a:prstGeom>
        </p:spPr>
      </p:pic>
      <p:pic>
        <p:nvPicPr>
          <p:cNvPr id="5" name="SK-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059" y="1494979"/>
            <a:ext cx="1536055" cy="1282303"/>
          </a:xfrm>
          <a:prstGeom prst="rect">
            <a:avLst/>
          </a:prstGeom>
        </p:spPr>
      </p:pic>
      <p:pic>
        <p:nvPicPr>
          <p:cNvPr id="6" name="SK-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059" y="2983111"/>
            <a:ext cx="5827663" cy="994321"/>
          </a:xfrm>
          <a:prstGeom prst="rect">
            <a:avLst/>
          </a:prstGeom>
        </p:spPr>
      </p:pic>
      <p:pic>
        <p:nvPicPr>
          <p:cNvPr id="7" name="SK-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059" y="2983111"/>
            <a:ext cx="1536055" cy="987475"/>
          </a:xfrm>
          <a:prstGeom prst="rect">
            <a:avLst/>
          </a:prstGeom>
        </p:spPr>
      </p:pic>
      <p:pic>
        <p:nvPicPr>
          <p:cNvPr id="8" name="SK-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059" y="4148286"/>
            <a:ext cx="5827663" cy="906512"/>
          </a:xfrm>
          <a:prstGeom prst="rect">
            <a:avLst/>
          </a:prstGeom>
        </p:spPr>
      </p:pic>
      <p:pic>
        <p:nvPicPr>
          <p:cNvPr id="9" name="SK-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059" y="4148286"/>
            <a:ext cx="1536055" cy="906512"/>
          </a:xfrm>
          <a:prstGeom prst="rect">
            <a:avLst/>
          </a:prstGeom>
        </p:spPr>
      </p:pic>
      <p:pic>
        <p:nvPicPr>
          <p:cNvPr id="10" name="SK-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56784" y="1563588"/>
            <a:ext cx="487561" cy="377130"/>
          </a:xfrm>
          <a:prstGeom prst="rect">
            <a:avLst/>
          </a:prstGeom>
        </p:spPr>
      </p:pic>
      <p:pic>
        <p:nvPicPr>
          <p:cNvPr id="11" name="SK-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56784" y="2413992"/>
            <a:ext cx="487561" cy="377130"/>
          </a:xfrm>
          <a:prstGeom prst="rect">
            <a:avLst/>
          </a:prstGeom>
        </p:spPr>
      </p:pic>
      <p:pic>
        <p:nvPicPr>
          <p:cNvPr id="12" name="SK-6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56784" y="3140869"/>
            <a:ext cx="487561" cy="377130"/>
          </a:xfrm>
          <a:prstGeom prst="rect">
            <a:avLst/>
          </a:prstGeom>
        </p:spPr>
      </p:pic>
      <p:pic>
        <p:nvPicPr>
          <p:cNvPr id="13" name="SK-6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56784" y="3915817"/>
            <a:ext cx="487561" cy="377130"/>
          </a:xfrm>
          <a:prstGeom prst="rect">
            <a:avLst/>
          </a:prstGeom>
        </p:spPr>
      </p:pic>
      <p:pic>
        <p:nvPicPr>
          <p:cNvPr id="14" name="SK-6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56784" y="4704457"/>
            <a:ext cx="487561" cy="377130"/>
          </a:xfrm>
          <a:prstGeom prst="rect">
            <a:avLst/>
          </a:prstGeom>
        </p:spPr>
      </p:pic>
      <p:pic>
        <p:nvPicPr>
          <p:cNvPr id="15" name="SK-6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290792" y="2155478"/>
            <a:ext cx="4535388" cy="9525"/>
          </a:xfrm>
          <a:prstGeom prst="rect">
            <a:avLst/>
          </a:prstGeom>
        </p:spPr>
      </p:pic>
      <p:pic>
        <p:nvPicPr>
          <p:cNvPr id="16" name="SK-6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90792" y="2978348"/>
            <a:ext cx="4535388" cy="9525"/>
          </a:xfrm>
          <a:prstGeom prst="rect">
            <a:avLst/>
          </a:prstGeom>
        </p:spPr>
      </p:pic>
      <p:pic>
        <p:nvPicPr>
          <p:cNvPr id="17" name="SK-6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90792" y="3664148"/>
            <a:ext cx="4535388" cy="9525"/>
          </a:xfrm>
          <a:prstGeom prst="rect">
            <a:avLst/>
          </a:prstGeom>
        </p:spPr>
      </p:pic>
      <p:pic>
        <p:nvPicPr>
          <p:cNvPr id="18" name="SK-6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90792" y="4452938"/>
            <a:ext cx="4535388" cy="9525"/>
          </a:xfrm>
          <a:prstGeom prst="rect">
            <a:avLst/>
          </a:prstGeom>
        </p:spPr>
      </p:pic>
      <p:pic>
        <p:nvPicPr>
          <p:cNvPr id="19" name="SK-6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77875" y="5362873"/>
            <a:ext cx="11448157" cy="966936"/>
          </a:xfrm>
          <a:prstGeom prst="rect">
            <a:avLst/>
          </a:prstGeom>
        </p:spPr>
      </p:pic>
      <p:pic>
        <p:nvPicPr>
          <p:cNvPr id="20" name="SK-6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77875" y="5362873"/>
            <a:ext cx="134094" cy="1014859"/>
          </a:xfrm>
          <a:prstGeom prst="rect">
            <a:avLst/>
          </a:prstGeom>
        </p:spPr>
      </p:pic>
      <p:pic>
        <p:nvPicPr>
          <p:cNvPr id="21" name="SK-6-img-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0" y="6515100"/>
            <a:ext cx="12192000" cy="342900"/>
          </a:xfrm>
          <a:prstGeom prst="rect">
            <a:avLst/>
          </a:prstGeom>
        </p:spPr>
      </p:pic>
      <p:pic>
        <p:nvPicPr>
          <p:cNvPr id="22" name="SK-6-img-21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94879" y="5479405"/>
            <a:ext cx="451098" cy="432048"/>
          </a:xfrm>
          <a:prstGeom prst="rect">
            <a:avLst/>
          </a:prstGeom>
        </p:spPr>
      </p:pic>
      <p:pic>
        <p:nvPicPr>
          <p:cNvPr id="23" name="SK-6-img-22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94879" y="4224486"/>
            <a:ext cx="926455" cy="754261"/>
          </a:xfrm>
          <a:prstGeom prst="rect">
            <a:avLst/>
          </a:prstGeom>
        </p:spPr>
      </p:pic>
      <p:pic>
        <p:nvPicPr>
          <p:cNvPr id="24" name="SK-6-img-23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94879" y="3086100"/>
            <a:ext cx="926455" cy="781794"/>
          </a:xfrm>
          <a:prstGeom prst="rect">
            <a:avLst/>
          </a:prstGeom>
        </p:spPr>
      </p:pic>
      <p:pic>
        <p:nvPicPr>
          <p:cNvPr id="25" name="SK-6-img-24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58267" y="1735038"/>
            <a:ext cx="975271" cy="802332"/>
          </a:xfrm>
          <a:prstGeom prst="rect">
            <a:avLst/>
          </a:prstGeom>
        </p:spPr>
      </p:pic>
      <p:sp>
        <p:nvSpPr>
          <p:cNvPr id="26" name="SK-6-text-25"/>
          <p:cNvSpPr/>
          <p:nvPr/>
        </p:nvSpPr>
        <p:spPr>
          <a:xfrm>
            <a:off x="365671" y="239911"/>
            <a:ext cx="11826329" cy="5280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8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UK legal classification</a:t>
            </a:r>
            <a:endParaRPr lang="en-US" sz="3825" dirty="0"/>
          </a:p>
        </p:txBody>
      </p:sp>
      <p:sp>
        <p:nvSpPr>
          <p:cNvPr id="27" name="SK-6-text-26"/>
          <p:cNvSpPr/>
          <p:nvPr/>
        </p:nvSpPr>
        <p:spPr>
          <a:xfrm>
            <a:off x="365671" y="1083469"/>
            <a:ext cx="11826329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Misuse of Drugs Act 1971 — Classes and Schedules</a:t>
            </a:r>
            <a:endParaRPr lang="en-US" sz="1650" dirty="0"/>
          </a:p>
        </p:txBody>
      </p:sp>
      <p:sp>
        <p:nvSpPr>
          <p:cNvPr id="28" name="SK-6-text-27"/>
          <p:cNvSpPr/>
          <p:nvPr/>
        </p:nvSpPr>
        <p:spPr>
          <a:xfrm>
            <a:off x="2011561" y="1611511"/>
            <a:ext cx="3791694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Most severe penalties — possession up to 7 years,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supply up to life</a:t>
            </a:r>
            <a:endParaRPr lang="en-US" sz="1350" dirty="0"/>
          </a:p>
        </p:txBody>
      </p:sp>
      <p:sp>
        <p:nvSpPr>
          <p:cNvPr id="29" name="SK-6-text-28"/>
          <p:cNvSpPr/>
          <p:nvPr/>
        </p:nvSpPr>
        <p:spPr>
          <a:xfrm>
            <a:off x="2023765" y="2125861"/>
            <a:ext cx="1016698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Heroin · Cocaine / crack · Methadone · Morphine ·</a:t>
            </a:r>
            <a:endParaRPr lang="en-US" sz="1350" dirty="0"/>
          </a:p>
        </p:txBody>
      </p:sp>
      <p:sp>
        <p:nvSpPr>
          <p:cNvPr id="30" name="SK-6-text-29"/>
          <p:cNvSpPr/>
          <p:nvPr/>
        </p:nvSpPr>
        <p:spPr>
          <a:xfrm>
            <a:off x="2023765" y="2345382"/>
            <a:ext cx="605218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MDMA · LSD · Psilocybin · PCP</a:t>
            </a:r>
            <a:endParaRPr lang="en-US" sz="1350" dirty="0"/>
          </a:p>
        </p:txBody>
      </p:sp>
      <p:sp>
        <p:nvSpPr>
          <p:cNvPr id="31" name="SK-6-text-30"/>
          <p:cNvSpPr/>
          <p:nvPr/>
        </p:nvSpPr>
        <p:spPr>
          <a:xfrm>
            <a:off x="2023765" y="2564755"/>
            <a:ext cx="708088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Also: any Class B drug if injected</a:t>
            </a:r>
            <a:endParaRPr lang="en-US" sz="1350" dirty="0"/>
          </a:p>
        </p:txBody>
      </p:sp>
      <p:sp>
        <p:nvSpPr>
          <p:cNvPr id="32" name="SK-6-text-31"/>
          <p:cNvSpPr/>
          <p:nvPr/>
        </p:nvSpPr>
        <p:spPr>
          <a:xfrm>
            <a:off x="2023765" y="3188940"/>
            <a:ext cx="1016698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Possession up to 5 years, supply up to 14 years</a:t>
            </a:r>
            <a:endParaRPr lang="en-US" sz="1350" dirty="0"/>
          </a:p>
        </p:txBody>
      </p:sp>
      <p:sp>
        <p:nvSpPr>
          <p:cNvPr id="33" name="SK-6-text-32"/>
          <p:cNvSpPr/>
          <p:nvPr/>
        </p:nvSpPr>
        <p:spPr>
          <a:xfrm>
            <a:off x="2023765" y="3463230"/>
            <a:ext cx="852106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Amphetamine · Dihydrocodeine · Cannabis ·</a:t>
            </a:r>
            <a:endParaRPr lang="en-US" sz="1350" dirty="0"/>
          </a:p>
        </p:txBody>
      </p:sp>
      <p:sp>
        <p:nvSpPr>
          <p:cNvPr id="34" name="SK-6-text-33"/>
          <p:cNvSpPr/>
          <p:nvPr/>
        </p:nvSpPr>
        <p:spPr>
          <a:xfrm>
            <a:off x="2023765" y="3689598"/>
            <a:ext cx="1016823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Codeine · Methylphenidate · Barbiturates · Ketamine</a:t>
            </a:r>
            <a:endParaRPr lang="en-US" sz="1350" dirty="0"/>
          </a:p>
        </p:txBody>
      </p:sp>
      <p:sp>
        <p:nvSpPr>
          <p:cNvPr id="35" name="SK-6-text-34"/>
          <p:cNvSpPr/>
          <p:nvPr/>
        </p:nvSpPr>
        <p:spPr>
          <a:xfrm>
            <a:off x="2023765" y="4382244"/>
            <a:ext cx="1016698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Possession up to 2 years, supply up to 14 years</a:t>
            </a:r>
            <a:endParaRPr lang="en-US" sz="1350" dirty="0"/>
          </a:p>
        </p:txBody>
      </p:sp>
      <p:sp>
        <p:nvSpPr>
          <p:cNvPr id="36" name="SK-6-text-35"/>
          <p:cNvSpPr/>
          <p:nvPr/>
        </p:nvSpPr>
        <p:spPr>
          <a:xfrm>
            <a:off x="2023765" y="4649688"/>
            <a:ext cx="1016823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Benzodiazepines (illicit) · GHB · Anabolic steroids</a:t>
            </a:r>
            <a:endParaRPr lang="en-US" sz="1350" dirty="0"/>
          </a:p>
        </p:txBody>
      </p:sp>
      <p:sp>
        <p:nvSpPr>
          <p:cNvPr id="37" name="SK-6-text-36"/>
          <p:cNvSpPr/>
          <p:nvPr/>
        </p:nvSpPr>
        <p:spPr>
          <a:xfrm>
            <a:off x="6693396" y="1083469"/>
            <a:ext cx="5498604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Schedules 1–5 (govern prescribing, storage, and record-keeping)</a:t>
            </a:r>
            <a:endParaRPr lang="en-US" sz="1500" dirty="0"/>
          </a:p>
        </p:txBody>
      </p:sp>
      <p:sp>
        <p:nvSpPr>
          <p:cNvPr id="38" name="SK-6-text-37"/>
          <p:cNvSpPr/>
          <p:nvPr/>
        </p:nvSpPr>
        <p:spPr>
          <a:xfrm>
            <a:off x="7180004" y="1601242"/>
            <a:ext cx="5510808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Schedule 1 — No recognised medicinal use.</a:t>
            </a:r>
            <a:endParaRPr lang="en-US" sz="1350" dirty="0"/>
          </a:p>
        </p:txBody>
      </p:sp>
      <p:sp>
        <p:nvSpPr>
          <p:cNvPr id="39" name="SK-6-text-38"/>
          <p:cNvSpPr/>
          <p:nvPr/>
        </p:nvSpPr>
        <p:spPr>
          <a:xfrm>
            <a:off x="7752992" y="1786384"/>
            <a:ext cx="493782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Research licence required.</a:t>
            </a:r>
            <a:endParaRPr lang="en-US" sz="1350" dirty="0"/>
          </a:p>
        </p:txBody>
      </p:sp>
      <p:sp>
        <p:nvSpPr>
          <p:cNvPr id="40" name="SK-6-text-39"/>
          <p:cNvSpPr/>
          <p:nvPr/>
        </p:nvSpPr>
        <p:spPr>
          <a:xfrm>
            <a:off x="7752992" y="2005905"/>
            <a:ext cx="399478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LSD, cannabis plant</a:t>
            </a:r>
            <a:endParaRPr lang="en-US" sz="1350" dirty="0"/>
          </a:p>
        </p:txBody>
      </p:sp>
      <p:sp>
        <p:nvSpPr>
          <p:cNvPr id="41" name="SK-6-text-40"/>
          <p:cNvSpPr/>
          <p:nvPr/>
        </p:nvSpPr>
        <p:spPr>
          <a:xfrm>
            <a:off x="7192208" y="2424261"/>
            <a:ext cx="5498604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Schedule 2 — High misuse potential.</a:t>
            </a:r>
            <a:endParaRPr lang="en-US" sz="1350" dirty="0"/>
          </a:p>
        </p:txBody>
      </p:sp>
      <p:sp>
        <p:nvSpPr>
          <p:cNvPr id="42" name="SK-6-text-41"/>
          <p:cNvSpPr/>
          <p:nvPr/>
        </p:nvSpPr>
        <p:spPr>
          <a:xfrm>
            <a:off x="7752992" y="2616249"/>
            <a:ext cx="493782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Full CD requirements apply.</a:t>
            </a:r>
            <a:endParaRPr lang="en-US" sz="1350" dirty="0"/>
          </a:p>
        </p:txBody>
      </p:sp>
      <p:sp>
        <p:nvSpPr>
          <p:cNvPr id="43" name="SK-6-text-42"/>
          <p:cNvSpPr/>
          <p:nvPr/>
        </p:nvSpPr>
        <p:spPr>
          <a:xfrm>
            <a:off x="7752992" y="2842617"/>
            <a:ext cx="493782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Heroin, cocaine, methadone, morphine, fentanyl, amphetmnine</a:t>
            </a:r>
            <a:endParaRPr lang="en-US" sz="1350" dirty="0"/>
          </a:p>
        </p:txBody>
      </p:sp>
      <p:sp>
        <p:nvSpPr>
          <p:cNvPr id="44" name="SK-6-text-43"/>
          <p:cNvSpPr/>
          <p:nvPr/>
        </p:nvSpPr>
        <p:spPr>
          <a:xfrm>
            <a:off x="7192208" y="3233440"/>
            <a:ext cx="5498604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Schedule 3 — CD requirements, less strict.</a:t>
            </a:r>
            <a:endParaRPr lang="en-US" sz="1350" dirty="0"/>
          </a:p>
        </p:txBody>
      </p:sp>
      <p:sp>
        <p:nvSpPr>
          <p:cNvPr id="45" name="SK-6-text-44"/>
          <p:cNvSpPr/>
          <p:nvPr/>
        </p:nvSpPr>
        <p:spPr>
          <a:xfrm>
            <a:off x="7752992" y="3473499"/>
            <a:ext cx="493782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Buprenorphine, temazepam</a:t>
            </a:r>
            <a:endParaRPr lang="en-US" sz="1350" dirty="0"/>
          </a:p>
        </p:txBody>
      </p:sp>
      <p:sp>
        <p:nvSpPr>
          <p:cNvPr id="46" name="SK-6-text-45"/>
          <p:cNvSpPr/>
          <p:nvPr/>
        </p:nvSpPr>
        <p:spPr>
          <a:xfrm>
            <a:off x="7192208" y="3891855"/>
            <a:ext cx="5498604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Schedule 4 — Includes benzodiazepines</a:t>
            </a:r>
            <a:endParaRPr lang="en-US" sz="1350" dirty="0"/>
          </a:p>
        </p:txBody>
      </p:sp>
      <p:sp>
        <p:nvSpPr>
          <p:cNvPr id="47" name="SK-6-text-46"/>
          <p:cNvSpPr/>
          <p:nvPr/>
        </p:nvSpPr>
        <p:spPr>
          <a:xfrm>
            <a:off x="7752992" y="4090690"/>
            <a:ext cx="4612005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and anabolic steroids.</a:t>
            </a:r>
            <a:endParaRPr lang="en-US" sz="1350" dirty="0"/>
          </a:p>
        </p:txBody>
      </p:sp>
      <p:sp>
        <p:nvSpPr>
          <p:cNvPr id="48" name="SK-6-text-47"/>
          <p:cNvSpPr/>
          <p:nvPr/>
        </p:nvSpPr>
        <p:spPr>
          <a:xfrm>
            <a:off x="7752992" y="4289524"/>
            <a:ext cx="454342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Diazepam (Schedule 4)</a:t>
            </a:r>
            <a:endParaRPr lang="en-US" sz="1350" dirty="0"/>
          </a:p>
        </p:txBody>
      </p:sp>
      <p:sp>
        <p:nvSpPr>
          <p:cNvPr id="49" name="SK-6-text-48"/>
          <p:cNvSpPr/>
          <p:nvPr/>
        </p:nvSpPr>
        <p:spPr>
          <a:xfrm>
            <a:off x="7192208" y="4701034"/>
            <a:ext cx="5498604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Schedule 5 — Minimal control.</a:t>
            </a:r>
            <a:endParaRPr lang="en-US" sz="1350" dirty="0"/>
          </a:p>
        </p:txBody>
      </p:sp>
      <p:sp>
        <p:nvSpPr>
          <p:cNvPr id="50" name="SK-6-text-49"/>
          <p:cNvSpPr/>
          <p:nvPr/>
        </p:nvSpPr>
        <p:spPr>
          <a:xfrm>
            <a:off x="7752992" y="4893022"/>
            <a:ext cx="493782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Low-strength preparations.</a:t>
            </a:r>
            <a:endParaRPr lang="en-US" sz="1350" dirty="0"/>
          </a:p>
        </p:txBody>
      </p:sp>
      <p:sp>
        <p:nvSpPr>
          <p:cNvPr id="51" name="SK-6-text-50"/>
          <p:cNvSpPr/>
          <p:nvPr/>
        </p:nvSpPr>
        <p:spPr>
          <a:xfrm>
            <a:off x="7752992" y="5112544"/>
            <a:ext cx="493782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Codeine linctus, small-dose preparations</a:t>
            </a:r>
            <a:endParaRPr lang="en-US" sz="1350" dirty="0"/>
          </a:p>
        </p:txBody>
      </p:sp>
      <p:sp>
        <p:nvSpPr>
          <p:cNvPr id="52" name="SK-6-text-51"/>
          <p:cNvSpPr/>
          <p:nvPr/>
        </p:nvSpPr>
        <p:spPr>
          <a:xfrm>
            <a:off x="1243459" y="5479405"/>
            <a:ext cx="969645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855C1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PITFALL — Cannabis is Class B, NOT Class C</a:t>
            </a:r>
            <a:endParaRPr lang="en-US" sz="1500" dirty="0"/>
          </a:p>
        </p:txBody>
      </p:sp>
      <p:sp>
        <p:nvSpPr>
          <p:cNvPr id="53" name="SK-6-text-52"/>
          <p:cNvSpPr/>
          <p:nvPr/>
        </p:nvSpPr>
        <p:spPr>
          <a:xfrm>
            <a:off x="1243459" y="5774382"/>
            <a:ext cx="6876157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Cannabis was reclassified from Class C back to Class B in 2009. Older textbooks and revision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notes still say Class C — this is wrong. In the AKT, always select Class B for cannabis.</a:t>
            </a:r>
            <a:endParaRPr lang="en-US" sz="1350" dirty="0"/>
          </a:p>
        </p:txBody>
      </p:sp>
      <p:sp>
        <p:nvSpPr>
          <p:cNvPr id="54" name="SK-6-text-53"/>
          <p:cNvSpPr/>
          <p:nvPr/>
        </p:nvSpPr>
        <p:spPr>
          <a:xfrm>
            <a:off x="5010894" y="6576715"/>
            <a:ext cx="440626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188" y="713184"/>
            <a:ext cx="1194792" cy="68461"/>
          </a:xfrm>
          <a:prstGeom prst="rect">
            <a:avLst/>
          </a:prstGeom>
        </p:spPr>
      </p:pic>
      <p:pic>
        <p:nvPicPr>
          <p:cNvPr id="4" name="SK-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984" y="1392138"/>
            <a:ext cx="3791694" cy="1316682"/>
          </a:xfrm>
          <a:prstGeom prst="rect">
            <a:avLst/>
          </a:prstGeom>
        </p:spPr>
      </p:pic>
      <p:pic>
        <p:nvPicPr>
          <p:cNvPr id="5" name="SK-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984" y="1392138"/>
            <a:ext cx="3791694" cy="82153"/>
          </a:xfrm>
          <a:prstGeom prst="rect">
            <a:avLst/>
          </a:prstGeom>
        </p:spPr>
      </p:pic>
      <p:pic>
        <p:nvPicPr>
          <p:cNvPr id="6" name="SK-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1090" y="2427684"/>
            <a:ext cx="2499271" cy="205680"/>
          </a:xfrm>
          <a:prstGeom prst="rect">
            <a:avLst/>
          </a:prstGeom>
        </p:spPr>
      </p:pic>
      <p:pic>
        <p:nvPicPr>
          <p:cNvPr id="7" name="SK-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81773" y="1385292"/>
            <a:ext cx="3791694" cy="1323529"/>
          </a:xfrm>
          <a:prstGeom prst="rect">
            <a:avLst/>
          </a:prstGeom>
        </p:spPr>
      </p:pic>
      <p:pic>
        <p:nvPicPr>
          <p:cNvPr id="8" name="SK-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81773" y="1385292"/>
            <a:ext cx="3791694" cy="82153"/>
          </a:xfrm>
          <a:prstGeom prst="rect">
            <a:avLst/>
          </a:prstGeom>
        </p:spPr>
      </p:pic>
      <p:pic>
        <p:nvPicPr>
          <p:cNvPr id="9" name="SK-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6879" y="2427684"/>
            <a:ext cx="2499271" cy="205680"/>
          </a:xfrm>
          <a:prstGeom prst="rect">
            <a:avLst/>
          </a:prstGeom>
        </p:spPr>
      </p:pic>
      <p:pic>
        <p:nvPicPr>
          <p:cNvPr id="10" name="SK-7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07561" y="1378446"/>
            <a:ext cx="3791694" cy="1330375"/>
          </a:xfrm>
          <a:prstGeom prst="rect">
            <a:avLst/>
          </a:prstGeom>
        </p:spPr>
      </p:pic>
      <p:pic>
        <p:nvPicPr>
          <p:cNvPr id="11" name="SK-7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07561" y="1378446"/>
            <a:ext cx="3791694" cy="82153"/>
          </a:xfrm>
          <a:prstGeom prst="rect">
            <a:avLst/>
          </a:prstGeom>
        </p:spPr>
      </p:pic>
      <p:pic>
        <p:nvPicPr>
          <p:cNvPr id="12" name="SK-7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192667" y="2424261"/>
            <a:ext cx="2499271" cy="205680"/>
          </a:xfrm>
          <a:prstGeom prst="rect">
            <a:avLst/>
          </a:prstGeom>
        </p:spPr>
      </p:pic>
      <p:pic>
        <p:nvPicPr>
          <p:cNvPr id="13" name="SK-7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55984" y="2907655"/>
            <a:ext cx="3791694" cy="1364605"/>
          </a:xfrm>
          <a:prstGeom prst="rect">
            <a:avLst/>
          </a:prstGeom>
        </p:spPr>
      </p:pic>
      <p:pic>
        <p:nvPicPr>
          <p:cNvPr id="14" name="SK-7-img-1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984" y="2907655"/>
            <a:ext cx="3791694" cy="82153"/>
          </a:xfrm>
          <a:prstGeom prst="rect">
            <a:avLst/>
          </a:prstGeom>
        </p:spPr>
      </p:pic>
      <p:pic>
        <p:nvPicPr>
          <p:cNvPr id="15" name="SK-7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41090" y="3957042"/>
            <a:ext cx="2499271" cy="205680"/>
          </a:xfrm>
          <a:prstGeom prst="rect">
            <a:avLst/>
          </a:prstGeom>
        </p:spPr>
      </p:pic>
      <p:pic>
        <p:nvPicPr>
          <p:cNvPr id="16" name="SK-7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81773" y="2893963"/>
            <a:ext cx="3791694" cy="1378446"/>
          </a:xfrm>
          <a:prstGeom prst="rect">
            <a:avLst/>
          </a:prstGeom>
        </p:spPr>
      </p:pic>
      <p:pic>
        <p:nvPicPr>
          <p:cNvPr id="17" name="SK-7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81773" y="2893963"/>
            <a:ext cx="3791694" cy="82153"/>
          </a:xfrm>
          <a:prstGeom prst="rect">
            <a:avLst/>
          </a:prstGeom>
        </p:spPr>
      </p:pic>
      <p:pic>
        <p:nvPicPr>
          <p:cNvPr id="18" name="SK-7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266879" y="3953619"/>
            <a:ext cx="1438573" cy="205680"/>
          </a:xfrm>
          <a:prstGeom prst="rect">
            <a:avLst/>
          </a:prstGeom>
        </p:spPr>
      </p:pic>
      <p:pic>
        <p:nvPicPr>
          <p:cNvPr id="19" name="SK-7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107561" y="2914650"/>
            <a:ext cx="3791694" cy="1357759"/>
          </a:xfrm>
          <a:prstGeom prst="rect">
            <a:avLst/>
          </a:prstGeom>
        </p:spPr>
      </p:pic>
      <p:pic>
        <p:nvPicPr>
          <p:cNvPr id="20" name="SK-7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107561" y="2914650"/>
            <a:ext cx="3791694" cy="82153"/>
          </a:xfrm>
          <a:prstGeom prst="rect">
            <a:avLst/>
          </a:prstGeom>
        </p:spPr>
      </p:pic>
      <p:pic>
        <p:nvPicPr>
          <p:cNvPr id="21" name="SK-7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192667" y="3960465"/>
            <a:ext cx="2499271" cy="205680"/>
          </a:xfrm>
          <a:prstGeom prst="rect">
            <a:avLst/>
          </a:prstGeom>
        </p:spPr>
      </p:pic>
      <p:pic>
        <p:nvPicPr>
          <p:cNvPr id="22" name="SK-7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55984" y="4498777"/>
            <a:ext cx="3791694" cy="1337221"/>
          </a:xfrm>
          <a:prstGeom prst="rect">
            <a:avLst/>
          </a:prstGeom>
        </p:spPr>
      </p:pic>
      <p:pic>
        <p:nvPicPr>
          <p:cNvPr id="23" name="SK-7-img-22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984" y="4498777"/>
            <a:ext cx="3791694" cy="82153"/>
          </a:xfrm>
          <a:prstGeom prst="rect">
            <a:avLst/>
          </a:prstGeom>
        </p:spPr>
      </p:pic>
      <p:pic>
        <p:nvPicPr>
          <p:cNvPr id="24" name="SK-7-img-23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341090" y="5537746"/>
            <a:ext cx="2499271" cy="205680"/>
          </a:xfrm>
          <a:prstGeom prst="rect">
            <a:avLst/>
          </a:prstGeom>
        </p:spPr>
      </p:pic>
      <p:pic>
        <p:nvPicPr>
          <p:cNvPr id="25" name="SK-7-img-24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181773" y="4498777"/>
            <a:ext cx="3791694" cy="1337221"/>
          </a:xfrm>
          <a:prstGeom prst="rect">
            <a:avLst/>
          </a:prstGeom>
        </p:spPr>
      </p:pic>
      <p:pic>
        <p:nvPicPr>
          <p:cNvPr id="26" name="SK-7-img-2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81773" y="4498777"/>
            <a:ext cx="3791694" cy="82153"/>
          </a:xfrm>
          <a:prstGeom prst="rect">
            <a:avLst/>
          </a:prstGeom>
        </p:spPr>
      </p:pic>
      <p:pic>
        <p:nvPicPr>
          <p:cNvPr id="27" name="SK-7-img-26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266879" y="5537746"/>
            <a:ext cx="2499271" cy="205680"/>
          </a:xfrm>
          <a:prstGeom prst="rect">
            <a:avLst/>
          </a:prstGeom>
        </p:spPr>
      </p:pic>
      <p:pic>
        <p:nvPicPr>
          <p:cNvPr id="28" name="SK-7-img-27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107561" y="4498777"/>
            <a:ext cx="3791694" cy="1337221"/>
          </a:xfrm>
          <a:prstGeom prst="rect">
            <a:avLst/>
          </a:prstGeom>
        </p:spPr>
      </p:pic>
      <p:pic>
        <p:nvPicPr>
          <p:cNvPr id="29" name="SK-7-img-28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107561" y="4498777"/>
            <a:ext cx="3791694" cy="82153"/>
          </a:xfrm>
          <a:prstGeom prst="rect">
            <a:avLst/>
          </a:prstGeom>
        </p:spPr>
      </p:pic>
      <p:pic>
        <p:nvPicPr>
          <p:cNvPr id="30" name="SK-7-img-29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192667" y="5537746"/>
            <a:ext cx="2499271" cy="205680"/>
          </a:xfrm>
          <a:prstGeom prst="rect">
            <a:avLst/>
          </a:prstGeom>
        </p:spPr>
      </p:pic>
      <p:pic>
        <p:nvPicPr>
          <p:cNvPr id="31" name="SK-7-img-30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901059" y="5883473"/>
            <a:ext cx="6973788" cy="570458"/>
          </a:xfrm>
          <a:prstGeom prst="rect">
            <a:avLst/>
          </a:prstGeom>
        </p:spPr>
      </p:pic>
      <p:pic>
        <p:nvPicPr>
          <p:cNvPr id="32" name="SK-7-img-31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901059" y="5883473"/>
            <a:ext cx="97482" cy="507355"/>
          </a:xfrm>
          <a:prstGeom prst="rect">
            <a:avLst/>
          </a:prstGeom>
        </p:spPr>
      </p:pic>
      <p:pic>
        <p:nvPicPr>
          <p:cNvPr id="33" name="SK-7-img-32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0" y="6480721"/>
            <a:ext cx="12192000" cy="377130"/>
          </a:xfrm>
          <a:prstGeom prst="rect">
            <a:avLst/>
          </a:prstGeom>
        </p:spPr>
      </p:pic>
      <p:pic>
        <p:nvPicPr>
          <p:cNvPr id="34" name="SK-7-img-33" descr="preencode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047357" y="5966371"/>
            <a:ext cx="304800" cy="274290"/>
          </a:xfrm>
          <a:prstGeom prst="rect">
            <a:avLst/>
          </a:prstGeom>
        </p:spPr>
      </p:pic>
      <p:pic>
        <p:nvPicPr>
          <p:cNvPr id="35" name="SK-7-img-34" descr="preencoded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108871" y="6048673"/>
            <a:ext cx="158353" cy="150763"/>
          </a:xfrm>
          <a:prstGeom prst="rect">
            <a:avLst/>
          </a:prstGeom>
        </p:spPr>
      </p:pic>
      <p:pic>
        <p:nvPicPr>
          <p:cNvPr id="36" name="SK-7-img-35" descr="preencoded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2218879" y="6048673"/>
            <a:ext cx="182761" cy="150763"/>
          </a:xfrm>
          <a:prstGeom prst="rect">
            <a:avLst/>
          </a:prstGeom>
        </p:spPr>
      </p:pic>
      <p:pic>
        <p:nvPicPr>
          <p:cNvPr id="37" name="SK-7-img-36" descr="preencoded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304479" y="6048673"/>
            <a:ext cx="207169" cy="150763"/>
          </a:xfrm>
          <a:prstGeom prst="rect">
            <a:avLst/>
          </a:prstGeom>
        </p:spPr>
      </p:pic>
      <p:pic>
        <p:nvPicPr>
          <p:cNvPr id="38" name="SK-7-img-37" descr="preencoded.pn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499765" y="6048673"/>
            <a:ext cx="134094" cy="150763"/>
          </a:xfrm>
          <a:prstGeom prst="rect">
            <a:avLst/>
          </a:prstGeom>
        </p:spPr>
      </p:pic>
      <p:pic>
        <p:nvPicPr>
          <p:cNvPr id="39" name="SK-7-img-38" descr="preencoded.png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8961090" y="5218807"/>
            <a:ext cx="207169" cy="212527"/>
          </a:xfrm>
          <a:prstGeom prst="rect">
            <a:avLst/>
          </a:prstGeom>
        </p:spPr>
      </p:pic>
      <p:pic>
        <p:nvPicPr>
          <p:cNvPr id="40" name="SK-7-img-39" descr="preencoded.png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8071098" y="4629150"/>
            <a:ext cx="792361" cy="740569"/>
          </a:xfrm>
          <a:prstGeom prst="rect">
            <a:avLst/>
          </a:prstGeom>
        </p:spPr>
      </p:pic>
      <p:pic>
        <p:nvPicPr>
          <p:cNvPr id="41" name="SK-7-img-40" descr="preencoded.png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157192" y="5218807"/>
            <a:ext cx="219373" cy="212527"/>
          </a:xfrm>
          <a:prstGeom prst="rect">
            <a:avLst/>
          </a:prstGeom>
        </p:spPr>
      </p:pic>
      <p:pic>
        <p:nvPicPr>
          <p:cNvPr id="42" name="SK-7-img-41" descr="preencoded.png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4267200" y="4629150"/>
            <a:ext cx="792361" cy="740569"/>
          </a:xfrm>
          <a:prstGeom prst="rect">
            <a:avLst/>
          </a:prstGeom>
        </p:spPr>
      </p:pic>
      <p:pic>
        <p:nvPicPr>
          <p:cNvPr id="43" name="SK-7-img-42" descr="preencoded.png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1548259" y="5225653"/>
            <a:ext cx="463153" cy="212527"/>
          </a:xfrm>
          <a:prstGeom prst="rect">
            <a:avLst/>
          </a:prstGeom>
        </p:spPr>
      </p:pic>
      <p:pic>
        <p:nvPicPr>
          <p:cNvPr id="44" name="SK-7-img-43" descr="preencoded.png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304479" y="5218807"/>
            <a:ext cx="207169" cy="212527"/>
          </a:xfrm>
          <a:prstGeom prst="rect">
            <a:avLst/>
          </a:prstGeom>
        </p:spPr>
      </p:pic>
      <p:pic>
        <p:nvPicPr>
          <p:cNvPr id="45" name="SK-7-img-44" descr="preencoded.png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438894" y="4629150"/>
            <a:ext cx="743694" cy="740569"/>
          </a:xfrm>
          <a:prstGeom prst="rect">
            <a:avLst/>
          </a:prstGeom>
        </p:spPr>
      </p:pic>
      <p:pic>
        <p:nvPicPr>
          <p:cNvPr id="46" name="SK-7-img-45" descr="preencoded.png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8961090" y="3655219"/>
            <a:ext cx="231577" cy="212527"/>
          </a:xfrm>
          <a:prstGeom prst="rect">
            <a:avLst/>
          </a:prstGeom>
        </p:spPr>
      </p:pic>
      <p:pic>
        <p:nvPicPr>
          <p:cNvPr id="47" name="SK-7-img-46" descr="preencoded.png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8071098" y="3051721"/>
            <a:ext cx="792361" cy="733723"/>
          </a:xfrm>
          <a:prstGeom prst="rect">
            <a:avLst/>
          </a:prstGeom>
        </p:spPr>
      </p:pic>
      <p:pic>
        <p:nvPicPr>
          <p:cNvPr id="48" name="SK-7-img-47" descr="preencoded.png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5157192" y="3655219"/>
            <a:ext cx="219373" cy="212527"/>
          </a:xfrm>
          <a:prstGeom prst="rect">
            <a:avLst/>
          </a:prstGeom>
        </p:spPr>
      </p:pic>
      <p:pic>
        <p:nvPicPr>
          <p:cNvPr id="49" name="SK-7-img-48" descr="preencoded.png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4267200" y="3051721"/>
            <a:ext cx="792361" cy="733723"/>
          </a:xfrm>
          <a:prstGeom prst="rect">
            <a:avLst/>
          </a:prstGeom>
        </p:spPr>
      </p:pic>
      <p:pic>
        <p:nvPicPr>
          <p:cNvPr id="50" name="SK-7-img-49" descr="preencoded.png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1316682" y="3655219"/>
            <a:ext cx="194965" cy="212527"/>
          </a:xfrm>
          <a:prstGeom prst="rect">
            <a:avLst/>
          </a:prstGeom>
        </p:spPr>
      </p:pic>
      <p:pic>
        <p:nvPicPr>
          <p:cNvPr id="51" name="SK-7-img-50" descr="preencoded.png"/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438894" y="3051721"/>
            <a:ext cx="743694" cy="733723"/>
          </a:xfrm>
          <a:prstGeom prst="rect">
            <a:avLst/>
          </a:prstGeom>
        </p:spPr>
      </p:pic>
      <p:pic>
        <p:nvPicPr>
          <p:cNvPr id="52" name="SK-7-img-51" descr="preencoded.png"/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8961090" y="2112169"/>
            <a:ext cx="207169" cy="212527"/>
          </a:xfrm>
          <a:prstGeom prst="rect">
            <a:avLst/>
          </a:prstGeom>
        </p:spPr>
      </p:pic>
      <p:pic>
        <p:nvPicPr>
          <p:cNvPr id="53" name="SK-7-img-52" descr="preencoded.png"/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8071098" y="1501825"/>
            <a:ext cx="792361" cy="747415"/>
          </a:xfrm>
          <a:prstGeom prst="rect">
            <a:avLst/>
          </a:prstGeom>
        </p:spPr>
      </p:pic>
      <p:pic>
        <p:nvPicPr>
          <p:cNvPr id="54" name="SK-7-img-53" descr="preencoded.png"/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5169396" y="2112169"/>
            <a:ext cx="207169" cy="212527"/>
          </a:xfrm>
          <a:prstGeom prst="rect">
            <a:avLst/>
          </a:prstGeom>
        </p:spPr>
      </p:pic>
      <p:pic>
        <p:nvPicPr>
          <p:cNvPr id="55" name="SK-7-img-54" descr="preencoded.png"/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4267200" y="1501825"/>
            <a:ext cx="780157" cy="747415"/>
          </a:xfrm>
          <a:prstGeom prst="rect">
            <a:avLst/>
          </a:prstGeom>
        </p:spPr>
      </p:pic>
      <p:pic>
        <p:nvPicPr>
          <p:cNvPr id="56" name="SK-7-img-55" descr="preencoded.png"/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1304479" y="2112169"/>
            <a:ext cx="207169" cy="205680"/>
          </a:xfrm>
          <a:prstGeom prst="rect">
            <a:avLst/>
          </a:prstGeom>
        </p:spPr>
      </p:pic>
      <p:pic>
        <p:nvPicPr>
          <p:cNvPr id="57" name="SK-7-img-56" descr="preencoded.png"/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438894" y="1501825"/>
            <a:ext cx="743694" cy="747415"/>
          </a:xfrm>
          <a:prstGeom prst="rect">
            <a:avLst/>
          </a:prstGeom>
        </p:spPr>
      </p:pic>
      <p:sp>
        <p:nvSpPr>
          <p:cNvPr id="58" name="SK-7-text-57"/>
          <p:cNvSpPr/>
          <p:nvPr/>
        </p:nvSpPr>
        <p:spPr>
          <a:xfrm>
            <a:off x="243780" y="185142"/>
            <a:ext cx="11948220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9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Commonly misused drugs and street names</a:t>
            </a:r>
            <a:endParaRPr lang="en-US" sz="2925" dirty="0"/>
          </a:p>
        </p:txBody>
      </p:sp>
      <p:sp>
        <p:nvSpPr>
          <p:cNvPr id="59" name="SK-7-text-58"/>
          <p:cNvSpPr/>
          <p:nvPr/>
        </p:nvSpPr>
        <p:spPr>
          <a:xfrm>
            <a:off x="243780" y="905173"/>
            <a:ext cx="954976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Routes · street names · primary clinical risks</a:t>
            </a:r>
            <a:endParaRPr lang="en-US" sz="1350" dirty="0"/>
          </a:p>
        </p:txBody>
      </p:sp>
      <p:sp>
        <p:nvSpPr>
          <p:cNvPr id="60" name="SK-7-text-59"/>
          <p:cNvSpPr/>
          <p:nvPr/>
        </p:nvSpPr>
        <p:spPr>
          <a:xfrm>
            <a:off x="1292275" y="1481286"/>
            <a:ext cx="1540193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Heroin</a:t>
            </a:r>
            <a:endParaRPr lang="en-US" sz="1575" dirty="0"/>
          </a:p>
        </p:txBody>
      </p:sp>
      <p:sp>
        <p:nvSpPr>
          <p:cNvPr id="61" name="SK-7-text-60"/>
          <p:cNvSpPr/>
          <p:nvPr/>
        </p:nvSpPr>
        <p:spPr>
          <a:xfrm>
            <a:off x="1304479" y="1755577"/>
            <a:ext cx="564070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“Gear, brown, smack, horse”</a:t>
            </a:r>
            <a:endParaRPr lang="en-US" sz="1350" dirty="0"/>
          </a:p>
        </p:txBody>
      </p:sp>
      <p:sp>
        <p:nvSpPr>
          <p:cNvPr id="62" name="SK-7-text-61"/>
          <p:cNvSpPr/>
          <p:nvPr/>
        </p:nvSpPr>
        <p:spPr>
          <a:xfrm>
            <a:off x="1560463" y="2132707"/>
            <a:ext cx="710565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IV injection · smoked (chasing) · snorted</a:t>
            </a:r>
            <a:endParaRPr lang="en-US" sz="1125" dirty="0"/>
          </a:p>
        </p:txBody>
      </p:sp>
      <p:sp>
        <p:nvSpPr>
          <p:cNvPr id="63" name="SK-7-text-62"/>
          <p:cNvSpPr/>
          <p:nvPr/>
        </p:nvSpPr>
        <p:spPr>
          <a:xfrm>
            <a:off x="1353294" y="2441377"/>
            <a:ext cx="631698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B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Respiratory depression · overdose · BBV</a:t>
            </a:r>
            <a:endParaRPr lang="en-US" sz="1050" dirty="0"/>
          </a:p>
        </p:txBody>
      </p:sp>
      <p:sp>
        <p:nvSpPr>
          <p:cNvPr id="64" name="SK-7-text-63"/>
          <p:cNvSpPr/>
          <p:nvPr/>
        </p:nvSpPr>
        <p:spPr>
          <a:xfrm>
            <a:off x="5132784" y="1474440"/>
            <a:ext cx="3220402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Crack cocaine</a:t>
            </a:r>
            <a:endParaRPr lang="en-US" sz="1575" dirty="0"/>
          </a:p>
        </p:txBody>
      </p:sp>
      <p:sp>
        <p:nvSpPr>
          <p:cNvPr id="65" name="SK-7-text-64"/>
          <p:cNvSpPr/>
          <p:nvPr/>
        </p:nvSpPr>
        <p:spPr>
          <a:xfrm>
            <a:off x="5157192" y="1755577"/>
            <a:ext cx="420052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“Rock, stone, white”</a:t>
            </a:r>
            <a:endParaRPr lang="en-US" sz="1350" dirty="0"/>
          </a:p>
        </p:txBody>
      </p:sp>
      <p:sp>
        <p:nvSpPr>
          <p:cNvPr id="66" name="SK-7-text-65"/>
          <p:cNvSpPr/>
          <p:nvPr/>
        </p:nvSpPr>
        <p:spPr>
          <a:xfrm>
            <a:off x="5400973" y="2146548"/>
            <a:ext cx="110490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Smoked</a:t>
            </a:r>
            <a:endParaRPr lang="en-US" sz="1125" dirty="0"/>
          </a:p>
        </p:txBody>
      </p:sp>
      <p:sp>
        <p:nvSpPr>
          <p:cNvPr id="67" name="SK-7-text-66"/>
          <p:cNvSpPr/>
          <p:nvPr/>
        </p:nvSpPr>
        <p:spPr>
          <a:xfrm>
            <a:off x="5193655" y="2441377"/>
            <a:ext cx="679704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Intense short high → crash → craving cycle</a:t>
            </a:r>
            <a:endParaRPr lang="en-US" sz="1050" dirty="0"/>
          </a:p>
        </p:txBody>
      </p:sp>
      <p:sp>
        <p:nvSpPr>
          <p:cNvPr id="68" name="SK-7-text-67"/>
          <p:cNvSpPr/>
          <p:nvPr/>
        </p:nvSpPr>
        <p:spPr>
          <a:xfrm>
            <a:off x="8948886" y="1474440"/>
            <a:ext cx="3243114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Cocaine powder</a:t>
            </a:r>
            <a:endParaRPr lang="en-US" sz="1575" dirty="0"/>
          </a:p>
        </p:txBody>
      </p:sp>
      <p:sp>
        <p:nvSpPr>
          <p:cNvPr id="69" name="SK-7-text-68"/>
          <p:cNvSpPr/>
          <p:nvPr/>
        </p:nvSpPr>
        <p:spPr>
          <a:xfrm>
            <a:off x="8961090" y="1755577"/>
            <a:ext cx="323091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“Charlie, coke, snow”</a:t>
            </a:r>
            <a:endParaRPr lang="en-US" sz="1350" dirty="0"/>
          </a:p>
        </p:txBody>
      </p:sp>
      <p:sp>
        <p:nvSpPr>
          <p:cNvPr id="70" name="SK-7-text-69"/>
          <p:cNvSpPr/>
          <p:nvPr/>
        </p:nvSpPr>
        <p:spPr>
          <a:xfrm>
            <a:off x="9204871" y="2139553"/>
            <a:ext cx="213360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Snorted · IV</a:t>
            </a:r>
            <a:endParaRPr lang="en-US" sz="1125" dirty="0"/>
          </a:p>
        </p:txBody>
      </p:sp>
      <p:sp>
        <p:nvSpPr>
          <p:cNvPr id="71" name="SK-7-text-70"/>
          <p:cNvSpPr/>
          <p:nvPr/>
        </p:nvSpPr>
        <p:spPr>
          <a:xfrm>
            <a:off x="9009757" y="2441377"/>
            <a:ext cx="318224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Cardiac arrhythmia · mental health</a:t>
            </a:r>
            <a:endParaRPr lang="en-US" sz="1050" dirty="0"/>
          </a:p>
        </p:txBody>
      </p:sp>
      <p:sp>
        <p:nvSpPr>
          <p:cNvPr id="72" name="SK-7-text-71"/>
          <p:cNvSpPr/>
          <p:nvPr/>
        </p:nvSpPr>
        <p:spPr>
          <a:xfrm>
            <a:off x="1292275" y="3044875"/>
            <a:ext cx="2260282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Methadone</a:t>
            </a:r>
            <a:endParaRPr lang="en-US" sz="1575" dirty="0"/>
          </a:p>
        </p:txBody>
      </p:sp>
      <p:sp>
        <p:nvSpPr>
          <p:cNvPr id="73" name="SK-7-text-72"/>
          <p:cNvSpPr/>
          <p:nvPr/>
        </p:nvSpPr>
        <p:spPr>
          <a:xfrm>
            <a:off x="1304479" y="3326011"/>
            <a:ext cx="461200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“Meth, linctus, green”</a:t>
            </a:r>
            <a:endParaRPr lang="en-US" sz="1350" dirty="0"/>
          </a:p>
        </p:txBody>
      </p:sp>
      <p:sp>
        <p:nvSpPr>
          <p:cNvPr id="74" name="SK-7-text-73"/>
          <p:cNvSpPr/>
          <p:nvPr/>
        </p:nvSpPr>
        <p:spPr>
          <a:xfrm>
            <a:off x="1548259" y="3689598"/>
            <a:ext cx="213360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Oral mixture</a:t>
            </a:r>
            <a:endParaRPr lang="en-US" sz="1125" dirty="0"/>
          </a:p>
        </p:txBody>
      </p:sp>
      <p:sp>
        <p:nvSpPr>
          <p:cNvPr id="75" name="SK-7-text-74"/>
          <p:cNvSpPr/>
          <p:nvPr/>
        </p:nvSpPr>
        <p:spPr>
          <a:xfrm>
            <a:off x="1353294" y="3984427"/>
            <a:ext cx="471678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B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Fatal in overdose if diverted</a:t>
            </a:r>
            <a:endParaRPr lang="en-US" sz="1050" dirty="0"/>
          </a:p>
        </p:txBody>
      </p:sp>
      <p:sp>
        <p:nvSpPr>
          <p:cNvPr id="76" name="SK-7-text-75"/>
          <p:cNvSpPr/>
          <p:nvPr/>
        </p:nvSpPr>
        <p:spPr>
          <a:xfrm>
            <a:off x="5132784" y="3038029"/>
            <a:ext cx="4180522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Diazepam / benzos</a:t>
            </a:r>
            <a:endParaRPr lang="en-US" sz="1575" dirty="0"/>
          </a:p>
        </p:txBody>
      </p:sp>
      <p:sp>
        <p:nvSpPr>
          <p:cNvPr id="77" name="SK-7-text-76"/>
          <p:cNvSpPr/>
          <p:nvPr/>
        </p:nvSpPr>
        <p:spPr>
          <a:xfrm>
            <a:off x="5157192" y="3319165"/>
            <a:ext cx="502348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“Blues, jellies, valium”</a:t>
            </a:r>
            <a:endParaRPr lang="en-US" sz="1350" dirty="0"/>
          </a:p>
        </p:txBody>
      </p:sp>
      <p:sp>
        <p:nvSpPr>
          <p:cNvPr id="78" name="SK-7-text-77"/>
          <p:cNvSpPr/>
          <p:nvPr/>
        </p:nvSpPr>
        <p:spPr>
          <a:xfrm>
            <a:off x="5400973" y="3689598"/>
            <a:ext cx="76200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Oral</a:t>
            </a:r>
            <a:endParaRPr lang="en-US" sz="1125" dirty="0"/>
          </a:p>
        </p:txBody>
      </p:sp>
      <p:sp>
        <p:nvSpPr>
          <p:cNvPr id="79" name="SK-7-text-78"/>
          <p:cNvSpPr/>
          <p:nvPr/>
        </p:nvSpPr>
        <p:spPr>
          <a:xfrm>
            <a:off x="5193655" y="3984427"/>
            <a:ext cx="311658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Withdrawal seizures</a:t>
            </a:r>
            <a:endParaRPr lang="en-US" sz="1050" dirty="0"/>
          </a:p>
        </p:txBody>
      </p:sp>
      <p:sp>
        <p:nvSpPr>
          <p:cNvPr id="80" name="SK-7-text-79"/>
          <p:cNvSpPr/>
          <p:nvPr/>
        </p:nvSpPr>
        <p:spPr>
          <a:xfrm>
            <a:off x="8948886" y="3044875"/>
            <a:ext cx="2020252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Cannabis</a:t>
            </a:r>
            <a:endParaRPr lang="en-US" sz="1575" dirty="0"/>
          </a:p>
        </p:txBody>
      </p:sp>
      <p:sp>
        <p:nvSpPr>
          <p:cNvPr id="81" name="SK-7-text-80"/>
          <p:cNvSpPr/>
          <p:nvPr/>
        </p:nvSpPr>
        <p:spPr>
          <a:xfrm>
            <a:off x="8961090" y="3319165"/>
            <a:ext cx="323091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“Weed, skunk, draw, dope”</a:t>
            </a:r>
            <a:endParaRPr lang="en-US" sz="1350" dirty="0"/>
          </a:p>
        </p:txBody>
      </p:sp>
      <p:sp>
        <p:nvSpPr>
          <p:cNvPr id="82" name="SK-7-text-81"/>
          <p:cNvSpPr/>
          <p:nvPr/>
        </p:nvSpPr>
        <p:spPr>
          <a:xfrm>
            <a:off x="9217075" y="3689598"/>
            <a:ext cx="281940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Smoked · edibles</a:t>
            </a:r>
            <a:endParaRPr lang="en-US" sz="1125" dirty="0"/>
          </a:p>
        </p:txBody>
      </p:sp>
      <p:sp>
        <p:nvSpPr>
          <p:cNvPr id="83" name="SK-7-text-82"/>
          <p:cNvSpPr/>
          <p:nvPr/>
        </p:nvSpPr>
        <p:spPr>
          <a:xfrm>
            <a:off x="9009757" y="3984427"/>
            <a:ext cx="3182243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Psychosis risk · Class B</a:t>
            </a:r>
            <a:endParaRPr lang="en-US" sz="1050" dirty="0"/>
          </a:p>
        </p:txBody>
      </p:sp>
      <p:sp>
        <p:nvSpPr>
          <p:cNvPr id="84" name="SK-7-text-83"/>
          <p:cNvSpPr/>
          <p:nvPr/>
        </p:nvSpPr>
        <p:spPr>
          <a:xfrm>
            <a:off x="1292275" y="4608463"/>
            <a:ext cx="2740342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Amphetamine</a:t>
            </a:r>
            <a:endParaRPr lang="en-US" sz="1575" dirty="0"/>
          </a:p>
        </p:txBody>
      </p:sp>
      <p:sp>
        <p:nvSpPr>
          <p:cNvPr id="85" name="SK-7-text-84"/>
          <p:cNvSpPr/>
          <p:nvPr/>
        </p:nvSpPr>
        <p:spPr>
          <a:xfrm>
            <a:off x="1304479" y="4882753"/>
            <a:ext cx="296608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“Whizz, speed”</a:t>
            </a:r>
            <a:endParaRPr lang="en-US" sz="1350" dirty="0"/>
          </a:p>
        </p:txBody>
      </p:sp>
      <p:sp>
        <p:nvSpPr>
          <p:cNvPr id="86" name="SK-7-text-85"/>
          <p:cNvSpPr/>
          <p:nvPr/>
        </p:nvSpPr>
        <p:spPr>
          <a:xfrm>
            <a:off x="2048173" y="5260032"/>
            <a:ext cx="333375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Oral · snorted · IV</a:t>
            </a:r>
            <a:endParaRPr lang="en-US" sz="1125" dirty="0"/>
          </a:p>
        </p:txBody>
      </p:sp>
      <p:sp>
        <p:nvSpPr>
          <p:cNvPr id="87" name="SK-7-text-86"/>
          <p:cNvSpPr/>
          <p:nvPr/>
        </p:nvSpPr>
        <p:spPr>
          <a:xfrm>
            <a:off x="1353294" y="5554861"/>
            <a:ext cx="423672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Psychosis · cardiovascular</a:t>
            </a:r>
            <a:endParaRPr lang="en-US" sz="1050" dirty="0"/>
          </a:p>
        </p:txBody>
      </p:sp>
      <p:sp>
        <p:nvSpPr>
          <p:cNvPr id="88" name="SK-7-text-87"/>
          <p:cNvSpPr/>
          <p:nvPr/>
        </p:nvSpPr>
        <p:spPr>
          <a:xfrm>
            <a:off x="5132784" y="4608463"/>
            <a:ext cx="3460432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MDMA / ecstasy</a:t>
            </a:r>
            <a:endParaRPr lang="en-US" sz="1575" dirty="0"/>
          </a:p>
        </p:txBody>
      </p:sp>
      <p:sp>
        <p:nvSpPr>
          <p:cNvPr id="89" name="SK-7-text-88"/>
          <p:cNvSpPr/>
          <p:nvPr/>
        </p:nvSpPr>
        <p:spPr>
          <a:xfrm>
            <a:off x="5157192" y="4882753"/>
            <a:ext cx="481774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“Pills, mandy, ecstasy”</a:t>
            </a:r>
            <a:endParaRPr lang="en-US" sz="1350" dirty="0"/>
          </a:p>
        </p:txBody>
      </p:sp>
      <p:sp>
        <p:nvSpPr>
          <p:cNvPr id="90" name="SK-7-text-89"/>
          <p:cNvSpPr/>
          <p:nvPr/>
        </p:nvSpPr>
        <p:spPr>
          <a:xfrm>
            <a:off x="5400973" y="5266879"/>
            <a:ext cx="76200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Oral</a:t>
            </a:r>
            <a:endParaRPr lang="en-US" sz="1125" dirty="0"/>
          </a:p>
        </p:txBody>
      </p:sp>
      <p:sp>
        <p:nvSpPr>
          <p:cNvPr id="91" name="SK-7-text-90"/>
          <p:cNvSpPr/>
          <p:nvPr/>
        </p:nvSpPr>
        <p:spPr>
          <a:xfrm>
            <a:off x="5193655" y="5554861"/>
            <a:ext cx="455676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Hyperthermia · hyponatraemia</a:t>
            </a:r>
            <a:endParaRPr lang="en-US" sz="1050" dirty="0"/>
          </a:p>
        </p:txBody>
      </p:sp>
      <p:sp>
        <p:nvSpPr>
          <p:cNvPr id="92" name="SK-7-text-91"/>
          <p:cNvSpPr/>
          <p:nvPr/>
        </p:nvSpPr>
        <p:spPr>
          <a:xfrm>
            <a:off x="8948886" y="4608463"/>
            <a:ext cx="2020252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Ketamine</a:t>
            </a:r>
            <a:endParaRPr lang="en-US" sz="1575" dirty="0"/>
          </a:p>
        </p:txBody>
      </p:sp>
      <p:sp>
        <p:nvSpPr>
          <p:cNvPr id="93" name="SK-7-text-92"/>
          <p:cNvSpPr/>
          <p:nvPr/>
        </p:nvSpPr>
        <p:spPr>
          <a:xfrm>
            <a:off x="8961090" y="4882753"/>
            <a:ext cx="323091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“Ket, special K”</a:t>
            </a:r>
            <a:endParaRPr lang="en-US" sz="1350" dirty="0"/>
          </a:p>
        </p:txBody>
      </p:sp>
      <p:sp>
        <p:nvSpPr>
          <p:cNvPr id="94" name="SK-7-text-93"/>
          <p:cNvSpPr/>
          <p:nvPr/>
        </p:nvSpPr>
        <p:spPr>
          <a:xfrm>
            <a:off x="9180463" y="5225653"/>
            <a:ext cx="213360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Snorted · IV</a:t>
            </a:r>
            <a:endParaRPr lang="en-US" sz="1125" dirty="0"/>
          </a:p>
        </p:txBody>
      </p:sp>
      <p:sp>
        <p:nvSpPr>
          <p:cNvPr id="95" name="SK-7-text-94"/>
          <p:cNvSpPr/>
          <p:nvPr/>
        </p:nvSpPr>
        <p:spPr>
          <a:xfrm>
            <a:off x="9009757" y="5554861"/>
            <a:ext cx="318224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0080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Dissociation · bladder damage</a:t>
            </a:r>
            <a:endParaRPr lang="en-US" sz="1050" dirty="0"/>
          </a:p>
        </p:txBody>
      </p:sp>
      <p:sp>
        <p:nvSpPr>
          <p:cNvPr id="96" name="SK-7-text-95"/>
          <p:cNvSpPr/>
          <p:nvPr/>
        </p:nvSpPr>
        <p:spPr>
          <a:xfrm>
            <a:off x="694879" y="6055519"/>
            <a:ext cx="111633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Opioids</a:t>
            </a:r>
            <a:endParaRPr lang="en-US" sz="975" dirty="0"/>
          </a:p>
        </p:txBody>
      </p:sp>
      <p:sp>
        <p:nvSpPr>
          <p:cNvPr id="97" name="SK-7-text-96"/>
          <p:cNvSpPr/>
          <p:nvPr/>
        </p:nvSpPr>
        <p:spPr>
          <a:xfrm>
            <a:off x="1548259" y="6055519"/>
            <a:ext cx="156210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Stimulants</a:t>
            </a:r>
            <a:endParaRPr lang="en-US" sz="975" dirty="0"/>
          </a:p>
        </p:txBody>
      </p:sp>
      <p:sp>
        <p:nvSpPr>
          <p:cNvPr id="98" name="SK-7-text-97"/>
          <p:cNvSpPr/>
          <p:nvPr/>
        </p:nvSpPr>
        <p:spPr>
          <a:xfrm>
            <a:off x="2413992" y="6055519"/>
            <a:ext cx="141351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Sedatives</a:t>
            </a:r>
            <a:endParaRPr lang="en-US" sz="975" dirty="0"/>
          </a:p>
        </p:txBody>
      </p:sp>
      <p:sp>
        <p:nvSpPr>
          <p:cNvPr id="99" name="SK-7-text-98"/>
          <p:cNvSpPr/>
          <p:nvPr/>
        </p:nvSpPr>
        <p:spPr>
          <a:xfrm>
            <a:off x="3291780" y="6055519"/>
            <a:ext cx="275082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Mixed/dissociative</a:t>
            </a:r>
            <a:endParaRPr lang="en-US" sz="975" dirty="0"/>
          </a:p>
        </p:txBody>
      </p:sp>
      <p:sp>
        <p:nvSpPr>
          <p:cNvPr id="100" name="SK-7-text-99"/>
          <p:cNvSpPr/>
          <p:nvPr/>
        </p:nvSpPr>
        <p:spPr>
          <a:xfrm>
            <a:off x="5388769" y="5959525"/>
            <a:ext cx="5279082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8B451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Pitfall: Polydrug use is the norm, not the exception — always ask about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8B451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ALL substances, not just the presenting drug.</a:t>
            </a:r>
            <a:endParaRPr lang="en-US" sz="1350" dirty="0"/>
          </a:p>
        </p:txBody>
      </p:sp>
      <p:sp>
        <p:nvSpPr>
          <p:cNvPr id="101" name="SK-7-text-100"/>
          <p:cNvSpPr/>
          <p:nvPr/>
        </p:nvSpPr>
        <p:spPr>
          <a:xfrm>
            <a:off x="5053310" y="6569869"/>
            <a:ext cx="206082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486" y="1000125"/>
            <a:ext cx="1182588" cy="57150"/>
          </a:xfrm>
          <a:prstGeom prst="rect">
            <a:avLst/>
          </a:prstGeom>
        </p:spPr>
      </p:pic>
      <p:pic>
        <p:nvPicPr>
          <p:cNvPr id="4" name="SK-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486" y="4807446"/>
            <a:ext cx="5559475" cy="1152079"/>
          </a:xfrm>
          <a:prstGeom prst="rect">
            <a:avLst/>
          </a:prstGeom>
        </p:spPr>
      </p:pic>
      <p:pic>
        <p:nvPicPr>
          <p:cNvPr id="5" name="SK-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486" y="4807446"/>
            <a:ext cx="121890" cy="1302990"/>
          </a:xfrm>
          <a:prstGeom prst="rect">
            <a:avLst/>
          </a:prstGeom>
        </p:spPr>
      </p:pic>
      <p:pic>
        <p:nvPicPr>
          <p:cNvPr id="6" name="SK-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7890" y="4841677"/>
            <a:ext cx="5559475" cy="1268611"/>
          </a:xfrm>
          <a:prstGeom prst="rect">
            <a:avLst/>
          </a:prstGeom>
        </p:spPr>
      </p:pic>
      <p:pic>
        <p:nvPicPr>
          <p:cNvPr id="7" name="SK-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7890" y="4807446"/>
            <a:ext cx="121890" cy="1302990"/>
          </a:xfrm>
          <a:prstGeom prst="rect">
            <a:avLst/>
          </a:prstGeom>
        </p:spPr>
      </p:pic>
      <p:pic>
        <p:nvPicPr>
          <p:cNvPr id="8" name="SK-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412111"/>
            <a:ext cx="12192000" cy="445740"/>
          </a:xfrm>
          <a:prstGeom prst="rect">
            <a:avLst/>
          </a:prstGeom>
        </p:spPr>
      </p:pic>
      <p:pic>
        <p:nvPicPr>
          <p:cNvPr id="9" name="SK-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10486" y="4978896"/>
            <a:ext cx="438894" cy="390823"/>
          </a:xfrm>
          <a:prstGeom prst="rect">
            <a:avLst/>
          </a:prstGeom>
        </p:spPr>
      </p:pic>
      <p:pic>
        <p:nvPicPr>
          <p:cNvPr id="10" name="SK-8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7953" y="4978896"/>
            <a:ext cx="414486" cy="390823"/>
          </a:xfrm>
          <a:prstGeom prst="rect">
            <a:avLst/>
          </a:prstGeom>
        </p:spPr>
      </p:pic>
      <p:pic>
        <p:nvPicPr>
          <p:cNvPr id="11" name="SK-8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9373" y="2235696"/>
            <a:ext cx="11765161" cy="2208163"/>
          </a:xfrm>
          <a:prstGeom prst="rect">
            <a:avLst/>
          </a:prstGeom>
        </p:spPr>
      </p:pic>
      <p:sp>
        <p:nvSpPr>
          <p:cNvPr id="12" name="SK-8-text-11"/>
          <p:cNvSpPr/>
          <p:nvPr/>
        </p:nvSpPr>
        <p:spPr>
          <a:xfrm>
            <a:off x="365671" y="370284"/>
            <a:ext cx="9339263" cy="548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9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Spectrum of use</a:t>
            </a:r>
            <a:endParaRPr lang="en-US" sz="3975" dirty="0"/>
          </a:p>
        </p:txBody>
      </p:sp>
      <p:sp>
        <p:nvSpPr>
          <p:cNvPr id="13" name="SK-8-text-12"/>
          <p:cNvSpPr/>
          <p:nvPr/>
        </p:nvSpPr>
        <p:spPr>
          <a:xfrm>
            <a:off x="353467" y="1227534"/>
            <a:ext cx="7120086" cy="5417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205"/>
              </a:lnSpc>
              <a:buNone/>
            </a:pPr>
            <a:r>
              <a:rPr lang="en-US" sz="157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Most people who use drugs never reach dependence — but understanding</a:t>
            </a:r>
            <a:endParaRPr lang="en-US" sz="1575" dirty="0"/>
          </a:p>
          <a:p>
            <a:pPr marL="0" indent="0" algn="l">
              <a:lnSpc>
                <a:spcPts val="2205"/>
              </a:lnSpc>
              <a:buNone/>
            </a:pPr>
            <a:r>
              <a:rPr lang="en-US" sz="157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full spectrum helps us intervene at the right moment</a:t>
            </a:r>
            <a:endParaRPr lang="en-US" sz="1575" dirty="0"/>
          </a:p>
        </p:txBody>
      </p:sp>
      <p:sp>
        <p:nvSpPr>
          <p:cNvPr id="14" name="SK-8-text-13"/>
          <p:cNvSpPr/>
          <p:nvPr/>
        </p:nvSpPr>
        <p:spPr>
          <a:xfrm>
            <a:off x="1292275" y="4992588"/>
            <a:ext cx="4279255" cy="7954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048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Most people sit in recreational or regular use —</a:t>
            </a:r>
            <a:endParaRPr lang="en-US" sz="1575" dirty="0"/>
          </a:p>
          <a:p>
            <a:pPr marL="0" indent="0" algn="l">
              <a:lnSpc>
                <a:spcPts val="2048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GP contact is an opportunity to prevent</a:t>
            </a:r>
            <a:endParaRPr lang="en-US" sz="1575" dirty="0"/>
          </a:p>
          <a:p>
            <a:pPr marL="0" indent="0" algn="l">
              <a:lnSpc>
                <a:spcPts val="2048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progression, not just treat dependence.</a:t>
            </a:r>
            <a:endParaRPr lang="en-US" sz="1575" dirty="0"/>
          </a:p>
        </p:txBody>
      </p:sp>
      <p:sp>
        <p:nvSpPr>
          <p:cNvPr id="15" name="SK-8-text-14"/>
          <p:cNvSpPr/>
          <p:nvPr/>
        </p:nvSpPr>
        <p:spPr>
          <a:xfrm>
            <a:off x="7046863" y="4965055"/>
            <a:ext cx="3950196" cy="10217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048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Chaotic use typically involves polydrug</a:t>
            </a:r>
            <a:endParaRPr lang="en-US" sz="1575" dirty="0"/>
          </a:p>
          <a:p>
            <a:pPr marL="0" indent="0" algn="l">
              <a:lnSpc>
                <a:spcPts val="2048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combinations, homelesssess, criminal justice</a:t>
            </a:r>
            <a:endParaRPr lang="en-US" sz="1575" dirty="0"/>
          </a:p>
          <a:p>
            <a:pPr marL="0" indent="0" algn="l">
              <a:lnSpc>
                <a:spcPts val="2048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involvement, and multiple health needs —</a:t>
            </a:r>
            <a:endParaRPr lang="en-US" sz="1575" dirty="0"/>
          </a:p>
          <a:p>
            <a:pPr marL="0" indent="0" algn="l">
              <a:lnSpc>
                <a:spcPts val="2048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refer to specialist Tier 3/4 services.</a:t>
            </a:r>
            <a:endParaRPr lang="en-US" sz="1575" dirty="0"/>
          </a:p>
        </p:txBody>
      </p:sp>
      <p:sp>
        <p:nvSpPr>
          <p:cNvPr id="16" name="SK-8-text-15"/>
          <p:cNvSpPr/>
          <p:nvPr/>
        </p:nvSpPr>
        <p:spPr>
          <a:xfrm>
            <a:off x="4863257" y="6508105"/>
            <a:ext cx="2440781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5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079" y="809179"/>
            <a:ext cx="1048494" cy="137071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079" y="2057400"/>
            <a:ext cx="3572173" cy="3106638"/>
          </a:xfrm>
          <a:prstGeom prst="rect">
            <a:avLst/>
          </a:prstGeom>
        </p:spPr>
      </p:pic>
      <p:pic>
        <p:nvPicPr>
          <p:cNvPr id="5" name="SK-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079" y="2057400"/>
            <a:ext cx="3572173" cy="54769"/>
          </a:xfrm>
          <a:prstGeom prst="rect">
            <a:avLst/>
          </a:prstGeom>
        </p:spPr>
      </p:pic>
      <p:pic>
        <p:nvPicPr>
          <p:cNvPr id="6" name="SK-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9569" y="2077938"/>
            <a:ext cx="3572173" cy="3271242"/>
          </a:xfrm>
          <a:prstGeom prst="rect">
            <a:avLst/>
          </a:prstGeom>
        </p:spPr>
      </p:pic>
      <p:pic>
        <p:nvPicPr>
          <p:cNvPr id="7" name="SK-9-img-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9569" y="2077938"/>
            <a:ext cx="3572173" cy="54769"/>
          </a:xfrm>
          <a:prstGeom prst="rect">
            <a:avLst/>
          </a:prstGeom>
        </p:spPr>
      </p:pic>
      <p:pic>
        <p:nvPicPr>
          <p:cNvPr id="8" name="SK-9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61263" y="2084784"/>
            <a:ext cx="3572173" cy="3264396"/>
          </a:xfrm>
          <a:prstGeom prst="rect">
            <a:avLst/>
          </a:prstGeom>
        </p:spPr>
      </p:pic>
      <p:pic>
        <p:nvPicPr>
          <p:cNvPr id="9" name="SK-9-img-8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1263" y="2084784"/>
            <a:ext cx="3572173" cy="54769"/>
          </a:xfrm>
          <a:prstGeom prst="rect">
            <a:avLst/>
          </a:prstGeom>
        </p:spPr>
      </p:pic>
      <p:pic>
        <p:nvPicPr>
          <p:cNvPr id="10" name="SK-9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0079" y="5574804"/>
            <a:ext cx="11411694" cy="879128"/>
          </a:xfrm>
          <a:prstGeom prst="rect">
            <a:avLst/>
          </a:prstGeom>
        </p:spPr>
      </p:pic>
      <p:pic>
        <p:nvPicPr>
          <p:cNvPr id="11" name="SK-9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6583561"/>
            <a:ext cx="12192000" cy="274290"/>
          </a:xfrm>
          <a:prstGeom prst="rect">
            <a:avLst/>
          </a:prstGeom>
        </p:spPr>
      </p:pic>
      <p:pic>
        <p:nvPicPr>
          <p:cNvPr id="12" name="SK-9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3859" y="5719465"/>
            <a:ext cx="572988" cy="445740"/>
          </a:xfrm>
          <a:prstGeom prst="rect">
            <a:avLst/>
          </a:prstGeom>
        </p:spPr>
      </p:pic>
      <p:pic>
        <p:nvPicPr>
          <p:cNvPr id="13" name="SK-9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48800" y="2221855"/>
            <a:ext cx="646063" cy="761107"/>
          </a:xfrm>
          <a:prstGeom prst="rect">
            <a:avLst/>
          </a:prstGeom>
        </p:spPr>
      </p:pic>
      <p:pic>
        <p:nvPicPr>
          <p:cNvPr id="14" name="SK-9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08290" y="2201317"/>
            <a:ext cx="707082" cy="781794"/>
          </a:xfrm>
          <a:prstGeom prst="rect">
            <a:avLst/>
          </a:prstGeom>
        </p:spPr>
      </p:pic>
      <p:pic>
        <p:nvPicPr>
          <p:cNvPr id="15" name="SK-9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70298" y="2221855"/>
            <a:ext cx="1036290" cy="767953"/>
          </a:xfrm>
          <a:prstGeom prst="rect">
            <a:avLst/>
          </a:prstGeom>
        </p:spPr>
      </p:pic>
      <p:sp>
        <p:nvSpPr>
          <p:cNvPr id="16" name="SK-9-text-15"/>
          <p:cNvSpPr/>
          <p:nvPr/>
        </p:nvSpPr>
        <p:spPr>
          <a:xfrm>
            <a:off x="341263" y="260598"/>
            <a:ext cx="11668125" cy="5211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7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Why people use drugs</a:t>
            </a:r>
            <a:endParaRPr lang="en-US" sz="3750" dirty="0"/>
          </a:p>
        </p:txBody>
      </p:sp>
      <p:sp>
        <p:nvSpPr>
          <p:cNvPr id="17" name="SK-9-text-16"/>
          <p:cNvSpPr/>
          <p:nvPr/>
        </p:nvSpPr>
        <p:spPr>
          <a:xfrm>
            <a:off x="341263" y="1110853"/>
            <a:ext cx="11850737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88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Social · Psychological · Biological — understanding the person, not just the substance</a:t>
            </a:r>
            <a:endParaRPr lang="en-US" sz="1500" dirty="0"/>
          </a:p>
        </p:txBody>
      </p:sp>
      <p:sp>
        <p:nvSpPr>
          <p:cNvPr id="18" name="SK-9-text-17"/>
          <p:cNvSpPr/>
          <p:nvPr/>
        </p:nvSpPr>
        <p:spPr>
          <a:xfrm>
            <a:off x="1583680" y="1604665"/>
            <a:ext cx="8890397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"People rarely use drugs for no reason. Understanding why is the foundation of effective treatment."</a:t>
            </a:r>
            <a:endParaRPr lang="en-US" sz="1575" dirty="0"/>
          </a:p>
        </p:txBody>
      </p:sp>
      <p:sp>
        <p:nvSpPr>
          <p:cNvPr id="19" name="SK-9-text-18"/>
          <p:cNvSpPr/>
          <p:nvPr/>
        </p:nvSpPr>
        <p:spPr>
          <a:xfrm>
            <a:off x="1408212" y="3099792"/>
            <a:ext cx="1523702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7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Social drivers</a:t>
            </a:r>
            <a:endParaRPr lang="en-US" sz="1725" dirty="0"/>
          </a:p>
        </p:txBody>
      </p:sp>
      <p:sp>
        <p:nvSpPr>
          <p:cNvPr id="20" name="SK-9-text-19"/>
          <p:cNvSpPr/>
          <p:nvPr/>
        </p:nvSpPr>
        <p:spPr>
          <a:xfrm>
            <a:off x="682675" y="3476923"/>
            <a:ext cx="666940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Peer pressure and social norms</a:t>
            </a:r>
            <a:endParaRPr lang="en-US" sz="1350" dirty="0"/>
          </a:p>
        </p:txBody>
      </p:sp>
      <p:sp>
        <p:nvSpPr>
          <p:cNvPr id="21" name="SK-9-text-20"/>
          <p:cNvSpPr/>
          <p:nvPr/>
        </p:nvSpPr>
        <p:spPr>
          <a:xfrm>
            <a:off x="682675" y="3764905"/>
            <a:ext cx="2669977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Poverty, deprivation, and housing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instability</a:t>
            </a:r>
            <a:endParaRPr lang="en-US" sz="1350" dirty="0"/>
          </a:p>
        </p:txBody>
      </p:sp>
      <p:sp>
        <p:nvSpPr>
          <p:cNvPr id="22" name="SK-9-text-21"/>
          <p:cNvSpPr/>
          <p:nvPr/>
        </p:nvSpPr>
        <p:spPr>
          <a:xfrm>
            <a:off x="682675" y="4293096"/>
            <a:ext cx="2267694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Trauma, adverse childhood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experiences (ACEs)</a:t>
            </a:r>
            <a:endParaRPr lang="en-US" sz="1350" dirty="0"/>
          </a:p>
        </p:txBody>
      </p:sp>
      <p:sp>
        <p:nvSpPr>
          <p:cNvPr id="23" name="SK-9-text-22"/>
          <p:cNvSpPr/>
          <p:nvPr/>
        </p:nvSpPr>
        <p:spPr>
          <a:xfrm>
            <a:off x="682675" y="4800600"/>
            <a:ext cx="769810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Availability and local drug culture</a:t>
            </a:r>
            <a:endParaRPr lang="en-US" sz="1350" dirty="0"/>
          </a:p>
        </p:txBody>
      </p:sp>
      <p:sp>
        <p:nvSpPr>
          <p:cNvPr id="24" name="SK-9-text-23"/>
          <p:cNvSpPr/>
          <p:nvPr/>
        </p:nvSpPr>
        <p:spPr>
          <a:xfrm>
            <a:off x="4724400" y="3099792"/>
            <a:ext cx="2304008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7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Psychological drivers</a:t>
            </a:r>
            <a:endParaRPr lang="en-US" sz="1725" dirty="0"/>
          </a:p>
        </p:txBody>
      </p:sp>
      <p:sp>
        <p:nvSpPr>
          <p:cNvPr id="25" name="SK-9-text-24"/>
          <p:cNvSpPr/>
          <p:nvPr/>
        </p:nvSpPr>
        <p:spPr>
          <a:xfrm>
            <a:off x="4449961" y="3470077"/>
            <a:ext cx="2206675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Self-medication of anxiety,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depression, PTSD</a:t>
            </a:r>
            <a:endParaRPr lang="en-US" sz="1350" dirty="0"/>
          </a:p>
        </p:txBody>
      </p:sp>
      <p:sp>
        <p:nvSpPr>
          <p:cNvPr id="26" name="SK-9-text-25"/>
          <p:cNvSpPr/>
          <p:nvPr/>
        </p:nvSpPr>
        <p:spPr>
          <a:xfrm>
            <a:off x="4462165" y="3970734"/>
            <a:ext cx="2365177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Seeking pleasure, escape, or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relief from pain</a:t>
            </a:r>
            <a:endParaRPr lang="en-US" sz="1350" dirty="0"/>
          </a:p>
        </p:txBody>
      </p:sp>
      <p:sp>
        <p:nvSpPr>
          <p:cNvPr id="27" name="SK-9-text-26"/>
          <p:cNvSpPr/>
          <p:nvPr/>
        </p:nvSpPr>
        <p:spPr>
          <a:xfrm>
            <a:off x="4462165" y="4485084"/>
            <a:ext cx="2170063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Impulsivity and risk-taking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personality traits</a:t>
            </a:r>
            <a:endParaRPr lang="en-US" sz="1350" dirty="0"/>
          </a:p>
        </p:txBody>
      </p:sp>
      <p:sp>
        <p:nvSpPr>
          <p:cNvPr id="28" name="SK-9-text-27"/>
          <p:cNvSpPr/>
          <p:nvPr/>
        </p:nvSpPr>
        <p:spPr>
          <a:xfrm>
            <a:off x="4462165" y="5019973"/>
            <a:ext cx="772983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Boredom, hopelessness, lack of purpose</a:t>
            </a:r>
            <a:endParaRPr lang="en-US" sz="1350" dirty="0"/>
          </a:p>
        </p:txBody>
      </p:sp>
      <p:sp>
        <p:nvSpPr>
          <p:cNvPr id="29" name="SK-9-text-28"/>
          <p:cNvSpPr/>
          <p:nvPr/>
        </p:nvSpPr>
        <p:spPr>
          <a:xfrm>
            <a:off x="8711208" y="3099792"/>
            <a:ext cx="1901726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7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Biological drivers</a:t>
            </a:r>
            <a:endParaRPr lang="en-US" sz="1725" dirty="0"/>
          </a:p>
        </p:txBody>
      </p:sp>
      <p:sp>
        <p:nvSpPr>
          <p:cNvPr id="30" name="SK-9-text-29"/>
          <p:cNvSpPr/>
          <p:nvPr/>
        </p:nvSpPr>
        <p:spPr>
          <a:xfrm>
            <a:off x="8253859" y="3470077"/>
            <a:ext cx="3938141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Genetic predisposition to dependence</a:t>
            </a:r>
            <a:endParaRPr lang="en-US" sz="1350" dirty="0"/>
          </a:p>
        </p:txBody>
      </p:sp>
      <p:sp>
        <p:nvSpPr>
          <p:cNvPr id="31" name="SK-9-text-30"/>
          <p:cNvSpPr/>
          <p:nvPr/>
        </p:nvSpPr>
        <p:spPr>
          <a:xfrm>
            <a:off x="8266063" y="3764905"/>
            <a:ext cx="2840682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Brain reward pathway sensitisation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(dopamine)</a:t>
            </a:r>
            <a:endParaRPr lang="en-US" sz="1350" dirty="0"/>
          </a:p>
        </p:txBody>
      </p:sp>
      <p:sp>
        <p:nvSpPr>
          <p:cNvPr id="32" name="SK-9-text-31"/>
          <p:cNvSpPr/>
          <p:nvPr/>
        </p:nvSpPr>
        <p:spPr>
          <a:xfrm>
            <a:off x="8266063" y="4279255"/>
            <a:ext cx="2816275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Physical pain management leading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 dependence</a:t>
            </a:r>
            <a:endParaRPr lang="en-US" sz="1350" dirty="0"/>
          </a:p>
        </p:txBody>
      </p:sp>
      <p:sp>
        <p:nvSpPr>
          <p:cNvPr id="33" name="SK-9-text-32"/>
          <p:cNvSpPr/>
          <p:nvPr/>
        </p:nvSpPr>
        <p:spPr>
          <a:xfrm>
            <a:off x="8266063" y="4793605"/>
            <a:ext cx="2535882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Tolerance developing rapidly in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vulnerable individuals</a:t>
            </a:r>
            <a:endParaRPr lang="en-US" sz="1350" dirty="0"/>
          </a:p>
        </p:txBody>
      </p:sp>
      <p:sp>
        <p:nvSpPr>
          <p:cNvPr id="34" name="SK-9-text-33"/>
          <p:cNvSpPr/>
          <p:nvPr/>
        </p:nvSpPr>
        <p:spPr>
          <a:xfrm>
            <a:off x="1292275" y="5650855"/>
            <a:ext cx="1089972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SCA focus: In the consultation, always explore why the patient uses — not just what they use.</a:t>
            </a:r>
            <a:endParaRPr lang="en-US" sz="1500" dirty="0"/>
          </a:p>
        </p:txBody>
      </p:sp>
      <p:sp>
        <p:nvSpPr>
          <p:cNvPr id="35" name="SK-9-text-34"/>
          <p:cNvSpPr/>
          <p:nvPr/>
        </p:nvSpPr>
        <p:spPr>
          <a:xfrm>
            <a:off x="1316682" y="5897761"/>
            <a:ext cx="10875318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"What does the drug do for you?" is more powerful than "How much do you take?"</a:t>
            </a:r>
            <a:endParaRPr lang="en-US" sz="1575" dirty="0"/>
          </a:p>
        </p:txBody>
      </p:sp>
      <p:sp>
        <p:nvSpPr>
          <p:cNvPr id="36" name="SK-9-text-35"/>
          <p:cNvSpPr/>
          <p:nvPr/>
        </p:nvSpPr>
        <p:spPr>
          <a:xfrm>
            <a:off x="1316682" y="6158359"/>
            <a:ext cx="10875318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Understanding function drives shared decision-making.</a:t>
            </a:r>
            <a:endParaRPr lang="en-US" sz="1575" dirty="0"/>
          </a:p>
        </p:txBody>
      </p:sp>
      <p:sp>
        <p:nvSpPr>
          <p:cNvPr id="37" name="SK-9-text-36"/>
          <p:cNvSpPr/>
          <p:nvPr/>
        </p:nvSpPr>
        <p:spPr>
          <a:xfrm>
            <a:off x="5102126" y="6631632"/>
            <a:ext cx="1950988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73875"/>
            <a:ext cx="12192000" cy="383977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079" y="260598"/>
            <a:ext cx="121890" cy="555427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471" y="779115"/>
            <a:ext cx="1255663" cy="19050"/>
          </a:xfrm>
          <a:prstGeom prst="rect">
            <a:avLst/>
          </a:prstGeom>
        </p:spPr>
      </p:pic>
      <p:pic>
        <p:nvPicPr>
          <p:cNvPr id="6" name="SK-1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282" y="1398984"/>
            <a:ext cx="5364361" cy="1741884"/>
          </a:xfrm>
          <a:prstGeom prst="rect">
            <a:avLst/>
          </a:prstGeom>
        </p:spPr>
      </p:pic>
      <p:pic>
        <p:nvPicPr>
          <p:cNvPr id="7" name="SK-1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2282" y="1398984"/>
            <a:ext cx="146298" cy="1796653"/>
          </a:xfrm>
          <a:prstGeom prst="rect">
            <a:avLst/>
          </a:prstGeom>
        </p:spPr>
      </p:pic>
      <p:pic>
        <p:nvPicPr>
          <p:cNvPr id="8" name="SK-1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2282" y="3304877"/>
            <a:ext cx="5364361" cy="1736378"/>
          </a:xfrm>
          <a:prstGeom prst="rect">
            <a:avLst/>
          </a:prstGeom>
        </p:spPr>
      </p:pic>
      <p:pic>
        <p:nvPicPr>
          <p:cNvPr id="9" name="SK-10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2282" y="3181350"/>
            <a:ext cx="146298" cy="1796653"/>
          </a:xfrm>
          <a:prstGeom prst="rect">
            <a:avLst/>
          </a:prstGeom>
        </p:spPr>
      </p:pic>
      <p:pic>
        <p:nvPicPr>
          <p:cNvPr id="10" name="SK-10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2282" y="5074146"/>
            <a:ext cx="5364361" cy="1414016"/>
          </a:xfrm>
          <a:prstGeom prst="rect">
            <a:avLst/>
          </a:prstGeom>
        </p:spPr>
      </p:pic>
      <p:pic>
        <p:nvPicPr>
          <p:cNvPr id="11" name="SK-10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2282" y="5074146"/>
            <a:ext cx="146298" cy="1206996"/>
          </a:xfrm>
          <a:prstGeom prst="rect">
            <a:avLst/>
          </a:prstGeom>
        </p:spPr>
      </p:pic>
      <p:pic>
        <p:nvPicPr>
          <p:cNvPr id="12" name="SK-10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34894" y="1145232"/>
            <a:ext cx="4523184" cy="4293096"/>
          </a:xfrm>
          <a:prstGeom prst="rect">
            <a:avLst/>
          </a:prstGeom>
        </p:spPr>
      </p:pic>
      <p:pic>
        <p:nvPicPr>
          <p:cNvPr id="13" name="SK-10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8267" y="5260032"/>
            <a:ext cx="524173" cy="500509"/>
          </a:xfrm>
          <a:prstGeom prst="rect">
            <a:avLst/>
          </a:prstGeom>
        </p:spPr>
      </p:pic>
      <p:pic>
        <p:nvPicPr>
          <p:cNvPr id="14" name="SK-10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9286" y="3380929"/>
            <a:ext cx="670471" cy="486817"/>
          </a:xfrm>
          <a:prstGeom prst="rect">
            <a:avLst/>
          </a:prstGeom>
        </p:spPr>
      </p:pic>
      <p:pic>
        <p:nvPicPr>
          <p:cNvPr id="15" name="SK-10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19286" y="1481286"/>
            <a:ext cx="694879" cy="370284"/>
          </a:xfrm>
          <a:prstGeom prst="rect">
            <a:avLst/>
          </a:prstGeom>
        </p:spPr>
      </p:pic>
      <p:sp>
        <p:nvSpPr>
          <p:cNvPr id="16" name="SK-10-text-15"/>
          <p:cNvSpPr/>
          <p:nvPr/>
        </p:nvSpPr>
        <p:spPr>
          <a:xfrm>
            <a:off x="658267" y="198834"/>
            <a:ext cx="10525125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7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Basic pharmacology</a:t>
            </a:r>
            <a:endParaRPr lang="en-US" sz="3750" dirty="0"/>
          </a:p>
        </p:txBody>
      </p:sp>
      <p:sp>
        <p:nvSpPr>
          <p:cNvPr id="17" name="SK-10-text-16"/>
          <p:cNvSpPr/>
          <p:nvPr/>
        </p:nvSpPr>
        <p:spPr>
          <a:xfrm>
            <a:off x="658267" y="905173"/>
            <a:ext cx="11533733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How drugs interact with receptors — and why it matters clinically</a:t>
            </a:r>
            <a:endParaRPr lang="en-US" sz="1500" dirty="0"/>
          </a:p>
        </p:txBody>
      </p:sp>
      <p:sp>
        <p:nvSpPr>
          <p:cNvPr id="18" name="SK-10-text-17"/>
          <p:cNvSpPr/>
          <p:nvPr/>
        </p:nvSpPr>
        <p:spPr>
          <a:xfrm>
            <a:off x="1621482" y="1501825"/>
            <a:ext cx="2204085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Agonist</a:t>
            </a:r>
            <a:endParaRPr lang="en-US" sz="1950" dirty="0"/>
          </a:p>
        </p:txBody>
      </p:sp>
      <p:sp>
        <p:nvSpPr>
          <p:cNvPr id="19" name="SK-10-text-18"/>
          <p:cNvSpPr/>
          <p:nvPr/>
        </p:nvSpPr>
        <p:spPr>
          <a:xfrm>
            <a:off x="1621482" y="1831032"/>
            <a:ext cx="684276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Binds to a receptor and activates it.</a:t>
            </a:r>
            <a:endParaRPr lang="en-US" sz="1200" dirty="0"/>
          </a:p>
        </p:txBody>
      </p:sp>
      <p:sp>
        <p:nvSpPr>
          <p:cNvPr id="20" name="SK-10-text-19"/>
          <p:cNvSpPr/>
          <p:nvPr/>
        </p:nvSpPr>
        <p:spPr>
          <a:xfrm>
            <a:off x="1621482" y="2043559"/>
            <a:ext cx="830580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Produces the expected physiological response.</a:t>
            </a:r>
            <a:endParaRPr lang="en-US" sz="1200" dirty="0"/>
          </a:p>
        </p:txBody>
      </p:sp>
      <p:sp>
        <p:nvSpPr>
          <p:cNvPr id="21" name="SK-10-text-20"/>
          <p:cNvSpPr/>
          <p:nvPr/>
        </p:nvSpPr>
        <p:spPr>
          <a:xfrm>
            <a:off x="1621482" y="2256234"/>
            <a:ext cx="3352800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Example: heroin and methadone bind to mu-opioid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receptors → sedation, analgesia, euphoria.</a:t>
            </a:r>
            <a:endParaRPr lang="en-US" sz="1200" dirty="0"/>
          </a:p>
        </p:txBody>
      </p:sp>
      <p:sp>
        <p:nvSpPr>
          <p:cNvPr id="22" name="SK-10-text-21"/>
          <p:cNvSpPr/>
          <p:nvPr/>
        </p:nvSpPr>
        <p:spPr>
          <a:xfrm>
            <a:off x="1621482" y="2681436"/>
            <a:ext cx="3352800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E6913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Full agonist = maximum response · Partial agonist =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E6913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submaximal response (e.g. buprenorphine)</a:t>
            </a:r>
            <a:endParaRPr lang="en-US" sz="1200" dirty="0"/>
          </a:p>
        </p:txBody>
      </p:sp>
      <p:sp>
        <p:nvSpPr>
          <p:cNvPr id="23" name="SK-10-text-22"/>
          <p:cNvSpPr/>
          <p:nvPr/>
        </p:nvSpPr>
        <p:spPr>
          <a:xfrm>
            <a:off x="1621482" y="3387775"/>
            <a:ext cx="3095625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Antagonist</a:t>
            </a:r>
            <a:endParaRPr lang="en-US" sz="1950" dirty="0"/>
          </a:p>
        </p:txBody>
      </p:sp>
      <p:sp>
        <p:nvSpPr>
          <p:cNvPr id="24" name="SK-10-text-23"/>
          <p:cNvSpPr/>
          <p:nvPr/>
        </p:nvSpPr>
        <p:spPr>
          <a:xfrm>
            <a:off x="1621482" y="3716982"/>
            <a:ext cx="830580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Binds to a receptor but does NOT activate it.</a:t>
            </a:r>
            <a:endParaRPr lang="en-US" sz="1200" dirty="0"/>
          </a:p>
        </p:txBody>
      </p:sp>
      <p:sp>
        <p:nvSpPr>
          <p:cNvPr id="25" name="SK-10-text-24"/>
          <p:cNvSpPr/>
          <p:nvPr/>
        </p:nvSpPr>
        <p:spPr>
          <a:xfrm>
            <a:off x="1621482" y="3936355"/>
            <a:ext cx="976884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Blocks the receptor — prevents agonists from binding.</a:t>
            </a:r>
            <a:endParaRPr lang="en-US" sz="1200" dirty="0"/>
          </a:p>
        </p:txBody>
      </p:sp>
      <p:sp>
        <p:nvSpPr>
          <p:cNvPr id="26" name="SK-10-text-25"/>
          <p:cNvSpPr/>
          <p:nvPr/>
        </p:nvSpPr>
        <p:spPr>
          <a:xfrm>
            <a:off x="1621482" y="4155877"/>
            <a:ext cx="3352800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Example: naloxone and naltrexone block mu-opioid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receptors → reverses or prevents opioid effect.</a:t>
            </a:r>
            <a:endParaRPr lang="en-US" sz="1200" dirty="0"/>
          </a:p>
        </p:txBody>
      </p:sp>
      <p:sp>
        <p:nvSpPr>
          <p:cNvPr id="27" name="SK-10-text-26"/>
          <p:cNvSpPr/>
          <p:nvPr/>
        </p:nvSpPr>
        <p:spPr>
          <a:xfrm>
            <a:off x="1621482" y="4601617"/>
            <a:ext cx="3389263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C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use: naloxone reverses overdose · naltrexone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C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prevents relapse</a:t>
            </a:r>
            <a:endParaRPr lang="en-US" sz="1200" dirty="0"/>
          </a:p>
        </p:txBody>
      </p:sp>
      <p:sp>
        <p:nvSpPr>
          <p:cNvPr id="28" name="SK-10-text-27"/>
          <p:cNvSpPr/>
          <p:nvPr/>
        </p:nvSpPr>
        <p:spPr>
          <a:xfrm>
            <a:off x="1389757" y="5218807"/>
            <a:ext cx="236791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674EA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 focus</a:t>
            </a:r>
            <a:endParaRPr lang="en-US" sz="1650" dirty="0"/>
          </a:p>
        </p:txBody>
      </p:sp>
      <p:sp>
        <p:nvSpPr>
          <p:cNvPr id="29" name="SK-10-text-28"/>
          <p:cNvSpPr/>
          <p:nvPr/>
        </p:nvSpPr>
        <p:spPr>
          <a:xfrm>
            <a:off x="1377553" y="5541169"/>
            <a:ext cx="3742879" cy="8023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Buprenorphine = partial mu agonist. High receptor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affinity — can displace full agonists and precipitate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withdrawal if given too soon. Always wait for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COWS ≥ 8 before first dose.</a:t>
            </a:r>
            <a:endParaRPr lang="en-US" sz="1350" dirty="0"/>
          </a:p>
        </p:txBody>
      </p:sp>
      <p:sp>
        <p:nvSpPr>
          <p:cNvPr id="30" name="SK-10-text-29"/>
          <p:cNvSpPr/>
          <p:nvPr/>
        </p:nvSpPr>
        <p:spPr>
          <a:xfrm>
            <a:off x="7373094" y="665113"/>
            <a:ext cx="3553867" cy="335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OPIATE AGONIST</a:t>
            </a:r>
            <a:endParaRPr lang="en-US" sz="2400" dirty="0"/>
          </a:p>
        </p:txBody>
      </p:sp>
      <p:sp>
        <p:nvSpPr>
          <p:cNvPr id="31" name="SK-10-text-30"/>
          <p:cNvSpPr/>
          <p:nvPr/>
        </p:nvSpPr>
        <p:spPr>
          <a:xfrm>
            <a:off x="7193161" y="5890915"/>
            <a:ext cx="3620988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Opiate agonist binding: the drug fits the receptor like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key in a lock, triggering the physiological response.</a:t>
            </a:r>
            <a:endParaRPr lang="en-US" sz="1200" dirty="0"/>
          </a:p>
        </p:txBody>
      </p:sp>
      <p:sp>
        <p:nvSpPr>
          <p:cNvPr id="32" name="SK-10-text-31"/>
          <p:cNvSpPr/>
          <p:nvPr/>
        </p:nvSpPr>
        <p:spPr>
          <a:xfrm>
            <a:off x="4953446" y="6576715"/>
            <a:ext cx="226055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4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4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7" y="781794"/>
            <a:ext cx="865584" cy="89148"/>
          </a:xfrm>
          <a:prstGeom prst="rect">
            <a:avLst/>
          </a:prstGeom>
        </p:spPr>
      </p:pic>
      <p:pic>
        <p:nvPicPr>
          <p:cNvPr id="4" name="SK-1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561" y="4278660"/>
            <a:ext cx="121890" cy="507355"/>
          </a:xfrm>
          <a:prstGeom prst="rect">
            <a:avLst/>
          </a:prstGeom>
        </p:spPr>
      </p:pic>
      <p:pic>
        <p:nvPicPr>
          <p:cNvPr id="5" name="SK-1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4278660"/>
            <a:ext cx="10936188" cy="563612"/>
          </a:xfrm>
          <a:prstGeom prst="rect">
            <a:avLst/>
          </a:prstGeom>
        </p:spPr>
      </p:pic>
      <p:pic>
        <p:nvPicPr>
          <p:cNvPr id="6" name="SK-1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561" y="4992588"/>
            <a:ext cx="121890" cy="1467594"/>
          </a:xfrm>
          <a:prstGeom prst="rect">
            <a:avLst/>
          </a:prstGeom>
        </p:spPr>
      </p:pic>
      <p:pic>
        <p:nvPicPr>
          <p:cNvPr id="7" name="SK-1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4864298"/>
            <a:ext cx="5364361" cy="1772096"/>
          </a:xfrm>
          <a:prstGeom prst="rect">
            <a:avLst/>
          </a:prstGeom>
        </p:spPr>
      </p:pic>
      <p:pic>
        <p:nvPicPr>
          <p:cNvPr id="8" name="SK-1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71592" y="4992588"/>
            <a:ext cx="121890" cy="1467594"/>
          </a:xfrm>
          <a:prstGeom prst="rect">
            <a:avLst/>
          </a:prstGeom>
        </p:spPr>
      </p:pic>
      <p:pic>
        <p:nvPicPr>
          <p:cNvPr id="9" name="SK-11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3482" y="4964460"/>
            <a:ext cx="5352157" cy="1468934"/>
          </a:xfrm>
          <a:prstGeom prst="rect">
            <a:avLst/>
          </a:prstGeom>
        </p:spPr>
      </p:pic>
      <p:pic>
        <p:nvPicPr>
          <p:cNvPr id="10" name="SK-11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6569869"/>
            <a:ext cx="12192000" cy="287982"/>
          </a:xfrm>
          <a:prstGeom prst="rect">
            <a:avLst/>
          </a:prstGeom>
        </p:spPr>
      </p:pic>
      <p:pic>
        <p:nvPicPr>
          <p:cNvPr id="11" name="SK-11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25059" y="5040511"/>
            <a:ext cx="219373" cy="212527"/>
          </a:xfrm>
          <a:prstGeom prst="rect">
            <a:avLst/>
          </a:prstGeom>
        </p:spPr>
      </p:pic>
      <p:pic>
        <p:nvPicPr>
          <p:cNvPr id="12" name="SK-11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5584" y="5040511"/>
            <a:ext cx="231577" cy="212527"/>
          </a:xfrm>
          <a:prstGeom prst="rect">
            <a:avLst/>
          </a:prstGeom>
        </p:spPr>
      </p:pic>
      <p:pic>
        <p:nvPicPr>
          <p:cNvPr id="13" name="SK-11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2675" y="4354711"/>
            <a:ext cx="463153" cy="390823"/>
          </a:xfrm>
          <a:prstGeom prst="rect">
            <a:avLst/>
          </a:prstGeom>
        </p:spPr>
      </p:pic>
      <p:pic>
        <p:nvPicPr>
          <p:cNvPr id="14" name="SK-11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70777" y="2448223"/>
            <a:ext cx="731490" cy="706338"/>
          </a:xfrm>
          <a:prstGeom prst="rect">
            <a:avLst/>
          </a:prstGeom>
        </p:spPr>
      </p:pic>
      <p:pic>
        <p:nvPicPr>
          <p:cNvPr id="15" name="SK-11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47271" y="2400300"/>
            <a:ext cx="877788" cy="740569"/>
          </a:xfrm>
          <a:prstGeom prst="rect">
            <a:avLst/>
          </a:prstGeom>
        </p:spPr>
      </p:pic>
      <p:pic>
        <p:nvPicPr>
          <p:cNvPr id="16" name="SK-11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938486" y="2455069"/>
            <a:ext cx="707082" cy="678805"/>
          </a:xfrm>
          <a:prstGeom prst="rect">
            <a:avLst/>
          </a:prstGeom>
        </p:spPr>
      </p:pic>
      <p:sp>
        <p:nvSpPr>
          <p:cNvPr id="17" name="SK-11-text-16"/>
          <p:cNvSpPr/>
          <p:nvPr/>
        </p:nvSpPr>
        <p:spPr>
          <a:xfrm>
            <a:off x="463153" y="178296"/>
            <a:ext cx="10430827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52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Drug-related deaths</a:t>
            </a:r>
            <a:endParaRPr lang="en-US" sz="3525" dirty="0"/>
          </a:p>
        </p:txBody>
      </p:sp>
      <p:sp>
        <p:nvSpPr>
          <p:cNvPr id="18" name="SK-11-text-17"/>
          <p:cNvSpPr/>
          <p:nvPr/>
        </p:nvSpPr>
        <p:spPr>
          <a:xfrm>
            <a:off x="451098" y="946398"/>
            <a:ext cx="11740902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Causes, risk combinations, and prevention in primary care</a:t>
            </a:r>
            <a:endParaRPr lang="en-US" sz="1800" dirty="0"/>
          </a:p>
        </p:txBody>
      </p:sp>
      <p:sp>
        <p:nvSpPr>
          <p:cNvPr id="19" name="SK-11-text-18"/>
          <p:cNvSpPr/>
          <p:nvPr/>
        </p:nvSpPr>
        <p:spPr>
          <a:xfrm>
            <a:off x="987475" y="1453753"/>
            <a:ext cx="7059930" cy="5759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5100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5,000+</a:t>
            </a:r>
            <a:endParaRPr lang="en-US" sz="5100" dirty="0"/>
          </a:p>
        </p:txBody>
      </p:sp>
      <p:sp>
        <p:nvSpPr>
          <p:cNvPr id="20" name="SK-11-text-19"/>
          <p:cNvSpPr/>
          <p:nvPr/>
        </p:nvSpPr>
        <p:spPr>
          <a:xfrm>
            <a:off x="987475" y="2036713"/>
            <a:ext cx="1120452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Drug-related deaths per year in England and Wales (ONS 2023)</a:t>
            </a:r>
            <a:endParaRPr lang="en-US" sz="1350" dirty="0"/>
          </a:p>
        </p:txBody>
      </p:sp>
      <p:sp>
        <p:nvSpPr>
          <p:cNvPr id="21" name="SK-11-text-20"/>
          <p:cNvSpPr/>
          <p:nvPr/>
        </p:nvSpPr>
        <p:spPr>
          <a:xfrm>
            <a:off x="1417737" y="3202632"/>
            <a:ext cx="174858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42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Opioids and opiates</a:t>
            </a:r>
            <a:endParaRPr lang="en-US" sz="1425" dirty="0"/>
          </a:p>
        </p:txBody>
      </p:sp>
      <p:sp>
        <p:nvSpPr>
          <p:cNvPr id="22" name="SK-11-text-21"/>
          <p:cNvSpPr/>
          <p:nvPr/>
        </p:nvSpPr>
        <p:spPr>
          <a:xfrm>
            <a:off x="1036290" y="3490615"/>
            <a:ext cx="2548086" cy="7200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Most frequent drug in drug-related</a:t>
            </a:r>
            <a:endParaRPr lang="en-US" sz="1275" dirty="0"/>
          </a:p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deaths; heroin and illicitly</a:t>
            </a:r>
            <a:endParaRPr lang="en-US" sz="1275" dirty="0"/>
          </a:p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manufactured fentanyl are leading</a:t>
            </a:r>
            <a:endParaRPr lang="en-US" sz="1275" dirty="0"/>
          </a:p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contributors</a:t>
            </a:r>
            <a:endParaRPr lang="en-US" sz="1275" dirty="0"/>
          </a:p>
        </p:txBody>
      </p:sp>
      <p:sp>
        <p:nvSpPr>
          <p:cNvPr id="23" name="SK-11-text-22"/>
          <p:cNvSpPr/>
          <p:nvPr/>
        </p:nvSpPr>
        <p:spPr>
          <a:xfrm>
            <a:off x="4526756" y="3202632"/>
            <a:ext cx="2918966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42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Opioid + alcohol + benzodiazepine</a:t>
            </a:r>
            <a:endParaRPr lang="en-US" sz="1425" dirty="0"/>
          </a:p>
        </p:txBody>
      </p:sp>
      <p:sp>
        <p:nvSpPr>
          <p:cNvPr id="24" name="SK-11-text-23"/>
          <p:cNvSpPr/>
          <p:nvPr/>
        </p:nvSpPr>
        <p:spPr>
          <a:xfrm>
            <a:off x="4681686" y="3483769"/>
            <a:ext cx="2608957" cy="7337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majority of drug-related deaths</a:t>
            </a:r>
            <a:endParaRPr lang="en-US" sz="1275" dirty="0"/>
          </a:p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involve this combination — all three</a:t>
            </a:r>
            <a:endParaRPr lang="en-US" sz="1275" dirty="0"/>
          </a:p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suppress respiratory drive</a:t>
            </a:r>
            <a:endParaRPr lang="en-US" sz="1275" dirty="0"/>
          </a:p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simultaneously</a:t>
            </a:r>
            <a:endParaRPr lang="en-US" sz="1275" dirty="0"/>
          </a:p>
        </p:txBody>
      </p:sp>
      <p:sp>
        <p:nvSpPr>
          <p:cNvPr id="25" name="SK-11-text-24"/>
          <p:cNvSpPr/>
          <p:nvPr/>
        </p:nvSpPr>
        <p:spPr>
          <a:xfrm>
            <a:off x="8403729" y="3209479"/>
            <a:ext cx="2102048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42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Post-abstinence relapse</a:t>
            </a:r>
            <a:endParaRPr lang="en-US" sz="1425" dirty="0"/>
          </a:p>
        </p:txBody>
      </p:sp>
      <p:sp>
        <p:nvSpPr>
          <p:cNvPr id="26" name="SK-11-text-25"/>
          <p:cNvSpPr/>
          <p:nvPr/>
        </p:nvSpPr>
        <p:spPr>
          <a:xfrm>
            <a:off x="8046690" y="3490615"/>
            <a:ext cx="2828479" cy="5622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Tolerance lost after prison, hospital,</a:t>
            </a:r>
            <a:endParaRPr lang="en-US" sz="1275" dirty="0"/>
          </a:p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 detox — users return to previous</a:t>
            </a:r>
            <a:endParaRPr lang="en-US" sz="1275" dirty="0"/>
          </a:p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doses; overdose risk is extremely high</a:t>
            </a:r>
            <a:endParaRPr lang="en-US" sz="1275" dirty="0"/>
          </a:p>
        </p:txBody>
      </p:sp>
      <p:sp>
        <p:nvSpPr>
          <p:cNvPr id="27" name="SK-11-text-26"/>
          <p:cNvSpPr/>
          <p:nvPr/>
        </p:nvSpPr>
        <p:spPr>
          <a:xfrm>
            <a:off x="1206996" y="4354711"/>
            <a:ext cx="8400157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Common pitfall: Prescribing benzodiazepines or sedating antihistamines to opioid-dependent patients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significantly increases overdose mortality risk — avoid unless closely monitored.</a:t>
            </a:r>
            <a:endParaRPr lang="en-US" sz="1350" dirty="0"/>
          </a:p>
        </p:txBody>
      </p:sp>
      <p:sp>
        <p:nvSpPr>
          <p:cNvPr id="28" name="SK-11-text-27"/>
          <p:cNvSpPr/>
          <p:nvPr/>
        </p:nvSpPr>
        <p:spPr>
          <a:xfrm>
            <a:off x="1145977" y="5047357"/>
            <a:ext cx="5736908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D9302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 flag — Safety-critical</a:t>
            </a:r>
            <a:endParaRPr lang="en-US" sz="1425" dirty="0"/>
          </a:p>
        </p:txBody>
      </p:sp>
      <p:sp>
        <p:nvSpPr>
          <p:cNvPr id="29" name="SK-11-text-28"/>
          <p:cNvSpPr/>
          <p:nvPr/>
        </p:nvSpPr>
        <p:spPr>
          <a:xfrm>
            <a:off x="987475" y="5294263"/>
            <a:ext cx="4510980" cy="11657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Pinpoint pupils + unconscious + slow breathing =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opiate overdose until proven otherwise.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Call 999 immediately. Give naloxone 400 micrograms IM.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Repeat every 2-3 minutes if no response.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Naloxone half-life is shorter than most opioids —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 may re-narcotise. Stay with them.</a:t>
            </a:r>
            <a:endParaRPr lang="en-US" sz="1275" dirty="0"/>
          </a:p>
        </p:txBody>
      </p:sp>
      <p:sp>
        <p:nvSpPr>
          <p:cNvPr id="30" name="SK-11-text-29"/>
          <p:cNvSpPr/>
          <p:nvPr/>
        </p:nvSpPr>
        <p:spPr>
          <a:xfrm>
            <a:off x="6693396" y="5054203"/>
            <a:ext cx="530256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1E8E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Reassuring — Preventable</a:t>
            </a:r>
            <a:endParaRPr lang="en-US" sz="1425" dirty="0"/>
          </a:p>
        </p:txBody>
      </p:sp>
      <p:sp>
        <p:nvSpPr>
          <p:cNvPr id="31" name="SK-11-text-30"/>
          <p:cNvSpPr/>
          <p:nvPr/>
        </p:nvSpPr>
        <p:spPr>
          <a:xfrm>
            <a:off x="6547098" y="5362873"/>
            <a:ext cx="564490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Most drug-related deaths are preventable.</a:t>
            </a:r>
            <a:endParaRPr lang="en-US" sz="1425" dirty="0"/>
          </a:p>
        </p:txBody>
      </p:sp>
      <p:sp>
        <p:nvSpPr>
          <p:cNvPr id="32" name="SK-11-text-31"/>
          <p:cNvSpPr/>
          <p:nvPr/>
        </p:nvSpPr>
        <p:spPr>
          <a:xfrm>
            <a:off x="6534894" y="5582394"/>
            <a:ext cx="4267200" cy="7749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Take-home naloxone, supervised consumption, harm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reduction advice, and avoiding polydrug combinations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all save lives. GP involvement makes a measurable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difference.</a:t>
            </a:r>
            <a:endParaRPr lang="en-US" sz="1275" dirty="0"/>
          </a:p>
        </p:txBody>
      </p:sp>
      <p:sp>
        <p:nvSpPr>
          <p:cNvPr id="33" name="SK-11-text-32"/>
          <p:cNvSpPr/>
          <p:nvPr/>
        </p:nvSpPr>
        <p:spPr>
          <a:xfrm>
            <a:off x="5043488" y="6617940"/>
            <a:ext cx="209252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353" y="747415"/>
            <a:ext cx="938659" cy="109686"/>
          </a:xfrm>
          <a:prstGeom prst="rect">
            <a:avLst/>
          </a:prstGeom>
        </p:spPr>
      </p:pic>
      <p:pic>
        <p:nvPicPr>
          <p:cNvPr id="4" name="SK-1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316682"/>
            <a:ext cx="12192000" cy="658267"/>
          </a:xfrm>
          <a:prstGeom prst="rect">
            <a:avLst/>
          </a:prstGeom>
        </p:spPr>
      </p:pic>
      <p:pic>
        <p:nvPicPr>
          <p:cNvPr id="5" name="SK-1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059" y="2448223"/>
            <a:ext cx="597396" cy="89148"/>
          </a:xfrm>
          <a:prstGeom prst="rect">
            <a:avLst/>
          </a:prstGeom>
        </p:spPr>
      </p:pic>
      <p:pic>
        <p:nvPicPr>
          <p:cNvPr id="6" name="SK-1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0573" y="2448223"/>
            <a:ext cx="597396" cy="89148"/>
          </a:xfrm>
          <a:prstGeom prst="rect">
            <a:avLst/>
          </a:prstGeom>
        </p:spPr>
      </p:pic>
      <p:pic>
        <p:nvPicPr>
          <p:cNvPr id="7" name="SK-1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486" y="4358134"/>
            <a:ext cx="4547592" cy="870942"/>
          </a:xfrm>
          <a:prstGeom prst="rect">
            <a:avLst/>
          </a:prstGeom>
        </p:spPr>
      </p:pic>
      <p:pic>
        <p:nvPicPr>
          <p:cNvPr id="8" name="SK-1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30180" y="4456956"/>
            <a:ext cx="5791200" cy="1016198"/>
          </a:xfrm>
          <a:prstGeom prst="rect">
            <a:avLst/>
          </a:prstGeom>
        </p:spPr>
      </p:pic>
      <p:pic>
        <p:nvPicPr>
          <p:cNvPr id="9" name="SK-1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5520630"/>
            <a:ext cx="12192000" cy="1028700"/>
          </a:xfrm>
          <a:prstGeom prst="rect">
            <a:avLst/>
          </a:prstGeom>
        </p:spPr>
      </p:pic>
      <p:pic>
        <p:nvPicPr>
          <p:cNvPr id="10" name="SK-1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1098" y="5956102"/>
            <a:ext cx="2133600" cy="397669"/>
          </a:xfrm>
          <a:prstGeom prst="rect">
            <a:avLst/>
          </a:prstGeom>
        </p:spPr>
      </p:pic>
      <p:pic>
        <p:nvPicPr>
          <p:cNvPr id="11" name="SK-12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67459" y="5956102"/>
            <a:ext cx="2133600" cy="397669"/>
          </a:xfrm>
          <a:prstGeom prst="rect">
            <a:avLst/>
          </a:prstGeom>
        </p:spPr>
      </p:pic>
      <p:pic>
        <p:nvPicPr>
          <p:cNvPr id="12" name="SK-12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83969" y="5956102"/>
            <a:ext cx="2291953" cy="397669"/>
          </a:xfrm>
          <a:prstGeom prst="rect">
            <a:avLst/>
          </a:prstGeom>
        </p:spPr>
      </p:pic>
      <p:pic>
        <p:nvPicPr>
          <p:cNvPr id="13" name="SK-12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58980" y="5956102"/>
            <a:ext cx="1426369" cy="397669"/>
          </a:xfrm>
          <a:prstGeom prst="rect">
            <a:avLst/>
          </a:prstGeom>
        </p:spPr>
      </p:pic>
      <p:pic>
        <p:nvPicPr>
          <p:cNvPr id="14" name="SK-12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168259" y="5956102"/>
            <a:ext cx="2560290" cy="397669"/>
          </a:xfrm>
          <a:prstGeom prst="rect">
            <a:avLst/>
          </a:prstGeom>
        </p:spPr>
      </p:pic>
      <p:pic>
        <p:nvPicPr>
          <p:cNvPr id="15" name="SK-12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6549330"/>
            <a:ext cx="12192000" cy="308521"/>
          </a:xfrm>
          <a:prstGeom prst="rect">
            <a:avLst/>
          </a:prstGeom>
        </p:spPr>
      </p:pic>
      <p:pic>
        <p:nvPicPr>
          <p:cNvPr id="16" name="SK-12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925294" y="4533007"/>
            <a:ext cx="280392" cy="246757"/>
          </a:xfrm>
          <a:prstGeom prst="rect">
            <a:avLst/>
          </a:prstGeom>
        </p:spPr>
      </p:pic>
      <p:pic>
        <p:nvPicPr>
          <p:cNvPr id="17" name="SK-12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72988" y="4512469"/>
            <a:ext cx="255984" cy="239911"/>
          </a:xfrm>
          <a:prstGeom prst="rect">
            <a:avLst/>
          </a:prstGeom>
        </p:spPr>
      </p:pic>
      <p:sp>
        <p:nvSpPr>
          <p:cNvPr id="18" name="SK-12-text-17"/>
          <p:cNvSpPr/>
          <p:nvPr/>
        </p:nvSpPr>
        <p:spPr>
          <a:xfrm>
            <a:off x="158353" y="185142"/>
            <a:ext cx="10208895" cy="5280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450" b="1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Overdose management</a:t>
            </a:r>
            <a:endParaRPr lang="en-US" sz="3450" dirty="0"/>
          </a:p>
        </p:txBody>
      </p:sp>
      <p:sp>
        <p:nvSpPr>
          <p:cNvPr id="19" name="SK-12-text-18"/>
          <p:cNvSpPr/>
          <p:nvPr/>
        </p:nvSpPr>
        <p:spPr>
          <a:xfrm>
            <a:off x="158353" y="932557"/>
            <a:ext cx="1140142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71809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Recognising signs · Risk factors · Immediate management</a:t>
            </a:r>
            <a:endParaRPr lang="en-US" sz="1350" dirty="0"/>
          </a:p>
        </p:txBody>
      </p:sp>
      <p:sp>
        <p:nvSpPr>
          <p:cNvPr id="20" name="SK-12-text-19"/>
          <p:cNvSpPr/>
          <p:nvPr/>
        </p:nvSpPr>
        <p:spPr>
          <a:xfrm>
            <a:off x="621655" y="1405830"/>
            <a:ext cx="10570369" cy="5554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EMERGENCY: Respiratory rate &lt;8, pinpoint pupils, unconscious → Opioid overdose until proven otherwise.</a:t>
            </a:r>
            <a:endParaRPr lang="en-US" sz="1500" dirty="0"/>
          </a:p>
          <a:p>
            <a:pPr marL="0" indent="0" algn="ctr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Call 999. Give naloxone immediately.</a:t>
            </a:r>
            <a:endParaRPr lang="en-US" sz="1500" dirty="0"/>
          </a:p>
        </p:txBody>
      </p:sp>
      <p:sp>
        <p:nvSpPr>
          <p:cNvPr id="21" name="SK-12-text-20"/>
          <p:cNvSpPr/>
          <p:nvPr/>
        </p:nvSpPr>
        <p:spPr>
          <a:xfrm>
            <a:off x="390079" y="2153394"/>
            <a:ext cx="312229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E53E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Recognise it</a:t>
            </a:r>
            <a:endParaRPr lang="en-US" sz="1650" dirty="0"/>
          </a:p>
        </p:txBody>
      </p:sp>
      <p:sp>
        <p:nvSpPr>
          <p:cNvPr id="22" name="SK-12-text-21"/>
          <p:cNvSpPr/>
          <p:nvPr/>
        </p:nvSpPr>
        <p:spPr>
          <a:xfrm>
            <a:off x="377875" y="2647057"/>
            <a:ext cx="537972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● Unconscious or unresponsive</a:t>
            </a:r>
            <a:endParaRPr lang="en-US" sz="1200" dirty="0"/>
          </a:p>
        </p:txBody>
      </p:sp>
      <p:sp>
        <p:nvSpPr>
          <p:cNvPr id="23" name="SK-12-text-22"/>
          <p:cNvSpPr/>
          <p:nvPr/>
        </p:nvSpPr>
        <p:spPr>
          <a:xfrm>
            <a:off x="390079" y="2921496"/>
            <a:ext cx="483108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● Pinpoint (miotic) pupils</a:t>
            </a:r>
            <a:endParaRPr lang="en-US" sz="1200" dirty="0"/>
          </a:p>
        </p:txBody>
      </p:sp>
      <p:sp>
        <p:nvSpPr>
          <p:cNvPr id="24" name="SK-12-text-23"/>
          <p:cNvSpPr/>
          <p:nvPr/>
        </p:nvSpPr>
        <p:spPr>
          <a:xfrm>
            <a:off x="390079" y="3209479"/>
            <a:ext cx="842772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● Slow, shallow, or stopped breathing (RR &lt;8)</a:t>
            </a:r>
            <a:endParaRPr lang="en-US" sz="1200" dirty="0"/>
          </a:p>
        </p:txBody>
      </p:sp>
      <p:sp>
        <p:nvSpPr>
          <p:cNvPr id="25" name="SK-12-text-24"/>
          <p:cNvSpPr/>
          <p:nvPr/>
        </p:nvSpPr>
        <p:spPr>
          <a:xfrm>
            <a:off x="390079" y="3490615"/>
            <a:ext cx="665988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● Blue lips or fingertips (cyanosis)</a:t>
            </a:r>
            <a:endParaRPr lang="en-US" sz="1200" dirty="0"/>
          </a:p>
        </p:txBody>
      </p:sp>
      <p:sp>
        <p:nvSpPr>
          <p:cNvPr id="26" name="SK-12-text-25"/>
          <p:cNvSpPr/>
          <p:nvPr/>
        </p:nvSpPr>
        <p:spPr>
          <a:xfrm>
            <a:off x="390079" y="3771900"/>
            <a:ext cx="519684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● Gurgling or snoring sounds</a:t>
            </a:r>
            <a:endParaRPr lang="en-US" sz="1200" dirty="0"/>
          </a:p>
        </p:txBody>
      </p:sp>
      <p:sp>
        <p:nvSpPr>
          <p:cNvPr id="27" name="SK-12-text-26"/>
          <p:cNvSpPr/>
          <p:nvPr/>
        </p:nvSpPr>
        <p:spPr>
          <a:xfrm>
            <a:off x="390079" y="4046190"/>
            <a:ext cx="355092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● Pale, clammy skin</a:t>
            </a:r>
            <a:endParaRPr lang="en-US" sz="1200" dirty="0"/>
          </a:p>
        </p:txBody>
      </p:sp>
      <p:sp>
        <p:nvSpPr>
          <p:cNvPr id="28" name="SK-12-text-27"/>
          <p:cNvSpPr/>
          <p:nvPr/>
        </p:nvSpPr>
        <p:spPr>
          <a:xfrm>
            <a:off x="900160" y="4492270"/>
            <a:ext cx="3864769" cy="6240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975A1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Pitfall: Polydrug overdose (opioids + benzos + alcohol)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975A1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is the most common pattern. Signs may be mixed –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975A1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 not wait for "classic" picture.</a:t>
            </a:r>
            <a:endParaRPr lang="en-US" sz="1050" dirty="0"/>
          </a:p>
        </p:txBody>
      </p:sp>
      <p:sp>
        <p:nvSpPr>
          <p:cNvPr id="29" name="SK-12-text-28"/>
          <p:cNvSpPr/>
          <p:nvPr/>
        </p:nvSpPr>
        <p:spPr>
          <a:xfrm>
            <a:off x="5705773" y="2153394"/>
            <a:ext cx="236791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DD6B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Manage it</a:t>
            </a:r>
            <a:endParaRPr lang="en-US" sz="1650" dirty="0"/>
          </a:p>
        </p:txBody>
      </p:sp>
      <p:sp>
        <p:nvSpPr>
          <p:cNvPr id="30" name="SK-12-text-29"/>
          <p:cNvSpPr/>
          <p:nvPr/>
        </p:nvSpPr>
        <p:spPr>
          <a:xfrm>
            <a:off x="5717977" y="2626519"/>
            <a:ext cx="531876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1. Call 999 — do not delay</a:t>
            </a:r>
            <a:endParaRPr lang="en-US" sz="1200" dirty="0"/>
          </a:p>
        </p:txBody>
      </p:sp>
      <p:sp>
        <p:nvSpPr>
          <p:cNvPr id="31" name="SK-12-text-30"/>
          <p:cNvSpPr/>
          <p:nvPr/>
        </p:nvSpPr>
        <p:spPr>
          <a:xfrm>
            <a:off x="5717977" y="2887117"/>
            <a:ext cx="6474023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2. Airway — recovery position if breathing; airway opening manoeuvres</a:t>
            </a:r>
            <a:endParaRPr lang="en-US" sz="1200" dirty="0"/>
          </a:p>
        </p:txBody>
      </p:sp>
      <p:sp>
        <p:nvSpPr>
          <p:cNvPr id="32" name="SK-12-text-31"/>
          <p:cNvSpPr/>
          <p:nvPr/>
        </p:nvSpPr>
        <p:spPr>
          <a:xfrm>
            <a:off x="5717977" y="3147715"/>
            <a:ext cx="5413177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3. Naloxone — 400 micrograms IM or SC; repeat every 2–3 minutes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if no response</a:t>
            </a:r>
            <a:endParaRPr lang="en-US" sz="1200" dirty="0"/>
          </a:p>
        </p:txBody>
      </p:sp>
      <p:sp>
        <p:nvSpPr>
          <p:cNvPr id="33" name="SK-12-text-32"/>
          <p:cNvSpPr/>
          <p:nvPr/>
        </p:nvSpPr>
        <p:spPr>
          <a:xfrm>
            <a:off x="5717977" y="3620988"/>
            <a:ext cx="6474023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4. Monitor — naloxone half-life is 30–90 min; patient may re-narcotise</a:t>
            </a:r>
            <a:endParaRPr lang="en-US" sz="1200" dirty="0"/>
          </a:p>
        </p:txBody>
      </p:sp>
      <p:sp>
        <p:nvSpPr>
          <p:cNvPr id="34" name="SK-12-text-33"/>
          <p:cNvSpPr/>
          <p:nvPr/>
        </p:nvSpPr>
        <p:spPr>
          <a:xfrm>
            <a:off x="5717977" y="3888432"/>
            <a:ext cx="6474023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5. Stay — do not leave the patient alone until ambulance arrives</a:t>
            </a:r>
            <a:endParaRPr lang="en-US" sz="1200" dirty="0"/>
          </a:p>
        </p:txBody>
      </p:sp>
      <p:sp>
        <p:nvSpPr>
          <p:cNvPr id="35" name="SK-12-text-34"/>
          <p:cNvSpPr/>
          <p:nvPr/>
        </p:nvSpPr>
        <p:spPr>
          <a:xfrm>
            <a:off x="5717977" y="4142184"/>
            <a:ext cx="6474023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6. Reassess — if no response after 2–3 doses, consider other causes</a:t>
            </a:r>
            <a:endParaRPr lang="en-US" sz="1200" dirty="0"/>
          </a:p>
        </p:txBody>
      </p:sp>
      <p:sp>
        <p:nvSpPr>
          <p:cNvPr id="36" name="SK-12-text-35"/>
          <p:cNvSpPr/>
          <p:nvPr/>
        </p:nvSpPr>
        <p:spPr>
          <a:xfrm>
            <a:off x="6217890" y="4546848"/>
            <a:ext cx="597411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4433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AKT focus: Naloxone dose = 400 micrograms IM</a:t>
            </a:r>
            <a:endParaRPr lang="en-US" sz="1200" dirty="0"/>
          </a:p>
        </p:txBody>
      </p:sp>
      <p:sp>
        <p:nvSpPr>
          <p:cNvPr id="37" name="SK-12-text-36"/>
          <p:cNvSpPr/>
          <p:nvPr/>
        </p:nvSpPr>
        <p:spPr>
          <a:xfrm>
            <a:off x="6242298" y="4766221"/>
            <a:ext cx="5949702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4433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(NOT 400 mg – a dangerous error in older sources).</a:t>
            </a:r>
            <a:endParaRPr lang="en-US" sz="1200" dirty="0"/>
          </a:p>
        </p:txBody>
      </p:sp>
      <p:sp>
        <p:nvSpPr>
          <p:cNvPr id="38" name="SK-12-text-37"/>
          <p:cNvSpPr/>
          <p:nvPr/>
        </p:nvSpPr>
        <p:spPr>
          <a:xfrm>
            <a:off x="6242298" y="4992588"/>
            <a:ext cx="594970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4433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Nyxoid nasal spray = 1.8 mg. Half-life shorter than most</a:t>
            </a:r>
            <a:endParaRPr lang="en-US" sz="1200" dirty="0"/>
          </a:p>
        </p:txBody>
      </p:sp>
      <p:sp>
        <p:nvSpPr>
          <p:cNvPr id="39" name="SK-12-text-38"/>
          <p:cNvSpPr/>
          <p:nvPr/>
        </p:nvSpPr>
        <p:spPr>
          <a:xfrm>
            <a:off x="6242298" y="5205115"/>
            <a:ext cx="594970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4433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opioids — always call 999 even if patient wakes up.</a:t>
            </a:r>
            <a:endParaRPr lang="en-US" sz="1200" dirty="0"/>
          </a:p>
        </p:txBody>
      </p:sp>
      <p:sp>
        <p:nvSpPr>
          <p:cNvPr id="40" name="SK-12-text-39"/>
          <p:cNvSpPr/>
          <p:nvPr/>
        </p:nvSpPr>
        <p:spPr>
          <a:xfrm>
            <a:off x="463153" y="5602932"/>
            <a:ext cx="481774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Who is at highest risk?</a:t>
            </a:r>
            <a:endParaRPr lang="en-US" sz="1350" dirty="0"/>
          </a:p>
        </p:txBody>
      </p:sp>
      <p:sp>
        <p:nvSpPr>
          <p:cNvPr id="41" name="SK-12-text-40"/>
          <p:cNvSpPr/>
          <p:nvPr/>
        </p:nvSpPr>
        <p:spPr>
          <a:xfrm>
            <a:off x="889992" y="5952679"/>
            <a:ext cx="1353294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Recent prison /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hospital discharge</a:t>
            </a:r>
            <a:endParaRPr lang="en-US" sz="1200" dirty="0"/>
          </a:p>
        </p:txBody>
      </p:sp>
      <p:sp>
        <p:nvSpPr>
          <p:cNvPr id="42" name="SK-12-text-41"/>
          <p:cNvSpPr/>
          <p:nvPr/>
        </p:nvSpPr>
        <p:spPr>
          <a:xfrm>
            <a:off x="3218557" y="5952679"/>
            <a:ext cx="1194792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Tolerance lost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after abstinence</a:t>
            </a:r>
            <a:endParaRPr lang="en-US" sz="1200" dirty="0"/>
          </a:p>
        </p:txBody>
      </p:sp>
      <p:sp>
        <p:nvSpPr>
          <p:cNvPr id="43" name="SK-12-text-42"/>
          <p:cNvSpPr/>
          <p:nvPr/>
        </p:nvSpPr>
        <p:spPr>
          <a:xfrm>
            <a:off x="5169396" y="5952679"/>
            <a:ext cx="2023765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Polydrug use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(opioids + benzos + alcohol)</a:t>
            </a:r>
            <a:endParaRPr lang="en-US" sz="1200" dirty="0"/>
          </a:p>
        </p:txBody>
      </p:sp>
      <p:sp>
        <p:nvSpPr>
          <p:cNvPr id="44" name="SK-12-text-43"/>
          <p:cNvSpPr/>
          <p:nvPr/>
        </p:nvSpPr>
        <p:spPr>
          <a:xfrm>
            <a:off x="7789069" y="6055519"/>
            <a:ext cx="96619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Using alone</a:t>
            </a:r>
            <a:endParaRPr lang="en-US" sz="1200" dirty="0"/>
          </a:p>
        </p:txBody>
      </p:sp>
      <p:sp>
        <p:nvSpPr>
          <p:cNvPr id="45" name="SK-12-text-44"/>
          <p:cNvSpPr/>
          <p:nvPr/>
        </p:nvSpPr>
        <p:spPr>
          <a:xfrm>
            <a:off x="9387780" y="5952679"/>
            <a:ext cx="1877467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High-dose or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unknown-strength supply</a:t>
            </a:r>
            <a:endParaRPr lang="en-US" sz="1200" dirty="0"/>
          </a:p>
        </p:txBody>
      </p:sp>
      <p:sp>
        <p:nvSpPr>
          <p:cNvPr id="46" name="SK-12-text-45"/>
          <p:cNvSpPr/>
          <p:nvPr/>
        </p:nvSpPr>
        <p:spPr>
          <a:xfrm>
            <a:off x="5218063" y="6617940"/>
            <a:ext cx="391668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720030"/>
            <a:ext cx="914400" cy="68461"/>
          </a:xfrm>
          <a:prstGeom prst="rect">
            <a:avLst/>
          </a:prstGeom>
        </p:spPr>
      </p:pic>
      <p:pic>
        <p:nvPicPr>
          <p:cNvPr id="4" name="SK-1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486" y="1302990"/>
            <a:ext cx="3559969" cy="3092946"/>
          </a:xfrm>
          <a:prstGeom prst="rect">
            <a:avLst/>
          </a:prstGeom>
        </p:spPr>
      </p:pic>
      <p:pic>
        <p:nvPicPr>
          <p:cNvPr id="5" name="SK-1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486" y="1288554"/>
            <a:ext cx="3559969" cy="536228"/>
          </a:xfrm>
          <a:prstGeom prst="rect">
            <a:avLst/>
          </a:prstGeom>
        </p:spPr>
      </p:pic>
      <p:pic>
        <p:nvPicPr>
          <p:cNvPr id="6" name="SK-1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4996" y="1295400"/>
            <a:ext cx="3559969" cy="2881610"/>
          </a:xfrm>
          <a:prstGeom prst="rect">
            <a:avLst/>
          </a:prstGeom>
        </p:spPr>
      </p:pic>
      <p:pic>
        <p:nvPicPr>
          <p:cNvPr id="7" name="SK-1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54996" y="1295400"/>
            <a:ext cx="3559969" cy="529382"/>
          </a:xfrm>
          <a:prstGeom prst="rect">
            <a:avLst/>
          </a:prstGeom>
        </p:spPr>
      </p:pic>
      <p:pic>
        <p:nvPicPr>
          <p:cNvPr id="8" name="SK-1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34486" y="1288554"/>
            <a:ext cx="3559969" cy="3169593"/>
          </a:xfrm>
          <a:prstGeom prst="rect">
            <a:avLst/>
          </a:prstGeom>
        </p:spPr>
      </p:pic>
      <p:pic>
        <p:nvPicPr>
          <p:cNvPr id="9" name="SK-1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34486" y="1288554"/>
            <a:ext cx="3559969" cy="536228"/>
          </a:xfrm>
          <a:prstGeom prst="rect">
            <a:avLst/>
          </a:prstGeom>
        </p:spPr>
      </p:pic>
      <p:pic>
        <p:nvPicPr>
          <p:cNvPr id="10" name="SK-1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4486" y="4512469"/>
            <a:ext cx="11179969" cy="754261"/>
          </a:xfrm>
          <a:prstGeom prst="rect">
            <a:avLst/>
          </a:prstGeom>
        </p:spPr>
      </p:pic>
      <p:pic>
        <p:nvPicPr>
          <p:cNvPr id="11" name="SK-13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4486" y="5410200"/>
            <a:ext cx="5608290" cy="1009352"/>
          </a:xfrm>
          <a:prstGeom prst="rect">
            <a:avLst/>
          </a:prstGeom>
        </p:spPr>
      </p:pic>
      <p:pic>
        <p:nvPicPr>
          <p:cNvPr id="12" name="SK-13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4486" y="5410200"/>
            <a:ext cx="97482" cy="1014859"/>
          </a:xfrm>
          <a:prstGeom prst="rect">
            <a:avLst/>
          </a:prstGeom>
        </p:spPr>
      </p:pic>
      <p:pic>
        <p:nvPicPr>
          <p:cNvPr id="13" name="SK-13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30094" y="5390257"/>
            <a:ext cx="5364361" cy="857250"/>
          </a:xfrm>
          <a:prstGeom prst="rect">
            <a:avLst/>
          </a:prstGeom>
        </p:spPr>
      </p:pic>
      <p:pic>
        <p:nvPicPr>
          <p:cNvPr id="14" name="SK-13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30094" y="5390257"/>
            <a:ext cx="97482" cy="1014859"/>
          </a:xfrm>
          <a:prstGeom prst="rect">
            <a:avLst/>
          </a:prstGeom>
        </p:spPr>
      </p:pic>
      <p:pic>
        <p:nvPicPr>
          <p:cNvPr id="15" name="SK-13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6563023"/>
            <a:ext cx="12192000" cy="294829"/>
          </a:xfrm>
          <a:prstGeom prst="rect">
            <a:avLst/>
          </a:prstGeom>
        </p:spPr>
      </p:pic>
      <p:pic>
        <p:nvPicPr>
          <p:cNvPr id="16" name="SK-13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98282" y="5493246"/>
            <a:ext cx="231577" cy="205680"/>
          </a:xfrm>
          <a:prstGeom prst="rect">
            <a:avLst/>
          </a:prstGeom>
        </p:spPr>
      </p:pic>
      <p:pic>
        <p:nvPicPr>
          <p:cNvPr id="17" name="SK-13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0471" y="5486400"/>
            <a:ext cx="255984" cy="226219"/>
          </a:xfrm>
          <a:prstGeom prst="rect">
            <a:avLst/>
          </a:prstGeom>
        </p:spPr>
      </p:pic>
      <p:pic>
        <p:nvPicPr>
          <p:cNvPr id="18" name="SK-13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973467" y="4622155"/>
            <a:ext cx="451098" cy="500509"/>
          </a:xfrm>
          <a:prstGeom prst="rect">
            <a:avLst/>
          </a:prstGeom>
        </p:spPr>
      </p:pic>
      <p:pic>
        <p:nvPicPr>
          <p:cNvPr id="19" name="SK-13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486573" y="4622155"/>
            <a:ext cx="463153" cy="500509"/>
          </a:xfrm>
          <a:prstGeom prst="rect">
            <a:avLst/>
          </a:prstGeom>
        </p:spPr>
      </p:pic>
      <p:pic>
        <p:nvPicPr>
          <p:cNvPr id="20" name="SK-13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58267" y="4622155"/>
            <a:ext cx="377875" cy="500509"/>
          </a:xfrm>
          <a:prstGeom prst="rect">
            <a:avLst/>
          </a:prstGeom>
        </p:spPr>
      </p:pic>
      <p:pic>
        <p:nvPicPr>
          <p:cNvPr id="21" name="SK-13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168580" y="1364605"/>
            <a:ext cx="316855" cy="383977"/>
          </a:xfrm>
          <a:prstGeom prst="rect">
            <a:avLst/>
          </a:prstGeom>
        </p:spPr>
      </p:pic>
      <p:pic>
        <p:nvPicPr>
          <p:cNvPr id="22" name="SK-13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376886" y="1371600"/>
            <a:ext cx="451098" cy="377130"/>
          </a:xfrm>
          <a:prstGeom prst="rect">
            <a:avLst/>
          </a:prstGeom>
        </p:spPr>
      </p:pic>
      <p:pic>
        <p:nvPicPr>
          <p:cNvPr id="23" name="SK-13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24173" y="1364605"/>
            <a:ext cx="390079" cy="383977"/>
          </a:xfrm>
          <a:prstGeom prst="rect">
            <a:avLst/>
          </a:prstGeom>
        </p:spPr>
      </p:pic>
      <p:sp>
        <p:nvSpPr>
          <p:cNvPr id="24" name="SK-13-text-23"/>
          <p:cNvSpPr/>
          <p:nvPr/>
        </p:nvSpPr>
        <p:spPr>
          <a:xfrm>
            <a:off x="280392" y="198834"/>
            <a:ext cx="9321165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Blood-borne viruses</a:t>
            </a:r>
            <a:endParaRPr lang="en-US" sz="3150" dirty="0"/>
          </a:p>
        </p:txBody>
      </p:sp>
      <p:sp>
        <p:nvSpPr>
          <p:cNvPr id="25" name="SK-13-text-24"/>
          <p:cNvSpPr/>
          <p:nvPr/>
        </p:nvSpPr>
        <p:spPr>
          <a:xfrm>
            <a:off x="280392" y="912019"/>
            <a:ext cx="11911608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HIV · Hepatitis B · Hepatitis C — prevention and screening in people who inject drugs</a:t>
            </a:r>
            <a:endParaRPr lang="en-US" sz="1500" dirty="0"/>
          </a:p>
        </p:txBody>
      </p:sp>
      <p:sp>
        <p:nvSpPr>
          <p:cNvPr id="26" name="SK-13-text-25"/>
          <p:cNvSpPr/>
          <p:nvPr/>
        </p:nvSpPr>
        <p:spPr>
          <a:xfrm>
            <a:off x="1048494" y="1426369"/>
            <a:ext cx="1132523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HIV</a:t>
            </a:r>
            <a:endParaRPr lang="en-US" sz="2175" dirty="0"/>
          </a:p>
        </p:txBody>
      </p:sp>
      <p:sp>
        <p:nvSpPr>
          <p:cNvPr id="27" name="SK-13-text-26"/>
          <p:cNvSpPr/>
          <p:nvPr/>
        </p:nvSpPr>
        <p:spPr>
          <a:xfrm>
            <a:off x="560784" y="2002482"/>
            <a:ext cx="3060055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Transmitted via shared needles, syringes, and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injecting equipment</a:t>
            </a:r>
            <a:endParaRPr lang="en-US" sz="1125" dirty="0"/>
          </a:p>
        </p:txBody>
      </p:sp>
      <p:sp>
        <p:nvSpPr>
          <p:cNvPr id="28" name="SK-13-text-27"/>
          <p:cNvSpPr/>
          <p:nvPr/>
        </p:nvSpPr>
        <p:spPr>
          <a:xfrm>
            <a:off x="560784" y="2413992"/>
            <a:ext cx="702564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Sexual transmission also significant</a:t>
            </a:r>
            <a:endParaRPr lang="en-US" sz="1200" dirty="0"/>
          </a:p>
        </p:txBody>
      </p:sp>
      <p:sp>
        <p:nvSpPr>
          <p:cNvPr id="29" name="SK-13-text-28"/>
          <p:cNvSpPr/>
          <p:nvPr/>
        </p:nvSpPr>
        <p:spPr>
          <a:xfrm>
            <a:off x="560784" y="2667744"/>
            <a:ext cx="2791867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Prevalence lower in UK PWID than HCV —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but rising</a:t>
            </a:r>
            <a:endParaRPr lang="en-US" sz="1125" dirty="0"/>
          </a:p>
        </p:txBody>
      </p:sp>
      <p:sp>
        <p:nvSpPr>
          <p:cNvPr id="30" name="SK-13-text-29"/>
          <p:cNvSpPr/>
          <p:nvPr/>
        </p:nvSpPr>
        <p:spPr>
          <a:xfrm>
            <a:off x="560784" y="3161407"/>
            <a:ext cx="611124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Offer HIV test at first contact</a:t>
            </a:r>
            <a:endParaRPr lang="en-US" sz="1200" dirty="0"/>
          </a:p>
        </p:txBody>
      </p:sp>
      <p:sp>
        <p:nvSpPr>
          <p:cNvPr id="31" name="SK-13-text-30"/>
          <p:cNvSpPr/>
          <p:nvPr/>
        </p:nvSpPr>
        <p:spPr>
          <a:xfrm>
            <a:off x="560784" y="3415159"/>
            <a:ext cx="611124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Refer to specialist if positive</a:t>
            </a:r>
            <a:endParaRPr lang="en-US" sz="1200" dirty="0"/>
          </a:p>
        </p:txBody>
      </p:sp>
      <p:sp>
        <p:nvSpPr>
          <p:cNvPr id="32" name="SK-13-text-31"/>
          <p:cNvSpPr/>
          <p:nvPr/>
        </p:nvSpPr>
        <p:spPr>
          <a:xfrm>
            <a:off x="560784" y="3662065"/>
            <a:ext cx="794004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Pre-exposure prophylaxis (PrEP) available</a:t>
            </a:r>
            <a:endParaRPr lang="en-US" sz="1200" dirty="0"/>
          </a:p>
        </p:txBody>
      </p:sp>
      <p:sp>
        <p:nvSpPr>
          <p:cNvPr id="33" name="SK-13-text-32"/>
          <p:cNvSpPr/>
          <p:nvPr/>
        </p:nvSpPr>
        <p:spPr>
          <a:xfrm>
            <a:off x="4949875" y="1426369"/>
            <a:ext cx="3784283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Hepatitis B</a:t>
            </a:r>
            <a:endParaRPr lang="en-US" sz="2175" dirty="0"/>
          </a:p>
        </p:txBody>
      </p:sp>
      <p:sp>
        <p:nvSpPr>
          <p:cNvPr id="34" name="SK-13-text-33"/>
          <p:cNvSpPr/>
          <p:nvPr/>
        </p:nvSpPr>
        <p:spPr>
          <a:xfrm>
            <a:off x="4401294" y="2002482"/>
            <a:ext cx="2938165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Transmitted via shared injecting equipment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and sexual contact</a:t>
            </a:r>
            <a:endParaRPr lang="en-US" sz="1125" dirty="0"/>
          </a:p>
        </p:txBody>
      </p:sp>
      <p:sp>
        <p:nvSpPr>
          <p:cNvPr id="35" name="SK-13-text-34"/>
          <p:cNvSpPr/>
          <p:nvPr/>
        </p:nvSpPr>
        <p:spPr>
          <a:xfrm>
            <a:off x="4401294" y="2413992"/>
            <a:ext cx="720852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More infectious than HIV per exposure</a:t>
            </a:r>
            <a:endParaRPr lang="en-US" sz="1200" dirty="0"/>
          </a:p>
        </p:txBody>
      </p:sp>
      <p:sp>
        <p:nvSpPr>
          <p:cNvPr id="36" name="SK-13-text-35"/>
          <p:cNvSpPr/>
          <p:nvPr/>
        </p:nvSpPr>
        <p:spPr>
          <a:xfrm>
            <a:off x="4401294" y="2667744"/>
            <a:ext cx="2548086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Vaccination available and effective —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offer full course</a:t>
            </a:r>
            <a:endParaRPr lang="en-US" sz="1125" dirty="0"/>
          </a:p>
        </p:txBody>
      </p:sp>
      <p:sp>
        <p:nvSpPr>
          <p:cNvPr id="37" name="SK-13-text-36"/>
          <p:cNvSpPr/>
          <p:nvPr/>
        </p:nvSpPr>
        <p:spPr>
          <a:xfrm>
            <a:off x="4401294" y="3120330"/>
            <a:ext cx="7790706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Check vaccination status at first assessment</a:t>
            </a:r>
            <a:endParaRPr lang="en-US" sz="1200" dirty="0"/>
          </a:p>
        </p:txBody>
      </p:sp>
      <p:sp>
        <p:nvSpPr>
          <p:cNvPr id="38" name="SK-13-text-37"/>
          <p:cNvSpPr/>
          <p:nvPr/>
        </p:nvSpPr>
        <p:spPr>
          <a:xfrm>
            <a:off x="4401294" y="3353544"/>
            <a:ext cx="2645569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Acute infection can become chronic →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cirrhosis, liver cancer</a:t>
            </a:r>
            <a:endParaRPr lang="en-US" sz="1125" dirty="0"/>
          </a:p>
        </p:txBody>
      </p:sp>
      <p:sp>
        <p:nvSpPr>
          <p:cNvPr id="39" name="SK-13-text-38"/>
          <p:cNvSpPr/>
          <p:nvPr/>
        </p:nvSpPr>
        <p:spPr>
          <a:xfrm>
            <a:off x="4401294" y="3771900"/>
            <a:ext cx="2669977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Refer to hepatology if chronic infection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confirmed</a:t>
            </a:r>
            <a:endParaRPr lang="en-US" sz="1125" dirty="0"/>
          </a:p>
        </p:txBody>
      </p:sp>
      <p:sp>
        <p:nvSpPr>
          <p:cNvPr id="40" name="SK-13-text-39"/>
          <p:cNvSpPr/>
          <p:nvPr/>
        </p:nvSpPr>
        <p:spPr>
          <a:xfrm>
            <a:off x="8692753" y="1426369"/>
            <a:ext cx="3499247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Hepatitis C</a:t>
            </a:r>
            <a:endParaRPr lang="en-US" sz="2175" dirty="0"/>
          </a:p>
        </p:txBody>
      </p:sp>
      <p:sp>
        <p:nvSpPr>
          <p:cNvPr id="41" name="SK-13-text-40"/>
          <p:cNvSpPr/>
          <p:nvPr/>
        </p:nvSpPr>
        <p:spPr>
          <a:xfrm>
            <a:off x="8180784" y="2002482"/>
            <a:ext cx="2669977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Most common BBV in people who inject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drugs in UK</a:t>
            </a:r>
            <a:endParaRPr lang="en-US" sz="1125" dirty="0"/>
          </a:p>
        </p:txBody>
      </p:sp>
      <p:sp>
        <p:nvSpPr>
          <p:cNvPr id="42" name="SK-13-text-41"/>
          <p:cNvSpPr/>
          <p:nvPr/>
        </p:nvSpPr>
        <p:spPr>
          <a:xfrm>
            <a:off x="8180784" y="2407146"/>
            <a:ext cx="2950369" cy="3497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Transmitted primarily via shared needles and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equipment — even once is enough</a:t>
            </a:r>
            <a:endParaRPr lang="en-US" sz="1125" dirty="0"/>
          </a:p>
        </p:txBody>
      </p:sp>
      <p:sp>
        <p:nvSpPr>
          <p:cNvPr id="43" name="SK-13-text-42"/>
          <p:cNvSpPr/>
          <p:nvPr/>
        </p:nvSpPr>
        <p:spPr>
          <a:xfrm>
            <a:off x="8180784" y="2846040"/>
            <a:ext cx="2584698" cy="335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Often asymptomatic for years → silent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liver damage</a:t>
            </a:r>
            <a:endParaRPr lang="en-US" sz="1125" dirty="0"/>
          </a:p>
        </p:txBody>
      </p:sp>
      <p:sp>
        <p:nvSpPr>
          <p:cNvPr id="44" name="SK-13-text-43"/>
          <p:cNvSpPr/>
          <p:nvPr/>
        </p:nvSpPr>
        <p:spPr>
          <a:xfrm>
            <a:off x="8180784" y="3257550"/>
            <a:ext cx="2877294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Highly treatable now: direct-acting antivirals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(DAAs) — 8–12 week cure rates &gt;95%</a:t>
            </a:r>
            <a:endParaRPr lang="en-US" sz="1125" dirty="0"/>
          </a:p>
        </p:txBody>
      </p:sp>
      <p:sp>
        <p:nvSpPr>
          <p:cNvPr id="45" name="SK-13-text-44"/>
          <p:cNvSpPr/>
          <p:nvPr/>
        </p:nvSpPr>
        <p:spPr>
          <a:xfrm>
            <a:off x="8180784" y="3662065"/>
            <a:ext cx="2816275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Test at first contact; refer to hepatology or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specialist nurse</a:t>
            </a:r>
            <a:endParaRPr lang="en-US" sz="1125" dirty="0"/>
          </a:p>
        </p:txBody>
      </p:sp>
      <p:sp>
        <p:nvSpPr>
          <p:cNvPr id="46" name="SK-13-text-45"/>
          <p:cNvSpPr/>
          <p:nvPr/>
        </p:nvSpPr>
        <p:spPr>
          <a:xfrm>
            <a:off x="8180784" y="4059882"/>
            <a:ext cx="2584698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Reinfection possible after treatment —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reinforce harm reduction</a:t>
            </a:r>
            <a:endParaRPr lang="en-US" sz="1125" dirty="0"/>
          </a:p>
        </p:txBody>
      </p:sp>
      <p:sp>
        <p:nvSpPr>
          <p:cNvPr id="47" name="SK-13-text-46"/>
          <p:cNvSpPr/>
          <p:nvPr/>
        </p:nvSpPr>
        <p:spPr>
          <a:xfrm>
            <a:off x="1231255" y="4642842"/>
            <a:ext cx="629412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D8431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Needle and syringe programme (NSP)</a:t>
            </a:r>
            <a:endParaRPr lang="en-US" sz="1200" dirty="0"/>
          </a:p>
        </p:txBody>
      </p:sp>
      <p:sp>
        <p:nvSpPr>
          <p:cNvPr id="48" name="SK-13-text-47"/>
          <p:cNvSpPr/>
          <p:nvPr/>
        </p:nvSpPr>
        <p:spPr>
          <a:xfrm>
            <a:off x="1231255" y="4834830"/>
            <a:ext cx="1962894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free sterile equipment, reduces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BBV transmission significantly</a:t>
            </a:r>
            <a:endParaRPr lang="en-US" sz="1125" dirty="0"/>
          </a:p>
        </p:txBody>
      </p:sp>
      <p:sp>
        <p:nvSpPr>
          <p:cNvPr id="49" name="SK-13-text-48"/>
          <p:cNvSpPr/>
          <p:nvPr/>
        </p:nvSpPr>
        <p:spPr>
          <a:xfrm>
            <a:off x="5181600" y="4649688"/>
            <a:ext cx="391668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D8431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Never share equipment</a:t>
            </a:r>
            <a:endParaRPr lang="en-US" sz="1200" dirty="0"/>
          </a:p>
        </p:txBody>
      </p:sp>
      <p:sp>
        <p:nvSpPr>
          <p:cNvPr id="50" name="SK-13-text-49"/>
          <p:cNvSpPr/>
          <p:nvPr/>
        </p:nvSpPr>
        <p:spPr>
          <a:xfrm>
            <a:off x="5181600" y="4834830"/>
            <a:ext cx="1975098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needles, syringes, spoons, filters,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water — all carry risk</a:t>
            </a:r>
            <a:endParaRPr lang="en-US" sz="1125" dirty="0"/>
          </a:p>
        </p:txBody>
      </p:sp>
      <p:sp>
        <p:nvSpPr>
          <p:cNvPr id="51" name="SK-13-text-50"/>
          <p:cNvSpPr/>
          <p:nvPr/>
        </p:nvSpPr>
        <p:spPr>
          <a:xfrm>
            <a:off x="8644086" y="4649688"/>
            <a:ext cx="208788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D8431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Vaccination</a:t>
            </a:r>
            <a:endParaRPr lang="en-US" sz="1200" dirty="0"/>
          </a:p>
        </p:txBody>
      </p:sp>
      <p:sp>
        <p:nvSpPr>
          <p:cNvPr id="52" name="SK-13-text-51"/>
          <p:cNvSpPr/>
          <p:nvPr/>
        </p:nvSpPr>
        <p:spPr>
          <a:xfrm>
            <a:off x="8644086" y="4834830"/>
            <a:ext cx="2621161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Hepatitis B course offered to all PWID;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Hepatitis A and tetanus also recommended</a:t>
            </a:r>
            <a:endParaRPr lang="en-US" sz="1125" dirty="0"/>
          </a:p>
        </p:txBody>
      </p:sp>
      <p:sp>
        <p:nvSpPr>
          <p:cNvPr id="53" name="SK-13-text-52"/>
          <p:cNvSpPr/>
          <p:nvPr/>
        </p:nvSpPr>
        <p:spPr>
          <a:xfrm>
            <a:off x="987475" y="5513784"/>
            <a:ext cx="519684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6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SCA — screening conversation</a:t>
            </a:r>
            <a:endParaRPr lang="en-US" sz="1200" dirty="0"/>
          </a:p>
        </p:txBody>
      </p:sp>
      <p:sp>
        <p:nvSpPr>
          <p:cNvPr id="54" name="SK-13-text-53"/>
          <p:cNvSpPr/>
          <p:nvPr/>
        </p:nvSpPr>
        <p:spPr>
          <a:xfrm>
            <a:off x="658267" y="5774382"/>
            <a:ext cx="4608463" cy="5691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"Have you ever had a blood test for hepatitis or HIV? It's something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 offer routinely — it's a simple blood test and it means we can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catch anything early and treat it effectively."</a:t>
            </a:r>
            <a:endParaRPr lang="en-US" sz="1200" dirty="0"/>
          </a:p>
        </p:txBody>
      </p:sp>
      <p:sp>
        <p:nvSpPr>
          <p:cNvPr id="55" name="SK-13-text-54"/>
          <p:cNvSpPr/>
          <p:nvPr/>
        </p:nvSpPr>
        <p:spPr>
          <a:xfrm>
            <a:off x="6790879" y="5513784"/>
            <a:ext cx="153924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C6282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 flag</a:t>
            </a:r>
            <a:endParaRPr lang="en-US" sz="1200" dirty="0"/>
          </a:p>
        </p:txBody>
      </p:sp>
      <p:sp>
        <p:nvSpPr>
          <p:cNvPr id="56" name="SK-13-text-55"/>
          <p:cNvSpPr/>
          <p:nvPr/>
        </p:nvSpPr>
        <p:spPr>
          <a:xfrm>
            <a:off x="6486079" y="5781229"/>
            <a:ext cx="4376886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Fever + injecting drug use = suspect endocarditis, septicaemia,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 DVT — assess urgently. Do not wait.</a:t>
            </a:r>
            <a:endParaRPr lang="en-US" sz="1200" dirty="0"/>
          </a:p>
        </p:txBody>
      </p:sp>
      <p:sp>
        <p:nvSpPr>
          <p:cNvPr id="57" name="SK-13-text-56"/>
          <p:cNvSpPr/>
          <p:nvPr/>
        </p:nvSpPr>
        <p:spPr>
          <a:xfrm>
            <a:off x="4974282" y="6604248"/>
            <a:ext cx="391668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984" y="781794"/>
            <a:ext cx="926455" cy="109686"/>
          </a:xfrm>
          <a:prstGeom prst="rect">
            <a:avLst/>
          </a:prstGeom>
        </p:spPr>
      </p:pic>
      <p:pic>
        <p:nvPicPr>
          <p:cNvPr id="4" name="SK-1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188" y="1625203"/>
            <a:ext cx="2121396" cy="3092946"/>
          </a:xfrm>
          <a:prstGeom prst="rect">
            <a:avLst/>
          </a:prstGeom>
        </p:spPr>
      </p:pic>
      <p:pic>
        <p:nvPicPr>
          <p:cNvPr id="5" name="SK-1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188" y="1590973"/>
            <a:ext cx="2121396" cy="89148"/>
          </a:xfrm>
          <a:prstGeom prst="rect">
            <a:avLst/>
          </a:prstGeom>
        </p:spPr>
      </p:pic>
      <p:pic>
        <p:nvPicPr>
          <p:cNvPr id="6" name="SK-1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3365" y="1590973"/>
            <a:ext cx="2121396" cy="2797969"/>
          </a:xfrm>
          <a:prstGeom prst="rect">
            <a:avLst/>
          </a:prstGeom>
        </p:spPr>
      </p:pic>
      <p:pic>
        <p:nvPicPr>
          <p:cNvPr id="7" name="SK-1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33365" y="1590973"/>
            <a:ext cx="2121396" cy="89148"/>
          </a:xfrm>
          <a:prstGeom prst="rect">
            <a:avLst/>
          </a:prstGeom>
        </p:spPr>
      </p:pic>
      <p:pic>
        <p:nvPicPr>
          <p:cNvPr id="8" name="SK-1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8690" y="1590973"/>
            <a:ext cx="2121396" cy="3058567"/>
          </a:xfrm>
          <a:prstGeom prst="rect">
            <a:avLst/>
          </a:prstGeom>
        </p:spPr>
      </p:pic>
      <p:pic>
        <p:nvPicPr>
          <p:cNvPr id="9" name="SK-14-img-8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690" y="1590973"/>
            <a:ext cx="2121396" cy="89148"/>
          </a:xfrm>
          <a:prstGeom prst="rect">
            <a:avLst/>
          </a:prstGeom>
        </p:spPr>
      </p:pic>
      <p:pic>
        <p:nvPicPr>
          <p:cNvPr id="10" name="SK-14-img-9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1663" y="1625203"/>
            <a:ext cx="2121396" cy="3092946"/>
          </a:xfrm>
          <a:prstGeom prst="rect">
            <a:avLst/>
          </a:prstGeom>
        </p:spPr>
      </p:pic>
      <p:pic>
        <p:nvPicPr>
          <p:cNvPr id="11" name="SK-14-img-10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1663" y="1590973"/>
            <a:ext cx="2121396" cy="89148"/>
          </a:xfrm>
          <a:prstGeom prst="rect">
            <a:avLst/>
          </a:prstGeom>
        </p:spPr>
      </p:pic>
      <p:pic>
        <p:nvPicPr>
          <p:cNvPr id="12" name="SK-14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29192" y="1590973"/>
            <a:ext cx="2121396" cy="3079105"/>
          </a:xfrm>
          <a:prstGeom prst="rect">
            <a:avLst/>
          </a:prstGeom>
        </p:spPr>
      </p:pic>
      <p:pic>
        <p:nvPicPr>
          <p:cNvPr id="13" name="SK-14-img-12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29192" y="1590973"/>
            <a:ext cx="2121396" cy="89148"/>
          </a:xfrm>
          <a:prstGeom prst="rect">
            <a:avLst/>
          </a:prstGeom>
        </p:spPr>
      </p:pic>
      <p:pic>
        <p:nvPicPr>
          <p:cNvPr id="14" name="SK-14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2361" y="4917132"/>
            <a:ext cx="4620667" cy="1049238"/>
          </a:xfrm>
          <a:prstGeom prst="rect">
            <a:avLst/>
          </a:prstGeom>
        </p:spPr>
      </p:pic>
      <p:pic>
        <p:nvPicPr>
          <p:cNvPr id="15" name="SK-14-img-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76479" y="4930825"/>
            <a:ext cx="5461992" cy="1035546"/>
          </a:xfrm>
          <a:prstGeom prst="rect">
            <a:avLst/>
          </a:prstGeom>
        </p:spPr>
      </p:pic>
      <p:pic>
        <p:nvPicPr>
          <p:cNvPr id="16" name="SK-14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501259"/>
            <a:ext cx="12192000" cy="356592"/>
          </a:xfrm>
          <a:prstGeom prst="rect">
            <a:avLst/>
          </a:prstGeom>
        </p:spPr>
      </p:pic>
      <p:pic>
        <p:nvPicPr>
          <p:cNvPr id="17" name="SK-14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34980" y="5040511"/>
            <a:ext cx="524173" cy="575965"/>
          </a:xfrm>
          <a:prstGeom prst="rect">
            <a:avLst/>
          </a:prstGeom>
        </p:spPr>
      </p:pic>
      <p:pic>
        <p:nvPicPr>
          <p:cNvPr id="18" name="SK-14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2196" y="5047357"/>
            <a:ext cx="597396" cy="555427"/>
          </a:xfrm>
          <a:prstGeom prst="rect">
            <a:avLst/>
          </a:prstGeom>
        </p:spPr>
      </p:pic>
      <p:pic>
        <p:nvPicPr>
          <p:cNvPr id="19" name="SK-14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289655" y="1769269"/>
            <a:ext cx="499765" cy="514350"/>
          </a:xfrm>
          <a:prstGeom prst="rect">
            <a:avLst/>
          </a:prstGeom>
        </p:spPr>
      </p:pic>
      <p:pic>
        <p:nvPicPr>
          <p:cNvPr id="20" name="SK-14-img-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814792" y="1769269"/>
            <a:ext cx="609600" cy="521196"/>
          </a:xfrm>
          <a:prstGeom prst="rect">
            <a:avLst/>
          </a:prstGeom>
        </p:spPr>
      </p:pic>
      <p:pic>
        <p:nvPicPr>
          <p:cNvPr id="21" name="SK-14-img-20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571357" y="1769269"/>
            <a:ext cx="499765" cy="521196"/>
          </a:xfrm>
          <a:prstGeom prst="rect">
            <a:avLst/>
          </a:prstGeom>
        </p:spPr>
      </p:pic>
      <p:pic>
        <p:nvPicPr>
          <p:cNvPr id="22" name="SK-14-img-21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145161" y="1769269"/>
            <a:ext cx="511969" cy="521196"/>
          </a:xfrm>
          <a:prstGeom prst="rect">
            <a:avLst/>
          </a:prstGeom>
        </p:spPr>
      </p:pic>
      <p:pic>
        <p:nvPicPr>
          <p:cNvPr id="23" name="SK-14-img-22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792188" y="1769269"/>
            <a:ext cx="511969" cy="521196"/>
          </a:xfrm>
          <a:prstGeom prst="rect">
            <a:avLst/>
          </a:prstGeom>
        </p:spPr>
      </p:pic>
      <p:sp>
        <p:nvSpPr>
          <p:cNvPr id="24" name="SK-14-text-23"/>
          <p:cNvSpPr/>
          <p:nvPr/>
        </p:nvSpPr>
        <p:spPr>
          <a:xfrm>
            <a:off x="243780" y="226219"/>
            <a:ext cx="11948220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GP assessment: the 5-domain framework</a:t>
            </a:r>
            <a:endParaRPr lang="en-US" sz="3000" dirty="0"/>
          </a:p>
        </p:txBody>
      </p:sp>
      <p:sp>
        <p:nvSpPr>
          <p:cNvPr id="25" name="SK-14-text-24"/>
          <p:cNvSpPr/>
          <p:nvPr/>
        </p:nvSpPr>
        <p:spPr>
          <a:xfrm>
            <a:off x="243780" y="1083469"/>
            <a:ext cx="11948220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structured approach to every drug-misusing patient in primary care</a:t>
            </a:r>
            <a:endParaRPr lang="en-US" sz="1650" dirty="0"/>
          </a:p>
        </p:txBody>
      </p:sp>
      <p:sp>
        <p:nvSpPr>
          <p:cNvPr id="26" name="SK-14-text-25"/>
          <p:cNvSpPr/>
          <p:nvPr/>
        </p:nvSpPr>
        <p:spPr>
          <a:xfrm>
            <a:off x="414486" y="1776115"/>
            <a:ext cx="1333500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D3481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4200" dirty="0"/>
          </a:p>
        </p:txBody>
      </p:sp>
      <p:sp>
        <p:nvSpPr>
          <p:cNvPr id="27" name="SK-14-text-26"/>
          <p:cNvSpPr/>
          <p:nvPr/>
        </p:nvSpPr>
        <p:spPr>
          <a:xfrm>
            <a:off x="426690" y="2400300"/>
            <a:ext cx="211645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Drug use</a:t>
            </a:r>
            <a:endParaRPr lang="en-US" sz="1650" dirty="0"/>
          </a:p>
        </p:txBody>
      </p:sp>
      <p:sp>
        <p:nvSpPr>
          <p:cNvPr id="28" name="SK-14-text-27"/>
          <p:cNvSpPr/>
          <p:nvPr/>
        </p:nvSpPr>
        <p:spPr>
          <a:xfrm>
            <a:off x="414486" y="2852886"/>
            <a:ext cx="1524000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Which drugs, quantity,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frequency</a:t>
            </a:r>
            <a:endParaRPr lang="en-US" sz="1200" dirty="0"/>
          </a:p>
        </p:txBody>
      </p:sp>
      <p:sp>
        <p:nvSpPr>
          <p:cNvPr id="29" name="SK-14-text-28"/>
          <p:cNvSpPr/>
          <p:nvPr/>
        </p:nvSpPr>
        <p:spPr>
          <a:xfrm>
            <a:off x="414486" y="3374082"/>
            <a:ext cx="464820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Route of administration</a:t>
            </a:r>
            <a:endParaRPr lang="en-US" sz="1200" dirty="0"/>
          </a:p>
        </p:txBody>
      </p:sp>
      <p:sp>
        <p:nvSpPr>
          <p:cNvPr id="30" name="SK-14-text-29"/>
          <p:cNvSpPr/>
          <p:nvPr/>
        </p:nvSpPr>
        <p:spPr>
          <a:xfrm>
            <a:off x="414486" y="3682603"/>
            <a:ext cx="1718965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Withdrawal and overdose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history</a:t>
            </a:r>
            <a:endParaRPr lang="en-US" sz="1200" dirty="0"/>
          </a:p>
        </p:txBody>
      </p:sp>
      <p:sp>
        <p:nvSpPr>
          <p:cNvPr id="31" name="SK-14-text-30"/>
          <p:cNvSpPr/>
          <p:nvPr/>
        </p:nvSpPr>
        <p:spPr>
          <a:xfrm>
            <a:off x="414486" y="4203948"/>
            <a:ext cx="1341090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Previous treatment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episodes</a:t>
            </a:r>
            <a:endParaRPr lang="en-US" sz="1200" dirty="0"/>
          </a:p>
        </p:txBody>
      </p:sp>
      <p:sp>
        <p:nvSpPr>
          <p:cNvPr id="32" name="SK-14-text-31"/>
          <p:cNvSpPr/>
          <p:nvPr/>
        </p:nvSpPr>
        <p:spPr>
          <a:xfrm>
            <a:off x="2779663" y="1776115"/>
            <a:ext cx="1333500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D3481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4200" dirty="0"/>
          </a:p>
        </p:txBody>
      </p:sp>
      <p:sp>
        <p:nvSpPr>
          <p:cNvPr id="33" name="SK-14-text-32"/>
          <p:cNvSpPr/>
          <p:nvPr/>
        </p:nvSpPr>
        <p:spPr>
          <a:xfrm>
            <a:off x="2779663" y="2386459"/>
            <a:ext cx="387667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Physical health</a:t>
            </a:r>
            <a:endParaRPr lang="en-US" sz="1650" dirty="0"/>
          </a:p>
        </p:txBody>
      </p:sp>
      <p:sp>
        <p:nvSpPr>
          <p:cNvPr id="34" name="SK-14-text-33"/>
          <p:cNvSpPr/>
          <p:nvPr/>
        </p:nvSpPr>
        <p:spPr>
          <a:xfrm>
            <a:off x="2743200" y="2893963"/>
            <a:ext cx="519684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Injection sites, DVT signs</a:t>
            </a:r>
            <a:endParaRPr lang="en-US" sz="1200" dirty="0"/>
          </a:p>
        </p:txBody>
      </p:sp>
      <p:sp>
        <p:nvSpPr>
          <p:cNvPr id="35" name="SK-14-text-34"/>
          <p:cNvSpPr/>
          <p:nvPr/>
        </p:nvSpPr>
        <p:spPr>
          <a:xfrm>
            <a:off x="2743200" y="3216325"/>
            <a:ext cx="1499592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Infections: abscesses,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endocarditis</a:t>
            </a:r>
            <a:endParaRPr lang="en-US" sz="1200" dirty="0"/>
          </a:p>
        </p:txBody>
      </p:sp>
      <p:sp>
        <p:nvSpPr>
          <p:cNvPr id="36" name="SK-14-text-35"/>
          <p:cNvSpPr/>
          <p:nvPr/>
        </p:nvSpPr>
        <p:spPr>
          <a:xfrm>
            <a:off x="2743200" y="3737521"/>
            <a:ext cx="519684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BBV status (Hep B, C, HIV)</a:t>
            </a:r>
            <a:endParaRPr lang="en-US" sz="1200" dirty="0"/>
          </a:p>
        </p:txBody>
      </p:sp>
      <p:sp>
        <p:nvSpPr>
          <p:cNvPr id="37" name="SK-14-text-36"/>
          <p:cNvSpPr/>
          <p:nvPr/>
        </p:nvSpPr>
        <p:spPr>
          <a:xfrm>
            <a:off x="2743200" y="4046190"/>
            <a:ext cx="574548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Nutrition, dental health, BMI</a:t>
            </a:r>
            <a:endParaRPr lang="en-US" sz="1200" dirty="0"/>
          </a:p>
        </p:txBody>
      </p:sp>
      <p:sp>
        <p:nvSpPr>
          <p:cNvPr id="38" name="SK-14-text-37"/>
          <p:cNvSpPr/>
          <p:nvPr/>
        </p:nvSpPr>
        <p:spPr>
          <a:xfrm>
            <a:off x="5132784" y="1776115"/>
            <a:ext cx="1333500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D3481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4200" dirty="0"/>
          </a:p>
        </p:txBody>
      </p:sp>
      <p:sp>
        <p:nvSpPr>
          <p:cNvPr id="39" name="SK-14-text-38"/>
          <p:cNvSpPr/>
          <p:nvPr/>
        </p:nvSpPr>
        <p:spPr>
          <a:xfrm>
            <a:off x="5120580" y="2386459"/>
            <a:ext cx="1401961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Psychological</a:t>
            </a:r>
            <a:endParaRPr lang="en-US" sz="1650" dirty="0"/>
          </a:p>
          <a:p>
            <a:pPr marL="0" indent="0" algn="l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health</a:t>
            </a:r>
            <a:endParaRPr lang="en-US" sz="1650" dirty="0"/>
          </a:p>
        </p:txBody>
      </p:sp>
      <p:sp>
        <p:nvSpPr>
          <p:cNvPr id="40" name="SK-14-text-39"/>
          <p:cNvSpPr/>
          <p:nvPr/>
        </p:nvSpPr>
        <p:spPr>
          <a:xfrm>
            <a:off x="5120580" y="2962573"/>
            <a:ext cx="1377553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Dual diagnosis very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common</a:t>
            </a:r>
            <a:endParaRPr lang="en-US" sz="1200" dirty="0"/>
          </a:p>
        </p:txBody>
      </p:sp>
      <p:sp>
        <p:nvSpPr>
          <p:cNvPr id="41" name="SK-14-text-40"/>
          <p:cNvSpPr/>
          <p:nvPr/>
        </p:nvSpPr>
        <p:spPr>
          <a:xfrm>
            <a:off x="5120580" y="3470077"/>
            <a:ext cx="1401961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Depression, anxiety,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PTSD, psychosis</a:t>
            </a:r>
            <a:endParaRPr lang="en-US" sz="1200" dirty="0"/>
          </a:p>
        </p:txBody>
      </p:sp>
      <p:sp>
        <p:nvSpPr>
          <p:cNvPr id="42" name="SK-14-text-41"/>
          <p:cNvSpPr/>
          <p:nvPr/>
        </p:nvSpPr>
        <p:spPr>
          <a:xfrm>
            <a:off x="5120580" y="3998119"/>
            <a:ext cx="446532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Safeguarding awareness</a:t>
            </a:r>
            <a:endParaRPr lang="en-US" sz="1200" dirty="0"/>
          </a:p>
        </p:txBody>
      </p:sp>
      <p:sp>
        <p:nvSpPr>
          <p:cNvPr id="43" name="SK-14-text-42"/>
          <p:cNvSpPr/>
          <p:nvPr/>
        </p:nvSpPr>
        <p:spPr>
          <a:xfrm>
            <a:off x="5120580" y="4306788"/>
            <a:ext cx="556260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Risk of self-harm or suicide</a:t>
            </a:r>
            <a:endParaRPr lang="en-US" sz="1200" dirty="0"/>
          </a:p>
        </p:txBody>
      </p:sp>
      <p:sp>
        <p:nvSpPr>
          <p:cNvPr id="44" name="SK-14-text-43"/>
          <p:cNvSpPr/>
          <p:nvPr/>
        </p:nvSpPr>
        <p:spPr>
          <a:xfrm>
            <a:off x="7510165" y="1776115"/>
            <a:ext cx="1333500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D3481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4200" dirty="0"/>
          </a:p>
        </p:txBody>
      </p:sp>
      <p:sp>
        <p:nvSpPr>
          <p:cNvPr id="45" name="SK-14-text-44"/>
          <p:cNvSpPr/>
          <p:nvPr/>
        </p:nvSpPr>
        <p:spPr>
          <a:xfrm>
            <a:off x="7497961" y="2386459"/>
            <a:ext cx="1475184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Social</a:t>
            </a:r>
            <a:endParaRPr lang="en-US" sz="1650" dirty="0"/>
          </a:p>
          <a:p>
            <a:pPr marL="0" indent="0" algn="l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circumstances</a:t>
            </a:r>
            <a:endParaRPr lang="en-US" sz="1650" dirty="0"/>
          </a:p>
        </p:txBody>
      </p:sp>
      <p:sp>
        <p:nvSpPr>
          <p:cNvPr id="46" name="SK-14-text-45"/>
          <p:cNvSpPr/>
          <p:nvPr/>
        </p:nvSpPr>
        <p:spPr>
          <a:xfrm>
            <a:off x="7473553" y="3038029"/>
            <a:ext cx="4718447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Housing, employment status</a:t>
            </a:r>
            <a:endParaRPr lang="en-US" sz="1200" dirty="0"/>
          </a:p>
        </p:txBody>
      </p:sp>
      <p:sp>
        <p:nvSpPr>
          <p:cNvPr id="47" name="SK-14-text-46"/>
          <p:cNvSpPr/>
          <p:nvPr/>
        </p:nvSpPr>
        <p:spPr>
          <a:xfrm>
            <a:off x="7473553" y="3360390"/>
            <a:ext cx="1645890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Relationships and family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support</a:t>
            </a:r>
            <a:endParaRPr lang="en-US" sz="1200" dirty="0"/>
          </a:p>
        </p:txBody>
      </p:sp>
      <p:sp>
        <p:nvSpPr>
          <p:cNvPr id="48" name="SK-14-text-47"/>
          <p:cNvSpPr/>
          <p:nvPr/>
        </p:nvSpPr>
        <p:spPr>
          <a:xfrm>
            <a:off x="7473553" y="3895279"/>
            <a:ext cx="1645890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Children in household →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safeguarding</a:t>
            </a:r>
            <a:endParaRPr lang="en-US" sz="1200" dirty="0"/>
          </a:p>
        </p:txBody>
      </p:sp>
      <p:sp>
        <p:nvSpPr>
          <p:cNvPr id="49" name="SK-14-text-48"/>
          <p:cNvSpPr/>
          <p:nvPr/>
        </p:nvSpPr>
        <p:spPr>
          <a:xfrm>
            <a:off x="7473553" y="4416475"/>
            <a:ext cx="4718447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Social isolation or exclusion</a:t>
            </a:r>
            <a:endParaRPr lang="en-US" sz="1200" dirty="0"/>
          </a:p>
        </p:txBody>
      </p:sp>
      <p:sp>
        <p:nvSpPr>
          <p:cNvPr id="50" name="SK-14-text-49"/>
          <p:cNvSpPr/>
          <p:nvPr/>
        </p:nvSpPr>
        <p:spPr>
          <a:xfrm>
            <a:off x="9911953" y="1776115"/>
            <a:ext cx="1333500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D3481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4200" dirty="0"/>
          </a:p>
        </p:txBody>
      </p:sp>
      <p:sp>
        <p:nvSpPr>
          <p:cNvPr id="51" name="SK-14-text-50"/>
          <p:cNvSpPr/>
          <p:nvPr/>
        </p:nvSpPr>
        <p:spPr>
          <a:xfrm>
            <a:off x="9899898" y="2386459"/>
            <a:ext cx="2292102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Criminal justice</a:t>
            </a:r>
            <a:endParaRPr lang="en-US" sz="1650" dirty="0"/>
          </a:p>
        </p:txBody>
      </p:sp>
      <p:sp>
        <p:nvSpPr>
          <p:cNvPr id="52" name="SK-14-text-51"/>
          <p:cNvSpPr/>
          <p:nvPr/>
        </p:nvSpPr>
        <p:spPr>
          <a:xfrm>
            <a:off x="9875490" y="2907655"/>
            <a:ext cx="1548259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DIP (Drug Intervention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Programme)</a:t>
            </a:r>
            <a:endParaRPr lang="en-US" sz="1200" dirty="0"/>
          </a:p>
        </p:txBody>
      </p:sp>
      <p:sp>
        <p:nvSpPr>
          <p:cNvPr id="53" name="SK-14-text-52"/>
          <p:cNvSpPr/>
          <p:nvPr/>
        </p:nvSpPr>
        <p:spPr>
          <a:xfrm>
            <a:off x="9875490" y="3456384"/>
            <a:ext cx="231651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Court orders, probation, bail</a:t>
            </a:r>
            <a:endParaRPr lang="en-US" sz="1200" dirty="0"/>
          </a:p>
        </p:txBody>
      </p:sp>
      <p:sp>
        <p:nvSpPr>
          <p:cNvPr id="54" name="SK-14-text-53"/>
          <p:cNvSpPr/>
          <p:nvPr/>
        </p:nvSpPr>
        <p:spPr>
          <a:xfrm>
            <a:off x="9875490" y="3771900"/>
            <a:ext cx="1353294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Drug Rehabilitation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Requirement</a:t>
            </a:r>
            <a:endParaRPr lang="en-US" sz="1200" dirty="0"/>
          </a:p>
        </p:txBody>
      </p:sp>
      <p:sp>
        <p:nvSpPr>
          <p:cNvPr id="55" name="SK-14-text-54"/>
          <p:cNvSpPr/>
          <p:nvPr/>
        </p:nvSpPr>
        <p:spPr>
          <a:xfrm>
            <a:off x="9875490" y="4320480"/>
            <a:ext cx="231651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Treat as any other patient</a:t>
            </a:r>
            <a:endParaRPr lang="en-US" sz="1200" dirty="0"/>
          </a:p>
        </p:txBody>
      </p:sp>
      <p:sp>
        <p:nvSpPr>
          <p:cNvPr id="56" name="SK-14-text-55"/>
          <p:cNvSpPr/>
          <p:nvPr/>
        </p:nvSpPr>
        <p:spPr>
          <a:xfrm>
            <a:off x="1597075" y="5040511"/>
            <a:ext cx="161067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Pitfall</a:t>
            </a:r>
            <a:endParaRPr lang="en-US" sz="1425" dirty="0"/>
          </a:p>
        </p:txBody>
      </p:sp>
      <p:sp>
        <p:nvSpPr>
          <p:cNvPr id="57" name="SK-14-text-56"/>
          <p:cNvSpPr/>
          <p:nvPr/>
        </p:nvSpPr>
        <p:spPr>
          <a:xfrm>
            <a:off x="1597075" y="5301109"/>
            <a:ext cx="3169890" cy="5417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Don't focus only on the drug history. Physical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complications and safeguarding are frequently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missed in real consultations.</a:t>
            </a:r>
            <a:endParaRPr lang="en-US" sz="1200" dirty="0"/>
          </a:p>
        </p:txBody>
      </p:sp>
      <p:sp>
        <p:nvSpPr>
          <p:cNvPr id="58" name="SK-14-text-57"/>
          <p:cNvSpPr/>
          <p:nvPr/>
        </p:nvSpPr>
        <p:spPr>
          <a:xfrm>
            <a:off x="6644580" y="5054203"/>
            <a:ext cx="741998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SCA</a:t>
            </a:r>
            <a:endParaRPr lang="en-US" sz="1425" dirty="0"/>
          </a:p>
        </p:txBody>
      </p:sp>
      <p:sp>
        <p:nvSpPr>
          <p:cNvPr id="59" name="SK-14-text-58"/>
          <p:cNvSpPr/>
          <p:nvPr/>
        </p:nvSpPr>
        <p:spPr>
          <a:xfrm>
            <a:off x="6632377" y="5301109"/>
            <a:ext cx="3852565" cy="5554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 the SCA, always explore all five domains — even briefly.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Missing social circumstances or safeguarding signals a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failure to think holistically.</a:t>
            </a:r>
            <a:endParaRPr lang="en-US" sz="1200" dirty="0"/>
          </a:p>
        </p:txBody>
      </p:sp>
      <p:sp>
        <p:nvSpPr>
          <p:cNvPr id="60" name="SK-14-text-59"/>
          <p:cNvSpPr/>
          <p:nvPr/>
        </p:nvSpPr>
        <p:spPr>
          <a:xfrm>
            <a:off x="1249412" y="6165205"/>
            <a:ext cx="9595396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Confirm with: history + examination (injection sites, pupils, withdrawal signs) + urine drug screen + LFTs, FBC, hepatitis/HIV serology</a:t>
            </a:r>
            <a:endParaRPr lang="en-US" sz="1350" dirty="0"/>
          </a:p>
        </p:txBody>
      </p:sp>
      <p:sp>
        <p:nvSpPr>
          <p:cNvPr id="61" name="SK-14-text-60"/>
          <p:cNvSpPr/>
          <p:nvPr/>
        </p:nvSpPr>
        <p:spPr>
          <a:xfrm>
            <a:off x="5177582" y="6583561"/>
            <a:ext cx="1824335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188" y="692646"/>
            <a:ext cx="1487388" cy="75307"/>
          </a:xfrm>
          <a:prstGeom prst="rect">
            <a:avLst/>
          </a:prstGeom>
        </p:spPr>
      </p:pic>
      <p:pic>
        <p:nvPicPr>
          <p:cNvPr id="4" name="SK-1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153" y="5307360"/>
            <a:ext cx="5486400" cy="1077962"/>
          </a:xfrm>
          <a:prstGeom prst="rect">
            <a:avLst/>
          </a:prstGeom>
        </p:spPr>
      </p:pic>
      <p:pic>
        <p:nvPicPr>
          <p:cNvPr id="5" name="SK-1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473875"/>
            <a:ext cx="12192000" cy="383977"/>
          </a:xfrm>
          <a:prstGeom prst="rect">
            <a:avLst/>
          </a:prstGeom>
        </p:spPr>
      </p:pic>
      <p:pic>
        <p:nvPicPr>
          <p:cNvPr id="6" name="SK-1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5383411"/>
            <a:ext cx="451098" cy="404515"/>
          </a:xfrm>
          <a:prstGeom prst="rect">
            <a:avLst/>
          </a:prstGeom>
        </p:spPr>
      </p:pic>
      <p:pic>
        <p:nvPicPr>
          <p:cNvPr id="7" name="SK-1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11796" y="1193155"/>
            <a:ext cx="4864596" cy="4155877"/>
          </a:xfrm>
          <a:prstGeom prst="rect">
            <a:avLst/>
          </a:prstGeom>
        </p:spPr>
      </p:pic>
      <p:sp>
        <p:nvSpPr>
          <p:cNvPr id="8" name="SK-15-text-7"/>
          <p:cNvSpPr/>
          <p:nvPr/>
        </p:nvSpPr>
        <p:spPr>
          <a:xfrm>
            <a:off x="243780" y="198834"/>
            <a:ext cx="11948220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2D2D2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Motivational interviewing and the cycle of change</a:t>
            </a:r>
            <a:endParaRPr lang="en-US" sz="2400" dirty="0"/>
          </a:p>
        </p:txBody>
      </p:sp>
      <p:sp>
        <p:nvSpPr>
          <p:cNvPr id="9" name="SK-15-text-8"/>
          <p:cNvSpPr/>
          <p:nvPr/>
        </p:nvSpPr>
        <p:spPr>
          <a:xfrm>
            <a:off x="243780" y="918865"/>
            <a:ext cx="1194822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Prochaska &amp; DiClemente — offer something at every stage</a:t>
            </a:r>
            <a:endParaRPr lang="en-US" sz="1500" dirty="0"/>
          </a:p>
        </p:txBody>
      </p:sp>
      <p:sp>
        <p:nvSpPr>
          <p:cNvPr id="10" name="SK-15-text-9"/>
          <p:cNvSpPr/>
          <p:nvPr/>
        </p:nvSpPr>
        <p:spPr>
          <a:xfrm>
            <a:off x="1145977" y="5410944"/>
            <a:ext cx="16954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76A5A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SCA tip</a:t>
            </a:r>
            <a:endParaRPr lang="en-US" sz="1500" dirty="0"/>
          </a:p>
        </p:txBody>
      </p:sp>
      <p:sp>
        <p:nvSpPr>
          <p:cNvPr id="11" name="SK-15-text-10"/>
          <p:cNvSpPr/>
          <p:nvPr/>
        </p:nvSpPr>
        <p:spPr>
          <a:xfrm>
            <a:off x="1145977" y="5678388"/>
            <a:ext cx="4462165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“Part of you wants to change, and part of you isn’t sure yet —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that’s really common.”</a:t>
            </a:r>
            <a:endParaRPr lang="en-US" sz="1200" dirty="0"/>
          </a:p>
        </p:txBody>
      </p:sp>
      <p:sp>
        <p:nvSpPr>
          <p:cNvPr id="12" name="SK-15-text-11"/>
          <p:cNvSpPr/>
          <p:nvPr/>
        </p:nvSpPr>
        <p:spPr>
          <a:xfrm>
            <a:off x="1145977" y="6117282"/>
            <a:ext cx="958596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Use open questions. Meet the patient where they are.</a:t>
            </a:r>
            <a:endParaRPr lang="en-US" sz="1200" dirty="0"/>
          </a:p>
        </p:txBody>
      </p:sp>
      <p:sp>
        <p:nvSpPr>
          <p:cNvPr id="13" name="SK-15-text-12"/>
          <p:cNvSpPr/>
          <p:nvPr/>
        </p:nvSpPr>
        <p:spPr>
          <a:xfrm>
            <a:off x="7205365" y="1385292"/>
            <a:ext cx="3706267" cy="5622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205"/>
              </a:lnSpc>
              <a:buNone/>
            </a:pPr>
            <a:r>
              <a:rPr lang="en-US" sz="157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Pre-contemplation – Build rapport ·</a:t>
            </a:r>
            <a:endParaRPr lang="en-US" sz="1575" dirty="0"/>
          </a:p>
          <a:p>
            <a:pPr marL="0" indent="0" algn="l">
              <a:lnSpc>
                <a:spcPts val="2205"/>
              </a:lnSpc>
              <a:buNone/>
            </a:pPr>
            <a:r>
              <a:rPr lang="en-US" sz="157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harm reduction · no pressure</a:t>
            </a:r>
            <a:endParaRPr lang="en-US" sz="1575" dirty="0"/>
          </a:p>
        </p:txBody>
      </p:sp>
      <p:sp>
        <p:nvSpPr>
          <p:cNvPr id="14" name="SK-15-text-13"/>
          <p:cNvSpPr/>
          <p:nvPr/>
        </p:nvSpPr>
        <p:spPr>
          <a:xfrm>
            <a:off x="7205365" y="2167086"/>
            <a:ext cx="4047679" cy="5622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205"/>
              </a:lnSpc>
              <a:buNone/>
            </a:pPr>
            <a:r>
              <a:rPr lang="en-US" sz="157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Contemplation – Explore ambivalence ·</a:t>
            </a:r>
            <a:endParaRPr lang="en-US" sz="1575" dirty="0"/>
          </a:p>
          <a:p>
            <a:pPr marL="0" indent="0" algn="l">
              <a:lnSpc>
                <a:spcPts val="2205"/>
              </a:lnSpc>
              <a:buNone/>
            </a:pPr>
            <a:r>
              <a:rPr lang="en-US" sz="157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motivational interviewing</a:t>
            </a:r>
            <a:endParaRPr lang="en-US" sz="1575" dirty="0"/>
          </a:p>
        </p:txBody>
      </p:sp>
      <p:sp>
        <p:nvSpPr>
          <p:cNvPr id="15" name="SK-15-text-14"/>
          <p:cNvSpPr/>
          <p:nvPr/>
        </p:nvSpPr>
        <p:spPr>
          <a:xfrm>
            <a:off x="7205365" y="2955727"/>
            <a:ext cx="3048000" cy="5554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205"/>
              </a:lnSpc>
              <a:buNone/>
            </a:pPr>
            <a:r>
              <a:rPr lang="en-US" sz="157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Preparation – Agree a plan ·</a:t>
            </a:r>
            <a:endParaRPr lang="en-US" sz="1575" dirty="0"/>
          </a:p>
          <a:p>
            <a:pPr marL="0" indent="0" algn="l">
              <a:lnSpc>
                <a:spcPts val="2205"/>
              </a:lnSpc>
              <a:buNone/>
            </a:pPr>
            <a:r>
              <a:rPr lang="en-US" sz="157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referral · set a quit date</a:t>
            </a:r>
            <a:endParaRPr lang="en-US" sz="1575" dirty="0"/>
          </a:p>
        </p:txBody>
      </p:sp>
      <p:sp>
        <p:nvSpPr>
          <p:cNvPr id="16" name="SK-15-text-15"/>
          <p:cNvSpPr/>
          <p:nvPr/>
        </p:nvSpPr>
        <p:spPr>
          <a:xfrm>
            <a:off x="7205365" y="3751213"/>
            <a:ext cx="3340596" cy="5554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205"/>
              </a:lnSpc>
              <a:buNone/>
            </a:pPr>
            <a:r>
              <a:rPr lang="en-US" sz="157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Action – Substitute prescribing ·</a:t>
            </a:r>
            <a:endParaRPr lang="en-US" sz="1575" dirty="0"/>
          </a:p>
          <a:p>
            <a:pPr marL="0" indent="0" algn="l">
              <a:lnSpc>
                <a:spcPts val="2205"/>
              </a:lnSpc>
              <a:buNone/>
            </a:pPr>
            <a:r>
              <a:rPr lang="en-US" sz="157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structured support</a:t>
            </a:r>
            <a:endParaRPr lang="en-US" sz="1575" dirty="0"/>
          </a:p>
        </p:txBody>
      </p:sp>
      <p:sp>
        <p:nvSpPr>
          <p:cNvPr id="17" name="SK-15-text-16"/>
          <p:cNvSpPr/>
          <p:nvPr/>
        </p:nvSpPr>
        <p:spPr>
          <a:xfrm>
            <a:off x="7205365" y="4533007"/>
            <a:ext cx="3499098" cy="5554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205"/>
              </a:lnSpc>
              <a:buNone/>
            </a:pPr>
            <a:r>
              <a:rPr lang="en-US" sz="157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Maintenance – Monitor · prevent</a:t>
            </a:r>
            <a:endParaRPr lang="en-US" sz="1575" dirty="0"/>
          </a:p>
          <a:p>
            <a:pPr marL="0" indent="0" algn="l">
              <a:lnSpc>
                <a:spcPts val="2205"/>
              </a:lnSpc>
              <a:buNone/>
            </a:pPr>
            <a:r>
              <a:rPr lang="en-US" sz="157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relapse · celebrate progress</a:t>
            </a:r>
            <a:endParaRPr lang="en-US" sz="1575" dirty="0"/>
          </a:p>
        </p:txBody>
      </p:sp>
      <p:sp>
        <p:nvSpPr>
          <p:cNvPr id="18" name="SK-15-text-17"/>
          <p:cNvSpPr/>
          <p:nvPr/>
        </p:nvSpPr>
        <p:spPr>
          <a:xfrm>
            <a:off x="7205365" y="5307955"/>
            <a:ext cx="3547765" cy="5417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205"/>
              </a:lnSpc>
              <a:buNone/>
            </a:pPr>
            <a:r>
              <a:rPr lang="en-US" sz="157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Relapse – Normalise · re-engage ·</a:t>
            </a:r>
            <a:endParaRPr lang="en-US" sz="1575" dirty="0"/>
          </a:p>
          <a:p>
            <a:pPr marL="0" indent="0" algn="l">
              <a:lnSpc>
                <a:spcPts val="2205"/>
              </a:lnSpc>
              <a:buNone/>
            </a:pPr>
            <a:r>
              <a:rPr lang="en-US" sz="157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shame</a:t>
            </a:r>
            <a:endParaRPr lang="en-US" sz="1575" dirty="0"/>
          </a:p>
        </p:txBody>
      </p:sp>
      <p:sp>
        <p:nvSpPr>
          <p:cNvPr id="19" name="SK-15-text-18"/>
          <p:cNvSpPr/>
          <p:nvPr/>
        </p:nvSpPr>
        <p:spPr>
          <a:xfrm>
            <a:off x="5119092" y="6604248"/>
            <a:ext cx="194146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55" y="774948"/>
            <a:ext cx="1072753" cy="102840"/>
          </a:xfrm>
          <a:prstGeom prst="rect">
            <a:avLst/>
          </a:prstGeom>
        </p:spPr>
      </p:pic>
      <p:pic>
        <p:nvPicPr>
          <p:cNvPr id="4" name="SK-1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396" y="1604070"/>
            <a:ext cx="3523357" cy="1763762"/>
          </a:xfrm>
          <a:prstGeom prst="rect">
            <a:avLst/>
          </a:prstGeom>
        </p:spPr>
      </p:pic>
      <p:pic>
        <p:nvPicPr>
          <p:cNvPr id="5" name="SK-1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1459" y="1625203"/>
            <a:ext cx="3523357" cy="1714500"/>
          </a:xfrm>
          <a:prstGeom prst="rect">
            <a:avLst/>
          </a:prstGeom>
        </p:spPr>
      </p:pic>
      <p:pic>
        <p:nvPicPr>
          <p:cNvPr id="6" name="SK-1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5671" y="1617762"/>
            <a:ext cx="3523357" cy="1736378"/>
          </a:xfrm>
          <a:prstGeom prst="rect">
            <a:avLst/>
          </a:prstGeom>
        </p:spPr>
      </p:pic>
      <p:pic>
        <p:nvPicPr>
          <p:cNvPr id="7" name="SK-1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7396" y="3572321"/>
            <a:ext cx="3523357" cy="1674614"/>
          </a:xfrm>
          <a:prstGeom prst="rect">
            <a:avLst/>
          </a:prstGeom>
        </p:spPr>
      </p:pic>
      <p:pic>
        <p:nvPicPr>
          <p:cNvPr id="8" name="SK-1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91459" y="3558629"/>
            <a:ext cx="3523357" cy="1715691"/>
          </a:xfrm>
          <a:prstGeom prst="rect">
            <a:avLst/>
          </a:prstGeom>
        </p:spPr>
      </p:pic>
      <p:pic>
        <p:nvPicPr>
          <p:cNvPr id="9" name="SK-1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85671" y="3565475"/>
            <a:ext cx="3523357" cy="1708845"/>
          </a:xfrm>
          <a:prstGeom prst="rect">
            <a:avLst/>
          </a:prstGeom>
        </p:spPr>
      </p:pic>
      <p:pic>
        <p:nvPicPr>
          <p:cNvPr id="10" name="SK-1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396" y="5445175"/>
            <a:ext cx="10911780" cy="898327"/>
          </a:xfrm>
          <a:prstGeom prst="rect">
            <a:avLst/>
          </a:prstGeom>
        </p:spPr>
      </p:pic>
      <p:pic>
        <p:nvPicPr>
          <p:cNvPr id="11" name="SK-1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7396" y="5397103"/>
            <a:ext cx="158353" cy="946398"/>
          </a:xfrm>
          <a:prstGeom prst="rect">
            <a:avLst/>
          </a:prstGeom>
        </p:spPr>
      </p:pic>
      <p:pic>
        <p:nvPicPr>
          <p:cNvPr id="12" name="SK-16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549330"/>
            <a:ext cx="12192000" cy="308521"/>
          </a:xfrm>
          <a:prstGeom prst="rect">
            <a:avLst/>
          </a:prstGeom>
        </p:spPr>
      </p:pic>
      <p:pic>
        <p:nvPicPr>
          <p:cNvPr id="13" name="SK-16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8659" y="5527477"/>
            <a:ext cx="341263" cy="335905"/>
          </a:xfrm>
          <a:prstGeom prst="rect">
            <a:avLst/>
          </a:prstGeom>
        </p:spPr>
      </p:pic>
      <p:pic>
        <p:nvPicPr>
          <p:cNvPr id="14" name="SK-16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92988" y="3641527"/>
            <a:ext cx="548580" cy="514350"/>
          </a:xfrm>
          <a:prstGeom prst="rect">
            <a:avLst/>
          </a:prstGeom>
        </p:spPr>
      </p:pic>
      <p:pic>
        <p:nvPicPr>
          <p:cNvPr id="15" name="SK-16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241655" y="1693813"/>
            <a:ext cx="560784" cy="493663"/>
          </a:xfrm>
          <a:prstGeom prst="rect">
            <a:avLst/>
          </a:prstGeom>
        </p:spPr>
      </p:pic>
      <p:pic>
        <p:nvPicPr>
          <p:cNvPr id="16" name="SK-16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559796" y="3634680"/>
            <a:ext cx="511969" cy="500509"/>
          </a:xfrm>
          <a:prstGeom prst="rect">
            <a:avLst/>
          </a:prstGeom>
        </p:spPr>
      </p:pic>
      <p:pic>
        <p:nvPicPr>
          <p:cNvPr id="17" name="SK-16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47592" y="1707505"/>
            <a:ext cx="633859" cy="411361"/>
          </a:xfrm>
          <a:prstGeom prst="rect">
            <a:avLst/>
          </a:prstGeom>
        </p:spPr>
      </p:pic>
      <p:pic>
        <p:nvPicPr>
          <p:cNvPr id="18" name="SK-16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53380" y="3648373"/>
            <a:ext cx="560784" cy="493663"/>
          </a:xfrm>
          <a:prstGeom prst="rect">
            <a:avLst/>
          </a:prstGeom>
        </p:spPr>
      </p:pic>
      <p:pic>
        <p:nvPicPr>
          <p:cNvPr id="19" name="SK-16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28973" y="1680121"/>
            <a:ext cx="487561" cy="528042"/>
          </a:xfrm>
          <a:prstGeom prst="rect">
            <a:avLst/>
          </a:prstGeom>
        </p:spPr>
      </p:pic>
      <p:sp>
        <p:nvSpPr>
          <p:cNvPr id="20" name="SK-16-text-19"/>
          <p:cNvSpPr/>
          <p:nvPr/>
        </p:nvSpPr>
        <p:spPr>
          <a:xfrm>
            <a:off x="316855" y="315367"/>
            <a:ext cx="11875145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Aims of treatment in primary care</a:t>
            </a:r>
            <a:endParaRPr lang="en-US" sz="3000" dirty="0"/>
          </a:p>
        </p:txBody>
      </p:sp>
      <p:sp>
        <p:nvSpPr>
          <p:cNvPr id="21" name="SK-16-text-20"/>
          <p:cNvSpPr/>
          <p:nvPr/>
        </p:nvSpPr>
        <p:spPr>
          <a:xfrm>
            <a:off x="316855" y="1069777"/>
            <a:ext cx="90106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6666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What are we actually trying to achieve?</a:t>
            </a:r>
            <a:endParaRPr lang="en-US" sz="1500" dirty="0"/>
          </a:p>
        </p:txBody>
      </p:sp>
      <p:sp>
        <p:nvSpPr>
          <p:cNvPr id="22" name="SK-16-text-21"/>
          <p:cNvSpPr/>
          <p:nvPr/>
        </p:nvSpPr>
        <p:spPr>
          <a:xfrm>
            <a:off x="841177" y="2283619"/>
            <a:ext cx="287083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Reduce harm</a:t>
            </a:r>
            <a:endParaRPr lang="en-US" sz="1650" dirty="0"/>
          </a:p>
        </p:txBody>
      </p:sp>
      <p:sp>
        <p:nvSpPr>
          <p:cNvPr id="23" name="SK-16-text-22"/>
          <p:cNvSpPr/>
          <p:nvPr/>
        </p:nvSpPr>
        <p:spPr>
          <a:xfrm>
            <a:off x="804565" y="2619673"/>
            <a:ext cx="2828479" cy="6719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Physical, psychological, and social —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for the patient, their family, and the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wider community.</a:t>
            </a:r>
            <a:endParaRPr lang="en-US" sz="1350" dirty="0"/>
          </a:p>
        </p:txBody>
      </p:sp>
      <p:sp>
        <p:nvSpPr>
          <p:cNvPr id="24" name="SK-16-text-23"/>
          <p:cNvSpPr/>
          <p:nvPr/>
        </p:nvSpPr>
        <p:spPr>
          <a:xfrm>
            <a:off x="841177" y="4224486"/>
            <a:ext cx="639127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Reduce crime and disorder</a:t>
            </a:r>
            <a:endParaRPr lang="en-US" sz="1650" dirty="0"/>
          </a:p>
        </p:txBody>
      </p:sp>
      <p:sp>
        <p:nvSpPr>
          <p:cNvPr id="25" name="SK-16-text-24"/>
          <p:cNvSpPr/>
          <p:nvPr/>
        </p:nvSpPr>
        <p:spPr>
          <a:xfrm>
            <a:off x="804565" y="4533007"/>
            <a:ext cx="2548086" cy="6377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Stable prescribing and treatment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reduce acquisitive crime driven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by dependence.</a:t>
            </a:r>
            <a:endParaRPr lang="en-US" sz="1350" dirty="0"/>
          </a:p>
        </p:txBody>
      </p:sp>
      <p:sp>
        <p:nvSpPr>
          <p:cNvPr id="26" name="SK-16-text-25"/>
          <p:cNvSpPr/>
          <p:nvPr/>
        </p:nvSpPr>
        <p:spPr>
          <a:xfrm>
            <a:off x="4535388" y="2283619"/>
            <a:ext cx="588835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Improve quality of life</a:t>
            </a:r>
            <a:endParaRPr lang="en-US" sz="1650" dirty="0"/>
          </a:p>
        </p:txBody>
      </p:sp>
      <p:sp>
        <p:nvSpPr>
          <p:cNvPr id="27" name="SK-16-text-26"/>
          <p:cNvSpPr/>
          <p:nvPr/>
        </p:nvSpPr>
        <p:spPr>
          <a:xfrm>
            <a:off x="4510980" y="2619673"/>
            <a:ext cx="2865090" cy="6377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Better health, relationships, housing,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and daily functioning — not just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abstinence.</a:t>
            </a:r>
            <a:endParaRPr lang="en-US" sz="1350" dirty="0"/>
          </a:p>
        </p:txBody>
      </p:sp>
      <p:sp>
        <p:nvSpPr>
          <p:cNvPr id="28" name="SK-16-text-27"/>
          <p:cNvSpPr/>
          <p:nvPr/>
        </p:nvSpPr>
        <p:spPr>
          <a:xfrm>
            <a:off x="4535388" y="4231332"/>
            <a:ext cx="714565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Support social reintegration</a:t>
            </a:r>
            <a:endParaRPr lang="en-US" sz="1650" dirty="0"/>
          </a:p>
        </p:txBody>
      </p:sp>
      <p:sp>
        <p:nvSpPr>
          <p:cNvPr id="29" name="SK-16-text-28"/>
          <p:cNvSpPr/>
          <p:nvPr/>
        </p:nvSpPr>
        <p:spPr>
          <a:xfrm>
            <a:off x="4510980" y="4553694"/>
            <a:ext cx="2730996" cy="6445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Housing, employment, family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reconnection — recovery is social,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not just medical.</a:t>
            </a:r>
            <a:endParaRPr lang="en-US" sz="1350" dirty="0"/>
          </a:p>
        </p:txBody>
      </p:sp>
      <p:sp>
        <p:nvSpPr>
          <p:cNvPr id="30" name="SK-16-text-29"/>
          <p:cNvSpPr/>
          <p:nvPr/>
        </p:nvSpPr>
        <p:spPr>
          <a:xfrm>
            <a:off x="8229600" y="2283619"/>
            <a:ext cx="396240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Reduce drug-related deaths</a:t>
            </a:r>
            <a:endParaRPr lang="en-US" sz="1650" dirty="0"/>
          </a:p>
        </p:txBody>
      </p:sp>
      <p:sp>
        <p:nvSpPr>
          <p:cNvPr id="31" name="SK-16-text-30"/>
          <p:cNvSpPr/>
          <p:nvPr/>
        </p:nvSpPr>
        <p:spPr>
          <a:xfrm>
            <a:off x="8205192" y="2619673"/>
            <a:ext cx="2804071" cy="6582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UK loses over 5,000 lives per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year to drug-related causes — most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are preventable.</a:t>
            </a:r>
            <a:endParaRPr lang="en-US" sz="1350" dirty="0"/>
          </a:p>
        </p:txBody>
      </p:sp>
      <p:sp>
        <p:nvSpPr>
          <p:cNvPr id="32" name="SK-16-text-31"/>
          <p:cNvSpPr/>
          <p:nvPr/>
        </p:nvSpPr>
        <p:spPr>
          <a:xfrm>
            <a:off x="8192988" y="4231332"/>
            <a:ext cx="3999012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Provide appropriate treatment</a:t>
            </a:r>
            <a:endParaRPr lang="en-US" sz="1650" dirty="0"/>
          </a:p>
        </p:txBody>
      </p:sp>
      <p:sp>
        <p:nvSpPr>
          <p:cNvPr id="33" name="SK-16-text-32"/>
          <p:cNvSpPr/>
          <p:nvPr/>
        </p:nvSpPr>
        <p:spPr>
          <a:xfrm>
            <a:off x="8168580" y="4553694"/>
            <a:ext cx="3011388" cy="6445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Substitute prescribing, detox, or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referral — matched to the individual's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readiness and risk.</a:t>
            </a:r>
            <a:endParaRPr lang="en-US" sz="1350" dirty="0"/>
          </a:p>
        </p:txBody>
      </p:sp>
      <p:sp>
        <p:nvSpPr>
          <p:cNvPr id="34" name="SK-16-text-33"/>
          <p:cNvSpPr/>
          <p:nvPr/>
        </p:nvSpPr>
        <p:spPr>
          <a:xfrm>
            <a:off x="1377553" y="5527477"/>
            <a:ext cx="878205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C763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Green — safe to manage in primary care</a:t>
            </a:r>
            <a:endParaRPr lang="en-US" sz="1500" dirty="0"/>
          </a:p>
        </p:txBody>
      </p:sp>
      <p:sp>
        <p:nvSpPr>
          <p:cNvPr id="35" name="SK-16-text-34"/>
          <p:cNvSpPr/>
          <p:nvPr/>
        </p:nvSpPr>
        <p:spPr>
          <a:xfrm>
            <a:off x="1353294" y="5829300"/>
            <a:ext cx="10838706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Most patients with drug dependence can be assessed, counselled, and harm-reduced in general practice.</a:t>
            </a:r>
            <a:endParaRPr lang="en-US" sz="1350" dirty="0"/>
          </a:p>
        </p:txBody>
      </p:sp>
      <p:sp>
        <p:nvSpPr>
          <p:cNvPr id="36" name="SK-16-text-35"/>
          <p:cNvSpPr/>
          <p:nvPr/>
        </p:nvSpPr>
        <p:spPr>
          <a:xfrm>
            <a:off x="1377553" y="6048673"/>
            <a:ext cx="10814447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You do not need to do everything — doing something is always better than nothing.</a:t>
            </a:r>
            <a:endParaRPr lang="en-US" sz="1350" dirty="0"/>
          </a:p>
        </p:txBody>
      </p:sp>
      <p:sp>
        <p:nvSpPr>
          <p:cNvPr id="37" name="SK-16-text-36"/>
          <p:cNvSpPr/>
          <p:nvPr/>
        </p:nvSpPr>
        <p:spPr>
          <a:xfrm>
            <a:off x="5102126" y="6604248"/>
            <a:ext cx="1938784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www.bradfordvts.co.uk</a:t>
            </a:r>
            <a:endParaRPr lang="en-US" sz="13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67" y="898327"/>
            <a:ext cx="1182588" cy="123379"/>
          </a:xfrm>
          <a:prstGeom prst="rect">
            <a:avLst/>
          </a:prstGeom>
        </p:spPr>
      </p:pic>
      <p:pic>
        <p:nvPicPr>
          <p:cNvPr id="4" name="SK-1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467" y="1570434"/>
            <a:ext cx="3706267" cy="2249388"/>
          </a:xfrm>
          <a:prstGeom prst="rect">
            <a:avLst/>
          </a:prstGeom>
        </p:spPr>
      </p:pic>
      <p:pic>
        <p:nvPicPr>
          <p:cNvPr id="5" name="SK-1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0588" y="1556742"/>
            <a:ext cx="3706267" cy="2224683"/>
          </a:xfrm>
          <a:prstGeom prst="rect">
            <a:avLst/>
          </a:prstGeom>
        </p:spPr>
      </p:pic>
      <p:pic>
        <p:nvPicPr>
          <p:cNvPr id="6" name="SK-1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07561" y="1570434"/>
            <a:ext cx="3730675" cy="2249388"/>
          </a:xfrm>
          <a:prstGeom prst="rect">
            <a:avLst/>
          </a:prstGeom>
        </p:spPr>
      </p:pic>
      <p:pic>
        <p:nvPicPr>
          <p:cNvPr id="7" name="SK-1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3467" y="3993356"/>
            <a:ext cx="3706267" cy="2108150"/>
          </a:xfrm>
          <a:prstGeom prst="rect">
            <a:avLst/>
          </a:prstGeom>
        </p:spPr>
      </p:pic>
      <p:pic>
        <p:nvPicPr>
          <p:cNvPr id="8" name="SK-1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30588" y="3965972"/>
            <a:ext cx="3706267" cy="2135535"/>
          </a:xfrm>
          <a:prstGeom prst="rect">
            <a:avLst/>
          </a:prstGeom>
        </p:spPr>
      </p:pic>
      <p:pic>
        <p:nvPicPr>
          <p:cNvPr id="9" name="SK-1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56377" y="3970734"/>
            <a:ext cx="3706267" cy="2269927"/>
          </a:xfrm>
          <a:prstGeom prst="rect">
            <a:avLst/>
          </a:prstGeom>
        </p:spPr>
      </p:pic>
      <p:pic>
        <p:nvPicPr>
          <p:cNvPr id="10" name="SK-17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6453336"/>
            <a:ext cx="12192000" cy="404515"/>
          </a:xfrm>
          <a:prstGeom prst="rect">
            <a:avLst/>
          </a:prstGeom>
        </p:spPr>
      </p:pic>
      <p:pic>
        <p:nvPicPr>
          <p:cNvPr id="11" name="SK-17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02675" y="4135338"/>
            <a:ext cx="548580" cy="555427"/>
          </a:xfrm>
          <a:prstGeom prst="rect">
            <a:avLst/>
          </a:prstGeom>
        </p:spPr>
      </p:pic>
      <p:pic>
        <p:nvPicPr>
          <p:cNvPr id="12" name="SK-17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13498" y="4251871"/>
            <a:ext cx="999679" cy="1364605"/>
          </a:xfrm>
          <a:prstGeom prst="rect">
            <a:avLst/>
          </a:prstGeom>
        </p:spPr>
      </p:pic>
      <p:pic>
        <p:nvPicPr>
          <p:cNvPr id="13" name="SK-17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2988" y="4375398"/>
            <a:ext cx="950863" cy="905173"/>
          </a:xfrm>
          <a:prstGeom prst="rect">
            <a:avLst/>
          </a:prstGeom>
        </p:spPr>
      </p:pic>
      <p:pic>
        <p:nvPicPr>
          <p:cNvPr id="14" name="SK-17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56377" y="1837879"/>
            <a:ext cx="1072753" cy="1385292"/>
          </a:xfrm>
          <a:prstGeom prst="rect">
            <a:avLst/>
          </a:prstGeom>
        </p:spPr>
      </p:pic>
      <p:pic>
        <p:nvPicPr>
          <p:cNvPr id="15" name="SK-17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89090" y="1995636"/>
            <a:ext cx="1024086" cy="1522363"/>
          </a:xfrm>
          <a:prstGeom prst="rect">
            <a:avLst/>
          </a:prstGeom>
        </p:spPr>
      </p:pic>
      <p:pic>
        <p:nvPicPr>
          <p:cNvPr id="16" name="SK-17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72988" y="1844725"/>
            <a:ext cx="950863" cy="1337221"/>
          </a:xfrm>
          <a:prstGeom prst="rect">
            <a:avLst/>
          </a:prstGeom>
        </p:spPr>
      </p:pic>
      <p:sp>
        <p:nvSpPr>
          <p:cNvPr id="17" name="SK-17-text-16"/>
          <p:cNvSpPr/>
          <p:nvPr/>
        </p:nvSpPr>
        <p:spPr>
          <a:xfrm>
            <a:off x="329059" y="260598"/>
            <a:ext cx="11862941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75" b="1" dirty="0">
                <a:solidFill>
                  <a:srgbClr val="2125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Harm reduction interventions</a:t>
            </a:r>
            <a:endParaRPr lang="en-US" sz="3075" dirty="0"/>
          </a:p>
        </p:txBody>
      </p:sp>
      <p:sp>
        <p:nvSpPr>
          <p:cNvPr id="18" name="SK-17-text-17"/>
          <p:cNvSpPr/>
          <p:nvPr/>
        </p:nvSpPr>
        <p:spPr>
          <a:xfrm>
            <a:off x="329059" y="1172617"/>
            <a:ext cx="11862941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Practical measures that save lives — abstinence is not required</a:t>
            </a:r>
            <a:endParaRPr lang="en-US" sz="1500" dirty="0"/>
          </a:p>
        </p:txBody>
      </p:sp>
      <p:sp>
        <p:nvSpPr>
          <p:cNvPr id="19" name="SK-17-text-18"/>
          <p:cNvSpPr/>
          <p:nvPr/>
        </p:nvSpPr>
        <p:spPr>
          <a:xfrm>
            <a:off x="1670298" y="1810494"/>
            <a:ext cx="1658094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2125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Needle &amp; syringe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2125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programme.</a:t>
            </a:r>
            <a:endParaRPr lang="en-US" sz="1650" dirty="0"/>
          </a:p>
        </p:txBody>
      </p:sp>
      <p:sp>
        <p:nvSpPr>
          <p:cNvPr id="20" name="SK-17-text-19"/>
          <p:cNvSpPr/>
          <p:nvPr/>
        </p:nvSpPr>
        <p:spPr>
          <a:xfrm>
            <a:off x="1670298" y="2441377"/>
            <a:ext cx="2121396" cy="11383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9505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Free sterile equipment.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9505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Reduces hepatitis B, C and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9505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HIV transmission. Available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9505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 pharmacies and drop-in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9505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services.</a:t>
            </a:r>
            <a:endParaRPr lang="en-US" sz="1275" dirty="0"/>
          </a:p>
        </p:txBody>
      </p:sp>
      <p:sp>
        <p:nvSpPr>
          <p:cNvPr id="21" name="SK-17-text-20"/>
          <p:cNvSpPr/>
          <p:nvPr/>
        </p:nvSpPr>
        <p:spPr>
          <a:xfrm>
            <a:off x="5596086" y="1810494"/>
            <a:ext cx="269652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2125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Vaccination.</a:t>
            </a:r>
            <a:endParaRPr lang="en-US" sz="1425" dirty="0"/>
          </a:p>
        </p:txBody>
      </p:sp>
      <p:sp>
        <p:nvSpPr>
          <p:cNvPr id="22" name="SK-17-text-21"/>
          <p:cNvSpPr/>
          <p:nvPr/>
        </p:nvSpPr>
        <p:spPr>
          <a:xfrm>
            <a:off x="5583882" y="2160240"/>
            <a:ext cx="1950690" cy="1405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9505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Offer hepatitis B course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9505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 all injecting drug users.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9505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Also offer hepatitis A and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9505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tetanus. Check and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9505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complete immunisation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9505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history.</a:t>
            </a:r>
            <a:endParaRPr lang="en-US" sz="1275" dirty="0"/>
          </a:p>
        </p:txBody>
      </p:sp>
      <p:sp>
        <p:nvSpPr>
          <p:cNvPr id="23" name="SK-17-text-22"/>
          <p:cNvSpPr/>
          <p:nvPr/>
        </p:nvSpPr>
        <p:spPr>
          <a:xfrm>
            <a:off x="9326761" y="1810494"/>
            <a:ext cx="2865239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2125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Hep C screening.</a:t>
            </a:r>
            <a:endParaRPr lang="en-US" sz="1425" dirty="0"/>
          </a:p>
        </p:txBody>
      </p:sp>
      <p:sp>
        <p:nvSpPr>
          <p:cNvPr id="24" name="SK-17-text-23"/>
          <p:cNvSpPr/>
          <p:nvPr/>
        </p:nvSpPr>
        <p:spPr>
          <a:xfrm>
            <a:off x="9314557" y="2167086"/>
            <a:ext cx="1938486" cy="14126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9505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Test all current and past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9505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injecting drug users.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9505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Direct-acting antivirals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9505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(DAAs) now cure Hep C.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9505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Refer to hepatology or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9505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specialist service.</a:t>
            </a:r>
            <a:endParaRPr lang="en-US" sz="1275" dirty="0"/>
          </a:p>
        </p:txBody>
      </p:sp>
      <p:sp>
        <p:nvSpPr>
          <p:cNvPr id="25" name="SK-17-text-24"/>
          <p:cNvSpPr/>
          <p:nvPr/>
        </p:nvSpPr>
        <p:spPr>
          <a:xfrm>
            <a:off x="1682353" y="4279255"/>
            <a:ext cx="378237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2125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Safer use advice.</a:t>
            </a:r>
            <a:endParaRPr lang="en-US" sz="1425" dirty="0"/>
          </a:p>
        </p:txBody>
      </p:sp>
      <p:sp>
        <p:nvSpPr>
          <p:cNvPr id="26" name="SK-17-text-25"/>
          <p:cNvSpPr/>
          <p:nvPr/>
        </p:nvSpPr>
        <p:spPr>
          <a:xfrm>
            <a:off x="1670298" y="4649688"/>
            <a:ext cx="2304157" cy="11657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9505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Don't use alone. Smoke rather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9505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than inject where possible.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9505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Don't share needles, spoons,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9505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 filters. Use a smaller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9505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amount after any break.</a:t>
            </a:r>
            <a:endParaRPr lang="en-US" sz="1275" dirty="0"/>
          </a:p>
        </p:txBody>
      </p:sp>
      <p:sp>
        <p:nvSpPr>
          <p:cNvPr id="27" name="SK-17-text-26"/>
          <p:cNvSpPr/>
          <p:nvPr/>
        </p:nvSpPr>
        <p:spPr>
          <a:xfrm>
            <a:off x="5596086" y="4279255"/>
            <a:ext cx="4433888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2125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Overdose prevention.</a:t>
            </a:r>
            <a:endParaRPr lang="en-US" sz="1425" dirty="0"/>
          </a:p>
        </p:txBody>
      </p:sp>
      <p:sp>
        <p:nvSpPr>
          <p:cNvPr id="28" name="SK-17-text-27"/>
          <p:cNvSpPr/>
          <p:nvPr/>
        </p:nvSpPr>
        <p:spPr>
          <a:xfrm>
            <a:off x="5583882" y="4649688"/>
            <a:ext cx="2206675" cy="11657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9505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Basic resuscitation training for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9505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patients and carers. Recovery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9505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position. When to call 999.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9505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Naloxone kit supply and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9505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training.</a:t>
            </a:r>
            <a:endParaRPr lang="en-US" sz="1275" dirty="0"/>
          </a:p>
        </p:txBody>
      </p:sp>
      <p:sp>
        <p:nvSpPr>
          <p:cNvPr id="29" name="SK-17-text-28"/>
          <p:cNvSpPr/>
          <p:nvPr/>
        </p:nvSpPr>
        <p:spPr>
          <a:xfrm>
            <a:off x="8924479" y="4224486"/>
            <a:ext cx="2340769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28A7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✅ Green — safe to start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28A7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 primary care</a:t>
            </a:r>
            <a:endParaRPr lang="en-US" sz="1650" dirty="0"/>
          </a:p>
        </p:txBody>
      </p:sp>
      <p:sp>
        <p:nvSpPr>
          <p:cNvPr id="30" name="SK-17-text-29"/>
          <p:cNvSpPr/>
          <p:nvPr/>
        </p:nvSpPr>
        <p:spPr>
          <a:xfrm>
            <a:off x="8327082" y="4875907"/>
            <a:ext cx="2938165" cy="12001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2125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 of these interventions can be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2125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initiated by the GP without specialist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2125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referral. Harm reduction does not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2125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require the patient to be ready to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2125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stop using drugs.</a:t>
            </a:r>
            <a:endParaRPr lang="en-US" sz="1275" dirty="0"/>
          </a:p>
        </p:txBody>
      </p:sp>
      <p:sp>
        <p:nvSpPr>
          <p:cNvPr id="31" name="SK-17-text-30"/>
          <p:cNvSpPr/>
          <p:nvPr/>
        </p:nvSpPr>
        <p:spPr>
          <a:xfrm>
            <a:off x="4892427" y="6549330"/>
            <a:ext cx="2333774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42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14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188" y="912019"/>
            <a:ext cx="1755577" cy="61615"/>
          </a:xfrm>
          <a:prstGeom prst="rect">
            <a:avLst/>
          </a:prstGeom>
        </p:spPr>
      </p:pic>
      <p:pic>
        <p:nvPicPr>
          <p:cNvPr id="4" name="SK-1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890" y="1549896"/>
            <a:ext cx="11948071" cy="774948"/>
          </a:xfrm>
          <a:prstGeom prst="rect">
            <a:avLst/>
          </a:prstGeom>
        </p:spPr>
      </p:pic>
      <p:pic>
        <p:nvPicPr>
          <p:cNvPr id="5" name="SK-1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059" y="2441377"/>
            <a:ext cx="5547271" cy="3243709"/>
          </a:xfrm>
          <a:prstGeom prst="rect">
            <a:avLst/>
          </a:prstGeom>
        </p:spPr>
      </p:pic>
      <p:pic>
        <p:nvPicPr>
          <p:cNvPr id="6" name="SK-1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079" y="2431703"/>
            <a:ext cx="36463" cy="3134023"/>
          </a:xfrm>
          <a:prstGeom prst="rect">
            <a:avLst/>
          </a:prstGeom>
        </p:spPr>
      </p:pic>
      <p:pic>
        <p:nvPicPr>
          <p:cNvPr id="7" name="SK-1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580" y="4441180"/>
            <a:ext cx="5132784" cy="1287959"/>
          </a:xfrm>
          <a:prstGeom prst="rect">
            <a:avLst/>
          </a:prstGeom>
        </p:spPr>
      </p:pic>
      <p:pic>
        <p:nvPicPr>
          <p:cNvPr id="8" name="SK-1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3482" y="2434530"/>
            <a:ext cx="5547271" cy="3250555"/>
          </a:xfrm>
          <a:prstGeom prst="rect">
            <a:avLst/>
          </a:prstGeom>
        </p:spPr>
      </p:pic>
      <p:pic>
        <p:nvPicPr>
          <p:cNvPr id="9" name="SK-1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54353" y="2471589"/>
            <a:ext cx="36463" cy="3134023"/>
          </a:xfrm>
          <a:prstGeom prst="rect">
            <a:avLst/>
          </a:prstGeom>
        </p:spPr>
      </p:pic>
      <p:pic>
        <p:nvPicPr>
          <p:cNvPr id="10" name="SK-18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12855" y="4755356"/>
            <a:ext cx="5132784" cy="940743"/>
          </a:xfrm>
          <a:prstGeom prst="rect">
            <a:avLst/>
          </a:prstGeom>
        </p:spPr>
      </p:pic>
      <p:pic>
        <p:nvPicPr>
          <p:cNvPr id="11" name="SK-18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2596" y="5808018"/>
            <a:ext cx="11606659" cy="645914"/>
          </a:xfrm>
          <a:prstGeom prst="rect">
            <a:avLst/>
          </a:prstGeom>
        </p:spPr>
      </p:pic>
      <p:pic>
        <p:nvPicPr>
          <p:cNvPr id="13" name="SK-18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4173" y="5911453"/>
            <a:ext cx="451098" cy="411361"/>
          </a:xfrm>
          <a:prstGeom prst="rect">
            <a:avLst/>
          </a:prstGeom>
        </p:spPr>
      </p:pic>
      <p:pic>
        <p:nvPicPr>
          <p:cNvPr id="14" name="SK-18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08256" y="4777382"/>
            <a:ext cx="438894" cy="390823"/>
          </a:xfrm>
          <a:prstGeom prst="rect">
            <a:avLst/>
          </a:prstGeom>
        </p:spPr>
      </p:pic>
      <p:pic>
        <p:nvPicPr>
          <p:cNvPr id="15" name="SK-18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063" y="4587925"/>
            <a:ext cx="426690" cy="418207"/>
          </a:xfrm>
          <a:prstGeom prst="rect">
            <a:avLst/>
          </a:prstGeom>
        </p:spPr>
      </p:pic>
      <p:pic>
        <p:nvPicPr>
          <p:cNvPr id="16" name="SK-18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53467" y="1659582"/>
            <a:ext cx="377875" cy="329059"/>
          </a:xfrm>
          <a:prstGeom prst="rect">
            <a:avLst/>
          </a:prstGeom>
        </p:spPr>
      </p:pic>
      <p:sp>
        <p:nvSpPr>
          <p:cNvPr id="17" name="SK-18-text-16"/>
          <p:cNvSpPr/>
          <p:nvPr/>
        </p:nvSpPr>
        <p:spPr>
          <a:xfrm>
            <a:off x="268188" y="260598"/>
            <a:ext cx="11923812" cy="5211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Take-home naloxone update</a:t>
            </a:r>
            <a:endParaRPr lang="en-US" sz="3300" dirty="0"/>
          </a:p>
        </p:txBody>
      </p:sp>
      <p:sp>
        <p:nvSpPr>
          <p:cNvPr id="18" name="SK-18-text-17"/>
          <p:cNvSpPr/>
          <p:nvPr/>
        </p:nvSpPr>
        <p:spPr>
          <a:xfrm>
            <a:off x="255984" y="1124694"/>
            <a:ext cx="11936016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88888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2024 legislation change · Critical AKT and clinical knowledge</a:t>
            </a:r>
            <a:endParaRPr lang="en-US" sz="1350" dirty="0"/>
          </a:p>
        </p:txBody>
      </p:sp>
      <p:sp>
        <p:nvSpPr>
          <p:cNvPr id="19" name="SK-18-text-18"/>
          <p:cNvSpPr/>
          <p:nvPr/>
        </p:nvSpPr>
        <p:spPr>
          <a:xfrm>
            <a:off x="816769" y="1673275"/>
            <a:ext cx="11375231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NEW — December 2024: Community pharmacies can now supply take-home naloxone WITHOUT a prescription</a:t>
            </a:r>
            <a:endParaRPr lang="en-US" sz="1500" dirty="0"/>
          </a:p>
        </p:txBody>
      </p:sp>
      <p:sp>
        <p:nvSpPr>
          <p:cNvPr id="20" name="SK-18-text-19"/>
          <p:cNvSpPr/>
          <p:nvPr/>
        </p:nvSpPr>
        <p:spPr>
          <a:xfrm>
            <a:off x="841177" y="1995636"/>
            <a:ext cx="11350823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Available to people at risk of opioid overdose and their family members or carers · No GP prescription required</a:t>
            </a:r>
            <a:endParaRPr lang="en-US" sz="1350" dirty="0"/>
          </a:p>
        </p:txBody>
      </p:sp>
      <p:sp>
        <p:nvSpPr>
          <p:cNvPr id="21" name="SK-18-text-20"/>
          <p:cNvSpPr/>
          <p:nvPr/>
        </p:nvSpPr>
        <p:spPr>
          <a:xfrm>
            <a:off x="536377" y="2530525"/>
            <a:ext cx="30670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How to use it</a:t>
            </a:r>
            <a:endParaRPr lang="en-US" sz="1500" dirty="0"/>
          </a:p>
        </p:txBody>
      </p:sp>
      <p:sp>
        <p:nvSpPr>
          <p:cNvPr id="22" name="SK-18-text-21"/>
          <p:cNvSpPr/>
          <p:nvPr/>
        </p:nvSpPr>
        <p:spPr>
          <a:xfrm>
            <a:off x="548580" y="2900809"/>
            <a:ext cx="1068324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Route: Intramuscular (IM) or subcutaneous (SC) injection</a:t>
            </a:r>
            <a:endParaRPr lang="en-US" sz="1200" dirty="0"/>
          </a:p>
        </p:txBody>
      </p:sp>
      <p:sp>
        <p:nvSpPr>
          <p:cNvPr id="23" name="SK-18-text-22"/>
          <p:cNvSpPr/>
          <p:nvPr/>
        </p:nvSpPr>
        <p:spPr>
          <a:xfrm>
            <a:off x="548580" y="3209479"/>
            <a:ext cx="1141476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Dose: 400 micrograms — always micrograms, never milligrams</a:t>
            </a:r>
            <a:endParaRPr lang="en-US" sz="1200" dirty="0"/>
          </a:p>
        </p:txBody>
      </p:sp>
      <p:sp>
        <p:nvSpPr>
          <p:cNvPr id="24" name="SK-18-text-23"/>
          <p:cNvSpPr/>
          <p:nvPr/>
        </p:nvSpPr>
        <p:spPr>
          <a:xfrm>
            <a:off x="548580" y="3511153"/>
            <a:ext cx="800100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Repeat: Every 2–3 minutes if no response</a:t>
            </a:r>
            <a:endParaRPr lang="en-US" sz="1200" dirty="0"/>
          </a:p>
        </p:txBody>
      </p:sp>
      <p:sp>
        <p:nvSpPr>
          <p:cNvPr id="25" name="SK-18-text-24"/>
          <p:cNvSpPr/>
          <p:nvPr/>
        </p:nvSpPr>
        <p:spPr>
          <a:xfrm>
            <a:off x="548580" y="3812977"/>
            <a:ext cx="1050036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Nasal spray options: Nyxoid 1.8 mg · Prenoxad 1 mg/ml</a:t>
            </a:r>
            <a:endParaRPr lang="en-US" sz="1200" dirty="0"/>
          </a:p>
        </p:txBody>
      </p:sp>
      <p:sp>
        <p:nvSpPr>
          <p:cNvPr id="26" name="SK-18-text-25"/>
          <p:cNvSpPr/>
          <p:nvPr/>
        </p:nvSpPr>
        <p:spPr>
          <a:xfrm>
            <a:off x="548580" y="4121646"/>
            <a:ext cx="940308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Always call 999 — do not rely on naloxone alone</a:t>
            </a:r>
            <a:endParaRPr lang="en-US" sz="1200" dirty="0"/>
          </a:p>
        </p:txBody>
      </p:sp>
      <p:sp>
        <p:nvSpPr>
          <p:cNvPr id="27" name="SK-18-text-26"/>
          <p:cNvSpPr/>
          <p:nvPr/>
        </p:nvSpPr>
        <p:spPr>
          <a:xfrm>
            <a:off x="1170384" y="4574232"/>
            <a:ext cx="739140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PITFALL — Common error in older sources:</a:t>
            </a:r>
            <a:endParaRPr lang="en-US" sz="1200" dirty="0"/>
          </a:p>
        </p:txBody>
      </p:sp>
      <p:sp>
        <p:nvSpPr>
          <p:cNvPr id="28" name="SK-18-text-27"/>
          <p:cNvSpPr/>
          <p:nvPr/>
        </p:nvSpPr>
        <p:spPr>
          <a:xfrm>
            <a:off x="1170384" y="4793605"/>
            <a:ext cx="3462486" cy="8023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“400 mg” is written in some old materials. This is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dangerously wrong.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correct dose is 400 micrograms (mcg) —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one thousand times smaller.</a:t>
            </a:r>
            <a:endParaRPr lang="en-US" sz="1200" dirty="0"/>
          </a:p>
        </p:txBody>
      </p:sp>
      <p:sp>
        <p:nvSpPr>
          <p:cNvPr id="29" name="SK-18-text-28"/>
          <p:cNvSpPr/>
          <p:nvPr/>
        </p:nvSpPr>
        <p:spPr>
          <a:xfrm>
            <a:off x="6408256" y="2537519"/>
            <a:ext cx="42100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GPs must know</a:t>
            </a:r>
            <a:endParaRPr lang="en-US" sz="1500" dirty="0"/>
          </a:p>
        </p:txBody>
      </p:sp>
      <p:sp>
        <p:nvSpPr>
          <p:cNvPr id="30" name="SK-18-text-29"/>
          <p:cNvSpPr/>
          <p:nvPr/>
        </p:nvSpPr>
        <p:spPr>
          <a:xfrm>
            <a:off x="6432664" y="2914649"/>
            <a:ext cx="604733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Any GP can prescribe naloxone on a standard FP10</a:t>
            </a:r>
            <a:endParaRPr lang="en-US" sz="1200" dirty="0"/>
          </a:p>
        </p:txBody>
      </p:sp>
      <p:sp>
        <p:nvSpPr>
          <p:cNvPr id="31" name="SK-18-text-30"/>
          <p:cNvSpPr/>
          <p:nvPr/>
        </p:nvSpPr>
        <p:spPr>
          <a:xfrm>
            <a:off x="6432664" y="3189088"/>
            <a:ext cx="4572000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Community pharmacies supply via Patient Group Directions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(PGDs) — no prescription needed since December 2024</a:t>
            </a:r>
            <a:endParaRPr lang="en-US" sz="1200" dirty="0"/>
          </a:p>
        </p:txBody>
      </p:sp>
      <p:sp>
        <p:nvSpPr>
          <p:cNvPr id="32" name="SK-18-text-31"/>
          <p:cNvSpPr/>
          <p:nvPr/>
        </p:nvSpPr>
        <p:spPr>
          <a:xfrm>
            <a:off x="6432664" y="3641674"/>
            <a:ext cx="604733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Half-life is very short: 30–90 minutes</a:t>
            </a:r>
            <a:endParaRPr lang="en-US" sz="1200" dirty="0"/>
          </a:p>
        </p:txBody>
      </p:sp>
      <p:sp>
        <p:nvSpPr>
          <p:cNvPr id="33" name="SK-18-text-32"/>
          <p:cNvSpPr/>
          <p:nvPr/>
        </p:nvSpPr>
        <p:spPr>
          <a:xfrm>
            <a:off x="6432664" y="3909119"/>
            <a:ext cx="604733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Most opioids last longer than naloxone — patient may re-narcotise</a:t>
            </a:r>
            <a:endParaRPr lang="en-US" sz="1200" dirty="0"/>
          </a:p>
        </p:txBody>
      </p:sp>
      <p:sp>
        <p:nvSpPr>
          <p:cNvPr id="34" name="SK-18-text-33"/>
          <p:cNvSpPr/>
          <p:nvPr/>
        </p:nvSpPr>
        <p:spPr>
          <a:xfrm>
            <a:off x="6432664" y="4169717"/>
            <a:ext cx="604733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Always send to hospital even if patient wakes up</a:t>
            </a:r>
            <a:endParaRPr lang="en-US" sz="1200" dirty="0"/>
          </a:p>
        </p:txBody>
      </p:sp>
      <p:sp>
        <p:nvSpPr>
          <p:cNvPr id="35" name="SK-18-text-34"/>
          <p:cNvSpPr/>
          <p:nvPr/>
        </p:nvSpPr>
        <p:spPr>
          <a:xfrm>
            <a:off x="6432664" y="4430315"/>
            <a:ext cx="604733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Offer naloxone kit to patient and their family/carers</a:t>
            </a:r>
            <a:endParaRPr lang="en-US" sz="1200" dirty="0"/>
          </a:p>
        </p:txBody>
      </p:sp>
      <p:sp>
        <p:nvSpPr>
          <p:cNvPr id="36" name="SK-18-text-35"/>
          <p:cNvSpPr/>
          <p:nvPr/>
        </p:nvSpPr>
        <p:spPr>
          <a:xfrm>
            <a:off x="6854800" y="4882827"/>
            <a:ext cx="190500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AKT FOCUS:</a:t>
            </a:r>
            <a:endParaRPr lang="en-US" sz="1200" dirty="0"/>
          </a:p>
        </p:txBody>
      </p:sp>
      <p:sp>
        <p:nvSpPr>
          <p:cNvPr id="37" name="SK-18-text-36"/>
          <p:cNvSpPr/>
          <p:nvPr/>
        </p:nvSpPr>
        <p:spPr>
          <a:xfrm>
            <a:off x="6729859" y="5054203"/>
            <a:ext cx="4754761" cy="5417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13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Take-home naloxone is available from community pharmacy</a:t>
            </a:r>
            <a:endParaRPr lang="en-US" sz="1050" dirty="0"/>
          </a:p>
          <a:p>
            <a:pPr marL="0" indent="0" algn="l">
              <a:lnSpc>
                <a:spcPts val="1313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without prescription since December 2024. Dose = 400 micrograms IM.</a:t>
            </a:r>
            <a:endParaRPr lang="en-US" sz="1050" dirty="0"/>
          </a:p>
          <a:p>
            <a:pPr marL="0" indent="0" algn="l">
              <a:lnSpc>
                <a:spcPts val="1313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Half-life = 30–90 min. Always call 999.</a:t>
            </a:r>
            <a:endParaRPr lang="en-US" sz="1050" dirty="0"/>
          </a:p>
        </p:txBody>
      </p:sp>
      <p:sp>
        <p:nvSpPr>
          <p:cNvPr id="38" name="SK-18-text-37"/>
          <p:cNvSpPr/>
          <p:nvPr/>
        </p:nvSpPr>
        <p:spPr>
          <a:xfrm>
            <a:off x="1084957" y="5884069"/>
            <a:ext cx="9790063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If a patient is unresponsive with pinpoint pupils and slow breathing — this is opioid overdose until</a:t>
            </a:r>
            <a:endParaRPr lang="en-US" sz="1500" dirty="0"/>
          </a:p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proven otherwise. Give naloxone. Call 999. Do not leave them alone.</a:t>
            </a:r>
            <a:endParaRPr lang="en-US" sz="1500" dirty="0"/>
          </a:p>
        </p:txBody>
      </p:sp>
      <p:sp>
        <p:nvSpPr>
          <p:cNvPr id="39" name="SK-18-text-38"/>
          <p:cNvSpPr/>
          <p:nvPr/>
        </p:nvSpPr>
        <p:spPr>
          <a:xfrm>
            <a:off x="5169396" y="6604248"/>
            <a:ext cx="39166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984" y="850255"/>
            <a:ext cx="1536055" cy="102840"/>
          </a:xfrm>
          <a:prstGeom prst="rect">
            <a:avLst/>
          </a:prstGeom>
        </p:spPr>
      </p:pic>
      <p:pic>
        <p:nvPicPr>
          <p:cNvPr id="4" name="SK-1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392" y="1460748"/>
            <a:ext cx="8375898" cy="1796653"/>
          </a:xfrm>
          <a:prstGeom prst="rect">
            <a:avLst/>
          </a:prstGeom>
        </p:spPr>
      </p:pic>
      <p:pic>
        <p:nvPicPr>
          <p:cNvPr id="5" name="SK-1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392" y="1460748"/>
            <a:ext cx="158353" cy="1803648"/>
          </a:xfrm>
          <a:prstGeom prst="rect">
            <a:avLst/>
          </a:prstGeom>
        </p:spPr>
      </p:pic>
      <p:pic>
        <p:nvPicPr>
          <p:cNvPr id="6" name="SK-1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392" y="3346698"/>
            <a:ext cx="8375898" cy="1241227"/>
          </a:xfrm>
          <a:prstGeom prst="rect">
            <a:avLst/>
          </a:prstGeom>
        </p:spPr>
      </p:pic>
      <p:pic>
        <p:nvPicPr>
          <p:cNvPr id="7" name="SK-1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392" y="3346698"/>
            <a:ext cx="158353" cy="1357759"/>
          </a:xfrm>
          <a:prstGeom prst="rect">
            <a:avLst/>
          </a:prstGeom>
        </p:spPr>
      </p:pic>
      <p:pic>
        <p:nvPicPr>
          <p:cNvPr id="8" name="SK-1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3694" y="3778746"/>
            <a:ext cx="1987153" cy="781794"/>
          </a:xfrm>
          <a:prstGeom prst="rect">
            <a:avLst/>
          </a:prstGeom>
        </p:spPr>
      </p:pic>
      <p:pic>
        <p:nvPicPr>
          <p:cNvPr id="9" name="SK-19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52886" y="4173736"/>
            <a:ext cx="268188" cy="19050"/>
          </a:xfrm>
          <a:prstGeom prst="rect">
            <a:avLst/>
          </a:prstGeom>
        </p:spPr>
      </p:pic>
      <p:pic>
        <p:nvPicPr>
          <p:cNvPr id="10" name="SK-19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63586" y="4149585"/>
            <a:ext cx="67352" cy="67352"/>
          </a:xfrm>
          <a:prstGeom prst="rect">
            <a:avLst/>
          </a:prstGeom>
        </p:spPr>
      </p:pic>
      <p:pic>
        <p:nvPicPr>
          <p:cNvPr id="11" name="SK-19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42965" y="3778746"/>
            <a:ext cx="1987153" cy="781794"/>
          </a:xfrm>
          <a:prstGeom prst="rect">
            <a:avLst/>
          </a:prstGeom>
        </p:spPr>
      </p:pic>
      <p:pic>
        <p:nvPicPr>
          <p:cNvPr id="12" name="SK-19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81365" y="3785592"/>
            <a:ext cx="2718792" cy="795486"/>
          </a:xfrm>
          <a:prstGeom prst="rect">
            <a:avLst/>
          </a:prstGeom>
        </p:spPr>
      </p:pic>
      <p:pic>
        <p:nvPicPr>
          <p:cNvPr id="13" name="SK-19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0392" y="4786759"/>
            <a:ext cx="8375898" cy="1522363"/>
          </a:xfrm>
          <a:prstGeom prst="rect">
            <a:avLst/>
          </a:prstGeom>
        </p:spPr>
      </p:pic>
      <p:pic>
        <p:nvPicPr>
          <p:cNvPr id="14" name="SK-19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80392" y="4786759"/>
            <a:ext cx="158353" cy="1570434"/>
          </a:xfrm>
          <a:prstGeom prst="rect">
            <a:avLst/>
          </a:prstGeom>
        </p:spPr>
      </p:pic>
      <p:pic>
        <p:nvPicPr>
          <p:cNvPr id="15" name="SK-19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839200" y="3778746"/>
            <a:ext cx="3072259" cy="2612827"/>
          </a:xfrm>
          <a:prstGeom prst="rect">
            <a:avLst/>
          </a:prstGeom>
        </p:spPr>
      </p:pic>
      <p:pic>
        <p:nvPicPr>
          <p:cNvPr id="16" name="SK-19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021961" y="5097512"/>
            <a:ext cx="2706588" cy="9525"/>
          </a:xfrm>
          <a:prstGeom prst="rect">
            <a:avLst/>
          </a:prstGeom>
        </p:spPr>
      </p:pic>
      <p:pic>
        <p:nvPicPr>
          <p:cNvPr id="17" name="SK-19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021961" y="5776466"/>
            <a:ext cx="2706588" cy="9525"/>
          </a:xfrm>
          <a:prstGeom prst="rect">
            <a:avLst/>
          </a:prstGeom>
        </p:spPr>
      </p:pic>
      <p:pic>
        <p:nvPicPr>
          <p:cNvPr id="18" name="SK-19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6410027"/>
            <a:ext cx="12192000" cy="447824"/>
          </a:xfrm>
          <a:prstGeom prst="rect">
            <a:avLst/>
          </a:prstGeom>
        </p:spPr>
      </p:pic>
      <p:pic>
        <p:nvPicPr>
          <p:cNvPr id="19" name="SK-19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009757" y="3902125"/>
            <a:ext cx="255984" cy="253603"/>
          </a:xfrm>
          <a:prstGeom prst="rect">
            <a:avLst/>
          </a:prstGeom>
        </p:spPr>
      </p:pic>
      <p:pic>
        <p:nvPicPr>
          <p:cNvPr id="20" name="SK-19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254675" y="4080421"/>
            <a:ext cx="268188" cy="171450"/>
          </a:xfrm>
          <a:prstGeom prst="rect">
            <a:avLst/>
          </a:prstGeom>
        </p:spPr>
      </p:pic>
      <p:sp>
        <p:nvSpPr>
          <p:cNvPr id="21" name="SK-19-text-20"/>
          <p:cNvSpPr/>
          <p:nvPr/>
        </p:nvSpPr>
        <p:spPr>
          <a:xfrm>
            <a:off x="268188" y="205680"/>
            <a:ext cx="11923812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Principles of substitute prescribing</a:t>
            </a:r>
            <a:endParaRPr lang="en-US" sz="3150" dirty="0"/>
          </a:p>
        </p:txBody>
      </p:sp>
      <p:sp>
        <p:nvSpPr>
          <p:cNvPr id="22" name="SK-19-text-21"/>
          <p:cNvSpPr/>
          <p:nvPr/>
        </p:nvSpPr>
        <p:spPr>
          <a:xfrm>
            <a:off x="255984" y="1042392"/>
            <a:ext cx="11936016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Opioid substitution therapy (OST) — when, why, and how to start</a:t>
            </a:r>
            <a:endParaRPr lang="en-US" sz="1650" dirty="0"/>
          </a:p>
        </p:txBody>
      </p:sp>
      <p:sp>
        <p:nvSpPr>
          <p:cNvPr id="23" name="SK-19-text-22"/>
          <p:cNvSpPr/>
          <p:nvPr/>
        </p:nvSpPr>
        <p:spPr>
          <a:xfrm>
            <a:off x="694879" y="1604665"/>
            <a:ext cx="51244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Who qualifies for OST?</a:t>
            </a:r>
            <a:endParaRPr lang="en-US" sz="1500" dirty="0"/>
          </a:p>
        </p:txBody>
      </p:sp>
      <p:sp>
        <p:nvSpPr>
          <p:cNvPr id="24" name="SK-19-text-23"/>
          <p:cNvSpPr/>
          <p:nvPr/>
        </p:nvSpPr>
        <p:spPr>
          <a:xfrm>
            <a:off x="682675" y="1961257"/>
            <a:ext cx="1013460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Confirmed opioid dependence (ICD-10 / DSM-5 criteria)</a:t>
            </a:r>
            <a:endParaRPr lang="en-US" sz="1200" dirty="0"/>
          </a:p>
        </p:txBody>
      </p:sp>
      <p:sp>
        <p:nvSpPr>
          <p:cNvPr id="25" name="SK-19-text-24"/>
          <p:cNvSpPr/>
          <p:nvPr/>
        </p:nvSpPr>
        <p:spPr>
          <a:xfrm>
            <a:off x="707082" y="2187625"/>
            <a:ext cx="1007364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At least 6 months of regular problematic use (usually)</a:t>
            </a:r>
            <a:endParaRPr lang="en-US" sz="1200" dirty="0"/>
          </a:p>
        </p:txBody>
      </p:sp>
      <p:sp>
        <p:nvSpPr>
          <p:cNvPr id="26" name="SK-19-text-25"/>
          <p:cNvSpPr/>
          <p:nvPr/>
        </p:nvSpPr>
        <p:spPr>
          <a:xfrm>
            <a:off x="707082" y="2407146"/>
            <a:ext cx="1068324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High-risk behaviour — injecting, sharing, overdose history</a:t>
            </a:r>
            <a:endParaRPr lang="en-US" sz="1200" dirty="0"/>
          </a:p>
        </p:txBody>
      </p:sp>
      <p:sp>
        <p:nvSpPr>
          <p:cNvPr id="27" name="SK-19-text-26"/>
          <p:cNvSpPr/>
          <p:nvPr/>
        </p:nvSpPr>
        <p:spPr>
          <a:xfrm>
            <a:off x="707082" y="2640211"/>
            <a:ext cx="1031748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 has requested treatment and is willing to engage</a:t>
            </a:r>
            <a:endParaRPr lang="en-US" sz="1200" dirty="0"/>
          </a:p>
        </p:txBody>
      </p:sp>
      <p:sp>
        <p:nvSpPr>
          <p:cNvPr id="28" name="SK-19-text-27"/>
          <p:cNvSpPr/>
          <p:nvPr/>
        </p:nvSpPr>
        <p:spPr>
          <a:xfrm>
            <a:off x="707082" y="2907655"/>
            <a:ext cx="1148491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Refer to specialist if: psychotic features, serious psychiatric comorbidity, under 18, or pregnancy</a:t>
            </a:r>
            <a:endParaRPr lang="en-US" sz="1200" dirty="0"/>
          </a:p>
        </p:txBody>
      </p:sp>
      <p:sp>
        <p:nvSpPr>
          <p:cNvPr id="29" name="SK-19-text-28"/>
          <p:cNvSpPr/>
          <p:nvPr/>
        </p:nvSpPr>
        <p:spPr>
          <a:xfrm>
            <a:off x="694879" y="3456384"/>
            <a:ext cx="69532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are we trying to achieve?</a:t>
            </a:r>
            <a:endParaRPr lang="en-US" sz="1500" dirty="0"/>
          </a:p>
        </p:txBody>
      </p:sp>
      <p:sp>
        <p:nvSpPr>
          <p:cNvPr id="30" name="SK-19-text-29"/>
          <p:cNvSpPr/>
          <p:nvPr/>
        </p:nvSpPr>
        <p:spPr>
          <a:xfrm>
            <a:off x="1255663" y="3888432"/>
            <a:ext cx="245364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Stabilisation</a:t>
            </a:r>
            <a:endParaRPr lang="en-US" sz="1200" dirty="0"/>
          </a:p>
        </p:txBody>
      </p:sp>
      <p:sp>
        <p:nvSpPr>
          <p:cNvPr id="31" name="SK-19-text-30"/>
          <p:cNvSpPr/>
          <p:nvPr/>
        </p:nvSpPr>
        <p:spPr>
          <a:xfrm>
            <a:off x="926455" y="4107805"/>
            <a:ext cx="1572667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Reduce illicit use · reduce</a:t>
            </a:r>
            <a:endParaRPr lang="en-US" sz="1050" dirty="0"/>
          </a:p>
          <a:p>
            <a:pPr marL="0" indent="0" algn="ctr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harm · reduce crime</a:t>
            </a:r>
            <a:endParaRPr lang="en-US" sz="1050" dirty="0"/>
          </a:p>
        </p:txBody>
      </p:sp>
      <p:sp>
        <p:nvSpPr>
          <p:cNvPr id="32" name="SK-19-text-31"/>
          <p:cNvSpPr/>
          <p:nvPr/>
        </p:nvSpPr>
        <p:spPr>
          <a:xfrm>
            <a:off x="3718471" y="3888432"/>
            <a:ext cx="208788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Maintenance</a:t>
            </a:r>
            <a:endParaRPr lang="en-US" sz="1200" dirty="0"/>
          </a:p>
        </p:txBody>
      </p:sp>
      <p:sp>
        <p:nvSpPr>
          <p:cNvPr id="33" name="SK-19-text-32"/>
          <p:cNvSpPr/>
          <p:nvPr/>
        </p:nvSpPr>
        <p:spPr>
          <a:xfrm>
            <a:off x="3486894" y="4107805"/>
            <a:ext cx="1389757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Long-term stability ·</a:t>
            </a:r>
            <a:endParaRPr lang="en-US" sz="1050" dirty="0"/>
          </a:p>
          <a:p>
            <a:pPr marL="0" indent="0" algn="ctr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address social factors</a:t>
            </a:r>
            <a:endParaRPr lang="en-US" sz="1050" dirty="0"/>
          </a:p>
        </p:txBody>
      </p:sp>
      <p:sp>
        <p:nvSpPr>
          <p:cNvPr id="34" name="SK-19-text-33"/>
          <p:cNvSpPr/>
          <p:nvPr/>
        </p:nvSpPr>
        <p:spPr>
          <a:xfrm>
            <a:off x="6534894" y="3888432"/>
            <a:ext cx="263652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Detoxification</a:t>
            </a:r>
            <a:endParaRPr lang="en-US" sz="1200" dirty="0"/>
          </a:p>
        </p:txBody>
      </p:sp>
      <p:sp>
        <p:nvSpPr>
          <p:cNvPr id="35" name="SK-19-text-34"/>
          <p:cNvSpPr/>
          <p:nvPr/>
        </p:nvSpPr>
        <p:spPr>
          <a:xfrm>
            <a:off x="5791200" y="4107805"/>
            <a:ext cx="2474863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Structured dose reduction → abstinence</a:t>
            </a:r>
            <a:endParaRPr lang="en-US" sz="1050" dirty="0"/>
          </a:p>
          <a:p>
            <a:pPr marL="0" indent="0" algn="ctr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(when patient is ready)</a:t>
            </a:r>
            <a:endParaRPr lang="en-US" sz="1050" dirty="0"/>
          </a:p>
        </p:txBody>
      </p:sp>
      <p:sp>
        <p:nvSpPr>
          <p:cNvPr id="36" name="SK-19-text-35"/>
          <p:cNvSpPr/>
          <p:nvPr/>
        </p:nvSpPr>
        <p:spPr>
          <a:xfrm>
            <a:off x="694879" y="4889748"/>
            <a:ext cx="90106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Before starting — confirm all of these:</a:t>
            </a:r>
            <a:endParaRPr lang="en-US" sz="1500" dirty="0"/>
          </a:p>
        </p:txBody>
      </p:sp>
      <p:sp>
        <p:nvSpPr>
          <p:cNvPr id="37" name="SK-19-text-36"/>
          <p:cNvSpPr/>
          <p:nvPr/>
        </p:nvSpPr>
        <p:spPr>
          <a:xfrm>
            <a:off x="694879" y="5225653"/>
            <a:ext cx="1031748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☐ Identify most suitable programme: maintenance vs detox</a:t>
            </a:r>
            <a:endParaRPr lang="en-US" sz="1200" dirty="0"/>
          </a:p>
        </p:txBody>
      </p:sp>
      <p:sp>
        <p:nvSpPr>
          <p:cNvPr id="38" name="SK-19-text-37"/>
          <p:cNvSpPr/>
          <p:nvPr/>
        </p:nvSpPr>
        <p:spPr>
          <a:xfrm>
            <a:off x="707082" y="5486400"/>
            <a:ext cx="922020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☐ Agree psychosocial therapy alongside prescribing</a:t>
            </a:r>
            <a:endParaRPr lang="en-US" sz="1200" dirty="0"/>
          </a:p>
        </p:txBody>
      </p:sp>
      <p:sp>
        <p:nvSpPr>
          <p:cNvPr id="39" name="SK-19-text-38"/>
          <p:cNvSpPr/>
          <p:nvPr/>
        </p:nvSpPr>
        <p:spPr>
          <a:xfrm>
            <a:off x="707082" y="5746998"/>
            <a:ext cx="885444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☐ Document care plan and conditions for stopping</a:t>
            </a:r>
            <a:endParaRPr lang="en-US" sz="1200" dirty="0"/>
          </a:p>
        </p:txBody>
      </p:sp>
      <p:sp>
        <p:nvSpPr>
          <p:cNvPr id="40" name="SK-19-text-39"/>
          <p:cNvSpPr/>
          <p:nvPr/>
        </p:nvSpPr>
        <p:spPr>
          <a:xfrm>
            <a:off x="707082" y="6007596"/>
            <a:ext cx="995172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☐ Nominate a pharmacy — discuss supervised consumption</a:t>
            </a:r>
            <a:endParaRPr lang="en-US" sz="1200" dirty="0"/>
          </a:p>
        </p:txBody>
      </p:sp>
      <p:sp>
        <p:nvSpPr>
          <p:cNvPr id="41" name="SK-19-text-40"/>
          <p:cNvSpPr/>
          <p:nvPr/>
        </p:nvSpPr>
        <p:spPr>
          <a:xfrm>
            <a:off x="9314557" y="3936355"/>
            <a:ext cx="234886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AKT focus</a:t>
            </a:r>
            <a:endParaRPr lang="en-US" sz="1350" dirty="0"/>
          </a:p>
        </p:txBody>
      </p:sp>
      <p:sp>
        <p:nvSpPr>
          <p:cNvPr id="42" name="SK-19-text-41"/>
          <p:cNvSpPr/>
          <p:nvPr/>
        </p:nvSpPr>
        <p:spPr>
          <a:xfrm>
            <a:off x="9009757" y="4279255"/>
            <a:ext cx="2621161" cy="6926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First-line OST: methadone OR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buprenorphine equally recommended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(NICE TA114 · Orange Book Dec 2024)</a:t>
            </a:r>
            <a:endParaRPr lang="en-US" sz="1200" dirty="0"/>
          </a:p>
        </p:txBody>
      </p:sp>
      <p:sp>
        <p:nvSpPr>
          <p:cNvPr id="43" name="SK-19-text-42"/>
          <p:cNvSpPr/>
          <p:nvPr/>
        </p:nvSpPr>
        <p:spPr>
          <a:xfrm>
            <a:off x="9009757" y="5232648"/>
            <a:ext cx="2511475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Supervised consumption: minimum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 months after initiation</a:t>
            </a:r>
            <a:endParaRPr lang="en-US" sz="1200" dirty="0"/>
          </a:p>
        </p:txBody>
      </p:sp>
      <p:sp>
        <p:nvSpPr>
          <p:cNvPr id="44" name="SK-19-text-43"/>
          <p:cNvSpPr/>
          <p:nvPr/>
        </p:nvSpPr>
        <p:spPr>
          <a:xfrm>
            <a:off x="9009757" y="5884069"/>
            <a:ext cx="1658094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Prescribe on FP10MDA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(blue instalment form)</a:t>
            </a:r>
            <a:endParaRPr lang="en-US" sz="1200" dirty="0"/>
          </a:p>
        </p:txBody>
      </p:sp>
      <p:sp>
        <p:nvSpPr>
          <p:cNvPr id="45" name="SK-19-text-44"/>
          <p:cNvSpPr/>
          <p:nvPr/>
        </p:nvSpPr>
        <p:spPr>
          <a:xfrm>
            <a:off x="5193655" y="6617940"/>
            <a:ext cx="391668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984" y="931515"/>
            <a:ext cx="1621482" cy="57150"/>
          </a:xfrm>
          <a:prstGeom prst="rect">
            <a:avLst/>
          </a:prstGeom>
        </p:spPr>
      </p:pic>
      <p:pic>
        <p:nvPicPr>
          <p:cNvPr id="4" name="SK-2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7663" y="788640"/>
            <a:ext cx="6096000" cy="4272409"/>
          </a:xfrm>
          <a:prstGeom prst="rect">
            <a:avLst/>
          </a:prstGeom>
        </p:spPr>
      </p:pic>
      <p:pic>
        <p:nvPicPr>
          <p:cNvPr id="5" name="SK-2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7663" y="5253186"/>
            <a:ext cx="6096000" cy="1330375"/>
          </a:xfrm>
          <a:prstGeom prst="rect">
            <a:avLst/>
          </a:prstGeom>
        </p:spPr>
      </p:pic>
      <p:pic>
        <p:nvPicPr>
          <p:cNvPr id="6" name="SK-2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984" y="5792242"/>
            <a:ext cx="5364361" cy="862757"/>
          </a:xfrm>
          <a:prstGeom prst="rect">
            <a:avLst/>
          </a:prstGeom>
        </p:spPr>
      </p:pic>
      <p:pic>
        <p:nvPicPr>
          <p:cNvPr id="7" name="SK-2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617940"/>
            <a:ext cx="12192000" cy="239911"/>
          </a:xfrm>
          <a:prstGeom prst="rect">
            <a:avLst/>
          </a:prstGeom>
        </p:spPr>
      </p:pic>
      <p:pic>
        <p:nvPicPr>
          <p:cNvPr id="8" name="SK-2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3961" y="5431482"/>
            <a:ext cx="670471" cy="610344"/>
          </a:xfrm>
          <a:prstGeom prst="rect">
            <a:avLst/>
          </a:prstGeom>
        </p:spPr>
      </p:pic>
      <p:pic>
        <p:nvPicPr>
          <p:cNvPr id="9" name="SK-20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76479" y="980629"/>
            <a:ext cx="5876479" cy="3339703"/>
          </a:xfrm>
          <a:prstGeom prst="rect">
            <a:avLst/>
          </a:prstGeom>
        </p:spPr>
      </p:pic>
      <p:pic>
        <p:nvPicPr>
          <p:cNvPr id="10" name="SK-20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263" y="5938986"/>
            <a:ext cx="536377" cy="528042"/>
          </a:xfrm>
          <a:prstGeom prst="rect">
            <a:avLst/>
          </a:prstGeom>
        </p:spPr>
      </p:pic>
      <p:sp>
        <p:nvSpPr>
          <p:cNvPr id="11" name="SK-20-text-10"/>
          <p:cNvSpPr/>
          <p:nvPr/>
        </p:nvSpPr>
        <p:spPr>
          <a:xfrm>
            <a:off x="243780" y="123379"/>
            <a:ext cx="641604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Section 6 • Substitute Prescribing</a:t>
            </a:r>
            <a:endParaRPr lang="en-US" sz="1200" dirty="0"/>
          </a:p>
        </p:txBody>
      </p:sp>
      <p:sp>
        <p:nvSpPr>
          <p:cNvPr id="12" name="SK-20-text-11"/>
          <p:cNvSpPr/>
          <p:nvPr/>
        </p:nvSpPr>
        <p:spPr>
          <a:xfrm>
            <a:off x="255984" y="370284"/>
            <a:ext cx="11936016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Methadone: clinical facts</a:t>
            </a:r>
            <a:endParaRPr lang="en-US" sz="3150" dirty="0"/>
          </a:p>
        </p:txBody>
      </p:sp>
      <p:sp>
        <p:nvSpPr>
          <p:cNvPr id="13" name="SK-20-text-12"/>
          <p:cNvSpPr/>
          <p:nvPr/>
        </p:nvSpPr>
        <p:spPr>
          <a:xfrm>
            <a:off x="243780" y="1186309"/>
            <a:ext cx="247935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is it?</a:t>
            </a:r>
            <a:endParaRPr lang="en-US" sz="1425" dirty="0"/>
          </a:p>
        </p:txBody>
      </p:sp>
      <p:sp>
        <p:nvSpPr>
          <p:cNvPr id="14" name="SK-20-text-13"/>
          <p:cNvSpPr/>
          <p:nvPr/>
        </p:nvSpPr>
        <p:spPr>
          <a:xfrm>
            <a:off x="243780" y="1426369"/>
            <a:ext cx="830580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Synthetic opioid – full mu-receptor agonist</a:t>
            </a:r>
            <a:endParaRPr lang="en-US" sz="1200" dirty="0"/>
          </a:p>
        </p:txBody>
      </p:sp>
      <p:sp>
        <p:nvSpPr>
          <p:cNvPr id="15" name="SK-20-text-14"/>
          <p:cNvSpPr/>
          <p:nvPr/>
        </p:nvSpPr>
        <p:spPr>
          <a:xfrm>
            <a:off x="243780" y="1625203"/>
            <a:ext cx="1129284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Oral mixture: 1 mg per 1 ml (green, blue, or clear liquid)</a:t>
            </a:r>
            <a:endParaRPr lang="en-US" sz="1200" dirty="0"/>
          </a:p>
        </p:txBody>
      </p:sp>
      <p:sp>
        <p:nvSpPr>
          <p:cNvPr id="16" name="SK-20-text-15"/>
          <p:cNvSpPr/>
          <p:nvPr/>
        </p:nvSpPr>
        <p:spPr>
          <a:xfrm>
            <a:off x="255984" y="1837879"/>
            <a:ext cx="696468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Class A, Schedule 2 controlled drug</a:t>
            </a:r>
            <a:endParaRPr lang="en-US" sz="1200" dirty="0"/>
          </a:p>
        </p:txBody>
      </p:sp>
      <p:sp>
        <p:nvSpPr>
          <p:cNvPr id="17" name="SK-20-text-16"/>
          <p:cNvSpPr/>
          <p:nvPr/>
        </p:nvSpPr>
        <p:spPr>
          <a:xfrm>
            <a:off x="255984" y="2180779"/>
            <a:ext cx="356520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Pharmacokinetics</a:t>
            </a:r>
            <a:endParaRPr lang="en-US" sz="1425" dirty="0"/>
          </a:p>
        </p:txBody>
      </p:sp>
      <p:sp>
        <p:nvSpPr>
          <p:cNvPr id="18" name="SK-20-text-17"/>
          <p:cNvSpPr/>
          <p:nvPr/>
        </p:nvSpPr>
        <p:spPr>
          <a:xfrm>
            <a:off x="255984" y="2427684"/>
            <a:ext cx="1001268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Long half-life: 24–36 hours (range 15–55 hours)</a:t>
            </a:r>
            <a:endParaRPr lang="en-US" sz="1200" dirty="0"/>
          </a:p>
        </p:txBody>
      </p:sp>
      <p:sp>
        <p:nvSpPr>
          <p:cNvPr id="19" name="SK-20-text-18"/>
          <p:cNvSpPr/>
          <p:nvPr/>
        </p:nvSpPr>
        <p:spPr>
          <a:xfrm>
            <a:off x="255984" y="2640211"/>
            <a:ext cx="915924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Absorbed within 30 minutes; peak at 2–4 hours</a:t>
            </a:r>
            <a:endParaRPr lang="en-US" sz="1200" dirty="0"/>
          </a:p>
        </p:txBody>
      </p:sp>
      <p:sp>
        <p:nvSpPr>
          <p:cNvPr id="20" name="SK-20-text-19"/>
          <p:cNvSpPr/>
          <p:nvPr/>
        </p:nvSpPr>
        <p:spPr>
          <a:xfrm>
            <a:off x="255984" y="2839194"/>
            <a:ext cx="11936016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Takes 3–5 days to reach steady state – do not rush dose increases</a:t>
            </a:r>
            <a:endParaRPr lang="en-US" sz="1200" dirty="0"/>
          </a:p>
        </p:txBody>
      </p:sp>
      <p:sp>
        <p:nvSpPr>
          <p:cNvPr id="21" name="SK-20-text-20"/>
          <p:cNvSpPr/>
          <p:nvPr/>
        </p:nvSpPr>
        <p:spPr>
          <a:xfrm>
            <a:off x="255984" y="3188940"/>
            <a:ext cx="2262188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Advantages</a:t>
            </a:r>
            <a:endParaRPr lang="en-US" sz="1425" dirty="0"/>
          </a:p>
        </p:txBody>
      </p:sp>
      <p:sp>
        <p:nvSpPr>
          <p:cNvPr id="22" name="SK-20-text-21"/>
          <p:cNvSpPr/>
          <p:nvPr/>
        </p:nvSpPr>
        <p:spPr>
          <a:xfrm>
            <a:off x="255984" y="3429000"/>
            <a:ext cx="958596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Once-daily dosing – supports routine and stability</a:t>
            </a:r>
            <a:endParaRPr lang="en-US" sz="1200" dirty="0"/>
          </a:p>
        </p:txBody>
      </p:sp>
      <p:sp>
        <p:nvSpPr>
          <p:cNvPr id="23" name="SK-20-text-22"/>
          <p:cNvSpPr/>
          <p:nvPr/>
        </p:nvSpPr>
        <p:spPr>
          <a:xfrm>
            <a:off x="255984" y="3634680"/>
            <a:ext cx="867156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Reduces cravings effectively at optimal doses</a:t>
            </a:r>
            <a:endParaRPr lang="en-US" sz="1200" dirty="0"/>
          </a:p>
        </p:txBody>
      </p:sp>
      <p:sp>
        <p:nvSpPr>
          <p:cNvPr id="24" name="SK-20-text-23"/>
          <p:cNvSpPr/>
          <p:nvPr/>
        </p:nvSpPr>
        <p:spPr>
          <a:xfrm>
            <a:off x="255984" y="3826669"/>
            <a:ext cx="1104900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Strong evidence base: reduces illicit heroin use and crime</a:t>
            </a:r>
            <a:endParaRPr lang="en-US" sz="1200" dirty="0"/>
          </a:p>
        </p:txBody>
      </p:sp>
      <p:sp>
        <p:nvSpPr>
          <p:cNvPr id="25" name="SK-20-text-24"/>
          <p:cNvSpPr/>
          <p:nvPr/>
        </p:nvSpPr>
        <p:spPr>
          <a:xfrm>
            <a:off x="255984" y="4032498"/>
            <a:ext cx="940308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Retains patients in treatment – reduces mortality</a:t>
            </a:r>
            <a:endParaRPr lang="en-US" sz="1200" dirty="0"/>
          </a:p>
        </p:txBody>
      </p:sp>
      <p:sp>
        <p:nvSpPr>
          <p:cNvPr id="26" name="SK-20-text-25"/>
          <p:cNvSpPr/>
          <p:nvPr/>
        </p:nvSpPr>
        <p:spPr>
          <a:xfrm>
            <a:off x="255984" y="4354711"/>
            <a:ext cx="2913698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Disadvantages</a:t>
            </a:r>
            <a:endParaRPr lang="en-US" sz="1425" dirty="0"/>
          </a:p>
        </p:txBody>
      </p:sp>
      <p:sp>
        <p:nvSpPr>
          <p:cNvPr id="27" name="SK-20-text-26"/>
          <p:cNvSpPr/>
          <p:nvPr/>
        </p:nvSpPr>
        <p:spPr>
          <a:xfrm>
            <a:off x="255984" y="4594771"/>
            <a:ext cx="1050036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Narrow therapeutic window – overdose risk at initiation</a:t>
            </a:r>
            <a:endParaRPr lang="en-US" sz="1200" dirty="0"/>
          </a:p>
        </p:txBody>
      </p:sp>
      <p:sp>
        <p:nvSpPr>
          <p:cNvPr id="28" name="SK-20-text-27"/>
          <p:cNvSpPr/>
          <p:nvPr/>
        </p:nvSpPr>
        <p:spPr>
          <a:xfrm>
            <a:off x="255984" y="4807446"/>
            <a:ext cx="4437757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QTc prolongation – ECG required at baseline; avoid with other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QTc-prolonging drugs</a:t>
            </a:r>
            <a:endParaRPr lang="en-US" sz="1200" dirty="0"/>
          </a:p>
        </p:txBody>
      </p:sp>
      <p:sp>
        <p:nvSpPr>
          <p:cNvPr id="29" name="SK-20-text-28"/>
          <p:cNvSpPr/>
          <p:nvPr/>
        </p:nvSpPr>
        <p:spPr>
          <a:xfrm>
            <a:off x="255984" y="5218807"/>
            <a:ext cx="775716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Sedating – especially early in treatment</a:t>
            </a:r>
            <a:endParaRPr lang="en-US" sz="1200" dirty="0"/>
          </a:p>
        </p:txBody>
      </p:sp>
      <p:sp>
        <p:nvSpPr>
          <p:cNvPr id="30" name="SK-20-text-29"/>
          <p:cNvSpPr/>
          <p:nvPr/>
        </p:nvSpPr>
        <p:spPr>
          <a:xfrm>
            <a:off x="255984" y="5417790"/>
            <a:ext cx="885444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Difficult withdrawal compared to buprenorphine</a:t>
            </a:r>
            <a:endParaRPr lang="en-US" sz="1200" dirty="0"/>
          </a:p>
        </p:txBody>
      </p:sp>
      <p:sp>
        <p:nvSpPr>
          <p:cNvPr id="31" name="SK-20-text-30"/>
          <p:cNvSpPr/>
          <p:nvPr/>
        </p:nvSpPr>
        <p:spPr>
          <a:xfrm>
            <a:off x="255984" y="5623471"/>
            <a:ext cx="629412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Diversion risk if not supervised</a:t>
            </a:r>
            <a:endParaRPr lang="en-US" sz="1200" dirty="0"/>
          </a:p>
        </p:txBody>
      </p:sp>
      <p:sp>
        <p:nvSpPr>
          <p:cNvPr id="32" name="SK-20-text-31"/>
          <p:cNvSpPr/>
          <p:nvPr/>
        </p:nvSpPr>
        <p:spPr>
          <a:xfrm>
            <a:off x="1097161" y="5877223"/>
            <a:ext cx="172212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 Focus</a:t>
            </a:r>
            <a:endParaRPr lang="en-US" sz="1200" dirty="0"/>
          </a:p>
        </p:txBody>
      </p:sp>
      <p:sp>
        <p:nvSpPr>
          <p:cNvPr id="33" name="SK-20-text-32"/>
          <p:cNvSpPr/>
          <p:nvPr/>
        </p:nvSpPr>
        <p:spPr>
          <a:xfrm>
            <a:off x="1097161" y="6048673"/>
            <a:ext cx="819912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Initiation dose: 10–30 mg daily. Titrate in steps of</a:t>
            </a:r>
            <a:endParaRPr lang="en-US" sz="975" dirty="0"/>
          </a:p>
        </p:txBody>
      </p:sp>
      <p:sp>
        <p:nvSpPr>
          <p:cNvPr id="34" name="SK-20-text-33"/>
          <p:cNvSpPr/>
          <p:nvPr/>
        </p:nvSpPr>
        <p:spPr>
          <a:xfrm>
            <a:off x="1097161" y="6185892"/>
            <a:ext cx="696087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5–10 mg. Do not exceed 30–40 mg on day 1.</a:t>
            </a:r>
            <a:endParaRPr lang="en-US" sz="975" dirty="0"/>
          </a:p>
        </p:txBody>
      </p:sp>
      <p:sp>
        <p:nvSpPr>
          <p:cNvPr id="35" name="SK-20-text-34"/>
          <p:cNvSpPr/>
          <p:nvPr/>
        </p:nvSpPr>
        <p:spPr>
          <a:xfrm>
            <a:off x="1097161" y="6322963"/>
            <a:ext cx="577215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Optimal maintenance: 60–120 mg/day.</a:t>
            </a:r>
            <a:endParaRPr lang="en-US" sz="975" dirty="0"/>
          </a:p>
        </p:txBody>
      </p:sp>
      <p:sp>
        <p:nvSpPr>
          <p:cNvPr id="36" name="SK-20-text-35"/>
          <p:cNvSpPr/>
          <p:nvPr/>
        </p:nvSpPr>
        <p:spPr>
          <a:xfrm>
            <a:off x="1097161" y="6453336"/>
            <a:ext cx="3394710" cy="1165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Prescribe on FP10MDA.</a:t>
            </a:r>
            <a:endParaRPr lang="en-US" sz="975" dirty="0"/>
          </a:p>
        </p:txBody>
      </p:sp>
      <p:sp>
        <p:nvSpPr>
          <p:cNvPr id="37" name="SK-20-text-36"/>
          <p:cNvSpPr/>
          <p:nvPr/>
        </p:nvSpPr>
        <p:spPr>
          <a:xfrm>
            <a:off x="6034980" y="4670227"/>
            <a:ext cx="615702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Methadone accumulates slowly – this is why dose increases must be spaced apart</a:t>
            </a:r>
            <a:endParaRPr lang="en-US" sz="1200" dirty="0"/>
          </a:p>
        </p:txBody>
      </p:sp>
      <p:sp>
        <p:nvSpPr>
          <p:cNvPr id="38" name="SK-20-text-37"/>
          <p:cNvSpPr/>
          <p:nvPr/>
        </p:nvSpPr>
        <p:spPr>
          <a:xfrm>
            <a:off x="6900565" y="5390257"/>
            <a:ext cx="313086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Common Pitfall</a:t>
            </a:r>
            <a:endParaRPr lang="en-US" sz="1425" dirty="0"/>
          </a:p>
        </p:txBody>
      </p:sp>
      <p:sp>
        <p:nvSpPr>
          <p:cNvPr id="39" name="SK-20-text-38"/>
          <p:cNvSpPr/>
          <p:nvPr/>
        </p:nvSpPr>
        <p:spPr>
          <a:xfrm>
            <a:off x="6888361" y="5657850"/>
            <a:ext cx="4340275" cy="7886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94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Methadone accumulates over days. Increasing the dose too</a:t>
            </a:r>
            <a:endParaRPr lang="en-US" sz="1275" dirty="0"/>
          </a:p>
          <a:p>
            <a:pPr marL="0" indent="0" algn="l">
              <a:lnSpc>
                <a:spcPts val="1594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quickly before steady state is reached is a leading cause of</a:t>
            </a:r>
            <a:endParaRPr lang="en-US" sz="1275" dirty="0"/>
          </a:p>
          <a:p>
            <a:pPr marL="0" indent="0" algn="l">
              <a:lnSpc>
                <a:spcPts val="1594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fatal overdose. Wait at least 5–7 days between significant</a:t>
            </a:r>
            <a:endParaRPr lang="en-US" sz="1275" dirty="0"/>
          </a:p>
          <a:p>
            <a:pPr marL="0" indent="0" algn="l">
              <a:lnSpc>
                <a:spcPts val="1594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dose increases.</a:t>
            </a:r>
            <a:endParaRPr lang="en-US" sz="1275" dirty="0"/>
          </a:p>
        </p:txBody>
      </p:sp>
      <p:sp>
        <p:nvSpPr>
          <p:cNvPr id="40" name="SK-20-text-39"/>
          <p:cNvSpPr/>
          <p:nvPr/>
        </p:nvSpPr>
        <p:spPr>
          <a:xfrm>
            <a:off x="5230267" y="6665863"/>
            <a:ext cx="319659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97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984" y="644575"/>
            <a:ext cx="1267867" cy="89148"/>
          </a:xfrm>
          <a:prstGeom prst="rect">
            <a:avLst/>
          </a:prstGeom>
        </p:spPr>
      </p:pic>
      <p:pic>
        <p:nvPicPr>
          <p:cNvPr id="4" name="SK-2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690" y="1199406"/>
            <a:ext cx="6827490" cy="1194495"/>
          </a:xfrm>
          <a:prstGeom prst="rect">
            <a:avLst/>
          </a:prstGeom>
        </p:spPr>
      </p:pic>
      <p:pic>
        <p:nvPicPr>
          <p:cNvPr id="5" name="SK-2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192" y="1199406"/>
            <a:ext cx="438894" cy="309860"/>
          </a:xfrm>
          <a:prstGeom prst="rect">
            <a:avLst/>
          </a:prstGeom>
        </p:spPr>
      </p:pic>
      <p:pic>
        <p:nvPicPr>
          <p:cNvPr id="6" name="SK-2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690" y="2509242"/>
            <a:ext cx="6827490" cy="1352252"/>
          </a:xfrm>
          <a:prstGeom prst="rect">
            <a:avLst/>
          </a:prstGeom>
        </p:spPr>
      </p:pic>
      <p:pic>
        <p:nvPicPr>
          <p:cNvPr id="7" name="SK-2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690" y="3803303"/>
            <a:ext cx="6827490" cy="1349573"/>
          </a:xfrm>
          <a:prstGeom prst="rect">
            <a:avLst/>
          </a:prstGeom>
        </p:spPr>
      </p:pic>
      <p:pic>
        <p:nvPicPr>
          <p:cNvPr id="8" name="SK-2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5192" y="3939778"/>
            <a:ext cx="828973" cy="253603"/>
          </a:xfrm>
          <a:prstGeom prst="rect">
            <a:avLst/>
          </a:prstGeom>
        </p:spPr>
      </p:pic>
      <p:pic>
        <p:nvPicPr>
          <p:cNvPr id="9" name="SK-21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6690" y="5072063"/>
            <a:ext cx="6827490" cy="1452563"/>
          </a:xfrm>
          <a:prstGeom prst="rect">
            <a:avLst/>
          </a:prstGeom>
        </p:spPr>
      </p:pic>
      <p:pic>
        <p:nvPicPr>
          <p:cNvPr id="10" name="SK-21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5192" y="5135910"/>
            <a:ext cx="438894" cy="303014"/>
          </a:xfrm>
          <a:prstGeom prst="rect">
            <a:avLst/>
          </a:prstGeom>
        </p:spPr>
      </p:pic>
      <p:pic>
        <p:nvPicPr>
          <p:cNvPr id="11" name="SK-21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6515100"/>
            <a:ext cx="12192000" cy="342900"/>
          </a:xfrm>
          <a:prstGeom prst="rect">
            <a:avLst/>
          </a:prstGeom>
        </p:spPr>
      </p:pic>
      <p:pic>
        <p:nvPicPr>
          <p:cNvPr id="12" name="SK-21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68667" y="809179"/>
            <a:ext cx="4218384" cy="5129659"/>
          </a:xfrm>
          <a:prstGeom prst="rect">
            <a:avLst/>
          </a:prstGeom>
        </p:spPr>
      </p:pic>
      <p:pic>
        <p:nvPicPr>
          <p:cNvPr id="13" name="SK-21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655" y="3943350"/>
            <a:ext cx="280392" cy="246757"/>
          </a:xfrm>
          <a:prstGeom prst="rect">
            <a:avLst/>
          </a:prstGeom>
        </p:spPr>
      </p:pic>
      <p:sp>
        <p:nvSpPr>
          <p:cNvPr id="14" name="SK-21-text-13"/>
          <p:cNvSpPr/>
          <p:nvPr/>
        </p:nvSpPr>
        <p:spPr>
          <a:xfrm>
            <a:off x="390079" y="157609"/>
            <a:ext cx="11801921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Methadone prescribing and dosing</a:t>
            </a:r>
            <a:endParaRPr lang="en-US" sz="2550" dirty="0"/>
          </a:p>
        </p:txBody>
      </p:sp>
      <p:sp>
        <p:nvSpPr>
          <p:cNvPr id="15" name="SK-21-text-14"/>
          <p:cNvSpPr/>
          <p:nvPr/>
        </p:nvSpPr>
        <p:spPr>
          <a:xfrm>
            <a:off x="390079" y="870942"/>
            <a:ext cx="903732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BNF 2024/2025 • Orange Book December 2024</a:t>
            </a:r>
            <a:endParaRPr lang="en-US" sz="1200" dirty="0"/>
          </a:p>
        </p:txBody>
      </p:sp>
      <p:sp>
        <p:nvSpPr>
          <p:cNvPr id="16" name="SK-21-text-15"/>
          <p:cNvSpPr/>
          <p:nvPr/>
        </p:nvSpPr>
        <p:spPr>
          <a:xfrm>
            <a:off x="633859" y="1275457"/>
            <a:ext cx="59055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AKT</a:t>
            </a:r>
            <a:endParaRPr lang="en-US" sz="1125" dirty="0"/>
          </a:p>
        </p:txBody>
      </p:sp>
      <p:sp>
        <p:nvSpPr>
          <p:cNvPr id="17" name="SK-21-text-16"/>
          <p:cNvSpPr/>
          <p:nvPr/>
        </p:nvSpPr>
        <p:spPr>
          <a:xfrm>
            <a:off x="1194792" y="1282303"/>
            <a:ext cx="2913698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5E4B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Starting dose</a:t>
            </a:r>
            <a:endParaRPr lang="en-US" sz="1425" dirty="0"/>
          </a:p>
        </p:txBody>
      </p:sp>
      <p:sp>
        <p:nvSpPr>
          <p:cNvPr id="18" name="SK-21-text-17"/>
          <p:cNvSpPr/>
          <p:nvPr/>
        </p:nvSpPr>
        <p:spPr>
          <a:xfrm>
            <a:off x="950863" y="1563588"/>
            <a:ext cx="11241137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Begin at 10-30 mg daily — based on history and observed withdrawal signs</a:t>
            </a:r>
            <a:endParaRPr lang="en-US" sz="1200" dirty="0"/>
          </a:p>
        </p:txBody>
      </p:sp>
      <p:sp>
        <p:nvSpPr>
          <p:cNvPr id="19" name="SK-21-text-18"/>
          <p:cNvSpPr/>
          <p:nvPr/>
        </p:nvSpPr>
        <p:spPr>
          <a:xfrm>
            <a:off x="950863" y="1762423"/>
            <a:ext cx="11241137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Never exceed 30-40 mg on day one without supervised titration</a:t>
            </a:r>
            <a:endParaRPr lang="en-US" sz="1200" dirty="0"/>
          </a:p>
        </p:txBody>
      </p:sp>
      <p:sp>
        <p:nvSpPr>
          <p:cNvPr id="20" name="SK-21-text-19"/>
          <p:cNvSpPr/>
          <p:nvPr/>
        </p:nvSpPr>
        <p:spPr>
          <a:xfrm>
            <a:off x="950863" y="1954411"/>
            <a:ext cx="11241137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Do not exceed 80 mg without specialist review at initiation</a:t>
            </a:r>
            <a:endParaRPr lang="en-US" sz="1200" dirty="0"/>
          </a:p>
        </p:txBody>
      </p:sp>
      <p:sp>
        <p:nvSpPr>
          <p:cNvPr id="21" name="SK-21-text-20"/>
          <p:cNvSpPr/>
          <p:nvPr/>
        </p:nvSpPr>
        <p:spPr>
          <a:xfrm>
            <a:off x="950863" y="2146548"/>
            <a:ext cx="11241137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Review after 3-7 days — steady state takes 5-7 days to reach</a:t>
            </a:r>
            <a:endParaRPr lang="en-US" sz="1200" dirty="0"/>
          </a:p>
        </p:txBody>
      </p:sp>
      <p:sp>
        <p:nvSpPr>
          <p:cNvPr id="22" name="SK-21-text-21"/>
          <p:cNvSpPr/>
          <p:nvPr/>
        </p:nvSpPr>
        <p:spPr>
          <a:xfrm>
            <a:off x="572988" y="2585442"/>
            <a:ext cx="204501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Titration</a:t>
            </a:r>
            <a:endParaRPr lang="en-US" sz="1425" dirty="0"/>
          </a:p>
        </p:txBody>
      </p:sp>
      <p:sp>
        <p:nvSpPr>
          <p:cNvPr id="23" name="SK-21-text-22"/>
          <p:cNvSpPr/>
          <p:nvPr/>
        </p:nvSpPr>
        <p:spPr>
          <a:xfrm>
            <a:off x="572988" y="2846040"/>
            <a:ext cx="775716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Increase in steps of 5-10 mg at a time</a:t>
            </a:r>
            <a:endParaRPr lang="en-US" sz="1200" dirty="0"/>
          </a:p>
        </p:txBody>
      </p:sp>
      <p:sp>
        <p:nvSpPr>
          <p:cNvPr id="24" name="SK-21-text-23"/>
          <p:cNvSpPr/>
          <p:nvPr/>
        </p:nvSpPr>
        <p:spPr>
          <a:xfrm>
            <a:off x="572988" y="3038029"/>
            <a:ext cx="976884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Allow adequate time between increases — do not rush</a:t>
            </a:r>
            <a:endParaRPr lang="en-US" sz="1200" dirty="0"/>
          </a:p>
        </p:txBody>
      </p:sp>
      <p:sp>
        <p:nvSpPr>
          <p:cNvPr id="25" name="SK-21-text-24"/>
          <p:cNvSpPr/>
          <p:nvPr/>
        </p:nvSpPr>
        <p:spPr>
          <a:xfrm>
            <a:off x="572988" y="3223171"/>
            <a:ext cx="4815780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Optimal maintenance dose: 60-120 mg/day (higher doses most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effectively suppress illicit heroin use)</a:t>
            </a:r>
            <a:endParaRPr lang="en-US" sz="1200" dirty="0"/>
          </a:p>
        </p:txBody>
      </p:sp>
      <p:sp>
        <p:nvSpPr>
          <p:cNvPr id="26" name="SK-21-text-25"/>
          <p:cNvSpPr/>
          <p:nvPr/>
        </p:nvSpPr>
        <p:spPr>
          <a:xfrm>
            <a:off x="572988" y="3607296"/>
            <a:ext cx="1161901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Reassess at each review: withdrawal signs, illicit drug use, patient wellbeing</a:t>
            </a:r>
            <a:endParaRPr lang="en-US" sz="1200" dirty="0"/>
          </a:p>
        </p:txBody>
      </p:sp>
      <p:sp>
        <p:nvSpPr>
          <p:cNvPr id="27" name="SK-21-text-26"/>
          <p:cNvSpPr/>
          <p:nvPr/>
        </p:nvSpPr>
        <p:spPr>
          <a:xfrm>
            <a:off x="926455" y="3984427"/>
            <a:ext cx="127635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Pitfall</a:t>
            </a:r>
            <a:endParaRPr lang="en-US" sz="1125" dirty="0"/>
          </a:p>
        </p:txBody>
      </p:sp>
      <p:sp>
        <p:nvSpPr>
          <p:cNvPr id="28" name="SK-21-text-27"/>
          <p:cNvSpPr/>
          <p:nvPr/>
        </p:nvSpPr>
        <p:spPr>
          <a:xfrm>
            <a:off x="1658094" y="3998119"/>
            <a:ext cx="9019222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D354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Supervised consumption — do not skip this step</a:t>
            </a:r>
            <a:endParaRPr lang="en-US" sz="1275" dirty="0"/>
          </a:p>
        </p:txBody>
      </p:sp>
      <p:sp>
        <p:nvSpPr>
          <p:cNvPr id="29" name="SK-21-text-28"/>
          <p:cNvSpPr/>
          <p:nvPr/>
        </p:nvSpPr>
        <p:spPr>
          <a:xfrm>
            <a:off x="877788" y="4265563"/>
            <a:ext cx="11314212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Minimum 3 months of daily supervised consumption at a nominated pharmacy</a:t>
            </a:r>
            <a:endParaRPr lang="en-US" sz="1200" dirty="0"/>
          </a:p>
        </p:txBody>
      </p:sp>
      <p:sp>
        <p:nvSpPr>
          <p:cNvPr id="30" name="SK-21-text-29"/>
          <p:cNvSpPr/>
          <p:nvPr/>
        </p:nvSpPr>
        <p:spPr>
          <a:xfrm>
            <a:off x="877788" y="4457700"/>
            <a:ext cx="11314212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Supervision can be reduced gradually when patient is stable — not before</a:t>
            </a:r>
            <a:endParaRPr lang="en-US" sz="1200" dirty="0"/>
          </a:p>
        </p:txBody>
      </p:sp>
      <p:sp>
        <p:nvSpPr>
          <p:cNvPr id="31" name="SK-21-text-30"/>
          <p:cNvSpPr/>
          <p:nvPr/>
        </p:nvSpPr>
        <p:spPr>
          <a:xfrm>
            <a:off x="877788" y="4649688"/>
            <a:ext cx="1086612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Prescribe "to be consumed under pharmacist's supervision"</a:t>
            </a:r>
            <a:endParaRPr lang="en-US" sz="1200" dirty="0"/>
          </a:p>
        </p:txBody>
      </p:sp>
      <p:sp>
        <p:nvSpPr>
          <p:cNvPr id="32" name="SK-21-text-31"/>
          <p:cNvSpPr/>
          <p:nvPr/>
        </p:nvSpPr>
        <p:spPr>
          <a:xfrm>
            <a:off x="877788" y="4841677"/>
            <a:ext cx="519684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Nominate one pharmacy only</a:t>
            </a:r>
            <a:endParaRPr lang="en-US" sz="1200" dirty="0"/>
          </a:p>
        </p:txBody>
      </p:sp>
      <p:sp>
        <p:nvSpPr>
          <p:cNvPr id="33" name="SK-21-text-32"/>
          <p:cNvSpPr/>
          <p:nvPr/>
        </p:nvSpPr>
        <p:spPr>
          <a:xfrm>
            <a:off x="633859" y="5211961"/>
            <a:ext cx="59055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AKT</a:t>
            </a:r>
            <a:endParaRPr lang="en-US" sz="1125" dirty="0"/>
          </a:p>
        </p:txBody>
      </p:sp>
      <p:sp>
        <p:nvSpPr>
          <p:cNvPr id="34" name="SK-21-text-33"/>
          <p:cNvSpPr/>
          <p:nvPr/>
        </p:nvSpPr>
        <p:spPr>
          <a:xfrm>
            <a:off x="1194792" y="5211961"/>
            <a:ext cx="9861232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5E4B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FP10MDA — instalment prescribing form (blue form)</a:t>
            </a:r>
            <a:endParaRPr lang="en-US" sz="1275" dirty="0"/>
          </a:p>
        </p:txBody>
      </p:sp>
      <p:sp>
        <p:nvSpPr>
          <p:cNvPr id="35" name="SK-21-text-34"/>
          <p:cNvSpPr/>
          <p:nvPr/>
        </p:nvSpPr>
        <p:spPr>
          <a:xfrm>
            <a:off x="877788" y="5479405"/>
            <a:ext cx="1131421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Handwritten in indelible ink — name, address, date, drug, form, strength</a:t>
            </a:r>
            <a:endParaRPr lang="en-US" sz="1200" dirty="0"/>
          </a:p>
        </p:txBody>
      </p:sp>
      <p:sp>
        <p:nvSpPr>
          <p:cNvPr id="36" name="SK-21-text-35"/>
          <p:cNvSpPr/>
          <p:nvPr/>
        </p:nvSpPr>
        <p:spPr>
          <a:xfrm>
            <a:off x="877788" y="5664696"/>
            <a:ext cx="66598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Dose written can words AND figures</a:t>
            </a:r>
            <a:endParaRPr lang="en-US" sz="1200" dirty="0"/>
          </a:p>
        </p:txBody>
      </p:sp>
      <p:sp>
        <p:nvSpPr>
          <p:cNvPr id="37" name="SK-21-text-36"/>
          <p:cNvSpPr/>
          <p:nvPr/>
        </p:nvSpPr>
        <p:spPr>
          <a:xfrm>
            <a:off x="877788" y="5856684"/>
            <a:ext cx="684276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Total quantity in words AND figures</a:t>
            </a:r>
            <a:endParaRPr lang="en-US" sz="1200" dirty="0"/>
          </a:p>
        </p:txBody>
      </p:sp>
      <p:sp>
        <p:nvSpPr>
          <p:cNvPr id="38" name="SK-21-text-37"/>
          <p:cNvSpPr/>
          <p:nvPr/>
        </p:nvSpPr>
        <p:spPr>
          <a:xfrm>
            <a:off x="877788" y="6034980"/>
            <a:ext cx="1131421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Specify dispensing frequency: e.g. "daily, Saturday's supply for Sunday"</a:t>
            </a:r>
            <a:endParaRPr lang="en-US" sz="1200" dirty="0"/>
          </a:p>
        </p:txBody>
      </p:sp>
      <p:sp>
        <p:nvSpPr>
          <p:cNvPr id="39" name="SK-21-text-38"/>
          <p:cNvSpPr/>
          <p:nvPr/>
        </p:nvSpPr>
        <p:spPr>
          <a:xfrm>
            <a:off x="877788" y="6226969"/>
            <a:ext cx="763524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Period: up to 14 days per prescription</a:t>
            </a:r>
            <a:endParaRPr lang="en-US" sz="1200" dirty="0"/>
          </a:p>
        </p:txBody>
      </p:sp>
      <p:sp>
        <p:nvSpPr>
          <p:cNvPr id="40" name="SK-21-text-39"/>
          <p:cNvSpPr/>
          <p:nvPr/>
        </p:nvSpPr>
        <p:spPr>
          <a:xfrm>
            <a:off x="5096173" y="6604248"/>
            <a:ext cx="416147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27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55" y="630882"/>
            <a:ext cx="914400" cy="89148"/>
          </a:xfrm>
          <a:prstGeom prst="rect">
            <a:avLst/>
          </a:prstGeom>
        </p:spPr>
      </p:pic>
      <p:pic>
        <p:nvPicPr>
          <p:cNvPr id="4" name="SK-2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890" y="4958209"/>
            <a:ext cx="5339953" cy="898327"/>
          </a:xfrm>
          <a:prstGeom prst="rect">
            <a:avLst/>
          </a:prstGeom>
        </p:spPr>
      </p:pic>
      <p:pic>
        <p:nvPicPr>
          <p:cNvPr id="6" name="SK-22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890" y="5780484"/>
            <a:ext cx="5339953" cy="837902"/>
          </a:xfrm>
          <a:prstGeom prst="rect">
            <a:avLst/>
          </a:prstGeom>
        </p:spPr>
      </p:pic>
      <p:pic>
        <p:nvPicPr>
          <p:cNvPr id="8" name="SK-22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549330"/>
            <a:ext cx="12192000" cy="308521"/>
          </a:xfrm>
          <a:prstGeom prst="rect">
            <a:avLst/>
          </a:prstGeom>
        </p:spPr>
      </p:pic>
      <p:pic>
        <p:nvPicPr>
          <p:cNvPr id="9" name="SK-22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00886" y="1186309"/>
            <a:ext cx="6193482" cy="4903440"/>
          </a:xfrm>
          <a:prstGeom prst="rect">
            <a:avLst/>
          </a:prstGeom>
        </p:spPr>
      </p:pic>
      <p:pic>
        <p:nvPicPr>
          <p:cNvPr id="10" name="SK-22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1577" y="6000750"/>
            <a:ext cx="402282" cy="322213"/>
          </a:xfrm>
          <a:prstGeom prst="rect">
            <a:avLst/>
          </a:prstGeom>
        </p:spPr>
      </p:pic>
      <p:pic>
        <p:nvPicPr>
          <p:cNvPr id="11" name="SK-22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9373" y="5177730"/>
            <a:ext cx="426690" cy="404515"/>
          </a:xfrm>
          <a:prstGeom prst="rect">
            <a:avLst/>
          </a:prstGeom>
        </p:spPr>
      </p:pic>
      <p:sp>
        <p:nvSpPr>
          <p:cNvPr id="12" name="SK-22-text-11"/>
          <p:cNvSpPr/>
          <p:nvPr/>
        </p:nvSpPr>
        <p:spPr>
          <a:xfrm>
            <a:off x="280392" y="157609"/>
            <a:ext cx="11911608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Buprenorphine: clinical facts</a:t>
            </a:r>
            <a:endParaRPr lang="en-US" sz="2850" dirty="0"/>
          </a:p>
        </p:txBody>
      </p:sp>
      <p:sp>
        <p:nvSpPr>
          <p:cNvPr id="13" name="SK-22-text-12"/>
          <p:cNvSpPr/>
          <p:nvPr/>
        </p:nvSpPr>
        <p:spPr>
          <a:xfrm>
            <a:off x="292596" y="795486"/>
            <a:ext cx="11899404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Partial agonist · Safer in overdose · Sublingual and long-acting options</a:t>
            </a:r>
            <a:endParaRPr lang="en-US" sz="1350" dirty="0"/>
          </a:p>
        </p:txBody>
      </p:sp>
      <p:sp>
        <p:nvSpPr>
          <p:cNvPr id="14" name="SK-22-text-13"/>
          <p:cNvSpPr/>
          <p:nvPr/>
        </p:nvSpPr>
        <p:spPr>
          <a:xfrm>
            <a:off x="292596" y="1193155"/>
            <a:ext cx="299561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E877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Receptor action</a:t>
            </a:r>
            <a:endParaRPr lang="en-US" sz="1275" dirty="0"/>
          </a:p>
        </p:txBody>
      </p:sp>
      <p:sp>
        <p:nvSpPr>
          <p:cNvPr id="15" name="SK-22-text-14"/>
          <p:cNvSpPr/>
          <p:nvPr/>
        </p:nvSpPr>
        <p:spPr>
          <a:xfrm>
            <a:off x="292596" y="1385292"/>
            <a:ext cx="4364682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Partial mu-receptor agonist and kappa antagonist. High receptor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affinity — it binds tightly and can displace methadone, potentially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precipitating withdrawal if given too soon.</a:t>
            </a:r>
            <a:endParaRPr lang="en-US" sz="1050" dirty="0"/>
          </a:p>
        </p:txBody>
      </p:sp>
      <p:sp>
        <p:nvSpPr>
          <p:cNvPr id="16" name="SK-22-text-15"/>
          <p:cNvSpPr/>
          <p:nvPr/>
        </p:nvSpPr>
        <p:spPr>
          <a:xfrm>
            <a:off x="292596" y="2002482"/>
            <a:ext cx="299561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E877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Forms available</a:t>
            </a:r>
            <a:endParaRPr lang="en-US" sz="1275" dirty="0"/>
          </a:p>
        </p:txBody>
      </p:sp>
      <p:sp>
        <p:nvSpPr>
          <p:cNvPr id="17" name="SK-22-text-16"/>
          <p:cNvSpPr/>
          <p:nvPr/>
        </p:nvSpPr>
        <p:spPr>
          <a:xfrm>
            <a:off x="353467" y="2201317"/>
            <a:ext cx="882015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Subutex — sublingual tablets (buprenorphine only)</a:t>
            </a:r>
            <a:endParaRPr lang="en-US" sz="1125" dirty="0"/>
          </a:p>
        </p:txBody>
      </p:sp>
      <p:sp>
        <p:nvSpPr>
          <p:cNvPr id="18" name="SK-22-text-17"/>
          <p:cNvSpPr/>
          <p:nvPr/>
        </p:nvSpPr>
        <p:spPr>
          <a:xfrm>
            <a:off x="353467" y="2386459"/>
            <a:ext cx="3779490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Suboxone — sublingual film (buprenorphine + naloxone;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reduces IV misuse risk)</a:t>
            </a:r>
            <a:endParaRPr lang="en-US" sz="1050" dirty="0"/>
          </a:p>
        </p:txBody>
      </p:sp>
      <p:sp>
        <p:nvSpPr>
          <p:cNvPr id="19" name="SK-22-text-18"/>
          <p:cNvSpPr/>
          <p:nvPr/>
        </p:nvSpPr>
        <p:spPr>
          <a:xfrm>
            <a:off x="353467" y="2701975"/>
            <a:ext cx="4023271" cy="335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Buvidal — long-acting subcutaneous/IM injection; weekly or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monthly; available in UK since 2019</a:t>
            </a:r>
            <a:endParaRPr lang="en-US" sz="1050" dirty="0"/>
          </a:p>
        </p:txBody>
      </p:sp>
      <p:sp>
        <p:nvSpPr>
          <p:cNvPr id="20" name="SK-22-text-19"/>
          <p:cNvSpPr/>
          <p:nvPr/>
        </p:nvSpPr>
        <p:spPr>
          <a:xfrm>
            <a:off x="292596" y="3134023"/>
            <a:ext cx="539210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E877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Dosing (BNF 2024/2025)</a:t>
            </a:r>
            <a:endParaRPr lang="en-US" sz="1275" dirty="0"/>
          </a:p>
        </p:txBody>
      </p:sp>
      <p:sp>
        <p:nvSpPr>
          <p:cNvPr id="21" name="SK-22-text-20"/>
          <p:cNvSpPr/>
          <p:nvPr/>
        </p:nvSpPr>
        <p:spPr>
          <a:xfrm>
            <a:off x="292596" y="3305473"/>
            <a:ext cx="4364682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Initial dose: 0.8–4 mg sublingually on day 1 — only after withdrawal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signs appear (COWS ≥ 8).</a:t>
            </a:r>
            <a:endParaRPr lang="en-US" sz="1050" dirty="0"/>
          </a:p>
        </p:txBody>
      </p:sp>
      <p:sp>
        <p:nvSpPr>
          <p:cNvPr id="22" name="SK-22-text-21"/>
          <p:cNvSpPr/>
          <p:nvPr/>
        </p:nvSpPr>
        <p:spPr>
          <a:xfrm>
            <a:off x="304800" y="3627834"/>
            <a:ext cx="407670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Titrate over days 1–7.</a:t>
            </a:r>
            <a:endParaRPr lang="en-US" sz="1125" dirty="0"/>
          </a:p>
        </p:txBody>
      </p:sp>
      <p:sp>
        <p:nvSpPr>
          <p:cNvPr id="23" name="SK-22-text-22"/>
          <p:cNvSpPr/>
          <p:nvPr/>
        </p:nvSpPr>
        <p:spPr>
          <a:xfrm>
            <a:off x="304800" y="3785592"/>
            <a:ext cx="796290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Usual maintenance: 8–24 mg/day sublingually.</a:t>
            </a:r>
            <a:endParaRPr lang="en-US" sz="1125" dirty="0"/>
          </a:p>
        </p:txBody>
      </p:sp>
      <p:sp>
        <p:nvSpPr>
          <p:cNvPr id="24" name="SK-22-text-23"/>
          <p:cNvSpPr/>
          <p:nvPr/>
        </p:nvSpPr>
        <p:spPr>
          <a:xfrm>
            <a:off x="304800" y="3950196"/>
            <a:ext cx="1047750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Supervised consumption required for at least first 3 months.</a:t>
            </a:r>
            <a:endParaRPr lang="en-US" sz="1125" dirty="0"/>
          </a:p>
        </p:txBody>
      </p:sp>
      <p:sp>
        <p:nvSpPr>
          <p:cNvPr id="25" name="SK-22-text-24"/>
          <p:cNvSpPr/>
          <p:nvPr/>
        </p:nvSpPr>
        <p:spPr>
          <a:xfrm>
            <a:off x="292596" y="4176415"/>
            <a:ext cx="2606993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E877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to start</a:t>
            </a:r>
            <a:endParaRPr lang="en-US" sz="1275" dirty="0"/>
          </a:p>
        </p:txBody>
      </p:sp>
      <p:sp>
        <p:nvSpPr>
          <p:cNvPr id="26" name="SK-22-text-25"/>
          <p:cNvSpPr/>
          <p:nvPr/>
        </p:nvSpPr>
        <p:spPr>
          <a:xfrm>
            <a:off x="292595" y="4354711"/>
            <a:ext cx="4925467" cy="65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Wait at least 12–24 hours after last heroin use, or 24–48 hours after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last methadone dose. Do not give until the patient is in moderate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withdrawal — starting too early causes precipitated withdrawal,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which is severe and distressing.</a:t>
            </a:r>
            <a:endParaRPr lang="en-US" sz="1050" dirty="0"/>
          </a:p>
        </p:txBody>
      </p:sp>
      <p:sp>
        <p:nvSpPr>
          <p:cNvPr id="27" name="SK-22-text-26"/>
          <p:cNvSpPr/>
          <p:nvPr/>
        </p:nvSpPr>
        <p:spPr>
          <a:xfrm>
            <a:off x="743694" y="5054203"/>
            <a:ext cx="151638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 focus</a:t>
            </a:r>
            <a:endParaRPr lang="en-US" sz="1050" dirty="0"/>
          </a:p>
        </p:txBody>
      </p:sp>
      <p:sp>
        <p:nvSpPr>
          <p:cNvPr id="28" name="SK-22-text-27"/>
          <p:cNvSpPr/>
          <p:nvPr/>
        </p:nvSpPr>
        <p:spPr>
          <a:xfrm>
            <a:off x="743694" y="5211961"/>
            <a:ext cx="4547592" cy="548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08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Buprenorphine must NOT be given until COWS ≥ 8 or moderate withdrawal is</a:t>
            </a:r>
            <a:endParaRPr lang="en-US" sz="900" dirty="0"/>
          </a:p>
          <a:p>
            <a:pPr marL="0" indent="0" algn="l">
              <a:lnSpc>
                <a:spcPts val="108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present. Starting too early precipitates severe withdrawal. Initial dose: 0.8–4 mg</a:t>
            </a:r>
            <a:endParaRPr lang="en-US" sz="900" dirty="0"/>
          </a:p>
          <a:p>
            <a:pPr marL="0" indent="0" algn="l">
              <a:lnSpc>
                <a:spcPts val="108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SL. Maintenance: 8–24 mg/day. Buvidal (long-acting injection) is weekly or</a:t>
            </a:r>
            <a:endParaRPr lang="en-US" sz="900" dirty="0"/>
          </a:p>
          <a:p>
            <a:pPr marL="0" indent="0" algn="l">
              <a:lnSpc>
                <a:spcPts val="108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monthly IM — confirmed first-line option in December 2024 Orange Book update.</a:t>
            </a:r>
            <a:endParaRPr lang="en-US" sz="900" dirty="0"/>
          </a:p>
        </p:txBody>
      </p:sp>
      <p:sp>
        <p:nvSpPr>
          <p:cNvPr id="29" name="SK-22-text-28"/>
          <p:cNvSpPr/>
          <p:nvPr/>
        </p:nvSpPr>
        <p:spPr>
          <a:xfrm>
            <a:off x="743694" y="5856684"/>
            <a:ext cx="151638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SCA focus</a:t>
            </a:r>
            <a:endParaRPr lang="en-US" sz="1050" dirty="0"/>
          </a:p>
        </p:txBody>
      </p:sp>
      <p:sp>
        <p:nvSpPr>
          <p:cNvPr id="30" name="SK-22-text-29"/>
          <p:cNvSpPr/>
          <p:nvPr/>
        </p:nvSpPr>
        <p:spPr>
          <a:xfrm>
            <a:off x="743694" y="6014442"/>
            <a:ext cx="4474369" cy="5280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08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patient asks: "Will buprenorphine make me high?" You can explain: "It works</a:t>
            </a:r>
            <a:endParaRPr lang="en-US" sz="900" dirty="0"/>
          </a:p>
          <a:p>
            <a:pPr marL="0" indent="0" algn="l">
              <a:lnSpc>
                <a:spcPts val="108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differently to heroin — it partially activates the same receptors, which means it</a:t>
            </a:r>
            <a:endParaRPr lang="en-US" sz="900" dirty="0"/>
          </a:p>
          <a:p>
            <a:pPr marL="0" indent="0" algn="l">
              <a:lnSpc>
                <a:spcPts val="108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reduces cravings and withdrawal without giving the same high. And because of</a:t>
            </a:r>
            <a:endParaRPr lang="en-US" sz="900" dirty="0"/>
          </a:p>
          <a:p>
            <a:pPr marL="0" indent="0" algn="l">
              <a:lnSpc>
                <a:spcPts val="108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how it works, it's much safer if you accidentally take too much."</a:t>
            </a:r>
            <a:endParaRPr lang="en-US" sz="900" dirty="0"/>
          </a:p>
        </p:txBody>
      </p:sp>
      <p:sp>
        <p:nvSpPr>
          <p:cNvPr id="31" name="SK-22-text-30"/>
          <p:cNvSpPr/>
          <p:nvPr/>
        </p:nvSpPr>
        <p:spPr>
          <a:xfrm>
            <a:off x="6912769" y="809179"/>
            <a:ext cx="5279231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ceiling effect — why buprenorphine is safer</a:t>
            </a:r>
            <a:endParaRPr lang="en-US" sz="1500" dirty="0"/>
          </a:p>
        </p:txBody>
      </p:sp>
      <p:sp>
        <p:nvSpPr>
          <p:cNvPr id="32" name="SK-22-text-31"/>
          <p:cNvSpPr/>
          <p:nvPr/>
        </p:nvSpPr>
        <p:spPr>
          <a:xfrm>
            <a:off x="5254675" y="6638479"/>
            <a:ext cx="367665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125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188" y="760065"/>
            <a:ext cx="1609279" cy="57150"/>
          </a:xfrm>
          <a:prstGeom prst="rect">
            <a:avLst/>
          </a:prstGeom>
        </p:spPr>
      </p:pic>
      <p:pic>
        <p:nvPicPr>
          <p:cNvPr id="4" name="SK-2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4180" y="130225"/>
            <a:ext cx="4657279" cy="1213842"/>
          </a:xfrm>
          <a:prstGeom prst="rect">
            <a:avLst/>
          </a:prstGeom>
        </p:spPr>
      </p:pic>
      <p:pic>
        <p:nvPicPr>
          <p:cNvPr id="5" name="SK-2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4180" y="198834"/>
            <a:ext cx="85279" cy="1090315"/>
          </a:xfrm>
          <a:prstGeom prst="rect">
            <a:avLst/>
          </a:prstGeom>
        </p:spPr>
      </p:pic>
      <p:pic>
        <p:nvPicPr>
          <p:cNvPr id="6" name="SK-2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596" y="1481286"/>
            <a:ext cx="5644753" cy="4162723"/>
          </a:xfrm>
          <a:prstGeom prst="rect">
            <a:avLst/>
          </a:prstGeom>
        </p:spPr>
      </p:pic>
      <p:pic>
        <p:nvPicPr>
          <p:cNvPr id="7" name="SK-2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14165" y="2036713"/>
            <a:ext cx="3681859" cy="267444"/>
          </a:xfrm>
          <a:prstGeom prst="rect">
            <a:avLst/>
          </a:prstGeom>
        </p:spPr>
      </p:pic>
      <p:pic>
        <p:nvPicPr>
          <p:cNvPr id="8" name="SK-2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580" y="2710904"/>
            <a:ext cx="5120580" cy="9525"/>
          </a:xfrm>
          <a:prstGeom prst="rect">
            <a:avLst/>
          </a:prstGeom>
        </p:spPr>
      </p:pic>
      <p:pic>
        <p:nvPicPr>
          <p:cNvPr id="9" name="SK-2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580" y="3163491"/>
            <a:ext cx="5120580" cy="9525"/>
          </a:xfrm>
          <a:prstGeom prst="rect">
            <a:avLst/>
          </a:prstGeom>
        </p:spPr>
      </p:pic>
      <p:pic>
        <p:nvPicPr>
          <p:cNvPr id="10" name="SK-2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8580" y="3623072"/>
            <a:ext cx="5120580" cy="9525"/>
          </a:xfrm>
          <a:prstGeom prst="rect">
            <a:avLst/>
          </a:prstGeom>
        </p:spPr>
      </p:pic>
      <p:pic>
        <p:nvPicPr>
          <p:cNvPr id="11" name="SK-23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580" y="4075658"/>
            <a:ext cx="5120580" cy="9525"/>
          </a:xfrm>
          <a:prstGeom prst="rect">
            <a:avLst/>
          </a:prstGeom>
        </p:spPr>
      </p:pic>
      <p:pic>
        <p:nvPicPr>
          <p:cNvPr id="12" name="SK-23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580" y="4535091"/>
            <a:ext cx="5120580" cy="9525"/>
          </a:xfrm>
          <a:prstGeom prst="rect">
            <a:avLst/>
          </a:prstGeom>
        </p:spPr>
      </p:pic>
      <p:pic>
        <p:nvPicPr>
          <p:cNvPr id="13" name="SK-23-img-12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580" y="4987826"/>
            <a:ext cx="5120580" cy="9525"/>
          </a:xfrm>
          <a:prstGeom prst="rect">
            <a:avLst/>
          </a:prstGeom>
        </p:spPr>
      </p:pic>
      <p:pic>
        <p:nvPicPr>
          <p:cNvPr id="14" name="SK-23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6377" y="5197673"/>
            <a:ext cx="5144988" cy="385316"/>
          </a:xfrm>
          <a:prstGeom prst="rect">
            <a:avLst/>
          </a:prstGeom>
        </p:spPr>
      </p:pic>
      <p:pic>
        <p:nvPicPr>
          <p:cNvPr id="15" name="SK-23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42298" y="1481286"/>
            <a:ext cx="5644753" cy="4217640"/>
          </a:xfrm>
          <a:prstGeom prst="rect">
            <a:avLst/>
          </a:prstGeom>
        </p:spPr>
      </p:pic>
      <p:pic>
        <p:nvPicPr>
          <p:cNvPr id="16" name="SK-23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32377" y="2036713"/>
            <a:ext cx="4840188" cy="267444"/>
          </a:xfrm>
          <a:prstGeom prst="rect">
            <a:avLst/>
          </a:prstGeom>
        </p:spPr>
      </p:pic>
      <p:pic>
        <p:nvPicPr>
          <p:cNvPr id="17" name="SK-23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86079" y="2710904"/>
            <a:ext cx="5132784" cy="9525"/>
          </a:xfrm>
          <a:prstGeom prst="rect">
            <a:avLst/>
          </a:prstGeom>
        </p:spPr>
      </p:pic>
      <p:pic>
        <p:nvPicPr>
          <p:cNvPr id="18" name="SK-23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86079" y="3163491"/>
            <a:ext cx="5132784" cy="9525"/>
          </a:xfrm>
          <a:prstGeom prst="rect">
            <a:avLst/>
          </a:prstGeom>
        </p:spPr>
      </p:pic>
      <p:pic>
        <p:nvPicPr>
          <p:cNvPr id="19" name="SK-23-img-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86079" y="3623072"/>
            <a:ext cx="5132784" cy="9525"/>
          </a:xfrm>
          <a:prstGeom prst="rect">
            <a:avLst/>
          </a:prstGeom>
        </p:spPr>
      </p:pic>
      <p:pic>
        <p:nvPicPr>
          <p:cNvPr id="20" name="SK-23-img-19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86079" y="4075658"/>
            <a:ext cx="5132784" cy="9525"/>
          </a:xfrm>
          <a:prstGeom prst="rect">
            <a:avLst/>
          </a:prstGeom>
        </p:spPr>
      </p:pic>
      <p:pic>
        <p:nvPicPr>
          <p:cNvPr id="21" name="SK-23-img-20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86079" y="4535091"/>
            <a:ext cx="5132784" cy="9525"/>
          </a:xfrm>
          <a:prstGeom prst="rect">
            <a:avLst/>
          </a:prstGeom>
        </p:spPr>
      </p:pic>
      <p:pic>
        <p:nvPicPr>
          <p:cNvPr id="22" name="SK-23-img-21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86079" y="4987826"/>
            <a:ext cx="5132784" cy="9525"/>
          </a:xfrm>
          <a:prstGeom prst="rect">
            <a:avLst/>
          </a:prstGeom>
        </p:spPr>
      </p:pic>
      <p:pic>
        <p:nvPicPr>
          <p:cNvPr id="23" name="SK-23-img-22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73875" y="5094684"/>
            <a:ext cx="5157192" cy="543074"/>
          </a:xfrm>
          <a:prstGeom prst="rect">
            <a:avLst/>
          </a:prstGeom>
        </p:spPr>
      </p:pic>
      <p:pic>
        <p:nvPicPr>
          <p:cNvPr id="24" name="SK-23-img-23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620494" y="3024336"/>
            <a:ext cx="950863" cy="534888"/>
          </a:xfrm>
          <a:prstGeom prst="rect">
            <a:avLst/>
          </a:prstGeom>
        </p:spPr>
      </p:pic>
      <p:pic>
        <p:nvPicPr>
          <p:cNvPr id="25" name="SK-23-img-24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304479" y="5842992"/>
            <a:ext cx="9521875" cy="575965"/>
          </a:xfrm>
          <a:prstGeom prst="rect">
            <a:avLst/>
          </a:prstGeom>
        </p:spPr>
      </p:pic>
      <p:pic>
        <p:nvPicPr>
          <p:cNvPr id="26" name="SK-23-img-25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304479" y="5870377"/>
            <a:ext cx="73075" cy="528042"/>
          </a:xfrm>
          <a:prstGeom prst="rect">
            <a:avLst/>
          </a:prstGeom>
        </p:spPr>
      </p:pic>
      <p:pic>
        <p:nvPicPr>
          <p:cNvPr id="27" name="SK-23-img-26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0" y="6569869"/>
            <a:ext cx="12192000" cy="287982"/>
          </a:xfrm>
          <a:prstGeom prst="rect">
            <a:avLst/>
          </a:prstGeom>
        </p:spPr>
      </p:pic>
      <p:pic>
        <p:nvPicPr>
          <p:cNvPr id="28" name="SK-23-img-27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524000" y="5980063"/>
            <a:ext cx="243780" cy="226219"/>
          </a:xfrm>
          <a:prstGeom prst="rect">
            <a:avLst/>
          </a:prstGeom>
        </p:spPr>
      </p:pic>
      <p:pic>
        <p:nvPicPr>
          <p:cNvPr id="29" name="SK-23-img-28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595765" y="5170884"/>
            <a:ext cx="255984" cy="246757"/>
          </a:xfrm>
          <a:prstGeom prst="rect">
            <a:avLst/>
          </a:prstGeom>
        </p:spPr>
      </p:pic>
      <p:pic>
        <p:nvPicPr>
          <p:cNvPr id="30" name="SK-23-img-29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485757" y="301675"/>
            <a:ext cx="255984" cy="246757"/>
          </a:xfrm>
          <a:prstGeom prst="rect">
            <a:avLst/>
          </a:prstGeom>
        </p:spPr>
      </p:pic>
      <p:pic>
        <p:nvPicPr>
          <p:cNvPr id="31" name="SK-23-img-30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70471" y="5273725"/>
            <a:ext cx="255984" cy="233065"/>
          </a:xfrm>
          <a:prstGeom prst="rect">
            <a:avLst/>
          </a:prstGeom>
        </p:spPr>
      </p:pic>
      <p:sp>
        <p:nvSpPr>
          <p:cNvPr id="32" name="SK-23-text-31"/>
          <p:cNvSpPr/>
          <p:nvPr/>
        </p:nvSpPr>
        <p:spPr>
          <a:xfrm>
            <a:off x="280392" y="185142"/>
            <a:ext cx="11911608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2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Methadone vs buprenorphine</a:t>
            </a:r>
            <a:endParaRPr lang="en-US" sz="3225" dirty="0"/>
          </a:p>
        </p:txBody>
      </p:sp>
      <p:sp>
        <p:nvSpPr>
          <p:cNvPr id="33" name="SK-23-text-32"/>
          <p:cNvSpPr/>
          <p:nvPr/>
        </p:nvSpPr>
        <p:spPr>
          <a:xfrm>
            <a:off x="268188" y="1028700"/>
            <a:ext cx="11923812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Comparison of receptor action, safety, and side effects</a:t>
            </a:r>
            <a:endParaRPr lang="en-US" sz="1650" dirty="0"/>
          </a:p>
        </p:txBody>
      </p:sp>
      <p:sp>
        <p:nvSpPr>
          <p:cNvPr id="34" name="SK-23-text-33"/>
          <p:cNvSpPr/>
          <p:nvPr/>
        </p:nvSpPr>
        <p:spPr>
          <a:xfrm>
            <a:off x="2121396" y="1618357"/>
            <a:ext cx="3121343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7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Methadone</a:t>
            </a:r>
            <a:endParaRPr lang="en-US" sz="2175" dirty="0"/>
          </a:p>
        </p:txBody>
      </p:sp>
      <p:sp>
        <p:nvSpPr>
          <p:cNvPr id="35" name="SK-23-text-34"/>
          <p:cNvSpPr/>
          <p:nvPr/>
        </p:nvSpPr>
        <p:spPr>
          <a:xfrm>
            <a:off x="1365498" y="2077938"/>
            <a:ext cx="879348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C07C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Full mu-receptor agonist · Class A · Schedule 2</a:t>
            </a:r>
            <a:endParaRPr lang="en-US" sz="1200" dirty="0"/>
          </a:p>
        </p:txBody>
      </p:sp>
      <p:sp>
        <p:nvSpPr>
          <p:cNvPr id="36" name="SK-23-text-35"/>
          <p:cNvSpPr/>
          <p:nvPr/>
        </p:nvSpPr>
        <p:spPr>
          <a:xfrm>
            <a:off x="572988" y="2455069"/>
            <a:ext cx="281940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Overdose safety</a:t>
            </a:r>
            <a:endParaRPr lang="en-US" sz="1200" dirty="0"/>
          </a:p>
        </p:txBody>
      </p:sp>
      <p:sp>
        <p:nvSpPr>
          <p:cNvPr id="37" name="SK-23-text-36"/>
          <p:cNvSpPr/>
          <p:nvPr/>
        </p:nvSpPr>
        <p:spPr>
          <a:xfrm>
            <a:off x="2608957" y="2468761"/>
            <a:ext cx="6493192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Lower — narrow therapeutic window</a:t>
            </a:r>
            <a:endParaRPr lang="en-US" sz="1275" dirty="0"/>
          </a:p>
        </p:txBody>
      </p:sp>
      <p:sp>
        <p:nvSpPr>
          <p:cNvPr id="38" name="SK-23-text-37"/>
          <p:cNvSpPr/>
          <p:nvPr/>
        </p:nvSpPr>
        <p:spPr>
          <a:xfrm>
            <a:off x="572988" y="2770584"/>
            <a:ext cx="153924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Sedation</a:t>
            </a:r>
            <a:endParaRPr lang="en-US" sz="1200" dirty="0"/>
          </a:p>
        </p:txBody>
      </p:sp>
      <p:sp>
        <p:nvSpPr>
          <p:cNvPr id="39" name="SK-23-text-38"/>
          <p:cNvSpPr/>
          <p:nvPr/>
        </p:nvSpPr>
        <p:spPr>
          <a:xfrm>
            <a:off x="2608957" y="2770584"/>
            <a:ext cx="260699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More sedating</a:t>
            </a:r>
            <a:endParaRPr lang="en-US" sz="1275" dirty="0"/>
          </a:p>
        </p:txBody>
      </p:sp>
      <p:sp>
        <p:nvSpPr>
          <p:cNvPr id="40" name="SK-23-text-39"/>
          <p:cNvSpPr/>
          <p:nvPr/>
        </p:nvSpPr>
        <p:spPr>
          <a:xfrm>
            <a:off x="572988" y="3079105"/>
            <a:ext cx="318516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Drug interactions</a:t>
            </a:r>
            <a:endParaRPr lang="en-US" sz="1200" dirty="0"/>
          </a:p>
        </p:txBody>
      </p:sp>
      <p:sp>
        <p:nvSpPr>
          <p:cNvPr id="41" name="SK-23-text-40"/>
          <p:cNvSpPr/>
          <p:nvPr/>
        </p:nvSpPr>
        <p:spPr>
          <a:xfrm>
            <a:off x="2608957" y="3072259"/>
            <a:ext cx="442055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More (CYP3A4 pathway)</a:t>
            </a:r>
            <a:endParaRPr lang="en-US" sz="1275" dirty="0"/>
          </a:p>
        </p:txBody>
      </p:sp>
      <p:sp>
        <p:nvSpPr>
          <p:cNvPr id="42" name="SK-23-text-41"/>
          <p:cNvSpPr/>
          <p:nvPr/>
        </p:nvSpPr>
        <p:spPr>
          <a:xfrm>
            <a:off x="572988" y="3380929"/>
            <a:ext cx="300228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QTc prolongation</a:t>
            </a:r>
            <a:endParaRPr lang="en-US" sz="1200" dirty="0"/>
          </a:p>
        </p:txBody>
      </p:sp>
      <p:sp>
        <p:nvSpPr>
          <p:cNvPr id="43" name="SK-23-text-42"/>
          <p:cNvSpPr/>
          <p:nvPr/>
        </p:nvSpPr>
        <p:spPr>
          <a:xfrm>
            <a:off x="2608957" y="3367236"/>
            <a:ext cx="629888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Yes — ECG required at initiation</a:t>
            </a:r>
            <a:endParaRPr lang="en-US" sz="1275" dirty="0"/>
          </a:p>
        </p:txBody>
      </p:sp>
      <p:sp>
        <p:nvSpPr>
          <p:cNvPr id="44" name="SK-23-text-43"/>
          <p:cNvSpPr/>
          <p:nvPr/>
        </p:nvSpPr>
        <p:spPr>
          <a:xfrm>
            <a:off x="572988" y="3675757"/>
            <a:ext cx="391668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Withdrawal difficulty</a:t>
            </a:r>
            <a:endParaRPr lang="en-US" sz="1200" dirty="0"/>
          </a:p>
        </p:txBody>
      </p:sp>
      <p:sp>
        <p:nvSpPr>
          <p:cNvPr id="45" name="SK-23-text-44"/>
          <p:cNvSpPr/>
          <p:nvPr/>
        </p:nvSpPr>
        <p:spPr>
          <a:xfrm>
            <a:off x="2608957" y="3675757"/>
            <a:ext cx="280130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More difficult</a:t>
            </a:r>
            <a:endParaRPr lang="en-US" sz="1275" dirty="0"/>
          </a:p>
        </p:txBody>
      </p:sp>
      <p:sp>
        <p:nvSpPr>
          <p:cNvPr id="46" name="SK-23-text-45"/>
          <p:cNvSpPr/>
          <p:nvPr/>
        </p:nvSpPr>
        <p:spPr>
          <a:xfrm>
            <a:off x="572988" y="3977580"/>
            <a:ext cx="263652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IV misuse risk</a:t>
            </a:r>
            <a:endParaRPr lang="en-US" sz="1200" dirty="0"/>
          </a:p>
        </p:txBody>
      </p:sp>
      <p:sp>
        <p:nvSpPr>
          <p:cNvPr id="47" name="SK-23-text-46"/>
          <p:cNvSpPr/>
          <p:nvPr/>
        </p:nvSpPr>
        <p:spPr>
          <a:xfrm>
            <a:off x="2608957" y="3970734"/>
            <a:ext cx="6493192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Higher (oral liquid — divertible)</a:t>
            </a:r>
            <a:endParaRPr lang="en-US" sz="1275" dirty="0"/>
          </a:p>
        </p:txBody>
      </p:sp>
      <p:sp>
        <p:nvSpPr>
          <p:cNvPr id="48" name="SK-23-text-47"/>
          <p:cNvSpPr/>
          <p:nvPr/>
        </p:nvSpPr>
        <p:spPr>
          <a:xfrm>
            <a:off x="572988" y="4286250"/>
            <a:ext cx="391668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Long-acting injection</a:t>
            </a:r>
            <a:endParaRPr lang="en-US" sz="1200" dirty="0"/>
          </a:p>
        </p:txBody>
      </p:sp>
      <p:sp>
        <p:nvSpPr>
          <p:cNvPr id="49" name="SK-23-text-48"/>
          <p:cNvSpPr/>
          <p:nvPr/>
        </p:nvSpPr>
        <p:spPr>
          <a:xfrm>
            <a:off x="2608957" y="4279255"/>
            <a:ext cx="260699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available</a:t>
            </a:r>
            <a:endParaRPr lang="en-US" sz="1275" dirty="0"/>
          </a:p>
        </p:txBody>
      </p:sp>
      <p:sp>
        <p:nvSpPr>
          <p:cNvPr id="50" name="SK-23-text-49"/>
          <p:cNvSpPr/>
          <p:nvPr/>
        </p:nvSpPr>
        <p:spPr>
          <a:xfrm>
            <a:off x="572988" y="4587925"/>
            <a:ext cx="190500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Ideal when</a:t>
            </a:r>
            <a:endParaRPr lang="en-US" sz="1200" dirty="0"/>
          </a:p>
        </p:txBody>
      </p:sp>
      <p:sp>
        <p:nvSpPr>
          <p:cNvPr id="51" name="SK-23-text-50"/>
          <p:cNvSpPr/>
          <p:nvPr/>
        </p:nvSpPr>
        <p:spPr>
          <a:xfrm>
            <a:off x="2608957" y="4567386"/>
            <a:ext cx="2621161" cy="5417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 prefers once-daily liquid;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high illicit heroin use; needs strong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cravings suppression</a:t>
            </a:r>
            <a:endParaRPr lang="en-US" sz="1200" dirty="0"/>
          </a:p>
        </p:txBody>
      </p:sp>
      <p:sp>
        <p:nvSpPr>
          <p:cNvPr id="52" name="SK-23-text-51"/>
          <p:cNvSpPr/>
          <p:nvPr/>
        </p:nvSpPr>
        <p:spPr>
          <a:xfrm>
            <a:off x="987475" y="5301109"/>
            <a:ext cx="1120452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C07C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Never exceed 30–40 mg on day 1 without supervised titration</a:t>
            </a:r>
            <a:endParaRPr lang="en-US" sz="1275" dirty="0"/>
          </a:p>
        </p:txBody>
      </p:sp>
      <p:sp>
        <p:nvSpPr>
          <p:cNvPr id="53" name="SK-23-text-52"/>
          <p:cNvSpPr/>
          <p:nvPr/>
        </p:nvSpPr>
        <p:spPr>
          <a:xfrm>
            <a:off x="7766298" y="322213"/>
            <a:ext cx="4425702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438A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Both are first-line options</a:t>
            </a:r>
            <a:endParaRPr lang="en-US" sz="1725" dirty="0"/>
          </a:p>
        </p:txBody>
      </p:sp>
      <p:sp>
        <p:nvSpPr>
          <p:cNvPr id="54" name="SK-23-text-53"/>
          <p:cNvSpPr/>
          <p:nvPr/>
        </p:nvSpPr>
        <p:spPr>
          <a:xfrm>
            <a:off x="7461498" y="596503"/>
            <a:ext cx="3962400" cy="5759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 NICE TA114 and the December 2024 Orange Book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update — choice is based on patient preference,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history, and risk profile.</a:t>
            </a:r>
            <a:endParaRPr lang="en-US" sz="1275" dirty="0"/>
          </a:p>
        </p:txBody>
      </p:sp>
      <p:sp>
        <p:nvSpPr>
          <p:cNvPr id="55" name="SK-23-text-54"/>
          <p:cNvSpPr/>
          <p:nvPr/>
        </p:nvSpPr>
        <p:spPr>
          <a:xfrm>
            <a:off x="7900392" y="1618357"/>
            <a:ext cx="4291608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7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Buprenorphine</a:t>
            </a:r>
            <a:endParaRPr lang="en-US" sz="2175" dirty="0"/>
          </a:p>
        </p:txBody>
      </p:sp>
      <p:sp>
        <p:nvSpPr>
          <p:cNvPr id="56" name="SK-23-text-55"/>
          <p:cNvSpPr/>
          <p:nvPr/>
        </p:nvSpPr>
        <p:spPr>
          <a:xfrm>
            <a:off x="6803082" y="2077938"/>
            <a:ext cx="5388918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38A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Partial mu-agonist · Class C · Schedule 3 (Subutex/Suboxone/Buvidal)</a:t>
            </a:r>
            <a:endParaRPr lang="en-US" sz="1200" dirty="0"/>
          </a:p>
        </p:txBody>
      </p:sp>
      <p:sp>
        <p:nvSpPr>
          <p:cNvPr id="57" name="SK-23-text-56"/>
          <p:cNvSpPr/>
          <p:nvPr/>
        </p:nvSpPr>
        <p:spPr>
          <a:xfrm>
            <a:off x="6486079" y="2468761"/>
            <a:ext cx="281940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Overdose safety</a:t>
            </a:r>
            <a:endParaRPr lang="en-US" sz="1200" dirty="0"/>
          </a:p>
        </p:txBody>
      </p:sp>
      <p:sp>
        <p:nvSpPr>
          <p:cNvPr id="58" name="SK-23-text-57"/>
          <p:cNvSpPr/>
          <p:nvPr/>
        </p:nvSpPr>
        <p:spPr>
          <a:xfrm>
            <a:off x="8314879" y="2468761"/>
            <a:ext cx="3877121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Higher — ceiling effect limits respiratory depression</a:t>
            </a:r>
            <a:endParaRPr lang="en-US" sz="1275" dirty="0"/>
          </a:p>
        </p:txBody>
      </p:sp>
      <p:sp>
        <p:nvSpPr>
          <p:cNvPr id="59" name="SK-23-text-58"/>
          <p:cNvSpPr/>
          <p:nvPr/>
        </p:nvSpPr>
        <p:spPr>
          <a:xfrm>
            <a:off x="6486079" y="2784277"/>
            <a:ext cx="153924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Sedation</a:t>
            </a:r>
            <a:endParaRPr lang="en-US" sz="1200" dirty="0"/>
          </a:p>
        </p:txBody>
      </p:sp>
      <p:sp>
        <p:nvSpPr>
          <p:cNvPr id="60" name="SK-23-text-59"/>
          <p:cNvSpPr/>
          <p:nvPr/>
        </p:nvSpPr>
        <p:spPr>
          <a:xfrm>
            <a:off x="8314879" y="2784277"/>
            <a:ext cx="260699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Less sedating</a:t>
            </a:r>
            <a:endParaRPr lang="en-US" sz="1275" dirty="0"/>
          </a:p>
        </p:txBody>
      </p:sp>
      <p:sp>
        <p:nvSpPr>
          <p:cNvPr id="61" name="SK-23-text-60"/>
          <p:cNvSpPr/>
          <p:nvPr/>
        </p:nvSpPr>
        <p:spPr>
          <a:xfrm>
            <a:off x="6486079" y="3086100"/>
            <a:ext cx="318516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Drug interactions</a:t>
            </a:r>
            <a:endParaRPr lang="en-US" sz="1200" dirty="0"/>
          </a:p>
        </p:txBody>
      </p:sp>
      <p:sp>
        <p:nvSpPr>
          <p:cNvPr id="62" name="SK-23-text-61"/>
          <p:cNvSpPr/>
          <p:nvPr/>
        </p:nvSpPr>
        <p:spPr>
          <a:xfrm>
            <a:off x="8314879" y="3092946"/>
            <a:ext cx="1052513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CCCC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Fewer</a:t>
            </a:r>
            <a:endParaRPr lang="en-US" sz="1275" dirty="0"/>
          </a:p>
        </p:txBody>
      </p:sp>
      <p:sp>
        <p:nvSpPr>
          <p:cNvPr id="63" name="SK-23-text-62"/>
          <p:cNvSpPr/>
          <p:nvPr/>
        </p:nvSpPr>
        <p:spPr>
          <a:xfrm>
            <a:off x="6486079" y="3394621"/>
            <a:ext cx="300228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QTc prolongation</a:t>
            </a:r>
            <a:endParaRPr lang="en-US" sz="1200" dirty="0"/>
          </a:p>
        </p:txBody>
      </p:sp>
      <p:sp>
        <p:nvSpPr>
          <p:cNvPr id="64" name="SK-23-text-63"/>
          <p:cNvSpPr/>
          <p:nvPr/>
        </p:nvSpPr>
        <p:spPr>
          <a:xfrm>
            <a:off x="8314879" y="3394621"/>
            <a:ext cx="469583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</a:t>
            </a:r>
            <a:endParaRPr lang="en-US" sz="1275" dirty="0"/>
          </a:p>
        </p:txBody>
      </p:sp>
      <p:sp>
        <p:nvSpPr>
          <p:cNvPr id="65" name="SK-23-text-64"/>
          <p:cNvSpPr/>
          <p:nvPr/>
        </p:nvSpPr>
        <p:spPr>
          <a:xfrm>
            <a:off x="6486079" y="3689598"/>
            <a:ext cx="391668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Withdrawal difficulty</a:t>
            </a:r>
            <a:endParaRPr lang="en-US" sz="1200" dirty="0"/>
          </a:p>
        </p:txBody>
      </p:sp>
      <p:sp>
        <p:nvSpPr>
          <p:cNvPr id="66" name="SK-23-text-65"/>
          <p:cNvSpPr/>
          <p:nvPr/>
        </p:nvSpPr>
        <p:spPr>
          <a:xfrm>
            <a:off x="8314879" y="3689598"/>
            <a:ext cx="299561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Easier to taper</a:t>
            </a:r>
            <a:endParaRPr lang="en-US" sz="1275" dirty="0"/>
          </a:p>
        </p:txBody>
      </p:sp>
      <p:sp>
        <p:nvSpPr>
          <p:cNvPr id="67" name="SK-23-text-66"/>
          <p:cNvSpPr/>
          <p:nvPr/>
        </p:nvSpPr>
        <p:spPr>
          <a:xfrm>
            <a:off x="6486079" y="3998119"/>
            <a:ext cx="263652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IV misuse risk</a:t>
            </a:r>
            <a:endParaRPr lang="en-US" sz="1200" dirty="0"/>
          </a:p>
        </p:txBody>
      </p:sp>
      <p:sp>
        <p:nvSpPr>
          <p:cNvPr id="68" name="SK-23-text-67"/>
          <p:cNvSpPr/>
          <p:nvPr/>
        </p:nvSpPr>
        <p:spPr>
          <a:xfrm>
            <a:off x="8314879" y="3991273"/>
            <a:ext cx="3877121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Lower (Suboxone film reduces this further)</a:t>
            </a:r>
            <a:endParaRPr lang="en-US" sz="1275" dirty="0"/>
          </a:p>
        </p:txBody>
      </p:sp>
      <p:sp>
        <p:nvSpPr>
          <p:cNvPr id="69" name="SK-23-text-68"/>
          <p:cNvSpPr/>
          <p:nvPr/>
        </p:nvSpPr>
        <p:spPr>
          <a:xfrm>
            <a:off x="6486079" y="4306788"/>
            <a:ext cx="391668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Long-acting injection</a:t>
            </a:r>
            <a:endParaRPr lang="en-US" sz="1200" dirty="0"/>
          </a:p>
        </p:txBody>
      </p:sp>
      <p:sp>
        <p:nvSpPr>
          <p:cNvPr id="70" name="SK-23-text-69"/>
          <p:cNvSpPr/>
          <p:nvPr/>
        </p:nvSpPr>
        <p:spPr>
          <a:xfrm>
            <a:off x="8314879" y="4299942"/>
            <a:ext cx="3877121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Yes — Buvidal (weekly or monthly IM)</a:t>
            </a:r>
            <a:endParaRPr lang="en-US" sz="1275" dirty="0"/>
          </a:p>
        </p:txBody>
      </p:sp>
      <p:sp>
        <p:nvSpPr>
          <p:cNvPr id="71" name="SK-23-text-70"/>
          <p:cNvSpPr/>
          <p:nvPr/>
        </p:nvSpPr>
        <p:spPr>
          <a:xfrm>
            <a:off x="6486079" y="4615309"/>
            <a:ext cx="190500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Ideal when</a:t>
            </a:r>
            <a:endParaRPr lang="en-US" sz="1200" dirty="0"/>
          </a:p>
        </p:txBody>
      </p:sp>
      <p:sp>
        <p:nvSpPr>
          <p:cNvPr id="72" name="SK-23-text-71"/>
          <p:cNvSpPr/>
          <p:nvPr/>
        </p:nvSpPr>
        <p:spPr>
          <a:xfrm>
            <a:off x="8314879" y="4601617"/>
            <a:ext cx="2999184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Overdose risk is high; patient requests it;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safer option needed; Buvidal for adherence</a:t>
            </a:r>
            <a:endParaRPr lang="en-US" sz="1200" dirty="0"/>
          </a:p>
        </p:txBody>
      </p:sp>
      <p:sp>
        <p:nvSpPr>
          <p:cNvPr id="73" name="SK-23-text-72"/>
          <p:cNvSpPr/>
          <p:nvPr/>
        </p:nvSpPr>
        <p:spPr>
          <a:xfrm>
            <a:off x="6912769" y="5170884"/>
            <a:ext cx="3828157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7B2E8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Wait for COWS ≥ 8 before first dose — precipitated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7B2E8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withdawal if given too early</a:t>
            </a:r>
            <a:endParaRPr lang="en-US" sz="1200" dirty="0"/>
          </a:p>
        </p:txBody>
      </p:sp>
      <p:sp>
        <p:nvSpPr>
          <p:cNvPr id="74" name="SK-23-text-73"/>
          <p:cNvSpPr/>
          <p:nvPr/>
        </p:nvSpPr>
        <p:spPr>
          <a:xfrm>
            <a:off x="1792188" y="6007596"/>
            <a:ext cx="2412683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7B2E8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 key fact</a:t>
            </a:r>
            <a:endParaRPr lang="en-US" sz="1275" dirty="0"/>
          </a:p>
        </p:txBody>
      </p:sp>
      <p:sp>
        <p:nvSpPr>
          <p:cNvPr id="75" name="SK-23-text-74"/>
          <p:cNvSpPr/>
          <p:nvPr/>
        </p:nvSpPr>
        <p:spPr>
          <a:xfrm>
            <a:off x="3108871" y="5938986"/>
            <a:ext cx="9083129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Both prescribed on FP10MDA · Supervised consumption required for minimum 3 months ·</a:t>
            </a:r>
            <a:endParaRPr lang="en-US" sz="1200" dirty="0"/>
          </a:p>
        </p:txBody>
      </p:sp>
      <p:sp>
        <p:nvSpPr>
          <p:cNvPr id="76" name="SK-23-text-75"/>
          <p:cNvSpPr/>
          <p:nvPr/>
        </p:nvSpPr>
        <p:spPr>
          <a:xfrm>
            <a:off x="3108871" y="6130975"/>
            <a:ext cx="9083129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Buvidal (long-acting buprenorphine injection) confirmed as standard option — December 2024 Orange Book</a:t>
            </a:r>
            <a:endParaRPr lang="en-US" sz="1200" dirty="0"/>
          </a:p>
        </p:txBody>
      </p:sp>
      <p:sp>
        <p:nvSpPr>
          <p:cNvPr id="77" name="SK-23-text-76"/>
          <p:cNvSpPr/>
          <p:nvPr/>
        </p:nvSpPr>
        <p:spPr>
          <a:xfrm>
            <a:off x="5303490" y="6631632"/>
            <a:ext cx="391668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597253"/>
            <a:ext cx="12192000" cy="260598"/>
          </a:xfrm>
          <a:prstGeom prst="rect">
            <a:avLst/>
          </a:prstGeom>
        </p:spPr>
      </p:pic>
      <p:pic>
        <p:nvPicPr>
          <p:cNvPr id="4" name="SK-2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277" y="1000571"/>
            <a:ext cx="1270397" cy="97334"/>
          </a:xfrm>
          <a:prstGeom prst="rect">
            <a:avLst/>
          </a:prstGeom>
        </p:spPr>
      </p:pic>
      <p:pic>
        <p:nvPicPr>
          <p:cNvPr id="5" name="SK-2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277" y="1244650"/>
            <a:ext cx="190202" cy="207020"/>
          </a:xfrm>
          <a:prstGeom prst="rect">
            <a:avLst/>
          </a:prstGeom>
        </p:spPr>
      </p:pic>
      <p:pic>
        <p:nvPicPr>
          <p:cNvPr id="6" name="SK-2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277" y="2001143"/>
            <a:ext cx="190202" cy="195411"/>
          </a:xfrm>
          <a:prstGeom prst="rect">
            <a:avLst/>
          </a:prstGeom>
        </p:spPr>
      </p:pic>
      <p:pic>
        <p:nvPicPr>
          <p:cNvPr id="7" name="SK-2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66261" y="1000571"/>
            <a:ext cx="4190405" cy="4063305"/>
          </a:xfrm>
          <a:prstGeom prst="rect">
            <a:avLst/>
          </a:prstGeom>
        </p:spPr>
      </p:pic>
      <p:pic>
        <p:nvPicPr>
          <p:cNvPr id="8" name="SK-2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68679" y="5657106"/>
            <a:ext cx="3481983" cy="639068"/>
          </a:xfrm>
          <a:prstGeom prst="rect">
            <a:avLst/>
          </a:prstGeom>
        </p:spPr>
      </p:pic>
      <p:pic>
        <p:nvPicPr>
          <p:cNvPr id="9" name="SK-2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2951" y="3332262"/>
            <a:ext cx="6653213" cy="858441"/>
          </a:xfrm>
          <a:prstGeom prst="rect">
            <a:avLst/>
          </a:prstGeom>
        </p:spPr>
      </p:pic>
      <p:pic>
        <p:nvPicPr>
          <p:cNvPr id="10" name="SK-24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2951" y="4264968"/>
            <a:ext cx="6653213" cy="686991"/>
          </a:xfrm>
          <a:prstGeom prst="rect">
            <a:avLst/>
          </a:prstGeom>
        </p:spPr>
      </p:pic>
      <p:pic>
        <p:nvPicPr>
          <p:cNvPr id="11" name="SK-24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2951" y="4998690"/>
            <a:ext cx="6653213" cy="673298"/>
          </a:xfrm>
          <a:prstGeom prst="rect">
            <a:avLst/>
          </a:prstGeom>
        </p:spPr>
      </p:pic>
      <p:pic>
        <p:nvPicPr>
          <p:cNvPr id="12" name="SK-24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2951" y="5725716"/>
            <a:ext cx="6653213" cy="769293"/>
          </a:xfrm>
          <a:prstGeom prst="rect">
            <a:avLst/>
          </a:prstGeom>
        </p:spPr>
      </p:pic>
      <p:pic>
        <p:nvPicPr>
          <p:cNvPr id="13" name="SK-24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61498" y="1008013"/>
            <a:ext cx="3559969" cy="4409629"/>
          </a:xfrm>
          <a:prstGeom prst="rect">
            <a:avLst/>
          </a:prstGeom>
        </p:spPr>
      </p:pic>
      <p:pic>
        <p:nvPicPr>
          <p:cNvPr id="14" name="SK-24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90079" y="5815459"/>
            <a:ext cx="463153" cy="308521"/>
          </a:xfrm>
          <a:prstGeom prst="rect">
            <a:avLst/>
          </a:prstGeom>
        </p:spPr>
      </p:pic>
      <p:pic>
        <p:nvPicPr>
          <p:cNvPr id="15" name="SK-24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8894" y="5109121"/>
            <a:ext cx="402282" cy="383977"/>
          </a:xfrm>
          <a:prstGeom prst="rect">
            <a:avLst/>
          </a:prstGeom>
        </p:spPr>
      </p:pic>
      <p:pic>
        <p:nvPicPr>
          <p:cNvPr id="16" name="SK-24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4486" y="4354711"/>
            <a:ext cx="438894" cy="418207"/>
          </a:xfrm>
          <a:prstGeom prst="rect">
            <a:avLst/>
          </a:prstGeom>
        </p:spPr>
      </p:pic>
      <p:pic>
        <p:nvPicPr>
          <p:cNvPr id="17" name="SK-24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1098" y="3511153"/>
            <a:ext cx="390079" cy="329059"/>
          </a:xfrm>
          <a:prstGeom prst="rect">
            <a:avLst/>
          </a:prstGeom>
        </p:spPr>
      </p:pic>
      <p:sp>
        <p:nvSpPr>
          <p:cNvPr id="18" name="SK-24-text-17"/>
          <p:cNvSpPr/>
          <p:nvPr/>
        </p:nvSpPr>
        <p:spPr>
          <a:xfrm>
            <a:off x="341263" y="157609"/>
            <a:ext cx="101536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Substitute prescribing — second-line options</a:t>
            </a:r>
            <a:endParaRPr lang="en-US" sz="1500" dirty="0"/>
          </a:p>
        </p:txBody>
      </p:sp>
      <p:sp>
        <p:nvSpPr>
          <p:cNvPr id="19" name="SK-24-text-18"/>
          <p:cNvSpPr/>
          <p:nvPr/>
        </p:nvSpPr>
        <p:spPr>
          <a:xfrm>
            <a:off x="353467" y="438894"/>
            <a:ext cx="7250430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Dihydrocodeine</a:t>
            </a:r>
            <a:endParaRPr lang="en-US" sz="3300" dirty="0"/>
          </a:p>
        </p:txBody>
      </p:sp>
      <p:sp>
        <p:nvSpPr>
          <p:cNvPr id="20" name="SK-24-text-19"/>
          <p:cNvSpPr/>
          <p:nvPr/>
        </p:nvSpPr>
        <p:spPr>
          <a:xfrm>
            <a:off x="524173" y="1234380"/>
            <a:ext cx="281940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is it for?</a:t>
            </a:r>
            <a:endParaRPr lang="en-US" sz="1200" dirty="0"/>
          </a:p>
        </p:txBody>
      </p:sp>
      <p:sp>
        <p:nvSpPr>
          <p:cNvPr id="21" name="SK-24-text-20"/>
          <p:cNvSpPr/>
          <p:nvPr/>
        </p:nvSpPr>
        <p:spPr>
          <a:xfrm>
            <a:off x="511969" y="1440061"/>
            <a:ext cx="5510659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Low-level opioid dependence — not suitable for high-dependency patients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Short, rapid detox — useful as a bridge while awaiting methadone initiation</a:t>
            </a:r>
            <a:endParaRPr lang="en-US" sz="1350" dirty="0"/>
          </a:p>
        </p:txBody>
      </p:sp>
      <p:sp>
        <p:nvSpPr>
          <p:cNvPr id="22" name="SK-24-text-21"/>
          <p:cNvSpPr/>
          <p:nvPr/>
        </p:nvSpPr>
        <p:spPr>
          <a:xfrm>
            <a:off x="524173" y="1988790"/>
            <a:ext cx="263652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facts</a:t>
            </a:r>
            <a:endParaRPr lang="en-US" sz="1200" dirty="0"/>
          </a:p>
        </p:txBody>
      </p:sp>
      <p:sp>
        <p:nvSpPr>
          <p:cNvPr id="23" name="SK-24-text-22"/>
          <p:cNvSpPr/>
          <p:nvPr/>
        </p:nvSpPr>
        <p:spPr>
          <a:xfrm>
            <a:off x="511969" y="2215009"/>
            <a:ext cx="1068324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Class B controlled drug, Schedule 2 (requires FP10MDA)</a:t>
            </a:r>
            <a:endParaRPr lang="en-US" sz="1200" dirty="0"/>
          </a:p>
        </p:txBody>
      </p:sp>
      <p:sp>
        <p:nvSpPr>
          <p:cNvPr id="24" name="SK-24-text-23"/>
          <p:cNvSpPr/>
          <p:nvPr/>
        </p:nvSpPr>
        <p:spPr>
          <a:xfrm>
            <a:off x="511969" y="2420838"/>
            <a:ext cx="5096173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Less potent than methadone — not first-line (NICE TA114 recommends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methadone or buprenorphine first)</a:t>
            </a:r>
            <a:endParaRPr lang="en-US" sz="1200" dirty="0"/>
          </a:p>
        </p:txBody>
      </p:sp>
      <p:sp>
        <p:nvSpPr>
          <p:cNvPr id="25" name="SK-24-text-24"/>
          <p:cNvSpPr/>
          <p:nvPr/>
        </p:nvSpPr>
        <p:spPr>
          <a:xfrm>
            <a:off x="511969" y="2818507"/>
            <a:ext cx="11680031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Equivalent dose: approximately 1 mg methadone ≈ 2.5–3 × 30 mg DHC tablets</a:t>
            </a:r>
            <a:endParaRPr lang="en-US" sz="1200" dirty="0"/>
          </a:p>
        </p:txBody>
      </p:sp>
      <p:sp>
        <p:nvSpPr>
          <p:cNvPr id="26" name="SK-24-text-25"/>
          <p:cNvSpPr/>
          <p:nvPr/>
        </p:nvSpPr>
        <p:spPr>
          <a:xfrm>
            <a:off x="511969" y="3017490"/>
            <a:ext cx="1050036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Maximum dose: 120 mg three times daily (360 mg/day)</a:t>
            </a:r>
            <a:endParaRPr lang="en-US" sz="1200" dirty="0"/>
          </a:p>
        </p:txBody>
      </p:sp>
      <p:sp>
        <p:nvSpPr>
          <p:cNvPr id="27" name="SK-24-text-26"/>
          <p:cNvSpPr/>
          <p:nvPr/>
        </p:nvSpPr>
        <p:spPr>
          <a:xfrm>
            <a:off x="938659" y="3408313"/>
            <a:ext cx="312420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C07C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 Common mistake</a:t>
            </a:r>
            <a:endParaRPr lang="en-US" sz="1200" dirty="0"/>
          </a:p>
        </p:txBody>
      </p:sp>
      <p:sp>
        <p:nvSpPr>
          <p:cNvPr id="28" name="SK-24-text-27"/>
          <p:cNvSpPr/>
          <p:nvPr/>
        </p:nvSpPr>
        <p:spPr>
          <a:xfrm>
            <a:off x="914400" y="3600450"/>
            <a:ext cx="4864596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13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Old protocols incorrectly used a 1:1 ratio for DHC-to-methadone conversion.</a:t>
            </a:r>
            <a:endParaRPr lang="en-US" sz="1050" dirty="0"/>
          </a:p>
          <a:p>
            <a:pPr marL="0" indent="0" algn="l">
              <a:lnSpc>
                <a:spcPts val="1313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This is wrong and potentially dangerous. Use the correct equivalence:</a:t>
            </a:r>
            <a:endParaRPr lang="en-US" sz="1050" dirty="0"/>
          </a:p>
          <a:p>
            <a:pPr marL="0" indent="0" algn="l">
              <a:lnSpc>
                <a:spcPts val="1313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 mg methadone ≈ 2.5–3 × 30 mg DHC tablets.</a:t>
            </a:r>
            <a:endParaRPr lang="en-US" sz="1050" dirty="0"/>
          </a:p>
        </p:txBody>
      </p:sp>
      <p:sp>
        <p:nvSpPr>
          <p:cNvPr id="29" name="SK-24-text-28"/>
          <p:cNvSpPr/>
          <p:nvPr/>
        </p:nvSpPr>
        <p:spPr>
          <a:xfrm>
            <a:off x="902196" y="4341019"/>
            <a:ext cx="312420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A0403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🚨 Diversion risk</a:t>
            </a:r>
            <a:endParaRPr lang="en-US" sz="1200" dirty="0"/>
          </a:p>
        </p:txBody>
      </p:sp>
      <p:sp>
        <p:nvSpPr>
          <p:cNvPr id="30" name="SK-24-text-29"/>
          <p:cNvSpPr/>
          <p:nvPr/>
        </p:nvSpPr>
        <p:spPr>
          <a:xfrm>
            <a:off x="902196" y="4533007"/>
            <a:ext cx="5742384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13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DHC tablets are easily diverted. Use with caution. Supervised consumption is</a:t>
            </a:r>
            <a:endParaRPr lang="en-US" sz="1050" dirty="0"/>
          </a:p>
          <a:p>
            <a:pPr marL="0" indent="0" algn="l">
              <a:lnSpc>
                <a:spcPts val="1313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strongly recommended. Not appropriate for patients with complex or chaotic polydrug use.</a:t>
            </a:r>
            <a:endParaRPr lang="en-US" sz="1050" dirty="0"/>
          </a:p>
        </p:txBody>
      </p:sp>
      <p:sp>
        <p:nvSpPr>
          <p:cNvPr id="31" name="SK-24-text-30"/>
          <p:cNvSpPr/>
          <p:nvPr/>
        </p:nvSpPr>
        <p:spPr>
          <a:xfrm>
            <a:off x="902196" y="5074890"/>
            <a:ext cx="373380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30603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✓ When it works well</a:t>
            </a:r>
            <a:endParaRPr lang="en-US" sz="1200" dirty="0"/>
          </a:p>
        </p:txBody>
      </p:sp>
      <p:sp>
        <p:nvSpPr>
          <p:cNvPr id="32" name="SK-24-text-31"/>
          <p:cNvSpPr/>
          <p:nvPr/>
        </p:nvSpPr>
        <p:spPr>
          <a:xfrm>
            <a:off x="902196" y="5260032"/>
            <a:ext cx="5888682" cy="335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13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Short detox in genuinely low-level dependence. Bridge prescribing while specialist</a:t>
            </a:r>
            <a:endParaRPr lang="en-US" sz="1050" dirty="0"/>
          </a:p>
          <a:p>
            <a:pPr marL="0" indent="0" algn="l">
              <a:lnSpc>
                <a:spcPts val="1313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referral is arranged. Motivated patient with good social support and no complex comorbidities.</a:t>
            </a:r>
            <a:endParaRPr lang="en-US" sz="1050" dirty="0"/>
          </a:p>
        </p:txBody>
      </p:sp>
      <p:sp>
        <p:nvSpPr>
          <p:cNvPr id="33" name="SK-24-text-32"/>
          <p:cNvSpPr/>
          <p:nvPr/>
        </p:nvSpPr>
        <p:spPr>
          <a:xfrm>
            <a:off x="902196" y="5801767"/>
            <a:ext cx="220980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50307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🎓 AKT focus</a:t>
            </a:r>
            <a:endParaRPr lang="en-US" sz="1200" dirty="0"/>
          </a:p>
        </p:txBody>
      </p:sp>
      <p:sp>
        <p:nvSpPr>
          <p:cNvPr id="34" name="SK-24-text-33"/>
          <p:cNvSpPr/>
          <p:nvPr/>
        </p:nvSpPr>
        <p:spPr>
          <a:xfrm>
            <a:off x="902196" y="5973217"/>
            <a:ext cx="6022777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DHC is NOT first-line. NICE TA114 recommends methadone or buprenorphine first. DHC max dose =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360 mg/day. Prescribe on FP10MDA. Correct conversion: 1 mg methadone ≈ 2.5–3 × 30 mg DHC tablets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(not 1:1).</a:t>
            </a:r>
            <a:endParaRPr lang="en-US" sz="975" dirty="0"/>
          </a:p>
        </p:txBody>
      </p:sp>
      <p:sp>
        <p:nvSpPr>
          <p:cNvPr id="35" name="SK-24-text-34"/>
          <p:cNvSpPr/>
          <p:nvPr/>
        </p:nvSpPr>
        <p:spPr>
          <a:xfrm>
            <a:off x="7839373" y="5733157"/>
            <a:ext cx="3011388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55"/>
              </a:lnSpc>
              <a:buNone/>
            </a:pPr>
            <a:r>
              <a:rPr lang="en-US" sz="135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*Second-line only — use methadone</a:t>
            </a:r>
            <a:endParaRPr lang="en-US" sz="1350" dirty="0"/>
          </a:p>
          <a:p>
            <a:pPr marL="0" indent="0" algn="ctr">
              <a:lnSpc>
                <a:spcPts val="1755"/>
              </a:lnSpc>
              <a:buNone/>
            </a:pPr>
            <a:r>
              <a:rPr lang="en-US" sz="135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 buprenorphine first</a:t>
            </a:r>
            <a:endParaRPr lang="en-US" sz="1350" dirty="0"/>
          </a:p>
        </p:txBody>
      </p:sp>
      <p:sp>
        <p:nvSpPr>
          <p:cNvPr id="36" name="SK-24-text-35"/>
          <p:cNvSpPr/>
          <p:nvPr/>
        </p:nvSpPr>
        <p:spPr>
          <a:xfrm>
            <a:off x="5230267" y="6652171"/>
            <a:ext cx="391668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984" y="898327"/>
            <a:ext cx="1414165" cy="95994"/>
          </a:xfrm>
          <a:prstGeom prst="rect">
            <a:avLst/>
          </a:prstGeom>
        </p:spPr>
      </p:pic>
      <p:pic>
        <p:nvPicPr>
          <p:cNvPr id="4" name="SK-2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0154" y="1344067"/>
            <a:ext cx="19050" cy="116532"/>
          </a:xfrm>
          <a:prstGeom prst="rect">
            <a:avLst/>
          </a:prstGeom>
        </p:spPr>
      </p:pic>
      <p:pic>
        <p:nvPicPr>
          <p:cNvPr id="5" name="SK-2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92738" y="1414608"/>
            <a:ext cx="53882" cy="53882"/>
          </a:xfrm>
          <a:prstGeom prst="rect">
            <a:avLst/>
          </a:prstGeom>
        </p:spPr>
      </p:pic>
      <p:pic>
        <p:nvPicPr>
          <p:cNvPr id="6" name="SK-2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392" y="2283023"/>
            <a:ext cx="2621161" cy="3293120"/>
          </a:xfrm>
          <a:prstGeom prst="rect">
            <a:avLst/>
          </a:prstGeom>
        </p:spPr>
      </p:pic>
      <p:pic>
        <p:nvPicPr>
          <p:cNvPr id="7" name="SK-2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392" y="2344638"/>
            <a:ext cx="48667" cy="3195786"/>
          </a:xfrm>
          <a:prstGeom prst="rect">
            <a:avLst/>
          </a:prstGeom>
        </p:spPr>
      </p:pic>
      <p:pic>
        <p:nvPicPr>
          <p:cNvPr id="8" name="SK-2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42965" y="2283023"/>
            <a:ext cx="2633365" cy="3293120"/>
          </a:xfrm>
          <a:prstGeom prst="rect">
            <a:avLst/>
          </a:prstGeom>
        </p:spPr>
      </p:pic>
      <p:pic>
        <p:nvPicPr>
          <p:cNvPr id="9" name="SK-25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42965" y="2344638"/>
            <a:ext cx="48667" cy="3195786"/>
          </a:xfrm>
          <a:prstGeom prst="rect">
            <a:avLst/>
          </a:prstGeom>
        </p:spPr>
      </p:pic>
      <p:pic>
        <p:nvPicPr>
          <p:cNvPr id="10" name="SK-25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3780" y="5622875"/>
            <a:ext cx="5632698" cy="844748"/>
          </a:xfrm>
          <a:prstGeom prst="rect">
            <a:avLst/>
          </a:prstGeom>
        </p:spPr>
      </p:pic>
      <p:pic>
        <p:nvPicPr>
          <p:cNvPr id="11" name="SK-25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6455" y="6382048"/>
            <a:ext cx="4486573" cy="19050"/>
          </a:xfrm>
          <a:prstGeom prst="rect">
            <a:avLst/>
          </a:prstGeom>
        </p:spPr>
      </p:pic>
      <p:pic>
        <p:nvPicPr>
          <p:cNvPr id="12" name="SK-25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42298" y="5472559"/>
            <a:ext cx="5656957" cy="966936"/>
          </a:xfrm>
          <a:prstGeom prst="rect">
            <a:avLst/>
          </a:prstGeom>
        </p:spPr>
      </p:pic>
      <p:pic>
        <p:nvPicPr>
          <p:cNvPr id="13" name="SK-25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27490" y="6384429"/>
            <a:ext cx="4413498" cy="14288"/>
          </a:xfrm>
          <a:prstGeom prst="rect">
            <a:avLst/>
          </a:prstGeom>
        </p:spPr>
      </p:pic>
      <p:pic>
        <p:nvPicPr>
          <p:cNvPr id="14" name="SK-25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6556177"/>
            <a:ext cx="12192000" cy="301675"/>
          </a:xfrm>
          <a:prstGeom prst="rect">
            <a:avLst/>
          </a:prstGeom>
        </p:spPr>
      </p:pic>
      <p:pic>
        <p:nvPicPr>
          <p:cNvPr id="15" name="SK-25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49467" y="5692080"/>
            <a:ext cx="487561" cy="445740"/>
          </a:xfrm>
          <a:prstGeom prst="rect">
            <a:avLst/>
          </a:prstGeom>
        </p:spPr>
      </p:pic>
      <p:pic>
        <p:nvPicPr>
          <p:cNvPr id="16" name="SK-25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51984" y="1810494"/>
            <a:ext cx="5498455" cy="3422005"/>
          </a:xfrm>
          <a:prstGeom prst="rect">
            <a:avLst/>
          </a:prstGeom>
        </p:spPr>
      </p:pic>
      <p:pic>
        <p:nvPicPr>
          <p:cNvPr id="17" name="SK-25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827169" y="226219"/>
            <a:ext cx="1158180" cy="987475"/>
          </a:xfrm>
          <a:prstGeom prst="rect">
            <a:avLst/>
          </a:prstGeom>
        </p:spPr>
      </p:pic>
      <p:pic>
        <p:nvPicPr>
          <p:cNvPr id="18" name="SK-25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413671" y="4985742"/>
            <a:ext cx="268188" cy="246757"/>
          </a:xfrm>
          <a:prstGeom prst="rect">
            <a:avLst/>
          </a:prstGeom>
        </p:spPr>
      </p:pic>
      <p:pic>
        <p:nvPicPr>
          <p:cNvPr id="19" name="SK-25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413671" y="4149030"/>
            <a:ext cx="268188" cy="260598"/>
          </a:xfrm>
          <a:prstGeom prst="rect">
            <a:avLst/>
          </a:prstGeom>
        </p:spPr>
      </p:pic>
      <p:pic>
        <p:nvPicPr>
          <p:cNvPr id="20" name="SK-25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13671" y="3634680"/>
            <a:ext cx="268188" cy="267444"/>
          </a:xfrm>
          <a:prstGeom prst="rect">
            <a:avLst/>
          </a:prstGeom>
        </p:spPr>
      </p:pic>
      <p:pic>
        <p:nvPicPr>
          <p:cNvPr id="21" name="SK-25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413671" y="3271242"/>
            <a:ext cx="268188" cy="226219"/>
          </a:xfrm>
          <a:prstGeom prst="rect">
            <a:avLst/>
          </a:prstGeom>
        </p:spPr>
      </p:pic>
      <p:pic>
        <p:nvPicPr>
          <p:cNvPr id="22" name="SK-25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13671" y="2750046"/>
            <a:ext cx="268188" cy="267444"/>
          </a:xfrm>
          <a:prstGeom prst="rect">
            <a:avLst/>
          </a:prstGeom>
        </p:spPr>
      </p:pic>
      <p:pic>
        <p:nvPicPr>
          <p:cNvPr id="23" name="SK-25-img-22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14486" y="5836146"/>
            <a:ext cx="414486" cy="349746"/>
          </a:xfrm>
          <a:prstGeom prst="rect">
            <a:avLst/>
          </a:prstGeom>
        </p:spPr>
      </p:pic>
      <p:pic>
        <p:nvPicPr>
          <p:cNvPr id="24" name="SK-25-img-23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51098" y="4992588"/>
            <a:ext cx="255984" cy="239911"/>
          </a:xfrm>
          <a:prstGeom prst="rect">
            <a:avLst/>
          </a:prstGeom>
        </p:spPr>
      </p:pic>
      <p:pic>
        <p:nvPicPr>
          <p:cNvPr id="25" name="SK-25-img-24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51098" y="4313634"/>
            <a:ext cx="255984" cy="226219"/>
          </a:xfrm>
          <a:prstGeom prst="rect">
            <a:avLst/>
          </a:prstGeom>
        </p:spPr>
      </p:pic>
      <p:pic>
        <p:nvPicPr>
          <p:cNvPr id="26" name="SK-25-img-25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51098" y="3655219"/>
            <a:ext cx="255984" cy="246757"/>
          </a:xfrm>
          <a:prstGeom prst="rect">
            <a:avLst/>
          </a:prstGeom>
        </p:spPr>
      </p:pic>
      <p:pic>
        <p:nvPicPr>
          <p:cNvPr id="27" name="SK-25-img-26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51098" y="3319165"/>
            <a:ext cx="255984" cy="212527"/>
          </a:xfrm>
          <a:prstGeom prst="rect">
            <a:avLst/>
          </a:prstGeom>
        </p:spPr>
      </p:pic>
      <p:pic>
        <p:nvPicPr>
          <p:cNvPr id="28" name="SK-25-img-27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51098" y="2736205"/>
            <a:ext cx="243780" cy="274290"/>
          </a:xfrm>
          <a:prstGeom prst="rect">
            <a:avLst/>
          </a:prstGeom>
        </p:spPr>
      </p:pic>
      <p:sp>
        <p:nvSpPr>
          <p:cNvPr id="29" name="SK-25-text-28"/>
          <p:cNvSpPr/>
          <p:nvPr/>
        </p:nvSpPr>
        <p:spPr>
          <a:xfrm>
            <a:off x="243780" y="246757"/>
            <a:ext cx="11163300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D374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Lofexidine and clonidine</a:t>
            </a:r>
            <a:endParaRPr lang="en-US" sz="3000" dirty="0"/>
          </a:p>
        </p:txBody>
      </p:sp>
      <p:sp>
        <p:nvSpPr>
          <p:cNvPr id="30" name="SK-25-text-29"/>
          <p:cNvSpPr/>
          <p:nvPr/>
        </p:nvSpPr>
        <p:spPr>
          <a:xfrm>
            <a:off x="231577" y="1110853"/>
            <a:ext cx="11960423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71809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Alpha-2 adrenergic agonists for opioid withdrawal symptom relief</a:t>
            </a:r>
            <a:endParaRPr lang="en-US" sz="1350" dirty="0"/>
          </a:p>
        </p:txBody>
      </p:sp>
      <p:sp>
        <p:nvSpPr>
          <p:cNvPr id="31" name="SK-25-text-30"/>
          <p:cNvSpPr/>
          <p:nvPr/>
        </p:nvSpPr>
        <p:spPr>
          <a:xfrm>
            <a:off x="219373" y="1488132"/>
            <a:ext cx="5083969" cy="5965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Alpha-2 agonists reduce the noradrenergic "storm" that drives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opioid withdrawal symptoms — sweating, agitation, muscle cramps,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diarrhoea, and runny nose.</a:t>
            </a:r>
            <a:endParaRPr lang="en-US" sz="1200" dirty="0"/>
          </a:p>
        </p:txBody>
      </p:sp>
      <p:sp>
        <p:nvSpPr>
          <p:cNvPr id="32" name="SK-25-text-31"/>
          <p:cNvSpPr/>
          <p:nvPr/>
        </p:nvSpPr>
        <p:spPr>
          <a:xfrm>
            <a:off x="414486" y="2359075"/>
            <a:ext cx="4868228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Lofexidine (BritLofex)</a:t>
            </a:r>
            <a:endParaRPr lang="en-US" sz="1425" dirty="0"/>
          </a:p>
        </p:txBody>
      </p:sp>
      <p:sp>
        <p:nvSpPr>
          <p:cNvPr id="33" name="SK-25-text-32"/>
          <p:cNvSpPr/>
          <p:nvPr/>
        </p:nvSpPr>
        <p:spPr>
          <a:xfrm>
            <a:off x="804565" y="2722513"/>
            <a:ext cx="1804392" cy="5280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Status: NICE-approved for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opioid withdrawal symptom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management</a:t>
            </a:r>
            <a:endParaRPr lang="en-US" sz="1050" dirty="0"/>
          </a:p>
        </p:txBody>
      </p:sp>
      <p:sp>
        <p:nvSpPr>
          <p:cNvPr id="34" name="SK-25-text-33"/>
          <p:cNvSpPr/>
          <p:nvPr/>
        </p:nvSpPr>
        <p:spPr>
          <a:xfrm>
            <a:off x="804565" y="3353544"/>
            <a:ext cx="333375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Route: Oral tablets</a:t>
            </a:r>
            <a:endParaRPr lang="en-US" sz="1125" dirty="0"/>
          </a:p>
        </p:txBody>
      </p:sp>
      <p:sp>
        <p:nvSpPr>
          <p:cNvPr id="35" name="SK-25-text-34"/>
          <p:cNvSpPr/>
          <p:nvPr/>
        </p:nvSpPr>
        <p:spPr>
          <a:xfrm>
            <a:off x="804565" y="3648373"/>
            <a:ext cx="1645890" cy="548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Duration of use: Typically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7–10 days during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withdrawal/detox phase</a:t>
            </a:r>
            <a:endParaRPr lang="en-US" sz="1050" dirty="0"/>
          </a:p>
        </p:txBody>
      </p:sp>
      <p:sp>
        <p:nvSpPr>
          <p:cNvPr id="36" name="SK-25-text-35"/>
          <p:cNvSpPr/>
          <p:nvPr/>
        </p:nvSpPr>
        <p:spPr>
          <a:xfrm>
            <a:off x="804565" y="4306788"/>
            <a:ext cx="1999357" cy="534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Key side effect: Hypotension —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monitor blood pressure; less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severe than clonidine</a:t>
            </a:r>
            <a:endParaRPr lang="en-US" sz="1050" dirty="0"/>
          </a:p>
        </p:txBody>
      </p:sp>
      <p:sp>
        <p:nvSpPr>
          <p:cNvPr id="37" name="SK-25-text-36"/>
          <p:cNvSpPr/>
          <p:nvPr/>
        </p:nvSpPr>
        <p:spPr>
          <a:xfrm>
            <a:off x="804565" y="4965055"/>
            <a:ext cx="1853059" cy="534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Key point: Does NOT prevent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opioid craving — purely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symptomatic relief</a:t>
            </a:r>
            <a:endParaRPr lang="en-US" sz="1050" dirty="0"/>
          </a:p>
        </p:txBody>
      </p:sp>
      <p:sp>
        <p:nvSpPr>
          <p:cNvPr id="38" name="SK-25-text-37"/>
          <p:cNvSpPr/>
          <p:nvPr/>
        </p:nvSpPr>
        <p:spPr>
          <a:xfrm>
            <a:off x="914400" y="5698927"/>
            <a:ext cx="4657279" cy="6926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Pitfall: These drugs treat the symptoms of withdrawal — not the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addiction. They are adjuncts, not substitutes. Do not use instead of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methadone or buprenorphine in opioid-dependent patients who need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maintenance therapy.</a:t>
            </a:r>
            <a:endParaRPr lang="en-US" sz="1125" dirty="0"/>
          </a:p>
        </p:txBody>
      </p:sp>
      <p:sp>
        <p:nvSpPr>
          <p:cNvPr id="39" name="SK-25-text-38"/>
          <p:cNvSpPr/>
          <p:nvPr/>
        </p:nvSpPr>
        <p:spPr>
          <a:xfrm>
            <a:off x="3401467" y="2359075"/>
            <a:ext cx="204501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Clonidine</a:t>
            </a:r>
            <a:endParaRPr lang="en-US" sz="1425" dirty="0"/>
          </a:p>
        </p:txBody>
      </p:sp>
      <p:sp>
        <p:nvSpPr>
          <p:cNvPr id="40" name="SK-25-text-39"/>
          <p:cNvSpPr/>
          <p:nvPr/>
        </p:nvSpPr>
        <p:spPr>
          <a:xfrm>
            <a:off x="3755082" y="2756892"/>
            <a:ext cx="1609279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Status: Used off-label for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opioid withdrawal</a:t>
            </a:r>
            <a:endParaRPr lang="en-US" sz="1050" dirty="0"/>
          </a:p>
        </p:txBody>
      </p:sp>
      <p:sp>
        <p:nvSpPr>
          <p:cNvPr id="41" name="SK-25-text-40"/>
          <p:cNvSpPr/>
          <p:nvPr/>
        </p:nvSpPr>
        <p:spPr>
          <a:xfrm>
            <a:off x="3767286" y="3284934"/>
            <a:ext cx="333375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Route: Oral tablets</a:t>
            </a:r>
            <a:endParaRPr lang="en-US" sz="1125" dirty="0"/>
          </a:p>
        </p:txBody>
      </p:sp>
      <p:sp>
        <p:nvSpPr>
          <p:cNvPr id="42" name="SK-25-text-41"/>
          <p:cNvSpPr/>
          <p:nvPr/>
        </p:nvSpPr>
        <p:spPr>
          <a:xfrm>
            <a:off x="3755082" y="3620988"/>
            <a:ext cx="1658094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Duration of use: Typically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7–10 days</a:t>
            </a:r>
            <a:endParaRPr lang="en-US" sz="1050" dirty="0"/>
          </a:p>
        </p:txBody>
      </p:sp>
      <p:sp>
        <p:nvSpPr>
          <p:cNvPr id="43" name="SK-25-text-42"/>
          <p:cNvSpPr/>
          <p:nvPr/>
        </p:nvSpPr>
        <p:spPr>
          <a:xfrm>
            <a:off x="3755082" y="4128492"/>
            <a:ext cx="1901875" cy="7131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Key side effect: Significant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hypotension risk — monitor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BP closely; more pronounced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than lofexidine</a:t>
            </a:r>
            <a:endParaRPr lang="en-US" sz="1050" dirty="0"/>
          </a:p>
        </p:txBody>
      </p:sp>
      <p:sp>
        <p:nvSpPr>
          <p:cNvPr id="44" name="SK-25-text-43"/>
          <p:cNvSpPr/>
          <p:nvPr/>
        </p:nvSpPr>
        <p:spPr>
          <a:xfrm>
            <a:off x="3755082" y="4965055"/>
            <a:ext cx="1962894" cy="534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Key point: Not licensed for this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indication in UK — off-label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use only</a:t>
            </a:r>
            <a:endParaRPr lang="en-US" sz="1050" dirty="0"/>
          </a:p>
        </p:txBody>
      </p:sp>
      <p:sp>
        <p:nvSpPr>
          <p:cNvPr id="45" name="SK-25-text-44"/>
          <p:cNvSpPr/>
          <p:nvPr/>
        </p:nvSpPr>
        <p:spPr>
          <a:xfrm>
            <a:off x="5193655" y="6624786"/>
            <a:ext cx="416147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46" name="SK-25-text-45"/>
          <p:cNvSpPr/>
          <p:nvPr/>
        </p:nvSpPr>
        <p:spPr>
          <a:xfrm>
            <a:off x="9095184" y="459432"/>
            <a:ext cx="2157859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A202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Opioid withdrawal —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A202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noradrenergic overactivity</a:t>
            </a:r>
            <a:endParaRPr lang="en-US" sz="1350" dirty="0"/>
          </a:p>
        </p:txBody>
      </p:sp>
      <p:sp>
        <p:nvSpPr>
          <p:cNvPr id="47" name="SK-25-text-46"/>
          <p:cNvSpPr/>
          <p:nvPr/>
        </p:nvSpPr>
        <p:spPr>
          <a:xfrm>
            <a:off x="7814965" y="1536055"/>
            <a:ext cx="391668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A202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Sympathetic overdrive</a:t>
            </a:r>
            <a:endParaRPr lang="en-US" sz="1200" dirty="0"/>
          </a:p>
        </p:txBody>
      </p:sp>
      <p:sp>
        <p:nvSpPr>
          <p:cNvPr id="48" name="SK-25-text-47"/>
          <p:cNvSpPr/>
          <p:nvPr/>
        </p:nvSpPr>
        <p:spPr>
          <a:xfrm>
            <a:off x="7046863" y="5568553"/>
            <a:ext cx="4584055" cy="7749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AKT focus: Lofexidine is NICE-approved for opioid withdrawal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symptoms. Clonidine is off-label. Neither is a substitute therapy —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they do not address craving or dependence. Monitor BP with both.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Duration: 7–10 days.</a:t>
            </a:r>
            <a:endParaRPr lang="en-US" sz="112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542484"/>
            <a:ext cx="12192000" cy="315367"/>
          </a:xfrm>
          <a:prstGeom prst="rect">
            <a:avLst/>
          </a:prstGeom>
        </p:spPr>
      </p:pic>
      <p:pic>
        <p:nvPicPr>
          <p:cNvPr id="4" name="SK-2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59" y="973782"/>
            <a:ext cx="1401961" cy="89148"/>
          </a:xfrm>
          <a:prstGeom prst="rect">
            <a:avLst/>
          </a:prstGeom>
        </p:spPr>
      </p:pic>
      <p:pic>
        <p:nvPicPr>
          <p:cNvPr id="5" name="SK-2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4180" y="891480"/>
            <a:ext cx="4693890" cy="4731990"/>
          </a:xfrm>
          <a:prstGeom prst="rect">
            <a:avLst/>
          </a:prstGeom>
        </p:spPr>
      </p:pic>
      <p:pic>
        <p:nvPicPr>
          <p:cNvPr id="6" name="SK-2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059" y="1947565"/>
            <a:ext cx="5864275" cy="767953"/>
          </a:xfrm>
          <a:prstGeom prst="rect">
            <a:avLst/>
          </a:prstGeom>
        </p:spPr>
      </p:pic>
      <p:pic>
        <p:nvPicPr>
          <p:cNvPr id="7" name="SK-2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059" y="1947565"/>
            <a:ext cx="182761" cy="767953"/>
          </a:xfrm>
          <a:prstGeom prst="rect">
            <a:avLst/>
          </a:prstGeom>
        </p:spPr>
      </p:pic>
      <p:pic>
        <p:nvPicPr>
          <p:cNvPr id="8" name="SK-2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059" y="2762994"/>
            <a:ext cx="5864275" cy="892820"/>
          </a:xfrm>
          <a:prstGeom prst="rect">
            <a:avLst/>
          </a:prstGeom>
        </p:spPr>
      </p:pic>
      <p:pic>
        <p:nvPicPr>
          <p:cNvPr id="9" name="SK-2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059" y="2770584"/>
            <a:ext cx="182761" cy="857250"/>
          </a:xfrm>
          <a:prstGeom prst="rect">
            <a:avLst/>
          </a:prstGeom>
        </p:spPr>
      </p:pic>
      <p:pic>
        <p:nvPicPr>
          <p:cNvPr id="10" name="SK-2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9059" y="3682008"/>
            <a:ext cx="5864275" cy="851595"/>
          </a:xfrm>
          <a:prstGeom prst="rect">
            <a:avLst/>
          </a:prstGeom>
        </p:spPr>
      </p:pic>
      <p:pic>
        <p:nvPicPr>
          <p:cNvPr id="11" name="SK-2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9059" y="3675162"/>
            <a:ext cx="182761" cy="864096"/>
          </a:xfrm>
          <a:prstGeom prst="rect">
            <a:avLst/>
          </a:prstGeom>
        </p:spPr>
      </p:pic>
      <p:pic>
        <p:nvPicPr>
          <p:cNvPr id="12" name="SK-26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9059" y="4573488"/>
            <a:ext cx="5864275" cy="1023045"/>
          </a:xfrm>
          <a:prstGeom prst="rect">
            <a:avLst/>
          </a:prstGeom>
        </p:spPr>
      </p:pic>
      <p:pic>
        <p:nvPicPr>
          <p:cNvPr id="13" name="SK-26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9059" y="4573488"/>
            <a:ext cx="182761" cy="939403"/>
          </a:xfrm>
          <a:prstGeom prst="rect">
            <a:avLst/>
          </a:prstGeom>
        </p:spPr>
      </p:pic>
      <p:pic>
        <p:nvPicPr>
          <p:cNvPr id="14" name="SK-26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29059" y="5602188"/>
            <a:ext cx="5864275" cy="831056"/>
          </a:xfrm>
          <a:prstGeom prst="rect">
            <a:avLst/>
          </a:prstGeom>
        </p:spPr>
      </p:pic>
      <p:pic>
        <p:nvPicPr>
          <p:cNvPr id="15" name="SK-26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29059" y="5630317"/>
            <a:ext cx="182761" cy="822871"/>
          </a:xfrm>
          <a:prstGeom prst="rect">
            <a:avLst/>
          </a:prstGeom>
        </p:spPr>
      </p:pic>
      <p:pic>
        <p:nvPicPr>
          <p:cNvPr id="16" name="SK-26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41977" y="980629"/>
            <a:ext cx="4596259" cy="4251871"/>
          </a:xfrm>
          <a:prstGeom prst="rect">
            <a:avLst/>
          </a:prstGeom>
        </p:spPr>
      </p:pic>
      <p:pic>
        <p:nvPicPr>
          <p:cNvPr id="17" name="SK-26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3859" y="5678388"/>
            <a:ext cx="194965" cy="164455"/>
          </a:xfrm>
          <a:prstGeom prst="rect">
            <a:avLst/>
          </a:prstGeom>
        </p:spPr>
      </p:pic>
      <p:pic>
        <p:nvPicPr>
          <p:cNvPr id="18" name="SK-26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33859" y="4649688"/>
            <a:ext cx="194965" cy="164455"/>
          </a:xfrm>
          <a:prstGeom prst="rect">
            <a:avLst/>
          </a:prstGeom>
        </p:spPr>
      </p:pic>
      <p:pic>
        <p:nvPicPr>
          <p:cNvPr id="19" name="SK-26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77788" y="3854053"/>
            <a:ext cx="499765" cy="479971"/>
          </a:xfrm>
          <a:prstGeom prst="rect">
            <a:avLst/>
          </a:prstGeom>
        </p:spPr>
      </p:pic>
      <p:pic>
        <p:nvPicPr>
          <p:cNvPr id="20" name="SK-26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55898" y="2935188"/>
            <a:ext cx="792361" cy="528042"/>
          </a:xfrm>
          <a:prstGeom prst="rect">
            <a:avLst/>
          </a:prstGeom>
        </p:spPr>
      </p:pic>
      <p:pic>
        <p:nvPicPr>
          <p:cNvPr id="21" name="SK-26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77788" y="2064246"/>
            <a:ext cx="499765" cy="541734"/>
          </a:xfrm>
          <a:prstGeom prst="rect">
            <a:avLst/>
          </a:prstGeom>
        </p:spPr>
      </p:pic>
      <p:sp>
        <p:nvSpPr>
          <p:cNvPr id="22" name="SK-26-text-21"/>
          <p:cNvSpPr/>
          <p:nvPr/>
        </p:nvSpPr>
        <p:spPr>
          <a:xfrm>
            <a:off x="316855" y="246757"/>
            <a:ext cx="786098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Relapse prevention · Section 18</a:t>
            </a:r>
            <a:endParaRPr lang="en-US" sz="1575" dirty="0"/>
          </a:p>
        </p:txBody>
      </p:sp>
      <p:sp>
        <p:nvSpPr>
          <p:cNvPr id="23" name="SK-26-text-22"/>
          <p:cNvSpPr/>
          <p:nvPr/>
        </p:nvSpPr>
        <p:spPr>
          <a:xfrm>
            <a:off x="316855" y="466279"/>
            <a:ext cx="11875145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Naltrexone for relapse prevention</a:t>
            </a:r>
            <a:endParaRPr lang="en-US" sz="3300" dirty="0"/>
          </a:p>
        </p:txBody>
      </p:sp>
      <p:sp>
        <p:nvSpPr>
          <p:cNvPr id="24" name="SK-26-text-23"/>
          <p:cNvSpPr/>
          <p:nvPr/>
        </p:nvSpPr>
        <p:spPr>
          <a:xfrm>
            <a:off x="292596" y="1220688"/>
            <a:ext cx="6071592" cy="6034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Naltrexone is a full opioid antagonist — it blocks opioid receptors completely.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It does not produce euphoria or relieve cravings. It works by making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opioids ineffective if the patient relapses.</a:t>
            </a:r>
            <a:endParaRPr lang="en-US" sz="1425" dirty="0"/>
          </a:p>
        </p:txBody>
      </p:sp>
      <p:sp>
        <p:nvSpPr>
          <p:cNvPr id="25" name="SK-26-text-24"/>
          <p:cNvSpPr/>
          <p:nvPr/>
        </p:nvSpPr>
        <p:spPr>
          <a:xfrm>
            <a:off x="1767780" y="2057400"/>
            <a:ext cx="161925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00A99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MECHANISM</a:t>
            </a:r>
            <a:endParaRPr lang="en-US" sz="1125" dirty="0"/>
          </a:p>
        </p:txBody>
      </p:sp>
      <p:sp>
        <p:nvSpPr>
          <p:cNvPr id="26" name="SK-26-text-25"/>
          <p:cNvSpPr/>
          <p:nvPr/>
        </p:nvSpPr>
        <p:spPr>
          <a:xfrm>
            <a:off x="1755577" y="2249388"/>
            <a:ext cx="3267373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Full mu-receptor blockade. If opioids are taken,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effect is felt. Removes the reward of relapse.</a:t>
            </a:r>
            <a:endParaRPr lang="en-US" sz="1125" dirty="0"/>
          </a:p>
        </p:txBody>
      </p:sp>
      <p:sp>
        <p:nvSpPr>
          <p:cNvPr id="27" name="SK-26-text-26"/>
          <p:cNvSpPr/>
          <p:nvPr/>
        </p:nvSpPr>
        <p:spPr>
          <a:xfrm>
            <a:off x="1767780" y="2839194"/>
            <a:ext cx="213360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4F81B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FORMULATIONS</a:t>
            </a:r>
            <a:endParaRPr lang="en-US" sz="1125" dirty="0"/>
          </a:p>
        </p:txBody>
      </p:sp>
      <p:sp>
        <p:nvSpPr>
          <p:cNvPr id="28" name="SK-26-text-27"/>
          <p:cNvSpPr/>
          <p:nvPr/>
        </p:nvSpPr>
        <p:spPr>
          <a:xfrm>
            <a:off x="1877467" y="3051721"/>
            <a:ext cx="507492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Oral tablet: 50 mg daily</a:t>
            </a:r>
            <a:endParaRPr lang="en-US" sz="1200" dirty="0"/>
          </a:p>
        </p:txBody>
      </p:sp>
      <p:sp>
        <p:nvSpPr>
          <p:cNvPr id="29" name="SK-26-text-28"/>
          <p:cNvSpPr/>
          <p:nvPr/>
        </p:nvSpPr>
        <p:spPr>
          <a:xfrm>
            <a:off x="1877467" y="3236863"/>
            <a:ext cx="3035796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Subcutaneous implant: ~3-month duration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(available privately)</a:t>
            </a:r>
            <a:endParaRPr lang="en-US" sz="1125" dirty="0"/>
          </a:p>
        </p:txBody>
      </p:sp>
      <p:sp>
        <p:nvSpPr>
          <p:cNvPr id="30" name="SK-26-text-29"/>
          <p:cNvSpPr/>
          <p:nvPr/>
        </p:nvSpPr>
        <p:spPr>
          <a:xfrm>
            <a:off x="1767780" y="3758059"/>
            <a:ext cx="299085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4CAF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 SELECTION</a:t>
            </a:r>
            <a:endParaRPr lang="en-US" sz="1125" dirty="0"/>
          </a:p>
        </p:txBody>
      </p:sp>
      <p:sp>
        <p:nvSpPr>
          <p:cNvPr id="31" name="SK-26-text-30"/>
          <p:cNvSpPr/>
          <p:nvPr/>
        </p:nvSpPr>
        <p:spPr>
          <a:xfrm>
            <a:off x="1755577" y="3936355"/>
            <a:ext cx="3450282" cy="5211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Highly motivated patients. Those completing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structured abstinence programmes. Less evidence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 retention than substitute prescribing.</a:t>
            </a:r>
            <a:endParaRPr lang="en-US" sz="1125" dirty="0"/>
          </a:p>
        </p:txBody>
      </p:sp>
      <p:sp>
        <p:nvSpPr>
          <p:cNvPr id="32" name="SK-26-text-31"/>
          <p:cNvSpPr/>
          <p:nvPr/>
        </p:nvSpPr>
        <p:spPr>
          <a:xfrm>
            <a:off x="841177" y="4656534"/>
            <a:ext cx="247650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9B59B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 EXAM FOCUS</a:t>
            </a:r>
            <a:endParaRPr lang="en-US" sz="1125" dirty="0"/>
          </a:p>
        </p:txBody>
      </p:sp>
      <p:sp>
        <p:nvSpPr>
          <p:cNvPr id="33" name="SK-26-text-32"/>
          <p:cNvSpPr/>
          <p:nvPr/>
        </p:nvSpPr>
        <p:spPr>
          <a:xfrm>
            <a:off x="621655" y="4834830"/>
            <a:ext cx="11570345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 must be opioid-free for 7–10 days before starting naltrexone.</a:t>
            </a:r>
            <a:endParaRPr lang="en-US" sz="1200" dirty="0"/>
          </a:p>
        </p:txBody>
      </p:sp>
      <p:sp>
        <p:nvSpPr>
          <p:cNvPr id="34" name="SK-26-text-33"/>
          <p:cNvSpPr/>
          <p:nvPr/>
        </p:nvSpPr>
        <p:spPr>
          <a:xfrm>
            <a:off x="621655" y="5006280"/>
            <a:ext cx="5303490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Confirm with urine drug screen ± naloxone challenge test.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Starting too early causes precipitated withdrawal — severe and distressing.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Also licensed for alcohol dependence (NICE TA115).</a:t>
            </a:r>
            <a:endParaRPr lang="en-US" sz="1125" dirty="0"/>
          </a:p>
        </p:txBody>
      </p:sp>
      <p:sp>
        <p:nvSpPr>
          <p:cNvPr id="35" name="SK-26-text-34"/>
          <p:cNvSpPr/>
          <p:nvPr/>
        </p:nvSpPr>
        <p:spPr>
          <a:xfrm>
            <a:off x="853380" y="5692080"/>
            <a:ext cx="247650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COMMON PITFALL</a:t>
            </a:r>
            <a:endParaRPr lang="en-US" sz="1125" dirty="0"/>
          </a:p>
        </p:txBody>
      </p:sp>
      <p:sp>
        <p:nvSpPr>
          <p:cNvPr id="36" name="SK-26-text-35"/>
          <p:cNvSpPr/>
          <p:nvPr/>
        </p:nvSpPr>
        <p:spPr>
          <a:xfrm>
            <a:off x="621655" y="5870377"/>
            <a:ext cx="5169396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 not confuse naltrexone (antagonist — relapse prevention) with naloxone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(antagonist — overdose reversal). Different drugs, different roles, different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routes and doses.</a:t>
            </a:r>
            <a:endParaRPr lang="en-US" sz="1125" dirty="0"/>
          </a:p>
        </p:txBody>
      </p:sp>
      <p:sp>
        <p:nvSpPr>
          <p:cNvPr id="37" name="SK-26-text-36"/>
          <p:cNvSpPr/>
          <p:nvPr/>
        </p:nvSpPr>
        <p:spPr>
          <a:xfrm>
            <a:off x="8034486" y="5239494"/>
            <a:ext cx="3700462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opioid receptor</a:t>
            </a:r>
            <a:endParaRPr lang="en-US" sz="1575" dirty="0"/>
          </a:p>
        </p:txBody>
      </p:sp>
      <p:sp>
        <p:nvSpPr>
          <p:cNvPr id="38" name="SK-26-text-37"/>
          <p:cNvSpPr/>
          <p:nvPr/>
        </p:nvSpPr>
        <p:spPr>
          <a:xfrm>
            <a:off x="7461498" y="5774382"/>
            <a:ext cx="2986980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Naltrexone occupies receptors —</a:t>
            </a:r>
            <a:endParaRPr lang="en-US" sz="1425" dirty="0"/>
          </a:p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opioids cannot bind</a:t>
            </a:r>
            <a:endParaRPr lang="en-US" sz="1425" dirty="0"/>
          </a:p>
        </p:txBody>
      </p:sp>
      <p:sp>
        <p:nvSpPr>
          <p:cNvPr id="39" name="SK-26-text-38"/>
          <p:cNvSpPr/>
          <p:nvPr/>
        </p:nvSpPr>
        <p:spPr>
          <a:xfrm>
            <a:off x="5144988" y="6604248"/>
            <a:ext cx="39166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1179463"/>
            <a:ext cx="853380" cy="82153"/>
          </a:xfrm>
          <a:prstGeom prst="rect">
            <a:avLst/>
          </a:prstGeom>
        </p:spPr>
      </p:pic>
      <p:pic>
        <p:nvPicPr>
          <p:cNvPr id="4" name="SK-2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2071092"/>
            <a:ext cx="3133279" cy="1721346"/>
          </a:xfrm>
          <a:prstGeom prst="rect">
            <a:avLst/>
          </a:prstGeom>
        </p:spPr>
      </p:pic>
      <p:pic>
        <p:nvPicPr>
          <p:cNvPr id="5" name="SK-2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2071092"/>
            <a:ext cx="97482" cy="1748730"/>
          </a:xfrm>
          <a:prstGeom prst="rect">
            <a:avLst/>
          </a:prstGeom>
        </p:spPr>
      </p:pic>
      <p:pic>
        <p:nvPicPr>
          <p:cNvPr id="6" name="SK-2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0" y="4032498"/>
            <a:ext cx="3133279" cy="2167086"/>
          </a:xfrm>
          <a:prstGeom prst="rect">
            <a:avLst/>
          </a:prstGeom>
        </p:spPr>
      </p:pic>
      <p:pic>
        <p:nvPicPr>
          <p:cNvPr id="7" name="SK-2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4800" y="4032498"/>
            <a:ext cx="97482" cy="2180779"/>
          </a:xfrm>
          <a:prstGeom prst="rect">
            <a:avLst/>
          </a:prstGeom>
        </p:spPr>
      </p:pic>
      <p:pic>
        <p:nvPicPr>
          <p:cNvPr id="8" name="SK-2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79255" y="247501"/>
            <a:ext cx="4547592" cy="6068616"/>
          </a:xfrm>
          <a:prstGeom prst="rect">
            <a:avLst/>
          </a:prstGeom>
        </p:spPr>
      </p:pic>
      <p:pic>
        <p:nvPicPr>
          <p:cNvPr id="9" name="SK-2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78588" y="362694"/>
            <a:ext cx="1377553" cy="536228"/>
          </a:xfrm>
          <a:prstGeom prst="rect">
            <a:avLst/>
          </a:prstGeom>
        </p:spPr>
      </p:pic>
      <p:pic>
        <p:nvPicPr>
          <p:cNvPr id="10" name="SK-27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6515100"/>
            <a:ext cx="12192000" cy="342900"/>
          </a:xfrm>
          <a:prstGeom prst="rect">
            <a:avLst/>
          </a:prstGeom>
        </p:spPr>
      </p:pic>
      <p:pic>
        <p:nvPicPr>
          <p:cNvPr id="11" name="SK-27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97553" y="960090"/>
            <a:ext cx="414486" cy="4869061"/>
          </a:xfrm>
          <a:prstGeom prst="rect">
            <a:avLst/>
          </a:prstGeom>
        </p:spPr>
      </p:pic>
      <p:pic>
        <p:nvPicPr>
          <p:cNvPr id="12" name="SK-27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67200" y="1056084"/>
            <a:ext cx="4803648" cy="4877898"/>
          </a:xfrm>
          <a:prstGeom prst="rect">
            <a:avLst/>
          </a:prstGeom>
        </p:spPr>
      </p:pic>
      <p:pic>
        <p:nvPicPr>
          <p:cNvPr id="13" name="SK-27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67200" y="1056084"/>
            <a:ext cx="1440975" cy="709867"/>
          </a:xfrm>
          <a:prstGeom prst="rect">
            <a:avLst/>
          </a:prstGeom>
        </p:spPr>
      </p:pic>
      <p:pic>
        <p:nvPicPr>
          <p:cNvPr id="14" name="SK-27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08175" y="1056084"/>
            <a:ext cx="3362673" cy="709867"/>
          </a:xfrm>
          <a:prstGeom prst="rect">
            <a:avLst/>
          </a:prstGeom>
        </p:spPr>
      </p:pic>
      <p:pic>
        <p:nvPicPr>
          <p:cNvPr id="15" name="SK-27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03427" y="1142653"/>
            <a:ext cx="3172169" cy="225080"/>
          </a:xfrm>
          <a:prstGeom prst="rect">
            <a:avLst/>
          </a:prstGeom>
        </p:spPr>
      </p:pic>
      <p:pic>
        <p:nvPicPr>
          <p:cNvPr id="16" name="SK-27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803427" y="1411018"/>
            <a:ext cx="3172169" cy="225080"/>
          </a:xfrm>
          <a:prstGeom prst="rect">
            <a:avLst/>
          </a:prstGeom>
        </p:spPr>
      </p:pic>
      <p:pic>
        <p:nvPicPr>
          <p:cNvPr id="17" name="SK-27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267200" y="1765951"/>
            <a:ext cx="1440975" cy="441502"/>
          </a:xfrm>
          <a:prstGeom prst="rect">
            <a:avLst/>
          </a:prstGeom>
        </p:spPr>
      </p:pic>
      <p:pic>
        <p:nvPicPr>
          <p:cNvPr id="18" name="SK-27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08175" y="1765951"/>
            <a:ext cx="3362673" cy="441502"/>
          </a:xfrm>
          <a:prstGeom prst="rect">
            <a:avLst/>
          </a:prstGeom>
        </p:spPr>
      </p:pic>
      <p:pic>
        <p:nvPicPr>
          <p:cNvPr id="19" name="SK-27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803427" y="1852520"/>
            <a:ext cx="3172169" cy="225080"/>
          </a:xfrm>
          <a:prstGeom prst="rect">
            <a:avLst/>
          </a:prstGeom>
        </p:spPr>
      </p:pic>
      <p:pic>
        <p:nvPicPr>
          <p:cNvPr id="20" name="SK-27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267200" y="2207453"/>
            <a:ext cx="1440975" cy="465579"/>
          </a:xfrm>
          <a:prstGeom prst="rect">
            <a:avLst/>
          </a:prstGeom>
        </p:spPr>
      </p:pic>
      <p:pic>
        <p:nvPicPr>
          <p:cNvPr id="21" name="SK-27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708175" y="2207453"/>
            <a:ext cx="3362673" cy="465579"/>
          </a:xfrm>
          <a:prstGeom prst="rect">
            <a:avLst/>
          </a:prstGeom>
        </p:spPr>
      </p:pic>
      <p:pic>
        <p:nvPicPr>
          <p:cNvPr id="22" name="SK-27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267200" y="2673033"/>
            <a:ext cx="1440975" cy="465579"/>
          </a:xfrm>
          <a:prstGeom prst="rect">
            <a:avLst/>
          </a:prstGeom>
        </p:spPr>
      </p:pic>
      <p:pic>
        <p:nvPicPr>
          <p:cNvPr id="23" name="SK-27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708175" y="2673033"/>
            <a:ext cx="3362673" cy="465579"/>
          </a:xfrm>
          <a:prstGeom prst="rect">
            <a:avLst/>
          </a:prstGeom>
        </p:spPr>
      </p:pic>
      <p:pic>
        <p:nvPicPr>
          <p:cNvPr id="24" name="SK-27-img-2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267200" y="3138612"/>
            <a:ext cx="1440975" cy="611800"/>
          </a:xfrm>
          <a:prstGeom prst="rect">
            <a:avLst/>
          </a:prstGeom>
        </p:spPr>
      </p:pic>
      <p:pic>
        <p:nvPicPr>
          <p:cNvPr id="25" name="SK-27-img-24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708175" y="3138612"/>
            <a:ext cx="3362673" cy="611800"/>
          </a:xfrm>
          <a:prstGeom prst="rect">
            <a:avLst/>
          </a:prstGeom>
        </p:spPr>
      </p:pic>
      <p:pic>
        <p:nvPicPr>
          <p:cNvPr id="26" name="SK-27-img-25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267200" y="3750412"/>
            <a:ext cx="1440975" cy="465579"/>
          </a:xfrm>
          <a:prstGeom prst="rect">
            <a:avLst/>
          </a:prstGeom>
        </p:spPr>
      </p:pic>
      <p:pic>
        <p:nvPicPr>
          <p:cNvPr id="27" name="SK-27-img-26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708175" y="3750412"/>
            <a:ext cx="3362673" cy="465579"/>
          </a:xfrm>
          <a:prstGeom prst="rect">
            <a:avLst/>
          </a:prstGeom>
        </p:spPr>
      </p:pic>
      <p:pic>
        <p:nvPicPr>
          <p:cNvPr id="28" name="SK-27-img-27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5803427" y="3836981"/>
            <a:ext cx="3172169" cy="225080"/>
          </a:xfrm>
          <a:prstGeom prst="rect">
            <a:avLst/>
          </a:prstGeom>
        </p:spPr>
      </p:pic>
      <p:pic>
        <p:nvPicPr>
          <p:cNvPr id="29" name="SK-27-img-28" descr="preencode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4267200" y="4215991"/>
            <a:ext cx="1440975" cy="465579"/>
          </a:xfrm>
          <a:prstGeom prst="rect">
            <a:avLst/>
          </a:prstGeom>
        </p:spPr>
      </p:pic>
      <p:pic>
        <p:nvPicPr>
          <p:cNvPr id="30" name="SK-27-img-29" descr="preencoded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5708175" y="4215991"/>
            <a:ext cx="3362673" cy="465579"/>
          </a:xfrm>
          <a:prstGeom prst="rect">
            <a:avLst/>
          </a:prstGeom>
        </p:spPr>
      </p:pic>
      <p:pic>
        <p:nvPicPr>
          <p:cNvPr id="31" name="SK-27-img-30" descr="preencoded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5803427" y="4302560"/>
            <a:ext cx="3172169" cy="225080"/>
          </a:xfrm>
          <a:prstGeom prst="rect">
            <a:avLst/>
          </a:prstGeom>
        </p:spPr>
      </p:pic>
      <p:pic>
        <p:nvPicPr>
          <p:cNvPr id="32" name="SK-27-img-31" descr="preencoded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267200" y="4681571"/>
            <a:ext cx="1440975" cy="611800"/>
          </a:xfrm>
          <a:prstGeom prst="rect">
            <a:avLst/>
          </a:prstGeom>
        </p:spPr>
      </p:pic>
      <p:pic>
        <p:nvPicPr>
          <p:cNvPr id="33" name="SK-27-img-32" descr="preencoded.pn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5708175" y="4681571"/>
            <a:ext cx="3362673" cy="611800"/>
          </a:xfrm>
          <a:prstGeom prst="rect">
            <a:avLst/>
          </a:prstGeom>
        </p:spPr>
      </p:pic>
      <p:pic>
        <p:nvPicPr>
          <p:cNvPr id="34" name="SK-27-img-33" descr="preencoded.png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4267200" y="5293371"/>
            <a:ext cx="1440975" cy="640611"/>
          </a:xfrm>
          <a:prstGeom prst="rect">
            <a:avLst/>
          </a:prstGeom>
        </p:spPr>
      </p:pic>
      <p:pic>
        <p:nvPicPr>
          <p:cNvPr id="35" name="SK-27-img-34" descr="preencoded.png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5708175" y="5293371"/>
            <a:ext cx="3362673" cy="640611"/>
          </a:xfrm>
          <a:prstGeom prst="rect">
            <a:avLst/>
          </a:prstGeom>
        </p:spPr>
      </p:pic>
      <p:pic>
        <p:nvPicPr>
          <p:cNvPr id="36" name="SK-27-img-35" descr="preencoded.png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803427" y="5466509"/>
            <a:ext cx="3172169" cy="380904"/>
          </a:xfrm>
          <a:prstGeom prst="rect">
            <a:avLst/>
          </a:prstGeom>
        </p:spPr>
      </p:pic>
      <p:pic>
        <p:nvPicPr>
          <p:cNvPr id="37" name="SK-27-img-36" descr="preencoded.png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499765" y="4155877"/>
            <a:ext cx="207169" cy="198834"/>
          </a:xfrm>
          <a:prstGeom prst="rect">
            <a:avLst/>
          </a:prstGeom>
        </p:spPr>
      </p:pic>
      <p:pic>
        <p:nvPicPr>
          <p:cNvPr id="38" name="SK-27-img-37" descr="preencoded.png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87561" y="2187625"/>
            <a:ext cx="219373" cy="212527"/>
          </a:xfrm>
          <a:prstGeom prst="rect">
            <a:avLst/>
          </a:prstGeom>
        </p:spPr>
      </p:pic>
      <p:sp>
        <p:nvSpPr>
          <p:cNvPr id="39" name="SK-27-text-38"/>
          <p:cNvSpPr/>
          <p:nvPr/>
        </p:nvSpPr>
        <p:spPr>
          <a:xfrm>
            <a:off x="4362451" y="1056084"/>
            <a:ext cx="1250475" cy="70986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68"/>
              </a:lnSpc>
              <a:buNone/>
            </a:pPr>
            <a:r>
              <a:rPr lang="en-US" sz="975" dirty="0">
                <a:solidFill>
                  <a:srgbClr val="333333"/>
                </a:solidFill>
              </a:rPr>
              <a:t>Patient's name</a:t>
            </a:r>
            <a:endParaRPr lang="en-US" sz="975" dirty="0"/>
          </a:p>
          <a:p>
            <a:pPr marL="0" indent="0">
              <a:lnSpc>
                <a:spcPts val="1268"/>
              </a:lnSpc>
              <a:buNone/>
            </a:pPr>
            <a:r>
              <a:rPr lang="en-US" sz="975" dirty="0">
                <a:solidFill>
                  <a:srgbClr val="333333"/>
                </a:solidFill>
              </a:rPr>
              <a:t>and address</a:t>
            </a:r>
            <a:endParaRPr lang="en-US" sz="975" dirty="0"/>
          </a:p>
        </p:txBody>
      </p:sp>
      <p:sp>
        <p:nvSpPr>
          <p:cNvPr id="40" name="SK-27-text-39"/>
          <p:cNvSpPr/>
          <p:nvPr/>
        </p:nvSpPr>
        <p:spPr>
          <a:xfrm>
            <a:off x="5803427" y="1142653"/>
            <a:ext cx="3267419" cy="2250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1A1A1A"/>
                </a:solidFill>
              </a:rPr>
              <a:t>Mr J. Smith</a:t>
            </a:r>
            <a:endParaRPr lang="en-US" sz="1500" dirty="0"/>
          </a:p>
        </p:txBody>
      </p:sp>
      <p:sp>
        <p:nvSpPr>
          <p:cNvPr id="41" name="SK-27-text-40"/>
          <p:cNvSpPr/>
          <p:nvPr/>
        </p:nvSpPr>
        <p:spPr>
          <a:xfrm>
            <a:off x="5803427" y="1411018"/>
            <a:ext cx="6388573" cy="2250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1A1A1A"/>
                </a:solidFill>
              </a:rPr>
              <a:t>12 Example Street, Bradford</a:t>
            </a:r>
            <a:endParaRPr lang="en-US" sz="1500" dirty="0"/>
          </a:p>
        </p:txBody>
      </p:sp>
      <p:sp>
        <p:nvSpPr>
          <p:cNvPr id="42" name="SK-27-text-41"/>
          <p:cNvSpPr/>
          <p:nvPr/>
        </p:nvSpPr>
        <p:spPr>
          <a:xfrm>
            <a:off x="4362451" y="1765951"/>
            <a:ext cx="1326675" cy="44150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68"/>
              </a:lnSpc>
              <a:buNone/>
            </a:pPr>
            <a:r>
              <a:rPr lang="en-US" sz="975" dirty="0">
                <a:solidFill>
                  <a:srgbClr val="333333"/>
                </a:solidFill>
              </a:rPr>
              <a:t>Date</a:t>
            </a:r>
            <a:endParaRPr lang="en-US" sz="975" dirty="0"/>
          </a:p>
        </p:txBody>
      </p:sp>
      <p:sp>
        <p:nvSpPr>
          <p:cNvPr id="43" name="SK-27-text-42"/>
          <p:cNvSpPr/>
          <p:nvPr/>
        </p:nvSpPr>
        <p:spPr>
          <a:xfrm>
            <a:off x="5803427" y="1852520"/>
            <a:ext cx="3524250" cy="2250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1A1A1A"/>
                </a:solidFill>
              </a:rPr>
              <a:t>22 May 2026</a:t>
            </a:r>
            <a:endParaRPr lang="en-US" sz="1500" dirty="0"/>
          </a:p>
        </p:txBody>
      </p:sp>
      <p:sp>
        <p:nvSpPr>
          <p:cNvPr id="44" name="SK-27-text-43"/>
          <p:cNvSpPr/>
          <p:nvPr/>
        </p:nvSpPr>
        <p:spPr>
          <a:xfrm>
            <a:off x="4362451" y="2207453"/>
            <a:ext cx="1250475" cy="46557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68"/>
              </a:lnSpc>
              <a:buNone/>
            </a:pPr>
            <a:r>
              <a:rPr lang="en-US" sz="975" dirty="0">
                <a:solidFill>
                  <a:srgbClr val="333333"/>
                </a:solidFill>
              </a:rPr>
              <a:t>Drug (name, form</a:t>
            </a:r>
            <a:endParaRPr lang="en-US" sz="975" dirty="0"/>
          </a:p>
          <a:p>
            <a:pPr marL="0" indent="0">
              <a:lnSpc>
                <a:spcPts val="1268"/>
              </a:lnSpc>
              <a:buNone/>
            </a:pPr>
            <a:r>
              <a:rPr lang="en-US" sz="975" dirty="0">
                <a:solidFill>
                  <a:srgbClr val="333333"/>
                </a:solidFill>
              </a:rPr>
              <a:t>and strength)</a:t>
            </a:r>
            <a:endParaRPr lang="en-US" sz="975" dirty="0"/>
          </a:p>
        </p:txBody>
      </p:sp>
      <p:sp>
        <p:nvSpPr>
          <p:cNvPr id="45" name="SK-27-text-44"/>
          <p:cNvSpPr/>
          <p:nvPr/>
        </p:nvSpPr>
        <p:spPr>
          <a:xfrm>
            <a:off x="5803427" y="2294022"/>
            <a:ext cx="6388573" cy="2077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1A1A1A"/>
                </a:solidFill>
              </a:rPr>
              <a:t>Methadone mixture DTF 1mg/1ml</a:t>
            </a:r>
            <a:endParaRPr lang="en-US" sz="1500" dirty="0"/>
          </a:p>
        </p:txBody>
      </p:sp>
      <p:sp>
        <p:nvSpPr>
          <p:cNvPr id="46" name="SK-27-text-45"/>
          <p:cNvSpPr/>
          <p:nvPr/>
        </p:nvSpPr>
        <p:spPr>
          <a:xfrm>
            <a:off x="4362451" y="2673033"/>
            <a:ext cx="1250475" cy="46557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68"/>
              </a:lnSpc>
              <a:buNone/>
            </a:pPr>
            <a:r>
              <a:rPr lang="en-US" sz="975" dirty="0">
                <a:solidFill>
                  <a:srgbClr val="333333"/>
                </a:solidFill>
              </a:rPr>
              <a:t>Dose (in words</a:t>
            </a:r>
            <a:endParaRPr lang="en-US" sz="975" dirty="0"/>
          </a:p>
          <a:p>
            <a:pPr marL="0" indent="0">
              <a:lnSpc>
                <a:spcPts val="1268"/>
              </a:lnSpc>
              <a:buNone/>
            </a:pPr>
            <a:r>
              <a:rPr lang="en-US" sz="975" dirty="0">
                <a:solidFill>
                  <a:srgbClr val="333333"/>
                </a:solidFill>
              </a:rPr>
              <a:t>and figures)</a:t>
            </a:r>
            <a:endParaRPr lang="en-US" sz="975" dirty="0"/>
          </a:p>
        </p:txBody>
      </p:sp>
      <p:sp>
        <p:nvSpPr>
          <p:cNvPr id="47" name="SK-27-text-46"/>
          <p:cNvSpPr/>
          <p:nvPr/>
        </p:nvSpPr>
        <p:spPr>
          <a:xfrm>
            <a:off x="5803427" y="2759602"/>
            <a:ext cx="6388573" cy="2077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1A1A1A"/>
                </a:solidFill>
              </a:rPr>
              <a:t>Forty milligrams (40mg) daily</a:t>
            </a:r>
            <a:endParaRPr lang="en-US" sz="1500" dirty="0"/>
          </a:p>
        </p:txBody>
      </p:sp>
      <p:sp>
        <p:nvSpPr>
          <p:cNvPr id="48" name="SK-27-text-47"/>
          <p:cNvSpPr/>
          <p:nvPr/>
        </p:nvSpPr>
        <p:spPr>
          <a:xfrm>
            <a:off x="4362451" y="3138612"/>
            <a:ext cx="1250475" cy="611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68"/>
              </a:lnSpc>
              <a:buNone/>
            </a:pPr>
            <a:r>
              <a:rPr lang="en-US" sz="975" dirty="0">
                <a:solidFill>
                  <a:srgbClr val="333333"/>
                </a:solidFill>
              </a:rPr>
              <a:t>Total quantity</a:t>
            </a:r>
            <a:endParaRPr lang="en-US" sz="975" dirty="0"/>
          </a:p>
          <a:p>
            <a:pPr marL="0" indent="0">
              <a:lnSpc>
                <a:spcPts val="1268"/>
              </a:lnSpc>
              <a:buNone/>
            </a:pPr>
            <a:r>
              <a:rPr lang="en-US" sz="975" dirty="0">
                <a:solidFill>
                  <a:srgbClr val="333333"/>
                </a:solidFill>
              </a:rPr>
              <a:t>to be supplied</a:t>
            </a:r>
            <a:endParaRPr lang="en-US" sz="975" dirty="0"/>
          </a:p>
          <a:p>
            <a:pPr marL="0" indent="0">
              <a:lnSpc>
                <a:spcPts val="1268"/>
              </a:lnSpc>
              <a:buNone/>
            </a:pPr>
            <a:r>
              <a:rPr lang="en-US" sz="975" dirty="0">
                <a:solidFill>
                  <a:srgbClr val="333333"/>
                </a:solidFill>
              </a:rPr>
              <a:t>(in words and figures)</a:t>
            </a:r>
            <a:endParaRPr lang="en-US" sz="975" dirty="0"/>
          </a:p>
        </p:txBody>
      </p:sp>
      <p:sp>
        <p:nvSpPr>
          <p:cNvPr id="49" name="SK-27-text-48"/>
          <p:cNvSpPr/>
          <p:nvPr/>
        </p:nvSpPr>
        <p:spPr>
          <a:xfrm>
            <a:off x="5803427" y="3225181"/>
            <a:ext cx="3172169" cy="41553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1A1A1A"/>
                </a:solidFill>
              </a:rPr>
              <a:t>Two hundred and eighty</a:t>
            </a:r>
            <a:endParaRPr lang="en-US" sz="15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1A1A1A"/>
                </a:solidFill>
              </a:rPr>
              <a:t>milligrams (280mg)</a:t>
            </a:r>
            <a:endParaRPr lang="en-US" sz="1500" dirty="0"/>
          </a:p>
        </p:txBody>
      </p:sp>
      <p:sp>
        <p:nvSpPr>
          <p:cNvPr id="50" name="SK-27-text-49"/>
          <p:cNvSpPr/>
          <p:nvPr/>
        </p:nvSpPr>
        <p:spPr>
          <a:xfrm>
            <a:off x="4362451" y="3750412"/>
            <a:ext cx="1250475" cy="46557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68"/>
              </a:lnSpc>
              <a:buNone/>
            </a:pPr>
            <a:r>
              <a:rPr lang="en-US" sz="975" dirty="0">
                <a:solidFill>
                  <a:srgbClr val="333333"/>
                </a:solidFill>
              </a:rPr>
              <a:t>Dispensing</a:t>
            </a:r>
            <a:endParaRPr lang="en-US" sz="975" dirty="0"/>
          </a:p>
          <a:p>
            <a:pPr marL="0" indent="0">
              <a:lnSpc>
                <a:spcPts val="1268"/>
              </a:lnSpc>
              <a:buNone/>
            </a:pPr>
            <a:r>
              <a:rPr lang="en-US" sz="975" dirty="0">
                <a:solidFill>
                  <a:srgbClr val="333333"/>
                </a:solidFill>
              </a:rPr>
              <a:t>frequency</a:t>
            </a:r>
            <a:endParaRPr lang="en-US" sz="975" dirty="0"/>
          </a:p>
        </p:txBody>
      </p:sp>
      <p:sp>
        <p:nvSpPr>
          <p:cNvPr id="51" name="SK-27-text-50"/>
          <p:cNvSpPr/>
          <p:nvPr/>
        </p:nvSpPr>
        <p:spPr>
          <a:xfrm>
            <a:off x="5803427" y="3836981"/>
            <a:ext cx="4895850" cy="2250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1A1A1A"/>
                </a:solidFill>
              </a:rPr>
              <a:t>To be dispensed daily</a:t>
            </a:r>
            <a:endParaRPr lang="en-US" sz="1500" dirty="0"/>
          </a:p>
        </p:txBody>
      </p:sp>
      <p:sp>
        <p:nvSpPr>
          <p:cNvPr id="52" name="SK-27-text-51"/>
          <p:cNvSpPr/>
          <p:nvPr/>
        </p:nvSpPr>
        <p:spPr>
          <a:xfrm>
            <a:off x="4362451" y="4215991"/>
            <a:ext cx="1250475" cy="46557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68"/>
              </a:lnSpc>
              <a:buNone/>
            </a:pPr>
            <a:r>
              <a:rPr lang="en-US" sz="975" dirty="0">
                <a:solidFill>
                  <a:srgbClr val="333333"/>
                </a:solidFill>
              </a:rPr>
              <a:t>Saturday's supply</a:t>
            </a:r>
            <a:endParaRPr lang="en-US" sz="975" dirty="0"/>
          </a:p>
          <a:p>
            <a:pPr marL="0" indent="0">
              <a:lnSpc>
                <a:spcPts val="1268"/>
              </a:lnSpc>
              <a:buNone/>
            </a:pPr>
            <a:r>
              <a:rPr lang="en-US" sz="975" dirty="0">
                <a:solidFill>
                  <a:srgbClr val="333333"/>
                </a:solidFill>
              </a:rPr>
              <a:t>for Sunday</a:t>
            </a:r>
            <a:endParaRPr lang="en-US" sz="975" dirty="0"/>
          </a:p>
        </p:txBody>
      </p:sp>
      <p:sp>
        <p:nvSpPr>
          <p:cNvPr id="53" name="SK-27-text-52"/>
          <p:cNvSpPr/>
          <p:nvPr/>
        </p:nvSpPr>
        <p:spPr>
          <a:xfrm>
            <a:off x="5803427" y="4302560"/>
            <a:ext cx="6388573" cy="2250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1A1A1A"/>
                </a:solidFill>
              </a:rPr>
              <a:t>Saturday's supply for Sunday</a:t>
            </a:r>
            <a:endParaRPr lang="en-US" sz="1500" dirty="0"/>
          </a:p>
        </p:txBody>
      </p:sp>
      <p:sp>
        <p:nvSpPr>
          <p:cNvPr id="54" name="SK-27-text-53"/>
          <p:cNvSpPr/>
          <p:nvPr/>
        </p:nvSpPr>
        <p:spPr>
          <a:xfrm>
            <a:off x="4362451" y="4681571"/>
            <a:ext cx="1250475" cy="611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68"/>
              </a:lnSpc>
              <a:buNone/>
            </a:pPr>
            <a:r>
              <a:rPr lang="en-US" sz="975" dirty="0">
                <a:solidFill>
                  <a:srgbClr val="333333"/>
                </a:solidFill>
              </a:rPr>
              <a:t>Supervised</a:t>
            </a:r>
            <a:endParaRPr lang="en-US" sz="975" dirty="0"/>
          </a:p>
          <a:p>
            <a:pPr marL="0" indent="0">
              <a:lnSpc>
                <a:spcPts val="1268"/>
              </a:lnSpc>
              <a:buNone/>
            </a:pPr>
            <a:r>
              <a:rPr lang="en-US" sz="975" dirty="0">
                <a:solidFill>
                  <a:srgbClr val="333333"/>
                </a:solidFill>
              </a:rPr>
              <a:t>consumption</a:t>
            </a:r>
            <a:endParaRPr lang="en-US" sz="975" dirty="0"/>
          </a:p>
          <a:p>
            <a:pPr marL="0" indent="0">
              <a:lnSpc>
                <a:spcPts val="1268"/>
              </a:lnSpc>
              <a:buNone/>
            </a:pPr>
            <a:r>
              <a:rPr lang="en-US" sz="975" dirty="0">
                <a:solidFill>
                  <a:srgbClr val="333333"/>
                </a:solidFill>
              </a:rPr>
              <a:t>instruction</a:t>
            </a:r>
            <a:endParaRPr lang="en-US" sz="975" dirty="0"/>
          </a:p>
        </p:txBody>
      </p:sp>
      <p:sp>
        <p:nvSpPr>
          <p:cNvPr id="55" name="SK-27-text-54"/>
          <p:cNvSpPr/>
          <p:nvPr/>
        </p:nvSpPr>
        <p:spPr>
          <a:xfrm>
            <a:off x="5803427" y="4768140"/>
            <a:ext cx="3172169" cy="41553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1A1A1A"/>
                </a:solidFill>
              </a:rPr>
              <a:t>To be consumed under</a:t>
            </a:r>
            <a:endParaRPr lang="en-US" sz="15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1A1A1A"/>
                </a:solidFill>
              </a:rPr>
              <a:t>pharmacist's supervision</a:t>
            </a:r>
            <a:endParaRPr lang="en-US" sz="1500" dirty="0"/>
          </a:p>
        </p:txBody>
      </p:sp>
      <p:sp>
        <p:nvSpPr>
          <p:cNvPr id="56" name="SK-27-text-55"/>
          <p:cNvSpPr/>
          <p:nvPr/>
        </p:nvSpPr>
        <p:spPr>
          <a:xfrm>
            <a:off x="4362451" y="5293371"/>
            <a:ext cx="1250475" cy="6406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68"/>
              </a:lnSpc>
              <a:buNone/>
            </a:pPr>
            <a:r>
              <a:rPr lang="en-US" sz="975" dirty="0">
                <a:solidFill>
                  <a:srgbClr val="333333"/>
                </a:solidFill>
              </a:rPr>
              <a:t>Signature of prescriber</a:t>
            </a:r>
            <a:endParaRPr lang="en-US" sz="975" dirty="0"/>
          </a:p>
          <a:p>
            <a:pPr marL="0" indent="0">
              <a:lnSpc>
                <a:spcPts val="1268"/>
              </a:lnSpc>
              <a:buNone/>
            </a:pPr>
            <a:r>
              <a:rPr lang="en-US" sz="975" dirty="0">
                <a:solidFill>
                  <a:srgbClr val="333333"/>
                </a:solidFill>
              </a:rPr>
              <a:t>(Indelible ink)</a:t>
            </a:r>
            <a:endParaRPr lang="en-US" sz="975" dirty="0"/>
          </a:p>
        </p:txBody>
      </p:sp>
      <p:sp>
        <p:nvSpPr>
          <p:cNvPr id="57" name="SK-27-text-56"/>
          <p:cNvSpPr/>
          <p:nvPr/>
        </p:nvSpPr>
        <p:spPr>
          <a:xfrm>
            <a:off x="5722465" y="5466509"/>
            <a:ext cx="3334094" cy="3809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2550" i="1" dirty="0">
                <a:solidFill>
                  <a:srgbClr val="000000"/>
                </a:solidFill>
                <a:latin typeface="Baguet Script" panose="020F0502020204030204" pitchFamily="2" charset="0"/>
              </a:rPr>
              <a:t>Dr A. Ahmed</a:t>
            </a:r>
            <a:endParaRPr lang="en-US" sz="2550" i="1" dirty="0">
              <a:latin typeface="Baguet Script" panose="020F0502020204030204" pitchFamily="2" charset="0"/>
            </a:endParaRPr>
          </a:p>
        </p:txBody>
      </p:sp>
      <p:sp>
        <p:nvSpPr>
          <p:cNvPr id="58" name="SK-27-text-57"/>
          <p:cNvSpPr/>
          <p:nvPr/>
        </p:nvSpPr>
        <p:spPr>
          <a:xfrm>
            <a:off x="243780" y="226219"/>
            <a:ext cx="3828157" cy="8365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0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Writing controlled drug</a:t>
            </a:r>
            <a:endParaRPr lang="en-US" sz="3000" dirty="0"/>
          </a:p>
          <a:p>
            <a:pPr marL="0" indent="0" algn="l">
              <a:lnSpc>
                <a:spcPts val="3300"/>
              </a:lnSpc>
              <a:buNone/>
            </a:pPr>
            <a:r>
              <a:rPr lang="en-US" sz="30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prescriptions</a:t>
            </a:r>
            <a:endParaRPr lang="en-US" sz="3000" dirty="0"/>
          </a:p>
        </p:txBody>
      </p:sp>
      <p:sp>
        <p:nvSpPr>
          <p:cNvPr id="59" name="SK-27-text-58"/>
          <p:cNvSpPr/>
          <p:nvPr/>
        </p:nvSpPr>
        <p:spPr>
          <a:xfrm>
            <a:off x="243780" y="1371600"/>
            <a:ext cx="3340596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88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FP10MDA – the instalment prescribing</a:t>
            </a:r>
            <a:endParaRPr lang="en-US" sz="1425" dirty="0"/>
          </a:p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88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form for controlled drugs</a:t>
            </a:r>
            <a:endParaRPr lang="en-US" sz="1425" dirty="0"/>
          </a:p>
        </p:txBody>
      </p:sp>
      <p:sp>
        <p:nvSpPr>
          <p:cNvPr id="60" name="SK-27-text-59"/>
          <p:cNvSpPr/>
          <p:nvPr/>
        </p:nvSpPr>
        <p:spPr>
          <a:xfrm>
            <a:off x="755898" y="2201317"/>
            <a:ext cx="296608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673AB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 exam focus</a:t>
            </a:r>
            <a:endParaRPr lang="en-US" sz="1350" dirty="0"/>
          </a:p>
        </p:txBody>
      </p:sp>
      <p:sp>
        <p:nvSpPr>
          <p:cNvPr id="61" name="SK-27-text-60"/>
          <p:cNvSpPr/>
          <p:nvPr/>
        </p:nvSpPr>
        <p:spPr>
          <a:xfrm>
            <a:off x="487561" y="2516832"/>
            <a:ext cx="2657773" cy="11589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FP10MDA is the blue instalment form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used for Schedule 2 and 3 CDs –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including methadone and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buprenorphine. Every requirement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below is legally mandated and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examinable.</a:t>
            </a:r>
            <a:endParaRPr lang="en-US" sz="1200" dirty="0"/>
          </a:p>
        </p:txBody>
      </p:sp>
      <p:sp>
        <p:nvSpPr>
          <p:cNvPr id="62" name="SK-27-text-61"/>
          <p:cNvSpPr/>
          <p:nvPr/>
        </p:nvSpPr>
        <p:spPr>
          <a:xfrm>
            <a:off x="755898" y="4155877"/>
            <a:ext cx="296608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51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Common mistake</a:t>
            </a:r>
            <a:endParaRPr lang="en-US" sz="1350" dirty="0"/>
          </a:p>
        </p:txBody>
      </p:sp>
      <p:sp>
        <p:nvSpPr>
          <p:cNvPr id="63" name="SK-27-text-62"/>
          <p:cNvSpPr/>
          <p:nvPr/>
        </p:nvSpPr>
        <p:spPr>
          <a:xfrm>
            <a:off x="487561" y="4457700"/>
            <a:ext cx="2730996" cy="7542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Forgetting to write the dose in both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words and figures is the most common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FP10MDA error. The prescription is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legally invalid without both.</a:t>
            </a:r>
            <a:endParaRPr lang="en-US" sz="1200" dirty="0"/>
          </a:p>
        </p:txBody>
      </p:sp>
      <p:sp>
        <p:nvSpPr>
          <p:cNvPr id="64" name="SK-27-text-63"/>
          <p:cNvSpPr/>
          <p:nvPr/>
        </p:nvSpPr>
        <p:spPr>
          <a:xfrm>
            <a:off x="487561" y="5307955"/>
            <a:ext cx="2474863" cy="7679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Photocopies and carbon copies are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permitted – every prescription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must be individually handwritten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and signed.</a:t>
            </a:r>
            <a:endParaRPr lang="en-US" sz="1200" dirty="0"/>
          </a:p>
        </p:txBody>
      </p:sp>
      <p:sp>
        <p:nvSpPr>
          <p:cNvPr id="65" name="SK-27-text-64"/>
          <p:cNvSpPr/>
          <p:nvPr/>
        </p:nvSpPr>
        <p:spPr>
          <a:xfrm>
            <a:off x="4437757" y="342900"/>
            <a:ext cx="240030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D47A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FP10MDA</a:t>
            </a:r>
            <a:endParaRPr lang="en-US" sz="1800" dirty="0"/>
          </a:p>
        </p:txBody>
      </p:sp>
      <p:sp>
        <p:nvSpPr>
          <p:cNvPr id="66" name="SK-27-text-65"/>
          <p:cNvSpPr/>
          <p:nvPr/>
        </p:nvSpPr>
        <p:spPr>
          <a:xfrm>
            <a:off x="4437757" y="630882"/>
            <a:ext cx="1889671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D47A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Instalment Prescription for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D47A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Controlled Drugs</a:t>
            </a:r>
            <a:endParaRPr lang="en-US" sz="1275" dirty="0"/>
          </a:p>
        </p:txBody>
      </p:sp>
      <p:sp>
        <p:nvSpPr>
          <p:cNvPr id="67" name="SK-27-text-66"/>
          <p:cNvSpPr/>
          <p:nvPr/>
        </p:nvSpPr>
        <p:spPr>
          <a:xfrm>
            <a:off x="7254180" y="438894"/>
            <a:ext cx="1341090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0D47A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Example only –</a:t>
            </a:r>
            <a:endParaRPr lang="en-US" sz="1275" dirty="0"/>
          </a:p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0D47A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for clinical use</a:t>
            </a:r>
            <a:endParaRPr lang="en-US" sz="1275" dirty="0"/>
          </a:p>
        </p:txBody>
      </p:sp>
      <p:sp>
        <p:nvSpPr>
          <p:cNvPr id="68" name="SK-27-text-67"/>
          <p:cNvSpPr/>
          <p:nvPr/>
        </p:nvSpPr>
        <p:spPr>
          <a:xfrm>
            <a:off x="9485263" y="864096"/>
            <a:ext cx="2706737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1. Patient name and full address</a:t>
            </a:r>
            <a:endParaRPr lang="en-US" sz="1200" dirty="0"/>
          </a:p>
        </p:txBody>
      </p:sp>
      <p:sp>
        <p:nvSpPr>
          <p:cNvPr id="69" name="SK-27-text-68"/>
          <p:cNvSpPr/>
          <p:nvPr/>
        </p:nvSpPr>
        <p:spPr>
          <a:xfrm>
            <a:off x="9485263" y="1083469"/>
            <a:ext cx="234886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mandatory</a:t>
            </a:r>
            <a:endParaRPr lang="en-US" sz="1350" dirty="0"/>
          </a:p>
        </p:txBody>
      </p:sp>
      <p:sp>
        <p:nvSpPr>
          <p:cNvPr id="70" name="SK-27-text-69"/>
          <p:cNvSpPr/>
          <p:nvPr/>
        </p:nvSpPr>
        <p:spPr>
          <a:xfrm>
            <a:off x="9473059" y="1481286"/>
            <a:ext cx="2718941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2. Date of prescribing</a:t>
            </a:r>
            <a:endParaRPr lang="en-US" sz="1200" dirty="0"/>
          </a:p>
        </p:txBody>
      </p:sp>
      <p:sp>
        <p:nvSpPr>
          <p:cNvPr id="71" name="SK-27-text-70"/>
          <p:cNvSpPr/>
          <p:nvPr/>
        </p:nvSpPr>
        <p:spPr>
          <a:xfrm>
            <a:off x="9485263" y="1693813"/>
            <a:ext cx="2706737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indelible ink only</a:t>
            </a:r>
            <a:endParaRPr lang="en-US" sz="1350" dirty="0"/>
          </a:p>
        </p:txBody>
      </p:sp>
      <p:sp>
        <p:nvSpPr>
          <p:cNvPr id="72" name="SK-27-text-71"/>
          <p:cNvSpPr/>
          <p:nvPr/>
        </p:nvSpPr>
        <p:spPr>
          <a:xfrm>
            <a:off x="9473059" y="2071092"/>
            <a:ext cx="2718941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3. Drug name, form, and strength</a:t>
            </a:r>
            <a:endParaRPr lang="en-US" sz="1200" dirty="0"/>
          </a:p>
        </p:txBody>
      </p:sp>
      <p:sp>
        <p:nvSpPr>
          <p:cNvPr id="73" name="SK-27-text-72"/>
          <p:cNvSpPr/>
          <p:nvPr/>
        </p:nvSpPr>
        <p:spPr>
          <a:xfrm>
            <a:off x="9485263" y="2283619"/>
            <a:ext cx="2706737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full specification</a:t>
            </a:r>
            <a:endParaRPr lang="en-US" sz="1350" dirty="0"/>
          </a:p>
        </p:txBody>
      </p:sp>
      <p:sp>
        <p:nvSpPr>
          <p:cNvPr id="74" name="SK-27-text-73"/>
          <p:cNvSpPr/>
          <p:nvPr/>
        </p:nvSpPr>
        <p:spPr>
          <a:xfrm>
            <a:off x="9473059" y="2660898"/>
            <a:ext cx="2718941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4. Dose in words AND figures</a:t>
            </a:r>
            <a:endParaRPr lang="en-US" sz="1200" dirty="0"/>
          </a:p>
        </p:txBody>
      </p:sp>
      <p:sp>
        <p:nvSpPr>
          <p:cNvPr id="75" name="SK-27-text-74"/>
          <p:cNvSpPr/>
          <p:nvPr/>
        </p:nvSpPr>
        <p:spPr>
          <a:xfrm>
            <a:off x="9485263" y="2880271"/>
            <a:ext cx="2706737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both required by law</a:t>
            </a:r>
            <a:endParaRPr lang="en-US" sz="1350" dirty="0"/>
          </a:p>
        </p:txBody>
      </p:sp>
      <p:sp>
        <p:nvSpPr>
          <p:cNvPr id="76" name="SK-27-text-75"/>
          <p:cNvSpPr/>
          <p:nvPr/>
        </p:nvSpPr>
        <p:spPr>
          <a:xfrm>
            <a:off x="9473059" y="3278088"/>
            <a:ext cx="2718941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5. Total quantity in words AND figures</a:t>
            </a:r>
            <a:endParaRPr lang="en-US" sz="1200" dirty="0"/>
          </a:p>
        </p:txBody>
      </p:sp>
      <p:sp>
        <p:nvSpPr>
          <p:cNvPr id="77" name="SK-27-text-76"/>
          <p:cNvSpPr/>
          <p:nvPr/>
        </p:nvSpPr>
        <p:spPr>
          <a:xfrm>
            <a:off x="9485263" y="3497461"/>
            <a:ext cx="2706737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both required</a:t>
            </a:r>
            <a:endParaRPr lang="en-US" sz="1350" dirty="0"/>
          </a:p>
        </p:txBody>
      </p:sp>
      <p:sp>
        <p:nvSpPr>
          <p:cNvPr id="78" name="SK-27-text-77"/>
          <p:cNvSpPr/>
          <p:nvPr/>
        </p:nvSpPr>
        <p:spPr>
          <a:xfrm>
            <a:off x="9473059" y="3867894"/>
            <a:ext cx="2718941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6. Dispensing frequency</a:t>
            </a:r>
            <a:endParaRPr lang="en-US" sz="1200" dirty="0"/>
          </a:p>
        </p:txBody>
      </p:sp>
      <p:sp>
        <p:nvSpPr>
          <p:cNvPr id="79" name="SK-27-text-78"/>
          <p:cNvSpPr/>
          <p:nvPr/>
        </p:nvSpPr>
        <p:spPr>
          <a:xfrm>
            <a:off x="9485263" y="4087267"/>
            <a:ext cx="2706737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daily / alternate days specified</a:t>
            </a:r>
            <a:endParaRPr lang="en-US" sz="1350" dirty="0"/>
          </a:p>
        </p:txBody>
      </p:sp>
      <p:sp>
        <p:nvSpPr>
          <p:cNvPr id="80" name="SK-27-text-79"/>
          <p:cNvSpPr/>
          <p:nvPr/>
        </p:nvSpPr>
        <p:spPr>
          <a:xfrm>
            <a:off x="9473059" y="4450705"/>
            <a:ext cx="2718941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7. Saturday’s supply for Sunday</a:t>
            </a:r>
            <a:endParaRPr lang="en-US" sz="1200" dirty="0"/>
          </a:p>
        </p:txBody>
      </p:sp>
      <p:sp>
        <p:nvSpPr>
          <p:cNvPr id="81" name="SK-27-text-80"/>
          <p:cNvSpPr/>
          <p:nvPr/>
        </p:nvSpPr>
        <p:spPr>
          <a:xfrm>
            <a:off x="9485263" y="4677073"/>
            <a:ext cx="2706737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must be stated explicitly</a:t>
            </a:r>
            <a:endParaRPr lang="en-US" sz="1350" dirty="0"/>
          </a:p>
        </p:txBody>
      </p:sp>
      <p:sp>
        <p:nvSpPr>
          <p:cNvPr id="82" name="SK-27-text-81"/>
          <p:cNvSpPr/>
          <p:nvPr/>
        </p:nvSpPr>
        <p:spPr>
          <a:xfrm>
            <a:off x="9473059" y="5040511"/>
            <a:ext cx="2718941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8. Supervised consumption instruction</a:t>
            </a:r>
            <a:endParaRPr lang="en-US" sz="1200" dirty="0"/>
          </a:p>
        </p:txBody>
      </p:sp>
      <p:sp>
        <p:nvSpPr>
          <p:cNvPr id="83" name="SK-27-text-82"/>
          <p:cNvSpPr/>
          <p:nvPr/>
        </p:nvSpPr>
        <p:spPr>
          <a:xfrm>
            <a:off x="9485263" y="5260032"/>
            <a:ext cx="2706737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for first 3 months minimum</a:t>
            </a:r>
            <a:endParaRPr lang="en-US" sz="1350" dirty="0"/>
          </a:p>
        </p:txBody>
      </p:sp>
      <p:sp>
        <p:nvSpPr>
          <p:cNvPr id="84" name="SK-27-text-83"/>
          <p:cNvSpPr/>
          <p:nvPr/>
        </p:nvSpPr>
        <p:spPr>
          <a:xfrm>
            <a:off x="9473059" y="5664696"/>
            <a:ext cx="2718941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9. Prescriber signature</a:t>
            </a:r>
            <a:endParaRPr lang="en-US" sz="1200" dirty="0"/>
          </a:p>
        </p:txBody>
      </p:sp>
      <p:sp>
        <p:nvSpPr>
          <p:cNvPr id="85" name="SK-27-text-84"/>
          <p:cNvSpPr/>
          <p:nvPr/>
        </p:nvSpPr>
        <p:spPr>
          <a:xfrm>
            <a:off x="9473059" y="5870377"/>
            <a:ext cx="2011561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handwritten, indelible ink;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carbon copies</a:t>
            </a:r>
            <a:endParaRPr lang="en-US" sz="1275" dirty="0"/>
          </a:p>
        </p:txBody>
      </p:sp>
      <p:sp>
        <p:nvSpPr>
          <p:cNvPr id="86" name="SK-27-text-85"/>
          <p:cNvSpPr/>
          <p:nvPr/>
        </p:nvSpPr>
        <p:spPr>
          <a:xfrm>
            <a:off x="5102126" y="6590407"/>
            <a:ext cx="2048619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188" y="1104007"/>
            <a:ext cx="1316682" cy="102840"/>
          </a:xfrm>
          <a:prstGeom prst="rect">
            <a:avLst/>
          </a:prstGeom>
        </p:spPr>
      </p:pic>
      <p:pic>
        <p:nvPicPr>
          <p:cNvPr id="4" name="SK-2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71" y="1556742"/>
            <a:ext cx="3755082" cy="3291780"/>
          </a:xfrm>
          <a:prstGeom prst="rect">
            <a:avLst/>
          </a:prstGeom>
        </p:spPr>
      </p:pic>
      <p:pic>
        <p:nvPicPr>
          <p:cNvPr id="5" name="SK-2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671" y="1556742"/>
            <a:ext cx="3755082" cy="109686"/>
          </a:xfrm>
          <a:prstGeom prst="rect">
            <a:avLst/>
          </a:prstGeom>
        </p:spPr>
      </p:pic>
      <p:pic>
        <p:nvPicPr>
          <p:cNvPr id="6" name="SK-2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2792" y="1639044"/>
            <a:ext cx="3755082" cy="3278088"/>
          </a:xfrm>
          <a:prstGeom prst="rect">
            <a:avLst/>
          </a:prstGeom>
        </p:spPr>
      </p:pic>
      <p:pic>
        <p:nvPicPr>
          <p:cNvPr id="7" name="SK-2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42792" y="1556742"/>
            <a:ext cx="3755082" cy="109686"/>
          </a:xfrm>
          <a:prstGeom prst="rect">
            <a:avLst/>
          </a:prstGeom>
        </p:spPr>
      </p:pic>
      <p:pic>
        <p:nvPicPr>
          <p:cNvPr id="8" name="SK-2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19765" y="1556742"/>
            <a:ext cx="3755082" cy="3305473"/>
          </a:xfrm>
          <a:prstGeom prst="rect">
            <a:avLst/>
          </a:prstGeom>
        </p:spPr>
      </p:pic>
      <p:pic>
        <p:nvPicPr>
          <p:cNvPr id="9" name="SK-2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19765" y="1556742"/>
            <a:ext cx="3755082" cy="109686"/>
          </a:xfrm>
          <a:prstGeom prst="rect">
            <a:avLst/>
          </a:prstGeom>
        </p:spPr>
      </p:pic>
      <p:pic>
        <p:nvPicPr>
          <p:cNvPr id="10" name="SK-28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5671" y="5046762"/>
            <a:ext cx="5656957" cy="1331714"/>
          </a:xfrm>
          <a:prstGeom prst="rect">
            <a:avLst/>
          </a:prstGeom>
        </p:spPr>
      </p:pic>
      <p:pic>
        <p:nvPicPr>
          <p:cNvPr id="11" name="SK-28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3482" y="5074890"/>
            <a:ext cx="5681365" cy="1289298"/>
          </a:xfrm>
          <a:prstGeom prst="rect">
            <a:avLst/>
          </a:prstGeom>
        </p:spPr>
      </p:pic>
      <p:pic>
        <p:nvPicPr>
          <p:cNvPr id="12" name="SK-28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515100"/>
            <a:ext cx="12192000" cy="342900"/>
          </a:xfrm>
          <a:prstGeom prst="rect">
            <a:avLst/>
          </a:prstGeom>
        </p:spPr>
      </p:pic>
      <p:pic>
        <p:nvPicPr>
          <p:cNvPr id="13" name="SK-28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78761" y="5177730"/>
            <a:ext cx="438894" cy="438894"/>
          </a:xfrm>
          <a:prstGeom prst="rect">
            <a:avLst/>
          </a:prstGeom>
        </p:spPr>
      </p:pic>
      <p:pic>
        <p:nvPicPr>
          <p:cNvPr id="14" name="SK-28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11969" y="5143500"/>
            <a:ext cx="426690" cy="432048"/>
          </a:xfrm>
          <a:prstGeom prst="rect">
            <a:avLst/>
          </a:prstGeom>
        </p:spPr>
      </p:pic>
      <p:pic>
        <p:nvPicPr>
          <p:cNvPr id="15" name="SK-28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278267" y="1755577"/>
            <a:ext cx="621655" cy="582811"/>
          </a:xfrm>
          <a:prstGeom prst="rect">
            <a:avLst/>
          </a:prstGeom>
        </p:spPr>
      </p:pic>
      <p:pic>
        <p:nvPicPr>
          <p:cNvPr id="16" name="SK-28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449961" y="1755577"/>
            <a:ext cx="597396" cy="582811"/>
          </a:xfrm>
          <a:prstGeom prst="rect">
            <a:avLst/>
          </a:prstGeom>
        </p:spPr>
      </p:pic>
      <p:pic>
        <p:nvPicPr>
          <p:cNvPr id="17" name="SK-28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94879" y="1762423"/>
            <a:ext cx="304800" cy="575965"/>
          </a:xfrm>
          <a:prstGeom prst="rect">
            <a:avLst/>
          </a:prstGeom>
        </p:spPr>
      </p:pic>
      <p:sp>
        <p:nvSpPr>
          <p:cNvPr id="18" name="SK-28-text-17"/>
          <p:cNvSpPr/>
          <p:nvPr/>
        </p:nvSpPr>
        <p:spPr>
          <a:xfrm>
            <a:off x="243780" y="205680"/>
            <a:ext cx="756094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Section 10 · Substitute Prescribing</a:t>
            </a:r>
            <a:endParaRPr lang="en-US" sz="1350" dirty="0"/>
          </a:p>
        </p:txBody>
      </p:sp>
      <p:sp>
        <p:nvSpPr>
          <p:cNvPr id="19" name="SK-28-text-18"/>
          <p:cNvSpPr/>
          <p:nvPr/>
        </p:nvSpPr>
        <p:spPr>
          <a:xfrm>
            <a:off x="243780" y="507355"/>
            <a:ext cx="11948220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4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Monitoring substitute prescribing</a:t>
            </a:r>
            <a:endParaRPr lang="en-US" sz="3450" dirty="0"/>
          </a:p>
        </p:txBody>
      </p:sp>
      <p:sp>
        <p:nvSpPr>
          <p:cNvPr id="20" name="SK-28-text-19"/>
          <p:cNvSpPr/>
          <p:nvPr/>
        </p:nvSpPr>
        <p:spPr>
          <a:xfrm>
            <a:off x="1243459" y="1885950"/>
            <a:ext cx="505206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Urine drug screens</a:t>
            </a:r>
            <a:endParaRPr lang="en-US" sz="1800" dirty="0"/>
          </a:p>
        </p:txBody>
      </p:sp>
      <p:sp>
        <p:nvSpPr>
          <p:cNvPr id="21" name="SK-28-text-20"/>
          <p:cNvSpPr/>
          <p:nvPr/>
        </p:nvSpPr>
        <p:spPr>
          <a:xfrm>
            <a:off x="621655" y="2434530"/>
            <a:ext cx="2840682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Random, not predictable – prevents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gaming the system</a:t>
            </a:r>
            <a:endParaRPr lang="en-US" sz="1350" dirty="0"/>
          </a:p>
        </p:txBody>
      </p:sp>
      <p:sp>
        <p:nvSpPr>
          <p:cNvPr id="22" name="SK-28-text-21"/>
          <p:cNvSpPr/>
          <p:nvPr/>
        </p:nvSpPr>
        <p:spPr>
          <a:xfrm>
            <a:off x="621655" y="2942034"/>
            <a:ext cx="2706588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Test for both prescribed drug AND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illicit substances</a:t>
            </a:r>
            <a:endParaRPr lang="en-US" sz="1350" dirty="0"/>
          </a:p>
        </p:txBody>
      </p:sp>
      <p:sp>
        <p:nvSpPr>
          <p:cNvPr id="23" name="SK-28-text-22"/>
          <p:cNvSpPr/>
          <p:nvPr/>
        </p:nvSpPr>
        <p:spPr>
          <a:xfrm>
            <a:off x="621655" y="3435846"/>
            <a:ext cx="2328565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At least one result per review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consultation</a:t>
            </a:r>
            <a:endParaRPr lang="en-US" sz="1350" dirty="0"/>
          </a:p>
        </p:txBody>
      </p:sp>
      <p:sp>
        <p:nvSpPr>
          <p:cNvPr id="24" name="SK-28-text-23"/>
          <p:cNvSpPr/>
          <p:nvPr/>
        </p:nvSpPr>
        <p:spPr>
          <a:xfrm>
            <a:off x="621655" y="3936355"/>
            <a:ext cx="2621161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Confirms compliance and detects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concurrent use</a:t>
            </a:r>
            <a:endParaRPr lang="en-US" sz="1350" dirty="0"/>
          </a:p>
        </p:txBody>
      </p:sp>
      <p:sp>
        <p:nvSpPr>
          <p:cNvPr id="25" name="SK-28-text-24"/>
          <p:cNvSpPr/>
          <p:nvPr/>
        </p:nvSpPr>
        <p:spPr>
          <a:xfrm>
            <a:off x="621655" y="4450705"/>
            <a:ext cx="708088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Document result clearly in notes</a:t>
            </a:r>
            <a:endParaRPr lang="en-US" sz="1350" dirty="0"/>
          </a:p>
        </p:txBody>
      </p:sp>
      <p:sp>
        <p:nvSpPr>
          <p:cNvPr id="26" name="SK-28-text-25"/>
          <p:cNvSpPr/>
          <p:nvPr/>
        </p:nvSpPr>
        <p:spPr>
          <a:xfrm>
            <a:off x="5181600" y="1885950"/>
            <a:ext cx="642366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Regular clinical review</a:t>
            </a:r>
            <a:endParaRPr lang="en-US" sz="1800" dirty="0"/>
          </a:p>
        </p:txBody>
      </p:sp>
      <p:sp>
        <p:nvSpPr>
          <p:cNvPr id="27" name="SK-28-text-26"/>
          <p:cNvSpPr/>
          <p:nvPr/>
        </p:nvSpPr>
        <p:spPr>
          <a:xfrm>
            <a:off x="4474369" y="2434530"/>
            <a:ext cx="2377380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Weekly initially → reducing to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monthly when stable</a:t>
            </a:r>
            <a:endParaRPr lang="en-US" sz="1350" dirty="0"/>
          </a:p>
        </p:txBody>
      </p:sp>
      <p:sp>
        <p:nvSpPr>
          <p:cNvPr id="28" name="SK-28-text-27"/>
          <p:cNvSpPr/>
          <p:nvPr/>
        </p:nvSpPr>
        <p:spPr>
          <a:xfrm>
            <a:off x="4474369" y="2935188"/>
            <a:ext cx="2608957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Review withdrawal signs, mental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health, social circumstances</a:t>
            </a:r>
            <a:endParaRPr lang="en-US" sz="1350" dirty="0"/>
          </a:p>
        </p:txBody>
      </p:sp>
      <p:sp>
        <p:nvSpPr>
          <p:cNvPr id="29" name="SK-28-text-28"/>
          <p:cNvSpPr/>
          <p:nvPr/>
        </p:nvSpPr>
        <p:spPr>
          <a:xfrm>
            <a:off x="4474369" y="3435846"/>
            <a:ext cx="2365177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Assess housing, employment,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relationships at each visit</a:t>
            </a:r>
            <a:endParaRPr lang="en-US" sz="1350" dirty="0"/>
          </a:p>
        </p:txBody>
      </p:sp>
      <p:sp>
        <p:nvSpPr>
          <p:cNvPr id="30" name="SK-28-text-29"/>
          <p:cNvSpPr/>
          <p:nvPr/>
        </p:nvSpPr>
        <p:spPr>
          <a:xfrm>
            <a:off x="4474369" y="3936355"/>
            <a:ext cx="2352973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One nominated pharmacy for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all dispensing</a:t>
            </a:r>
            <a:endParaRPr lang="en-US" sz="1350" dirty="0"/>
          </a:p>
        </p:txBody>
      </p:sp>
      <p:sp>
        <p:nvSpPr>
          <p:cNvPr id="31" name="SK-28-text-30"/>
          <p:cNvSpPr/>
          <p:nvPr/>
        </p:nvSpPr>
        <p:spPr>
          <a:xfrm>
            <a:off x="4474369" y="4416475"/>
            <a:ext cx="2584698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Review care plan and default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conditions at every appointment</a:t>
            </a:r>
            <a:endParaRPr lang="en-US" sz="1350" dirty="0"/>
          </a:p>
        </p:txBody>
      </p:sp>
      <p:sp>
        <p:nvSpPr>
          <p:cNvPr id="32" name="SK-28-text-31"/>
          <p:cNvSpPr/>
          <p:nvPr/>
        </p:nvSpPr>
        <p:spPr>
          <a:xfrm>
            <a:off x="8997553" y="1885950"/>
            <a:ext cx="3194447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Supervised consumption</a:t>
            </a:r>
            <a:endParaRPr lang="en-US" sz="1800" dirty="0"/>
          </a:p>
        </p:txBody>
      </p:sp>
      <p:sp>
        <p:nvSpPr>
          <p:cNvPr id="33" name="SK-28-text-32"/>
          <p:cNvSpPr/>
          <p:nvPr/>
        </p:nvSpPr>
        <p:spPr>
          <a:xfrm>
            <a:off x="8302675" y="2434530"/>
            <a:ext cx="2865090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Minimum 3 months daily supervised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consumption after initiation</a:t>
            </a:r>
            <a:endParaRPr lang="en-US" sz="1350" dirty="0"/>
          </a:p>
        </p:txBody>
      </p:sp>
      <p:sp>
        <p:nvSpPr>
          <p:cNvPr id="34" name="SK-28-text-33"/>
          <p:cNvSpPr/>
          <p:nvPr/>
        </p:nvSpPr>
        <p:spPr>
          <a:xfrm>
            <a:off x="8302675" y="2942034"/>
            <a:ext cx="388932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Reduces diversion risk significantly</a:t>
            </a:r>
            <a:endParaRPr lang="en-US" sz="1350" dirty="0"/>
          </a:p>
        </p:txBody>
      </p:sp>
      <p:sp>
        <p:nvSpPr>
          <p:cNvPr id="35" name="SK-28-text-34"/>
          <p:cNvSpPr/>
          <p:nvPr/>
        </p:nvSpPr>
        <p:spPr>
          <a:xfrm>
            <a:off x="8302675" y="3230017"/>
            <a:ext cx="2767459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Reduce supervision frequency only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patient is stable</a:t>
            </a:r>
            <a:endParaRPr lang="en-US" sz="1350" dirty="0"/>
          </a:p>
        </p:txBody>
      </p:sp>
      <p:sp>
        <p:nvSpPr>
          <p:cNvPr id="36" name="SK-28-text-35"/>
          <p:cNvSpPr/>
          <p:nvPr/>
        </p:nvSpPr>
        <p:spPr>
          <a:xfrm>
            <a:off x="8302675" y="3730675"/>
            <a:ext cx="2889498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Pharmacist is a key clinical partner –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communicate regularly</a:t>
            </a:r>
            <a:endParaRPr lang="en-US" sz="1350" dirty="0"/>
          </a:p>
        </p:txBody>
      </p:sp>
      <p:sp>
        <p:nvSpPr>
          <p:cNvPr id="37" name="SK-28-text-36"/>
          <p:cNvSpPr/>
          <p:nvPr/>
        </p:nvSpPr>
        <p:spPr>
          <a:xfrm>
            <a:off x="8302675" y="4251871"/>
            <a:ext cx="2548086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Document any missed doses or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pharmacy concerns</a:t>
            </a:r>
            <a:endParaRPr lang="en-US" sz="1350" dirty="0"/>
          </a:p>
        </p:txBody>
      </p:sp>
      <p:sp>
        <p:nvSpPr>
          <p:cNvPr id="38" name="SK-28-text-37"/>
          <p:cNvSpPr/>
          <p:nvPr/>
        </p:nvSpPr>
        <p:spPr>
          <a:xfrm>
            <a:off x="1084957" y="5122813"/>
            <a:ext cx="1937385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7B4B9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 focus</a:t>
            </a:r>
            <a:endParaRPr lang="en-US" sz="1350" dirty="0"/>
          </a:p>
        </p:txBody>
      </p:sp>
      <p:sp>
        <p:nvSpPr>
          <p:cNvPr id="39" name="SK-28-text-38"/>
          <p:cNvSpPr/>
          <p:nvPr/>
        </p:nvSpPr>
        <p:spPr>
          <a:xfrm>
            <a:off x="1060698" y="5356027"/>
            <a:ext cx="4632871" cy="9463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Supervised consumption must continue for a minimum of 3 months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after initiation of substitute prescribing. Prescribe on FP10MDA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(blue instalment form). At least one random urine drug screen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result is required per review consultation. Random screening is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essential — predictable testing is clinically meaningless.</a:t>
            </a:r>
            <a:endParaRPr lang="en-US" sz="1275" dirty="0"/>
          </a:p>
        </p:txBody>
      </p:sp>
      <p:sp>
        <p:nvSpPr>
          <p:cNvPr id="40" name="SK-28-text-39"/>
          <p:cNvSpPr/>
          <p:nvPr/>
        </p:nvSpPr>
        <p:spPr>
          <a:xfrm>
            <a:off x="6851898" y="5177730"/>
            <a:ext cx="296608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0AD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Common pitfall</a:t>
            </a:r>
            <a:endParaRPr lang="en-US" sz="1350" dirty="0"/>
          </a:p>
        </p:txBody>
      </p:sp>
      <p:sp>
        <p:nvSpPr>
          <p:cNvPr id="41" name="SK-28-text-40"/>
          <p:cNvSpPr/>
          <p:nvPr/>
        </p:nvSpPr>
        <p:spPr>
          <a:xfrm>
            <a:off x="6839694" y="5452021"/>
            <a:ext cx="4645075" cy="8091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Reducing supervision too early is a frequent error. A patient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appearing stable is not the same as being stable. Diversion risk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remains high in early months. Always confirm stability over time,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over one or two visits.</a:t>
            </a:r>
            <a:endParaRPr lang="en-US" sz="1275" dirty="0"/>
          </a:p>
        </p:txBody>
      </p:sp>
      <p:sp>
        <p:nvSpPr>
          <p:cNvPr id="42" name="SK-28-text-41"/>
          <p:cNvSpPr/>
          <p:nvPr/>
        </p:nvSpPr>
        <p:spPr>
          <a:xfrm>
            <a:off x="5096173" y="6590407"/>
            <a:ext cx="440626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059" y="857250"/>
            <a:ext cx="853380" cy="95994"/>
          </a:xfrm>
          <a:prstGeom prst="rect">
            <a:avLst/>
          </a:prstGeom>
        </p:spPr>
      </p:pic>
      <p:pic>
        <p:nvPicPr>
          <p:cNvPr id="4" name="SK-2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257" y="1366838"/>
            <a:ext cx="5998376" cy="16853"/>
          </a:xfrm>
          <a:prstGeom prst="rect">
            <a:avLst/>
          </a:prstGeom>
        </p:spPr>
      </p:pic>
      <p:pic>
        <p:nvPicPr>
          <p:cNvPr id="5" name="SK-2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263" y="1446312"/>
            <a:ext cx="926455" cy="596503"/>
          </a:xfrm>
          <a:prstGeom prst="rect">
            <a:avLst/>
          </a:prstGeom>
        </p:spPr>
      </p:pic>
      <p:pic>
        <p:nvPicPr>
          <p:cNvPr id="6" name="SK-2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5498" y="1446312"/>
            <a:ext cx="4974282" cy="625376"/>
          </a:xfrm>
          <a:prstGeom prst="rect">
            <a:avLst/>
          </a:prstGeom>
        </p:spPr>
      </p:pic>
      <p:pic>
        <p:nvPicPr>
          <p:cNvPr id="7" name="SK-29-img-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263" y="2077194"/>
            <a:ext cx="926455" cy="596503"/>
          </a:xfrm>
          <a:prstGeom prst="rect">
            <a:avLst/>
          </a:prstGeom>
        </p:spPr>
      </p:pic>
      <p:pic>
        <p:nvPicPr>
          <p:cNvPr id="8" name="SK-29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5498" y="2077194"/>
            <a:ext cx="4974282" cy="645914"/>
          </a:xfrm>
          <a:prstGeom prst="rect">
            <a:avLst/>
          </a:prstGeom>
        </p:spPr>
      </p:pic>
      <p:pic>
        <p:nvPicPr>
          <p:cNvPr id="9" name="SK-29-img-8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263" y="2708225"/>
            <a:ext cx="926455" cy="596503"/>
          </a:xfrm>
          <a:prstGeom prst="rect">
            <a:avLst/>
          </a:prstGeom>
        </p:spPr>
      </p:pic>
      <p:pic>
        <p:nvPicPr>
          <p:cNvPr id="10" name="SK-29-img-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5498" y="2708225"/>
            <a:ext cx="4974282" cy="625376"/>
          </a:xfrm>
          <a:prstGeom prst="rect">
            <a:avLst/>
          </a:prstGeom>
        </p:spPr>
      </p:pic>
      <p:pic>
        <p:nvPicPr>
          <p:cNvPr id="11" name="SK-29-img-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263" y="3374082"/>
            <a:ext cx="5998369" cy="809179"/>
          </a:xfrm>
          <a:prstGeom prst="rect">
            <a:avLst/>
          </a:prstGeom>
        </p:spPr>
      </p:pic>
      <p:pic>
        <p:nvPicPr>
          <p:cNvPr id="12" name="SK-29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1263" y="3374082"/>
            <a:ext cx="85279" cy="685800"/>
          </a:xfrm>
          <a:prstGeom prst="rect">
            <a:avLst/>
          </a:prstGeom>
        </p:spPr>
      </p:pic>
      <p:pic>
        <p:nvPicPr>
          <p:cNvPr id="13" name="SK-29-img-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263" y="4126409"/>
            <a:ext cx="5998369" cy="1197322"/>
          </a:xfrm>
          <a:prstGeom prst="rect">
            <a:avLst/>
          </a:prstGeom>
        </p:spPr>
      </p:pic>
      <p:pic>
        <p:nvPicPr>
          <p:cNvPr id="14" name="SK-29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263" y="4128492"/>
            <a:ext cx="85279" cy="987475"/>
          </a:xfrm>
          <a:prstGeom prst="rect">
            <a:avLst/>
          </a:prstGeom>
        </p:spPr>
      </p:pic>
      <p:pic>
        <p:nvPicPr>
          <p:cNvPr id="15" name="SK-29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1263" y="5252442"/>
            <a:ext cx="5998369" cy="783134"/>
          </a:xfrm>
          <a:prstGeom prst="rect">
            <a:avLst/>
          </a:prstGeom>
        </p:spPr>
      </p:pic>
      <p:pic>
        <p:nvPicPr>
          <p:cNvPr id="16" name="SK-29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263" y="5197673"/>
            <a:ext cx="85279" cy="747415"/>
          </a:xfrm>
          <a:prstGeom prst="rect">
            <a:avLst/>
          </a:prstGeom>
        </p:spPr>
      </p:pic>
      <p:pic>
        <p:nvPicPr>
          <p:cNvPr id="17" name="SK-29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263" y="6013698"/>
            <a:ext cx="5998369" cy="577304"/>
          </a:xfrm>
          <a:prstGeom prst="rect">
            <a:avLst/>
          </a:prstGeom>
        </p:spPr>
      </p:pic>
      <p:pic>
        <p:nvPicPr>
          <p:cNvPr id="19" name="SK-29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49380" y="822275"/>
            <a:ext cx="4876800" cy="4541193"/>
          </a:xfrm>
          <a:prstGeom prst="rect">
            <a:avLst/>
          </a:prstGeom>
        </p:spPr>
      </p:pic>
      <p:pic>
        <p:nvPicPr>
          <p:cNvPr id="20" name="SK-29-img-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6563023"/>
            <a:ext cx="12192000" cy="294829"/>
          </a:xfrm>
          <a:prstGeom prst="rect">
            <a:avLst/>
          </a:prstGeom>
        </p:spPr>
      </p:pic>
      <p:pic>
        <p:nvPicPr>
          <p:cNvPr id="21" name="SK-29-img-20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400157" y="4107805"/>
            <a:ext cx="2938165" cy="1179463"/>
          </a:xfrm>
          <a:prstGeom prst="rect">
            <a:avLst/>
          </a:prstGeom>
        </p:spPr>
      </p:pic>
      <p:pic>
        <p:nvPicPr>
          <p:cNvPr id="22" name="SK-29-img-21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790879" y="898327"/>
            <a:ext cx="4962079" cy="3278088"/>
          </a:xfrm>
          <a:prstGeom prst="rect">
            <a:avLst/>
          </a:prstGeom>
        </p:spPr>
      </p:pic>
      <p:pic>
        <p:nvPicPr>
          <p:cNvPr id="23" name="SK-29-img-22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11969" y="6117282"/>
            <a:ext cx="304800" cy="308521"/>
          </a:xfrm>
          <a:prstGeom prst="rect">
            <a:avLst/>
          </a:prstGeom>
        </p:spPr>
      </p:pic>
      <p:pic>
        <p:nvPicPr>
          <p:cNvPr id="24" name="SK-29-img-23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48580" y="5342334"/>
            <a:ext cx="304800" cy="281136"/>
          </a:xfrm>
          <a:prstGeom prst="rect">
            <a:avLst/>
          </a:prstGeom>
        </p:spPr>
      </p:pic>
      <p:pic>
        <p:nvPicPr>
          <p:cNvPr id="25" name="SK-29-img-24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48580" y="4245025"/>
            <a:ext cx="304800" cy="267444"/>
          </a:xfrm>
          <a:prstGeom prst="rect">
            <a:avLst/>
          </a:prstGeom>
        </p:spPr>
      </p:pic>
      <p:pic>
        <p:nvPicPr>
          <p:cNvPr id="26" name="SK-29-img-25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48580" y="3463230"/>
            <a:ext cx="304800" cy="267444"/>
          </a:xfrm>
          <a:prstGeom prst="rect">
            <a:avLst/>
          </a:prstGeom>
        </p:spPr>
      </p:pic>
      <p:pic>
        <p:nvPicPr>
          <p:cNvPr id="27" name="SK-29-img-26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85192" y="2708821"/>
            <a:ext cx="694879" cy="624036"/>
          </a:xfrm>
          <a:prstGeom prst="rect">
            <a:avLst/>
          </a:prstGeom>
        </p:spPr>
      </p:pic>
      <p:pic>
        <p:nvPicPr>
          <p:cNvPr id="28" name="SK-29-img-27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85192" y="2112169"/>
            <a:ext cx="694879" cy="575965"/>
          </a:xfrm>
          <a:prstGeom prst="rect">
            <a:avLst/>
          </a:prstGeom>
        </p:spPr>
      </p:pic>
      <p:pic>
        <p:nvPicPr>
          <p:cNvPr id="29" name="SK-29-img-28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72988" y="1446907"/>
            <a:ext cx="707082" cy="637729"/>
          </a:xfrm>
          <a:prstGeom prst="rect">
            <a:avLst/>
          </a:prstGeom>
        </p:spPr>
      </p:pic>
      <p:sp>
        <p:nvSpPr>
          <p:cNvPr id="30" name="SK-29-text-29"/>
          <p:cNvSpPr/>
          <p:nvPr/>
        </p:nvSpPr>
        <p:spPr>
          <a:xfrm>
            <a:off x="329059" y="205680"/>
            <a:ext cx="612076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88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Section 10 · Stimulant drugs</a:t>
            </a:r>
            <a:endParaRPr lang="en-US" sz="1350" dirty="0"/>
          </a:p>
        </p:txBody>
      </p:sp>
      <p:sp>
        <p:nvSpPr>
          <p:cNvPr id="31" name="SK-29-text-30"/>
          <p:cNvSpPr/>
          <p:nvPr/>
        </p:nvSpPr>
        <p:spPr>
          <a:xfrm>
            <a:off x="341263" y="452586"/>
            <a:ext cx="7686675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Cocaine and stimulants</a:t>
            </a:r>
            <a:endParaRPr lang="en-US" sz="2250" dirty="0"/>
          </a:p>
        </p:txBody>
      </p:sp>
      <p:sp>
        <p:nvSpPr>
          <p:cNvPr id="32" name="SK-29-text-31"/>
          <p:cNvSpPr/>
          <p:nvPr/>
        </p:nvSpPr>
        <p:spPr>
          <a:xfrm>
            <a:off x="329059" y="1110853"/>
            <a:ext cx="11862941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substitute prescribing exists for stimulants — management is psychosocial.</a:t>
            </a:r>
            <a:endParaRPr lang="en-US" sz="1200" dirty="0"/>
          </a:p>
        </p:txBody>
      </p:sp>
      <p:sp>
        <p:nvSpPr>
          <p:cNvPr id="33" name="SK-29-text-32"/>
          <p:cNvSpPr/>
          <p:nvPr/>
        </p:nvSpPr>
        <p:spPr>
          <a:xfrm>
            <a:off x="1450777" y="1522363"/>
            <a:ext cx="300228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Cocaine (powder)</a:t>
            </a:r>
            <a:endParaRPr lang="en-US" sz="1200" dirty="0"/>
          </a:p>
        </p:txBody>
      </p:sp>
      <p:sp>
        <p:nvSpPr>
          <p:cNvPr id="34" name="SK-29-text-33"/>
          <p:cNvSpPr/>
          <p:nvPr/>
        </p:nvSpPr>
        <p:spPr>
          <a:xfrm>
            <a:off x="1450777" y="1707505"/>
            <a:ext cx="4084290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Snorted, IV, or smoked as crack; intense euphoria, short duration;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cardiac arrhythmia risk; mental health deterioration with chronic use</a:t>
            </a:r>
            <a:endParaRPr lang="en-US" sz="975" dirty="0"/>
          </a:p>
        </p:txBody>
      </p:sp>
      <p:sp>
        <p:nvSpPr>
          <p:cNvPr id="35" name="SK-29-text-34"/>
          <p:cNvSpPr/>
          <p:nvPr/>
        </p:nvSpPr>
        <p:spPr>
          <a:xfrm>
            <a:off x="1450777" y="2153394"/>
            <a:ext cx="245364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Crack cocaine</a:t>
            </a:r>
            <a:endParaRPr lang="en-US" sz="1200" dirty="0"/>
          </a:p>
        </p:txBody>
      </p:sp>
      <p:sp>
        <p:nvSpPr>
          <p:cNvPr id="36" name="SK-29-text-35"/>
          <p:cNvSpPr/>
          <p:nvPr/>
        </p:nvSpPr>
        <p:spPr>
          <a:xfrm>
            <a:off x="1450777" y="2338536"/>
            <a:ext cx="3681859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Smoked; extremely short intense high followed by crash and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intense craving; highly addictive; common in polydrug users</a:t>
            </a:r>
            <a:endParaRPr lang="en-US" sz="975" dirty="0"/>
          </a:p>
        </p:txBody>
      </p:sp>
      <p:sp>
        <p:nvSpPr>
          <p:cNvPr id="37" name="SK-29-text-36"/>
          <p:cNvSpPr/>
          <p:nvPr/>
        </p:nvSpPr>
        <p:spPr>
          <a:xfrm>
            <a:off x="1450777" y="2784277"/>
            <a:ext cx="336804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Amphetamine / MDMA</a:t>
            </a:r>
            <a:endParaRPr lang="en-US" sz="1200" dirty="0"/>
          </a:p>
        </p:txBody>
      </p:sp>
      <p:sp>
        <p:nvSpPr>
          <p:cNvPr id="38" name="SK-29-text-37"/>
          <p:cNvSpPr/>
          <p:nvPr/>
        </p:nvSpPr>
        <p:spPr>
          <a:xfrm>
            <a:off x="1450777" y="2962573"/>
            <a:ext cx="3681859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Oral, snorted, or IV; psychosis risk with heavy use; MDMA —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hyperthermia and hyponatraemia are the key dangers</a:t>
            </a:r>
            <a:endParaRPr lang="en-US" sz="975" dirty="0"/>
          </a:p>
        </p:txBody>
      </p:sp>
      <p:sp>
        <p:nvSpPr>
          <p:cNvPr id="39" name="SK-29-text-38"/>
          <p:cNvSpPr/>
          <p:nvPr/>
        </p:nvSpPr>
        <p:spPr>
          <a:xfrm>
            <a:off x="950863" y="3456384"/>
            <a:ext cx="78790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 Pitfall — don't reach for a prescription</a:t>
            </a:r>
            <a:endParaRPr lang="en-US" sz="1200" dirty="0"/>
          </a:p>
        </p:txBody>
      </p:sp>
      <p:sp>
        <p:nvSpPr>
          <p:cNvPr id="40" name="SK-29-text-39"/>
          <p:cNvSpPr/>
          <p:nvPr/>
        </p:nvSpPr>
        <p:spPr>
          <a:xfrm>
            <a:off x="938659" y="3655219"/>
            <a:ext cx="4803577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There is no licensed substitute therapy for cocaine or amphetamine dependence.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Prescribing benzodiazepines or other sedatives under pressure is dangerous and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inappropriate. Psychosocial intervention is the evidence-based approach.</a:t>
            </a:r>
            <a:endParaRPr lang="en-US" sz="975" dirty="0"/>
          </a:p>
        </p:txBody>
      </p:sp>
      <p:sp>
        <p:nvSpPr>
          <p:cNvPr id="41" name="SK-29-text-40"/>
          <p:cNvSpPr/>
          <p:nvPr/>
        </p:nvSpPr>
        <p:spPr>
          <a:xfrm>
            <a:off x="950863" y="4251871"/>
            <a:ext cx="879348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6A08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💬 SCA focus — what to offer in the consultation</a:t>
            </a:r>
            <a:endParaRPr lang="en-US" sz="1200" dirty="0"/>
          </a:p>
        </p:txBody>
      </p:sp>
      <p:sp>
        <p:nvSpPr>
          <p:cNvPr id="42" name="SK-29-text-41"/>
          <p:cNvSpPr/>
          <p:nvPr/>
        </p:nvSpPr>
        <p:spPr>
          <a:xfrm>
            <a:off x="963067" y="4450705"/>
            <a:ext cx="1063752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Explore the pattern of use and what the patient wants from today</a:t>
            </a:r>
            <a:endParaRPr lang="en-US" sz="1050" dirty="0"/>
          </a:p>
        </p:txBody>
      </p:sp>
      <p:sp>
        <p:nvSpPr>
          <p:cNvPr id="43" name="SK-29-text-42"/>
          <p:cNvSpPr/>
          <p:nvPr/>
        </p:nvSpPr>
        <p:spPr>
          <a:xfrm>
            <a:off x="963067" y="4615309"/>
            <a:ext cx="4693890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Offer brief intervention, motivational interviewing, and referral to structured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psychosocial therapy (CBT, community reinforcement approach)</a:t>
            </a:r>
            <a:endParaRPr lang="en-US" sz="975" dirty="0"/>
          </a:p>
        </p:txBody>
      </p:sp>
      <p:sp>
        <p:nvSpPr>
          <p:cNvPr id="44" name="SK-29-text-43"/>
          <p:cNvSpPr/>
          <p:nvPr/>
        </p:nvSpPr>
        <p:spPr>
          <a:xfrm>
            <a:off x="963067" y="4917132"/>
            <a:ext cx="4523184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Address mental health, safeguarding, and harm reduction — even if the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 is not ready to stop</a:t>
            </a:r>
            <a:endParaRPr lang="en-US" sz="975" dirty="0"/>
          </a:p>
        </p:txBody>
      </p:sp>
      <p:sp>
        <p:nvSpPr>
          <p:cNvPr id="45" name="SK-29-text-44"/>
          <p:cNvSpPr/>
          <p:nvPr/>
        </p:nvSpPr>
        <p:spPr>
          <a:xfrm>
            <a:off x="950863" y="5328642"/>
            <a:ext cx="60502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7AE6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✅ Safe to manage in primary care</a:t>
            </a:r>
            <a:endParaRPr lang="en-US" sz="1200" dirty="0"/>
          </a:p>
        </p:txBody>
      </p:sp>
      <p:sp>
        <p:nvSpPr>
          <p:cNvPr id="46" name="SK-29-text-45"/>
          <p:cNvSpPr/>
          <p:nvPr/>
        </p:nvSpPr>
        <p:spPr>
          <a:xfrm>
            <a:off x="938659" y="5520630"/>
            <a:ext cx="4742557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Most cocaine and stimulant use can be managed in primary care with brief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interventions and referral. You do not need specialist prescribing authority to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help these patients.</a:t>
            </a:r>
            <a:endParaRPr lang="en-US" sz="975" dirty="0"/>
          </a:p>
        </p:txBody>
      </p:sp>
      <p:sp>
        <p:nvSpPr>
          <p:cNvPr id="47" name="SK-29-text-46"/>
          <p:cNvSpPr/>
          <p:nvPr/>
        </p:nvSpPr>
        <p:spPr>
          <a:xfrm>
            <a:off x="950863" y="6100656"/>
            <a:ext cx="4840188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2980B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MDMA harm reduction: Advise temperature regulation, rest breaks, sip fluids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2980B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(approximately 500 ml/hour — do not over-hydrate; hyponatraemia is the danger,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2980B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dehydration alone).</a:t>
            </a:r>
            <a:endParaRPr lang="en-US" sz="975" dirty="0"/>
          </a:p>
        </p:txBody>
      </p:sp>
      <p:sp>
        <p:nvSpPr>
          <p:cNvPr id="48" name="SK-29-text-47"/>
          <p:cNvSpPr/>
          <p:nvPr/>
        </p:nvSpPr>
        <p:spPr>
          <a:xfrm>
            <a:off x="7363867" y="5616625"/>
            <a:ext cx="3852565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88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stimulant cycle: intense high → rapid crash →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88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craving → repeat</a:t>
            </a:r>
            <a:endParaRPr lang="en-US" sz="1350" dirty="0"/>
          </a:p>
        </p:txBody>
      </p:sp>
      <p:sp>
        <p:nvSpPr>
          <p:cNvPr id="49" name="SK-29-text-48"/>
          <p:cNvSpPr/>
          <p:nvPr/>
        </p:nvSpPr>
        <p:spPr>
          <a:xfrm>
            <a:off x="5303490" y="6631632"/>
            <a:ext cx="343662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50" name="SK-29-text-49"/>
          <p:cNvSpPr/>
          <p:nvPr/>
        </p:nvSpPr>
        <p:spPr>
          <a:xfrm>
            <a:off x="11240988" y="6624786"/>
            <a:ext cx="951012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29 / 38</a:t>
            </a:r>
            <a:endParaRPr lang="en-US" sz="10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188" y="1024830"/>
            <a:ext cx="1511796" cy="76200"/>
          </a:xfrm>
          <a:prstGeom prst="rect">
            <a:avLst/>
          </a:prstGeom>
        </p:spPr>
      </p:pic>
      <p:pic>
        <p:nvPicPr>
          <p:cNvPr id="4" name="SK-3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188" y="1343471"/>
            <a:ext cx="5486400" cy="686991"/>
          </a:xfrm>
          <a:prstGeom prst="rect">
            <a:avLst/>
          </a:prstGeom>
        </p:spPr>
      </p:pic>
      <p:pic>
        <p:nvPicPr>
          <p:cNvPr id="5" name="SK-3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450" y="3038029"/>
            <a:ext cx="47625" cy="1344067"/>
          </a:xfrm>
          <a:prstGeom prst="rect">
            <a:avLst/>
          </a:prstGeom>
        </p:spPr>
      </p:pic>
      <p:pic>
        <p:nvPicPr>
          <p:cNvPr id="6" name="SK-3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392" y="5211366"/>
            <a:ext cx="5717977" cy="1235720"/>
          </a:xfrm>
          <a:prstGeom prst="rect">
            <a:avLst/>
          </a:prstGeom>
        </p:spPr>
      </p:pic>
      <p:pic>
        <p:nvPicPr>
          <p:cNvPr id="7" name="SK-3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3482" y="5204520"/>
            <a:ext cx="5717977" cy="1242566"/>
          </a:xfrm>
          <a:prstGeom prst="rect">
            <a:avLst/>
          </a:prstGeom>
        </p:spPr>
      </p:pic>
      <p:pic>
        <p:nvPicPr>
          <p:cNvPr id="8" name="SK-3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448574"/>
            <a:ext cx="12192000" cy="409277"/>
          </a:xfrm>
          <a:prstGeom prst="rect">
            <a:avLst/>
          </a:prstGeom>
        </p:spPr>
      </p:pic>
      <p:pic>
        <p:nvPicPr>
          <p:cNvPr id="9" name="SK-30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42298" y="5280571"/>
            <a:ext cx="268188" cy="246757"/>
          </a:xfrm>
          <a:prstGeom prst="rect">
            <a:avLst/>
          </a:prstGeom>
        </p:spPr>
      </p:pic>
      <p:pic>
        <p:nvPicPr>
          <p:cNvPr id="10" name="SK-30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24973" y="562273"/>
            <a:ext cx="4827984" cy="4073575"/>
          </a:xfrm>
          <a:prstGeom prst="rect">
            <a:avLst/>
          </a:prstGeom>
        </p:spPr>
      </p:pic>
      <p:pic>
        <p:nvPicPr>
          <p:cNvPr id="11" name="SK-30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7875" y="5287417"/>
            <a:ext cx="255984" cy="233065"/>
          </a:xfrm>
          <a:prstGeom prst="rect">
            <a:avLst/>
          </a:prstGeom>
        </p:spPr>
      </p:pic>
      <p:pic>
        <p:nvPicPr>
          <p:cNvPr id="12" name="SK-30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6690" y="1419523"/>
            <a:ext cx="304800" cy="260598"/>
          </a:xfrm>
          <a:prstGeom prst="rect">
            <a:avLst/>
          </a:prstGeom>
        </p:spPr>
      </p:pic>
      <p:sp>
        <p:nvSpPr>
          <p:cNvPr id="13" name="SK-30-text-12"/>
          <p:cNvSpPr/>
          <p:nvPr/>
        </p:nvSpPr>
        <p:spPr>
          <a:xfrm>
            <a:off x="280392" y="205680"/>
            <a:ext cx="586740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Section 9 · Specific substances</a:t>
            </a:r>
            <a:endParaRPr lang="en-US" sz="1200" dirty="0"/>
          </a:p>
        </p:txBody>
      </p:sp>
      <p:sp>
        <p:nvSpPr>
          <p:cNvPr id="14" name="SK-30-text-13"/>
          <p:cNvSpPr/>
          <p:nvPr/>
        </p:nvSpPr>
        <p:spPr>
          <a:xfrm>
            <a:off x="280392" y="479971"/>
            <a:ext cx="11473815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Cannabis and mental health</a:t>
            </a:r>
            <a:endParaRPr lang="en-US" sz="2850" dirty="0"/>
          </a:p>
        </p:txBody>
      </p:sp>
      <p:sp>
        <p:nvSpPr>
          <p:cNvPr id="15" name="SK-30-text-14"/>
          <p:cNvSpPr/>
          <p:nvPr/>
        </p:nvSpPr>
        <p:spPr>
          <a:xfrm>
            <a:off x="767953" y="1433215"/>
            <a:ext cx="435578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Amber — Common mistake</a:t>
            </a:r>
            <a:endParaRPr lang="en-US" sz="1275" dirty="0"/>
          </a:p>
        </p:txBody>
      </p:sp>
      <p:sp>
        <p:nvSpPr>
          <p:cNvPr id="16" name="SK-30-text-15"/>
          <p:cNvSpPr/>
          <p:nvPr/>
        </p:nvSpPr>
        <p:spPr>
          <a:xfrm>
            <a:off x="780157" y="1639044"/>
            <a:ext cx="551688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Cannabis is Class B — NOT Class C.</a:t>
            </a:r>
            <a:endParaRPr lang="en-US" sz="1050" dirty="0"/>
          </a:p>
        </p:txBody>
      </p:sp>
      <p:sp>
        <p:nvSpPr>
          <p:cNvPr id="17" name="SK-30-text-16"/>
          <p:cNvSpPr/>
          <p:nvPr/>
        </p:nvSpPr>
        <p:spPr>
          <a:xfrm>
            <a:off x="780157" y="1796653"/>
            <a:ext cx="11411843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Reclassified in 2009. Many older sources still state Class C — this is wrong.</a:t>
            </a:r>
            <a:endParaRPr lang="en-US" sz="1050" dirty="0"/>
          </a:p>
        </p:txBody>
      </p:sp>
      <p:sp>
        <p:nvSpPr>
          <p:cNvPr id="18" name="SK-30-text-17"/>
          <p:cNvSpPr/>
          <p:nvPr/>
        </p:nvSpPr>
        <p:spPr>
          <a:xfrm>
            <a:off x="341263" y="2201317"/>
            <a:ext cx="625792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is street cannabis today?</a:t>
            </a:r>
            <a:endParaRPr lang="en-US" sz="1350" dirty="0"/>
          </a:p>
        </p:txBody>
      </p:sp>
      <p:sp>
        <p:nvSpPr>
          <p:cNvPr id="19" name="SK-30-text-18"/>
          <p:cNvSpPr/>
          <p:nvPr/>
        </p:nvSpPr>
        <p:spPr>
          <a:xfrm>
            <a:off x="341263" y="2407146"/>
            <a:ext cx="4779169" cy="534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Modern street cannabis ("skunk") is high-THC, low-CBD — far more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potent than traditional resin. High THC with little CBD removes the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natural buffering effect on psychosis risk.</a:t>
            </a:r>
            <a:endParaRPr lang="en-US" sz="1200" dirty="0"/>
          </a:p>
        </p:txBody>
      </p:sp>
      <p:sp>
        <p:nvSpPr>
          <p:cNvPr id="20" name="SK-30-text-19"/>
          <p:cNvSpPr/>
          <p:nvPr/>
        </p:nvSpPr>
        <p:spPr>
          <a:xfrm>
            <a:off x="511969" y="3120330"/>
            <a:ext cx="502348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C0392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 flag — mental health</a:t>
            </a:r>
            <a:endParaRPr lang="en-US" sz="1350" dirty="0"/>
          </a:p>
        </p:txBody>
      </p:sp>
      <p:sp>
        <p:nvSpPr>
          <p:cNvPr id="21" name="SK-30-text-20"/>
          <p:cNvSpPr/>
          <p:nvPr/>
        </p:nvSpPr>
        <p:spPr>
          <a:xfrm>
            <a:off x="499765" y="3346698"/>
            <a:ext cx="4620667" cy="3497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Increases risk of psychosis and schizophrenia — especially with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early onset use, high-potency products, and frequent use</a:t>
            </a:r>
            <a:endParaRPr lang="en-US" sz="1200" dirty="0"/>
          </a:p>
        </p:txBody>
      </p:sp>
      <p:sp>
        <p:nvSpPr>
          <p:cNvPr id="22" name="SK-30-text-21"/>
          <p:cNvSpPr/>
          <p:nvPr/>
        </p:nvSpPr>
        <p:spPr>
          <a:xfrm>
            <a:off x="499765" y="3723829"/>
            <a:ext cx="830580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Linked to anxiety, depression, and paranoia</a:t>
            </a:r>
            <a:endParaRPr lang="en-US" sz="1200" dirty="0"/>
          </a:p>
        </p:txBody>
      </p:sp>
      <p:sp>
        <p:nvSpPr>
          <p:cNvPr id="23" name="SK-30-text-22"/>
          <p:cNvSpPr/>
          <p:nvPr/>
        </p:nvSpPr>
        <p:spPr>
          <a:xfrm>
            <a:off x="499765" y="3908971"/>
            <a:ext cx="922020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Can trigger or worsen existing psychotic illness</a:t>
            </a:r>
            <a:endParaRPr lang="en-US" sz="1200" dirty="0"/>
          </a:p>
        </p:txBody>
      </p:sp>
      <p:sp>
        <p:nvSpPr>
          <p:cNvPr id="24" name="SK-30-text-23"/>
          <p:cNvSpPr/>
          <p:nvPr/>
        </p:nvSpPr>
        <p:spPr>
          <a:xfrm>
            <a:off x="499765" y="4100959"/>
            <a:ext cx="903732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Psychosis risk is dose-dependent and cumulative</a:t>
            </a:r>
            <a:endParaRPr lang="en-US" sz="1200" dirty="0"/>
          </a:p>
        </p:txBody>
      </p:sp>
      <p:sp>
        <p:nvSpPr>
          <p:cNvPr id="25" name="SK-30-text-24"/>
          <p:cNvSpPr/>
          <p:nvPr/>
        </p:nvSpPr>
        <p:spPr>
          <a:xfrm>
            <a:off x="353467" y="4437013"/>
            <a:ext cx="2966085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Other effects:</a:t>
            </a:r>
            <a:endParaRPr lang="en-US" sz="1350" dirty="0"/>
          </a:p>
        </p:txBody>
      </p:sp>
      <p:sp>
        <p:nvSpPr>
          <p:cNvPr id="26" name="SK-30-text-25"/>
          <p:cNvSpPr/>
          <p:nvPr/>
        </p:nvSpPr>
        <p:spPr>
          <a:xfrm>
            <a:off x="353467" y="4629150"/>
            <a:ext cx="4498777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Memory and learning impairment · Coordination problems ·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Motivational syndrome with heavy use · Detectable in urine up to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28 days (heavy users)</a:t>
            </a:r>
            <a:endParaRPr lang="en-US" sz="1200" dirty="0"/>
          </a:p>
        </p:txBody>
      </p:sp>
      <p:sp>
        <p:nvSpPr>
          <p:cNvPr id="27" name="SK-30-text-26"/>
          <p:cNvSpPr/>
          <p:nvPr/>
        </p:nvSpPr>
        <p:spPr>
          <a:xfrm>
            <a:off x="646063" y="5314950"/>
            <a:ext cx="646366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E512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Green — Primary care management</a:t>
            </a:r>
            <a:endParaRPr lang="en-US" sz="1350" dirty="0"/>
          </a:p>
        </p:txBody>
      </p:sp>
      <p:sp>
        <p:nvSpPr>
          <p:cNvPr id="28" name="SK-30-text-27"/>
          <p:cNvSpPr/>
          <p:nvPr/>
        </p:nvSpPr>
        <p:spPr>
          <a:xfrm>
            <a:off x="572988" y="5541169"/>
            <a:ext cx="807720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Brief intervention and motivational interviewing</a:t>
            </a:r>
            <a:endParaRPr lang="en-US" sz="1050" dirty="0"/>
          </a:p>
        </p:txBody>
      </p:sp>
      <p:sp>
        <p:nvSpPr>
          <p:cNvPr id="29" name="SK-30-text-28"/>
          <p:cNvSpPr/>
          <p:nvPr/>
        </p:nvSpPr>
        <p:spPr>
          <a:xfrm>
            <a:off x="572988" y="5705773"/>
            <a:ext cx="647700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CBT referral for cannabis use disorder</a:t>
            </a:r>
            <a:endParaRPr lang="en-US" sz="1050" dirty="0"/>
          </a:p>
        </p:txBody>
      </p:sp>
      <p:sp>
        <p:nvSpPr>
          <p:cNvPr id="30" name="SK-30-text-29"/>
          <p:cNvSpPr/>
          <p:nvPr/>
        </p:nvSpPr>
        <p:spPr>
          <a:xfrm>
            <a:off x="572988" y="5856684"/>
            <a:ext cx="631698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Monitor mental health at every review</a:t>
            </a:r>
            <a:endParaRPr lang="en-US" sz="1050" dirty="0"/>
          </a:p>
        </p:txBody>
      </p:sp>
      <p:sp>
        <p:nvSpPr>
          <p:cNvPr id="31" name="SK-30-text-30"/>
          <p:cNvSpPr/>
          <p:nvPr/>
        </p:nvSpPr>
        <p:spPr>
          <a:xfrm>
            <a:off x="572988" y="6014442"/>
            <a:ext cx="11619012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Withdrawal: not life-threatening — irritability, sleep disturbance, appetite change</a:t>
            </a:r>
            <a:endParaRPr lang="en-US" sz="1050" dirty="0"/>
          </a:p>
        </p:txBody>
      </p:sp>
      <p:sp>
        <p:nvSpPr>
          <p:cNvPr id="32" name="SK-30-text-31"/>
          <p:cNvSpPr/>
          <p:nvPr/>
        </p:nvSpPr>
        <p:spPr>
          <a:xfrm>
            <a:off x="572988" y="6199584"/>
            <a:ext cx="1161901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Medicinal cannabis: specialist-prescribed only (Schedule 2, unlicensed in UK)</a:t>
            </a:r>
            <a:endParaRPr lang="en-US" sz="1050" dirty="0"/>
          </a:p>
        </p:txBody>
      </p:sp>
      <p:sp>
        <p:nvSpPr>
          <p:cNvPr id="33" name="SK-30-text-32"/>
          <p:cNvSpPr/>
          <p:nvPr/>
        </p:nvSpPr>
        <p:spPr>
          <a:xfrm>
            <a:off x="6534894" y="5307955"/>
            <a:ext cx="378904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4B008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Purple — AKT focus</a:t>
            </a:r>
            <a:endParaRPr lang="en-US" sz="1350" dirty="0"/>
          </a:p>
        </p:txBody>
      </p:sp>
      <p:sp>
        <p:nvSpPr>
          <p:cNvPr id="34" name="SK-30-text-33"/>
          <p:cNvSpPr/>
          <p:nvPr/>
        </p:nvSpPr>
        <p:spPr>
          <a:xfrm>
            <a:off x="6473875" y="5534323"/>
            <a:ext cx="571812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Cannabis = Class B, Schedule 1 (no medicinal use in standard practice)</a:t>
            </a:r>
            <a:endParaRPr lang="en-US" sz="1050" dirty="0"/>
          </a:p>
        </p:txBody>
      </p:sp>
      <p:sp>
        <p:nvSpPr>
          <p:cNvPr id="35" name="SK-30-text-34"/>
          <p:cNvSpPr/>
          <p:nvPr/>
        </p:nvSpPr>
        <p:spPr>
          <a:xfrm>
            <a:off x="6486079" y="5753844"/>
            <a:ext cx="5705921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Urine detection: up to 28 days in heavy users</a:t>
            </a:r>
            <a:endParaRPr lang="en-US" sz="1050" dirty="0"/>
          </a:p>
        </p:txBody>
      </p:sp>
      <p:sp>
        <p:nvSpPr>
          <p:cNvPr id="36" name="SK-30-text-35"/>
          <p:cNvSpPr/>
          <p:nvPr/>
        </p:nvSpPr>
        <p:spPr>
          <a:xfrm>
            <a:off x="6486079" y="5973217"/>
            <a:ext cx="5705921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Withdrawal is not medically dangerous (unlike alcohol or benzodiazepines)</a:t>
            </a:r>
            <a:endParaRPr lang="en-US" sz="1050" dirty="0"/>
          </a:p>
        </p:txBody>
      </p:sp>
      <p:sp>
        <p:nvSpPr>
          <p:cNvPr id="37" name="SK-30-text-36"/>
          <p:cNvSpPr/>
          <p:nvPr/>
        </p:nvSpPr>
        <p:spPr>
          <a:xfrm>
            <a:off x="6486079" y="6199584"/>
            <a:ext cx="5705921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No licensed substitute prescribing exists for cannabis dependence</a:t>
            </a:r>
            <a:endParaRPr lang="en-US" sz="1050" dirty="0"/>
          </a:p>
        </p:txBody>
      </p:sp>
      <p:sp>
        <p:nvSpPr>
          <p:cNvPr id="38" name="SK-30-text-37"/>
          <p:cNvSpPr/>
          <p:nvPr/>
        </p:nvSpPr>
        <p:spPr>
          <a:xfrm>
            <a:off x="5327898" y="6631632"/>
            <a:ext cx="343662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7" y="939403"/>
            <a:ext cx="731490" cy="68461"/>
          </a:xfrm>
          <a:prstGeom prst="rect">
            <a:avLst/>
          </a:prstGeom>
        </p:spPr>
      </p:pic>
      <p:pic>
        <p:nvPicPr>
          <p:cNvPr id="4" name="SK-3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561" y="1261170"/>
            <a:ext cx="5498455" cy="2243882"/>
          </a:xfrm>
          <a:prstGeom prst="rect">
            <a:avLst/>
          </a:prstGeom>
        </p:spPr>
      </p:pic>
      <p:pic>
        <p:nvPicPr>
          <p:cNvPr id="5" name="SK-3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561" y="1200150"/>
            <a:ext cx="170557" cy="2263080"/>
          </a:xfrm>
          <a:prstGeom prst="rect">
            <a:avLst/>
          </a:prstGeom>
        </p:spPr>
      </p:pic>
      <p:pic>
        <p:nvPicPr>
          <p:cNvPr id="6" name="SK-3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5498" y="1632198"/>
            <a:ext cx="2194471" cy="260598"/>
          </a:xfrm>
          <a:prstGeom prst="rect">
            <a:avLst/>
          </a:prstGeom>
        </p:spPr>
      </p:pic>
      <p:pic>
        <p:nvPicPr>
          <p:cNvPr id="7" name="SK-3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4667" y="1254323"/>
            <a:ext cx="5498455" cy="2230041"/>
          </a:xfrm>
          <a:prstGeom prst="rect">
            <a:avLst/>
          </a:prstGeom>
        </p:spPr>
      </p:pic>
      <p:pic>
        <p:nvPicPr>
          <p:cNvPr id="8" name="SK-3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4667" y="1234380"/>
            <a:ext cx="170557" cy="2263080"/>
          </a:xfrm>
          <a:prstGeom prst="rect">
            <a:avLst/>
          </a:prstGeom>
        </p:spPr>
      </p:pic>
      <p:pic>
        <p:nvPicPr>
          <p:cNvPr id="9" name="SK-31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22455" y="1625203"/>
            <a:ext cx="1060698" cy="260598"/>
          </a:xfrm>
          <a:prstGeom prst="rect">
            <a:avLst/>
          </a:prstGeom>
        </p:spPr>
      </p:pic>
      <p:pic>
        <p:nvPicPr>
          <p:cNvPr id="10" name="SK-31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7561" y="3531840"/>
            <a:ext cx="5498455" cy="2249388"/>
          </a:xfrm>
          <a:prstGeom prst="rect">
            <a:avLst/>
          </a:prstGeom>
        </p:spPr>
      </p:pic>
      <p:pic>
        <p:nvPicPr>
          <p:cNvPr id="11" name="SK-31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7561" y="3531096"/>
            <a:ext cx="170557" cy="2263080"/>
          </a:xfrm>
          <a:prstGeom prst="rect">
            <a:avLst/>
          </a:prstGeom>
        </p:spPr>
      </p:pic>
      <p:pic>
        <p:nvPicPr>
          <p:cNvPr id="12" name="SK-31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65498" y="3960465"/>
            <a:ext cx="2657773" cy="260598"/>
          </a:xfrm>
          <a:prstGeom prst="rect">
            <a:avLst/>
          </a:prstGeom>
        </p:spPr>
      </p:pic>
      <p:pic>
        <p:nvPicPr>
          <p:cNvPr id="13" name="SK-31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65498" y="5090666"/>
            <a:ext cx="743694" cy="9525"/>
          </a:xfrm>
          <a:prstGeom prst="rect">
            <a:avLst/>
          </a:prstGeom>
        </p:spPr>
      </p:pic>
      <p:pic>
        <p:nvPicPr>
          <p:cNvPr id="14" name="SK-31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44667" y="3566071"/>
            <a:ext cx="5498455" cy="2228850"/>
          </a:xfrm>
          <a:prstGeom prst="rect">
            <a:avLst/>
          </a:prstGeom>
        </p:spPr>
      </p:pic>
      <p:pic>
        <p:nvPicPr>
          <p:cNvPr id="15" name="SK-31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44667" y="3531096"/>
            <a:ext cx="170557" cy="2263080"/>
          </a:xfrm>
          <a:prstGeom prst="rect">
            <a:avLst/>
          </a:prstGeom>
        </p:spPr>
      </p:pic>
      <p:pic>
        <p:nvPicPr>
          <p:cNvPr id="16" name="SK-31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022455" y="3960465"/>
            <a:ext cx="2548086" cy="260598"/>
          </a:xfrm>
          <a:prstGeom prst="rect">
            <a:avLst/>
          </a:prstGeom>
        </p:spPr>
      </p:pic>
      <p:pic>
        <p:nvPicPr>
          <p:cNvPr id="17" name="SK-31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022455" y="5659934"/>
            <a:ext cx="4315867" cy="9525"/>
          </a:xfrm>
          <a:prstGeom prst="rect">
            <a:avLst/>
          </a:prstGeom>
        </p:spPr>
      </p:pic>
      <p:pic>
        <p:nvPicPr>
          <p:cNvPr id="18" name="SK-31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7561" y="5890320"/>
            <a:ext cx="11155561" cy="563612"/>
          </a:xfrm>
          <a:prstGeom prst="rect">
            <a:avLst/>
          </a:prstGeom>
        </p:spPr>
      </p:pic>
      <p:pic>
        <p:nvPicPr>
          <p:cNvPr id="19" name="SK-31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0" y="6569869"/>
            <a:ext cx="12192000" cy="287982"/>
          </a:xfrm>
          <a:prstGeom prst="rect">
            <a:avLst/>
          </a:prstGeom>
        </p:spPr>
      </p:pic>
      <p:pic>
        <p:nvPicPr>
          <p:cNvPr id="20" name="SK-31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2675" y="5980063"/>
            <a:ext cx="304800" cy="329059"/>
          </a:xfrm>
          <a:prstGeom prst="rect">
            <a:avLst/>
          </a:prstGeom>
        </p:spPr>
      </p:pic>
      <p:pic>
        <p:nvPicPr>
          <p:cNvPr id="21" name="SK-31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49467" y="3696444"/>
            <a:ext cx="451098" cy="425053"/>
          </a:xfrm>
          <a:prstGeom prst="rect">
            <a:avLst/>
          </a:prstGeom>
        </p:spPr>
      </p:pic>
      <p:pic>
        <p:nvPicPr>
          <p:cNvPr id="22" name="SK-31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92361" y="3696444"/>
            <a:ext cx="451098" cy="486817"/>
          </a:xfrm>
          <a:prstGeom prst="rect">
            <a:avLst/>
          </a:prstGeom>
        </p:spPr>
      </p:pic>
      <p:pic>
        <p:nvPicPr>
          <p:cNvPr id="23" name="SK-31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449467" y="1344067"/>
            <a:ext cx="451098" cy="397669"/>
          </a:xfrm>
          <a:prstGeom prst="rect">
            <a:avLst/>
          </a:prstGeom>
        </p:spPr>
      </p:pic>
      <p:pic>
        <p:nvPicPr>
          <p:cNvPr id="24" name="SK-31-img-2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65584" y="1337221"/>
            <a:ext cx="304800" cy="473125"/>
          </a:xfrm>
          <a:prstGeom prst="rect">
            <a:avLst/>
          </a:prstGeom>
        </p:spPr>
      </p:pic>
      <p:sp>
        <p:nvSpPr>
          <p:cNvPr id="25" name="SK-31-text-24"/>
          <p:cNvSpPr/>
          <p:nvPr/>
        </p:nvSpPr>
        <p:spPr>
          <a:xfrm>
            <a:off x="438894" y="150763"/>
            <a:ext cx="798290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Section 31 of 38 · Special Populations</a:t>
            </a:r>
            <a:endParaRPr lang="en-US" sz="1275" dirty="0"/>
          </a:p>
        </p:txBody>
      </p:sp>
      <p:sp>
        <p:nvSpPr>
          <p:cNvPr id="26" name="SK-31-text-25"/>
          <p:cNvSpPr/>
          <p:nvPr/>
        </p:nvSpPr>
        <p:spPr>
          <a:xfrm>
            <a:off x="451098" y="418207"/>
            <a:ext cx="11740902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9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Drug misuse in special groups</a:t>
            </a:r>
            <a:endParaRPr lang="en-US" sz="2925" dirty="0"/>
          </a:p>
        </p:txBody>
      </p:sp>
      <p:sp>
        <p:nvSpPr>
          <p:cNvPr id="27" name="SK-31-text-26"/>
          <p:cNvSpPr/>
          <p:nvPr/>
        </p:nvSpPr>
        <p:spPr>
          <a:xfrm>
            <a:off x="1353294" y="1344067"/>
            <a:ext cx="279844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Pregnancy</a:t>
            </a:r>
            <a:endParaRPr lang="en-US" sz="1950" dirty="0"/>
          </a:p>
        </p:txBody>
      </p:sp>
      <p:sp>
        <p:nvSpPr>
          <p:cNvPr id="28" name="SK-31-text-27"/>
          <p:cNvSpPr/>
          <p:nvPr/>
        </p:nvSpPr>
        <p:spPr>
          <a:xfrm>
            <a:off x="1450777" y="1686967"/>
            <a:ext cx="499110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 RED FLAG — Urgent referral</a:t>
            </a:r>
            <a:endParaRPr lang="en-US" sz="1125" dirty="0"/>
          </a:p>
        </p:txBody>
      </p:sp>
      <p:sp>
        <p:nvSpPr>
          <p:cNvPr id="29" name="SK-31-text-28"/>
          <p:cNvSpPr/>
          <p:nvPr/>
        </p:nvSpPr>
        <p:spPr>
          <a:xfrm>
            <a:off x="1267867" y="1961257"/>
            <a:ext cx="933450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Opioid dependence in pregnancy = obstetric emergency</a:t>
            </a:r>
            <a:endParaRPr lang="en-US" sz="1125" dirty="0"/>
          </a:p>
        </p:txBody>
      </p:sp>
      <p:sp>
        <p:nvSpPr>
          <p:cNvPr id="30" name="SK-31-text-29"/>
          <p:cNvSpPr/>
          <p:nvPr/>
        </p:nvSpPr>
        <p:spPr>
          <a:xfrm>
            <a:off x="1267867" y="2125861"/>
            <a:ext cx="1036320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Refer urgently to shared care / One Stop Maternity Service</a:t>
            </a:r>
            <a:endParaRPr lang="en-US" sz="1125" dirty="0"/>
          </a:p>
        </p:txBody>
      </p:sp>
      <p:sp>
        <p:nvSpPr>
          <p:cNvPr id="31" name="SK-31-text-30"/>
          <p:cNvSpPr/>
          <p:nvPr/>
        </p:nvSpPr>
        <p:spPr>
          <a:xfrm>
            <a:off x="1267867" y="2304157"/>
            <a:ext cx="3913584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Methadone or buprenorphine maintenance is safer than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continued heroin use</a:t>
            </a:r>
            <a:endParaRPr lang="en-US" sz="975" dirty="0"/>
          </a:p>
        </p:txBody>
      </p:sp>
      <p:sp>
        <p:nvSpPr>
          <p:cNvPr id="32" name="SK-31-text-31"/>
          <p:cNvSpPr/>
          <p:nvPr/>
        </p:nvSpPr>
        <p:spPr>
          <a:xfrm>
            <a:off x="1267867" y="2633365"/>
            <a:ext cx="3840361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Neonatal abstinence syndrome (NAS) — plan neonatal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care in advance</a:t>
            </a:r>
            <a:endParaRPr lang="en-US" sz="975" dirty="0"/>
          </a:p>
        </p:txBody>
      </p:sp>
      <p:sp>
        <p:nvSpPr>
          <p:cNvPr id="33" name="SK-31-text-32"/>
          <p:cNvSpPr/>
          <p:nvPr/>
        </p:nvSpPr>
        <p:spPr>
          <a:xfrm>
            <a:off x="1267867" y="2955727"/>
            <a:ext cx="4096494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Breastfeeding permitted if no HIV and no heavy additional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drug use</a:t>
            </a:r>
            <a:endParaRPr lang="en-US" sz="975" dirty="0"/>
          </a:p>
        </p:txBody>
      </p:sp>
      <p:sp>
        <p:nvSpPr>
          <p:cNvPr id="34" name="SK-31-text-33"/>
          <p:cNvSpPr/>
          <p:nvPr/>
        </p:nvSpPr>
        <p:spPr>
          <a:xfrm>
            <a:off x="1267867" y="3278088"/>
            <a:ext cx="899160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Social services safeguarding referral is mandatory</a:t>
            </a:r>
            <a:endParaRPr lang="en-US" sz="1125" dirty="0"/>
          </a:p>
        </p:txBody>
      </p:sp>
      <p:sp>
        <p:nvSpPr>
          <p:cNvPr id="35" name="SK-31-text-34"/>
          <p:cNvSpPr/>
          <p:nvPr/>
        </p:nvSpPr>
        <p:spPr>
          <a:xfrm>
            <a:off x="7022455" y="1330375"/>
            <a:ext cx="4284345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Dual diagnosis</a:t>
            </a:r>
            <a:endParaRPr lang="en-US" sz="1950" dirty="0"/>
          </a:p>
        </p:txBody>
      </p:sp>
      <p:sp>
        <p:nvSpPr>
          <p:cNvPr id="36" name="SK-31-text-35"/>
          <p:cNvSpPr/>
          <p:nvPr/>
        </p:nvSpPr>
        <p:spPr>
          <a:xfrm>
            <a:off x="7095679" y="1686967"/>
            <a:ext cx="141351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 FOCUS</a:t>
            </a:r>
            <a:endParaRPr lang="en-US" sz="975" dirty="0"/>
          </a:p>
        </p:txBody>
      </p:sp>
      <p:sp>
        <p:nvSpPr>
          <p:cNvPr id="37" name="SK-31-text-36"/>
          <p:cNvSpPr/>
          <p:nvPr/>
        </p:nvSpPr>
        <p:spPr>
          <a:xfrm>
            <a:off x="6924973" y="1947565"/>
            <a:ext cx="3730675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Majority of opioid-dependent patients have comorbid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mental illness</a:t>
            </a:r>
            <a:endParaRPr lang="en-US" sz="975" dirty="0"/>
          </a:p>
        </p:txBody>
      </p:sp>
      <p:sp>
        <p:nvSpPr>
          <p:cNvPr id="38" name="SK-31-text-37"/>
          <p:cNvSpPr/>
          <p:nvPr/>
        </p:nvSpPr>
        <p:spPr>
          <a:xfrm>
            <a:off x="6924973" y="2276773"/>
            <a:ext cx="5267027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Most common: depression, anxiety, PTSD, psychosis</a:t>
            </a:r>
            <a:endParaRPr lang="en-US" sz="1125" dirty="0"/>
          </a:p>
        </p:txBody>
      </p:sp>
      <p:sp>
        <p:nvSpPr>
          <p:cNvPr id="39" name="SK-31-text-38"/>
          <p:cNvSpPr/>
          <p:nvPr/>
        </p:nvSpPr>
        <p:spPr>
          <a:xfrm>
            <a:off x="6924973" y="2448223"/>
            <a:ext cx="3657600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Treat both conditions simultaneously — do not defer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mental health</a:t>
            </a:r>
            <a:endParaRPr lang="en-US" sz="975" dirty="0"/>
          </a:p>
        </p:txBody>
      </p:sp>
      <p:sp>
        <p:nvSpPr>
          <p:cNvPr id="40" name="SK-31-text-39"/>
          <p:cNvSpPr/>
          <p:nvPr/>
        </p:nvSpPr>
        <p:spPr>
          <a:xfrm>
            <a:off x="6924973" y="2763738"/>
            <a:ext cx="5267027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Avoid over-prescribing sedatives — high misuse risk</a:t>
            </a:r>
            <a:endParaRPr lang="en-US" sz="1125" dirty="0"/>
          </a:p>
        </p:txBody>
      </p:sp>
      <p:sp>
        <p:nvSpPr>
          <p:cNvPr id="41" name="SK-31-text-40"/>
          <p:cNvSpPr/>
          <p:nvPr/>
        </p:nvSpPr>
        <p:spPr>
          <a:xfrm>
            <a:off x="6924973" y="2942034"/>
            <a:ext cx="5267027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Involve specialist psychiatry when psychotic features present</a:t>
            </a:r>
            <a:endParaRPr lang="en-US" sz="1125" dirty="0"/>
          </a:p>
        </p:txBody>
      </p:sp>
      <p:sp>
        <p:nvSpPr>
          <p:cNvPr id="42" name="SK-31-text-41"/>
          <p:cNvSpPr/>
          <p:nvPr/>
        </p:nvSpPr>
        <p:spPr>
          <a:xfrm>
            <a:off x="6924973" y="3106638"/>
            <a:ext cx="3462486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Integrated care pathways are more effective than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sequential treatment</a:t>
            </a:r>
            <a:endParaRPr lang="en-US" sz="975" dirty="0"/>
          </a:p>
        </p:txBody>
      </p:sp>
      <p:sp>
        <p:nvSpPr>
          <p:cNvPr id="43" name="SK-31-text-42"/>
          <p:cNvSpPr/>
          <p:nvPr/>
        </p:nvSpPr>
        <p:spPr>
          <a:xfrm>
            <a:off x="1353294" y="3675757"/>
            <a:ext cx="7355205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Young people (under 18)</a:t>
            </a:r>
            <a:endParaRPr lang="en-US" sz="1950" dirty="0"/>
          </a:p>
        </p:txBody>
      </p:sp>
      <p:sp>
        <p:nvSpPr>
          <p:cNvPr id="44" name="SK-31-text-43"/>
          <p:cNvSpPr/>
          <p:nvPr/>
        </p:nvSpPr>
        <p:spPr>
          <a:xfrm>
            <a:off x="1450777" y="4018657"/>
            <a:ext cx="601980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 PITFALL — Do not prescribe alone</a:t>
            </a:r>
            <a:endParaRPr lang="en-US" sz="1125" dirty="0"/>
          </a:p>
        </p:txBody>
      </p:sp>
      <p:sp>
        <p:nvSpPr>
          <p:cNvPr id="45" name="SK-31-text-44"/>
          <p:cNvSpPr/>
          <p:nvPr/>
        </p:nvSpPr>
        <p:spPr>
          <a:xfrm>
            <a:off x="1267867" y="4279255"/>
            <a:ext cx="10924133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Refer ALL under-18s to specialist young people's drug services</a:t>
            </a:r>
            <a:endParaRPr lang="en-US" sz="1125" dirty="0"/>
          </a:p>
        </p:txBody>
      </p:sp>
      <p:sp>
        <p:nvSpPr>
          <p:cNvPr id="46" name="SK-31-text-45"/>
          <p:cNvSpPr/>
          <p:nvPr/>
        </p:nvSpPr>
        <p:spPr>
          <a:xfrm>
            <a:off x="1267867" y="4464546"/>
            <a:ext cx="4267200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Do NOT commence substitute prescribing in general practice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without specialist involvement</a:t>
            </a:r>
            <a:endParaRPr lang="en-US" sz="975" dirty="0"/>
          </a:p>
        </p:txBody>
      </p:sp>
      <p:sp>
        <p:nvSpPr>
          <p:cNvPr id="47" name="SK-31-text-46"/>
          <p:cNvSpPr/>
          <p:nvPr/>
        </p:nvSpPr>
        <p:spPr>
          <a:xfrm>
            <a:off x="1267867" y="4807446"/>
            <a:ext cx="4169569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Child safeguarding considerations are paramount — always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consider</a:t>
            </a:r>
            <a:endParaRPr lang="en-US" sz="975" dirty="0"/>
          </a:p>
        </p:txBody>
      </p:sp>
      <p:sp>
        <p:nvSpPr>
          <p:cNvPr id="48" name="SK-31-text-47"/>
          <p:cNvSpPr/>
          <p:nvPr/>
        </p:nvSpPr>
        <p:spPr>
          <a:xfrm>
            <a:off x="1267867" y="5150346"/>
            <a:ext cx="3828157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Parental awareness and consent issues require careful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navigation</a:t>
            </a:r>
            <a:endParaRPr lang="en-US" sz="975" dirty="0"/>
          </a:p>
        </p:txBody>
      </p:sp>
      <p:sp>
        <p:nvSpPr>
          <p:cNvPr id="49" name="SK-31-text-48"/>
          <p:cNvSpPr/>
          <p:nvPr/>
        </p:nvSpPr>
        <p:spPr>
          <a:xfrm>
            <a:off x="1267867" y="5479405"/>
            <a:ext cx="984885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Lower threshold for safeguarding referral in this group</a:t>
            </a:r>
            <a:endParaRPr lang="en-US" sz="1125" dirty="0"/>
          </a:p>
        </p:txBody>
      </p:sp>
      <p:sp>
        <p:nvSpPr>
          <p:cNvPr id="50" name="SK-31-text-49"/>
          <p:cNvSpPr/>
          <p:nvPr/>
        </p:nvSpPr>
        <p:spPr>
          <a:xfrm>
            <a:off x="7022455" y="3675757"/>
            <a:ext cx="5169545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Criminal justice system</a:t>
            </a:r>
            <a:endParaRPr lang="en-US" sz="1950" dirty="0"/>
          </a:p>
        </p:txBody>
      </p:sp>
      <p:sp>
        <p:nvSpPr>
          <p:cNvPr id="51" name="SK-31-text-50"/>
          <p:cNvSpPr/>
          <p:nvPr/>
        </p:nvSpPr>
        <p:spPr>
          <a:xfrm>
            <a:off x="7095679" y="4011811"/>
            <a:ext cx="5096321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SCA FOCUS — Non-judgmental care</a:t>
            </a:r>
            <a:endParaRPr lang="en-US" sz="1125" dirty="0"/>
          </a:p>
        </p:txBody>
      </p:sp>
      <p:sp>
        <p:nvSpPr>
          <p:cNvPr id="52" name="SK-31-text-51"/>
          <p:cNvSpPr/>
          <p:nvPr/>
        </p:nvSpPr>
        <p:spPr>
          <a:xfrm>
            <a:off x="6924973" y="4251871"/>
            <a:ext cx="3901380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Drug Intervention Programme (DIP): targeted support for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drug-misusing offenders</a:t>
            </a:r>
            <a:endParaRPr lang="en-US" sz="975" dirty="0"/>
          </a:p>
        </p:txBody>
      </p:sp>
      <p:sp>
        <p:nvSpPr>
          <p:cNvPr id="53" name="SK-31-text-52"/>
          <p:cNvSpPr/>
          <p:nvPr/>
        </p:nvSpPr>
        <p:spPr>
          <a:xfrm>
            <a:off x="6924973" y="4567386"/>
            <a:ext cx="3815953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Drug Rehabilitation Requirement (DRR): court-ordered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treatment — GP may receive referrals</a:t>
            </a:r>
            <a:endParaRPr lang="en-US" sz="975" dirty="0"/>
          </a:p>
        </p:txBody>
      </p:sp>
      <p:sp>
        <p:nvSpPr>
          <p:cNvPr id="54" name="SK-31-text-53"/>
          <p:cNvSpPr/>
          <p:nvPr/>
        </p:nvSpPr>
        <p:spPr>
          <a:xfrm>
            <a:off x="6924973" y="4882753"/>
            <a:ext cx="5267027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Treat as any other patient — same clinical standards apply</a:t>
            </a:r>
            <a:endParaRPr lang="en-US" sz="1125" dirty="0"/>
          </a:p>
        </p:txBody>
      </p:sp>
      <p:sp>
        <p:nvSpPr>
          <p:cNvPr id="55" name="SK-31-text-54"/>
          <p:cNvSpPr/>
          <p:nvPr/>
        </p:nvSpPr>
        <p:spPr>
          <a:xfrm>
            <a:off x="6924973" y="5047357"/>
            <a:ext cx="3913584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High-risk period: post-prison or post-hospital discharge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(tolerance lost → overdose risk extreme)</a:t>
            </a:r>
            <a:endParaRPr lang="en-US" sz="975" dirty="0"/>
          </a:p>
        </p:txBody>
      </p:sp>
      <p:sp>
        <p:nvSpPr>
          <p:cNvPr id="56" name="SK-31-text-55"/>
          <p:cNvSpPr/>
          <p:nvPr/>
        </p:nvSpPr>
        <p:spPr>
          <a:xfrm>
            <a:off x="6924973" y="5362873"/>
            <a:ext cx="5267027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Offer take-home naloxone at every opportunity in this group</a:t>
            </a:r>
            <a:endParaRPr lang="en-US" sz="1125" dirty="0"/>
          </a:p>
        </p:txBody>
      </p:sp>
      <p:sp>
        <p:nvSpPr>
          <p:cNvPr id="57" name="SK-31-text-56"/>
          <p:cNvSpPr/>
          <p:nvPr/>
        </p:nvSpPr>
        <p:spPr>
          <a:xfrm>
            <a:off x="6924973" y="5534323"/>
            <a:ext cx="5267027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Coordinate with probation, housing, and addiction services</a:t>
            </a:r>
            <a:endParaRPr lang="en-US" sz="1125" dirty="0"/>
          </a:p>
        </p:txBody>
      </p:sp>
      <p:sp>
        <p:nvSpPr>
          <p:cNvPr id="58" name="SK-31-text-57"/>
          <p:cNvSpPr/>
          <p:nvPr/>
        </p:nvSpPr>
        <p:spPr>
          <a:xfrm>
            <a:off x="1084957" y="5966371"/>
            <a:ext cx="10387459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D32F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Post-custody overdose risk: Tolerance drops rapidly during custody. Patients are at highest risk of fatal overdose in the days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D32F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immediately after release. Always offer naloxone and safety-netting before discharge from any institution.</a:t>
            </a:r>
            <a:endParaRPr lang="en-US" sz="1350" dirty="0"/>
          </a:p>
        </p:txBody>
      </p:sp>
      <p:sp>
        <p:nvSpPr>
          <p:cNvPr id="59" name="SK-31-text-58"/>
          <p:cNvSpPr/>
          <p:nvPr/>
        </p:nvSpPr>
        <p:spPr>
          <a:xfrm>
            <a:off x="5023098" y="6617940"/>
            <a:ext cx="416147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984" y="1611511"/>
            <a:ext cx="1267867" cy="68461"/>
          </a:xfrm>
          <a:prstGeom prst="rect">
            <a:avLst/>
          </a:prstGeom>
        </p:spPr>
      </p:pic>
      <p:pic>
        <p:nvPicPr>
          <p:cNvPr id="4" name="SK-3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596" y="2585442"/>
            <a:ext cx="3681859" cy="1584127"/>
          </a:xfrm>
          <a:prstGeom prst="rect">
            <a:avLst/>
          </a:prstGeom>
        </p:spPr>
      </p:pic>
      <p:pic>
        <p:nvPicPr>
          <p:cNvPr id="5" name="SK-3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188" y="2585442"/>
            <a:ext cx="158353" cy="1597819"/>
          </a:xfrm>
          <a:prstGeom prst="rect">
            <a:avLst/>
          </a:prstGeom>
        </p:spPr>
      </p:pic>
      <p:pic>
        <p:nvPicPr>
          <p:cNvPr id="6" name="SK-3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596" y="4286250"/>
            <a:ext cx="3681859" cy="1844725"/>
          </a:xfrm>
          <a:prstGeom prst="rect">
            <a:avLst/>
          </a:prstGeom>
        </p:spPr>
      </p:pic>
      <p:pic>
        <p:nvPicPr>
          <p:cNvPr id="7" name="SK-3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188" y="4286250"/>
            <a:ext cx="158353" cy="1865263"/>
          </a:xfrm>
          <a:prstGeom prst="rect">
            <a:avLst/>
          </a:prstGeom>
        </p:spPr>
      </p:pic>
      <p:pic>
        <p:nvPicPr>
          <p:cNvPr id="8" name="SK-3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79082" y="383977"/>
            <a:ext cx="5010894" cy="1378446"/>
          </a:xfrm>
          <a:prstGeom prst="rect">
            <a:avLst/>
          </a:prstGeom>
        </p:spPr>
      </p:pic>
      <p:pic>
        <p:nvPicPr>
          <p:cNvPr id="9" name="SK-3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27984" y="1817340"/>
            <a:ext cx="6315373" cy="1467594"/>
          </a:xfrm>
          <a:prstGeom prst="rect">
            <a:avLst/>
          </a:prstGeom>
        </p:spPr>
      </p:pic>
      <p:pic>
        <p:nvPicPr>
          <p:cNvPr id="10" name="SK-3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76886" y="3332857"/>
            <a:ext cx="7266384" cy="1467594"/>
          </a:xfrm>
          <a:prstGeom prst="rect">
            <a:avLst/>
          </a:prstGeom>
        </p:spPr>
      </p:pic>
      <p:pic>
        <p:nvPicPr>
          <p:cNvPr id="11" name="SK-32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50196" y="4848523"/>
            <a:ext cx="8168580" cy="1419523"/>
          </a:xfrm>
          <a:prstGeom prst="rect">
            <a:avLst/>
          </a:prstGeom>
        </p:spPr>
      </p:pic>
      <p:pic>
        <p:nvPicPr>
          <p:cNvPr id="12" name="SK-32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24961" y="624036"/>
            <a:ext cx="19050" cy="5397103"/>
          </a:xfrm>
          <a:prstGeom prst="rect">
            <a:avLst/>
          </a:prstGeom>
        </p:spPr>
      </p:pic>
      <p:pic>
        <p:nvPicPr>
          <p:cNvPr id="13" name="SK-32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6432798"/>
            <a:ext cx="12192000" cy="425053"/>
          </a:xfrm>
          <a:prstGeom prst="rect">
            <a:avLst/>
          </a:prstGeom>
        </p:spPr>
      </p:pic>
      <p:pic>
        <p:nvPicPr>
          <p:cNvPr id="14" name="SK-32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93890" y="5500092"/>
            <a:ext cx="914400" cy="534888"/>
          </a:xfrm>
          <a:prstGeom prst="rect">
            <a:avLst/>
          </a:prstGeom>
        </p:spPr>
      </p:pic>
      <p:pic>
        <p:nvPicPr>
          <p:cNvPr id="15" name="SK-32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83969" y="3957042"/>
            <a:ext cx="694879" cy="610344"/>
          </a:xfrm>
          <a:prstGeom prst="rect">
            <a:avLst/>
          </a:prstGeom>
        </p:spPr>
      </p:pic>
      <p:pic>
        <p:nvPicPr>
          <p:cNvPr id="16" name="SK-32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413177" y="2413992"/>
            <a:ext cx="597396" cy="726877"/>
          </a:xfrm>
          <a:prstGeom prst="rect">
            <a:avLst/>
          </a:prstGeom>
        </p:spPr>
      </p:pic>
      <p:pic>
        <p:nvPicPr>
          <p:cNvPr id="17" name="SK-32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839867" y="1035546"/>
            <a:ext cx="511969" cy="541734"/>
          </a:xfrm>
          <a:prstGeom prst="rect">
            <a:avLst/>
          </a:prstGeom>
        </p:spPr>
      </p:pic>
      <p:pic>
        <p:nvPicPr>
          <p:cNvPr id="18" name="SK-32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7561" y="4389090"/>
            <a:ext cx="280392" cy="246757"/>
          </a:xfrm>
          <a:prstGeom prst="rect">
            <a:avLst/>
          </a:prstGeom>
        </p:spPr>
      </p:pic>
      <p:pic>
        <p:nvPicPr>
          <p:cNvPr id="19" name="SK-32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87561" y="2688282"/>
            <a:ext cx="280392" cy="246757"/>
          </a:xfrm>
          <a:prstGeom prst="rect">
            <a:avLst/>
          </a:prstGeom>
        </p:spPr>
      </p:pic>
      <p:sp>
        <p:nvSpPr>
          <p:cNvPr id="20" name="SK-32-text-19"/>
          <p:cNvSpPr/>
          <p:nvPr/>
        </p:nvSpPr>
        <p:spPr>
          <a:xfrm>
            <a:off x="231577" y="356592"/>
            <a:ext cx="4084290" cy="10560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4125"/>
              </a:lnSpc>
              <a:buNone/>
            </a:pPr>
            <a:r>
              <a:rPr lang="en-US" sz="37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Referral pathways:</a:t>
            </a:r>
            <a:endParaRPr lang="en-US" sz="3750" dirty="0"/>
          </a:p>
          <a:p>
            <a:pPr marL="0" indent="0" algn="l">
              <a:lnSpc>
                <a:spcPts val="4125"/>
              </a:lnSpc>
              <a:buNone/>
            </a:pPr>
            <a:r>
              <a:rPr lang="en-US" sz="37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models of care</a:t>
            </a:r>
            <a:endParaRPr lang="en-US" sz="3750" dirty="0"/>
          </a:p>
        </p:txBody>
      </p:sp>
      <p:sp>
        <p:nvSpPr>
          <p:cNvPr id="21" name="SK-32-text-20"/>
          <p:cNvSpPr/>
          <p:nvPr/>
        </p:nvSpPr>
        <p:spPr>
          <a:xfrm>
            <a:off x="219373" y="1865263"/>
            <a:ext cx="3730675" cy="534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6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Understanding the Tier 1–4 framework –</a:t>
            </a:r>
            <a:endParaRPr lang="en-US" sz="1650" dirty="0"/>
          </a:p>
          <a:p>
            <a:pPr marL="0" indent="0" algn="l">
              <a:lnSpc>
                <a:spcPts val="2145"/>
              </a:lnSpc>
              <a:buNone/>
            </a:pPr>
            <a:r>
              <a:rPr lang="en-US" sz="16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knowing when to refer</a:t>
            </a:r>
            <a:endParaRPr lang="en-US" sz="1650" dirty="0"/>
          </a:p>
        </p:txBody>
      </p:sp>
      <p:sp>
        <p:nvSpPr>
          <p:cNvPr id="22" name="SK-32-text-21"/>
          <p:cNvSpPr/>
          <p:nvPr/>
        </p:nvSpPr>
        <p:spPr>
          <a:xfrm>
            <a:off x="792361" y="2708821"/>
            <a:ext cx="800100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4F8A1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Safe to manage in primary care (Tier 1–2):</a:t>
            </a:r>
            <a:endParaRPr lang="en-US" sz="1200" dirty="0"/>
          </a:p>
        </p:txBody>
      </p:sp>
      <p:sp>
        <p:nvSpPr>
          <p:cNvPr id="23" name="SK-32-text-22"/>
          <p:cNvSpPr/>
          <p:nvPr/>
        </p:nvSpPr>
        <p:spPr>
          <a:xfrm>
            <a:off x="597396" y="2983111"/>
            <a:ext cx="428244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✓ Harm reduction advice</a:t>
            </a:r>
            <a:endParaRPr lang="en-US" sz="1200" dirty="0"/>
          </a:p>
        </p:txBody>
      </p:sp>
      <p:sp>
        <p:nvSpPr>
          <p:cNvPr id="24" name="SK-32-text-23"/>
          <p:cNvSpPr/>
          <p:nvPr/>
        </p:nvSpPr>
        <p:spPr>
          <a:xfrm>
            <a:off x="597396" y="3209479"/>
            <a:ext cx="373380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✓ Naloxone provision</a:t>
            </a:r>
            <a:endParaRPr lang="en-US" sz="1200" dirty="0"/>
          </a:p>
        </p:txBody>
      </p:sp>
      <p:sp>
        <p:nvSpPr>
          <p:cNvPr id="25" name="SK-32-text-24"/>
          <p:cNvSpPr/>
          <p:nvPr/>
        </p:nvSpPr>
        <p:spPr>
          <a:xfrm>
            <a:off x="597396" y="3435846"/>
            <a:ext cx="373380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✓ Brief intervention</a:t>
            </a:r>
            <a:endParaRPr lang="en-US" sz="1200" dirty="0"/>
          </a:p>
        </p:txBody>
      </p:sp>
      <p:sp>
        <p:nvSpPr>
          <p:cNvPr id="26" name="SK-32-text-25"/>
          <p:cNvSpPr/>
          <p:nvPr/>
        </p:nvSpPr>
        <p:spPr>
          <a:xfrm>
            <a:off x="597396" y="3655219"/>
            <a:ext cx="483108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✓ Signposting and referral</a:t>
            </a:r>
            <a:endParaRPr lang="en-US" sz="1200" dirty="0"/>
          </a:p>
        </p:txBody>
      </p:sp>
      <p:sp>
        <p:nvSpPr>
          <p:cNvPr id="27" name="SK-32-text-26"/>
          <p:cNvSpPr/>
          <p:nvPr/>
        </p:nvSpPr>
        <p:spPr>
          <a:xfrm>
            <a:off x="597396" y="3881586"/>
            <a:ext cx="775716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✓ Monitoring stable substitute prescribing</a:t>
            </a:r>
            <a:endParaRPr lang="en-US" sz="1200" dirty="0"/>
          </a:p>
        </p:txBody>
      </p:sp>
      <p:sp>
        <p:nvSpPr>
          <p:cNvPr id="28" name="SK-32-text-27"/>
          <p:cNvSpPr/>
          <p:nvPr/>
        </p:nvSpPr>
        <p:spPr>
          <a:xfrm>
            <a:off x="792361" y="4416475"/>
            <a:ext cx="452628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Refer to Tier 3/4 when:</a:t>
            </a:r>
            <a:endParaRPr lang="en-US" sz="1200" dirty="0"/>
          </a:p>
        </p:txBody>
      </p:sp>
      <p:sp>
        <p:nvSpPr>
          <p:cNvPr id="29" name="SK-32-text-28"/>
          <p:cNvSpPr/>
          <p:nvPr/>
        </p:nvSpPr>
        <p:spPr>
          <a:xfrm>
            <a:off x="597396" y="4697611"/>
            <a:ext cx="495300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 Polysubstance dependence</a:t>
            </a:r>
            <a:endParaRPr lang="en-US" sz="1200" dirty="0"/>
          </a:p>
        </p:txBody>
      </p:sp>
      <p:sp>
        <p:nvSpPr>
          <p:cNvPr id="30" name="SK-32-text-29"/>
          <p:cNvSpPr/>
          <p:nvPr/>
        </p:nvSpPr>
        <p:spPr>
          <a:xfrm>
            <a:off x="597396" y="4923979"/>
            <a:ext cx="659892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 Serious mental health comorbidity</a:t>
            </a:r>
            <a:endParaRPr lang="en-US" sz="1200" dirty="0"/>
          </a:p>
        </p:txBody>
      </p:sp>
      <p:sp>
        <p:nvSpPr>
          <p:cNvPr id="31" name="SK-32-text-30"/>
          <p:cNvSpPr/>
          <p:nvPr/>
        </p:nvSpPr>
        <p:spPr>
          <a:xfrm>
            <a:off x="597396" y="5157192"/>
            <a:ext cx="409956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 Under 18 years old</a:t>
            </a:r>
            <a:endParaRPr lang="en-US" sz="1200" dirty="0"/>
          </a:p>
        </p:txBody>
      </p:sp>
      <p:sp>
        <p:nvSpPr>
          <p:cNvPr id="32" name="SK-32-text-31"/>
          <p:cNvSpPr/>
          <p:nvPr/>
        </p:nvSpPr>
        <p:spPr>
          <a:xfrm>
            <a:off x="597396" y="5383411"/>
            <a:ext cx="586740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 Pregnancy + opioid dependence</a:t>
            </a:r>
            <a:endParaRPr lang="en-US" sz="1200" dirty="0"/>
          </a:p>
        </p:txBody>
      </p:sp>
      <p:sp>
        <p:nvSpPr>
          <p:cNvPr id="33" name="SK-32-text-32"/>
          <p:cNvSpPr/>
          <p:nvPr/>
        </p:nvSpPr>
        <p:spPr>
          <a:xfrm>
            <a:off x="597396" y="5616625"/>
            <a:ext cx="531876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 Failed community treatment</a:t>
            </a:r>
            <a:endParaRPr lang="en-US" sz="1200" dirty="0"/>
          </a:p>
        </p:txBody>
      </p:sp>
      <p:sp>
        <p:nvSpPr>
          <p:cNvPr id="34" name="SK-32-text-33"/>
          <p:cNvSpPr/>
          <p:nvPr/>
        </p:nvSpPr>
        <p:spPr>
          <a:xfrm>
            <a:off x="597396" y="5842992"/>
            <a:ext cx="641604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 Requesting inpatient detox/rehab</a:t>
            </a:r>
            <a:endParaRPr lang="en-US" sz="1200" dirty="0"/>
          </a:p>
        </p:txBody>
      </p:sp>
      <p:sp>
        <p:nvSpPr>
          <p:cNvPr id="35" name="SK-32-text-34"/>
          <p:cNvSpPr/>
          <p:nvPr/>
        </p:nvSpPr>
        <p:spPr>
          <a:xfrm>
            <a:off x="5839867" y="575965"/>
            <a:ext cx="2671763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Tier 4</a:t>
            </a:r>
            <a:endParaRPr lang="en-US" sz="2475" dirty="0"/>
          </a:p>
        </p:txBody>
      </p:sp>
      <p:sp>
        <p:nvSpPr>
          <p:cNvPr id="36" name="SK-32-text-35"/>
          <p:cNvSpPr/>
          <p:nvPr/>
        </p:nvSpPr>
        <p:spPr>
          <a:xfrm>
            <a:off x="6486079" y="1069777"/>
            <a:ext cx="975271" cy="534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8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Intensive</a:t>
            </a:r>
            <a:endParaRPr lang="en-US" sz="1725" dirty="0"/>
          </a:p>
          <a:p>
            <a:pPr marL="0" indent="0" algn="l">
              <a:lnSpc>
                <a:spcPts val="1898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specialist</a:t>
            </a:r>
            <a:endParaRPr lang="en-US" sz="1725" dirty="0"/>
          </a:p>
        </p:txBody>
      </p:sp>
      <p:sp>
        <p:nvSpPr>
          <p:cNvPr id="37" name="SK-32-text-36"/>
          <p:cNvSpPr/>
          <p:nvPr/>
        </p:nvSpPr>
        <p:spPr>
          <a:xfrm>
            <a:off x="7973467" y="589657"/>
            <a:ext cx="318516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Inpatient detox</a:t>
            </a:r>
            <a:endParaRPr lang="en-US" sz="1200" dirty="0"/>
          </a:p>
        </p:txBody>
      </p:sp>
      <p:sp>
        <p:nvSpPr>
          <p:cNvPr id="38" name="SK-32-text-37"/>
          <p:cNvSpPr/>
          <p:nvPr/>
        </p:nvSpPr>
        <p:spPr>
          <a:xfrm>
            <a:off x="7973467" y="864096"/>
            <a:ext cx="421853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Residential rehabilitation</a:t>
            </a:r>
            <a:endParaRPr lang="en-US" sz="1200" dirty="0"/>
          </a:p>
        </p:txBody>
      </p:sp>
      <p:sp>
        <p:nvSpPr>
          <p:cNvPr id="39" name="SK-32-text-38"/>
          <p:cNvSpPr/>
          <p:nvPr/>
        </p:nvSpPr>
        <p:spPr>
          <a:xfrm>
            <a:off x="7973467" y="1145232"/>
            <a:ext cx="1475184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Specialist inpatient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psychiatric care</a:t>
            </a:r>
            <a:endParaRPr lang="en-US" sz="1350" dirty="0"/>
          </a:p>
        </p:txBody>
      </p:sp>
      <p:sp>
        <p:nvSpPr>
          <p:cNvPr id="40" name="SK-32-text-39"/>
          <p:cNvSpPr/>
          <p:nvPr/>
        </p:nvSpPr>
        <p:spPr>
          <a:xfrm>
            <a:off x="5437584" y="1975098"/>
            <a:ext cx="2671763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Tier 3</a:t>
            </a:r>
            <a:endParaRPr lang="en-US" sz="2475" dirty="0"/>
          </a:p>
        </p:txBody>
      </p:sp>
      <p:sp>
        <p:nvSpPr>
          <p:cNvPr id="41" name="SK-32-text-40"/>
          <p:cNvSpPr/>
          <p:nvPr/>
        </p:nvSpPr>
        <p:spPr>
          <a:xfrm>
            <a:off x="6193482" y="2400300"/>
            <a:ext cx="1060698" cy="7542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8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Structured</a:t>
            </a:r>
            <a:endParaRPr lang="en-US" sz="1725" dirty="0"/>
          </a:p>
          <a:p>
            <a:pPr marL="0" indent="0" algn="l">
              <a:lnSpc>
                <a:spcPts val="1898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community</a:t>
            </a:r>
            <a:endParaRPr lang="en-US" sz="1725" dirty="0"/>
          </a:p>
          <a:p>
            <a:pPr marL="0" indent="0" algn="l">
              <a:lnSpc>
                <a:spcPts val="1898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treatment</a:t>
            </a:r>
            <a:endParaRPr lang="en-US" sz="1725" dirty="0"/>
          </a:p>
        </p:txBody>
      </p:sp>
      <p:sp>
        <p:nvSpPr>
          <p:cNvPr id="42" name="SK-32-text-41"/>
          <p:cNvSpPr/>
          <p:nvPr/>
        </p:nvSpPr>
        <p:spPr>
          <a:xfrm>
            <a:off x="7973467" y="1961257"/>
            <a:ext cx="421853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Community drug treatment teams</a:t>
            </a:r>
            <a:endParaRPr lang="en-US" sz="1200" dirty="0"/>
          </a:p>
        </p:txBody>
      </p:sp>
      <p:sp>
        <p:nvSpPr>
          <p:cNvPr id="43" name="SK-32-text-42"/>
          <p:cNvSpPr/>
          <p:nvPr/>
        </p:nvSpPr>
        <p:spPr>
          <a:xfrm>
            <a:off x="7973467" y="2215009"/>
            <a:ext cx="318516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Community detox</a:t>
            </a:r>
            <a:endParaRPr lang="en-US" sz="1200" dirty="0"/>
          </a:p>
        </p:txBody>
      </p:sp>
      <p:sp>
        <p:nvSpPr>
          <p:cNvPr id="44" name="SK-32-text-43"/>
          <p:cNvSpPr/>
          <p:nvPr/>
        </p:nvSpPr>
        <p:spPr>
          <a:xfrm>
            <a:off x="7973467" y="2461915"/>
            <a:ext cx="421853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Structured day programmes</a:t>
            </a:r>
            <a:endParaRPr lang="en-US" sz="1200" dirty="0"/>
          </a:p>
        </p:txBody>
      </p:sp>
      <p:sp>
        <p:nvSpPr>
          <p:cNvPr id="45" name="SK-32-text-44"/>
          <p:cNvSpPr/>
          <p:nvPr/>
        </p:nvSpPr>
        <p:spPr>
          <a:xfrm>
            <a:off x="7973467" y="2708821"/>
            <a:ext cx="4218533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Community prescribing</a:t>
            </a:r>
            <a:endParaRPr lang="en-US" sz="1200" dirty="0"/>
          </a:p>
        </p:txBody>
      </p:sp>
      <p:sp>
        <p:nvSpPr>
          <p:cNvPr id="46" name="SK-32-text-45"/>
          <p:cNvSpPr/>
          <p:nvPr/>
        </p:nvSpPr>
        <p:spPr>
          <a:xfrm>
            <a:off x="7973467" y="2955727"/>
            <a:ext cx="421853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Care-planned psychosocial interventions</a:t>
            </a:r>
            <a:endParaRPr lang="en-US" sz="1200" dirty="0"/>
          </a:p>
        </p:txBody>
      </p:sp>
      <p:sp>
        <p:nvSpPr>
          <p:cNvPr id="47" name="SK-32-text-46"/>
          <p:cNvSpPr/>
          <p:nvPr/>
        </p:nvSpPr>
        <p:spPr>
          <a:xfrm>
            <a:off x="5083969" y="3518148"/>
            <a:ext cx="2671763" cy="335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Tier 2</a:t>
            </a:r>
            <a:endParaRPr lang="en-US" sz="2475" dirty="0"/>
          </a:p>
        </p:txBody>
      </p:sp>
      <p:sp>
        <p:nvSpPr>
          <p:cNvPr id="48" name="SK-32-text-47"/>
          <p:cNvSpPr/>
          <p:nvPr/>
        </p:nvSpPr>
        <p:spPr>
          <a:xfrm>
            <a:off x="5961757" y="3826669"/>
            <a:ext cx="1231255" cy="7542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8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Open access</a:t>
            </a:r>
            <a:endParaRPr lang="en-US" sz="1725" dirty="0"/>
          </a:p>
          <a:p>
            <a:pPr marL="0" indent="0" algn="l">
              <a:lnSpc>
                <a:spcPts val="1898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harm</a:t>
            </a:r>
            <a:endParaRPr lang="en-US" sz="1725" dirty="0"/>
          </a:p>
          <a:p>
            <a:pPr marL="0" indent="0" algn="l">
              <a:lnSpc>
                <a:spcPts val="1898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reduction</a:t>
            </a:r>
            <a:endParaRPr lang="en-US" sz="1725" dirty="0"/>
          </a:p>
        </p:txBody>
      </p:sp>
      <p:sp>
        <p:nvSpPr>
          <p:cNvPr id="49" name="SK-32-text-48"/>
          <p:cNvSpPr/>
          <p:nvPr/>
        </p:nvSpPr>
        <p:spPr>
          <a:xfrm>
            <a:off x="7973467" y="3476923"/>
            <a:ext cx="4218533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Needle and syringe programmes</a:t>
            </a:r>
            <a:endParaRPr lang="en-US" sz="1200" dirty="0"/>
          </a:p>
        </p:txBody>
      </p:sp>
      <p:sp>
        <p:nvSpPr>
          <p:cNvPr id="50" name="SK-32-text-49"/>
          <p:cNvSpPr/>
          <p:nvPr/>
        </p:nvSpPr>
        <p:spPr>
          <a:xfrm>
            <a:off x="7973467" y="3730675"/>
            <a:ext cx="336804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Drop-in services</a:t>
            </a:r>
            <a:endParaRPr lang="en-US" sz="1200" dirty="0"/>
          </a:p>
        </p:txBody>
      </p:sp>
      <p:sp>
        <p:nvSpPr>
          <p:cNvPr id="51" name="SK-32-text-50"/>
          <p:cNvSpPr/>
          <p:nvPr/>
        </p:nvSpPr>
        <p:spPr>
          <a:xfrm>
            <a:off x="7973467" y="3963888"/>
            <a:ext cx="391668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Brief interventions</a:t>
            </a:r>
            <a:endParaRPr lang="en-US" sz="1200" dirty="0"/>
          </a:p>
        </p:txBody>
      </p:sp>
      <p:sp>
        <p:nvSpPr>
          <p:cNvPr id="52" name="SK-32-text-51"/>
          <p:cNvSpPr/>
          <p:nvPr/>
        </p:nvSpPr>
        <p:spPr>
          <a:xfrm>
            <a:off x="7973467" y="4196953"/>
            <a:ext cx="421853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Advice and information</a:t>
            </a:r>
            <a:endParaRPr lang="en-US" sz="1200" dirty="0"/>
          </a:p>
        </p:txBody>
      </p:sp>
      <p:sp>
        <p:nvSpPr>
          <p:cNvPr id="53" name="SK-32-text-52"/>
          <p:cNvSpPr/>
          <p:nvPr/>
        </p:nvSpPr>
        <p:spPr>
          <a:xfrm>
            <a:off x="7973467" y="4443859"/>
            <a:ext cx="190500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Outreach</a:t>
            </a:r>
            <a:endParaRPr lang="en-US" sz="1200" dirty="0"/>
          </a:p>
        </p:txBody>
      </p:sp>
      <p:sp>
        <p:nvSpPr>
          <p:cNvPr id="54" name="SK-32-text-53"/>
          <p:cNvSpPr/>
          <p:nvPr/>
        </p:nvSpPr>
        <p:spPr>
          <a:xfrm>
            <a:off x="4706094" y="5033665"/>
            <a:ext cx="2671763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Tier 1</a:t>
            </a:r>
            <a:endParaRPr lang="en-US" sz="2475" dirty="0"/>
          </a:p>
        </p:txBody>
      </p:sp>
      <p:sp>
        <p:nvSpPr>
          <p:cNvPr id="55" name="SK-32-text-54"/>
          <p:cNvSpPr/>
          <p:nvPr/>
        </p:nvSpPr>
        <p:spPr>
          <a:xfrm>
            <a:off x="5949553" y="5307955"/>
            <a:ext cx="1255663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8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Non-specific</a:t>
            </a:r>
            <a:endParaRPr lang="en-US" sz="1725" dirty="0"/>
          </a:p>
          <a:p>
            <a:pPr marL="0" indent="0" algn="l">
              <a:lnSpc>
                <a:spcPts val="1898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universal</a:t>
            </a:r>
            <a:endParaRPr lang="en-US" sz="1725" dirty="0"/>
          </a:p>
        </p:txBody>
      </p:sp>
      <p:sp>
        <p:nvSpPr>
          <p:cNvPr id="56" name="SK-32-text-55"/>
          <p:cNvSpPr/>
          <p:nvPr/>
        </p:nvSpPr>
        <p:spPr>
          <a:xfrm>
            <a:off x="7973467" y="4944517"/>
            <a:ext cx="99060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GPs</a:t>
            </a:r>
            <a:endParaRPr lang="en-US" sz="1200" dirty="0"/>
          </a:p>
        </p:txBody>
      </p:sp>
      <p:sp>
        <p:nvSpPr>
          <p:cNvPr id="57" name="SK-32-text-56"/>
          <p:cNvSpPr/>
          <p:nvPr/>
        </p:nvSpPr>
        <p:spPr>
          <a:xfrm>
            <a:off x="7973467" y="5191423"/>
            <a:ext cx="99060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A&amp;E</a:t>
            </a:r>
            <a:endParaRPr lang="en-US" sz="1200" dirty="0"/>
          </a:p>
        </p:txBody>
      </p:sp>
      <p:sp>
        <p:nvSpPr>
          <p:cNvPr id="58" name="SK-32-text-57"/>
          <p:cNvSpPr/>
          <p:nvPr/>
        </p:nvSpPr>
        <p:spPr>
          <a:xfrm>
            <a:off x="7973467" y="5431482"/>
            <a:ext cx="336804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Housing services</a:t>
            </a:r>
            <a:endParaRPr lang="en-US" sz="1200" dirty="0"/>
          </a:p>
        </p:txBody>
      </p:sp>
      <p:sp>
        <p:nvSpPr>
          <p:cNvPr id="59" name="SK-32-text-58"/>
          <p:cNvSpPr/>
          <p:nvPr/>
        </p:nvSpPr>
        <p:spPr>
          <a:xfrm>
            <a:off x="7973467" y="5678388"/>
            <a:ext cx="208788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Probation</a:t>
            </a:r>
            <a:endParaRPr lang="en-US" sz="1200" dirty="0"/>
          </a:p>
        </p:txBody>
      </p:sp>
      <p:sp>
        <p:nvSpPr>
          <p:cNvPr id="60" name="SK-32-text-59"/>
          <p:cNvSpPr/>
          <p:nvPr/>
        </p:nvSpPr>
        <p:spPr>
          <a:xfrm>
            <a:off x="7973467" y="5904607"/>
            <a:ext cx="318516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Social services</a:t>
            </a:r>
            <a:endParaRPr lang="en-US" sz="1200" dirty="0"/>
          </a:p>
        </p:txBody>
      </p:sp>
      <p:sp>
        <p:nvSpPr>
          <p:cNvPr id="61" name="SK-32-text-60"/>
          <p:cNvSpPr/>
          <p:nvPr/>
        </p:nvSpPr>
        <p:spPr>
          <a:xfrm>
            <a:off x="4960888" y="6528792"/>
            <a:ext cx="227007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575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486" y="864096"/>
            <a:ext cx="1377553" cy="109686"/>
          </a:xfrm>
          <a:prstGeom prst="rect">
            <a:avLst/>
          </a:prstGeom>
        </p:spPr>
      </p:pic>
      <p:pic>
        <p:nvPicPr>
          <p:cNvPr id="4" name="SK-3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59" y="1556742"/>
            <a:ext cx="5596086" cy="1110853"/>
          </a:xfrm>
          <a:prstGeom prst="rect">
            <a:avLst/>
          </a:prstGeom>
        </p:spPr>
      </p:pic>
      <p:pic>
        <p:nvPicPr>
          <p:cNvPr id="5" name="SK-3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282" y="1611511"/>
            <a:ext cx="121890" cy="1234380"/>
          </a:xfrm>
          <a:prstGeom prst="rect">
            <a:avLst/>
          </a:prstGeom>
        </p:spPr>
      </p:pic>
      <p:pic>
        <p:nvPicPr>
          <p:cNvPr id="6" name="SK-3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557" y="1535460"/>
            <a:ext cx="5596086" cy="1379786"/>
          </a:xfrm>
          <a:prstGeom prst="rect">
            <a:avLst/>
          </a:prstGeom>
        </p:spPr>
      </p:pic>
      <p:pic>
        <p:nvPicPr>
          <p:cNvPr id="7" name="SK-3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9780" y="1590377"/>
            <a:ext cx="121890" cy="1234380"/>
          </a:xfrm>
          <a:prstGeom prst="rect">
            <a:avLst/>
          </a:prstGeom>
        </p:spPr>
      </p:pic>
      <p:pic>
        <p:nvPicPr>
          <p:cNvPr id="8" name="SK-3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059" y="3064818"/>
            <a:ext cx="5596086" cy="1407170"/>
          </a:xfrm>
          <a:prstGeom prst="rect">
            <a:avLst/>
          </a:prstGeom>
        </p:spPr>
      </p:pic>
      <p:pic>
        <p:nvPicPr>
          <p:cNvPr id="9" name="SK-3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2282" y="3119586"/>
            <a:ext cx="121890" cy="1234380"/>
          </a:xfrm>
          <a:prstGeom prst="rect">
            <a:avLst/>
          </a:prstGeom>
        </p:spPr>
      </p:pic>
      <p:pic>
        <p:nvPicPr>
          <p:cNvPr id="10" name="SK-3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6557" y="3092946"/>
            <a:ext cx="5596086" cy="1316682"/>
          </a:xfrm>
          <a:prstGeom prst="rect">
            <a:avLst/>
          </a:prstGeom>
        </p:spPr>
      </p:pic>
      <p:pic>
        <p:nvPicPr>
          <p:cNvPr id="11" name="SK-33-img-1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9780" y="3147715"/>
            <a:ext cx="121890" cy="1234380"/>
          </a:xfrm>
          <a:prstGeom prst="rect">
            <a:avLst/>
          </a:prstGeom>
        </p:spPr>
      </p:pic>
      <p:pic>
        <p:nvPicPr>
          <p:cNvPr id="12" name="SK-33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9059" y="4598194"/>
            <a:ext cx="5596086" cy="1611511"/>
          </a:xfrm>
          <a:prstGeom prst="rect">
            <a:avLst/>
          </a:prstGeom>
        </p:spPr>
      </p:pic>
      <p:pic>
        <p:nvPicPr>
          <p:cNvPr id="13" name="SK-33-img-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2282" y="4653111"/>
            <a:ext cx="121890" cy="1234380"/>
          </a:xfrm>
          <a:prstGeom prst="rect">
            <a:avLst/>
          </a:prstGeom>
        </p:spPr>
      </p:pic>
      <p:pic>
        <p:nvPicPr>
          <p:cNvPr id="14" name="SK-33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66557" y="4574232"/>
            <a:ext cx="5596086" cy="1344067"/>
          </a:xfrm>
          <a:prstGeom prst="rect">
            <a:avLst/>
          </a:prstGeom>
        </p:spPr>
      </p:pic>
      <p:pic>
        <p:nvPicPr>
          <p:cNvPr id="15" name="SK-33-img-1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9780" y="4629150"/>
            <a:ext cx="121890" cy="1234380"/>
          </a:xfrm>
          <a:prstGeom prst="rect">
            <a:avLst/>
          </a:prstGeom>
        </p:spPr>
      </p:pic>
      <p:pic>
        <p:nvPicPr>
          <p:cNvPr id="16" name="SK-33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6494413"/>
            <a:ext cx="12192000" cy="363438"/>
          </a:xfrm>
          <a:prstGeom prst="rect">
            <a:avLst/>
          </a:prstGeom>
        </p:spPr>
      </p:pic>
      <p:pic>
        <p:nvPicPr>
          <p:cNvPr id="17" name="SK-33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984855" y="150763"/>
            <a:ext cx="938659" cy="973782"/>
          </a:xfrm>
          <a:prstGeom prst="rect">
            <a:avLst/>
          </a:prstGeom>
        </p:spPr>
      </p:pic>
      <p:sp>
        <p:nvSpPr>
          <p:cNvPr id="18" name="SK-33-text-17"/>
          <p:cNvSpPr/>
          <p:nvPr/>
        </p:nvSpPr>
        <p:spPr>
          <a:xfrm>
            <a:off x="353467" y="246757"/>
            <a:ext cx="11838533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7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 quick recall: prescribing and law</a:t>
            </a:r>
            <a:endParaRPr lang="en-US" sz="3750" dirty="0"/>
          </a:p>
        </p:txBody>
      </p:sp>
      <p:sp>
        <p:nvSpPr>
          <p:cNvPr id="19" name="SK-33-text-18"/>
          <p:cNvSpPr/>
          <p:nvPr/>
        </p:nvSpPr>
        <p:spPr>
          <a:xfrm>
            <a:off x="353467" y="1110853"/>
            <a:ext cx="11838533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Purple box: key facts for the AKT exam — doses, classifications, legal requirements</a:t>
            </a:r>
            <a:endParaRPr lang="en-US" sz="1500" dirty="0"/>
          </a:p>
        </p:txBody>
      </p:sp>
      <p:sp>
        <p:nvSpPr>
          <p:cNvPr id="20" name="SK-33-text-19"/>
          <p:cNvSpPr/>
          <p:nvPr/>
        </p:nvSpPr>
        <p:spPr>
          <a:xfrm>
            <a:off x="682675" y="1673275"/>
            <a:ext cx="825912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6A1B9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First-line opioid substitutes</a:t>
            </a:r>
            <a:endParaRPr lang="en-US" sz="1725" dirty="0"/>
          </a:p>
        </p:txBody>
      </p:sp>
      <p:sp>
        <p:nvSpPr>
          <p:cNvPr id="21" name="SK-33-text-20"/>
          <p:cNvSpPr/>
          <p:nvPr/>
        </p:nvSpPr>
        <p:spPr>
          <a:xfrm>
            <a:off x="670471" y="2105323"/>
            <a:ext cx="4620667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Methadone OR buprenorphine — both equally recommended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(NICE TA114 · Orange Book Dec 2024)</a:t>
            </a:r>
            <a:endParaRPr lang="en-US" sz="1350" dirty="0"/>
          </a:p>
        </p:txBody>
      </p:sp>
      <p:sp>
        <p:nvSpPr>
          <p:cNvPr id="22" name="SK-33-text-21"/>
          <p:cNvSpPr/>
          <p:nvPr/>
        </p:nvSpPr>
        <p:spPr>
          <a:xfrm>
            <a:off x="682675" y="3140869"/>
            <a:ext cx="6944678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6A1B9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Buprenorphine: key rules</a:t>
            </a:r>
            <a:endParaRPr lang="en-US" sz="1725" dirty="0"/>
          </a:p>
        </p:txBody>
      </p:sp>
      <p:sp>
        <p:nvSpPr>
          <p:cNvPr id="23" name="SK-33-text-22"/>
          <p:cNvSpPr/>
          <p:nvPr/>
        </p:nvSpPr>
        <p:spPr>
          <a:xfrm>
            <a:off x="670471" y="3490615"/>
            <a:ext cx="3121075" cy="9051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Wait for COWS ≥ 8 before first dose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Start 0.8–4 mg sublingually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Maintenance: 8–24 mg/day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Buvidal: weekly or monthly IM injection</a:t>
            </a:r>
            <a:endParaRPr lang="en-US" sz="1350" dirty="0"/>
          </a:p>
        </p:txBody>
      </p:sp>
      <p:sp>
        <p:nvSpPr>
          <p:cNvPr id="24" name="SK-33-text-23"/>
          <p:cNvSpPr/>
          <p:nvPr/>
        </p:nvSpPr>
        <p:spPr>
          <a:xfrm>
            <a:off x="682675" y="4759375"/>
            <a:ext cx="6681788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6A1B9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Naloxone: critical dose</a:t>
            </a:r>
            <a:endParaRPr lang="en-US" sz="1725" dirty="0"/>
          </a:p>
        </p:txBody>
      </p:sp>
      <p:sp>
        <p:nvSpPr>
          <p:cNvPr id="25" name="SK-33-text-24"/>
          <p:cNvSpPr/>
          <p:nvPr/>
        </p:nvSpPr>
        <p:spPr>
          <a:xfrm>
            <a:off x="670471" y="5088582"/>
            <a:ext cx="4827984" cy="9600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400 micrograms IM — NOT milligrams ⚠️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Repeat every 2–3 minutes if no response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Half-life 30–90 min — shorter than most opioids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Community pharmacy supply without prescription since Dec 2024</a:t>
            </a:r>
            <a:endParaRPr lang="en-US" sz="1350" dirty="0"/>
          </a:p>
        </p:txBody>
      </p:sp>
      <p:sp>
        <p:nvSpPr>
          <p:cNvPr id="26" name="SK-33-text-25"/>
          <p:cNvSpPr/>
          <p:nvPr/>
        </p:nvSpPr>
        <p:spPr>
          <a:xfrm>
            <a:off x="6559153" y="1611511"/>
            <a:ext cx="5632847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6A1B9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Methadone: initiation dose</a:t>
            </a:r>
            <a:endParaRPr lang="en-US" sz="1725" dirty="0"/>
          </a:p>
        </p:txBody>
      </p:sp>
      <p:sp>
        <p:nvSpPr>
          <p:cNvPr id="27" name="SK-33-text-26"/>
          <p:cNvSpPr/>
          <p:nvPr/>
        </p:nvSpPr>
        <p:spPr>
          <a:xfrm>
            <a:off x="6547098" y="1975098"/>
            <a:ext cx="2828479" cy="8640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Start 10–30 mg daily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Titrate in steps of 5–10 mg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Maintenance: 60–120 mg/day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 not exceed 30–40 mg on day 1</a:t>
            </a:r>
            <a:endParaRPr lang="en-US" sz="1350" dirty="0"/>
          </a:p>
        </p:txBody>
      </p:sp>
      <p:sp>
        <p:nvSpPr>
          <p:cNvPr id="28" name="SK-33-text-27"/>
          <p:cNvSpPr/>
          <p:nvPr/>
        </p:nvSpPr>
        <p:spPr>
          <a:xfrm>
            <a:off x="6559153" y="3236863"/>
            <a:ext cx="5632847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6A1B9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Supervised consumption</a:t>
            </a:r>
            <a:endParaRPr lang="en-US" sz="1725" dirty="0"/>
          </a:p>
        </p:txBody>
      </p:sp>
      <p:sp>
        <p:nvSpPr>
          <p:cNvPr id="29" name="SK-33-text-28"/>
          <p:cNvSpPr/>
          <p:nvPr/>
        </p:nvSpPr>
        <p:spPr>
          <a:xfrm>
            <a:off x="6547098" y="3586609"/>
            <a:ext cx="3706267" cy="6788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Minimum 3 months after initiation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Daily dispensing at nominated pharmacy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Prescribe on FP10MDA (blue instalment form)</a:t>
            </a:r>
            <a:endParaRPr lang="en-US" sz="1350" dirty="0"/>
          </a:p>
        </p:txBody>
      </p:sp>
      <p:sp>
        <p:nvSpPr>
          <p:cNvPr id="30" name="SK-33-text-29"/>
          <p:cNvSpPr/>
          <p:nvPr/>
        </p:nvSpPr>
        <p:spPr>
          <a:xfrm>
            <a:off x="6559153" y="4697611"/>
            <a:ext cx="5632847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6A1B9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Legal classification — must know</a:t>
            </a:r>
            <a:endParaRPr lang="en-US" sz="1725" dirty="0"/>
          </a:p>
        </p:txBody>
      </p:sp>
      <p:sp>
        <p:nvSpPr>
          <p:cNvPr id="31" name="SK-33-text-30"/>
          <p:cNvSpPr/>
          <p:nvPr/>
        </p:nvSpPr>
        <p:spPr>
          <a:xfrm>
            <a:off x="6547098" y="5026819"/>
            <a:ext cx="3401467" cy="11520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Cannabis → Class B (not C – reclassified 2009)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Methadone → Class A, Schedule 2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Ketamine → Class B (reclassified 2014)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Naltrexone: opioid-free for 7–10 days first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LAAM → WITHDRAWN — do not prescribe</a:t>
            </a:r>
            <a:endParaRPr lang="en-US" sz="1350" dirty="0"/>
          </a:p>
        </p:txBody>
      </p:sp>
      <p:sp>
        <p:nvSpPr>
          <p:cNvPr id="32" name="SK-33-text-31"/>
          <p:cNvSpPr/>
          <p:nvPr/>
        </p:nvSpPr>
        <p:spPr>
          <a:xfrm>
            <a:off x="4929039" y="6563023"/>
            <a:ext cx="2309366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4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425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740569"/>
            <a:ext cx="1706761" cy="123379"/>
          </a:xfrm>
          <a:prstGeom prst="rect">
            <a:avLst/>
          </a:prstGeom>
        </p:spPr>
      </p:pic>
      <p:pic>
        <p:nvPicPr>
          <p:cNvPr id="4" name="SK-3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471017"/>
            <a:ext cx="12192000" cy="294829"/>
          </a:xfrm>
          <a:prstGeom prst="rect">
            <a:avLst/>
          </a:prstGeom>
        </p:spPr>
      </p:pic>
      <p:pic>
        <p:nvPicPr>
          <p:cNvPr id="5" name="SK-3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263" y="1920180"/>
            <a:ext cx="5413177" cy="3380929"/>
          </a:xfrm>
          <a:prstGeom prst="rect">
            <a:avLst/>
          </a:prstGeom>
        </p:spPr>
      </p:pic>
      <p:pic>
        <p:nvPicPr>
          <p:cNvPr id="6" name="SK-3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580" y="3355628"/>
            <a:ext cx="4998690" cy="9525"/>
          </a:xfrm>
          <a:prstGeom prst="rect">
            <a:avLst/>
          </a:prstGeom>
        </p:spPr>
      </p:pic>
      <p:pic>
        <p:nvPicPr>
          <p:cNvPr id="7" name="SK-3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580" y="4322564"/>
            <a:ext cx="4998690" cy="9525"/>
          </a:xfrm>
          <a:prstGeom prst="rect">
            <a:avLst/>
          </a:prstGeom>
        </p:spPr>
      </p:pic>
      <p:pic>
        <p:nvPicPr>
          <p:cNvPr id="8" name="SK-3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0" y="1974354"/>
            <a:ext cx="5754588" cy="1592312"/>
          </a:xfrm>
          <a:prstGeom prst="rect">
            <a:avLst/>
          </a:prstGeom>
        </p:spPr>
      </p:pic>
      <p:pic>
        <p:nvPicPr>
          <p:cNvPr id="9" name="SK-3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0" y="3709392"/>
            <a:ext cx="5754588" cy="1660922"/>
          </a:xfrm>
          <a:prstGeom prst="rect">
            <a:avLst/>
          </a:prstGeom>
        </p:spPr>
      </p:pic>
      <p:pic>
        <p:nvPicPr>
          <p:cNvPr id="10" name="SK-34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39780" y="5241578"/>
            <a:ext cx="5303490" cy="9525"/>
          </a:xfrm>
          <a:prstGeom prst="rect">
            <a:avLst/>
          </a:prstGeom>
        </p:spPr>
      </p:pic>
      <p:pic>
        <p:nvPicPr>
          <p:cNvPr id="11" name="SK-34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263" y="5541169"/>
            <a:ext cx="11509177" cy="850255"/>
          </a:xfrm>
          <a:prstGeom prst="rect">
            <a:avLst/>
          </a:prstGeom>
        </p:spPr>
      </p:pic>
      <p:pic>
        <p:nvPicPr>
          <p:cNvPr id="12" name="SK-34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74900" y="5705773"/>
            <a:ext cx="9525" cy="507355"/>
          </a:xfrm>
          <a:prstGeom prst="rect">
            <a:avLst/>
          </a:prstGeom>
        </p:spPr>
      </p:pic>
      <p:pic>
        <p:nvPicPr>
          <p:cNvPr id="13" name="SK-34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73826" y="5705773"/>
            <a:ext cx="9525" cy="507355"/>
          </a:xfrm>
          <a:prstGeom prst="rect">
            <a:avLst/>
          </a:prstGeom>
        </p:spPr>
      </p:pic>
      <p:pic>
        <p:nvPicPr>
          <p:cNvPr id="14" name="SK-34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6583561"/>
            <a:ext cx="12192000" cy="274290"/>
          </a:xfrm>
          <a:prstGeom prst="rect">
            <a:avLst/>
          </a:prstGeom>
        </p:spPr>
      </p:pic>
      <p:pic>
        <p:nvPicPr>
          <p:cNvPr id="15" name="SK-34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2988" y="5726311"/>
            <a:ext cx="475357" cy="445740"/>
          </a:xfrm>
          <a:prstGeom prst="rect">
            <a:avLst/>
          </a:prstGeom>
        </p:spPr>
      </p:pic>
      <p:pic>
        <p:nvPicPr>
          <p:cNvPr id="16" name="SK-34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76392" y="3785592"/>
            <a:ext cx="304800" cy="301675"/>
          </a:xfrm>
          <a:prstGeom prst="rect">
            <a:avLst/>
          </a:prstGeom>
        </p:spPr>
      </p:pic>
      <p:pic>
        <p:nvPicPr>
          <p:cNvPr id="17" name="SK-34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76392" y="2050405"/>
            <a:ext cx="390079" cy="281136"/>
          </a:xfrm>
          <a:prstGeom prst="rect">
            <a:avLst/>
          </a:prstGeom>
        </p:spPr>
      </p:pic>
      <p:pic>
        <p:nvPicPr>
          <p:cNvPr id="18" name="SK-34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0471" y="2050405"/>
            <a:ext cx="365671" cy="287982"/>
          </a:xfrm>
          <a:prstGeom prst="rect">
            <a:avLst/>
          </a:prstGeom>
        </p:spPr>
      </p:pic>
      <p:pic>
        <p:nvPicPr>
          <p:cNvPr id="19" name="SK-34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913584" y="1529209"/>
            <a:ext cx="255984" cy="178296"/>
          </a:xfrm>
          <a:prstGeom prst="rect">
            <a:avLst/>
          </a:prstGeom>
        </p:spPr>
      </p:pic>
      <p:sp>
        <p:nvSpPr>
          <p:cNvPr id="20" name="SK-34-text-19"/>
          <p:cNvSpPr/>
          <p:nvPr/>
        </p:nvSpPr>
        <p:spPr>
          <a:xfrm>
            <a:off x="341263" y="239911"/>
            <a:ext cx="11850737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SCA scenarios and consultation skills</a:t>
            </a:r>
            <a:endParaRPr lang="en-US" sz="2475" dirty="0"/>
          </a:p>
        </p:txBody>
      </p:sp>
      <p:sp>
        <p:nvSpPr>
          <p:cNvPr id="21" name="SK-34-text-20"/>
          <p:cNvSpPr/>
          <p:nvPr/>
        </p:nvSpPr>
        <p:spPr>
          <a:xfrm>
            <a:off x="329059" y="1042392"/>
            <a:ext cx="11862941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77777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Applying ICE, non-judgmental language, and safety-netting in real consultations</a:t>
            </a:r>
            <a:endParaRPr lang="en-US" sz="1350" dirty="0"/>
          </a:p>
        </p:txBody>
      </p:sp>
      <p:sp>
        <p:nvSpPr>
          <p:cNvPr id="22" name="SK-34-text-21"/>
          <p:cNvSpPr/>
          <p:nvPr/>
        </p:nvSpPr>
        <p:spPr>
          <a:xfrm>
            <a:off x="4193977" y="1529209"/>
            <a:ext cx="799802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SCA EXAM FOCUS — Consultation skills in drug misuse</a:t>
            </a:r>
            <a:endParaRPr lang="en-US" sz="1050" dirty="0"/>
          </a:p>
        </p:txBody>
      </p:sp>
      <p:sp>
        <p:nvSpPr>
          <p:cNvPr id="23" name="SK-34-text-22"/>
          <p:cNvSpPr/>
          <p:nvPr/>
        </p:nvSpPr>
        <p:spPr>
          <a:xfrm>
            <a:off x="1084957" y="2050405"/>
            <a:ext cx="763905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D8B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ICE framework — suggested phrases</a:t>
            </a:r>
            <a:endParaRPr lang="en-US" sz="1500" dirty="0"/>
          </a:p>
        </p:txBody>
      </p:sp>
      <p:sp>
        <p:nvSpPr>
          <p:cNvPr id="24" name="SK-34-text-23"/>
          <p:cNvSpPr/>
          <p:nvPr/>
        </p:nvSpPr>
        <p:spPr>
          <a:xfrm>
            <a:off x="670471" y="2592288"/>
            <a:ext cx="105251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2D8B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Ideas</a:t>
            </a:r>
            <a:endParaRPr lang="en-US" sz="1275" dirty="0"/>
          </a:p>
        </p:txBody>
      </p:sp>
      <p:sp>
        <p:nvSpPr>
          <p:cNvPr id="25" name="SK-34-text-24"/>
          <p:cNvSpPr/>
          <p:nvPr/>
        </p:nvSpPr>
        <p:spPr>
          <a:xfrm>
            <a:off x="670471" y="2832348"/>
            <a:ext cx="4572000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“What do you think is going on with your drug use?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do you already know about what you’ve been taking?”</a:t>
            </a:r>
            <a:endParaRPr lang="en-US" sz="1050" dirty="0"/>
          </a:p>
        </p:txBody>
      </p:sp>
      <p:sp>
        <p:nvSpPr>
          <p:cNvPr id="26" name="SK-34-text-25"/>
          <p:cNvSpPr/>
          <p:nvPr/>
        </p:nvSpPr>
        <p:spPr>
          <a:xfrm>
            <a:off x="670471" y="3538686"/>
            <a:ext cx="163544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2D8B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Concerns</a:t>
            </a:r>
            <a:endParaRPr lang="en-US" sz="1275" dirty="0"/>
          </a:p>
        </p:txBody>
      </p:sp>
      <p:sp>
        <p:nvSpPr>
          <p:cNvPr id="27" name="SK-34-text-26"/>
          <p:cNvSpPr/>
          <p:nvPr/>
        </p:nvSpPr>
        <p:spPr>
          <a:xfrm>
            <a:off x="670471" y="3771900"/>
            <a:ext cx="4035475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“What worries you most about this? Is there anything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specific you’re frightened of?”</a:t>
            </a:r>
            <a:endParaRPr lang="en-US" sz="1050" dirty="0"/>
          </a:p>
        </p:txBody>
      </p:sp>
      <p:sp>
        <p:nvSpPr>
          <p:cNvPr id="28" name="SK-34-text-27"/>
          <p:cNvSpPr/>
          <p:nvPr/>
        </p:nvSpPr>
        <p:spPr>
          <a:xfrm>
            <a:off x="670471" y="4505623"/>
            <a:ext cx="241268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2D8B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Expectations</a:t>
            </a:r>
            <a:endParaRPr lang="en-US" sz="1275" dirty="0"/>
          </a:p>
        </p:txBody>
      </p:sp>
      <p:sp>
        <p:nvSpPr>
          <p:cNvPr id="29" name="SK-34-text-28"/>
          <p:cNvSpPr/>
          <p:nvPr/>
        </p:nvSpPr>
        <p:spPr>
          <a:xfrm>
            <a:off x="670471" y="4745682"/>
            <a:ext cx="4011067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“What were you hoping we could do together today?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would a good outcome look like for you?”</a:t>
            </a:r>
            <a:endParaRPr lang="en-US" sz="1050" dirty="0"/>
          </a:p>
        </p:txBody>
      </p:sp>
      <p:sp>
        <p:nvSpPr>
          <p:cNvPr id="30" name="SK-34-text-29"/>
          <p:cNvSpPr/>
          <p:nvPr/>
        </p:nvSpPr>
        <p:spPr>
          <a:xfrm>
            <a:off x="6851898" y="2064246"/>
            <a:ext cx="5340102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D8B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Non-judgmental language</a:t>
            </a:r>
            <a:endParaRPr lang="en-US" sz="1500" dirty="0"/>
          </a:p>
        </p:txBody>
      </p:sp>
      <p:sp>
        <p:nvSpPr>
          <p:cNvPr id="31" name="SK-34-text-30"/>
          <p:cNvSpPr/>
          <p:nvPr/>
        </p:nvSpPr>
        <p:spPr>
          <a:xfrm>
            <a:off x="6400800" y="2400300"/>
            <a:ext cx="579120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“I’m not here to judge you — I’m here to help keep you as safe as possible.”</a:t>
            </a:r>
            <a:endParaRPr lang="en-US" sz="1050" dirty="0"/>
          </a:p>
        </p:txBody>
      </p:sp>
      <p:sp>
        <p:nvSpPr>
          <p:cNvPr id="32" name="SK-34-text-31"/>
          <p:cNvSpPr/>
          <p:nvPr/>
        </p:nvSpPr>
        <p:spPr>
          <a:xfrm>
            <a:off x="6400800" y="2674590"/>
            <a:ext cx="4303663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“It sounds like part of you wants to change, and part of you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isn’t sure yet — that’s really common.”</a:t>
            </a:r>
            <a:endParaRPr lang="en-US" sz="1050" dirty="0"/>
          </a:p>
        </p:txBody>
      </p:sp>
      <p:sp>
        <p:nvSpPr>
          <p:cNvPr id="33" name="SK-34-text-32"/>
          <p:cNvSpPr/>
          <p:nvPr/>
        </p:nvSpPr>
        <p:spPr>
          <a:xfrm>
            <a:off x="6400800" y="3106638"/>
            <a:ext cx="4193977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“You’ve clearly thought about this a lot. What would need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 be different for you to feel ready?”</a:t>
            </a:r>
            <a:endParaRPr lang="en-US" sz="1050" dirty="0"/>
          </a:p>
        </p:txBody>
      </p:sp>
      <p:sp>
        <p:nvSpPr>
          <p:cNvPr id="34" name="SK-34-text-33"/>
          <p:cNvSpPr/>
          <p:nvPr/>
        </p:nvSpPr>
        <p:spPr>
          <a:xfrm>
            <a:off x="6766471" y="3812977"/>
            <a:ext cx="329565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D8B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Safety-netting</a:t>
            </a:r>
            <a:endParaRPr lang="en-US" sz="1500" dirty="0"/>
          </a:p>
        </p:txBody>
      </p:sp>
      <p:sp>
        <p:nvSpPr>
          <p:cNvPr id="35" name="SK-34-text-34"/>
          <p:cNvSpPr/>
          <p:nvPr/>
        </p:nvSpPr>
        <p:spPr>
          <a:xfrm>
            <a:off x="6400800" y="4155877"/>
            <a:ext cx="4425553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“Please don’t use alone — if something goes wrong, no one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will be there to help.”</a:t>
            </a:r>
            <a:endParaRPr lang="en-US" sz="1050" dirty="0"/>
          </a:p>
        </p:txBody>
      </p:sp>
      <p:sp>
        <p:nvSpPr>
          <p:cNvPr id="36" name="SK-34-text-35"/>
          <p:cNvSpPr/>
          <p:nvPr/>
        </p:nvSpPr>
        <p:spPr>
          <a:xfrm>
            <a:off x="6400800" y="4553694"/>
            <a:ext cx="4754761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“If you use again after a gap, your tolerance will be much lower.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Please use a much smaller amount first.”</a:t>
            </a:r>
            <a:endParaRPr lang="en-US" sz="1050" dirty="0"/>
          </a:p>
        </p:txBody>
      </p:sp>
      <p:sp>
        <p:nvSpPr>
          <p:cNvPr id="37" name="SK-34-text-36"/>
          <p:cNvSpPr/>
          <p:nvPr/>
        </p:nvSpPr>
        <p:spPr>
          <a:xfrm>
            <a:off x="6400800" y="4944517"/>
            <a:ext cx="4535388" cy="3497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“I’d like to give you a naloxone kit today — let me show you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how it works.”</a:t>
            </a:r>
            <a:endParaRPr lang="en-US" sz="1050" dirty="0"/>
          </a:p>
        </p:txBody>
      </p:sp>
      <p:sp>
        <p:nvSpPr>
          <p:cNvPr id="38" name="SK-34-text-37"/>
          <p:cNvSpPr/>
          <p:nvPr/>
        </p:nvSpPr>
        <p:spPr>
          <a:xfrm>
            <a:off x="1133773" y="5740003"/>
            <a:ext cx="1389757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Common SCA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pitfalls to avoid</a:t>
            </a:r>
            <a:endParaRPr lang="en-US" sz="1350" dirty="0"/>
          </a:p>
        </p:txBody>
      </p:sp>
      <p:sp>
        <p:nvSpPr>
          <p:cNvPr id="39" name="SK-34-text-38"/>
          <p:cNvSpPr/>
          <p:nvPr/>
        </p:nvSpPr>
        <p:spPr>
          <a:xfrm>
            <a:off x="2877294" y="5637163"/>
            <a:ext cx="775716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Appearing judgmental or dismissive of drug use</a:t>
            </a:r>
            <a:endParaRPr lang="en-US" sz="1050" dirty="0"/>
          </a:p>
        </p:txBody>
      </p:sp>
      <p:sp>
        <p:nvSpPr>
          <p:cNvPr id="40" name="SK-34-text-39"/>
          <p:cNvSpPr/>
          <p:nvPr/>
        </p:nvSpPr>
        <p:spPr>
          <a:xfrm>
            <a:off x="7351663" y="5637163"/>
            <a:ext cx="4840337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Not asking what the patient actually wants today</a:t>
            </a:r>
            <a:endParaRPr lang="en-US" sz="1050" dirty="0"/>
          </a:p>
        </p:txBody>
      </p:sp>
      <p:sp>
        <p:nvSpPr>
          <p:cNvPr id="41" name="SK-34-text-40"/>
          <p:cNvSpPr/>
          <p:nvPr/>
        </p:nvSpPr>
        <p:spPr>
          <a:xfrm>
            <a:off x="2889498" y="6048673"/>
            <a:ext cx="9302502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Failing to address safeguarding when children are at home</a:t>
            </a:r>
            <a:endParaRPr lang="en-US" sz="1050" dirty="0"/>
          </a:p>
        </p:txBody>
      </p:sp>
      <p:sp>
        <p:nvSpPr>
          <p:cNvPr id="42" name="SK-34-text-41"/>
          <p:cNvSpPr/>
          <p:nvPr/>
        </p:nvSpPr>
        <p:spPr>
          <a:xfrm>
            <a:off x="7351663" y="5980063"/>
            <a:ext cx="3998863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Offering harm reduction only after abstinence is refused —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offer it earlier</a:t>
            </a:r>
            <a:endParaRPr lang="en-US" sz="1050" dirty="0"/>
          </a:p>
        </p:txBody>
      </p:sp>
      <p:sp>
        <p:nvSpPr>
          <p:cNvPr id="43" name="SK-34-text-42"/>
          <p:cNvSpPr/>
          <p:nvPr/>
        </p:nvSpPr>
        <p:spPr>
          <a:xfrm>
            <a:off x="5303490" y="6631632"/>
            <a:ext cx="343662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969" y="912019"/>
            <a:ext cx="1584871" cy="68461"/>
          </a:xfrm>
          <a:prstGeom prst="rect">
            <a:avLst/>
          </a:prstGeom>
        </p:spPr>
      </p:pic>
      <p:pic>
        <p:nvPicPr>
          <p:cNvPr id="4" name="SK-3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969" y="1536055"/>
            <a:ext cx="24259" cy="4649688"/>
          </a:xfrm>
          <a:prstGeom prst="rect">
            <a:avLst/>
          </a:prstGeom>
        </p:spPr>
      </p:pic>
      <p:pic>
        <p:nvPicPr>
          <p:cNvPr id="5" name="SK-3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453336"/>
            <a:ext cx="12192000" cy="404515"/>
          </a:xfrm>
          <a:prstGeom prst="rect">
            <a:avLst/>
          </a:prstGeom>
        </p:spPr>
      </p:pic>
      <p:pic>
        <p:nvPicPr>
          <p:cNvPr id="6" name="SK-3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1569" y="1535460"/>
            <a:ext cx="4791373" cy="1400324"/>
          </a:xfrm>
          <a:prstGeom prst="rect">
            <a:avLst/>
          </a:prstGeom>
        </p:spPr>
      </p:pic>
      <p:pic>
        <p:nvPicPr>
          <p:cNvPr id="7" name="SK-3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1569" y="3099048"/>
            <a:ext cx="4791373" cy="1530548"/>
          </a:xfrm>
          <a:prstGeom prst="rect">
            <a:avLst/>
          </a:prstGeom>
        </p:spPr>
      </p:pic>
      <p:pic>
        <p:nvPicPr>
          <p:cNvPr id="8" name="SK-3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1569" y="4765625"/>
            <a:ext cx="4791373" cy="1393478"/>
          </a:xfrm>
          <a:prstGeom prst="rect">
            <a:avLst/>
          </a:prstGeom>
        </p:spPr>
      </p:pic>
      <p:pic>
        <p:nvPicPr>
          <p:cNvPr id="9" name="SK-3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78761" y="1536055"/>
            <a:ext cx="4730353" cy="1405830"/>
          </a:xfrm>
          <a:prstGeom prst="rect">
            <a:avLst/>
          </a:prstGeom>
        </p:spPr>
      </p:pic>
      <p:pic>
        <p:nvPicPr>
          <p:cNvPr id="10" name="SK-35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78761" y="3105894"/>
            <a:ext cx="4730353" cy="1427708"/>
          </a:xfrm>
          <a:prstGeom prst="rect">
            <a:avLst/>
          </a:prstGeom>
        </p:spPr>
      </p:pic>
      <p:pic>
        <p:nvPicPr>
          <p:cNvPr id="11" name="SK-35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78761" y="4765625"/>
            <a:ext cx="4730353" cy="1386632"/>
          </a:xfrm>
          <a:prstGeom prst="rect">
            <a:avLst/>
          </a:prstGeom>
        </p:spPr>
      </p:pic>
      <p:pic>
        <p:nvPicPr>
          <p:cNvPr id="12" name="SK-35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25059" y="4841677"/>
            <a:ext cx="414486" cy="377130"/>
          </a:xfrm>
          <a:prstGeom prst="rect">
            <a:avLst/>
          </a:prstGeom>
        </p:spPr>
      </p:pic>
      <p:pic>
        <p:nvPicPr>
          <p:cNvPr id="13" name="SK-35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25059" y="3182094"/>
            <a:ext cx="414486" cy="377130"/>
          </a:xfrm>
          <a:prstGeom prst="rect">
            <a:avLst/>
          </a:prstGeom>
        </p:spPr>
      </p:pic>
      <p:pic>
        <p:nvPicPr>
          <p:cNvPr id="14" name="SK-35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25059" y="1618357"/>
            <a:ext cx="414486" cy="383977"/>
          </a:xfrm>
          <a:prstGeom prst="rect">
            <a:avLst/>
          </a:prstGeom>
        </p:spPr>
      </p:pic>
      <p:pic>
        <p:nvPicPr>
          <p:cNvPr id="15" name="SK-35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67867" y="4841677"/>
            <a:ext cx="414486" cy="377130"/>
          </a:xfrm>
          <a:prstGeom prst="rect">
            <a:avLst/>
          </a:prstGeom>
        </p:spPr>
      </p:pic>
      <p:pic>
        <p:nvPicPr>
          <p:cNvPr id="16" name="SK-35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267867" y="3175248"/>
            <a:ext cx="414486" cy="377130"/>
          </a:xfrm>
          <a:prstGeom prst="rect">
            <a:avLst/>
          </a:prstGeom>
        </p:spPr>
      </p:pic>
      <p:pic>
        <p:nvPicPr>
          <p:cNvPr id="17" name="SK-35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255663" y="1611511"/>
            <a:ext cx="426690" cy="377130"/>
          </a:xfrm>
          <a:prstGeom prst="rect">
            <a:avLst/>
          </a:prstGeom>
        </p:spPr>
      </p:pic>
      <p:sp>
        <p:nvSpPr>
          <p:cNvPr id="18" name="SK-35-text-17"/>
          <p:cNvSpPr/>
          <p:nvPr/>
        </p:nvSpPr>
        <p:spPr>
          <a:xfrm>
            <a:off x="451098" y="260598"/>
            <a:ext cx="11740902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Common pitfalls and mistakes</a:t>
            </a:r>
            <a:endParaRPr lang="en-US" sz="3300" dirty="0"/>
          </a:p>
        </p:txBody>
      </p:sp>
      <p:sp>
        <p:nvSpPr>
          <p:cNvPr id="19" name="SK-35-text-18"/>
          <p:cNvSpPr/>
          <p:nvPr/>
        </p:nvSpPr>
        <p:spPr>
          <a:xfrm>
            <a:off x="426690" y="1056084"/>
            <a:ext cx="1176531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catches GP trainees out — and how to avoid it</a:t>
            </a:r>
            <a:endParaRPr lang="en-US" sz="1800" dirty="0"/>
          </a:p>
        </p:txBody>
      </p:sp>
      <p:sp>
        <p:nvSpPr>
          <p:cNvPr id="20" name="SK-35-text-19"/>
          <p:cNvSpPr/>
          <p:nvPr/>
        </p:nvSpPr>
        <p:spPr>
          <a:xfrm>
            <a:off x="1767780" y="1673275"/>
            <a:ext cx="7246620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Prescribing under pressure</a:t>
            </a:r>
            <a:endParaRPr lang="en-US" sz="1800" dirty="0"/>
          </a:p>
        </p:txBody>
      </p:sp>
      <p:sp>
        <p:nvSpPr>
          <p:cNvPr id="21" name="SK-35-text-20"/>
          <p:cNvSpPr/>
          <p:nvPr/>
        </p:nvSpPr>
        <p:spPr>
          <a:xfrm>
            <a:off x="1694557" y="2016175"/>
            <a:ext cx="3767286" cy="8434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Patients in withdrawal can be distressed and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persuasive. Never prescribe temazepam, diazepam,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 additional opioids just to end a difficult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consultation. Document your reasoning clearly.</a:t>
            </a:r>
            <a:endParaRPr lang="en-US" sz="1350" dirty="0"/>
          </a:p>
        </p:txBody>
      </p:sp>
      <p:sp>
        <p:nvSpPr>
          <p:cNvPr id="22" name="SK-35-text-21"/>
          <p:cNvSpPr/>
          <p:nvPr/>
        </p:nvSpPr>
        <p:spPr>
          <a:xfrm>
            <a:off x="1767780" y="3209479"/>
            <a:ext cx="8343900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Giving buprenorphine too early</a:t>
            </a:r>
            <a:endParaRPr lang="en-US" sz="1800" dirty="0"/>
          </a:p>
        </p:txBody>
      </p:sp>
      <p:sp>
        <p:nvSpPr>
          <p:cNvPr id="23" name="SK-35-text-22"/>
          <p:cNvSpPr/>
          <p:nvPr/>
        </p:nvSpPr>
        <p:spPr>
          <a:xfrm>
            <a:off x="1706761" y="3531840"/>
            <a:ext cx="3462486" cy="10217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Starting buprenorphine before the patient is in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moderate withdrawal (COWS ≥ 8) precipitates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severe withdrawal. Always wait — even if the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 is impatient. This is one of the most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common errors.</a:t>
            </a:r>
            <a:endParaRPr lang="en-US" sz="1350" dirty="0"/>
          </a:p>
        </p:txBody>
      </p:sp>
      <p:sp>
        <p:nvSpPr>
          <p:cNvPr id="24" name="SK-35-text-23"/>
          <p:cNvSpPr/>
          <p:nvPr/>
        </p:nvSpPr>
        <p:spPr>
          <a:xfrm>
            <a:off x="1779984" y="4889748"/>
            <a:ext cx="560070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Missing safeguarding</a:t>
            </a:r>
            <a:endParaRPr lang="en-US" sz="1800" dirty="0"/>
          </a:p>
        </p:txBody>
      </p:sp>
      <p:sp>
        <p:nvSpPr>
          <p:cNvPr id="25" name="SK-35-text-24"/>
          <p:cNvSpPr/>
          <p:nvPr/>
        </p:nvSpPr>
        <p:spPr>
          <a:xfrm>
            <a:off x="1706761" y="5239494"/>
            <a:ext cx="3547765" cy="8434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Always ask: are there children at home? Drug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dependence is a safeguarding trigger. Failing to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document and act on child protection concerns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is a serious clinical and legal error.</a:t>
            </a:r>
            <a:endParaRPr lang="en-US" sz="1350" dirty="0"/>
          </a:p>
        </p:txBody>
      </p:sp>
      <p:sp>
        <p:nvSpPr>
          <p:cNvPr id="26" name="SK-35-text-25"/>
          <p:cNvSpPr/>
          <p:nvPr/>
        </p:nvSpPr>
        <p:spPr>
          <a:xfrm>
            <a:off x="6912769" y="1673275"/>
            <a:ext cx="5279231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Starting methadone too high</a:t>
            </a:r>
            <a:endParaRPr lang="en-US" sz="1800" dirty="0"/>
          </a:p>
        </p:txBody>
      </p:sp>
      <p:sp>
        <p:nvSpPr>
          <p:cNvPr id="27" name="SK-35-text-26"/>
          <p:cNvSpPr/>
          <p:nvPr/>
        </p:nvSpPr>
        <p:spPr>
          <a:xfrm>
            <a:off x="6827490" y="2023021"/>
            <a:ext cx="3742879" cy="8365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Initial dose must not exceed 30–40 mg on day one.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Methadone has a long half-life — toxicity builds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over days, not hours. Fatalities have occurred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from overly generous starting doses.</a:t>
            </a:r>
            <a:endParaRPr lang="en-US" sz="1350" dirty="0"/>
          </a:p>
        </p:txBody>
      </p:sp>
      <p:sp>
        <p:nvSpPr>
          <p:cNvPr id="28" name="SK-35-text-27"/>
          <p:cNvSpPr/>
          <p:nvPr/>
        </p:nvSpPr>
        <p:spPr>
          <a:xfrm>
            <a:off x="6912769" y="3236863"/>
            <a:ext cx="5279231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Assuming all drug users want to stop</a:t>
            </a:r>
            <a:endParaRPr lang="en-US" sz="1800" dirty="0"/>
          </a:p>
        </p:txBody>
      </p:sp>
      <p:sp>
        <p:nvSpPr>
          <p:cNvPr id="29" name="SK-35-text-28"/>
          <p:cNvSpPr/>
          <p:nvPr/>
        </p:nvSpPr>
        <p:spPr>
          <a:xfrm>
            <a:off x="6839694" y="3600450"/>
            <a:ext cx="3584377" cy="8572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Many patients attend for harm reduction, not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abstinence. Pushing abstinence on someone not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ready damages rapport and disengages them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from care. Meet them where they are.</a:t>
            </a:r>
            <a:endParaRPr lang="en-US" sz="1350" dirty="0"/>
          </a:p>
        </p:txBody>
      </p:sp>
      <p:sp>
        <p:nvSpPr>
          <p:cNvPr id="30" name="SK-35-text-29"/>
          <p:cNvSpPr/>
          <p:nvPr/>
        </p:nvSpPr>
        <p:spPr>
          <a:xfrm>
            <a:off x="6912769" y="4889748"/>
            <a:ext cx="5279231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Forgetting tolerance loss after abstinence</a:t>
            </a:r>
            <a:endParaRPr lang="en-US" sz="1800" dirty="0"/>
          </a:p>
        </p:txBody>
      </p:sp>
      <p:sp>
        <p:nvSpPr>
          <p:cNvPr id="31" name="SK-35-text-30"/>
          <p:cNvSpPr/>
          <p:nvPr/>
        </p:nvSpPr>
        <p:spPr>
          <a:xfrm>
            <a:off x="6839694" y="5239494"/>
            <a:ext cx="3767286" cy="8365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After a period of abstinence — prison, hospital,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detox — tolerance drops sharply. Returning to the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same dose can be fatal. Always warn patients and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offer naloxone at these high-risk moments.</a:t>
            </a:r>
            <a:endParaRPr lang="en-US" sz="1350" dirty="0"/>
          </a:p>
        </p:txBody>
      </p:sp>
      <p:sp>
        <p:nvSpPr>
          <p:cNvPr id="32" name="SK-35-text-31"/>
          <p:cNvSpPr/>
          <p:nvPr/>
        </p:nvSpPr>
        <p:spPr>
          <a:xfrm>
            <a:off x="5010894" y="6535638"/>
            <a:ext cx="48958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5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098" y="754261"/>
            <a:ext cx="1109365" cy="95994"/>
          </a:xfrm>
          <a:prstGeom prst="rect">
            <a:avLst/>
          </a:prstGeom>
        </p:spPr>
      </p:pic>
      <p:pic>
        <p:nvPicPr>
          <p:cNvPr id="4" name="SK-3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371600"/>
            <a:ext cx="12192000" cy="246757"/>
          </a:xfrm>
          <a:prstGeom prst="rect">
            <a:avLst/>
          </a:prstGeom>
        </p:spPr>
      </p:pic>
      <p:pic>
        <p:nvPicPr>
          <p:cNvPr id="5" name="SK-3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561" y="1734294"/>
            <a:ext cx="5461992" cy="1256258"/>
          </a:xfrm>
          <a:prstGeom prst="rect">
            <a:avLst/>
          </a:prstGeom>
        </p:spPr>
      </p:pic>
      <p:pic>
        <p:nvPicPr>
          <p:cNvPr id="6" name="SK-3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561" y="1728192"/>
            <a:ext cx="170557" cy="1206996"/>
          </a:xfrm>
          <a:prstGeom prst="rect">
            <a:avLst/>
          </a:prstGeom>
        </p:spPr>
      </p:pic>
      <p:pic>
        <p:nvPicPr>
          <p:cNvPr id="7" name="SK-3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2298" y="1734294"/>
            <a:ext cx="5461992" cy="1256258"/>
          </a:xfrm>
          <a:prstGeom prst="rect">
            <a:avLst/>
          </a:prstGeom>
        </p:spPr>
      </p:pic>
      <p:pic>
        <p:nvPicPr>
          <p:cNvPr id="8" name="SK-3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2298" y="1728192"/>
            <a:ext cx="170557" cy="1206996"/>
          </a:xfrm>
          <a:prstGeom prst="rect">
            <a:avLst/>
          </a:prstGeom>
        </p:spPr>
      </p:pic>
      <p:pic>
        <p:nvPicPr>
          <p:cNvPr id="9" name="SK-3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7561" y="3003054"/>
            <a:ext cx="5461992" cy="1434554"/>
          </a:xfrm>
          <a:prstGeom prst="rect">
            <a:avLst/>
          </a:prstGeom>
        </p:spPr>
      </p:pic>
      <p:pic>
        <p:nvPicPr>
          <p:cNvPr id="10" name="SK-3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7561" y="3072259"/>
            <a:ext cx="170557" cy="1206996"/>
          </a:xfrm>
          <a:prstGeom prst="rect">
            <a:avLst/>
          </a:prstGeom>
        </p:spPr>
      </p:pic>
      <p:pic>
        <p:nvPicPr>
          <p:cNvPr id="11" name="SK-3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42298" y="3009900"/>
            <a:ext cx="5461992" cy="1441400"/>
          </a:xfrm>
          <a:prstGeom prst="rect">
            <a:avLst/>
          </a:prstGeom>
        </p:spPr>
      </p:pic>
      <p:pic>
        <p:nvPicPr>
          <p:cNvPr id="12" name="SK-36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42298" y="3072259"/>
            <a:ext cx="170557" cy="1206996"/>
          </a:xfrm>
          <a:prstGeom prst="rect">
            <a:avLst/>
          </a:prstGeom>
        </p:spPr>
      </p:pic>
      <p:pic>
        <p:nvPicPr>
          <p:cNvPr id="13" name="SK-36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7561" y="4408884"/>
            <a:ext cx="5461992" cy="1400324"/>
          </a:xfrm>
          <a:prstGeom prst="rect">
            <a:avLst/>
          </a:prstGeom>
        </p:spPr>
      </p:pic>
      <p:pic>
        <p:nvPicPr>
          <p:cNvPr id="14" name="SK-36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7561" y="4416475"/>
            <a:ext cx="170557" cy="1206996"/>
          </a:xfrm>
          <a:prstGeom prst="rect">
            <a:avLst/>
          </a:prstGeom>
        </p:spPr>
      </p:pic>
      <p:pic>
        <p:nvPicPr>
          <p:cNvPr id="15" name="SK-36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42298" y="4415879"/>
            <a:ext cx="5461992" cy="1407170"/>
          </a:xfrm>
          <a:prstGeom prst="rect">
            <a:avLst/>
          </a:prstGeom>
        </p:spPr>
      </p:pic>
      <p:pic>
        <p:nvPicPr>
          <p:cNvPr id="16" name="SK-36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42298" y="4416475"/>
            <a:ext cx="170557" cy="1206996"/>
          </a:xfrm>
          <a:prstGeom prst="rect">
            <a:avLst/>
          </a:prstGeom>
        </p:spPr>
      </p:pic>
      <p:pic>
        <p:nvPicPr>
          <p:cNvPr id="17" name="SK-36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8267" y="5836146"/>
            <a:ext cx="10948392" cy="548580"/>
          </a:xfrm>
          <a:prstGeom prst="rect">
            <a:avLst/>
          </a:prstGeom>
        </p:spPr>
      </p:pic>
      <p:pic>
        <p:nvPicPr>
          <p:cNvPr id="18" name="SK-36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6528792"/>
            <a:ext cx="12192000" cy="329059"/>
          </a:xfrm>
          <a:prstGeom prst="rect">
            <a:avLst/>
          </a:prstGeom>
        </p:spPr>
      </p:pic>
      <p:sp>
        <p:nvSpPr>
          <p:cNvPr id="19" name="SK-36-text-18"/>
          <p:cNvSpPr/>
          <p:nvPr/>
        </p:nvSpPr>
        <p:spPr>
          <a:xfrm>
            <a:off x="426690" y="198834"/>
            <a:ext cx="11765310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 flags and safety-critical issues</a:t>
            </a:r>
            <a:endParaRPr lang="en-US" sz="3300" dirty="0"/>
          </a:p>
        </p:txBody>
      </p:sp>
      <p:sp>
        <p:nvSpPr>
          <p:cNvPr id="20" name="SK-36-text-19"/>
          <p:cNvSpPr/>
          <p:nvPr/>
        </p:nvSpPr>
        <p:spPr>
          <a:xfrm>
            <a:off x="414486" y="994321"/>
            <a:ext cx="11777514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Recognise these presentations — act immediately</a:t>
            </a:r>
            <a:endParaRPr lang="en-US" sz="1650" dirty="0"/>
          </a:p>
        </p:txBody>
      </p:sp>
      <p:sp>
        <p:nvSpPr>
          <p:cNvPr id="21" name="SK-36-text-20"/>
          <p:cNvSpPr/>
          <p:nvPr/>
        </p:nvSpPr>
        <p:spPr>
          <a:xfrm>
            <a:off x="2633365" y="1392138"/>
            <a:ext cx="955863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Any of the following requires urgent action. Do not defer. Do not manage alone if unsure.</a:t>
            </a:r>
            <a:endParaRPr lang="en-US" sz="1350" dirty="0"/>
          </a:p>
        </p:txBody>
      </p:sp>
      <p:sp>
        <p:nvSpPr>
          <p:cNvPr id="22" name="SK-36-text-21"/>
          <p:cNvSpPr/>
          <p:nvPr/>
        </p:nvSpPr>
        <p:spPr>
          <a:xfrm>
            <a:off x="743694" y="1810494"/>
            <a:ext cx="1016317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C6282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Respiratory depression / opioid overdose</a:t>
            </a:r>
            <a:endParaRPr lang="en-US" sz="1650" dirty="0"/>
          </a:p>
        </p:txBody>
      </p:sp>
      <p:sp>
        <p:nvSpPr>
          <p:cNvPr id="23" name="SK-36-text-22"/>
          <p:cNvSpPr/>
          <p:nvPr/>
        </p:nvSpPr>
        <p:spPr>
          <a:xfrm>
            <a:off x="731490" y="2125861"/>
            <a:ext cx="4169569" cy="7886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9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RR below 8, pinpoint pupils, unresponsive — opioid</a:t>
            </a:r>
            <a:endParaRPr lang="en-US" sz="1275" dirty="0"/>
          </a:p>
          <a:p>
            <a:pPr marL="0" indent="0" algn="l">
              <a:lnSpc>
                <a:spcPts val="159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overdose until proven otherwise. Call 999 immediately.</a:t>
            </a:r>
            <a:endParaRPr lang="en-US" sz="1275" dirty="0"/>
          </a:p>
          <a:p>
            <a:pPr marL="0" indent="0" algn="l">
              <a:lnSpc>
                <a:spcPts val="159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Give naloxone 400 micrograms IM without delay.</a:t>
            </a:r>
            <a:endParaRPr lang="en-US" sz="1275" dirty="0"/>
          </a:p>
          <a:p>
            <a:pPr marL="0" indent="0" algn="l">
              <a:lnSpc>
                <a:spcPts val="159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Repeat every 2–3 minutes if no response.</a:t>
            </a:r>
            <a:endParaRPr lang="en-US" sz="1275" dirty="0"/>
          </a:p>
        </p:txBody>
      </p:sp>
      <p:sp>
        <p:nvSpPr>
          <p:cNvPr id="24" name="SK-36-text-23"/>
          <p:cNvSpPr/>
          <p:nvPr/>
        </p:nvSpPr>
        <p:spPr>
          <a:xfrm>
            <a:off x="743694" y="3147715"/>
            <a:ext cx="689419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C6282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Child safeguarding concerns</a:t>
            </a:r>
            <a:endParaRPr lang="en-US" sz="1650" dirty="0"/>
          </a:p>
        </p:txBody>
      </p:sp>
      <p:sp>
        <p:nvSpPr>
          <p:cNvPr id="25" name="SK-36-text-24"/>
          <p:cNvSpPr/>
          <p:nvPr/>
        </p:nvSpPr>
        <p:spPr>
          <a:xfrm>
            <a:off x="731490" y="3463230"/>
            <a:ext cx="4035475" cy="8297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9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Children in the household of a chaotic drug user are at</a:t>
            </a:r>
            <a:endParaRPr lang="en-US" sz="1275" dirty="0"/>
          </a:p>
          <a:p>
            <a:pPr marL="0" indent="0" algn="l">
              <a:lnSpc>
                <a:spcPts val="159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significant risk. Mandatory referral to children's social</a:t>
            </a:r>
            <a:endParaRPr lang="en-US" sz="1275" dirty="0"/>
          </a:p>
          <a:p>
            <a:pPr marL="0" indent="0" algn="l">
              <a:lnSpc>
                <a:spcPts val="159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care. Document clearly. Do not delay for parental</a:t>
            </a:r>
            <a:endParaRPr lang="en-US" sz="1275" dirty="0"/>
          </a:p>
          <a:p>
            <a:pPr marL="0" indent="0" algn="l">
              <a:lnSpc>
                <a:spcPts val="159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consent if child is at immediate risk.</a:t>
            </a:r>
            <a:endParaRPr lang="en-US" sz="1275" dirty="0"/>
          </a:p>
        </p:txBody>
      </p:sp>
      <p:sp>
        <p:nvSpPr>
          <p:cNvPr id="26" name="SK-36-text-25"/>
          <p:cNvSpPr/>
          <p:nvPr/>
        </p:nvSpPr>
        <p:spPr>
          <a:xfrm>
            <a:off x="743694" y="4553694"/>
            <a:ext cx="1066609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C6282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High-risk period after custody or hospital</a:t>
            </a:r>
            <a:endParaRPr lang="en-US" sz="1650" dirty="0"/>
          </a:p>
        </p:txBody>
      </p:sp>
      <p:sp>
        <p:nvSpPr>
          <p:cNvPr id="27" name="SK-36-text-26"/>
          <p:cNvSpPr/>
          <p:nvPr/>
        </p:nvSpPr>
        <p:spPr>
          <a:xfrm>
            <a:off x="731490" y="4869061"/>
            <a:ext cx="4169569" cy="7954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9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Tolerance is lost rapidly. Patients who resume previous</a:t>
            </a:r>
            <a:endParaRPr lang="en-US" sz="1275" dirty="0"/>
          </a:p>
          <a:p>
            <a:pPr marL="0" indent="0" algn="l">
              <a:lnSpc>
                <a:spcPts val="159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doses after even a short break are at extreme overdose</a:t>
            </a:r>
            <a:endParaRPr lang="en-US" sz="1275" dirty="0"/>
          </a:p>
          <a:p>
            <a:pPr marL="0" indent="0" algn="l">
              <a:lnSpc>
                <a:spcPts val="159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risk. Always provide take-home naloxone and explicit</a:t>
            </a:r>
            <a:endParaRPr lang="en-US" sz="1275" dirty="0"/>
          </a:p>
          <a:p>
            <a:pPr marL="0" indent="0" algn="l">
              <a:lnSpc>
                <a:spcPts val="159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safety-netting at these contacts.</a:t>
            </a:r>
            <a:endParaRPr lang="en-US" sz="1275" dirty="0"/>
          </a:p>
        </p:txBody>
      </p:sp>
      <p:sp>
        <p:nvSpPr>
          <p:cNvPr id="28" name="SK-36-text-27"/>
          <p:cNvSpPr/>
          <p:nvPr/>
        </p:nvSpPr>
        <p:spPr>
          <a:xfrm>
            <a:off x="6519505" y="1803127"/>
            <a:ext cx="579120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C6282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Pregnancy + opioid dependence</a:t>
            </a:r>
            <a:endParaRPr lang="en-US" sz="1650" dirty="0"/>
          </a:p>
        </p:txBody>
      </p:sp>
      <p:sp>
        <p:nvSpPr>
          <p:cNvPr id="29" name="SK-36-text-28"/>
          <p:cNvSpPr/>
          <p:nvPr/>
        </p:nvSpPr>
        <p:spPr>
          <a:xfrm>
            <a:off x="6507301" y="2125340"/>
            <a:ext cx="4023271" cy="7817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9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Treat as obstetric emergency. Urgent same-day</a:t>
            </a:r>
            <a:endParaRPr lang="en-US" sz="1275" dirty="0"/>
          </a:p>
          <a:p>
            <a:pPr marL="0" indent="0" algn="l">
              <a:lnSpc>
                <a:spcPts val="159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shared care referral. Continued heroin use is more</a:t>
            </a:r>
            <a:endParaRPr lang="en-US" sz="1275" dirty="0"/>
          </a:p>
          <a:p>
            <a:pPr marL="0" indent="0" algn="l">
              <a:lnSpc>
                <a:spcPts val="159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dangerous than methadone or buprenorphine</a:t>
            </a:r>
            <a:endParaRPr lang="en-US" sz="1275" dirty="0"/>
          </a:p>
          <a:p>
            <a:pPr marL="0" indent="0" algn="l">
              <a:lnSpc>
                <a:spcPts val="159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maintenance. Plan for neonatal abstinence syndrome.</a:t>
            </a:r>
            <a:endParaRPr lang="en-US" sz="1275" dirty="0"/>
          </a:p>
        </p:txBody>
      </p:sp>
      <p:sp>
        <p:nvSpPr>
          <p:cNvPr id="30" name="SK-36-text-29"/>
          <p:cNvSpPr/>
          <p:nvPr/>
        </p:nvSpPr>
        <p:spPr>
          <a:xfrm>
            <a:off x="6519505" y="3147194"/>
            <a:ext cx="579120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C6282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Acute drug-induced psychosis</a:t>
            </a:r>
            <a:endParaRPr lang="en-US" sz="1650" dirty="0"/>
          </a:p>
        </p:txBody>
      </p:sp>
      <p:sp>
        <p:nvSpPr>
          <p:cNvPr id="31" name="SK-36-text-30"/>
          <p:cNvSpPr/>
          <p:nvPr/>
        </p:nvSpPr>
        <p:spPr>
          <a:xfrm>
            <a:off x="6507301" y="3462710"/>
            <a:ext cx="5096173" cy="8365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9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New psychotic symptoms in a drug user — may be drug-</a:t>
            </a:r>
            <a:endParaRPr lang="en-US" sz="1275" dirty="0"/>
          </a:p>
          <a:p>
            <a:pPr marL="0" indent="0" algn="l">
              <a:lnSpc>
                <a:spcPts val="159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induced (stimulants, cannabis) or unmasked primary</a:t>
            </a:r>
            <a:endParaRPr lang="en-US" sz="1275" dirty="0"/>
          </a:p>
          <a:p>
            <a:pPr marL="0" indent="0" algn="l">
              <a:lnSpc>
                <a:spcPts val="159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psychosis. Assess urgently. Do not dismiss as "just drugs."</a:t>
            </a:r>
            <a:endParaRPr lang="en-US" sz="1275" dirty="0"/>
          </a:p>
          <a:p>
            <a:pPr marL="0" indent="0" algn="l">
              <a:lnSpc>
                <a:spcPts val="159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Refer to psychiatric services if symptoms persist or patient is unsafe.</a:t>
            </a:r>
            <a:endParaRPr lang="en-US" sz="1275" dirty="0"/>
          </a:p>
        </p:txBody>
      </p:sp>
      <p:sp>
        <p:nvSpPr>
          <p:cNvPr id="32" name="SK-36-text-31"/>
          <p:cNvSpPr/>
          <p:nvPr/>
        </p:nvSpPr>
        <p:spPr>
          <a:xfrm>
            <a:off x="6519505" y="4553173"/>
            <a:ext cx="579120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C6282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Fever + injection drug use</a:t>
            </a:r>
            <a:endParaRPr lang="en-US" sz="1650" dirty="0"/>
          </a:p>
        </p:txBody>
      </p:sp>
      <p:sp>
        <p:nvSpPr>
          <p:cNvPr id="33" name="SK-36-text-32"/>
          <p:cNvSpPr/>
          <p:nvPr/>
        </p:nvSpPr>
        <p:spPr>
          <a:xfrm>
            <a:off x="6507301" y="4861694"/>
            <a:ext cx="4681686" cy="8091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9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Think: endocarditis, septicaemia, DVT, necrotising fasciitis,</a:t>
            </a:r>
            <a:endParaRPr lang="en-US" sz="1275" dirty="0"/>
          </a:p>
          <a:p>
            <a:pPr marL="0" indent="0" algn="l">
              <a:lnSpc>
                <a:spcPts val="159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epidural abscess. Examine injection sites. Do not normalise</a:t>
            </a:r>
            <a:endParaRPr lang="en-US" sz="1275" dirty="0"/>
          </a:p>
          <a:p>
            <a:pPr marL="0" indent="0" algn="l">
              <a:lnSpc>
                <a:spcPts val="159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fever in an IVDU. Same-day urgent assessment or emergency</a:t>
            </a:r>
            <a:endParaRPr lang="en-US" sz="1275" dirty="0"/>
          </a:p>
          <a:p>
            <a:pPr marL="0" indent="0" algn="l">
              <a:lnSpc>
                <a:spcPts val="159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referral if systemically unwell.</a:t>
            </a:r>
            <a:endParaRPr lang="en-US" sz="1275" dirty="0"/>
          </a:p>
        </p:txBody>
      </p:sp>
      <p:sp>
        <p:nvSpPr>
          <p:cNvPr id="34" name="SK-36-text-33"/>
          <p:cNvSpPr/>
          <p:nvPr/>
        </p:nvSpPr>
        <p:spPr>
          <a:xfrm>
            <a:off x="755898" y="5884069"/>
            <a:ext cx="10192494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Also urgent: Suicidal ideation during stimulant crash or opioid withdrawal — assess immediately, do not leave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patient without a safety plan.</a:t>
            </a:r>
            <a:endParaRPr lang="en-US" sz="1500" dirty="0"/>
          </a:p>
        </p:txBody>
      </p:sp>
      <p:sp>
        <p:nvSpPr>
          <p:cNvPr id="35" name="SK-36-text-34"/>
          <p:cNvSpPr/>
          <p:nvPr/>
        </p:nvSpPr>
        <p:spPr>
          <a:xfrm>
            <a:off x="5157192" y="6604248"/>
            <a:ext cx="416147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059" y="946398"/>
            <a:ext cx="1341090" cy="102840"/>
          </a:xfrm>
          <a:prstGeom prst="rect">
            <a:avLst/>
          </a:prstGeom>
        </p:spPr>
      </p:pic>
      <p:pic>
        <p:nvPicPr>
          <p:cNvPr id="4" name="SK-3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634680"/>
            <a:ext cx="1462980" cy="2674590"/>
          </a:xfrm>
          <a:prstGeom prst="rect">
            <a:avLst/>
          </a:prstGeom>
        </p:spPr>
      </p:pic>
      <p:pic>
        <p:nvPicPr>
          <p:cNvPr id="5" name="SK-3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412111"/>
            <a:ext cx="12192000" cy="445740"/>
          </a:xfrm>
          <a:prstGeom prst="rect">
            <a:avLst/>
          </a:prstGeom>
        </p:spPr>
      </p:pic>
      <p:pic>
        <p:nvPicPr>
          <p:cNvPr id="6" name="SK-3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14165" y="1385292"/>
            <a:ext cx="2999184" cy="2297311"/>
          </a:xfrm>
          <a:prstGeom prst="rect">
            <a:avLst/>
          </a:prstGeom>
        </p:spPr>
      </p:pic>
      <p:pic>
        <p:nvPicPr>
          <p:cNvPr id="7" name="SK-3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14165" y="1309836"/>
            <a:ext cx="2999184" cy="95994"/>
          </a:xfrm>
          <a:prstGeom prst="rect">
            <a:avLst/>
          </a:prstGeom>
        </p:spPr>
      </p:pic>
      <p:pic>
        <p:nvPicPr>
          <p:cNvPr id="8" name="SK-3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20667" y="1385292"/>
            <a:ext cx="3157686" cy="2297311"/>
          </a:xfrm>
          <a:prstGeom prst="rect">
            <a:avLst/>
          </a:prstGeom>
        </p:spPr>
      </p:pic>
      <p:pic>
        <p:nvPicPr>
          <p:cNvPr id="9" name="SK-3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20667" y="1309836"/>
            <a:ext cx="3157686" cy="95994"/>
          </a:xfrm>
          <a:prstGeom prst="rect">
            <a:avLst/>
          </a:prstGeom>
        </p:spPr>
      </p:pic>
      <p:pic>
        <p:nvPicPr>
          <p:cNvPr id="10" name="SK-37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73467" y="1371600"/>
            <a:ext cx="3169890" cy="2311003"/>
          </a:xfrm>
          <a:prstGeom prst="rect">
            <a:avLst/>
          </a:prstGeom>
        </p:spPr>
      </p:pic>
      <p:pic>
        <p:nvPicPr>
          <p:cNvPr id="11" name="SK-37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73467" y="1309836"/>
            <a:ext cx="3169890" cy="95994"/>
          </a:xfrm>
          <a:prstGeom prst="rect">
            <a:avLst/>
          </a:prstGeom>
        </p:spPr>
      </p:pic>
      <p:pic>
        <p:nvPicPr>
          <p:cNvPr id="12" name="SK-37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14165" y="3847207"/>
            <a:ext cx="2999184" cy="2407146"/>
          </a:xfrm>
          <a:prstGeom prst="rect">
            <a:avLst/>
          </a:prstGeom>
        </p:spPr>
      </p:pic>
      <p:pic>
        <p:nvPicPr>
          <p:cNvPr id="13" name="SK-37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14165" y="3847207"/>
            <a:ext cx="2999184" cy="95994"/>
          </a:xfrm>
          <a:prstGeom prst="rect">
            <a:avLst/>
          </a:prstGeom>
        </p:spPr>
      </p:pic>
      <p:pic>
        <p:nvPicPr>
          <p:cNvPr id="14" name="SK-37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20667" y="3933676"/>
            <a:ext cx="3157686" cy="2486025"/>
          </a:xfrm>
          <a:prstGeom prst="rect">
            <a:avLst/>
          </a:prstGeom>
        </p:spPr>
      </p:pic>
      <p:pic>
        <p:nvPicPr>
          <p:cNvPr id="15" name="SK-37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620667" y="3847207"/>
            <a:ext cx="3157686" cy="95994"/>
          </a:xfrm>
          <a:prstGeom prst="rect">
            <a:avLst/>
          </a:prstGeom>
        </p:spPr>
      </p:pic>
      <p:pic>
        <p:nvPicPr>
          <p:cNvPr id="16" name="SK-37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973467" y="3847207"/>
            <a:ext cx="3169890" cy="2235696"/>
          </a:xfrm>
          <a:prstGeom prst="rect">
            <a:avLst/>
          </a:prstGeom>
        </p:spPr>
      </p:pic>
      <p:pic>
        <p:nvPicPr>
          <p:cNvPr id="17" name="SK-37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973467" y="3847207"/>
            <a:ext cx="3169890" cy="95994"/>
          </a:xfrm>
          <a:prstGeom prst="rect">
            <a:avLst/>
          </a:prstGeom>
        </p:spPr>
      </p:pic>
      <p:pic>
        <p:nvPicPr>
          <p:cNvPr id="18" name="SK-37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204871" y="4080421"/>
            <a:ext cx="780157" cy="706338"/>
          </a:xfrm>
          <a:prstGeom prst="rect">
            <a:avLst/>
          </a:prstGeom>
        </p:spPr>
      </p:pic>
      <p:pic>
        <p:nvPicPr>
          <p:cNvPr id="19" name="SK-37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730180" y="4053036"/>
            <a:ext cx="804565" cy="733723"/>
          </a:xfrm>
          <a:prstGeom prst="rect">
            <a:avLst/>
          </a:prstGeom>
        </p:spPr>
      </p:pic>
      <p:pic>
        <p:nvPicPr>
          <p:cNvPr id="20" name="SK-37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535882" y="4053036"/>
            <a:ext cx="694879" cy="733723"/>
          </a:xfrm>
          <a:prstGeom prst="rect">
            <a:avLst/>
          </a:prstGeom>
        </p:spPr>
      </p:pic>
      <p:pic>
        <p:nvPicPr>
          <p:cNvPr id="21" name="SK-37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107388" y="1494979"/>
            <a:ext cx="902196" cy="843409"/>
          </a:xfrm>
          <a:prstGeom prst="rect">
            <a:avLst/>
          </a:prstGeom>
        </p:spPr>
      </p:pic>
      <p:pic>
        <p:nvPicPr>
          <p:cNvPr id="22" name="SK-37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608290" y="1570434"/>
            <a:ext cx="1133773" cy="767953"/>
          </a:xfrm>
          <a:prstGeom prst="rect">
            <a:avLst/>
          </a:prstGeom>
        </p:spPr>
      </p:pic>
      <p:pic>
        <p:nvPicPr>
          <p:cNvPr id="23" name="SK-37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584698" y="1570434"/>
            <a:ext cx="707082" cy="788640"/>
          </a:xfrm>
          <a:prstGeom prst="rect">
            <a:avLst/>
          </a:prstGeom>
        </p:spPr>
      </p:pic>
      <p:sp>
        <p:nvSpPr>
          <p:cNvPr id="24" name="SK-37-text-23"/>
          <p:cNvSpPr/>
          <p:nvPr/>
        </p:nvSpPr>
        <p:spPr>
          <a:xfrm>
            <a:off x="304800" y="329059"/>
            <a:ext cx="11039475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Summary and key takeaways</a:t>
            </a:r>
            <a:endParaRPr lang="en-US" sz="2850" dirty="0"/>
          </a:p>
        </p:txBody>
      </p:sp>
      <p:sp>
        <p:nvSpPr>
          <p:cNvPr id="25" name="SK-37-text-24"/>
          <p:cNvSpPr/>
          <p:nvPr/>
        </p:nvSpPr>
        <p:spPr>
          <a:xfrm>
            <a:off x="6690271" y="479971"/>
            <a:ext cx="5184577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77777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Recapping assessment · harm reduction · evidence-based prescribing</a:t>
            </a:r>
            <a:endParaRPr lang="en-US" sz="1200" dirty="0"/>
          </a:p>
        </p:txBody>
      </p:sp>
      <p:sp>
        <p:nvSpPr>
          <p:cNvPr id="26" name="SK-37-text-25"/>
          <p:cNvSpPr/>
          <p:nvPr/>
        </p:nvSpPr>
        <p:spPr>
          <a:xfrm>
            <a:off x="1973461" y="2496294"/>
            <a:ext cx="1807369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Assess all 5 domains</a:t>
            </a:r>
            <a:endParaRPr lang="en-US" sz="1200" dirty="0"/>
          </a:p>
        </p:txBody>
      </p:sp>
      <p:sp>
        <p:nvSpPr>
          <p:cNvPr id="27" name="SK-37-text-26"/>
          <p:cNvSpPr/>
          <p:nvPr/>
        </p:nvSpPr>
        <p:spPr>
          <a:xfrm>
            <a:off x="1670298" y="2880271"/>
            <a:ext cx="2450455" cy="6171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70"/>
              </a:lnSpc>
              <a:buNone/>
            </a:pPr>
            <a:r>
              <a:rPr lang="en-US" sz="900" dirty="0">
                <a:solidFill>
                  <a:srgbClr val="77777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Drug use, physical health, mental health,</a:t>
            </a:r>
            <a:endParaRPr lang="en-US" sz="900" dirty="0"/>
          </a:p>
          <a:p>
            <a:pPr marL="0" indent="0" algn="ctr">
              <a:lnSpc>
                <a:spcPts val="1170"/>
              </a:lnSpc>
              <a:buNone/>
            </a:pPr>
            <a:r>
              <a:rPr lang="en-US" sz="900" dirty="0">
                <a:solidFill>
                  <a:srgbClr val="77777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social circumstances, and criminal</a:t>
            </a:r>
            <a:endParaRPr lang="en-US" sz="900" dirty="0"/>
          </a:p>
          <a:p>
            <a:pPr marL="0" indent="0" algn="ctr">
              <a:lnSpc>
                <a:spcPts val="1170"/>
              </a:lnSpc>
              <a:buNone/>
            </a:pPr>
            <a:r>
              <a:rPr lang="en-US" sz="900" dirty="0">
                <a:solidFill>
                  <a:srgbClr val="77777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justice — every time.</a:t>
            </a:r>
            <a:endParaRPr lang="en-US" sz="900" dirty="0"/>
          </a:p>
        </p:txBody>
      </p:sp>
      <p:sp>
        <p:nvSpPr>
          <p:cNvPr id="28" name="SK-37-text-27"/>
          <p:cNvSpPr/>
          <p:nvPr/>
        </p:nvSpPr>
        <p:spPr>
          <a:xfrm>
            <a:off x="4923979" y="2496294"/>
            <a:ext cx="2502396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Use motivational interviewing</a:t>
            </a:r>
            <a:endParaRPr lang="en-US" sz="1200" dirty="0"/>
          </a:p>
        </p:txBody>
      </p:sp>
      <p:sp>
        <p:nvSpPr>
          <p:cNvPr id="29" name="SK-37-text-28"/>
          <p:cNvSpPr/>
          <p:nvPr/>
        </p:nvSpPr>
        <p:spPr>
          <a:xfrm>
            <a:off x="5010894" y="2880271"/>
            <a:ext cx="2328565" cy="6171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70"/>
              </a:lnSpc>
              <a:buNone/>
            </a:pPr>
            <a:r>
              <a:rPr lang="en-US" sz="900" dirty="0">
                <a:solidFill>
                  <a:srgbClr val="77777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Meet the patient where they are.</a:t>
            </a:r>
            <a:endParaRPr lang="en-US" sz="900" dirty="0"/>
          </a:p>
          <a:p>
            <a:pPr marL="0" indent="0" algn="ctr">
              <a:lnSpc>
                <a:spcPts val="1170"/>
              </a:lnSpc>
              <a:buNone/>
            </a:pPr>
            <a:r>
              <a:rPr lang="en-US" sz="900" dirty="0">
                <a:solidFill>
                  <a:srgbClr val="77777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Ambivalence is normal. You can offer</a:t>
            </a:r>
            <a:endParaRPr lang="en-US" sz="900" dirty="0"/>
          </a:p>
          <a:p>
            <a:pPr marL="0" indent="0" algn="ctr">
              <a:lnSpc>
                <a:spcPts val="1170"/>
              </a:lnSpc>
              <a:buNone/>
            </a:pPr>
            <a:r>
              <a:rPr lang="en-US" sz="900" dirty="0">
                <a:solidFill>
                  <a:srgbClr val="77777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something at every stage of change.</a:t>
            </a:r>
            <a:endParaRPr lang="en-US" sz="900" dirty="0"/>
          </a:p>
        </p:txBody>
      </p:sp>
      <p:sp>
        <p:nvSpPr>
          <p:cNvPr id="30" name="SK-37-text-29"/>
          <p:cNvSpPr/>
          <p:nvPr/>
        </p:nvSpPr>
        <p:spPr>
          <a:xfrm>
            <a:off x="8595271" y="2420838"/>
            <a:ext cx="1962894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First-line: methadone or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buprenorphine</a:t>
            </a:r>
            <a:endParaRPr lang="en-US" sz="1200" dirty="0"/>
          </a:p>
        </p:txBody>
      </p:sp>
      <p:sp>
        <p:nvSpPr>
          <p:cNvPr id="31" name="SK-37-text-30"/>
          <p:cNvSpPr/>
          <p:nvPr/>
        </p:nvSpPr>
        <p:spPr>
          <a:xfrm>
            <a:off x="8351490" y="2962573"/>
            <a:ext cx="2450455" cy="5965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70"/>
              </a:lnSpc>
              <a:buNone/>
            </a:pPr>
            <a:r>
              <a:rPr lang="en-US" sz="900" dirty="0">
                <a:solidFill>
                  <a:srgbClr val="77777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Both equally recommended (NICE TA114,</a:t>
            </a:r>
            <a:endParaRPr lang="en-US" sz="900" dirty="0"/>
          </a:p>
          <a:p>
            <a:pPr marL="0" indent="0" algn="ctr">
              <a:lnSpc>
                <a:spcPts val="1170"/>
              </a:lnSpc>
              <a:buNone/>
            </a:pPr>
            <a:r>
              <a:rPr lang="en-US" sz="900" dirty="0">
                <a:solidFill>
                  <a:srgbClr val="77777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Orange Book 2024). Choice based on</a:t>
            </a:r>
            <a:endParaRPr lang="en-US" sz="900" dirty="0"/>
          </a:p>
          <a:p>
            <a:pPr marL="0" indent="0" algn="ctr">
              <a:lnSpc>
                <a:spcPts val="1170"/>
              </a:lnSpc>
              <a:buNone/>
            </a:pPr>
            <a:r>
              <a:rPr lang="en-US" sz="900" dirty="0">
                <a:solidFill>
                  <a:srgbClr val="77777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patient preference and risk profile.</a:t>
            </a:r>
            <a:endParaRPr lang="en-US" sz="900" dirty="0"/>
          </a:p>
        </p:txBody>
      </p:sp>
      <p:sp>
        <p:nvSpPr>
          <p:cNvPr id="32" name="SK-37-text-31"/>
          <p:cNvSpPr/>
          <p:nvPr/>
        </p:nvSpPr>
        <p:spPr>
          <a:xfrm>
            <a:off x="1949053" y="4910286"/>
            <a:ext cx="179516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Naloxone saves lives</a:t>
            </a:r>
            <a:endParaRPr lang="en-US" sz="1200" dirty="0"/>
          </a:p>
        </p:txBody>
      </p:sp>
      <p:sp>
        <p:nvSpPr>
          <p:cNvPr id="33" name="SK-37-text-32"/>
          <p:cNvSpPr/>
          <p:nvPr/>
        </p:nvSpPr>
        <p:spPr>
          <a:xfrm>
            <a:off x="1597075" y="5253186"/>
            <a:ext cx="2499271" cy="7954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70"/>
              </a:lnSpc>
              <a:buNone/>
            </a:pPr>
            <a:r>
              <a:rPr lang="en-US" sz="900" dirty="0">
                <a:solidFill>
                  <a:srgbClr val="77777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400 micrograms IM. Short half-life —</a:t>
            </a:r>
            <a:endParaRPr lang="en-US" sz="900" dirty="0"/>
          </a:p>
          <a:p>
            <a:pPr marL="0" indent="0" algn="ctr">
              <a:lnSpc>
                <a:spcPts val="1170"/>
              </a:lnSpc>
              <a:buNone/>
            </a:pPr>
            <a:r>
              <a:rPr lang="en-US" sz="900" dirty="0">
                <a:solidFill>
                  <a:srgbClr val="77777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always call 999. Available from community</a:t>
            </a:r>
            <a:endParaRPr lang="en-US" sz="900" dirty="0"/>
          </a:p>
          <a:p>
            <a:pPr marL="0" indent="0" algn="ctr">
              <a:lnSpc>
                <a:spcPts val="1170"/>
              </a:lnSpc>
              <a:buNone/>
            </a:pPr>
            <a:r>
              <a:rPr lang="en-US" sz="900" dirty="0">
                <a:solidFill>
                  <a:srgbClr val="77777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pharmacy without prescription since</a:t>
            </a:r>
            <a:endParaRPr lang="en-US" sz="900" dirty="0"/>
          </a:p>
          <a:p>
            <a:pPr marL="0" indent="0" algn="ctr">
              <a:lnSpc>
                <a:spcPts val="1170"/>
              </a:lnSpc>
              <a:buNone/>
            </a:pPr>
            <a:r>
              <a:rPr lang="en-US" sz="900" dirty="0">
                <a:solidFill>
                  <a:srgbClr val="77777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December 2024.</a:t>
            </a:r>
            <a:endParaRPr lang="en-US" sz="900" dirty="0"/>
          </a:p>
        </p:txBody>
      </p:sp>
      <p:sp>
        <p:nvSpPr>
          <p:cNvPr id="34" name="SK-37-text-33"/>
          <p:cNvSpPr/>
          <p:nvPr/>
        </p:nvSpPr>
        <p:spPr>
          <a:xfrm>
            <a:off x="5009257" y="4917132"/>
            <a:ext cx="2173188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Know the common errors</a:t>
            </a:r>
            <a:endParaRPr lang="en-US" sz="1200" dirty="0"/>
          </a:p>
        </p:txBody>
      </p:sp>
      <p:sp>
        <p:nvSpPr>
          <p:cNvPr id="35" name="SK-37-text-34"/>
          <p:cNvSpPr/>
          <p:nvPr/>
        </p:nvSpPr>
        <p:spPr>
          <a:xfrm>
            <a:off x="4974282" y="5260032"/>
            <a:ext cx="2231082" cy="8023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70"/>
              </a:lnSpc>
              <a:buNone/>
            </a:pPr>
            <a:r>
              <a:rPr lang="en-US" sz="900" dirty="0">
                <a:solidFill>
                  <a:srgbClr val="77777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Cannabis is Class B. Naloxone is</a:t>
            </a:r>
            <a:endParaRPr lang="en-US" sz="900" dirty="0"/>
          </a:p>
          <a:p>
            <a:pPr marL="0" indent="0" algn="ctr">
              <a:lnSpc>
                <a:spcPts val="1170"/>
              </a:lnSpc>
              <a:buNone/>
            </a:pPr>
            <a:r>
              <a:rPr lang="en-US" sz="900" dirty="0">
                <a:solidFill>
                  <a:srgbClr val="77777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micrograms not milligrams. LAAM is</a:t>
            </a:r>
            <a:endParaRPr lang="en-US" sz="900" dirty="0"/>
          </a:p>
          <a:p>
            <a:pPr marL="0" indent="0" algn="ctr">
              <a:lnSpc>
                <a:spcPts val="1170"/>
              </a:lnSpc>
              <a:buNone/>
            </a:pPr>
            <a:r>
              <a:rPr lang="en-US" sz="900" dirty="0">
                <a:solidFill>
                  <a:srgbClr val="77777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withdrawn. Buprenorphine needs</a:t>
            </a:r>
            <a:endParaRPr lang="en-US" sz="900" dirty="0"/>
          </a:p>
          <a:p>
            <a:pPr marL="0" indent="0" algn="ctr">
              <a:lnSpc>
                <a:spcPts val="1170"/>
              </a:lnSpc>
              <a:buNone/>
            </a:pPr>
            <a:r>
              <a:rPr lang="en-US" sz="900" dirty="0">
                <a:solidFill>
                  <a:srgbClr val="77777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withdrawal signs before starting.</a:t>
            </a:r>
            <a:endParaRPr lang="en-US" sz="900" dirty="0"/>
          </a:p>
        </p:txBody>
      </p:sp>
      <p:sp>
        <p:nvSpPr>
          <p:cNvPr id="36" name="SK-37-text-35"/>
          <p:cNvSpPr/>
          <p:nvPr/>
        </p:nvSpPr>
        <p:spPr>
          <a:xfrm>
            <a:off x="8496300" y="4910286"/>
            <a:ext cx="209996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Primary care can do a lot</a:t>
            </a:r>
            <a:endParaRPr lang="en-US" sz="1200" dirty="0"/>
          </a:p>
        </p:txBody>
      </p:sp>
      <p:sp>
        <p:nvSpPr>
          <p:cNvPr id="37" name="SK-37-text-36"/>
          <p:cNvSpPr/>
          <p:nvPr/>
        </p:nvSpPr>
        <p:spPr>
          <a:xfrm>
            <a:off x="8302675" y="5253186"/>
            <a:ext cx="2474863" cy="5965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70"/>
              </a:lnSpc>
              <a:buNone/>
            </a:pPr>
            <a:r>
              <a:rPr lang="en-US" sz="900" dirty="0">
                <a:solidFill>
                  <a:srgbClr val="77777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Harm reduction, prescribing, monitoring,</a:t>
            </a:r>
            <a:endParaRPr lang="en-US" sz="900" dirty="0"/>
          </a:p>
          <a:p>
            <a:pPr marL="0" indent="0" algn="ctr">
              <a:lnSpc>
                <a:spcPts val="1170"/>
              </a:lnSpc>
              <a:buNone/>
            </a:pPr>
            <a:r>
              <a:rPr lang="en-US" sz="900" dirty="0">
                <a:solidFill>
                  <a:srgbClr val="77777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safeguarding, and referral — GPs are</a:t>
            </a:r>
            <a:endParaRPr lang="en-US" sz="900" dirty="0"/>
          </a:p>
          <a:p>
            <a:pPr marL="0" indent="0" algn="ctr">
              <a:lnSpc>
                <a:spcPts val="1170"/>
              </a:lnSpc>
              <a:buNone/>
            </a:pPr>
            <a:r>
              <a:rPr lang="en-US" sz="900" dirty="0">
                <a:solidFill>
                  <a:srgbClr val="77777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central to drug treatment in the UK.</a:t>
            </a:r>
            <a:endParaRPr lang="en-US" sz="900" dirty="0"/>
          </a:p>
        </p:txBody>
      </p:sp>
      <p:sp>
        <p:nvSpPr>
          <p:cNvPr id="38" name="SK-37-text-37"/>
          <p:cNvSpPr/>
          <p:nvPr/>
        </p:nvSpPr>
        <p:spPr>
          <a:xfrm>
            <a:off x="5106888" y="6535638"/>
            <a:ext cx="197807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2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988" y="1220688"/>
            <a:ext cx="1548259" cy="95994"/>
          </a:xfrm>
          <a:prstGeom prst="rect">
            <a:avLst/>
          </a:prstGeom>
        </p:spPr>
      </p:pic>
      <p:pic>
        <p:nvPicPr>
          <p:cNvPr id="4" name="SK-3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1956495"/>
            <a:ext cx="8278267" cy="2594967"/>
          </a:xfrm>
          <a:prstGeom prst="rect">
            <a:avLst/>
          </a:prstGeom>
        </p:spPr>
      </p:pic>
      <p:pic>
        <p:nvPicPr>
          <p:cNvPr id="5" name="SK-3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824186"/>
            <a:ext cx="158353" cy="2832348"/>
          </a:xfrm>
          <a:prstGeom prst="rect">
            <a:avLst/>
          </a:prstGeom>
        </p:spPr>
      </p:pic>
      <p:pic>
        <p:nvPicPr>
          <p:cNvPr id="6" name="SK-3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453336"/>
            <a:ext cx="12192000" cy="404515"/>
          </a:xfrm>
          <a:prstGeom prst="rect">
            <a:avLst/>
          </a:prstGeom>
        </p:spPr>
      </p:pic>
      <p:pic>
        <p:nvPicPr>
          <p:cNvPr id="7" name="SK-3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5184" y="2653903"/>
            <a:ext cx="2669977" cy="1618357"/>
          </a:xfrm>
          <a:prstGeom prst="rect">
            <a:avLst/>
          </a:prstGeom>
        </p:spPr>
      </p:pic>
      <p:sp>
        <p:nvSpPr>
          <p:cNvPr id="8" name="SK-38-text-7"/>
          <p:cNvSpPr/>
          <p:nvPr/>
        </p:nvSpPr>
        <p:spPr>
          <a:xfrm>
            <a:off x="548580" y="500509"/>
            <a:ext cx="11241405" cy="5211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Disclaimer and guidance</a:t>
            </a:r>
            <a:endParaRPr lang="en-US" sz="3150" dirty="0"/>
          </a:p>
        </p:txBody>
      </p:sp>
      <p:sp>
        <p:nvSpPr>
          <p:cNvPr id="9" name="SK-38-text-8"/>
          <p:cNvSpPr/>
          <p:nvPr/>
        </p:nvSpPr>
        <p:spPr>
          <a:xfrm>
            <a:off x="1328886" y="2242542"/>
            <a:ext cx="7046863" cy="8160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730"/>
              </a:lnSpc>
              <a:buNone/>
            </a:pPr>
            <a:r>
              <a:rPr lang="en-US" sz="21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Always double-check this advice and</a:t>
            </a:r>
            <a:endParaRPr lang="en-US" sz="2100" dirty="0"/>
          </a:p>
          <a:p>
            <a:pPr marL="0" indent="0" algn="ctr">
              <a:lnSpc>
                <a:spcPts val="2730"/>
              </a:lnSpc>
              <a:buNone/>
            </a:pPr>
            <a:r>
              <a:rPr lang="en-US" sz="21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drug doses with the latest NICE and BNF guidance.</a:t>
            </a:r>
            <a:endParaRPr lang="en-US" sz="2100" dirty="0"/>
          </a:p>
        </p:txBody>
      </p:sp>
      <p:sp>
        <p:nvSpPr>
          <p:cNvPr id="10" name="SK-38-text-9"/>
          <p:cNvSpPr/>
          <p:nvPr/>
        </p:nvSpPr>
        <p:spPr>
          <a:xfrm>
            <a:off x="1267867" y="3319165"/>
            <a:ext cx="7168753" cy="9463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This document is for educational purposes only and does not constitute</a:t>
            </a:r>
            <a:endParaRPr lang="en-US" sz="1500" dirty="0"/>
          </a:p>
          <a:p>
            <a:pPr marL="0" indent="0" algn="ctr">
              <a:lnSpc>
                <a:spcPts val="2100"/>
              </a:lnSpc>
              <a:buNone/>
            </a:pPr>
            <a:r>
              <a:rPr lang="en-US" sz="15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clinical advice. Individual patient management should always be guided</a:t>
            </a:r>
            <a:endParaRPr lang="en-US" sz="1500" dirty="0"/>
          </a:p>
          <a:p>
            <a:pPr marL="0" indent="0" algn="ctr">
              <a:lnSpc>
                <a:spcPts val="2100"/>
              </a:lnSpc>
              <a:buNone/>
            </a:pPr>
            <a:r>
              <a:rPr lang="en-US" sz="15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by current guidelines, local formulary, and clinical judgement.</a:t>
            </a:r>
            <a:endParaRPr lang="en-US" sz="1500" dirty="0"/>
          </a:p>
        </p:txBody>
      </p:sp>
      <p:sp>
        <p:nvSpPr>
          <p:cNvPr id="11" name="SK-38-text-10"/>
          <p:cNvSpPr/>
          <p:nvPr/>
        </p:nvSpPr>
        <p:spPr>
          <a:xfrm>
            <a:off x="1656457" y="4930825"/>
            <a:ext cx="885438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88888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Prepared for Bradford VTS • Created May 2026 • Updated to NICE 2024/2025 standards • www.bradfordvts.co.uk</a:t>
            </a:r>
            <a:endParaRPr lang="en-US" sz="1200" dirty="0"/>
          </a:p>
        </p:txBody>
      </p:sp>
      <p:sp>
        <p:nvSpPr>
          <p:cNvPr id="12" name="SK-38-text-11"/>
          <p:cNvSpPr/>
          <p:nvPr/>
        </p:nvSpPr>
        <p:spPr>
          <a:xfrm>
            <a:off x="524173" y="5671542"/>
            <a:ext cx="543496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843C0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</a:t>
            </a:r>
            <a:endParaRPr lang="en-US" sz="1350" dirty="0"/>
          </a:p>
        </p:txBody>
      </p:sp>
      <p:sp>
        <p:nvSpPr>
          <p:cNvPr id="13" name="SK-38-text-12"/>
          <p:cNvSpPr/>
          <p:nvPr/>
        </p:nvSpPr>
        <p:spPr>
          <a:xfrm>
            <a:off x="524173" y="5938986"/>
            <a:ext cx="1086612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88888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Supporting GP trainees and IMGs across Bradford and beyond.</a:t>
            </a:r>
            <a:endParaRPr lang="en-US" sz="1200" dirty="0"/>
          </a:p>
        </p:txBody>
      </p:sp>
      <p:sp>
        <p:nvSpPr>
          <p:cNvPr id="14" name="SK-38-text-13"/>
          <p:cNvSpPr/>
          <p:nvPr/>
        </p:nvSpPr>
        <p:spPr>
          <a:xfrm>
            <a:off x="5045869" y="6563023"/>
            <a:ext cx="202689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8067</Words>
  <Application>Microsoft Office PowerPoint</Application>
  <PresentationFormat>Widescreen</PresentationFormat>
  <Paragraphs>1334</Paragraphs>
  <Slides>38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Roboto</vt:lpstr>
      <vt:lpstr>Inter</vt:lpstr>
      <vt:lpstr>Open Sans</vt:lpstr>
      <vt:lpstr>Arial</vt:lpstr>
      <vt:lpstr>Montserrat</vt:lpstr>
      <vt:lpstr>Baguet Script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3</cp:revision>
  <dcterms:created xsi:type="dcterms:W3CDTF">2026-06-26T11:28:10Z</dcterms:created>
  <dcterms:modified xsi:type="dcterms:W3CDTF">2026-06-26T12:01:57Z</dcterms:modified>
</cp:coreProperties>
</file>