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12192000"/>
  <p:embeddedFontLst>
    <p:embeddedFont>
      <p:font typeface="Inter" panose="020B0604020202020204" charset="0"/>
      <p:regular r:id="rId25"/>
      <p:bold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7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png"/><Relationship Id="rId47" Type="http://schemas.openxmlformats.org/officeDocument/2006/relationships/image" Target="../media/image91.png"/><Relationship Id="rId50" Type="http://schemas.openxmlformats.org/officeDocument/2006/relationships/image" Target="../media/image94.png"/><Relationship Id="rId55" Type="http://schemas.openxmlformats.org/officeDocument/2006/relationships/image" Target="../media/image99.png"/><Relationship Id="rId63" Type="http://schemas.openxmlformats.org/officeDocument/2006/relationships/image" Target="../media/image10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29" Type="http://schemas.openxmlformats.org/officeDocument/2006/relationships/image" Target="../media/image73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37" Type="http://schemas.openxmlformats.org/officeDocument/2006/relationships/image" Target="../media/image81.png"/><Relationship Id="rId40" Type="http://schemas.openxmlformats.org/officeDocument/2006/relationships/image" Target="../media/image84.png"/><Relationship Id="rId45" Type="http://schemas.openxmlformats.org/officeDocument/2006/relationships/image" Target="../media/image89.png"/><Relationship Id="rId53" Type="http://schemas.openxmlformats.org/officeDocument/2006/relationships/image" Target="../media/image97.png"/><Relationship Id="rId58" Type="http://schemas.openxmlformats.org/officeDocument/2006/relationships/image" Target="../media/image102.png"/><Relationship Id="rId5" Type="http://schemas.openxmlformats.org/officeDocument/2006/relationships/image" Target="../media/image49.png"/><Relationship Id="rId61" Type="http://schemas.openxmlformats.org/officeDocument/2006/relationships/image" Target="../media/image105.png"/><Relationship Id="rId19" Type="http://schemas.openxmlformats.org/officeDocument/2006/relationships/image" Target="../media/image6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image" Target="../media/image92.png"/><Relationship Id="rId56" Type="http://schemas.openxmlformats.org/officeDocument/2006/relationships/image" Target="../media/image100.png"/><Relationship Id="rId64" Type="http://schemas.openxmlformats.org/officeDocument/2006/relationships/image" Target="../media/image108.png"/><Relationship Id="rId8" Type="http://schemas.openxmlformats.org/officeDocument/2006/relationships/image" Target="../media/image52.png"/><Relationship Id="rId51" Type="http://schemas.openxmlformats.org/officeDocument/2006/relationships/image" Target="../media/image95.png"/><Relationship Id="rId3" Type="http://schemas.openxmlformats.org/officeDocument/2006/relationships/image" Target="../media/image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png"/><Relationship Id="rId46" Type="http://schemas.openxmlformats.org/officeDocument/2006/relationships/image" Target="../media/image90.png"/><Relationship Id="rId59" Type="http://schemas.openxmlformats.org/officeDocument/2006/relationships/image" Target="../media/image103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png"/><Relationship Id="rId6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png"/><Relationship Id="rId57" Type="http://schemas.openxmlformats.org/officeDocument/2006/relationships/image" Target="../media/image101.png"/><Relationship Id="rId10" Type="http://schemas.openxmlformats.org/officeDocument/2006/relationships/image" Target="../media/image54.png"/><Relationship Id="rId31" Type="http://schemas.openxmlformats.org/officeDocument/2006/relationships/image" Target="../media/image75.png"/><Relationship Id="rId44" Type="http://schemas.openxmlformats.org/officeDocument/2006/relationships/image" Target="../media/image88.png"/><Relationship Id="rId52" Type="http://schemas.openxmlformats.org/officeDocument/2006/relationships/image" Target="../media/image96.png"/><Relationship Id="rId60" Type="http://schemas.openxmlformats.org/officeDocument/2006/relationships/image" Target="../media/image104.png"/><Relationship Id="rId65" Type="http://schemas.openxmlformats.org/officeDocument/2006/relationships/image" Target="../media/image10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9" Type="http://schemas.openxmlformats.org/officeDocument/2006/relationships/image" Target="../media/image8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5.png"/><Relationship Id="rId20" Type="http://schemas.openxmlformats.org/officeDocument/2006/relationships/image" Target="../media/image1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19" Type="http://schemas.openxmlformats.org/officeDocument/2006/relationships/image" Target="../media/image148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3" Type="http://schemas.openxmlformats.org/officeDocument/2006/relationships/image" Target="../media/image1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.png"/><Relationship Id="rId7" Type="http://schemas.openxmlformats.org/officeDocument/2006/relationships/image" Target="../media/image1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18" Type="http://schemas.openxmlformats.org/officeDocument/2006/relationships/image" Target="../media/image181.png"/><Relationship Id="rId3" Type="http://schemas.openxmlformats.org/officeDocument/2006/relationships/image" Target="../media/image1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3" Type="http://schemas.openxmlformats.org/officeDocument/2006/relationships/image" Target="../media/image1.png"/><Relationship Id="rId21" Type="http://schemas.openxmlformats.org/officeDocument/2006/relationships/image" Target="../media/image199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26.png"/><Relationship Id="rId18" Type="http://schemas.openxmlformats.org/officeDocument/2006/relationships/image" Target="../media/image231.png"/><Relationship Id="rId3" Type="http://schemas.openxmlformats.org/officeDocument/2006/relationships/image" Target="../media/image1.png"/><Relationship Id="rId21" Type="http://schemas.openxmlformats.org/officeDocument/2006/relationships/image" Target="../media/image234.png"/><Relationship Id="rId7" Type="http://schemas.openxmlformats.org/officeDocument/2006/relationships/image" Target="../media/image220.png"/><Relationship Id="rId12" Type="http://schemas.openxmlformats.org/officeDocument/2006/relationships/image" Target="../media/image225.png"/><Relationship Id="rId17" Type="http://schemas.openxmlformats.org/officeDocument/2006/relationships/image" Target="../media/image23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29.png"/><Relationship Id="rId20" Type="http://schemas.openxmlformats.org/officeDocument/2006/relationships/image" Target="../media/image2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5" Type="http://schemas.openxmlformats.org/officeDocument/2006/relationships/image" Target="../media/image218.png"/><Relationship Id="rId15" Type="http://schemas.openxmlformats.org/officeDocument/2006/relationships/image" Target="../media/image228.png"/><Relationship Id="rId10" Type="http://schemas.openxmlformats.org/officeDocument/2006/relationships/image" Target="../media/image223.png"/><Relationship Id="rId19" Type="http://schemas.openxmlformats.org/officeDocument/2006/relationships/image" Target="../media/image232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227.png"/><Relationship Id="rId22" Type="http://schemas.openxmlformats.org/officeDocument/2006/relationships/image" Target="../media/image2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18" Type="http://schemas.openxmlformats.org/officeDocument/2006/relationships/image" Target="../media/image251.png"/><Relationship Id="rId3" Type="http://schemas.openxmlformats.org/officeDocument/2006/relationships/image" Target="../media/image236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17" Type="http://schemas.openxmlformats.org/officeDocument/2006/relationships/image" Target="../media/image25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49.png"/><Relationship Id="rId20" Type="http://schemas.openxmlformats.org/officeDocument/2006/relationships/image" Target="../media/image2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238.png"/><Relationship Id="rId15" Type="http://schemas.openxmlformats.org/officeDocument/2006/relationships/image" Target="../media/image248.png"/><Relationship Id="rId10" Type="http://schemas.openxmlformats.org/officeDocument/2006/relationships/image" Target="../media/image243.png"/><Relationship Id="rId19" Type="http://schemas.openxmlformats.org/officeDocument/2006/relationships/image" Target="../media/image252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4.png"/><Relationship Id="rId18" Type="http://schemas.openxmlformats.org/officeDocument/2006/relationships/image" Target="../media/image269.png"/><Relationship Id="rId3" Type="http://schemas.openxmlformats.org/officeDocument/2006/relationships/image" Target="../media/image254.png"/><Relationship Id="rId21" Type="http://schemas.openxmlformats.org/officeDocument/2006/relationships/image" Target="../media/image272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17" Type="http://schemas.openxmlformats.org/officeDocument/2006/relationships/image" Target="../media/image26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7.png"/><Relationship Id="rId20" Type="http://schemas.openxmlformats.org/officeDocument/2006/relationships/image" Target="../media/image2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7.png"/><Relationship Id="rId11" Type="http://schemas.openxmlformats.org/officeDocument/2006/relationships/image" Target="../media/image262.png"/><Relationship Id="rId5" Type="http://schemas.openxmlformats.org/officeDocument/2006/relationships/image" Target="../media/image256.png"/><Relationship Id="rId15" Type="http://schemas.openxmlformats.org/officeDocument/2006/relationships/image" Target="../media/image266.png"/><Relationship Id="rId10" Type="http://schemas.openxmlformats.org/officeDocument/2006/relationships/image" Target="../media/image261.png"/><Relationship Id="rId19" Type="http://schemas.openxmlformats.org/officeDocument/2006/relationships/image" Target="../media/image270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Relationship Id="rId14" Type="http://schemas.openxmlformats.org/officeDocument/2006/relationships/image" Target="../media/image265.png"/><Relationship Id="rId22" Type="http://schemas.openxmlformats.org/officeDocument/2006/relationships/image" Target="../media/image27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284.png"/><Relationship Id="rId18" Type="http://schemas.openxmlformats.org/officeDocument/2006/relationships/image" Target="../media/image289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12" Type="http://schemas.openxmlformats.org/officeDocument/2006/relationships/image" Target="../media/image283.png"/><Relationship Id="rId17" Type="http://schemas.openxmlformats.org/officeDocument/2006/relationships/image" Target="../media/image288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5" Type="http://schemas.openxmlformats.org/officeDocument/2006/relationships/image" Target="../media/image276.png"/><Relationship Id="rId15" Type="http://schemas.openxmlformats.org/officeDocument/2006/relationships/image" Target="../media/image286.png"/><Relationship Id="rId10" Type="http://schemas.openxmlformats.org/officeDocument/2006/relationships/image" Target="../media/image281.png"/><Relationship Id="rId19" Type="http://schemas.openxmlformats.org/officeDocument/2006/relationships/image" Target="../media/image290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Relationship Id="rId14" Type="http://schemas.openxmlformats.org/officeDocument/2006/relationships/image" Target="../media/image28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1.png"/><Relationship Id="rId7" Type="http://schemas.openxmlformats.org/officeDocument/2006/relationships/image" Target="../media/image29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3.png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1.png"/><Relationship Id="rId7" Type="http://schemas.openxmlformats.org/officeDocument/2006/relationships/image" Target="../media/image29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8.png"/><Relationship Id="rId11" Type="http://schemas.openxmlformats.org/officeDocument/2006/relationships/image" Target="../media/image303.png"/><Relationship Id="rId5" Type="http://schemas.openxmlformats.org/officeDocument/2006/relationships/image" Target="../media/image297.png"/><Relationship Id="rId10" Type="http://schemas.openxmlformats.org/officeDocument/2006/relationships/image" Target="../media/image302.png"/><Relationship Id="rId4" Type="http://schemas.openxmlformats.org/officeDocument/2006/relationships/image" Target="../media/image296.png"/><Relationship Id="rId9" Type="http://schemas.openxmlformats.org/officeDocument/2006/relationships/image" Target="../media/image3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3.png"/><Relationship Id="rId18" Type="http://schemas.openxmlformats.org/officeDocument/2006/relationships/image" Target="../media/image318.png"/><Relationship Id="rId3" Type="http://schemas.openxmlformats.org/officeDocument/2006/relationships/image" Target="../media/image1.png"/><Relationship Id="rId21" Type="http://schemas.openxmlformats.org/officeDocument/2006/relationships/image" Target="../media/image321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17" Type="http://schemas.openxmlformats.org/officeDocument/2006/relationships/image" Target="../media/image31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16.png"/><Relationship Id="rId20" Type="http://schemas.openxmlformats.org/officeDocument/2006/relationships/image" Target="../media/image3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5" Type="http://schemas.openxmlformats.org/officeDocument/2006/relationships/image" Target="../media/image315.png"/><Relationship Id="rId10" Type="http://schemas.openxmlformats.org/officeDocument/2006/relationships/image" Target="../media/image310.png"/><Relationship Id="rId19" Type="http://schemas.openxmlformats.org/officeDocument/2006/relationships/image" Target="../media/image319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Relationship Id="rId14" Type="http://schemas.openxmlformats.org/officeDocument/2006/relationships/image" Target="../media/image3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31.png"/><Relationship Id="rId18" Type="http://schemas.openxmlformats.org/officeDocument/2006/relationships/image" Target="../media/image336.png"/><Relationship Id="rId3" Type="http://schemas.openxmlformats.org/officeDocument/2006/relationships/image" Target="../media/image1.png"/><Relationship Id="rId21" Type="http://schemas.openxmlformats.org/officeDocument/2006/relationships/image" Target="../media/image339.png"/><Relationship Id="rId7" Type="http://schemas.openxmlformats.org/officeDocument/2006/relationships/image" Target="../media/image325.png"/><Relationship Id="rId12" Type="http://schemas.openxmlformats.org/officeDocument/2006/relationships/image" Target="../media/image330.png"/><Relationship Id="rId17" Type="http://schemas.openxmlformats.org/officeDocument/2006/relationships/image" Target="../media/image335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34.png"/><Relationship Id="rId20" Type="http://schemas.openxmlformats.org/officeDocument/2006/relationships/image" Target="../media/image3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5" Type="http://schemas.openxmlformats.org/officeDocument/2006/relationships/image" Target="../media/image323.png"/><Relationship Id="rId15" Type="http://schemas.openxmlformats.org/officeDocument/2006/relationships/image" Target="../media/image333.png"/><Relationship Id="rId10" Type="http://schemas.openxmlformats.org/officeDocument/2006/relationships/image" Target="../media/image328.png"/><Relationship Id="rId19" Type="http://schemas.openxmlformats.org/officeDocument/2006/relationships/image" Target="../media/image337.png"/><Relationship Id="rId4" Type="http://schemas.openxmlformats.org/officeDocument/2006/relationships/image" Target="../media/image322.png"/><Relationship Id="rId9" Type="http://schemas.openxmlformats.org/officeDocument/2006/relationships/image" Target="../media/image327.png"/><Relationship Id="rId14" Type="http://schemas.openxmlformats.org/officeDocument/2006/relationships/image" Target="../media/image3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3" Type="http://schemas.openxmlformats.org/officeDocument/2006/relationships/image" Target="../media/image1.png"/><Relationship Id="rId7" Type="http://schemas.openxmlformats.org/officeDocument/2006/relationships/image" Target="../media/image3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2.png"/><Relationship Id="rId5" Type="http://schemas.openxmlformats.org/officeDocument/2006/relationships/image" Target="../media/image341.png"/><Relationship Id="rId10" Type="http://schemas.openxmlformats.org/officeDocument/2006/relationships/image" Target="../media/image346.png"/><Relationship Id="rId4" Type="http://schemas.openxmlformats.org/officeDocument/2006/relationships/image" Target="../media/image340.png"/><Relationship Id="rId9" Type="http://schemas.openxmlformats.org/officeDocument/2006/relationships/image" Target="../media/image3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337221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3" y="4404271"/>
            <a:ext cx="3584377" cy="381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36965"/>
            <a:ext cx="12192000" cy="1905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3475" y="1892796"/>
            <a:ext cx="4547592" cy="4341019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1619548" y="507355"/>
            <a:ext cx="9147721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3900" dirty="0"/>
          </a:p>
        </p:txBody>
      </p:sp>
      <p:sp>
        <p:nvSpPr>
          <p:cNvPr id="8" name="SK-1-text-7"/>
          <p:cNvSpPr/>
          <p:nvPr/>
        </p:nvSpPr>
        <p:spPr>
          <a:xfrm>
            <a:off x="938659" y="2036713"/>
            <a:ext cx="6425059" cy="18927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485"/>
              </a:lnSpc>
              <a:buNone/>
            </a:pPr>
            <a:r>
              <a:rPr lang="en-US" sz="3900" b="1" dirty="0">
                <a:solidFill>
                  <a:srgbClr val="1A36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Benzodiazepines &amp; Z-Drugs</a:t>
            </a:r>
            <a:endParaRPr lang="en-US" sz="3900" dirty="0"/>
          </a:p>
          <a:p>
            <a:pPr marL="0" indent="0" algn="ctr">
              <a:lnSpc>
                <a:spcPts val="4485"/>
              </a:lnSpc>
              <a:buNone/>
            </a:pPr>
            <a:r>
              <a:rPr lang="en-US" sz="2400" b="1" dirty="0">
                <a:solidFill>
                  <a:srgbClr val="1A36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prescribing, dependence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1A36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withdrawal</a:t>
            </a:r>
            <a:endParaRPr lang="en-US" sz="2400" dirty="0"/>
          </a:p>
        </p:txBody>
      </p:sp>
      <p:sp>
        <p:nvSpPr>
          <p:cNvPr id="9" name="SK-1-text-8"/>
          <p:cNvSpPr/>
          <p:nvPr/>
        </p:nvSpPr>
        <p:spPr>
          <a:xfrm>
            <a:off x="981224" y="4718298"/>
            <a:ext cx="612070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Created May 2026 · Updated to current NICE NG215 2022/2025 standards</a:t>
            </a:r>
            <a:endParaRPr lang="en-US" sz="1350" dirty="0"/>
          </a:p>
        </p:txBody>
      </p:sp>
      <p:sp>
        <p:nvSpPr>
          <p:cNvPr id="10" name="SK-1-text-9"/>
          <p:cNvSpPr/>
          <p:nvPr/>
        </p:nvSpPr>
        <p:spPr>
          <a:xfrm>
            <a:off x="377875" y="5952679"/>
            <a:ext cx="636460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950" dirty="0"/>
          </a:p>
        </p:txBody>
      </p:sp>
      <p:sp>
        <p:nvSpPr>
          <p:cNvPr id="11" name="SK-1-text-10"/>
          <p:cNvSpPr/>
          <p:nvPr/>
        </p:nvSpPr>
        <p:spPr>
          <a:xfrm>
            <a:off x="5167759" y="6604248"/>
            <a:ext cx="161225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953244"/>
            <a:ext cx="975271" cy="10284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3291780"/>
            <a:ext cx="3559969" cy="1803648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996" y="3291780"/>
            <a:ext cx="3681859" cy="1803648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4173" y="3291780"/>
            <a:ext cx="3633192" cy="1803648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65" y="6000750"/>
            <a:ext cx="1682353" cy="301675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748165"/>
            <a:ext cx="12192000" cy="109686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7953" y="3538686"/>
            <a:ext cx="609600" cy="61719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6573" y="3538686"/>
            <a:ext cx="731490" cy="671959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7082" y="3497461"/>
            <a:ext cx="792361" cy="767953"/>
          </a:xfrm>
          <a:prstGeom prst="rect">
            <a:avLst/>
          </a:prstGeom>
        </p:spPr>
      </p:pic>
      <p:sp>
        <p:nvSpPr>
          <p:cNvPr id="12" name="SK-2-text-11"/>
          <p:cNvSpPr/>
          <p:nvPr/>
        </p:nvSpPr>
        <p:spPr>
          <a:xfrm>
            <a:off x="463153" y="287982"/>
            <a:ext cx="10267950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Scope of the problem</a:t>
            </a:r>
            <a:endParaRPr lang="en-US" sz="3300" dirty="0"/>
          </a:p>
        </p:txBody>
      </p:sp>
      <p:sp>
        <p:nvSpPr>
          <p:cNvPr id="13" name="SK-2-text-12"/>
          <p:cNvSpPr/>
          <p:nvPr/>
        </p:nvSpPr>
        <p:spPr>
          <a:xfrm>
            <a:off x="463153" y="1158925"/>
            <a:ext cx="915733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Benzodiazepine prescribing in the UK</a:t>
            </a:r>
            <a:endParaRPr lang="en-US" sz="1650" dirty="0"/>
          </a:p>
        </p:txBody>
      </p:sp>
      <p:sp>
        <p:nvSpPr>
          <p:cNvPr id="14" name="SK-2-text-13"/>
          <p:cNvSpPr/>
          <p:nvPr/>
        </p:nvSpPr>
        <p:spPr>
          <a:xfrm>
            <a:off x="463153" y="1810494"/>
            <a:ext cx="11728847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5775" b="1" dirty="0">
                <a:solidFill>
                  <a:srgbClr val="D94E1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~1.5 million</a:t>
            </a:r>
            <a:endParaRPr lang="en-US" sz="5775" dirty="0"/>
          </a:p>
        </p:txBody>
      </p:sp>
      <p:sp>
        <p:nvSpPr>
          <p:cNvPr id="15" name="SK-2-text-14"/>
          <p:cNvSpPr/>
          <p:nvPr/>
        </p:nvSpPr>
        <p:spPr>
          <a:xfrm>
            <a:off x="451098" y="2756892"/>
            <a:ext cx="11740902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people in the UK estimated to be long-term benzodiazepine users</a:t>
            </a:r>
            <a:endParaRPr lang="en-US" sz="1650" dirty="0"/>
          </a:p>
        </p:txBody>
      </p:sp>
      <p:sp>
        <p:nvSpPr>
          <p:cNvPr id="16" name="SK-2-text-15"/>
          <p:cNvSpPr/>
          <p:nvPr/>
        </p:nvSpPr>
        <p:spPr>
          <a:xfrm>
            <a:off x="1706761" y="3490615"/>
            <a:ext cx="1914079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Licensed for 2–4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weeks only</a:t>
            </a:r>
            <a:endParaRPr lang="en-US" sz="1800" dirty="0"/>
          </a:p>
        </p:txBody>
      </p:sp>
      <p:sp>
        <p:nvSpPr>
          <p:cNvPr id="17" name="SK-2-text-16"/>
          <p:cNvSpPr/>
          <p:nvPr/>
        </p:nvSpPr>
        <p:spPr>
          <a:xfrm>
            <a:off x="1706761" y="4196953"/>
            <a:ext cx="2011561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 use beyond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weeks is inappropriate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most patients</a:t>
            </a:r>
            <a:endParaRPr lang="en-US" sz="1350" dirty="0"/>
          </a:p>
        </p:txBody>
      </p:sp>
      <p:sp>
        <p:nvSpPr>
          <p:cNvPr id="18" name="SK-2-text-17"/>
          <p:cNvSpPr/>
          <p:nvPr/>
        </p:nvSpPr>
        <p:spPr>
          <a:xfrm>
            <a:off x="5400973" y="3490615"/>
            <a:ext cx="2157859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Dependence within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2–4 weeks</a:t>
            </a:r>
            <a:endParaRPr lang="en-US" sz="1800" dirty="0"/>
          </a:p>
        </p:txBody>
      </p:sp>
      <p:sp>
        <p:nvSpPr>
          <p:cNvPr id="19" name="SK-2-text-18"/>
          <p:cNvSpPr/>
          <p:nvPr/>
        </p:nvSpPr>
        <p:spPr>
          <a:xfrm>
            <a:off x="5400973" y="4196953"/>
            <a:ext cx="2194471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 and psychological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dependence can develop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rapidly with daily use</a:t>
            </a:r>
            <a:endParaRPr lang="en-US" sz="1350" dirty="0"/>
          </a:p>
        </p:txBody>
      </p:sp>
      <p:sp>
        <p:nvSpPr>
          <p:cNvPr id="20" name="SK-2-text-19"/>
          <p:cNvSpPr/>
          <p:nvPr/>
        </p:nvSpPr>
        <p:spPr>
          <a:xfrm>
            <a:off x="9265890" y="3490615"/>
            <a:ext cx="1511796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Older adults: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highest risk</a:t>
            </a:r>
            <a:endParaRPr lang="en-US" sz="1800" dirty="0"/>
          </a:p>
        </p:txBody>
      </p:sp>
      <p:sp>
        <p:nvSpPr>
          <p:cNvPr id="21" name="SK-2-text-20"/>
          <p:cNvSpPr/>
          <p:nvPr/>
        </p:nvSpPr>
        <p:spPr>
          <a:xfrm>
            <a:off x="9265890" y="4196953"/>
            <a:ext cx="2279898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Falls, fractures, cognitive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impairment, and increased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mortality in elderly patients</a:t>
            </a:r>
            <a:endParaRPr lang="en-US" sz="1350" dirty="0"/>
          </a:p>
        </p:txBody>
      </p:sp>
      <p:sp>
        <p:nvSpPr>
          <p:cNvPr id="22" name="SK-2-text-21"/>
          <p:cNvSpPr/>
          <p:nvPr/>
        </p:nvSpPr>
        <p:spPr>
          <a:xfrm>
            <a:off x="451098" y="5349180"/>
            <a:ext cx="9802267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Many patients were prescribed benzodiazepines decades ago, when long-term prescribing was routine –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individuals may have been taking them for years or even decades</a:t>
            </a:r>
            <a:endParaRPr lang="en-US" sz="1500" dirty="0"/>
          </a:p>
        </p:txBody>
      </p:sp>
      <p:sp>
        <p:nvSpPr>
          <p:cNvPr id="23" name="SK-2-text-22"/>
          <p:cNvSpPr/>
          <p:nvPr/>
        </p:nvSpPr>
        <p:spPr>
          <a:xfrm>
            <a:off x="572988" y="6028134"/>
            <a:ext cx="1161901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E928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NG215 (2022): One of 5 medicines identified by NHSE as associated with dependence and withdrawal</a:t>
            </a:r>
            <a:endParaRPr lang="en-US" sz="1350" dirty="0"/>
          </a:p>
        </p:txBody>
      </p:sp>
      <p:sp>
        <p:nvSpPr>
          <p:cNvPr id="24" name="SK-2-text-23"/>
          <p:cNvSpPr/>
          <p:nvPr/>
        </p:nvSpPr>
        <p:spPr>
          <a:xfrm>
            <a:off x="463153" y="6487567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77" y="755898"/>
            <a:ext cx="1304479" cy="381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556742"/>
            <a:ext cx="243780" cy="185142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653903"/>
            <a:ext cx="243780" cy="185142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3758059"/>
            <a:ext cx="243780" cy="185142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4862215"/>
            <a:ext cx="243780" cy="185142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890" y="5663952"/>
            <a:ext cx="4535388" cy="89282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4698" y="2756892"/>
            <a:ext cx="1706761" cy="30861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4698" y="2756892"/>
            <a:ext cx="1706761" cy="754261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549330"/>
            <a:ext cx="12192000" cy="294829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26588" y="5417790"/>
            <a:ext cx="292596" cy="329059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26588" y="4958209"/>
            <a:ext cx="292596" cy="294829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26588" y="4505623"/>
            <a:ext cx="292596" cy="301675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26588" y="4066729"/>
            <a:ext cx="292596" cy="287982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26588" y="3614142"/>
            <a:ext cx="292596" cy="315367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08698" y="1172617"/>
            <a:ext cx="5900886" cy="5122813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6855" y="5740003"/>
            <a:ext cx="426690" cy="404515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16682" y="4526161"/>
            <a:ext cx="219373" cy="212527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28886" y="3422005"/>
            <a:ext cx="207169" cy="233065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28886" y="2317998"/>
            <a:ext cx="207169" cy="226219"/>
          </a:xfrm>
          <a:prstGeom prst="rect">
            <a:avLst/>
          </a:prstGeom>
        </p:spPr>
      </p:pic>
      <p:sp>
        <p:nvSpPr>
          <p:cNvPr id="22" name="SK-3-text-21"/>
          <p:cNvSpPr/>
          <p:nvPr/>
        </p:nvSpPr>
        <p:spPr>
          <a:xfrm>
            <a:off x="243780" y="219373"/>
            <a:ext cx="1194822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Pharmacology: Mechanism of action</a:t>
            </a:r>
            <a:endParaRPr lang="en-US" sz="3150" dirty="0"/>
          </a:p>
        </p:txBody>
      </p:sp>
      <p:sp>
        <p:nvSpPr>
          <p:cNvPr id="23" name="SK-3-text-22"/>
          <p:cNvSpPr/>
          <p:nvPr/>
        </p:nvSpPr>
        <p:spPr>
          <a:xfrm>
            <a:off x="243780" y="925711"/>
            <a:ext cx="119233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benzodiazepines work at the GABA-A receptor</a:t>
            </a:r>
            <a:endParaRPr lang="en-US" sz="1650" dirty="0"/>
          </a:p>
        </p:txBody>
      </p:sp>
      <p:sp>
        <p:nvSpPr>
          <p:cNvPr id="24" name="SK-3-text-23"/>
          <p:cNvSpPr/>
          <p:nvPr/>
        </p:nvSpPr>
        <p:spPr>
          <a:xfrm>
            <a:off x="316855" y="1453753"/>
            <a:ext cx="583406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binds</a:t>
            </a:r>
            <a:endParaRPr lang="en-US" sz="1875" dirty="0"/>
          </a:p>
        </p:txBody>
      </p:sp>
      <p:sp>
        <p:nvSpPr>
          <p:cNvPr id="25" name="SK-3-text-24"/>
          <p:cNvSpPr/>
          <p:nvPr/>
        </p:nvSpPr>
        <p:spPr>
          <a:xfrm>
            <a:off x="841177" y="1755577"/>
            <a:ext cx="245045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binds to the GABA-A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receptor at a site distinct from GABA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itself (allosteric site).</a:t>
            </a:r>
            <a:endParaRPr lang="en-US" sz="1125" dirty="0"/>
          </a:p>
        </p:txBody>
      </p:sp>
      <p:sp>
        <p:nvSpPr>
          <p:cNvPr id="26" name="SK-3-text-25"/>
          <p:cNvSpPr/>
          <p:nvPr/>
        </p:nvSpPr>
        <p:spPr>
          <a:xfrm>
            <a:off x="316855" y="2551063"/>
            <a:ext cx="583406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 effect enhanced</a:t>
            </a:r>
            <a:endParaRPr lang="en-US" sz="1875" dirty="0"/>
          </a:p>
        </p:txBody>
      </p:sp>
      <p:sp>
        <p:nvSpPr>
          <p:cNvPr id="27" name="SK-3-text-26"/>
          <p:cNvSpPr/>
          <p:nvPr/>
        </p:nvSpPr>
        <p:spPr>
          <a:xfrm>
            <a:off x="841177" y="2880271"/>
            <a:ext cx="2852886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drug enhances — not mimics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effect of GABA, increasing the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frequency of chloride ion channel opening.</a:t>
            </a:r>
            <a:endParaRPr lang="en-US" sz="1125" dirty="0"/>
          </a:p>
        </p:txBody>
      </p:sp>
      <p:sp>
        <p:nvSpPr>
          <p:cNvPr id="28" name="SK-3-text-27"/>
          <p:cNvSpPr/>
          <p:nvPr/>
        </p:nvSpPr>
        <p:spPr>
          <a:xfrm>
            <a:off x="316855" y="3668911"/>
            <a:ext cx="640556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Chloride ions flood in</a:t>
            </a:r>
            <a:endParaRPr lang="en-US" sz="1875" dirty="0"/>
          </a:p>
        </p:txBody>
      </p:sp>
      <p:sp>
        <p:nvSpPr>
          <p:cNvPr id="29" name="SK-3-text-28"/>
          <p:cNvSpPr/>
          <p:nvPr/>
        </p:nvSpPr>
        <p:spPr>
          <a:xfrm>
            <a:off x="841177" y="3998119"/>
            <a:ext cx="2279898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Increased chloride influx causes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neuronal hyperpolarisation — the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neuron becomes less likely to fire.</a:t>
            </a:r>
            <a:endParaRPr lang="en-US" sz="1125" dirty="0"/>
          </a:p>
        </p:txBody>
      </p:sp>
      <p:sp>
        <p:nvSpPr>
          <p:cNvPr id="30" name="SK-3-text-29"/>
          <p:cNvSpPr/>
          <p:nvPr/>
        </p:nvSpPr>
        <p:spPr>
          <a:xfrm>
            <a:off x="316855" y="4731990"/>
            <a:ext cx="4119562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depression</a:t>
            </a:r>
            <a:endParaRPr lang="en-US" sz="1875" dirty="0"/>
          </a:p>
        </p:txBody>
      </p:sp>
      <p:sp>
        <p:nvSpPr>
          <p:cNvPr id="31" name="SK-3-text-30"/>
          <p:cNvSpPr/>
          <p:nvPr/>
        </p:nvSpPr>
        <p:spPr>
          <a:xfrm>
            <a:off x="853380" y="5068044"/>
            <a:ext cx="2657773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net result is CNS depression: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anxiolytic, hypnotic, anticonvulsant,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relaxant, and amnesic effects.</a:t>
            </a:r>
            <a:endParaRPr lang="en-US" sz="1125" dirty="0"/>
          </a:p>
        </p:txBody>
      </p:sp>
      <p:sp>
        <p:nvSpPr>
          <p:cNvPr id="32" name="SK-3-text-31"/>
          <p:cNvSpPr/>
          <p:nvPr/>
        </p:nvSpPr>
        <p:spPr>
          <a:xfrm>
            <a:off x="865584" y="5767536"/>
            <a:ext cx="66389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6B46C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1275" dirty="0"/>
          </a:p>
        </p:txBody>
      </p:sp>
      <p:sp>
        <p:nvSpPr>
          <p:cNvPr id="33" name="SK-3-text-32"/>
          <p:cNvSpPr/>
          <p:nvPr/>
        </p:nvSpPr>
        <p:spPr>
          <a:xfrm>
            <a:off x="841177" y="5986909"/>
            <a:ext cx="3584377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 enhance GABA — they do not mimic it.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GABA-A receptor → ↑ Cl⁻ influx → hyperpolarisation →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depression.</a:t>
            </a:r>
            <a:endParaRPr lang="en-US" sz="1125" dirty="0"/>
          </a:p>
        </p:txBody>
      </p:sp>
      <p:sp>
        <p:nvSpPr>
          <p:cNvPr id="34" name="SK-3-text-33"/>
          <p:cNvSpPr/>
          <p:nvPr/>
        </p:nvSpPr>
        <p:spPr>
          <a:xfrm>
            <a:off x="10399663" y="2852886"/>
            <a:ext cx="1292275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</a:t>
            </a:r>
            <a:endParaRPr lang="en-US" sz="2025" dirty="0"/>
          </a:p>
          <a:p>
            <a:pPr marL="0" indent="0" algn="ctr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</a:t>
            </a:r>
            <a:endParaRPr lang="en-US" sz="2025" dirty="0"/>
          </a:p>
        </p:txBody>
      </p:sp>
      <p:sp>
        <p:nvSpPr>
          <p:cNvPr id="35" name="SK-3-text-34"/>
          <p:cNvSpPr/>
          <p:nvPr/>
        </p:nvSpPr>
        <p:spPr>
          <a:xfrm>
            <a:off x="10692259" y="3682603"/>
            <a:ext cx="14997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Anxiolytic</a:t>
            </a:r>
            <a:endParaRPr lang="en-US" sz="1125" dirty="0"/>
          </a:p>
        </p:txBody>
      </p:sp>
      <p:sp>
        <p:nvSpPr>
          <p:cNvPr id="36" name="SK-3-text-35"/>
          <p:cNvSpPr/>
          <p:nvPr/>
        </p:nvSpPr>
        <p:spPr>
          <a:xfrm>
            <a:off x="10692259" y="4114800"/>
            <a:ext cx="14478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Hypnotic</a:t>
            </a:r>
            <a:endParaRPr lang="en-US" sz="1125" dirty="0"/>
          </a:p>
        </p:txBody>
      </p:sp>
      <p:sp>
        <p:nvSpPr>
          <p:cNvPr id="37" name="SK-3-text-36"/>
          <p:cNvSpPr/>
          <p:nvPr/>
        </p:nvSpPr>
        <p:spPr>
          <a:xfrm>
            <a:off x="10692259" y="4574232"/>
            <a:ext cx="149974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Anticonvulsant</a:t>
            </a:r>
            <a:endParaRPr lang="en-US" sz="1125" dirty="0"/>
          </a:p>
        </p:txBody>
      </p:sp>
      <p:sp>
        <p:nvSpPr>
          <p:cNvPr id="38" name="SK-3-text-37"/>
          <p:cNvSpPr/>
          <p:nvPr/>
        </p:nvSpPr>
        <p:spPr>
          <a:xfrm>
            <a:off x="10692259" y="5026819"/>
            <a:ext cx="149974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relaxant</a:t>
            </a:r>
            <a:endParaRPr lang="en-US" sz="1125" dirty="0"/>
          </a:p>
        </p:txBody>
      </p:sp>
      <p:sp>
        <p:nvSpPr>
          <p:cNvPr id="39" name="SK-3-text-38"/>
          <p:cNvSpPr/>
          <p:nvPr/>
        </p:nvSpPr>
        <p:spPr>
          <a:xfrm>
            <a:off x="10692259" y="5493246"/>
            <a:ext cx="12763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Amnesic</a:t>
            </a:r>
            <a:endParaRPr lang="en-US" sz="1125" dirty="0"/>
          </a:p>
        </p:txBody>
      </p:sp>
      <p:sp>
        <p:nvSpPr>
          <p:cNvPr id="40" name="SK-3-text-39"/>
          <p:cNvSpPr/>
          <p:nvPr/>
        </p:nvSpPr>
        <p:spPr>
          <a:xfrm>
            <a:off x="243780" y="6665863"/>
            <a:ext cx="319659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94" y="892969"/>
            <a:ext cx="2730996" cy="381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57" y="1782961"/>
            <a:ext cx="3364855" cy="3140869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157" y="1680121"/>
            <a:ext cx="3364855" cy="89148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886" y="1803648"/>
            <a:ext cx="3364855" cy="312033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6886" y="1680121"/>
            <a:ext cx="3364855" cy="89148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3467" y="1796653"/>
            <a:ext cx="3364855" cy="3127177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3467" y="1680121"/>
            <a:ext cx="3364855" cy="89148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57" y="5087838"/>
            <a:ext cx="10558165" cy="1263104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157" y="5087838"/>
            <a:ext cx="85279" cy="1275457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748165"/>
            <a:ext cx="12192000" cy="109686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85584" y="5253186"/>
            <a:ext cx="2133600" cy="102170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4086" y="5191423"/>
            <a:ext cx="633859" cy="589657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95184" y="1885950"/>
            <a:ext cx="950863" cy="761107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25380" y="1899642"/>
            <a:ext cx="1231255" cy="74741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31169" y="1878955"/>
            <a:ext cx="1377553" cy="774948"/>
          </a:xfrm>
          <a:prstGeom prst="rect">
            <a:avLst/>
          </a:prstGeom>
        </p:spPr>
      </p:pic>
      <p:sp>
        <p:nvSpPr>
          <p:cNvPr id="18" name="SK-4-text-17"/>
          <p:cNvSpPr/>
          <p:nvPr/>
        </p:nvSpPr>
        <p:spPr>
          <a:xfrm>
            <a:off x="426690" y="294829"/>
            <a:ext cx="1176531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Classification of benzodiazepines and Z-drugs</a:t>
            </a:r>
            <a:endParaRPr lang="en-US" sz="3450" dirty="0"/>
          </a:p>
        </p:txBody>
      </p:sp>
      <p:sp>
        <p:nvSpPr>
          <p:cNvPr id="19" name="SK-4-text-18"/>
          <p:cNvSpPr/>
          <p:nvPr/>
        </p:nvSpPr>
        <p:spPr>
          <a:xfrm>
            <a:off x="414486" y="1076623"/>
            <a:ext cx="1177751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 core pharmacology — different clinical roles</a:t>
            </a:r>
            <a:endParaRPr lang="en-US" sz="1800" dirty="0"/>
          </a:p>
        </p:txBody>
      </p:sp>
      <p:sp>
        <p:nvSpPr>
          <p:cNvPr id="20" name="SK-4-text-19"/>
          <p:cNvSpPr/>
          <p:nvPr/>
        </p:nvSpPr>
        <p:spPr>
          <a:xfrm>
            <a:off x="1743373" y="2729359"/>
            <a:ext cx="365379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Anxiolytics</a:t>
            </a:r>
            <a:endParaRPr lang="en-US" sz="2100" dirty="0"/>
          </a:p>
        </p:txBody>
      </p:sp>
      <p:sp>
        <p:nvSpPr>
          <p:cNvPr id="21" name="SK-4-text-20"/>
          <p:cNvSpPr/>
          <p:nvPr/>
        </p:nvSpPr>
        <p:spPr>
          <a:xfrm>
            <a:off x="1438573" y="3065413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anxiety and tension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2023765" y="3415159"/>
            <a:ext cx="17316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2011561" y="3655219"/>
            <a:ext cx="19373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Lorazepam</a:t>
            </a:r>
            <a:endParaRPr lang="en-US" sz="1350" dirty="0"/>
          </a:p>
        </p:txBody>
      </p:sp>
      <p:sp>
        <p:nvSpPr>
          <p:cNvPr id="24" name="SK-4-text-23"/>
          <p:cNvSpPr/>
          <p:nvPr/>
        </p:nvSpPr>
        <p:spPr>
          <a:xfrm>
            <a:off x="1999357" y="3874740"/>
            <a:ext cx="2143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Alprazolam</a:t>
            </a:r>
            <a:endParaRPr lang="en-US" sz="1350" dirty="0"/>
          </a:p>
        </p:txBody>
      </p:sp>
      <p:sp>
        <p:nvSpPr>
          <p:cNvPr id="25" name="SK-4-text-24"/>
          <p:cNvSpPr/>
          <p:nvPr/>
        </p:nvSpPr>
        <p:spPr>
          <a:xfrm>
            <a:off x="2023765" y="4100959"/>
            <a:ext cx="17316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Oxazepam</a:t>
            </a:r>
            <a:endParaRPr lang="en-US" sz="1350" dirty="0"/>
          </a:p>
        </p:txBody>
      </p:sp>
      <p:sp>
        <p:nvSpPr>
          <p:cNvPr id="26" name="SK-4-text-25"/>
          <p:cNvSpPr/>
          <p:nvPr/>
        </p:nvSpPr>
        <p:spPr>
          <a:xfrm>
            <a:off x="1767780" y="4313634"/>
            <a:ext cx="33775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Chlordiazepoxide</a:t>
            </a:r>
            <a:endParaRPr lang="en-US" sz="1350" dirty="0"/>
          </a:p>
        </p:txBody>
      </p:sp>
      <p:sp>
        <p:nvSpPr>
          <p:cNvPr id="27" name="SK-4-text-26"/>
          <p:cNvSpPr/>
          <p:nvPr/>
        </p:nvSpPr>
        <p:spPr>
          <a:xfrm>
            <a:off x="2304157" y="4622155"/>
            <a:ext cx="82010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4DB6A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(a)</a:t>
            </a:r>
            <a:endParaRPr lang="en-US" sz="1575" dirty="0"/>
          </a:p>
        </p:txBody>
      </p:sp>
      <p:sp>
        <p:nvSpPr>
          <p:cNvPr id="28" name="SK-4-text-27"/>
          <p:cNvSpPr/>
          <p:nvPr/>
        </p:nvSpPr>
        <p:spPr>
          <a:xfrm>
            <a:off x="5400973" y="2729359"/>
            <a:ext cx="301371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Hypnotics</a:t>
            </a:r>
            <a:endParaRPr lang="en-US" sz="2100" dirty="0"/>
          </a:p>
        </p:txBody>
      </p:sp>
      <p:sp>
        <p:nvSpPr>
          <p:cNvPr id="29" name="SK-4-text-28"/>
          <p:cNvSpPr/>
          <p:nvPr/>
        </p:nvSpPr>
        <p:spPr>
          <a:xfrm>
            <a:off x="4620667" y="3065413"/>
            <a:ext cx="72866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Promote sleep onset and maintenance</a:t>
            </a:r>
            <a:endParaRPr lang="en-US" sz="1350" dirty="0"/>
          </a:p>
        </p:txBody>
      </p:sp>
      <p:sp>
        <p:nvSpPr>
          <p:cNvPr id="30" name="SK-4-text-29"/>
          <p:cNvSpPr/>
          <p:nvPr/>
        </p:nvSpPr>
        <p:spPr>
          <a:xfrm>
            <a:off x="5559475" y="3415159"/>
            <a:ext cx="19373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Temazepam</a:t>
            </a:r>
            <a:endParaRPr lang="en-US" sz="1350" dirty="0"/>
          </a:p>
        </p:txBody>
      </p:sp>
      <p:sp>
        <p:nvSpPr>
          <p:cNvPr id="31" name="SK-4-text-30"/>
          <p:cNvSpPr/>
          <p:nvPr/>
        </p:nvSpPr>
        <p:spPr>
          <a:xfrm>
            <a:off x="5583882" y="3655219"/>
            <a:ext cx="21431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Nitrazepam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5583882" y="3874740"/>
            <a:ext cx="2143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Flurazepam</a:t>
            </a:r>
            <a:endParaRPr lang="en-US" sz="1350" dirty="0"/>
          </a:p>
        </p:txBody>
      </p:sp>
      <p:sp>
        <p:nvSpPr>
          <p:cNvPr id="33" name="SK-4-text-32"/>
          <p:cNvSpPr/>
          <p:nvPr/>
        </p:nvSpPr>
        <p:spPr>
          <a:xfrm>
            <a:off x="5583882" y="4100959"/>
            <a:ext cx="214312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Loprazolam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5461992" y="4327327"/>
            <a:ext cx="255460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Lormetazepam</a:t>
            </a:r>
            <a:endParaRPr lang="en-US" sz="1350" dirty="0"/>
          </a:p>
        </p:txBody>
      </p:sp>
      <p:sp>
        <p:nvSpPr>
          <p:cNvPr id="35" name="SK-4-text-34"/>
          <p:cNvSpPr/>
          <p:nvPr/>
        </p:nvSpPr>
        <p:spPr>
          <a:xfrm>
            <a:off x="5913090" y="4615309"/>
            <a:ext cx="82010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7E57C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(h)</a:t>
            </a:r>
            <a:endParaRPr lang="en-US" sz="1575" dirty="0"/>
          </a:p>
        </p:txBody>
      </p:sp>
      <p:sp>
        <p:nvSpPr>
          <p:cNvPr id="36" name="SK-4-text-35"/>
          <p:cNvSpPr/>
          <p:nvPr/>
        </p:nvSpPr>
        <p:spPr>
          <a:xfrm>
            <a:off x="8558659" y="2729359"/>
            <a:ext cx="363334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Anticonvulsants</a:t>
            </a:r>
            <a:endParaRPr lang="en-US" sz="2100" dirty="0"/>
          </a:p>
        </p:txBody>
      </p:sp>
      <p:sp>
        <p:nvSpPr>
          <p:cNvPr id="37" name="SK-4-text-36"/>
          <p:cNvSpPr/>
          <p:nvPr/>
        </p:nvSpPr>
        <p:spPr>
          <a:xfrm>
            <a:off x="8668494" y="3072259"/>
            <a:ext cx="181659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Seizure suppression and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epilepsy management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9095184" y="3648373"/>
            <a:ext cx="21431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Clonazepam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9180463" y="3895279"/>
            <a:ext cx="17316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Clobazam</a:t>
            </a:r>
            <a:endParaRPr lang="en-US" sz="1350" dirty="0"/>
          </a:p>
        </p:txBody>
      </p:sp>
      <p:sp>
        <p:nvSpPr>
          <p:cNvPr id="40" name="SK-4-text-39"/>
          <p:cNvSpPr/>
          <p:nvPr/>
        </p:nvSpPr>
        <p:spPr>
          <a:xfrm>
            <a:off x="9448800" y="4622155"/>
            <a:ext cx="82010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66BB6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(e)</a:t>
            </a:r>
            <a:endParaRPr lang="en-US" sz="1575" dirty="0"/>
          </a:p>
        </p:txBody>
      </p:sp>
      <p:sp>
        <p:nvSpPr>
          <p:cNvPr id="41" name="SK-4-text-40"/>
          <p:cNvSpPr/>
          <p:nvPr/>
        </p:nvSpPr>
        <p:spPr>
          <a:xfrm>
            <a:off x="1779984" y="5164038"/>
            <a:ext cx="931068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Z-drugs — same mechanism, same risk</a:t>
            </a:r>
            <a:endParaRPr lang="en-US" sz="1725" dirty="0"/>
          </a:p>
        </p:txBody>
      </p:sp>
      <p:sp>
        <p:nvSpPr>
          <p:cNvPr id="42" name="SK-4-text-41"/>
          <p:cNvSpPr/>
          <p:nvPr/>
        </p:nvSpPr>
        <p:spPr>
          <a:xfrm>
            <a:off x="1792188" y="5445175"/>
            <a:ext cx="7181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Zopiclone · Zolpidem · Zaleplon</a:t>
            </a:r>
            <a:endParaRPr lang="en-US" sz="1500" dirty="0"/>
          </a:p>
        </p:txBody>
      </p:sp>
      <p:sp>
        <p:nvSpPr>
          <p:cNvPr id="43" name="SK-4-text-42"/>
          <p:cNvSpPr/>
          <p:nvPr/>
        </p:nvSpPr>
        <p:spPr>
          <a:xfrm>
            <a:off x="1792188" y="5671542"/>
            <a:ext cx="103998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chemically benzodiazepines — but act on the same GABA-A receptor.</a:t>
            </a:r>
            <a:endParaRPr lang="en-US" sz="1350" dirty="0"/>
          </a:p>
        </p:txBody>
      </p:sp>
      <p:sp>
        <p:nvSpPr>
          <p:cNvPr id="44" name="SK-4-text-43"/>
          <p:cNvSpPr/>
          <p:nvPr/>
        </p:nvSpPr>
        <p:spPr>
          <a:xfrm>
            <a:off x="1792188" y="5877223"/>
            <a:ext cx="103998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 the same dependence potential and withdrawal profile.</a:t>
            </a:r>
            <a:endParaRPr lang="en-US" sz="1350" dirty="0"/>
          </a:p>
        </p:txBody>
      </p:sp>
      <p:sp>
        <p:nvSpPr>
          <p:cNvPr id="45" name="SK-4-text-44"/>
          <p:cNvSpPr/>
          <p:nvPr/>
        </p:nvSpPr>
        <p:spPr>
          <a:xfrm>
            <a:off x="1792188" y="6076057"/>
            <a:ext cx="103998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 as benzodiazepines for all clinical purposes.</a:t>
            </a:r>
            <a:endParaRPr lang="en-US" sz="1350" dirty="0"/>
          </a:p>
        </p:txBody>
      </p:sp>
      <p:sp>
        <p:nvSpPr>
          <p:cNvPr id="46" name="SK-4-text-45"/>
          <p:cNvSpPr/>
          <p:nvPr/>
        </p:nvSpPr>
        <p:spPr>
          <a:xfrm>
            <a:off x="5254675" y="6473875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810667"/>
            <a:ext cx="3182094" cy="381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5385495"/>
            <a:ext cx="3535561" cy="952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440412"/>
            <a:ext cx="3535561" cy="952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5513040"/>
            <a:ext cx="3535561" cy="899666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748165"/>
            <a:ext cx="12192000" cy="109686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596" y="1296144"/>
            <a:ext cx="2895600" cy="361433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8196" y="1296144"/>
            <a:ext cx="1737271" cy="361433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5467" y="1296144"/>
            <a:ext cx="2895600" cy="361433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067" y="1296144"/>
            <a:ext cx="4053929" cy="361433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2596" y="1657577"/>
            <a:ext cx="11582400" cy="36028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2596" y="1657577"/>
            <a:ext cx="2895600" cy="36028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8196" y="1657577"/>
            <a:ext cx="1737271" cy="36028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5467" y="1657577"/>
            <a:ext cx="2895600" cy="36028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1067" y="1657577"/>
            <a:ext cx="4053929" cy="36028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2596" y="2017858"/>
            <a:ext cx="11582400" cy="36028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2596" y="2017858"/>
            <a:ext cx="2895600" cy="360280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88196" y="2017858"/>
            <a:ext cx="1737271" cy="36028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25467" y="2017858"/>
            <a:ext cx="2895600" cy="360280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21067" y="2017858"/>
            <a:ext cx="4053929" cy="36028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2596" y="2378138"/>
            <a:ext cx="11582400" cy="360280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2596" y="2378138"/>
            <a:ext cx="2895600" cy="360280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88196" y="2378138"/>
            <a:ext cx="1737271" cy="360280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25467" y="2378138"/>
            <a:ext cx="2895600" cy="360280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1067" y="2378138"/>
            <a:ext cx="4053929" cy="360280"/>
          </a:xfrm>
          <a:prstGeom prst="rect">
            <a:avLst/>
          </a:prstGeom>
        </p:spPr>
      </p:pic>
      <p:pic>
        <p:nvPicPr>
          <p:cNvPr id="27" name="SK-5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92596" y="2738418"/>
            <a:ext cx="11582400" cy="360280"/>
          </a:xfrm>
          <a:prstGeom prst="rect">
            <a:avLst/>
          </a:prstGeom>
        </p:spPr>
      </p:pic>
      <p:pic>
        <p:nvPicPr>
          <p:cNvPr id="28" name="SK-5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92596" y="2738418"/>
            <a:ext cx="2895600" cy="360280"/>
          </a:xfrm>
          <a:prstGeom prst="rect">
            <a:avLst/>
          </a:prstGeom>
        </p:spPr>
      </p:pic>
      <p:pic>
        <p:nvPicPr>
          <p:cNvPr id="29" name="SK-5-img-28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88196" y="2738418"/>
            <a:ext cx="1737271" cy="360280"/>
          </a:xfrm>
          <a:prstGeom prst="rect">
            <a:avLst/>
          </a:prstGeom>
        </p:spPr>
      </p:pic>
      <p:pic>
        <p:nvPicPr>
          <p:cNvPr id="30" name="SK-5-img-29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25467" y="2738418"/>
            <a:ext cx="2895600" cy="360280"/>
          </a:xfrm>
          <a:prstGeom prst="rect">
            <a:avLst/>
          </a:prstGeom>
        </p:spPr>
      </p:pic>
      <p:pic>
        <p:nvPicPr>
          <p:cNvPr id="31" name="SK-5-img-30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821067" y="2738418"/>
            <a:ext cx="4053929" cy="360280"/>
          </a:xfrm>
          <a:prstGeom prst="rect">
            <a:avLst/>
          </a:prstGeom>
        </p:spPr>
      </p:pic>
      <p:pic>
        <p:nvPicPr>
          <p:cNvPr id="32" name="SK-5-img-31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92596" y="3098699"/>
            <a:ext cx="11582400" cy="360280"/>
          </a:xfrm>
          <a:prstGeom prst="rect">
            <a:avLst/>
          </a:prstGeom>
        </p:spPr>
      </p:pic>
      <p:pic>
        <p:nvPicPr>
          <p:cNvPr id="33" name="SK-5-img-32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92596" y="3098699"/>
            <a:ext cx="2895600" cy="360280"/>
          </a:xfrm>
          <a:prstGeom prst="rect">
            <a:avLst/>
          </a:prstGeom>
        </p:spPr>
      </p:pic>
      <p:pic>
        <p:nvPicPr>
          <p:cNvPr id="34" name="SK-5-img-33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188196" y="3098699"/>
            <a:ext cx="1737271" cy="360280"/>
          </a:xfrm>
          <a:prstGeom prst="rect">
            <a:avLst/>
          </a:prstGeom>
        </p:spPr>
      </p:pic>
      <p:pic>
        <p:nvPicPr>
          <p:cNvPr id="35" name="SK-5-img-34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925467" y="3098699"/>
            <a:ext cx="2895600" cy="360280"/>
          </a:xfrm>
          <a:prstGeom prst="rect">
            <a:avLst/>
          </a:prstGeom>
        </p:spPr>
      </p:pic>
      <p:pic>
        <p:nvPicPr>
          <p:cNvPr id="36" name="SK-5-img-35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21067" y="3098699"/>
            <a:ext cx="4053929" cy="360280"/>
          </a:xfrm>
          <a:prstGeom prst="rect">
            <a:avLst/>
          </a:prstGeom>
        </p:spPr>
      </p:pic>
      <p:pic>
        <p:nvPicPr>
          <p:cNvPr id="37" name="SK-5-img-36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92596" y="3458979"/>
            <a:ext cx="11582400" cy="360281"/>
          </a:xfrm>
          <a:prstGeom prst="rect">
            <a:avLst/>
          </a:prstGeom>
        </p:spPr>
      </p:pic>
      <p:pic>
        <p:nvPicPr>
          <p:cNvPr id="38" name="SK-5-img-37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92596" y="3458979"/>
            <a:ext cx="2895600" cy="360281"/>
          </a:xfrm>
          <a:prstGeom prst="rect">
            <a:avLst/>
          </a:prstGeom>
        </p:spPr>
      </p:pic>
      <p:pic>
        <p:nvPicPr>
          <p:cNvPr id="39" name="SK-5-img-38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188196" y="3458979"/>
            <a:ext cx="1737271" cy="360281"/>
          </a:xfrm>
          <a:prstGeom prst="rect">
            <a:avLst/>
          </a:prstGeom>
        </p:spPr>
      </p:pic>
      <p:pic>
        <p:nvPicPr>
          <p:cNvPr id="40" name="SK-5-img-39" descr="preencoded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925467" y="3458979"/>
            <a:ext cx="2895600" cy="360281"/>
          </a:xfrm>
          <a:prstGeom prst="rect">
            <a:avLst/>
          </a:prstGeom>
        </p:spPr>
      </p:pic>
      <p:pic>
        <p:nvPicPr>
          <p:cNvPr id="41" name="SK-5-img-40" descr="preencoded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21067" y="3458979"/>
            <a:ext cx="4053929" cy="360281"/>
          </a:xfrm>
          <a:prstGeom prst="rect">
            <a:avLst/>
          </a:prstGeom>
        </p:spPr>
      </p:pic>
      <p:pic>
        <p:nvPicPr>
          <p:cNvPr id="42" name="SK-5-img-41" descr="preencoded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92596" y="3819260"/>
            <a:ext cx="11582400" cy="360280"/>
          </a:xfrm>
          <a:prstGeom prst="rect">
            <a:avLst/>
          </a:prstGeom>
        </p:spPr>
      </p:pic>
      <p:pic>
        <p:nvPicPr>
          <p:cNvPr id="43" name="SK-5-img-42" descr="preencoded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92596" y="3819260"/>
            <a:ext cx="2895600" cy="360280"/>
          </a:xfrm>
          <a:prstGeom prst="rect">
            <a:avLst/>
          </a:prstGeom>
        </p:spPr>
      </p:pic>
      <p:pic>
        <p:nvPicPr>
          <p:cNvPr id="44" name="SK-5-img-43" descr="preencoded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188196" y="3819260"/>
            <a:ext cx="1737271" cy="360280"/>
          </a:xfrm>
          <a:prstGeom prst="rect">
            <a:avLst/>
          </a:prstGeom>
        </p:spPr>
      </p:pic>
      <p:pic>
        <p:nvPicPr>
          <p:cNvPr id="45" name="SK-5-img-44" descr="preencoded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925467" y="3819260"/>
            <a:ext cx="2895600" cy="360280"/>
          </a:xfrm>
          <a:prstGeom prst="rect">
            <a:avLst/>
          </a:prstGeom>
        </p:spPr>
      </p:pic>
      <p:pic>
        <p:nvPicPr>
          <p:cNvPr id="46" name="SK-5-img-45" descr="preencoded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821067" y="3819260"/>
            <a:ext cx="4053929" cy="360280"/>
          </a:xfrm>
          <a:prstGeom prst="rect">
            <a:avLst/>
          </a:prstGeom>
        </p:spPr>
      </p:pic>
      <p:pic>
        <p:nvPicPr>
          <p:cNvPr id="47" name="SK-5-img-46" descr="preencoded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92596" y="4179540"/>
            <a:ext cx="11582400" cy="360280"/>
          </a:xfrm>
          <a:prstGeom prst="rect">
            <a:avLst/>
          </a:prstGeom>
        </p:spPr>
      </p:pic>
      <p:pic>
        <p:nvPicPr>
          <p:cNvPr id="48" name="SK-5-img-47" descr="preencoded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92596" y="4179540"/>
            <a:ext cx="2895600" cy="360280"/>
          </a:xfrm>
          <a:prstGeom prst="rect">
            <a:avLst/>
          </a:prstGeom>
        </p:spPr>
      </p:pic>
      <p:pic>
        <p:nvPicPr>
          <p:cNvPr id="49" name="SK-5-img-48" descr="preencoded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3188196" y="4179540"/>
            <a:ext cx="1737271" cy="360280"/>
          </a:xfrm>
          <a:prstGeom prst="rect">
            <a:avLst/>
          </a:prstGeom>
        </p:spPr>
      </p:pic>
      <p:pic>
        <p:nvPicPr>
          <p:cNvPr id="50" name="SK-5-img-49" descr="preencoded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925467" y="4179540"/>
            <a:ext cx="2895600" cy="360280"/>
          </a:xfrm>
          <a:prstGeom prst="rect">
            <a:avLst/>
          </a:prstGeom>
        </p:spPr>
      </p:pic>
      <p:pic>
        <p:nvPicPr>
          <p:cNvPr id="51" name="SK-5-img-50" descr="preencoded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7821067" y="4179540"/>
            <a:ext cx="4053929" cy="360280"/>
          </a:xfrm>
          <a:prstGeom prst="rect">
            <a:avLst/>
          </a:prstGeom>
        </p:spPr>
      </p:pic>
      <p:pic>
        <p:nvPicPr>
          <p:cNvPr id="52" name="SK-5-img-51" descr="preencoded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92596" y="4539820"/>
            <a:ext cx="11582400" cy="360281"/>
          </a:xfrm>
          <a:prstGeom prst="rect">
            <a:avLst/>
          </a:prstGeom>
        </p:spPr>
      </p:pic>
      <p:pic>
        <p:nvPicPr>
          <p:cNvPr id="53" name="SK-5-img-52" descr="preencoded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292596" y="4539820"/>
            <a:ext cx="2895600" cy="360281"/>
          </a:xfrm>
          <a:prstGeom prst="rect">
            <a:avLst/>
          </a:prstGeom>
        </p:spPr>
      </p:pic>
      <p:pic>
        <p:nvPicPr>
          <p:cNvPr id="54" name="SK-5-img-53" descr="preencoded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3188196" y="4539820"/>
            <a:ext cx="1737271" cy="360281"/>
          </a:xfrm>
          <a:prstGeom prst="rect">
            <a:avLst/>
          </a:prstGeom>
        </p:spPr>
      </p:pic>
      <p:pic>
        <p:nvPicPr>
          <p:cNvPr id="55" name="SK-5-img-54" descr="preencoded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4925467" y="4539820"/>
            <a:ext cx="2895600" cy="360281"/>
          </a:xfrm>
          <a:prstGeom prst="rect">
            <a:avLst/>
          </a:prstGeom>
        </p:spPr>
      </p:pic>
      <p:pic>
        <p:nvPicPr>
          <p:cNvPr id="56" name="SK-5-img-55" descr="preencoded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821067" y="4539820"/>
            <a:ext cx="4053929" cy="360281"/>
          </a:xfrm>
          <a:prstGeom prst="rect">
            <a:avLst/>
          </a:prstGeom>
        </p:spPr>
      </p:pic>
      <p:pic>
        <p:nvPicPr>
          <p:cNvPr id="57" name="SK-5-img-56" descr="preencoded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292596" y="4900101"/>
            <a:ext cx="11582400" cy="360425"/>
          </a:xfrm>
          <a:prstGeom prst="rect">
            <a:avLst/>
          </a:prstGeom>
        </p:spPr>
      </p:pic>
      <p:pic>
        <p:nvPicPr>
          <p:cNvPr id="58" name="SK-5-img-57" descr="preencoded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92596" y="4900101"/>
            <a:ext cx="2895600" cy="360425"/>
          </a:xfrm>
          <a:prstGeom prst="rect">
            <a:avLst/>
          </a:prstGeom>
        </p:spPr>
      </p:pic>
      <p:pic>
        <p:nvPicPr>
          <p:cNvPr id="59" name="SK-5-img-58" descr="preencoded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3188196" y="4900101"/>
            <a:ext cx="1737271" cy="360425"/>
          </a:xfrm>
          <a:prstGeom prst="rect">
            <a:avLst/>
          </a:prstGeom>
        </p:spPr>
      </p:pic>
      <p:pic>
        <p:nvPicPr>
          <p:cNvPr id="60" name="SK-5-img-59" descr="preencoded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4925467" y="4900101"/>
            <a:ext cx="2895600" cy="360425"/>
          </a:xfrm>
          <a:prstGeom prst="rect">
            <a:avLst/>
          </a:prstGeom>
        </p:spPr>
      </p:pic>
      <p:pic>
        <p:nvPicPr>
          <p:cNvPr id="61" name="SK-5-img-60" descr="preencoded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7821067" y="4900101"/>
            <a:ext cx="4053929" cy="360425"/>
          </a:xfrm>
          <a:prstGeom prst="rect">
            <a:avLst/>
          </a:prstGeom>
        </p:spPr>
      </p:pic>
      <p:pic>
        <p:nvPicPr>
          <p:cNvPr id="62" name="SK-5-img-61" descr="preencoded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0472886" y="5685234"/>
            <a:ext cx="280392" cy="425053"/>
          </a:xfrm>
          <a:prstGeom prst="rect">
            <a:avLst/>
          </a:prstGeom>
        </p:spPr>
      </p:pic>
      <p:pic>
        <p:nvPicPr>
          <p:cNvPr id="63" name="SK-5-img-62" descr="preencoded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8924479" y="5685234"/>
            <a:ext cx="268188" cy="425053"/>
          </a:xfrm>
          <a:prstGeom prst="rect">
            <a:avLst/>
          </a:prstGeom>
        </p:spPr>
      </p:pic>
      <p:pic>
        <p:nvPicPr>
          <p:cNvPr id="64" name="SK-5-img-63" descr="preencoded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7485757" y="5678388"/>
            <a:ext cx="292596" cy="432048"/>
          </a:xfrm>
          <a:prstGeom prst="rect">
            <a:avLst/>
          </a:prstGeom>
        </p:spPr>
      </p:pic>
      <p:pic>
        <p:nvPicPr>
          <p:cNvPr id="65" name="SK-5-img-64" descr="preencoded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961757" y="5685234"/>
            <a:ext cx="268188" cy="432048"/>
          </a:xfrm>
          <a:prstGeom prst="rect">
            <a:avLst/>
          </a:prstGeom>
        </p:spPr>
      </p:pic>
      <p:pic>
        <p:nvPicPr>
          <p:cNvPr id="66" name="SK-5-img-65" descr="preencoded.png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4523184" y="5678388"/>
            <a:ext cx="292596" cy="438894"/>
          </a:xfrm>
          <a:prstGeom prst="rect">
            <a:avLst/>
          </a:prstGeom>
        </p:spPr>
      </p:pic>
      <p:pic>
        <p:nvPicPr>
          <p:cNvPr id="67" name="SK-5-img-66" descr="preencoded.png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426690" y="5589240"/>
            <a:ext cx="511969" cy="479971"/>
          </a:xfrm>
          <a:prstGeom prst="rect">
            <a:avLst/>
          </a:prstGeom>
        </p:spPr>
      </p:pic>
      <p:sp>
        <p:nvSpPr>
          <p:cNvPr id="68" name="SK-5-text-67"/>
          <p:cNvSpPr/>
          <p:nvPr/>
        </p:nvSpPr>
        <p:spPr>
          <a:xfrm>
            <a:off x="254496" y="1296144"/>
            <a:ext cx="2686050" cy="3614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Drug (brand name)</a:t>
            </a:r>
            <a:endParaRPr lang="en-US" sz="1200" dirty="0"/>
          </a:p>
        </p:txBody>
      </p:sp>
      <p:sp>
        <p:nvSpPr>
          <p:cNvPr id="69" name="SK-5-text-68"/>
          <p:cNvSpPr/>
          <p:nvPr/>
        </p:nvSpPr>
        <p:spPr>
          <a:xfrm>
            <a:off x="3150096" y="1296144"/>
            <a:ext cx="1527721" cy="3614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Equivalent dose</a:t>
            </a:r>
            <a:endParaRPr lang="en-US" sz="1200" dirty="0"/>
          </a:p>
        </p:txBody>
      </p:sp>
      <p:sp>
        <p:nvSpPr>
          <p:cNvPr id="70" name="SK-5-text-69"/>
          <p:cNvSpPr/>
          <p:nvPr/>
        </p:nvSpPr>
        <p:spPr>
          <a:xfrm>
            <a:off x="4887367" y="1296144"/>
            <a:ext cx="2686050" cy="3614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Half-life (hrs)</a:t>
            </a:r>
            <a:endParaRPr lang="en-US" sz="1200" dirty="0"/>
          </a:p>
        </p:txBody>
      </p:sp>
      <p:sp>
        <p:nvSpPr>
          <p:cNvPr id="71" name="SK-5-text-70"/>
          <p:cNvSpPr/>
          <p:nvPr/>
        </p:nvSpPr>
        <p:spPr>
          <a:xfrm>
            <a:off x="7782967" y="1296144"/>
            <a:ext cx="3844379" cy="3614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Clinical note</a:t>
            </a:r>
            <a:endParaRPr lang="en-US" sz="1200" dirty="0"/>
          </a:p>
        </p:txBody>
      </p:sp>
      <p:sp>
        <p:nvSpPr>
          <p:cNvPr id="72" name="SK-5-text-71"/>
          <p:cNvSpPr/>
          <p:nvPr/>
        </p:nvSpPr>
        <p:spPr>
          <a:xfrm>
            <a:off x="435471" y="1657577"/>
            <a:ext cx="2802155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Diazepam</a:t>
            </a:r>
            <a:r>
              <a:rPr lang="en-US" sz="1200" dirty="0">
                <a:solidFill>
                  <a:srgbClr val="333333"/>
                </a:solidFill>
              </a:rPr>
              <a:t> (Valium)</a:t>
            </a:r>
            <a:endParaRPr lang="en-US" sz="1200" dirty="0"/>
          </a:p>
        </p:txBody>
      </p:sp>
      <p:sp>
        <p:nvSpPr>
          <p:cNvPr id="73" name="SK-5-text-72"/>
          <p:cNvSpPr/>
          <p:nvPr/>
        </p:nvSpPr>
        <p:spPr>
          <a:xfrm>
            <a:off x="3145334" y="1657577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10 mg</a:t>
            </a:r>
            <a:endParaRPr lang="en-US" sz="1350" dirty="0"/>
          </a:p>
        </p:txBody>
      </p:sp>
      <p:sp>
        <p:nvSpPr>
          <p:cNvPr id="74" name="SK-5-text-73"/>
          <p:cNvSpPr/>
          <p:nvPr/>
        </p:nvSpPr>
        <p:spPr>
          <a:xfrm>
            <a:off x="5163592" y="1657577"/>
            <a:ext cx="5899484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20–100 h (metabolite 36–200 h)</a:t>
            </a:r>
            <a:endParaRPr lang="en-US" sz="1200" dirty="0"/>
          </a:p>
        </p:txBody>
      </p:sp>
      <p:sp>
        <p:nvSpPr>
          <p:cNvPr id="75" name="SK-5-text-74"/>
          <p:cNvSpPr/>
          <p:nvPr/>
        </p:nvSpPr>
        <p:spPr>
          <a:xfrm>
            <a:off x="7963942" y="1657577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Long-acting; preferred for withdrawal</a:t>
            </a:r>
            <a:endParaRPr lang="en-US" sz="1200" dirty="0"/>
          </a:p>
        </p:txBody>
      </p:sp>
      <p:sp>
        <p:nvSpPr>
          <p:cNvPr id="76" name="SK-5-text-75"/>
          <p:cNvSpPr/>
          <p:nvPr/>
        </p:nvSpPr>
        <p:spPr>
          <a:xfrm>
            <a:off x="435471" y="2017858"/>
            <a:ext cx="428564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Chlordiazepoxide</a:t>
            </a:r>
            <a:r>
              <a:rPr lang="en-US" sz="1200" dirty="0">
                <a:solidFill>
                  <a:srgbClr val="333333"/>
                </a:solidFill>
              </a:rPr>
              <a:t> (Librium)</a:t>
            </a:r>
            <a:endParaRPr lang="en-US" sz="1200" dirty="0"/>
          </a:p>
        </p:txBody>
      </p:sp>
      <p:sp>
        <p:nvSpPr>
          <p:cNvPr id="77" name="SK-5-text-76"/>
          <p:cNvSpPr/>
          <p:nvPr/>
        </p:nvSpPr>
        <p:spPr>
          <a:xfrm>
            <a:off x="3145334" y="2017858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25 mg</a:t>
            </a:r>
            <a:endParaRPr lang="en-US" sz="1350" dirty="0"/>
          </a:p>
        </p:txBody>
      </p:sp>
      <p:sp>
        <p:nvSpPr>
          <p:cNvPr id="78" name="SK-5-text-77"/>
          <p:cNvSpPr/>
          <p:nvPr/>
        </p:nvSpPr>
        <p:spPr>
          <a:xfrm>
            <a:off x="5163592" y="2118736"/>
            <a:ext cx="617220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5–30 h (metabolite 36–200 h)</a:t>
            </a:r>
            <a:endParaRPr lang="en-US" sz="1200" dirty="0"/>
          </a:p>
        </p:txBody>
      </p:sp>
      <p:sp>
        <p:nvSpPr>
          <p:cNvPr id="79" name="SK-5-text-78"/>
          <p:cNvSpPr/>
          <p:nvPr/>
        </p:nvSpPr>
        <p:spPr>
          <a:xfrm>
            <a:off x="7963942" y="2017858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Long-acting; used in alcohol withdrawal</a:t>
            </a:r>
            <a:endParaRPr lang="en-US" sz="1200" dirty="0"/>
          </a:p>
        </p:txBody>
      </p:sp>
      <p:sp>
        <p:nvSpPr>
          <p:cNvPr id="80" name="SK-5-text-79"/>
          <p:cNvSpPr/>
          <p:nvPr/>
        </p:nvSpPr>
        <p:spPr>
          <a:xfrm>
            <a:off x="435471" y="2378138"/>
            <a:ext cx="2966987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Lorazepam</a:t>
            </a:r>
            <a:r>
              <a:rPr lang="en-US" sz="1200" dirty="0">
                <a:solidFill>
                  <a:srgbClr val="333333"/>
                </a:solidFill>
              </a:rPr>
              <a:t> (Ativan)</a:t>
            </a:r>
            <a:endParaRPr lang="en-US" sz="1200" dirty="0"/>
          </a:p>
        </p:txBody>
      </p:sp>
      <p:sp>
        <p:nvSpPr>
          <p:cNvPr id="81" name="SK-5-text-80"/>
          <p:cNvSpPr/>
          <p:nvPr/>
        </p:nvSpPr>
        <p:spPr>
          <a:xfrm>
            <a:off x="3145334" y="2378138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1 mg</a:t>
            </a:r>
            <a:endParaRPr lang="en-US" sz="1350" dirty="0"/>
          </a:p>
        </p:txBody>
      </p:sp>
      <p:sp>
        <p:nvSpPr>
          <p:cNvPr id="82" name="SK-5-text-81"/>
          <p:cNvSpPr/>
          <p:nvPr/>
        </p:nvSpPr>
        <p:spPr>
          <a:xfrm>
            <a:off x="5163592" y="2479017"/>
            <a:ext cx="18440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10–20 h</a:t>
            </a:r>
            <a:endParaRPr lang="en-US" sz="1200" dirty="0"/>
          </a:p>
        </p:txBody>
      </p:sp>
      <p:sp>
        <p:nvSpPr>
          <p:cNvPr id="83" name="SK-5-text-82"/>
          <p:cNvSpPr/>
          <p:nvPr/>
        </p:nvSpPr>
        <p:spPr>
          <a:xfrm>
            <a:off x="7963942" y="2378138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Short-acting; high dependence potential</a:t>
            </a:r>
            <a:endParaRPr lang="en-US" sz="1200" dirty="0"/>
          </a:p>
        </p:txBody>
      </p:sp>
      <p:sp>
        <p:nvSpPr>
          <p:cNvPr id="84" name="SK-5-text-83"/>
          <p:cNvSpPr/>
          <p:nvPr/>
        </p:nvSpPr>
        <p:spPr>
          <a:xfrm>
            <a:off x="435471" y="2738418"/>
            <a:ext cx="3296653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Temazepam</a:t>
            </a:r>
            <a:r>
              <a:rPr lang="en-US" sz="1200" dirty="0">
                <a:solidFill>
                  <a:srgbClr val="333333"/>
                </a:solidFill>
              </a:rPr>
              <a:t> (Normison)</a:t>
            </a:r>
            <a:endParaRPr lang="en-US" sz="1200" dirty="0"/>
          </a:p>
        </p:txBody>
      </p:sp>
      <p:sp>
        <p:nvSpPr>
          <p:cNvPr id="85" name="SK-5-text-84"/>
          <p:cNvSpPr/>
          <p:nvPr/>
        </p:nvSpPr>
        <p:spPr>
          <a:xfrm>
            <a:off x="3145334" y="2738418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20 mg</a:t>
            </a:r>
            <a:endParaRPr lang="en-US" sz="1350" dirty="0"/>
          </a:p>
        </p:txBody>
      </p:sp>
      <p:sp>
        <p:nvSpPr>
          <p:cNvPr id="86" name="SK-5-text-85"/>
          <p:cNvSpPr/>
          <p:nvPr/>
        </p:nvSpPr>
        <p:spPr>
          <a:xfrm>
            <a:off x="5163592" y="2839297"/>
            <a:ext cx="15392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8–22 h</a:t>
            </a:r>
            <a:endParaRPr lang="en-US" sz="1200" dirty="0"/>
          </a:p>
        </p:txBody>
      </p:sp>
      <p:sp>
        <p:nvSpPr>
          <p:cNvPr id="87" name="SK-5-text-86"/>
          <p:cNvSpPr/>
          <p:nvPr/>
        </p:nvSpPr>
        <p:spPr>
          <a:xfrm>
            <a:off x="7963942" y="2738418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Short-acting hypnotic; high street value</a:t>
            </a:r>
            <a:endParaRPr lang="en-US" sz="1200" dirty="0"/>
          </a:p>
        </p:txBody>
      </p:sp>
      <p:sp>
        <p:nvSpPr>
          <p:cNvPr id="88" name="SK-5-text-87"/>
          <p:cNvSpPr/>
          <p:nvPr/>
        </p:nvSpPr>
        <p:spPr>
          <a:xfrm>
            <a:off x="435471" y="3098699"/>
            <a:ext cx="3296653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Nitrazepam</a:t>
            </a:r>
            <a:r>
              <a:rPr lang="en-US" sz="1200" dirty="0">
                <a:solidFill>
                  <a:srgbClr val="333333"/>
                </a:solidFill>
              </a:rPr>
              <a:t> (Mogadon)</a:t>
            </a:r>
            <a:endParaRPr lang="en-US" sz="1200" dirty="0"/>
          </a:p>
        </p:txBody>
      </p:sp>
      <p:sp>
        <p:nvSpPr>
          <p:cNvPr id="89" name="SK-5-text-88"/>
          <p:cNvSpPr/>
          <p:nvPr/>
        </p:nvSpPr>
        <p:spPr>
          <a:xfrm>
            <a:off x="3145334" y="3098699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10 mg</a:t>
            </a:r>
            <a:endParaRPr lang="en-US" sz="1350" dirty="0"/>
          </a:p>
        </p:txBody>
      </p:sp>
      <p:sp>
        <p:nvSpPr>
          <p:cNvPr id="90" name="SK-5-text-89"/>
          <p:cNvSpPr/>
          <p:nvPr/>
        </p:nvSpPr>
        <p:spPr>
          <a:xfrm>
            <a:off x="5163592" y="3199577"/>
            <a:ext cx="18440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15–38 h</a:t>
            </a:r>
            <a:endParaRPr lang="en-US" sz="1200" dirty="0"/>
          </a:p>
        </p:txBody>
      </p:sp>
      <p:sp>
        <p:nvSpPr>
          <p:cNvPr id="91" name="SK-5-text-90"/>
          <p:cNvSpPr/>
          <p:nvPr/>
        </p:nvSpPr>
        <p:spPr>
          <a:xfrm>
            <a:off x="7963942" y="3098699"/>
            <a:ext cx="3844379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Medium-acting hypnotic</a:t>
            </a:r>
            <a:endParaRPr lang="en-US" sz="1200" dirty="0"/>
          </a:p>
        </p:txBody>
      </p:sp>
      <p:sp>
        <p:nvSpPr>
          <p:cNvPr id="92" name="SK-5-text-91"/>
          <p:cNvSpPr/>
          <p:nvPr/>
        </p:nvSpPr>
        <p:spPr>
          <a:xfrm>
            <a:off x="435471" y="3458979"/>
            <a:ext cx="2637322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Oxazepam</a:t>
            </a:r>
            <a:r>
              <a:rPr lang="en-US" sz="1200" dirty="0">
                <a:solidFill>
                  <a:srgbClr val="333333"/>
                </a:solidFill>
              </a:rPr>
              <a:t> (Serax)</a:t>
            </a:r>
            <a:endParaRPr lang="en-US" sz="1200" dirty="0"/>
          </a:p>
        </p:txBody>
      </p:sp>
      <p:sp>
        <p:nvSpPr>
          <p:cNvPr id="93" name="SK-5-text-92"/>
          <p:cNvSpPr/>
          <p:nvPr/>
        </p:nvSpPr>
        <p:spPr>
          <a:xfrm>
            <a:off x="3145334" y="3458979"/>
            <a:ext cx="1537246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20 mg</a:t>
            </a:r>
            <a:endParaRPr lang="en-US" sz="1350" dirty="0"/>
          </a:p>
        </p:txBody>
      </p:sp>
      <p:sp>
        <p:nvSpPr>
          <p:cNvPr id="94" name="SK-5-text-93"/>
          <p:cNvSpPr/>
          <p:nvPr/>
        </p:nvSpPr>
        <p:spPr>
          <a:xfrm>
            <a:off x="5163592" y="3559857"/>
            <a:ext cx="15392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4–15 h</a:t>
            </a:r>
            <a:endParaRPr lang="en-US" sz="1200" dirty="0"/>
          </a:p>
        </p:txBody>
      </p:sp>
      <p:sp>
        <p:nvSpPr>
          <p:cNvPr id="95" name="SK-5-text-94"/>
          <p:cNvSpPr/>
          <p:nvPr/>
        </p:nvSpPr>
        <p:spPr>
          <a:xfrm>
            <a:off x="7963942" y="3458979"/>
            <a:ext cx="4228058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Short-acting; lower dependence risk</a:t>
            </a:r>
            <a:endParaRPr lang="en-US" sz="1200" dirty="0"/>
          </a:p>
        </p:txBody>
      </p:sp>
      <p:sp>
        <p:nvSpPr>
          <p:cNvPr id="96" name="SK-5-text-95"/>
          <p:cNvSpPr/>
          <p:nvPr/>
        </p:nvSpPr>
        <p:spPr>
          <a:xfrm>
            <a:off x="435471" y="3819260"/>
            <a:ext cx="2966987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Alprazolam</a:t>
            </a:r>
            <a:r>
              <a:rPr lang="en-US" sz="1200" dirty="0">
                <a:solidFill>
                  <a:srgbClr val="333333"/>
                </a:solidFill>
              </a:rPr>
              <a:t> (Xanax)</a:t>
            </a:r>
            <a:endParaRPr lang="en-US" sz="1200" dirty="0"/>
          </a:p>
        </p:txBody>
      </p:sp>
      <p:sp>
        <p:nvSpPr>
          <p:cNvPr id="97" name="SK-5-text-96"/>
          <p:cNvSpPr/>
          <p:nvPr/>
        </p:nvSpPr>
        <p:spPr>
          <a:xfrm>
            <a:off x="3145334" y="3819260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0.5 mg</a:t>
            </a:r>
            <a:endParaRPr lang="en-US" sz="1350" dirty="0"/>
          </a:p>
        </p:txBody>
      </p:sp>
      <p:sp>
        <p:nvSpPr>
          <p:cNvPr id="98" name="SK-5-text-97"/>
          <p:cNvSpPr/>
          <p:nvPr/>
        </p:nvSpPr>
        <p:spPr>
          <a:xfrm>
            <a:off x="5163592" y="3920138"/>
            <a:ext cx="15392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6–12 h</a:t>
            </a:r>
            <a:endParaRPr lang="en-US" sz="1200" dirty="0"/>
          </a:p>
        </p:txBody>
      </p:sp>
      <p:sp>
        <p:nvSpPr>
          <p:cNvPr id="99" name="SK-5-text-98"/>
          <p:cNvSpPr/>
          <p:nvPr/>
        </p:nvSpPr>
        <p:spPr>
          <a:xfrm>
            <a:off x="7963942" y="3819260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Very potent; high dependence risk</a:t>
            </a:r>
            <a:endParaRPr lang="en-US" sz="1200" dirty="0"/>
          </a:p>
        </p:txBody>
      </p:sp>
      <p:sp>
        <p:nvSpPr>
          <p:cNvPr id="100" name="SK-5-text-99"/>
          <p:cNvSpPr/>
          <p:nvPr/>
        </p:nvSpPr>
        <p:spPr>
          <a:xfrm>
            <a:off x="435471" y="4179540"/>
            <a:ext cx="3461485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Clonazepam</a:t>
            </a:r>
            <a:r>
              <a:rPr lang="en-US" sz="1200" dirty="0">
                <a:solidFill>
                  <a:srgbClr val="333333"/>
                </a:solidFill>
              </a:rPr>
              <a:t> (Rivotril)</a:t>
            </a:r>
            <a:endParaRPr lang="en-US" sz="1200" dirty="0"/>
          </a:p>
        </p:txBody>
      </p:sp>
      <p:sp>
        <p:nvSpPr>
          <p:cNvPr id="101" name="SK-5-text-100"/>
          <p:cNvSpPr/>
          <p:nvPr/>
        </p:nvSpPr>
        <p:spPr>
          <a:xfrm>
            <a:off x="3145334" y="4179540"/>
            <a:ext cx="1537246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0.5 mg</a:t>
            </a:r>
            <a:endParaRPr lang="en-US" sz="1350" dirty="0"/>
          </a:p>
        </p:txBody>
      </p:sp>
      <p:sp>
        <p:nvSpPr>
          <p:cNvPr id="102" name="SK-5-text-101"/>
          <p:cNvSpPr/>
          <p:nvPr/>
        </p:nvSpPr>
        <p:spPr>
          <a:xfrm>
            <a:off x="5163592" y="4280418"/>
            <a:ext cx="18440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18–50 h</a:t>
            </a:r>
            <a:endParaRPr lang="en-US" sz="1200" dirty="0"/>
          </a:p>
        </p:txBody>
      </p:sp>
      <p:sp>
        <p:nvSpPr>
          <p:cNvPr id="103" name="SK-5-text-102"/>
          <p:cNvSpPr/>
          <p:nvPr/>
        </p:nvSpPr>
        <p:spPr>
          <a:xfrm>
            <a:off x="7963942" y="4179540"/>
            <a:ext cx="4228058" cy="360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Very potent; UK licensed for epilepsy only</a:t>
            </a:r>
            <a:endParaRPr lang="en-US" sz="1200" dirty="0"/>
          </a:p>
        </p:txBody>
      </p:sp>
      <p:sp>
        <p:nvSpPr>
          <p:cNvPr id="104" name="SK-5-text-103"/>
          <p:cNvSpPr/>
          <p:nvPr/>
        </p:nvSpPr>
        <p:spPr>
          <a:xfrm>
            <a:off x="435471" y="4539820"/>
            <a:ext cx="3296653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Zopiclone</a:t>
            </a:r>
            <a:r>
              <a:rPr lang="en-US" sz="1200" dirty="0">
                <a:solidFill>
                  <a:srgbClr val="333333"/>
                </a:solidFill>
              </a:rPr>
              <a:t> (Zimovane)</a:t>
            </a:r>
            <a:endParaRPr lang="en-US" sz="1200" dirty="0"/>
          </a:p>
        </p:txBody>
      </p:sp>
      <p:sp>
        <p:nvSpPr>
          <p:cNvPr id="105" name="SK-5-text-104"/>
          <p:cNvSpPr/>
          <p:nvPr/>
        </p:nvSpPr>
        <p:spPr>
          <a:xfrm>
            <a:off x="3145334" y="4539820"/>
            <a:ext cx="1537246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15 mg</a:t>
            </a:r>
            <a:endParaRPr lang="en-US" sz="1350" dirty="0"/>
          </a:p>
        </p:txBody>
      </p:sp>
      <p:sp>
        <p:nvSpPr>
          <p:cNvPr id="106" name="SK-5-text-105"/>
          <p:cNvSpPr/>
          <p:nvPr/>
        </p:nvSpPr>
        <p:spPr>
          <a:xfrm>
            <a:off x="5163592" y="4640699"/>
            <a:ext cx="123444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5–6 h</a:t>
            </a:r>
            <a:endParaRPr lang="en-US" sz="1200" dirty="0"/>
          </a:p>
        </p:txBody>
      </p:sp>
      <p:sp>
        <p:nvSpPr>
          <p:cNvPr id="107" name="SK-5-text-106"/>
          <p:cNvSpPr/>
          <p:nvPr/>
        </p:nvSpPr>
        <p:spPr>
          <a:xfrm>
            <a:off x="7963942" y="4539820"/>
            <a:ext cx="4228058" cy="3602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Z-drug; same dependence profile as benzodiazepines</a:t>
            </a:r>
            <a:endParaRPr lang="en-US" sz="1200" dirty="0"/>
          </a:p>
        </p:txBody>
      </p:sp>
      <p:sp>
        <p:nvSpPr>
          <p:cNvPr id="108" name="SK-5-text-107"/>
          <p:cNvSpPr/>
          <p:nvPr/>
        </p:nvSpPr>
        <p:spPr>
          <a:xfrm>
            <a:off x="435471" y="4900101"/>
            <a:ext cx="3131820" cy="360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Zolpidem</a:t>
            </a:r>
            <a:r>
              <a:rPr lang="en-US" sz="1200" dirty="0">
                <a:solidFill>
                  <a:srgbClr val="333333"/>
                </a:solidFill>
              </a:rPr>
              <a:t> (Stilnoct)</a:t>
            </a:r>
            <a:endParaRPr lang="en-US" sz="1200" dirty="0"/>
          </a:p>
        </p:txBody>
      </p:sp>
      <p:sp>
        <p:nvSpPr>
          <p:cNvPr id="109" name="SK-5-text-108"/>
          <p:cNvSpPr/>
          <p:nvPr/>
        </p:nvSpPr>
        <p:spPr>
          <a:xfrm>
            <a:off x="3145334" y="4900101"/>
            <a:ext cx="1537246" cy="360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B541B"/>
                </a:solidFill>
              </a:rPr>
              <a:t>20 mg</a:t>
            </a:r>
            <a:endParaRPr lang="en-US" sz="1350" dirty="0"/>
          </a:p>
        </p:txBody>
      </p:sp>
      <p:sp>
        <p:nvSpPr>
          <p:cNvPr id="110" name="SK-5-text-109"/>
          <p:cNvSpPr/>
          <p:nvPr/>
        </p:nvSpPr>
        <p:spPr>
          <a:xfrm>
            <a:off x="5163592" y="5000980"/>
            <a:ext cx="746760" cy="1567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</a:rPr>
              <a:t>2 h</a:t>
            </a:r>
            <a:endParaRPr lang="en-US" sz="1200" dirty="0"/>
          </a:p>
        </p:txBody>
      </p:sp>
      <p:sp>
        <p:nvSpPr>
          <p:cNvPr id="111" name="SK-5-text-110"/>
          <p:cNvSpPr/>
          <p:nvPr/>
        </p:nvSpPr>
        <p:spPr>
          <a:xfrm>
            <a:off x="7963942" y="4900101"/>
            <a:ext cx="4228058" cy="360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</a:rPr>
              <a:t>Z-drug; very short-acting</a:t>
            </a:r>
            <a:endParaRPr lang="en-US" sz="1200" dirty="0"/>
          </a:p>
        </p:txBody>
      </p:sp>
      <p:sp>
        <p:nvSpPr>
          <p:cNvPr id="112" name="SK-5-text-111"/>
          <p:cNvSpPr/>
          <p:nvPr/>
        </p:nvSpPr>
        <p:spPr>
          <a:xfrm>
            <a:off x="316855" y="274290"/>
            <a:ext cx="1187514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15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equivalence table</a:t>
            </a:r>
            <a:endParaRPr lang="en-US" sz="3450" dirty="0"/>
          </a:p>
        </p:txBody>
      </p:sp>
      <p:sp>
        <p:nvSpPr>
          <p:cNvPr id="113" name="SK-5-text-112"/>
          <p:cNvSpPr/>
          <p:nvPr/>
        </p:nvSpPr>
        <p:spPr>
          <a:xfrm>
            <a:off x="304800" y="932557"/>
            <a:ext cx="118872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doses shown are equivalent to 10 mg diazepam</a:t>
            </a:r>
            <a:endParaRPr lang="en-US" sz="1575" dirty="0"/>
          </a:p>
        </p:txBody>
      </p:sp>
      <p:sp>
        <p:nvSpPr>
          <p:cNvPr id="114" name="SK-5-text-113"/>
          <p:cNvSpPr/>
          <p:nvPr/>
        </p:nvSpPr>
        <p:spPr>
          <a:xfrm>
            <a:off x="1024086" y="5623471"/>
            <a:ext cx="16106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tip</a:t>
            </a:r>
            <a:endParaRPr lang="en-US" sz="1425" dirty="0"/>
          </a:p>
        </p:txBody>
      </p:sp>
      <p:sp>
        <p:nvSpPr>
          <p:cNvPr id="115" name="SK-5-text-114"/>
          <p:cNvSpPr/>
          <p:nvPr/>
        </p:nvSpPr>
        <p:spPr>
          <a:xfrm>
            <a:off x="1011882" y="5856684"/>
            <a:ext cx="2560290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Z-drugs carry the same dependence and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risk as benzodiazepines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counsel patients accordingly</a:t>
            </a:r>
            <a:endParaRPr lang="en-US" sz="1050" dirty="0"/>
          </a:p>
        </p:txBody>
      </p:sp>
      <p:sp>
        <p:nvSpPr>
          <p:cNvPr id="116" name="SK-5-text-115"/>
          <p:cNvSpPr/>
          <p:nvPr/>
        </p:nvSpPr>
        <p:spPr>
          <a:xfrm>
            <a:off x="4852392" y="5692080"/>
            <a:ext cx="85338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 cream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Reference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</a:t>
            </a:r>
            <a:endParaRPr lang="en-US" sz="1050" dirty="0"/>
          </a:p>
        </p:txBody>
      </p:sp>
      <p:sp>
        <p:nvSpPr>
          <p:cNvPr id="117" name="SK-5-text-116"/>
          <p:cNvSpPr/>
          <p:nvPr/>
        </p:nvSpPr>
        <p:spPr>
          <a:xfrm>
            <a:off x="6278761" y="5692080"/>
            <a:ext cx="950863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 amber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Caution — high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/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street value</a:t>
            </a:r>
            <a:endParaRPr lang="en-US" sz="1050" dirty="0"/>
          </a:p>
        </p:txBody>
      </p:sp>
      <p:sp>
        <p:nvSpPr>
          <p:cNvPr id="118" name="SK-5-text-117"/>
          <p:cNvSpPr/>
          <p:nvPr/>
        </p:nvSpPr>
        <p:spPr>
          <a:xfrm>
            <a:off x="7827169" y="5692080"/>
            <a:ext cx="80456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 red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alert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very potent</a:t>
            </a:r>
            <a:endParaRPr lang="en-US" sz="1050" dirty="0"/>
          </a:p>
        </p:txBody>
      </p:sp>
      <p:sp>
        <p:nvSpPr>
          <p:cNvPr id="119" name="SK-5-text-118"/>
          <p:cNvSpPr/>
          <p:nvPr/>
        </p:nvSpPr>
        <p:spPr>
          <a:xfrm>
            <a:off x="9241482" y="5692080"/>
            <a:ext cx="1048494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 green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Relatively lower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risk</a:t>
            </a:r>
            <a:endParaRPr lang="en-US" sz="1050" dirty="0"/>
          </a:p>
        </p:txBody>
      </p:sp>
      <p:sp>
        <p:nvSpPr>
          <p:cNvPr id="120" name="SK-5-text-119"/>
          <p:cNvSpPr/>
          <p:nvPr/>
        </p:nvSpPr>
        <p:spPr>
          <a:xfrm>
            <a:off x="10802094" y="5692080"/>
            <a:ext cx="963067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 lavender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Z-drug</a:t>
            </a:r>
            <a:endParaRPr lang="en-US" sz="1050" dirty="0"/>
          </a:p>
        </p:txBody>
      </p:sp>
      <p:sp>
        <p:nvSpPr>
          <p:cNvPr id="121" name="SK-5-text-120"/>
          <p:cNvSpPr/>
          <p:nvPr/>
        </p:nvSpPr>
        <p:spPr>
          <a:xfrm>
            <a:off x="316855" y="6563023"/>
            <a:ext cx="319659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941040"/>
            <a:ext cx="1767780" cy="381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96" y="1889373"/>
            <a:ext cx="4742557" cy="425053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1984" y="1889373"/>
            <a:ext cx="3779490" cy="425053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328" y="1988790"/>
            <a:ext cx="9525" cy="2880271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5102275"/>
            <a:ext cx="10972800" cy="119315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" y="5102275"/>
            <a:ext cx="109686" cy="1213842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482804"/>
            <a:ext cx="12192000" cy="9525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75490" y="205680"/>
            <a:ext cx="2255490" cy="1714500"/>
          </a:xfrm>
          <a:prstGeom prst="rect">
            <a:avLst/>
          </a:prstGeom>
        </p:spPr>
      </p:pic>
      <p:sp>
        <p:nvSpPr>
          <p:cNvPr id="11" name="SK-6-text-10"/>
          <p:cNvSpPr/>
          <p:nvPr/>
        </p:nvSpPr>
        <p:spPr>
          <a:xfrm>
            <a:off x="292596" y="329059"/>
            <a:ext cx="11899404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A36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Adverse effects of long-term benzodiazepine use</a:t>
            </a:r>
            <a:endParaRPr lang="en-US" sz="2850" dirty="0"/>
          </a:p>
        </p:txBody>
      </p:sp>
      <p:sp>
        <p:nvSpPr>
          <p:cNvPr id="12" name="SK-6-text-11"/>
          <p:cNvSpPr/>
          <p:nvPr/>
        </p:nvSpPr>
        <p:spPr>
          <a:xfrm>
            <a:off x="304800" y="1213842"/>
            <a:ext cx="1116901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A0AEC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 and physical harms at a glance</a:t>
            </a:r>
            <a:endParaRPr lang="en-US" sz="1650" dirty="0"/>
          </a:p>
        </p:txBody>
      </p:sp>
      <p:sp>
        <p:nvSpPr>
          <p:cNvPr id="13" name="SK-6-text-12"/>
          <p:cNvSpPr/>
          <p:nvPr/>
        </p:nvSpPr>
        <p:spPr>
          <a:xfrm>
            <a:off x="2194471" y="1975098"/>
            <a:ext cx="352710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</a:t>
            </a:r>
            <a:endParaRPr lang="en-US" sz="1725" dirty="0"/>
          </a:p>
        </p:txBody>
      </p:sp>
      <p:sp>
        <p:nvSpPr>
          <p:cNvPr id="14" name="SK-6-text-13"/>
          <p:cNvSpPr/>
          <p:nvPr/>
        </p:nvSpPr>
        <p:spPr>
          <a:xfrm>
            <a:off x="572988" y="2503140"/>
            <a:ext cx="106108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Drug dependence (physical and psychological)</a:t>
            </a:r>
            <a:endParaRPr lang="en-US" sz="1500" dirty="0"/>
          </a:p>
        </p:txBody>
      </p:sp>
      <p:sp>
        <p:nvSpPr>
          <p:cNvPr id="15" name="SK-6-text-14"/>
          <p:cNvSpPr/>
          <p:nvPr/>
        </p:nvSpPr>
        <p:spPr>
          <a:xfrm>
            <a:off x="572988" y="2900809"/>
            <a:ext cx="99250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Daytime sedation and cognitive impairment</a:t>
            </a:r>
            <a:endParaRPr lang="en-US" sz="1500" dirty="0"/>
          </a:p>
        </p:txBody>
      </p:sp>
      <p:sp>
        <p:nvSpPr>
          <p:cNvPr id="16" name="SK-6-text-15"/>
          <p:cNvSpPr/>
          <p:nvPr/>
        </p:nvSpPr>
        <p:spPr>
          <a:xfrm>
            <a:off x="572988" y="3298627"/>
            <a:ext cx="94678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Memory disruption — anterograde amnesia</a:t>
            </a:r>
            <a:endParaRPr lang="en-US" sz="1500" dirty="0"/>
          </a:p>
        </p:txBody>
      </p:sp>
      <p:sp>
        <p:nvSpPr>
          <p:cNvPr id="17" name="SK-6-text-16"/>
          <p:cNvSpPr/>
          <p:nvPr/>
        </p:nvSpPr>
        <p:spPr>
          <a:xfrm>
            <a:off x="572988" y="3703290"/>
            <a:ext cx="4449961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Paradoxical disinhibition — increased anxiety,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hostility, aggression</a:t>
            </a:r>
            <a:endParaRPr lang="en-US" sz="1500" dirty="0"/>
          </a:p>
        </p:txBody>
      </p:sp>
      <p:sp>
        <p:nvSpPr>
          <p:cNvPr id="18" name="SK-6-text-17"/>
          <p:cNvSpPr/>
          <p:nvPr/>
        </p:nvSpPr>
        <p:spPr>
          <a:xfrm>
            <a:off x="572988" y="4443859"/>
            <a:ext cx="10153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REM rebound — vivid nightmares on stopping</a:t>
            </a:r>
            <a:endParaRPr lang="en-US" sz="1500" dirty="0"/>
          </a:p>
        </p:txBody>
      </p:sp>
      <p:sp>
        <p:nvSpPr>
          <p:cNvPr id="19" name="SK-6-text-18"/>
          <p:cNvSpPr/>
          <p:nvPr/>
        </p:nvSpPr>
        <p:spPr>
          <a:xfrm>
            <a:off x="7680871" y="1975098"/>
            <a:ext cx="2212657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</a:t>
            </a:r>
            <a:endParaRPr lang="en-US" sz="1725" dirty="0"/>
          </a:p>
        </p:txBody>
      </p:sp>
      <p:sp>
        <p:nvSpPr>
          <p:cNvPr id="20" name="SK-6-text-19"/>
          <p:cNvSpPr/>
          <p:nvPr/>
        </p:nvSpPr>
        <p:spPr>
          <a:xfrm>
            <a:off x="6364188" y="2509986"/>
            <a:ext cx="53530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Vertigo and dizziness</a:t>
            </a:r>
            <a:endParaRPr lang="en-US" sz="1500" dirty="0"/>
          </a:p>
        </p:txBody>
      </p:sp>
      <p:sp>
        <p:nvSpPr>
          <p:cNvPr id="21" name="SK-6-text-20"/>
          <p:cNvSpPr/>
          <p:nvPr/>
        </p:nvSpPr>
        <p:spPr>
          <a:xfrm>
            <a:off x="6364188" y="2900809"/>
            <a:ext cx="582781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Dysarthria — slurred speech</a:t>
            </a:r>
            <a:endParaRPr lang="en-US" sz="1500" dirty="0"/>
          </a:p>
        </p:txBody>
      </p:sp>
      <p:sp>
        <p:nvSpPr>
          <p:cNvPr id="22" name="SK-6-text-21"/>
          <p:cNvSpPr/>
          <p:nvPr/>
        </p:nvSpPr>
        <p:spPr>
          <a:xfrm>
            <a:off x="6364188" y="3284934"/>
            <a:ext cx="58278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Ataxia → falls → fractures (especially in older adults)</a:t>
            </a:r>
            <a:endParaRPr lang="en-US" sz="1500" dirty="0"/>
          </a:p>
        </p:txBody>
      </p:sp>
      <p:sp>
        <p:nvSpPr>
          <p:cNvPr id="23" name="SK-6-text-22"/>
          <p:cNvSpPr/>
          <p:nvPr/>
        </p:nvSpPr>
        <p:spPr>
          <a:xfrm>
            <a:off x="6364188" y="3668911"/>
            <a:ext cx="582781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Psychomotor impairment — driving risk</a:t>
            </a:r>
            <a:endParaRPr lang="en-US" sz="1500" dirty="0"/>
          </a:p>
        </p:txBody>
      </p:sp>
      <p:sp>
        <p:nvSpPr>
          <p:cNvPr id="24" name="SK-6-text-23"/>
          <p:cNvSpPr/>
          <p:nvPr/>
        </p:nvSpPr>
        <p:spPr>
          <a:xfrm>
            <a:off x="6364188" y="4039344"/>
            <a:ext cx="3925788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Respiratory depression (especially with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alcohol or opioids)</a:t>
            </a:r>
            <a:endParaRPr lang="en-US" sz="1500" dirty="0"/>
          </a:p>
        </p:txBody>
      </p:sp>
      <p:sp>
        <p:nvSpPr>
          <p:cNvPr id="25" name="SK-6-text-24"/>
          <p:cNvSpPr/>
          <p:nvPr/>
        </p:nvSpPr>
        <p:spPr>
          <a:xfrm>
            <a:off x="6364188" y="4690765"/>
            <a:ext cx="39814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Drug dependence</a:t>
            </a:r>
            <a:endParaRPr lang="en-US" sz="1500" dirty="0"/>
          </a:p>
        </p:txBody>
      </p:sp>
      <p:sp>
        <p:nvSpPr>
          <p:cNvPr id="26" name="SK-6-text-25"/>
          <p:cNvSpPr/>
          <p:nvPr/>
        </p:nvSpPr>
        <p:spPr>
          <a:xfrm>
            <a:off x="853380" y="5191423"/>
            <a:ext cx="555307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DD6B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Prescribing pitfall</a:t>
            </a:r>
            <a:endParaRPr lang="en-US" sz="1650" dirty="0"/>
          </a:p>
        </p:txBody>
      </p:sp>
      <p:sp>
        <p:nvSpPr>
          <p:cNvPr id="27" name="SK-6-text-26"/>
          <p:cNvSpPr/>
          <p:nvPr/>
        </p:nvSpPr>
        <p:spPr>
          <a:xfrm>
            <a:off x="1109365" y="5472559"/>
            <a:ext cx="9558486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Long-acting benzodiazepines accumulate in older patients — effective half-life may extend to several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days, dramatically increasing fall and fracture risk. Always proactively review elderly patients on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 benzodiazepines.</a:t>
            </a:r>
            <a:endParaRPr lang="en-US" sz="1500" dirty="0"/>
          </a:p>
        </p:txBody>
      </p:sp>
      <p:sp>
        <p:nvSpPr>
          <p:cNvPr id="28" name="SK-6-text-27"/>
          <p:cNvSpPr/>
          <p:nvPr/>
        </p:nvSpPr>
        <p:spPr>
          <a:xfrm>
            <a:off x="5004495" y="6590407"/>
            <a:ext cx="210949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7180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912019"/>
            <a:ext cx="1718965" cy="82153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1645890"/>
            <a:ext cx="5510659" cy="1049238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2825353"/>
            <a:ext cx="5510659" cy="106293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3998119"/>
            <a:ext cx="5510659" cy="1035546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1279" y="1645890"/>
            <a:ext cx="5498455" cy="1035546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279" y="2818507"/>
            <a:ext cx="5498455" cy="1049238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765" y="5205115"/>
            <a:ext cx="11179969" cy="1083469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32798"/>
            <a:ext cx="12192000" cy="82153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3773" y="5328642"/>
            <a:ext cx="292596" cy="233065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6079" y="2969419"/>
            <a:ext cx="451098" cy="754261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6392" y="1782961"/>
            <a:ext cx="816769" cy="761107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286" y="4121646"/>
            <a:ext cx="755898" cy="754261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7082" y="2962573"/>
            <a:ext cx="792361" cy="761107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7082" y="1776115"/>
            <a:ext cx="780157" cy="720030"/>
          </a:xfrm>
          <a:prstGeom prst="rect">
            <a:avLst/>
          </a:prstGeom>
        </p:spPr>
      </p:pic>
      <p:sp>
        <p:nvSpPr>
          <p:cNvPr id="17" name="SK-7-text-16"/>
          <p:cNvSpPr/>
          <p:nvPr/>
        </p:nvSpPr>
        <p:spPr>
          <a:xfrm>
            <a:off x="414486" y="287982"/>
            <a:ext cx="11777514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D21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not to offer withdrawal: Contraindications</a:t>
            </a:r>
            <a:endParaRPr lang="en-US" sz="3300" dirty="0"/>
          </a:p>
        </p:txBody>
      </p:sp>
      <p:sp>
        <p:nvSpPr>
          <p:cNvPr id="18" name="SK-7-text-17"/>
          <p:cNvSpPr/>
          <p:nvPr/>
        </p:nvSpPr>
        <p:spPr>
          <a:xfrm>
            <a:off x="402282" y="1131540"/>
            <a:ext cx="1178971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every patient is ready — and enforced withdrawal will not work</a:t>
            </a:r>
            <a:endParaRPr lang="en-US" sz="1350" dirty="0"/>
          </a:p>
        </p:txBody>
      </p:sp>
      <p:sp>
        <p:nvSpPr>
          <p:cNvPr id="19" name="SK-7-text-18"/>
          <p:cNvSpPr/>
          <p:nvPr/>
        </p:nvSpPr>
        <p:spPr>
          <a:xfrm>
            <a:off x="1767780" y="1782961"/>
            <a:ext cx="8553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1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Current acute crisis or deterioration</a:t>
            </a:r>
            <a:endParaRPr lang="en-US" sz="1500" dirty="0"/>
          </a:p>
        </p:txBody>
      </p:sp>
      <p:sp>
        <p:nvSpPr>
          <p:cNvPr id="20" name="SK-7-text-19"/>
          <p:cNvSpPr/>
          <p:nvPr/>
        </p:nvSpPr>
        <p:spPr>
          <a:xfrm>
            <a:off x="1767780" y="2105323"/>
            <a:ext cx="320635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Active mental health crisis — not the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right moment to add withdrawal stress</a:t>
            </a:r>
            <a:endParaRPr lang="en-US" sz="1350" dirty="0"/>
          </a:p>
        </p:txBody>
      </p:sp>
      <p:sp>
        <p:nvSpPr>
          <p:cNvPr id="21" name="SK-7-text-20"/>
          <p:cNvSpPr/>
          <p:nvPr/>
        </p:nvSpPr>
        <p:spPr>
          <a:xfrm>
            <a:off x="1779984" y="2962573"/>
            <a:ext cx="78676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1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Diagnosis of psychosis or dementia</a:t>
            </a:r>
            <a:endParaRPr lang="en-US" sz="1500" dirty="0"/>
          </a:p>
        </p:txBody>
      </p:sp>
      <p:sp>
        <p:nvSpPr>
          <p:cNvPr id="22" name="SK-7-text-21"/>
          <p:cNvSpPr/>
          <p:nvPr/>
        </p:nvSpPr>
        <p:spPr>
          <a:xfrm>
            <a:off x="1779984" y="3278088"/>
            <a:ext cx="3389263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Cognitive fragility makes safe withdrawal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unreliable and potentially harmful</a:t>
            </a:r>
            <a:endParaRPr lang="en-US" sz="1350" dirty="0"/>
          </a:p>
        </p:txBody>
      </p:sp>
      <p:sp>
        <p:nvSpPr>
          <p:cNvPr id="23" name="SK-7-text-22"/>
          <p:cNvSpPr/>
          <p:nvPr/>
        </p:nvSpPr>
        <p:spPr>
          <a:xfrm>
            <a:off x="1779984" y="4128492"/>
            <a:ext cx="7181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1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Patient does not wish to reduce</a:t>
            </a:r>
            <a:endParaRPr lang="en-US" sz="1500" dirty="0"/>
          </a:p>
        </p:txBody>
      </p:sp>
      <p:sp>
        <p:nvSpPr>
          <p:cNvPr id="24" name="SK-7-text-23"/>
          <p:cNvSpPr/>
          <p:nvPr/>
        </p:nvSpPr>
        <p:spPr>
          <a:xfrm>
            <a:off x="1779984" y="4457700"/>
            <a:ext cx="345028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Documented refusal must be respected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enforced withdrawal is not appropriate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7497961" y="1776115"/>
            <a:ext cx="469403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1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Drug is currently clinically necessary</a:t>
            </a:r>
            <a:endParaRPr lang="en-US" sz="1500" dirty="0"/>
          </a:p>
        </p:txBody>
      </p:sp>
      <p:sp>
        <p:nvSpPr>
          <p:cNvPr id="26" name="SK-7-text-25"/>
          <p:cNvSpPr/>
          <p:nvPr/>
        </p:nvSpPr>
        <p:spPr>
          <a:xfrm>
            <a:off x="7497961" y="2105323"/>
            <a:ext cx="3206353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E.g. active epilepsy — do not withdraw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anticonvulsant cover</a:t>
            </a:r>
            <a:endParaRPr lang="en-US" sz="1350" dirty="0"/>
          </a:p>
        </p:txBody>
      </p:sp>
      <p:sp>
        <p:nvSpPr>
          <p:cNvPr id="27" name="SK-7-text-26"/>
          <p:cNvSpPr/>
          <p:nvPr/>
        </p:nvSpPr>
        <p:spPr>
          <a:xfrm>
            <a:off x="7497961" y="2962573"/>
            <a:ext cx="46940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1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Concurrent alcohol misuse</a:t>
            </a:r>
            <a:endParaRPr lang="en-US" sz="1500" dirty="0"/>
          </a:p>
        </p:txBody>
      </p:sp>
      <p:sp>
        <p:nvSpPr>
          <p:cNvPr id="28" name="SK-7-text-27"/>
          <p:cNvSpPr/>
          <p:nvPr/>
        </p:nvSpPr>
        <p:spPr>
          <a:xfrm>
            <a:off x="7497961" y="3278088"/>
            <a:ext cx="3157686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Combined CNS depressant withdrawal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carries serious seizure risk</a:t>
            </a:r>
            <a:endParaRPr lang="en-US" sz="1350" dirty="0"/>
          </a:p>
        </p:txBody>
      </p:sp>
      <p:sp>
        <p:nvSpPr>
          <p:cNvPr id="29" name="SK-7-text-28"/>
          <p:cNvSpPr/>
          <p:nvPr/>
        </p:nvSpPr>
        <p:spPr>
          <a:xfrm>
            <a:off x="1462980" y="5342334"/>
            <a:ext cx="178022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C27D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PITFALL</a:t>
            </a:r>
            <a:endParaRPr lang="en-US" sz="1575" dirty="0"/>
          </a:p>
        </p:txBody>
      </p:sp>
      <p:sp>
        <p:nvSpPr>
          <p:cNvPr id="30" name="SK-7-text-29"/>
          <p:cNvSpPr/>
          <p:nvPr/>
        </p:nvSpPr>
        <p:spPr>
          <a:xfrm>
            <a:off x="1097161" y="5657850"/>
            <a:ext cx="860747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Enforcetd withdrawal is not appropriate and will not work. Always explore the patient's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readiness and document their арбоrate before initiating any reduction plan.</a:t>
            </a:r>
            <a:endParaRPr lang="en-US" sz="1500" dirty="0"/>
          </a:p>
        </p:txBody>
      </p:sp>
      <p:sp>
        <p:nvSpPr>
          <p:cNvPr id="31" name="SK-7-text-30"/>
          <p:cNvSpPr/>
          <p:nvPr/>
        </p:nvSpPr>
        <p:spPr>
          <a:xfrm>
            <a:off x="426690" y="6597253"/>
            <a:ext cx="319659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6" y="739973"/>
            <a:ext cx="4486573" cy="28575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6652"/>
            <a:ext cx="12192000" cy="1905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84" y="3744367"/>
            <a:ext cx="5242471" cy="864096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142" y="3758059"/>
            <a:ext cx="38100" cy="836563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84" y="4642098"/>
            <a:ext cx="5242471" cy="858441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142" y="4677073"/>
            <a:ext cx="38100" cy="836563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784" y="5588496"/>
            <a:ext cx="5242471" cy="865436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142" y="5596086"/>
            <a:ext cx="38100" cy="836563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4188" y="3744367"/>
            <a:ext cx="5242471" cy="143321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9546" y="3758059"/>
            <a:ext cx="38100" cy="1426369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4188" y="5348436"/>
            <a:ext cx="5242471" cy="1119188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69546" y="5307955"/>
            <a:ext cx="38100" cy="1124694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32377" y="5424636"/>
            <a:ext cx="304800" cy="267444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32377" y="3847207"/>
            <a:ext cx="316855" cy="267444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769" y="5788075"/>
            <a:ext cx="585192" cy="493663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380" y="4841677"/>
            <a:ext cx="511969" cy="500509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4565" y="3936355"/>
            <a:ext cx="621655" cy="507355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72494" y="1810494"/>
            <a:ext cx="8863459" cy="1549896"/>
          </a:xfrm>
          <a:prstGeom prst="rect">
            <a:avLst/>
          </a:prstGeom>
        </p:spPr>
      </p:pic>
      <p:sp>
        <p:nvSpPr>
          <p:cNvPr id="21" name="SK-8-text-20"/>
          <p:cNvSpPr/>
          <p:nvPr/>
        </p:nvSpPr>
        <p:spPr>
          <a:xfrm>
            <a:off x="280392" y="198834"/>
            <a:ext cx="11911608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withdrawal syndrome: Onset and symptoms</a:t>
            </a:r>
            <a:endParaRPr lang="en-US" sz="3150" dirty="0"/>
          </a:p>
        </p:txBody>
      </p:sp>
      <p:sp>
        <p:nvSpPr>
          <p:cNvPr id="22" name="SK-8-text-21"/>
          <p:cNvSpPr/>
          <p:nvPr/>
        </p:nvSpPr>
        <p:spPr>
          <a:xfrm>
            <a:off x="280392" y="884634"/>
            <a:ext cx="1091755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Timing depends on the half-life of the drug</a:t>
            </a:r>
            <a:endParaRPr lang="en-US" sz="1650" dirty="0"/>
          </a:p>
        </p:txBody>
      </p:sp>
      <p:sp>
        <p:nvSpPr>
          <p:cNvPr id="23" name="SK-8-text-22"/>
          <p:cNvSpPr/>
          <p:nvPr/>
        </p:nvSpPr>
        <p:spPr>
          <a:xfrm>
            <a:off x="902196" y="1666429"/>
            <a:ext cx="269652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Short-acting</a:t>
            </a:r>
            <a:endParaRPr lang="en-US" sz="1425" dirty="0"/>
          </a:p>
        </p:txBody>
      </p:sp>
      <p:sp>
        <p:nvSpPr>
          <p:cNvPr id="24" name="SK-8-text-23"/>
          <p:cNvSpPr/>
          <p:nvPr/>
        </p:nvSpPr>
        <p:spPr>
          <a:xfrm>
            <a:off x="938659" y="1906488"/>
            <a:ext cx="110936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(e.g. lorazepam,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temazepam)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938659" y="2571750"/>
            <a:ext cx="24793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Long-acting</a:t>
            </a:r>
            <a:endParaRPr lang="en-US" sz="1425" dirty="0"/>
          </a:p>
        </p:txBody>
      </p:sp>
      <p:sp>
        <p:nvSpPr>
          <p:cNvPr id="26" name="SK-8-text-25"/>
          <p:cNvSpPr/>
          <p:nvPr/>
        </p:nvSpPr>
        <p:spPr>
          <a:xfrm>
            <a:off x="938659" y="2797969"/>
            <a:ext cx="31718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(e.g. diazepam)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2912269" y="1385292"/>
            <a:ext cx="1429494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a few hours</a:t>
            </a:r>
            <a:endParaRPr lang="en-US" sz="1200" dirty="0"/>
          </a:p>
        </p:txBody>
      </p:sp>
      <p:sp>
        <p:nvSpPr>
          <p:cNvPr id="28" name="SK-8-text-27"/>
          <p:cNvSpPr/>
          <p:nvPr/>
        </p:nvSpPr>
        <p:spPr>
          <a:xfrm>
            <a:off x="3180457" y="1577280"/>
            <a:ext cx="91737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stopping</a:t>
            </a:r>
            <a:endParaRPr lang="en-US" sz="1200" dirty="0"/>
          </a:p>
        </p:txBody>
      </p:sp>
      <p:sp>
        <p:nvSpPr>
          <p:cNvPr id="29" name="SK-8-text-28"/>
          <p:cNvSpPr/>
          <p:nvPr/>
        </p:nvSpPr>
        <p:spPr>
          <a:xfrm>
            <a:off x="511969" y="3511153"/>
            <a:ext cx="57369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WITHDRAWAL SYMPTOMS</a:t>
            </a:r>
            <a:endParaRPr lang="en-US" sz="1425" dirty="0"/>
          </a:p>
        </p:txBody>
      </p:sp>
      <p:sp>
        <p:nvSpPr>
          <p:cNvPr id="30" name="SK-8-text-29"/>
          <p:cNvSpPr/>
          <p:nvPr/>
        </p:nvSpPr>
        <p:spPr>
          <a:xfrm>
            <a:off x="1755577" y="3826669"/>
            <a:ext cx="260699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</a:t>
            </a:r>
            <a:endParaRPr lang="en-US" sz="1275" dirty="0"/>
          </a:p>
        </p:txBody>
      </p:sp>
      <p:sp>
        <p:nvSpPr>
          <p:cNvPr id="31" name="SK-8-text-30"/>
          <p:cNvSpPr/>
          <p:nvPr/>
        </p:nvSpPr>
        <p:spPr>
          <a:xfrm>
            <a:off x="1767780" y="4018657"/>
            <a:ext cx="5013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Anxiety and panic attacks</a:t>
            </a:r>
            <a:endParaRPr lang="en-US" sz="1200" dirty="0"/>
          </a:p>
        </p:txBody>
      </p:sp>
      <p:sp>
        <p:nvSpPr>
          <p:cNvPr id="32" name="SK-8-text-31"/>
          <p:cNvSpPr/>
          <p:nvPr/>
        </p:nvSpPr>
        <p:spPr>
          <a:xfrm>
            <a:off x="1767780" y="4196953"/>
            <a:ext cx="4648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Insomnia and nightmares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1767780" y="4375398"/>
            <a:ext cx="44653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Perceptual distortions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1755577" y="4718298"/>
            <a:ext cx="14411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Sensory</a:t>
            </a:r>
            <a:endParaRPr lang="en-US" sz="1275" dirty="0"/>
          </a:p>
        </p:txBody>
      </p:sp>
      <p:sp>
        <p:nvSpPr>
          <p:cNvPr id="35" name="SK-8-text-34"/>
          <p:cNvSpPr/>
          <p:nvPr/>
        </p:nvSpPr>
        <p:spPr>
          <a:xfrm>
            <a:off x="1767780" y="4903440"/>
            <a:ext cx="10317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Excess sensitivity to light and sound (hyperaesthesia)</a:t>
            </a:r>
            <a:endParaRPr lang="en-US" sz="1200" dirty="0"/>
          </a:p>
        </p:txBody>
      </p:sp>
      <p:sp>
        <p:nvSpPr>
          <p:cNvPr id="36" name="SK-8-text-35"/>
          <p:cNvSpPr/>
          <p:nvPr/>
        </p:nvSpPr>
        <p:spPr>
          <a:xfrm>
            <a:off x="1767780" y="5088582"/>
            <a:ext cx="19050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Tinnitus</a:t>
            </a:r>
            <a:endParaRPr lang="en-US" sz="1200" dirty="0"/>
          </a:p>
        </p:txBody>
      </p:sp>
      <p:sp>
        <p:nvSpPr>
          <p:cNvPr id="37" name="SK-8-text-36"/>
          <p:cNvSpPr/>
          <p:nvPr/>
        </p:nvSpPr>
        <p:spPr>
          <a:xfrm>
            <a:off x="1767780" y="5260032"/>
            <a:ext cx="3368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Muscle twitching</a:t>
            </a:r>
            <a:endParaRPr lang="en-US" sz="1200" dirty="0"/>
          </a:p>
        </p:txBody>
      </p:sp>
      <p:sp>
        <p:nvSpPr>
          <p:cNvPr id="38" name="SK-8-text-37"/>
          <p:cNvSpPr/>
          <p:nvPr/>
        </p:nvSpPr>
        <p:spPr>
          <a:xfrm>
            <a:off x="1755577" y="5664696"/>
            <a:ext cx="16354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Physical</a:t>
            </a:r>
            <a:endParaRPr lang="en-US" sz="1275" dirty="0"/>
          </a:p>
        </p:txBody>
      </p:sp>
      <p:sp>
        <p:nvSpPr>
          <p:cNvPr id="39" name="SK-8-text-38"/>
          <p:cNvSpPr/>
          <p:nvPr/>
        </p:nvSpPr>
        <p:spPr>
          <a:xfrm>
            <a:off x="1767780" y="5856684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Tremor and sweating</a:t>
            </a:r>
            <a:endParaRPr lang="en-US" sz="1200" dirty="0"/>
          </a:p>
        </p:txBody>
      </p:sp>
      <p:sp>
        <p:nvSpPr>
          <p:cNvPr id="40" name="SK-8-text-39"/>
          <p:cNvSpPr/>
          <p:nvPr/>
        </p:nvSpPr>
        <p:spPr>
          <a:xfrm>
            <a:off x="1767780" y="6041827"/>
            <a:ext cx="26365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Palpitations</a:t>
            </a:r>
            <a:endParaRPr lang="en-US" sz="1200" dirty="0"/>
          </a:p>
        </p:txBody>
      </p:sp>
      <p:sp>
        <p:nvSpPr>
          <p:cNvPr id="41" name="SK-8-text-40"/>
          <p:cNvSpPr/>
          <p:nvPr/>
        </p:nvSpPr>
        <p:spPr>
          <a:xfrm>
            <a:off x="1767780" y="6206430"/>
            <a:ext cx="72085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Nausea, weight loss, abdominal cramps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6985992" y="3908971"/>
            <a:ext cx="16106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BF36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425" dirty="0"/>
          </a:p>
        </p:txBody>
      </p:sp>
      <p:sp>
        <p:nvSpPr>
          <p:cNvPr id="43" name="SK-8-text-42"/>
          <p:cNvSpPr/>
          <p:nvPr/>
        </p:nvSpPr>
        <p:spPr>
          <a:xfrm>
            <a:off x="6620173" y="4190107"/>
            <a:ext cx="3791694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wax and wane — patients experience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'windows' of normality that gradually widen.</a:t>
            </a:r>
            <a:endParaRPr lang="en-US" sz="1350" dirty="0"/>
          </a:p>
        </p:txBody>
      </p:sp>
      <p:sp>
        <p:nvSpPr>
          <p:cNvPr id="44" name="SK-8-text-43"/>
          <p:cNvSpPr/>
          <p:nvPr/>
        </p:nvSpPr>
        <p:spPr>
          <a:xfrm>
            <a:off x="6620173" y="4649688"/>
            <a:ext cx="557182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not a sign of relapse.</a:t>
            </a:r>
            <a:endParaRPr lang="en-US" sz="1350" dirty="0"/>
          </a:p>
        </p:txBody>
      </p:sp>
      <p:sp>
        <p:nvSpPr>
          <p:cNvPr id="45" name="SK-8-text-44"/>
          <p:cNvSpPr/>
          <p:nvPr/>
        </p:nvSpPr>
        <p:spPr>
          <a:xfrm>
            <a:off x="6620173" y="4875907"/>
            <a:ext cx="55718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Warn patients in advance so they are not alarmed.</a:t>
            </a:r>
            <a:endParaRPr lang="en-US" sz="1350" dirty="0"/>
          </a:p>
        </p:txBody>
      </p:sp>
      <p:sp>
        <p:nvSpPr>
          <p:cNvPr id="46" name="SK-8-text-45"/>
          <p:cNvSpPr/>
          <p:nvPr/>
        </p:nvSpPr>
        <p:spPr>
          <a:xfrm>
            <a:off x="6973788" y="5465713"/>
            <a:ext cx="334803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REASSURING FACT</a:t>
            </a:r>
            <a:endParaRPr lang="en-US" sz="1425" dirty="0"/>
          </a:p>
        </p:txBody>
      </p:sp>
      <p:sp>
        <p:nvSpPr>
          <p:cNvPr id="47" name="SK-8-text-46"/>
          <p:cNvSpPr/>
          <p:nvPr/>
        </p:nvSpPr>
        <p:spPr>
          <a:xfrm>
            <a:off x="6607969" y="5733157"/>
            <a:ext cx="396240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Some symptoms can persist for weeks to months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stopping — but they do resolve.</a:t>
            </a:r>
            <a:endParaRPr lang="en-US" sz="1350" dirty="0"/>
          </a:p>
        </p:txBody>
      </p:sp>
      <p:sp>
        <p:nvSpPr>
          <p:cNvPr id="48" name="SK-8-text-47"/>
          <p:cNvSpPr/>
          <p:nvPr/>
        </p:nvSpPr>
        <p:spPr>
          <a:xfrm>
            <a:off x="6620173" y="6185892"/>
            <a:ext cx="557182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Gradual tapering significantly reduces severity.</a:t>
            </a:r>
            <a:endParaRPr lang="en-US" sz="1350" dirty="0"/>
          </a:p>
        </p:txBody>
      </p:sp>
      <p:sp>
        <p:nvSpPr>
          <p:cNvPr id="49" name="SK-8-text-48"/>
          <p:cNvSpPr/>
          <p:nvPr/>
        </p:nvSpPr>
        <p:spPr>
          <a:xfrm>
            <a:off x="5187404" y="6645325"/>
            <a:ext cx="180469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61616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7" y="764828"/>
            <a:ext cx="2340769" cy="47625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3828752"/>
            <a:ext cx="5327898" cy="1095821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3828752"/>
            <a:ext cx="48667" cy="1042392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5054203"/>
            <a:ext cx="5327898" cy="1227534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65" y="5054203"/>
            <a:ext cx="48667" cy="1227534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357" y="6525518"/>
            <a:ext cx="11240988" cy="47625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8675" y="1289298"/>
            <a:ext cx="4974282" cy="4437013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5129659"/>
            <a:ext cx="255984" cy="239911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267" y="3922663"/>
            <a:ext cx="280392" cy="246757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69" y="1350913"/>
            <a:ext cx="524173" cy="452586"/>
          </a:xfrm>
          <a:prstGeom prst="rect">
            <a:avLst/>
          </a:prstGeom>
        </p:spPr>
      </p:pic>
      <p:sp>
        <p:nvSpPr>
          <p:cNvPr id="13" name="SK-9-text-12"/>
          <p:cNvSpPr/>
          <p:nvPr/>
        </p:nvSpPr>
        <p:spPr>
          <a:xfrm>
            <a:off x="426690" y="260598"/>
            <a:ext cx="1176531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1D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withdrawal risks and key principles</a:t>
            </a:r>
            <a:endParaRPr lang="en-US" sz="3300" dirty="0"/>
          </a:p>
        </p:txBody>
      </p:sp>
      <p:sp>
        <p:nvSpPr>
          <p:cNvPr id="14" name="SK-9-text-13"/>
          <p:cNvSpPr/>
          <p:nvPr/>
        </p:nvSpPr>
        <p:spPr>
          <a:xfrm>
            <a:off x="426690" y="939403"/>
            <a:ext cx="1176531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cessation can be life-threatening — always taper gradually</a:t>
            </a:r>
            <a:endParaRPr lang="en-US" sz="1425" dirty="0"/>
          </a:p>
        </p:txBody>
      </p:sp>
      <p:sp>
        <p:nvSpPr>
          <p:cNvPr id="15" name="SK-9-text-14"/>
          <p:cNvSpPr/>
          <p:nvPr/>
        </p:nvSpPr>
        <p:spPr>
          <a:xfrm>
            <a:off x="1084957" y="1344067"/>
            <a:ext cx="4193977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A51D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stop benzodiazepines</a:t>
            </a:r>
            <a:endParaRPr lang="en-US" sz="2400" dirty="0"/>
          </a:p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A51D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abruptly in a long-term user</a:t>
            </a:r>
            <a:endParaRPr lang="en-US" sz="2400" dirty="0"/>
          </a:p>
        </p:txBody>
      </p:sp>
      <p:sp>
        <p:nvSpPr>
          <p:cNvPr id="16" name="SK-9-text-15"/>
          <p:cNvSpPr/>
          <p:nvPr/>
        </p:nvSpPr>
        <p:spPr>
          <a:xfrm>
            <a:off x="487561" y="2187625"/>
            <a:ext cx="93440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D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/ LIFE-THREATENING WITHDRAWAL FEATURES</a:t>
            </a:r>
            <a:endParaRPr lang="en-US" sz="1350" dirty="0"/>
          </a:p>
        </p:txBody>
      </p:sp>
      <p:sp>
        <p:nvSpPr>
          <p:cNvPr id="17" name="SK-9-text-16"/>
          <p:cNvSpPr/>
          <p:nvPr/>
        </p:nvSpPr>
        <p:spPr>
          <a:xfrm>
            <a:off x="511969" y="2461915"/>
            <a:ext cx="480357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Seizures (convulsions) — potentially fatal; risk is highest with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cessation of high-dose benzodiazepines</a:t>
            </a:r>
            <a:endParaRPr lang="en-US" sz="1350" dirty="0"/>
          </a:p>
        </p:txBody>
      </p:sp>
      <p:sp>
        <p:nvSpPr>
          <p:cNvPr id="18" name="SK-9-text-17"/>
          <p:cNvSpPr/>
          <p:nvPr/>
        </p:nvSpPr>
        <p:spPr>
          <a:xfrm>
            <a:off x="499765" y="2935188"/>
            <a:ext cx="116922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Toxic psychosis — acute confusion, paranoia, hallucinations</a:t>
            </a:r>
            <a:endParaRPr lang="en-US" sz="1350" dirty="0"/>
          </a:p>
        </p:txBody>
      </p:sp>
      <p:sp>
        <p:nvSpPr>
          <p:cNvPr id="19" name="SK-9-text-18"/>
          <p:cNvSpPr/>
          <p:nvPr/>
        </p:nvSpPr>
        <p:spPr>
          <a:xfrm>
            <a:off x="499765" y="3195786"/>
            <a:ext cx="1169223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Delirium — resembles delirium tremens (alcohol withdrawal)</a:t>
            </a:r>
            <a:endParaRPr lang="en-US" sz="1350" dirty="0"/>
          </a:p>
        </p:txBody>
      </p:sp>
      <p:sp>
        <p:nvSpPr>
          <p:cNvPr id="20" name="SK-9-text-19"/>
          <p:cNvSpPr/>
          <p:nvPr/>
        </p:nvSpPr>
        <p:spPr>
          <a:xfrm>
            <a:off x="463153" y="3476923"/>
            <a:ext cx="117288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withdrawal of a high-dose benzodiazepine can be fatal.</a:t>
            </a:r>
            <a:endParaRPr lang="en-US" sz="1350" dirty="0"/>
          </a:p>
        </p:txBody>
      </p:sp>
      <p:sp>
        <p:nvSpPr>
          <p:cNvPr id="21" name="SK-9-text-20"/>
          <p:cNvSpPr/>
          <p:nvPr/>
        </p:nvSpPr>
        <p:spPr>
          <a:xfrm>
            <a:off x="963067" y="3957042"/>
            <a:ext cx="163544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A51D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</a:t>
            </a:r>
            <a:endParaRPr lang="en-US" sz="1275" dirty="0"/>
          </a:p>
        </p:txBody>
      </p:sp>
      <p:sp>
        <p:nvSpPr>
          <p:cNvPr id="22" name="SK-9-text-21"/>
          <p:cNvSpPr/>
          <p:nvPr/>
        </p:nvSpPr>
        <p:spPr>
          <a:xfrm>
            <a:off x="633859" y="4203948"/>
            <a:ext cx="4779169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benzodiazepine withdrawal in a long-term user → seizures.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a medical emergency. Do not stop suddenly. If a patient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presents having stopped abruptly, treat as urgent.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963067" y="5157192"/>
            <a:ext cx="396716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1E71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REASSURING PRINCIPLE</a:t>
            </a:r>
            <a:endParaRPr lang="en-US" sz="1275" dirty="0"/>
          </a:p>
        </p:txBody>
      </p:sp>
      <p:sp>
        <p:nvSpPr>
          <p:cNvPr id="24" name="SK-9-text-23"/>
          <p:cNvSpPr/>
          <p:nvPr/>
        </p:nvSpPr>
        <p:spPr>
          <a:xfrm>
            <a:off x="621655" y="5404098"/>
            <a:ext cx="4901059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wax and wane — patients experience 'windows'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normality that gradually widen over time. This is a good sign,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a relapse. Some symptoms may persist for weeks to months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expected and manageable.</a:t>
            </a:r>
            <a:endParaRPr lang="en-US" sz="1350" dirty="0"/>
          </a:p>
        </p:txBody>
      </p:sp>
      <p:sp>
        <p:nvSpPr>
          <p:cNvPr id="25" name="SK-9-text-24"/>
          <p:cNvSpPr/>
          <p:nvPr/>
        </p:nvSpPr>
        <p:spPr>
          <a:xfrm>
            <a:off x="7571184" y="5938986"/>
            <a:ext cx="4620816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Gradual tapering — the only safe route</a:t>
            </a:r>
            <a:endParaRPr lang="en-US" sz="1425" dirty="0"/>
          </a:p>
        </p:txBody>
      </p:sp>
      <p:sp>
        <p:nvSpPr>
          <p:cNvPr id="26" name="SK-9-text-25"/>
          <p:cNvSpPr/>
          <p:nvPr/>
        </p:nvSpPr>
        <p:spPr>
          <a:xfrm>
            <a:off x="438894" y="6597253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1201638"/>
            <a:ext cx="1328886" cy="381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659" y="2523679"/>
            <a:ext cx="4510980" cy="98747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5321796"/>
            <a:ext cx="4876800" cy="1090315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86" y="6512421"/>
            <a:ext cx="11362879" cy="1905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9694" y="3703290"/>
            <a:ext cx="4840188" cy="2468761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3161" y="2647057"/>
            <a:ext cx="414486" cy="411361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5431482"/>
            <a:ext cx="390079" cy="335905"/>
          </a:xfrm>
          <a:prstGeom prst="rect">
            <a:avLst/>
          </a:prstGeom>
        </p:spPr>
      </p:pic>
      <p:sp>
        <p:nvSpPr>
          <p:cNvPr id="10" name="SK-10-text-9"/>
          <p:cNvSpPr/>
          <p:nvPr/>
        </p:nvSpPr>
        <p:spPr>
          <a:xfrm>
            <a:off x="377875" y="260598"/>
            <a:ext cx="602646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· METHOD 1 OF 3</a:t>
            </a:r>
            <a:endParaRPr lang="en-US" sz="1425" dirty="0"/>
          </a:p>
        </p:txBody>
      </p:sp>
      <p:sp>
        <p:nvSpPr>
          <p:cNvPr id="11" name="SK-10-text-10"/>
          <p:cNvSpPr/>
          <p:nvPr/>
        </p:nvSpPr>
        <p:spPr>
          <a:xfrm>
            <a:off x="377875" y="562273"/>
            <a:ext cx="9163050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Self-management</a:t>
            </a:r>
            <a:endParaRPr lang="en-US" sz="3900" dirty="0"/>
          </a:p>
        </p:txBody>
      </p:sp>
      <p:sp>
        <p:nvSpPr>
          <p:cNvPr id="12" name="SK-10-text-11"/>
          <p:cNvSpPr/>
          <p:nvPr/>
        </p:nvSpPr>
        <p:spPr>
          <a:xfrm>
            <a:off x="365671" y="1371600"/>
            <a:ext cx="1182632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F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 advice or a letter — often more effective than expected</a:t>
            </a:r>
            <a:endParaRPr lang="en-US" sz="1650" dirty="0"/>
          </a:p>
        </p:txBody>
      </p:sp>
      <p:sp>
        <p:nvSpPr>
          <p:cNvPr id="13" name="SK-10-text-12"/>
          <p:cNvSpPr/>
          <p:nvPr/>
        </p:nvSpPr>
        <p:spPr>
          <a:xfrm>
            <a:off x="390079" y="1844725"/>
            <a:ext cx="37823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it works for:</a:t>
            </a:r>
            <a:endParaRPr lang="en-US" sz="1425" dirty="0"/>
          </a:p>
        </p:txBody>
      </p:sp>
      <p:sp>
        <p:nvSpPr>
          <p:cNvPr id="14" name="SK-10-text-13"/>
          <p:cNvSpPr/>
          <p:nvPr/>
        </p:nvSpPr>
        <p:spPr>
          <a:xfrm>
            <a:off x="707082" y="2146548"/>
            <a:ext cx="87268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Best suited to low-dose, long-term users</a:t>
            </a:r>
            <a:endParaRPr lang="en-US" sz="1350" dirty="0"/>
          </a:p>
        </p:txBody>
      </p:sp>
      <p:sp>
        <p:nvSpPr>
          <p:cNvPr id="15" name="SK-10-text-14"/>
          <p:cNvSpPr/>
          <p:nvPr/>
        </p:nvSpPr>
        <p:spPr>
          <a:xfrm>
            <a:off x="707082" y="2400300"/>
            <a:ext cx="11484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Not appropriate if the patient is in crisis or on high doses</a:t>
            </a:r>
            <a:endParaRPr lang="en-US" sz="1350" dirty="0"/>
          </a:p>
        </p:txBody>
      </p:sp>
      <p:sp>
        <p:nvSpPr>
          <p:cNvPr id="16" name="SK-10-text-15"/>
          <p:cNvSpPr/>
          <p:nvPr/>
        </p:nvSpPr>
        <p:spPr>
          <a:xfrm>
            <a:off x="390079" y="2839194"/>
            <a:ext cx="334803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to advise:</a:t>
            </a:r>
            <a:endParaRPr lang="en-US" sz="1425" dirty="0"/>
          </a:p>
        </p:txBody>
      </p:sp>
      <p:sp>
        <p:nvSpPr>
          <p:cNvPr id="17" name="SK-10-text-16"/>
          <p:cNvSpPr/>
          <p:nvPr/>
        </p:nvSpPr>
        <p:spPr>
          <a:xfrm>
            <a:off x="707082" y="3134023"/>
            <a:ext cx="11484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Cut down very gradually — reduce number of tablets slowly</a:t>
            </a:r>
            <a:endParaRPr lang="en-US" sz="1350" dirty="0"/>
          </a:p>
        </p:txBody>
      </p:sp>
      <p:sp>
        <p:nvSpPr>
          <p:cNvPr id="18" name="SK-10-text-17"/>
          <p:cNvSpPr/>
          <p:nvPr/>
        </p:nvSpPr>
        <p:spPr>
          <a:xfrm>
            <a:off x="707082" y="3394621"/>
            <a:ext cx="103727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Halve the last tablet before stopping completely</a:t>
            </a:r>
            <a:endParaRPr lang="en-US" sz="1350" dirty="0"/>
          </a:p>
        </p:txBody>
      </p:sp>
      <p:sp>
        <p:nvSpPr>
          <p:cNvPr id="19" name="SK-10-text-18"/>
          <p:cNvSpPr/>
          <p:nvPr/>
        </p:nvSpPr>
        <p:spPr>
          <a:xfrm>
            <a:off x="707082" y="3655219"/>
            <a:ext cx="4200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sudden stopping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390079" y="4073575"/>
            <a:ext cx="42167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to warn about:</a:t>
            </a:r>
            <a:endParaRPr lang="en-US" sz="1425" dirty="0"/>
          </a:p>
        </p:txBody>
      </p:sp>
      <p:sp>
        <p:nvSpPr>
          <p:cNvPr id="21" name="SK-10-text-20"/>
          <p:cNvSpPr/>
          <p:nvPr/>
        </p:nvSpPr>
        <p:spPr>
          <a:xfrm>
            <a:off x="707082" y="4368403"/>
            <a:ext cx="114849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Withdrawal symptoms are temporary — not a sign of relapse or new illness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707082" y="4622155"/>
            <a:ext cx="114849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Symptoms wax and wane; "windows" of normality gradually widen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707082" y="4875907"/>
            <a:ext cx="1148491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Encourage the patient: most people feel better without the tablets in time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1036290" y="5452021"/>
            <a:ext cx="16106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425" dirty="0"/>
          </a:p>
        </p:txBody>
      </p:sp>
      <p:sp>
        <p:nvSpPr>
          <p:cNvPr id="25" name="SK-10-text-24"/>
          <p:cNvSpPr/>
          <p:nvPr/>
        </p:nvSpPr>
        <p:spPr>
          <a:xfrm>
            <a:off x="1024086" y="5705773"/>
            <a:ext cx="3876973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assume patients want to stay on benzodiazepines.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 haven't been offered a way out. Failing to ask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a missed opportunity.</a:t>
            </a:r>
            <a:endParaRPr lang="en-US" sz="1275" dirty="0"/>
          </a:p>
        </p:txBody>
      </p:sp>
      <p:sp>
        <p:nvSpPr>
          <p:cNvPr id="26" name="SK-10-text-25"/>
          <p:cNvSpPr/>
          <p:nvPr/>
        </p:nvSpPr>
        <p:spPr>
          <a:xfrm>
            <a:off x="7095679" y="514350"/>
            <a:ext cx="5096321" cy="8914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79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16–60%</a:t>
            </a:r>
            <a:endParaRPr lang="en-US" sz="7950" dirty="0"/>
          </a:p>
        </p:txBody>
      </p:sp>
      <p:sp>
        <p:nvSpPr>
          <p:cNvPr id="27" name="SK-10-text-26"/>
          <p:cNvSpPr/>
          <p:nvPr/>
        </p:nvSpPr>
        <p:spPr>
          <a:xfrm>
            <a:off x="7071271" y="1556742"/>
            <a:ext cx="51207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patients stop or substantially reduce</a:t>
            </a:r>
            <a:endParaRPr lang="en-US" sz="1800" dirty="0"/>
          </a:p>
        </p:txBody>
      </p:sp>
      <p:sp>
        <p:nvSpPr>
          <p:cNvPr id="28" name="SK-10-text-27"/>
          <p:cNvSpPr/>
          <p:nvPr/>
        </p:nvSpPr>
        <p:spPr>
          <a:xfrm>
            <a:off x="7071271" y="1892796"/>
            <a:ext cx="5120729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F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self-management alone, when simply asked</a:t>
            </a:r>
            <a:endParaRPr lang="en-US" sz="1650" dirty="0"/>
          </a:p>
        </p:txBody>
      </p:sp>
      <p:sp>
        <p:nvSpPr>
          <p:cNvPr id="29" name="SK-10-text-28"/>
          <p:cNvSpPr/>
          <p:nvPr/>
        </p:nvSpPr>
        <p:spPr>
          <a:xfrm>
            <a:off x="7741890" y="2695129"/>
            <a:ext cx="399954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2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Reassuring message</a:t>
            </a:r>
            <a:endParaRPr lang="en-US" sz="1425" dirty="0"/>
          </a:p>
        </p:txBody>
      </p:sp>
      <p:sp>
        <p:nvSpPr>
          <p:cNvPr id="30" name="SK-10-text-29"/>
          <p:cNvSpPr/>
          <p:nvPr/>
        </p:nvSpPr>
        <p:spPr>
          <a:xfrm>
            <a:off x="7729686" y="2969419"/>
            <a:ext cx="337705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“Around 40% stop with no difficulty at all.”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 patients are simply waiting to be asked.”</a:t>
            </a:r>
            <a:endParaRPr lang="en-US" sz="1275" dirty="0"/>
          </a:p>
        </p:txBody>
      </p:sp>
      <p:sp>
        <p:nvSpPr>
          <p:cNvPr id="31" name="SK-10-text-30"/>
          <p:cNvSpPr/>
          <p:nvPr/>
        </p:nvSpPr>
        <p:spPr>
          <a:xfrm>
            <a:off x="390079" y="6624786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F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910828"/>
            <a:ext cx="1536055" cy="5715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1584127"/>
            <a:ext cx="4145161" cy="4498777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5314950"/>
            <a:ext cx="3389263" cy="726877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3098" y="1378446"/>
            <a:ext cx="597396" cy="335905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3098" y="2311003"/>
            <a:ext cx="597396" cy="335905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8373" y="2846040"/>
            <a:ext cx="19050" cy="3429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4016" y="3096959"/>
            <a:ext cx="107763" cy="10776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3098" y="3511153"/>
            <a:ext cx="597396" cy="335905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3098" y="4615309"/>
            <a:ext cx="597396" cy="335905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6479" y="2107406"/>
            <a:ext cx="5986165" cy="9525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76479" y="3293864"/>
            <a:ext cx="5986165" cy="9525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76479" y="4295180"/>
            <a:ext cx="5986165" cy="9525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23098" y="5410944"/>
            <a:ext cx="5437584" cy="994321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659017"/>
            <a:ext cx="12192000" cy="198834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66879" y="5630317"/>
            <a:ext cx="414486" cy="363438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3694" y="5479405"/>
            <a:ext cx="353467" cy="349746"/>
          </a:xfrm>
          <a:prstGeom prst="rect">
            <a:avLst/>
          </a:prstGeom>
        </p:spPr>
      </p:pic>
      <p:sp>
        <p:nvSpPr>
          <p:cNvPr id="19" name="SK-11-text-18"/>
          <p:cNvSpPr/>
          <p:nvPr/>
        </p:nvSpPr>
        <p:spPr>
          <a:xfrm>
            <a:off x="280392" y="246757"/>
            <a:ext cx="11911608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method 2: Conversion to diazepam</a:t>
            </a:r>
            <a:endParaRPr lang="en-US" sz="2925" dirty="0"/>
          </a:p>
        </p:txBody>
      </p:sp>
      <p:sp>
        <p:nvSpPr>
          <p:cNvPr id="20" name="SK-11-text-19"/>
          <p:cNvSpPr/>
          <p:nvPr/>
        </p:nvSpPr>
        <p:spPr>
          <a:xfrm>
            <a:off x="292596" y="1097161"/>
            <a:ext cx="840581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diazepam? How to convert?</a:t>
            </a:r>
            <a:endParaRPr lang="en-US" sz="1875" dirty="0"/>
          </a:p>
        </p:txBody>
      </p:sp>
      <p:sp>
        <p:nvSpPr>
          <p:cNvPr id="21" name="SK-11-text-20"/>
          <p:cNvSpPr/>
          <p:nvPr/>
        </p:nvSpPr>
        <p:spPr>
          <a:xfrm>
            <a:off x="548580" y="1769269"/>
            <a:ext cx="19373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36C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RATIONALE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536377" y="2146548"/>
            <a:ext cx="557403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use diazepam?</a:t>
            </a:r>
            <a:endParaRPr lang="en-US" sz="2100" dirty="0"/>
          </a:p>
        </p:txBody>
      </p:sp>
      <p:sp>
        <p:nvSpPr>
          <p:cNvPr id="23" name="SK-11-text-22"/>
          <p:cNvSpPr/>
          <p:nvPr/>
        </p:nvSpPr>
        <p:spPr>
          <a:xfrm>
            <a:off x="548580" y="2626519"/>
            <a:ext cx="3145482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Long half-life (20–100 hrs) –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smoother, more stable blood levels</a:t>
            </a:r>
            <a:endParaRPr lang="en-US" sz="1500" dirty="0"/>
          </a:p>
        </p:txBody>
      </p:sp>
      <p:sp>
        <p:nvSpPr>
          <p:cNvPr id="24" name="SK-11-text-23"/>
          <p:cNvSpPr/>
          <p:nvPr/>
        </p:nvSpPr>
        <p:spPr>
          <a:xfrm>
            <a:off x="548580" y="3291780"/>
            <a:ext cx="303579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Active metabolite extends effect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further (up to 200 hrs)</a:t>
            </a:r>
            <a:endParaRPr lang="en-US" sz="1500" dirty="0"/>
          </a:p>
        </p:txBody>
      </p:sp>
      <p:sp>
        <p:nvSpPr>
          <p:cNvPr id="25" name="SK-11-text-24"/>
          <p:cNvSpPr/>
          <p:nvPr/>
        </p:nvSpPr>
        <p:spPr>
          <a:xfrm>
            <a:off x="548580" y="3943350"/>
            <a:ext cx="234076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"kick" effect – unlike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short-acting temazepam</a:t>
            </a:r>
            <a:endParaRPr lang="en-US" sz="1500" dirty="0"/>
          </a:p>
        </p:txBody>
      </p:sp>
      <p:sp>
        <p:nvSpPr>
          <p:cNvPr id="26" name="SK-11-text-25"/>
          <p:cNvSpPr/>
          <p:nvPr/>
        </p:nvSpPr>
        <p:spPr>
          <a:xfrm>
            <a:off x="548580" y="4594771"/>
            <a:ext cx="346248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Calming effect lasts up to 24 hours –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once-daily dosing possible</a:t>
            </a:r>
            <a:endParaRPr lang="en-US" sz="1500" dirty="0"/>
          </a:p>
        </p:txBody>
      </p:sp>
      <p:sp>
        <p:nvSpPr>
          <p:cNvPr id="27" name="SK-11-text-26"/>
          <p:cNvSpPr/>
          <p:nvPr/>
        </p:nvSpPr>
        <p:spPr>
          <a:xfrm>
            <a:off x="1255663" y="5458867"/>
            <a:ext cx="2377380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Preferred agent for all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withdrawal</a:t>
            </a:r>
            <a:endParaRPr lang="en-US" sz="1425" dirty="0"/>
          </a:p>
        </p:txBody>
      </p:sp>
      <p:sp>
        <p:nvSpPr>
          <p:cNvPr id="28" name="SK-11-text-27"/>
          <p:cNvSpPr/>
          <p:nvPr/>
        </p:nvSpPr>
        <p:spPr>
          <a:xfrm>
            <a:off x="5681365" y="1323529"/>
            <a:ext cx="7168902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Convert to equivalent diazepam dose</a:t>
            </a:r>
            <a:endParaRPr lang="en-US" sz="1950" dirty="0"/>
          </a:p>
        </p:txBody>
      </p:sp>
      <p:sp>
        <p:nvSpPr>
          <p:cNvPr id="29" name="SK-11-text-28"/>
          <p:cNvSpPr/>
          <p:nvPr/>
        </p:nvSpPr>
        <p:spPr>
          <a:xfrm>
            <a:off x="5864275" y="1584127"/>
            <a:ext cx="4059882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the equivalence table to calculate total daily dose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diazepam. Prescribe preferably at night.</a:t>
            </a:r>
            <a:endParaRPr lang="en-US" sz="1350" dirty="0"/>
          </a:p>
        </p:txBody>
      </p:sp>
      <p:sp>
        <p:nvSpPr>
          <p:cNvPr id="30" name="SK-11-text-29"/>
          <p:cNvSpPr/>
          <p:nvPr/>
        </p:nvSpPr>
        <p:spPr>
          <a:xfrm>
            <a:off x="5681365" y="2297460"/>
            <a:ext cx="7168902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Begin gradual dose reduction</a:t>
            </a:r>
            <a:endParaRPr lang="en-US" sz="1950" dirty="0"/>
          </a:p>
        </p:txBody>
      </p:sp>
      <p:sp>
        <p:nvSpPr>
          <p:cNvPr id="31" name="SK-11-text-30"/>
          <p:cNvSpPr/>
          <p:nvPr/>
        </p:nvSpPr>
        <p:spPr>
          <a:xfrm>
            <a:off x="5864275" y="2578596"/>
            <a:ext cx="4120753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slowly — by small increments every 1–2 weeks.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Slower is always better than faster.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5681365" y="3538687"/>
            <a:ext cx="7168902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Hold or step back if symptoms appear</a:t>
            </a:r>
            <a:endParaRPr lang="en-US" sz="1950" dirty="0"/>
          </a:p>
        </p:txBody>
      </p:sp>
      <p:sp>
        <p:nvSpPr>
          <p:cNvPr id="33" name="SK-11-text-32"/>
          <p:cNvSpPr/>
          <p:nvPr/>
        </p:nvSpPr>
        <p:spPr>
          <a:xfrm>
            <a:off x="5864275" y="3812977"/>
            <a:ext cx="415736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withdrawal symptoms emerge, pause reduction.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back up if needed — this is expected, not failure.</a:t>
            </a:r>
            <a:endParaRPr lang="en-US" sz="1350" dirty="0"/>
          </a:p>
        </p:txBody>
      </p:sp>
      <p:sp>
        <p:nvSpPr>
          <p:cNvPr id="34" name="SK-11-text-33"/>
          <p:cNvSpPr/>
          <p:nvPr/>
        </p:nvSpPr>
        <p:spPr>
          <a:xfrm>
            <a:off x="5681365" y="4485085"/>
            <a:ext cx="7168902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completely when ready</a:t>
            </a:r>
            <a:endParaRPr lang="en-US" sz="1950" dirty="0"/>
          </a:p>
        </p:txBody>
      </p:sp>
      <p:sp>
        <p:nvSpPr>
          <p:cNvPr id="35" name="SK-11-text-34"/>
          <p:cNvSpPr/>
          <p:nvPr/>
        </p:nvSpPr>
        <p:spPr>
          <a:xfrm>
            <a:off x="5864275" y="4766221"/>
            <a:ext cx="3645396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Final stop after very low dose achieved.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may take 6–8 weeks to over a year.</a:t>
            </a:r>
            <a:endParaRPr lang="en-US" sz="1350" dirty="0"/>
          </a:p>
        </p:txBody>
      </p:sp>
      <p:sp>
        <p:nvSpPr>
          <p:cNvPr id="36" name="SK-11-text-35"/>
          <p:cNvSpPr/>
          <p:nvPr/>
        </p:nvSpPr>
        <p:spPr>
          <a:xfrm>
            <a:off x="5864275" y="5548015"/>
            <a:ext cx="218979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A87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425" dirty="0"/>
          </a:p>
        </p:txBody>
      </p:sp>
      <p:sp>
        <p:nvSpPr>
          <p:cNvPr id="37" name="SK-11-text-36"/>
          <p:cNvSpPr/>
          <p:nvPr/>
        </p:nvSpPr>
        <p:spPr>
          <a:xfrm>
            <a:off x="5864275" y="5842992"/>
            <a:ext cx="408429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rush the taper. Reducing too quickly causes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rebound symptoms and loss of patient confidence.</a:t>
            </a:r>
            <a:endParaRPr lang="en-US" sz="1350" dirty="0"/>
          </a:p>
        </p:txBody>
      </p:sp>
      <p:sp>
        <p:nvSpPr>
          <p:cNvPr id="38" name="SK-11-text-37"/>
          <p:cNvSpPr/>
          <p:nvPr/>
        </p:nvSpPr>
        <p:spPr>
          <a:xfrm>
            <a:off x="292596" y="6432798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61" y="864096"/>
            <a:ext cx="950863" cy="95994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75" y="1590973"/>
            <a:ext cx="4901059" cy="85725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1590973"/>
            <a:ext cx="121890" cy="864096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75" y="2729359"/>
            <a:ext cx="4901059" cy="829717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2695129"/>
            <a:ext cx="121890" cy="864096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675" y="3832920"/>
            <a:ext cx="4901059" cy="1036886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3799284"/>
            <a:ext cx="121890" cy="864096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5765" y="1193155"/>
            <a:ext cx="4998690" cy="342900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4659" y="1796653"/>
            <a:ext cx="950863" cy="82153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4659" y="2724596"/>
            <a:ext cx="4157365" cy="9525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4659" y="3513386"/>
            <a:ext cx="4157365" cy="9525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5765" y="4838849"/>
            <a:ext cx="4998690" cy="1437977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5765" y="4848523"/>
            <a:ext cx="121890" cy="140583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679555"/>
            <a:ext cx="12192000" cy="178296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61584" y="4972050"/>
            <a:ext cx="1024086" cy="301675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61584" y="3737521"/>
            <a:ext cx="633859" cy="596503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1584" y="2880271"/>
            <a:ext cx="633859" cy="582811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61584" y="2029867"/>
            <a:ext cx="633859" cy="596503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50777" y="5506938"/>
            <a:ext cx="2206675" cy="980629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25961" y="3531840"/>
            <a:ext cx="255984" cy="274290"/>
          </a:xfrm>
          <a:prstGeom prst="rect">
            <a:avLst/>
          </a:prstGeom>
        </p:spPr>
      </p:pic>
      <p:pic>
        <p:nvPicPr>
          <p:cNvPr id="23" name="SK-12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25961" y="2413992"/>
            <a:ext cx="255984" cy="274290"/>
          </a:xfrm>
          <a:prstGeom prst="rect">
            <a:avLst/>
          </a:prstGeom>
        </p:spPr>
      </p:pic>
      <p:sp>
        <p:nvSpPr>
          <p:cNvPr id="24" name="SK-12-text-23"/>
          <p:cNvSpPr/>
          <p:nvPr/>
        </p:nvSpPr>
        <p:spPr>
          <a:xfrm>
            <a:off x="365671" y="219373"/>
            <a:ext cx="1182632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Tapering diazepam and available formulations</a:t>
            </a:r>
            <a:endParaRPr lang="en-US" sz="3300" dirty="0"/>
          </a:p>
        </p:txBody>
      </p:sp>
      <p:sp>
        <p:nvSpPr>
          <p:cNvPr id="25" name="SK-12-text-24"/>
          <p:cNvSpPr/>
          <p:nvPr/>
        </p:nvSpPr>
        <p:spPr>
          <a:xfrm>
            <a:off x="353467" y="1097161"/>
            <a:ext cx="1183853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07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Method 2, step 2 — adjusting the rate to the patient</a:t>
            </a:r>
            <a:endParaRPr lang="en-US" sz="1650" dirty="0"/>
          </a:p>
        </p:txBody>
      </p:sp>
      <p:sp>
        <p:nvSpPr>
          <p:cNvPr id="26" name="SK-12-text-25"/>
          <p:cNvSpPr/>
          <p:nvPr/>
        </p:nvSpPr>
        <p:spPr>
          <a:xfrm>
            <a:off x="1036290" y="1741884"/>
            <a:ext cx="46805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 ≤ 20 MG</a:t>
            </a:r>
            <a:endParaRPr lang="en-US" sz="1350" dirty="0"/>
          </a:p>
        </p:txBody>
      </p:sp>
      <p:sp>
        <p:nvSpPr>
          <p:cNvPr id="27" name="SK-12-text-26"/>
          <p:cNvSpPr/>
          <p:nvPr/>
        </p:nvSpPr>
        <p:spPr>
          <a:xfrm>
            <a:off x="1048494" y="2043559"/>
            <a:ext cx="889254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by 1 mg every 1–2 weeks</a:t>
            </a:r>
            <a:endParaRPr lang="en-US" sz="1800" dirty="0"/>
          </a:p>
        </p:txBody>
      </p:sp>
      <p:sp>
        <p:nvSpPr>
          <p:cNvPr id="28" name="SK-12-text-27"/>
          <p:cNvSpPr/>
          <p:nvPr/>
        </p:nvSpPr>
        <p:spPr>
          <a:xfrm>
            <a:off x="1048494" y="2866579"/>
            <a:ext cx="44748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 ~40 MG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1048494" y="3161407"/>
            <a:ext cx="889254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by 2 mg every 1–2 weeks</a:t>
            </a:r>
            <a:endParaRPr lang="en-US" sz="1800" dirty="0"/>
          </a:p>
        </p:txBody>
      </p:sp>
      <p:sp>
        <p:nvSpPr>
          <p:cNvPr id="30" name="SK-12-text-29"/>
          <p:cNvSpPr/>
          <p:nvPr/>
        </p:nvSpPr>
        <p:spPr>
          <a:xfrm>
            <a:off x="1048494" y="3936355"/>
            <a:ext cx="61207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FINAL STAGES — DOSE ≤ 4–5 MG</a:t>
            </a:r>
            <a:endParaRPr lang="en-US" sz="1350" dirty="0"/>
          </a:p>
        </p:txBody>
      </p:sp>
      <p:sp>
        <p:nvSpPr>
          <p:cNvPr id="31" name="SK-12-text-30"/>
          <p:cNvSpPr/>
          <p:nvPr/>
        </p:nvSpPr>
        <p:spPr>
          <a:xfrm>
            <a:off x="1048494" y="4231332"/>
            <a:ext cx="3486894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by 0.5 mg every 1–2 weeks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Slower is always better than faster</a:t>
            </a:r>
            <a:endParaRPr lang="en-US" sz="1800" dirty="0"/>
          </a:p>
        </p:txBody>
      </p:sp>
      <p:sp>
        <p:nvSpPr>
          <p:cNvPr id="32" name="SK-12-text-31"/>
          <p:cNvSpPr/>
          <p:nvPr/>
        </p:nvSpPr>
        <p:spPr>
          <a:xfrm>
            <a:off x="1158180" y="4972050"/>
            <a:ext cx="377949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withdrawal symptoms appear —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hold at current dose. Step back up if needed.</a:t>
            </a:r>
            <a:endParaRPr lang="en-US" sz="1500" dirty="0"/>
          </a:p>
        </p:txBody>
      </p:sp>
      <p:sp>
        <p:nvSpPr>
          <p:cNvPr id="33" name="SK-12-text-32"/>
          <p:cNvSpPr/>
          <p:nvPr/>
        </p:nvSpPr>
        <p:spPr>
          <a:xfrm>
            <a:off x="6961584" y="1357759"/>
            <a:ext cx="5230416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formulations</a:t>
            </a:r>
            <a:endParaRPr lang="en-US" sz="2025" dirty="0"/>
          </a:p>
        </p:txBody>
      </p:sp>
      <p:sp>
        <p:nvSpPr>
          <p:cNvPr id="34" name="SK-12-text-33"/>
          <p:cNvSpPr/>
          <p:nvPr/>
        </p:nvSpPr>
        <p:spPr>
          <a:xfrm>
            <a:off x="7741890" y="2071092"/>
            <a:ext cx="445011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2 mg tablets</a:t>
            </a:r>
            <a:endParaRPr lang="en-US" sz="1650" dirty="0"/>
          </a:p>
        </p:txBody>
      </p:sp>
      <p:sp>
        <p:nvSpPr>
          <p:cNvPr id="35" name="SK-12-text-34"/>
          <p:cNvSpPr/>
          <p:nvPr/>
        </p:nvSpPr>
        <p:spPr>
          <a:xfrm>
            <a:off x="7741890" y="2345382"/>
            <a:ext cx="445011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707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standard reduction steps</a:t>
            </a:r>
            <a:endParaRPr lang="en-US" sz="1575" dirty="0"/>
          </a:p>
        </p:txBody>
      </p:sp>
      <p:sp>
        <p:nvSpPr>
          <p:cNvPr id="36" name="SK-12-text-35"/>
          <p:cNvSpPr/>
          <p:nvPr/>
        </p:nvSpPr>
        <p:spPr>
          <a:xfrm>
            <a:off x="7741890" y="2900809"/>
            <a:ext cx="445011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5 mg tablets</a:t>
            </a:r>
            <a:endParaRPr lang="en-US" sz="1650" dirty="0"/>
          </a:p>
        </p:txBody>
      </p:sp>
      <p:sp>
        <p:nvSpPr>
          <p:cNvPr id="37" name="SK-12-text-36"/>
          <p:cNvSpPr/>
          <p:nvPr/>
        </p:nvSpPr>
        <p:spPr>
          <a:xfrm>
            <a:off x="7741890" y="3168253"/>
            <a:ext cx="445011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707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for higher starting doses</a:t>
            </a:r>
            <a:endParaRPr lang="en-US" sz="1575" dirty="0"/>
          </a:p>
        </p:txBody>
      </p:sp>
      <p:sp>
        <p:nvSpPr>
          <p:cNvPr id="38" name="SK-12-text-37"/>
          <p:cNvSpPr/>
          <p:nvPr/>
        </p:nvSpPr>
        <p:spPr>
          <a:xfrm>
            <a:off x="7741890" y="3723829"/>
            <a:ext cx="445011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226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liquid 2 mg/5 ml</a:t>
            </a:r>
            <a:endParaRPr lang="en-US" sz="1650" dirty="0"/>
          </a:p>
        </p:txBody>
      </p:sp>
      <p:sp>
        <p:nvSpPr>
          <p:cNvPr id="39" name="SK-12-text-38"/>
          <p:cNvSpPr/>
          <p:nvPr/>
        </p:nvSpPr>
        <p:spPr>
          <a:xfrm>
            <a:off x="7741890" y="3998119"/>
            <a:ext cx="3011388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07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1 ml = 0.4 mg; ideal for very fine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0707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reductions in the final stages</a:t>
            </a:r>
            <a:endParaRPr lang="en-US" sz="1500" dirty="0"/>
          </a:p>
        </p:txBody>
      </p:sp>
      <p:sp>
        <p:nvSpPr>
          <p:cNvPr id="40" name="SK-12-text-39"/>
          <p:cNvSpPr/>
          <p:nvPr/>
        </p:nvSpPr>
        <p:spPr>
          <a:xfrm>
            <a:off x="6949380" y="5356027"/>
            <a:ext cx="3828157" cy="7749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rush the taper. A reduction that feels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'too slow' is far safer than one that triggers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and loses the patient's trust.</a:t>
            </a:r>
            <a:endParaRPr lang="en-US" sz="1575" dirty="0"/>
          </a:p>
        </p:txBody>
      </p:sp>
      <p:sp>
        <p:nvSpPr>
          <p:cNvPr id="41" name="SK-12-text-40"/>
          <p:cNvSpPr/>
          <p:nvPr/>
        </p:nvSpPr>
        <p:spPr>
          <a:xfrm>
            <a:off x="5327898" y="6679555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79" y="1008013"/>
            <a:ext cx="1255663" cy="41077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2091630"/>
            <a:ext cx="2633365" cy="3195786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2091630"/>
            <a:ext cx="2633365" cy="89148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0761" y="2146548"/>
            <a:ext cx="2633365" cy="3271242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0761" y="2091630"/>
            <a:ext cx="2633365" cy="89148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1592" y="2276177"/>
            <a:ext cx="2633365" cy="3169593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1592" y="2091630"/>
            <a:ext cx="2633365" cy="8914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12275" y="2125861"/>
            <a:ext cx="2633365" cy="329178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12275" y="2091630"/>
            <a:ext cx="2633365" cy="89148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633740"/>
            <a:ext cx="10862965" cy="658267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33761" y="5815459"/>
            <a:ext cx="19050" cy="27429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624786"/>
            <a:ext cx="12192000" cy="233065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90063" y="2317998"/>
            <a:ext cx="987475" cy="713184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1584" y="2352229"/>
            <a:ext cx="780157" cy="603498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59882" y="2338536"/>
            <a:ext cx="938659" cy="671959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04479" y="2359075"/>
            <a:ext cx="816769" cy="658267"/>
          </a:xfrm>
          <a:prstGeom prst="rect">
            <a:avLst/>
          </a:prstGeom>
        </p:spPr>
      </p:pic>
      <p:sp>
        <p:nvSpPr>
          <p:cNvPr id="19" name="SK-13-text-18"/>
          <p:cNvSpPr/>
          <p:nvPr/>
        </p:nvSpPr>
        <p:spPr>
          <a:xfrm>
            <a:off x="402282" y="260598"/>
            <a:ext cx="197262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METHOD 3</a:t>
            </a:r>
            <a:endParaRPr lang="en-US" sz="1425" dirty="0"/>
          </a:p>
        </p:txBody>
      </p:sp>
      <p:sp>
        <p:nvSpPr>
          <p:cNvPr id="20" name="SK-13-text-19"/>
          <p:cNvSpPr/>
          <p:nvPr/>
        </p:nvSpPr>
        <p:spPr>
          <a:xfrm>
            <a:off x="377875" y="493663"/>
            <a:ext cx="11814125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Anxiety management and support</a:t>
            </a:r>
            <a:endParaRPr lang="en-US" sz="3300" dirty="0"/>
          </a:p>
        </p:txBody>
      </p:sp>
      <p:sp>
        <p:nvSpPr>
          <p:cNvPr id="21" name="SK-13-text-20"/>
          <p:cNvSpPr/>
          <p:nvPr/>
        </p:nvSpPr>
        <p:spPr>
          <a:xfrm>
            <a:off x="390079" y="1302990"/>
            <a:ext cx="1180192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and behavioural support during and after withdrawal</a:t>
            </a:r>
            <a:endParaRPr lang="en-US" sz="1500" dirty="0"/>
          </a:p>
        </p:txBody>
      </p:sp>
      <p:sp>
        <p:nvSpPr>
          <p:cNvPr id="22" name="SK-13-text-21"/>
          <p:cNvSpPr/>
          <p:nvPr/>
        </p:nvSpPr>
        <p:spPr>
          <a:xfrm>
            <a:off x="377875" y="1659582"/>
            <a:ext cx="1181412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patients need more than dose reduction alone — address the underlying anxiety, not just the drug.</a:t>
            </a:r>
            <a:endParaRPr lang="en-US" sz="1425" dirty="0"/>
          </a:p>
        </p:txBody>
      </p:sp>
      <p:sp>
        <p:nvSpPr>
          <p:cNvPr id="23" name="SK-13-text-22"/>
          <p:cNvSpPr/>
          <p:nvPr/>
        </p:nvSpPr>
        <p:spPr>
          <a:xfrm>
            <a:off x="959495" y="3182094"/>
            <a:ext cx="1397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Sleep hygiene</a:t>
            </a:r>
            <a:endParaRPr lang="en-US" sz="1650" dirty="0"/>
          </a:p>
        </p:txBody>
      </p:sp>
      <p:sp>
        <p:nvSpPr>
          <p:cNvPr id="24" name="SK-13-text-23"/>
          <p:cNvSpPr/>
          <p:nvPr/>
        </p:nvSpPr>
        <p:spPr>
          <a:xfrm>
            <a:off x="548580" y="3655219"/>
            <a:ext cx="1926282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Avoid caffeine and alcohol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near bedtime</a:t>
            </a:r>
            <a:endParaRPr lang="en-US" sz="1200" dirty="0"/>
          </a:p>
        </p:txBody>
      </p:sp>
      <p:sp>
        <p:nvSpPr>
          <p:cNvPr id="25" name="SK-13-text-24"/>
          <p:cNvSpPr/>
          <p:nvPr/>
        </p:nvSpPr>
        <p:spPr>
          <a:xfrm>
            <a:off x="548580" y="4121646"/>
            <a:ext cx="55626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Regular sleep and wake times</a:t>
            </a:r>
            <a:endParaRPr lang="en-US" sz="1200" dirty="0"/>
          </a:p>
        </p:txBody>
      </p:sp>
      <p:sp>
        <p:nvSpPr>
          <p:cNvPr id="26" name="SK-13-text-25"/>
          <p:cNvSpPr/>
          <p:nvPr/>
        </p:nvSpPr>
        <p:spPr>
          <a:xfrm>
            <a:off x="548580" y="4402782"/>
            <a:ext cx="62941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Relaxation techniques before bed</a:t>
            </a:r>
            <a:endParaRPr lang="en-US" sz="1200" dirty="0"/>
          </a:p>
        </p:txBody>
      </p:sp>
      <p:sp>
        <p:nvSpPr>
          <p:cNvPr id="27" name="SK-13-text-26"/>
          <p:cNvSpPr/>
          <p:nvPr/>
        </p:nvSpPr>
        <p:spPr>
          <a:xfrm>
            <a:off x="548580" y="4677073"/>
            <a:ext cx="2084784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Reassure: insomnia improves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abstinence</a:t>
            </a:r>
            <a:endParaRPr lang="en-US" sz="1200" dirty="0"/>
          </a:p>
        </p:txBody>
      </p:sp>
      <p:sp>
        <p:nvSpPr>
          <p:cNvPr id="28" name="SK-13-text-27"/>
          <p:cNvSpPr/>
          <p:nvPr/>
        </p:nvSpPr>
        <p:spPr>
          <a:xfrm>
            <a:off x="3836789" y="3182094"/>
            <a:ext cx="136043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Panic attacks</a:t>
            </a:r>
            <a:endParaRPr lang="en-US" sz="1650" dirty="0"/>
          </a:p>
        </p:txBody>
      </p:sp>
      <p:sp>
        <p:nvSpPr>
          <p:cNvPr id="29" name="SK-13-text-28"/>
          <p:cNvSpPr/>
          <p:nvPr/>
        </p:nvSpPr>
        <p:spPr>
          <a:xfrm>
            <a:off x="3377059" y="3648373"/>
            <a:ext cx="223108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Explain the panic mechanism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peaks and passes</a:t>
            </a:r>
            <a:endParaRPr lang="en-US" sz="1200" dirty="0"/>
          </a:p>
        </p:txBody>
      </p:sp>
      <p:sp>
        <p:nvSpPr>
          <p:cNvPr id="30" name="SK-13-text-29"/>
          <p:cNvSpPr/>
          <p:nvPr/>
        </p:nvSpPr>
        <p:spPr>
          <a:xfrm>
            <a:off x="3377059" y="4107805"/>
            <a:ext cx="59283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Controlled breathing exercises</a:t>
            </a:r>
            <a:endParaRPr lang="en-US" sz="1200" dirty="0"/>
          </a:p>
        </p:txBody>
      </p:sp>
      <p:sp>
        <p:nvSpPr>
          <p:cNvPr id="31" name="SK-13-text-30"/>
          <p:cNvSpPr/>
          <p:nvPr/>
        </p:nvSpPr>
        <p:spPr>
          <a:xfrm>
            <a:off x="3377059" y="4382244"/>
            <a:ext cx="197509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Panic diary to track triggers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patterns</a:t>
            </a:r>
            <a:endParaRPr lang="en-US" sz="1200" dirty="0"/>
          </a:p>
        </p:txBody>
      </p:sp>
      <p:sp>
        <p:nvSpPr>
          <p:cNvPr id="32" name="SK-13-text-31"/>
          <p:cNvSpPr/>
          <p:nvPr/>
        </p:nvSpPr>
        <p:spPr>
          <a:xfrm>
            <a:off x="3377059" y="4848523"/>
            <a:ext cx="15970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Anxiety management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programme if needed</a:t>
            </a:r>
            <a:endParaRPr lang="en-US" sz="1200" dirty="0"/>
          </a:p>
        </p:txBody>
      </p:sp>
      <p:sp>
        <p:nvSpPr>
          <p:cNvPr id="33" name="SK-13-text-32"/>
          <p:cNvSpPr/>
          <p:nvPr/>
        </p:nvSpPr>
        <p:spPr>
          <a:xfrm>
            <a:off x="6571357" y="3079105"/>
            <a:ext cx="1584871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Agoraphobia and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phobia</a:t>
            </a:r>
            <a:endParaRPr lang="en-US" sz="1650" dirty="0"/>
          </a:p>
        </p:txBody>
      </p:sp>
      <p:sp>
        <p:nvSpPr>
          <p:cNvPr id="34" name="SK-13-text-33"/>
          <p:cNvSpPr/>
          <p:nvPr/>
        </p:nvSpPr>
        <p:spPr>
          <a:xfrm>
            <a:off x="6205686" y="3655219"/>
            <a:ext cx="213360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May emerge or worsen during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</a:t>
            </a:r>
            <a:endParaRPr lang="en-US" sz="1200" dirty="0"/>
          </a:p>
        </p:txBody>
      </p:sp>
      <p:sp>
        <p:nvSpPr>
          <p:cNvPr id="35" name="SK-13-text-34"/>
          <p:cNvSpPr/>
          <p:nvPr/>
        </p:nvSpPr>
        <p:spPr>
          <a:xfrm>
            <a:off x="6205686" y="4107805"/>
            <a:ext cx="2231082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Usually resolves with sustained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abstinence</a:t>
            </a:r>
            <a:endParaRPr lang="en-US" sz="1200" dirty="0"/>
          </a:p>
        </p:txBody>
      </p:sp>
      <p:sp>
        <p:nvSpPr>
          <p:cNvPr id="36" name="SK-13-text-35"/>
          <p:cNvSpPr/>
          <p:nvPr/>
        </p:nvSpPr>
        <p:spPr>
          <a:xfrm>
            <a:off x="6205686" y="4560540"/>
            <a:ext cx="197509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Reassure the patient — this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temporary</a:t>
            </a:r>
            <a:endParaRPr lang="en-US" sz="1200" dirty="0"/>
          </a:p>
        </p:txBody>
      </p:sp>
      <p:sp>
        <p:nvSpPr>
          <p:cNvPr id="37" name="SK-13-text-36"/>
          <p:cNvSpPr/>
          <p:nvPr/>
        </p:nvSpPr>
        <p:spPr>
          <a:xfrm>
            <a:off x="6205686" y="5006280"/>
            <a:ext cx="179218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CBT referral if persistent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stopping</a:t>
            </a:r>
            <a:endParaRPr lang="en-US" sz="1200" dirty="0"/>
          </a:p>
        </p:txBody>
      </p:sp>
      <p:sp>
        <p:nvSpPr>
          <p:cNvPr id="38" name="SK-13-text-37"/>
          <p:cNvSpPr/>
          <p:nvPr/>
        </p:nvSpPr>
        <p:spPr>
          <a:xfrm>
            <a:off x="9640193" y="3182094"/>
            <a:ext cx="117752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A2B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</a:t>
            </a:r>
            <a:endParaRPr lang="en-US" sz="1650" dirty="0"/>
          </a:p>
        </p:txBody>
      </p:sp>
      <p:sp>
        <p:nvSpPr>
          <p:cNvPr id="39" name="SK-13-text-38"/>
          <p:cNvSpPr/>
          <p:nvPr/>
        </p:nvSpPr>
        <p:spPr>
          <a:xfrm>
            <a:off x="9034165" y="3655219"/>
            <a:ext cx="218226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Antidepressants only if clinical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 confirmed</a:t>
            </a:r>
            <a:endParaRPr lang="en-US" sz="1200" dirty="0"/>
          </a:p>
        </p:txBody>
      </p:sp>
      <p:sp>
        <p:nvSpPr>
          <p:cNvPr id="40" name="SK-13-text-39"/>
          <p:cNvSpPr/>
          <p:nvPr/>
        </p:nvSpPr>
        <p:spPr>
          <a:xfrm>
            <a:off x="9034165" y="4121646"/>
            <a:ext cx="187746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 not prescribe routinely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during withdrawal</a:t>
            </a:r>
            <a:endParaRPr lang="en-US" sz="1200" dirty="0"/>
          </a:p>
        </p:txBody>
      </p:sp>
      <p:sp>
        <p:nvSpPr>
          <p:cNvPr id="41" name="SK-13-text-40"/>
          <p:cNvSpPr/>
          <p:nvPr/>
        </p:nvSpPr>
        <p:spPr>
          <a:xfrm>
            <a:off x="9034165" y="4581079"/>
            <a:ext cx="2194471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Distinguish withdrawal-related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 mood from MDD</a:t>
            </a:r>
            <a:endParaRPr lang="en-US" sz="1200" dirty="0"/>
          </a:p>
        </p:txBody>
      </p:sp>
      <p:sp>
        <p:nvSpPr>
          <p:cNvPr id="42" name="SK-13-text-41"/>
          <p:cNvSpPr/>
          <p:nvPr/>
        </p:nvSpPr>
        <p:spPr>
          <a:xfrm>
            <a:off x="9034165" y="5040511"/>
            <a:ext cx="315783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Psychological support first</a:t>
            </a:r>
            <a:endParaRPr lang="en-US" sz="1200" dirty="0"/>
          </a:p>
        </p:txBody>
      </p:sp>
      <p:sp>
        <p:nvSpPr>
          <p:cNvPr id="43" name="SK-13-text-42"/>
          <p:cNvSpPr/>
          <p:nvPr/>
        </p:nvSpPr>
        <p:spPr>
          <a:xfrm>
            <a:off x="1135559" y="5801767"/>
            <a:ext cx="87436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</a:t>
            </a:r>
            <a:endParaRPr lang="en-US" sz="2250" dirty="0"/>
          </a:p>
        </p:txBody>
      </p:sp>
      <p:sp>
        <p:nvSpPr>
          <p:cNvPr id="44" name="SK-13-text-43"/>
          <p:cNvSpPr/>
          <p:nvPr/>
        </p:nvSpPr>
        <p:spPr>
          <a:xfrm>
            <a:off x="2438400" y="5733157"/>
            <a:ext cx="833928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 reassurance and sleep hygiene are first-line → escalate to formal CBT-I for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persistent insomnia or CBT for anxiety. Only offer antidepressants if clinical depression is confirmed.</a:t>
            </a:r>
            <a:endParaRPr lang="en-US" sz="1425" dirty="0"/>
          </a:p>
        </p:txBody>
      </p:sp>
      <p:sp>
        <p:nvSpPr>
          <p:cNvPr id="45" name="SK-13-text-44"/>
          <p:cNvSpPr/>
          <p:nvPr/>
        </p:nvSpPr>
        <p:spPr>
          <a:xfrm>
            <a:off x="5253186" y="6453336"/>
            <a:ext cx="158799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63" y="720030"/>
            <a:ext cx="1524000" cy="68461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8" y="1330375"/>
            <a:ext cx="10436275" cy="864096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88" y="1275457"/>
            <a:ext cx="170557" cy="91886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96" y="2386459"/>
            <a:ext cx="2474863" cy="1844725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671" y="2338536"/>
            <a:ext cx="2474863" cy="1803648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0094" y="2338536"/>
            <a:ext cx="2474863" cy="1796653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6369" y="2338536"/>
            <a:ext cx="2474863" cy="1810494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396" y="4395936"/>
            <a:ext cx="2474863" cy="610344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3671" y="4395936"/>
            <a:ext cx="2474863" cy="596503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0094" y="4381500"/>
            <a:ext cx="2474863" cy="714524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46369" y="4381500"/>
            <a:ext cx="2474863" cy="72137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7396" y="5177730"/>
            <a:ext cx="2474863" cy="1165771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263" y="6453336"/>
            <a:ext cx="11179969" cy="75307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2855" y="5218807"/>
            <a:ext cx="3645396" cy="1076623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7953" y="5273725"/>
            <a:ext cx="268188" cy="246757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34165" y="4526161"/>
            <a:ext cx="390079" cy="342900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8761" y="4526161"/>
            <a:ext cx="353467" cy="342900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99098" y="4533007"/>
            <a:ext cx="390079" cy="335905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3694" y="4519315"/>
            <a:ext cx="316855" cy="349746"/>
          </a:xfrm>
          <a:prstGeom prst="rect">
            <a:avLst/>
          </a:prstGeom>
        </p:spPr>
      </p:pic>
      <p:sp>
        <p:nvSpPr>
          <p:cNvPr id="22" name="SK-14-text-21"/>
          <p:cNvSpPr/>
          <p:nvPr/>
        </p:nvSpPr>
        <p:spPr>
          <a:xfrm>
            <a:off x="304800" y="198834"/>
            <a:ext cx="1177671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 withdrawal protocol</a:t>
            </a:r>
            <a:endParaRPr lang="en-US" sz="3300" dirty="0"/>
          </a:p>
        </p:txBody>
      </p:sp>
      <p:sp>
        <p:nvSpPr>
          <p:cNvPr id="23" name="SK-14-text-22"/>
          <p:cNvSpPr/>
          <p:nvPr/>
        </p:nvSpPr>
        <p:spPr>
          <a:xfrm>
            <a:off x="304800" y="932557"/>
            <a:ext cx="118872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 dose reduction for safe benzodiazepine cessation</a:t>
            </a:r>
            <a:endParaRPr lang="en-US" sz="1350" dirty="0"/>
          </a:p>
        </p:txBody>
      </p:sp>
      <p:sp>
        <p:nvSpPr>
          <p:cNvPr id="24" name="SK-14-text-23"/>
          <p:cNvSpPr/>
          <p:nvPr/>
        </p:nvSpPr>
        <p:spPr>
          <a:xfrm>
            <a:off x="2133600" y="1446907"/>
            <a:ext cx="1005840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by approximately ⅛ of the daily dose every fortnight</a:t>
            </a:r>
            <a:endParaRPr lang="en-US" sz="2400" dirty="0"/>
          </a:p>
        </p:txBody>
      </p:sp>
      <p:sp>
        <p:nvSpPr>
          <p:cNvPr id="25" name="SK-14-text-24"/>
          <p:cNvSpPr/>
          <p:nvPr/>
        </p:nvSpPr>
        <p:spPr>
          <a:xfrm>
            <a:off x="3035796" y="1837879"/>
            <a:ext cx="915620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Acceptable range: 1/10 to 1/4 per fortnight — individualise to the patient</a:t>
            </a:r>
            <a:endParaRPr lang="en-US" sz="1500" dirty="0"/>
          </a:p>
        </p:txBody>
      </p:sp>
      <p:sp>
        <p:nvSpPr>
          <p:cNvPr id="26" name="SK-14-text-25"/>
          <p:cNvSpPr/>
          <p:nvPr/>
        </p:nvSpPr>
        <p:spPr>
          <a:xfrm>
            <a:off x="1755577" y="2482453"/>
            <a:ext cx="928688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2925" dirty="0"/>
          </a:p>
        </p:txBody>
      </p:sp>
      <p:sp>
        <p:nvSpPr>
          <p:cNvPr id="27" name="SK-14-text-26"/>
          <p:cNvSpPr/>
          <p:nvPr/>
        </p:nvSpPr>
        <p:spPr>
          <a:xfrm>
            <a:off x="1036290" y="2893963"/>
            <a:ext cx="42005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Transfer to diazepam</a:t>
            </a:r>
            <a:endParaRPr lang="en-US" sz="1350" dirty="0"/>
          </a:p>
        </p:txBody>
      </p:sp>
      <p:sp>
        <p:nvSpPr>
          <p:cNvPr id="28" name="SK-14-text-27"/>
          <p:cNvSpPr/>
          <p:nvPr/>
        </p:nvSpPr>
        <p:spPr>
          <a:xfrm>
            <a:off x="1048494" y="3188940"/>
            <a:ext cx="1450777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Convert current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to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equivalent daily dose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diazepam, preferably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taken at night.</a:t>
            </a:r>
            <a:endParaRPr lang="en-US" sz="1200" dirty="0"/>
          </a:p>
        </p:txBody>
      </p:sp>
      <p:sp>
        <p:nvSpPr>
          <p:cNvPr id="29" name="SK-14-text-28"/>
          <p:cNvSpPr/>
          <p:nvPr/>
        </p:nvSpPr>
        <p:spPr>
          <a:xfrm>
            <a:off x="4523184" y="2475607"/>
            <a:ext cx="92868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2925" dirty="0"/>
          </a:p>
        </p:txBody>
      </p:sp>
      <p:sp>
        <p:nvSpPr>
          <p:cNvPr id="30" name="SK-14-text-29"/>
          <p:cNvSpPr/>
          <p:nvPr/>
        </p:nvSpPr>
        <p:spPr>
          <a:xfrm>
            <a:off x="3608784" y="2887117"/>
            <a:ext cx="564070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in fortnightly steps</a:t>
            </a:r>
            <a:endParaRPr lang="en-US" sz="1350" dirty="0"/>
          </a:p>
        </p:txBody>
      </p:sp>
      <p:sp>
        <p:nvSpPr>
          <p:cNvPr id="31" name="SK-14-text-30"/>
          <p:cNvSpPr/>
          <p:nvPr/>
        </p:nvSpPr>
        <p:spPr>
          <a:xfrm>
            <a:off x="3755082" y="3209479"/>
            <a:ext cx="1682353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diazepam by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2–2.5mg every two weeks.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Hold the dose if withdrawal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appear.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7327255" y="2475607"/>
            <a:ext cx="92868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2925" dirty="0"/>
          </a:p>
        </p:txBody>
      </p:sp>
      <p:sp>
        <p:nvSpPr>
          <p:cNvPr id="33" name="SK-14-text-32"/>
          <p:cNvSpPr/>
          <p:nvPr/>
        </p:nvSpPr>
        <p:spPr>
          <a:xfrm>
            <a:off x="6522690" y="2887117"/>
            <a:ext cx="48177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Switch to smaller steps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6547098" y="3202632"/>
            <a:ext cx="1755577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further in smaller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fortnightly increments for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difficult cases. Slower is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better than faster.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10094863" y="2482453"/>
            <a:ext cx="928688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2925" dirty="0"/>
          </a:p>
        </p:txBody>
      </p:sp>
      <p:sp>
        <p:nvSpPr>
          <p:cNvPr id="36" name="SK-14-text-35"/>
          <p:cNvSpPr/>
          <p:nvPr/>
        </p:nvSpPr>
        <p:spPr>
          <a:xfrm>
            <a:off x="9558486" y="2887117"/>
            <a:ext cx="263351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completely</a:t>
            </a:r>
            <a:endParaRPr lang="en-US" sz="1350" dirty="0"/>
          </a:p>
        </p:txBody>
      </p:sp>
      <p:sp>
        <p:nvSpPr>
          <p:cNvPr id="37" name="SK-14-text-36"/>
          <p:cNvSpPr/>
          <p:nvPr/>
        </p:nvSpPr>
        <p:spPr>
          <a:xfrm>
            <a:off x="9412188" y="3202632"/>
            <a:ext cx="1767780" cy="8023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cessation may take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weeks to a year or more.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Duration is not a failure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safety.</a:t>
            </a:r>
            <a:endParaRPr lang="en-US" sz="1200" dirty="0"/>
          </a:p>
        </p:txBody>
      </p:sp>
      <p:sp>
        <p:nvSpPr>
          <p:cNvPr id="38" name="SK-14-text-37"/>
          <p:cNvSpPr/>
          <p:nvPr/>
        </p:nvSpPr>
        <p:spPr>
          <a:xfrm>
            <a:off x="1145977" y="4519315"/>
            <a:ext cx="143857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CBT may help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alongside withdrawal</a:t>
            </a:r>
            <a:endParaRPr lang="en-US" sz="1200" dirty="0"/>
          </a:p>
        </p:txBody>
      </p:sp>
      <p:sp>
        <p:nvSpPr>
          <p:cNvPr id="39" name="SK-14-text-38"/>
          <p:cNvSpPr/>
          <p:nvPr/>
        </p:nvSpPr>
        <p:spPr>
          <a:xfrm>
            <a:off x="3986659" y="4519315"/>
            <a:ext cx="1401961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455A6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Beta-blockers only if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455A6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other measures fail</a:t>
            </a:r>
            <a:endParaRPr lang="en-US" sz="1200" dirty="0"/>
          </a:p>
        </p:txBody>
      </p:sp>
      <p:sp>
        <p:nvSpPr>
          <p:cNvPr id="40" name="SK-14-text-39"/>
          <p:cNvSpPr/>
          <p:nvPr/>
        </p:nvSpPr>
        <p:spPr>
          <a:xfrm>
            <a:off x="6754267" y="4457700"/>
            <a:ext cx="173116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7955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Antidepressants: only for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7955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depression or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7955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panic disorder</a:t>
            </a:r>
            <a:endParaRPr lang="en-US" sz="1200" dirty="0"/>
          </a:p>
        </p:txBody>
      </p:sp>
      <p:sp>
        <p:nvSpPr>
          <p:cNvPr id="41" name="SK-14-text-40"/>
          <p:cNvSpPr/>
          <p:nvPr/>
        </p:nvSpPr>
        <p:spPr>
          <a:xfrm>
            <a:off x="9546282" y="4457700"/>
            <a:ext cx="1609279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B71C1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antipsychotics —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B71C1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worsen withdrawal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B71C1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</a:t>
            </a:r>
            <a:endParaRPr lang="en-US" sz="1200" dirty="0"/>
          </a:p>
        </p:txBody>
      </p:sp>
      <p:sp>
        <p:nvSpPr>
          <p:cNvPr id="42" name="SK-14-text-41"/>
          <p:cNvSpPr/>
          <p:nvPr/>
        </p:nvSpPr>
        <p:spPr>
          <a:xfrm>
            <a:off x="1097161" y="5307955"/>
            <a:ext cx="7029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1350" dirty="0"/>
          </a:p>
        </p:txBody>
      </p:sp>
      <p:sp>
        <p:nvSpPr>
          <p:cNvPr id="43" name="SK-14-text-42"/>
          <p:cNvSpPr/>
          <p:nvPr/>
        </p:nvSpPr>
        <p:spPr>
          <a:xfrm>
            <a:off x="743694" y="5644009"/>
            <a:ext cx="2328565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BNF: reduce by 1/8 every 2 weeks.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Range: 1/10–1/4. Convert to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first.</a:t>
            </a:r>
            <a:endParaRPr lang="en-US" sz="1200" dirty="0"/>
          </a:p>
        </p:txBody>
      </p:sp>
      <p:sp>
        <p:nvSpPr>
          <p:cNvPr id="44" name="SK-14-text-43"/>
          <p:cNvSpPr/>
          <p:nvPr/>
        </p:nvSpPr>
        <p:spPr>
          <a:xfrm>
            <a:off x="5230267" y="6583561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713184"/>
            <a:ext cx="1597075" cy="47923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556742"/>
            <a:ext cx="3584377" cy="418207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1995636"/>
            <a:ext cx="3584377" cy="273620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792" y="1549896"/>
            <a:ext cx="3572173" cy="418207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2792" y="2002482"/>
            <a:ext cx="3572173" cy="2729359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9082" y="3668911"/>
            <a:ext cx="402282" cy="226219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8894" y="1549896"/>
            <a:ext cx="3584377" cy="418207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8894" y="1975098"/>
            <a:ext cx="3584377" cy="2715667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5184" y="3456384"/>
            <a:ext cx="475357" cy="267444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486" y="4855369"/>
            <a:ext cx="11228784" cy="1481286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4667" y="5822305"/>
            <a:ext cx="304800" cy="281136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4667" y="5294263"/>
            <a:ext cx="316855" cy="287982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2361" y="5822305"/>
            <a:ext cx="316855" cy="287982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2361" y="5294263"/>
            <a:ext cx="316855" cy="294829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38879" y="3620988"/>
            <a:ext cx="1170384" cy="891480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13498" y="4196953"/>
            <a:ext cx="3279577" cy="383977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26369" y="3826669"/>
            <a:ext cx="2035969" cy="747415"/>
          </a:xfrm>
          <a:prstGeom prst="rect">
            <a:avLst/>
          </a:prstGeom>
        </p:spPr>
      </p:pic>
      <p:sp>
        <p:nvSpPr>
          <p:cNvPr id="20" name="SK-15-text-19"/>
          <p:cNvSpPr/>
          <p:nvPr/>
        </p:nvSpPr>
        <p:spPr>
          <a:xfrm>
            <a:off x="390079" y="260598"/>
            <a:ext cx="11801921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Ashton Manual: Key withdrawal schedules</a:t>
            </a:r>
            <a:endParaRPr lang="en-US" sz="2850" dirty="0"/>
          </a:p>
        </p:txBody>
      </p:sp>
      <p:sp>
        <p:nvSpPr>
          <p:cNvPr id="21" name="SK-15-text-20"/>
          <p:cNvSpPr/>
          <p:nvPr/>
        </p:nvSpPr>
        <p:spPr>
          <a:xfrm>
            <a:off x="390079" y="987475"/>
            <a:ext cx="1180192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Individualised, patient-led dose reduction — diazepam substitution is central to all schedules</a:t>
            </a:r>
            <a:endParaRPr lang="en-US" sz="1350" dirty="0"/>
          </a:p>
        </p:txBody>
      </p:sp>
      <p:sp>
        <p:nvSpPr>
          <p:cNvPr id="22" name="SK-15-text-21"/>
          <p:cNvSpPr/>
          <p:nvPr/>
        </p:nvSpPr>
        <p:spPr>
          <a:xfrm>
            <a:off x="938659" y="1639044"/>
            <a:ext cx="577786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 2 — Diazepam taper</a:t>
            </a:r>
            <a:endParaRPr lang="en-US" sz="1350" dirty="0"/>
          </a:p>
        </p:txBody>
      </p:sp>
      <p:sp>
        <p:nvSpPr>
          <p:cNvPr id="23" name="SK-15-text-22"/>
          <p:cNvSpPr/>
          <p:nvPr/>
        </p:nvSpPr>
        <p:spPr>
          <a:xfrm>
            <a:off x="572988" y="2153394"/>
            <a:ext cx="271879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Starting dose: Diazepam 40mg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(20mg morning + 20mg night)</a:t>
            </a:r>
            <a:endParaRPr lang="en-US" sz="1350" dirty="0"/>
          </a:p>
        </p:txBody>
      </p:sp>
      <p:sp>
        <p:nvSpPr>
          <p:cNvPr id="24" name="SK-15-text-23"/>
          <p:cNvSpPr/>
          <p:nvPr/>
        </p:nvSpPr>
        <p:spPr>
          <a:xfrm>
            <a:off x="572988" y="2701975"/>
            <a:ext cx="747426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Reduction: 2mg every 1–2 weeks</a:t>
            </a:r>
            <a:endParaRPr lang="en-US" sz="1425" dirty="0"/>
          </a:p>
        </p:txBody>
      </p:sp>
      <p:sp>
        <p:nvSpPr>
          <p:cNvPr id="25" name="SK-15-text-24"/>
          <p:cNvSpPr/>
          <p:nvPr/>
        </p:nvSpPr>
        <p:spPr>
          <a:xfrm>
            <a:off x="572988" y="3003798"/>
            <a:ext cx="57369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Duration: ~6–12 months</a:t>
            </a:r>
            <a:endParaRPr lang="en-US" sz="1425" dirty="0"/>
          </a:p>
        </p:txBody>
      </p:sp>
      <p:sp>
        <p:nvSpPr>
          <p:cNvPr id="26" name="SK-15-text-25"/>
          <p:cNvSpPr/>
          <p:nvPr/>
        </p:nvSpPr>
        <p:spPr>
          <a:xfrm>
            <a:off x="572988" y="3278088"/>
            <a:ext cx="2986088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Stages: 26</a:t>
            </a:r>
            <a:endParaRPr lang="en-US" sz="1425" dirty="0"/>
          </a:p>
        </p:txBody>
      </p:sp>
      <p:sp>
        <p:nvSpPr>
          <p:cNvPr id="27" name="SK-15-text-26"/>
          <p:cNvSpPr/>
          <p:nvPr/>
        </p:nvSpPr>
        <p:spPr>
          <a:xfrm>
            <a:off x="4401294" y="1639044"/>
            <a:ext cx="701230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 3 — Lorazepam → diazepam</a:t>
            </a:r>
            <a:endParaRPr lang="en-US" sz="1350" dirty="0"/>
          </a:p>
        </p:txBody>
      </p:sp>
      <p:sp>
        <p:nvSpPr>
          <p:cNvPr id="28" name="SK-15-text-27"/>
          <p:cNvSpPr/>
          <p:nvPr/>
        </p:nvSpPr>
        <p:spPr>
          <a:xfrm>
            <a:off x="4389090" y="2153394"/>
            <a:ext cx="2743200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Starting point: Lorazepam 6mg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(≈ diazepam 60mg equivalent)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4389090" y="2701975"/>
            <a:ext cx="3084463" cy="8640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Process: Gradually substitute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diazepam for lorazepam across the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first 11 stages, then taper diazepam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alone</a:t>
            </a:r>
            <a:endParaRPr lang="en-US" sz="1350" dirty="0"/>
          </a:p>
        </p:txBody>
      </p:sp>
      <p:sp>
        <p:nvSpPr>
          <p:cNvPr id="30" name="SK-15-text-29"/>
          <p:cNvSpPr/>
          <p:nvPr/>
        </p:nvSpPr>
        <p:spPr>
          <a:xfrm>
            <a:off x="4401294" y="3758059"/>
            <a:ext cx="298608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Stages: 36</a:t>
            </a:r>
            <a:endParaRPr lang="en-US" sz="1425" dirty="0"/>
          </a:p>
        </p:txBody>
      </p:sp>
      <p:sp>
        <p:nvSpPr>
          <p:cNvPr id="31" name="SK-15-text-30"/>
          <p:cNvSpPr/>
          <p:nvPr/>
        </p:nvSpPr>
        <p:spPr>
          <a:xfrm>
            <a:off x="8217396" y="1639044"/>
            <a:ext cx="397460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 4 — Nitrazepam → diazepam</a:t>
            </a:r>
            <a:endParaRPr lang="en-US" sz="1350" dirty="0"/>
          </a:p>
        </p:txBody>
      </p:sp>
      <p:sp>
        <p:nvSpPr>
          <p:cNvPr id="32" name="SK-15-text-31"/>
          <p:cNvSpPr/>
          <p:nvPr/>
        </p:nvSpPr>
        <p:spPr>
          <a:xfrm>
            <a:off x="8229600" y="2153394"/>
            <a:ext cx="2865090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Starting point: Nitrazepam 10mg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(≈ diazepam 10mg equivalent)</a:t>
            </a:r>
            <a:endParaRPr lang="en-US" sz="1350" dirty="0"/>
          </a:p>
        </p:txBody>
      </p:sp>
      <p:sp>
        <p:nvSpPr>
          <p:cNvPr id="33" name="SK-15-text-32"/>
          <p:cNvSpPr/>
          <p:nvPr/>
        </p:nvSpPr>
        <p:spPr>
          <a:xfrm>
            <a:off x="8229600" y="2701975"/>
            <a:ext cx="281627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Process: Replace with diazepam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10mg at night, then reduce by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1mg every 1–2 weeks</a:t>
            </a:r>
            <a:endParaRPr lang="en-US" sz="1350" dirty="0"/>
          </a:p>
        </p:txBody>
      </p:sp>
      <p:sp>
        <p:nvSpPr>
          <p:cNvPr id="34" name="SK-15-text-33"/>
          <p:cNvSpPr/>
          <p:nvPr/>
        </p:nvSpPr>
        <p:spPr>
          <a:xfrm>
            <a:off x="8229600" y="3559225"/>
            <a:ext cx="298608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Stages: 12</a:t>
            </a:r>
            <a:endParaRPr lang="en-US" sz="1425" dirty="0"/>
          </a:p>
        </p:txBody>
      </p:sp>
      <p:sp>
        <p:nvSpPr>
          <p:cNvPr id="35" name="SK-15-text-34"/>
          <p:cNvSpPr/>
          <p:nvPr/>
        </p:nvSpPr>
        <p:spPr>
          <a:xfrm>
            <a:off x="767953" y="4937671"/>
            <a:ext cx="790384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principles of all Ashton schedules</a:t>
            </a:r>
            <a:endParaRPr lang="en-US" sz="1350" dirty="0"/>
          </a:p>
        </p:txBody>
      </p:sp>
      <p:sp>
        <p:nvSpPr>
          <p:cNvPr id="36" name="SK-15-text-35"/>
          <p:cNvSpPr/>
          <p:nvPr/>
        </p:nvSpPr>
        <p:spPr>
          <a:xfrm>
            <a:off x="1182588" y="5307955"/>
            <a:ext cx="382815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 to diazepam first — long-acting profile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gives smoother, gentler withdrawal</a:t>
            </a:r>
            <a:endParaRPr lang="en-US" sz="1275" dirty="0"/>
          </a:p>
        </p:txBody>
      </p:sp>
      <p:sp>
        <p:nvSpPr>
          <p:cNvPr id="37" name="SK-15-text-36"/>
          <p:cNvSpPr/>
          <p:nvPr/>
        </p:nvSpPr>
        <p:spPr>
          <a:xfrm>
            <a:off x="1182588" y="5836146"/>
            <a:ext cx="364539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sets the pace — schedules are guides,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rigid rules; never rush</a:t>
            </a:r>
            <a:endParaRPr lang="en-US" sz="1275" dirty="0"/>
          </a:p>
        </p:txBody>
      </p:sp>
      <p:sp>
        <p:nvSpPr>
          <p:cNvPr id="38" name="SK-15-text-37"/>
          <p:cNvSpPr/>
          <p:nvPr/>
        </p:nvSpPr>
        <p:spPr>
          <a:xfrm>
            <a:off x="6534894" y="5307955"/>
            <a:ext cx="3633192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Reduce morning doses before night doses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preserves sleep as long as possible</a:t>
            </a:r>
            <a:endParaRPr lang="en-US" sz="1275" dirty="0"/>
          </a:p>
        </p:txBody>
      </p:sp>
      <p:sp>
        <p:nvSpPr>
          <p:cNvPr id="39" name="SK-15-text-38"/>
          <p:cNvSpPr/>
          <p:nvPr/>
        </p:nvSpPr>
        <p:spPr>
          <a:xfrm>
            <a:off x="6534894" y="5829300"/>
            <a:ext cx="419397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 stages: consolidate to once-daily bedtime dose;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D1B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liquid diazepam (2mg/5ml) for very fine reductions</a:t>
            </a:r>
            <a:endParaRPr lang="en-US" sz="1275" dirty="0"/>
          </a:p>
        </p:txBody>
      </p:sp>
      <p:sp>
        <p:nvSpPr>
          <p:cNvPr id="40" name="SK-15-text-39"/>
          <p:cNvSpPr/>
          <p:nvPr/>
        </p:nvSpPr>
        <p:spPr>
          <a:xfrm>
            <a:off x="4108698" y="6487567"/>
            <a:ext cx="465105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41" name="SK-15-text-40"/>
          <p:cNvSpPr/>
          <p:nvPr/>
        </p:nvSpPr>
        <p:spPr>
          <a:xfrm>
            <a:off x="6132463" y="6501259"/>
            <a:ext cx="34928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Page 15 of 22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953244"/>
            <a:ext cx="2328565" cy="95994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1686967"/>
            <a:ext cx="4413498" cy="1124694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55" y="2846040"/>
            <a:ext cx="4413498" cy="966936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3984427"/>
            <a:ext cx="4413498" cy="884634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8855" y="1659582"/>
            <a:ext cx="3852565" cy="1145232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8855" y="2859732"/>
            <a:ext cx="3852565" cy="1090315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8855" y="3984427"/>
            <a:ext cx="3852565" cy="1035546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5" y="5191423"/>
            <a:ext cx="4023271" cy="1104007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9796" y="5191423"/>
            <a:ext cx="3803898" cy="1104007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707088"/>
            <a:ext cx="12192000" cy="150763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34165" y="3305473"/>
            <a:ext cx="3072259" cy="3134023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66965" y="5307955"/>
            <a:ext cx="243780" cy="226219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3098" y="4100959"/>
            <a:ext cx="280392" cy="260598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23098" y="3010644"/>
            <a:ext cx="280392" cy="260598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23098" y="1831032"/>
            <a:ext cx="268188" cy="267444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1969" y="5307955"/>
            <a:ext cx="268188" cy="219373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5357" y="4107805"/>
            <a:ext cx="268188" cy="253603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5357" y="3010644"/>
            <a:ext cx="268188" cy="267444"/>
          </a:xfrm>
          <a:prstGeom prst="rect">
            <a:avLst/>
          </a:prstGeom>
        </p:spPr>
      </p:pic>
      <p:pic>
        <p:nvPicPr>
          <p:cNvPr id="21" name="SK-1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5357" y="1831032"/>
            <a:ext cx="268188" cy="260598"/>
          </a:xfrm>
          <a:prstGeom prst="rect">
            <a:avLst/>
          </a:prstGeom>
        </p:spPr>
      </p:pic>
      <p:sp>
        <p:nvSpPr>
          <p:cNvPr id="22" name="SK-16-text-21"/>
          <p:cNvSpPr/>
          <p:nvPr/>
        </p:nvSpPr>
        <p:spPr>
          <a:xfrm>
            <a:off x="353467" y="370284"/>
            <a:ext cx="11838533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Practical prescribing points</a:t>
            </a:r>
            <a:endParaRPr lang="en-US" sz="3000" dirty="0"/>
          </a:p>
        </p:txBody>
      </p:sp>
      <p:sp>
        <p:nvSpPr>
          <p:cNvPr id="23" name="SK-16-text-22"/>
          <p:cNvSpPr/>
          <p:nvPr/>
        </p:nvSpPr>
        <p:spPr>
          <a:xfrm>
            <a:off x="341263" y="1158925"/>
            <a:ext cx="913828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GPs need to know in day-to-day practice</a:t>
            </a:r>
            <a:endParaRPr lang="en-US" sz="1350" dirty="0"/>
          </a:p>
        </p:txBody>
      </p:sp>
      <p:sp>
        <p:nvSpPr>
          <p:cNvPr id="24" name="SK-16-text-23"/>
          <p:cNvSpPr/>
          <p:nvPr/>
        </p:nvSpPr>
        <p:spPr>
          <a:xfrm>
            <a:off x="865584" y="1844725"/>
            <a:ext cx="501396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Short-term prescribing only</a:t>
            </a:r>
            <a:endParaRPr lang="en-US" sz="1200" dirty="0"/>
          </a:p>
        </p:txBody>
      </p:sp>
      <p:sp>
        <p:nvSpPr>
          <p:cNvPr id="25" name="SK-16-text-24"/>
          <p:cNvSpPr/>
          <p:nvPr/>
        </p:nvSpPr>
        <p:spPr>
          <a:xfrm>
            <a:off x="865584" y="2132707"/>
            <a:ext cx="3535561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Benzodiazepines are licensed for 2–4 weeks maximum. If a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 prescription is needed, document the clinical reason and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planned duration clearly in the notes.</a:t>
            </a:r>
            <a:endParaRPr lang="en-US" sz="900" dirty="0"/>
          </a:p>
        </p:txBody>
      </p:sp>
      <p:sp>
        <p:nvSpPr>
          <p:cNvPr id="26" name="SK-16-text-25"/>
          <p:cNvSpPr/>
          <p:nvPr/>
        </p:nvSpPr>
        <p:spPr>
          <a:xfrm>
            <a:off x="865584" y="3024336"/>
            <a:ext cx="61112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Temazepam: prescribe with caution</a:t>
            </a:r>
            <a:endParaRPr lang="en-US" sz="1200" dirty="0"/>
          </a:p>
        </p:txBody>
      </p:sp>
      <p:sp>
        <p:nvSpPr>
          <p:cNvPr id="27" name="SK-16-text-26"/>
          <p:cNvSpPr/>
          <p:nvPr/>
        </p:nvSpPr>
        <p:spPr>
          <a:xfrm>
            <a:off x="865584" y="3305473"/>
            <a:ext cx="347469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 street value. Avoid in patients with drug-seeking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behaviour or history of diversion. Consider safer alternatives.</a:t>
            </a:r>
            <a:endParaRPr lang="en-US" sz="900" dirty="0"/>
          </a:p>
        </p:txBody>
      </p:sp>
      <p:sp>
        <p:nvSpPr>
          <p:cNvPr id="28" name="SK-16-text-27"/>
          <p:cNvSpPr/>
          <p:nvPr/>
        </p:nvSpPr>
        <p:spPr>
          <a:xfrm>
            <a:off x="865584" y="4121646"/>
            <a:ext cx="81229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prescribe long-term for insomnia alone</a:t>
            </a:r>
            <a:endParaRPr lang="en-US" sz="1200" dirty="0"/>
          </a:p>
        </p:txBody>
      </p:sp>
      <p:sp>
        <p:nvSpPr>
          <p:cNvPr id="29" name="SK-16-text-28"/>
          <p:cNvSpPr/>
          <p:nvPr/>
        </p:nvSpPr>
        <p:spPr>
          <a:xfrm>
            <a:off x="865584" y="4402782"/>
            <a:ext cx="347469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 to CBT for insomnia (CBT-I) as first-line.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Benzodiazepines mask the problem and create dependence.</a:t>
            </a:r>
            <a:endParaRPr lang="en-US" sz="900" dirty="0"/>
          </a:p>
        </p:txBody>
      </p:sp>
      <p:sp>
        <p:nvSpPr>
          <p:cNvPr id="30" name="SK-16-text-29"/>
          <p:cNvSpPr/>
          <p:nvPr/>
        </p:nvSpPr>
        <p:spPr>
          <a:xfrm>
            <a:off x="792361" y="5314950"/>
            <a:ext cx="184404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Pitfall</a:t>
            </a:r>
            <a:endParaRPr lang="en-US" sz="1200" dirty="0"/>
          </a:p>
        </p:txBody>
      </p:sp>
      <p:sp>
        <p:nvSpPr>
          <p:cNvPr id="31" name="SK-16-text-30"/>
          <p:cNvSpPr/>
          <p:nvPr/>
        </p:nvSpPr>
        <p:spPr>
          <a:xfrm>
            <a:off x="499765" y="5623471"/>
            <a:ext cx="3413671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Agreeing to repeat prescriptions beyond 4 weeks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a documented plan is a common SCA failure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 — and a real-world prescribing error.</a:t>
            </a:r>
            <a:endParaRPr lang="en-US" sz="1050" dirty="0"/>
          </a:p>
        </p:txBody>
      </p:sp>
      <p:sp>
        <p:nvSpPr>
          <p:cNvPr id="32" name="SK-16-text-31"/>
          <p:cNvSpPr/>
          <p:nvPr/>
        </p:nvSpPr>
        <p:spPr>
          <a:xfrm>
            <a:off x="5425380" y="1844725"/>
            <a:ext cx="57454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Prescribe in smaller quantities</a:t>
            </a:r>
            <a:endParaRPr lang="en-US" sz="1200" dirty="0"/>
          </a:p>
        </p:txBody>
      </p:sp>
      <p:sp>
        <p:nvSpPr>
          <p:cNvPr id="33" name="SK-16-text-32"/>
          <p:cNvSpPr/>
          <p:nvPr/>
        </p:nvSpPr>
        <p:spPr>
          <a:xfrm>
            <a:off x="5413177" y="2125861"/>
            <a:ext cx="295036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patients undergoing withdrawal, consider weekly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dispensing to support compliance monitoring and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reduce diversion risk.</a:t>
            </a:r>
            <a:endParaRPr lang="en-US" sz="900" dirty="0"/>
          </a:p>
        </p:txBody>
      </p:sp>
      <p:sp>
        <p:nvSpPr>
          <p:cNvPr id="34" name="SK-16-text-33"/>
          <p:cNvSpPr/>
          <p:nvPr/>
        </p:nvSpPr>
        <p:spPr>
          <a:xfrm>
            <a:off x="5425380" y="3024336"/>
            <a:ext cx="46482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long-term lorazepam</a:t>
            </a:r>
            <a:endParaRPr lang="en-US" sz="1200" dirty="0"/>
          </a:p>
        </p:txBody>
      </p:sp>
      <p:sp>
        <p:nvSpPr>
          <p:cNvPr id="35" name="SK-16-text-34"/>
          <p:cNvSpPr/>
          <p:nvPr/>
        </p:nvSpPr>
        <p:spPr>
          <a:xfrm>
            <a:off x="5413177" y="3298627"/>
            <a:ext cx="3108871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Short-acting, high dependence potential. Not suitable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maintenance prescribing — plan a structured review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the outset.</a:t>
            </a:r>
            <a:endParaRPr lang="en-US" sz="900" dirty="0"/>
          </a:p>
        </p:txBody>
      </p:sp>
      <p:sp>
        <p:nvSpPr>
          <p:cNvPr id="36" name="SK-16-text-35"/>
          <p:cNvSpPr/>
          <p:nvPr/>
        </p:nvSpPr>
        <p:spPr>
          <a:xfrm>
            <a:off x="5425380" y="4121646"/>
            <a:ext cx="48310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B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 all long-term users</a:t>
            </a:r>
            <a:endParaRPr lang="en-US" sz="1200" dirty="0"/>
          </a:p>
        </p:txBody>
      </p:sp>
      <p:sp>
        <p:nvSpPr>
          <p:cNvPr id="37" name="SK-16-text-36"/>
          <p:cNvSpPr/>
          <p:nvPr/>
        </p:nvSpPr>
        <p:spPr>
          <a:xfrm>
            <a:off x="5413177" y="4395936"/>
            <a:ext cx="309666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Proactively identify patients on repeat benzodiazepines.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structured withdrawal where appropriate under</a:t>
            </a:r>
            <a:endParaRPr lang="en-US" sz="900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NG215 (2022).</a:t>
            </a:r>
            <a:endParaRPr lang="en-US" sz="900" dirty="0"/>
          </a:p>
        </p:txBody>
      </p:sp>
      <p:sp>
        <p:nvSpPr>
          <p:cNvPr id="38" name="SK-16-text-37"/>
          <p:cNvSpPr/>
          <p:nvPr/>
        </p:nvSpPr>
        <p:spPr>
          <a:xfrm>
            <a:off x="5035153" y="5321796"/>
            <a:ext cx="29413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7AE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✔ Safe practice</a:t>
            </a:r>
            <a:endParaRPr lang="en-US" sz="1200" dirty="0"/>
          </a:p>
        </p:txBody>
      </p:sp>
      <p:sp>
        <p:nvSpPr>
          <p:cNvPr id="39" name="SK-16-text-38"/>
          <p:cNvSpPr/>
          <p:nvPr/>
        </p:nvSpPr>
        <p:spPr>
          <a:xfrm>
            <a:off x="4754761" y="5623471"/>
            <a:ext cx="3157686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Document: indication, planned duration, and the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patient's awareness of dependence risk —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time.</a:t>
            </a:r>
            <a:endParaRPr lang="en-US" sz="1050" dirty="0"/>
          </a:p>
        </p:txBody>
      </p:sp>
      <p:sp>
        <p:nvSpPr>
          <p:cNvPr id="40" name="SK-16-text-39"/>
          <p:cNvSpPr/>
          <p:nvPr/>
        </p:nvSpPr>
        <p:spPr>
          <a:xfrm>
            <a:off x="353467" y="6467029"/>
            <a:ext cx="34366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777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59" y="726877"/>
            <a:ext cx="2511475" cy="61615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1296144"/>
            <a:ext cx="11521380" cy="40451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865263"/>
            <a:ext cx="3620988" cy="205680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922264"/>
            <a:ext cx="3620988" cy="3575745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7365" y="1865263"/>
            <a:ext cx="3620988" cy="205680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7365" y="2043559"/>
            <a:ext cx="3620988" cy="3168253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671" y="1865263"/>
            <a:ext cx="3620988" cy="205680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5671" y="1874193"/>
            <a:ext cx="3620988" cy="3644354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9059" y="5430738"/>
            <a:ext cx="5632698" cy="1105346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5445175"/>
            <a:ext cx="5620494" cy="987475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67624"/>
            <a:ext cx="12192000" cy="247501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7263" y="5589240"/>
            <a:ext cx="707082" cy="699492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765" y="5568553"/>
            <a:ext cx="658267" cy="651421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53686" y="2160240"/>
            <a:ext cx="792361" cy="754261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69161" y="2153394"/>
            <a:ext cx="597396" cy="761107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67780" y="2208163"/>
            <a:ext cx="719286" cy="685800"/>
          </a:xfrm>
          <a:prstGeom prst="rect">
            <a:avLst/>
          </a:prstGeom>
        </p:spPr>
      </p:pic>
      <p:sp>
        <p:nvSpPr>
          <p:cNvPr id="19" name="SK-17-text-18"/>
          <p:cNvSpPr/>
          <p:nvPr/>
        </p:nvSpPr>
        <p:spPr>
          <a:xfrm>
            <a:off x="280392" y="191988"/>
            <a:ext cx="11911608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1D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NG215 framework for dependence</a:t>
            </a:r>
            <a:endParaRPr lang="en-US" sz="3300" dirty="0"/>
          </a:p>
        </p:txBody>
      </p:sp>
      <p:sp>
        <p:nvSpPr>
          <p:cNvPr id="20" name="SK-17-text-19"/>
          <p:cNvSpPr/>
          <p:nvPr/>
        </p:nvSpPr>
        <p:spPr>
          <a:xfrm>
            <a:off x="280392" y="918865"/>
            <a:ext cx="1191160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Medicines associated with dependence or withdrawal symptoms — primary care guidance (2022/2025)</a:t>
            </a:r>
            <a:endParaRPr lang="en-US" sz="1350" dirty="0"/>
          </a:p>
        </p:txBody>
      </p:sp>
      <p:sp>
        <p:nvSpPr>
          <p:cNvPr id="21" name="SK-17-text-20"/>
          <p:cNvSpPr/>
          <p:nvPr/>
        </p:nvSpPr>
        <p:spPr>
          <a:xfrm>
            <a:off x="280392" y="1385292"/>
            <a:ext cx="1191160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1D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NG215 (2022) is the governing guideline for identifying and supporting patients on long-term benzodiazepines in primary care.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1609279" y="3003798"/>
            <a:ext cx="230886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D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Identify</a:t>
            </a:r>
            <a:endParaRPr lang="en-US" sz="1800" dirty="0"/>
          </a:p>
        </p:txBody>
      </p:sp>
      <p:sp>
        <p:nvSpPr>
          <p:cNvPr id="23" name="SK-17-text-22"/>
          <p:cNvSpPr/>
          <p:nvPr/>
        </p:nvSpPr>
        <p:spPr>
          <a:xfrm>
            <a:off x="560784" y="3360390"/>
            <a:ext cx="269438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Review all patients on long-term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benzodiazepines (&gt;4 weeks)</a:t>
            </a:r>
            <a:endParaRPr lang="en-US" sz="1275" dirty="0"/>
          </a:p>
        </p:txBody>
      </p:sp>
      <p:sp>
        <p:nvSpPr>
          <p:cNvPr id="24" name="SK-17-text-23"/>
          <p:cNvSpPr/>
          <p:nvPr/>
        </p:nvSpPr>
        <p:spPr>
          <a:xfrm>
            <a:off x="560784" y="3847207"/>
            <a:ext cx="2657773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ICBs and practices should have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systems to find these patients</a:t>
            </a:r>
            <a:endParaRPr lang="en-US" sz="1275" dirty="0"/>
          </a:p>
        </p:txBody>
      </p:sp>
      <p:sp>
        <p:nvSpPr>
          <p:cNvPr id="25" name="SK-17-text-24"/>
          <p:cNvSpPr/>
          <p:nvPr/>
        </p:nvSpPr>
        <p:spPr>
          <a:xfrm>
            <a:off x="560784" y="4334173"/>
            <a:ext cx="285288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Flag older adults — highest risk of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falls and cognitive harm</a:t>
            </a:r>
            <a:endParaRPr lang="en-US" sz="1275" dirty="0"/>
          </a:p>
        </p:txBody>
      </p:sp>
      <p:sp>
        <p:nvSpPr>
          <p:cNvPr id="26" name="SK-17-text-25"/>
          <p:cNvSpPr/>
          <p:nvPr/>
        </p:nvSpPr>
        <p:spPr>
          <a:xfrm>
            <a:off x="560784" y="4814292"/>
            <a:ext cx="296257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Approximately 1.5 million long-term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users in the UK</a:t>
            </a:r>
            <a:endParaRPr lang="en-US" sz="1275" dirty="0"/>
          </a:p>
        </p:txBody>
      </p:sp>
      <p:sp>
        <p:nvSpPr>
          <p:cNvPr id="27" name="SK-17-text-26"/>
          <p:cNvSpPr/>
          <p:nvPr/>
        </p:nvSpPr>
        <p:spPr>
          <a:xfrm>
            <a:off x="5498455" y="3017490"/>
            <a:ext cx="17602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D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</a:t>
            </a:r>
            <a:endParaRPr lang="en-US" sz="1800" dirty="0"/>
          </a:p>
        </p:txBody>
      </p:sp>
      <p:sp>
        <p:nvSpPr>
          <p:cNvPr id="28" name="SK-17-text-27"/>
          <p:cNvSpPr/>
          <p:nvPr/>
        </p:nvSpPr>
        <p:spPr>
          <a:xfrm>
            <a:off x="4449961" y="3387775"/>
            <a:ext cx="274320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Structured medication review for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long-term users</a:t>
            </a:r>
            <a:endParaRPr lang="en-US" sz="1275" dirty="0"/>
          </a:p>
        </p:txBody>
      </p:sp>
      <p:sp>
        <p:nvSpPr>
          <p:cNvPr id="29" name="SK-17-text-28"/>
          <p:cNvSpPr/>
          <p:nvPr/>
        </p:nvSpPr>
        <p:spPr>
          <a:xfrm>
            <a:off x="4449961" y="3895279"/>
            <a:ext cx="2413992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Explore original indication —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 it still valid?</a:t>
            </a:r>
            <a:endParaRPr lang="en-US" sz="1275" dirty="0"/>
          </a:p>
        </p:txBody>
      </p:sp>
      <p:sp>
        <p:nvSpPr>
          <p:cNvPr id="30" name="SK-17-text-29"/>
          <p:cNvSpPr/>
          <p:nvPr/>
        </p:nvSpPr>
        <p:spPr>
          <a:xfrm>
            <a:off x="4449961" y="4402782"/>
            <a:ext cx="629888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Assess current benefit vs risk</a:t>
            </a:r>
            <a:endParaRPr lang="en-US" sz="1275" dirty="0"/>
          </a:p>
        </p:txBody>
      </p:sp>
      <p:sp>
        <p:nvSpPr>
          <p:cNvPr id="31" name="SK-17-text-30"/>
          <p:cNvSpPr/>
          <p:nvPr/>
        </p:nvSpPr>
        <p:spPr>
          <a:xfrm>
            <a:off x="4449961" y="4690765"/>
            <a:ext cx="2572494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Document the review and any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planned changes</a:t>
            </a:r>
            <a:endParaRPr lang="en-US" sz="1275" dirty="0"/>
          </a:p>
        </p:txBody>
      </p:sp>
      <p:sp>
        <p:nvSpPr>
          <p:cNvPr id="32" name="SK-17-text-31"/>
          <p:cNvSpPr/>
          <p:nvPr/>
        </p:nvSpPr>
        <p:spPr>
          <a:xfrm>
            <a:off x="9131796" y="3024336"/>
            <a:ext cx="203454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D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</a:t>
            </a:r>
            <a:endParaRPr lang="en-US" sz="1800" dirty="0"/>
          </a:p>
        </p:txBody>
      </p:sp>
      <p:sp>
        <p:nvSpPr>
          <p:cNvPr id="33" name="SK-17-text-32"/>
          <p:cNvSpPr/>
          <p:nvPr/>
        </p:nvSpPr>
        <p:spPr>
          <a:xfrm>
            <a:off x="8095357" y="3360390"/>
            <a:ext cx="290155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Offer structured withdrawal where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appropriate</a:t>
            </a:r>
            <a:endParaRPr lang="en-US" sz="1275" dirty="0"/>
          </a:p>
        </p:txBody>
      </p:sp>
      <p:sp>
        <p:nvSpPr>
          <p:cNvPr id="34" name="SK-17-text-33"/>
          <p:cNvSpPr/>
          <p:nvPr/>
        </p:nvSpPr>
        <p:spPr>
          <a:xfrm>
            <a:off x="8095357" y="3854053"/>
            <a:ext cx="296257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Provide anxiety management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 support (CBT-I, CBT)</a:t>
            </a:r>
            <a:endParaRPr lang="en-US" sz="1275" dirty="0"/>
          </a:p>
        </p:txBody>
      </p:sp>
      <p:sp>
        <p:nvSpPr>
          <p:cNvPr id="35" name="SK-17-text-34"/>
          <p:cNvSpPr/>
          <p:nvPr/>
        </p:nvSpPr>
        <p:spPr>
          <a:xfrm>
            <a:off x="8095357" y="4334173"/>
            <a:ext cx="2694384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Never withdraw without patient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agreement</a:t>
            </a:r>
            <a:endParaRPr lang="en-US" sz="1275" dirty="0"/>
          </a:p>
        </p:txBody>
      </p:sp>
      <p:sp>
        <p:nvSpPr>
          <p:cNvPr id="36" name="SK-17-text-35"/>
          <p:cNvSpPr/>
          <p:nvPr/>
        </p:nvSpPr>
        <p:spPr>
          <a:xfrm>
            <a:off x="8095357" y="4814292"/>
            <a:ext cx="281627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Follow up regularly — withdrawal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takes months, not days</a:t>
            </a:r>
            <a:endParaRPr lang="en-US" sz="1275" dirty="0"/>
          </a:p>
        </p:txBody>
      </p:sp>
      <p:sp>
        <p:nvSpPr>
          <p:cNvPr id="37" name="SK-17-text-36"/>
          <p:cNvSpPr/>
          <p:nvPr/>
        </p:nvSpPr>
        <p:spPr>
          <a:xfrm>
            <a:off x="1267867" y="5506938"/>
            <a:ext cx="29136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E8E7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relevance</a:t>
            </a:r>
            <a:endParaRPr lang="en-US" sz="1425" dirty="0"/>
          </a:p>
        </p:txBody>
      </p:sp>
      <p:sp>
        <p:nvSpPr>
          <p:cNvPr id="38" name="SK-17-text-37"/>
          <p:cNvSpPr/>
          <p:nvPr/>
        </p:nvSpPr>
        <p:spPr>
          <a:xfrm>
            <a:off x="1243459" y="5726311"/>
            <a:ext cx="4376886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the consultation, always explore whether the patient has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been on benzodiazepines long-term. NICE NG215 expects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GPs to proactively raise this — waiting for the patient to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is not enough.</a:t>
            </a:r>
            <a:endParaRPr lang="en-US" sz="1125" dirty="0"/>
          </a:p>
        </p:txBody>
      </p:sp>
      <p:sp>
        <p:nvSpPr>
          <p:cNvPr id="39" name="SK-17-text-38"/>
          <p:cNvSpPr/>
          <p:nvPr/>
        </p:nvSpPr>
        <p:spPr>
          <a:xfrm>
            <a:off x="7254180" y="5554861"/>
            <a:ext cx="16106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9910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</a:t>
            </a:r>
            <a:endParaRPr lang="en-US" sz="1425" dirty="0"/>
          </a:p>
        </p:txBody>
      </p:sp>
      <p:sp>
        <p:nvSpPr>
          <p:cNvPr id="40" name="SK-17-text-39"/>
          <p:cNvSpPr/>
          <p:nvPr/>
        </p:nvSpPr>
        <p:spPr>
          <a:xfrm>
            <a:off x="7241977" y="5774382"/>
            <a:ext cx="4267200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Repeating a benzodiazepine prescription beyond 4 weeks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a documented plan or review is not in line with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NG215 — and is a common SCA fail.</a:t>
            </a:r>
            <a:endParaRPr lang="en-US" sz="1125" dirty="0"/>
          </a:p>
        </p:txBody>
      </p:sp>
      <p:sp>
        <p:nvSpPr>
          <p:cNvPr id="41" name="SK-17-text-40"/>
          <p:cNvSpPr/>
          <p:nvPr/>
        </p:nvSpPr>
        <p:spPr>
          <a:xfrm>
            <a:off x="5303490" y="6542484"/>
            <a:ext cx="319659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8888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67" y="831205"/>
            <a:ext cx="2572494" cy="381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7" y="1515517"/>
            <a:ext cx="11484769" cy="4553694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77" y="1645146"/>
            <a:ext cx="499765" cy="330398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8030" y="1940719"/>
            <a:ext cx="9525" cy="3812977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2093" y="1940719"/>
            <a:ext cx="9525" cy="3812977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67" y="6457504"/>
            <a:ext cx="11484769" cy="19050"/>
          </a:xfrm>
          <a:prstGeom prst="rect">
            <a:avLst/>
          </a:prstGeom>
        </p:spPr>
      </p:pic>
      <p:sp>
        <p:nvSpPr>
          <p:cNvPr id="9" name="SK-18-text-8"/>
          <p:cNvSpPr/>
          <p:nvPr/>
        </p:nvSpPr>
        <p:spPr>
          <a:xfrm>
            <a:off x="341263" y="226219"/>
            <a:ext cx="11850737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2129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quick recall: Key facts</a:t>
            </a:r>
            <a:endParaRPr lang="en-US" sz="3300" dirty="0"/>
          </a:p>
        </p:txBody>
      </p:sp>
      <p:sp>
        <p:nvSpPr>
          <p:cNvPr id="10" name="SK-18-text-9"/>
          <p:cNvSpPr/>
          <p:nvPr/>
        </p:nvSpPr>
        <p:spPr>
          <a:xfrm>
            <a:off x="341263" y="994321"/>
            <a:ext cx="11850737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High-yield facts for the Applied Knowledge Test</a:t>
            </a:r>
            <a:endParaRPr lang="en-US" sz="1650" dirty="0"/>
          </a:p>
        </p:txBody>
      </p:sp>
      <p:sp>
        <p:nvSpPr>
          <p:cNvPr id="11" name="SK-18-text-10"/>
          <p:cNvSpPr/>
          <p:nvPr/>
        </p:nvSpPr>
        <p:spPr>
          <a:xfrm>
            <a:off x="536377" y="1721346"/>
            <a:ext cx="66389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</a:t>
            </a:r>
            <a:endParaRPr lang="en-US" sz="1275" dirty="0"/>
          </a:p>
        </p:txBody>
      </p:sp>
      <p:sp>
        <p:nvSpPr>
          <p:cNvPr id="12" name="SK-18-text-11"/>
          <p:cNvSpPr/>
          <p:nvPr/>
        </p:nvSpPr>
        <p:spPr>
          <a:xfrm>
            <a:off x="902196" y="2029867"/>
            <a:ext cx="354806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Pharmacology</a:t>
            </a:r>
            <a:endParaRPr lang="en-US" sz="1875" dirty="0"/>
          </a:p>
        </p:txBody>
      </p:sp>
      <p:sp>
        <p:nvSpPr>
          <p:cNvPr id="13" name="SK-18-text-12"/>
          <p:cNvSpPr/>
          <p:nvPr/>
        </p:nvSpPr>
        <p:spPr>
          <a:xfrm>
            <a:off x="743694" y="2413992"/>
            <a:ext cx="324296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GABA-A receptor enhancement → ↑ chloride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influx → neuronal hyperpolarisation → CNS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depression</a:t>
            </a:r>
            <a:endParaRPr lang="en-US" sz="1200" dirty="0"/>
          </a:p>
        </p:txBody>
      </p:sp>
      <p:sp>
        <p:nvSpPr>
          <p:cNvPr id="14" name="SK-18-text-13"/>
          <p:cNvSpPr/>
          <p:nvPr/>
        </p:nvSpPr>
        <p:spPr>
          <a:xfrm>
            <a:off x="743694" y="3182094"/>
            <a:ext cx="3157686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All benzodiazepines share the same core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effects: anxiolytic, hypnotic, anticonvulsant,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muscle relaxant, amnesic</a:t>
            </a:r>
            <a:endParaRPr lang="en-US" sz="1200" dirty="0"/>
          </a:p>
        </p:txBody>
      </p:sp>
      <p:sp>
        <p:nvSpPr>
          <p:cNvPr id="15" name="SK-18-text-14"/>
          <p:cNvSpPr/>
          <p:nvPr/>
        </p:nvSpPr>
        <p:spPr>
          <a:xfrm>
            <a:off x="743694" y="3929509"/>
            <a:ext cx="3108871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Z-drugs (zopiclone, zolpidem, zaleplon)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mechanism and withdrawal profile as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benzodiazepines</a:t>
            </a:r>
            <a:endParaRPr lang="en-US" sz="1200" dirty="0"/>
          </a:p>
        </p:txBody>
      </p:sp>
      <p:sp>
        <p:nvSpPr>
          <p:cNvPr id="16" name="SK-18-text-15"/>
          <p:cNvSpPr/>
          <p:nvPr/>
        </p:nvSpPr>
        <p:spPr>
          <a:xfrm>
            <a:off x="743694" y="4677073"/>
            <a:ext cx="321855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Licensed for short-term use only: 2–4 weeks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maximum</a:t>
            </a:r>
            <a:endParaRPr lang="en-US" sz="1200" dirty="0"/>
          </a:p>
        </p:txBody>
      </p:sp>
      <p:sp>
        <p:nvSpPr>
          <p:cNvPr id="17" name="SK-18-text-16"/>
          <p:cNvSpPr/>
          <p:nvPr/>
        </p:nvSpPr>
        <p:spPr>
          <a:xfrm>
            <a:off x="743694" y="5218807"/>
            <a:ext cx="316989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Dependence can develop within 2–4 weeks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daily use</a:t>
            </a:r>
            <a:endParaRPr lang="en-US" sz="1200" dirty="0"/>
          </a:p>
        </p:txBody>
      </p:sp>
      <p:sp>
        <p:nvSpPr>
          <p:cNvPr id="18" name="SK-18-text-17"/>
          <p:cNvSpPr/>
          <p:nvPr/>
        </p:nvSpPr>
        <p:spPr>
          <a:xfrm>
            <a:off x="4437757" y="2029867"/>
            <a:ext cx="554831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Equivalence anchors</a:t>
            </a:r>
            <a:endParaRPr lang="en-US" sz="1875" dirty="0"/>
          </a:p>
        </p:txBody>
      </p:sp>
      <p:sp>
        <p:nvSpPr>
          <p:cNvPr id="19" name="SK-18-text-18"/>
          <p:cNvSpPr/>
          <p:nvPr/>
        </p:nvSpPr>
        <p:spPr>
          <a:xfrm>
            <a:off x="4413498" y="2413992"/>
            <a:ext cx="77785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Anchor: diazepam 10mg = the reference dose</a:t>
            </a:r>
            <a:endParaRPr lang="en-US" sz="1200" dirty="0"/>
          </a:p>
        </p:txBody>
      </p:sp>
      <p:sp>
        <p:nvSpPr>
          <p:cNvPr id="20" name="SK-18-text-19"/>
          <p:cNvSpPr/>
          <p:nvPr/>
        </p:nvSpPr>
        <p:spPr>
          <a:xfrm>
            <a:off x="4413498" y="2743200"/>
            <a:ext cx="325516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Lorazepam 1mg ≡ 10mg diazepam — short-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acting, high dependence risk</a:t>
            </a:r>
            <a:endParaRPr lang="en-US" sz="1200" dirty="0"/>
          </a:p>
        </p:txBody>
      </p:sp>
      <p:sp>
        <p:nvSpPr>
          <p:cNvPr id="21" name="SK-18-text-20"/>
          <p:cNvSpPr/>
          <p:nvPr/>
        </p:nvSpPr>
        <p:spPr>
          <a:xfrm>
            <a:off x="4413498" y="3278088"/>
            <a:ext cx="3279577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Temazepam 20mg ≡ 10mg diazepam — high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street value</a:t>
            </a:r>
            <a:endParaRPr lang="en-US" sz="1200" dirty="0"/>
          </a:p>
        </p:txBody>
      </p:sp>
      <p:sp>
        <p:nvSpPr>
          <p:cNvPr id="22" name="SK-18-text-21"/>
          <p:cNvSpPr/>
          <p:nvPr/>
        </p:nvSpPr>
        <p:spPr>
          <a:xfrm>
            <a:off x="4413498" y="3812977"/>
            <a:ext cx="65989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Nitrazepam 10mg ≡ 10mg diazepam</a:t>
            </a:r>
            <a:endParaRPr lang="en-US" sz="1200" dirty="0"/>
          </a:p>
        </p:txBody>
      </p:sp>
      <p:sp>
        <p:nvSpPr>
          <p:cNvPr id="23" name="SK-18-text-22"/>
          <p:cNvSpPr/>
          <p:nvPr/>
        </p:nvSpPr>
        <p:spPr>
          <a:xfrm>
            <a:off x="4413498" y="4142184"/>
            <a:ext cx="76962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Chlordiazepoxide 25mg ≡ 10mg diazepam</a:t>
            </a:r>
            <a:endParaRPr lang="en-US" sz="1200" dirty="0"/>
          </a:p>
        </p:txBody>
      </p:sp>
      <p:sp>
        <p:nvSpPr>
          <p:cNvPr id="24" name="SK-18-text-23"/>
          <p:cNvSpPr/>
          <p:nvPr/>
        </p:nvSpPr>
        <p:spPr>
          <a:xfrm>
            <a:off x="4413498" y="4450705"/>
            <a:ext cx="2962573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Alprazolam 0.5mg ≡ 10mg diazepam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very potent</a:t>
            </a:r>
            <a:endParaRPr lang="en-US" sz="1200" dirty="0"/>
          </a:p>
        </p:txBody>
      </p:sp>
      <p:sp>
        <p:nvSpPr>
          <p:cNvPr id="25" name="SK-18-text-24"/>
          <p:cNvSpPr/>
          <p:nvPr/>
        </p:nvSpPr>
        <p:spPr>
          <a:xfrm>
            <a:off x="4413498" y="4992588"/>
            <a:ext cx="3035796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Clonazepam 0.5mg ≡ 10mg diazepam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UK: epilepsy only</a:t>
            </a:r>
            <a:endParaRPr lang="en-US" sz="1200" dirty="0"/>
          </a:p>
        </p:txBody>
      </p:sp>
      <p:sp>
        <p:nvSpPr>
          <p:cNvPr id="26" name="SK-18-text-25"/>
          <p:cNvSpPr/>
          <p:nvPr/>
        </p:nvSpPr>
        <p:spPr>
          <a:xfrm>
            <a:off x="4413498" y="5513784"/>
            <a:ext cx="77785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Zopiclone 15mg ≡ 10mg diazepam (Z-drug)</a:t>
            </a:r>
            <a:endParaRPr lang="en-US" sz="1200" dirty="0"/>
          </a:p>
        </p:txBody>
      </p:sp>
      <p:sp>
        <p:nvSpPr>
          <p:cNvPr id="27" name="SK-18-text-26"/>
          <p:cNvSpPr/>
          <p:nvPr/>
        </p:nvSpPr>
        <p:spPr>
          <a:xfrm>
            <a:off x="8144173" y="2023021"/>
            <a:ext cx="404782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Withdrawal essentials</a:t>
            </a:r>
            <a:endParaRPr lang="en-US" sz="1875" dirty="0"/>
          </a:p>
        </p:txBody>
      </p:sp>
      <p:sp>
        <p:nvSpPr>
          <p:cNvPr id="28" name="SK-18-text-27"/>
          <p:cNvSpPr/>
          <p:nvPr/>
        </p:nvSpPr>
        <p:spPr>
          <a:xfrm>
            <a:off x="8131969" y="2413992"/>
            <a:ext cx="340146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NEVER stop abruptly in a long-term user →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seizures, psychosis, delirium — potentially fatal</a:t>
            </a:r>
            <a:endParaRPr lang="en-US" sz="1200" dirty="0"/>
          </a:p>
        </p:txBody>
      </p:sp>
      <p:sp>
        <p:nvSpPr>
          <p:cNvPr id="29" name="SK-18-text-28"/>
          <p:cNvSpPr/>
          <p:nvPr/>
        </p:nvSpPr>
        <p:spPr>
          <a:xfrm>
            <a:off x="8131969" y="2942034"/>
            <a:ext cx="3035796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Short-acting (lorazepam, temazepam):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withdrawal onset within hours of stopping</a:t>
            </a:r>
            <a:endParaRPr lang="en-US" sz="1200" dirty="0"/>
          </a:p>
        </p:txBody>
      </p:sp>
      <p:sp>
        <p:nvSpPr>
          <p:cNvPr id="30" name="SK-18-text-29"/>
          <p:cNvSpPr/>
          <p:nvPr/>
        </p:nvSpPr>
        <p:spPr>
          <a:xfrm>
            <a:off x="8131969" y="3470077"/>
            <a:ext cx="306005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Long-acting (diazepam): withdrawal onset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 to 3 weeks after stopping</a:t>
            </a:r>
            <a:endParaRPr lang="en-US" sz="1200" dirty="0"/>
          </a:p>
        </p:txBody>
      </p:sp>
      <p:sp>
        <p:nvSpPr>
          <p:cNvPr id="31" name="SK-18-text-30"/>
          <p:cNvSpPr/>
          <p:nvPr/>
        </p:nvSpPr>
        <p:spPr>
          <a:xfrm>
            <a:off x="8131969" y="3991273"/>
            <a:ext cx="40600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BNF taper: reduce by 1/8 of dose every 2 weeks</a:t>
            </a:r>
            <a:endParaRPr lang="en-US" sz="1200" dirty="0"/>
          </a:p>
        </p:txBody>
      </p:sp>
      <p:sp>
        <p:nvSpPr>
          <p:cNvPr id="32" name="SK-18-text-31"/>
          <p:cNvSpPr/>
          <p:nvPr/>
        </p:nvSpPr>
        <p:spPr>
          <a:xfrm>
            <a:off x="8131969" y="4293096"/>
            <a:ext cx="313327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Convert to diazepam first — long half-life =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smoother withdrawal</a:t>
            </a:r>
            <a:endParaRPr lang="en-US" sz="1200" dirty="0"/>
          </a:p>
        </p:txBody>
      </p:sp>
      <p:sp>
        <p:nvSpPr>
          <p:cNvPr id="33" name="SK-18-text-32"/>
          <p:cNvSpPr/>
          <p:nvPr/>
        </p:nvSpPr>
        <p:spPr>
          <a:xfrm>
            <a:off x="8131969" y="4814292"/>
            <a:ext cx="306005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Avoid antipsychotics during withdrawal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worsens symptoms</a:t>
            </a:r>
            <a:endParaRPr lang="en-US" sz="1200" dirty="0"/>
          </a:p>
        </p:txBody>
      </p:sp>
      <p:sp>
        <p:nvSpPr>
          <p:cNvPr id="34" name="SK-18-text-33"/>
          <p:cNvSpPr/>
          <p:nvPr/>
        </p:nvSpPr>
        <p:spPr>
          <a:xfrm>
            <a:off x="8131969" y="5356027"/>
            <a:ext cx="406003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Beta-blockers: only if other measures fail</a:t>
            </a:r>
            <a:endParaRPr lang="en-US" sz="1200" dirty="0"/>
          </a:p>
        </p:txBody>
      </p:sp>
      <p:sp>
        <p:nvSpPr>
          <p:cNvPr id="35" name="SK-18-text-34"/>
          <p:cNvSpPr/>
          <p:nvPr/>
        </p:nvSpPr>
        <p:spPr>
          <a:xfrm>
            <a:off x="8131969" y="5657850"/>
            <a:ext cx="40600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Governing guidance: NICE NG215 (2022)</a:t>
            </a:r>
            <a:endParaRPr lang="en-US" sz="1200" dirty="0"/>
          </a:p>
        </p:txBody>
      </p:sp>
      <p:sp>
        <p:nvSpPr>
          <p:cNvPr id="36" name="SK-18-text-35"/>
          <p:cNvSpPr/>
          <p:nvPr/>
        </p:nvSpPr>
        <p:spPr>
          <a:xfrm>
            <a:off x="353467" y="6590407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53" y="912019"/>
            <a:ext cx="2645569" cy="34230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1495574"/>
            <a:ext cx="11216580" cy="504676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84" y="1580704"/>
            <a:ext cx="719286" cy="315367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2180779"/>
            <a:ext cx="6486079" cy="1213842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53" y="2180779"/>
            <a:ext cx="73075" cy="1234380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153" y="3566071"/>
            <a:ext cx="6486079" cy="1200150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53" y="3566071"/>
            <a:ext cx="73075" cy="123438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4923979"/>
            <a:ext cx="6486079" cy="1213842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53" y="4923979"/>
            <a:ext cx="73075" cy="1234380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153" y="6432798"/>
            <a:ext cx="11216580" cy="3423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9773" y="2475607"/>
            <a:ext cx="4803577" cy="3593455"/>
          </a:xfrm>
          <a:prstGeom prst="rect">
            <a:avLst/>
          </a:prstGeom>
        </p:spPr>
      </p:pic>
      <p:sp>
        <p:nvSpPr>
          <p:cNvPr id="14" name="SK-19-text-13"/>
          <p:cNvSpPr/>
          <p:nvPr/>
        </p:nvSpPr>
        <p:spPr>
          <a:xfrm>
            <a:off x="426690" y="315367"/>
            <a:ext cx="11765310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SCA consultation skills: Exploring concerns</a:t>
            </a:r>
            <a:endParaRPr lang="en-US" sz="3150" dirty="0"/>
          </a:p>
        </p:txBody>
      </p:sp>
      <p:sp>
        <p:nvSpPr>
          <p:cNvPr id="15" name="SK-19-text-14"/>
          <p:cNvSpPr/>
          <p:nvPr/>
        </p:nvSpPr>
        <p:spPr>
          <a:xfrm>
            <a:off x="426690" y="1124694"/>
            <a:ext cx="1176531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Communication strategies for long-term benzodiazepine use</a:t>
            </a:r>
            <a:endParaRPr lang="en-US" sz="1500" dirty="0"/>
          </a:p>
        </p:txBody>
      </p:sp>
      <p:sp>
        <p:nvSpPr>
          <p:cNvPr id="16" name="SK-19-text-15"/>
          <p:cNvSpPr/>
          <p:nvPr/>
        </p:nvSpPr>
        <p:spPr>
          <a:xfrm>
            <a:off x="719286" y="1645890"/>
            <a:ext cx="7029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SCA</a:t>
            </a:r>
            <a:endParaRPr lang="en-US" sz="1350" dirty="0"/>
          </a:p>
        </p:txBody>
      </p:sp>
      <p:sp>
        <p:nvSpPr>
          <p:cNvPr id="17" name="SK-19-text-16"/>
          <p:cNvSpPr/>
          <p:nvPr/>
        </p:nvSpPr>
        <p:spPr>
          <a:xfrm>
            <a:off x="1353294" y="1632198"/>
            <a:ext cx="108387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These phrases support patient-centred exploration of long-term benzodiazepine use and readiness to change.</a:t>
            </a:r>
            <a:endParaRPr lang="en-US" sz="1500" dirty="0"/>
          </a:p>
        </p:txBody>
      </p:sp>
      <p:sp>
        <p:nvSpPr>
          <p:cNvPr id="18" name="SK-19-text-17"/>
          <p:cNvSpPr/>
          <p:nvPr/>
        </p:nvSpPr>
        <p:spPr>
          <a:xfrm>
            <a:off x="682675" y="2324844"/>
            <a:ext cx="18649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Opening</a:t>
            </a:r>
            <a:endParaRPr lang="en-US" sz="1650" dirty="0"/>
          </a:p>
        </p:txBody>
      </p:sp>
      <p:sp>
        <p:nvSpPr>
          <p:cNvPr id="19" name="SK-19-text-18"/>
          <p:cNvSpPr/>
          <p:nvPr/>
        </p:nvSpPr>
        <p:spPr>
          <a:xfrm>
            <a:off x="670471" y="2633365"/>
            <a:ext cx="4645075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“You’ve been taking this for a long time –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 do you feel about it?”</a:t>
            </a:r>
            <a:endParaRPr lang="en-US" sz="1800" dirty="0"/>
          </a:p>
        </p:txBody>
      </p:sp>
      <p:sp>
        <p:nvSpPr>
          <p:cNvPr id="20" name="SK-19-text-19"/>
          <p:cNvSpPr/>
          <p:nvPr/>
        </p:nvSpPr>
        <p:spPr>
          <a:xfrm>
            <a:off x="682675" y="3703290"/>
            <a:ext cx="18649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Framing</a:t>
            </a:r>
            <a:endParaRPr lang="en-US" sz="1650" dirty="0"/>
          </a:p>
        </p:txBody>
      </p:sp>
      <p:sp>
        <p:nvSpPr>
          <p:cNvPr id="21" name="SK-19-text-20"/>
          <p:cNvSpPr/>
          <p:nvPr/>
        </p:nvSpPr>
        <p:spPr>
          <a:xfrm>
            <a:off x="670471" y="4018657"/>
            <a:ext cx="6242298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“I’d like to talk with you about these tablets, if that’s OK.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Some people find they’re harder to stop than they expected.”</a:t>
            </a:r>
            <a:endParaRPr lang="en-US" sz="1800" dirty="0"/>
          </a:p>
        </p:txBody>
      </p:sp>
      <p:sp>
        <p:nvSpPr>
          <p:cNvPr id="22" name="SK-19-text-21"/>
          <p:cNvSpPr/>
          <p:nvPr/>
        </p:nvSpPr>
        <p:spPr>
          <a:xfrm>
            <a:off x="682675" y="5068044"/>
            <a:ext cx="18649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History</a:t>
            </a:r>
            <a:endParaRPr lang="en-US" sz="1650" dirty="0"/>
          </a:p>
        </p:txBody>
      </p:sp>
      <p:sp>
        <p:nvSpPr>
          <p:cNvPr id="23" name="SK-19-text-22"/>
          <p:cNvSpPr/>
          <p:nvPr/>
        </p:nvSpPr>
        <p:spPr>
          <a:xfrm>
            <a:off x="670471" y="5383411"/>
            <a:ext cx="4669482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“Have you ever tried reducing or stopping?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2B4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happened?”</a:t>
            </a:r>
            <a:endParaRPr lang="en-US" sz="1800" dirty="0"/>
          </a:p>
        </p:txBody>
      </p:sp>
      <p:sp>
        <p:nvSpPr>
          <p:cNvPr id="24" name="SK-19-text-23"/>
          <p:cNvSpPr/>
          <p:nvPr/>
        </p:nvSpPr>
        <p:spPr>
          <a:xfrm>
            <a:off x="5315694" y="6576715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8888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94" y="906661"/>
            <a:ext cx="2413992" cy="381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1553319"/>
            <a:ext cx="1072753" cy="294829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94" y="2084784"/>
            <a:ext cx="5437584" cy="3099792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94" y="2084784"/>
            <a:ext cx="85279" cy="3127177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82" y="2546300"/>
            <a:ext cx="4901059" cy="9525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57" y="2084784"/>
            <a:ext cx="5437584" cy="3010644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2084784"/>
            <a:ext cx="85279" cy="3127177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34894" y="2546300"/>
            <a:ext cx="4901059" cy="9525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894" y="5458867"/>
            <a:ext cx="11265396" cy="822871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8894" y="5458867"/>
            <a:ext cx="85279" cy="836563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894" y="6619429"/>
            <a:ext cx="11265396" cy="38100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157" y="5623471"/>
            <a:ext cx="487561" cy="445740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71357" y="4491930"/>
            <a:ext cx="426690" cy="466279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71357" y="3559225"/>
            <a:ext cx="426690" cy="466279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71357" y="2770584"/>
            <a:ext cx="426690" cy="466279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7953" y="4375398"/>
            <a:ext cx="463153" cy="418207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7953" y="3641527"/>
            <a:ext cx="463153" cy="411361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7953" y="2750046"/>
            <a:ext cx="463153" cy="425053"/>
          </a:xfrm>
          <a:prstGeom prst="rect">
            <a:avLst/>
          </a:prstGeom>
        </p:spPr>
      </p:pic>
      <p:sp>
        <p:nvSpPr>
          <p:cNvPr id="21" name="SK-20-text-20"/>
          <p:cNvSpPr/>
          <p:nvPr/>
        </p:nvSpPr>
        <p:spPr>
          <a:xfrm>
            <a:off x="402282" y="301675"/>
            <a:ext cx="11789718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consultation skills: Motivation and safety-netting</a:t>
            </a:r>
            <a:endParaRPr lang="en-US" sz="3450" dirty="0"/>
          </a:p>
        </p:txBody>
      </p:sp>
      <p:sp>
        <p:nvSpPr>
          <p:cNvPr id="22" name="SK-20-text-21"/>
          <p:cNvSpPr/>
          <p:nvPr/>
        </p:nvSpPr>
        <p:spPr>
          <a:xfrm>
            <a:off x="402282" y="1090315"/>
            <a:ext cx="933640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to say — and how to say it</a:t>
            </a:r>
            <a:endParaRPr lang="en-US" sz="1950" dirty="0"/>
          </a:p>
        </p:txBody>
      </p:sp>
      <p:sp>
        <p:nvSpPr>
          <p:cNvPr id="23" name="SK-20-text-22"/>
          <p:cNvSpPr/>
          <p:nvPr/>
        </p:nvSpPr>
        <p:spPr>
          <a:xfrm>
            <a:off x="548580" y="1604665"/>
            <a:ext cx="226218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Skills</a:t>
            </a:r>
            <a:endParaRPr lang="en-US" sz="1425" dirty="0"/>
          </a:p>
        </p:txBody>
      </p:sp>
      <p:sp>
        <p:nvSpPr>
          <p:cNvPr id="24" name="SK-20-text-23"/>
          <p:cNvSpPr/>
          <p:nvPr/>
        </p:nvSpPr>
        <p:spPr>
          <a:xfrm>
            <a:off x="767953" y="2201317"/>
            <a:ext cx="597217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48A2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Motivating change</a:t>
            </a:r>
            <a:endParaRPr lang="en-US" sz="2250" dirty="0"/>
          </a:p>
        </p:txBody>
      </p:sp>
      <p:sp>
        <p:nvSpPr>
          <p:cNvPr id="25" name="SK-20-text-24"/>
          <p:cNvSpPr/>
          <p:nvPr/>
        </p:nvSpPr>
        <p:spPr>
          <a:xfrm>
            <a:off x="1353294" y="2770584"/>
            <a:ext cx="4145161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 lot of people are surprised to find they actually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feel better without them — particularly their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sleep and memory.”</a:t>
            </a:r>
            <a:endParaRPr lang="en-US" sz="1500" dirty="0"/>
          </a:p>
        </p:txBody>
      </p:sp>
      <p:sp>
        <p:nvSpPr>
          <p:cNvPr id="26" name="SK-20-text-25"/>
          <p:cNvSpPr/>
          <p:nvPr/>
        </p:nvSpPr>
        <p:spPr>
          <a:xfrm>
            <a:off x="1365498" y="3668911"/>
            <a:ext cx="384036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“We can take this at whatever pace suits you.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There's no rush.”</a:t>
            </a:r>
            <a:endParaRPr lang="en-US" sz="1500" dirty="0"/>
          </a:p>
        </p:txBody>
      </p:sp>
      <p:sp>
        <p:nvSpPr>
          <p:cNvPr id="27" name="SK-20-text-26"/>
          <p:cNvSpPr/>
          <p:nvPr/>
        </p:nvSpPr>
        <p:spPr>
          <a:xfrm>
            <a:off x="1353294" y="4361557"/>
            <a:ext cx="3828157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“Many people who've been on these for years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have told me stopping was one of the best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things they did.”</a:t>
            </a:r>
            <a:endParaRPr lang="en-US" sz="1500" dirty="0"/>
          </a:p>
        </p:txBody>
      </p:sp>
      <p:sp>
        <p:nvSpPr>
          <p:cNvPr id="28" name="SK-20-text-27"/>
          <p:cNvSpPr/>
          <p:nvPr/>
        </p:nvSpPr>
        <p:spPr>
          <a:xfrm>
            <a:off x="6559153" y="2201317"/>
            <a:ext cx="494347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7CB3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</a:t>
            </a:r>
            <a:endParaRPr lang="en-US" sz="2250" dirty="0"/>
          </a:p>
        </p:txBody>
      </p:sp>
      <p:sp>
        <p:nvSpPr>
          <p:cNvPr id="29" name="SK-20-text-28"/>
          <p:cNvSpPr/>
          <p:nvPr/>
        </p:nvSpPr>
        <p:spPr>
          <a:xfrm>
            <a:off x="7120086" y="2797969"/>
            <a:ext cx="386476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“Please don't stop suddenly — it can be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dangerous. Always come and talk to us first.”</a:t>
            </a:r>
            <a:endParaRPr lang="en-US" sz="1500" dirty="0"/>
          </a:p>
        </p:txBody>
      </p:sp>
      <p:sp>
        <p:nvSpPr>
          <p:cNvPr id="30" name="SK-20-text-29"/>
          <p:cNvSpPr/>
          <p:nvPr/>
        </p:nvSpPr>
        <p:spPr>
          <a:xfrm>
            <a:off x="7120086" y="3572917"/>
            <a:ext cx="4267200" cy="7200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“If you feel very anxious, can't sleep, or feel like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you're shaking, come and see us. That's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completely manageable — we'll slow things down.”</a:t>
            </a:r>
            <a:endParaRPr lang="en-US" sz="1500" dirty="0"/>
          </a:p>
        </p:txBody>
      </p:sp>
      <p:sp>
        <p:nvSpPr>
          <p:cNvPr id="31" name="SK-20-text-30"/>
          <p:cNvSpPr/>
          <p:nvPr/>
        </p:nvSpPr>
        <p:spPr>
          <a:xfrm>
            <a:off x="7120086" y="4505623"/>
            <a:ext cx="359658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“We'll keep a close eye on you throughout.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a team effort.”</a:t>
            </a:r>
            <a:endParaRPr lang="en-US" sz="1500" dirty="0"/>
          </a:p>
        </p:txBody>
      </p:sp>
      <p:sp>
        <p:nvSpPr>
          <p:cNvPr id="32" name="SK-20-text-31"/>
          <p:cNvSpPr/>
          <p:nvPr/>
        </p:nvSpPr>
        <p:spPr>
          <a:xfrm>
            <a:off x="1353294" y="5705773"/>
            <a:ext cx="228885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D48D3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2025" dirty="0"/>
          </a:p>
        </p:txBody>
      </p:sp>
      <p:sp>
        <p:nvSpPr>
          <p:cNvPr id="33" name="SK-20-text-32"/>
          <p:cNvSpPr/>
          <p:nvPr/>
        </p:nvSpPr>
        <p:spPr>
          <a:xfrm>
            <a:off x="2718792" y="5602932"/>
            <a:ext cx="7729686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Agreeing to repeat benzodiazepine prescriptions beyond four weeks without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82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clear reduction plan is a common SCA fail — always address it proactively.</a:t>
            </a:r>
            <a:endParaRPr lang="en-US" sz="1800" dirty="0"/>
          </a:p>
        </p:txBody>
      </p:sp>
      <p:sp>
        <p:nvSpPr>
          <p:cNvPr id="34" name="SK-20-text-33"/>
          <p:cNvSpPr/>
          <p:nvPr/>
        </p:nvSpPr>
        <p:spPr>
          <a:xfrm>
            <a:off x="5205859" y="6487567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80" y="965746"/>
            <a:ext cx="1828800" cy="5715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580" y="1665684"/>
            <a:ext cx="4815780" cy="419546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0" y="2215009"/>
            <a:ext cx="5132784" cy="932557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2215009"/>
            <a:ext cx="97482" cy="946398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580" y="3243709"/>
            <a:ext cx="5132784" cy="939403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3243709"/>
            <a:ext cx="97482" cy="946398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580" y="4258717"/>
            <a:ext cx="5132784" cy="822871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4258717"/>
            <a:ext cx="97482" cy="946398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5266134"/>
            <a:ext cx="5132784" cy="96143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5266134"/>
            <a:ext cx="97482" cy="946398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0965" y="1672679"/>
            <a:ext cx="4815780" cy="412700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0965" y="2255490"/>
            <a:ext cx="5132784" cy="961430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0965" y="2255490"/>
            <a:ext cx="97482" cy="946398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965" y="3250555"/>
            <a:ext cx="5132784" cy="932557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0965" y="3250555"/>
            <a:ext cx="97482" cy="946398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0965" y="4244429"/>
            <a:ext cx="5132784" cy="947737"/>
          </a:xfrm>
          <a:prstGeom prst="rect">
            <a:avLst/>
          </a:prstGeom>
        </p:spPr>
      </p:pic>
      <p:pic>
        <p:nvPicPr>
          <p:cNvPr id="19" name="SK-21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90965" y="4244429"/>
            <a:ext cx="97482" cy="946398"/>
          </a:xfrm>
          <a:prstGeom prst="rect">
            <a:avLst/>
          </a:prstGeom>
        </p:spPr>
      </p:pic>
      <p:pic>
        <p:nvPicPr>
          <p:cNvPr id="20" name="SK-21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90965" y="5279975"/>
            <a:ext cx="5132784" cy="975122"/>
          </a:xfrm>
          <a:prstGeom prst="rect">
            <a:avLst/>
          </a:prstGeom>
        </p:spPr>
      </p:pic>
      <p:pic>
        <p:nvPicPr>
          <p:cNvPr id="21" name="SK-21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0965" y="5279975"/>
            <a:ext cx="97482" cy="946398"/>
          </a:xfrm>
          <a:prstGeom prst="rect">
            <a:avLst/>
          </a:prstGeom>
        </p:spPr>
      </p:pic>
      <p:pic>
        <p:nvPicPr>
          <p:cNvPr id="22" name="SK-21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784032"/>
            <a:ext cx="12192000" cy="38100"/>
          </a:xfrm>
          <a:prstGeom prst="rect">
            <a:avLst/>
          </a:prstGeom>
        </p:spPr>
      </p:pic>
      <p:pic>
        <p:nvPicPr>
          <p:cNvPr id="23" name="SK-21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5059" y="1748730"/>
            <a:ext cx="292596" cy="260598"/>
          </a:xfrm>
          <a:prstGeom prst="rect">
            <a:avLst/>
          </a:prstGeom>
        </p:spPr>
      </p:pic>
      <p:pic>
        <p:nvPicPr>
          <p:cNvPr id="24" name="SK-21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4879" y="1741884"/>
            <a:ext cx="280392" cy="267444"/>
          </a:xfrm>
          <a:prstGeom prst="rect">
            <a:avLst/>
          </a:prstGeom>
        </p:spPr>
      </p:pic>
      <p:sp>
        <p:nvSpPr>
          <p:cNvPr id="25" name="SK-21-text-24"/>
          <p:cNvSpPr/>
          <p:nvPr/>
        </p:nvSpPr>
        <p:spPr>
          <a:xfrm>
            <a:off x="487561" y="322213"/>
            <a:ext cx="11704439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1A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 and prescribing pitfalls</a:t>
            </a:r>
            <a:endParaRPr lang="en-US" sz="3450" dirty="0"/>
          </a:p>
        </p:txBody>
      </p:sp>
      <p:sp>
        <p:nvSpPr>
          <p:cNvPr id="26" name="SK-21-text-25"/>
          <p:cNvSpPr/>
          <p:nvPr/>
        </p:nvSpPr>
        <p:spPr>
          <a:xfrm>
            <a:off x="487561" y="1241227"/>
            <a:ext cx="1170443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Situations requiring urgent action or careful clinical judgement</a:t>
            </a:r>
            <a:endParaRPr lang="en-US" sz="1650" dirty="0"/>
          </a:p>
        </p:txBody>
      </p:sp>
      <p:sp>
        <p:nvSpPr>
          <p:cNvPr id="27" name="SK-21-text-26"/>
          <p:cNvSpPr/>
          <p:nvPr/>
        </p:nvSpPr>
        <p:spPr>
          <a:xfrm>
            <a:off x="1048494" y="1755577"/>
            <a:ext cx="24755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D32F2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</a:t>
            </a:r>
            <a:endParaRPr lang="en-US" sz="1725" dirty="0"/>
          </a:p>
        </p:txBody>
      </p:sp>
      <p:sp>
        <p:nvSpPr>
          <p:cNvPr id="28" name="SK-21-text-27"/>
          <p:cNvSpPr/>
          <p:nvPr/>
        </p:nvSpPr>
        <p:spPr>
          <a:xfrm>
            <a:off x="841177" y="2352229"/>
            <a:ext cx="51968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2F2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Abrupt withdrawal → seizures</a:t>
            </a:r>
            <a:endParaRPr lang="en-US" sz="1200" dirty="0"/>
          </a:p>
        </p:txBody>
      </p:sp>
      <p:sp>
        <p:nvSpPr>
          <p:cNvPr id="29" name="SK-21-text-28"/>
          <p:cNvSpPr/>
          <p:nvPr/>
        </p:nvSpPr>
        <p:spPr>
          <a:xfrm>
            <a:off x="841177" y="2619673"/>
            <a:ext cx="4023271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Stopping long-term benzodiazepines suddenly can cause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life-threatening seizures or delirium — always taper.</a:t>
            </a:r>
            <a:endParaRPr lang="en-US" sz="1200" dirty="0"/>
          </a:p>
        </p:txBody>
      </p:sp>
      <p:sp>
        <p:nvSpPr>
          <p:cNvPr id="30" name="SK-21-text-29"/>
          <p:cNvSpPr/>
          <p:nvPr/>
        </p:nvSpPr>
        <p:spPr>
          <a:xfrm>
            <a:off x="841177" y="3387775"/>
            <a:ext cx="73914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2F2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Elderly patient + benzodiazepine → falls</a:t>
            </a:r>
            <a:endParaRPr lang="en-US" sz="1200" dirty="0"/>
          </a:p>
        </p:txBody>
      </p:sp>
      <p:sp>
        <p:nvSpPr>
          <p:cNvPr id="31" name="SK-21-text-30"/>
          <p:cNvSpPr/>
          <p:nvPr/>
        </p:nvSpPr>
        <p:spPr>
          <a:xfrm>
            <a:off x="841177" y="3648373"/>
            <a:ext cx="366965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Increased fall and hip fracture risk in older adults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proactively review all long-term users.</a:t>
            </a:r>
            <a:endParaRPr lang="en-US" sz="1200" dirty="0"/>
          </a:p>
        </p:txBody>
      </p:sp>
      <p:sp>
        <p:nvSpPr>
          <p:cNvPr id="32" name="SK-21-text-31"/>
          <p:cNvSpPr/>
          <p:nvPr/>
        </p:nvSpPr>
        <p:spPr>
          <a:xfrm>
            <a:off x="841177" y="4354711"/>
            <a:ext cx="44653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2F2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Benzodiazepine + alcohol</a:t>
            </a:r>
            <a:endParaRPr lang="en-US" sz="1200" dirty="0"/>
          </a:p>
        </p:txBody>
      </p:sp>
      <p:sp>
        <p:nvSpPr>
          <p:cNvPr id="33" name="SK-21-text-32"/>
          <p:cNvSpPr/>
          <p:nvPr/>
        </p:nvSpPr>
        <p:spPr>
          <a:xfrm>
            <a:off x="841177" y="4608463"/>
            <a:ext cx="329178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Dangerous CNS and respiratory depression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this combination can be fatal.</a:t>
            </a:r>
            <a:endParaRPr lang="en-US" sz="1200" dirty="0"/>
          </a:p>
        </p:txBody>
      </p:sp>
      <p:sp>
        <p:nvSpPr>
          <p:cNvPr id="34" name="SK-21-text-33"/>
          <p:cNvSpPr/>
          <p:nvPr/>
        </p:nvSpPr>
        <p:spPr>
          <a:xfrm>
            <a:off x="841177" y="5342334"/>
            <a:ext cx="42824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2F2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Benzodiazepine + opioid</a:t>
            </a:r>
            <a:endParaRPr lang="en-US" sz="1200" dirty="0"/>
          </a:p>
        </p:txBody>
      </p:sp>
      <p:sp>
        <p:nvSpPr>
          <p:cNvPr id="35" name="SK-21-text-34"/>
          <p:cNvSpPr/>
          <p:nvPr/>
        </p:nvSpPr>
        <p:spPr>
          <a:xfrm>
            <a:off x="841177" y="5596086"/>
            <a:ext cx="3913584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Potentially fatal respiratory depression — document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MHRA warning discussed with patient; prescribe with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extreme caution.</a:t>
            </a:r>
            <a:endParaRPr lang="en-US" sz="1200" dirty="0"/>
          </a:p>
        </p:txBody>
      </p:sp>
      <p:sp>
        <p:nvSpPr>
          <p:cNvPr id="36" name="SK-21-text-35"/>
          <p:cNvSpPr/>
          <p:nvPr/>
        </p:nvSpPr>
        <p:spPr>
          <a:xfrm>
            <a:off x="6766471" y="1755577"/>
            <a:ext cx="536733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E6A2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PRESCRIBING PITFALLS</a:t>
            </a:r>
            <a:endParaRPr lang="en-US" sz="1725" dirty="0"/>
          </a:p>
        </p:txBody>
      </p:sp>
      <p:sp>
        <p:nvSpPr>
          <p:cNvPr id="37" name="SK-21-text-36"/>
          <p:cNvSpPr/>
          <p:nvPr/>
        </p:nvSpPr>
        <p:spPr>
          <a:xfrm>
            <a:off x="6583561" y="2331690"/>
            <a:ext cx="560843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A2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Repeat prescribing without a plan</a:t>
            </a:r>
            <a:endParaRPr lang="en-US" sz="1200" dirty="0"/>
          </a:p>
        </p:txBody>
      </p:sp>
      <p:sp>
        <p:nvSpPr>
          <p:cNvPr id="38" name="SK-21-text-37"/>
          <p:cNvSpPr/>
          <p:nvPr/>
        </p:nvSpPr>
        <p:spPr>
          <a:xfrm>
            <a:off x="6571357" y="2571750"/>
            <a:ext cx="4145161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Agreeing to repeat benzodiazepine prescriptions beyond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weeks without a documented tapering plan is a common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SCA pitfall.</a:t>
            </a:r>
            <a:endParaRPr lang="en-US" sz="1200" dirty="0"/>
          </a:p>
        </p:txBody>
      </p:sp>
      <p:sp>
        <p:nvSpPr>
          <p:cNvPr id="39" name="SK-21-text-38"/>
          <p:cNvSpPr/>
          <p:nvPr/>
        </p:nvSpPr>
        <p:spPr>
          <a:xfrm>
            <a:off x="6583561" y="3394621"/>
            <a:ext cx="560843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A2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exploring the original reason</a:t>
            </a:r>
            <a:endParaRPr lang="en-US" sz="1200" dirty="0"/>
          </a:p>
        </p:txBody>
      </p:sp>
      <p:sp>
        <p:nvSpPr>
          <p:cNvPr id="40" name="SK-21-text-39"/>
          <p:cNvSpPr/>
          <p:nvPr/>
        </p:nvSpPr>
        <p:spPr>
          <a:xfrm>
            <a:off x="6571357" y="3648373"/>
            <a:ext cx="415736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ask why the benzodiazepine was first prescribed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underlying condition may still need addressing.</a:t>
            </a:r>
            <a:endParaRPr lang="en-US" sz="1200" dirty="0"/>
          </a:p>
        </p:txBody>
      </p:sp>
      <p:sp>
        <p:nvSpPr>
          <p:cNvPr id="41" name="SK-21-text-40"/>
          <p:cNvSpPr/>
          <p:nvPr/>
        </p:nvSpPr>
        <p:spPr>
          <a:xfrm>
            <a:off x="6571357" y="4320480"/>
            <a:ext cx="56206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A2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Ignoring temazepam diversion risk</a:t>
            </a:r>
            <a:endParaRPr lang="en-US" sz="1200" dirty="0"/>
          </a:p>
        </p:txBody>
      </p:sp>
      <p:sp>
        <p:nvSpPr>
          <p:cNvPr id="42" name="SK-21-text-41"/>
          <p:cNvSpPr/>
          <p:nvPr/>
        </p:nvSpPr>
        <p:spPr>
          <a:xfrm>
            <a:off x="6571357" y="4567386"/>
            <a:ext cx="4364682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Temazepam has high street value — prescribe with caution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 consider safer alternatives in patients with drug-seeking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behaviour.</a:t>
            </a:r>
            <a:endParaRPr lang="en-US" sz="1200" dirty="0"/>
          </a:p>
        </p:txBody>
      </p:sp>
      <p:sp>
        <p:nvSpPr>
          <p:cNvPr id="43" name="SK-21-text-42"/>
          <p:cNvSpPr/>
          <p:nvPr/>
        </p:nvSpPr>
        <p:spPr>
          <a:xfrm>
            <a:off x="6571357" y="5356027"/>
            <a:ext cx="56206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A2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High-dose benzo without clear indication</a:t>
            </a:r>
            <a:endParaRPr lang="en-US" sz="1200" dirty="0"/>
          </a:p>
        </p:txBody>
      </p:sp>
      <p:sp>
        <p:nvSpPr>
          <p:cNvPr id="44" name="SK-21-text-43"/>
          <p:cNvSpPr/>
          <p:nvPr/>
        </p:nvSpPr>
        <p:spPr>
          <a:xfrm>
            <a:off x="6571357" y="5602932"/>
            <a:ext cx="4157365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Urgent medication review needed — high-dose long-term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prescribing without documented rationale is a patient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safety concern.</a:t>
            </a:r>
            <a:endParaRPr lang="en-US" sz="1200" dirty="0"/>
          </a:p>
        </p:txBody>
      </p:sp>
      <p:sp>
        <p:nvSpPr>
          <p:cNvPr id="45" name="SK-21-text-44"/>
          <p:cNvSpPr/>
          <p:nvPr/>
        </p:nvSpPr>
        <p:spPr>
          <a:xfrm>
            <a:off x="5096173" y="6494413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915591"/>
            <a:ext cx="2487067" cy="47625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392" y="1741884"/>
            <a:ext cx="8778180" cy="3065413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392" y="1741884"/>
            <a:ext cx="170557" cy="3127177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4471" y="4057204"/>
            <a:ext cx="7997875" cy="19050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693396"/>
            <a:ext cx="12192000" cy="78730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2259" y="5266879"/>
            <a:ext cx="1097161" cy="1234380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7380" y="1940719"/>
            <a:ext cx="841177" cy="747415"/>
          </a:xfrm>
          <a:prstGeom prst="rect">
            <a:avLst/>
          </a:prstGeom>
        </p:spPr>
      </p:pic>
      <p:sp>
        <p:nvSpPr>
          <p:cNvPr id="10" name="SK-22-text-9"/>
          <p:cNvSpPr/>
          <p:nvPr/>
        </p:nvSpPr>
        <p:spPr>
          <a:xfrm>
            <a:off x="475357" y="322213"/>
            <a:ext cx="11716643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A2B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 and guidance notice</a:t>
            </a:r>
            <a:endParaRPr lang="en-US" sz="3300" dirty="0"/>
          </a:p>
        </p:txBody>
      </p:sp>
      <p:sp>
        <p:nvSpPr>
          <p:cNvPr id="11" name="SK-22-text-10"/>
          <p:cNvSpPr/>
          <p:nvPr/>
        </p:nvSpPr>
        <p:spPr>
          <a:xfrm>
            <a:off x="463153" y="1158925"/>
            <a:ext cx="1015365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Benzodiazepines</a:t>
            </a:r>
            <a:endParaRPr lang="en-US" sz="1500" dirty="0"/>
          </a:p>
        </p:txBody>
      </p:sp>
      <p:sp>
        <p:nvSpPr>
          <p:cNvPr id="12" name="SK-22-text-11"/>
          <p:cNvSpPr/>
          <p:nvPr/>
        </p:nvSpPr>
        <p:spPr>
          <a:xfrm>
            <a:off x="2352973" y="2729359"/>
            <a:ext cx="7595592" cy="12275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double-check this advice and drug doses</a:t>
            </a:r>
            <a:endParaRPr lang="en-US" sz="2100" dirty="0"/>
          </a:p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 the latest NICE and BNF guidance before applying</a:t>
            </a:r>
            <a:endParaRPr lang="en-US" sz="2100" dirty="0"/>
          </a:p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clinical practice.</a:t>
            </a:r>
            <a:endParaRPr lang="en-US" sz="2100" dirty="0"/>
          </a:p>
        </p:txBody>
      </p:sp>
      <p:sp>
        <p:nvSpPr>
          <p:cNvPr id="13" name="SK-22-text-12"/>
          <p:cNvSpPr/>
          <p:nvPr/>
        </p:nvSpPr>
        <p:spPr>
          <a:xfrm>
            <a:off x="3068985" y="4258717"/>
            <a:ext cx="6163568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0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document is for educational purposes only.</a:t>
            </a:r>
            <a:endParaRPr lang="en-US" sz="2025" dirty="0"/>
          </a:p>
        </p:txBody>
      </p:sp>
      <p:sp>
        <p:nvSpPr>
          <p:cNvPr id="14" name="SK-22-text-13"/>
          <p:cNvSpPr/>
          <p:nvPr/>
        </p:nvSpPr>
        <p:spPr>
          <a:xfrm>
            <a:off x="2535882" y="5150346"/>
            <a:ext cx="7180957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Prepared for GP trainees (ST1–ST3) and IMGs by Bradford VTS.</a:t>
            </a:r>
            <a:endParaRPr lang="en-US" sz="1800" dirty="0"/>
          </a:p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Updated to NICE NG215 2022/2025 standards · Created May 2026</a:t>
            </a:r>
            <a:endParaRPr lang="en-US" sz="1800" dirty="0"/>
          </a:p>
        </p:txBody>
      </p:sp>
      <p:sp>
        <p:nvSpPr>
          <p:cNvPr id="15" name="SK-22-text-14"/>
          <p:cNvSpPr/>
          <p:nvPr/>
        </p:nvSpPr>
        <p:spPr>
          <a:xfrm>
            <a:off x="4300389" y="5959525"/>
            <a:ext cx="3566666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025" b="1" dirty="0">
                <a:solidFill>
                  <a:srgbClr val="D9770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2025" dirty="0"/>
          </a:p>
        </p:txBody>
      </p:sp>
      <p:sp>
        <p:nvSpPr>
          <p:cNvPr id="16" name="SK-22-text-15"/>
          <p:cNvSpPr/>
          <p:nvPr/>
        </p:nvSpPr>
        <p:spPr>
          <a:xfrm>
            <a:off x="5228779" y="6508105"/>
            <a:ext cx="173429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3553</Words>
  <Application>Microsoft Office PowerPoint</Application>
  <PresentationFormat>Widescreen</PresentationFormat>
  <Paragraphs>668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Open Sans</vt:lpstr>
      <vt:lpstr>Montserrat</vt:lpstr>
      <vt:lpstr>Arial</vt:lpstr>
      <vt:lpstr>Roboto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3</cp:revision>
  <dcterms:created xsi:type="dcterms:W3CDTF">2026-06-26T11:27:54Z</dcterms:created>
  <dcterms:modified xsi:type="dcterms:W3CDTF">2026-06-26T12:05:11Z</dcterms:modified>
</cp:coreProperties>
</file>