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embeddedFontLs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Noto Sans" panose="020B0502040504020204" pitchFamily="34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46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3" Type="http://schemas.openxmlformats.org/officeDocument/2006/relationships/image" Target="../media/image8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5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Relationship Id="rId27" Type="http://schemas.openxmlformats.org/officeDocument/2006/relationships/image" Target="../media/image81.png"/><Relationship Id="rId30" Type="http://schemas.openxmlformats.org/officeDocument/2006/relationships/image" Target="../media/image8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8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26" Type="http://schemas.openxmlformats.org/officeDocument/2006/relationships/image" Target="../media/image136.png"/><Relationship Id="rId3" Type="http://schemas.openxmlformats.org/officeDocument/2006/relationships/image" Target="../media/image8.png"/><Relationship Id="rId21" Type="http://schemas.openxmlformats.org/officeDocument/2006/relationships/image" Target="../media/image131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5" Type="http://schemas.openxmlformats.org/officeDocument/2006/relationships/image" Target="../media/image13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24" Type="http://schemas.openxmlformats.org/officeDocument/2006/relationships/image" Target="../media/image134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23" Type="http://schemas.openxmlformats.org/officeDocument/2006/relationships/image" Target="../media/image133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8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3" Type="http://schemas.openxmlformats.org/officeDocument/2006/relationships/image" Target="../media/image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8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8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201.png"/><Relationship Id="rId10" Type="http://schemas.openxmlformats.org/officeDocument/2006/relationships/image" Target="../media/image206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3" Type="http://schemas.openxmlformats.org/officeDocument/2006/relationships/image" Target="../media/image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19" Type="http://schemas.openxmlformats.org/officeDocument/2006/relationships/image" Target="../media/image224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26" Type="http://schemas.openxmlformats.org/officeDocument/2006/relationships/image" Target="../media/image247.png"/><Relationship Id="rId3" Type="http://schemas.openxmlformats.org/officeDocument/2006/relationships/image" Target="../media/image8.png"/><Relationship Id="rId21" Type="http://schemas.openxmlformats.org/officeDocument/2006/relationships/image" Target="../media/image242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5" Type="http://schemas.openxmlformats.org/officeDocument/2006/relationships/image" Target="../media/image246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29" Type="http://schemas.openxmlformats.org/officeDocument/2006/relationships/image" Target="../media/image2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24" Type="http://schemas.openxmlformats.org/officeDocument/2006/relationships/image" Target="../media/image245.png"/><Relationship Id="rId5" Type="http://schemas.openxmlformats.org/officeDocument/2006/relationships/image" Target="../media/image226.png"/><Relationship Id="rId15" Type="http://schemas.openxmlformats.org/officeDocument/2006/relationships/image" Target="../media/image236.png"/><Relationship Id="rId23" Type="http://schemas.openxmlformats.org/officeDocument/2006/relationships/image" Target="../media/image244.png"/><Relationship Id="rId28" Type="http://schemas.openxmlformats.org/officeDocument/2006/relationships/image" Target="../media/image249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Relationship Id="rId22" Type="http://schemas.openxmlformats.org/officeDocument/2006/relationships/image" Target="../media/image243.png"/><Relationship Id="rId27" Type="http://schemas.openxmlformats.org/officeDocument/2006/relationships/image" Target="../media/image2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13" Type="http://schemas.openxmlformats.org/officeDocument/2006/relationships/image" Target="../media/image260.png"/><Relationship Id="rId3" Type="http://schemas.openxmlformats.org/officeDocument/2006/relationships/image" Target="../media/image8.png"/><Relationship Id="rId7" Type="http://schemas.openxmlformats.org/officeDocument/2006/relationships/image" Target="../media/image254.png"/><Relationship Id="rId12" Type="http://schemas.openxmlformats.org/officeDocument/2006/relationships/image" Target="../media/image25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3.png"/><Relationship Id="rId11" Type="http://schemas.openxmlformats.org/officeDocument/2006/relationships/image" Target="../media/image258.png"/><Relationship Id="rId5" Type="http://schemas.openxmlformats.org/officeDocument/2006/relationships/image" Target="../media/image252.png"/><Relationship Id="rId15" Type="http://schemas.openxmlformats.org/officeDocument/2006/relationships/image" Target="../media/image262.png"/><Relationship Id="rId10" Type="http://schemas.openxmlformats.org/officeDocument/2006/relationships/image" Target="../media/image257.png"/><Relationship Id="rId4" Type="http://schemas.openxmlformats.org/officeDocument/2006/relationships/image" Target="../media/image251.png"/><Relationship Id="rId9" Type="http://schemas.openxmlformats.org/officeDocument/2006/relationships/image" Target="../media/image256.png"/><Relationship Id="rId14" Type="http://schemas.openxmlformats.org/officeDocument/2006/relationships/image" Target="../media/image2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3" Type="http://schemas.openxmlformats.org/officeDocument/2006/relationships/image" Target="../media/image8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9.png"/><Relationship Id="rId5" Type="http://schemas.openxmlformats.org/officeDocument/2006/relationships/image" Target="../media/image278.png"/><Relationship Id="rId10" Type="http://schemas.openxmlformats.org/officeDocument/2006/relationships/image" Target="../media/image283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13" Type="http://schemas.openxmlformats.org/officeDocument/2006/relationships/image" Target="../media/image293.png"/><Relationship Id="rId18" Type="http://schemas.openxmlformats.org/officeDocument/2006/relationships/image" Target="../media/image298.png"/><Relationship Id="rId3" Type="http://schemas.openxmlformats.org/officeDocument/2006/relationships/image" Target="../media/image8.png"/><Relationship Id="rId21" Type="http://schemas.openxmlformats.org/officeDocument/2006/relationships/image" Target="../media/image301.png"/><Relationship Id="rId7" Type="http://schemas.openxmlformats.org/officeDocument/2006/relationships/image" Target="../media/image287.png"/><Relationship Id="rId12" Type="http://schemas.openxmlformats.org/officeDocument/2006/relationships/image" Target="../media/image292.png"/><Relationship Id="rId17" Type="http://schemas.openxmlformats.org/officeDocument/2006/relationships/image" Target="../media/image297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96.png"/><Relationship Id="rId20" Type="http://schemas.openxmlformats.org/officeDocument/2006/relationships/image" Target="../media/image3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6.png"/><Relationship Id="rId11" Type="http://schemas.openxmlformats.org/officeDocument/2006/relationships/image" Target="../media/image291.png"/><Relationship Id="rId24" Type="http://schemas.openxmlformats.org/officeDocument/2006/relationships/image" Target="../media/image304.png"/><Relationship Id="rId5" Type="http://schemas.openxmlformats.org/officeDocument/2006/relationships/image" Target="../media/image285.png"/><Relationship Id="rId15" Type="http://schemas.openxmlformats.org/officeDocument/2006/relationships/image" Target="../media/image295.png"/><Relationship Id="rId23" Type="http://schemas.openxmlformats.org/officeDocument/2006/relationships/image" Target="../media/image303.png"/><Relationship Id="rId10" Type="http://schemas.openxmlformats.org/officeDocument/2006/relationships/image" Target="../media/image290.png"/><Relationship Id="rId19" Type="http://schemas.openxmlformats.org/officeDocument/2006/relationships/image" Target="../media/image299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Relationship Id="rId14" Type="http://schemas.openxmlformats.org/officeDocument/2006/relationships/image" Target="../media/image294.png"/><Relationship Id="rId22" Type="http://schemas.openxmlformats.org/officeDocument/2006/relationships/image" Target="../media/image3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png"/><Relationship Id="rId13" Type="http://schemas.openxmlformats.org/officeDocument/2006/relationships/image" Target="../media/image314.png"/><Relationship Id="rId3" Type="http://schemas.openxmlformats.org/officeDocument/2006/relationships/image" Target="../media/image8.png"/><Relationship Id="rId7" Type="http://schemas.openxmlformats.org/officeDocument/2006/relationships/image" Target="../media/image308.png"/><Relationship Id="rId12" Type="http://schemas.openxmlformats.org/officeDocument/2006/relationships/image" Target="../media/image31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7.png"/><Relationship Id="rId11" Type="http://schemas.openxmlformats.org/officeDocument/2006/relationships/image" Target="../media/image312.png"/><Relationship Id="rId5" Type="http://schemas.openxmlformats.org/officeDocument/2006/relationships/image" Target="../media/image306.png"/><Relationship Id="rId15" Type="http://schemas.openxmlformats.org/officeDocument/2006/relationships/image" Target="../media/image316.png"/><Relationship Id="rId10" Type="http://schemas.openxmlformats.org/officeDocument/2006/relationships/image" Target="../media/image311.png"/><Relationship Id="rId4" Type="http://schemas.openxmlformats.org/officeDocument/2006/relationships/image" Target="../media/image305.png"/><Relationship Id="rId9" Type="http://schemas.openxmlformats.org/officeDocument/2006/relationships/image" Target="../media/image310.png"/><Relationship Id="rId14" Type="http://schemas.openxmlformats.org/officeDocument/2006/relationships/image" Target="../media/image3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7.png"/><Relationship Id="rId3" Type="http://schemas.openxmlformats.org/officeDocument/2006/relationships/image" Target="../media/image8.png"/><Relationship Id="rId7" Type="http://schemas.openxmlformats.org/officeDocument/2006/relationships/image" Target="../media/image321.png"/><Relationship Id="rId12" Type="http://schemas.openxmlformats.org/officeDocument/2006/relationships/image" Target="../media/image3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0.png"/><Relationship Id="rId11" Type="http://schemas.openxmlformats.org/officeDocument/2006/relationships/image" Target="../media/image325.png"/><Relationship Id="rId5" Type="http://schemas.openxmlformats.org/officeDocument/2006/relationships/image" Target="../media/image31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Relationship Id="rId14" Type="http://schemas.openxmlformats.org/officeDocument/2006/relationships/image" Target="../media/image3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/><Relationship Id="rId13" Type="http://schemas.openxmlformats.org/officeDocument/2006/relationships/image" Target="../media/image338.png"/><Relationship Id="rId3" Type="http://schemas.openxmlformats.org/officeDocument/2006/relationships/image" Target="../media/image8.png"/><Relationship Id="rId7" Type="http://schemas.openxmlformats.org/officeDocument/2006/relationships/image" Target="../media/image332.png"/><Relationship Id="rId12" Type="http://schemas.openxmlformats.org/officeDocument/2006/relationships/image" Target="../media/image337.png"/><Relationship Id="rId17" Type="http://schemas.openxmlformats.org/officeDocument/2006/relationships/image" Target="../media/image34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1.png"/><Relationship Id="rId11" Type="http://schemas.openxmlformats.org/officeDocument/2006/relationships/image" Target="../media/image336.png"/><Relationship Id="rId5" Type="http://schemas.openxmlformats.org/officeDocument/2006/relationships/image" Target="../media/image330.png"/><Relationship Id="rId15" Type="http://schemas.openxmlformats.org/officeDocument/2006/relationships/image" Target="../media/image340.png"/><Relationship Id="rId10" Type="http://schemas.openxmlformats.org/officeDocument/2006/relationships/image" Target="../media/image335.png"/><Relationship Id="rId4" Type="http://schemas.openxmlformats.org/officeDocument/2006/relationships/image" Target="../media/image329.png"/><Relationship Id="rId9" Type="http://schemas.openxmlformats.org/officeDocument/2006/relationships/image" Target="../media/image334.png"/><Relationship Id="rId14" Type="http://schemas.openxmlformats.org/officeDocument/2006/relationships/image" Target="../media/image3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13" Type="http://schemas.openxmlformats.org/officeDocument/2006/relationships/image" Target="../media/image352.png"/><Relationship Id="rId3" Type="http://schemas.openxmlformats.org/officeDocument/2006/relationships/image" Target="../media/image8.png"/><Relationship Id="rId7" Type="http://schemas.openxmlformats.org/officeDocument/2006/relationships/image" Target="../media/image346.png"/><Relationship Id="rId12" Type="http://schemas.openxmlformats.org/officeDocument/2006/relationships/image" Target="../media/image351.png"/><Relationship Id="rId17" Type="http://schemas.openxmlformats.org/officeDocument/2006/relationships/image" Target="../media/image35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5.png"/><Relationship Id="rId11" Type="http://schemas.openxmlformats.org/officeDocument/2006/relationships/image" Target="../media/image350.png"/><Relationship Id="rId5" Type="http://schemas.openxmlformats.org/officeDocument/2006/relationships/image" Target="../media/image344.png"/><Relationship Id="rId15" Type="http://schemas.openxmlformats.org/officeDocument/2006/relationships/image" Target="../media/image354.png"/><Relationship Id="rId10" Type="http://schemas.openxmlformats.org/officeDocument/2006/relationships/image" Target="../media/image349.png"/><Relationship Id="rId4" Type="http://schemas.openxmlformats.org/officeDocument/2006/relationships/image" Target="../media/image343.png"/><Relationship Id="rId9" Type="http://schemas.openxmlformats.org/officeDocument/2006/relationships/image" Target="../media/image348.png"/><Relationship Id="rId14" Type="http://schemas.openxmlformats.org/officeDocument/2006/relationships/image" Target="../media/image3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8.png"/><Relationship Id="rId7" Type="http://schemas.openxmlformats.org/officeDocument/2006/relationships/image" Target="../media/image3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9.png"/><Relationship Id="rId5" Type="http://schemas.openxmlformats.org/officeDocument/2006/relationships/image" Target="../media/image358.png"/><Relationship Id="rId10" Type="http://schemas.openxmlformats.org/officeDocument/2006/relationships/image" Target="../media/image363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40569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29809"/>
            <a:ext cx="12192000" cy="528042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3984427"/>
            <a:ext cx="3377059" cy="10284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2682" y="1028700"/>
            <a:ext cx="4230588" cy="500628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2682" y="6242298"/>
            <a:ext cx="4230588" cy="3810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4886" y="966936"/>
            <a:ext cx="4181773" cy="5314950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2920901" y="198834"/>
            <a:ext cx="637445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2850" dirty="0"/>
          </a:p>
        </p:txBody>
      </p:sp>
      <p:sp>
        <p:nvSpPr>
          <p:cNvPr id="10" name="SK-1-text-9"/>
          <p:cNvSpPr/>
          <p:nvPr/>
        </p:nvSpPr>
        <p:spPr>
          <a:xfrm>
            <a:off x="548580" y="1776115"/>
            <a:ext cx="971550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Training Resource · Bradford VTS</a:t>
            </a:r>
            <a:endParaRPr lang="en-US" sz="1800" dirty="0"/>
          </a:p>
        </p:txBody>
      </p:sp>
      <p:sp>
        <p:nvSpPr>
          <p:cNvPr id="11" name="SK-1-text-10"/>
          <p:cNvSpPr/>
          <p:nvPr/>
        </p:nvSpPr>
        <p:spPr>
          <a:xfrm>
            <a:off x="548580" y="2359075"/>
            <a:ext cx="11643420" cy="7474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in primary care</a:t>
            </a:r>
            <a:endParaRPr lang="en-US" sz="4800" dirty="0"/>
          </a:p>
        </p:txBody>
      </p:sp>
      <p:sp>
        <p:nvSpPr>
          <p:cNvPr id="12" name="SK-1-text-11"/>
          <p:cNvSpPr/>
          <p:nvPr/>
        </p:nvSpPr>
        <p:spPr>
          <a:xfrm>
            <a:off x="548580" y="3209479"/>
            <a:ext cx="1164342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dirty="0">
                <a:solidFill>
                  <a:srgbClr val="0D2B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heroin to pain management</a:t>
            </a:r>
            <a:endParaRPr lang="en-US" sz="3150" dirty="0"/>
          </a:p>
        </p:txBody>
      </p:sp>
      <p:sp>
        <p:nvSpPr>
          <p:cNvPr id="13" name="SK-1-text-12"/>
          <p:cNvSpPr/>
          <p:nvPr/>
        </p:nvSpPr>
        <p:spPr>
          <a:xfrm>
            <a:off x="536377" y="4416475"/>
            <a:ext cx="52349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May 2026</a:t>
            </a:r>
            <a:endParaRPr lang="en-US" sz="1800" dirty="0"/>
          </a:p>
        </p:txBody>
      </p:sp>
      <p:sp>
        <p:nvSpPr>
          <p:cNvPr id="14" name="SK-1-text-13"/>
          <p:cNvSpPr/>
          <p:nvPr/>
        </p:nvSpPr>
        <p:spPr>
          <a:xfrm>
            <a:off x="536377" y="4759375"/>
            <a:ext cx="1165562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current NICE 2024/2025 standards</a:t>
            </a:r>
            <a:endParaRPr lang="en-US" sz="1800" dirty="0"/>
          </a:p>
        </p:txBody>
      </p:sp>
      <p:sp>
        <p:nvSpPr>
          <p:cNvPr id="15" name="SK-1-text-14"/>
          <p:cNvSpPr/>
          <p:nvPr/>
        </p:nvSpPr>
        <p:spPr>
          <a:xfrm>
            <a:off x="548580" y="5280571"/>
            <a:ext cx="63646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950" dirty="0"/>
          </a:p>
        </p:txBody>
      </p:sp>
      <p:sp>
        <p:nvSpPr>
          <p:cNvPr id="16" name="SK-1-text-15"/>
          <p:cNvSpPr/>
          <p:nvPr/>
        </p:nvSpPr>
        <p:spPr>
          <a:xfrm>
            <a:off x="548580" y="6494413"/>
            <a:ext cx="465105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17" name="SK-1-text-16"/>
          <p:cNvSpPr/>
          <p:nvPr/>
        </p:nvSpPr>
        <p:spPr>
          <a:xfrm>
            <a:off x="8590211" y="6480721"/>
            <a:ext cx="310187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GP Trainees (ST1–ST3) and IMGs</a:t>
            </a:r>
            <a:endParaRPr lang="en-US" sz="14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94" y="1173063"/>
            <a:ext cx="4632871" cy="9525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810494"/>
            <a:ext cx="6327577" cy="1899642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1810494"/>
            <a:ext cx="109686" cy="1961257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86" y="3949452"/>
            <a:ext cx="109686" cy="884634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86" y="4957614"/>
            <a:ext cx="6327577" cy="144140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486" y="4903440"/>
            <a:ext cx="109686" cy="1481286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0086" y="4683919"/>
            <a:ext cx="4657279" cy="1563588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0086" y="4683919"/>
            <a:ext cx="109686" cy="1597819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9294" y="274290"/>
            <a:ext cx="4340275" cy="4217640"/>
          </a:xfrm>
          <a:prstGeom prst="rect">
            <a:avLst/>
          </a:prstGeom>
        </p:spPr>
      </p:pic>
      <p:sp>
        <p:nvSpPr>
          <p:cNvPr id="13" name="SK-2-text-12"/>
          <p:cNvSpPr/>
          <p:nvPr/>
        </p:nvSpPr>
        <p:spPr>
          <a:xfrm>
            <a:off x="365671" y="287982"/>
            <a:ext cx="501300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7C8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Case study · Section 1</a:t>
            </a:r>
            <a:endParaRPr lang="en-US" sz="1425" dirty="0"/>
          </a:p>
        </p:txBody>
      </p:sp>
      <p:sp>
        <p:nvSpPr>
          <p:cNvPr id="14" name="SK-2-text-13"/>
          <p:cNvSpPr/>
          <p:nvPr/>
        </p:nvSpPr>
        <p:spPr>
          <a:xfrm>
            <a:off x="377875" y="575965"/>
            <a:ext cx="11201400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Case study: Jennifer</a:t>
            </a:r>
            <a:endParaRPr lang="en-US" sz="3600" dirty="0"/>
          </a:p>
        </p:txBody>
      </p:sp>
      <p:sp>
        <p:nvSpPr>
          <p:cNvPr id="15" name="SK-2-text-14"/>
          <p:cNvSpPr/>
          <p:nvPr/>
        </p:nvSpPr>
        <p:spPr>
          <a:xfrm>
            <a:off x="377875" y="1446907"/>
            <a:ext cx="1036224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7F7F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clinical impact of missed addiction</a:t>
            </a:r>
            <a:endParaRPr lang="en-US" sz="1725" dirty="0"/>
          </a:p>
        </p:txBody>
      </p:sp>
      <p:sp>
        <p:nvSpPr>
          <p:cNvPr id="16" name="SK-2-text-15"/>
          <p:cNvSpPr/>
          <p:nvPr/>
        </p:nvSpPr>
        <p:spPr>
          <a:xfrm>
            <a:off x="658267" y="1933873"/>
            <a:ext cx="65151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Jennifer, 17 years old</a:t>
            </a:r>
            <a:endParaRPr lang="en-US" sz="1800" dirty="0"/>
          </a:p>
        </p:txBody>
      </p:sp>
      <p:sp>
        <p:nvSpPr>
          <p:cNvPr id="17" name="SK-2-text-16"/>
          <p:cNvSpPr/>
          <p:nvPr/>
        </p:nvSpPr>
        <p:spPr>
          <a:xfrm>
            <a:off x="621655" y="2263080"/>
            <a:ext cx="5742384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Admitted to A&amp;E with one week of fevers and three days of haemoptysis.</a:t>
            </a:r>
            <a:endParaRPr lang="en-US" sz="1275" dirty="0"/>
          </a:p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Temperature 40°C on examination.</a:t>
            </a:r>
            <a:endParaRPr lang="en-US" sz="1275" dirty="0"/>
          </a:p>
        </p:txBody>
      </p:sp>
      <p:sp>
        <p:nvSpPr>
          <p:cNvPr id="18" name="SK-2-text-17"/>
          <p:cNvSpPr/>
          <p:nvPr/>
        </p:nvSpPr>
        <p:spPr>
          <a:xfrm>
            <a:off x="633859" y="2791123"/>
            <a:ext cx="1155814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 cultures: Staphylococcus aureus — both bottles positive.</a:t>
            </a:r>
            <a:endParaRPr lang="en-US" sz="1425" dirty="0"/>
          </a:p>
        </p:txBody>
      </p:sp>
      <p:sp>
        <p:nvSpPr>
          <p:cNvPr id="19" name="SK-2-text-18"/>
          <p:cNvSpPr/>
          <p:nvPr/>
        </p:nvSpPr>
        <p:spPr>
          <a:xfrm>
            <a:off x="646063" y="3065413"/>
            <a:ext cx="877728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Echo: vegetation on the tricuspid valve.</a:t>
            </a:r>
            <a:endParaRPr lang="en-US" sz="1425" dirty="0"/>
          </a:p>
        </p:txBody>
      </p:sp>
      <p:sp>
        <p:nvSpPr>
          <p:cNvPr id="20" name="SK-2-text-19"/>
          <p:cNvSpPr/>
          <p:nvPr/>
        </p:nvSpPr>
        <p:spPr>
          <a:xfrm>
            <a:off x="633859" y="3353544"/>
            <a:ext cx="113833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Diagnosis: Infective endocarditis with septic emboli</a:t>
            </a:r>
            <a:endParaRPr lang="en-US" sz="1425" dirty="0"/>
          </a:p>
        </p:txBody>
      </p:sp>
      <p:sp>
        <p:nvSpPr>
          <p:cNvPr id="21" name="SK-2-text-20"/>
          <p:cNvSpPr/>
          <p:nvPr/>
        </p:nvSpPr>
        <p:spPr>
          <a:xfrm>
            <a:off x="646063" y="3874740"/>
            <a:ext cx="334803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was missed</a:t>
            </a:r>
            <a:endParaRPr lang="en-US" sz="1425" dirty="0"/>
          </a:p>
        </p:txBody>
      </p:sp>
      <p:sp>
        <p:nvSpPr>
          <p:cNvPr id="22" name="SK-2-text-21"/>
          <p:cNvSpPr/>
          <p:nvPr/>
        </p:nvSpPr>
        <p:spPr>
          <a:xfrm>
            <a:off x="621655" y="4155877"/>
            <a:ext cx="5157192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Jennifer kept leaving the ward and returning. Her IV heroin use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was not identified. Withdrawal was not managed. She was unable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stay for treatment.</a:t>
            </a:r>
            <a:endParaRPr lang="en-US" sz="1275" dirty="0"/>
          </a:p>
        </p:txBody>
      </p:sp>
      <p:sp>
        <p:nvSpPr>
          <p:cNvPr id="23" name="SK-2-text-22"/>
          <p:cNvSpPr/>
          <p:nvPr/>
        </p:nvSpPr>
        <p:spPr>
          <a:xfrm>
            <a:off x="646063" y="5033665"/>
            <a:ext cx="269652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8B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✦ KEY LESSON</a:t>
            </a:r>
            <a:endParaRPr lang="en-US" sz="1425" dirty="0"/>
          </a:p>
        </p:txBody>
      </p:sp>
      <p:sp>
        <p:nvSpPr>
          <p:cNvPr id="24" name="SK-2-text-23"/>
          <p:cNvSpPr/>
          <p:nvPr/>
        </p:nvSpPr>
        <p:spPr>
          <a:xfrm>
            <a:off x="621655" y="5335488"/>
            <a:ext cx="490105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“We failed to address her addiction and withdrawal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 we failed to treat her acute medical problem.”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621655" y="5897761"/>
            <a:ext cx="403547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Right-sided endocarditis + fever in any patient →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D4D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 about IV drug use.</a:t>
            </a:r>
            <a:endParaRPr lang="en-US" sz="1425" dirty="0"/>
          </a:p>
        </p:txBody>
      </p:sp>
      <p:sp>
        <p:nvSpPr>
          <p:cNvPr id="26" name="SK-2-text-25"/>
          <p:cNvSpPr/>
          <p:nvPr/>
        </p:nvSpPr>
        <p:spPr>
          <a:xfrm>
            <a:off x="7351663" y="4889748"/>
            <a:ext cx="24069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🚩 RED FLAG</a:t>
            </a:r>
            <a:endParaRPr lang="en-US" sz="1425" dirty="0"/>
          </a:p>
        </p:txBody>
      </p:sp>
      <p:sp>
        <p:nvSpPr>
          <p:cNvPr id="27" name="SK-2-text-26"/>
          <p:cNvSpPr/>
          <p:nvPr/>
        </p:nvSpPr>
        <p:spPr>
          <a:xfrm>
            <a:off x="7315200" y="5253186"/>
            <a:ext cx="4023271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 + IV drug use → suspect endocarditis,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septicaemia, DVT, or pneumonia.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Admit urgently. Blood cultures and echo.</a:t>
            </a:r>
            <a:endParaRPr lang="en-US" sz="1500" dirty="0"/>
          </a:p>
        </p:txBody>
      </p:sp>
      <p:sp>
        <p:nvSpPr>
          <p:cNvPr id="28" name="SK-2-text-27"/>
          <p:cNvSpPr/>
          <p:nvPr/>
        </p:nvSpPr>
        <p:spPr>
          <a:xfrm>
            <a:off x="377875" y="6590407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10850761" y="6576715"/>
            <a:ext cx="134123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 of 24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3379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69938"/>
            <a:ext cx="3474690" cy="1905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357759"/>
            <a:ext cx="5608290" cy="1611511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357759"/>
            <a:ext cx="97482" cy="1686967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8761" y="1258342"/>
            <a:ext cx="5608290" cy="2002482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1258342"/>
            <a:ext cx="97482" cy="168696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88" y="3185517"/>
            <a:ext cx="5559475" cy="493663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63144"/>
            <a:ext cx="3767286" cy="1763762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580" y="5441752"/>
            <a:ext cx="1462980" cy="226219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2792" y="3886349"/>
            <a:ext cx="3694063" cy="181868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7561" y="3854053"/>
            <a:ext cx="3779490" cy="1563588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00" y="5924550"/>
            <a:ext cx="3767286" cy="536228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42792" y="5917704"/>
            <a:ext cx="3694063" cy="536228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07561" y="5917704"/>
            <a:ext cx="3779490" cy="536228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80784" y="5993755"/>
            <a:ext cx="268188" cy="253603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76886" y="5993755"/>
            <a:ext cx="255984" cy="253603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4173" y="6000750"/>
            <a:ext cx="255984" cy="239911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31388" y="4059882"/>
            <a:ext cx="780157" cy="1179463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32377" y="4251871"/>
            <a:ext cx="853380" cy="822871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925961" y="4203948"/>
            <a:ext cx="816769" cy="1035546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1655" y="5458867"/>
            <a:ext cx="219373" cy="191988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462486" y="3216325"/>
            <a:ext cx="377875" cy="411361"/>
          </a:xfrm>
          <a:prstGeom prst="rect">
            <a:avLst/>
          </a:prstGeom>
        </p:spPr>
      </p:pic>
      <p:pic>
        <p:nvPicPr>
          <p:cNvPr id="26" name="SK-3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680055" y="1460748"/>
            <a:ext cx="816769" cy="843409"/>
          </a:xfrm>
          <a:prstGeom prst="rect">
            <a:avLst/>
          </a:prstGeom>
        </p:spPr>
      </p:pic>
      <p:pic>
        <p:nvPicPr>
          <p:cNvPr id="27" name="SK-3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27984" y="1460748"/>
            <a:ext cx="646063" cy="836563"/>
          </a:xfrm>
          <a:prstGeom prst="rect">
            <a:avLst/>
          </a:prstGeom>
        </p:spPr>
      </p:pic>
      <p:sp>
        <p:nvSpPr>
          <p:cNvPr id="28" name="SK-3-text-27"/>
          <p:cNvSpPr/>
          <p:nvPr/>
        </p:nvSpPr>
        <p:spPr>
          <a:xfrm>
            <a:off x="341263" y="356592"/>
            <a:ext cx="52292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4828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Pharmacology fundamentals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341263" y="658267"/>
            <a:ext cx="1185073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Definitions: Opiates, opioids, and receptors</a:t>
            </a:r>
            <a:endParaRPr lang="en-US" sz="2550" dirty="0"/>
          </a:p>
        </p:txBody>
      </p:sp>
      <p:sp>
        <p:nvSpPr>
          <p:cNvPr id="30" name="SK-3-text-29"/>
          <p:cNvSpPr/>
          <p:nvPr/>
        </p:nvSpPr>
        <p:spPr>
          <a:xfrm>
            <a:off x="658267" y="1556742"/>
            <a:ext cx="1466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3A05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OPIATE</a:t>
            </a:r>
            <a:endParaRPr lang="en-US" sz="1500" dirty="0"/>
          </a:p>
        </p:txBody>
      </p:sp>
      <p:sp>
        <p:nvSpPr>
          <p:cNvPr id="31" name="SK-3-text-30"/>
          <p:cNvSpPr/>
          <p:nvPr/>
        </p:nvSpPr>
        <p:spPr>
          <a:xfrm>
            <a:off x="658267" y="1865263"/>
            <a:ext cx="769810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Derived directly from the opium poppy</a:t>
            </a:r>
            <a:endParaRPr lang="en-US" sz="1350" dirty="0"/>
          </a:p>
        </p:txBody>
      </p:sp>
      <p:sp>
        <p:nvSpPr>
          <p:cNvPr id="32" name="SK-3-text-31"/>
          <p:cNvSpPr/>
          <p:nvPr/>
        </p:nvSpPr>
        <p:spPr>
          <a:xfrm>
            <a:off x="658267" y="2105323"/>
            <a:ext cx="42005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(Papaver somniferum)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658267" y="2413992"/>
            <a:ext cx="62579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e.g. morphine, codeine, heroin</a:t>
            </a:r>
            <a:endParaRPr lang="en-US" sz="1350" dirty="0"/>
          </a:p>
        </p:txBody>
      </p:sp>
      <p:sp>
        <p:nvSpPr>
          <p:cNvPr id="34" name="SK-3-text-33"/>
          <p:cNvSpPr/>
          <p:nvPr/>
        </p:nvSpPr>
        <p:spPr>
          <a:xfrm>
            <a:off x="658267" y="2647057"/>
            <a:ext cx="37890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(diacetylmorphine)</a:t>
            </a:r>
            <a:endParaRPr lang="en-US" sz="1350" dirty="0"/>
          </a:p>
        </p:txBody>
      </p:sp>
      <p:sp>
        <p:nvSpPr>
          <p:cNvPr id="35" name="SK-3-text-34"/>
          <p:cNvSpPr/>
          <p:nvPr/>
        </p:nvSpPr>
        <p:spPr>
          <a:xfrm>
            <a:off x="6583561" y="1556742"/>
            <a:ext cx="1466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4828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</a:t>
            </a:r>
            <a:endParaRPr lang="en-US" sz="1500" dirty="0"/>
          </a:p>
        </p:txBody>
      </p:sp>
      <p:sp>
        <p:nvSpPr>
          <p:cNvPr id="36" name="SK-3-text-35"/>
          <p:cNvSpPr/>
          <p:nvPr/>
        </p:nvSpPr>
        <p:spPr>
          <a:xfrm>
            <a:off x="6547098" y="1837879"/>
            <a:ext cx="3937992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Any compound whose effects are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stereospecifically antagonised by naloxone —</a:t>
            </a:r>
            <a:endParaRPr lang="en-US" sz="1350" dirty="0"/>
          </a:p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natural opiates AND synthetic drugs</a:t>
            </a:r>
            <a:endParaRPr lang="en-US" sz="1350" dirty="0"/>
          </a:p>
        </p:txBody>
      </p:sp>
      <p:sp>
        <p:nvSpPr>
          <p:cNvPr id="37" name="SK-3-text-36"/>
          <p:cNvSpPr/>
          <p:nvPr/>
        </p:nvSpPr>
        <p:spPr>
          <a:xfrm>
            <a:off x="6571357" y="2605980"/>
            <a:ext cx="307225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e.g. methadone, fentanyl, tramadol,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buprenorphine, pethidine</a:t>
            </a:r>
            <a:endParaRPr lang="en-US" sz="1350" dirty="0"/>
          </a:p>
        </p:txBody>
      </p:sp>
      <p:sp>
        <p:nvSpPr>
          <p:cNvPr id="38" name="SK-3-text-37"/>
          <p:cNvSpPr/>
          <p:nvPr/>
        </p:nvSpPr>
        <p:spPr>
          <a:xfrm>
            <a:off x="3901380" y="3250555"/>
            <a:ext cx="476696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Endogenous opioids: endorphins, enkephalins, dynorphins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body’s own pain modulators</a:t>
            </a:r>
            <a:endParaRPr lang="en-US" sz="1200" dirty="0"/>
          </a:p>
        </p:txBody>
      </p:sp>
      <p:sp>
        <p:nvSpPr>
          <p:cNvPr id="39" name="SK-3-text-38"/>
          <p:cNvSpPr/>
          <p:nvPr/>
        </p:nvSpPr>
        <p:spPr>
          <a:xfrm>
            <a:off x="572988" y="4039344"/>
            <a:ext cx="190690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 (μ)</a:t>
            </a:r>
            <a:endParaRPr lang="en-US" sz="1950" dirty="0"/>
          </a:p>
        </p:txBody>
      </p:sp>
      <p:sp>
        <p:nvSpPr>
          <p:cNvPr id="40" name="SK-3-text-39"/>
          <p:cNvSpPr/>
          <p:nvPr/>
        </p:nvSpPr>
        <p:spPr>
          <a:xfrm>
            <a:off x="572988" y="4382244"/>
            <a:ext cx="221837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Analgesia</a:t>
            </a:r>
            <a:endParaRPr lang="en-US" sz="1275" dirty="0"/>
          </a:p>
        </p:txBody>
      </p:sp>
      <p:sp>
        <p:nvSpPr>
          <p:cNvPr id="41" name="SK-3-text-40"/>
          <p:cNvSpPr/>
          <p:nvPr/>
        </p:nvSpPr>
        <p:spPr>
          <a:xfrm>
            <a:off x="572988" y="4574232"/>
            <a:ext cx="20240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Euphoria</a:t>
            </a:r>
            <a:endParaRPr lang="en-US" sz="1275" dirty="0"/>
          </a:p>
        </p:txBody>
      </p:sp>
      <p:sp>
        <p:nvSpPr>
          <p:cNvPr id="42" name="SK-3-text-41"/>
          <p:cNvSpPr/>
          <p:nvPr/>
        </p:nvSpPr>
        <p:spPr>
          <a:xfrm>
            <a:off x="572988" y="4766221"/>
            <a:ext cx="47444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Respiratory depression</a:t>
            </a:r>
            <a:endParaRPr lang="en-US" sz="1275" dirty="0"/>
          </a:p>
        </p:txBody>
      </p:sp>
      <p:sp>
        <p:nvSpPr>
          <p:cNvPr id="43" name="SK-3-text-42"/>
          <p:cNvSpPr/>
          <p:nvPr/>
        </p:nvSpPr>
        <p:spPr>
          <a:xfrm>
            <a:off x="572988" y="4965055"/>
            <a:ext cx="280130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Constipation</a:t>
            </a:r>
            <a:endParaRPr lang="en-US" sz="1275" dirty="0"/>
          </a:p>
        </p:txBody>
      </p:sp>
      <p:sp>
        <p:nvSpPr>
          <p:cNvPr id="44" name="SK-3-text-43"/>
          <p:cNvSpPr/>
          <p:nvPr/>
        </p:nvSpPr>
        <p:spPr>
          <a:xfrm>
            <a:off x="572988" y="5157192"/>
            <a:ext cx="416147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Physical dependence</a:t>
            </a:r>
            <a:endParaRPr lang="en-US" sz="1275" dirty="0"/>
          </a:p>
        </p:txBody>
      </p:sp>
      <p:sp>
        <p:nvSpPr>
          <p:cNvPr id="45" name="SK-3-text-44"/>
          <p:cNvSpPr/>
          <p:nvPr/>
        </p:nvSpPr>
        <p:spPr>
          <a:xfrm>
            <a:off x="853380" y="5465713"/>
            <a:ext cx="2316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Primary target</a:t>
            </a:r>
            <a:endParaRPr lang="en-US" sz="1050" dirty="0"/>
          </a:p>
        </p:txBody>
      </p:sp>
      <p:sp>
        <p:nvSpPr>
          <p:cNvPr id="46" name="SK-3-text-45"/>
          <p:cNvSpPr/>
          <p:nvPr/>
        </p:nvSpPr>
        <p:spPr>
          <a:xfrm>
            <a:off x="4449961" y="4039344"/>
            <a:ext cx="279844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Kappa (κ)</a:t>
            </a:r>
            <a:endParaRPr lang="en-US" sz="1950" dirty="0"/>
          </a:p>
        </p:txBody>
      </p:sp>
      <p:sp>
        <p:nvSpPr>
          <p:cNvPr id="47" name="SK-3-text-46"/>
          <p:cNvSpPr/>
          <p:nvPr/>
        </p:nvSpPr>
        <p:spPr>
          <a:xfrm>
            <a:off x="4449961" y="4491930"/>
            <a:ext cx="221837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Analgesia</a:t>
            </a:r>
            <a:endParaRPr lang="en-US" sz="1275" dirty="0"/>
          </a:p>
        </p:txBody>
      </p:sp>
      <p:sp>
        <p:nvSpPr>
          <p:cNvPr id="48" name="SK-3-text-47"/>
          <p:cNvSpPr/>
          <p:nvPr/>
        </p:nvSpPr>
        <p:spPr>
          <a:xfrm>
            <a:off x="4449961" y="4711303"/>
            <a:ext cx="202406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Sedation</a:t>
            </a:r>
            <a:endParaRPr lang="en-US" sz="1275" dirty="0"/>
          </a:p>
        </p:txBody>
      </p:sp>
      <p:sp>
        <p:nvSpPr>
          <p:cNvPr id="49" name="SK-3-text-48"/>
          <p:cNvSpPr/>
          <p:nvPr/>
        </p:nvSpPr>
        <p:spPr>
          <a:xfrm>
            <a:off x="4449961" y="4923979"/>
            <a:ext cx="221837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Dysphoria</a:t>
            </a:r>
            <a:endParaRPr lang="en-US" sz="1275" dirty="0"/>
          </a:p>
        </p:txBody>
      </p:sp>
      <p:sp>
        <p:nvSpPr>
          <p:cNvPr id="50" name="SK-3-text-49"/>
          <p:cNvSpPr/>
          <p:nvPr/>
        </p:nvSpPr>
        <p:spPr>
          <a:xfrm>
            <a:off x="8327082" y="4032498"/>
            <a:ext cx="279844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Delta (δ)</a:t>
            </a:r>
            <a:endParaRPr lang="en-US" sz="1950" dirty="0"/>
          </a:p>
        </p:txBody>
      </p:sp>
      <p:sp>
        <p:nvSpPr>
          <p:cNvPr id="51" name="SK-3-text-50"/>
          <p:cNvSpPr/>
          <p:nvPr/>
        </p:nvSpPr>
        <p:spPr>
          <a:xfrm>
            <a:off x="8327082" y="4491930"/>
            <a:ext cx="221837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Analgesia</a:t>
            </a:r>
            <a:endParaRPr lang="en-US" sz="1275" dirty="0"/>
          </a:p>
        </p:txBody>
      </p:sp>
      <p:sp>
        <p:nvSpPr>
          <p:cNvPr id="52" name="SK-3-text-51"/>
          <p:cNvSpPr/>
          <p:nvPr/>
        </p:nvSpPr>
        <p:spPr>
          <a:xfrm>
            <a:off x="8327082" y="4711303"/>
            <a:ext cx="338423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Mood modulation</a:t>
            </a:r>
            <a:endParaRPr lang="en-US" sz="1275" dirty="0"/>
          </a:p>
        </p:txBody>
      </p:sp>
      <p:sp>
        <p:nvSpPr>
          <p:cNvPr id="53" name="SK-3-text-52"/>
          <p:cNvSpPr/>
          <p:nvPr/>
        </p:nvSpPr>
        <p:spPr>
          <a:xfrm>
            <a:off x="841177" y="6007596"/>
            <a:ext cx="3023592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agonist — full receptor activation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(heroin, morphine, methadone, fentanyl)</a:t>
            </a:r>
            <a:endParaRPr lang="en-US" sz="1200" dirty="0"/>
          </a:p>
        </p:txBody>
      </p:sp>
      <p:sp>
        <p:nvSpPr>
          <p:cNvPr id="54" name="SK-3-text-53"/>
          <p:cNvSpPr/>
          <p:nvPr/>
        </p:nvSpPr>
        <p:spPr>
          <a:xfrm>
            <a:off x="4718298" y="6007596"/>
            <a:ext cx="235297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Partial agonist — ceiling effect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(buprenorphine)</a:t>
            </a:r>
            <a:endParaRPr lang="en-US" sz="1200" dirty="0"/>
          </a:p>
        </p:txBody>
      </p:sp>
      <p:sp>
        <p:nvSpPr>
          <p:cNvPr id="55" name="SK-3-text-54"/>
          <p:cNvSpPr/>
          <p:nvPr/>
        </p:nvSpPr>
        <p:spPr>
          <a:xfrm>
            <a:off x="8522196" y="6007596"/>
            <a:ext cx="2730996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Antagonist — blocks and reverses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 effects (naloxone, naltrexone)</a:t>
            </a:r>
            <a:endParaRPr lang="en-US" sz="1200" dirty="0"/>
          </a:p>
        </p:txBody>
      </p:sp>
      <p:sp>
        <p:nvSpPr>
          <p:cNvPr id="56" name="SK-3-text-55"/>
          <p:cNvSpPr/>
          <p:nvPr/>
        </p:nvSpPr>
        <p:spPr>
          <a:xfrm>
            <a:off x="353467" y="6597253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7" name="SK-3-text-56"/>
          <p:cNvSpPr/>
          <p:nvPr/>
        </p:nvSpPr>
        <p:spPr>
          <a:xfrm>
            <a:off x="8802588" y="6590407"/>
            <a:ext cx="33894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Opioids in primary care • Bradford VTS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71" y="976759"/>
            <a:ext cx="3596580" cy="762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6916" y="1302990"/>
            <a:ext cx="9525" cy="5061198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5444579"/>
            <a:ext cx="134094" cy="925711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5444579"/>
            <a:ext cx="4827984" cy="954584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67624"/>
            <a:ext cx="12192000" cy="36135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2463" y="4560540"/>
            <a:ext cx="4901059" cy="1666429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1788" y="2647057"/>
            <a:ext cx="353467" cy="198834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3380" y="2660898"/>
            <a:ext cx="341263" cy="191988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9067" y="2653903"/>
            <a:ext cx="341263" cy="191988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396" y="5040511"/>
            <a:ext cx="243780" cy="315367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988" y="4581079"/>
            <a:ext cx="304800" cy="3429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5192" y="4169569"/>
            <a:ext cx="292596" cy="301675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988" y="3648373"/>
            <a:ext cx="316855" cy="397669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85263" y="301675"/>
            <a:ext cx="2304157" cy="1728192"/>
          </a:xfrm>
          <a:prstGeom prst="rect">
            <a:avLst/>
          </a:prstGeom>
        </p:spPr>
      </p:pic>
      <p:sp>
        <p:nvSpPr>
          <p:cNvPr id="17" name="SK-4-text-16"/>
          <p:cNvSpPr/>
          <p:nvPr/>
        </p:nvSpPr>
        <p:spPr>
          <a:xfrm>
            <a:off x="365671" y="260598"/>
            <a:ext cx="51606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Pharmacology · Section 3</a:t>
            </a:r>
            <a:endParaRPr lang="en-US" sz="1350" dirty="0"/>
          </a:p>
        </p:txBody>
      </p:sp>
      <p:sp>
        <p:nvSpPr>
          <p:cNvPr id="18" name="SK-4-text-17"/>
          <p:cNvSpPr/>
          <p:nvPr/>
        </p:nvSpPr>
        <p:spPr>
          <a:xfrm>
            <a:off x="353467" y="486817"/>
            <a:ext cx="1183853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 pharmacology: Routes of use and clinical effects</a:t>
            </a:r>
            <a:endParaRPr lang="en-US" sz="2550" dirty="0"/>
          </a:p>
        </p:txBody>
      </p:sp>
      <p:sp>
        <p:nvSpPr>
          <p:cNvPr id="19" name="SK-4-text-18"/>
          <p:cNvSpPr/>
          <p:nvPr/>
        </p:nvSpPr>
        <p:spPr>
          <a:xfrm>
            <a:off x="9436596" y="2077938"/>
            <a:ext cx="2755404" cy="1233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paraphernalia associated with IV heroin use</a:t>
            </a:r>
            <a:endParaRPr lang="en-US" sz="750" dirty="0"/>
          </a:p>
        </p:txBody>
      </p:sp>
      <p:sp>
        <p:nvSpPr>
          <p:cNvPr id="20" name="SK-4-text-19"/>
          <p:cNvSpPr/>
          <p:nvPr/>
        </p:nvSpPr>
        <p:spPr>
          <a:xfrm>
            <a:off x="365671" y="1296144"/>
            <a:ext cx="202025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drug</a:t>
            </a:r>
            <a:endParaRPr lang="en-US" sz="1575" dirty="0"/>
          </a:p>
        </p:txBody>
      </p:sp>
      <p:sp>
        <p:nvSpPr>
          <p:cNvPr id="21" name="SK-4-text-20"/>
          <p:cNvSpPr/>
          <p:nvPr/>
        </p:nvSpPr>
        <p:spPr>
          <a:xfrm>
            <a:off x="390079" y="1604665"/>
            <a:ext cx="385256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Chemical name: Diacetylmorphine — synthetic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derivative of morphine (acetylated)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377875" y="2153394"/>
            <a:ext cx="4254996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Legal status: Class A, Schedule 2 — pharmaceutical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diamorphine has legitimate UK medicinal use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390079" y="2674590"/>
            <a:ext cx="38769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Street purity: Typically 30–50% — remainder is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cutting agents</a:t>
            </a:r>
            <a:endParaRPr lang="en-US" sz="1350" dirty="0"/>
          </a:p>
        </p:txBody>
      </p:sp>
      <p:sp>
        <p:nvSpPr>
          <p:cNvPr id="24" name="SK-4-text-23"/>
          <p:cNvSpPr/>
          <p:nvPr/>
        </p:nvSpPr>
        <p:spPr>
          <a:xfrm>
            <a:off x="365671" y="3319165"/>
            <a:ext cx="5860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Routes of administration</a:t>
            </a:r>
            <a:endParaRPr lang="en-US" sz="1575" dirty="0"/>
          </a:p>
        </p:txBody>
      </p:sp>
      <p:sp>
        <p:nvSpPr>
          <p:cNvPr id="25" name="SK-4-text-24"/>
          <p:cNvSpPr/>
          <p:nvPr/>
        </p:nvSpPr>
        <p:spPr>
          <a:xfrm>
            <a:off x="1048494" y="3641527"/>
            <a:ext cx="3230761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Smoked — “chasing the dragon” (heated 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foil, vapour inhaled)</a:t>
            </a:r>
            <a:endParaRPr lang="en-US" sz="1350" dirty="0"/>
          </a:p>
        </p:txBody>
      </p:sp>
      <p:sp>
        <p:nvSpPr>
          <p:cNvPr id="26" name="SK-4-text-25"/>
          <p:cNvSpPr/>
          <p:nvPr/>
        </p:nvSpPr>
        <p:spPr>
          <a:xfrm>
            <a:off x="1048494" y="4217640"/>
            <a:ext cx="56407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Snorted — intranasal powder</a:t>
            </a:r>
            <a:endParaRPr lang="en-US" sz="1350" dirty="0"/>
          </a:p>
        </p:txBody>
      </p:sp>
      <p:sp>
        <p:nvSpPr>
          <p:cNvPr id="27" name="SK-4-text-26"/>
          <p:cNvSpPr/>
          <p:nvPr/>
        </p:nvSpPr>
        <p:spPr>
          <a:xfrm>
            <a:off x="1048494" y="4560540"/>
            <a:ext cx="306005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Injected — intravenous, intramuscular, 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subcutaneous</a:t>
            </a:r>
            <a:endParaRPr lang="en-US" sz="1350" dirty="0"/>
          </a:p>
        </p:txBody>
      </p:sp>
      <p:sp>
        <p:nvSpPr>
          <p:cNvPr id="28" name="SK-4-text-27"/>
          <p:cNvSpPr/>
          <p:nvPr/>
        </p:nvSpPr>
        <p:spPr>
          <a:xfrm>
            <a:off x="1048494" y="5109121"/>
            <a:ext cx="103727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Rectal — rarer; associated with “black tar” heroin</a:t>
            </a:r>
            <a:endParaRPr lang="en-US" sz="1350" dirty="0"/>
          </a:p>
        </p:txBody>
      </p:sp>
      <p:sp>
        <p:nvSpPr>
          <p:cNvPr id="29" name="SK-4-text-28"/>
          <p:cNvSpPr/>
          <p:nvPr/>
        </p:nvSpPr>
        <p:spPr>
          <a:xfrm>
            <a:off x="670471" y="5520630"/>
            <a:ext cx="161067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425" dirty="0"/>
          </a:p>
        </p:txBody>
      </p:sp>
      <p:sp>
        <p:nvSpPr>
          <p:cNvPr id="30" name="SK-4-text-29"/>
          <p:cNvSpPr/>
          <p:nvPr/>
        </p:nvSpPr>
        <p:spPr>
          <a:xfrm>
            <a:off x="658267" y="5746998"/>
            <a:ext cx="451098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Street heroin purity varies widely — a user returning after a period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abstinence (prison, hospital) may misjudge their dose fatally. Never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assume tolerance has been maintained.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5961757" y="2359075"/>
            <a:ext cx="356520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effects</a:t>
            </a:r>
            <a:endParaRPr lang="en-US" sz="1425" dirty="0"/>
          </a:p>
        </p:txBody>
      </p:sp>
      <p:sp>
        <p:nvSpPr>
          <p:cNvPr id="32" name="SK-4-text-31"/>
          <p:cNvSpPr/>
          <p:nvPr/>
        </p:nvSpPr>
        <p:spPr>
          <a:xfrm>
            <a:off x="6120259" y="2647057"/>
            <a:ext cx="182784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Euphoria</a:t>
            </a:r>
            <a:endParaRPr lang="en-US" sz="1425" dirty="0"/>
          </a:p>
        </p:txBody>
      </p:sp>
      <p:sp>
        <p:nvSpPr>
          <p:cNvPr id="33" name="SK-4-text-32"/>
          <p:cNvSpPr/>
          <p:nvPr/>
        </p:nvSpPr>
        <p:spPr>
          <a:xfrm>
            <a:off x="7510165" y="2653903"/>
            <a:ext cx="182784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Sedation</a:t>
            </a:r>
            <a:endParaRPr lang="en-US" sz="1425" dirty="0"/>
          </a:p>
        </p:txBody>
      </p:sp>
      <p:sp>
        <p:nvSpPr>
          <p:cNvPr id="34" name="SK-4-text-33"/>
          <p:cNvSpPr/>
          <p:nvPr/>
        </p:nvSpPr>
        <p:spPr>
          <a:xfrm>
            <a:off x="8973294" y="2653903"/>
            <a:ext cx="20450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Analgesia</a:t>
            </a:r>
            <a:endParaRPr lang="en-US" sz="1425" dirty="0"/>
          </a:p>
        </p:txBody>
      </p:sp>
      <p:sp>
        <p:nvSpPr>
          <p:cNvPr id="35" name="SK-4-text-34"/>
          <p:cNvSpPr/>
          <p:nvPr/>
        </p:nvSpPr>
        <p:spPr>
          <a:xfrm>
            <a:off x="10570369" y="2619673"/>
            <a:ext cx="101188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Respiratory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5961757" y="3079105"/>
            <a:ext cx="623024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euphoria is intense and rapid — this is the core of its addictive pull</a:t>
            </a:r>
            <a:endParaRPr lang="en-US" sz="1350" dirty="0"/>
          </a:p>
        </p:txBody>
      </p:sp>
      <p:sp>
        <p:nvSpPr>
          <p:cNvPr id="37" name="SK-4-text-36"/>
          <p:cNvSpPr/>
          <p:nvPr/>
        </p:nvSpPr>
        <p:spPr>
          <a:xfrm>
            <a:off x="5949553" y="3442692"/>
            <a:ext cx="624244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2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dependence develops so quickly</a:t>
            </a:r>
            <a:endParaRPr lang="en-US" sz="1425" dirty="0"/>
          </a:p>
        </p:txBody>
      </p:sp>
      <p:sp>
        <p:nvSpPr>
          <p:cNvPr id="38" name="SK-4-text-37"/>
          <p:cNvSpPr/>
          <p:nvPr/>
        </p:nvSpPr>
        <p:spPr>
          <a:xfrm>
            <a:off x="5949553" y="3737521"/>
            <a:ext cx="62424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Half-life: approximately 30 minutes — extremely short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5961757" y="3977580"/>
            <a:ext cx="62302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Multiple doses needed per day to avoid withdrawal</a:t>
            </a:r>
            <a:endParaRPr lang="en-US" sz="1350" dirty="0"/>
          </a:p>
        </p:txBody>
      </p:sp>
      <p:sp>
        <p:nvSpPr>
          <p:cNvPr id="40" name="SK-4-text-39"/>
          <p:cNvSpPr/>
          <p:nvPr/>
        </p:nvSpPr>
        <p:spPr>
          <a:xfrm>
            <a:off x="5961757" y="4224486"/>
            <a:ext cx="623024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 cycling between euphoria and withdrawal drives compulsive use</a:t>
            </a:r>
            <a:endParaRPr lang="en-US" sz="1350" dirty="0"/>
          </a:p>
        </p:txBody>
      </p:sp>
      <p:sp>
        <p:nvSpPr>
          <p:cNvPr id="41" name="SK-4-text-40"/>
          <p:cNvSpPr/>
          <p:nvPr/>
        </p:nvSpPr>
        <p:spPr>
          <a:xfrm>
            <a:off x="377875" y="6583561"/>
            <a:ext cx="440626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2" name="SK-4-text-41"/>
          <p:cNvSpPr/>
          <p:nvPr/>
        </p:nvSpPr>
        <p:spPr>
          <a:xfrm>
            <a:off x="10850761" y="6563023"/>
            <a:ext cx="134123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4 of 24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001167"/>
            <a:ext cx="1097161" cy="54769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322784"/>
            <a:ext cx="5486400" cy="1544241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780" y="1202829"/>
            <a:ext cx="5547271" cy="2099816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246537"/>
            <a:ext cx="2438400" cy="2099816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3246537"/>
            <a:ext cx="2438400" cy="68461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2800" y="3380184"/>
            <a:ext cx="2438400" cy="1695152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2800" y="3380184"/>
            <a:ext cx="2438400" cy="68461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3090" y="4066133"/>
            <a:ext cx="365671" cy="28575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9775" y="4040010"/>
            <a:ext cx="80822" cy="80822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3380184"/>
            <a:ext cx="2438400" cy="170884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3380184"/>
            <a:ext cx="2438400" cy="68461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48800" y="3246537"/>
            <a:ext cx="2438400" cy="2051745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48800" y="3246537"/>
            <a:ext cx="2438400" cy="68461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21553" y="3710136"/>
            <a:ext cx="121890" cy="10284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5321796"/>
            <a:ext cx="5486400" cy="973782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58980" y="5314206"/>
            <a:ext cx="4328071" cy="1043732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56463" y="5431482"/>
            <a:ext cx="426690" cy="363438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9765" y="5452021"/>
            <a:ext cx="353467" cy="356592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51255" y="3957042"/>
            <a:ext cx="353467" cy="287982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73553" y="3703290"/>
            <a:ext cx="109686" cy="123379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77294" y="3957042"/>
            <a:ext cx="365671" cy="287982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462165" y="3703290"/>
            <a:ext cx="109686" cy="123379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083796" y="1755577"/>
            <a:ext cx="5669161" cy="1035546"/>
          </a:xfrm>
          <a:prstGeom prst="rect">
            <a:avLst/>
          </a:prstGeom>
        </p:spPr>
      </p:pic>
      <p:pic>
        <p:nvPicPr>
          <p:cNvPr id="27" name="SK-5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108055" y="1392138"/>
            <a:ext cx="280392" cy="253603"/>
          </a:xfrm>
          <a:prstGeom prst="rect">
            <a:avLst/>
          </a:prstGeom>
        </p:spPr>
      </p:pic>
      <p:pic>
        <p:nvPicPr>
          <p:cNvPr id="28" name="SK-5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11969" y="1755577"/>
            <a:ext cx="5144988" cy="1035546"/>
          </a:xfrm>
          <a:prstGeom prst="rect">
            <a:avLst/>
          </a:prstGeom>
        </p:spPr>
      </p:pic>
      <p:pic>
        <p:nvPicPr>
          <p:cNvPr id="29" name="SK-5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99765" y="1398984"/>
            <a:ext cx="268188" cy="246757"/>
          </a:xfrm>
          <a:prstGeom prst="rect">
            <a:avLst/>
          </a:prstGeom>
        </p:spPr>
      </p:pic>
      <p:sp>
        <p:nvSpPr>
          <p:cNvPr id="30" name="SK-5-text-29"/>
          <p:cNvSpPr/>
          <p:nvPr/>
        </p:nvSpPr>
        <p:spPr>
          <a:xfrm>
            <a:off x="341263" y="329059"/>
            <a:ext cx="67627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43938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Opioid dependence • Clinical management</a:t>
            </a:r>
            <a:endParaRPr lang="en-US" sz="1125" dirty="0"/>
          </a:p>
        </p:txBody>
      </p:sp>
      <p:sp>
        <p:nvSpPr>
          <p:cNvPr id="31" name="SK-5-text-30"/>
          <p:cNvSpPr/>
          <p:nvPr/>
        </p:nvSpPr>
        <p:spPr>
          <a:xfrm>
            <a:off x="341263" y="644575"/>
            <a:ext cx="1185073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06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Opioid withdrawal: Timeline and clinical grading</a:t>
            </a:r>
            <a:endParaRPr lang="en-US" sz="2400" dirty="0"/>
          </a:p>
        </p:txBody>
      </p:sp>
      <p:sp>
        <p:nvSpPr>
          <p:cNvPr id="32" name="SK-5-text-31"/>
          <p:cNvSpPr/>
          <p:nvPr/>
        </p:nvSpPr>
        <p:spPr>
          <a:xfrm>
            <a:off x="804565" y="1405830"/>
            <a:ext cx="465105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46C0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Heroin (short-acting)</a:t>
            </a:r>
            <a:endParaRPr lang="en-US" sz="1425" dirty="0"/>
          </a:p>
        </p:txBody>
      </p:sp>
      <p:sp>
        <p:nvSpPr>
          <p:cNvPr id="33" name="SK-5-text-32"/>
          <p:cNvSpPr/>
          <p:nvPr/>
        </p:nvSpPr>
        <p:spPr>
          <a:xfrm>
            <a:off x="6437263" y="1412677"/>
            <a:ext cx="508539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06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Methadone (long-acting)</a:t>
            </a:r>
            <a:endParaRPr lang="en-US" sz="1425" dirty="0"/>
          </a:p>
        </p:txBody>
      </p:sp>
      <p:sp>
        <p:nvSpPr>
          <p:cNvPr id="34" name="SK-5-text-33"/>
          <p:cNvSpPr/>
          <p:nvPr/>
        </p:nvSpPr>
        <p:spPr>
          <a:xfrm>
            <a:off x="7120086" y="2893963"/>
            <a:ext cx="50719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59595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Longer half-life = slower onset, more prolonged course</a:t>
            </a:r>
            <a:endParaRPr lang="en-US" sz="1275" dirty="0"/>
          </a:p>
        </p:txBody>
      </p:sp>
      <p:sp>
        <p:nvSpPr>
          <p:cNvPr id="35" name="SK-5-text-34"/>
          <p:cNvSpPr/>
          <p:nvPr/>
        </p:nvSpPr>
        <p:spPr>
          <a:xfrm>
            <a:off x="1206996" y="3456384"/>
            <a:ext cx="17554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3938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Grade 1</a:t>
            </a:r>
            <a:endParaRPr lang="en-US" sz="1425" dirty="0"/>
          </a:p>
        </p:txBody>
      </p:sp>
      <p:sp>
        <p:nvSpPr>
          <p:cNvPr id="36" name="SK-5-text-35"/>
          <p:cNvSpPr/>
          <p:nvPr/>
        </p:nvSpPr>
        <p:spPr>
          <a:xfrm>
            <a:off x="1109365" y="3696444"/>
            <a:ext cx="27051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43938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First 24 hours</a:t>
            </a:r>
            <a:endParaRPr lang="en-US" sz="1125" dirty="0"/>
          </a:p>
        </p:txBody>
      </p:sp>
      <p:sp>
        <p:nvSpPr>
          <p:cNvPr id="37" name="SK-5-text-36"/>
          <p:cNvSpPr/>
          <p:nvPr/>
        </p:nvSpPr>
        <p:spPr>
          <a:xfrm>
            <a:off x="511969" y="3915817"/>
            <a:ext cx="280130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Restlessness</a:t>
            </a:r>
            <a:endParaRPr lang="en-US" sz="1275" dirty="0"/>
          </a:p>
        </p:txBody>
      </p:sp>
      <p:sp>
        <p:nvSpPr>
          <p:cNvPr id="38" name="SK-5-text-37"/>
          <p:cNvSpPr/>
          <p:nvPr/>
        </p:nvSpPr>
        <p:spPr>
          <a:xfrm>
            <a:off x="511969" y="4142184"/>
            <a:ext cx="53273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Watery eyes (lacrimation)</a:t>
            </a:r>
            <a:endParaRPr lang="en-US" sz="1275" dirty="0"/>
          </a:p>
        </p:txBody>
      </p:sp>
      <p:sp>
        <p:nvSpPr>
          <p:cNvPr id="39" name="SK-5-text-38"/>
          <p:cNvSpPr/>
          <p:nvPr/>
        </p:nvSpPr>
        <p:spPr>
          <a:xfrm>
            <a:off x="511969" y="4375398"/>
            <a:ext cx="513302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Runny nose (rhinorrhoea)</a:t>
            </a:r>
            <a:endParaRPr lang="en-US" sz="1275" dirty="0"/>
          </a:p>
        </p:txBody>
      </p:sp>
      <p:sp>
        <p:nvSpPr>
          <p:cNvPr id="40" name="SK-5-text-39"/>
          <p:cNvSpPr/>
          <p:nvPr/>
        </p:nvSpPr>
        <p:spPr>
          <a:xfrm>
            <a:off x="511969" y="4574232"/>
            <a:ext cx="182975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Yawning</a:t>
            </a:r>
            <a:endParaRPr lang="en-US" sz="1275" dirty="0"/>
          </a:p>
        </p:txBody>
      </p:sp>
      <p:sp>
        <p:nvSpPr>
          <p:cNvPr id="41" name="SK-5-text-40"/>
          <p:cNvSpPr/>
          <p:nvPr/>
        </p:nvSpPr>
        <p:spPr>
          <a:xfrm>
            <a:off x="511969" y="4752529"/>
            <a:ext cx="202406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Sweating</a:t>
            </a:r>
            <a:endParaRPr lang="en-US" sz="1275" dirty="0"/>
          </a:p>
        </p:txBody>
      </p:sp>
      <p:sp>
        <p:nvSpPr>
          <p:cNvPr id="42" name="SK-5-text-41"/>
          <p:cNvSpPr/>
          <p:nvPr/>
        </p:nvSpPr>
        <p:spPr>
          <a:xfrm>
            <a:off x="511969" y="4944517"/>
            <a:ext cx="552164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Gooseflesh ("cold turkey")</a:t>
            </a:r>
            <a:endParaRPr lang="en-US" sz="1275" dirty="0"/>
          </a:p>
        </p:txBody>
      </p:sp>
      <p:sp>
        <p:nvSpPr>
          <p:cNvPr id="43" name="SK-5-text-42"/>
          <p:cNvSpPr/>
          <p:nvPr/>
        </p:nvSpPr>
        <p:spPr>
          <a:xfrm>
            <a:off x="4157365" y="3456384"/>
            <a:ext cx="17554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46C0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Grade 2</a:t>
            </a:r>
            <a:endParaRPr lang="en-US" sz="1425" dirty="0"/>
          </a:p>
        </p:txBody>
      </p:sp>
      <p:sp>
        <p:nvSpPr>
          <p:cNvPr id="44" name="SK-5-text-43"/>
          <p:cNvSpPr/>
          <p:nvPr/>
        </p:nvSpPr>
        <p:spPr>
          <a:xfrm>
            <a:off x="3559969" y="3908971"/>
            <a:ext cx="318992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Dilated pupils</a:t>
            </a:r>
            <a:endParaRPr lang="en-US" sz="1275" dirty="0"/>
          </a:p>
        </p:txBody>
      </p:sp>
      <p:sp>
        <p:nvSpPr>
          <p:cNvPr id="45" name="SK-5-text-44"/>
          <p:cNvSpPr/>
          <p:nvPr/>
        </p:nvSpPr>
        <p:spPr>
          <a:xfrm>
            <a:off x="3559969" y="4142184"/>
            <a:ext cx="175557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Muscle twitching and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spasms</a:t>
            </a:r>
            <a:endParaRPr lang="en-US" sz="1275" dirty="0"/>
          </a:p>
        </p:txBody>
      </p:sp>
      <p:sp>
        <p:nvSpPr>
          <p:cNvPr id="46" name="SK-5-text-45"/>
          <p:cNvSpPr/>
          <p:nvPr/>
        </p:nvSpPr>
        <p:spPr>
          <a:xfrm>
            <a:off x="3559969" y="4608463"/>
            <a:ext cx="1792188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Severe aches — back,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abdomen, legs</a:t>
            </a:r>
            <a:endParaRPr lang="en-US" sz="1275" dirty="0"/>
          </a:p>
        </p:txBody>
      </p:sp>
      <p:sp>
        <p:nvSpPr>
          <p:cNvPr id="47" name="SK-5-text-46"/>
          <p:cNvSpPr/>
          <p:nvPr/>
        </p:nvSpPr>
        <p:spPr>
          <a:xfrm>
            <a:off x="7168753" y="3456384"/>
            <a:ext cx="17554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C050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Grade 3</a:t>
            </a:r>
            <a:endParaRPr lang="en-US" sz="1425" dirty="0"/>
          </a:p>
        </p:txBody>
      </p:sp>
      <p:sp>
        <p:nvSpPr>
          <p:cNvPr id="48" name="SK-5-text-47"/>
          <p:cNvSpPr/>
          <p:nvPr/>
        </p:nvSpPr>
        <p:spPr>
          <a:xfrm>
            <a:off x="6473875" y="3902125"/>
            <a:ext cx="26069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Tachycardia</a:t>
            </a:r>
            <a:endParaRPr lang="en-US" sz="1275" dirty="0"/>
          </a:p>
        </p:txBody>
      </p:sp>
      <p:sp>
        <p:nvSpPr>
          <p:cNvPr id="49" name="SK-5-text-48"/>
          <p:cNvSpPr/>
          <p:nvPr/>
        </p:nvSpPr>
        <p:spPr>
          <a:xfrm>
            <a:off x="6486079" y="4142184"/>
            <a:ext cx="280130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Hypertension</a:t>
            </a:r>
            <a:endParaRPr lang="en-US" sz="1275" dirty="0"/>
          </a:p>
        </p:txBody>
      </p:sp>
      <p:sp>
        <p:nvSpPr>
          <p:cNvPr id="50" name="SK-5-text-49"/>
          <p:cNvSpPr/>
          <p:nvPr/>
        </p:nvSpPr>
        <p:spPr>
          <a:xfrm>
            <a:off x="6486079" y="4375398"/>
            <a:ext cx="416147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Tachypnoea, pyrexia</a:t>
            </a:r>
            <a:endParaRPr lang="en-US" sz="1275" dirty="0"/>
          </a:p>
        </p:txBody>
      </p:sp>
      <p:sp>
        <p:nvSpPr>
          <p:cNvPr id="51" name="SK-5-text-50"/>
          <p:cNvSpPr/>
          <p:nvPr/>
        </p:nvSpPr>
        <p:spPr>
          <a:xfrm>
            <a:off x="6486079" y="4615309"/>
            <a:ext cx="357854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Anorexia, nausea</a:t>
            </a:r>
            <a:endParaRPr lang="en-US" sz="1275" dirty="0"/>
          </a:p>
        </p:txBody>
      </p:sp>
      <p:sp>
        <p:nvSpPr>
          <p:cNvPr id="52" name="SK-5-text-51"/>
          <p:cNvSpPr/>
          <p:nvPr/>
        </p:nvSpPr>
        <p:spPr>
          <a:xfrm>
            <a:off x="6486079" y="4841677"/>
            <a:ext cx="435578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Extreme restlessness</a:t>
            </a:r>
            <a:endParaRPr lang="en-US" sz="1275" dirty="0"/>
          </a:p>
        </p:txBody>
      </p:sp>
      <p:sp>
        <p:nvSpPr>
          <p:cNvPr id="53" name="SK-5-text-52"/>
          <p:cNvSpPr/>
          <p:nvPr/>
        </p:nvSpPr>
        <p:spPr>
          <a:xfrm>
            <a:off x="10192494" y="3456384"/>
            <a:ext cx="17554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95373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Grade 4</a:t>
            </a:r>
            <a:endParaRPr lang="en-US" sz="1425" dirty="0"/>
          </a:p>
        </p:txBody>
      </p:sp>
      <p:sp>
        <p:nvSpPr>
          <p:cNvPr id="54" name="SK-5-text-53"/>
          <p:cNvSpPr/>
          <p:nvPr/>
        </p:nvSpPr>
        <p:spPr>
          <a:xfrm>
            <a:off x="9558486" y="3908971"/>
            <a:ext cx="202406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Vomiting</a:t>
            </a:r>
            <a:endParaRPr lang="en-US" sz="1275" dirty="0"/>
          </a:p>
        </p:txBody>
      </p:sp>
      <p:sp>
        <p:nvSpPr>
          <p:cNvPr id="55" name="SK-5-text-54"/>
          <p:cNvSpPr/>
          <p:nvPr/>
        </p:nvSpPr>
        <p:spPr>
          <a:xfrm>
            <a:off x="9558486" y="4142184"/>
            <a:ext cx="221837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Diarrhoea</a:t>
            </a:r>
            <a:endParaRPr lang="en-US" sz="1275" dirty="0"/>
          </a:p>
        </p:txBody>
      </p:sp>
      <p:sp>
        <p:nvSpPr>
          <p:cNvPr id="56" name="SK-5-text-55"/>
          <p:cNvSpPr/>
          <p:nvPr/>
        </p:nvSpPr>
        <p:spPr>
          <a:xfrm>
            <a:off x="9558486" y="4375398"/>
            <a:ext cx="260699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Dehydration</a:t>
            </a:r>
            <a:endParaRPr lang="en-US" sz="1275" dirty="0"/>
          </a:p>
        </p:txBody>
      </p:sp>
      <p:sp>
        <p:nvSpPr>
          <p:cNvPr id="57" name="SK-5-text-56"/>
          <p:cNvSpPr/>
          <p:nvPr/>
        </p:nvSpPr>
        <p:spPr>
          <a:xfrm>
            <a:off x="9558486" y="4615309"/>
            <a:ext cx="260699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Hypotension</a:t>
            </a:r>
            <a:endParaRPr lang="en-US" sz="1275" dirty="0"/>
          </a:p>
        </p:txBody>
      </p:sp>
      <p:sp>
        <p:nvSpPr>
          <p:cNvPr id="58" name="SK-5-text-57"/>
          <p:cNvSpPr/>
          <p:nvPr/>
        </p:nvSpPr>
        <p:spPr>
          <a:xfrm>
            <a:off x="9485263" y="4896594"/>
            <a:ext cx="2706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59595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 always separately classified</a:t>
            </a:r>
            <a:endParaRPr lang="en-US" sz="1125" dirty="0"/>
          </a:p>
        </p:txBody>
      </p:sp>
      <p:sp>
        <p:nvSpPr>
          <p:cNvPr id="59" name="SK-5-text-58"/>
          <p:cNvSpPr/>
          <p:nvPr/>
        </p:nvSpPr>
        <p:spPr>
          <a:xfrm>
            <a:off x="999679" y="5404098"/>
            <a:ext cx="202406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4F622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Reassuring</a:t>
            </a:r>
            <a:endParaRPr lang="en-US" sz="1275" dirty="0"/>
          </a:p>
        </p:txBody>
      </p:sp>
      <p:sp>
        <p:nvSpPr>
          <p:cNvPr id="60" name="SK-5-text-59"/>
          <p:cNvSpPr/>
          <p:nvPr/>
        </p:nvSpPr>
        <p:spPr>
          <a:xfrm>
            <a:off x="987475" y="5623471"/>
            <a:ext cx="4523184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Opioid withdrawal is extremely unpleasant but not life-threatening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 otherwise healthy adults.</a:t>
            </a:r>
            <a:endParaRPr lang="en-US" sz="1275" dirty="0"/>
          </a:p>
        </p:txBody>
      </p:sp>
      <p:sp>
        <p:nvSpPr>
          <p:cNvPr id="61" name="SK-5-text-60"/>
          <p:cNvSpPr/>
          <p:nvPr/>
        </p:nvSpPr>
        <p:spPr>
          <a:xfrm>
            <a:off x="999679" y="6021288"/>
            <a:ext cx="1119232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(Unlike alcohol or benzodiazepine withdrawal — which can be fatal)</a:t>
            </a:r>
            <a:endParaRPr lang="en-US" sz="1125" dirty="0"/>
          </a:p>
        </p:txBody>
      </p:sp>
      <p:sp>
        <p:nvSpPr>
          <p:cNvPr id="62" name="SK-5-text-61"/>
          <p:cNvSpPr/>
          <p:nvPr/>
        </p:nvSpPr>
        <p:spPr>
          <a:xfrm>
            <a:off x="8205192" y="5390257"/>
            <a:ext cx="377285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46C0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Clinical tool: COWS</a:t>
            </a:r>
            <a:endParaRPr lang="en-US" sz="1275" dirty="0"/>
          </a:p>
        </p:txBody>
      </p:sp>
      <p:sp>
        <p:nvSpPr>
          <p:cNvPr id="63" name="SK-5-text-62"/>
          <p:cNvSpPr/>
          <p:nvPr/>
        </p:nvSpPr>
        <p:spPr>
          <a:xfrm>
            <a:off x="8205192" y="5623471"/>
            <a:ext cx="398680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Clinical Opiate Withdrawal Scale</a:t>
            </a:r>
            <a:endParaRPr lang="en-US" sz="1275" dirty="0"/>
          </a:p>
        </p:txBody>
      </p:sp>
      <p:sp>
        <p:nvSpPr>
          <p:cNvPr id="64" name="SK-5-text-63"/>
          <p:cNvSpPr/>
          <p:nvPr/>
        </p:nvSpPr>
        <p:spPr>
          <a:xfrm>
            <a:off x="8205192" y="5863530"/>
            <a:ext cx="398680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Score ≥ 8 = moderate withdrawal</a:t>
            </a:r>
            <a:endParaRPr lang="en-US" sz="1275" dirty="0"/>
          </a:p>
        </p:txBody>
      </p:sp>
      <p:sp>
        <p:nvSpPr>
          <p:cNvPr id="65" name="SK-5-text-64"/>
          <p:cNvSpPr/>
          <p:nvPr/>
        </p:nvSpPr>
        <p:spPr>
          <a:xfrm>
            <a:off x="8205192" y="6089898"/>
            <a:ext cx="39868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→ Appropriate to initiate buprenorphine</a:t>
            </a:r>
            <a:endParaRPr lang="en-US" sz="1275" dirty="0"/>
          </a:p>
        </p:txBody>
      </p:sp>
      <p:sp>
        <p:nvSpPr>
          <p:cNvPr id="66" name="SK-5-text-65"/>
          <p:cNvSpPr/>
          <p:nvPr/>
        </p:nvSpPr>
        <p:spPr>
          <a:xfrm>
            <a:off x="341263" y="6556177"/>
            <a:ext cx="36766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67" name="SK-5-text-66"/>
          <p:cNvSpPr/>
          <p:nvPr/>
        </p:nvSpPr>
        <p:spPr>
          <a:xfrm>
            <a:off x="10899577" y="6556177"/>
            <a:ext cx="129242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Slide 5 of 24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3379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927348"/>
            <a:ext cx="4218384" cy="38100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590973"/>
            <a:ext cx="5071765" cy="1508671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2071" y="1590973"/>
            <a:ext cx="5852071" cy="47312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2071" y="2105323"/>
            <a:ext cx="5852071" cy="44574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2071" y="2619673"/>
            <a:ext cx="5852071" cy="44574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2071" y="3105894"/>
            <a:ext cx="5852071" cy="625376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2071" y="3778002"/>
            <a:ext cx="5852071" cy="611684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2071" y="4422725"/>
            <a:ext cx="5852071" cy="61853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079" y="4395192"/>
            <a:ext cx="5071765" cy="906512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079" y="5423892"/>
            <a:ext cx="11314063" cy="1029891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859" y="5500092"/>
            <a:ext cx="451098" cy="37713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988" y="4471392"/>
            <a:ext cx="365671" cy="315367"/>
          </a:xfrm>
          <a:prstGeom prst="rect">
            <a:avLst/>
          </a:prstGeom>
        </p:spPr>
      </p:pic>
      <p:sp>
        <p:nvSpPr>
          <p:cNvPr id="17" name="SK-6-text-16"/>
          <p:cNvSpPr/>
          <p:nvPr/>
        </p:nvSpPr>
        <p:spPr>
          <a:xfrm>
            <a:off x="341263" y="246757"/>
            <a:ext cx="83153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4B6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Emergency management • Opioid toxicology</a:t>
            </a:r>
            <a:endParaRPr lang="en-US" sz="1350" dirty="0"/>
          </a:p>
        </p:txBody>
      </p:sp>
      <p:sp>
        <p:nvSpPr>
          <p:cNvPr id="18" name="SK-6-text-17"/>
          <p:cNvSpPr/>
          <p:nvPr/>
        </p:nvSpPr>
        <p:spPr>
          <a:xfrm>
            <a:off x="341263" y="486817"/>
            <a:ext cx="1185073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1D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overdose: Recognition and emergency management</a:t>
            </a:r>
            <a:endParaRPr lang="en-US" sz="2850" dirty="0"/>
          </a:p>
        </p:txBody>
      </p:sp>
      <p:sp>
        <p:nvSpPr>
          <p:cNvPr id="19" name="SK-6-text-18"/>
          <p:cNvSpPr/>
          <p:nvPr/>
        </p:nvSpPr>
        <p:spPr>
          <a:xfrm>
            <a:off x="365671" y="1227534"/>
            <a:ext cx="5683567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Recognise it first</a:t>
            </a:r>
            <a:endParaRPr lang="en-US" sz="2025" dirty="0"/>
          </a:p>
        </p:txBody>
      </p:sp>
      <p:sp>
        <p:nvSpPr>
          <p:cNvPr id="20" name="SK-6-text-19"/>
          <p:cNvSpPr/>
          <p:nvPr/>
        </p:nvSpPr>
        <p:spPr>
          <a:xfrm>
            <a:off x="585192" y="1707505"/>
            <a:ext cx="944118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Classic triad of opioid overdose</a:t>
            </a:r>
            <a:endParaRPr lang="en-US" sz="1800" dirty="0"/>
          </a:p>
        </p:txBody>
      </p:sp>
      <p:sp>
        <p:nvSpPr>
          <p:cNvPr id="21" name="SK-6-text-20"/>
          <p:cNvSpPr/>
          <p:nvPr/>
        </p:nvSpPr>
        <p:spPr>
          <a:xfrm>
            <a:off x="646063" y="2071092"/>
            <a:ext cx="63322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Coma / unresponsive</a:t>
            </a:r>
            <a:endParaRPr lang="en-US" sz="1800" dirty="0"/>
          </a:p>
        </p:txBody>
      </p:sp>
      <p:sp>
        <p:nvSpPr>
          <p:cNvPr id="22" name="SK-6-text-21"/>
          <p:cNvSpPr/>
          <p:nvPr/>
        </p:nvSpPr>
        <p:spPr>
          <a:xfrm>
            <a:off x="646063" y="2393305"/>
            <a:ext cx="115459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Respiratory depression (RR &lt; 8/min, shallow)</a:t>
            </a:r>
            <a:endParaRPr lang="en-US" sz="1800" dirty="0"/>
          </a:p>
        </p:txBody>
      </p:sp>
      <p:sp>
        <p:nvSpPr>
          <p:cNvPr id="23" name="SK-6-text-22"/>
          <p:cNvSpPr/>
          <p:nvPr/>
        </p:nvSpPr>
        <p:spPr>
          <a:xfrm>
            <a:off x="646063" y="2729359"/>
            <a:ext cx="770382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Pinpoint (miotic) pupils</a:t>
            </a:r>
            <a:endParaRPr lang="en-US" sz="1800" dirty="0"/>
          </a:p>
        </p:txBody>
      </p:sp>
      <p:sp>
        <p:nvSpPr>
          <p:cNvPr id="24" name="SK-6-text-23"/>
          <p:cNvSpPr/>
          <p:nvPr/>
        </p:nvSpPr>
        <p:spPr>
          <a:xfrm>
            <a:off x="426690" y="3209479"/>
            <a:ext cx="5581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Other signs to look for:</a:t>
            </a:r>
            <a:endParaRPr lang="en-US" sz="1500" dirty="0"/>
          </a:p>
        </p:txBody>
      </p:sp>
      <p:sp>
        <p:nvSpPr>
          <p:cNvPr id="25" name="SK-6-text-24"/>
          <p:cNvSpPr/>
          <p:nvPr/>
        </p:nvSpPr>
        <p:spPr>
          <a:xfrm>
            <a:off x="487561" y="3456384"/>
            <a:ext cx="790860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Cyanosis — blue lips or fingertips</a:t>
            </a:r>
            <a:endParaRPr lang="en-US" sz="1425" dirty="0"/>
          </a:p>
        </p:txBody>
      </p:sp>
      <p:sp>
        <p:nvSpPr>
          <p:cNvPr id="26" name="SK-6-text-25"/>
          <p:cNvSpPr/>
          <p:nvPr/>
        </p:nvSpPr>
        <p:spPr>
          <a:xfrm>
            <a:off x="487561" y="3682603"/>
            <a:ext cx="421671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Cold, clammy skin</a:t>
            </a:r>
            <a:endParaRPr lang="en-US" sz="1425" dirty="0"/>
          </a:p>
        </p:txBody>
      </p:sp>
      <p:sp>
        <p:nvSpPr>
          <p:cNvPr id="27" name="SK-6-text-26"/>
          <p:cNvSpPr/>
          <p:nvPr/>
        </p:nvSpPr>
        <p:spPr>
          <a:xfrm>
            <a:off x="487561" y="3895279"/>
            <a:ext cx="660558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Deep snoring or no breathing</a:t>
            </a:r>
            <a:endParaRPr lang="en-US" sz="1425" dirty="0"/>
          </a:p>
        </p:txBody>
      </p:sp>
      <p:sp>
        <p:nvSpPr>
          <p:cNvPr id="28" name="SK-6-text-27"/>
          <p:cNvSpPr/>
          <p:nvPr/>
        </p:nvSpPr>
        <p:spPr>
          <a:xfrm>
            <a:off x="487561" y="4114800"/>
            <a:ext cx="378237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Slow heart rate</a:t>
            </a:r>
            <a:endParaRPr lang="en-US" sz="1425" dirty="0"/>
          </a:p>
        </p:txBody>
      </p:sp>
      <p:sp>
        <p:nvSpPr>
          <p:cNvPr id="29" name="SK-6-text-28"/>
          <p:cNvSpPr/>
          <p:nvPr/>
        </p:nvSpPr>
        <p:spPr>
          <a:xfrm>
            <a:off x="987475" y="4471392"/>
            <a:ext cx="4011067" cy="7542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 Polydrug use multiplies risk dramatically.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+ alcohol + benzodiazepines can increase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risk approximately 14-fold.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 about co-ingestion.</a:t>
            </a:r>
            <a:endParaRPr lang="en-US" sz="1275" dirty="0"/>
          </a:p>
        </p:txBody>
      </p:sp>
      <p:sp>
        <p:nvSpPr>
          <p:cNvPr id="30" name="SK-6-text-29"/>
          <p:cNvSpPr/>
          <p:nvPr/>
        </p:nvSpPr>
        <p:spPr>
          <a:xfrm>
            <a:off x="5839867" y="1227534"/>
            <a:ext cx="4757737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 immediately</a:t>
            </a:r>
            <a:endParaRPr lang="en-US" sz="2025" dirty="0"/>
          </a:p>
        </p:txBody>
      </p:sp>
      <p:sp>
        <p:nvSpPr>
          <p:cNvPr id="31" name="SK-6-text-30"/>
          <p:cNvSpPr/>
          <p:nvPr/>
        </p:nvSpPr>
        <p:spPr>
          <a:xfrm>
            <a:off x="6083796" y="1693813"/>
            <a:ext cx="610820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Call 999 immediately</a:t>
            </a:r>
            <a:endParaRPr lang="en-US" sz="1800" dirty="0"/>
          </a:p>
        </p:txBody>
      </p:sp>
      <p:sp>
        <p:nvSpPr>
          <p:cNvPr id="32" name="SK-6-text-31"/>
          <p:cNvSpPr/>
          <p:nvPr/>
        </p:nvSpPr>
        <p:spPr>
          <a:xfrm>
            <a:off x="6071592" y="2201317"/>
            <a:ext cx="612040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Airway, breathing, circulation — basic resuscitation</a:t>
            </a:r>
            <a:endParaRPr lang="en-US" sz="1800" dirty="0"/>
          </a:p>
        </p:txBody>
      </p:sp>
      <p:sp>
        <p:nvSpPr>
          <p:cNvPr id="33" name="SK-6-text-32"/>
          <p:cNvSpPr/>
          <p:nvPr/>
        </p:nvSpPr>
        <p:spPr>
          <a:xfrm>
            <a:off x="6071592" y="2715667"/>
            <a:ext cx="612040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Naloxone — see dose below</a:t>
            </a:r>
            <a:endParaRPr lang="en-US" sz="1800" dirty="0"/>
          </a:p>
        </p:txBody>
      </p:sp>
      <p:sp>
        <p:nvSpPr>
          <p:cNvPr id="34" name="SK-6-text-33"/>
          <p:cNvSpPr/>
          <p:nvPr/>
        </p:nvSpPr>
        <p:spPr>
          <a:xfrm>
            <a:off x="6071592" y="3182094"/>
            <a:ext cx="444996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Repeat every 2–3 minutes if no response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 to 10mg may be needed</a:t>
            </a:r>
            <a:endParaRPr lang="en-US" sz="1575" dirty="0"/>
          </a:p>
        </p:txBody>
      </p:sp>
      <p:sp>
        <p:nvSpPr>
          <p:cNvPr id="35" name="SK-6-text-34"/>
          <p:cNvSpPr/>
          <p:nvPr/>
        </p:nvSpPr>
        <p:spPr>
          <a:xfrm>
            <a:off x="6071592" y="3854053"/>
            <a:ext cx="469389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Monitor continuously — naloxone wears off in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30–90 minutes; re-sedation is a real risk</a:t>
            </a:r>
            <a:endParaRPr lang="en-US" sz="1575" dirty="0"/>
          </a:p>
        </p:txBody>
      </p:sp>
      <p:sp>
        <p:nvSpPr>
          <p:cNvPr id="36" name="SK-6-text-35"/>
          <p:cNvSpPr/>
          <p:nvPr/>
        </p:nvSpPr>
        <p:spPr>
          <a:xfrm>
            <a:off x="6071592" y="4498777"/>
            <a:ext cx="475476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Patient may become aggressive on reversal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 prepared</a:t>
            </a:r>
            <a:endParaRPr lang="en-US" sz="1575" dirty="0"/>
          </a:p>
        </p:txBody>
      </p:sp>
      <p:sp>
        <p:nvSpPr>
          <p:cNvPr id="37" name="SK-6-text-36"/>
          <p:cNvSpPr/>
          <p:nvPr/>
        </p:nvSpPr>
        <p:spPr>
          <a:xfrm>
            <a:off x="1206996" y="5541169"/>
            <a:ext cx="10985004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Dose correction: Naloxone 400 MICROGRAMS IM or SC — NOT 400mg.</a:t>
            </a:r>
            <a:endParaRPr lang="en-US" sz="2100" dirty="0"/>
          </a:p>
        </p:txBody>
      </p:sp>
      <p:sp>
        <p:nvSpPr>
          <p:cNvPr id="38" name="SK-6-text-37"/>
          <p:cNvSpPr/>
          <p:nvPr/>
        </p:nvSpPr>
        <p:spPr>
          <a:xfrm>
            <a:off x="1206996" y="5884069"/>
            <a:ext cx="9582894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a dangerous transcription error found in older materials. Always verify with current BNF.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route allows careful titration and near-immediate reversal in hospital settings.</a:t>
            </a:r>
            <a:endParaRPr lang="en-US" sz="1575" dirty="0"/>
          </a:p>
        </p:txBody>
      </p:sp>
      <p:sp>
        <p:nvSpPr>
          <p:cNvPr id="39" name="SK-6-text-38"/>
          <p:cNvSpPr/>
          <p:nvPr/>
        </p:nvSpPr>
        <p:spPr>
          <a:xfrm>
            <a:off x="353467" y="6597253"/>
            <a:ext cx="3916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0" name="SK-6-text-39"/>
          <p:cNvSpPr/>
          <p:nvPr/>
        </p:nvSpPr>
        <p:spPr>
          <a:xfrm>
            <a:off x="10741075" y="6590407"/>
            <a:ext cx="145092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6 of 24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5" y="912019"/>
            <a:ext cx="853380" cy="47923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1144488"/>
            <a:ext cx="9241482" cy="2360414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158925"/>
            <a:ext cx="121890" cy="237961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4031754"/>
            <a:ext cx="5047357" cy="645914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4738092"/>
            <a:ext cx="5047357" cy="73506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5519886"/>
            <a:ext cx="5047357" cy="728216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5773" y="3640931"/>
            <a:ext cx="3876973" cy="2566095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5773" y="3662065"/>
            <a:ext cx="121890" cy="2578596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8565" y="1577280"/>
            <a:ext cx="1975098" cy="3566071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397823"/>
            <a:ext cx="12192000" cy="41077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38900"/>
            <a:ext cx="12192000" cy="418951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5177" y="1597819"/>
            <a:ext cx="1877467" cy="4059882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32110" y="3710135"/>
            <a:ext cx="292596" cy="267444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769" y="5596086"/>
            <a:ext cx="280392" cy="575965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6769" y="4814292"/>
            <a:ext cx="280392" cy="582811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3694" y="4107805"/>
            <a:ext cx="475357" cy="493663"/>
          </a:xfrm>
          <a:prstGeom prst="rect">
            <a:avLst/>
          </a:prstGeom>
        </p:spPr>
      </p:pic>
      <p:sp>
        <p:nvSpPr>
          <p:cNvPr id="19" name="SK-7-text-18"/>
          <p:cNvSpPr/>
          <p:nvPr/>
        </p:nvSpPr>
        <p:spPr>
          <a:xfrm>
            <a:off x="316855" y="198834"/>
            <a:ext cx="7105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Harm reduction • 2024 update</a:t>
            </a:r>
            <a:endParaRPr lang="en-US" sz="1500" dirty="0"/>
          </a:p>
        </p:txBody>
      </p:sp>
      <p:sp>
        <p:nvSpPr>
          <p:cNvPr id="20" name="SK-7-text-19"/>
          <p:cNvSpPr/>
          <p:nvPr/>
        </p:nvSpPr>
        <p:spPr>
          <a:xfrm>
            <a:off x="316855" y="459432"/>
            <a:ext cx="1187514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Take-home naloxone: December 2024 legislative update</a:t>
            </a:r>
            <a:endParaRPr lang="en-US" sz="2775" dirty="0"/>
          </a:p>
        </p:txBody>
      </p:sp>
      <p:sp>
        <p:nvSpPr>
          <p:cNvPr id="21" name="SK-7-text-20"/>
          <p:cNvSpPr/>
          <p:nvPr/>
        </p:nvSpPr>
        <p:spPr>
          <a:xfrm>
            <a:off x="548580" y="1220688"/>
            <a:ext cx="8782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/ REASSURING — LEGISLATIVE CHANGE</a:t>
            </a:r>
            <a:endParaRPr lang="en-US" sz="1500" dirty="0"/>
          </a:p>
        </p:txBody>
      </p:sp>
      <p:sp>
        <p:nvSpPr>
          <p:cNvPr id="22" name="SK-7-text-21"/>
          <p:cNvSpPr/>
          <p:nvPr/>
        </p:nvSpPr>
        <p:spPr>
          <a:xfrm>
            <a:off x="828973" y="1590973"/>
            <a:ext cx="766866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Since December 2024, community pharmacies in the UK can supply take-home naloxone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without a prescription to:</a:t>
            </a:r>
            <a:endParaRPr lang="en-US" sz="1425" dirty="0"/>
          </a:p>
        </p:txBody>
      </p:sp>
      <p:sp>
        <p:nvSpPr>
          <p:cNvPr id="23" name="SK-7-text-22"/>
          <p:cNvSpPr/>
          <p:nvPr/>
        </p:nvSpPr>
        <p:spPr>
          <a:xfrm>
            <a:off x="877788" y="2105323"/>
            <a:ext cx="84029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People at risk of opioid overdose</a:t>
            </a:r>
            <a:endParaRPr lang="en-US" sz="1650" dirty="0"/>
          </a:p>
        </p:txBody>
      </p:sp>
      <p:sp>
        <p:nvSpPr>
          <p:cNvPr id="24" name="SK-7-text-23"/>
          <p:cNvSpPr/>
          <p:nvPr/>
        </p:nvSpPr>
        <p:spPr>
          <a:xfrm>
            <a:off x="877788" y="2400300"/>
            <a:ext cx="79000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Their family members and carers</a:t>
            </a:r>
            <a:endParaRPr lang="en-US" sz="1650" dirty="0"/>
          </a:p>
        </p:txBody>
      </p:sp>
      <p:sp>
        <p:nvSpPr>
          <p:cNvPr id="25" name="SK-7-text-24"/>
          <p:cNvSpPr/>
          <p:nvPr/>
        </p:nvSpPr>
        <p:spPr>
          <a:xfrm>
            <a:off x="877788" y="2681436"/>
            <a:ext cx="639127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and alcohol services</a:t>
            </a:r>
            <a:endParaRPr lang="en-US" sz="1650" dirty="0"/>
          </a:p>
        </p:txBody>
      </p:sp>
      <p:sp>
        <p:nvSpPr>
          <p:cNvPr id="26" name="SK-7-text-25"/>
          <p:cNvSpPr/>
          <p:nvPr/>
        </p:nvSpPr>
        <p:spPr>
          <a:xfrm>
            <a:off x="841177" y="2989957"/>
            <a:ext cx="7461498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GPs can also prescribe naloxone on FP10 — and trained non-prescribers can supply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via Patient Group Directions (PGDs).</a:t>
            </a:r>
            <a:endParaRPr lang="en-US" sz="1425" dirty="0"/>
          </a:p>
        </p:txBody>
      </p:sp>
      <p:sp>
        <p:nvSpPr>
          <p:cNvPr id="27" name="SK-7-text-26"/>
          <p:cNvSpPr/>
          <p:nvPr/>
        </p:nvSpPr>
        <p:spPr>
          <a:xfrm>
            <a:off x="341263" y="3703290"/>
            <a:ext cx="463105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products</a:t>
            </a:r>
            <a:endParaRPr lang="en-US" sz="1650" dirty="0"/>
          </a:p>
        </p:txBody>
      </p:sp>
      <p:sp>
        <p:nvSpPr>
          <p:cNvPr id="28" name="SK-7-text-27"/>
          <p:cNvSpPr/>
          <p:nvPr/>
        </p:nvSpPr>
        <p:spPr>
          <a:xfrm>
            <a:off x="1597075" y="4121646"/>
            <a:ext cx="4210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injection</a:t>
            </a:r>
            <a:endParaRPr lang="en-US" sz="1500" dirty="0"/>
          </a:p>
        </p:txBody>
      </p:sp>
      <p:sp>
        <p:nvSpPr>
          <p:cNvPr id="29" name="SK-7-text-28"/>
          <p:cNvSpPr/>
          <p:nvPr/>
        </p:nvSpPr>
        <p:spPr>
          <a:xfrm>
            <a:off x="1597075" y="4368403"/>
            <a:ext cx="84524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400 micrograms / 1 ml — given IM or SC</a:t>
            </a:r>
            <a:endParaRPr lang="en-US" sz="1350" dirty="0"/>
          </a:p>
        </p:txBody>
      </p:sp>
      <p:sp>
        <p:nvSpPr>
          <p:cNvPr id="30" name="SK-7-text-29"/>
          <p:cNvSpPr/>
          <p:nvPr/>
        </p:nvSpPr>
        <p:spPr>
          <a:xfrm>
            <a:off x="1597075" y="4862215"/>
            <a:ext cx="4210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Nyxoid nasal spray</a:t>
            </a:r>
            <a:endParaRPr lang="en-US" sz="1500" dirty="0"/>
          </a:p>
        </p:txBody>
      </p:sp>
      <p:sp>
        <p:nvSpPr>
          <p:cNvPr id="31" name="SK-7-text-30"/>
          <p:cNvSpPr/>
          <p:nvPr/>
        </p:nvSpPr>
        <p:spPr>
          <a:xfrm>
            <a:off x="1621482" y="5115967"/>
            <a:ext cx="71494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1.8 mg per spray — single nostril</a:t>
            </a:r>
            <a:endParaRPr lang="en-US" sz="1350" dirty="0"/>
          </a:p>
        </p:txBody>
      </p:sp>
      <p:sp>
        <p:nvSpPr>
          <p:cNvPr id="32" name="SK-7-text-31"/>
          <p:cNvSpPr/>
          <p:nvPr/>
        </p:nvSpPr>
        <p:spPr>
          <a:xfrm>
            <a:off x="1597075" y="5657850"/>
            <a:ext cx="4667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Prenoxad nasal spray</a:t>
            </a:r>
            <a:endParaRPr lang="en-US" sz="1500" dirty="0"/>
          </a:p>
        </p:txBody>
      </p:sp>
      <p:sp>
        <p:nvSpPr>
          <p:cNvPr id="33" name="SK-7-text-32"/>
          <p:cNvSpPr/>
          <p:nvPr/>
        </p:nvSpPr>
        <p:spPr>
          <a:xfrm>
            <a:off x="1609279" y="5897761"/>
            <a:ext cx="47491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mg / ml — intranasal</a:t>
            </a:r>
            <a:endParaRPr lang="en-US" sz="1350" dirty="0"/>
          </a:p>
        </p:txBody>
      </p:sp>
      <p:sp>
        <p:nvSpPr>
          <p:cNvPr id="34" name="SK-7-text-33"/>
          <p:cNvSpPr/>
          <p:nvPr/>
        </p:nvSpPr>
        <p:spPr>
          <a:xfrm>
            <a:off x="6261318" y="3716982"/>
            <a:ext cx="60388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D908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— PATIENT KEY MESSAGES</a:t>
            </a:r>
            <a:endParaRPr lang="en-US" sz="1500" dirty="0"/>
          </a:p>
        </p:txBody>
      </p:sp>
      <p:sp>
        <p:nvSpPr>
          <p:cNvPr id="35" name="SK-7-text-34"/>
          <p:cNvSpPr/>
          <p:nvPr/>
        </p:nvSpPr>
        <p:spPr>
          <a:xfrm>
            <a:off x="5932110" y="4183260"/>
            <a:ext cx="644961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Don’t use alone — the safest rule of all</a:t>
            </a:r>
            <a:endParaRPr lang="en-US" sz="1500" dirty="0"/>
          </a:p>
        </p:txBody>
      </p:sp>
      <p:sp>
        <p:nvSpPr>
          <p:cNvPr id="36" name="SK-7-text-35"/>
          <p:cNvSpPr/>
          <p:nvPr/>
        </p:nvSpPr>
        <p:spPr>
          <a:xfrm>
            <a:off x="5932110" y="4601616"/>
            <a:ext cx="3364855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 even after giving naloxone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wears off</a:t>
            </a:r>
            <a:endParaRPr lang="en-US" sz="1500" dirty="0"/>
          </a:p>
        </p:txBody>
      </p:sp>
      <p:sp>
        <p:nvSpPr>
          <p:cNvPr id="37" name="SK-7-text-36"/>
          <p:cNvSpPr/>
          <p:nvPr/>
        </p:nvSpPr>
        <p:spPr>
          <a:xfrm>
            <a:off x="5932110" y="5266878"/>
            <a:ext cx="644961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Carry it; give a kit to family members too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5932110" y="5671541"/>
            <a:ext cx="3462486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Show your carer or family how to use it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1F5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they need to</a:t>
            </a:r>
            <a:endParaRPr lang="en-US" sz="1500" dirty="0"/>
          </a:p>
        </p:txBody>
      </p:sp>
      <p:sp>
        <p:nvSpPr>
          <p:cNvPr id="39" name="SK-7-text-38"/>
          <p:cNvSpPr/>
          <p:nvPr/>
        </p:nvSpPr>
        <p:spPr>
          <a:xfrm>
            <a:off x="255984" y="6542484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0" name="SK-7-text-39"/>
          <p:cNvSpPr/>
          <p:nvPr/>
        </p:nvSpPr>
        <p:spPr>
          <a:xfrm>
            <a:off x="10936188" y="6542484"/>
            <a:ext cx="12558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7 of 24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1160413"/>
            <a:ext cx="2048173" cy="381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84" y="2014835"/>
            <a:ext cx="5266879" cy="34290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84" y="2460575"/>
            <a:ext cx="5266879" cy="3429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984" y="2906316"/>
            <a:ext cx="5266879" cy="3429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84" y="3352205"/>
            <a:ext cx="5266879" cy="34290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4176415"/>
            <a:ext cx="2925961" cy="171450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8188" y="4176415"/>
            <a:ext cx="85279" cy="1776115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4690" y="4155877"/>
            <a:ext cx="2255490" cy="1975098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6267" y="5072211"/>
            <a:ext cx="1779984" cy="1905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0180" y="2290465"/>
            <a:ext cx="2584698" cy="3840361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27082" y="771525"/>
            <a:ext cx="3035796" cy="5334149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70863" y="1807815"/>
            <a:ext cx="2548086" cy="1905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386215"/>
            <a:ext cx="12192000" cy="3810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23898" y="2530525"/>
            <a:ext cx="719286" cy="2667744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4400" y="3682603"/>
            <a:ext cx="743694" cy="829717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25294" y="4491930"/>
            <a:ext cx="487561" cy="541734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69655" y="5685234"/>
            <a:ext cx="390079" cy="349746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57600" y="651421"/>
            <a:ext cx="4535388" cy="3278088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4173" y="4313634"/>
            <a:ext cx="329059" cy="294829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6855" y="3497461"/>
            <a:ext cx="536377" cy="335905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6855" y="2969419"/>
            <a:ext cx="536377" cy="329059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6855" y="2413992"/>
            <a:ext cx="511969" cy="342900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6855" y="1878955"/>
            <a:ext cx="536377" cy="349746"/>
          </a:xfrm>
          <a:prstGeom prst="rect">
            <a:avLst/>
          </a:prstGeom>
        </p:spPr>
      </p:pic>
      <p:sp>
        <p:nvSpPr>
          <p:cNvPr id="26" name="SK-8-text-25"/>
          <p:cNvSpPr/>
          <p:nvPr/>
        </p:nvSpPr>
        <p:spPr>
          <a:xfrm>
            <a:off x="194965" y="260598"/>
            <a:ext cx="56407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Cancer pain · WHO framework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170557" y="548580"/>
            <a:ext cx="1202144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WHO analgesic ladder</a:t>
            </a:r>
            <a:endParaRPr lang="en-US" sz="3600" dirty="0"/>
          </a:p>
        </p:txBody>
      </p:sp>
      <p:sp>
        <p:nvSpPr>
          <p:cNvPr id="28" name="SK-8-text-27"/>
          <p:cNvSpPr/>
          <p:nvPr/>
        </p:nvSpPr>
        <p:spPr>
          <a:xfrm>
            <a:off x="243780" y="1529209"/>
            <a:ext cx="42005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Four core principles</a:t>
            </a:r>
            <a:endParaRPr lang="en-US" sz="1350" dirty="0"/>
          </a:p>
        </p:txBody>
      </p:sp>
      <p:sp>
        <p:nvSpPr>
          <p:cNvPr id="29" name="SK-8-text-28"/>
          <p:cNvSpPr/>
          <p:nvPr/>
        </p:nvSpPr>
        <p:spPr>
          <a:xfrm>
            <a:off x="926455" y="1947565"/>
            <a:ext cx="83058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the clock – fixed intervals, not as-needed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926455" y="2482453"/>
            <a:ext cx="64770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the mouth – oral route preferred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926455" y="3017490"/>
            <a:ext cx="73914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the ladder – step by step, don't skip</a:t>
            </a:r>
            <a:endParaRPr lang="en-US" sz="1200" dirty="0"/>
          </a:p>
        </p:txBody>
      </p:sp>
      <p:sp>
        <p:nvSpPr>
          <p:cNvPr id="32" name="SK-8-text-31"/>
          <p:cNvSpPr/>
          <p:nvPr/>
        </p:nvSpPr>
        <p:spPr>
          <a:xfrm>
            <a:off x="926455" y="3559225"/>
            <a:ext cx="75742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298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Titrate to effect – no fixed ceiling dose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902196" y="4347865"/>
            <a:ext cx="3752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to avoid</a:t>
            </a:r>
            <a:endParaRPr lang="en-US" sz="1500" dirty="0"/>
          </a:p>
        </p:txBody>
      </p:sp>
      <p:sp>
        <p:nvSpPr>
          <p:cNvPr id="34" name="SK-8-text-33"/>
          <p:cNvSpPr/>
          <p:nvPr/>
        </p:nvSpPr>
        <p:spPr>
          <a:xfrm>
            <a:off x="524173" y="4725144"/>
            <a:ext cx="2499271" cy="10287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prescribe breakthrough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analgesia alongside regular doses –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1/6 of the 24-hour total oral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dose, available up to hourly</a:t>
            </a:r>
            <a:endParaRPr lang="en-US" sz="1200" dirty="0"/>
          </a:p>
        </p:txBody>
      </p:sp>
      <p:sp>
        <p:nvSpPr>
          <p:cNvPr id="35" name="SK-8-text-34"/>
          <p:cNvSpPr/>
          <p:nvPr/>
        </p:nvSpPr>
        <p:spPr>
          <a:xfrm>
            <a:off x="3669655" y="4251871"/>
            <a:ext cx="226695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1</a:t>
            </a:r>
            <a:endParaRPr lang="en-US" sz="2100" dirty="0"/>
          </a:p>
        </p:txBody>
      </p:sp>
      <p:sp>
        <p:nvSpPr>
          <p:cNvPr id="36" name="SK-8-text-35"/>
          <p:cNvSpPr/>
          <p:nvPr/>
        </p:nvSpPr>
        <p:spPr>
          <a:xfrm>
            <a:off x="3669655" y="4635996"/>
            <a:ext cx="193738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Mild pain</a:t>
            </a:r>
            <a:endParaRPr lang="en-US" sz="1350" dirty="0"/>
          </a:p>
        </p:txBody>
      </p:sp>
      <p:sp>
        <p:nvSpPr>
          <p:cNvPr id="37" name="SK-8-text-36"/>
          <p:cNvSpPr/>
          <p:nvPr/>
        </p:nvSpPr>
        <p:spPr>
          <a:xfrm>
            <a:off x="3669655" y="5157192"/>
            <a:ext cx="195069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Paracetamol and/or NSAID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± adjuvant therapy</a:t>
            </a:r>
            <a:endParaRPr lang="en-US" sz="1200" dirty="0"/>
          </a:p>
        </p:txBody>
      </p:sp>
      <p:sp>
        <p:nvSpPr>
          <p:cNvPr id="38" name="SK-8-text-37"/>
          <p:cNvSpPr/>
          <p:nvPr/>
        </p:nvSpPr>
        <p:spPr>
          <a:xfrm>
            <a:off x="5913090" y="2564755"/>
            <a:ext cx="226695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2</a:t>
            </a:r>
            <a:endParaRPr lang="en-US" sz="2100" dirty="0"/>
          </a:p>
        </p:txBody>
      </p:sp>
      <p:sp>
        <p:nvSpPr>
          <p:cNvPr id="39" name="SK-8-text-38"/>
          <p:cNvSpPr/>
          <p:nvPr/>
        </p:nvSpPr>
        <p:spPr>
          <a:xfrm>
            <a:off x="5925294" y="2942034"/>
            <a:ext cx="44062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Mild to moderate pain</a:t>
            </a:r>
            <a:endParaRPr lang="en-US" sz="1350" dirty="0"/>
          </a:p>
        </p:txBody>
      </p:sp>
      <p:sp>
        <p:nvSpPr>
          <p:cNvPr id="40" name="SK-8-text-39"/>
          <p:cNvSpPr/>
          <p:nvPr/>
        </p:nvSpPr>
        <p:spPr>
          <a:xfrm>
            <a:off x="5913090" y="3476923"/>
            <a:ext cx="39814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 a weak opioid</a:t>
            </a:r>
            <a:endParaRPr lang="en-US" sz="1500" dirty="0"/>
          </a:p>
        </p:txBody>
      </p:sp>
      <p:sp>
        <p:nvSpPr>
          <p:cNvPr id="41" name="SK-8-text-40"/>
          <p:cNvSpPr/>
          <p:nvPr/>
        </p:nvSpPr>
        <p:spPr>
          <a:xfrm>
            <a:off x="5913090" y="3840361"/>
            <a:ext cx="241399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Codeine · Dihydrocodeine · Tramadol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± non-opioid ± adjuvant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8546455" y="1056084"/>
            <a:ext cx="226695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</a:t>
            </a:r>
            <a:endParaRPr lang="en-US" sz="2100" dirty="0"/>
          </a:p>
        </p:txBody>
      </p:sp>
      <p:sp>
        <p:nvSpPr>
          <p:cNvPr id="43" name="SK-8-text-42"/>
          <p:cNvSpPr/>
          <p:nvPr/>
        </p:nvSpPr>
        <p:spPr>
          <a:xfrm>
            <a:off x="8546455" y="1446907"/>
            <a:ext cx="36455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Moderate to severe pain</a:t>
            </a:r>
            <a:endParaRPr lang="en-US" sz="1350" dirty="0"/>
          </a:p>
        </p:txBody>
      </p:sp>
      <p:sp>
        <p:nvSpPr>
          <p:cNvPr id="44" name="SK-8-text-43"/>
          <p:cNvSpPr/>
          <p:nvPr/>
        </p:nvSpPr>
        <p:spPr>
          <a:xfrm>
            <a:off x="8546455" y="1995636"/>
            <a:ext cx="364554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Switch to a strong opioid</a:t>
            </a:r>
            <a:endParaRPr lang="en-US" sz="1500" dirty="0"/>
          </a:p>
        </p:txBody>
      </p:sp>
      <p:sp>
        <p:nvSpPr>
          <p:cNvPr id="45" name="SK-8-text-44"/>
          <p:cNvSpPr/>
          <p:nvPr/>
        </p:nvSpPr>
        <p:spPr>
          <a:xfrm>
            <a:off x="8546455" y="2441377"/>
            <a:ext cx="2767459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· Oxycodone · Fentanyl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Hydromorphone · Buprenorphine patch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± non-opioid ± adjuvant</a:t>
            </a:r>
            <a:endParaRPr lang="en-US" sz="1200" dirty="0"/>
          </a:p>
        </p:txBody>
      </p:sp>
      <p:sp>
        <p:nvSpPr>
          <p:cNvPr id="46" name="SK-8-text-45"/>
          <p:cNvSpPr/>
          <p:nvPr/>
        </p:nvSpPr>
        <p:spPr>
          <a:xfrm>
            <a:off x="194965" y="6542484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7" name="SK-8-text-46"/>
          <p:cNvSpPr/>
          <p:nvPr/>
        </p:nvSpPr>
        <p:spPr>
          <a:xfrm>
            <a:off x="11533584" y="6542484"/>
            <a:ext cx="65841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/ 24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61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1050727"/>
            <a:ext cx="1718965" cy="3810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002" y="1398984"/>
            <a:ext cx="9525" cy="4224486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894" y="2839194"/>
            <a:ext cx="4901059" cy="78864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4894" y="2839194"/>
            <a:ext cx="73075" cy="795486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471" y="4581079"/>
            <a:ext cx="5108377" cy="96009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471" y="4581079"/>
            <a:ext cx="73075" cy="1042392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856684"/>
            <a:ext cx="12192000" cy="521196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471" y="5938986"/>
            <a:ext cx="329059" cy="356592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4267" y="2921496"/>
            <a:ext cx="316855" cy="287982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7788" y="4683919"/>
            <a:ext cx="304800" cy="267444"/>
          </a:xfrm>
          <a:prstGeom prst="rect">
            <a:avLst/>
          </a:prstGeom>
        </p:spPr>
      </p:pic>
      <p:sp>
        <p:nvSpPr>
          <p:cNvPr id="15" name="SK-9-text-14"/>
          <p:cNvSpPr/>
          <p:nvPr/>
        </p:nvSpPr>
        <p:spPr>
          <a:xfrm>
            <a:off x="426690" y="377130"/>
            <a:ext cx="70256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9D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Cancer Pain · Primary Care Prescribing</a:t>
            </a:r>
            <a:endParaRPr lang="en-US" sz="1200" dirty="0"/>
          </a:p>
        </p:txBody>
      </p:sp>
      <p:sp>
        <p:nvSpPr>
          <p:cNvPr id="16" name="SK-9-text-15"/>
          <p:cNvSpPr/>
          <p:nvPr/>
        </p:nvSpPr>
        <p:spPr>
          <a:xfrm>
            <a:off x="426690" y="617190"/>
            <a:ext cx="1176531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opioids for cancer pain in primary care</a:t>
            </a:r>
            <a:endParaRPr lang="en-US" sz="2550" dirty="0"/>
          </a:p>
        </p:txBody>
      </p:sp>
      <p:sp>
        <p:nvSpPr>
          <p:cNvPr id="17" name="SK-9-text-16"/>
          <p:cNvSpPr/>
          <p:nvPr/>
        </p:nvSpPr>
        <p:spPr>
          <a:xfrm>
            <a:off x="621655" y="1433215"/>
            <a:ext cx="71818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Starting and titrating morphine</a:t>
            </a:r>
            <a:endParaRPr lang="en-US" sz="1500" dirty="0"/>
          </a:p>
        </p:txBody>
      </p:sp>
      <p:sp>
        <p:nvSpPr>
          <p:cNvPr id="18" name="SK-9-text-17"/>
          <p:cNvSpPr/>
          <p:nvPr/>
        </p:nvSpPr>
        <p:spPr>
          <a:xfrm>
            <a:off x="633859" y="1844725"/>
            <a:ext cx="504735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First-line choice: Oral morphine for moderate-to-severe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cancer pain — start with normal-release tablets or solution</a:t>
            </a:r>
            <a:endParaRPr lang="en-US" sz="1350" dirty="0"/>
          </a:p>
        </p:txBody>
      </p:sp>
      <p:sp>
        <p:nvSpPr>
          <p:cNvPr id="19" name="SK-9-text-18"/>
          <p:cNvSpPr/>
          <p:nvPr/>
        </p:nvSpPr>
        <p:spPr>
          <a:xfrm>
            <a:off x="633859" y="2455069"/>
            <a:ext cx="4364682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Starting dose: 5–10 mg every 4 hours — reduce to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2.5–5 mg if elderly, frail, or renal impairment</a:t>
            </a:r>
            <a:endParaRPr lang="en-US" sz="1350" dirty="0"/>
          </a:p>
        </p:txBody>
      </p:sp>
      <p:sp>
        <p:nvSpPr>
          <p:cNvPr id="20" name="SK-9-text-19"/>
          <p:cNvSpPr/>
          <p:nvPr/>
        </p:nvSpPr>
        <p:spPr>
          <a:xfrm>
            <a:off x="633859" y="3079105"/>
            <a:ext cx="488885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Titrate to effect: Increase by 30–50% every 24–48 hours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until pain controlled — no fixed ceiling dose</a:t>
            </a:r>
            <a:endParaRPr lang="en-US" sz="1350" dirty="0"/>
          </a:p>
        </p:txBody>
      </p:sp>
      <p:sp>
        <p:nvSpPr>
          <p:cNvPr id="21" name="SK-9-text-20"/>
          <p:cNvSpPr/>
          <p:nvPr/>
        </p:nvSpPr>
        <p:spPr>
          <a:xfrm>
            <a:off x="633859" y="3689598"/>
            <a:ext cx="4779169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Once stable: Switch to modified-release morphine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(MST Continus 12-hourly or MXL 24-hourly) — continue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normal-release for breakthrough</a:t>
            </a:r>
            <a:endParaRPr lang="en-US" sz="1350" dirty="0"/>
          </a:p>
        </p:txBody>
      </p:sp>
      <p:sp>
        <p:nvSpPr>
          <p:cNvPr id="22" name="SK-9-text-21"/>
          <p:cNvSpPr/>
          <p:nvPr/>
        </p:nvSpPr>
        <p:spPr>
          <a:xfrm>
            <a:off x="1219200" y="4704457"/>
            <a:ext cx="4096494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Pitfall: Bioavailability of oral morphine is variable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(15–64%) — always titrate to the individual patient.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rely on population averages.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6486079" y="1433215"/>
            <a:ext cx="570592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inevitable side effects</a:t>
            </a:r>
            <a:endParaRPr lang="en-US" sz="1500" dirty="0"/>
          </a:p>
        </p:txBody>
      </p:sp>
      <p:sp>
        <p:nvSpPr>
          <p:cNvPr id="24" name="SK-9-text-23"/>
          <p:cNvSpPr/>
          <p:nvPr/>
        </p:nvSpPr>
        <p:spPr>
          <a:xfrm>
            <a:off x="6486079" y="1837879"/>
            <a:ext cx="241268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Constipation</a:t>
            </a:r>
            <a:endParaRPr lang="en-US" sz="1275" dirty="0"/>
          </a:p>
        </p:txBody>
      </p:sp>
      <p:sp>
        <p:nvSpPr>
          <p:cNvPr id="25" name="SK-9-text-24"/>
          <p:cNvSpPr/>
          <p:nvPr/>
        </p:nvSpPr>
        <p:spPr>
          <a:xfrm>
            <a:off x="6473875" y="2084784"/>
            <a:ext cx="4535388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 a stimulant laxative on day one — co-danthramer or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docusate with senna. Opioids slow gut motility reliably;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waiting for constipation to develop is poor practice.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7120086" y="2921496"/>
            <a:ext cx="3937992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 practice: Prescribe a laxative simultaneously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 the first opioid prescription — every time,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exception.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6486079" y="3792438"/>
            <a:ext cx="124682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Nausea</a:t>
            </a:r>
            <a:endParaRPr lang="en-US" sz="1275" dirty="0"/>
          </a:p>
        </p:txBody>
      </p:sp>
      <p:sp>
        <p:nvSpPr>
          <p:cNvPr id="28" name="SK-9-text-27"/>
          <p:cNvSpPr/>
          <p:nvPr/>
        </p:nvSpPr>
        <p:spPr>
          <a:xfrm>
            <a:off x="6473875" y="4004965"/>
            <a:ext cx="4474369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 an antiemetic for the first 5–7 days — cyclizine,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metoclopramide, or haloperidol. Usually settles after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first week as tolerance develops.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6486079" y="4869061"/>
            <a:ext cx="202406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Drowsiness</a:t>
            </a:r>
            <a:endParaRPr lang="en-US" sz="1275" dirty="0"/>
          </a:p>
        </p:txBody>
      </p:sp>
      <p:sp>
        <p:nvSpPr>
          <p:cNvPr id="30" name="SK-9-text-29"/>
          <p:cNvSpPr/>
          <p:nvPr/>
        </p:nvSpPr>
        <p:spPr>
          <a:xfrm>
            <a:off x="6473875" y="5095429"/>
            <a:ext cx="4584055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on initiation and after dose increases. Usually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resolves within 48–72 hours. Warn patients; reassess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before increasing dose further.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1084957" y="6034980"/>
            <a:ext cx="1110704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D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Breakthrough dose = 1/6 of the total 24-hour oral morphine dose — prescribed as immediate-release morphine, available up to hourly</a:t>
            </a:r>
            <a:endParaRPr lang="en-US" sz="1275" dirty="0"/>
          </a:p>
        </p:txBody>
      </p:sp>
      <p:sp>
        <p:nvSpPr>
          <p:cNvPr id="32" name="SK-9-text-31"/>
          <p:cNvSpPr/>
          <p:nvPr/>
        </p:nvSpPr>
        <p:spPr>
          <a:xfrm>
            <a:off x="438894" y="6563023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3" name="SK-9-text-32"/>
          <p:cNvSpPr/>
          <p:nvPr/>
        </p:nvSpPr>
        <p:spPr>
          <a:xfrm>
            <a:off x="10826353" y="6563023"/>
            <a:ext cx="136564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9 of 24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9148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67624"/>
            <a:ext cx="12192000" cy="390227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536055"/>
            <a:ext cx="682675" cy="75307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1700064"/>
            <a:ext cx="3218557" cy="344091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79" y="2077938"/>
            <a:ext cx="3218557" cy="226308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3898" y="1700064"/>
            <a:ext cx="3218557" cy="344091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3898" y="2077938"/>
            <a:ext cx="3218557" cy="2413992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7569" y="1700064"/>
            <a:ext cx="3218557" cy="357932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7569" y="2132112"/>
            <a:ext cx="3218557" cy="236726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7561" y="4619476"/>
            <a:ext cx="4901059" cy="1685627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561" y="4608463"/>
            <a:ext cx="97482" cy="1666429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42384" y="4744938"/>
            <a:ext cx="4669482" cy="1297484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42384" y="4744938"/>
            <a:ext cx="97482" cy="1392138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31388" y="2269927"/>
            <a:ext cx="1438573" cy="2215009"/>
          </a:xfrm>
          <a:prstGeom prst="rect">
            <a:avLst/>
          </a:prstGeom>
        </p:spPr>
      </p:pic>
      <p:sp>
        <p:nvSpPr>
          <p:cNvPr id="17" name="SK-10-text-16"/>
          <p:cNvSpPr/>
          <p:nvPr/>
        </p:nvSpPr>
        <p:spPr>
          <a:xfrm>
            <a:off x="316855" y="383977"/>
            <a:ext cx="66694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5A8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Cancer pain · Opioid prescribing</a:t>
            </a:r>
            <a:endParaRPr lang="en-US" sz="1350" dirty="0"/>
          </a:p>
        </p:txBody>
      </p:sp>
      <p:sp>
        <p:nvSpPr>
          <p:cNvPr id="18" name="SK-10-text-17"/>
          <p:cNvSpPr/>
          <p:nvPr/>
        </p:nvSpPr>
        <p:spPr>
          <a:xfrm>
            <a:off x="316855" y="685800"/>
            <a:ext cx="10968037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52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prescribing</a:t>
            </a:r>
            <a:endParaRPr lang="en-US" sz="3525" dirty="0"/>
          </a:p>
        </p:txBody>
      </p:sp>
      <p:sp>
        <p:nvSpPr>
          <p:cNvPr id="19" name="SK-10-text-18"/>
          <p:cNvSpPr/>
          <p:nvPr/>
        </p:nvSpPr>
        <p:spPr>
          <a:xfrm>
            <a:off x="316855" y="1179463"/>
            <a:ext cx="1187514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Initiation, maintenance, and breakthrough doses</a:t>
            </a:r>
            <a:endParaRPr lang="en-US" sz="1725" dirty="0"/>
          </a:p>
        </p:txBody>
      </p:sp>
      <p:sp>
        <p:nvSpPr>
          <p:cNvPr id="20" name="SK-10-text-19"/>
          <p:cNvSpPr/>
          <p:nvPr/>
        </p:nvSpPr>
        <p:spPr>
          <a:xfrm>
            <a:off x="1243459" y="1776115"/>
            <a:ext cx="43376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1 · Initiation</a:t>
            </a:r>
            <a:endParaRPr lang="en-US" sz="1350" dirty="0"/>
          </a:p>
        </p:txBody>
      </p:sp>
      <p:sp>
        <p:nvSpPr>
          <p:cNvPr id="21" name="SK-10-text-20"/>
          <p:cNvSpPr/>
          <p:nvPr/>
        </p:nvSpPr>
        <p:spPr>
          <a:xfrm>
            <a:off x="487561" y="2235696"/>
            <a:ext cx="26069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</a:t>
            </a:r>
            <a:endParaRPr lang="en-US" sz="1275" dirty="0"/>
          </a:p>
        </p:txBody>
      </p:sp>
      <p:sp>
        <p:nvSpPr>
          <p:cNvPr id="22" name="SK-10-text-21"/>
          <p:cNvSpPr/>
          <p:nvPr/>
        </p:nvSpPr>
        <p:spPr>
          <a:xfrm>
            <a:off x="487561" y="2496294"/>
            <a:ext cx="2730996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5–10 mg oral morphine every 4 hours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(lower if elderly, frail, or renal impairment)</a:t>
            </a:r>
            <a:endParaRPr lang="en-US" sz="1200" dirty="0"/>
          </a:p>
        </p:txBody>
      </p:sp>
      <p:sp>
        <p:nvSpPr>
          <p:cNvPr id="23" name="SK-10-text-22"/>
          <p:cNvSpPr/>
          <p:nvPr/>
        </p:nvSpPr>
        <p:spPr>
          <a:xfrm>
            <a:off x="487561" y="3106638"/>
            <a:ext cx="10525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Route</a:t>
            </a:r>
            <a:endParaRPr lang="en-US" sz="1275" dirty="0"/>
          </a:p>
        </p:txBody>
      </p:sp>
      <p:sp>
        <p:nvSpPr>
          <p:cNvPr id="24" name="SK-10-text-23"/>
          <p:cNvSpPr/>
          <p:nvPr/>
        </p:nvSpPr>
        <p:spPr>
          <a:xfrm>
            <a:off x="487561" y="3339703"/>
            <a:ext cx="79400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preferred — normal-release preparation</a:t>
            </a:r>
            <a:endParaRPr lang="en-US" sz="1200" dirty="0"/>
          </a:p>
        </p:txBody>
      </p:sp>
      <p:sp>
        <p:nvSpPr>
          <p:cNvPr id="25" name="SK-10-text-24"/>
          <p:cNvSpPr/>
          <p:nvPr/>
        </p:nvSpPr>
        <p:spPr>
          <a:xfrm>
            <a:off x="487561" y="3751213"/>
            <a:ext cx="18297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Frequency</a:t>
            </a:r>
            <a:endParaRPr lang="en-US" sz="1275" dirty="0"/>
          </a:p>
        </p:txBody>
      </p:sp>
      <p:sp>
        <p:nvSpPr>
          <p:cNvPr id="26" name="SK-10-text-25"/>
          <p:cNvSpPr/>
          <p:nvPr/>
        </p:nvSpPr>
        <p:spPr>
          <a:xfrm>
            <a:off x="487561" y="3991273"/>
            <a:ext cx="77571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Six doses per day (by the clock — not PRN)</a:t>
            </a:r>
            <a:endParaRPr lang="en-US" sz="1200" dirty="0"/>
          </a:p>
        </p:txBody>
      </p:sp>
      <p:sp>
        <p:nvSpPr>
          <p:cNvPr id="27" name="SK-10-text-26"/>
          <p:cNvSpPr/>
          <p:nvPr/>
        </p:nvSpPr>
        <p:spPr>
          <a:xfrm>
            <a:off x="4449961" y="1776115"/>
            <a:ext cx="45434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2 · Maintenance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3840361" y="2208163"/>
            <a:ext cx="280130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switch</a:t>
            </a:r>
            <a:endParaRPr lang="en-US" sz="1275" dirty="0"/>
          </a:p>
        </p:txBody>
      </p:sp>
      <p:sp>
        <p:nvSpPr>
          <p:cNvPr id="29" name="SK-10-text-28"/>
          <p:cNvSpPr/>
          <p:nvPr/>
        </p:nvSpPr>
        <p:spPr>
          <a:xfrm>
            <a:off x="3840361" y="2475607"/>
            <a:ext cx="56845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stable on 4-hourly regime</a:t>
            </a:r>
            <a:endParaRPr lang="en-US" sz="1200" dirty="0"/>
          </a:p>
        </p:txBody>
      </p:sp>
      <p:sp>
        <p:nvSpPr>
          <p:cNvPr id="30" name="SK-10-text-29"/>
          <p:cNvSpPr/>
          <p:nvPr/>
        </p:nvSpPr>
        <p:spPr>
          <a:xfrm>
            <a:off x="3840361" y="2880271"/>
            <a:ext cx="47444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Modified-release options</a:t>
            </a:r>
            <a:endParaRPr lang="en-US" sz="1275" dirty="0"/>
          </a:p>
        </p:txBody>
      </p:sp>
      <p:sp>
        <p:nvSpPr>
          <p:cNvPr id="31" name="SK-10-text-30"/>
          <p:cNvSpPr/>
          <p:nvPr/>
        </p:nvSpPr>
        <p:spPr>
          <a:xfrm>
            <a:off x="3828157" y="3127177"/>
            <a:ext cx="175557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MST Continus — 12-hourly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MXL capsule — 24-hourly</a:t>
            </a:r>
            <a:endParaRPr lang="en-US" sz="1200" dirty="0"/>
          </a:p>
        </p:txBody>
      </p:sp>
      <p:sp>
        <p:nvSpPr>
          <p:cNvPr id="32" name="SK-10-text-31"/>
          <p:cNvSpPr/>
          <p:nvPr/>
        </p:nvSpPr>
        <p:spPr>
          <a:xfrm>
            <a:off x="3840361" y="3730675"/>
            <a:ext cx="18297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Principle</a:t>
            </a:r>
            <a:endParaRPr lang="en-US" sz="1275" dirty="0"/>
          </a:p>
        </p:txBody>
      </p:sp>
      <p:sp>
        <p:nvSpPr>
          <p:cNvPr id="33" name="SK-10-text-32"/>
          <p:cNvSpPr/>
          <p:nvPr/>
        </p:nvSpPr>
        <p:spPr>
          <a:xfrm>
            <a:off x="3828157" y="3984427"/>
            <a:ext cx="2767459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Total 24-hour dose unchanged — just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repackaged into fewer, longer-acting doses</a:t>
            </a:r>
            <a:endParaRPr lang="en-US" sz="1200" dirty="0"/>
          </a:p>
        </p:txBody>
      </p:sp>
      <p:sp>
        <p:nvSpPr>
          <p:cNvPr id="34" name="SK-10-text-33"/>
          <p:cNvSpPr/>
          <p:nvPr/>
        </p:nvSpPr>
        <p:spPr>
          <a:xfrm>
            <a:off x="7754094" y="1776115"/>
            <a:ext cx="443790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Phase 3 · Breakthrough</a:t>
            </a:r>
            <a:endParaRPr lang="en-US" sz="1350" dirty="0"/>
          </a:p>
        </p:txBody>
      </p:sp>
      <p:sp>
        <p:nvSpPr>
          <p:cNvPr id="35" name="SK-10-text-34"/>
          <p:cNvSpPr/>
          <p:nvPr/>
        </p:nvSpPr>
        <p:spPr>
          <a:xfrm>
            <a:off x="7144494" y="2208163"/>
            <a:ext cx="49387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 dose formula</a:t>
            </a:r>
            <a:endParaRPr lang="en-US" sz="1275" dirty="0"/>
          </a:p>
        </p:txBody>
      </p:sp>
      <p:sp>
        <p:nvSpPr>
          <p:cNvPr id="36" name="SK-10-text-35"/>
          <p:cNvSpPr/>
          <p:nvPr/>
        </p:nvSpPr>
        <p:spPr>
          <a:xfrm>
            <a:off x="7217569" y="2482453"/>
            <a:ext cx="2352973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1/6 of total 24-hour</a:t>
            </a:r>
            <a:endParaRPr lang="en-US" sz="1500" dirty="0"/>
          </a:p>
          <a:p>
            <a:pPr marL="0" indent="0" algn="l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morphine dose</a:t>
            </a:r>
            <a:endParaRPr lang="en-US" sz="1500" dirty="0"/>
          </a:p>
        </p:txBody>
      </p:sp>
      <p:sp>
        <p:nvSpPr>
          <p:cNvPr id="37" name="SK-10-text-36"/>
          <p:cNvSpPr/>
          <p:nvPr/>
        </p:nvSpPr>
        <p:spPr>
          <a:xfrm>
            <a:off x="7144494" y="2983111"/>
            <a:ext cx="22183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Preparation</a:t>
            </a:r>
            <a:endParaRPr lang="en-US" sz="1275" dirty="0"/>
          </a:p>
        </p:txBody>
      </p:sp>
      <p:sp>
        <p:nvSpPr>
          <p:cNvPr id="38" name="SK-10-text-37"/>
          <p:cNvSpPr/>
          <p:nvPr/>
        </p:nvSpPr>
        <p:spPr>
          <a:xfrm>
            <a:off x="7144494" y="3182094"/>
            <a:ext cx="504750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Normal-release oral morphine (Oramorph)</a:t>
            </a:r>
            <a:endParaRPr lang="en-US" sz="1200" dirty="0"/>
          </a:p>
        </p:txBody>
      </p:sp>
      <p:sp>
        <p:nvSpPr>
          <p:cNvPr id="39" name="SK-10-text-38"/>
          <p:cNvSpPr/>
          <p:nvPr/>
        </p:nvSpPr>
        <p:spPr>
          <a:xfrm>
            <a:off x="7144494" y="3476923"/>
            <a:ext cx="18297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Frequency</a:t>
            </a:r>
            <a:endParaRPr lang="en-US" sz="1275" dirty="0"/>
          </a:p>
        </p:txBody>
      </p:sp>
      <p:sp>
        <p:nvSpPr>
          <p:cNvPr id="40" name="SK-10-text-39"/>
          <p:cNvSpPr/>
          <p:nvPr/>
        </p:nvSpPr>
        <p:spPr>
          <a:xfrm>
            <a:off x="7144494" y="3682603"/>
            <a:ext cx="48310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 to every hour as needed</a:t>
            </a:r>
            <a:endParaRPr lang="en-US" sz="1200" dirty="0"/>
          </a:p>
        </p:txBody>
      </p:sp>
      <p:sp>
        <p:nvSpPr>
          <p:cNvPr id="41" name="SK-10-text-40"/>
          <p:cNvSpPr/>
          <p:nvPr/>
        </p:nvSpPr>
        <p:spPr>
          <a:xfrm>
            <a:off x="7144494" y="4018657"/>
            <a:ext cx="14411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</a:t>
            </a:r>
            <a:endParaRPr lang="en-US" sz="1275" dirty="0"/>
          </a:p>
        </p:txBody>
      </p:sp>
      <p:sp>
        <p:nvSpPr>
          <p:cNvPr id="42" name="SK-10-text-41"/>
          <p:cNvSpPr/>
          <p:nvPr/>
        </p:nvSpPr>
        <p:spPr>
          <a:xfrm>
            <a:off x="7144494" y="4183261"/>
            <a:ext cx="50475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24-hour total = 60 mg → breakthrough = 10 mg</a:t>
            </a:r>
            <a:endParaRPr lang="en-US" sz="1200" dirty="0"/>
          </a:p>
        </p:txBody>
      </p:sp>
      <p:sp>
        <p:nvSpPr>
          <p:cNvPr id="43" name="SK-10-text-42"/>
          <p:cNvSpPr/>
          <p:nvPr/>
        </p:nvSpPr>
        <p:spPr>
          <a:xfrm>
            <a:off x="682675" y="4711303"/>
            <a:ext cx="299656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67D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950" dirty="0"/>
          </a:p>
        </p:txBody>
      </p:sp>
      <p:sp>
        <p:nvSpPr>
          <p:cNvPr id="44" name="SK-10-text-43"/>
          <p:cNvSpPr/>
          <p:nvPr/>
        </p:nvSpPr>
        <p:spPr>
          <a:xfrm>
            <a:off x="658267" y="5074890"/>
            <a:ext cx="4023271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Constipation is universal — start a laxative (co-danthramer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docusate + senna) from day one. Never wait for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to complain.</a:t>
            </a:r>
            <a:endParaRPr lang="en-US" sz="1200" dirty="0"/>
          </a:p>
        </p:txBody>
      </p:sp>
      <p:sp>
        <p:nvSpPr>
          <p:cNvPr id="45" name="SK-10-text-44"/>
          <p:cNvSpPr/>
          <p:nvPr/>
        </p:nvSpPr>
        <p:spPr>
          <a:xfrm>
            <a:off x="658267" y="5760690"/>
            <a:ext cx="431586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 is common in the first week — prescribe an antiemetic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(cyclizine, metoclopramide, or haloperidol) prophylactically.</a:t>
            </a:r>
            <a:endParaRPr lang="en-US" sz="1200" dirty="0"/>
          </a:p>
        </p:txBody>
      </p:sp>
      <p:sp>
        <p:nvSpPr>
          <p:cNvPr id="46" name="SK-10-text-45"/>
          <p:cNvSpPr/>
          <p:nvPr/>
        </p:nvSpPr>
        <p:spPr>
          <a:xfrm>
            <a:off x="5876479" y="4821138"/>
            <a:ext cx="32642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4C8C4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Reassuring</a:t>
            </a:r>
            <a:endParaRPr lang="en-US" sz="1725" dirty="0"/>
          </a:p>
        </p:txBody>
      </p:sp>
      <p:sp>
        <p:nvSpPr>
          <p:cNvPr id="47" name="SK-10-text-46"/>
          <p:cNvSpPr/>
          <p:nvPr/>
        </p:nvSpPr>
        <p:spPr>
          <a:xfrm>
            <a:off x="5864275" y="5143500"/>
            <a:ext cx="3803898" cy="8228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patients are well managed on 200–300 mg oral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daily. Drowsiness usually settles within a few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days. Tolerance to sedation develops faster than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tolerance to analgesia.</a:t>
            </a:r>
            <a:endParaRPr lang="en-US" sz="1200" dirty="0"/>
          </a:p>
        </p:txBody>
      </p:sp>
      <p:sp>
        <p:nvSpPr>
          <p:cNvPr id="48" name="SK-10-text-47"/>
          <p:cNvSpPr/>
          <p:nvPr/>
        </p:nvSpPr>
        <p:spPr>
          <a:xfrm>
            <a:off x="365671" y="6583561"/>
            <a:ext cx="39166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9" name="SK-10-text-48"/>
          <p:cNvSpPr/>
          <p:nvPr/>
        </p:nvSpPr>
        <p:spPr>
          <a:xfrm>
            <a:off x="10802094" y="6576715"/>
            <a:ext cx="138990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10 of 24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2153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1240036"/>
            <a:ext cx="1548259" cy="5715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62849"/>
            <a:ext cx="12192000" cy="466279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2076599"/>
            <a:ext cx="2804071" cy="191393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965" y="2076599"/>
            <a:ext cx="2804071" cy="1923604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279" y="2071092"/>
            <a:ext cx="2804071" cy="1940719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800" y="4162723"/>
            <a:ext cx="2804071" cy="179665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42965" y="4162723"/>
            <a:ext cx="2804071" cy="1782961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1279" y="4162723"/>
            <a:ext cx="2804071" cy="1837879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44000" y="1323529"/>
            <a:ext cx="2743200" cy="2688282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44000" y="4162723"/>
            <a:ext cx="2743200" cy="2077938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31193" y="5739717"/>
            <a:ext cx="353467" cy="363438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11291" y="5314238"/>
            <a:ext cx="353467" cy="356592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48112" y="1473324"/>
            <a:ext cx="402282" cy="37713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51577" y="4683919"/>
            <a:ext cx="499765" cy="521196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30267" y="4704457"/>
            <a:ext cx="548580" cy="507355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89584" y="4690765"/>
            <a:ext cx="524173" cy="514350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51577" y="2626519"/>
            <a:ext cx="499765" cy="521196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30267" y="2633365"/>
            <a:ext cx="548580" cy="514350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01788" y="2633365"/>
            <a:ext cx="511969" cy="514350"/>
          </a:xfrm>
          <a:prstGeom prst="rect">
            <a:avLst/>
          </a:prstGeom>
        </p:spPr>
      </p:pic>
      <p:sp>
        <p:nvSpPr>
          <p:cNvPr id="23" name="SK-11-text-22"/>
          <p:cNvSpPr/>
          <p:nvPr/>
        </p:nvSpPr>
        <p:spPr>
          <a:xfrm>
            <a:off x="353467" y="377130"/>
            <a:ext cx="7410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Cancer pain · Opioid prescribing</a:t>
            </a:r>
            <a:endParaRPr lang="en-US" sz="1500" dirty="0"/>
          </a:p>
        </p:txBody>
      </p:sp>
      <p:sp>
        <p:nvSpPr>
          <p:cNvPr id="24" name="SK-11-text-23"/>
          <p:cNvSpPr/>
          <p:nvPr/>
        </p:nvSpPr>
        <p:spPr>
          <a:xfrm>
            <a:off x="353467" y="713184"/>
            <a:ext cx="1183853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conversion: Key principles and equianalgesic ratios</a:t>
            </a:r>
            <a:endParaRPr lang="en-US" sz="2550" dirty="0"/>
          </a:p>
        </p:txBody>
      </p:sp>
      <p:sp>
        <p:nvSpPr>
          <p:cNvPr id="25" name="SK-11-text-24"/>
          <p:cNvSpPr/>
          <p:nvPr/>
        </p:nvSpPr>
        <p:spPr>
          <a:xfrm>
            <a:off x="353467" y="1529209"/>
            <a:ext cx="1183853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Conversion ratios are guides only — always titrate to the individual patient.</a:t>
            </a:r>
            <a:endParaRPr lang="en-US" sz="1500" dirty="0"/>
          </a:p>
        </p:txBody>
      </p:sp>
      <p:sp>
        <p:nvSpPr>
          <p:cNvPr id="26" name="SK-11-text-25"/>
          <p:cNvSpPr/>
          <p:nvPr/>
        </p:nvSpPr>
        <p:spPr>
          <a:xfrm>
            <a:off x="463153" y="2215009"/>
            <a:ext cx="40995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E8B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 conversion</a:t>
            </a:r>
            <a:endParaRPr lang="en-US" sz="1200" dirty="0"/>
          </a:p>
        </p:txBody>
      </p:sp>
      <p:sp>
        <p:nvSpPr>
          <p:cNvPr id="27" name="SK-11-text-26"/>
          <p:cNvSpPr/>
          <p:nvPr/>
        </p:nvSpPr>
        <p:spPr>
          <a:xfrm>
            <a:off x="463153" y="2660898"/>
            <a:ext cx="454723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morphine ÷ 3</a:t>
            </a:r>
            <a:endParaRPr lang="en-US" sz="1650" dirty="0"/>
          </a:p>
        </p:txBody>
      </p:sp>
      <p:sp>
        <p:nvSpPr>
          <p:cNvPr id="28" name="SK-11-text-27"/>
          <p:cNvSpPr/>
          <p:nvPr/>
        </p:nvSpPr>
        <p:spPr>
          <a:xfrm>
            <a:off x="475357" y="3319165"/>
            <a:ext cx="63265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24-hour SC diamorphine dose</a:t>
            </a:r>
            <a:endParaRPr lang="en-US" sz="1350" dirty="0"/>
          </a:p>
        </p:txBody>
      </p:sp>
      <p:sp>
        <p:nvSpPr>
          <p:cNvPr id="29" name="SK-11-text-28"/>
          <p:cNvSpPr/>
          <p:nvPr/>
        </p:nvSpPr>
        <p:spPr>
          <a:xfrm>
            <a:off x="3413671" y="2215009"/>
            <a:ext cx="26365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Syringe driver</a:t>
            </a:r>
            <a:endParaRPr lang="en-US" sz="1200" dirty="0"/>
          </a:p>
        </p:txBody>
      </p:sp>
      <p:sp>
        <p:nvSpPr>
          <p:cNvPr id="30" name="SK-11-text-29"/>
          <p:cNvSpPr/>
          <p:nvPr/>
        </p:nvSpPr>
        <p:spPr>
          <a:xfrm>
            <a:off x="3413671" y="2660898"/>
            <a:ext cx="454723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morphine ÷ 2</a:t>
            </a:r>
            <a:endParaRPr lang="en-US" sz="1650" dirty="0"/>
          </a:p>
        </p:txBody>
      </p:sp>
      <p:sp>
        <p:nvSpPr>
          <p:cNvPr id="31" name="SK-11-text-30"/>
          <p:cNvSpPr/>
          <p:nvPr/>
        </p:nvSpPr>
        <p:spPr>
          <a:xfrm>
            <a:off x="3413671" y="3319165"/>
            <a:ext cx="57092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24-hour SC morphine dose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6156871" y="2215009"/>
            <a:ext cx="24536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Potency ratio</a:t>
            </a:r>
            <a:endParaRPr lang="en-US" sz="1200" dirty="0"/>
          </a:p>
        </p:txBody>
      </p:sp>
      <p:sp>
        <p:nvSpPr>
          <p:cNvPr id="33" name="SK-11-text-32"/>
          <p:cNvSpPr/>
          <p:nvPr/>
        </p:nvSpPr>
        <p:spPr>
          <a:xfrm>
            <a:off x="6156871" y="2612827"/>
            <a:ext cx="1536055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oxycodone</a:t>
            </a:r>
            <a:endParaRPr lang="en-US" sz="18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× 1.5</a:t>
            </a:r>
            <a:endParaRPr lang="en-US" sz="1800" dirty="0"/>
          </a:p>
        </p:txBody>
      </p:sp>
      <p:sp>
        <p:nvSpPr>
          <p:cNvPr id="34" name="SK-11-text-33"/>
          <p:cNvSpPr/>
          <p:nvPr/>
        </p:nvSpPr>
        <p:spPr>
          <a:xfrm>
            <a:off x="6169075" y="3319165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oral morphine equivalent</a:t>
            </a:r>
            <a:endParaRPr lang="en-US" sz="1350" dirty="0"/>
          </a:p>
        </p:txBody>
      </p:sp>
      <p:sp>
        <p:nvSpPr>
          <p:cNvPr id="35" name="SK-11-text-34"/>
          <p:cNvSpPr/>
          <p:nvPr/>
        </p:nvSpPr>
        <p:spPr>
          <a:xfrm>
            <a:off x="463153" y="4306788"/>
            <a:ext cx="35509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potency opioid</a:t>
            </a:r>
            <a:endParaRPr lang="en-US" sz="1200" dirty="0"/>
          </a:p>
        </p:txBody>
      </p:sp>
      <p:sp>
        <p:nvSpPr>
          <p:cNvPr id="36" name="SK-11-text-35"/>
          <p:cNvSpPr/>
          <p:nvPr/>
        </p:nvSpPr>
        <p:spPr>
          <a:xfrm>
            <a:off x="451098" y="4656534"/>
            <a:ext cx="1597075" cy="7749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</a:t>
            </a:r>
            <a:endParaRPr lang="en-US" sz="18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hydromorphone</a:t>
            </a:r>
            <a:endParaRPr lang="en-US" sz="18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× 7.5</a:t>
            </a:r>
            <a:endParaRPr lang="en-US" sz="1800" dirty="0"/>
          </a:p>
        </p:txBody>
      </p:sp>
      <p:sp>
        <p:nvSpPr>
          <p:cNvPr id="37" name="SK-11-text-36"/>
          <p:cNvSpPr/>
          <p:nvPr/>
        </p:nvSpPr>
        <p:spPr>
          <a:xfrm>
            <a:off x="475357" y="5616625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oral morphine equivalent</a:t>
            </a:r>
            <a:endParaRPr lang="en-US" sz="1350" dirty="0"/>
          </a:p>
        </p:txBody>
      </p:sp>
      <p:sp>
        <p:nvSpPr>
          <p:cNvPr id="38" name="SK-11-text-37"/>
          <p:cNvSpPr/>
          <p:nvPr/>
        </p:nvSpPr>
        <p:spPr>
          <a:xfrm>
            <a:off x="3413671" y="4306788"/>
            <a:ext cx="20878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Transdermal</a:t>
            </a:r>
            <a:endParaRPr lang="en-US" sz="1200" dirty="0"/>
          </a:p>
        </p:txBody>
      </p:sp>
      <p:sp>
        <p:nvSpPr>
          <p:cNvPr id="39" name="SK-11-text-38"/>
          <p:cNvSpPr/>
          <p:nvPr/>
        </p:nvSpPr>
        <p:spPr>
          <a:xfrm>
            <a:off x="3413671" y="4752529"/>
            <a:ext cx="421195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 mcg/hr patch</a:t>
            </a:r>
            <a:endParaRPr lang="en-US" sz="1650" dirty="0"/>
          </a:p>
        </p:txBody>
      </p:sp>
      <p:sp>
        <p:nvSpPr>
          <p:cNvPr id="40" name="SK-11-text-39"/>
          <p:cNvSpPr/>
          <p:nvPr/>
        </p:nvSpPr>
        <p:spPr>
          <a:xfrm>
            <a:off x="3413671" y="5404098"/>
            <a:ext cx="1280071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≈ oral morphine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60–90 mg/day</a:t>
            </a:r>
            <a:endParaRPr lang="en-US" sz="1350" dirty="0"/>
          </a:p>
        </p:txBody>
      </p:sp>
      <p:sp>
        <p:nvSpPr>
          <p:cNvPr id="41" name="SK-11-text-40"/>
          <p:cNvSpPr/>
          <p:nvPr/>
        </p:nvSpPr>
        <p:spPr>
          <a:xfrm>
            <a:off x="6169075" y="4306788"/>
            <a:ext cx="19050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rule</a:t>
            </a:r>
            <a:endParaRPr lang="en-US" sz="1200" dirty="0"/>
          </a:p>
        </p:txBody>
      </p:sp>
      <p:sp>
        <p:nvSpPr>
          <p:cNvPr id="42" name="SK-11-text-41"/>
          <p:cNvSpPr/>
          <p:nvPr/>
        </p:nvSpPr>
        <p:spPr>
          <a:xfrm>
            <a:off x="6156871" y="4649688"/>
            <a:ext cx="1450777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Patch strength</a:t>
            </a:r>
            <a:endParaRPr lang="en-US" sz="18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(mcg/hr) ÷ 5</a:t>
            </a:r>
            <a:endParaRPr lang="en-US" sz="1800" dirty="0"/>
          </a:p>
        </p:txBody>
      </p:sp>
      <p:sp>
        <p:nvSpPr>
          <p:cNvPr id="43" name="SK-11-text-42"/>
          <p:cNvSpPr/>
          <p:nvPr/>
        </p:nvSpPr>
        <p:spPr>
          <a:xfrm>
            <a:off x="6156871" y="5445175"/>
            <a:ext cx="1804392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≈ SC diamorphine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 dose (mg)</a:t>
            </a:r>
            <a:endParaRPr lang="en-US" sz="1350" dirty="0"/>
          </a:p>
        </p:txBody>
      </p:sp>
      <p:sp>
        <p:nvSpPr>
          <p:cNvPr id="44" name="SK-11-text-43"/>
          <p:cNvSpPr/>
          <p:nvPr/>
        </p:nvSpPr>
        <p:spPr>
          <a:xfrm>
            <a:off x="9687006" y="1452786"/>
            <a:ext cx="212139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C87E2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never apply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C87E2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conversions mechanically</a:t>
            </a:r>
            <a:endParaRPr lang="en-US" sz="1350" dirty="0"/>
          </a:p>
        </p:txBody>
      </p:sp>
      <p:sp>
        <p:nvSpPr>
          <p:cNvPr id="45" name="SK-11-text-44"/>
          <p:cNvSpPr/>
          <p:nvPr/>
        </p:nvSpPr>
        <p:spPr>
          <a:xfrm>
            <a:off x="9235908" y="2022053"/>
            <a:ext cx="2608957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the new opioid at 25–50% of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calculated equianalgesic dose, then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titrate upward.</a:t>
            </a:r>
            <a:endParaRPr lang="en-US" sz="1200" dirty="0"/>
          </a:p>
        </p:txBody>
      </p:sp>
      <p:sp>
        <p:nvSpPr>
          <p:cNvPr id="46" name="SK-11-text-45"/>
          <p:cNvSpPr/>
          <p:nvPr/>
        </p:nvSpPr>
        <p:spPr>
          <a:xfrm>
            <a:off x="9235908" y="2694161"/>
            <a:ext cx="2426196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Considerable inter-patient variation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exists — age, renal function, opioid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tolerance, and genetics all affect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response.</a:t>
            </a:r>
            <a:endParaRPr lang="en-US" sz="1200" dirty="0"/>
          </a:p>
        </p:txBody>
      </p:sp>
      <p:sp>
        <p:nvSpPr>
          <p:cNvPr id="47" name="SK-11-text-46"/>
          <p:cNvSpPr/>
          <p:nvPr/>
        </p:nvSpPr>
        <p:spPr>
          <a:xfrm>
            <a:off x="9235908" y="3551411"/>
            <a:ext cx="263336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Conversion charts are a starting point,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a prescription.</a:t>
            </a:r>
            <a:endParaRPr lang="en-US" sz="1200" dirty="0"/>
          </a:p>
        </p:txBody>
      </p:sp>
      <p:sp>
        <p:nvSpPr>
          <p:cNvPr id="48" name="SK-11-text-47"/>
          <p:cNvSpPr/>
          <p:nvPr/>
        </p:nvSpPr>
        <p:spPr>
          <a:xfrm>
            <a:off x="9199087" y="4216929"/>
            <a:ext cx="3243114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 dose rule</a:t>
            </a:r>
            <a:endParaRPr lang="en-US" sz="1500" dirty="0"/>
          </a:p>
        </p:txBody>
      </p:sp>
      <p:sp>
        <p:nvSpPr>
          <p:cNvPr id="49" name="SK-11-text-48"/>
          <p:cNvSpPr/>
          <p:nvPr/>
        </p:nvSpPr>
        <p:spPr>
          <a:xfrm>
            <a:off x="9199087" y="4511757"/>
            <a:ext cx="209698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1/6 of the 24-hour total oral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dose</a:t>
            </a:r>
            <a:endParaRPr lang="en-US" sz="1350" dirty="0"/>
          </a:p>
        </p:txBody>
      </p:sp>
      <p:sp>
        <p:nvSpPr>
          <p:cNvPr id="50" name="SK-11-text-49"/>
          <p:cNvSpPr/>
          <p:nvPr/>
        </p:nvSpPr>
        <p:spPr>
          <a:xfrm>
            <a:off x="9211291" y="4916421"/>
            <a:ext cx="323091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given as immediate-release morphine</a:t>
            </a:r>
            <a:endParaRPr lang="en-US" sz="1350" dirty="0"/>
          </a:p>
        </p:txBody>
      </p:sp>
      <p:sp>
        <p:nvSpPr>
          <p:cNvPr id="51" name="SK-11-text-50"/>
          <p:cNvSpPr/>
          <p:nvPr/>
        </p:nvSpPr>
        <p:spPr>
          <a:xfrm>
            <a:off x="9650185" y="5273013"/>
            <a:ext cx="279201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Oramorph breakthrough =</a:t>
            </a:r>
            <a:endParaRPr lang="en-US" sz="1200" dirty="0"/>
          </a:p>
        </p:txBody>
      </p:sp>
      <p:sp>
        <p:nvSpPr>
          <p:cNvPr id="52" name="SK-11-text-51"/>
          <p:cNvSpPr/>
          <p:nvPr/>
        </p:nvSpPr>
        <p:spPr>
          <a:xfrm>
            <a:off x="9650185" y="5465150"/>
            <a:ext cx="279201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1/3 of the 12-hourly MST dose</a:t>
            </a:r>
            <a:endParaRPr lang="en-US" sz="1200" dirty="0"/>
          </a:p>
        </p:txBody>
      </p:sp>
      <p:sp>
        <p:nvSpPr>
          <p:cNvPr id="53" name="SK-11-text-52"/>
          <p:cNvSpPr/>
          <p:nvPr/>
        </p:nvSpPr>
        <p:spPr>
          <a:xfrm>
            <a:off x="9650185" y="5746286"/>
            <a:ext cx="279201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 diamorphine breakthrough =</a:t>
            </a:r>
            <a:endParaRPr lang="en-US" sz="1200" dirty="0"/>
          </a:p>
        </p:txBody>
      </p:sp>
      <p:sp>
        <p:nvSpPr>
          <p:cNvPr id="54" name="SK-11-text-53"/>
          <p:cNvSpPr/>
          <p:nvPr/>
        </p:nvSpPr>
        <p:spPr>
          <a:xfrm>
            <a:off x="9650185" y="5931429"/>
            <a:ext cx="279201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1/6 of 24-hour SC dose</a:t>
            </a:r>
            <a:endParaRPr lang="en-US" sz="1200" dirty="0"/>
          </a:p>
        </p:txBody>
      </p:sp>
      <p:sp>
        <p:nvSpPr>
          <p:cNvPr id="55" name="SK-11-text-54"/>
          <p:cNvSpPr/>
          <p:nvPr/>
        </p:nvSpPr>
        <p:spPr>
          <a:xfrm>
            <a:off x="255984" y="6508105"/>
            <a:ext cx="44062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56" name="SK-11-text-55"/>
          <p:cNvSpPr/>
          <p:nvPr/>
        </p:nvSpPr>
        <p:spPr>
          <a:xfrm>
            <a:off x="10802094" y="6508105"/>
            <a:ext cx="138990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11 of 24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051"/>
            <a:ext cx="12192000" cy="6102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67" y="1043880"/>
            <a:ext cx="1865263" cy="3810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2050405"/>
            <a:ext cx="2767459" cy="3271242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2050405"/>
            <a:ext cx="2694384" cy="54769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53" y="4151114"/>
            <a:ext cx="2523679" cy="9525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5169" y="2057400"/>
            <a:ext cx="2767459" cy="3264396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1780" y="2057400"/>
            <a:ext cx="2694384" cy="54769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059" y="4151114"/>
            <a:ext cx="2523679" cy="9525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9075" y="2064246"/>
            <a:ext cx="2767459" cy="325755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5686" y="2064246"/>
            <a:ext cx="2694384" cy="54769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0965" y="4151114"/>
            <a:ext cx="2523679" cy="9525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82980" y="2057400"/>
            <a:ext cx="2767459" cy="3264396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19592" y="2057400"/>
            <a:ext cx="2694384" cy="54769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04871" y="4151114"/>
            <a:ext cx="2523679" cy="9525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7875" y="5458867"/>
            <a:ext cx="11448157" cy="884634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875" y="5458867"/>
            <a:ext cx="73075" cy="905173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505426"/>
            <a:ext cx="12192000" cy="323552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0471" y="5671542"/>
            <a:ext cx="414486" cy="363438"/>
          </a:xfrm>
          <a:prstGeom prst="rect">
            <a:avLst/>
          </a:prstGeom>
        </p:spPr>
      </p:pic>
      <p:sp>
        <p:nvSpPr>
          <p:cNvPr id="21" name="SK-12-text-20"/>
          <p:cNvSpPr/>
          <p:nvPr/>
        </p:nvSpPr>
        <p:spPr>
          <a:xfrm>
            <a:off x="329059" y="322213"/>
            <a:ext cx="62941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2939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 Dependence · Detoxification</a:t>
            </a:r>
            <a:endParaRPr lang="en-US" sz="1200" dirty="0"/>
          </a:p>
        </p:txBody>
      </p:sp>
      <p:sp>
        <p:nvSpPr>
          <p:cNvPr id="22" name="SK-12-text-21"/>
          <p:cNvSpPr/>
          <p:nvPr/>
        </p:nvSpPr>
        <p:spPr>
          <a:xfrm>
            <a:off x="329059" y="630882"/>
            <a:ext cx="11862941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Choosing an opiate detoxification regimen</a:t>
            </a:r>
            <a:endParaRPr lang="en-US" sz="2550" dirty="0"/>
          </a:p>
        </p:txBody>
      </p:sp>
      <p:sp>
        <p:nvSpPr>
          <p:cNvPr id="23" name="SK-12-text-22"/>
          <p:cNvSpPr/>
          <p:nvPr/>
        </p:nvSpPr>
        <p:spPr>
          <a:xfrm>
            <a:off x="304800" y="1330375"/>
            <a:ext cx="7095679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 key questions guide agent selection: opioid type, likely compliance,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home versus day-care setting, and patient preference.</a:t>
            </a:r>
            <a:endParaRPr lang="en-US" sz="1500" dirty="0"/>
          </a:p>
        </p:txBody>
      </p:sp>
      <p:sp>
        <p:nvSpPr>
          <p:cNvPr id="24" name="SK-12-text-23"/>
          <p:cNvSpPr/>
          <p:nvPr/>
        </p:nvSpPr>
        <p:spPr>
          <a:xfrm>
            <a:off x="609600" y="2228850"/>
            <a:ext cx="27603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Buprenorphine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609600" y="2496294"/>
            <a:ext cx="5196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Partial agonist · ceiling effect</a:t>
            </a:r>
            <a:endParaRPr lang="en-US" sz="1050" dirty="0"/>
          </a:p>
        </p:txBody>
      </p:sp>
      <p:sp>
        <p:nvSpPr>
          <p:cNvPr id="26" name="SK-12-text-25"/>
          <p:cNvSpPr/>
          <p:nvPr/>
        </p:nvSpPr>
        <p:spPr>
          <a:xfrm>
            <a:off x="463153" y="2893963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Best for</a:t>
            </a:r>
            <a:endParaRPr lang="en-US" sz="1125" dirty="0"/>
          </a:p>
        </p:txBody>
      </p:sp>
      <p:sp>
        <p:nvSpPr>
          <p:cNvPr id="27" name="SK-12-text-26"/>
          <p:cNvSpPr/>
          <p:nvPr/>
        </p:nvSpPr>
        <p:spPr>
          <a:xfrm>
            <a:off x="463153" y="3140869"/>
            <a:ext cx="32766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Motivated patients</a:t>
            </a:r>
            <a:endParaRPr lang="en-US" sz="1050" dirty="0"/>
          </a:p>
        </p:txBody>
      </p:sp>
      <p:sp>
        <p:nvSpPr>
          <p:cNvPr id="28" name="SK-12-text-27"/>
          <p:cNvSpPr/>
          <p:nvPr/>
        </p:nvSpPr>
        <p:spPr>
          <a:xfrm>
            <a:off x="463153" y="3374082"/>
            <a:ext cx="35966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Compliance uncertain</a:t>
            </a:r>
            <a:endParaRPr lang="en-US" sz="1050" dirty="0"/>
          </a:p>
        </p:txBody>
      </p:sp>
      <p:sp>
        <p:nvSpPr>
          <p:cNvPr id="29" name="SK-12-text-28"/>
          <p:cNvSpPr/>
          <p:nvPr/>
        </p:nvSpPr>
        <p:spPr>
          <a:xfrm>
            <a:off x="463153" y="3607296"/>
            <a:ext cx="57302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Heroin up to ~£30/day equivalent</a:t>
            </a:r>
            <a:endParaRPr lang="en-US" sz="1050" dirty="0"/>
          </a:p>
        </p:txBody>
      </p:sp>
      <p:sp>
        <p:nvSpPr>
          <p:cNvPr id="30" name="SK-12-text-29"/>
          <p:cNvSpPr/>
          <p:nvPr/>
        </p:nvSpPr>
        <p:spPr>
          <a:xfrm>
            <a:off x="463153" y="3840361"/>
            <a:ext cx="44500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Methadone up to 30mg/day</a:t>
            </a:r>
            <a:endParaRPr lang="en-US" sz="1050" dirty="0"/>
          </a:p>
        </p:txBody>
      </p:sp>
      <p:sp>
        <p:nvSpPr>
          <p:cNvPr id="31" name="SK-12-text-30"/>
          <p:cNvSpPr/>
          <p:nvPr/>
        </p:nvSpPr>
        <p:spPr>
          <a:xfrm>
            <a:off x="463153" y="4293096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if</a:t>
            </a:r>
            <a:endParaRPr lang="en-US" sz="1125" dirty="0"/>
          </a:p>
        </p:txBody>
      </p:sp>
      <p:sp>
        <p:nvSpPr>
          <p:cNvPr id="32" name="SK-12-text-31"/>
          <p:cNvSpPr/>
          <p:nvPr/>
        </p:nvSpPr>
        <p:spPr>
          <a:xfrm>
            <a:off x="463153" y="4533007"/>
            <a:ext cx="48234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Used heroin in last 4 hours</a:t>
            </a:r>
            <a:endParaRPr lang="en-US" sz="1050" dirty="0"/>
          </a:p>
        </p:txBody>
      </p:sp>
      <p:sp>
        <p:nvSpPr>
          <p:cNvPr id="33" name="SK-12-text-32"/>
          <p:cNvSpPr/>
          <p:nvPr/>
        </p:nvSpPr>
        <p:spPr>
          <a:xfrm>
            <a:off x="463153" y="4759375"/>
            <a:ext cx="55702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Used methadone in last 24 hours</a:t>
            </a:r>
            <a:endParaRPr lang="en-US" sz="1050" dirty="0"/>
          </a:p>
        </p:txBody>
      </p:sp>
      <p:sp>
        <p:nvSpPr>
          <p:cNvPr id="34" name="SK-12-text-33"/>
          <p:cNvSpPr/>
          <p:nvPr/>
        </p:nvSpPr>
        <p:spPr>
          <a:xfrm>
            <a:off x="463153" y="4992588"/>
            <a:ext cx="45034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COWS score below 8 — wait</a:t>
            </a:r>
            <a:endParaRPr lang="en-US" sz="1050" dirty="0"/>
          </a:p>
        </p:txBody>
      </p:sp>
      <p:sp>
        <p:nvSpPr>
          <p:cNvPr id="35" name="SK-12-text-34"/>
          <p:cNvSpPr/>
          <p:nvPr/>
        </p:nvSpPr>
        <p:spPr>
          <a:xfrm>
            <a:off x="3523357" y="2221855"/>
            <a:ext cx="42005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Dihydrocodeine (DHC)</a:t>
            </a:r>
            <a:endParaRPr lang="en-US" sz="1350" dirty="0"/>
          </a:p>
        </p:txBody>
      </p:sp>
      <p:sp>
        <p:nvSpPr>
          <p:cNvPr id="36" name="SK-12-text-35"/>
          <p:cNvSpPr/>
          <p:nvPr/>
        </p:nvSpPr>
        <p:spPr>
          <a:xfrm>
            <a:off x="3523357" y="2496294"/>
            <a:ext cx="50368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Familiar opioid · community use</a:t>
            </a:r>
            <a:endParaRPr lang="en-US" sz="1050" dirty="0"/>
          </a:p>
        </p:txBody>
      </p:sp>
      <p:sp>
        <p:nvSpPr>
          <p:cNvPr id="37" name="SK-12-text-36"/>
          <p:cNvSpPr/>
          <p:nvPr/>
        </p:nvSpPr>
        <p:spPr>
          <a:xfrm>
            <a:off x="3377059" y="2893963"/>
            <a:ext cx="14478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Best for</a:t>
            </a:r>
            <a:endParaRPr lang="en-US" sz="1125" dirty="0"/>
          </a:p>
        </p:txBody>
      </p:sp>
      <p:sp>
        <p:nvSpPr>
          <p:cNvPr id="38" name="SK-12-text-37"/>
          <p:cNvSpPr/>
          <p:nvPr/>
        </p:nvSpPr>
        <p:spPr>
          <a:xfrm>
            <a:off x="3377059" y="3140869"/>
            <a:ext cx="40767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Community detox setting</a:t>
            </a:r>
            <a:endParaRPr lang="en-US" sz="1050" dirty="0"/>
          </a:p>
        </p:txBody>
      </p:sp>
      <p:sp>
        <p:nvSpPr>
          <p:cNvPr id="39" name="SK-12-text-38"/>
          <p:cNvSpPr/>
          <p:nvPr/>
        </p:nvSpPr>
        <p:spPr>
          <a:xfrm>
            <a:off x="3377059" y="3374082"/>
            <a:ext cx="6156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Patient familiar with opioid effects</a:t>
            </a:r>
            <a:endParaRPr lang="en-US" sz="1050" dirty="0"/>
          </a:p>
        </p:txBody>
      </p:sp>
      <p:sp>
        <p:nvSpPr>
          <p:cNvPr id="40" name="SK-12-text-39"/>
          <p:cNvSpPr/>
          <p:nvPr/>
        </p:nvSpPr>
        <p:spPr>
          <a:xfrm>
            <a:off x="3377059" y="3607296"/>
            <a:ext cx="45567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Self-titration appropriate</a:t>
            </a:r>
            <a:endParaRPr lang="en-US" sz="1050" dirty="0"/>
          </a:p>
        </p:txBody>
      </p:sp>
      <p:sp>
        <p:nvSpPr>
          <p:cNvPr id="41" name="SK-12-text-40"/>
          <p:cNvSpPr/>
          <p:nvPr/>
        </p:nvSpPr>
        <p:spPr>
          <a:xfrm>
            <a:off x="3377059" y="3833515"/>
            <a:ext cx="55702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Can extend to 14 days if needed</a:t>
            </a:r>
            <a:endParaRPr lang="en-US" sz="1050" dirty="0"/>
          </a:p>
        </p:txBody>
      </p:sp>
      <p:sp>
        <p:nvSpPr>
          <p:cNvPr id="42" name="SK-12-text-41"/>
          <p:cNvSpPr/>
          <p:nvPr/>
        </p:nvSpPr>
        <p:spPr>
          <a:xfrm>
            <a:off x="3377059" y="4293096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if</a:t>
            </a:r>
            <a:endParaRPr lang="en-US" sz="1125" dirty="0"/>
          </a:p>
        </p:txBody>
      </p:sp>
      <p:sp>
        <p:nvSpPr>
          <p:cNvPr id="43" name="SK-12-text-42"/>
          <p:cNvSpPr/>
          <p:nvPr/>
        </p:nvSpPr>
        <p:spPr>
          <a:xfrm>
            <a:off x="3377059" y="4533007"/>
            <a:ext cx="5196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Co-prescribing benzodiazepines</a:t>
            </a:r>
            <a:endParaRPr lang="en-US" sz="1050" dirty="0"/>
          </a:p>
        </p:txBody>
      </p:sp>
      <p:sp>
        <p:nvSpPr>
          <p:cNvPr id="44" name="SK-12-text-43"/>
          <p:cNvSpPr/>
          <p:nvPr/>
        </p:nvSpPr>
        <p:spPr>
          <a:xfrm>
            <a:off x="3377059" y="4759375"/>
            <a:ext cx="43967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Very high-dose heroin use</a:t>
            </a:r>
            <a:endParaRPr lang="en-US" sz="1050" dirty="0"/>
          </a:p>
        </p:txBody>
      </p:sp>
      <p:sp>
        <p:nvSpPr>
          <p:cNvPr id="45" name="SK-12-text-44"/>
          <p:cNvSpPr/>
          <p:nvPr/>
        </p:nvSpPr>
        <p:spPr>
          <a:xfrm>
            <a:off x="3377059" y="4992588"/>
            <a:ext cx="34366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High diversion risk</a:t>
            </a:r>
            <a:endParaRPr lang="en-US" sz="1050" dirty="0"/>
          </a:p>
        </p:txBody>
      </p:sp>
      <p:sp>
        <p:nvSpPr>
          <p:cNvPr id="46" name="SK-12-text-45"/>
          <p:cNvSpPr/>
          <p:nvPr/>
        </p:nvSpPr>
        <p:spPr>
          <a:xfrm>
            <a:off x="6388596" y="2228850"/>
            <a:ext cx="21431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Lofexidine</a:t>
            </a:r>
            <a:endParaRPr lang="en-US" sz="1350" dirty="0"/>
          </a:p>
        </p:txBody>
      </p:sp>
      <p:sp>
        <p:nvSpPr>
          <p:cNvPr id="47" name="SK-12-text-46"/>
          <p:cNvSpPr/>
          <p:nvPr/>
        </p:nvSpPr>
        <p:spPr>
          <a:xfrm>
            <a:off x="6376392" y="2496294"/>
            <a:ext cx="46634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Alpha-2 agonist · non-opioid</a:t>
            </a:r>
            <a:endParaRPr lang="en-US" sz="1050" dirty="0"/>
          </a:p>
        </p:txBody>
      </p:sp>
      <p:sp>
        <p:nvSpPr>
          <p:cNvPr id="48" name="SK-12-text-47"/>
          <p:cNvSpPr/>
          <p:nvPr/>
        </p:nvSpPr>
        <p:spPr>
          <a:xfrm>
            <a:off x="6254353" y="2893963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Best for</a:t>
            </a:r>
            <a:endParaRPr lang="en-US" sz="1125" dirty="0"/>
          </a:p>
        </p:txBody>
      </p:sp>
      <p:sp>
        <p:nvSpPr>
          <p:cNvPr id="49" name="SK-12-text-48"/>
          <p:cNvSpPr/>
          <p:nvPr/>
        </p:nvSpPr>
        <p:spPr>
          <a:xfrm>
            <a:off x="6242298" y="3140869"/>
            <a:ext cx="40767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Seeking full abstinence</a:t>
            </a:r>
            <a:endParaRPr lang="en-US" sz="1050" dirty="0"/>
          </a:p>
        </p:txBody>
      </p:sp>
      <p:sp>
        <p:nvSpPr>
          <p:cNvPr id="50" name="SK-12-text-49"/>
          <p:cNvSpPr/>
          <p:nvPr/>
        </p:nvSpPr>
        <p:spPr>
          <a:xfrm>
            <a:off x="6242298" y="3374082"/>
            <a:ext cx="45567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Non-opioid detox preferred</a:t>
            </a:r>
            <a:endParaRPr lang="en-US" sz="1050" dirty="0"/>
          </a:p>
        </p:txBody>
      </p:sp>
      <p:sp>
        <p:nvSpPr>
          <p:cNvPr id="51" name="SK-12-text-50"/>
          <p:cNvSpPr/>
          <p:nvPr/>
        </p:nvSpPr>
        <p:spPr>
          <a:xfrm>
            <a:off x="6242298" y="3607296"/>
            <a:ext cx="5196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Short-acting opioid withdrawal</a:t>
            </a:r>
            <a:endParaRPr lang="en-US" sz="1050" dirty="0"/>
          </a:p>
        </p:txBody>
      </p:sp>
      <p:sp>
        <p:nvSpPr>
          <p:cNvPr id="52" name="SK-12-text-51"/>
          <p:cNvSpPr/>
          <p:nvPr/>
        </p:nvSpPr>
        <p:spPr>
          <a:xfrm>
            <a:off x="6242298" y="4293096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if</a:t>
            </a:r>
            <a:endParaRPr lang="en-US" sz="1125" dirty="0"/>
          </a:p>
        </p:txBody>
      </p:sp>
      <p:sp>
        <p:nvSpPr>
          <p:cNvPr id="53" name="SK-12-text-52"/>
          <p:cNvSpPr/>
          <p:nvPr/>
        </p:nvSpPr>
        <p:spPr>
          <a:xfrm>
            <a:off x="6242298" y="4533007"/>
            <a:ext cx="34899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Pulse below 60 bpm</a:t>
            </a:r>
            <a:endParaRPr lang="en-US" sz="1050" dirty="0"/>
          </a:p>
        </p:txBody>
      </p:sp>
      <p:sp>
        <p:nvSpPr>
          <p:cNvPr id="54" name="SK-12-text-53"/>
          <p:cNvSpPr/>
          <p:nvPr/>
        </p:nvSpPr>
        <p:spPr>
          <a:xfrm>
            <a:off x="6242298" y="4759375"/>
            <a:ext cx="38633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BP below 90/60 mmHg</a:t>
            </a:r>
            <a:endParaRPr lang="en-US" sz="1050" dirty="0"/>
          </a:p>
        </p:txBody>
      </p:sp>
      <p:sp>
        <p:nvSpPr>
          <p:cNvPr id="55" name="SK-12-text-54"/>
          <p:cNvSpPr/>
          <p:nvPr/>
        </p:nvSpPr>
        <p:spPr>
          <a:xfrm>
            <a:off x="6242298" y="4992588"/>
            <a:ext cx="48768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Significant hypotension risk</a:t>
            </a:r>
            <a:endParaRPr lang="en-US" sz="1050" dirty="0"/>
          </a:p>
        </p:txBody>
      </p:sp>
      <p:sp>
        <p:nvSpPr>
          <p:cNvPr id="56" name="SK-12-text-55"/>
          <p:cNvSpPr/>
          <p:nvPr/>
        </p:nvSpPr>
        <p:spPr>
          <a:xfrm>
            <a:off x="9144000" y="2221855"/>
            <a:ext cx="304800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Methadone (10-day detox)</a:t>
            </a:r>
            <a:endParaRPr lang="en-US" sz="1350" dirty="0"/>
          </a:p>
        </p:txBody>
      </p:sp>
      <p:sp>
        <p:nvSpPr>
          <p:cNvPr id="57" name="SK-12-text-56"/>
          <p:cNvSpPr/>
          <p:nvPr/>
        </p:nvSpPr>
        <p:spPr>
          <a:xfrm>
            <a:off x="9278094" y="2496294"/>
            <a:ext cx="291390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Long-acting · specialist familiarity</a:t>
            </a:r>
            <a:endParaRPr lang="en-US" sz="1050" dirty="0"/>
          </a:p>
        </p:txBody>
      </p:sp>
      <p:sp>
        <p:nvSpPr>
          <p:cNvPr id="58" name="SK-12-text-57"/>
          <p:cNvSpPr/>
          <p:nvPr/>
        </p:nvSpPr>
        <p:spPr>
          <a:xfrm>
            <a:off x="9144000" y="2893963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Best for</a:t>
            </a:r>
            <a:endParaRPr lang="en-US" sz="1125" dirty="0"/>
          </a:p>
        </p:txBody>
      </p:sp>
      <p:sp>
        <p:nvSpPr>
          <p:cNvPr id="59" name="SK-12-text-58"/>
          <p:cNvSpPr/>
          <p:nvPr/>
        </p:nvSpPr>
        <p:spPr>
          <a:xfrm>
            <a:off x="9144000" y="3140869"/>
            <a:ext cx="27965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Stable patients</a:t>
            </a:r>
            <a:endParaRPr lang="en-US" sz="1050" dirty="0"/>
          </a:p>
        </p:txBody>
      </p:sp>
      <p:sp>
        <p:nvSpPr>
          <p:cNvPr id="60" name="SK-12-text-59"/>
          <p:cNvSpPr/>
          <p:nvPr/>
        </p:nvSpPr>
        <p:spPr>
          <a:xfrm>
            <a:off x="9144000" y="3374082"/>
            <a:ext cx="3048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Motivated, positive alternatives in place</a:t>
            </a:r>
            <a:endParaRPr lang="en-US" sz="1050" dirty="0"/>
          </a:p>
        </p:txBody>
      </p:sp>
      <p:sp>
        <p:nvSpPr>
          <p:cNvPr id="61" name="SK-12-text-60"/>
          <p:cNvSpPr/>
          <p:nvPr/>
        </p:nvSpPr>
        <p:spPr>
          <a:xfrm>
            <a:off x="9144000" y="3607296"/>
            <a:ext cx="3048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Drug-free state as clear goal</a:t>
            </a:r>
            <a:endParaRPr lang="en-US" sz="1050" dirty="0"/>
          </a:p>
        </p:txBody>
      </p:sp>
      <p:sp>
        <p:nvSpPr>
          <p:cNvPr id="62" name="SK-12-text-61"/>
          <p:cNvSpPr/>
          <p:nvPr/>
        </p:nvSpPr>
        <p:spPr>
          <a:xfrm>
            <a:off x="9144000" y="3840361"/>
            <a:ext cx="3048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Momentum for rapid change</a:t>
            </a:r>
            <a:endParaRPr lang="en-US" sz="1050" dirty="0"/>
          </a:p>
        </p:txBody>
      </p:sp>
      <p:sp>
        <p:nvSpPr>
          <p:cNvPr id="63" name="SK-12-text-62"/>
          <p:cNvSpPr/>
          <p:nvPr/>
        </p:nvSpPr>
        <p:spPr>
          <a:xfrm>
            <a:off x="9144000" y="4293096"/>
            <a:ext cx="1447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if</a:t>
            </a:r>
            <a:endParaRPr lang="en-US" sz="1125" dirty="0"/>
          </a:p>
        </p:txBody>
      </p:sp>
      <p:sp>
        <p:nvSpPr>
          <p:cNvPr id="64" name="SK-12-text-63"/>
          <p:cNvSpPr/>
          <p:nvPr/>
        </p:nvSpPr>
        <p:spPr>
          <a:xfrm>
            <a:off x="9144000" y="4533007"/>
            <a:ext cx="3048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Chaotic lifestyle</a:t>
            </a:r>
            <a:endParaRPr lang="en-US" sz="1050" dirty="0"/>
          </a:p>
        </p:txBody>
      </p:sp>
      <p:sp>
        <p:nvSpPr>
          <p:cNvPr id="65" name="SK-12-text-64"/>
          <p:cNvSpPr/>
          <p:nvPr/>
        </p:nvSpPr>
        <p:spPr>
          <a:xfrm>
            <a:off x="9144000" y="4759375"/>
            <a:ext cx="3048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High illicit drug use expected</a:t>
            </a:r>
            <a:endParaRPr lang="en-US" sz="1050" dirty="0"/>
          </a:p>
        </p:txBody>
      </p:sp>
      <p:sp>
        <p:nvSpPr>
          <p:cNvPr id="66" name="SK-12-text-65"/>
          <p:cNvSpPr/>
          <p:nvPr/>
        </p:nvSpPr>
        <p:spPr>
          <a:xfrm>
            <a:off x="9144000" y="4992588"/>
            <a:ext cx="3048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✘ Supplements likely below 20mg</a:t>
            </a:r>
            <a:endParaRPr lang="en-US" sz="1050" dirty="0"/>
          </a:p>
        </p:txBody>
      </p:sp>
      <p:sp>
        <p:nvSpPr>
          <p:cNvPr id="67" name="SK-12-text-66"/>
          <p:cNvSpPr/>
          <p:nvPr/>
        </p:nvSpPr>
        <p:spPr>
          <a:xfrm>
            <a:off x="1243459" y="5561707"/>
            <a:ext cx="76981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B45F0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 — Buprenorphine precipitation</a:t>
            </a:r>
            <a:endParaRPr lang="en-US" sz="1350" dirty="0"/>
          </a:p>
        </p:txBody>
      </p:sp>
      <p:sp>
        <p:nvSpPr>
          <p:cNvPr id="68" name="SK-12-text-67"/>
          <p:cNvSpPr/>
          <p:nvPr/>
        </p:nvSpPr>
        <p:spPr>
          <a:xfrm>
            <a:off x="1243459" y="5815459"/>
            <a:ext cx="109485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buprenorphine is given before the patient is in sufficient withdrawal, it will precipitate severe acute withdrawal.</a:t>
            </a:r>
            <a:endParaRPr lang="en-US" sz="1200" dirty="0"/>
          </a:p>
        </p:txBody>
      </p:sp>
      <p:sp>
        <p:nvSpPr>
          <p:cNvPr id="69" name="SK-12-text-68"/>
          <p:cNvSpPr/>
          <p:nvPr/>
        </p:nvSpPr>
        <p:spPr>
          <a:xfrm>
            <a:off x="1243459" y="6048673"/>
            <a:ext cx="109485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confirm COWS ≥ 8 before the first dose. Wait at least 4 hours after last heroin use or 24 hours after last methadone dose.</a:t>
            </a:r>
            <a:endParaRPr lang="en-US" sz="1200" dirty="0"/>
          </a:p>
        </p:txBody>
      </p:sp>
      <p:sp>
        <p:nvSpPr>
          <p:cNvPr id="70" name="SK-12-text-69"/>
          <p:cNvSpPr/>
          <p:nvPr/>
        </p:nvSpPr>
        <p:spPr>
          <a:xfrm>
            <a:off x="341263" y="6583561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71" name="SK-12-text-70"/>
          <p:cNvSpPr/>
          <p:nvPr/>
        </p:nvSpPr>
        <p:spPr>
          <a:xfrm>
            <a:off x="10850761" y="6569869"/>
            <a:ext cx="1341239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12 of 24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377"/>
            <a:ext cx="12192000" cy="98078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96" y="912019"/>
            <a:ext cx="1072753" cy="3423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73" y="1501825"/>
            <a:ext cx="5169396" cy="3593455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482" y="1501825"/>
            <a:ext cx="5169396" cy="3593455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753" y="5613202"/>
            <a:ext cx="10046196" cy="774948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4422" y="5726311"/>
            <a:ext cx="9525" cy="459432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9592" y="5746998"/>
            <a:ext cx="499765" cy="44574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0094" y="1892796"/>
            <a:ext cx="4547592" cy="2866579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992" y="1892796"/>
            <a:ext cx="4596259" cy="2859732"/>
          </a:xfrm>
          <a:prstGeom prst="rect">
            <a:avLst/>
          </a:prstGeom>
        </p:spPr>
      </p:pic>
      <p:sp>
        <p:nvSpPr>
          <p:cNvPr id="13" name="SK-13-text-12"/>
          <p:cNvSpPr/>
          <p:nvPr/>
        </p:nvSpPr>
        <p:spPr>
          <a:xfrm>
            <a:off x="390079" y="239911"/>
            <a:ext cx="73552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A7C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Opiate Detoxification · Section 11</a:t>
            </a:r>
            <a:endParaRPr lang="en-US" sz="1350" dirty="0"/>
          </a:p>
        </p:txBody>
      </p:sp>
      <p:sp>
        <p:nvSpPr>
          <p:cNvPr id="14" name="SK-13-text-13"/>
          <p:cNvSpPr/>
          <p:nvPr/>
        </p:nvSpPr>
        <p:spPr>
          <a:xfrm>
            <a:off x="377875" y="473125"/>
            <a:ext cx="1181412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detoxification: The 10-day rapid regime</a:t>
            </a:r>
            <a:endParaRPr lang="en-US" sz="2775" dirty="0"/>
          </a:p>
        </p:txBody>
      </p:sp>
      <p:sp>
        <p:nvSpPr>
          <p:cNvPr id="15" name="SK-13-text-14"/>
          <p:cNvSpPr/>
          <p:nvPr/>
        </p:nvSpPr>
        <p:spPr>
          <a:xfrm>
            <a:off x="365671" y="1117848"/>
            <a:ext cx="118263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stable, motivated patients with a clear goal of achieving a drug-free state within two to three weeks.</a:t>
            </a:r>
            <a:endParaRPr lang="en-US" sz="1500" dirty="0"/>
          </a:p>
        </p:txBody>
      </p:sp>
      <p:sp>
        <p:nvSpPr>
          <p:cNvPr id="16" name="SK-13-text-15"/>
          <p:cNvSpPr/>
          <p:nvPr/>
        </p:nvSpPr>
        <p:spPr>
          <a:xfrm>
            <a:off x="1450777" y="1604665"/>
            <a:ext cx="596646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dose: 30 mg</a:t>
            </a:r>
            <a:endParaRPr lang="en-US" sz="1800" dirty="0"/>
          </a:p>
        </p:txBody>
      </p:sp>
      <p:sp>
        <p:nvSpPr>
          <p:cNvPr id="17" name="SK-13-text-16"/>
          <p:cNvSpPr/>
          <p:nvPr/>
        </p:nvSpPr>
        <p:spPr>
          <a:xfrm>
            <a:off x="1524000" y="4800600"/>
            <a:ext cx="90192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by approximately 4 mg every 1–2 days</a:t>
            </a:r>
            <a:endParaRPr lang="en-US" sz="1275" dirty="0"/>
          </a:p>
        </p:txBody>
      </p:sp>
      <p:sp>
        <p:nvSpPr>
          <p:cNvPr id="18" name="SK-13-text-17"/>
          <p:cNvSpPr/>
          <p:nvPr/>
        </p:nvSpPr>
        <p:spPr>
          <a:xfrm>
            <a:off x="6766471" y="1604665"/>
            <a:ext cx="54255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dose: 20 mg</a:t>
            </a:r>
            <a:endParaRPr lang="en-US" sz="1800" dirty="0"/>
          </a:p>
        </p:txBody>
      </p:sp>
      <p:sp>
        <p:nvSpPr>
          <p:cNvPr id="19" name="SK-13-text-18"/>
          <p:cNvSpPr/>
          <p:nvPr/>
        </p:nvSpPr>
        <p:spPr>
          <a:xfrm>
            <a:off x="6851898" y="4800600"/>
            <a:ext cx="53401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4 held at 14 mg — built-in stabilisation step</a:t>
            </a:r>
            <a:endParaRPr lang="en-US" sz="1275" dirty="0"/>
          </a:p>
        </p:txBody>
      </p:sp>
      <p:sp>
        <p:nvSpPr>
          <p:cNvPr id="20" name="SK-13-text-19"/>
          <p:cNvSpPr/>
          <p:nvPr/>
        </p:nvSpPr>
        <p:spPr>
          <a:xfrm>
            <a:off x="2840682" y="5170884"/>
            <a:ext cx="935131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➔ 7 days after last methadone dose → naltrexone can be initiated</a:t>
            </a:r>
            <a:endParaRPr lang="en-US" sz="1800" dirty="0"/>
          </a:p>
        </p:txBody>
      </p:sp>
      <p:sp>
        <p:nvSpPr>
          <p:cNvPr id="21" name="SK-13-text-20"/>
          <p:cNvSpPr/>
          <p:nvPr/>
        </p:nvSpPr>
        <p:spPr>
          <a:xfrm>
            <a:off x="2048173" y="5863530"/>
            <a:ext cx="203454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800" dirty="0"/>
          </a:p>
        </p:txBody>
      </p:sp>
      <p:sp>
        <p:nvSpPr>
          <p:cNvPr id="22" name="SK-13-text-21"/>
          <p:cNvSpPr/>
          <p:nvPr/>
        </p:nvSpPr>
        <p:spPr>
          <a:xfrm>
            <a:off x="3157686" y="5657850"/>
            <a:ext cx="7534573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 patients begin supplementing with illicit opioids when their dose falls below 20 mg.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regime works best for genuinely stable patients with positive alternatives already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place — not those in chaotic circumstances.</a:t>
            </a:r>
            <a:endParaRPr lang="en-US" sz="1500" dirty="0"/>
          </a:p>
        </p:txBody>
      </p:sp>
      <p:sp>
        <p:nvSpPr>
          <p:cNvPr id="23" name="SK-13-text-22"/>
          <p:cNvSpPr/>
          <p:nvPr/>
        </p:nvSpPr>
        <p:spPr>
          <a:xfrm>
            <a:off x="390079" y="6583561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24" name="SK-13-text-23"/>
          <p:cNvSpPr/>
          <p:nvPr/>
        </p:nvSpPr>
        <p:spPr>
          <a:xfrm>
            <a:off x="10704463" y="6576715"/>
            <a:ext cx="14875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13 of 24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7145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254323"/>
            <a:ext cx="1487388" cy="2857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508671"/>
            <a:ext cx="1670298" cy="301675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4471" y="1508671"/>
            <a:ext cx="2865090" cy="301675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1286" y="1508671"/>
            <a:ext cx="2170063" cy="301675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263" y="2028527"/>
            <a:ext cx="4193977" cy="3295799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2384" y="2111573"/>
            <a:ext cx="3840361" cy="3245048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25294" y="3037688"/>
            <a:ext cx="3413671" cy="219373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3015" y="3509239"/>
            <a:ext cx="3413671" cy="219373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3015" y="4018369"/>
            <a:ext cx="3413671" cy="219373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28330" y="4517231"/>
            <a:ext cx="3413671" cy="219373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51082" y="2057400"/>
            <a:ext cx="1950690" cy="3278088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94863" y="4507706"/>
            <a:ext cx="1487388" cy="9525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50690" y="5534323"/>
            <a:ext cx="6705600" cy="706338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91953" y="5664696"/>
            <a:ext cx="329059" cy="301675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08463" y="3079105"/>
            <a:ext cx="1048494" cy="452586"/>
          </a:xfrm>
          <a:prstGeom prst="rect">
            <a:avLst/>
          </a:prstGeom>
        </p:spPr>
      </p:pic>
      <p:sp>
        <p:nvSpPr>
          <p:cNvPr id="21" name="SK-14-text-20"/>
          <p:cNvSpPr/>
          <p:nvPr/>
        </p:nvSpPr>
        <p:spPr>
          <a:xfrm>
            <a:off x="341263" y="390823"/>
            <a:ext cx="8782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Detoxification · Phase Protocol</a:t>
            </a:r>
            <a:endParaRPr lang="en-US" sz="1500" dirty="0"/>
          </a:p>
        </p:txBody>
      </p:sp>
      <p:sp>
        <p:nvSpPr>
          <p:cNvPr id="22" name="SK-14-text-21"/>
          <p:cNvSpPr/>
          <p:nvPr/>
        </p:nvSpPr>
        <p:spPr>
          <a:xfrm>
            <a:off x="341263" y="685800"/>
            <a:ext cx="1185073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Dihydrocodeine (DHC) crossover and withdrawal protocol</a:t>
            </a:r>
            <a:endParaRPr lang="en-US" sz="2850" dirty="0"/>
          </a:p>
        </p:txBody>
      </p:sp>
      <p:sp>
        <p:nvSpPr>
          <p:cNvPr id="23" name="SK-14-text-22"/>
          <p:cNvSpPr/>
          <p:nvPr/>
        </p:nvSpPr>
        <p:spPr>
          <a:xfrm>
            <a:off x="463153" y="1570434"/>
            <a:ext cx="31851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4D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Community detox</a:t>
            </a:r>
            <a:endParaRPr lang="en-US" sz="1200" dirty="0"/>
          </a:p>
        </p:txBody>
      </p:sp>
      <p:sp>
        <p:nvSpPr>
          <p:cNvPr id="24" name="SK-14-text-23"/>
          <p:cNvSpPr/>
          <p:nvPr/>
        </p:nvSpPr>
        <p:spPr>
          <a:xfrm>
            <a:off x="2316361" y="1563588"/>
            <a:ext cx="70256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4D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Patient familiar with opioid effects</a:t>
            </a:r>
            <a:endParaRPr lang="en-US" sz="1200" dirty="0"/>
          </a:p>
        </p:txBody>
      </p:sp>
      <p:sp>
        <p:nvSpPr>
          <p:cNvPr id="25" name="SK-14-text-24"/>
          <p:cNvSpPr/>
          <p:nvPr/>
        </p:nvSpPr>
        <p:spPr>
          <a:xfrm>
            <a:off x="5254675" y="1563588"/>
            <a:ext cx="63550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4D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Can extend to 14 days if needed</a:t>
            </a:r>
            <a:endParaRPr lang="en-US" sz="1200" dirty="0"/>
          </a:p>
        </p:txBody>
      </p:sp>
      <p:sp>
        <p:nvSpPr>
          <p:cNvPr id="26" name="SK-14-text-25"/>
          <p:cNvSpPr/>
          <p:nvPr/>
        </p:nvSpPr>
        <p:spPr>
          <a:xfrm>
            <a:off x="1158180" y="2187625"/>
            <a:ext cx="602646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897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CROSSOVER PHASE – Days 1–7</a:t>
            </a:r>
            <a:endParaRPr lang="en-US" sz="1425" dirty="0"/>
          </a:p>
        </p:txBody>
      </p:sp>
      <p:sp>
        <p:nvSpPr>
          <p:cNvPr id="27" name="SK-14-text-26"/>
          <p:cNvSpPr/>
          <p:nvPr/>
        </p:nvSpPr>
        <p:spPr>
          <a:xfrm>
            <a:off x="633859" y="2599134"/>
            <a:ext cx="3633192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DHC blocks severe withdrawal symptoms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while methadone clears from the body</a:t>
            </a:r>
            <a:endParaRPr lang="en-US" sz="1500" dirty="0"/>
          </a:p>
        </p:txBody>
      </p:sp>
      <p:sp>
        <p:nvSpPr>
          <p:cNvPr id="28" name="SK-14-text-27"/>
          <p:cNvSpPr/>
          <p:nvPr/>
        </p:nvSpPr>
        <p:spPr>
          <a:xfrm>
            <a:off x="536377" y="3223171"/>
            <a:ext cx="107680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30mg → 600mg DHC daily (20 × 30mg tabs)</a:t>
            </a:r>
            <a:endParaRPr lang="en-US" sz="1275" dirty="0"/>
          </a:p>
        </p:txBody>
      </p:sp>
      <p:sp>
        <p:nvSpPr>
          <p:cNvPr id="29" name="SK-14-text-28"/>
          <p:cNvSpPr/>
          <p:nvPr/>
        </p:nvSpPr>
        <p:spPr>
          <a:xfrm>
            <a:off x="536377" y="3579763"/>
            <a:ext cx="107680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 20mg → 480mg DHC daily (16 × 30mg tabs)</a:t>
            </a:r>
            <a:endParaRPr lang="en-US" sz="1275" dirty="0"/>
          </a:p>
        </p:txBody>
      </p:sp>
      <p:sp>
        <p:nvSpPr>
          <p:cNvPr id="30" name="SK-14-text-29"/>
          <p:cNvSpPr/>
          <p:nvPr/>
        </p:nvSpPr>
        <p:spPr>
          <a:xfrm>
            <a:off x="4620667" y="2852886"/>
            <a:ext cx="25546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Then taper ↓</a:t>
            </a:r>
            <a:endParaRPr lang="en-US" sz="1350" dirty="0"/>
          </a:p>
        </p:txBody>
      </p:sp>
      <p:sp>
        <p:nvSpPr>
          <p:cNvPr id="31" name="SK-14-text-30"/>
          <p:cNvSpPr/>
          <p:nvPr/>
        </p:nvSpPr>
        <p:spPr>
          <a:xfrm>
            <a:off x="6156871" y="2187625"/>
            <a:ext cx="60351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PHASE – Taper to zero</a:t>
            </a:r>
            <a:endParaRPr lang="en-US" sz="1350" dirty="0"/>
          </a:p>
        </p:txBody>
      </p:sp>
      <p:sp>
        <p:nvSpPr>
          <p:cNvPr id="32" name="SK-14-text-31"/>
          <p:cNvSpPr/>
          <p:nvPr/>
        </p:nvSpPr>
        <p:spPr>
          <a:xfrm>
            <a:off x="6034980" y="2441377"/>
            <a:ext cx="615702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 dose reduction over 7 steps</a:t>
            </a:r>
            <a:endParaRPr lang="en-US" sz="1425" dirty="0"/>
          </a:p>
        </p:txBody>
      </p:sp>
      <p:sp>
        <p:nvSpPr>
          <p:cNvPr id="33" name="SK-14-text-32"/>
          <p:cNvSpPr/>
          <p:nvPr/>
        </p:nvSpPr>
        <p:spPr>
          <a:xfrm>
            <a:off x="6364188" y="2784277"/>
            <a:ext cx="9086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8010079" y="2784277"/>
            <a:ext cx="17316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DHC dose</a:t>
            </a:r>
            <a:endParaRPr lang="en-US" sz="1350" dirty="0"/>
          </a:p>
        </p:txBody>
      </p:sp>
      <p:sp>
        <p:nvSpPr>
          <p:cNvPr id="35" name="SK-14-text-34"/>
          <p:cNvSpPr/>
          <p:nvPr/>
        </p:nvSpPr>
        <p:spPr>
          <a:xfrm>
            <a:off x="6364188" y="3058567"/>
            <a:ext cx="118205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8</a:t>
            </a:r>
            <a:endParaRPr lang="en-US" sz="1275" dirty="0"/>
          </a:p>
        </p:txBody>
      </p:sp>
      <p:sp>
        <p:nvSpPr>
          <p:cNvPr id="36" name="SK-14-text-35"/>
          <p:cNvSpPr/>
          <p:nvPr/>
        </p:nvSpPr>
        <p:spPr>
          <a:xfrm>
            <a:off x="8010079" y="3058567"/>
            <a:ext cx="14411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600mg</a:t>
            </a:r>
            <a:endParaRPr lang="en-US" sz="1275" dirty="0"/>
          </a:p>
        </p:txBody>
      </p:sp>
      <p:sp>
        <p:nvSpPr>
          <p:cNvPr id="37" name="SK-14-text-36"/>
          <p:cNvSpPr/>
          <p:nvPr/>
        </p:nvSpPr>
        <p:spPr>
          <a:xfrm>
            <a:off x="6364188" y="3312319"/>
            <a:ext cx="118205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9</a:t>
            </a:r>
            <a:endParaRPr lang="en-US" sz="1275" dirty="0"/>
          </a:p>
        </p:txBody>
      </p:sp>
      <p:sp>
        <p:nvSpPr>
          <p:cNvPr id="38" name="SK-14-text-37"/>
          <p:cNvSpPr/>
          <p:nvPr/>
        </p:nvSpPr>
        <p:spPr>
          <a:xfrm>
            <a:off x="8010079" y="3305473"/>
            <a:ext cx="14411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480mg</a:t>
            </a:r>
            <a:endParaRPr lang="en-US" sz="1275" dirty="0"/>
          </a:p>
        </p:txBody>
      </p:sp>
      <p:sp>
        <p:nvSpPr>
          <p:cNvPr id="39" name="SK-14-text-38"/>
          <p:cNvSpPr/>
          <p:nvPr/>
        </p:nvSpPr>
        <p:spPr>
          <a:xfrm>
            <a:off x="6364188" y="3552379"/>
            <a:ext cx="15059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10</a:t>
            </a:r>
            <a:endParaRPr lang="en-US" sz="1275" dirty="0"/>
          </a:p>
        </p:txBody>
      </p:sp>
      <p:sp>
        <p:nvSpPr>
          <p:cNvPr id="40" name="SK-14-text-39"/>
          <p:cNvSpPr/>
          <p:nvPr/>
        </p:nvSpPr>
        <p:spPr>
          <a:xfrm>
            <a:off x="8010079" y="3552379"/>
            <a:ext cx="14411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360mg</a:t>
            </a:r>
            <a:endParaRPr lang="en-US" sz="1275" dirty="0"/>
          </a:p>
        </p:txBody>
      </p:sp>
      <p:sp>
        <p:nvSpPr>
          <p:cNvPr id="41" name="SK-14-text-40"/>
          <p:cNvSpPr/>
          <p:nvPr/>
        </p:nvSpPr>
        <p:spPr>
          <a:xfrm>
            <a:off x="6364188" y="3806130"/>
            <a:ext cx="15059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11</a:t>
            </a:r>
            <a:endParaRPr lang="en-US" sz="1275" dirty="0"/>
          </a:p>
        </p:txBody>
      </p:sp>
      <p:sp>
        <p:nvSpPr>
          <p:cNvPr id="42" name="SK-14-text-41"/>
          <p:cNvSpPr/>
          <p:nvPr/>
        </p:nvSpPr>
        <p:spPr>
          <a:xfrm>
            <a:off x="8010079" y="3806130"/>
            <a:ext cx="144113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240mg</a:t>
            </a:r>
            <a:endParaRPr lang="en-US" sz="1275" dirty="0"/>
          </a:p>
        </p:txBody>
      </p:sp>
      <p:sp>
        <p:nvSpPr>
          <p:cNvPr id="43" name="SK-14-text-42"/>
          <p:cNvSpPr/>
          <p:nvPr/>
        </p:nvSpPr>
        <p:spPr>
          <a:xfrm>
            <a:off x="6364188" y="4059882"/>
            <a:ext cx="15059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12</a:t>
            </a:r>
            <a:endParaRPr lang="en-US" sz="1275" dirty="0"/>
          </a:p>
        </p:txBody>
      </p:sp>
      <p:sp>
        <p:nvSpPr>
          <p:cNvPr id="44" name="SK-14-text-43"/>
          <p:cNvSpPr/>
          <p:nvPr/>
        </p:nvSpPr>
        <p:spPr>
          <a:xfrm>
            <a:off x="8010079" y="4059882"/>
            <a:ext cx="144113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180mg</a:t>
            </a:r>
            <a:endParaRPr lang="en-US" sz="1275" dirty="0"/>
          </a:p>
        </p:txBody>
      </p:sp>
      <p:sp>
        <p:nvSpPr>
          <p:cNvPr id="45" name="SK-14-text-44"/>
          <p:cNvSpPr/>
          <p:nvPr/>
        </p:nvSpPr>
        <p:spPr>
          <a:xfrm>
            <a:off x="6364188" y="4299942"/>
            <a:ext cx="15059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13</a:t>
            </a:r>
            <a:endParaRPr lang="en-US" sz="1275" dirty="0"/>
          </a:p>
        </p:txBody>
      </p:sp>
      <p:sp>
        <p:nvSpPr>
          <p:cNvPr id="46" name="SK-14-text-45"/>
          <p:cNvSpPr/>
          <p:nvPr/>
        </p:nvSpPr>
        <p:spPr>
          <a:xfrm>
            <a:off x="8010079" y="4299942"/>
            <a:ext cx="14411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120mg</a:t>
            </a:r>
            <a:endParaRPr lang="en-US" sz="1275" dirty="0"/>
          </a:p>
        </p:txBody>
      </p:sp>
      <p:sp>
        <p:nvSpPr>
          <p:cNvPr id="47" name="SK-14-text-46"/>
          <p:cNvSpPr/>
          <p:nvPr/>
        </p:nvSpPr>
        <p:spPr>
          <a:xfrm>
            <a:off x="6364188" y="4560540"/>
            <a:ext cx="15059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14</a:t>
            </a:r>
            <a:endParaRPr lang="en-US" sz="1275" dirty="0"/>
          </a:p>
        </p:txBody>
      </p:sp>
      <p:sp>
        <p:nvSpPr>
          <p:cNvPr id="48" name="SK-14-text-47"/>
          <p:cNvSpPr/>
          <p:nvPr/>
        </p:nvSpPr>
        <p:spPr>
          <a:xfrm>
            <a:off x="8010079" y="4560540"/>
            <a:ext cx="111728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60mg</a:t>
            </a:r>
            <a:endParaRPr lang="en-US" sz="1275" dirty="0"/>
          </a:p>
        </p:txBody>
      </p:sp>
      <p:sp>
        <p:nvSpPr>
          <p:cNvPr id="49" name="SK-14-text-48"/>
          <p:cNvSpPr/>
          <p:nvPr/>
        </p:nvSpPr>
        <p:spPr>
          <a:xfrm>
            <a:off x="5864275" y="4889748"/>
            <a:ext cx="327957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20mg starting point: begin taper at 480mg,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 step-down pattern</a:t>
            </a:r>
            <a:endParaRPr lang="en-US" sz="1200" dirty="0"/>
          </a:p>
        </p:txBody>
      </p:sp>
      <p:sp>
        <p:nvSpPr>
          <p:cNvPr id="50" name="SK-14-text-49"/>
          <p:cNvSpPr/>
          <p:nvPr/>
        </p:nvSpPr>
        <p:spPr>
          <a:xfrm>
            <a:off x="10033992" y="2290465"/>
            <a:ext cx="2158008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AF60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875" dirty="0"/>
          </a:p>
        </p:txBody>
      </p:sp>
      <p:sp>
        <p:nvSpPr>
          <p:cNvPr id="51" name="SK-14-text-50"/>
          <p:cNvSpPr/>
          <p:nvPr/>
        </p:nvSpPr>
        <p:spPr>
          <a:xfrm>
            <a:off x="10009584" y="2763738"/>
            <a:ext cx="1572667" cy="15635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co-prescribe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during DHC detox –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combined CNS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 increases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risk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significantly.</a:t>
            </a:r>
            <a:endParaRPr lang="en-US" sz="1200" dirty="0"/>
          </a:p>
        </p:txBody>
      </p:sp>
      <p:sp>
        <p:nvSpPr>
          <p:cNvPr id="52" name="SK-14-text-51"/>
          <p:cNvSpPr/>
          <p:nvPr/>
        </p:nvSpPr>
        <p:spPr>
          <a:xfrm>
            <a:off x="10009584" y="4697611"/>
            <a:ext cx="1548259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for diversion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DHC tablets.</a:t>
            </a:r>
            <a:endParaRPr lang="en-US" sz="1200" dirty="0"/>
          </a:p>
        </p:txBody>
      </p:sp>
      <p:sp>
        <p:nvSpPr>
          <p:cNvPr id="53" name="SK-14-text-52"/>
          <p:cNvSpPr/>
          <p:nvPr/>
        </p:nvSpPr>
        <p:spPr>
          <a:xfrm>
            <a:off x="2755255" y="5657850"/>
            <a:ext cx="943674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days after the last DHC dose → naltrexone can begin</a:t>
            </a:r>
            <a:endParaRPr lang="en-US" sz="1650" dirty="0"/>
          </a:p>
        </p:txBody>
      </p:sp>
      <p:sp>
        <p:nvSpPr>
          <p:cNvPr id="54" name="SK-14-text-53"/>
          <p:cNvSpPr/>
          <p:nvPr/>
        </p:nvSpPr>
        <p:spPr>
          <a:xfrm>
            <a:off x="2767459" y="5925294"/>
            <a:ext cx="94245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Goal: naltrexone initiated within 2 weeks of starting detox</a:t>
            </a:r>
            <a:endParaRPr lang="en-US" sz="1350" dirty="0"/>
          </a:p>
        </p:txBody>
      </p:sp>
      <p:sp>
        <p:nvSpPr>
          <p:cNvPr id="55" name="SK-14-text-54"/>
          <p:cNvSpPr/>
          <p:nvPr/>
        </p:nvSpPr>
        <p:spPr>
          <a:xfrm>
            <a:off x="353467" y="6549330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56" name="SK-14-text-55"/>
          <p:cNvSpPr/>
          <p:nvPr/>
        </p:nvSpPr>
        <p:spPr>
          <a:xfrm>
            <a:off x="11253192" y="6549330"/>
            <a:ext cx="938808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 / 24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051"/>
            <a:ext cx="12192000" cy="74712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987475"/>
            <a:ext cx="2669977" cy="41077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1138386"/>
            <a:ext cx="11655475" cy="109031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1138386"/>
            <a:ext cx="170557" cy="1117848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88" y="2317998"/>
            <a:ext cx="5693569" cy="3696444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694" y="2647057"/>
            <a:ext cx="1414165" cy="41077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694" y="3794522"/>
            <a:ext cx="4742557" cy="9525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94" y="5677644"/>
            <a:ext cx="4742557" cy="309860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094" y="2317998"/>
            <a:ext cx="5693569" cy="3696444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600" y="2647057"/>
            <a:ext cx="1414165" cy="41077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5600" y="3794522"/>
            <a:ext cx="4742557" cy="9525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5600" y="5670798"/>
            <a:ext cx="4742557" cy="316706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6690" y="6089154"/>
            <a:ext cx="11338471" cy="351086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15100"/>
            <a:ext cx="12192000" cy="314027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490" y="3264396"/>
            <a:ext cx="4706094" cy="155228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07969" y="3079105"/>
            <a:ext cx="4693920" cy="228553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07969" y="3307658"/>
            <a:ext cx="4693920" cy="229892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07969" y="3537549"/>
            <a:ext cx="4693920" cy="229892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07969" y="3767441"/>
            <a:ext cx="4693920" cy="229892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07969" y="3997333"/>
            <a:ext cx="4693920" cy="229892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07969" y="4227225"/>
            <a:ext cx="4693920" cy="229892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07969" y="4457117"/>
            <a:ext cx="4693920" cy="229892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07969" y="4687009"/>
            <a:ext cx="4693920" cy="230041"/>
          </a:xfrm>
          <a:prstGeom prst="rect">
            <a:avLst/>
          </a:prstGeom>
        </p:spPr>
      </p:pic>
      <p:pic>
        <p:nvPicPr>
          <p:cNvPr id="26" name="SK-15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31490" y="4011811"/>
            <a:ext cx="4706094" cy="142875"/>
          </a:xfrm>
          <a:prstGeom prst="rect">
            <a:avLst/>
          </a:prstGeom>
        </p:spPr>
      </p:pic>
      <p:pic>
        <p:nvPicPr>
          <p:cNvPr id="27" name="SK-15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1490" y="4154686"/>
            <a:ext cx="4706094" cy="153591"/>
          </a:xfrm>
          <a:prstGeom prst="rect">
            <a:avLst/>
          </a:prstGeom>
        </p:spPr>
      </p:pic>
      <p:pic>
        <p:nvPicPr>
          <p:cNvPr id="28" name="SK-15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31490" y="4308277"/>
            <a:ext cx="4706094" cy="153591"/>
          </a:xfrm>
          <a:prstGeom prst="rect">
            <a:avLst/>
          </a:prstGeom>
        </p:spPr>
      </p:pic>
      <p:pic>
        <p:nvPicPr>
          <p:cNvPr id="29" name="SK-15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1490" y="4461867"/>
            <a:ext cx="4706094" cy="153591"/>
          </a:xfrm>
          <a:prstGeom prst="rect">
            <a:avLst/>
          </a:prstGeom>
        </p:spPr>
      </p:pic>
      <p:pic>
        <p:nvPicPr>
          <p:cNvPr id="30" name="SK-15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1490" y="4615458"/>
            <a:ext cx="4706094" cy="153591"/>
          </a:xfrm>
          <a:prstGeom prst="rect">
            <a:avLst/>
          </a:prstGeom>
        </p:spPr>
      </p:pic>
      <p:pic>
        <p:nvPicPr>
          <p:cNvPr id="31" name="SK-15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31490" y="4769048"/>
            <a:ext cx="4706094" cy="153591"/>
          </a:xfrm>
          <a:prstGeom prst="rect">
            <a:avLst/>
          </a:prstGeom>
        </p:spPr>
      </p:pic>
      <p:pic>
        <p:nvPicPr>
          <p:cNvPr id="32" name="SK-15-img-31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31490" y="4922639"/>
            <a:ext cx="4706094" cy="153591"/>
          </a:xfrm>
          <a:prstGeom prst="rect">
            <a:avLst/>
          </a:prstGeom>
        </p:spPr>
      </p:pic>
      <p:pic>
        <p:nvPicPr>
          <p:cNvPr id="33" name="SK-15-img-32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1490" y="5076230"/>
            <a:ext cx="4706094" cy="153591"/>
          </a:xfrm>
          <a:prstGeom prst="rect">
            <a:avLst/>
          </a:prstGeom>
        </p:spPr>
      </p:pic>
      <p:pic>
        <p:nvPicPr>
          <p:cNvPr id="34" name="SK-15-img-33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31490" y="5229820"/>
            <a:ext cx="4706094" cy="153591"/>
          </a:xfrm>
          <a:prstGeom prst="rect">
            <a:avLst/>
          </a:prstGeom>
        </p:spPr>
      </p:pic>
      <p:pic>
        <p:nvPicPr>
          <p:cNvPr id="35" name="SK-15-img-3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1490" y="5383411"/>
            <a:ext cx="4706094" cy="153591"/>
          </a:xfrm>
          <a:prstGeom prst="rect">
            <a:avLst/>
          </a:prstGeom>
        </p:spPr>
      </p:pic>
      <p:pic>
        <p:nvPicPr>
          <p:cNvPr id="36" name="SK-15-img-35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31490" y="5537002"/>
            <a:ext cx="4706094" cy="154930"/>
          </a:xfrm>
          <a:prstGeom prst="rect">
            <a:avLst/>
          </a:prstGeom>
        </p:spPr>
      </p:pic>
      <p:sp>
        <p:nvSpPr>
          <p:cNvPr id="37" name="SK-15-text-36"/>
          <p:cNvSpPr/>
          <p:nvPr/>
        </p:nvSpPr>
        <p:spPr>
          <a:xfrm>
            <a:off x="750540" y="2962573"/>
            <a:ext cx="3369915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0000"/>
                </a:solidFill>
              </a:rPr>
              <a:t>Day</a:t>
            </a:r>
            <a:endParaRPr lang="en-US" sz="1050" dirty="0"/>
          </a:p>
        </p:txBody>
      </p:sp>
      <p:sp>
        <p:nvSpPr>
          <p:cNvPr id="38" name="SK-15-text-37"/>
          <p:cNvSpPr/>
          <p:nvPr/>
        </p:nvSpPr>
        <p:spPr>
          <a:xfrm>
            <a:off x="3987105" y="2962573"/>
            <a:ext cx="1412379" cy="1465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0000"/>
                </a:solidFill>
              </a:rPr>
              <a:t>Dose</a:t>
            </a:r>
            <a:endParaRPr lang="en-US" sz="1050" dirty="0"/>
          </a:p>
        </p:txBody>
      </p:sp>
      <p:sp>
        <p:nvSpPr>
          <p:cNvPr id="39" name="SK-15-text-38"/>
          <p:cNvSpPr/>
          <p:nvPr/>
        </p:nvSpPr>
        <p:spPr>
          <a:xfrm>
            <a:off x="750540" y="3109168"/>
            <a:ext cx="3369915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Day 1</a:t>
            </a:r>
            <a:endParaRPr lang="en-US" sz="1050" dirty="0"/>
          </a:p>
        </p:txBody>
      </p:sp>
      <p:sp>
        <p:nvSpPr>
          <p:cNvPr id="40" name="SK-15-text-39"/>
          <p:cNvSpPr/>
          <p:nvPr/>
        </p:nvSpPr>
        <p:spPr>
          <a:xfrm>
            <a:off x="3987105" y="3109168"/>
            <a:ext cx="1412379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4 mg</a:t>
            </a:r>
            <a:endParaRPr lang="en-US" sz="1050" dirty="0"/>
          </a:p>
        </p:txBody>
      </p:sp>
      <p:sp>
        <p:nvSpPr>
          <p:cNvPr id="41" name="SK-15-text-40"/>
          <p:cNvSpPr/>
          <p:nvPr/>
        </p:nvSpPr>
        <p:spPr>
          <a:xfrm>
            <a:off x="750540" y="3264396"/>
            <a:ext cx="3369915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Day 2</a:t>
            </a:r>
            <a:endParaRPr lang="en-US" sz="1050" dirty="0"/>
          </a:p>
        </p:txBody>
      </p:sp>
      <p:sp>
        <p:nvSpPr>
          <p:cNvPr id="42" name="SK-15-text-41"/>
          <p:cNvSpPr/>
          <p:nvPr/>
        </p:nvSpPr>
        <p:spPr>
          <a:xfrm>
            <a:off x="3987105" y="3264396"/>
            <a:ext cx="1412379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8 mg</a:t>
            </a:r>
            <a:endParaRPr lang="en-US" sz="1050" dirty="0"/>
          </a:p>
        </p:txBody>
      </p:sp>
      <p:sp>
        <p:nvSpPr>
          <p:cNvPr id="43" name="SK-15-text-42"/>
          <p:cNvSpPr/>
          <p:nvPr/>
        </p:nvSpPr>
        <p:spPr>
          <a:xfrm>
            <a:off x="750540" y="3419624"/>
            <a:ext cx="3369915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Day 3</a:t>
            </a:r>
            <a:endParaRPr lang="en-US" sz="1050" dirty="0"/>
          </a:p>
        </p:txBody>
      </p:sp>
      <p:sp>
        <p:nvSpPr>
          <p:cNvPr id="44" name="SK-15-text-43"/>
          <p:cNvSpPr/>
          <p:nvPr/>
        </p:nvSpPr>
        <p:spPr>
          <a:xfrm>
            <a:off x="3987105" y="3419624"/>
            <a:ext cx="1412379" cy="1552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8 mg</a:t>
            </a:r>
            <a:endParaRPr lang="en-US" sz="1050" dirty="0"/>
          </a:p>
        </p:txBody>
      </p:sp>
      <p:sp>
        <p:nvSpPr>
          <p:cNvPr id="45" name="SK-15-text-44"/>
          <p:cNvSpPr/>
          <p:nvPr/>
        </p:nvSpPr>
        <p:spPr>
          <a:xfrm>
            <a:off x="750540" y="3574852"/>
            <a:ext cx="3369915" cy="1556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Day 4</a:t>
            </a:r>
            <a:endParaRPr lang="en-US" sz="1050" dirty="0"/>
          </a:p>
        </p:txBody>
      </p:sp>
      <p:sp>
        <p:nvSpPr>
          <p:cNvPr id="46" name="SK-15-text-45"/>
          <p:cNvSpPr/>
          <p:nvPr/>
        </p:nvSpPr>
        <p:spPr>
          <a:xfrm>
            <a:off x="3987105" y="3574852"/>
            <a:ext cx="1412379" cy="1556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111111"/>
                </a:solidFill>
              </a:rPr>
              <a:t>8 mg</a:t>
            </a:r>
            <a:endParaRPr lang="en-US" sz="1050" dirty="0"/>
          </a:p>
        </p:txBody>
      </p:sp>
      <p:sp>
        <p:nvSpPr>
          <p:cNvPr id="47" name="SK-15-text-46"/>
          <p:cNvSpPr/>
          <p:nvPr/>
        </p:nvSpPr>
        <p:spPr>
          <a:xfrm>
            <a:off x="6684169" y="3079105"/>
            <a:ext cx="3313679" cy="2285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0000"/>
                </a:solidFill>
              </a:rPr>
              <a:t>Day</a:t>
            </a:r>
            <a:endParaRPr lang="en-US" sz="1125" dirty="0"/>
          </a:p>
        </p:txBody>
      </p:sp>
      <p:sp>
        <p:nvSpPr>
          <p:cNvPr id="48" name="SK-15-text-47"/>
          <p:cNvSpPr/>
          <p:nvPr/>
        </p:nvSpPr>
        <p:spPr>
          <a:xfrm>
            <a:off x="10007373" y="3079105"/>
            <a:ext cx="1361191" cy="2285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0000"/>
                </a:solidFill>
              </a:rPr>
              <a:t>Dose</a:t>
            </a:r>
            <a:endParaRPr lang="en-US" sz="1125" dirty="0"/>
          </a:p>
        </p:txBody>
      </p:sp>
      <p:sp>
        <p:nvSpPr>
          <p:cNvPr id="49" name="SK-15-text-48"/>
          <p:cNvSpPr/>
          <p:nvPr/>
        </p:nvSpPr>
        <p:spPr>
          <a:xfrm>
            <a:off x="6627019" y="3307658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1</a:t>
            </a:r>
            <a:endParaRPr lang="en-US" sz="1050" dirty="0"/>
          </a:p>
        </p:txBody>
      </p:sp>
      <p:sp>
        <p:nvSpPr>
          <p:cNvPr id="50" name="SK-15-text-49"/>
          <p:cNvSpPr/>
          <p:nvPr/>
        </p:nvSpPr>
        <p:spPr>
          <a:xfrm>
            <a:off x="9854973" y="3307658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4 mg</a:t>
            </a:r>
            <a:endParaRPr lang="en-US" sz="1050" dirty="0"/>
          </a:p>
        </p:txBody>
      </p:sp>
      <p:sp>
        <p:nvSpPr>
          <p:cNvPr id="51" name="SK-15-text-50"/>
          <p:cNvSpPr/>
          <p:nvPr/>
        </p:nvSpPr>
        <p:spPr>
          <a:xfrm>
            <a:off x="6627019" y="3537549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2</a:t>
            </a:r>
            <a:endParaRPr lang="en-US" sz="1050" dirty="0"/>
          </a:p>
        </p:txBody>
      </p:sp>
      <p:sp>
        <p:nvSpPr>
          <p:cNvPr id="52" name="SK-15-text-51"/>
          <p:cNvSpPr/>
          <p:nvPr/>
        </p:nvSpPr>
        <p:spPr>
          <a:xfrm>
            <a:off x="9854973" y="3537549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8 mg</a:t>
            </a:r>
            <a:endParaRPr lang="en-US" sz="1050" dirty="0"/>
          </a:p>
        </p:txBody>
      </p:sp>
      <p:sp>
        <p:nvSpPr>
          <p:cNvPr id="53" name="SK-15-text-52"/>
          <p:cNvSpPr/>
          <p:nvPr/>
        </p:nvSpPr>
        <p:spPr>
          <a:xfrm>
            <a:off x="6627019" y="3767441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3</a:t>
            </a:r>
            <a:endParaRPr lang="en-US" sz="1050" dirty="0"/>
          </a:p>
        </p:txBody>
      </p:sp>
      <p:sp>
        <p:nvSpPr>
          <p:cNvPr id="54" name="SK-15-text-53"/>
          <p:cNvSpPr/>
          <p:nvPr/>
        </p:nvSpPr>
        <p:spPr>
          <a:xfrm>
            <a:off x="9854973" y="3767441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6 mg</a:t>
            </a:r>
            <a:endParaRPr lang="en-US" sz="1050" dirty="0"/>
          </a:p>
        </p:txBody>
      </p:sp>
      <p:sp>
        <p:nvSpPr>
          <p:cNvPr id="55" name="SK-15-text-54"/>
          <p:cNvSpPr/>
          <p:nvPr/>
        </p:nvSpPr>
        <p:spPr>
          <a:xfrm>
            <a:off x="6627019" y="3997333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4</a:t>
            </a:r>
            <a:endParaRPr lang="en-US" sz="1050" dirty="0"/>
          </a:p>
        </p:txBody>
      </p:sp>
      <p:sp>
        <p:nvSpPr>
          <p:cNvPr id="56" name="SK-15-text-55"/>
          <p:cNvSpPr/>
          <p:nvPr/>
        </p:nvSpPr>
        <p:spPr>
          <a:xfrm>
            <a:off x="9854973" y="3997333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4 mg</a:t>
            </a:r>
            <a:endParaRPr lang="en-US" sz="1050" dirty="0"/>
          </a:p>
        </p:txBody>
      </p:sp>
      <p:sp>
        <p:nvSpPr>
          <p:cNvPr id="57" name="SK-15-text-56"/>
          <p:cNvSpPr/>
          <p:nvPr/>
        </p:nvSpPr>
        <p:spPr>
          <a:xfrm>
            <a:off x="6627019" y="4227225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5</a:t>
            </a:r>
            <a:endParaRPr lang="en-US" sz="1050" dirty="0"/>
          </a:p>
        </p:txBody>
      </p:sp>
      <p:sp>
        <p:nvSpPr>
          <p:cNvPr id="58" name="SK-15-text-57"/>
          <p:cNvSpPr/>
          <p:nvPr/>
        </p:nvSpPr>
        <p:spPr>
          <a:xfrm>
            <a:off x="9854973" y="4227225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2 mg</a:t>
            </a:r>
            <a:endParaRPr lang="en-US" sz="1050" dirty="0"/>
          </a:p>
        </p:txBody>
      </p:sp>
      <p:sp>
        <p:nvSpPr>
          <p:cNvPr id="59" name="SK-15-text-58"/>
          <p:cNvSpPr/>
          <p:nvPr/>
        </p:nvSpPr>
        <p:spPr>
          <a:xfrm>
            <a:off x="6627019" y="4457117"/>
            <a:ext cx="3361304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6</a:t>
            </a:r>
            <a:endParaRPr lang="en-US" sz="1050" dirty="0"/>
          </a:p>
        </p:txBody>
      </p:sp>
      <p:sp>
        <p:nvSpPr>
          <p:cNvPr id="60" name="SK-15-text-59"/>
          <p:cNvSpPr/>
          <p:nvPr/>
        </p:nvSpPr>
        <p:spPr>
          <a:xfrm>
            <a:off x="9854973" y="4457117"/>
            <a:ext cx="1408816" cy="2298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0.8 mg</a:t>
            </a:r>
            <a:endParaRPr lang="en-US" sz="1050" dirty="0"/>
          </a:p>
        </p:txBody>
      </p:sp>
      <p:sp>
        <p:nvSpPr>
          <p:cNvPr id="61" name="SK-15-text-60"/>
          <p:cNvSpPr/>
          <p:nvPr/>
        </p:nvSpPr>
        <p:spPr>
          <a:xfrm>
            <a:off x="6627019" y="4687009"/>
            <a:ext cx="3361304" cy="230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Day 7</a:t>
            </a:r>
            <a:endParaRPr lang="en-US" sz="1050" dirty="0"/>
          </a:p>
        </p:txBody>
      </p:sp>
      <p:sp>
        <p:nvSpPr>
          <p:cNvPr id="62" name="SK-15-text-61"/>
          <p:cNvSpPr/>
          <p:nvPr/>
        </p:nvSpPr>
        <p:spPr>
          <a:xfrm>
            <a:off x="9854973" y="4687009"/>
            <a:ext cx="1408816" cy="2300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0.4 mg</a:t>
            </a:r>
            <a:endParaRPr lang="en-US" sz="1050" dirty="0"/>
          </a:p>
        </p:txBody>
      </p:sp>
      <p:sp>
        <p:nvSpPr>
          <p:cNvPr id="63" name="SK-15-text-62"/>
          <p:cNvSpPr/>
          <p:nvPr/>
        </p:nvSpPr>
        <p:spPr>
          <a:xfrm>
            <a:off x="807690" y="4011811"/>
            <a:ext cx="3255615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000000"/>
                </a:solidFill>
              </a:rPr>
              <a:t>Step</a:t>
            </a:r>
            <a:endParaRPr lang="en-US" sz="975" dirty="0"/>
          </a:p>
        </p:txBody>
      </p:sp>
      <p:sp>
        <p:nvSpPr>
          <p:cNvPr id="64" name="SK-15-text-63"/>
          <p:cNvSpPr/>
          <p:nvPr/>
        </p:nvSpPr>
        <p:spPr>
          <a:xfrm>
            <a:off x="3987105" y="4011811"/>
            <a:ext cx="1298079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975" b="1" dirty="0">
                <a:solidFill>
                  <a:srgbClr val="000000"/>
                </a:solidFill>
              </a:rPr>
              <a:t>Dose</a:t>
            </a:r>
            <a:endParaRPr lang="en-US" sz="975" dirty="0"/>
          </a:p>
        </p:txBody>
      </p:sp>
      <p:sp>
        <p:nvSpPr>
          <p:cNvPr id="65" name="SK-15-text-64"/>
          <p:cNvSpPr/>
          <p:nvPr/>
        </p:nvSpPr>
        <p:spPr>
          <a:xfrm>
            <a:off x="750540" y="4154686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1</a:t>
            </a:r>
            <a:endParaRPr lang="en-US" sz="1050" dirty="0"/>
          </a:p>
        </p:txBody>
      </p:sp>
      <p:sp>
        <p:nvSpPr>
          <p:cNvPr id="66" name="SK-15-text-65"/>
          <p:cNvSpPr/>
          <p:nvPr/>
        </p:nvSpPr>
        <p:spPr>
          <a:xfrm>
            <a:off x="3987105" y="4154686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6 mg</a:t>
            </a:r>
            <a:endParaRPr lang="en-US" sz="1050" dirty="0"/>
          </a:p>
        </p:txBody>
      </p:sp>
      <p:sp>
        <p:nvSpPr>
          <p:cNvPr id="67" name="SK-15-text-66"/>
          <p:cNvSpPr/>
          <p:nvPr/>
        </p:nvSpPr>
        <p:spPr>
          <a:xfrm>
            <a:off x="750540" y="4308277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2</a:t>
            </a:r>
            <a:endParaRPr lang="en-US" sz="1050" dirty="0"/>
          </a:p>
        </p:txBody>
      </p:sp>
      <p:sp>
        <p:nvSpPr>
          <p:cNvPr id="68" name="SK-15-text-67"/>
          <p:cNvSpPr/>
          <p:nvPr/>
        </p:nvSpPr>
        <p:spPr>
          <a:xfrm>
            <a:off x="3987105" y="4308277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4 mg</a:t>
            </a:r>
            <a:endParaRPr lang="en-US" sz="1050" dirty="0"/>
          </a:p>
        </p:txBody>
      </p:sp>
      <p:sp>
        <p:nvSpPr>
          <p:cNvPr id="69" name="SK-15-text-68"/>
          <p:cNvSpPr/>
          <p:nvPr/>
        </p:nvSpPr>
        <p:spPr>
          <a:xfrm>
            <a:off x="750540" y="4461867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3</a:t>
            </a:r>
            <a:endParaRPr lang="en-US" sz="1050" dirty="0"/>
          </a:p>
        </p:txBody>
      </p:sp>
      <p:sp>
        <p:nvSpPr>
          <p:cNvPr id="70" name="SK-15-text-69"/>
          <p:cNvSpPr/>
          <p:nvPr/>
        </p:nvSpPr>
        <p:spPr>
          <a:xfrm>
            <a:off x="3987105" y="4461867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2 mg</a:t>
            </a:r>
            <a:endParaRPr lang="en-US" sz="1050" dirty="0"/>
          </a:p>
        </p:txBody>
      </p:sp>
      <p:sp>
        <p:nvSpPr>
          <p:cNvPr id="71" name="SK-15-text-70"/>
          <p:cNvSpPr/>
          <p:nvPr/>
        </p:nvSpPr>
        <p:spPr>
          <a:xfrm>
            <a:off x="750540" y="4615458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4</a:t>
            </a:r>
            <a:endParaRPr lang="en-US" sz="1050" dirty="0"/>
          </a:p>
        </p:txBody>
      </p:sp>
      <p:sp>
        <p:nvSpPr>
          <p:cNvPr id="72" name="SK-15-text-71"/>
          <p:cNvSpPr/>
          <p:nvPr/>
        </p:nvSpPr>
        <p:spPr>
          <a:xfrm>
            <a:off x="3987105" y="4615458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2 mg</a:t>
            </a:r>
            <a:endParaRPr lang="en-US" sz="1050" dirty="0"/>
          </a:p>
        </p:txBody>
      </p:sp>
      <p:sp>
        <p:nvSpPr>
          <p:cNvPr id="73" name="SK-15-text-72"/>
          <p:cNvSpPr/>
          <p:nvPr/>
        </p:nvSpPr>
        <p:spPr>
          <a:xfrm>
            <a:off x="750540" y="4769048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5</a:t>
            </a:r>
            <a:endParaRPr lang="en-US" sz="1050" dirty="0"/>
          </a:p>
        </p:txBody>
      </p:sp>
      <p:sp>
        <p:nvSpPr>
          <p:cNvPr id="74" name="SK-15-text-73"/>
          <p:cNvSpPr/>
          <p:nvPr/>
        </p:nvSpPr>
        <p:spPr>
          <a:xfrm>
            <a:off x="3987105" y="4769048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1.6 mg</a:t>
            </a:r>
            <a:endParaRPr lang="en-US" sz="1050" dirty="0"/>
          </a:p>
        </p:txBody>
      </p:sp>
      <p:sp>
        <p:nvSpPr>
          <p:cNvPr id="75" name="SK-15-text-74"/>
          <p:cNvSpPr/>
          <p:nvPr/>
        </p:nvSpPr>
        <p:spPr>
          <a:xfrm>
            <a:off x="750540" y="4922639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6</a:t>
            </a:r>
            <a:endParaRPr lang="en-US" sz="1050" dirty="0"/>
          </a:p>
        </p:txBody>
      </p:sp>
      <p:sp>
        <p:nvSpPr>
          <p:cNvPr id="76" name="SK-15-text-75"/>
          <p:cNvSpPr/>
          <p:nvPr/>
        </p:nvSpPr>
        <p:spPr>
          <a:xfrm>
            <a:off x="3987105" y="4922639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1.2 mg</a:t>
            </a:r>
            <a:endParaRPr lang="en-US" sz="1050" dirty="0"/>
          </a:p>
        </p:txBody>
      </p:sp>
      <p:sp>
        <p:nvSpPr>
          <p:cNvPr id="77" name="SK-15-text-76"/>
          <p:cNvSpPr/>
          <p:nvPr/>
        </p:nvSpPr>
        <p:spPr>
          <a:xfrm>
            <a:off x="750540" y="5076230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7</a:t>
            </a:r>
            <a:endParaRPr lang="en-US" sz="1050" dirty="0"/>
          </a:p>
        </p:txBody>
      </p:sp>
      <p:sp>
        <p:nvSpPr>
          <p:cNvPr id="78" name="SK-15-text-77"/>
          <p:cNvSpPr/>
          <p:nvPr/>
        </p:nvSpPr>
        <p:spPr>
          <a:xfrm>
            <a:off x="3987105" y="5076230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0.8 mg</a:t>
            </a:r>
            <a:endParaRPr lang="en-US" sz="1050" dirty="0"/>
          </a:p>
        </p:txBody>
      </p:sp>
      <p:sp>
        <p:nvSpPr>
          <p:cNvPr id="79" name="SK-15-text-78"/>
          <p:cNvSpPr/>
          <p:nvPr/>
        </p:nvSpPr>
        <p:spPr>
          <a:xfrm>
            <a:off x="750540" y="5229820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8</a:t>
            </a:r>
            <a:endParaRPr lang="en-US" sz="1050" dirty="0"/>
          </a:p>
        </p:txBody>
      </p:sp>
      <p:sp>
        <p:nvSpPr>
          <p:cNvPr id="80" name="SK-15-text-79"/>
          <p:cNvSpPr/>
          <p:nvPr/>
        </p:nvSpPr>
        <p:spPr>
          <a:xfrm>
            <a:off x="3987105" y="5229820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0.8 mg</a:t>
            </a:r>
            <a:endParaRPr lang="en-US" sz="1050" dirty="0"/>
          </a:p>
        </p:txBody>
      </p:sp>
      <p:sp>
        <p:nvSpPr>
          <p:cNvPr id="81" name="SK-15-text-80"/>
          <p:cNvSpPr/>
          <p:nvPr/>
        </p:nvSpPr>
        <p:spPr>
          <a:xfrm>
            <a:off x="750540" y="5383411"/>
            <a:ext cx="3369915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9</a:t>
            </a:r>
            <a:endParaRPr lang="en-US" sz="1050" dirty="0"/>
          </a:p>
        </p:txBody>
      </p:sp>
      <p:sp>
        <p:nvSpPr>
          <p:cNvPr id="82" name="SK-15-text-81"/>
          <p:cNvSpPr/>
          <p:nvPr/>
        </p:nvSpPr>
        <p:spPr>
          <a:xfrm>
            <a:off x="3987105" y="5383411"/>
            <a:ext cx="1412379" cy="153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0.4 mg</a:t>
            </a:r>
            <a:endParaRPr lang="en-US" sz="1050" dirty="0"/>
          </a:p>
        </p:txBody>
      </p:sp>
      <p:sp>
        <p:nvSpPr>
          <p:cNvPr id="83" name="SK-15-text-82"/>
          <p:cNvSpPr/>
          <p:nvPr/>
        </p:nvSpPr>
        <p:spPr>
          <a:xfrm>
            <a:off x="750540" y="5537002"/>
            <a:ext cx="3369915" cy="1549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000000"/>
                </a:solidFill>
              </a:rPr>
              <a:t>10</a:t>
            </a:r>
            <a:endParaRPr lang="en-US" sz="1050" dirty="0"/>
          </a:p>
        </p:txBody>
      </p:sp>
      <p:sp>
        <p:nvSpPr>
          <p:cNvPr id="84" name="SK-15-text-83"/>
          <p:cNvSpPr/>
          <p:nvPr/>
        </p:nvSpPr>
        <p:spPr>
          <a:xfrm>
            <a:off x="3987105" y="5537002"/>
            <a:ext cx="1412379" cy="1549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000000"/>
                </a:solidFill>
              </a:rPr>
              <a:t>0.4 mg</a:t>
            </a:r>
            <a:endParaRPr lang="en-US" sz="1050" dirty="0"/>
          </a:p>
        </p:txBody>
      </p:sp>
      <p:sp>
        <p:nvSpPr>
          <p:cNvPr id="85" name="SK-15-text-84"/>
          <p:cNvSpPr/>
          <p:nvPr/>
        </p:nvSpPr>
        <p:spPr>
          <a:xfrm>
            <a:off x="390079" y="322213"/>
            <a:ext cx="51968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234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 detoxification · Protocol</a:t>
            </a:r>
            <a:endParaRPr lang="en-US" sz="1050" dirty="0"/>
          </a:p>
        </p:txBody>
      </p:sp>
      <p:sp>
        <p:nvSpPr>
          <p:cNvPr id="86" name="SK-15-text-85"/>
          <p:cNvSpPr/>
          <p:nvPr/>
        </p:nvSpPr>
        <p:spPr>
          <a:xfrm>
            <a:off x="377875" y="548580"/>
            <a:ext cx="118141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234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Buprenorphine crossover and withdrawal management</a:t>
            </a:r>
            <a:endParaRPr lang="en-US" sz="2250" dirty="0"/>
          </a:p>
        </p:txBody>
      </p:sp>
      <p:sp>
        <p:nvSpPr>
          <p:cNvPr id="87" name="SK-15-text-86"/>
          <p:cNvSpPr/>
          <p:nvPr/>
        </p:nvSpPr>
        <p:spPr>
          <a:xfrm>
            <a:off x="719286" y="1248073"/>
            <a:ext cx="8248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9770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Pitfall — precipitated withdrawal</a:t>
            </a:r>
            <a:endParaRPr lang="en-US" sz="1500" dirty="0"/>
          </a:p>
        </p:txBody>
      </p:sp>
      <p:sp>
        <p:nvSpPr>
          <p:cNvPr id="88" name="SK-15-text-87"/>
          <p:cNvSpPr/>
          <p:nvPr/>
        </p:nvSpPr>
        <p:spPr>
          <a:xfrm>
            <a:off x="707082" y="1508671"/>
            <a:ext cx="11484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MUST be in active withdrawal (COWS score ≥ 8) before the first buprenorphine dose.</a:t>
            </a:r>
            <a:endParaRPr lang="en-US" sz="1200" dirty="0"/>
          </a:p>
        </p:txBody>
      </p:sp>
      <p:sp>
        <p:nvSpPr>
          <p:cNvPr id="89" name="SK-15-text-88"/>
          <p:cNvSpPr/>
          <p:nvPr/>
        </p:nvSpPr>
        <p:spPr>
          <a:xfrm>
            <a:off x="707082" y="1721346"/>
            <a:ext cx="11484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Giving buprenorphine too early displaces other opioids from receptors and precipitates severe, sudden withdrawal.</a:t>
            </a:r>
            <a:endParaRPr lang="en-US" sz="1200" dirty="0"/>
          </a:p>
        </p:txBody>
      </p:sp>
      <p:sp>
        <p:nvSpPr>
          <p:cNvPr id="90" name="SK-15-text-89"/>
          <p:cNvSpPr/>
          <p:nvPr/>
        </p:nvSpPr>
        <p:spPr>
          <a:xfrm>
            <a:off x="707082" y="1933873"/>
            <a:ext cx="114849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 ≥ 4 hours after last heroin dose · Wait ≥ 24 hours after last methadone dose</a:t>
            </a:r>
            <a:endParaRPr lang="en-US" sz="1200" dirty="0"/>
          </a:p>
        </p:txBody>
      </p:sp>
      <p:sp>
        <p:nvSpPr>
          <p:cNvPr id="91" name="SK-15-text-90"/>
          <p:cNvSpPr/>
          <p:nvPr/>
        </p:nvSpPr>
        <p:spPr>
          <a:xfrm>
            <a:off x="719286" y="2420838"/>
            <a:ext cx="49720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4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methadone 30 mg</a:t>
            </a:r>
            <a:endParaRPr lang="en-US" sz="1500" dirty="0"/>
          </a:p>
        </p:txBody>
      </p:sp>
      <p:sp>
        <p:nvSpPr>
          <p:cNvPr id="92" name="SK-15-text-91"/>
          <p:cNvSpPr/>
          <p:nvPr/>
        </p:nvSpPr>
        <p:spPr>
          <a:xfrm>
            <a:off x="731490" y="2804815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D94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Crossover phase first</a:t>
            </a:r>
            <a:endParaRPr lang="en-US" sz="1050" dirty="0"/>
          </a:p>
        </p:txBody>
      </p:sp>
      <p:sp>
        <p:nvSpPr>
          <p:cNvPr id="93" name="SK-15-text-92"/>
          <p:cNvSpPr/>
          <p:nvPr/>
        </p:nvSpPr>
        <p:spPr>
          <a:xfrm>
            <a:off x="731490" y="3854053"/>
            <a:ext cx="27965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D94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Withdrawal phase:</a:t>
            </a:r>
            <a:endParaRPr lang="en-US" sz="1050" dirty="0"/>
          </a:p>
        </p:txBody>
      </p:sp>
      <p:sp>
        <p:nvSpPr>
          <p:cNvPr id="94" name="SK-15-text-93"/>
          <p:cNvSpPr/>
          <p:nvPr/>
        </p:nvSpPr>
        <p:spPr>
          <a:xfrm>
            <a:off x="816769" y="5753844"/>
            <a:ext cx="67437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6653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Start naltrexone 2 days after last dose</a:t>
            </a:r>
            <a:endParaRPr lang="en-US" sz="1050" dirty="0"/>
          </a:p>
        </p:txBody>
      </p:sp>
      <p:sp>
        <p:nvSpPr>
          <p:cNvPr id="95" name="SK-15-text-94"/>
          <p:cNvSpPr/>
          <p:nvPr/>
        </p:nvSpPr>
        <p:spPr>
          <a:xfrm>
            <a:off x="6607969" y="2420838"/>
            <a:ext cx="55840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4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heroin — direct withdrawal</a:t>
            </a:r>
            <a:endParaRPr lang="en-US" sz="1500" dirty="0"/>
          </a:p>
        </p:txBody>
      </p:sp>
      <p:sp>
        <p:nvSpPr>
          <p:cNvPr id="96" name="SK-15-text-95"/>
          <p:cNvSpPr/>
          <p:nvPr/>
        </p:nvSpPr>
        <p:spPr>
          <a:xfrm>
            <a:off x="6620173" y="2804815"/>
            <a:ext cx="40767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D948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crossover phase needed</a:t>
            </a:r>
            <a:endParaRPr lang="en-US" sz="1050" dirty="0"/>
          </a:p>
        </p:txBody>
      </p:sp>
      <p:sp>
        <p:nvSpPr>
          <p:cNvPr id="97" name="SK-15-text-96"/>
          <p:cNvSpPr/>
          <p:nvPr/>
        </p:nvSpPr>
        <p:spPr>
          <a:xfrm>
            <a:off x="6607969" y="5115967"/>
            <a:ext cx="558403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Shorter course — heroin clears faster than methadone</a:t>
            </a:r>
            <a:endParaRPr lang="en-US" sz="1050" dirty="0"/>
          </a:p>
        </p:txBody>
      </p:sp>
      <p:sp>
        <p:nvSpPr>
          <p:cNvPr id="98" name="SK-15-text-97"/>
          <p:cNvSpPr/>
          <p:nvPr/>
        </p:nvSpPr>
        <p:spPr>
          <a:xfrm>
            <a:off x="6693396" y="5746998"/>
            <a:ext cx="5498604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6653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✓ Start naltrexone 2 days after last dose</a:t>
            </a:r>
            <a:endParaRPr lang="en-US" sz="1050" dirty="0"/>
          </a:p>
        </p:txBody>
      </p:sp>
      <p:sp>
        <p:nvSpPr>
          <p:cNvPr id="99" name="SK-15-text-98"/>
          <p:cNvSpPr/>
          <p:nvPr/>
        </p:nvSpPr>
        <p:spPr>
          <a:xfrm>
            <a:off x="572988" y="6165205"/>
            <a:ext cx="116190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234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buprenorphine? High receptor affinity displaces methadone · Blocks withdrawal · Mild residual effect eases the final taper</a:t>
            </a:r>
            <a:endParaRPr lang="en-US" sz="1050" dirty="0"/>
          </a:p>
        </p:txBody>
      </p:sp>
      <p:sp>
        <p:nvSpPr>
          <p:cNvPr id="100" name="SK-15-text-99"/>
          <p:cNvSpPr/>
          <p:nvPr/>
        </p:nvSpPr>
        <p:spPr>
          <a:xfrm>
            <a:off x="390079" y="6583561"/>
            <a:ext cx="319659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975" dirty="0"/>
          </a:p>
        </p:txBody>
      </p:sp>
      <p:sp>
        <p:nvSpPr>
          <p:cNvPr id="101" name="SK-15-text-100"/>
          <p:cNvSpPr/>
          <p:nvPr/>
        </p:nvSpPr>
        <p:spPr>
          <a:xfrm>
            <a:off x="10875169" y="6576715"/>
            <a:ext cx="1316831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15 of 24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9148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966936"/>
            <a:ext cx="2109192" cy="102840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282" y="1398984"/>
            <a:ext cx="5461992" cy="3662065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1378446"/>
            <a:ext cx="73075" cy="3696444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5482" y="1484709"/>
            <a:ext cx="2548086" cy="260598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282" y="5184577"/>
            <a:ext cx="5461992" cy="1042392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263" y="5184577"/>
            <a:ext cx="73075" cy="1056084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2463" y="5184577"/>
            <a:ext cx="5461992" cy="1042392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1592" y="5184577"/>
            <a:ext cx="73075" cy="1056084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14471" y="329059"/>
            <a:ext cx="1767780" cy="1330375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6392" y="5314950"/>
            <a:ext cx="475357" cy="425053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063" y="5307955"/>
            <a:ext cx="475357" cy="432048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63286" y="363438"/>
            <a:ext cx="1718965" cy="1248073"/>
          </a:xfrm>
          <a:prstGeom prst="rect">
            <a:avLst/>
          </a:prstGeom>
        </p:spPr>
      </p:pic>
      <p:sp>
        <p:nvSpPr>
          <p:cNvPr id="17" name="SK-16-text-16"/>
          <p:cNvSpPr/>
          <p:nvPr/>
        </p:nvSpPr>
        <p:spPr>
          <a:xfrm>
            <a:off x="304800" y="274290"/>
            <a:ext cx="1008030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6D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detoxification · Supportive prescribing</a:t>
            </a:r>
            <a:endParaRPr lang="en-US" sz="1425" dirty="0"/>
          </a:p>
        </p:txBody>
      </p:sp>
      <p:sp>
        <p:nvSpPr>
          <p:cNvPr id="18" name="SK-16-text-17"/>
          <p:cNvSpPr/>
          <p:nvPr/>
        </p:nvSpPr>
        <p:spPr>
          <a:xfrm>
            <a:off x="304800" y="534888"/>
            <a:ext cx="1188720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1D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Adjuvant medications for managing withdrawal symptoms</a:t>
            </a:r>
            <a:endParaRPr lang="en-US" sz="2550" dirty="0"/>
          </a:p>
        </p:txBody>
      </p:sp>
      <p:sp>
        <p:nvSpPr>
          <p:cNvPr id="19" name="SK-16-text-18"/>
          <p:cNvSpPr/>
          <p:nvPr/>
        </p:nvSpPr>
        <p:spPr>
          <a:xfrm>
            <a:off x="646063" y="1529209"/>
            <a:ext cx="614934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D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Lofexidine (BritLofex)</a:t>
            </a:r>
            <a:endParaRPr lang="en-US" sz="1800" dirty="0"/>
          </a:p>
        </p:txBody>
      </p:sp>
      <p:sp>
        <p:nvSpPr>
          <p:cNvPr id="20" name="SK-16-text-19"/>
          <p:cNvSpPr/>
          <p:nvPr/>
        </p:nvSpPr>
        <p:spPr>
          <a:xfrm>
            <a:off x="3218557" y="1522363"/>
            <a:ext cx="591026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6D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Licensed for opioid withdrawal</a:t>
            </a:r>
            <a:endParaRPr lang="en-US" sz="1275" dirty="0"/>
          </a:p>
        </p:txBody>
      </p:sp>
      <p:sp>
        <p:nvSpPr>
          <p:cNvPr id="21" name="SK-16-text-20"/>
          <p:cNvSpPr/>
          <p:nvPr/>
        </p:nvSpPr>
        <p:spPr>
          <a:xfrm>
            <a:off x="621655" y="1913334"/>
            <a:ext cx="41817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Mechanism: Alpha-2 adrenergic agonist — dampens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sympathetic noradrenaline surge</a:t>
            </a:r>
            <a:endParaRPr lang="en-US" sz="1425" dirty="0"/>
          </a:p>
        </p:txBody>
      </p:sp>
      <p:sp>
        <p:nvSpPr>
          <p:cNvPr id="22" name="SK-16-text-21"/>
          <p:cNvSpPr/>
          <p:nvPr/>
        </p:nvSpPr>
        <p:spPr>
          <a:xfrm>
            <a:off x="646063" y="2455069"/>
            <a:ext cx="29660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it helps: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646063" y="2695129"/>
            <a:ext cx="76914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Sweating · Diarrhoea · Runny nose</a:t>
            </a:r>
            <a:endParaRPr lang="en-US" sz="1425" dirty="0"/>
          </a:p>
        </p:txBody>
      </p:sp>
      <p:sp>
        <p:nvSpPr>
          <p:cNvPr id="24" name="SK-16-text-23"/>
          <p:cNvSpPr/>
          <p:nvPr/>
        </p:nvSpPr>
        <p:spPr>
          <a:xfrm>
            <a:off x="646063" y="2935188"/>
            <a:ext cx="617124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Muscle cramps · Gooseflesh</a:t>
            </a:r>
            <a:endParaRPr lang="en-US" sz="1425" dirty="0"/>
          </a:p>
        </p:txBody>
      </p:sp>
      <p:sp>
        <p:nvSpPr>
          <p:cNvPr id="25" name="SK-16-text-24"/>
          <p:cNvSpPr/>
          <p:nvPr/>
        </p:nvSpPr>
        <p:spPr>
          <a:xfrm>
            <a:off x="646063" y="3250555"/>
            <a:ext cx="15259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Dosing:</a:t>
            </a:r>
            <a:endParaRPr lang="en-US" sz="1350" dirty="0"/>
          </a:p>
        </p:txBody>
      </p:sp>
      <p:sp>
        <p:nvSpPr>
          <p:cNvPr id="26" name="SK-16-text-25"/>
          <p:cNvSpPr/>
          <p:nvPr/>
        </p:nvSpPr>
        <p:spPr>
          <a:xfrm>
            <a:off x="646063" y="3476923"/>
            <a:ext cx="732948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Start: 0.2 mg four times daily</a:t>
            </a:r>
            <a:endParaRPr lang="en-US" sz="1425" dirty="0"/>
          </a:p>
        </p:txBody>
      </p:sp>
      <p:sp>
        <p:nvSpPr>
          <p:cNvPr id="27" name="SK-16-text-26"/>
          <p:cNvSpPr/>
          <p:nvPr/>
        </p:nvSpPr>
        <p:spPr>
          <a:xfrm>
            <a:off x="646063" y="3723829"/>
            <a:ext cx="979074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Increase to: 0.2–0.4 mg four times daily</a:t>
            </a:r>
            <a:endParaRPr lang="en-US" sz="1425" dirty="0"/>
          </a:p>
        </p:txBody>
      </p:sp>
      <p:sp>
        <p:nvSpPr>
          <p:cNvPr id="28" name="SK-16-text-27"/>
          <p:cNvSpPr/>
          <p:nvPr/>
        </p:nvSpPr>
        <p:spPr>
          <a:xfrm>
            <a:off x="646063" y="3963888"/>
            <a:ext cx="580929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Maximum: 2.4 mg per day</a:t>
            </a:r>
            <a:endParaRPr lang="en-US" sz="1425" dirty="0"/>
          </a:p>
        </p:txBody>
      </p:sp>
      <p:sp>
        <p:nvSpPr>
          <p:cNvPr id="29" name="SK-16-text-28"/>
          <p:cNvSpPr/>
          <p:nvPr/>
        </p:nvSpPr>
        <p:spPr>
          <a:xfrm>
            <a:off x="646063" y="4203948"/>
            <a:ext cx="50853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Duration: 7–10 days</a:t>
            </a:r>
            <a:endParaRPr lang="en-US" sz="1425" dirty="0"/>
          </a:p>
        </p:txBody>
      </p:sp>
      <p:sp>
        <p:nvSpPr>
          <p:cNvPr id="30" name="SK-16-text-29"/>
          <p:cNvSpPr/>
          <p:nvPr/>
        </p:nvSpPr>
        <p:spPr>
          <a:xfrm>
            <a:off x="621655" y="4505623"/>
            <a:ext cx="4023271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each dose: Check blood pressure — hold if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systolic below 90 mmHg</a:t>
            </a:r>
            <a:endParaRPr lang="en-US" sz="1425" dirty="0"/>
          </a:p>
        </p:txBody>
      </p:sp>
      <p:sp>
        <p:nvSpPr>
          <p:cNvPr id="31" name="SK-16-text-30"/>
          <p:cNvSpPr/>
          <p:nvPr/>
        </p:nvSpPr>
        <p:spPr>
          <a:xfrm>
            <a:off x="1280071" y="5280571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A65D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hypotension risk</a:t>
            </a:r>
            <a:endParaRPr lang="en-US" sz="1350" dirty="0"/>
          </a:p>
        </p:txBody>
      </p:sp>
      <p:sp>
        <p:nvSpPr>
          <p:cNvPr id="32" name="SK-16-text-31"/>
          <p:cNvSpPr/>
          <p:nvPr/>
        </p:nvSpPr>
        <p:spPr>
          <a:xfrm>
            <a:off x="1267867" y="5506938"/>
            <a:ext cx="4315867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Lofexidine causes blood pressure to drop. Do not prescribe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resting pulse is below 60 or systolic BP is below 90/60.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BP before every dose during the 7–10 day course.</a:t>
            </a:r>
            <a:endParaRPr lang="en-US" sz="1350" dirty="0"/>
          </a:p>
        </p:txBody>
      </p:sp>
      <p:sp>
        <p:nvSpPr>
          <p:cNvPr id="33" name="SK-16-text-32"/>
          <p:cNvSpPr/>
          <p:nvPr/>
        </p:nvSpPr>
        <p:spPr>
          <a:xfrm>
            <a:off x="6242298" y="1446907"/>
            <a:ext cx="532638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D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Symptomatic support</a:t>
            </a:r>
            <a:endParaRPr lang="en-US" sz="1800" dirty="0"/>
          </a:p>
        </p:txBody>
      </p:sp>
      <p:sp>
        <p:nvSpPr>
          <p:cNvPr id="34" name="SK-16-text-33"/>
          <p:cNvSpPr/>
          <p:nvPr/>
        </p:nvSpPr>
        <p:spPr>
          <a:xfrm>
            <a:off x="6242298" y="1707505"/>
            <a:ext cx="59497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when the body needs a helping hand</a:t>
            </a:r>
            <a:endParaRPr lang="en-US" sz="1425" dirty="0"/>
          </a:p>
        </p:txBody>
      </p:sp>
      <p:sp>
        <p:nvSpPr>
          <p:cNvPr id="35" name="SK-16-text-34"/>
          <p:cNvSpPr/>
          <p:nvPr/>
        </p:nvSpPr>
        <p:spPr>
          <a:xfrm>
            <a:off x="6254353" y="2167086"/>
            <a:ext cx="39947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Ibuprofen (NSAID)</a:t>
            </a:r>
            <a:endParaRPr lang="en-US" sz="1350" dirty="0"/>
          </a:p>
        </p:txBody>
      </p:sp>
      <p:sp>
        <p:nvSpPr>
          <p:cNvPr id="36" name="SK-16-text-35"/>
          <p:cNvSpPr/>
          <p:nvPr/>
        </p:nvSpPr>
        <p:spPr>
          <a:xfrm>
            <a:off x="6498282" y="2359075"/>
            <a:ext cx="56937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aches, back pain, headaches</a:t>
            </a:r>
            <a:endParaRPr lang="en-US" sz="1275" dirty="0"/>
          </a:p>
        </p:txBody>
      </p:sp>
      <p:sp>
        <p:nvSpPr>
          <p:cNvPr id="37" name="SK-16-text-36"/>
          <p:cNvSpPr/>
          <p:nvPr/>
        </p:nvSpPr>
        <p:spPr>
          <a:xfrm>
            <a:off x="6254353" y="2667744"/>
            <a:ext cx="27603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Paracetamol</a:t>
            </a:r>
            <a:endParaRPr lang="en-US" sz="1350" dirty="0"/>
          </a:p>
        </p:txBody>
      </p:sp>
      <p:sp>
        <p:nvSpPr>
          <p:cNvPr id="38" name="SK-16-text-37"/>
          <p:cNvSpPr/>
          <p:nvPr/>
        </p:nvSpPr>
        <p:spPr>
          <a:xfrm>
            <a:off x="6498282" y="2866579"/>
            <a:ext cx="37728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Fever, general pain</a:t>
            </a:r>
            <a:endParaRPr lang="en-US" sz="1275" dirty="0"/>
          </a:p>
        </p:txBody>
      </p:sp>
      <p:sp>
        <p:nvSpPr>
          <p:cNvPr id="39" name="SK-16-text-38"/>
          <p:cNvSpPr/>
          <p:nvPr/>
        </p:nvSpPr>
        <p:spPr>
          <a:xfrm>
            <a:off x="6254353" y="3140869"/>
            <a:ext cx="33775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Metoclopramide</a:t>
            </a:r>
            <a:endParaRPr lang="en-US" sz="1350" dirty="0"/>
          </a:p>
        </p:txBody>
      </p:sp>
      <p:sp>
        <p:nvSpPr>
          <p:cNvPr id="40" name="SK-16-text-39"/>
          <p:cNvSpPr/>
          <p:nvPr/>
        </p:nvSpPr>
        <p:spPr>
          <a:xfrm>
            <a:off x="6498282" y="3339703"/>
            <a:ext cx="37728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 and vomiting</a:t>
            </a:r>
            <a:endParaRPr lang="en-US" sz="1275" dirty="0"/>
          </a:p>
        </p:txBody>
      </p:sp>
      <p:sp>
        <p:nvSpPr>
          <p:cNvPr id="41" name="SK-16-text-40"/>
          <p:cNvSpPr/>
          <p:nvPr/>
        </p:nvSpPr>
        <p:spPr>
          <a:xfrm>
            <a:off x="6254353" y="3641527"/>
            <a:ext cx="255460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Loperamide</a:t>
            </a:r>
            <a:endParaRPr lang="en-US" sz="1350" dirty="0"/>
          </a:p>
        </p:txBody>
      </p:sp>
      <p:sp>
        <p:nvSpPr>
          <p:cNvPr id="42" name="SK-16-text-41"/>
          <p:cNvSpPr/>
          <p:nvPr/>
        </p:nvSpPr>
        <p:spPr>
          <a:xfrm>
            <a:off x="6498282" y="3833515"/>
            <a:ext cx="569371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Diarrhoea — safe and effective</a:t>
            </a:r>
            <a:endParaRPr lang="en-US" sz="1275" dirty="0"/>
          </a:p>
        </p:txBody>
      </p:sp>
      <p:sp>
        <p:nvSpPr>
          <p:cNvPr id="43" name="SK-16-text-42"/>
          <p:cNvSpPr/>
          <p:nvPr/>
        </p:nvSpPr>
        <p:spPr>
          <a:xfrm>
            <a:off x="6254353" y="4149030"/>
            <a:ext cx="42005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Gaviscon (antacid)</a:t>
            </a:r>
            <a:endParaRPr lang="en-US" sz="1350" dirty="0"/>
          </a:p>
        </p:txBody>
      </p:sp>
      <p:sp>
        <p:nvSpPr>
          <p:cNvPr id="44" name="SK-16-text-43"/>
          <p:cNvSpPr/>
          <p:nvPr/>
        </p:nvSpPr>
        <p:spPr>
          <a:xfrm>
            <a:off x="6498282" y="4347865"/>
            <a:ext cx="47444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Stomach upset and reflux</a:t>
            </a:r>
            <a:endParaRPr lang="en-US" sz="1275" dirty="0"/>
          </a:p>
        </p:txBody>
      </p:sp>
      <p:sp>
        <p:nvSpPr>
          <p:cNvPr id="45" name="SK-16-text-44"/>
          <p:cNvSpPr/>
          <p:nvPr/>
        </p:nvSpPr>
        <p:spPr>
          <a:xfrm>
            <a:off x="6254353" y="4649688"/>
            <a:ext cx="48177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Short-course hypnotic</a:t>
            </a:r>
            <a:endParaRPr lang="en-US" sz="1350" dirty="0"/>
          </a:p>
        </p:txBody>
      </p:sp>
      <p:sp>
        <p:nvSpPr>
          <p:cNvPr id="46" name="SK-16-text-45"/>
          <p:cNvSpPr/>
          <p:nvPr/>
        </p:nvSpPr>
        <p:spPr>
          <a:xfrm>
            <a:off x="6498282" y="4848523"/>
            <a:ext cx="569371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Sleep disturbance — see caution below</a:t>
            </a:r>
            <a:endParaRPr lang="en-US" sz="1275" dirty="0"/>
          </a:p>
        </p:txBody>
      </p:sp>
      <p:sp>
        <p:nvSpPr>
          <p:cNvPr id="47" name="SK-16-text-46"/>
          <p:cNvSpPr/>
          <p:nvPr/>
        </p:nvSpPr>
        <p:spPr>
          <a:xfrm>
            <a:off x="7010400" y="5280571"/>
            <a:ext cx="51816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A65D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temazepam diversion risk</a:t>
            </a:r>
            <a:endParaRPr lang="en-US" sz="1350" dirty="0"/>
          </a:p>
        </p:txBody>
      </p:sp>
      <p:sp>
        <p:nvSpPr>
          <p:cNvPr id="48" name="SK-16-text-47"/>
          <p:cNvSpPr/>
          <p:nvPr/>
        </p:nvSpPr>
        <p:spPr>
          <a:xfrm>
            <a:off x="6998196" y="5506938"/>
            <a:ext cx="4218384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Temazepam has significant street value. Prefer zopiclone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short-course sleep support during withdrawal. Never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co-prescribe benzodiazepines with DHC.</a:t>
            </a:r>
            <a:endParaRPr lang="en-US" sz="1350" dirty="0"/>
          </a:p>
        </p:txBody>
      </p:sp>
      <p:sp>
        <p:nvSpPr>
          <p:cNvPr id="49" name="SK-16-text-48"/>
          <p:cNvSpPr/>
          <p:nvPr/>
        </p:nvSpPr>
        <p:spPr>
          <a:xfrm>
            <a:off x="316855" y="6563023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50" name="SK-16-text-49"/>
          <p:cNvSpPr/>
          <p:nvPr/>
        </p:nvSpPr>
        <p:spPr>
          <a:xfrm>
            <a:off x="10606980" y="6563023"/>
            <a:ext cx="15850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16 of 24</a:t>
            </a:r>
            <a:endParaRPr lang="en-US" sz="12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58099"/>
            <a:ext cx="12192000" cy="37088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82" y="987475"/>
            <a:ext cx="1328886" cy="6161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0852" y="1234380"/>
            <a:ext cx="19050" cy="3168253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894" y="1275457"/>
            <a:ext cx="194965" cy="109686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894" y="1988790"/>
            <a:ext cx="194965" cy="109686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2894" y="2701975"/>
            <a:ext cx="194965" cy="109686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1875" y="3346698"/>
            <a:ext cx="316855" cy="178296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894" y="4265563"/>
            <a:ext cx="194965" cy="109686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784" y="4875312"/>
            <a:ext cx="5303490" cy="1468934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784" y="4873823"/>
            <a:ext cx="73075" cy="1474440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3796" y="4875907"/>
            <a:ext cx="5425380" cy="1474440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83796" y="4873823"/>
            <a:ext cx="73075" cy="1474440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4353" y="4958209"/>
            <a:ext cx="353467" cy="246757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490" y="4951363"/>
            <a:ext cx="1048494" cy="281136"/>
          </a:xfrm>
          <a:prstGeom prst="rect">
            <a:avLst/>
          </a:prstGeom>
        </p:spPr>
      </p:pic>
      <p:sp>
        <p:nvSpPr>
          <p:cNvPr id="17" name="SK-17-text-16"/>
          <p:cNvSpPr/>
          <p:nvPr/>
        </p:nvSpPr>
        <p:spPr>
          <a:xfrm>
            <a:off x="365671" y="205680"/>
            <a:ext cx="60521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Addiction Medicine · Protocol</a:t>
            </a:r>
            <a:endParaRPr lang="en-US" sz="1350" dirty="0"/>
          </a:p>
        </p:txBody>
      </p:sp>
      <p:sp>
        <p:nvSpPr>
          <p:cNvPr id="18" name="SK-17-text-17"/>
          <p:cNvSpPr/>
          <p:nvPr/>
        </p:nvSpPr>
        <p:spPr>
          <a:xfrm>
            <a:off x="365671" y="452586"/>
            <a:ext cx="11826329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protocol: Initiation and maintenance</a:t>
            </a:r>
            <a:endParaRPr lang="en-US" sz="2850" dirty="0"/>
          </a:p>
        </p:txBody>
      </p:sp>
      <p:sp>
        <p:nvSpPr>
          <p:cNvPr id="19" name="SK-17-text-18"/>
          <p:cNvSpPr/>
          <p:nvPr/>
        </p:nvSpPr>
        <p:spPr>
          <a:xfrm>
            <a:off x="2328565" y="1145232"/>
            <a:ext cx="28194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YOU START</a:t>
            </a:r>
            <a:endParaRPr lang="en-US" sz="1125" dirty="0"/>
          </a:p>
        </p:txBody>
      </p:sp>
      <p:sp>
        <p:nvSpPr>
          <p:cNvPr id="20" name="SK-17-text-19"/>
          <p:cNvSpPr/>
          <p:nvPr/>
        </p:nvSpPr>
        <p:spPr>
          <a:xfrm>
            <a:off x="2328565" y="1330375"/>
            <a:ext cx="80962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 adequate opioid-free period</a:t>
            </a:r>
            <a:endParaRPr lang="en-US" sz="1500" dirty="0"/>
          </a:p>
        </p:txBody>
      </p:sp>
      <p:sp>
        <p:nvSpPr>
          <p:cNvPr id="21" name="SK-17-text-20"/>
          <p:cNvSpPr/>
          <p:nvPr/>
        </p:nvSpPr>
        <p:spPr>
          <a:xfrm>
            <a:off x="2316361" y="1563588"/>
            <a:ext cx="987563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Methadone: 10 days opioid-free · Heroin: 4 days opioid-free · DHC: 4 days opioid-free</a:t>
            </a:r>
            <a:endParaRPr lang="en-US" sz="1350" dirty="0"/>
          </a:p>
        </p:txBody>
      </p:sp>
      <p:sp>
        <p:nvSpPr>
          <p:cNvPr id="22" name="SK-17-text-21"/>
          <p:cNvSpPr/>
          <p:nvPr/>
        </p:nvSpPr>
        <p:spPr>
          <a:xfrm>
            <a:off x="2328565" y="1885950"/>
            <a:ext cx="31623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INITIATION SETTING</a:t>
            </a:r>
            <a:endParaRPr lang="en-US" sz="1125" dirty="0"/>
          </a:p>
        </p:txBody>
      </p:sp>
      <p:sp>
        <p:nvSpPr>
          <p:cNvPr id="23" name="SK-17-text-22"/>
          <p:cNvSpPr/>
          <p:nvPr/>
        </p:nvSpPr>
        <p:spPr>
          <a:xfrm>
            <a:off x="2316361" y="2064246"/>
            <a:ext cx="987563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Ideally initiated in an addiction unit or specialist clinic</a:t>
            </a:r>
            <a:endParaRPr lang="en-US" sz="1500" dirty="0"/>
          </a:p>
        </p:txBody>
      </p:sp>
      <p:sp>
        <p:nvSpPr>
          <p:cNvPr id="24" name="SK-17-text-23"/>
          <p:cNvSpPr/>
          <p:nvPr/>
        </p:nvSpPr>
        <p:spPr>
          <a:xfrm>
            <a:off x="2316361" y="2297311"/>
            <a:ext cx="987563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sees doctor · Treatment fully discussed · Written consent obtained</a:t>
            </a:r>
            <a:endParaRPr lang="en-US" sz="1350" dirty="0"/>
          </a:p>
        </p:txBody>
      </p:sp>
      <p:sp>
        <p:nvSpPr>
          <p:cNvPr id="25" name="SK-17-text-24"/>
          <p:cNvSpPr/>
          <p:nvPr/>
        </p:nvSpPr>
        <p:spPr>
          <a:xfrm>
            <a:off x="2328565" y="2605980"/>
            <a:ext cx="29908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FIRST DOSE</a:t>
            </a:r>
            <a:endParaRPr lang="en-US" sz="1125" dirty="0"/>
          </a:p>
        </p:txBody>
      </p:sp>
      <p:sp>
        <p:nvSpPr>
          <p:cNvPr id="26" name="SK-17-text-25"/>
          <p:cNvSpPr/>
          <p:nvPr/>
        </p:nvSpPr>
        <p:spPr>
          <a:xfrm>
            <a:off x="2328565" y="2791123"/>
            <a:ext cx="44386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baseline LFTs</a:t>
            </a:r>
            <a:endParaRPr lang="en-US" sz="1500" dirty="0"/>
          </a:p>
        </p:txBody>
      </p:sp>
      <p:sp>
        <p:nvSpPr>
          <p:cNvPr id="27" name="SK-17-text-26"/>
          <p:cNvSpPr/>
          <p:nvPr/>
        </p:nvSpPr>
        <p:spPr>
          <a:xfrm>
            <a:off x="2316361" y="3017490"/>
            <a:ext cx="987563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is hepatotoxic at high doses — LFTs required before starting and monitored periodically</a:t>
            </a:r>
            <a:endParaRPr lang="en-US" sz="1350" dirty="0"/>
          </a:p>
        </p:txBody>
      </p:sp>
      <p:sp>
        <p:nvSpPr>
          <p:cNvPr id="28" name="SK-17-text-27"/>
          <p:cNvSpPr/>
          <p:nvPr/>
        </p:nvSpPr>
        <p:spPr>
          <a:xfrm>
            <a:off x="2328565" y="3298627"/>
            <a:ext cx="28194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CRITICAL GATEWAY</a:t>
            </a:r>
            <a:endParaRPr lang="en-US" sz="1125" dirty="0"/>
          </a:p>
        </p:txBody>
      </p:sp>
      <p:sp>
        <p:nvSpPr>
          <p:cNvPr id="29" name="SK-17-text-28"/>
          <p:cNvSpPr/>
          <p:nvPr/>
        </p:nvSpPr>
        <p:spPr>
          <a:xfrm>
            <a:off x="2316361" y="3483769"/>
            <a:ext cx="98756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challenge: 1.2 mg IM — observe for minimum 1–1.5 hours</a:t>
            </a:r>
            <a:endParaRPr lang="en-US" sz="1500" dirty="0"/>
          </a:p>
        </p:txBody>
      </p:sp>
      <p:sp>
        <p:nvSpPr>
          <p:cNvPr id="30" name="SK-17-text-29"/>
          <p:cNvSpPr/>
          <p:nvPr/>
        </p:nvSpPr>
        <p:spPr>
          <a:xfrm>
            <a:off x="2316361" y="3716982"/>
            <a:ext cx="98756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withdrawal symptoms are mild (SSA score &lt;5): proceed to naltrexone</a:t>
            </a:r>
            <a:endParaRPr lang="en-US" sz="1350" dirty="0"/>
          </a:p>
        </p:txBody>
      </p:sp>
      <p:sp>
        <p:nvSpPr>
          <p:cNvPr id="31" name="SK-17-text-30"/>
          <p:cNvSpPr/>
          <p:nvPr/>
        </p:nvSpPr>
        <p:spPr>
          <a:xfrm>
            <a:off x="2316361" y="3895279"/>
            <a:ext cx="987563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withdrawal symptoms are severe: do NOT give naltrexone — repeat challenge the following day</a:t>
            </a:r>
            <a:endParaRPr lang="en-US" sz="1350" dirty="0"/>
          </a:p>
        </p:txBody>
      </p:sp>
      <p:sp>
        <p:nvSpPr>
          <p:cNvPr id="32" name="SK-17-text-31"/>
          <p:cNvSpPr/>
          <p:nvPr/>
        </p:nvSpPr>
        <p:spPr>
          <a:xfrm>
            <a:off x="2328565" y="4169569"/>
            <a:ext cx="10477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4A70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</a:t>
            </a:r>
            <a:endParaRPr lang="en-US" sz="1125" dirty="0"/>
          </a:p>
        </p:txBody>
      </p:sp>
      <p:sp>
        <p:nvSpPr>
          <p:cNvPr id="33" name="SK-17-text-32"/>
          <p:cNvSpPr/>
          <p:nvPr/>
        </p:nvSpPr>
        <p:spPr>
          <a:xfrm>
            <a:off x="2316361" y="4341019"/>
            <a:ext cx="98756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B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25 mg on day 1, then 50 mg daily from day 2</a:t>
            </a:r>
            <a:endParaRPr lang="en-US" sz="1500" dirty="0"/>
          </a:p>
        </p:txBody>
      </p:sp>
      <p:sp>
        <p:nvSpPr>
          <p:cNvPr id="34" name="SK-17-text-33"/>
          <p:cNvSpPr/>
          <p:nvPr/>
        </p:nvSpPr>
        <p:spPr>
          <a:xfrm>
            <a:off x="2316361" y="4567386"/>
            <a:ext cx="987563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Maintenance: 50 mg daily oral · Alternative: 350 mg weekly in two divided doses</a:t>
            </a:r>
            <a:endParaRPr lang="en-US" sz="1350" dirty="0"/>
          </a:p>
        </p:txBody>
      </p:sp>
      <p:sp>
        <p:nvSpPr>
          <p:cNvPr id="35" name="SK-17-text-34"/>
          <p:cNvSpPr/>
          <p:nvPr/>
        </p:nvSpPr>
        <p:spPr>
          <a:xfrm>
            <a:off x="719286" y="5246340"/>
            <a:ext cx="8782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4880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blocks ALL opioid analgesia</a:t>
            </a:r>
            <a:endParaRPr lang="en-US" sz="1500" dirty="0"/>
          </a:p>
        </p:txBody>
      </p:sp>
      <p:sp>
        <p:nvSpPr>
          <p:cNvPr id="36" name="SK-17-text-35"/>
          <p:cNvSpPr/>
          <p:nvPr/>
        </p:nvSpPr>
        <p:spPr>
          <a:xfrm>
            <a:off x="719286" y="5486400"/>
            <a:ext cx="4803577" cy="7817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Warn the patient clearly. They must carry an alert card and inform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treating clinician — including A&amp;E, anaesthetists, and dentists —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that they are on naltrexone. Emergency pain management will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 non-opioid strategies or specialist anaesthetic input.</a:t>
            </a:r>
            <a:endParaRPr lang="en-US" sz="1200" dirty="0"/>
          </a:p>
        </p:txBody>
      </p:sp>
      <p:sp>
        <p:nvSpPr>
          <p:cNvPr id="37" name="SK-17-text-36"/>
          <p:cNvSpPr/>
          <p:nvPr/>
        </p:nvSpPr>
        <p:spPr>
          <a:xfrm>
            <a:off x="6644580" y="4999434"/>
            <a:ext cx="6248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F42C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1200" dirty="0"/>
          </a:p>
        </p:txBody>
      </p:sp>
      <p:sp>
        <p:nvSpPr>
          <p:cNvPr id="38" name="SK-17-text-37"/>
          <p:cNvSpPr/>
          <p:nvPr/>
        </p:nvSpPr>
        <p:spPr>
          <a:xfrm>
            <a:off x="6254353" y="5253186"/>
            <a:ext cx="3752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F42C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recall facts</a:t>
            </a:r>
            <a:endParaRPr lang="en-US" sz="1500" dirty="0"/>
          </a:p>
        </p:txBody>
      </p:sp>
      <p:sp>
        <p:nvSpPr>
          <p:cNvPr id="39" name="SK-17-text-38"/>
          <p:cNvSpPr/>
          <p:nvPr/>
        </p:nvSpPr>
        <p:spPr>
          <a:xfrm>
            <a:off x="6254353" y="5465713"/>
            <a:ext cx="593764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Naloxone challenge dose: 1.2 mg IM</a:t>
            </a:r>
            <a:endParaRPr lang="en-US" sz="1200" dirty="0"/>
          </a:p>
        </p:txBody>
      </p:sp>
      <p:sp>
        <p:nvSpPr>
          <p:cNvPr id="40" name="SK-17-text-39"/>
          <p:cNvSpPr/>
          <p:nvPr/>
        </p:nvSpPr>
        <p:spPr>
          <a:xfrm>
            <a:off x="6254353" y="5637163"/>
            <a:ext cx="593764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Naltrexone day 1: 25 mg → then 50 mg daily</a:t>
            </a:r>
            <a:endParaRPr lang="en-US" sz="1200" dirty="0"/>
          </a:p>
        </p:txBody>
      </p:sp>
      <p:sp>
        <p:nvSpPr>
          <p:cNvPr id="41" name="SK-17-text-40"/>
          <p:cNvSpPr/>
          <p:nvPr/>
        </p:nvSpPr>
        <p:spPr>
          <a:xfrm>
            <a:off x="6254353" y="5794921"/>
            <a:ext cx="593764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Opioid-free before starting: methadone 10 days, heroin/DHC 4 days</a:t>
            </a:r>
            <a:endParaRPr lang="en-US" sz="1200" dirty="0"/>
          </a:p>
        </p:txBody>
      </p:sp>
      <p:sp>
        <p:nvSpPr>
          <p:cNvPr id="42" name="SK-17-text-41"/>
          <p:cNvSpPr/>
          <p:nvPr/>
        </p:nvSpPr>
        <p:spPr>
          <a:xfrm>
            <a:off x="6266557" y="5959525"/>
            <a:ext cx="59254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Monitor LFTs — hepatotoxic at high doses</a:t>
            </a:r>
            <a:endParaRPr lang="en-US" sz="1200" dirty="0"/>
          </a:p>
        </p:txBody>
      </p:sp>
      <p:sp>
        <p:nvSpPr>
          <p:cNvPr id="43" name="SK-17-text-42"/>
          <p:cNvSpPr/>
          <p:nvPr/>
        </p:nvSpPr>
        <p:spPr>
          <a:xfrm>
            <a:off x="6266557" y="6117282"/>
            <a:ext cx="5925443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LAAM: withdrawn from EU since 2001 — do not use</a:t>
            </a:r>
            <a:endParaRPr lang="en-US" sz="1200" dirty="0"/>
          </a:p>
        </p:txBody>
      </p:sp>
      <p:sp>
        <p:nvSpPr>
          <p:cNvPr id="44" name="SK-17-text-43"/>
          <p:cNvSpPr/>
          <p:nvPr/>
        </p:nvSpPr>
        <p:spPr>
          <a:xfrm>
            <a:off x="316855" y="6549330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5" name="SK-17-text-44"/>
          <p:cNvSpPr/>
          <p:nvPr/>
        </p:nvSpPr>
        <p:spPr>
          <a:xfrm>
            <a:off x="10826353" y="6549330"/>
            <a:ext cx="136564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17 of 24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1000125"/>
            <a:ext cx="3389263" cy="5715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840" y="1782961"/>
            <a:ext cx="38100" cy="2962573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57" y="4567386"/>
            <a:ext cx="5108377" cy="1501825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890" y="4834830"/>
            <a:ext cx="5486400" cy="1344067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09432"/>
            <a:ext cx="12192000" cy="19050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4951363"/>
            <a:ext cx="353467" cy="445740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4711303"/>
            <a:ext cx="426690" cy="383977"/>
          </a:xfrm>
          <a:prstGeom prst="rect">
            <a:avLst/>
          </a:prstGeom>
        </p:spPr>
      </p:pic>
      <p:sp>
        <p:nvSpPr>
          <p:cNvPr id="10" name="SK-18-text-9"/>
          <p:cNvSpPr/>
          <p:nvPr/>
        </p:nvSpPr>
        <p:spPr>
          <a:xfrm>
            <a:off x="390079" y="260598"/>
            <a:ext cx="55721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Chronic pain · NICE 2021</a:t>
            </a:r>
            <a:endParaRPr lang="en-US" sz="1350" dirty="0"/>
          </a:p>
        </p:txBody>
      </p:sp>
      <p:sp>
        <p:nvSpPr>
          <p:cNvPr id="11" name="SK-18-text-10"/>
          <p:cNvSpPr/>
          <p:nvPr/>
        </p:nvSpPr>
        <p:spPr>
          <a:xfrm>
            <a:off x="390079" y="541734"/>
            <a:ext cx="1180192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prescribing for chronic non-cancer pain</a:t>
            </a:r>
            <a:endParaRPr lang="en-US" sz="2700" dirty="0"/>
          </a:p>
        </p:txBody>
      </p:sp>
      <p:sp>
        <p:nvSpPr>
          <p:cNvPr id="12" name="SK-18-text-11"/>
          <p:cNvSpPr/>
          <p:nvPr/>
        </p:nvSpPr>
        <p:spPr>
          <a:xfrm>
            <a:off x="426690" y="1412677"/>
            <a:ext cx="957357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does the evidence actually say?</a:t>
            </a:r>
            <a:endParaRPr lang="en-US" sz="1725" dirty="0"/>
          </a:p>
        </p:txBody>
      </p:sp>
      <p:sp>
        <p:nvSpPr>
          <p:cNvPr id="13" name="SK-18-text-12"/>
          <p:cNvSpPr/>
          <p:nvPr/>
        </p:nvSpPr>
        <p:spPr>
          <a:xfrm>
            <a:off x="475357" y="1844725"/>
            <a:ext cx="4279255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Long-term opioids for chronic non-cancer pain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(CNCP) offer limited evidence of benefit beyond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months of use</a:t>
            </a:r>
            <a:endParaRPr lang="en-US" sz="1350" dirty="0"/>
          </a:p>
        </p:txBody>
      </p:sp>
      <p:sp>
        <p:nvSpPr>
          <p:cNvPr id="14" name="SK-18-text-13"/>
          <p:cNvSpPr/>
          <p:nvPr/>
        </p:nvSpPr>
        <p:spPr>
          <a:xfrm>
            <a:off x="475357" y="2701975"/>
            <a:ext cx="4535388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Harms accumulate with duration: dependence,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hyperalgesia, hormonal disruption, cognitive effects,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overdose risk</a:t>
            </a:r>
            <a:endParaRPr lang="en-US" sz="1350" dirty="0"/>
          </a:p>
        </p:txBody>
      </p:sp>
      <p:sp>
        <p:nvSpPr>
          <p:cNvPr id="15" name="SK-18-text-14"/>
          <p:cNvSpPr/>
          <p:nvPr/>
        </p:nvSpPr>
        <p:spPr>
          <a:xfrm>
            <a:off x="475357" y="3538686"/>
            <a:ext cx="4913263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NICE guideline (2021) states: do not offer opioids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routinely for chronic primary pain — non-pharmacological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approaches should come first</a:t>
            </a:r>
            <a:endParaRPr lang="en-US" sz="1350" dirty="0"/>
          </a:p>
        </p:txBody>
      </p:sp>
      <p:sp>
        <p:nvSpPr>
          <p:cNvPr id="16" name="SK-18-text-15"/>
          <p:cNvSpPr/>
          <p:nvPr/>
        </p:nvSpPr>
        <p:spPr>
          <a:xfrm>
            <a:off x="1109365" y="4745682"/>
            <a:ext cx="3295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7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</a:t>
            </a:r>
            <a:endParaRPr lang="en-US" sz="1500" dirty="0"/>
          </a:p>
        </p:txBody>
      </p:sp>
      <p:sp>
        <p:nvSpPr>
          <p:cNvPr id="17" name="SK-18-text-16"/>
          <p:cNvSpPr/>
          <p:nvPr/>
        </p:nvSpPr>
        <p:spPr>
          <a:xfrm>
            <a:off x="1097161" y="5026819"/>
            <a:ext cx="4230588" cy="8983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C07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Continuing to increase opioid doses in patients with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C07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CNCP when pain is not improving is not safe practice.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C07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Escalation without structured review is a patient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C07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 concern. Always ask: is this opioid still helping?</a:t>
            </a:r>
            <a:endParaRPr lang="en-US" sz="1350" dirty="0"/>
          </a:p>
        </p:txBody>
      </p:sp>
      <p:sp>
        <p:nvSpPr>
          <p:cNvPr id="18" name="SK-18-text-17"/>
          <p:cNvSpPr/>
          <p:nvPr/>
        </p:nvSpPr>
        <p:spPr>
          <a:xfrm>
            <a:off x="6193482" y="1392138"/>
            <a:ext cx="599851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should GPs do instead?</a:t>
            </a:r>
            <a:endParaRPr lang="en-US" sz="1725" dirty="0"/>
          </a:p>
        </p:txBody>
      </p:sp>
      <p:sp>
        <p:nvSpPr>
          <p:cNvPr id="19" name="SK-18-text-18"/>
          <p:cNvSpPr/>
          <p:nvPr/>
        </p:nvSpPr>
        <p:spPr>
          <a:xfrm>
            <a:off x="6388596" y="1810494"/>
            <a:ext cx="4328071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 first: Active rehabilitation, physiotherapy,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therapies (CBT, ACT), pain management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programmes</a:t>
            </a:r>
            <a:endParaRPr lang="en-US" sz="1350" dirty="0"/>
          </a:p>
        </p:txBody>
      </p:sp>
      <p:sp>
        <p:nvSpPr>
          <p:cNvPr id="20" name="SK-18-text-19"/>
          <p:cNvSpPr/>
          <p:nvPr/>
        </p:nvSpPr>
        <p:spPr>
          <a:xfrm>
            <a:off x="6388596" y="2633365"/>
            <a:ext cx="4328071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existing patients: All patients on long-term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should have a structured medication review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benefit, harm, and patient goals</a:t>
            </a:r>
            <a:endParaRPr lang="en-US" sz="1350" dirty="0"/>
          </a:p>
        </p:txBody>
      </p:sp>
      <p:sp>
        <p:nvSpPr>
          <p:cNvPr id="21" name="SK-18-text-20"/>
          <p:cNvSpPr/>
          <p:nvPr/>
        </p:nvSpPr>
        <p:spPr>
          <a:xfrm>
            <a:off x="6388596" y="3463230"/>
            <a:ext cx="4047679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tapering: Where opioids are not helping,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a slow, collaborative dose reduction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abruptly stop</a:t>
            </a:r>
            <a:endParaRPr lang="en-US" sz="1350" dirty="0"/>
          </a:p>
        </p:txBody>
      </p:sp>
      <p:sp>
        <p:nvSpPr>
          <p:cNvPr id="22" name="SK-18-text-21"/>
          <p:cNvSpPr/>
          <p:nvPr/>
        </p:nvSpPr>
        <p:spPr>
          <a:xfrm>
            <a:off x="6388596" y="4286250"/>
            <a:ext cx="466948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the whole person: Sleep, mood, activity,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support — these matter as much as the prescription</a:t>
            </a:r>
            <a:endParaRPr lang="en-US" sz="1350" dirty="0"/>
          </a:p>
        </p:txBody>
      </p:sp>
      <p:sp>
        <p:nvSpPr>
          <p:cNvPr id="23" name="SK-18-text-22"/>
          <p:cNvSpPr/>
          <p:nvPr/>
        </p:nvSpPr>
        <p:spPr>
          <a:xfrm>
            <a:off x="6827490" y="4965055"/>
            <a:ext cx="23812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recall</a:t>
            </a:r>
            <a:endParaRPr lang="en-US" sz="1500" dirty="0"/>
          </a:p>
        </p:txBody>
      </p:sp>
      <p:sp>
        <p:nvSpPr>
          <p:cNvPr id="24" name="SK-18-text-23"/>
          <p:cNvSpPr/>
          <p:nvPr/>
        </p:nvSpPr>
        <p:spPr>
          <a:xfrm>
            <a:off x="6815286" y="5218807"/>
            <a:ext cx="4632871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512D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2021 chronic pain guideline: do NOT offer opioids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512D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routinely for chronic primary pain. Non-opioid and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512D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non-pharmacological approaches are first-line.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512D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Long-term opioids = limited evidence + significant harm risk.</a:t>
            </a:r>
            <a:endParaRPr lang="en-US" sz="1350" dirty="0"/>
          </a:p>
        </p:txBody>
      </p:sp>
      <p:sp>
        <p:nvSpPr>
          <p:cNvPr id="25" name="SK-18-text-24"/>
          <p:cNvSpPr/>
          <p:nvPr/>
        </p:nvSpPr>
        <p:spPr>
          <a:xfrm>
            <a:off x="4974282" y="6563023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6" name="SK-18-text-25"/>
          <p:cNvSpPr/>
          <p:nvPr/>
        </p:nvSpPr>
        <p:spPr>
          <a:xfrm>
            <a:off x="11228784" y="6563023"/>
            <a:ext cx="96321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 / 24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0" y="960090"/>
            <a:ext cx="1280071" cy="68461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1" y="1714500"/>
            <a:ext cx="2194471" cy="2468761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61" y="1618357"/>
            <a:ext cx="2194471" cy="109686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290" y="1707505"/>
            <a:ext cx="2194471" cy="2475607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0290" y="1618357"/>
            <a:ext cx="2194471" cy="109686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671" y="1721346"/>
            <a:ext cx="2194471" cy="2461915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7671" y="1618357"/>
            <a:ext cx="2194471" cy="109686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1707505"/>
            <a:ext cx="2194471" cy="2475607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5200" y="1618357"/>
            <a:ext cx="2194471" cy="109686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2580" y="1714500"/>
            <a:ext cx="2194471" cy="2468761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92580" y="1618357"/>
            <a:ext cx="2194471" cy="109686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780" y="4971306"/>
            <a:ext cx="5669161" cy="1235720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3780" y="4972050"/>
            <a:ext cx="146298" cy="1268611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78761" y="4972050"/>
            <a:ext cx="5669161" cy="1241227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78761" y="4972050"/>
            <a:ext cx="146298" cy="1268611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404670"/>
            <a:ext cx="12192000" cy="3423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438900"/>
            <a:ext cx="12192000" cy="418951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68086" y="2475607"/>
            <a:ext cx="1024086" cy="521196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63780" y="2393305"/>
            <a:ext cx="914400" cy="685800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59475" y="2379613"/>
            <a:ext cx="841177" cy="747415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67373" y="2400300"/>
            <a:ext cx="792361" cy="726877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3067" y="2413992"/>
            <a:ext cx="804565" cy="720030"/>
          </a:xfrm>
          <a:prstGeom prst="rect">
            <a:avLst/>
          </a:prstGeom>
        </p:spPr>
      </p:pic>
      <p:sp>
        <p:nvSpPr>
          <p:cNvPr id="25" name="SK-19-text-24"/>
          <p:cNvSpPr/>
          <p:nvPr/>
        </p:nvSpPr>
        <p:spPr>
          <a:xfrm>
            <a:off x="219373" y="150763"/>
            <a:ext cx="70399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0939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NHS England · Prescribing Safety</a:t>
            </a:r>
            <a:endParaRPr lang="en-US" sz="1425" dirty="0"/>
          </a:p>
        </p:txBody>
      </p:sp>
      <p:sp>
        <p:nvSpPr>
          <p:cNvPr id="26" name="SK-19-text-25"/>
          <p:cNvSpPr/>
          <p:nvPr/>
        </p:nvSpPr>
        <p:spPr>
          <a:xfrm>
            <a:off x="219373" y="452586"/>
            <a:ext cx="1197262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Monitoring, safety, and the 5 medicines framework</a:t>
            </a:r>
            <a:endParaRPr lang="en-US" sz="3000" dirty="0"/>
          </a:p>
        </p:txBody>
      </p:sp>
      <p:sp>
        <p:nvSpPr>
          <p:cNvPr id="27" name="SK-19-text-26"/>
          <p:cNvSpPr/>
          <p:nvPr/>
        </p:nvSpPr>
        <p:spPr>
          <a:xfrm>
            <a:off x="2304157" y="1254919"/>
            <a:ext cx="98878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NHS England priority medicines associated with dependence and withdrawal (2022/2024)</a:t>
            </a:r>
            <a:endParaRPr lang="en-US" sz="1425" dirty="0"/>
          </a:p>
        </p:txBody>
      </p:sp>
      <p:sp>
        <p:nvSpPr>
          <p:cNvPr id="28" name="SK-19-text-27"/>
          <p:cNvSpPr/>
          <p:nvPr/>
        </p:nvSpPr>
        <p:spPr>
          <a:xfrm>
            <a:off x="1109365" y="1872109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46B2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</a:t>
            </a:r>
            <a:endParaRPr lang="en-US" sz="3225" dirty="0"/>
          </a:p>
        </p:txBody>
      </p:sp>
      <p:sp>
        <p:nvSpPr>
          <p:cNvPr id="29" name="SK-19-text-28"/>
          <p:cNvSpPr/>
          <p:nvPr/>
        </p:nvSpPr>
        <p:spPr>
          <a:xfrm>
            <a:off x="963067" y="3250555"/>
            <a:ext cx="194976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</a:t>
            </a:r>
            <a:endParaRPr lang="en-US" sz="1725" dirty="0"/>
          </a:p>
        </p:txBody>
      </p:sp>
      <p:sp>
        <p:nvSpPr>
          <p:cNvPr id="30" name="SK-19-text-29"/>
          <p:cNvSpPr/>
          <p:nvPr/>
        </p:nvSpPr>
        <p:spPr>
          <a:xfrm>
            <a:off x="414486" y="3634680"/>
            <a:ext cx="187746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Chronic pain — limited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 beyond 3 months</a:t>
            </a:r>
            <a:endParaRPr lang="en-US" sz="1200" dirty="0"/>
          </a:p>
        </p:txBody>
      </p:sp>
      <p:sp>
        <p:nvSpPr>
          <p:cNvPr id="31" name="SK-19-text-30"/>
          <p:cNvSpPr/>
          <p:nvPr/>
        </p:nvSpPr>
        <p:spPr>
          <a:xfrm>
            <a:off x="3413671" y="1872109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8E5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</a:t>
            </a:r>
            <a:endParaRPr lang="en-US" sz="3225" dirty="0"/>
          </a:p>
        </p:txBody>
      </p:sp>
      <p:sp>
        <p:nvSpPr>
          <p:cNvPr id="32" name="SK-19-text-31"/>
          <p:cNvSpPr/>
          <p:nvPr/>
        </p:nvSpPr>
        <p:spPr>
          <a:xfrm>
            <a:off x="2816275" y="3250555"/>
            <a:ext cx="405288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</a:t>
            </a:r>
            <a:endParaRPr lang="en-US" sz="1725" dirty="0"/>
          </a:p>
        </p:txBody>
      </p:sp>
      <p:sp>
        <p:nvSpPr>
          <p:cNvPr id="33" name="SK-19-text-32"/>
          <p:cNvSpPr/>
          <p:nvPr/>
        </p:nvSpPr>
        <p:spPr>
          <a:xfrm>
            <a:off x="2974777" y="3634680"/>
            <a:ext cx="140196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Anxiety, insomnia —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risk</a:t>
            </a:r>
            <a:endParaRPr lang="en-US" sz="1200" dirty="0"/>
          </a:p>
        </p:txBody>
      </p:sp>
      <p:sp>
        <p:nvSpPr>
          <p:cNvPr id="34" name="SK-19-text-33"/>
          <p:cNvSpPr/>
          <p:nvPr/>
        </p:nvSpPr>
        <p:spPr>
          <a:xfrm>
            <a:off x="5754588" y="1872109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5B7E9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</a:t>
            </a:r>
            <a:endParaRPr lang="en-US" sz="3225" dirty="0"/>
          </a:p>
        </p:txBody>
      </p:sp>
      <p:sp>
        <p:nvSpPr>
          <p:cNvPr id="35" name="SK-19-text-34"/>
          <p:cNvSpPr/>
          <p:nvPr/>
        </p:nvSpPr>
        <p:spPr>
          <a:xfrm>
            <a:off x="5583882" y="3250555"/>
            <a:ext cx="194976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Z-drugs</a:t>
            </a:r>
            <a:endParaRPr lang="en-US" sz="1725" dirty="0"/>
          </a:p>
        </p:txBody>
      </p:sp>
      <p:sp>
        <p:nvSpPr>
          <p:cNvPr id="36" name="SK-19-text-35"/>
          <p:cNvSpPr/>
          <p:nvPr/>
        </p:nvSpPr>
        <p:spPr>
          <a:xfrm>
            <a:off x="5205859" y="3634680"/>
            <a:ext cx="1597075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Sleep aids — tolerance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develops rapidly</a:t>
            </a:r>
            <a:endParaRPr lang="en-US" sz="1200" dirty="0"/>
          </a:p>
        </p:txBody>
      </p:sp>
      <p:sp>
        <p:nvSpPr>
          <p:cNvPr id="37" name="SK-19-text-36"/>
          <p:cNvSpPr/>
          <p:nvPr/>
        </p:nvSpPr>
        <p:spPr>
          <a:xfrm>
            <a:off x="8095357" y="1872109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5F948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</a:t>
            </a:r>
            <a:endParaRPr lang="en-US" sz="3225" dirty="0"/>
          </a:p>
        </p:txBody>
      </p:sp>
      <p:sp>
        <p:nvSpPr>
          <p:cNvPr id="38" name="SK-19-text-37"/>
          <p:cNvSpPr/>
          <p:nvPr/>
        </p:nvSpPr>
        <p:spPr>
          <a:xfrm>
            <a:off x="7546777" y="3250555"/>
            <a:ext cx="378999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Gabapentinoids</a:t>
            </a:r>
            <a:endParaRPr lang="en-US" sz="1725" dirty="0"/>
          </a:p>
        </p:txBody>
      </p:sp>
      <p:sp>
        <p:nvSpPr>
          <p:cNvPr id="39" name="SK-19-text-38"/>
          <p:cNvSpPr/>
          <p:nvPr/>
        </p:nvSpPr>
        <p:spPr>
          <a:xfrm>
            <a:off x="7668667" y="3634680"/>
            <a:ext cx="136549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Neuropathic pain —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misuse potential</a:t>
            </a:r>
            <a:endParaRPr lang="en-US" sz="1200" dirty="0"/>
          </a:p>
        </p:txBody>
      </p:sp>
      <p:sp>
        <p:nvSpPr>
          <p:cNvPr id="40" name="SK-19-text-39"/>
          <p:cNvSpPr/>
          <p:nvPr/>
        </p:nvSpPr>
        <p:spPr>
          <a:xfrm>
            <a:off x="10424071" y="1865263"/>
            <a:ext cx="1767929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F3B0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</a:t>
            </a:r>
            <a:endParaRPr lang="en-US" sz="3225" dirty="0"/>
          </a:p>
        </p:txBody>
      </p:sp>
      <p:sp>
        <p:nvSpPr>
          <p:cNvPr id="41" name="SK-19-text-40"/>
          <p:cNvSpPr/>
          <p:nvPr/>
        </p:nvSpPr>
        <p:spPr>
          <a:xfrm>
            <a:off x="9814471" y="3250555"/>
            <a:ext cx="237752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Antidepressants</a:t>
            </a:r>
            <a:endParaRPr lang="en-US" sz="1725" dirty="0"/>
          </a:p>
        </p:txBody>
      </p:sp>
      <p:sp>
        <p:nvSpPr>
          <p:cNvPr id="42" name="SK-19-text-41"/>
          <p:cNvSpPr/>
          <p:nvPr/>
        </p:nvSpPr>
        <p:spPr>
          <a:xfrm>
            <a:off x="9765655" y="3634680"/>
            <a:ext cx="1816596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Discontinuation syndrome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stopping</a:t>
            </a:r>
            <a:endParaRPr lang="en-US" sz="1200" dirty="0"/>
          </a:p>
        </p:txBody>
      </p:sp>
      <p:sp>
        <p:nvSpPr>
          <p:cNvPr id="43" name="SK-19-text-42"/>
          <p:cNvSpPr/>
          <p:nvPr/>
        </p:nvSpPr>
        <p:spPr>
          <a:xfrm>
            <a:off x="2426196" y="4368403"/>
            <a:ext cx="7107882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2021: Do not offer opioids routinely for chronic non-cancer pain —</a:t>
            </a:r>
            <a:endParaRPr lang="en-US" sz="1575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20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prioritise non-pharmacological and non-opioid alternatives first.</a:t>
            </a:r>
            <a:endParaRPr lang="en-US" sz="1575" dirty="0"/>
          </a:p>
        </p:txBody>
      </p:sp>
      <p:sp>
        <p:nvSpPr>
          <p:cNvPr id="44" name="SK-19-text-43"/>
          <p:cNvSpPr/>
          <p:nvPr/>
        </p:nvSpPr>
        <p:spPr>
          <a:xfrm>
            <a:off x="585192" y="5047357"/>
            <a:ext cx="23050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46B2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500" dirty="0"/>
          </a:p>
        </p:txBody>
      </p:sp>
      <p:sp>
        <p:nvSpPr>
          <p:cNvPr id="45" name="SK-19-text-44"/>
          <p:cNvSpPr/>
          <p:nvPr/>
        </p:nvSpPr>
        <p:spPr>
          <a:xfrm>
            <a:off x="560784" y="5307955"/>
            <a:ext cx="4315867" cy="8228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Long-term opioid prescribing for CNCP often continues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default. Every patient on opioids for &gt;3 months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needs a structured medication review — don't just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the prescription.</a:t>
            </a:r>
            <a:endParaRPr lang="en-US" sz="1200" dirty="0"/>
          </a:p>
        </p:txBody>
      </p:sp>
      <p:sp>
        <p:nvSpPr>
          <p:cNvPr id="46" name="SK-19-text-45"/>
          <p:cNvSpPr/>
          <p:nvPr/>
        </p:nvSpPr>
        <p:spPr>
          <a:xfrm>
            <a:off x="6534894" y="5136505"/>
            <a:ext cx="3524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382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Good practice</a:t>
            </a:r>
            <a:endParaRPr lang="en-US" sz="1500" dirty="0"/>
          </a:p>
        </p:txBody>
      </p:sp>
      <p:sp>
        <p:nvSpPr>
          <p:cNvPr id="47" name="SK-19-text-46"/>
          <p:cNvSpPr/>
          <p:nvPr/>
        </p:nvSpPr>
        <p:spPr>
          <a:xfrm>
            <a:off x="6510486" y="5397103"/>
            <a:ext cx="4535388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patients to taper gradually — sudden withdrawal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harmful. Frame it as reducing side effects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improving function, not “taking away their medication.”</a:t>
            </a:r>
            <a:endParaRPr lang="en-US" sz="1200" dirty="0"/>
          </a:p>
        </p:txBody>
      </p:sp>
      <p:sp>
        <p:nvSpPr>
          <p:cNvPr id="48" name="SK-19-text-47"/>
          <p:cNvSpPr/>
          <p:nvPr/>
        </p:nvSpPr>
        <p:spPr>
          <a:xfrm>
            <a:off x="243780" y="6528792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9" name="SK-19-text-48"/>
          <p:cNvSpPr/>
          <p:nvPr/>
        </p:nvSpPr>
        <p:spPr>
          <a:xfrm>
            <a:off x="10728871" y="6528792"/>
            <a:ext cx="14631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19 of 24</a:t>
            </a:r>
            <a:endParaRPr lang="en-US" sz="12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6532"/>
            <a:ext cx="12192000" cy="123379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9911"/>
            <a:ext cx="12192000" cy="788640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133624"/>
            <a:ext cx="3694063" cy="2588121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1181546"/>
            <a:ext cx="48667" cy="2564755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773" y="1234380"/>
            <a:ext cx="3694063" cy="2509986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1773" y="1282303"/>
            <a:ext cx="48667" cy="2564755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8894" y="1282303"/>
            <a:ext cx="3828157" cy="2461915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8894" y="1330375"/>
            <a:ext cx="48667" cy="2564755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4690" y="1320105"/>
            <a:ext cx="755898" cy="294829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3873996"/>
            <a:ext cx="3694063" cy="2463254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3922068"/>
            <a:ext cx="48667" cy="2359075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81773" y="3873996"/>
            <a:ext cx="3694063" cy="2449562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81773" y="3922068"/>
            <a:ext cx="48667" cy="2359075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8894" y="3873996"/>
            <a:ext cx="3828157" cy="2463254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8894" y="3922068"/>
            <a:ext cx="48667" cy="2359075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11780" y="3888432"/>
            <a:ext cx="1011882" cy="294829"/>
          </a:xfrm>
          <a:prstGeom prst="rect">
            <a:avLst/>
          </a:prstGeom>
        </p:spPr>
      </p:pic>
      <p:sp>
        <p:nvSpPr>
          <p:cNvPr id="20" name="SK-20-text-19"/>
          <p:cNvSpPr/>
          <p:nvPr/>
        </p:nvSpPr>
        <p:spPr>
          <a:xfrm>
            <a:off x="2420987" y="287982"/>
            <a:ext cx="726445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Quick Recall • High-yield opioid facts</a:t>
            </a:r>
            <a:endParaRPr lang="en-US" sz="2850" dirty="0"/>
          </a:p>
        </p:txBody>
      </p:sp>
      <p:sp>
        <p:nvSpPr>
          <p:cNvPr id="21" name="SK-20-text-20"/>
          <p:cNvSpPr/>
          <p:nvPr/>
        </p:nvSpPr>
        <p:spPr>
          <a:xfrm>
            <a:off x="3531989" y="740569"/>
            <a:ext cx="510346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Rapid-fire facts for the AKT exam — learn these cold</a:t>
            </a:r>
            <a:endParaRPr lang="en-US" sz="1650" dirty="0"/>
          </a:p>
        </p:txBody>
      </p:sp>
      <p:sp>
        <p:nvSpPr>
          <p:cNvPr id="22" name="SK-20-text-21"/>
          <p:cNvSpPr/>
          <p:nvPr/>
        </p:nvSpPr>
        <p:spPr>
          <a:xfrm>
            <a:off x="475357" y="1419523"/>
            <a:ext cx="2609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Definitions</a:t>
            </a:r>
            <a:endParaRPr lang="en-US" sz="1500" dirty="0"/>
          </a:p>
        </p:txBody>
      </p:sp>
      <p:sp>
        <p:nvSpPr>
          <p:cNvPr id="23" name="SK-20-text-22"/>
          <p:cNvSpPr/>
          <p:nvPr/>
        </p:nvSpPr>
        <p:spPr>
          <a:xfrm>
            <a:off x="463153" y="1837879"/>
            <a:ext cx="86715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Opiate = natural (derived from the opium poppy)</a:t>
            </a:r>
            <a:endParaRPr lang="en-US" sz="1200" dirty="0"/>
          </a:p>
        </p:txBody>
      </p:sp>
      <p:sp>
        <p:nvSpPr>
          <p:cNvPr id="24" name="SK-20-text-23"/>
          <p:cNvSpPr/>
          <p:nvPr/>
        </p:nvSpPr>
        <p:spPr>
          <a:xfrm>
            <a:off x="463153" y="2201317"/>
            <a:ext cx="83058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= any compound antagonised by naloxone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463153" y="2537371"/>
            <a:ext cx="2389584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Endogenous opioids = endorphins,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enkephalins, dynorphins</a:t>
            </a:r>
            <a:endParaRPr lang="en-US" sz="1200" dirty="0"/>
          </a:p>
        </p:txBody>
      </p:sp>
      <p:sp>
        <p:nvSpPr>
          <p:cNvPr id="26" name="SK-20-text-25"/>
          <p:cNvSpPr/>
          <p:nvPr/>
        </p:nvSpPr>
        <p:spPr>
          <a:xfrm>
            <a:off x="463153" y="3065413"/>
            <a:ext cx="268218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 receptor = primary target: analgesia,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euphoria, respiratory depression</a:t>
            </a:r>
            <a:endParaRPr lang="en-US" sz="1200" dirty="0"/>
          </a:p>
        </p:txBody>
      </p:sp>
      <p:sp>
        <p:nvSpPr>
          <p:cNvPr id="27" name="SK-20-text-26"/>
          <p:cNvSpPr/>
          <p:nvPr/>
        </p:nvSpPr>
        <p:spPr>
          <a:xfrm>
            <a:off x="4340274" y="1419523"/>
            <a:ext cx="4667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timelines</a:t>
            </a:r>
            <a:endParaRPr lang="en-US" sz="1500" dirty="0"/>
          </a:p>
        </p:txBody>
      </p:sp>
      <p:sp>
        <p:nvSpPr>
          <p:cNvPr id="28" name="SK-20-text-27"/>
          <p:cNvSpPr/>
          <p:nvPr/>
        </p:nvSpPr>
        <p:spPr>
          <a:xfrm>
            <a:off x="4340274" y="1817340"/>
            <a:ext cx="288949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Heroin: onset 8–12 hrs • peaks 36–72 hrs •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lasts 5–10 days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4340274" y="2338536"/>
            <a:ext cx="797361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Methadone: onset 24–48 hrs • lasts 2–4 weeks</a:t>
            </a:r>
            <a:endParaRPr lang="en-US" sz="1200" dirty="0"/>
          </a:p>
        </p:txBody>
      </p:sp>
      <p:sp>
        <p:nvSpPr>
          <p:cNvPr id="30" name="SK-20-text-29"/>
          <p:cNvSpPr/>
          <p:nvPr/>
        </p:nvSpPr>
        <p:spPr>
          <a:xfrm>
            <a:off x="4340274" y="2681436"/>
            <a:ext cx="288949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COWS score ≥8 = moderate withdrawal →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to start buprenorphine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4340274" y="3182094"/>
            <a:ext cx="256029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is unpleasant but NOT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life-threatening (unlike alcohol/BZD)</a:t>
            </a:r>
            <a:endParaRPr lang="en-US" sz="1200" dirty="0"/>
          </a:p>
        </p:txBody>
      </p:sp>
      <p:sp>
        <p:nvSpPr>
          <p:cNvPr id="32" name="SK-20-text-31"/>
          <p:cNvSpPr/>
          <p:nvPr/>
        </p:nvSpPr>
        <p:spPr>
          <a:xfrm>
            <a:off x="8181731" y="1401738"/>
            <a:ext cx="424294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— get the dose right</a:t>
            </a:r>
            <a:endParaRPr lang="en-US" sz="1500" dirty="0"/>
          </a:p>
        </p:txBody>
      </p:sp>
      <p:sp>
        <p:nvSpPr>
          <p:cNvPr id="33" name="SK-20-text-32"/>
          <p:cNvSpPr/>
          <p:nvPr/>
        </p:nvSpPr>
        <p:spPr>
          <a:xfrm>
            <a:off x="11106894" y="1385292"/>
            <a:ext cx="108510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200" dirty="0"/>
          </a:p>
        </p:txBody>
      </p:sp>
      <p:sp>
        <p:nvSpPr>
          <p:cNvPr id="34" name="SK-20-text-33"/>
          <p:cNvSpPr/>
          <p:nvPr/>
        </p:nvSpPr>
        <p:spPr>
          <a:xfrm>
            <a:off x="8181731" y="1799555"/>
            <a:ext cx="288949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Dose: 400 micrograms IM (NOT 400mg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dangerous error)</a:t>
            </a:r>
            <a:endParaRPr lang="en-US" sz="1200" dirty="0"/>
          </a:p>
        </p:txBody>
      </p:sp>
      <p:sp>
        <p:nvSpPr>
          <p:cNvPr id="35" name="SK-20-text-34"/>
          <p:cNvSpPr/>
          <p:nvPr/>
        </p:nvSpPr>
        <p:spPr>
          <a:xfrm>
            <a:off x="8181731" y="2286372"/>
            <a:ext cx="281627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 every 2–3 minutes; up to 10mg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be needed</a:t>
            </a:r>
            <a:endParaRPr lang="en-US" sz="1200" dirty="0"/>
          </a:p>
        </p:txBody>
      </p:sp>
      <p:sp>
        <p:nvSpPr>
          <p:cNvPr id="36" name="SK-20-text-35"/>
          <p:cNvSpPr/>
          <p:nvPr/>
        </p:nvSpPr>
        <p:spPr>
          <a:xfrm>
            <a:off x="8181731" y="2759645"/>
            <a:ext cx="281627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Half-life: 30–90 minutes — re-sedation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after it wears off</a:t>
            </a:r>
            <a:endParaRPr lang="en-US" sz="1200" dirty="0"/>
          </a:p>
        </p:txBody>
      </p:sp>
      <p:sp>
        <p:nvSpPr>
          <p:cNvPr id="37" name="SK-20-text-36"/>
          <p:cNvSpPr/>
          <p:nvPr/>
        </p:nvSpPr>
        <p:spPr>
          <a:xfrm>
            <a:off x="8181731" y="3246611"/>
            <a:ext cx="2852886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THN: community pharmacy can supply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WITHOUT prescription since Dec 2024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475357" y="3950196"/>
            <a:ext cx="4667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prescribing</a:t>
            </a:r>
            <a:endParaRPr lang="en-US" sz="1500" dirty="0"/>
          </a:p>
        </p:txBody>
      </p:sp>
      <p:sp>
        <p:nvSpPr>
          <p:cNvPr id="39" name="SK-20-text-38"/>
          <p:cNvSpPr/>
          <p:nvPr/>
        </p:nvSpPr>
        <p:spPr>
          <a:xfrm>
            <a:off x="463153" y="4354711"/>
            <a:ext cx="95250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dose: 5–10mg oral morphine every 4 hours</a:t>
            </a:r>
            <a:endParaRPr lang="en-US" sz="1200" dirty="0"/>
          </a:p>
        </p:txBody>
      </p:sp>
      <p:sp>
        <p:nvSpPr>
          <p:cNvPr id="40" name="SK-20-text-39"/>
          <p:cNvSpPr/>
          <p:nvPr/>
        </p:nvSpPr>
        <p:spPr>
          <a:xfrm>
            <a:off x="463153" y="4677073"/>
            <a:ext cx="227989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Breakthrough: 1/6 of 24-hour total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morphine dose</a:t>
            </a:r>
            <a:endParaRPr lang="en-US" sz="1200" dirty="0"/>
          </a:p>
        </p:txBody>
      </p:sp>
      <p:sp>
        <p:nvSpPr>
          <p:cNvPr id="41" name="SK-20-text-40"/>
          <p:cNvSpPr/>
          <p:nvPr/>
        </p:nvSpPr>
        <p:spPr>
          <a:xfrm>
            <a:off x="463153" y="5164038"/>
            <a:ext cx="2462659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→ SC diamorphine: divide 24-hr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dose by 3</a:t>
            </a:r>
            <a:endParaRPr lang="en-US" sz="1200" dirty="0"/>
          </a:p>
        </p:txBody>
      </p:sp>
      <p:sp>
        <p:nvSpPr>
          <p:cNvPr id="42" name="SK-20-text-41"/>
          <p:cNvSpPr/>
          <p:nvPr/>
        </p:nvSpPr>
        <p:spPr>
          <a:xfrm>
            <a:off x="463153" y="5630317"/>
            <a:ext cx="227989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→ SC morphine: divide 24-hr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dose by 2</a:t>
            </a:r>
            <a:endParaRPr lang="en-US" sz="1200" dirty="0"/>
          </a:p>
        </p:txBody>
      </p:sp>
      <p:sp>
        <p:nvSpPr>
          <p:cNvPr id="43" name="SK-20-text-42"/>
          <p:cNvSpPr/>
          <p:nvPr/>
        </p:nvSpPr>
        <p:spPr>
          <a:xfrm>
            <a:off x="463153" y="6089898"/>
            <a:ext cx="6477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start laxatives from day one</a:t>
            </a:r>
            <a:endParaRPr lang="en-US" sz="1200" dirty="0"/>
          </a:p>
        </p:txBody>
      </p:sp>
      <p:sp>
        <p:nvSpPr>
          <p:cNvPr id="44" name="SK-20-text-43"/>
          <p:cNvSpPr/>
          <p:nvPr/>
        </p:nvSpPr>
        <p:spPr>
          <a:xfrm>
            <a:off x="4340274" y="3950196"/>
            <a:ext cx="4210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conversions</a:t>
            </a:r>
            <a:endParaRPr lang="en-US" sz="1500" dirty="0"/>
          </a:p>
        </p:txBody>
      </p:sp>
      <p:sp>
        <p:nvSpPr>
          <p:cNvPr id="45" name="SK-20-text-44"/>
          <p:cNvSpPr/>
          <p:nvPr/>
        </p:nvSpPr>
        <p:spPr>
          <a:xfrm>
            <a:off x="4340274" y="4354711"/>
            <a:ext cx="7973616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oxycodone × 1.5 = oral morphine equivalent</a:t>
            </a:r>
            <a:endParaRPr lang="en-US" sz="1200" dirty="0"/>
          </a:p>
        </p:txBody>
      </p:sp>
      <p:sp>
        <p:nvSpPr>
          <p:cNvPr id="46" name="SK-20-text-45"/>
          <p:cNvSpPr/>
          <p:nvPr/>
        </p:nvSpPr>
        <p:spPr>
          <a:xfrm>
            <a:off x="4340274" y="4642842"/>
            <a:ext cx="797361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hydromorphone × 7.5 = oral morphine equivalent</a:t>
            </a:r>
            <a:endParaRPr lang="en-US" sz="1200" dirty="0"/>
          </a:p>
        </p:txBody>
      </p:sp>
      <p:sp>
        <p:nvSpPr>
          <p:cNvPr id="47" name="SK-20-text-46"/>
          <p:cNvSpPr/>
          <p:nvPr/>
        </p:nvSpPr>
        <p:spPr>
          <a:xfrm>
            <a:off x="4340274" y="4937671"/>
            <a:ext cx="276745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Fentanyl patch 25 mcg/hr ≈ oral morphine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60–90 mg/day</a:t>
            </a:r>
            <a:endParaRPr lang="en-US" sz="1200" dirty="0"/>
          </a:p>
        </p:txBody>
      </p:sp>
      <p:sp>
        <p:nvSpPr>
          <p:cNvPr id="48" name="SK-20-text-47"/>
          <p:cNvSpPr/>
          <p:nvPr/>
        </p:nvSpPr>
        <p:spPr>
          <a:xfrm>
            <a:off x="4340274" y="5410944"/>
            <a:ext cx="3035796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Fentanyl patch (mcg/hr) ÷ 5 = SC diamorphine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 (mg)</a:t>
            </a:r>
            <a:endParaRPr lang="en-US" sz="1200" dirty="0"/>
          </a:p>
        </p:txBody>
      </p:sp>
      <p:sp>
        <p:nvSpPr>
          <p:cNvPr id="49" name="SK-20-text-48"/>
          <p:cNvSpPr/>
          <p:nvPr/>
        </p:nvSpPr>
        <p:spPr>
          <a:xfrm>
            <a:off x="4340274" y="5904607"/>
            <a:ext cx="2535882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start new opioid at 25–50%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calculated dose — then titrate</a:t>
            </a:r>
            <a:endParaRPr lang="en-US" sz="1200" dirty="0"/>
          </a:p>
        </p:txBody>
      </p:sp>
      <p:sp>
        <p:nvSpPr>
          <p:cNvPr id="50" name="SK-20-text-49"/>
          <p:cNvSpPr/>
          <p:nvPr/>
        </p:nvSpPr>
        <p:spPr>
          <a:xfrm>
            <a:off x="8181731" y="3932411"/>
            <a:ext cx="424294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12DA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&amp; detox timings</a:t>
            </a:r>
            <a:endParaRPr lang="en-US" sz="1500" dirty="0"/>
          </a:p>
        </p:txBody>
      </p:sp>
      <p:sp>
        <p:nvSpPr>
          <p:cNvPr id="51" name="SK-20-text-50"/>
          <p:cNvSpPr/>
          <p:nvPr/>
        </p:nvSpPr>
        <p:spPr>
          <a:xfrm>
            <a:off x="10936188" y="3950196"/>
            <a:ext cx="12558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ⓧ Withdrawn</a:t>
            </a:r>
            <a:endParaRPr lang="en-US" sz="1200" dirty="0"/>
          </a:p>
        </p:txBody>
      </p:sp>
      <p:sp>
        <p:nvSpPr>
          <p:cNvPr id="52" name="SK-20-text-51"/>
          <p:cNvSpPr/>
          <p:nvPr/>
        </p:nvSpPr>
        <p:spPr>
          <a:xfrm>
            <a:off x="8181731" y="4336926"/>
            <a:ext cx="370626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Opioid-free before starting naltrexone: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Methadone: 10 days • Heroin: 4 days • DHC: 4 days</a:t>
            </a:r>
            <a:endParaRPr lang="en-US" sz="1200" dirty="0"/>
          </a:p>
        </p:txBody>
      </p:sp>
      <p:sp>
        <p:nvSpPr>
          <p:cNvPr id="53" name="SK-20-text-52"/>
          <p:cNvSpPr/>
          <p:nvPr/>
        </p:nvSpPr>
        <p:spPr>
          <a:xfrm>
            <a:off x="8181731" y="4858122"/>
            <a:ext cx="2669977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challenge first: 1.2 mg IM →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observe 1–1.5 hrs</a:t>
            </a:r>
            <a:endParaRPr lang="en-US" sz="1200" dirty="0"/>
          </a:p>
        </p:txBody>
      </p:sp>
      <p:sp>
        <p:nvSpPr>
          <p:cNvPr id="54" name="SK-20-text-53"/>
          <p:cNvSpPr/>
          <p:nvPr/>
        </p:nvSpPr>
        <p:spPr>
          <a:xfrm>
            <a:off x="8181731" y="5345088"/>
            <a:ext cx="291375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 1: naltrexone 25 mg • Day 2 onwards: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 mg daily</a:t>
            </a:r>
            <a:endParaRPr lang="en-US" sz="1200" dirty="0"/>
          </a:p>
        </p:txBody>
      </p:sp>
      <p:sp>
        <p:nvSpPr>
          <p:cNvPr id="55" name="SK-20-text-54"/>
          <p:cNvSpPr/>
          <p:nvPr/>
        </p:nvSpPr>
        <p:spPr>
          <a:xfrm>
            <a:off x="8181731" y="5873130"/>
            <a:ext cx="260895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LAAM: WITHDRAWN from EU 2001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cardiac arrhythmias — do not use</a:t>
            </a:r>
            <a:endParaRPr lang="en-US" sz="1200" dirty="0"/>
          </a:p>
        </p:txBody>
      </p:sp>
      <p:sp>
        <p:nvSpPr>
          <p:cNvPr id="56" name="SK-20-text-55"/>
          <p:cNvSpPr/>
          <p:nvPr/>
        </p:nvSpPr>
        <p:spPr>
          <a:xfrm>
            <a:off x="316855" y="6576715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57" name="SK-20-text-56"/>
          <p:cNvSpPr/>
          <p:nvPr/>
        </p:nvSpPr>
        <p:spPr>
          <a:xfrm>
            <a:off x="8453438" y="6563023"/>
            <a:ext cx="342155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20 of 24 • Bradford VTS Teaching Deck</a:t>
            </a:r>
            <a:endParaRPr lang="en-US" sz="12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924"/>
            <a:ext cx="12192000" cy="45839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1034"/>
            <a:ext cx="12192000" cy="486817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53" y="1722834"/>
            <a:ext cx="1267867" cy="3810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1940123"/>
            <a:ext cx="11265396" cy="392162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153" y="2537371"/>
            <a:ext cx="3291780" cy="3291780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153" y="2537371"/>
            <a:ext cx="3291780" cy="521196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6659" y="2537371"/>
            <a:ext cx="3291780" cy="380613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6659" y="2543621"/>
            <a:ext cx="3291780" cy="61853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0165" y="2537371"/>
            <a:ext cx="3291780" cy="363468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10165" y="2543621"/>
            <a:ext cx="3291780" cy="61853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6396" y="5013488"/>
            <a:ext cx="2115620" cy="1350552"/>
          </a:xfrm>
          <a:prstGeom prst="rect">
            <a:avLst/>
          </a:prstGeom>
        </p:spPr>
      </p:pic>
      <p:sp>
        <p:nvSpPr>
          <p:cNvPr id="14" name="SK-21-text-13"/>
          <p:cNvSpPr/>
          <p:nvPr/>
        </p:nvSpPr>
        <p:spPr>
          <a:xfrm>
            <a:off x="426690" y="356592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Skills · Communication</a:t>
            </a:r>
            <a:endParaRPr lang="en-US" sz="1350" dirty="0"/>
          </a:p>
        </p:txBody>
      </p:sp>
      <p:sp>
        <p:nvSpPr>
          <p:cNvPr id="15" name="SK-21-text-14"/>
          <p:cNvSpPr/>
          <p:nvPr/>
        </p:nvSpPr>
        <p:spPr>
          <a:xfrm>
            <a:off x="414486" y="671959"/>
            <a:ext cx="6607969" cy="9737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consultation skills: ICE and</a:t>
            </a:r>
            <a:endParaRPr lang="en-US" sz="3450" dirty="0"/>
          </a:p>
          <a:p>
            <a:pPr marL="0" indent="0" algn="l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motivational interviewing</a:t>
            </a:r>
            <a:endParaRPr lang="en-US" sz="3450" dirty="0"/>
          </a:p>
        </p:txBody>
      </p:sp>
      <p:sp>
        <p:nvSpPr>
          <p:cNvPr id="16" name="SK-21-text-15"/>
          <p:cNvSpPr/>
          <p:nvPr/>
        </p:nvSpPr>
        <p:spPr>
          <a:xfrm>
            <a:off x="511969" y="2016175"/>
            <a:ext cx="1168003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7B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tip · These phrases are not scripts — they are tools. Adapt them to the patient in front of you.</a:t>
            </a:r>
            <a:endParaRPr lang="en-US" sz="1350" dirty="0"/>
          </a:p>
        </p:txBody>
      </p:sp>
      <p:sp>
        <p:nvSpPr>
          <p:cNvPr id="17" name="SK-21-text-16"/>
          <p:cNvSpPr/>
          <p:nvPr/>
        </p:nvSpPr>
        <p:spPr>
          <a:xfrm>
            <a:off x="609600" y="2681436"/>
            <a:ext cx="8096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4D4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ICE — Ideas, concerns, expectations</a:t>
            </a:r>
            <a:endParaRPr lang="en-US" sz="1500" dirty="0"/>
          </a:p>
        </p:txBody>
      </p:sp>
      <p:sp>
        <p:nvSpPr>
          <p:cNvPr id="18" name="SK-21-text-17"/>
          <p:cNvSpPr/>
          <p:nvPr/>
        </p:nvSpPr>
        <p:spPr>
          <a:xfrm>
            <a:off x="572988" y="3250555"/>
            <a:ext cx="2487067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“What's made you decide you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want to try detox now?”</a:t>
            </a:r>
            <a:endParaRPr lang="en-US" sz="1500" dirty="0"/>
          </a:p>
        </p:txBody>
      </p:sp>
      <p:sp>
        <p:nvSpPr>
          <p:cNvPr id="19" name="SK-21-text-18"/>
          <p:cNvSpPr/>
          <p:nvPr/>
        </p:nvSpPr>
        <p:spPr>
          <a:xfrm>
            <a:off x="572988" y="3895279"/>
            <a:ext cx="2572494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 worries you most about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withdrawal?”</a:t>
            </a:r>
            <a:endParaRPr lang="en-US" sz="1500" dirty="0"/>
          </a:p>
        </p:txBody>
      </p:sp>
      <p:sp>
        <p:nvSpPr>
          <p:cNvPr id="20" name="SK-21-text-19"/>
          <p:cNvSpPr/>
          <p:nvPr/>
        </p:nvSpPr>
        <p:spPr>
          <a:xfrm>
            <a:off x="572988" y="4560540"/>
            <a:ext cx="2328565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 support do you have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home?”</a:t>
            </a:r>
            <a:endParaRPr lang="en-US" sz="1500" dirty="0"/>
          </a:p>
        </p:txBody>
      </p:sp>
      <p:sp>
        <p:nvSpPr>
          <p:cNvPr id="21" name="SK-21-text-20"/>
          <p:cNvSpPr/>
          <p:nvPr/>
        </p:nvSpPr>
        <p:spPr>
          <a:xfrm>
            <a:off x="572988" y="5239494"/>
            <a:ext cx="2401788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 have you tried before,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what happened?”</a:t>
            </a:r>
            <a:endParaRPr lang="en-US" sz="1500" dirty="0"/>
          </a:p>
        </p:txBody>
      </p:sp>
      <p:sp>
        <p:nvSpPr>
          <p:cNvPr id="22" name="SK-21-text-21"/>
          <p:cNvSpPr/>
          <p:nvPr/>
        </p:nvSpPr>
        <p:spPr>
          <a:xfrm>
            <a:off x="4242792" y="2619673"/>
            <a:ext cx="2365177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A67C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Motivational interviewing —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A67C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exploring ambivalence</a:t>
            </a:r>
            <a:endParaRPr lang="en-US" sz="1500" dirty="0"/>
          </a:p>
        </p:txBody>
      </p:sp>
      <p:sp>
        <p:nvSpPr>
          <p:cNvPr id="23" name="SK-21-text-22"/>
          <p:cNvSpPr/>
          <p:nvPr/>
        </p:nvSpPr>
        <p:spPr>
          <a:xfrm>
            <a:off x="4145012" y="3323630"/>
            <a:ext cx="2743200" cy="966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sounds like part of you is ready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change and part of you is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worried about it — that makes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complete sense.”</a:t>
            </a:r>
            <a:endParaRPr lang="en-US" sz="1500" dirty="0"/>
          </a:p>
        </p:txBody>
      </p:sp>
      <p:sp>
        <p:nvSpPr>
          <p:cNvPr id="24" name="SK-21-text-23"/>
          <p:cNvSpPr/>
          <p:nvPr/>
        </p:nvSpPr>
        <p:spPr>
          <a:xfrm>
            <a:off x="4145012" y="4503242"/>
            <a:ext cx="280407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 would your life look like in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year if things stayed the same?”</a:t>
            </a:r>
            <a:endParaRPr lang="en-US" sz="1500" dirty="0"/>
          </a:p>
        </p:txBody>
      </p:sp>
      <p:sp>
        <p:nvSpPr>
          <p:cNvPr id="25" name="SK-21-text-24"/>
          <p:cNvSpPr/>
          <p:nvPr/>
        </p:nvSpPr>
        <p:spPr>
          <a:xfrm>
            <a:off x="4145012" y="5202734"/>
            <a:ext cx="249927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“What would it look like if you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made this change?”</a:t>
            </a:r>
            <a:endParaRPr lang="en-US" sz="1500" dirty="0"/>
          </a:p>
        </p:txBody>
      </p:sp>
      <p:sp>
        <p:nvSpPr>
          <p:cNvPr id="26" name="SK-21-text-25"/>
          <p:cNvSpPr/>
          <p:nvPr/>
        </p:nvSpPr>
        <p:spPr>
          <a:xfrm>
            <a:off x="7693075" y="2619673"/>
            <a:ext cx="188967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 —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keeping patients safe</a:t>
            </a:r>
            <a:endParaRPr lang="en-US" sz="1500" dirty="0"/>
          </a:p>
        </p:txBody>
      </p:sp>
      <p:sp>
        <p:nvSpPr>
          <p:cNvPr id="27" name="SK-21-text-26"/>
          <p:cNvSpPr/>
          <p:nvPr/>
        </p:nvSpPr>
        <p:spPr>
          <a:xfrm>
            <a:off x="7693075" y="3298988"/>
            <a:ext cx="2718792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“Your tolerance is much lower now.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Please use a much smaller amount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you do use again — people die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way.”</a:t>
            </a:r>
            <a:endParaRPr lang="en-US" sz="1500" dirty="0"/>
          </a:p>
        </p:txBody>
      </p:sp>
      <p:sp>
        <p:nvSpPr>
          <p:cNvPr id="28" name="SK-21-text-27"/>
          <p:cNvSpPr/>
          <p:nvPr/>
        </p:nvSpPr>
        <p:spPr>
          <a:xfrm>
            <a:off x="7693075" y="4334534"/>
            <a:ext cx="2755255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Please don't use alone. If someone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with you, they can call 999 and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give you the naloxone kit.”</a:t>
            </a:r>
            <a:endParaRPr lang="en-US" sz="1500" dirty="0"/>
          </a:p>
        </p:txBody>
      </p:sp>
      <p:sp>
        <p:nvSpPr>
          <p:cNvPr id="29" name="SK-21-text-28"/>
          <p:cNvSpPr/>
          <p:nvPr/>
        </p:nvSpPr>
        <p:spPr>
          <a:xfrm>
            <a:off x="7693075" y="5150707"/>
            <a:ext cx="2462659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Come straight to the surgery 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A&amp;E if you feel very unwell 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you're struggling.”</a:t>
            </a:r>
            <a:endParaRPr lang="en-US" sz="1500" dirty="0"/>
          </a:p>
        </p:txBody>
      </p:sp>
      <p:sp>
        <p:nvSpPr>
          <p:cNvPr id="30" name="SK-21-text-29"/>
          <p:cNvSpPr/>
          <p:nvPr/>
        </p:nvSpPr>
        <p:spPr>
          <a:xfrm>
            <a:off x="255984" y="6521946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1" name="SK-21-text-30"/>
          <p:cNvSpPr/>
          <p:nvPr/>
        </p:nvSpPr>
        <p:spPr>
          <a:xfrm>
            <a:off x="10765482" y="6515100"/>
            <a:ext cx="142651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21 of 24</a:t>
            </a:r>
            <a:endParaRPr lang="en-US" sz="12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5994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1316682"/>
            <a:ext cx="2560290" cy="41077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53" y="1748730"/>
            <a:ext cx="5559475" cy="1186309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1748730"/>
            <a:ext cx="170557" cy="1220688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1279" y="1728192"/>
            <a:ext cx="5559475" cy="1206996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279" y="1728192"/>
            <a:ext cx="170557" cy="1220688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153" y="3134023"/>
            <a:ext cx="5559475" cy="1378446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153" y="3086100"/>
            <a:ext cx="170557" cy="1426369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1279" y="3086100"/>
            <a:ext cx="5559475" cy="1200150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1279" y="3086100"/>
            <a:ext cx="170557" cy="1426369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153" y="4642842"/>
            <a:ext cx="5559475" cy="1261765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153" y="4642842"/>
            <a:ext cx="170557" cy="1426369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1279" y="4642842"/>
            <a:ext cx="5559475" cy="1419523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1279" y="4642842"/>
            <a:ext cx="170557" cy="1426369"/>
          </a:xfrm>
          <a:prstGeom prst="rect">
            <a:avLst/>
          </a:prstGeom>
        </p:spPr>
      </p:pic>
      <p:pic>
        <p:nvPicPr>
          <p:cNvPr id="17" name="SK-2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316117"/>
            <a:ext cx="12192000" cy="27384"/>
          </a:xfrm>
          <a:prstGeom prst="rect">
            <a:avLst/>
          </a:prstGeom>
        </p:spPr>
      </p:pic>
      <p:pic>
        <p:nvPicPr>
          <p:cNvPr id="18" name="SK-2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343650"/>
            <a:ext cx="12192000" cy="485477"/>
          </a:xfrm>
          <a:prstGeom prst="rect">
            <a:avLst/>
          </a:prstGeom>
        </p:spPr>
      </p:pic>
      <p:sp>
        <p:nvSpPr>
          <p:cNvPr id="19" name="SK-22-text-18"/>
          <p:cNvSpPr/>
          <p:nvPr/>
        </p:nvSpPr>
        <p:spPr>
          <a:xfrm>
            <a:off x="451098" y="383977"/>
            <a:ext cx="61207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437C8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Safety · Section 19</a:t>
            </a:r>
            <a:endParaRPr lang="en-US" sz="1350" dirty="0"/>
          </a:p>
        </p:txBody>
      </p:sp>
      <p:sp>
        <p:nvSpPr>
          <p:cNvPr id="20" name="SK-22-text-19"/>
          <p:cNvSpPr/>
          <p:nvPr/>
        </p:nvSpPr>
        <p:spPr>
          <a:xfrm>
            <a:off x="451098" y="774948"/>
            <a:ext cx="11740902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in opioid management and addiction</a:t>
            </a:r>
            <a:endParaRPr lang="en-US" sz="2925" dirty="0"/>
          </a:p>
        </p:txBody>
      </p:sp>
      <p:sp>
        <p:nvSpPr>
          <p:cNvPr id="21" name="SK-22-text-20"/>
          <p:cNvSpPr/>
          <p:nvPr/>
        </p:nvSpPr>
        <p:spPr>
          <a:xfrm>
            <a:off x="914400" y="1872109"/>
            <a:ext cx="631031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Fever + IV drug use</a:t>
            </a:r>
            <a:endParaRPr lang="en-US" sz="1875" dirty="0"/>
          </a:p>
        </p:txBody>
      </p:sp>
      <p:sp>
        <p:nvSpPr>
          <p:cNvPr id="22" name="SK-22-text-21"/>
          <p:cNvSpPr/>
          <p:nvPr/>
        </p:nvSpPr>
        <p:spPr>
          <a:xfrm>
            <a:off x="975271" y="2359075"/>
            <a:ext cx="381595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Suspect endocarditis or septicaemia — urgent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 cultures, echo, and hospital admission</a:t>
            </a:r>
            <a:endParaRPr lang="en-US" sz="1425" dirty="0"/>
          </a:p>
        </p:txBody>
      </p:sp>
      <p:sp>
        <p:nvSpPr>
          <p:cNvPr id="23" name="SK-22-text-22"/>
          <p:cNvSpPr/>
          <p:nvPr/>
        </p:nvSpPr>
        <p:spPr>
          <a:xfrm>
            <a:off x="914400" y="3236863"/>
            <a:ext cx="3596580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Respiratory rate below 8/min +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pinpoint pupils + unresponsive</a:t>
            </a:r>
            <a:endParaRPr lang="en-US" sz="1800" dirty="0"/>
          </a:p>
        </p:txBody>
      </p:sp>
      <p:sp>
        <p:nvSpPr>
          <p:cNvPr id="24" name="SK-22-text-23"/>
          <p:cNvSpPr/>
          <p:nvPr/>
        </p:nvSpPr>
        <p:spPr>
          <a:xfrm>
            <a:off x="975271" y="3957042"/>
            <a:ext cx="412075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overdose — call 999 immediately and give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naloxone 400 micrograms IM without delay</a:t>
            </a:r>
            <a:endParaRPr lang="en-US" sz="1425" dirty="0"/>
          </a:p>
        </p:txBody>
      </p:sp>
      <p:sp>
        <p:nvSpPr>
          <p:cNvPr id="25" name="SK-22-text-24"/>
          <p:cNvSpPr/>
          <p:nvPr/>
        </p:nvSpPr>
        <p:spPr>
          <a:xfrm>
            <a:off x="914400" y="4814292"/>
            <a:ext cx="916781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Pregnancy + opioid dependence</a:t>
            </a:r>
            <a:endParaRPr lang="en-US" sz="1875" dirty="0"/>
          </a:p>
        </p:txBody>
      </p:sp>
      <p:sp>
        <p:nvSpPr>
          <p:cNvPr id="26" name="SK-22-text-25"/>
          <p:cNvSpPr/>
          <p:nvPr/>
        </p:nvSpPr>
        <p:spPr>
          <a:xfrm>
            <a:off x="975271" y="5273725"/>
            <a:ext cx="3584377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referral to obstetrics and specialist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addiction services — do not delay</a:t>
            </a:r>
            <a:endParaRPr lang="en-US" sz="1425" dirty="0"/>
          </a:p>
        </p:txBody>
      </p:sp>
      <p:sp>
        <p:nvSpPr>
          <p:cNvPr id="27" name="SK-22-text-26"/>
          <p:cNvSpPr/>
          <p:nvPr/>
        </p:nvSpPr>
        <p:spPr>
          <a:xfrm>
            <a:off x="6522690" y="1878955"/>
            <a:ext cx="566931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Right-sided heart murmur + fever in a drug user</a:t>
            </a:r>
            <a:endParaRPr lang="en-US" sz="1875" dirty="0"/>
          </a:p>
        </p:txBody>
      </p:sp>
      <p:sp>
        <p:nvSpPr>
          <p:cNvPr id="28" name="SK-22-text-27"/>
          <p:cNvSpPr/>
          <p:nvPr/>
        </p:nvSpPr>
        <p:spPr>
          <a:xfrm>
            <a:off x="6607969" y="2338536"/>
            <a:ext cx="4425553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Tricuspid valve endocarditis until proven otherwise —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discharge without investigation</a:t>
            </a:r>
            <a:endParaRPr lang="en-US" sz="1425" dirty="0"/>
          </a:p>
        </p:txBody>
      </p:sp>
      <p:sp>
        <p:nvSpPr>
          <p:cNvPr id="29" name="SK-22-text-28"/>
          <p:cNvSpPr/>
          <p:nvPr/>
        </p:nvSpPr>
        <p:spPr>
          <a:xfrm>
            <a:off x="6522690" y="3236863"/>
            <a:ext cx="566931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Child safeguarding concern</a:t>
            </a:r>
            <a:endParaRPr lang="en-US" sz="1875" dirty="0"/>
          </a:p>
        </p:txBody>
      </p:sp>
      <p:sp>
        <p:nvSpPr>
          <p:cNvPr id="30" name="SK-22-text-29"/>
          <p:cNvSpPr/>
          <p:nvPr/>
        </p:nvSpPr>
        <p:spPr>
          <a:xfrm>
            <a:off x="6607969" y="3682603"/>
            <a:ext cx="418177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Follow local safeguarding pathway immediately —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delay referral awaiting clinical resolution</a:t>
            </a:r>
            <a:endParaRPr lang="en-US" sz="1425" dirty="0"/>
          </a:p>
        </p:txBody>
      </p:sp>
      <p:sp>
        <p:nvSpPr>
          <p:cNvPr id="31" name="SK-22-text-30"/>
          <p:cNvSpPr/>
          <p:nvPr/>
        </p:nvSpPr>
        <p:spPr>
          <a:xfrm>
            <a:off x="6522690" y="4793605"/>
            <a:ext cx="3340596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High-dose opioid escalation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E0B0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chronic non-cancer pain</a:t>
            </a:r>
            <a:endParaRPr lang="en-US" sz="1800" dirty="0"/>
          </a:p>
        </p:txBody>
      </p:sp>
      <p:sp>
        <p:nvSpPr>
          <p:cNvPr id="32" name="SK-22-text-31"/>
          <p:cNvSpPr/>
          <p:nvPr/>
        </p:nvSpPr>
        <p:spPr>
          <a:xfrm>
            <a:off x="6607969" y="5458867"/>
            <a:ext cx="4645075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Structured medication review required — do not simply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 the dose; seek specialist input</a:t>
            </a:r>
            <a:endParaRPr lang="en-US" sz="1425" dirty="0"/>
          </a:p>
        </p:txBody>
      </p:sp>
      <p:sp>
        <p:nvSpPr>
          <p:cNvPr id="33" name="SK-22-text-32"/>
          <p:cNvSpPr/>
          <p:nvPr/>
        </p:nvSpPr>
        <p:spPr>
          <a:xfrm>
            <a:off x="280392" y="6501259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4" name="SK-22-text-33"/>
          <p:cNvSpPr/>
          <p:nvPr/>
        </p:nvSpPr>
        <p:spPr>
          <a:xfrm>
            <a:off x="7692628" y="6494413"/>
            <a:ext cx="413340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in primary care · Bradford VTS Teaching Deck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1069777"/>
            <a:ext cx="1804392" cy="109686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817340"/>
            <a:ext cx="3633192" cy="3586609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1762423"/>
            <a:ext cx="3633192" cy="102840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792" y="1872109"/>
            <a:ext cx="3633192" cy="3531840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2792" y="1762423"/>
            <a:ext cx="3633192" cy="102840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1098" y="1878955"/>
            <a:ext cx="3633192" cy="3524994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1098" y="1762423"/>
            <a:ext cx="3633192" cy="102840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486" y="5602932"/>
            <a:ext cx="11289655" cy="61719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486" y="5596086"/>
            <a:ext cx="121890" cy="624036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384727"/>
            <a:ext cx="12192000" cy="473125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9286" y="5698927"/>
            <a:ext cx="438894" cy="404515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87780" y="2009329"/>
            <a:ext cx="816769" cy="637729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10659" y="1995636"/>
            <a:ext cx="926455" cy="651421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92188" y="1995636"/>
            <a:ext cx="828973" cy="637729"/>
          </a:xfrm>
          <a:prstGeom prst="rect">
            <a:avLst/>
          </a:prstGeom>
        </p:spPr>
      </p:pic>
      <p:sp>
        <p:nvSpPr>
          <p:cNvPr id="17" name="SK-23-text-16"/>
          <p:cNvSpPr/>
          <p:nvPr/>
        </p:nvSpPr>
        <p:spPr>
          <a:xfrm>
            <a:off x="414486" y="233065"/>
            <a:ext cx="746474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Opioids in Primary Care</a:t>
            </a:r>
            <a:endParaRPr lang="en-US" sz="1275" dirty="0"/>
          </a:p>
        </p:txBody>
      </p:sp>
      <p:sp>
        <p:nvSpPr>
          <p:cNvPr id="18" name="SK-23-text-17"/>
          <p:cNvSpPr/>
          <p:nvPr/>
        </p:nvSpPr>
        <p:spPr>
          <a:xfrm>
            <a:off x="402282" y="534888"/>
            <a:ext cx="11789718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Summary of key clinical lessons</a:t>
            </a:r>
            <a:endParaRPr lang="en-US" sz="3225" dirty="0"/>
          </a:p>
        </p:txBody>
      </p:sp>
      <p:sp>
        <p:nvSpPr>
          <p:cNvPr id="19" name="SK-23-text-18"/>
          <p:cNvSpPr/>
          <p:nvPr/>
        </p:nvSpPr>
        <p:spPr>
          <a:xfrm>
            <a:off x="414486" y="1337221"/>
            <a:ext cx="11777514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F8C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Carry these principles into every consultation involving opioids</a:t>
            </a:r>
            <a:endParaRPr lang="en-US" sz="1500" dirty="0"/>
          </a:p>
        </p:txBody>
      </p:sp>
      <p:sp>
        <p:nvSpPr>
          <p:cNvPr id="20" name="SK-23-text-19"/>
          <p:cNvSpPr/>
          <p:nvPr/>
        </p:nvSpPr>
        <p:spPr>
          <a:xfrm>
            <a:off x="1133773" y="2763738"/>
            <a:ext cx="214565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Overdose &amp;</a:t>
            </a:r>
            <a:endParaRPr lang="en-US" sz="1800" dirty="0"/>
          </a:p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emergency response</a:t>
            </a:r>
            <a:endParaRPr lang="en-US" sz="1800" dirty="0"/>
          </a:p>
        </p:txBody>
      </p:sp>
      <p:sp>
        <p:nvSpPr>
          <p:cNvPr id="21" name="SK-23-text-20"/>
          <p:cNvSpPr/>
          <p:nvPr/>
        </p:nvSpPr>
        <p:spPr>
          <a:xfrm>
            <a:off x="621655" y="3394621"/>
            <a:ext cx="901922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Naloxone 400 micrograms IM – never 400mg</a:t>
            </a:r>
            <a:endParaRPr lang="en-US" sz="1275" dirty="0"/>
          </a:p>
        </p:txBody>
      </p:sp>
      <p:sp>
        <p:nvSpPr>
          <p:cNvPr id="22" name="SK-23-text-21"/>
          <p:cNvSpPr/>
          <p:nvPr/>
        </p:nvSpPr>
        <p:spPr>
          <a:xfrm>
            <a:off x="621655" y="3668911"/>
            <a:ext cx="265777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Repeat every 2–3 minutes; monitor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re-sedation</a:t>
            </a:r>
            <a:endParaRPr lang="en-US" sz="1350" dirty="0"/>
          </a:p>
        </p:txBody>
      </p:sp>
      <p:sp>
        <p:nvSpPr>
          <p:cNvPr id="23" name="SK-23-text-22"/>
          <p:cNvSpPr/>
          <p:nvPr/>
        </p:nvSpPr>
        <p:spPr>
          <a:xfrm>
            <a:off x="621655" y="4155877"/>
            <a:ext cx="275525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Naloxone half-life is short – always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</a:t>
            </a:r>
            <a:endParaRPr lang="en-US" sz="1350" dirty="0"/>
          </a:p>
        </p:txBody>
      </p:sp>
      <p:sp>
        <p:nvSpPr>
          <p:cNvPr id="24" name="SK-23-text-23"/>
          <p:cNvSpPr/>
          <p:nvPr/>
        </p:nvSpPr>
        <p:spPr>
          <a:xfrm>
            <a:off x="621655" y="4608463"/>
            <a:ext cx="3096667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Community pharmacy can now supply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take-home naloxone without prescription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(Dec 2024)</a:t>
            </a:r>
            <a:endParaRPr lang="en-US" sz="1350" dirty="0"/>
          </a:p>
        </p:txBody>
      </p:sp>
      <p:sp>
        <p:nvSpPr>
          <p:cNvPr id="25" name="SK-23-text-24"/>
          <p:cNvSpPr/>
          <p:nvPr/>
        </p:nvSpPr>
        <p:spPr>
          <a:xfrm>
            <a:off x="5181600" y="2756892"/>
            <a:ext cx="1536055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&amp;</a:t>
            </a:r>
            <a:endParaRPr lang="en-US" sz="1800" dirty="0"/>
          </a:p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detoxification</a:t>
            </a:r>
            <a:endParaRPr lang="en-US" sz="1800" dirty="0"/>
          </a:p>
        </p:txBody>
      </p:sp>
      <p:sp>
        <p:nvSpPr>
          <p:cNvPr id="26" name="SK-23-text-25"/>
          <p:cNvSpPr/>
          <p:nvPr/>
        </p:nvSpPr>
        <p:spPr>
          <a:xfrm>
            <a:off x="4401294" y="3394621"/>
            <a:ext cx="242619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Start buprenorphine only when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COWS ≥ 8 – never before</a:t>
            </a:r>
            <a:endParaRPr lang="en-US" sz="1350" dirty="0"/>
          </a:p>
        </p:txBody>
      </p:sp>
      <p:sp>
        <p:nvSpPr>
          <p:cNvPr id="27" name="SK-23-text-26"/>
          <p:cNvSpPr/>
          <p:nvPr/>
        </p:nvSpPr>
        <p:spPr>
          <a:xfrm>
            <a:off x="4401294" y="3895279"/>
            <a:ext cx="30844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Methadone withdrawal lasts 2–4 weeks;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heroin 5–10 days</a:t>
            </a:r>
            <a:endParaRPr lang="en-US" sz="1350" dirty="0"/>
          </a:p>
        </p:txBody>
      </p:sp>
      <p:sp>
        <p:nvSpPr>
          <p:cNvPr id="28" name="SK-23-text-27"/>
          <p:cNvSpPr/>
          <p:nvPr/>
        </p:nvSpPr>
        <p:spPr>
          <a:xfrm>
            <a:off x="4401294" y="4382244"/>
            <a:ext cx="30844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Naltrexone needs full opioid clearance –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days post-methadone</a:t>
            </a:r>
            <a:endParaRPr lang="en-US" sz="1350" dirty="0"/>
          </a:p>
        </p:txBody>
      </p:sp>
      <p:sp>
        <p:nvSpPr>
          <p:cNvPr id="29" name="SK-23-text-28"/>
          <p:cNvSpPr/>
          <p:nvPr/>
        </p:nvSpPr>
        <p:spPr>
          <a:xfrm>
            <a:off x="4401294" y="4875907"/>
            <a:ext cx="2804071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Withdrawal is uncomfortable but not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life-threatening in healthy adults</a:t>
            </a:r>
            <a:endParaRPr lang="en-US" sz="1350" dirty="0"/>
          </a:p>
        </p:txBody>
      </p:sp>
      <p:sp>
        <p:nvSpPr>
          <p:cNvPr id="30" name="SK-23-text-29"/>
          <p:cNvSpPr/>
          <p:nvPr/>
        </p:nvSpPr>
        <p:spPr>
          <a:xfrm>
            <a:off x="8912275" y="2756892"/>
            <a:ext cx="1694557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Cancer pain &amp;</a:t>
            </a:r>
            <a:endParaRPr lang="en-US" sz="1800" dirty="0"/>
          </a:p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prescribing</a:t>
            </a:r>
            <a:endParaRPr lang="en-US" sz="1800" dirty="0"/>
          </a:p>
        </p:txBody>
      </p:sp>
      <p:sp>
        <p:nvSpPr>
          <p:cNvPr id="31" name="SK-23-text-30"/>
          <p:cNvSpPr/>
          <p:nvPr/>
        </p:nvSpPr>
        <p:spPr>
          <a:xfrm>
            <a:off x="8229600" y="3394621"/>
            <a:ext cx="286509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Start oral morphine at 5–10 mg every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hours; titrate to effect</a:t>
            </a:r>
            <a:endParaRPr lang="en-US" sz="1350" dirty="0"/>
          </a:p>
        </p:txBody>
      </p:sp>
      <p:sp>
        <p:nvSpPr>
          <p:cNvPr id="32" name="SK-23-text-31"/>
          <p:cNvSpPr/>
          <p:nvPr/>
        </p:nvSpPr>
        <p:spPr>
          <a:xfrm>
            <a:off x="8229600" y="3895279"/>
            <a:ext cx="24992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Breakthrough dose = 1/6 of total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24-hour morphine dose</a:t>
            </a:r>
            <a:endParaRPr lang="en-US" sz="1350" dirty="0"/>
          </a:p>
        </p:txBody>
      </p:sp>
      <p:sp>
        <p:nvSpPr>
          <p:cNvPr id="33" name="SK-23-text-32"/>
          <p:cNvSpPr/>
          <p:nvPr/>
        </p:nvSpPr>
        <p:spPr>
          <a:xfrm>
            <a:off x="8229600" y="4382244"/>
            <a:ext cx="27796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Oral morphine ÷ 3 = SC diamorphine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equivalent</a:t>
            </a:r>
            <a:endParaRPr lang="en-US" sz="1350" dirty="0"/>
          </a:p>
        </p:txBody>
      </p:sp>
      <p:sp>
        <p:nvSpPr>
          <p:cNvPr id="34" name="SK-23-text-33"/>
          <p:cNvSpPr/>
          <p:nvPr/>
        </p:nvSpPr>
        <p:spPr>
          <a:xfrm>
            <a:off x="8229600" y="4875907"/>
            <a:ext cx="2718792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Always start laxatives on day one –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constipation is universal</a:t>
            </a:r>
            <a:endParaRPr lang="en-US" sz="1350" dirty="0"/>
          </a:p>
        </p:txBody>
      </p:sp>
      <p:sp>
        <p:nvSpPr>
          <p:cNvPr id="35" name="SK-23-text-34"/>
          <p:cNvSpPr/>
          <p:nvPr/>
        </p:nvSpPr>
        <p:spPr>
          <a:xfrm>
            <a:off x="1219200" y="5685234"/>
            <a:ext cx="109728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to avoid: Long-term opioids for chronic non-cancer pain have limited evidence beyond 3 months.</a:t>
            </a:r>
            <a:endParaRPr lang="en-US" sz="1500" dirty="0"/>
          </a:p>
        </p:txBody>
      </p:sp>
      <p:sp>
        <p:nvSpPr>
          <p:cNvPr id="36" name="SK-23-text-35"/>
          <p:cNvSpPr/>
          <p:nvPr/>
        </p:nvSpPr>
        <p:spPr>
          <a:xfrm>
            <a:off x="1219200" y="5932140"/>
            <a:ext cx="109728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2021 says: do not offer routinely. Review all patients on long-term opioids and support tapering where appropriate.</a:t>
            </a:r>
            <a:endParaRPr lang="en-US" sz="1500" dirty="0"/>
          </a:p>
        </p:txBody>
      </p:sp>
      <p:sp>
        <p:nvSpPr>
          <p:cNvPr id="37" name="SK-23-text-36"/>
          <p:cNvSpPr/>
          <p:nvPr/>
        </p:nvSpPr>
        <p:spPr>
          <a:xfrm>
            <a:off x="426690" y="6515100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8" name="SK-23-text-37"/>
          <p:cNvSpPr/>
          <p:nvPr/>
        </p:nvSpPr>
        <p:spPr>
          <a:xfrm>
            <a:off x="10533757" y="6508105"/>
            <a:ext cx="16582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23 of 24</a:t>
            </a:r>
            <a:endParaRPr lang="en-US" sz="127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57609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1645890"/>
            <a:ext cx="1889671" cy="27384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4094113"/>
            <a:ext cx="6205686" cy="1289298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4094113"/>
            <a:ext cx="73075" cy="1337221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0165" y="2112169"/>
            <a:ext cx="3925788" cy="2317998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879" y="4210794"/>
            <a:ext cx="353467" cy="267444"/>
          </a:xfrm>
          <a:prstGeom prst="rect">
            <a:avLst/>
          </a:prstGeom>
        </p:spPr>
      </p:pic>
      <p:sp>
        <p:nvSpPr>
          <p:cNvPr id="10" name="SK-24-text-9"/>
          <p:cNvSpPr/>
          <p:nvPr/>
        </p:nvSpPr>
        <p:spPr>
          <a:xfrm>
            <a:off x="426690" y="390823"/>
            <a:ext cx="83972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F7F7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· Opioids in Primary Care</a:t>
            </a:r>
            <a:endParaRPr lang="en-US" sz="1050" dirty="0"/>
          </a:p>
        </p:txBody>
      </p:sp>
      <p:sp>
        <p:nvSpPr>
          <p:cNvPr id="11" name="SK-24-text-10"/>
          <p:cNvSpPr/>
          <p:nvPr/>
        </p:nvSpPr>
        <p:spPr>
          <a:xfrm>
            <a:off x="414486" y="1049238"/>
            <a:ext cx="11777514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20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verify before you prescribe</a:t>
            </a:r>
            <a:endParaRPr lang="en-US" sz="2400" dirty="0"/>
          </a:p>
        </p:txBody>
      </p:sp>
      <p:sp>
        <p:nvSpPr>
          <p:cNvPr id="12" name="SK-24-text-11"/>
          <p:cNvSpPr/>
          <p:nvPr/>
        </p:nvSpPr>
        <p:spPr>
          <a:xfrm>
            <a:off x="402282" y="1968103"/>
            <a:ext cx="5766792" cy="8228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double-check this advice and all drug doses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against the latest NICE guidelines and BNF before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use.</a:t>
            </a:r>
            <a:endParaRPr lang="en-US" sz="1650" dirty="0"/>
          </a:p>
        </p:txBody>
      </p:sp>
      <p:sp>
        <p:nvSpPr>
          <p:cNvPr id="13" name="SK-24-text-12"/>
          <p:cNvSpPr/>
          <p:nvPr/>
        </p:nvSpPr>
        <p:spPr>
          <a:xfrm>
            <a:off x="414486" y="2955727"/>
            <a:ext cx="519365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7F7F7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document is for educational purposes only and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7F7F7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 not constitute clinical advice.</a:t>
            </a:r>
            <a:endParaRPr lang="en-US" sz="1575" dirty="0"/>
          </a:p>
        </p:txBody>
      </p:sp>
      <p:sp>
        <p:nvSpPr>
          <p:cNvPr id="14" name="SK-24-text-13"/>
          <p:cNvSpPr/>
          <p:nvPr/>
        </p:nvSpPr>
        <p:spPr>
          <a:xfrm>
            <a:off x="414486" y="3634680"/>
            <a:ext cx="11777514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F7F7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 guidance changes. Always use the most current version.</a:t>
            </a:r>
            <a:endParaRPr lang="en-US" sz="1500" dirty="0"/>
          </a:p>
        </p:txBody>
      </p:sp>
      <p:sp>
        <p:nvSpPr>
          <p:cNvPr id="15" name="SK-24-text-14"/>
          <p:cNvSpPr/>
          <p:nvPr/>
        </p:nvSpPr>
        <p:spPr>
          <a:xfrm>
            <a:off x="1084957" y="4224486"/>
            <a:ext cx="5205859" cy="10423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 to avoid: Never use conversion doses or detox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regimes from memory alone. Confirm with the BNF, your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 addiction service, or a specialist colleague before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prescribing.</a:t>
            </a:r>
            <a:endParaRPr lang="en-US" sz="1350" dirty="0"/>
          </a:p>
        </p:txBody>
      </p:sp>
      <p:sp>
        <p:nvSpPr>
          <p:cNvPr id="16" name="SK-24-text-15"/>
          <p:cNvSpPr/>
          <p:nvPr/>
        </p:nvSpPr>
        <p:spPr>
          <a:xfrm>
            <a:off x="2962573" y="5705773"/>
            <a:ext cx="6034980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5E5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Thank you for learning with Bradford VTS.</a:t>
            </a:r>
            <a:endParaRPr lang="en-US" sz="1500" dirty="0"/>
          </a:p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5E5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hope this session supports your practice and your patients.</a:t>
            </a:r>
            <a:endParaRPr lang="en-US" sz="1500" dirty="0"/>
          </a:p>
        </p:txBody>
      </p:sp>
      <p:sp>
        <p:nvSpPr>
          <p:cNvPr id="17" name="SK-24-text-16"/>
          <p:cNvSpPr/>
          <p:nvPr/>
        </p:nvSpPr>
        <p:spPr>
          <a:xfrm>
            <a:off x="426690" y="6549330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8" name="SK-24-text-17"/>
          <p:cNvSpPr/>
          <p:nvPr/>
        </p:nvSpPr>
        <p:spPr>
          <a:xfrm>
            <a:off x="10521553" y="6549330"/>
            <a:ext cx="167044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24 of 24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4717</Words>
  <Application>Microsoft Office PowerPoint</Application>
  <PresentationFormat>Widescreen</PresentationFormat>
  <Paragraphs>871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Roboto</vt:lpstr>
      <vt:lpstr>Arial</vt:lpstr>
      <vt:lpstr>Noto Sans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2026-06-26T11:27:59Z</dcterms:created>
  <dcterms:modified xsi:type="dcterms:W3CDTF">2026-06-26T11:54:24Z</dcterms:modified>
</cp:coreProperties>
</file>