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9" r:id="rId2"/>
    <p:sldId id="262" r:id="rId3"/>
    <p:sldId id="260" r:id="rId4"/>
    <p:sldId id="261" r:id="rId5"/>
    <p:sldId id="265" r:id="rId6"/>
    <p:sldId id="264" r:id="rId7"/>
    <p:sldId id="258" r:id="rId8"/>
    <p:sldId id="269" r:id="rId9"/>
    <p:sldId id="266" r:id="rId10"/>
    <p:sldId id="267" r:id="rId11"/>
    <p:sldId id="268" r:id="rId12"/>
    <p:sldId id="270" r:id="rId13"/>
    <p:sldId id="274" r:id="rId14"/>
    <p:sldId id="271" r:id="rId15"/>
    <p:sldId id="257"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167" autoAdjust="0"/>
  </p:normalViewPr>
  <p:slideViewPr>
    <p:cSldViewPr>
      <p:cViewPr varScale="1">
        <p:scale>
          <a:sx n="65" d="100"/>
          <a:sy n="65" d="100"/>
        </p:scale>
        <p:origin x="-131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5A87EA-0469-460B-9D42-81B9A5059E92}" type="datetimeFigureOut">
              <a:rPr lang="en-US" smtClean="0"/>
              <a:t>3/14/2010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028375-1378-437E-A622-A79CADCDA30F}"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Split into</a:t>
            </a:r>
            <a:r>
              <a:rPr lang="en-GB" baseline="0" dirty="0" smtClean="0"/>
              <a:t> groups, discuss the case. </a:t>
            </a:r>
          </a:p>
          <a:p>
            <a:r>
              <a:rPr lang="en-GB" baseline="0" dirty="0" smtClean="0"/>
              <a:t>Ask groups to do various cognitive tests. </a:t>
            </a:r>
          </a:p>
          <a:p>
            <a:r>
              <a:rPr lang="en-GB" baseline="0" dirty="0" smtClean="0"/>
              <a:t>Request positives and negatives for each</a:t>
            </a:r>
            <a:endParaRPr lang="en-GB" dirty="0"/>
          </a:p>
        </p:txBody>
      </p:sp>
      <p:sp>
        <p:nvSpPr>
          <p:cNvPr id="4" name="Slide Number Placeholder 3"/>
          <p:cNvSpPr>
            <a:spLocks noGrp="1"/>
          </p:cNvSpPr>
          <p:nvPr>
            <p:ph type="sldNum" sz="quarter" idx="10"/>
          </p:nvPr>
        </p:nvSpPr>
        <p:spPr/>
        <p:txBody>
          <a:bodyPr/>
          <a:lstStyle/>
          <a:p>
            <a:fld id="{02028375-1378-437E-A622-A79CADCDA30F}" type="slidenum">
              <a:rPr lang="en-GB" smtClean="0"/>
              <a:t>6</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DVLA state that it’s difficult to assess, usually</a:t>
            </a:r>
            <a:r>
              <a:rPr lang="en-GB" baseline="0" dirty="0" smtClean="0"/>
              <a:t> based on medical reports, early stages can continue but need annual review may need formal assessment.</a:t>
            </a:r>
          </a:p>
          <a:p>
            <a:r>
              <a:rPr lang="en-GB" baseline="0" dirty="0" smtClean="0"/>
              <a:t>Wandering, very distressing and stressful problem. Relatives tag, lock in or go with loved one. Younger fitter sufferers can often escape locked wards.</a:t>
            </a:r>
          </a:p>
          <a:p>
            <a:r>
              <a:rPr lang="en-GB" baseline="0" dirty="0" smtClean="0"/>
              <a:t>Aggression often very upsetting for carers, simple steps – routine, calming environment, aromatherapy reality orientation may help, need to bring in outside agencies, ?? RH</a:t>
            </a:r>
          </a:p>
          <a:p>
            <a:r>
              <a:rPr lang="en-GB" baseline="0" dirty="0" smtClean="0"/>
              <a:t>Aggression and sexual inhibition- dealt with by specialists, use of sedation carefully assessed, chemical castration can be used with varying effect.</a:t>
            </a:r>
          </a:p>
          <a:p>
            <a:r>
              <a:rPr lang="en-GB" baseline="0" dirty="0" smtClean="0"/>
              <a:t>Financial vulnerability- power of attorney, elder abuse.</a:t>
            </a:r>
            <a:endParaRPr lang="en-GB" dirty="0"/>
          </a:p>
        </p:txBody>
      </p:sp>
      <p:sp>
        <p:nvSpPr>
          <p:cNvPr id="4" name="Slide Number Placeholder 3"/>
          <p:cNvSpPr>
            <a:spLocks noGrp="1"/>
          </p:cNvSpPr>
          <p:nvPr>
            <p:ph type="sldNum" sz="quarter" idx="10"/>
          </p:nvPr>
        </p:nvSpPr>
        <p:spPr/>
        <p:txBody>
          <a:bodyPr/>
          <a:lstStyle/>
          <a:p>
            <a:fld id="{02028375-1378-437E-A622-A79CADCDA30F}" type="slidenum">
              <a:rPr lang="en-GB" smtClean="0"/>
              <a:t>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E83C71DE-82B3-4F0D-A380-217FD4408B3E}" type="datetimeFigureOut">
              <a:rPr lang="en-US" smtClean="0"/>
              <a:pPr/>
              <a:t>3/14/2010</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a:lstStyle/>
          <a:p>
            <a:fld id="{37ED48D7-F5E7-4DCE-8BB8-16032708AD41}" type="slidenum">
              <a:rPr lang="en-GB" smtClean="0"/>
              <a:pPr/>
              <a:t>‹#›</a:t>
            </a:fld>
            <a:endParaRPr lang="en-GB"/>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3C71DE-82B3-4F0D-A380-217FD4408B3E}" type="datetimeFigureOut">
              <a:rPr lang="en-US" smtClean="0"/>
              <a:pPr/>
              <a:t>3/14/2010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83C71DE-82B3-4F0D-A380-217FD4408B3E}" type="datetimeFigureOut">
              <a:rPr lang="en-US" smtClean="0"/>
              <a:pPr/>
              <a:t>3/14/2010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24800" y="6416675"/>
            <a:ext cx="762000" cy="365125"/>
          </a:xfrm>
        </p:spPr>
        <p:txBody>
          <a:bodyPr/>
          <a:lstStyle/>
          <a:p>
            <a:fld id="{37ED48D7-F5E7-4DCE-8BB8-16032708AD41}"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83C71DE-82B3-4F0D-A380-217FD4408B3E}" type="datetimeFigureOut">
              <a:rPr lang="en-US" smtClean="0"/>
              <a:pPr/>
              <a:t>3/14/2010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83C71DE-82B3-4F0D-A380-217FD4408B3E}" type="datetimeFigureOut">
              <a:rPr lang="en-US" smtClean="0"/>
              <a:pPr/>
              <a:t>3/14/2010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83C71DE-82B3-4F0D-A380-217FD4408B3E}" type="datetimeFigureOut">
              <a:rPr lang="en-US" smtClean="0"/>
              <a:pPr/>
              <a:t>3/14/2010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C71DE-82B3-4F0D-A380-217FD4408B3E}" type="datetimeFigureOut">
              <a:rPr lang="en-US" smtClean="0"/>
              <a:pPr/>
              <a:t>3/14/2010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83C71DE-82B3-4F0D-A380-217FD4408B3E}" type="datetimeFigureOut">
              <a:rPr lang="en-US" smtClean="0"/>
              <a:pPr/>
              <a:t>3/14/2010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83C71DE-82B3-4F0D-A380-217FD4408B3E}" type="datetimeFigureOut">
              <a:rPr lang="en-US" smtClean="0"/>
              <a:pPr/>
              <a:t>3/14/2010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3C71DE-82B3-4F0D-A380-217FD4408B3E}" type="datetimeFigureOut">
              <a:rPr lang="en-US" smtClean="0"/>
              <a:pPr/>
              <a:t>3/14/2010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3C71DE-82B3-4F0D-A380-217FD4408B3E}" type="datetimeFigureOut">
              <a:rPr lang="en-US" smtClean="0"/>
              <a:pPr/>
              <a:t>3/14/2010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D48D7-F5E7-4DCE-8BB8-16032708AD4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83C71DE-82B3-4F0D-A380-217FD4408B3E}" type="datetimeFigureOut">
              <a:rPr lang="en-US" smtClean="0"/>
              <a:pPr/>
              <a:t>3/14/2010</a:t>
            </a:fld>
            <a:endParaRPr lang="en-GB"/>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7ED48D7-F5E7-4DCE-8BB8-16032708AD41}"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372544" cy="7143776"/>
          </a:xfrm>
          <a:ln/>
        </p:spPr>
        <p:style>
          <a:lnRef idx="1">
            <a:schemeClr val="accent6"/>
          </a:lnRef>
          <a:fillRef idx="2">
            <a:schemeClr val="accent6"/>
          </a:fillRef>
          <a:effectRef idx="1">
            <a:schemeClr val="accent6"/>
          </a:effectRef>
          <a:fontRef idx="minor">
            <a:schemeClr val="dk1"/>
          </a:fontRef>
        </p:style>
        <p:txBody>
          <a:bodyPr>
            <a:noAutofit/>
          </a:bodyPr>
          <a:lstStyle/>
          <a:p>
            <a:r>
              <a:rPr lang="en-GB" sz="8800" dirty="0" smtClean="0">
                <a:solidFill>
                  <a:srgbClr val="FF0000"/>
                </a:solidFill>
              </a:rPr>
              <a:t>DEMENTIA</a:t>
            </a:r>
            <a:endParaRPr lang="en-GB" sz="88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023632"/>
          </a:xfrm>
        </p:spPr>
        <p:txBody>
          <a:bodyPr>
            <a:noAutofit/>
          </a:bodyPr>
          <a:lstStyle/>
          <a:p>
            <a:r>
              <a:rPr lang="en-GB" sz="1000" b="1" dirty="0" smtClean="0"/>
              <a:t>Father’s Old Blue Cardigan</a:t>
            </a:r>
          </a:p>
          <a:p>
            <a:r>
              <a:rPr lang="en-GB" sz="1000" dirty="0" smtClean="0"/>
              <a:t>POEM VIEWS: 118</a:t>
            </a:r>
            <a:br>
              <a:rPr lang="en-GB" sz="1000" dirty="0" smtClean="0"/>
            </a:br>
            <a:r>
              <a:rPr lang="en-GB" sz="1000" dirty="0" smtClean="0"/>
              <a:t>By Anne Carson</a:t>
            </a:r>
            <a:br>
              <a:rPr lang="en-GB" sz="1000" dirty="0" smtClean="0"/>
            </a:br>
            <a:r>
              <a:rPr lang="en-GB" sz="1000" dirty="0" smtClean="0"/>
              <a:t/>
            </a:r>
            <a:br>
              <a:rPr lang="en-GB" sz="1000" dirty="0" smtClean="0"/>
            </a:br>
            <a:r>
              <a:rPr lang="en-GB" sz="1000" dirty="0" smtClean="0"/>
              <a:t>Now it hangs on the back of the kitchen chair   </a:t>
            </a:r>
          </a:p>
          <a:p>
            <a:r>
              <a:rPr lang="en-GB" sz="1000" dirty="0" smtClean="0"/>
              <a:t>where I always sit, as it did </a:t>
            </a:r>
          </a:p>
          <a:p>
            <a:r>
              <a:rPr lang="en-GB" sz="1000" dirty="0" smtClean="0"/>
              <a:t>on the back of the kitchen chair where he always sat. </a:t>
            </a:r>
          </a:p>
          <a:p>
            <a:r>
              <a:rPr lang="en-GB" sz="1000" dirty="0" smtClean="0"/>
              <a:t/>
            </a:r>
            <a:br>
              <a:rPr lang="en-GB" sz="1000" dirty="0" smtClean="0"/>
            </a:br>
            <a:r>
              <a:rPr lang="en-GB" sz="1000" dirty="0" smtClean="0"/>
              <a:t>I put it on whenever I come in,   </a:t>
            </a:r>
          </a:p>
          <a:p>
            <a:r>
              <a:rPr lang="en-GB" sz="1000" dirty="0" smtClean="0"/>
              <a:t>as he did, stamping   </a:t>
            </a:r>
          </a:p>
          <a:p>
            <a:r>
              <a:rPr lang="en-GB" sz="1000" dirty="0" smtClean="0"/>
              <a:t>the snow from his boots. </a:t>
            </a:r>
          </a:p>
          <a:p>
            <a:r>
              <a:rPr lang="en-GB" sz="1000" dirty="0" smtClean="0"/>
              <a:t/>
            </a:r>
            <a:br>
              <a:rPr lang="en-GB" sz="1000" dirty="0" smtClean="0"/>
            </a:br>
            <a:r>
              <a:rPr lang="en-GB" sz="1000" dirty="0" smtClean="0"/>
              <a:t>I put it on and sit in the dark.   </a:t>
            </a:r>
          </a:p>
          <a:p>
            <a:r>
              <a:rPr lang="en-GB" sz="1000" dirty="0" smtClean="0"/>
              <a:t>He would not have done this. </a:t>
            </a:r>
          </a:p>
          <a:p>
            <a:r>
              <a:rPr lang="en-GB" sz="1000" dirty="0" smtClean="0"/>
              <a:t>Coldness comes paring down from the </a:t>
            </a:r>
            <a:r>
              <a:rPr lang="en-GB" sz="1000" dirty="0" err="1" smtClean="0"/>
              <a:t>moonbone</a:t>
            </a:r>
            <a:r>
              <a:rPr lang="en-GB" sz="1000" dirty="0" smtClean="0"/>
              <a:t> in the sky. </a:t>
            </a:r>
          </a:p>
          <a:p>
            <a:r>
              <a:rPr lang="en-GB" sz="1000" dirty="0" smtClean="0"/>
              <a:t/>
            </a:r>
            <a:br>
              <a:rPr lang="en-GB" sz="1000" dirty="0" smtClean="0"/>
            </a:br>
            <a:r>
              <a:rPr lang="en-GB" sz="1000" dirty="0" smtClean="0"/>
              <a:t>His laws were a secret. </a:t>
            </a:r>
          </a:p>
          <a:p>
            <a:r>
              <a:rPr lang="en-GB" sz="1000" dirty="0" smtClean="0"/>
              <a:t>But I remember the moment at which I knew   </a:t>
            </a:r>
          </a:p>
          <a:p>
            <a:r>
              <a:rPr lang="en-GB" sz="1000" dirty="0" smtClean="0"/>
              <a:t>he was going mad inside his laws. </a:t>
            </a:r>
          </a:p>
          <a:p>
            <a:r>
              <a:rPr lang="en-GB" sz="1000" dirty="0" smtClean="0"/>
              <a:t/>
            </a:r>
            <a:br>
              <a:rPr lang="en-GB" sz="1000" dirty="0" smtClean="0"/>
            </a:br>
            <a:r>
              <a:rPr lang="en-GB" sz="1000" dirty="0" smtClean="0"/>
              <a:t>He was standing at the turn of the driveway when I arrived. </a:t>
            </a:r>
          </a:p>
          <a:p>
            <a:r>
              <a:rPr lang="en-GB" sz="1000" dirty="0" smtClean="0"/>
              <a:t>He had on the blue cardigan with the buttons done up all the way to the top. </a:t>
            </a:r>
          </a:p>
          <a:p>
            <a:r>
              <a:rPr lang="en-GB" sz="1000" dirty="0" smtClean="0"/>
              <a:t>Not only because it was a hot July afternoon </a:t>
            </a:r>
          </a:p>
          <a:p>
            <a:r>
              <a:rPr lang="en-GB" sz="1000" dirty="0" smtClean="0"/>
              <a:t/>
            </a:r>
            <a:br>
              <a:rPr lang="en-GB" sz="1000" dirty="0" smtClean="0"/>
            </a:br>
            <a:r>
              <a:rPr lang="en-GB" sz="1000" dirty="0" smtClean="0"/>
              <a:t>but the look on his face— </a:t>
            </a:r>
          </a:p>
          <a:p>
            <a:r>
              <a:rPr lang="en-GB" sz="1000" dirty="0" smtClean="0"/>
              <a:t>as a small child who has been dressed by some aunt early in the morning </a:t>
            </a:r>
          </a:p>
          <a:p>
            <a:r>
              <a:rPr lang="en-GB" sz="1000" dirty="0" smtClean="0"/>
              <a:t>for a long trip </a:t>
            </a:r>
          </a:p>
          <a:p>
            <a:r>
              <a:rPr lang="en-GB" sz="1000" dirty="0" smtClean="0"/>
              <a:t/>
            </a:r>
            <a:br>
              <a:rPr lang="en-GB" sz="1000" dirty="0" smtClean="0"/>
            </a:br>
            <a:r>
              <a:rPr lang="en-GB" sz="1000" dirty="0" smtClean="0"/>
              <a:t>on cold trains and windy platforms </a:t>
            </a:r>
          </a:p>
          <a:p>
            <a:r>
              <a:rPr lang="en-GB" sz="1000" dirty="0" smtClean="0"/>
              <a:t>will sit very straight at the edge of his seat   </a:t>
            </a:r>
          </a:p>
          <a:p>
            <a:r>
              <a:rPr lang="en-GB" sz="1000" dirty="0" smtClean="0"/>
              <a:t>while the shadows like long fingers </a:t>
            </a:r>
          </a:p>
          <a:p>
            <a:r>
              <a:rPr lang="en-GB" sz="1000" dirty="0" smtClean="0"/>
              <a:t/>
            </a:r>
            <a:br>
              <a:rPr lang="en-GB" sz="1000" dirty="0" smtClean="0"/>
            </a:br>
            <a:r>
              <a:rPr lang="en-GB" sz="1000" dirty="0" smtClean="0"/>
              <a:t>over the haystacks that sweep past   </a:t>
            </a:r>
          </a:p>
          <a:p>
            <a:r>
              <a:rPr lang="en-GB" sz="1000" dirty="0" smtClean="0"/>
              <a:t>keep shocking him   </a:t>
            </a:r>
          </a:p>
          <a:p>
            <a:r>
              <a:rPr lang="en-GB" sz="1000" dirty="0" smtClean="0"/>
              <a:t>because he is riding backwards</a:t>
            </a:r>
            <a:r>
              <a:rPr lang="en-GB" sz="1000" dirty="0" smtClean="0"/>
              <a:t>.</a:t>
            </a:r>
            <a:endParaRPr lang="en-GB" sz="1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and Objectives</a:t>
            </a:r>
            <a:endParaRPr lang="en-GB" dirty="0"/>
          </a:p>
        </p:txBody>
      </p:sp>
      <p:sp>
        <p:nvSpPr>
          <p:cNvPr id="3" name="Content Placeholder 2"/>
          <p:cNvSpPr>
            <a:spLocks noGrp="1"/>
          </p:cNvSpPr>
          <p:nvPr>
            <p:ph idx="1"/>
          </p:nvPr>
        </p:nvSpPr>
        <p:spPr/>
        <p:txBody>
          <a:bodyPr/>
          <a:lstStyle/>
          <a:p>
            <a:r>
              <a:rPr lang="en-GB" dirty="0" smtClean="0"/>
              <a:t>Aim</a:t>
            </a:r>
          </a:p>
          <a:p>
            <a:pPr>
              <a:buNone/>
            </a:pPr>
            <a:r>
              <a:rPr lang="en-GB" dirty="0" smtClean="0"/>
              <a:t> To give an overview of caring for patients with dementia in the </a:t>
            </a:r>
            <a:r>
              <a:rPr lang="en-GB" dirty="0" smtClean="0"/>
              <a:t>community</a:t>
            </a:r>
          </a:p>
          <a:p>
            <a:r>
              <a:rPr lang="en-GB" dirty="0" smtClean="0"/>
              <a:t>Objectives</a:t>
            </a:r>
          </a:p>
          <a:p>
            <a:pPr>
              <a:buNone/>
            </a:pPr>
            <a:r>
              <a:rPr lang="en-GB" dirty="0" smtClean="0"/>
              <a:t>To </a:t>
            </a:r>
            <a:r>
              <a:rPr lang="en-GB" dirty="0" smtClean="0"/>
              <a:t>cover diagnosis, treatment, </a:t>
            </a:r>
            <a:r>
              <a:rPr lang="en-GB" dirty="0" smtClean="0"/>
              <a:t>management, issues </a:t>
            </a:r>
            <a:r>
              <a:rPr lang="en-GB" dirty="0" smtClean="0"/>
              <a:t>for carers and elder abuse</a:t>
            </a:r>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Dementia is a condition which causes gradual loss of mental </a:t>
            </a:r>
            <a:r>
              <a:rPr lang="en-GB" dirty="0" smtClean="0"/>
              <a:t>ability beyond what is expected by the normal aging process.</a:t>
            </a:r>
          </a:p>
          <a:p>
            <a:r>
              <a:rPr lang="en-GB" dirty="0" smtClean="0"/>
              <a:t>Consciousness is not affected</a:t>
            </a:r>
            <a:endParaRPr lang="en-GB" dirty="0" smtClean="0"/>
          </a:p>
          <a:p>
            <a:r>
              <a:rPr lang="en-GB" dirty="0" smtClean="0"/>
              <a:t>It </a:t>
            </a:r>
            <a:r>
              <a:rPr lang="en-GB" dirty="0" smtClean="0"/>
              <a:t>causes changes in personality, decline in social function, and a decline in the ability to self care.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t>
            </a:r>
            <a:r>
              <a:rPr lang="en-GB" dirty="0" smtClean="0"/>
              <a:t>ymptoms</a:t>
            </a:r>
            <a:endParaRPr lang="en-GB" dirty="0"/>
          </a:p>
        </p:txBody>
      </p:sp>
      <p:sp>
        <p:nvSpPr>
          <p:cNvPr id="3" name="Content Placeholder 2"/>
          <p:cNvSpPr>
            <a:spLocks noGrp="1"/>
          </p:cNvSpPr>
          <p:nvPr>
            <p:ph idx="1"/>
          </p:nvPr>
        </p:nvSpPr>
        <p:spPr/>
        <p:txBody>
          <a:bodyPr>
            <a:normAutofit lnSpcReduction="10000"/>
          </a:bodyPr>
          <a:lstStyle/>
          <a:p>
            <a:r>
              <a:rPr lang="en-GB" dirty="0" smtClean="0"/>
              <a:t>Memory loss</a:t>
            </a:r>
          </a:p>
          <a:p>
            <a:r>
              <a:rPr lang="en-GB" dirty="0" smtClean="0"/>
              <a:t>Disorientation</a:t>
            </a:r>
          </a:p>
          <a:p>
            <a:r>
              <a:rPr lang="en-GB" dirty="0" smtClean="0"/>
              <a:t>Failing intellect</a:t>
            </a:r>
          </a:p>
          <a:p>
            <a:r>
              <a:rPr lang="en-GB" dirty="0" smtClean="0"/>
              <a:t>Personality changes</a:t>
            </a:r>
          </a:p>
          <a:p>
            <a:r>
              <a:rPr lang="en-GB" dirty="0" smtClean="0"/>
              <a:t>Self-care</a:t>
            </a:r>
          </a:p>
          <a:p>
            <a:r>
              <a:rPr lang="en-GB" dirty="0" smtClean="0"/>
              <a:t>Mood changes</a:t>
            </a:r>
            <a:endParaRPr lang="en-GB" dirty="0" smtClean="0"/>
          </a:p>
          <a:p>
            <a:r>
              <a:rPr lang="en-GB" dirty="0" smtClean="0"/>
              <a:t>Weight loss/falls</a:t>
            </a:r>
          </a:p>
          <a:p>
            <a:r>
              <a:rPr lang="en-GB" dirty="0" smtClean="0"/>
              <a:t>As disease progresses- loss of speech , continence, </a:t>
            </a:r>
            <a:r>
              <a:rPr lang="en-GB" dirty="0" smtClean="0"/>
              <a:t>mobility, eventually </a:t>
            </a:r>
            <a:r>
              <a:rPr lang="en-GB" dirty="0" smtClean="0"/>
              <a:t>leading to death.</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t>
            </a:r>
            <a:r>
              <a:rPr lang="en-GB" dirty="0" smtClean="0"/>
              <a:t>cenario</a:t>
            </a:r>
            <a:endParaRPr lang="en-GB" dirty="0"/>
          </a:p>
        </p:txBody>
      </p:sp>
      <p:sp>
        <p:nvSpPr>
          <p:cNvPr id="3" name="Content Placeholder 2"/>
          <p:cNvSpPr>
            <a:spLocks noGrp="1"/>
          </p:cNvSpPr>
          <p:nvPr>
            <p:ph idx="1"/>
          </p:nvPr>
        </p:nvSpPr>
        <p:spPr/>
        <p:txBody>
          <a:bodyPr/>
          <a:lstStyle/>
          <a:p>
            <a:r>
              <a:rPr lang="en-GB" dirty="0" smtClean="0"/>
              <a:t>Mrs Muddle, 75y old is brought to see you by Neil, her son.</a:t>
            </a:r>
          </a:p>
          <a:p>
            <a:r>
              <a:rPr lang="en-GB" dirty="0" smtClean="0"/>
              <a:t>He is very concerned as she has become forgetful of late and recently nearly blew up the kitchen when she started to cook and forgot to light the gas stove.</a:t>
            </a:r>
          </a:p>
          <a:p>
            <a:endParaRPr lang="en-GB" dirty="0" smtClean="0"/>
          </a:p>
          <a:p>
            <a:r>
              <a:rPr lang="en-GB" dirty="0" smtClean="0"/>
              <a:t>What would your next steps be in assessing this woman?</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054617"/>
          </a:xfrm>
        </p:spPr>
        <p:txBody>
          <a:bodyPr>
            <a:normAutofit fontScale="92500" lnSpcReduction="20000"/>
          </a:bodyPr>
          <a:lstStyle/>
          <a:p>
            <a:r>
              <a:rPr lang="en-GB" b="1" i="1" dirty="0"/>
              <a:t>I have seen deeply demented patients weep or shiver as they listen to music they have never heard before, and I think they can experience the entire range of feelings the rest of us can, and that dementia, at least at these times, is no bar to emotional depth. Once one has seen such responses, one knows that there is still a self to be called upon, even if music, and only music, can do the calling. </a:t>
            </a:r>
            <a:br>
              <a:rPr lang="en-GB" b="1" i="1" dirty="0"/>
            </a:br>
            <a:r>
              <a:rPr lang="en-GB" b="1" i="1" dirty="0"/>
              <a:t/>
            </a:r>
            <a:br>
              <a:rPr lang="en-GB" b="1" i="1" dirty="0"/>
            </a:br>
            <a:r>
              <a:rPr lang="en-GB" b="1" i="1" dirty="0"/>
              <a:t>Oliver Sacks (2007) </a:t>
            </a:r>
            <a:r>
              <a:rPr lang="en-GB" b="1" i="1" dirty="0" err="1"/>
              <a:t>Musicophilia</a:t>
            </a:r>
            <a:r>
              <a:rPr lang="en-GB" b="1" i="1" dirty="0"/>
              <a:t>: Tales of Music and the Brain </a:t>
            </a:r>
            <a:br>
              <a:rPr lang="en-GB" b="1" i="1" dirty="0"/>
            </a:br>
            <a:r>
              <a:rPr lang="en-GB" b="1" i="1" dirty="0"/>
              <a:t>New York: Knopf (p.346)</a:t>
            </a:r>
            <a:br>
              <a:rPr lang="en-GB" b="1" i="1" dirty="0"/>
            </a:br>
            <a:r>
              <a:rPr lang="en-GB" b="1" i="1" dirty="0"/>
              <a:t/>
            </a:r>
            <a:br>
              <a:rPr lang="en-GB" b="1" i="1" dirty="0"/>
            </a:br>
            <a:endParaRPr lang="en-GB" b="1" i="1" dirty="0" smtClean="0"/>
          </a:p>
          <a:p>
            <a:endParaRPr lang="en-GB" dirty="0" smtClean="0"/>
          </a:p>
          <a:p>
            <a:endParaRPr lang="en-GB" dirty="0" smtClean="0"/>
          </a:p>
          <a:p>
            <a:endParaRPr lang="en-GB" dirty="0"/>
          </a:p>
          <a:p>
            <a:endParaRPr lang="en-GB" dirty="0"/>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Specific Problems</a:t>
            </a:r>
            <a:endParaRPr lang="en-GB" dirty="0"/>
          </a:p>
        </p:txBody>
      </p:sp>
      <p:sp>
        <p:nvSpPr>
          <p:cNvPr id="3" name="Content Placeholder 2"/>
          <p:cNvSpPr>
            <a:spLocks noGrp="1"/>
          </p:cNvSpPr>
          <p:nvPr>
            <p:ph idx="1"/>
          </p:nvPr>
        </p:nvSpPr>
        <p:spPr/>
        <p:txBody>
          <a:bodyPr/>
          <a:lstStyle/>
          <a:p>
            <a:r>
              <a:rPr lang="en-GB" dirty="0" smtClean="0"/>
              <a:t>Driving</a:t>
            </a:r>
          </a:p>
          <a:p>
            <a:r>
              <a:rPr lang="en-GB" dirty="0" smtClean="0"/>
              <a:t>Wandering</a:t>
            </a:r>
          </a:p>
          <a:p>
            <a:r>
              <a:rPr lang="en-GB" dirty="0" smtClean="0"/>
              <a:t>Aggression</a:t>
            </a:r>
          </a:p>
          <a:p>
            <a:r>
              <a:rPr lang="en-GB" dirty="0" smtClean="0"/>
              <a:t>Sexual inhibition</a:t>
            </a:r>
          </a:p>
          <a:p>
            <a:r>
              <a:rPr lang="en-GB" dirty="0" smtClean="0"/>
              <a:t>Financial </a:t>
            </a:r>
            <a:r>
              <a:rPr lang="en-GB" dirty="0" smtClean="0"/>
              <a:t>vulnerability</a:t>
            </a:r>
            <a:endParaRPr lang="en-GB" dirty="0" smtClean="0"/>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Diagnosis</a:t>
            </a:r>
            <a:br>
              <a:rPr lang="en-GB" dirty="0" smtClean="0"/>
            </a:br>
            <a:endParaRPr lang="en-GB" dirty="0"/>
          </a:p>
        </p:txBody>
      </p:sp>
      <p:sp>
        <p:nvSpPr>
          <p:cNvPr id="3" name="Content Placeholder 2"/>
          <p:cNvSpPr>
            <a:spLocks noGrp="1"/>
          </p:cNvSpPr>
          <p:nvPr>
            <p:ph idx="1"/>
          </p:nvPr>
        </p:nvSpPr>
        <p:spPr/>
        <p:txBody>
          <a:bodyPr>
            <a:normAutofit lnSpcReduction="10000"/>
          </a:bodyPr>
          <a:lstStyle/>
          <a:p>
            <a:r>
              <a:rPr lang="en-GB" dirty="0" smtClean="0"/>
              <a:t>History</a:t>
            </a:r>
          </a:p>
          <a:p>
            <a:r>
              <a:rPr lang="en-GB" dirty="0" smtClean="0"/>
              <a:t>Cognitive, mental state, and physical exam, </a:t>
            </a:r>
            <a:r>
              <a:rPr lang="en-GB" i="1" dirty="0" smtClean="0"/>
              <a:t>exclude depression, reversible causes- hypothyroidism, assessment tool e.g. mmse</a:t>
            </a:r>
          </a:p>
          <a:p>
            <a:r>
              <a:rPr lang="en-GB" dirty="0" smtClean="0"/>
              <a:t>Investigation;</a:t>
            </a:r>
          </a:p>
          <a:p>
            <a:pPr>
              <a:buNone/>
            </a:pPr>
            <a:r>
              <a:rPr lang="en-GB" i="1" dirty="0" err="1" smtClean="0"/>
              <a:t>fbc</a:t>
            </a:r>
            <a:r>
              <a:rPr lang="en-GB" i="1" dirty="0" smtClean="0"/>
              <a:t>, </a:t>
            </a:r>
            <a:r>
              <a:rPr lang="en-GB" i="1" dirty="0" err="1" smtClean="0"/>
              <a:t>esr</a:t>
            </a:r>
            <a:r>
              <a:rPr lang="en-GB" i="1" dirty="0" smtClean="0"/>
              <a:t>, </a:t>
            </a:r>
            <a:r>
              <a:rPr lang="en-GB" i="1" dirty="0" err="1" smtClean="0"/>
              <a:t>u&amp;e</a:t>
            </a:r>
            <a:r>
              <a:rPr lang="en-GB" i="1" dirty="0" smtClean="0"/>
              <a:t>, </a:t>
            </a:r>
            <a:r>
              <a:rPr lang="en-GB" i="1" dirty="0" err="1" smtClean="0"/>
              <a:t>lft</a:t>
            </a:r>
            <a:r>
              <a:rPr lang="en-GB" i="1" dirty="0" smtClean="0"/>
              <a:t>, </a:t>
            </a:r>
            <a:r>
              <a:rPr lang="en-GB" i="1" dirty="0" err="1" smtClean="0"/>
              <a:t>tft</a:t>
            </a:r>
            <a:r>
              <a:rPr lang="en-GB" i="1" dirty="0" smtClean="0"/>
              <a:t>, </a:t>
            </a:r>
            <a:r>
              <a:rPr lang="en-GB" i="1" dirty="0" err="1" smtClean="0"/>
              <a:t>gluc</a:t>
            </a:r>
            <a:r>
              <a:rPr lang="en-GB" i="1" dirty="0" smtClean="0"/>
              <a:t>, haematinics, drug levels, drug </a:t>
            </a:r>
            <a:r>
              <a:rPr lang="en-GB" i="1" dirty="0" err="1" smtClean="0"/>
              <a:t>screen,hiv</a:t>
            </a:r>
            <a:r>
              <a:rPr lang="en-GB" i="1" dirty="0" smtClean="0"/>
              <a:t> /</a:t>
            </a:r>
            <a:r>
              <a:rPr lang="en-GB" i="1" dirty="0" smtClean="0"/>
              <a:t>syphilis</a:t>
            </a:r>
          </a:p>
          <a:p>
            <a:pPr>
              <a:buNone/>
            </a:pPr>
            <a:r>
              <a:rPr lang="en-GB" i="1" dirty="0" err="1" smtClean="0"/>
              <a:t>Msu</a:t>
            </a:r>
            <a:r>
              <a:rPr lang="en-GB" i="1" dirty="0" smtClean="0"/>
              <a:t>,  </a:t>
            </a:r>
            <a:r>
              <a:rPr lang="en-GB" i="1" dirty="0" err="1" smtClean="0"/>
              <a:t>ecg</a:t>
            </a:r>
            <a:r>
              <a:rPr lang="en-GB" i="1" dirty="0" smtClean="0"/>
              <a:t>, ct scan, </a:t>
            </a:r>
            <a:r>
              <a:rPr lang="en-GB" i="1" dirty="0" err="1" smtClean="0"/>
              <a:t>mri</a:t>
            </a:r>
            <a:r>
              <a:rPr lang="en-GB" i="1" dirty="0" smtClean="0"/>
              <a:t> (unusual)</a:t>
            </a:r>
          </a:p>
          <a:p>
            <a:r>
              <a:rPr lang="en-GB" dirty="0" smtClean="0"/>
              <a:t>Medication </a:t>
            </a:r>
            <a:r>
              <a:rPr lang="en-GB" dirty="0" smtClean="0"/>
              <a:t>review</a:t>
            </a:r>
          </a:p>
          <a:p>
            <a:pPr>
              <a:buNone/>
            </a:pPr>
            <a:r>
              <a:rPr lang="en-GB" b="1" dirty="0" smtClean="0"/>
              <a:t>Check the patient wants to be told </a:t>
            </a:r>
            <a:r>
              <a:rPr lang="en-GB" b="1" dirty="0" smtClean="0"/>
              <a:t>results</a:t>
            </a:r>
            <a:endParaRPr lang="en-GB"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
            </a:r>
            <a:r>
              <a:rPr lang="en-GB" dirty="0" smtClean="0"/>
              <a:t>eferral</a:t>
            </a:r>
            <a:endParaRPr lang="en-GB" dirty="0"/>
          </a:p>
        </p:txBody>
      </p:sp>
      <p:sp>
        <p:nvSpPr>
          <p:cNvPr id="3" name="Content Placeholder 2"/>
          <p:cNvSpPr>
            <a:spLocks noGrp="1"/>
          </p:cNvSpPr>
          <p:nvPr>
            <p:ph idx="1"/>
          </p:nvPr>
        </p:nvSpPr>
        <p:spPr/>
        <p:txBody>
          <a:bodyPr/>
          <a:lstStyle/>
          <a:p>
            <a:r>
              <a:rPr lang="en-GB" dirty="0" smtClean="0"/>
              <a:t>Refer early- borderline positive patients are most likely to benefit from treatment.</a:t>
            </a:r>
          </a:p>
          <a:p>
            <a:r>
              <a:rPr lang="en-GB" dirty="0" smtClean="0"/>
              <a:t>Refer to memory clinic-</a:t>
            </a:r>
          </a:p>
          <a:p>
            <a:pPr>
              <a:buNone/>
            </a:pPr>
            <a:r>
              <a:rPr lang="en-GB" dirty="0" smtClean="0"/>
              <a:t> Assess for drug </a:t>
            </a:r>
            <a:r>
              <a:rPr lang="en-GB" dirty="0" err="1" smtClean="0"/>
              <a:t>tx</a:t>
            </a:r>
            <a:endParaRPr lang="en-GB" dirty="0" smtClean="0"/>
          </a:p>
          <a:p>
            <a:pPr>
              <a:buNone/>
            </a:pPr>
            <a:r>
              <a:rPr lang="en-GB" dirty="0" smtClean="0"/>
              <a:t> Provide support needed</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
            </a:r>
            <a:r>
              <a:rPr lang="en-GB" dirty="0" smtClean="0"/>
              <a:t>rugs</a:t>
            </a:r>
            <a:endParaRPr lang="en-GB" dirty="0"/>
          </a:p>
        </p:txBody>
      </p:sp>
      <p:sp>
        <p:nvSpPr>
          <p:cNvPr id="3" name="Content Placeholder 2"/>
          <p:cNvSpPr>
            <a:spLocks noGrp="1"/>
          </p:cNvSpPr>
          <p:nvPr>
            <p:ph idx="1"/>
          </p:nvPr>
        </p:nvSpPr>
        <p:spPr/>
        <p:txBody>
          <a:bodyPr>
            <a:normAutofit fontScale="92500" lnSpcReduction="20000"/>
          </a:bodyPr>
          <a:lstStyle/>
          <a:p>
            <a:r>
              <a:rPr lang="en-GB" b="1" dirty="0" err="1" smtClean="0">
                <a:solidFill>
                  <a:srgbClr val="FF0000"/>
                </a:solidFill>
              </a:rPr>
              <a:t>Choline</a:t>
            </a:r>
            <a:r>
              <a:rPr lang="en-GB" b="1" dirty="0" smtClean="0">
                <a:solidFill>
                  <a:srgbClr val="FF0000"/>
                </a:solidFill>
              </a:rPr>
              <a:t> esterase inhibitors </a:t>
            </a:r>
            <a:r>
              <a:rPr lang="en-GB" dirty="0" err="1" smtClean="0"/>
              <a:t>eg</a:t>
            </a:r>
            <a:r>
              <a:rPr lang="en-GB" dirty="0" smtClean="0"/>
              <a:t> </a:t>
            </a:r>
            <a:r>
              <a:rPr lang="en-GB" dirty="0" err="1" smtClean="0"/>
              <a:t>donepazil</a:t>
            </a:r>
            <a:endParaRPr lang="en-GB" dirty="0" smtClean="0"/>
          </a:p>
          <a:p>
            <a:pPr>
              <a:buNone/>
            </a:pPr>
            <a:r>
              <a:rPr lang="en-GB" dirty="0" smtClean="0"/>
              <a:t>-specialised prescribing</a:t>
            </a:r>
          </a:p>
          <a:p>
            <a:pPr>
              <a:buNone/>
            </a:pPr>
            <a:r>
              <a:rPr lang="en-GB" dirty="0" smtClean="0"/>
              <a:t>-Alzheimer sufferers, mmse 10-20</a:t>
            </a:r>
          </a:p>
          <a:p>
            <a:pPr>
              <a:buNone/>
            </a:pPr>
            <a:r>
              <a:rPr lang="en-GB" dirty="0" smtClean="0"/>
              <a:t>-regular reviews.</a:t>
            </a:r>
          </a:p>
          <a:p>
            <a:r>
              <a:rPr lang="en-GB" b="1" dirty="0" err="1" smtClean="0">
                <a:solidFill>
                  <a:srgbClr val="FF0000"/>
                </a:solidFill>
              </a:rPr>
              <a:t>Memantine</a:t>
            </a:r>
            <a:endParaRPr lang="en-GB" b="1" dirty="0" smtClean="0">
              <a:solidFill>
                <a:srgbClr val="FF0000"/>
              </a:solidFill>
            </a:endParaRPr>
          </a:p>
          <a:p>
            <a:pPr>
              <a:buNone/>
            </a:pPr>
            <a:r>
              <a:rPr lang="en-GB" dirty="0" smtClean="0"/>
              <a:t>Only </a:t>
            </a:r>
            <a:r>
              <a:rPr lang="en-GB" dirty="0" smtClean="0"/>
              <a:t>in clinical studies currently</a:t>
            </a:r>
          </a:p>
          <a:p>
            <a:pPr>
              <a:buNone/>
            </a:pPr>
            <a:r>
              <a:rPr lang="en-GB" dirty="0" smtClean="0"/>
              <a:t>Reduces Ca2+ in neurones</a:t>
            </a:r>
          </a:p>
          <a:p>
            <a:r>
              <a:rPr lang="en-GB" b="1" dirty="0" smtClean="0">
                <a:solidFill>
                  <a:srgbClr val="FF0000"/>
                </a:solidFill>
              </a:rPr>
              <a:t>Sedation </a:t>
            </a:r>
            <a:r>
              <a:rPr lang="en-GB" b="1" dirty="0" err="1" smtClean="0"/>
              <a:t>eg</a:t>
            </a:r>
            <a:r>
              <a:rPr lang="en-GB" b="1" dirty="0" smtClean="0"/>
              <a:t> haloperidol</a:t>
            </a:r>
          </a:p>
          <a:p>
            <a:pPr>
              <a:buNone/>
            </a:pPr>
            <a:r>
              <a:rPr lang="en-GB" dirty="0" smtClean="0"/>
              <a:t>-Now frowned upon</a:t>
            </a:r>
          </a:p>
          <a:p>
            <a:r>
              <a:rPr lang="en-GB" b="1" dirty="0" smtClean="0">
                <a:solidFill>
                  <a:srgbClr val="FF0000"/>
                </a:solidFill>
              </a:rPr>
              <a:t>Antidepressants</a:t>
            </a:r>
            <a:endParaRPr lang="en-GB" b="1" dirty="0" smtClean="0">
              <a:solidFill>
                <a:srgbClr val="FF0000"/>
              </a:solidFill>
            </a:endParaRPr>
          </a:p>
          <a:p>
            <a:pPr>
              <a:buNone/>
            </a:pPr>
            <a:r>
              <a:rPr lang="en-GB" dirty="0" smtClean="0"/>
              <a:t>-SSRI’s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therapies</a:t>
            </a:r>
            <a:endParaRPr lang="en-GB" dirty="0"/>
          </a:p>
        </p:txBody>
      </p:sp>
      <p:sp>
        <p:nvSpPr>
          <p:cNvPr id="3" name="Content Placeholder 2"/>
          <p:cNvSpPr>
            <a:spLocks noGrp="1"/>
          </p:cNvSpPr>
          <p:nvPr>
            <p:ph idx="1"/>
          </p:nvPr>
        </p:nvSpPr>
        <p:spPr/>
        <p:txBody>
          <a:bodyPr/>
          <a:lstStyle/>
          <a:p>
            <a:r>
              <a:rPr lang="en-GB" dirty="0" smtClean="0"/>
              <a:t>Support in the community</a:t>
            </a:r>
          </a:p>
          <a:p>
            <a:pPr>
              <a:buNone/>
            </a:pPr>
            <a:r>
              <a:rPr lang="en-GB" dirty="0" smtClean="0"/>
              <a:t>-DN’s CPN’s SS Voluntary organisations </a:t>
            </a:r>
            <a:r>
              <a:rPr lang="en-GB" dirty="0" err="1" smtClean="0"/>
              <a:t>eg</a:t>
            </a:r>
            <a:r>
              <a:rPr lang="en-GB" dirty="0" smtClean="0"/>
              <a:t> AS</a:t>
            </a:r>
          </a:p>
          <a:p>
            <a:r>
              <a:rPr lang="en-GB" dirty="0" smtClean="0"/>
              <a:t>Reality Orientation</a:t>
            </a:r>
          </a:p>
          <a:p>
            <a:r>
              <a:rPr lang="en-GB" dirty="0" smtClean="0"/>
              <a:t>Cognitive stimulation</a:t>
            </a:r>
          </a:p>
          <a:p>
            <a:r>
              <a:rPr lang="en-GB" dirty="0" smtClean="0"/>
              <a:t>Physical activity</a:t>
            </a:r>
          </a:p>
          <a:p>
            <a:r>
              <a:rPr lang="en-GB" dirty="0" smtClean="0"/>
              <a:t>Reminiscence therapy</a:t>
            </a:r>
          </a:p>
          <a:p>
            <a:r>
              <a:rPr lang="en-GB" dirty="0" smtClean="0"/>
              <a:t>Behaviour management- </a:t>
            </a:r>
            <a:r>
              <a:rPr lang="en-GB" smtClean="0"/>
              <a:t>reduce depression</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Living Well With Dementia – A National Strategy (2009)</a:t>
            </a:r>
            <a:endParaRPr lang="en-GB" dirty="0"/>
          </a:p>
        </p:txBody>
      </p:sp>
      <p:sp>
        <p:nvSpPr>
          <p:cNvPr id="3" name="Content Placeholder 2"/>
          <p:cNvSpPr>
            <a:spLocks noGrp="1"/>
          </p:cNvSpPr>
          <p:nvPr>
            <p:ph idx="1"/>
          </p:nvPr>
        </p:nvSpPr>
        <p:spPr/>
        <p:txBody>
          <a:bodyPr>
            <a:normAutofit lnSpcReduction="10000"/>
          </a:bodyPr>
          <a:lstStyle/>
          <a:p>
            <a:pPr marL="548640" lvl="7" indent="-411480">
              <a:buClr>
                <a:schemeClr val="tx1">
                  <a:shade val="95000"/>
                </a:schemeClr>
              </a:buClr>
              <a:buSzPct val="65000"/>
              <a:buFont typeface="Wingdings 2"/>
              <a:buChar char=""/>
            </a:pPr>
            <a:r>
              <a:rPr lang="en-GB" sz="2800" dirty="0" smtClean="0"/>
              <a:t>Aims to improve dementia services in 3 areas:</a:t>
            </a:r>
          </a:p>
          <a:p>
            <a:pPr>
              <a:buNone/>
            </a:pPr>
            <a:r>
              <a:rPr lang="en-GB" dirty="0" smtClean="0"/>
              <a:t>	Improved awareness</a:t>
            </a:r>
          </a:p>
          <a:p>
            <a:pPr>
              <a:buNone/>
            </a:pPr>
            <a:r>
              <a:rPr lang="en-GB" dirty="0" smtClean="0"/>
              <a:t>	E</a:t>
            </a:r>
            <a:r>
              <a:rPr lang="en-GB" dirty="0" smtClean="0"/>
              <a:t>arly </a:t>
            </a:r>
            <a:r>
              <a:rPr lang="en-GB" dirty="0" smtClean="0"/>
              <a:t>diagnosis &amp; </a:t>
            </a:r>
            <a:r>
              <a:rPr lang="en-GB" dirty="0" smtClean="0"/>
              <a:t>intervention</a:t>
            </a:r>
          </a:p>
          <a:p>
            <a:pPr>
              <a:buNone/>
            </a:pPr>
            <a:r>
              <a:rPr lang="en-GB" dirty="0" smtClean="0"/>
              <a:t>	</a:t>
            </a:r>
            <a:r>
              <a:rPr lang="en-GB" dirty="0" smtClean="0"/>
              <a:t>Higher </a:t>
            </a:r>
            <a:r>
              <a:rPr lang="en-GB" dirty="0" smtClean="0"/>
              <a:t>quality of care</a:t>
            </a:r>
          </a:p>
          <a:p>
            <a:endParaRPr lang="en-GB" dirty="0" smtClean="0"/>
          </a:p>
          <a:p>
            <a:r>
              <a:rPr lang="en-GB" dirty="0" smtClean="0"/>
              <a:t>17 strategies – aims to develop early specialist assessment, improve access to support in hospital &amp; community, end of life discussions, joint commissioning strategy for dementia, effective national &amp; regional support</a:t>
            </a:r>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NICE Guidance</a:t>
            </a:r>
            <a:endParaRPr lang="en-GB" dirty="0"/>
          </a:p>
        </p:txBody>
      </p:sp>
      <p:sp>
        <p:nvSpPr>
          <p:cNvPr id="3" name="Content Placeholder 2"/>
          <p:cNvSpPr>
            <a:spLocks noGrp="1"/>
          </p:cNvSpPr>
          <p:nvPr>
            <p:ph idx="1"/>
          </p:nvPr>
        </p:nvSpPr>
        <p:spPr/>
        <p:txBody>
          <a:bodyPr/>
          <a:lstStyle/>
          <a:p>
            <a:r>
              <a:rPr lang="en-GB" dirty="0" smtClean="0"/>
              <a:t>Early recognition</a:t>
            </a:r>
          </a:p>
          <a:p>
            <a:r>
              <a:rPr lang="en-GB" dirty="0" smtClean="0"/>
              <a:t>Access to specialist Memory Services</a:t>
            </a:r>
          </a:p>
          <a:p>
            <a:r>
              <a:rPr lang="en-GB" dirty="0" err="1" smtClean="0"/>
              <a:t>acetylcholinesterase</a:t>
            </a:r>
            <a:r>
              <a:rPr lang="en-GB" dirty="0" smtClean="0"/>
              <a:t> inhibitors </a:t>
            </a:r>
            <a:r>
              <a:rPr lang="en-GB" dirty="0" err="1" smtClean="0"/>
              <a:t>donepezil</a:t>
            </a:r>
            <a:r>
              <a:rPr lang="en-GB" dirty="0" smtClean="0"/>
              <a:t>, </a:t>
            </a:r>
            <a:r>
              <a:rPr lang="en-GB" dirty="0" err="1" smtClean="0"/>
              <a:t>galantamine</a:t>
            </a:r>
            <a:r>
              <a:rPr lang="en-GB" dirty="0" smtClean="0"/>
              <a:t> and </a:t>
            </a:r>
            <a:r>
              <a:rPr lang="en-GB" dirty="0" err="1" smtClean="0"/>
              <a:t>rivastigmine</a:t>
            </a:r>
            <a:r>
              <a:rPr lang="en-GB" dirty="0" smtClean="0"/>
              <a:t> for moderate dementia – only started by Specialist centres</a:t>
            </a:r>
          </a:p>
          <a:p>
            <a:r>
              <a:rPr lang="en-GB" dirty="0" smtClean="0"/>
              <a:t>MMSE recommended to be 10-20</a:t>
            </a:r>
          </a:p>
          <a:p>
            <a:r>
              <a:rPr lang="en-GB" dirty="0" smtClean="0"/>
              <a:t>Some debate regarding patients ability to compensate on MMSE</a:t>
            </a:r>
          </a:p>
          <a:p>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b="1" i="1" dirty="0"/>
              <a:t>The intuitive mind is a sacred gift, and the rational mind its faithful servant. We have created a society that honours the servant and has forgotten the gift.</a:t>
            </a:r>
            <a:br>
              <a:rPr lang="en-GB" b="1" i="1" dirty="0"/>
            </a:br>
            <a:r>
              <a:rPr lang="en-GB" b="1" i="1" dirty="0"/>
              <a:t/>
            </a:r>
            <a:br>
              <a:rPr lang="en-GB" b="1" i="1" dirty="0"/>
            </a:br>
            <a:r>
              <a:rPr lang="en-GB" b="1" i="1" dirty="0"/>
              <a:t>Albert Einstein</a:t>
            </a:r>
            <a:br>
              <a:rPr lang="en-GB" b="1" i="1" dirty="0"/>
            </a:br>
            <a:r>
              <a:rPr lang="en-GB" b="1" i="1" dirty="0"/>
              <a:t/>
            </a:r>
            <a:br>
              <a:rPr lang="en-GB" b="1" i="1" dirty="0"/>
            </a:br>
            <a:endParaRPr lang="en-GB"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
            </a:r>
            <a:r>
              <a:rPr lang="en-GB" dirty="0" smtClean="0"/>
              <a:t>eferences</a:t>
            </a:r>
            <a:endParaRPr lang="en-GB" dirty="0"/>
          </a:p>
        </p:txBody>
      </p:sp>
      <p:sp>
        <p:nvSpPr>
          <p:cNvPr id="3" name="Content Placeholder 2"/>
          <p:cNvSpPr>
            <a:spLocks noGrp="1"/>
          </p:cNvSpPr>
          <p:nvPr>
            <p:ph idx="1"/>
          </p:nvPr>
        </p:nvSpPr>
        <p:spPr/>
        <p:txBody>
          <a:bodyPr>
            <a:normAutofit lnSpcReduction="10000"/>
          </a:bodyPr>
          <a:lstStyle/>
          <a:p>
            <a:r>
              <a:rPr lang="en-GB" dirty="0" smtClean="0"/>
              <a:t>CKS</a:t>
            </a:r>
          </a:p>
          <a:p>
            <a:r>
              <a:rPr lang="en-GB" dirty="0" smtClean="0"/>
              <a:t>Forgetful but not forgotten, RC of Psychiatry</a:t>
            </a:r>
          </a:p>
          <a:p>
            <a:r>
              <a:rPr lang="en-GB" dirty="0" smtClean="0"/>
              <a:t>NICE guidelines treatment of dementia 2007/ 2009</a:t>
            </a:r>
          </a:p>
          <a:p>
            <a:r>
              <a:rPr lang="en-GB" dirty="0" smtClean="0"/>
              <a:t>Patient.co.uk</a:t>
            </a:r>
          </a:p>
          <a:p>
            <a:r>
              <a:rPr lang="en-GB" dirty="0" smtClean="0"/>
              <a:t>Living Well with Dementia, A National Strategy</a:t>
            </a:r>
          </a:p>
          <a:p>
            <a:r>
              <a:rPr lang="en-GB" dirty="0" smtClean="0"/>
              <a:t>Mental well being for elder people </a:t>
            </a:r>
          </a:p>
          <a:p>
            <a:r>
              <a:rPr lang="en-GB" dirty="0" err="1" smtClean="0"/>
              <a:t>Heathtalkonline</a:t>
            </a:r>
            <a:endParaRPr lang="en-GB" dirty="0" smtClean="0"/>
          </a:p>
          <a:p>
            <a:r>
              <a:rPr lang="en-GB" dirty="0" smtClean="0"/>
              <a:t>Dementia Positive</a:t>
            </a:r>
          </a:p>
          <a:p>
            <a:endParaRPr lang="en-GB" dirty="0" smtClean="0"/>
          </a:p>
          <a:p>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Resourses</a:t>
            </a:r>
            <a:endParaRPr lang="en-GB" dirty="0"/>
          </a:p>
        </p:txBody>
      </p:sp>
      <p:sp>
        <p:nvSpPr>
          <p:cNvPr id="3" name="Content Placeholder 2"/>
          <p:cNvSpPr>
            <a:spLocks noGrp="1"/>
          </p:cNvSpPr>
          <p:nvPr>
            <p:ph idx="1"/>
          </p:nvPr>
        </p:nvSpPr>
        <p:spPr>
          <a:solidFill>
            <a:schemeClr val="accent3"/>
          </a:solidFill>
        </p:spPr>
        <p:txBody>
          <a:bodyPr/>
          <a:lstStyle/>
          <a:p>
            <a:r>
              <a:rPr lang="en-GB" dirty="0" smtClean="0"/>
              <a:t>Alzheimer's Society-www.alzheimers.org.uk</a:t>
            </a:r>
          </a:p>
          <a:p>
            <a:r>
              <a:rPr lang="en-GB" dirty="0" smtClean="0"/>
              <a:t>Carer’s UK-www.carersuk.org</a:t>
            </a:r>
          </a:p>
          <a:p>
            <a:r>
              <a:rPr lang="en-GB" dirty="0" smtClean="0"/>
              <a:t>Princess Royal </a:t>
            </a:r>
            <a:r>
              <a:rPr lang="en-GB" dirty="0" smtClean="0"/>
              <a:t>T</a:t>
            </a:r>
            <a:r>
              <a:rPr lang="en-GB" dirty="0" smtClean="0"/>
              <a:t>rust for Carers-www.carers.org</a:t>
            </a:r>
          </a:p>
          <a:p>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749</TotalTime>
  <Words>710</Words>
  <Application>Microsoft Office PowerPoint</Application>
  <PresentationFormat>On-screen Show (4:3)</PresentationFormat>
  <Paragraphs>128</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Apex</vt:lpstr>
      <vt:lpstr>DEMENTIA</vt:lpstr>
      <vt:lpstr>Slide 2</vt:lpstr>
      <vt:lpstr>Aims and Objectives</vt:lpstr>
      <vt:lpstr>Slide 4</vt:lpstr>
      <vt:lpstr>Symptoms</vt:lpstr>
      <vt:lpstr>Scenario</vt:lpstr>
      <vt:lpstr>Slide 7</vt:lpstr>
      <vt:lpstr>Specific Problems</vt:lpstr>
      <vt:lpstr>Diagnosis </vt:lpstr>
      <vt:lpstr>Referral</vt:lpstr>
      <vt:lpstr>Drugs</vt:lpstr>
      <vt:lpstr>Other therapies</vt:lpstr>
      <vt:lpstr>Living Well With Dementia – A National Strategy (2009)</vt:lpstr>
      <vt:lpstr>NICE Guidance</vt:lpstr>
      <vt:lpstr>Slide 15</vt:lpstr>
      <vt:lpstr>References</vt:lpstr>
      <vt:lpstr>Resourses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Ewan</dc:creator>
  <cp:lastModifiedBy>Ewan</cp:lastModifiedBy>
  <cp:revision>55</cp:revision>
  <dcterms:created xsi:type="dcterms:W3CDTF">2010-03-13T15:33:41Z</dcterms:created>
  <dcterms:modified xsi:type="dcterms:W3CDTF">2010-03-14T13:45:00Z</dcterms:modified>
</cp:coreProperties>
</file>