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Inter" panose="020B0604020202020204" charset="0"/>
      <p:regular r:id="rId15"/>
      <p:bold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55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1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6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10" Type="http://schemas.openxmlformats.org/officeDocument/2006/relationships/image" Target="../media/image79.png"/><Relationship Id="rId19" Type="http://schemas.openxmlformats.org/officeDocument/2006/relationships/image" Target="../media/image87.png"/><Relationship Id="rId4" Type="http://schemas.openxmlformats.org/officeDocument/2006/relationships/image" Target="../media/image25.png"/><Relationship Id="rId9" Type="http://schemas.openxmlformats.org/officeDocument/2006/relationships/image" Target="../media/image78.png"/><Relationship Id="rId1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3.png"/><Relationship Id="rId5" Type="http://schemas.openxmlformats.org/officeDocument/2006/relationships/image" Target="../media/image88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25.png"/><Relationship Id="rId9" Type="http://schemas.openxmlformats.org/officeDocument/2006/relationships/image" Target="../media/image76.png"/><Relationship Id="rId14" Type="http://schemas.openxmlformats.org/officeDocument/2006/relationships/image" Target="../media/image9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2.png"/><Relationship Id="rId3" Type="http://schemas.openxmlformats.org/officeDocument/2006/relationships/image" Target="../media/image1.png"/><Relationship Id="rId21" Type="http://schemas.openxmlformats.org/officeDocument/2006/relationships/image" Target="../media/image114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19" Type="http://schemas.openxmlformats.org/officeDocument/2006/relationships/image" Target="../media/image42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1.png"/><Relationship Id="rId21" Type="http://schemas.openxmlformats.org/officeDocument/2006/relationships/image" Target="../media/image146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1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19" Type="http://schemas.openxmlformats.org/officeDocument/2006/relationships/image" Target="../media/image144.png"/><Relationship Id="rId4" Type="http://schemas.openxmlformats.org/officeDocument/2006/relationships/image" Target="../media/image25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Relationship Id="rId22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170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12" Type="http://schemas.openxmlformats.org/officeDocument/2006/relationships/image" Target="../media/image165.png"/><Relationship Id="rId17" Type="http://schemas.openxmlformats.org/officeDocument/2006/relationships/image" Target="../media/image16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4.png"/><Relationship Id="rId20" Type="http://schemas.openxmlformats.org/officeDocument/2006/relationships/image" Target="../media/image1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164.png"/><Relationship Id="rId5" Type="http://schemas.openxmlformats.org/officeDocument/2006/relationships/image" Target="../media/image159.png"/><Relationship Id="rId15" Type="http://schemas.openxmlformats.org/officeDocument/2006/relationships/image" Target="../media/image168.png"/><Relationship Id="rId10" Type="http://schemas.openxmlformats.org/officeDocument/2006/relationships/image" Target="../media/image163.png"/><Relationship Id="rId19" Type="http://schemas.openxmlformats.org/officeDocument/2006/relationships/image" Target="../media/image171.png"/><Relationship Id="rId4" Type="http://schemas.openxmlformats.org/officeDocument/2006/relationships/image" Target="../media/image158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429869"/>
            <a:ext cx="1790700" cy="352425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075" y="4429869"/>
            <a:ext cx="1752600" cy="352425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353794"/>
            <a:ext cx="5562600" cy="74295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571500" y="761107"/>
            <a:ext cx="5562600" cy="257175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12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0" name="SK-1-text-9"/>
          <p:cNvSpPr/>
          <p:nvPr/>
        </p:nvSpPr>
        <p:spPr>
          <a:xfrm>
            <a:off x="571500" y="1208782"/>
            <a:ext cx="5562600" cy="169708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455"/>
              </a:lnSpc>
              <a:buNone/>
            </a:pPr>
            <a:r>
              <a:rPr lang="en-US" sz="40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Vaccines Work:</a:t>
            </a:r>
            <a:r>
              <a:rPr lang="en-US" sz="40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40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GP Training</a:t>
            </a:r>
            <a:endParaRPr lang="en-US" sz="4050" dirty="0"/>
          </a:p>
        </p:txBody>
      </p:sp>
      <p:sp>
        <p:nvSpPr>
          <p:cNvPr id="11" name="SK-1-text-10"/>
          <p:cNvSpPr/>
          <p:nvPr/>
        </p:nvSpPr>
        <p:spPr>
          <a:xfrm>
            <a:off x="571500" y="3134469"/>
            <a:ext cx="55626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C3E50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essential academic briefing on immunology, vaccine platforms, and primary care implementation for modern general practice.</a:t>
            </a:r>
            <a:endParaRPr lang="en-US" sz="1500" dirty="0"/>
          </a:p>
        </p:txBody>
      </p:sp>
      <p:sp>
        <p:nvSpPr>
          <p:cNvPr id="12" name="SK-1-text-11"/>
          <p:cNvSpPr/>
          <p:nvPr/>
        </p:nvSpPr>
        <p:spPr>
          <a:xfrm>
            <a:off x="723900" y="4429869"/>
            <a:ext cx="2788434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 Trainee Curriculum</a:t>
            </a:r>
            <a:endParaRPr lang="en-US" sz="1050" dirty="0"/>
          </a:p>
        </p:txBody>
      </p:sp>
      <p:sp>
        <p:nvSpPr>
          <p:cNvPr id="13" name="SK-1-text-12"/>
          <p:cNvSpPr/>
          <p:nvPr/>
        </p:nvSpPr>
        <p:spPr>
          <a:xfrm>
            <a:off x="2657475" y="4429869"/>
            <a:ext cx="2643809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&amp; SCA High-Yield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571500" y="5591919"/>
            <a:ext cx="7985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Prepared May 2026 | MRCGP Training Series</a:t>
            </a:r>
            <a:endParaRPr lang="en-US" sz="1200" dirty="0"/>
          </a:p>
        </p:txBody>
      </p:sp>
      <p:sp>
        <p:nvSpPr>
          <p:cNvPr id="15" name="SK-1-text-14"/>
          <p:cNvSpPr/>
          <p:nvPr/>
        </p:nvSpPr>
        <p:spPr>
          <a:xfrm>
            <a:off x="571500" y="5896719"/>
            <a:ext cx="8534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TO 2025/2026 JCVI / GREEN BOOK STANDARDS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7155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028700"/>
            <a:ext cx="11049000" cy="83433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034480"/>
            <a:ext cx="5405438" cy="184026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177355"/>
            <a:ext cx="428625" cy="428625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828" y="2298204"/>
            <a:ext cx="226219" cy="186779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2720280"/>
            <a:ext cx="83344" cy="72926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2967930"/>
            <a:ext cx="83344" cy="72926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3215580"/>
            <a:ext cx="83344" cy="72926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5063" y="2034480"/>
            <a:ext cx="5405438" cy="184026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3188" y="2177355"/>
            <a:ext cx="428625" cy="428625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4391" y="2298204"/>
            <a:ext cx="226219" cy="186779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2720280"/>
            <a:ext cx="83344" cy="72926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2967930"/>
            <a:ext cx="83344" cy="72926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3215580"/>
            <a:ext cx="83344" cy="72926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017615"/>
            <a:ext cx="5405438" cy="184026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625" y="4160490"/>
            <a:ext cx="428625" cy="428625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0828" y="4281339"/>
            <a:ext cx="226219" cy="186779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4703415"/>
            <a:ext cx="83344" cy="72926"/>
          </a:xfrm>
          <a:prstGeom prst="rect">
            <a:avLst/>
          </a:prstGeom>
        </p:spPr>
      </p:pic>
      <p:pic>
        <p:nvPicPr>
          <p:cNvPr id="22" name="SK-2-img-2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4951065"/>
            <a:ext cx="83344" cy="72926"/>
          </a:xfrm>
          <a:prstGeom prst="rect">
            <a:avLst/>
          </a:prstGeom>
        </p:spPr>
      </p:pic>
      <p:pic>
        <p:nvPicPr>
          <p:cNvPr id="23" name="SK-2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5198715"/>
            <a:ext cx="83344" cy="72926"/>
          </a:xfrm>
          <a:prstGeom prst="rect">
            <a:avLst/>
          </a:prstGeom>
        </p:spPr>
      </p:pic>
      <p:pic>
        <p:nvPicPr>
          <p:cNvPr id="24" name="SK-2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5063" y="4017615"/>
            <a:ext cx="5405438" cy="1840260"/>
          </a:xfrm>
          <a:prstGeom prst="rect">
            <a:avLst/>
          </a:prstGeom>
        </p:spPr>
      </p:pic>
      <p:pic>
        <p:nvPicPr>
          <p:cNvPr id="25" name="SK-2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53188" y="4160490"/>
            <a:ext cx="428625" cy="428625"/>
          </a:xfrm>
          <a:prstGeom prst="rect">
            <a:avLst/>
          </a:prstGeom>
        </p:spPr>
      </p:pic>
      <p:pic>
        <p:nvPicPr>
          <p:cNvPr id="26" name="SK-2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54391" y="4281339"/>
            <a:ext cx="226219" cy="186779"/>
          </a:xfrm>
          <a:prstGeom prst="rect">
            <a:avLst/>
          </a:prstGeom>
        </p:spPr>
      </p:pic>
      <p:pic>
        <p:nvPicPr>
          <p:cNvPr id="27" name="SK-2-img-2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4703415"/>
            <a:ext cx="83344" cy="72926"/>
          </a:xfrm>
          <a:prstGeom prst="rect">
            <a:avLst/>
          </a:prstGeom>
        </p:spPr>
      </p:pic>
      <p:pic>
        <p:nvPicPr>
          <p:cNvPr id="28" name="SK-2-img-2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4951065"/>
            <a:ext cx="83344" cy="72926"/>
          </a:xfrm>
          <a:prstGeom prst="rect">
            <a:avLst/>
          </a:prstGeom>
        </p:spPr>
      </p:pic>
      <p:pic>
        <p:nvPicPr>
          <p:cNvPr id="29" name="SK-2-img-2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3188" y="5198715"/>
            <a:ext cx="83344" cy="72926"/>
          </a:xfrm>
          <a:prstGeom prst="rect">
            <a:avLst/>
          </a:prstGeom>
        </p:spPr>
      </p:pic>
      <p:pic>
        <p:nvPicPr>
          <p:cNvPr id="30" name="SK-2-img-2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6029325"/>
            <a:ext cx="11049000" cy="600075"/>
          </a:xfrm>
          <a:prstGeom prst="rect">
            <a:avLst/>
          </a:prstGeom>
        </p:spPr>
      </p:pic>
      <p:pic>
        <p:nvPicPr>
          <p:cNvPr id="31" name="SK-2-img-3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9625" y="6138863"/>
            <a:ext cx="1093143" cy="381000"/>
          </a:xfrm>
          <a:prstGeom prst="rect">
            <a:avLst/>
          </a:prstGeom>
        </p:spPr>
      </p:pic>
      <p:sp>
        <p:nvSpPr>
          <p:cNvPr id="32" name="SK-2-text-31"/>
          <p:cNvSpPr/>
          <p:nvPr/>
        </p:nvSpPr>
        <p:spPr>
          <a:xfrm>
            <a:off x="571500" y="228600"/>
            <a:ext cx="11620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VACCINES MATTER IN GENERAL PRACTICE</a:t>
            </a:r>
            <a:endParaRPr lang="en-US" sz="2100" dirty="0"/>
          </a:p>
        </p:txBody>
      </p:sp>
      <p:sp>
        <p:nvSpPr>
          <p:cNvPr id="33" name="SK-2-text-32"/>
          <p:cNvSpPr/>
          <p:nvPr/>
        </p:nvSpPr>
        <p:spPr>
          <a:xfrm>
            <a:off x="571500" y="657225"/>
            <a:ext cx="11620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Health Impact &amp; GP Clinical Responsibilities • 2025/26 Standards</a:t>
            </a:r>
            <a:endParaRPr lang="en-US" sz="1050" dirty="0"/>
          </a:p>
        </p:txBody>
      </p:sp>
      <p:sp>
        <p:nvSpPr>
          <p:cNvPr id="34" name="SK-2-text-33"/>
          <p:cNvSpPr/>
          <p:nvPr/>
        </p:nvSpPr>
        <p:spPr>
          <a:xfrm>
            <a:off x="809625" y="1171575"/>
            <a:ext cx="1057275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Vaccines remain the most effective public health intervention in history. For GP trainees, mastering vaccinology is critical for clinical safety, AKT performance, and evidence-based patient advocacy in primary care.</a:t>
            </a:r>
            <a:endParaRPr lang="en-US" sz="1350" dirty="0"/>
          </a:p>
        </p:txBody>
      </p:sp>
      <p:sp>
        <p:nvSpPr>
          <p:cNvPr id="35" name="SK-2-text-34"/>
          <p:cNvSpPr/>
          <p:nvPr/>
        </p:nvSpPr>
        <p:spPr>
          <a:xfrm>
            <a:off x="1381125" y="2248793"/>
            <a:ext cx="4343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Immunological Basis</a:t>
            </a:r>
            <a:endParaRPr lang="en-US" sz="1500" dirty="0"/>
          </a:p>
        </p:txBody>
      </p:sp>
      <p:sp>
        <p:nvSpPr>
          <p:cNvPr id="36" name="SK-2-text-35"/>
          <p:cNvSpPr/>
          <p:nvPr/>
        </p:nvSpPr>
        <p:spPr>
          <a:xfrm>
            <a:off x="988219" y="2691705"/>
            <a:ext cx="10721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Understanding how vaccines generate memory without causing disease.</a:t>
            </a:r>
            <a:endParaRPr lang="en-US" sz="1050" dirty="0"/>
          </a:p>
        </p:txBody>
      </p:sp>
      <p:sp>
        <p:nvSpPr>
          <p:cNvPr id="37" name="SK-2-text-36"/>
          <p:cNvSpPr/>
          <p:nvPr/>
        </p:nvSpPr>
        <p:spPr>
          <a:xfrm>
            <a:off x="988219" y="2939355"/>
            <a:ext cx="9601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Distinguishing between innate and adaptive immune responses.</a:t>
            </a:r>
            <a:endParaRPr lang="en-US" sz="1050" dirty="0"/>
          </a:p>
        </p:txBody>
      </p:sp>
      <p:sp>
        <p:nvSpPr>
          <p:cNvPr id="38" name="SK-2-text-37"/>
          <p:cNvSpPr/>
          <p:nvPr/>
        </p:nvSpPr>
        <p:spPr>
          <a:xfrm>
            <a:off x="988219" y="3187005"/>
            <a:ext cx="97612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concepts for AKT: B-cells, T-cells, and IgG/IgM kinetics.</a:t>
            </a:r>
            <a:endParaRPr lang="en-US" sz="1050" dirty="0"/>
          </a:p>
        </p:txBody>
      </p:sp>
      <p:sp>
        <p:nvSpPr>
          <p:cNvPr id="39" name="SK-2-text-38"/>
          <p:cNvSpPr/>
          <p:nvPr/>
        </p:nvSpPr>
        <p:spPr>
          <a:xfrm>
            <a:off x="7024688" y="2248793"/>
            <a:ext cx="2971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Platforms</a:t>
            </a:r>
            <a:endParaRPr lang="en-US" sz="1500" dirty="0"/>
          </a:p>
        </p:txBody>
      </p:sp>
      <p:sp>
        <p:nvSpPr>
          <p:cNvPr id="40" name="SK-2-text-39"/>
          <p:cNvSpPr/>
          <p:nvPr/>
        </p:nvSpPr>
        <p:spPr>
          <a:xfrm>
            <a:off x="6631781" y="2691705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Mainstreaming of mRNA and adenoviral vector technologies.</a:t>
            </a:r>
            <a:endParaRPr lang="en-US" sz="1050" dirty="0"/>
          </a:p>
        </p:txBody>
      </p:sp>
      <p:sp>
        <p:nvSpPr>
          <p:cNvPr id="41" name="SK-2-text-40"/>
          <p:cNvSpPr/>
          <p:nvPr/>
        </p:nvSpPr>
        <p:spPr>
          <a:xfrm>
            <a:off x="6631781" y="2939355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 development cycles and safety profiling of LNPs.</a:t>
            </a:r>
            <a:endParaRPr lang="en-US" sz="1050" dirty="0"/>
          </a:p>
        </p:txBody>
      </p:sp>
      <p:sp>
        <p:nvSpPr>
          <p:cNvPr id="42" name="SK-2-text-41"/>
          <p:cNvSpPr/>
          <p:nvPr/>
        </p:nvSpPr>
        <p:spPr>
          <a:xfrm>
            <a:off x="6631781" y="3187005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Understanding the removal of older platforms (e.g., AstraZeneca).</a:t>
            </a:r>
            <a:endParaRPr lang="en-US" sz="1050" dirty="0"/>
          </a:p>
        </p:txBody>
      </p:sp>
      <p:sp>
        <p:nvSpPr>
          <p:cNvPr id="43" name="SK-2-text-42"/>
          <p:cNvSpPr/>
          <p:nvPr/>
        </p:nvSpPr>
        <p:spPr>
          <a:xfrm>
            <a:off x="1381125" y="4231928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Clinical Standards</a:t>
            </a:r>
            <a:endParaRPr lang="en-US" sz="1500" dirty="0"/>
          </a:p>
        </p:txBody>
      </p:sp>
      <p:sp>
        <p:nvSpPr>
          <p:cNvPr id="44" name="SK-2-text-43"/>
          <p:cNvSpPr/>
          <p:nvPr/>
        </p:nvSpPr>
        <p:spPr>
          <a:xfrm>
            <a:off x="988219" y="4674840"/>
            <a:ext cx="8801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Adherence to the latest JCVI and Green Book guidelines.</a:t>
            </a:r>
            <a:endParaRPr lang="en-US" sz="1050" dirty="0"/>
          </a:p>
        </p:txBody>
      </p:sp>
      <p:sp>
        <p:nvSpPr>
          <p:cNvPr id="45" name="SK-2-text-44"/>
          <p:cNvSpPr/>
          <p:nvPr/>
        </p:nvSpPr>
        <p:spPr>
          <a:xfrm>
            <a:off x="988219" y="4922490"/>
            <a:ext cx="91744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the 2025/26 COVID-19 vaccination campaigns.</a:t>
            </a:r>
            <a:endParaRPr lang="en-US" sz="1050" dirty="0"/>
          </a:p>
        </p:txBody>
      </p:sp>
      <p:sp>
        <p:nvSpPr>
          <p:cNvPr id="46" name="SK-2-text-45"/>
          <p:cNvSpPr/>
          <p:nvPr/>
        </p:nvSpPr>
        <p:spPr>
          <a:xfrm>
            <a:off x="988219" y="5170140"/>
            <a:ext cx="105613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Identifying eligibility for high-risk and immunosuppressed groups.</a:t>
            </a:r>
            <a:endParaRPr lang="en-US" sz="1050" dirty="0"/>
          </a:p>
        </p:txBody>
      </p:sp>
      <p:sp>
        <p:nvSpPr>
          <p:cNvPr id="47" name="SK-2-text-46"/>
          <p:cNvSpPr/>
          <p:nvPr/>
        </p:nvSpPr>
        <p:spPr>
          <a:xfrm>
            <a:off x="7024688" y="4231928"/>
            <a:ext cx="4343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 Counselling</a:t>
            </a:r>
            <a:endParaRPr lang="en-US" sz="1500" dirty="0"/>
          </a:p>
        </p:txBody>
      </p:sp>
      <p:sp>
        <p:nvSpPr>
          <p:cNvPr id="48" name="SK-2-text-47"/>
          <p:cNvSpPr/>
          <p:nvPr/>
        </p:nvSpPr>
        <p:spPr>
          <a:xfrm>
            <a:off x="6631781" y="4674840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Addressing vaccine hesitancy and dismantling common myths.</a:t>
            </a:r>
            <a:endParaRPr lang="en-US" sz="1050" dirty="0"/>
          </a:p>
        </p:txBody>
      </p:sp>
      <p:sp>
        <p:nvSpPr>
          <p:cNvPr id="49" name="SK-2-text-48"/>
          <p:cNvSpPr/>
          <p:nvPr/>
        </p:nvSpPr>
        <p:spPr>
          <a:xfrm>
            <a:off x="6631781" y="4922490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communication of rare risks (e.g., myocarditis, VITT).</a:t>
            </a:r>
            <a:endParaRPr lang="en-US" sz="1050" dirty="0"/>
          </a:p>
        </p:txBody>
      </p:sp>
      <p:sp>
        <p:nvSpPr>
          <p:cNvPr id="50" name="SK-2-text-49"/>
          <p:cNvSpPr/>
          <p:nvPr/>
        </p:nvSpPr>
        <p:spPr>
          <a:xfrm>
            <a:off x="6631781" y="5170140"/>
            <a:ext cx="5560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Enhancing uptake through motivational interviewing (SCA focus).</a:t>
            </a:r>
            <a:endParaRPr lang="en-US" sz="1050" dirty="0"/>
          </a:p>
        </p:txBody>
      </p:sp>
      <p:sp>
        <p:nvSpPr>
          <p:cNvPr id="51" name="SK-2-text-50"/>
          <p:cNvSpPr/>
          <p:nvPr/>
        </p:nvSpPr>
        <p:spPr>
          <a:xfrm>
            <a:off x="923925" y="6138863"/>
            <a:ext cx="864543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/ AKT PEARL</a:t>
            </a:r>
            <a:endParaRPr lang="en-US" sz="900" dirty="0"/>
          </a:p>
        </p:txBody>
      </p:sp>
      <p:sp>
        <p:nvSpPr>
          <p:cNvPr id="52" name="SK-2-text-51"/>
          <p:cNvSpPr/>
          <p:nvPr/>
        </p:nvSpPr>
        <p:spPr>
          <a:xfrm>
            <a:off x="2045643" y="6115050"/>
            <a:ext cx="9336732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GPs are the primary source of vaccine trust. Success in exams and practice requires bridging complex science with simple, reassuring patient communication.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400"/>
            <a:ext cx="12192000" cy="94297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71575"/>
            <a:ext cx="5572125" cy="48958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362075"/>
            <a:ext cx="5095875" cy="4191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433066"/>
            <a:ext cx="285750" cy="2286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962150"/>
            <a:ext cx="142875" cy="131862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486025"/>
            <a:ext cx="142875" cy="131862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3009900"/>
            <a:ext cx="142875" cy="1143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3265140"/>
            <a:ext cx="166688" cy="13722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3493740"/>
            <a:ext cx="166688" cy="13722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3722340"/>
            <a:ext cx="166688" cy="13722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4043363"/>
            <a:ext cx="142875" cy="12233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171575"/>
            <a:ext cx="5572125" cy="3114675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362075"/>
            <a:ext cx="5095875" cy="4191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4625" y="1433066"/>
            <a:ext cx="285750" cy="22860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1962150"/>
            <a:ext cx="142875" cy="11430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271713"/>
            <a:ext cx="142875" cy="142875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2795588"/>
            <a:ext cx="142875" cy="114300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24675" y="3050828"/>
            <a:ext cx="166688" cy="137220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24675" y="3279428"/>
            <a:ext cx="166688" cy="137220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3600450"/>
            <a:ext cx="142875" cy="142875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4438650"/>
            <a:ext cx="5572125" cy="1628775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96200" y="4438650"/>
            <a:ext cx="2657475" cy="1628775"/>
          </a:xfrm>
          <a:prstGeom prst="rect">
            <a:avLst/>
          </a:prstGeom>
        </p:spPr>
      </p:pic>
      <p:pic>
        <p:nvPicPr>
          <p:cNvPr id="26" name="SK-3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219825"/>
            <a:ext cx="11430000" cy="514350"/>
          </a:xfrm>
          <a:prstGeom prst="rect">
            <a:avLst/>
          </a:prstGeom>
        </p:spPr>
      </p:pic>
      <p:pic>
        <p:nvPicPr>
          <p:cNvPr id="27" name="SK-3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9125" y="6396484"/>
            <a:ext cx="238125" cy="190500"/>
          </a:xfrm>
          <a:prstGeom prst="rect">
            <a:avLst/>
          </a:prstGeom>
        </p:spPr>
      </p:pic>
      <p:sp>
        <p:nvSpPr>
          <p:cNvPr id="28" name="SK-3-text-27"/>
          <p:cNvSpPr/>
          <p:nvPr/>
        </p:nvSpPr>
        <p:spPr>
          <a:xfrm>
            <a:off x="381000" y="3048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IMMUNOLOGY: INNATE AND ADAPTIVE RESPONSES</a:t>
            </a:r>
            <a:endParaRPr lang="en-US" sz="2100" dirty="0"/>
          </a:p>
        </p:txBody>
      </p:sp>
      <p:sp>
        <p:nvSpPr>
          <p:cNvPr id="29" name="SK-3-text-28"/>
          <p:cNvSpPr/>
          <p:nvPr/>
        </p:nvSpPr>
        <p:spPr>
          <a:xfrm>
            <a:off x="381000" y="74295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1114425" y="1390650"/>
            <a:ext cx="3429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Innate Immunity</a:t>
            </a:r>
            <a:endParaRPr lang="en-US" sz="1500" dirty="0"/>
          </a:p>
        </p:txBody>
      </p:sp>
      <p:sp>
        <p:nvSpPr>
          <p:cNvPr id="31" name="SK-3-text-30"/>
          <p:cNvSpPr/>
          <p:nvPr/>
        </p:nvSpPr>
        <p:spPr>
          <a:xfrm>
            <a:off x="857250" y="1933575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Response: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Activated within minutes to hours of pathogen exposure.</a:t>
            </a:r>
            <a:endParaRPr lang="en-US" sz="1125" dirty="0"/>
          </a:p>
        </p:txBody>
      </p:sp>
      <p:sp>
        <p:nvSpPr>
          <p:cNvPr id="32" name="SK-3-text-31"/>
          <p:cNvSpPr/>
          <p:nvPr/>
        </p:nvSpPr>
        <p:spPr>
          <a:xfrm>
            <a:off x="857250" y="2457450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Non-Specific: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Recognizes broad patterns (PAMPs) rather than specific antigens.</a:t>
            </a:r>
            <a:endParaRPr lang="en-US" sz="1125" dirty="0"/>
          </a:p>
        </p:txBody>
      </p:sp>
      <p:sp>
        <p:nvSpPr>
          <p:cNvPr id="33" name="SK-3-text-32"/>
          <p:cNvSpPr/>
          <p:nvPr/>
        </p:nvSpPr>
        <p:spPr>
          <a:xfrm>
            <a:off x="857250" y="2990850"/>
            <a:ext cx="4114800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Cellular Components:</a:t>
            </a:r>
            <a:endParaRPr lang="en-US" sz="1125" dirty="0"/>
          </a:p>
        </p:txBody>
      </p:sp>
      <p:sp>
        <p:nvSpPr>
          <p:cNvPr id="34" name="SK-3-text-33"/>
          <p:cNvSpPr/>
          <p:nvPr/>
        </p:nvSpPr>
        <p:spPr>
          <a:xfrm>
            <a:off x="1309688" y="3233738"/>
            <a:ext cx="4000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Neutrophils &amp; Macrophages</a:t>
            </a:r>
            <a:endParaRPr lang="en-US" sz="1050" dirty="0"/>
          </a:p>
        </p:txBody>
      </p:sp>
      <p:sp>
        <p:nvSpPr>
          <p:cNvPr id="35" name="SK-3-text-34"/>
          <p:cNvSpPr/>
          <p:nvPr/>
        </p:nvSpPr>
        <p:spPr>
          <a:xfrm>
            <a:off x="1309688" y="3462338"/>
            <a:ext cx="4000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Natural Killer (NK) cells</a:t>
            </a:r>
            <a:endParaRPr lang="en-US" sz="1050" dirty="0"/>
          </a:p>
        </p:txBody>
      </p:sp>
      <p:sp>
        <p:nvSpPr>
          <p:cNvPr id="36" name="SK-3-text-35"/>
          <p:cNvSpPr/>
          <p:nvPr/>
        </p:nvSpPr>
        <p:spPr>
          <a:xfrm>
            <a:off x="1309688" y="3690937"/>
            <a:ext cx="2720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Complement System</a:t>
            </a:r>
            <a:endParaRPr lang="en-US" sz="1050" dirty="0"/>
          </a:p>
        </p:txBody>
      </p:sp>
      <p:sp>
        <p:nvSpPr>
          <p:cNvPr id="37" name="SK-3-text-36"/>
          <p:cNvSpPr/>
          <p:nvPr/>
        </p:nvSpPr>
        <p:spPr>
          <a:xfrm>
            <a:off x="857250" y="4014788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Effector Functions: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Inflammation, phagocytosis, and cytokine production.</a:t>
            </a:r>
            <a:endParaRPr lang="en-US" sz="1125" dirty="0"/>
          </a:p>
        </p:txBody>
      </p:sp>
      <p:sp>
        <p:nvSpPr>
          <p:cNvPr id="38" name="SK-3-text-37"/>
          <p:cNvSpPr/>
          <p:nvPr/>
        </p:nvSpPr>
        <p:spPr>
          <a:xfrm>
            <a:off x="6972300" y="1390650"/>
            <a:ext cx="3886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Adaptive Immunity</a:t>
            </a:r>
            <a:endParaRPr lang="en-US" sz="1500" dirty="0"/>
          </a:p>
        </p:txBody>
      </p:sp>
      <p:sp>
        <p:nvSpPr>
          <p:cNvPr id="39" name="SK-3-text-38"/>
          <p:cNvSpPr/>
          <p:nvPr/>
        </p:nvSpPr>
        <p:spPr>
          <a:xfrm>
            <a:off x="6715125" y="1933575"/>
            <a:ext cx="54768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Delayed &amp; Specific: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Takes days to develop; highly antigen-specific.</a:t>
            </a:r>
            <a:endParaRPr lang="en-US" sz="1125" dirty="0"/>
          </a:p>
        </p:txBody>
      </p:sp>
      <p:sp>
        <p:nvSpPr>
          <p:cNvPr id="40" name="SK-3-text-39"/>
          <p:cNvSpPr/>
          <p:nvPr/>
        </p:nvSpPr>
        <p:spPr>
          <a:xfrm>
            <a:off x="6715125" y="2243138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 Cells (Humoral):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Produce antibodies (IgM then IgG). Memory B cells persist for rapid re-exposure.</a:t>
            </a:r>
            <a:endParaRPr lang="en-US" sz="1125" dirty="0"/>
          </a:p>
        </p:txBody>
      </p:sp>
      <p:sp>
        <p:nvSpPr>
          <p:cNvPr id="41" name="SK-3-text-40"/>
          <p:cNvSpPr/>
          <p:nvPr/>
        </p:nvSpPr>
        <p:spPr>
          <a:xfrm>
            <a:off x="6715125" y="2776538"/>
            <a:ext cx="3257550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 Cells (Cellular):</a:t>
            </a:r>
            <a:endParaRPr lang="en-US" sz="1125" dirty="0"/>
          </a:p>
        </p:txBody>
      </p:sp>
      <p:sp>
        <p:nvSpPr>
          <p:cNvPr id="42" name="SK-3-text-41"/>
          <p:cNvSpPr/>
          <p:nvPr/>
        </p:nvSpPr>
        <p:spPr>
          <a:xfrm>
            <a:off x="7167563" y="3019425"/>
            <a:ext cx="5024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CD4+ Helper: Coordinate response</a:t>
            </a:r>
            <a:endParaRPr lang="en-US" sz="1050" dirty="0"/>
          </a:p>
        </p:txBody>
      </p:sp>
      <p:sp>
        <p:nvSpPr>
          <p:cNvPr id="43" name="SK-3-text-42"/>
          <p:cNvSpPr/>
          <p:nvPr/>
        </p:nvSpPr>
        <p:spPr>
          <a:xfrm>
            <a:off x="7167563" y="3248025"/>
            <a:ext cx="5024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CD8+ Cytotoxic: Kill infected cells</a:t>
            </a:r>
            <a:endParaRPr lang="en-US" sz="1050" dirty="0"/>
          </a:p>
        </p:txBody>
      </p:sp>
      <p:sp>
        <p:nvSpPr>
          <p:cNvPr id="44" name="SK-3-text-43"/>
          <p:cNvSpPr/>
          <p:nvPr/>
        </p:nvSpPr>
        <p:spPr>
          <a:xfrm>
            <a:off x="6715125" y="3571875"/>
            <a:ext cx="48577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Immunological Memory: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ability to respond faster and more effectively upon re-exposure.</a:t>
            </a:r>
            <a:endParaRPr lang="en-US" sz="1125" dirty="0"/>
          </a:p>
        </p:txBody>
      </p:sp>
      <p:sp>
        <p:nvSpPr>
          <p:cNvPr id="45" name="SK-3-text-44"/>
          <p:cNvSpPr/>
          <p:nvPr/>
        </p:nvSpPr>
        <p:spPr>
          <a:xfrm>
            <a:off x="1047750" y="6376988"/>
            <a:ext cx="111918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PEARL: Memory B and T cells are the primary targets of vaccination, ensuring a rapid "Secondary Response" (high-titre IgG) upon future natural infection.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"/>
            <a:ext cx="11811000" cy="109537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476375"/>
            <a:ext cx="5572125" cy="246221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698278"/>
            <a:ext cx="214313" cy="17532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028825"/>
            <a:ext cx="190500" cy="19050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550616"/>
            <a:ext cx="190500" cy="205085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072408"/>
            <a:ext cx="190500" cy="19050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090987"/>
            <a:ext cx="5572125" cy="2462213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312890"/>
            <a:ext cx="214313" cy="17532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643438"/>
            <a:ext cx="190500" cy="19050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165229"/>
            <a:ext cx="190500" cy="1905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687020"/>
            <a:ext cx="190500" cy="166688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476375"/>
            <a:ext cx="5572125" cy="3076575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00825" y="1476375"/>
            <a:ext cx="4848225" cy="307657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5086350"/>
            <a:ext cx="5572125" cy="146685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276850"/>
            <a:ext cx="190500" cy="152400"/>
          </a:xfrm>
          <a:prstGeom prst="rect">
            <a:avLst/>
          </a:prstGeom>
        </p:spPr>
      </p:pic>
      <p:sp>
        <p:nvSpPr>
          <p:cNvPr id="19" name="SK-4-text-18"/>
          <p:cNvSpPr/>
          <p:nvPr/>
        </p:nvSpPr>
        <p:spPr>
          <a:xfrm>
            <a:off x="762000" y="609600"/>
            <a:ext cx="11430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GENERATING LONG-TERM IMMUNITY AND MEMORY</a:t>
            </a:r>
            <a:endParaRPr lang="en-US" sz="2100" dirty="0"/>
          </a:p>
        </p:txBody>
      </p:sp>
      <p:sp>
        <p:nvSpPr>
          <p:cNvPr id="20" name="SK-4-text-19"/>
          <p:cNvSpPr/>
          <p:nvPr/>
        </p:nvSpPr>
        <p:spPr>
          <a:xfrm>
            <a:off x="762000" y="104775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21" name="SK-4-text-20"/>
          <p:cNvSpPr/>
          <p:nvPr/>
        </p:nvSpPr>
        <p:spPr>
          <a:xfrm>
            <a:off x="938213" y="1657350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vs. Secondary Response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895350" y="2028825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First exposure to antigen; slow development, low antibody titre (mostly IgM).</a:t>
            </a:r>
            <a:endParaRPr lang="en-US" sz="1200" dirty="0"/>
          </a:p>
        </p:txBody>
      </p:sp>
      <p:sp>
        <p:nvSpPr>
          <p:cNvPr id="23" name="SK-4-text-22"/>
          <p:cNvSpPr/>
          <p:nvPr/>
        </p:nvSpPr>
        <p:spPr>
          <a:xfrm>
            <a:off x="895350" y="2550616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Booster dose or re-exposure; rapid, high-titre IgG response via memory cells.</a:t>
            </a:r>
            <a:endParaRPr lang="en-US" sz="1200" dirty="0"/>
          </a:p>
        </p:txBody>
      </p:sp>
      <p:sp>
        <p:nvSpPr>
          <p:cNvPr id="24" name="SK-4-text-23"/>
          <p:cNvSpPr/>
          <p:nvPr/>
        </p:nvSpPr>
        <p:spPr>
          <a:xfrm>
            <a:off x="895350" y="3072408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Establishment of Memory B and T cells that can persist for decades for rapid protection.</a:t>
            </a:r>
            <a:endParaRPr lang="en-US" sz="1200" dirty="0"/>
          </a:p>
        </p:txBody>
      </p:sp>
      <p:sp>
        <p:nvSpPr>
          <p:cNvPr id="25" name="SK-4-text-24"/>
          <p:cNvSpPr/>
          <p:nvPr/>
        </p:nvSpPr>
        <p:spPr>
          <a:xfrm>
            <a:off x="938213" y="4271963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Role of Adjuvants</a:t>
            </a:r>
            <a:endParaRPr lang="en-US" sz="1350" dirty="0"/>
          </a:p>
        </p:txBody>
      </p:sp>
      <p:sp>
        <p:nvSpPr>
          <p:cNvPr id="26" name="SK-4-text-25"/>
          <p:cNvSpPr/>
          <p:nvPr/>
        </p:nvSpPr>
        <p:spPr>
          <a:xfrm>
            <a:off x="895350" y="4643438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Enhance immune response by stimulating innate receptors (e.g., Toll-like receptors).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895350" y="5165229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Improve antigen presentation to the adaptive system, leading to stronger memory.</a:t>
            </a:r>
            <a:endParaRPr lang="en-US" sz="1200" dirty="0"/>
          </a:p>
        </p:txBody>
      </p:sp>
      <p:sp>
        <p:nvSpPr>
          <p:cNvPr id="28" name="SK-4-text-27"/>
          <p:cNvSpPr/>
          <p:nvPr/>
        </p:nvSpPr>
        <p:spPr>
          <a:xfrm>
            <a:off x="895350" y="5687020"/>
            <a:ext cx="48291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Examples: Aluminium hydroxide/phosphate, AS01B (Shingrix), Matrix-M (Novavax).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6238875" y="4762500"/>
            <a:ext cx="5572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2C3E50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 1: Comparison of IgG and IgM kinetics following 1st and 2nd vaccine doses.</a:t>
            </a:r>
            <a:endParaRPr lang="en-US" sz="900" dirty="0"/>
          </a:p>
        </p:txBody>
      </p:sp>
      <p:sp>
        <p:nvSpPr>
          <p:cNvPr id="30" name="SK-4-text-29"/>
          <p:cNvSpPr/>
          <p:nvPr/>
        </p:nvSpPr>
        <p:spPr>
          <a:xfrm>
            <a:off x="6715125" y="5238750"/>
            <a:ext cx="25603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6429375" y="5524500"/>
            <a:ext cx="5191125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</a:t>
            </a:r>
            <a:r>
              <a:rPr lang="en-US" sz="112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Response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immunological basis for booster doses. It produces a higher affinity, more durable IgG response compared to the initial IgM-heavy primary response. Memory B/T cells are the clinical target for long-term protection.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"/>
            <a:ext cx="12192000" cy="92958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10580"/>
            <a:ext cx="5572125" cy="456634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491555"/>
            <a:ext cx="5114925" cy="404813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178" y="1557338"/>
            <a:ext cx="273844" cy="224879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010668"/>
            <a:ext cx="166688" cy="166688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479179"/>
            <a:ext cx="166688" cy="152698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947690"/>
            <a:ext cx="166688" cy="166688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3416201"/>
            <a:ext cx="166688" cy="14094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6029325"/>
            <a:ext cx="5572125" cy="60007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6216253"/>
            <a:ext cx="226219" cy="226219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310580"/>
            <a:ext cx="5572125" cy="2599432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491555"/>
            <a:ext cx="5114925" cy="404813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1053" y="1557338"/>
            <a:ext cx="273844" cy="224879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2010668"/>
            <a:ext cx="166688" cy="166688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479179"/>
            <a:ext cx="166688" cy="140940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2761059"/>
            <a:ext cx="166688" cy="166688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3229570"/>
            <a:ext cx="166688" cy="166688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4062412"/>
            <a:ext cx="5572125" cy="154305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5834063"/>
            <a:ext cx="5572125" cy="795338"/>
          </a:xfrm>
          <a:prstGeom prst="rect">
            <a:avLst/>
          </a:prstGeom>
        </p:spPr>
      </p:pic>
      <p:sp>
        <p:nvSpPr>
          <p:cNvPr id="23" name="SK-5-text-22"/>
          <p:cNvSpPr/>
          <p:nvPr/>
        </p:nvSpPr>
        <p:spPr>
          <a:xfrm>
            <a:off x="381000" y="3810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TRADITIONAL PLATFORMS: LIVE ATTENUATED &amp; INACTIVATED</a:t>
            </a:r>
            <a:endParaRPr lang="en-US" sz="2100" dirty="0"/>
          </a:p>
        </p:txBody>
      </p:sp>
      <p:sp>
        <p:nvSpPr>
          <p:cNvPr id="24" name="SK-5-text-23"/>
          <p:cNvSpPr/>
          <p:nvPr/>
        </p:nvSpPr>
        <p:spPr>
          <a:xfrm>
            <a:off x="381000" y="819150"/>
            <a:ext cx="118110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Mechanisms and clinical considerations for live attenuated vaccines like MMR and inactivated vaccines, including their safety profiles in immunocompromised patients.</a:t>
            </a:r>
            <a:endParaRPr lang="en-US" sz="1050" dirty="0"/>
          </a:p>
        </p:txBody>
      </p:sp>
      <p:sp>
        <p:nvSpPr>
          <p:cNvPr id="25" name="SK-5-text-24"/>
          <p:cNvSpPr/>
          <p:nvPr/>
        </p:nvSpPr>
        <p:spPr>
          <a:xfrm>
            <a:off x="1104900" y="1512987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Attenuated Vaccines</a:t>
            </a:r>
            <a:endParaRPr lang="en-US" sz="1500" dirty="0"/>
          </a:p>
        </p:txBody>
      </p:sp>
      <p:sp>
        <p:nvSpPr>
          <p:cNvPr id="26" name="SK-5-text-25"/>
          <p:cNvSpPr/>
          <p:nvPr/>
        </p:nvSpPr>
        <p:spPr>
          <a:xfrm>
            <a:off x="871538" y="2010668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Weakened form of pathogen replicates to stimulate strong cellular and humoral immunity.</a:t>
            </a:r>
            <a:endParaRPr lang="en-US" sz="1050" dirty="0"/>
          </a:p>
        </p:txBody>
      </p:sp>
      <p:sp>
        <p:nvSpPr>
          <p:cNvPr id="27" name="SK-5-text-26"/>
          <p:cNvSpPr/>
          <p:nvPr/>
        </p:nvSpPr>
        <p:spPr>
          <a:xfrm>
            <a:off x="871538" y="2479179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MMR (Measles, Mumps, Rubella), BCG, Varicella, Yellow Fever, Rotavirus.</a:t>
            </a:r>
            <a:endParaRPr lang="en-US" sz="1050" dirty="0"/>
          </a:p>
        </p:txBody>
      </p:sp>
      <p:sp>
        <p:nvSpPr>
          <p:cNvPr id="28" name="SK-5-text-27"/>
          <p:cNvSpPr/>
          <p:nvPr/>
        </p:nvSpPr>
        <p:spPr>
          <a:xfrm>
            <a:off x="871538" y="2947690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Advantages: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Broad immune response; often provides lifelong immunity with a single dose.</a:t>
            </a:r>
            <a:endParaRPr lang="en-US" sz="1050" dirty="0"/>
          </a:p>
        </p:txBody>
      </p:sp>
      <p:sp>
        <p:nvSpPr>
          <p:cNvPr id="29" name="SK-5-text-28"/>
          <p:cNvSpPr/>
          <p:nvPr/>
        </p:nvSpPr>
        <p:spPr>
          <a:xfrm>
            <a:off x="871538" y="3416201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Disadvantages: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Requires strict cold chain; rare risk of reversion to virulent form.</a:t>
            </a:r>
            <a:endParaRPr lang="en-US" sz="1050" dirty="0"/>
          </a:p>
        </p:txBody>
      </p:sp>
      <p:sp>
        <p:nvSpPr>
          <p:cNvPr id="30" name="SK-5-text-29"/>
          <p:cNvSpPr/>
          <p:nvPr/>
        </p:nvSpPr>
        <p:spPr>
          <a:xfrm>
            <a:off x="940594" y="6143625"/>
            <a:ext cx="4822031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 Live vaccines are ABSOLUTELY CONTRAINDICATED in severely immunocompromised patients and during pregnancy.</a:t>
            </a:r>
            <a:endParaRPr lang="en-US" sz="975" dirty="0"/>
          </a:p>
        </p:txBody>
      </p:sp>
      <p:sp>
        <p:nvSpPr>
          <p:cNvPr id="31" name="SK-5-text-30"/>
          <p:cNvSpPr/>
          <p:nvPr/>
        </p:nvSpPr>
        <p:spPr>
          <a:xfrm>
            <a:off x="6962775" y="1512987"/>
            <a:ext cx="52292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Inactivated (Killed) Vaccines</a:t>
            </a:r>
            <a:endParaRPr lang="en-US" sz="1500" dirty="0"/>
          </a:p>
        </p:txBody>
      </p:sp>
      <p:sp>
        <p:nvSpPr>
          <p:cNvPr id="32" name="SK-5-text-31"/>
          <p:cNvSpPr/>
          <p:nvPr/>
        </p:nvSpPr>
        <p:spPr>
          <a:xfrm>
            <a:off x="6729413" y="2010668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Pathogen killed by heat or chemicals (formaldehyde); cannot replicate or cause disease.</a:t>
            </a:r>
            <a:endParaRPr lang="en-US" sz="1050" dirty="0"/>
          </a:p>
        </p:txBody>
      </p:sp>
      <p:sp>
        <p:nvSpPr>
          <p:cNvPr id="33" name="SK-5-text-32"/>
          <p:cNvSpPr/>
          <p:nvPr/>
        </p:nvSpPr>
        <p:spPr>
          <a:xfrm>
            <a:off x="6729413" y="2479179"/>
            <a:ext cx="5462588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Inactivated Polio (IPV), Hepatitis A, Rabies, Injectable Influenza.</a:t>
            </a:r>
            <a:endParaRPr lang="en-US" sz="1050" dirty="0"/>
          </a:p>
        </p:txBody>
      </p:sp>
      <p:sp>
        <p:nvSpPr>
          <p:cNvPr id="34" name="SK-5-text-33"/>
          <p:cNvSpPr/>
          <p:nvPr/>
        </p:nvSpPr>
        <p:spPr>
          <a:xfrm>
            <a:off x="6729413" y="2761059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Advantages: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Safe in immunocompromised; stable at 2–8°C; no risk of vaccine-derived infection.</a:t>
            </a:r>
            <a:endParaRPr lang="en-US" sz="1050" dirty="0"/>
          </a:p>
        </p:txBody>
      </p:sp>
      <p:sp>
        <p:nvSpPr>
          <p:cNvPr id="35" name="SK-5-text-34"/>
          <p:cNvSpPr/>
          <p:nvPr/>
        </p:nvSpPr>
        <p:spPr>
          <a:xfrm>
            <a:off x="6729413" y="3229570"/>
            <a:ext cx="48529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Disadvantages: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Weaker immune response; usually requires multiple doses and booster shots.</a:t>
            </a:r>
            <a:endParaRPr lang="en-US" sz="1050" dirty="0"/>
          </a:p>
        </p:txBody>
      </p:sp>
      <p:sp>
        <p:nvSpPr>
          <p:cNvPr id="36" name="SK-5-text-35"/>
          <p:cNvSpPr/>
          <p:nvPr/>
        </p:nvSpPr>
        <p:spPr>
          <a:xfrm>
            <a:off x="6381750" y="5948363"/>
            <a:ext cx="52863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 PRACTICE MANAGEMENT</a:t>
            </a:r>
            <a:endParaRPr lang="en-US" sz="975" dirty="0"/>
          </a:p>
        </p:txBody>
      </p:sp>
      <p:sp>
        <p:nvSpPr>
          <p:cNvPr id="37" name="SK-5-text-36"/>
          <p:cNvSpPr/>
          <p:nvPr/>
        </p:nvSpPr>
        <p:spPr>
          <a:xfrm>
            <a:off x="6381750" y="6172200"/>
            <a:ext cx="528637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check the </a:t>
            </a:r>
            <a:r>
              <a:rPr lang="en-US" sz="9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Green Book</a:t>
            </a:r>
            <a:r>
              <a:rPr lang="en-US" sz="9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current UK schedules. Ensure 15-minute observation post-injection for all new vaccines.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42975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95375"/>
            <a:ext cx="5600700" cy="261937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26803"/>
            <a:ext cx="214313" cy="17532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85925"/>
            <a:ext cx="178594" cy="178594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257425"/>
            <a:ext cx="178594" cy="208359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828925"/>
            <a:ext cx="178594" cy="15627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05250"/>
            <a:ext cx="5600700" cy="228600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9725" y="3905250"/>
            <a:ext cx="3143250" cy="22860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095375"/>
            <a:ext cx="5600700" cy="2728913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1326803"/>
            <a:ext cx="214313" cy="17532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1685925"/>
            <a:ext cx="178594" cy="178594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2257425"/>
            <a:ext cx="178594" cy="178594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0800" y="2828925"/>
            <a:ext cx="178594" cy="208359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3976687"/>
            <a:ext cx="5600700" cy="2652713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0800" y="4170015"/>
            <a:ext cx="214313" cy="17532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0800" y="4500563"/>
            <a:ext cx="178594" cy="15627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0800" y="5072063"/>
            <a:ext cx="178594" cy="156270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0800" y="5643563"/>
            <a:ext cx="178594" cy="156270"/>
          </a:xfrm>
          <a:prstGeom prst="rect">
            <a:avLst/>
          </a:prstGeom>
        </p:spPr>
      </p:pic>
      <p:sp>
        <p:nvSpPr>
          <p:cNvPr id="21" name="SK-6-text-20"/>
          <p:cNvSpPr/>
          <p:nvPr/>
        </p:nvSpPr>
        <p:spPr>
          <a:xfrm>
            <a:off x="381000" y="1524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PROTEIN SUBUNIT AND VIRAL VECTOR VACCINES</a:t>
            </a:r>
            <a:endParaRPr lang="en-US" sz="2100" dirty="0"/>
          </a:p>
        </p:txBody>
      </p:sp>
      <p:sp>
        <p:nvSpPr>
          <p:cNvPr id="22" name="SK-6-text-21"/>
          <p:cNvSpPr/>
          <p:nvPr/>
        </p:nvSpPr>
        <p:spPr>
          <a:xfrm>
            <a:off x="381000" y="59055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23" name="SK-6-text-22"/>
          <p:cNvSpPr/>
          <p:nvPr/>
        </p:nvSpPr>
        <p:spPr>
          <a:xfrm>
            <a:off x="881063" y="1285875"/>
            <a:ext cx="5219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Protein Subunit Platform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845344" y="16859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Contains purified pathogen proteins (antigens) + adjuvants to stimulate immunity without whole virus.</a:t>
            </a:r>
            <a:endParaRPr lang="en-US" sz="1125" dirty="0"/>
          </a:p>
        </p:txBody>
      </p:sp>
      <p:sp>
        <p:nvSpPr>
          <p:cNvPr id="25" name="SK-6-text-24"/>
          <p:cNvSpPr/>
          <p:nvPr/>
        </p:nvSpPr>
        <p:spPr>
          <a:xfrm>
            <a:off x="845344" y="22574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Novavax (Nuvaxovid):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Uses recombinant spike protein + Matrix-M adjuvant. Preferred for varied platform resilience.</a:t>
            </a:r>
            <a:endParaRPr lang="en-US" sz="1125" dirty="0"/>
          </a:p>
        </p:txBody>
      </p:sp>
      <p:sp>
        <p:nvSpPr>
          <p:cNvPr id="26" name="SK-6-text-25"/>
          <p:cNvSpPr/>
          <p:nvPr/>
        </p:nvSpPr>
        <p:spPr>
          <a:xfrm>
            <a:off x="845344" y="28289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Profile: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Highly stable, no infection risk, and safe in immunocompromised patients (e.g., Hep B, HPV, Shingrix).</a:t>
            </a:r>
            <a:endParaRPr lang="en-US" sz="1125" dirty="0"/>
          </a:p>
        </p:txBody>
      </p:sp>
      <p:sp>
        <p:nvSpPr>
          <p:cNvPr id="27" name="SK-6-text-26"/>
          <p:cNvSpPr/>
          <p:nvPr/>
        </p:nvSpPr>
        <p:spPr>
          <a:xfrm>
            <a:off x="381000" y="6457950"/>
            <a:ext cx="56007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i="1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 1: Illustration of a Virus-Like Particle (VLP) used in subunit technology.</a:t>
            </a:r>
            <a:endParaRPr lang="en-US" sz="900" dirty="0"/>
          </a:p>
        </p:txBody>
      </p:sp>
      <p:sp>
        <p:nvSpPr>
          <p:cNvPr id="28" name="SK-6-text-27"/>
          <p:cNvSpPr/>
          <p:nvPr/>
        </p:nvSpPr>
        <p:spPr>
          <a:xfrm>
            <a:off x="6710363" y="1285875"/>
            <a:ext cx="5219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Viral Vector Platform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6674644" y="16859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Uses a harmless, non-replicating adenovirus to deliver genetic code for the antigen into human cells.</a:t>
            </a:r>
            <a:endParaRPr lang="en-US" sz="1125" dirty="0"/>
          </a:p>
        </p:txBody>
      </p:sp>
      <p:sp>
        <p:nvSpPr>
          <p:cNvPr id="30" name="SK-6-text-29"/>
          <p:cNvSpPr/>
          <p:nvPr/>
        </p:nvSpPr>
        <p:spPr>
          <a:xfrm>
            <a:off x="6674644" y="22574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AstraZeneca (Vaxzevria):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Officially withdrawn from UK/EU markets in </a:t>
            </a: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 2024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due to commercial reasons.</a:t>
            </a:r>
            <a:endParaRPr lang="en-US" sz="1125" dirty="0"/>
          </a:p>
        </p:txBody>
      </p:sp>
      <p:sp>
        <p:nvSpPr>
          <p:cNvPr id="31" name="SK-6-text-30"/>
          <p:cNvSpPr/>
          <p:nvPr/>
        </p:nvSpPr>
        <p:spPr>
          <a:xfrm>
            <a:off x="6674644" y="2828925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 UK Status: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 viral vector COVID-19 vaccines remain in active use for the 2025/26 campaigns.</a:t>
            </a:r>
            <a:endParaRPr lang="en-US" sz="1125" dirty="0"/>
          </a:p>
        </p:txBody>
      </p:sp>
      <p:sp>
        <p:nvSpPr>
          <p:cNvPr id="32" name="SK-6-text-31"/>
          <p:cNvSpPr/>
          <p:nvPr/>
        </p:nvSpPr>
        <p:spPr>
          <a:xfrm>
            <a:off x="6710363" y="4129088"/>
            <a:ext cx="5219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Pearl: VITT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6674644" y="4500563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VITT Pathophysiology: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Vaccine-induced immune thrombocytopenia and thrombosis (anti-PF4 antibodies).</a:t>
            </a:r>
            <a:endParaRPr lang="en-US" sz="1125" dirty="0"/>
          </a:p>
        </p:txBody>
      </p:sp>
      <p:sp>
        <p:nvSpPr>
          <p:cNvPr id="34" name="SK-6-text-33"/>
          <p:cNvSpPr/>
          <p:nvPr/>
        </p:nvSpPr>
        <p:spPr>
          <a:xfrm>
            <a:off x="6674644" y="5072063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Thrombosis at unusual sites (CVST, portal vein) + low platelets within 4–28 days post-vector dose.</a:t>
            </a:r>
            <a:endParaRPr lang="en-US" sz="1125" dirty="0"/>
          </a:p>
        </p:txBody>
      </p:sp>
      <p:sp>
        <p:nvSpPr>
          <p:cNvPr id="35" name="SK-6-text-34"/>
          <p:cNvSpPr/>
          <p:nvPr/>
        </p:nvSpPr>
        <p:spPr>
          <a:xfrm>
            <a:off x="6674644" y="5643563"/>
            <a:ext cx="494585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Urgent admission; avoid heparin (worsens VITT). Historical relevance for AKT diagnosis questions.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4297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19175"/>
            <a:ext cx="6129338" cy="291465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88703"/>
            <a:ext cx="214313" cy="17532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647825"/>
            <a:ext cx="178594" cy="166688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162175"/>
            <a:ext cx="178594" cy="166688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676525"/>
            <a:ext cx="178594" cy="178594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190875"/>
            <a:ext cx="178594" cy="166688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124325"/>
            <a:ext cx="6129338" cy="2505075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393853"/>
            <a:ext cx="214313" cy="17532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752975"/>
            <a:ext cx="178594" cy="178594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267325"/>
            <a:ext cx="178594" cy="178594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781675"/>
            <a:ext cx="178594" cy="178594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6088" y="1019175"/>
            <a:ext cx="5014913" cy="3438525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91338" y="1095375"/>
            <a:ext cx="4824413" cy="3286125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96088" y="4610100"/>
            <a:ext cx="5014913" cy="201930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86588" y="4800600"/>
            <a:ext cx="190500" cy="152400"/>
          </a:xfrm>
          <a:prstGeom prst="rect">
            <a:avLst/>
          </a:prstGeom>
        </p:spPr>
      </p:pic>
      <p:sp>
        <p:nvSpPr>
          <p:cNvPr id="20" name="SK-7-text-19"/>
          <p:cNvSpPr/>
          <p:nvPr/>
        </p:nvSpPr>
        <p:spPr>
          <a:xfrm>
            <a:off x="381000" y="1524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MRNA VACCINE TECHNOLOGY: MECHANISM AND MYTHS</a:t>
            </a:r>
            <a:endParaRPr lang="en-US" sz="2100" dirty="0"/>
          </a:p>
        </p:txBody>
      </p:sp>
      <p:sp>
        <p:nvSpPr>
          <p:cNvPr id="21" name="SK-7-text-20"/>
          <p:cNvSpPr/>
          <p:nvPr/>
        </p:nvSpPr>
        <p:spPr>
          <a:xfrm>
            <a:off x="381000" y="59055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22" name="SK-7-text-21"/>
          <p:cNvSpPr/>
          <p:nvPr/>
        </p:nvSpPr>
        <p:spPr>
          <a:xfrm>
            <a:off x="938213" y="1247775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Biological Mechanism of Action</a:t>
            </a:r>
            <a:endParaRPr lang="en-US" sz="1350" dirty="0"/>
          </a:p>
        </p:txBody>
      </p:sp>
      <p:sp>
        <p:nvSpPr>
          <p:cNvPr id="23" name="SK-7-text-22"/>
          <p:cNvSpPr/>
          <p:nvPr/>
        </p:nvSpPr>
        <p:spPr>
          <a:xfrm>
            <a:off x="883444" y="164782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LNP Delivery: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Lipid Nanoparticles protect and carry mRNA instructions into human cells.</a:t>
            </a:r>
            <a:endParaRPr lang="en-US" sz="1125" dirty="0"/>
          </a:p>
        </p:txBody>
      </p:sp>
      <p:sp>
        <p:nvSpPr>
          <p:cNvPr id="24" name="SK-7-text-23"/>
          <p:cNvSpPr/>
          <p:nvPr/>
        </p:nvSpPr>
        <p:spPr>
          <a:xfrm>
            <a:off x="883444" y="216217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Cellular ribosomes read mRNA to synthesize the </a:t>
            </a: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SARS-CoV-2 spike (S) protein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25" dirty="0"/>
          </a:p>
        </p:txBody>
      </p:sp>
      <p:sp>
        <p:nvSpPr>
          <p:cNvPr id="25" name="SK-7-text-24"/>
          <p:cNvSpPr/>
          <p:nvPr/>
        </p:nvSpPr>
        <p:spPr>
          <a:xfrm>
            <a:off x="883444" y="267652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Immune Recognition: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Spike proteins displayed on cell surfaces trigger both B and T cell responses.</a:t>
            </a:r>
            <a:endParaRPr lang="en-US" sz="1125" dirty="0"/>
          </a:p>
        </p:txBody>
      </p:sp>
      <p:sp>
        <p:nvSpPr>
          <p:cNvPr id="26" name="SK-7-text-25"/>
          <p:cNvSpPr/>
          <p:nvPr/>
        </p:nvSpPr>
        <p:spPr>
          <a:xfrm>
            <a:off x="883444" y="319087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 Degradation: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mRNA is naturally broken down by cellular ribonucleases within days.</a:t>
            </a:r>
            <a:endParaRPr lang="en-US" sz="1125" dirty="0"/>
          </a:p>
        </p:txBody>
      </p:sp>
      <p:sp>
        <p:nvSpPr>
          <p:cNvPr id="27" name="SK-7-text-26"/>
          <p:cNvSpPr/>
          <p:nvPr/>
        </p:nvSpPr>
        <p:spPr>
          <a:xfrm>
            <a:off x="938213" y="4352925"/>
            <a:ext cx="90525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Addressing Patient Concerns (The "DNA Myth")</a:t>
            </a:r>
            <a:endParaRPr lang="en-US" sz="1350" dirty="0"/>
          </a:p>
        </p:txBody>
      </p:sp>
      <p:sp>
        <p:nvSpPr>
          <p:cNvPr id="28" name="SK-7-text-27"/>
          <p:cNvSpPr/>
          <p:nvPr/>
        </p:nvSpPr>
        <p:spPr>
          <a:xfrm>
            <a:off x="883444" y="475297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Nuclear Entry: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mRNA performs its function in the cytoplasm and never enters the cell nucleus.</a:t>
            </a:r>
            <a:endParaRPr lang="en-US" sz="1125" dirty="0"/>
          </a:p>
        </p:txBody>
      </p:sp>
      <p:sp>
        <p:nvSpPr>
          <p:cNvPr id="29" name="SK-7-text-28"/>
          <p:cNvSpPr/>
          <p:nvPr/>
        </p:nvSpPr>
        <p:spPr>
          <a:xfrm>
            <a:off x="883444" y="526732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DNA Alteration: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Humans lack the reverse-transcriptase enzymes required to turn mRNA back into DNA.</a:t>
            </a:r>
            <a:endParaRPr lang="en-US" sz="1125" dirty="0"/>
          </a:p>
        </p:txBody>
      </p:sp>
      <p:sp>
        <p:nvSpPr>
          <p:cNvPr id="30" name="SK-7-text-29"/>
          <p:cNvSpPr/>
          <p:nvPr/>
        </p:nvSpPr>
        <p:spPr>
          <a:xfrm>
            <a:off x="883444" y="5781675"/>
            <a:ext cx="53982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Genomic Integration: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It is a biological impossibility for mRNA to alter or integrate into the human genome.</a:t>
            </a:r>
            <a:endParaRPr lang="en-US" sz="1125" dirty="0"/>
          </a:p>
        </p:txBody>
      </p:sp>
      <p:sp>
        <p:nvSpPr>
          <p:cNvPr id="31" name="SK-7-text-30"/>
          <p:cNvSpPr/>
          <p:nvPr/>
        </p:nvSpPr>
        <p:spPr>
          <a:xfrm>
            <a:off x="7272338" y="4762500"/>
            <a:ext cx="4206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AKT EXAM PEARL</a:t>
            </a:r>
            <a:endParaRPr lang="en-US" sz="1200" dirty="0"/>
          </a:p>
        </p:txBody>
      </p:sp>
      <p:sp>
        <p:nvSpPr>
          <p:cNvPr id="32" name="SK-7-text-31"/>
          <p:cNvSpPr/>
          <p:nvPr/>
        </p:nvSpPr>
        <p:spPr>
          <a:xfrm>
            <a:off x="6986588" y="5048250"/>
            <a:ext cx="4633913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mRNA vaccines </a:t>
            </a:r>
            <a:r>
              <a:rPr lang="en-US" sz="10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</a:t>
            </a:r>
            <a:r>
              <a:rPr lang="en-US" sz="105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alter DNA. This is the most common vaccine myth that GPs must address. When counselling, clarify that the mRNA is a temporary set of instructions that is rapidly cleared by the body after the immune response is triggered.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287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23950"/>
            <a:ext cx="5572125" cy="266700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123950"/>
            <a:ext cx="5572125" cy="26670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981450"/>
            <a:ext cx="5572125" cy="25908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257675"/>
            <a:ext cx="238125" cy="19050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676775"/>
            <a:ext cx="166688" cy="13722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019675"/>
            <a:ext cx="166688" cy="13722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362575"/>
            <a:ext cx="166688" cy="13722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123950"/>
            <a:ext cx="5572125" cy="29718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400175"/>
            <a:ext cx="238125" cy="1905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781175"/>
            <a:ext cx="5114925" cy="27622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190750"/>
            <a:ext cx="166688" cy="15552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762250"/>
            <a:ext cx="166688" cy="145852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3333750"/>
            <a:ext cx="166688" cy="155525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4286250"/>
            <a:ext cx="5572125" cy="228600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562475"/>
            <a:ext cx="238125" cy="190500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981575"/>
            <a:ext cx="166688" cy="166688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5553075"/>
            <a:ext cx="166688" cy="212080"/>
          </a:xfrm>
          <a:prstGeom prst="rect">
            <a:avLst/>
          </a:prstGeom>
        </p:spPr>
      </p:pic>
      <p:sp>
        <p:nvSpPr>
          <p:cNvPr id="21" name="SK-8-text-20"/>
          <p:cNvSpPr/>
          <p:nvPr/>
        </p:nvSpPr>
        <p:spPr>
          <a:xfrm>
            <a:off x="381000" y="1905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COVID-19 VACCINATION PROGRAMME 2025-2026</a:t>
            </a:r>
            <a:endParaRPr lang="en-US" sz="2100" dirty="0"/>
          </a:p>
        </p:txBody>
      </p:sp>
      <p:sp>
        <p:nvSpPr>
          <p:cNvPr id="22" name="SK-8-text-21"/>
          <p:cNvSpPr/>
          <p:nvPr/>
        </p:nvSpPr>
        <p:spPr>
          <a:xfrm>
            <a:off x="381000" y="638175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JCVI Standards • Spring 2026 Eligibility • Clinical Implementation</a:t>
            </a:r>
            <a:endParaRPr lang="en-US" sz="1050" dirty="0"/>
          </a:p>
        </p:txBody>
      </p:sp>
      <p:sp>
        <p:nvSpPr>
          <p:cNvPr id="23" name="SK-8-text-22"/>
          <p:cNvSpPr/>
          <p:nvPr/>
        </p:nvSpPr>
        <p:spPr>
          <a:xfrm>
            <a:off x="942975" y="4210050"/>
            <a:ext cx="5867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Spring 2026 Eligibility</a:t>
            </a:r>
            <a:endParaRPr lang="en-US" sz="1500" dirty="0"/>
          </a:p>
        </p:txBody>
      </p:sp>
      <p:sp>
        <p:nvSpPr>
          <p:cNvPr id="24" name="SK-8-text-23"/>
          <p:cNvSpPr/>
          <p:nvPr/>
        </p:nvSpPr>
        <p:spPr>
          <a:xfrm>
            <a:off x="890588" y="4638675"/>
            <a:ext cx="9570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Adults aged </a:t>
            </a: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75 years and over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(by 30 June 2026)</a:t>
            </a:r>
            <a:endParaRPr lang="en-US" sz="1200" dirty="0"/>
          </a:p>
        </p:txBody>
      </p:sp>
      <p:sp>
        <p:nvSpPr>
          <p:cNvPr id="25" name="SK-8-text-24"/>
          <p:cNvSpPr/>
          <p:nvPr/>
        </p:nvSpPr>
        <p:spPr>
          <a:xfrm>
            <a:off x="890588" y="4981575"/>
            <a:ext cx="731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Residents in </a:t>
            </a: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care homes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older adults</a:t>
            </a:r>
            <a:endParaRPr lang="en-US" sz="1200" dirty="0"/>
          </a:p>
        </p:txBody>
      </p:sp>
      <p:sp>
        <p:nvSpPr>
          <p:cNvPr id="26" name="SK-8-text-25"/>
          <p:cNvSpPr/>
          <p:nvPr/>
        </p:nvSpPr>
        <p:spPr>
          <a:xfrm>
            <a:off x="890588" y="5324475"/>
            <a:ext cx="9448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Individuals aged 6 months+ who are </a:t>
            </a: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immunosuppressed</a:t>
            </a:r>
            <a:endParaRPr lang="en-US" sz="1200" dirty="0"/>
          </a:p>
        </p:txBody>
      </p:sp>
      <p:sp>
        <p:nvSpPr>
          <p:cNvPr id="27" name="SK-8-text-26"/>
          <p:cNvSpPr/>
          <p:nvPr/>
        </p:nvSpPr>
        <p:spPr>
          <a:xfrm>
            <a:off x="6800850" y="1352550"/>
            <a:ext cx="51149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Programme Logistics</a:t>
            </a:r>
            <a:endParaRPr lang="en-US" sz="1500" dirty="0"/>
          </a:p>
        </p:txBody>
      </p:sp>
      <p:sp>
        <p:nvSpPr>
          <p:cNvPr id="28" name="SK-8-text-27"/>
          <p:cNvSpPr/>
          <p:nvPr/>
        </p:nvSpPr>
        <p:spPr>
          <a:xfrm>
            <a:off x="6562725" y="1781175"/>
            <a:ext cx="5629275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Campaign: 7 April – 30 June 2026</a:t>
            </a:r>
            <a:endParaRPr lang="en-US" sz="1050" dirty="0"/>
          </a:p>
        </p:txBody>
      </p:sp>
      <p:sp>
        <p:nvSpPr>
          <p:cNvPr id="29" name="SK-8-text-28"/>
          <p:cNvSpPr/>
          <p:nvPr/>
        </p:nvSpPr>
        <p:spPr>
          <a:xfrm>
            <a:off x="6748463" y="2152650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 Interval: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Usually ≥6 months after last dose (min. 3 months acceptable)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6748463" y="2724150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Available Platforms: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mRNA (Pfizer/Moderna) &amp; Protein subunit (Novavax)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6748463" y="3295650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Effectiveness: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~55% reduction in hospital admissions (Spring 2025 data)</a:t>
            </a:r>
            <a:endParaRPr lang="en-US" sz="1200" dirty="0"/>
          </a:p>
        </p:txBody>
      </p:sp>
      <p:sp>
        <p:nvSpPr>
          <p:cNvPr id="32" name="SK-8-text-31"/>
          <p:cNvSpPr/>
          <p:nvPr/>
        </p:nvSpPr>
        <p:spPr>
          <a:xfrm>
            <a:off x="6800850" y="4514850"/>
            <a:ext cx="51149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/ Green Book Pearl</a:t>
            </a:r>
            <a:endParaRPr lang="en-US" sz="1500" dirty="0"/>
          </a:p>
        </p:txBody>
      </p:sp>
      <p:sp>
        <p:nvSpPr>
          <p:cNvPr id="33" name="SK-8-text-32"/>
          <p:cNvSpPr/>
          <p:nvPr/>
        </p:nvSpPr>
        <p:spPr>
          <a:xfrm>
            <a:off x="6748463" y="494347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JCVI Resilience Principle: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programme uses multiple platforms (mRNA + Protein-based) to ensure supply resilience.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6748463" y="551497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Autumn 2025 Change: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Adults aged 65–74 were </a:t>
            </a: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eligible, focusing resources on the most vulnerable.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2870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23950"/>
            <a:ext cx="5600700" cy="22574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14450"/>
            <a:ext cx="5219700" cy="33337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7313"/>
            <a:ext cx="228600" cy="17145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800225"/>
            <a:ext cx="119063" cy="108198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276475"/>
            <a:ext cx="119063" cy="108198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752725"/>
            <a:ext cx="119063" cy="108198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571875"/>
            <a:ext cx="5600700" cy="2257425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762375"/>
            <a:ext cx="5219700" cy="333375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805237"/>
            <a:ext cx="228600" cy="17145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48150"/>
            <a:ext cx="119063" cy="119063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724400"/>
            <a:ext cx="119063" cy="119063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200650"/>
            <a:ext cx="119063" cy="119063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1123950"/>
            <a:ext cx="5600700" cy="2257425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1314450"/>
            <a:ext cx="5219700" cy="333375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1357313"/>
            <a:ext cx="228600" cy="17145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34425" y="1345406"/>
            <a:ext cx="990600" cy="195263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1800225"/>
            <a:ext cx="119063" cy="108198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2276475"/>
            <a:ext cx="119063" cy="108198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2752725"/>
            <a:ext cx="119063" cy="108198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3571875"/>
            <a:ext cx="5600700" cy="2257425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762375"/>
            <a:ext cx="5219700" cy="333375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3805237"/>
            <a:ext cx="228600" cy="171450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248150"/>
            <a:ext cx="119063" cy="108198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4724400"/>
            <a:ext cx="119063" cy="119063"/>
          </a:xfrm>
          <a:prstGeom prst="rect">
            <a:avLst/>
          </a:prstGeom>
        </p:spPr>
      </p:pic>
      <p:pic>
        <p:nvPicPr>
          <p:cNvPr id="29" name="SK-9-img-2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5200650"/>
            <a:ext cx="119063" cy="108198"/>
          </a:xfrm>
          <a:prstGeom prst="rect">
            <a:avLst/>
          </a:prstGeom>
        </p:spPr>
      </p:pic>
      <p:pic>
        <p:nvPicPr>
          <p:cNvPr id="30" name="SK-9-img-2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019800"/>
            <a:ext cx="11430000" cy="742950"/>
          </a:xfrm>
          <a:prstGeom prst="rect">
            <a:avLst/>
          </a:prstGeom>
        </p:spPr>
      </p:pic>
      <p:pic>
        <p:nvPicPr>
          <p:cNvPr id="31" name="SK-9-img-3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25" y="6181725"/>
            <a:ext cx="381000" cy="419100"/>
          </a:xfrm>
          <a:prstGeom prst="rect">
            <a:avLst/>
          </a:prstGeom>
        </p:spPr>
      </p:pic>
      <p:pic>
        <p:nvPicPr>
          <p:cNvPr id="32" name="SK-9-img-3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4375" y="6330553"/>
            <a:ext cx="190500" cy="152400"/>
          </a:xfrm>
          <a:prstGeom prst="rect">
            <a:avLst/>
          </a:prstGeom>
        </p:spPr>
      </p:pic>
      <p:sp>
        <p:nvSpPr>
          <p:cNvPr id="33" name="SK-9-text-32"/>
          <p:cNvSpPr/>
          <p:nvPr/>
        </p:nvSpPr>
        <p:spPr>
          <a:xfrm>
            <a:off x="381000" y="1905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VACCINE SAFETY AND ADVERSE EVENT MANAGEMENT</a:t>
            </a:r>
            <a:endParaRPr lang="en-US" sz="2100" dirty="0"/>
          </a:p>
        </p:txBody>
      </p:sp>
      <p:sp>
        <p:nvSpPr>
          <p:cNvPr id="34" name="SK-9-text-33"/>
          <p:cNvSpPr/>
          <p:nvPr/>
        </p:nvSpPr>
        <p:spPr>
          <a:xfrm>
            <a:off x="381000" y="638175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35" name="SK-9-text-34"/>
          <p:cNvSpPr/>
          <p:nvPr/>
        </p:nvSpPr>
        <p:spPr>
          <a:xfrm>
            <a:off x="914400" y="131445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Anaphylaxis Management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785813" y="176212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Incidence: Rare (2–5 per million doses); usually due to PEG in lipid nanoparticles.</a:t>
            </a:r>
            <a:endParaRPr lang="en-US" sz="1125" dirty="0"/>
          </a:p>
        </p:txBody>
      </p:sp>
      <p:sp>
        <p:nvSpPr>
          <p:cNvPr id="37" name="SK-9-text-36"/>
          <p:cNvSpPr/>
          <p:nvPr/>
        </p:nvSpPr>
        <p:spPr>
          <a:xfrm>
            <a:off x="785813" y="223837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Observation: 15 mins standard; 30 mins if history of previous systemic allergy.</a:t>
            </a:r>
            <a:endParaRPr lang="en-US" sz="1125" dirty="0"/>
          </a:p>
        </p:txBody>
      </p:sp>
      <p:sp>
        <p:nvSpPr>
          <p:cNvPr id="38" name="SK-9-text-37"/>
          <p:cNvSpPr/>
          <p:nvPr/>
        </p:nvSpPr>
        <p:spPr>
          <a:xfrm>
            <a:off x="785813" y="271462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Action: IM Adrenaline 0.5mg (1:1000) for adults; call 999 immediately.</a:t>
            </a:r>
            <a:endParaRPr lang="en-US" sz="1125" dirty="0"/>
          </a:p>
        </p:txBody>
      </p:sp>
      <p:sp>
        <p:nvSpPr>
          <p:cNvPr id="39" name="SK-9-text-38"/>
          <p:cNvSpPr/>
          <p:nvPr/>
        </p:nvSpPr>
        <p:spPr>
          <a:xfrm>
            <a:off x="914400" y="3762375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Myocarditis &amp; Pericarditis</a:t>
            </a:r>
            <a:endParaRPr lang="en-US" sz="1350" dirty="0"/>
          </a:p>
        </p:txBody>
      </p:sp>
      <p:sp>
        <p:nvSpPr>
          <p:cNvPr id="40" name="SK-9-text-39"/>
          <p:cNvSpPr/>
          <p:nvPr/>
        </p:nvSpPr>
        <p:spPr>
          <a:xfrm>
            <a:off x="785813" y="421005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Group: Young males (16–30), typically following the second dose of mRNA vaccines.</a:t>
            </a:r>
            <a:endParaRPr lang="en-US" sz="1125" dirty="0"/>
          </a:p>
        </p:txBody>
      </p:sp>
      <p:sp>
        <p:nvSpPr>
          <p:cNvPr id="41" name="SK-9-text-40"/>
          <p:cNvSpPr/>
          <p:nvPr/>
        </p:nvSpPr>
        <p:spPr>
          <a:xfrm>
            <a:off x="785813" y="468630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Presentation: New-onset chest pain, palpitations, or dyspnoea within days of vaccination.</a:t>
            </a:r>
            <a:endParaRPr lang="en-US" sz="1125" dirty="0"/>
          </a:p>
        </p:txBody>
      </p:sp>
      <p:sp>
        <p:nvSpPr>
          <p:cNvPr id="42" name="SK-9-text-41"/>
          <p:cNvSpPr/>
          <p:nvPr/>
        </p:nvSpPr>
        <p:spPr>
          <a:xfrm>
            <a:off x="785813" y="516255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Management: Urgent ECG and Troponin. Cardiology referral; typically mild and self-limiting.</a:t>
            </a:r>
            <a:endParaRPr lang="en-US" sz="1125" dirty="0"/>
          </a:p>
        </p:txBody>
      </p:sp>
      <p:sp>
        <p:nvSpPr>
          <p:cNvPr id="43" name="SK-9-text-42"/>
          <p:cNvSpPr/>
          <p:nvPr/>
        </p:nvSpPr>
        <p:spPr>
          <a:xfrm>
            <a:off x="6743700" y="1314450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VITT (Historical Focus)</a:t>
            </a:r>
            <a:endParaRPr lang="en-US" sz="1350" dirty="0"/>
          </a:p>
        </p:txBody>
      </p:sp>
      <p:sp>
        <p:nvSpPr>
          <p:cNvPr id="44" name="SK-9-text-43"/>
          <p:cNvSpPr/>
          <p:nvPr/>
        </p:nvSpPr>
        <p:spPr>
          <a:xfrm>
            <a:off x="8810625" y="1345406"/>
            <a:ext cx="1489417" cy="1952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HIGH YIELD</a:t>
            </a:r>
            <a:endParaRPr lang="en-US" sz="825" dirty="0"/>
          </a:p>
        </p:txBody>
      </p:sp>
      <p:sp>
        <p:nvSpPr>
          <p:cNvPr id="45" name="SK-9-text-44"/>
          <p:cNvSpPr/>
          <p:nvPr/>
        </p:nvSpPr>
        <p:spPr>
          <a:xfrm>
            <a:off x="6615113" y="176212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 Anti-platelet factor 4 (PF4) antibodies post-adenoviral vector vaccines.</a:t>
            </a:r>
            <a:endParaRPr lang="en-US" sz="1125" dirty="0"/>
          </a:p>
        </p:txBody>
      </p:sp>
      <p:sp>
        <p:nvSpPr>
          <p:cNvPr id="46" name="SK-9-text-45"/>
          <p:cNvSpPr/>
          <p:nvPr/>
        </p:nvSpPr>
        <p:spPr>
          <a:xfrm>
            <a:off x="6615113" y="223837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Features: Thrombosis at unusual sites (CVST, portal vein) + Thrombocytopenia.</a:t>
            </a:r>
            <a:endParaRPr lang="en-US" sz="1125" dirty="0"/>
          </a:p>
        </p:txBody>
      </p:sp>
      <p:sp>
        <p:nvSpPr>
          <p:cNvPr id="47" name="SK-9-text-46"/>
          <p:cNvSpPr/>
          <p:nvPr/>
        </p:nvSpPr>
        <p:spPr>
          <a:xfrm>
            <a:off x="6615113" y="2714625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Management: Urgent admission; </a:t>
            </a:r>
            <a:r>
              <a:rPr lang="en-US" sz="112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GIVE HEPARIN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(worsens the condition).</a:t>
            </a:r>
            <a:endParaRPr lang="en-US" sz="1125" dirty="0"/>
          </a:p>
        </p:txBody>
      </p:sp>
      <p:sp>
        <p:nvSpPr>
          <p:cNvPr id="48" name="SK-9-text-47"/>
          <p:cNvSpPr/>
          <p:nvPr/>
        </p:nvSpPr>
        <p:spPr>
          <a:xfrm>
            <a:off x="6743700" y="3762375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MHRA Yellow Card Scheme</a:t>
            </a:r>
            <a:endParaRPr lang="en-US" sz="1350" dirty="0"/>
          </a:p>
        </p:txBody>
      </p:sp>
      <p:sp>
        <p:nvSpPr>
          <p:cNvPr id="49" name="SK-9-text-48"/>
          <p:cNvSpPr/>
          <p:nvPr/>
        </p:nvSpPr>
        <p:spPr>
          <a:xfrm>
            <a:off x="6615113" y="421005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Role: Post-marketing surveillance (Phase 4) for all suspected serious reactions.</a:t>
            </a:r>
            <a:endParaRPr lang="en-US" sz="1125" dirty="0"/>
          </a:p>
        </p:txBody>
      </p:sp>
      <p:sp>
        <p:nvSpPr>
          <p:cNvPr id="50" name="SK-9-text-49"/>
          <p:cNvSpPr/>
          <p:nvPr/>
        </p:nvSpPr>
        <p:spPr>
          <a:xfrm>
            <a:off x="6615113" y="468630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 Duty: Report even if the causal link is uncertain; essential for new vaccine platforms.</a:t>
            </a:r>
            <a:endParaRPr lang="en-US" sz="1125" dirty="0"/>
          </a:p>
        </p:txBody>
      </p:sp>
      <p:sp>
        <p:nvSpPr>
          <p:cNvPr id="51" name="SK-9-text-50"/>
          <p:cNvSpPr/>
          <p:nvPr/>
        </p:nvSpPr>
        <p:spPr>
          <a:xfrm>
            <a:off x="6615113" y="5162550"/>
            <a:ext cx="50053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 Access: Encourage patients to report via the mobile app or online portal.</a:t>
            </a:r>
            <a:endParaRPr lang="en-US" sz="1125" dirty="0"/>
          </a:p>
        </p:txBody>
      </p:sp>
      <p:sp>
        <p:nvSpPr>
          <p:cNvPr id="52" name="SK-9-text-51"/>
          <p:cNvSpPr/>
          <p:nvPr/>
        </p:nvSpPr>
        <p:spPr>
          <a:xfrm>
            <a:off x="1190625" y="6162675"/>
            <a:ext cx="103822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</a:t>
            </a: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Vaxzevria (AstraZeneca) was withdrawn in 2024. While VITT is no longer a current clinical risk in UK primary care, the pathophysiology remains a common AKT exam topic. Remember: Thrombosis + Low Platelets + Anti-PF4.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4297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19175"/>
            <a:ext cx="5572125" cy="272415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209675"/>
            <a:ext cx="476250" cy="47625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333500"/>
            <a:ext cx="285750" cy="2286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019175"/>
            <a:ext cx="5572125" cy="27241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1209675"/>
            <a:ext cx="476250" cy="47625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0" y="1333500"/>
            <a:ext cx="285750" cy="22860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71925"/>
            <a:ext cx="11430000" cy="141922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4500" y="4629150"/>
            <a:ext cx="2190750" cy="1905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4438650"/>
            <a:ext cx="381000" cy="3810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9250" y="4552950"/>
            <a:ext cx="190500" cy="1524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5250" y="4629150"/>
            <a:ext cx="2190750" cy="1905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4750" y="4438650"/>
            <a:ext cx="381000" cy="38100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0" y="4552950"/>
            <a:ext cx="190500" cy="152400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4629150"/>
            <a:ext cx="2190750" cy="1905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5500" y="4438650"/>
            <a:ext cx="381000" cy="381000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00750" y="4552950"/>
            <a:ext cx="190500" cy="152400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6750" y="4629150"/>
            <a:ext cx="2190750" cy="19050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0" y="4438650"/>
            <a:ext cx="381000" cy="38100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91500" y="4552950"/>
            <a:ext cx="190500" cy="152400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87000" y="4438650"/>
            <a:ext cx="381000" cy="381000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82250" y="4552950"/>
            <a:ext cx="190500" cy="152400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6153150"/>
            <a:ext cx="11430000" cy="476250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6310759"/>
            <a:ext cx="238125" cy="190500"/>
          </a:xfrm>
          <a:prstGeom prst="rect">
            <a:avLst/>
          </a:prstGeom>
        </p:spPr>
      </p:pic>
      <p:sp>
        <p:nvSpPr>
          <p:cNvPr id="28" name="SK-10-text-27"/>
          <p:cNvSpPr/>
          <p:nvPr/>
        </p:nvSpPr>
        <p:spPr>
          <a:xfrm>
            <a:off x="381000" y="152400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REGULATORY FRAMEWORK: MHRA AND JCVI ROLES</a:t>
            </a:r>
            <a:endParaRPr lang="en-US" sz="2100" dirty="0"/>
          </a:p>
        </p:txBody>
      </p:sp>
      <p:sp>
        <p:nvSpPr>
          <p:cNvPr id="29" name="SK-10-text-28"/>
          <p:cNvSpPr/>
          <p:nvPr/>
        </p:nvSpPr>
        <p:spPr>
          <a:xfrm>
            <a:off x="381000" y="590550"/>
            <a:ext cx="116814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Vaccine Approval Pipeline • Clinical Implementation Standards 2025/26</a:t>
            </a:r>
            <a:endParaRPr lang="en-US" sz="1050" dirty="0"/>
          </a:p>
        </p:txBody>
      </p:sp>
      <p:sp>
        <p:nvSpPr>
          <p:cNvPr id="30" name="SK-10-text-29"/>
          <p:cNvSpPr/>
          <p:nvPr/>
        </p:nvSpPr>
        <p:spPr>
          <a:xfrm>
            <a:off x="1238250" y="1290638"/>
            <a:ext cx="226314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MHRA Role</a:t>
            </a:r>
            <a:endParaRPr lang="en-US" sz="1650" dirty="0"/>
          </a:p>
        </p:txBody>
      </p:sp>
      <p:sp>
        <p:nvSpPr>
          <p:cNvPr id="31" name="SK-10-text-30"/>
          <p:cNvSpPr/>
          <p:nvPr/>
        </p:nvSpPr>
        <p:spPr>
          <a:xfrm>
            <a:off x="904875" y="18383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&amp; Efficacy: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Primary regulator for all medicines in the UK. Assesses safety, quality, and effectiveness.</a:t>
            </a:r>
            <a:endParaRPr lang="en-US" sz="1200" dirty="0"/>
          </a:p>
        </p:txBody>
      </p:sp>
      <p:sp>
        <p:nvSpPr>
          <p:cNvPr id="32" name="SK-10-text-31"/>
          <p:cNvSpPr/>
          <p:nvPr/>
        </p:nvSpPr>
        <p:spPr>
          <a:xfrm>
            <a:off x="904875" y="24098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Marketing Authorisation: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Grants conditional or full licenses based on rigorous Phase 3 trial data analysis.</a:t>
            </a:r>
            <a:endParaRPr lang="en-US" sz="1200" dirty="0"/>
          </a:p>
        </p:txBody>
      </p:sp>
      <p:sp>
        <p:nvSpPr>
          <p:cNvPr id="33" name="SK-10-text-32"/>
          <p:cNvSpPr/>
          <p:nvPr/>
        </p:nvSpPr>
        <p:spPr>
          <a:xfrm>
            <a:off x="904875" y="29813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Pharmacovigilance: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Leads "Phase 4" monitoring via the Yellow Card scheme to identify rare adverse events.</a:t>
            </a:r>
            <a:endParaRPr lang="en-US" sz="1200" dirty="0"/>
          </a:p>
        </p:txBody>
      </p:sp>
      <p:sp>
        <p:nvSpPr>
          <p:cNvPr id="34" name="SK-10-text-33"/>
          <p:cNvSpPr/>
          <p:nvPr/>
        </p:nvSpPr>
        <p:spPr>
          <a:xfrm>
            <a:off x="7096125" y="1290638"/>
            <a:ext cx="226314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JCVI Role</a:t>
            </a:r>
            <a:endParaRPr lang="en-US" sz="1650" dirty="0"/>
          </a:p>
        </p:txBody>
      </p:sp>
      <p:sp>
        <p:nvSpPr>
          <p:cNvPr id="35" name="SK-10-text-34"/>
          <p:cNvSpPr/>
          <p:nvPr/>
        </p:nvSpPr>
        <p:spPr>
          <a:xfrm>
            <a:off x="6762750" y="18383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Policy: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Independent advisory body that decides </a:t>
            </a:r>
            <a:r>
              <a:rPr lang="en-US" sz="1200" i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should receive which vaccine and </a:t>
            </a:r>
            <a:r>
              <a:rPr lang="en-US" sz="1200" i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36" name="SK-10-text-35"/>
          <p:cNvSpPr/>
          <p:nvPr/>
        </p:nvSpPr>
        <p:spPr>
          <a:xfrm>
            <a:off x="6762750" y="24098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Advice: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Considers cost-effectiveness, disease burden, and population-level risk-benefit ratios.</a:t>
            </a:r>
            <a:endParaRPr lang="en-US" sz="1200" dirty="0"/>
          </a:p>
        </p:txBody>
      </p:sp>
      <p:sp>
        <p:nvSpPr>
          <p:cNvPr id="37" name="SK-10-text-36"/>
          <p:cNvSpPr/>
          <p:nvPr/>
        </p:nvSpPr>
        <p:spPr>
          <a:xfrm>
            <a:off x="6762750" y="2981325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Green Book: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Provides the definitive clinical guidance for the national immunisation schedule.</a:t>
            </a:r>
            <a:endParaRPr lang="en-US" sz="1200" dirty="0"/>
          </a:p>
        </p:txBody>
      </p:sp>
      <p:sp>
        <p:nvSpPr>
          <p:cNvPr id="38" name="SK-10-text-37"/>
          <p:cNvSpPr/>
          <p:nvPr/>
        </p:nvSpPr>
        <p:spPr>
          <a:xfrm>
            <a:off x="619125" y="4124325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VACCINE DEVELOPMENT &amp; APPROVAL PIPELINE</a:t>
            </a:r>
            <a:endParaRPr lang="en-US" sz="1050" dirty="0"/>
          </a:p>
        </p:txBody>
      </p:sp>
      <p:sp>
        <p:nvSpPr>
          <p:cNvPr id="39" name="SK-10-text-38"/>
          <p:cNvSpPr/>
          <p:nvPr/>
        </p:nvSpPr>
        <p:spPr>
          <a:xfrm>
            <a:off x="1357313" y="4876800"/>
            <a:ext cx="7143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Pre-clinical</a:t>
            </a:r>
            <a:endParaRPr lang="en-US" sz="975" dirty="0"/>
          </a:p>
        </p:txBody>
      </p:sp>
      <p:sp>
        <p:nvSpPr>
          <p:cNvPr id="40" name="SK-10-text-39"/>
          <p:cNvSpPr/>
          <p:nvPr/>
        </p:nvSpPr>
        <p:spPr>
          <a:xfrm>
            <a:off x="1285875" y="5081588"/>
            <a:ext cx="8572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vitro / Animals</a:t>
            </a:r>
            <a:endParaRPr lang="en-US" sz="825" dirty="0"/>
          </a:p>
        </p:txBody>
      </p:sp>
      <p:sp>
        <p:nvSpPr>
          <p:cNvPr id="41" name="SK-10-text-40"/>
          <p:cNvSpPr/>
          <p:nvPr/>
        </p:nvSpPr>
        <p:spPr>
          <a:xfrm>
            <a:off x="3481388" y="4876800"/>
            <a:ext cx="8477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Trials</a:t>
            </a:r>
            <a:endParaRPr lang="en-US" sz="975" dirty="0"/>
          </a:p>
        </p:txBody>
      </p:sp>
      <p:sp>
        <p:nvSpPr>
          <p:cNvPr id="42" name="SK-10-text-41"/>
          <p:cNvSpPr/>
          <p:nvPr/>
        </p:nvSpPr>
        <p:spPr>
          <a:xfrm>
            <a:off x="3519488" y="5081588"/>
            <a:ext cx="77152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Phases 1, 2, &amp; 3</a:t>
            </a:r>
            <a:endParaRPr lang="en-US" sz="825" dirty="0"/>
          </a:p>
        </p:txBody>
      </p:sp>
      <p:sp>
        <p:nvSpPr>
          <p:cNvPr id="43" name="SK-10-text-42"/>
          <p:cNvSpPr/>
          <p:nvPr/>
        </p:nvSpPr>
        <p:spPr>
          <a:xfrm>
            <a:off x="5657850" y="4876800"/>
            <a:ext cx="8763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MHRA Review</a:t>
            </a:r>
            <a:endParaRPr lang="en-US" sz="975" dirty="0"/>
          </a:p>
        </p:txBody>
      </p:sp>
      <p:sp>
        <p:nvSpPr>
          <p:cNvPr id="44" name="SK-10-text-43"/>
          <p:cNvSpPr/>
          <p:nvPr/>
        </p:nvSpPr>
        <p:spPr>
          <a:xfrm>
            <a:off x="5695950" y="5081588"/>
            <a:ext cx="80010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Approval</a:t>
            </a:r>
            <a:endParaRPr lang="en-US" sz="825" dirty="0"/>
          </a:p>
        </p:txBody>
      </p:sp>
      <p:sp>
        <p:nvSpPr>
          <p:cNvPr id="45" name="SK-10-text-44"/>
          <p:cNvSpPr/>
          <p:nvPr/>
        </p:nvSpPr>
        <p:spPr>
          <a:xfrm>
            <a:off x="7900988" y="4876800"/>
            <a:ext cx="7715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JCVI Advice</a:t>
            </a:r>
            <a:endParaRPr lang="en-US" sz="975" dirty="0"/>
          </a:p>
        </p:txBody>
      </p:sp>
      <p:sp>
        <p:nvSpPr>
          <p:cNvPr id="46" name="SK-10-text-45"/>
          <p:cNvSpPr/>
          <p:nvPr/>
        </p:nvSpPr>
        <p:spPr>
          <a:xfrm>
            <a:off x="7839075" y="5081588"/>
            <a:ext cx="8953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Eligibility &amp; Policy</a:t>
            </a:r>
            <a:endParaRPr lang="en-US" sz="825" dirty="0"/>
          </a:p>
        </p:txBody>
      </p:sp>
      <p:sp>
        <p:nvSpPr>
          <p:cNvPr id="47" name="SK-10-text-46"/>
          <p:cNvSpPr/>
          <p:nvPr/>
        </p:nvSpPr>
        <p:spPr>
          <a:xfrm>
            <a:off x="9991725" y="4876800"/>
            <a:ext cx="9715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Implementation</a:t>
            </a:r>
            <a:endParaRPr lang="en-US" sz="975" dirty="0"/>
          </a:p>
        </p:txBody>
      </p:sp>
      <p:sp>
        <p:nvSpPr>
          <p:cNvPr id="48" name="SK-10-text-47"/>
          <p:cNvSpPr/>
          <p:nvPr/>
        </p:nvSpPr>
        <p:spPr>
          <a:xfrm>
            <a:off x="10082213" y="5081588"/>
            <a:ext cx="79057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UKHSA Delivery</a:t>
            </a:r>
            <a:endParaRPr lang="en-US" sz="825" dirty="0"/>
          </a:p>
        </p:txBody>
      </p:sp>
      <p:sp>
        <p:nvSpPr>
          <p:cNvPr id="49" name="SK-10-text-48"/>
          <p:cNvSpPr/>
          <p:nvPr/>
        </p:nvSpPr>
        <p:spPr>
          <a:xfrm>
            <a:off x="952500" y="6291263"/>
            <a:ext cx="11239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 MHRA focuses on "Is it safe/effective?" whereas JCVI focuses on "Who gets it and when?" based on public health strategy.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763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90600"/>
            <a:ext cx="5595938" cy="235267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05359"/>
            <a:ext cx="238125" cy="1905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495675"/>
            <a:ext cx="5595938" cy="2352675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10434"/>
            <a:ext cx="238125" cy="1905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5063" y="990600"/>
            <a:ext cx="5595938" cy="236696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5563" y="1205359"/>
            <a:ext cx="238125" cy="1905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3481388"/>
            <a:ext cx="5595938" cy="2366963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5563" y="3696146"/>
            <a:ext cx="238125" cy="1905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6086475"/>
            <a:ext cx="11430000" cy="59055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25" y="6276975"/>
            <a:ext cx="1143000" cy="209550"/>
          </a:xfrm>
          <a:prstGeom prst="rect">
            <a:avLst/>
          </a:prstGeom>
        </p:spPr>
      </p:pic>
      <p:sp>
        <p:nvSpPr>
          <p:cNvPr id="14" name="SK-11-text-13"/>
          <p:cNvSpPr/>
          <p:nvPr/>
        </p:nvSpPr>
        <p:spPr>
          <a:xfrm>
            <a:off x="381000" y="123825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PEARLS: HIGH-YIELD CLINICAL FACTS</a:t>
            </a:r>
            <a:endParaRPr lang="en-US" sz="2100" dirty="0"/>
          </a:p>
        </p:txBody>
      </p:sp>
      <p:sp>
        <p:nvSpPr>
          <p:cNvPr id="15" name="SK-11-text-14"/>
          <p:cNvSpPr/>
          <p:nvPr/>
        </p:nvSpPr>
        <p:spPr>
          <a:xfrm>
            <a:off x="381000" y="55245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16" name="SK-11-text-15"/>
          <p:cNvSpPr/>
          <p:nvPr/>
        </p:nvSpPr>
        <p:spPr>
          <a:xfrm>
            <a:off x="923925" y="1157288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Pathophysiology Must-Knows</a:t>
            </a:r>
            <a:endParaRPr lang="en-US" sz="1350" dirty="0"/>
          </a:p>
        </p:txBody>
      </p:sp>
      <p:sp>
        <p:nvSpPr>
          <p:cNvPr id="17" name="SK-11-text-16"/>
          <p:cNvSpPr/>
          <p:nvPr/>
        </p:nvSpPr>
        <p:spPr>
          <a:xfrm>
            <a:off x="571500" y="1543050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VITT: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Anti-Platelet Factor 4 (PF4) antibodies. Thrombosis at unusual sites + thrombocytopenia. </a:t>
            </a: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Heparin.</a:t>
            </a:r>
            <a:endParaRPr lang="en-US" sz="1125" dirty="0"/>
          </a:p>
        </p:txBody>
      </p:sp>
      <p:sp>
        <p:nvSpPr>
          <p:cNvPr id="18" name="SK-11-text-17"/>
          <p:cNvSpPr/>
          <p:nvPr/>
        </p:nvSpPr>
        <p:spPr>
          <a:xfrm>
            <a:off x="571500" y="2038350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Myocarditis: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mRNA vaccines only. Typically 2nd dose, young males (16–30). Usually mild/self-limiting.</a:t>
            </a:r>
            <a:endParaRPr lang="en-US" sz="1125" dirty="0"/>
          </a:p>
        </p:txBody>
      </p:sp>
      <p:sp>
        <p:nvSpPr>
          <p:cNvPr id="19" name="SK-11-text-18"/>
          <p:cNvSpPr/>
          <p:nvPr/>
        </p:nvSpPr>
        <p:spPr>
          <a:xfrm>
            <a:off x="571500" y="2533650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mRNA Safety: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Degraded by ribonucleases. </a:t>
            </a: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NOT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enter nucleus or alter DNA (biological impossibility).</a:t>
            </a:r>
            <a:endParaRPr lang="en-US" sz="1125" dirty="0"/>
          </a:p>
        </p:txBody>
      </p:sp>
      <p:sp>
        <p:nvSpPr>
          <p:cNvPr id="20" name="SK-11-text-19"/>
          <p:cNvSpPr/>
          <p:nvPr/>
        </p:nvSpPr>
        <p:spPr>
          <a:xfrm>
            <a:off x="923925" y="3662362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Vaccine Platforms &amp; Timing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571500" y="4048125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Booster Interval: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Ideally 6 months (minimum 3 months for operational delivery).</a:t>
            </a:r>
            <a:endParaRPr lang="en-US" sz="1125" dirty="0"/>
          </a:p>
        </p:txBody>
      </p:sp>
      <p:sp>
        <p:nvSpPr>
          <p:cNvPr id="22" name="SK-11-text-21"/>
          <p:cNvSpPr/>
          <p:nvPr/>
        </p:nvSpPr>
        <p:spPr>
          <a:xfrm>
            <a:off x="571500" y="4543425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Vaccines: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MMR, BCG, Varicella. </a:t>
            </a: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Contraindicated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significant immunosuppression.</a:t>
            </a:r>
            <a:endParaRPr lang="en-US" sz="1125" dirty="0"/>
          </a:p>
        </p:txBody>
      </p:sp>
      <p:sp>
        <p:nvSpPr>
          <p:cNvPr id="23" name="SK-11-text-22"/>
          <p:cNvSpPr/>
          <p:nvPr/>
        </p:nvSpPr>
        <p:spPr>
          <a:xfrm>
            <a:off x="571500" y="5038725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Observation: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15 mins standard for all; 30 mins if history of prior allergic reaction/anaphylaxis.</a:t>
            </a:r>
            <a:endParaRPr lang="en-US" sz="1125" dirty="0"/>
          </a:p>
        </p:txBody>
      </p:sp>
      <p:sp>
        <p:nvSpPr>
          <p:cNvPr id="24" name="SK-11-text-23"/>
          <p:cNvSpPr/>
          <p:nvPr/>
        </p:nvSpPr>
        <p:spPr>
          <a:xfrm>
            <a:off x="6757988" y="1157288"/>
            <a:ext cx="52806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Spring 2026 Eligibility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6405563" y="1543050"/>
            <a:ext cx="5786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Group: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Adults aged 75 years and over (by 30 June 2026).</a:t>
            </a:r>
            <a:endParaRPr lang="en-US" sz="1125" dirty="0"/>
          </a:p>
        </p:txBody>
      </p:sp>
      <p:sp>
        <p:nvSpPr>
          <p:cNvPr id="26" name="SK-11-text-25"/>
          <p:cNvSpPr/>
          <p:nvPr/>
        </p:nvSpPr>
        <p:spPr>
          <a:xfrm>
            <a:off x="6405563" y="1838325"/>
            <a:ext cx="5786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Vulnerable: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Residents in care homes for older adults.</a:t>
            </a:r>
            <a:endParaRPr lang="en-US" sz="1125" dirty="0"/>
          </a:p>
        </p:txBody>
      </p:sp>
      <p:sp>
        <p:nvSpPr>
          <p:cNvPr id="27" name="SK-11-text-26"/>
          <p:cNvSpPr/>
          <p:nvPr/>
        </p:nvSpPr>
        <p:spPr>
          <a:xfrm>
            <a:off x="6405563" y="2133600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Immunosuppressed: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Individuals aged 6 months and over (meeting Green Book criteria).</a:t>
            </a:r>
            <a:endParaRPr lang="en-US" sz="1125" dirty="0"/>
          </a:p>
        </p:txBody>
      </p:sp>
      <p:sp>
        <p:nvSpPr>
          <p:cNvPr id="28" name="SK-11-text-27"/>
          <p:cNvSpPr/>
          <p:nvPr/>
        </p:nvSpPr>
        <p:spPr>
          <a:xfrm>
            <a:off x="6405563" y="2628900"/>
            <a:ext cx="5786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Healthy 65–74s are </a:t>
            </a:r>
            <a:r>
              <a:rPr lang="en-US" sz="1125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eligible in this specific campaign.</a:t>
            </a:r>
            <a:endParaRPr lang="en-US" sz="1125" dirty="0"/>
          </a:p>
        </p:txBody>
      </p:sp>
      <p:sp>
        <p:nvSpPr>
          <p:cNvPr id="29" name="SK-11-text-28"/>
          <p:cNvSpPr/>
          <p:nvPr/>
        </p:nvSpPr>
        <p:spPr>
          <a:xfrm>
            <a:off x="6757988" y="3648075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Regulatory Roles</a:t>
            </a:r>
            <a:endParaRPr lang="en-US" sz="1350" dirty="0"/>
          </a:p>
        </p:txBody>
      </p:sp>
      <p:sp>
        <p:nvSpPr>
          <p:cNvPr id="30" name="SK-11-text-29"/>
          <p:cNvSpPr/>
          <p:nvPr/>
        </p:nvSpPr>
        <p:spPr>
          <a:xfrm>
            <a:off x="6405563" y="4033837"/>
            <a:ext cx="5786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MHRA: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Approves safety, quality, and efficacy (licensing).</a:t>
            </a:r>
            <a:endParaRPr lang="en-US" sz="1125" dirty="0"/>
          </a:p>
        </p:txBody>
      </p:sp>
      <p:sp>
        <p:nvSpPr>
          <p:cNvPr id="31" name="SK-11-text-30"/>
          <p:cNvSpPr/>
          <p:nvPr/>
        </p:nvSpPr>
        <p:spPr>
          <a:xfrm>
            <a:off x="6405563" y="4329113"/>
            <a:ext cx="52149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JCVI: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Advises UK health departments on implementation and eligibility schedules.</a:t>
            </a:r>
            <a:endParaRPr lang="en-US" sz="1125" dirty="0"/>
          </a:p>
        </p:txBody>
      </p:sp>
      <p:sp>
        <p:nvSpPr>
          <p:cNvPr id="32" name="SK-11-text-31"/>
          <p:cNvSpPr/>
          <p:nvPr/>
        </p:nvSpPr>
        <p:spPr>
          <a:xfrm>
            <a:off x="6405563" y="4824413"/>
            <a:ext cx="57864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Yellow Card:</a:t>
            </a:r>
            <a:r>
              <a:rPr lang="en-US" sz="1125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GP's primary route for reporting suspected adverse reactions.</a:t>
            </a:r>
            <a:endParaRPr lang="en-US" sz="1125" dirty="0"/>
          </a:p>
        </p:txBody>
      </p:sp>
      <p:sp>
        <p:nvSpPr>
          <p:cNvPr id="33" name="SK-11-text-32"/>
          <p:cNvSpPr/>
          <p:nvPr/>
        </p:nvSpPr>
        <p:spPr>
          <a:xfrm>
            <a:off x="733425" y="6276975"/>
            <a:ext cx="1536192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QUICK FIRE</a:t>
            </a:r>
            <a:endParaRPr lang="en-US" sz="900" dirty="0"/>
          </a:p>
        </p:txBody>
      </p:sp>
      <p:sp>
        <p:nvSpPr>
          <p:cNvPr id="34" name="SK-11-text-33"/>
          <p:cNvSpPr/>
          <p:nvPr/>
        </p:nvSpPr>
        <p:spPr>
          <a:xfrm>
            <a:off x="1952625" y="6181725"/>
            <a:ext cx="57721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"Which of the following is a specific contraindication to receiving a mRNA COVID-19 booster?"</a:t>
            </a:r>
            <a:endParaRPr lang="en-US" sz="1050" dirty="0"/>
          </a:p>
        </p:txBody>
      </p:sp>
      <p:sp>
        <p:nvSpPr>
          <p:cNvPr id="35" name="SK-11-text-34"/>
          <p:cNvSpPr/>
          <p:nvPr/>
        </p:nvSpPr>
        <p:spPr>
          <a:xfrm>
            <a:off x="7915275" y="6296025"/>
            <a:ext cx="42767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F8C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Answer: Anaphylaxis to a previous dose or component (e.g. PEG).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7630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90600"/>
            <a:ext cx="5572125" cy="260985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31" y="1245840"/>
            <a:ext cx="261937" cy="21342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638300"/>
            <a:ext cx="166688" cy="166688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2190750"/>
            <a:ext cx="166688" cy="166688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2743200"/>
            <a:ext cx="166688" cy="166688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752850"/>
            <a:ext cx="5572125" cy="2924175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031" y="4008090"/>
            <a:ext cx="261937" cy="21342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4400550"/>
            <a:ext cx="166688" cy="166688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063" y="4410075"/>
            <a:ext cx="4833938" cy="57150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5105400"/>
            <a:ext cx="166688" cy="166688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063" y="5114925"/>
            <a:ext cx="4833938" cy="5715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5810250"/>
            <a:ext cx="166688" cy="179487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063" y="5819775"/>
            <a:ext cx="4833938" cy="571500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990600"/>
            <a:ext cx="5572125" cy="2819400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8906" y="1245840"/>
            <a:ext cx="261937" cy="213420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638300"/>
            <a:ext cx="166688" cy="212080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2190750"/>
            <a:ext cx="166688" cy="166688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2743200"/>
            <a:ext cx="166688" cy="145852"/>
          </a:xfrm>
          <a:prstGeom prst="rect">
            <a:avLst/>
          </a:prstGeom>
        </p:spPr>
      </p:pic>
      <p:pic>
        <p:nvPicPr>
          <p:cNvPr id="23" name="SK-12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3933825"/>
            <a:ext cx="5572125" cy="2743200"/>
          </a:xfrm>
          <a:prstGeom prst="rect">
            <a:avLst/>
          </a:prstGeom>
        </p:spPr>
      </p:pic>
      <p:pic>
        <p:nvPicPr>
          <p:cNvPr id="24" name="SK-12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88906" y="4150965"/>
            <a:ext cx="261937" cy="213420"/>
          </a:xfrm>
          <a:prstGeom prst="rect">
            <a:avLst/>
          </a:prstGeom>
        </p:spPr>
      </p:pic>
      <p:pic>
        <p:nvPicPr>
          <p:cNvPr id="25" name="SK-12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4543425"/>
            <a:ext cx="166688" cy="145852"/>
          </a:xfrm>
          <a:prstGeom prst="rect">
            <a:avLst/>
          </a:prstGeom>
        </p:spPr>
      </p:pic>
      <p:pic>
        <p:nvPicPr>
          <p:cNvPr id="26" name="SK-12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5095875"/>
            <a:ext cx="166688" cy="145852"/>
          </a:xfrm>
          <a:prstGeom prst="rect">
            <a:avLst/>
          </a:prstGeom>
        </p:spPr>
      </p:pic>
      <p:pic>
        <p:nvPicPr>
          <p:cNvPr id="27" name="SK-12-img-2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5876925"/>
            <a:ext cx="166688" cy="145852"/>
          </a:xfrm>
          <a:prstGeom prst="rect">
            <a:avLst/>
          </a:prstGeom>
        </p:spPr>
      </p:pic>
      <p:sp>
        <p:nvSpPr>
          <p:cNvPr id="28" name="SK-12-text-27"/>
          <p:cNvSpPr/>
          <p:nvPr/>
        </p:nvSpPr>
        <p:spPr>
          <a:xfrm>
            <a:off x="381000" y="123825"/>
            <a:ext cx="11811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kern="0" spc="60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PEARLS: NAVIGATING HESITANCY</a:t>
            </a:r>
            <a:endParaRPr lang="en-US" sz="2100" dirty="0"/>
          </a:p>
        </p:txBody>
      </p:sp>
      <p:sp>
        <p:nvSpPr>
          <p:cNvPr id="29" name="SK-12-text-28"/>
          <p:cNvSpPr/>
          <p:nvPr/>
        </p:nvSpPr>
        <p:spPr>
          <a:xfrm>
            <a:off x="381000" y="55245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Immunology &amp; Clinical Application • 2025/26 Standards</a:t>
            </a:r>
            <a:endParaRPr lang="en-US" sz="1050" dirty="0"/>
          </a:p>
        </p:txBody>
      </p:sp>
      <p:sp>
        <p:nvSpPr>
          <p:cNvPr id="30" name="SK-12-text-29"/>
          <p:cNvSpPr/>
          <p:nvPr/>
        </p:nvSpPr>
        <p:spPr>
          <a:xfrm>
            <a:off x="1019175" y="1195388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Motivational Interviewing</a:t>
            </a:r>
            <a:endParaRPr lang="en-US" sz="1500" dirty="0"/>
          </a:p>
        </p:txBody>
      </p:sp>
      <p:sp>
        <p:nvSpPr>
          <p:cNvPr id="31" name="SK-12-text-30"/>
          <p:cNvSpPr/>
          <p:nvPr/>
        </p:nvSpPr>
        <p:spPr>
          <a:xfrm>
            <a:off x="881063" y="160972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open questions to identify specific barriers (safety, speed, or religious concerns).</a:t>
            </a:r>
            <a:endParaRPr lang="en-US" sz="1200" dirty="0"/>
          </a:p>
        </p:txBody>
      </p:sp>
      <p:sp>
        <p:nvSpPr>
          <p:cNvPr id="32" name="SK-12-text-31"/>
          <p:cNvSpPr/>
          <p:nvPr/>
        </p:nvSpPr>
        <p:spPr>
          <a:xfrm>
            <a:off x="881063" y="216217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Acknowledge: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Validate the patient's perspective to build trust before offering new information.</a:t>
            </a:r>
            <a:endParaRPr lang="en-US" sz="1200" dirty="0"/>
          </a:p>
        </p:txBody>
      </p:sp>
      <p:sp>
        <p:nvSpPr>
          <p:cNvPr id="33" name="SK-12-text-32"/>
          <p:cNvSpPr/>
          <p:nvPr/>
        </p:nvSpPr>
        <p:spPr>
          <a:xfrm>
            <a:off x="881063" y="271462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Reassurance: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Provide concise, evidence-based facts tailored to their specific fear.</a:t>
            </a:r>
            <a:endParaRPr lang="en-US" sz="1200" dirty="0"/>
          </a:p>
        </p:txBody>
      </p:sp>
      <p:sp>
        <p:nvSpPr>
          <p:cNvPr id="34" name="SK-12-text-33"/>
          <p:cNvSpPr/>
          <p:nvPr/>
        </p:nvSpPr>
        <p:spPr>
          <a:xfrm>
            <a:off x="1019175" y="3957638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 Opening Phrases</a:t>
            </a:r>
            <a:endParaRPr lang="en-US" sz="1500" dirty="0"/>
          </a:p>
        </p:txBody>
      </p:sp>
      <p:sp>
        <p:nvSpPr>
          <p:cNvPr id="35" name="SK-12-text-34"/>
          <p:cNvSpPr/>
          <p:nvPr/>
        </p:nvSpPr>
        <p:spPr>
          <a:xfrm>
            <a:off x="995363" y="4410075"/>
            <a:ext cx="4605338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"What is your current understanding of how the Flu vaccine works?"</a:t>
            </a:r>
            <a:endParaRPr lang="en-US" sz="1200" dirty="0"/>
          </a:p>
        </p:txBody>
      </p:sp>
      <p:sp>
        <p:nvSpPr>
          <p:cNvPr id="36" name="SK-12-text-35"/>
          <p:cNvSpPr/>
          <p:nvPr/>
        </p:nvSpPr>
        <p:spPr>
          <a:xfrm>
            <a:off x="995363" y="5114925"/>
            <a:ext cx="4605338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"What are the main things concerning you about having the vaccine today?"</a:t>
            </a:r>
            <a:endParaRPr lang="en-US" sz="1200" dirty="0"/>
          </a:p>
        </p:txBody>
      </p:sp>
      <p:sp>
        <p:nvSpPr>
          <p:cNvPr id="37" name="SK-12-text-36"/>
          <p:cNvSpPr/>
          <p:nvPr/>
        </p:nvSpPr>
        <p:spPr>
          <a:xfrm>
            <a:off x="995363" y="5819775"/>
            <a:ext cx="4605338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3449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 can hear this feels uncertain — let me share what the medical evidence shows..."</a:t>
            </a:r>
            <a:endParaRPr lang="en-US" sz="1200" dirty="0"/>
          </a:p>
        </p:txBody>
      </p:sp>
      <p:sp>
        <p:nvSpPr>
          <p:cNvPr id="38" name="SK-12-text-37"/>
          <p:cNvSpPr/>
          <p:nvPr/>
        </p:nvSpPr>
        <p:spPr>
          <a:xfrm>
            <a:off x="6877050" y="1195388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Reassurance Messaging</a:t>
            </a:r>
            <a:endParaRPr lang="en-US" sz="1500" dirty="0"/>
          </a:p>
        </p:txBody>
      </p:sp>
      <p:sp>
        <p:nvSpPr>
          <p:cNvPr id="39" name="SK-12-text-38"/>
          <p:cNvSpPr/>
          <p:nvPr/>
        </p:nvSpPr>
        <p:spPr>
          <a:xfrm>
            <a:off x="6738938" y="160972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mRNA Safety: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"The mRNA breaks down in days; it never enters the nucleus or changes your DNA."</a:t>
            </a:r>
            <a:endParaRPr lang="en-US" sz="1200" dirty="0"/>
          </a:p>
        </p:txBody>
      </p:sp>
      <p:sp>
        <p:nvSpPr>
          <p:cNvPr id="40" name="SK-12-text-39"/>
          <p:cNvSpPr/>
          <p:nvPr/>
        </p:nvSpPr>
        <p:spPr>
          <a:xfrm>
            <a:off x="6738938" y="216217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AstraZeneca Update: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"That vaccine is no longer used in the UK; we now use different, highly effective platforms."</a:t>
            </a:r>
            <a:endParaRPr lang="en-US" sz="1200" dirty="0"/>
          </a:p>
        </p:txBody>
      </p:sp>
      <p:sp>
        <p:nvSpPr>
          <p:cNvPr id="41" name="SK-12-text-40"/>
          <p:cNvSpPr/>
          <p:nvPr/>
        </p:nvSpPr>
        <p:spPr>
          <a:xfrm>
            <a:off x="6738938" y="2714625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Efficacy: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"The primary goal is preventing severe illness and hospitalisation, which data confirms it does."</a:t>
            </a:r>
            <a:endParaRPr lang="en-US" sz="1200" dirty="0"/>
          </a:p>
        </p:txBody>
      </p:sp>
      <p:sp>
        <p:nvSpPr>
          <p:cNvPr id="42" name="SK-12-text-41"/>
          <p:cNvSpPr/>
          <p:nvPr/>
        </p:nvSpPr>
        <p:spPr>
          <a:xfrm>
            <a:off x="6877050" y="4100513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67E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 Breakout</a:t>
            </a:r>
            <a:endParaRPr lang="en-US" sz="1500" dirty="0"/>
          </a:p>
        </p:txBody>
      </p:sp>
      <p:sp>
        <p:nvSpPr>
          <p:cNvPr id="43" name="SK-12-text-42"/>
          <p:cNvSpPr/>
          <p:nvPr/>
        </p:nvSpPr>
        <p:spPr>
          <a:xfrm>
            <a:off x="6738938" y="4514850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Confrontation: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Don't dismiss concerns. Acknowledge the speed of development but explain the rigorous MHRA approval.</a:t>
            </a:r>
            <a:endParaRPr lang="en-US" sz="1200" dirty="0"/>
          </a:p>
        </p:txBody>
      </p:sp>
      <p:sp>
        <p:nvSpPr>
          <p:cNvPr id="44" name="SK-12-text-43"/>
          <p:cNvSpPr/>
          <p:nvPr/>
        </p:nvSpPr>
        <p:spPr>
          <a:xfrm>
            <a:off x="6738938" y="5067300"/>
            <a:ext cx="483393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Decision Making: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Provide information, check understanding, and offer to revisit the discussion if they aren't ready.</a:t>
            </a:r>
            <a:endParaRPr lang="en-US" sz="1200" dirty="0"/>
          </a:p>
        </p:txBody>
      </p:sp>
      <p:sp>
        <p:nvSpPr>
          <p:cNvPr id="45" name="SK-12-text-44"/>
          <p:cNvSpPr/>
          <p:nvPr/>
        </p:nvSpPr>
        <p:spPr>
          <a:xfrm>
            <a:off x="6738938" y="5848350"/>
            <a:ext cx="48339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Netting:</a:t>
            </a:r>
            <a:r>
              <a:rPr lang="en-US" sz="1200" dirty="0">
                <a:solidFill>
                  <a:srgbClr val="2C3E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Mention common side effects (arm soreness, mild fever) so they know what to expect post-vaccination.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2290</Words>
  <Application>Microsoft Office PowerPoint</Application>
  <PresentationFormat>Widescreen</PresentationFormat>
  <Paragraphs>210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2026-05-08T20:33:49Z</dcterms:created>
  <dcterms:modified xsi:type="dcterms:W3CDTF">2026-05-16T11:46:07Z</dcterms:modified>
</cp:coreProperties>
</file>