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embeddedFontLst>
    <p:embeddedFont>
      <p:font typeface="Inter" panose="020B0604020202020204" charset="0"/>
      <p:regular r:id="rId18"/>
      <p:bold r:id="rId1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35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2.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3.xml"/><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5.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2.png"/><Relationship Id="rId9" Type="http://schemas.openxmlformats.org/officeDocument/2006/relationships/image" Target="../media/image40.png"/><Relationship Id="rId14" Type="http://schemas.openxmlformats.org/officeDocument/2006/relationships/image" Target="../media/image45.png"/></Relationships>
</file>

<file path=ppt/slides/_rels/slide5.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2.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6.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18" Type="http://schemas.openxmlformats.org/officeDocument/2006/relationships/image" Target="../media/image72.png"/><Relationship Id="rId26" Type="http://schemas.openxmlformats.org/officeDocument/2006/relationships/image" Target="../media/image80.png"/><Relationship Id="rId3" Type="http://schemas.openxmlformats.org/officeDocument/2006/relationships/image" Target="../media/image59.png"/><Relationship Id="rId21" Type="http://schemas.openxmlformats.org/officeDocument/2006/relationships/image" Target="../media/image75.png"/><Relationship Id="rId7" Type="http://schemas.openxmlformats.org/officeDocument/2006/relationships/image" Target="../media/image61.png"/><Relationship Id="rId12" Type="http://schemas.openxmlformats.org/officeDocument/2006/relationships/image" Target="../media/image66.png"/><Relationship Id="rId17" Type="http://schemas.openxmlformats.org/officeDocument/2006/relationships/image" Target="../media/image71.png"/><Relationship Id="rId25" Type="http://schemas.openxmlformats.org/officeDocument/2006/relationships/image" Target="../media/image79.png"/><Relationship Id="rId2" Type="http://schemas.openxmlformats.org/officeDocument/2006/relationships/notesSlide" Target="../notesSlides/notesSlide6.xml"/><Relationship Id="rId16" Type="http://schemas.openxmlformats.org/officeDocument/2006/relationships/image" Target="../media/image70.png"/><Relationship Id="rId20"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60.png"/><Relationship Id="rId11" Type="http://schemas.openxmlformats.org/officeDocument/2006/relationships/image" Target="../media/image65.png"/><Relationship Id="rId24" Type="http://schemas.openxmlformats.org/officeDocument/2006/relationships/image" Target="../media/image78.png"/><Relationship Id="rId5" Type="http://schemas.openxmlformats.org/officeDocument/2006/relationships/image" Target="../media/image7.png"/><Relationship Id="rId15" Type="http://schemas.openxmlformats.org/officeDocument/2006/relationships/image" Target="../media/image69.png"/><Relationship Id="rId23" Type="http://schemas.openxmlformats.org/officeDocument/2006/relationships/image" Target="../media/image77.png"/><Relationship Id="rId10" Type="http://schemas.openxmlformats.org/officeDocument/2006/relationships/image" Target="../media/image64.png"/><Relationship Id="rId19" Type="http://schemas.openxmlformats.org/officeDocument/2006/relationships/image" Target="../media/image73.png"/><Relationship Id="rId4" Type="http://schemas.openxmlformats.org/officeDocument/2006/relationships/image" Target="../media/image2.png"/><Relationship Id="rId9" Type="http://schemas.openxmlformats.org/officeDocument/2006/relationships/image" Target="../media/image63.png"/><Relationship Id="rId14" Type="http://schemas.openxmlformats.org/officeDocument/2006/relationships/image" Target="../media/image68.png"/><Relationship Id="rId22" Type="http://schemas.openxmlformats.org/officeDocument/2006/relationships/image" Target="../media/image76.png"/></Relationships>
</file>

<file path=ppt/slides/_rels/slide7.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3" Type="http://schemas.openxmlformats.org/officeDocument/2006/relationships/image" Target="../media/image2.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7.png"/><Relationship Id="rId9" Type="http://schemas.openxmlformats.org/officeDocument/2006/relationships/image" Target="../media/image85.png"/><Relationship Id="rId14" Type="http://schemas.openxmlformats.org/officeDocument/2006/relationships/image" Target="../media/image90.png"/></Relationships>
</file>

<file path=ppt/slides/_rels/slide8.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18" Type="http://schemas.openxmlformats.org/officeDocument/2006/relationships/image" Target="../media/image103.png"/><Relationship Id="rId3" Type="http://schemas.openxmlformats.org/officeDocument/2006/relationships/image" Target="../media/image1.png"/><Relationship Id="rId21" Type="http://schemas.openxmlformats.org/officeDocument/2006/relationships/image" Target="../media/image106.png"/><Relationship Id="rId7" Type="http://schemas.openxmlformats.org/officeDocument/2006/relationships/image" Target="../media/image92.png"/><Relationship Id="rId12" Type="http://schemas.openxmlformats.org/officeDocument/2006/relationships/image" Target="../media/image97.png"/><Relationship Id="rId17" Type="http://schemas.openxmlformats.org/officeDocument/2006/relationships/image" Target="../media/image102.png"/><Relationship Id="rId2" Type="http://schemas.openxmlformats.org/officeDocument/2006/relationships/notesSlide" Target="../notesSlides/notesSlide8.xml"/><Relationship Id="rId16" Type="http://schemas.openxmlformats.org/officeDocument/2006/relationships/image" Target="../media/image101.png"/><Relationship Id="rId20"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36.png"/><Relationship Id="rId15" Type="http://schemas.openxmlformats.org/officeDocument/2006/relationships/image" Target="../media/image100.png"/><Relationship Id="rId10" Type="http://schemas.openxmlformats.org/officeDocument/2006/relationships/image" Target="../media/image95.png"/><Relationship Id="rId19" Type="http://schemas.openxmlformats.org/officeDocument/2006/relationships/image" Target="../media/image104.png"/><Relationship Id="rId4" Type="http://schemas.openxmlformats.org/officeDocument/2006/relationships/image" Target="../media/image2.png"/><Relationship Id="rId9" Type="http://schemas.openxmlformats.org/officeDocument/2006/relationships/image" Target="../media/image94.png"/><Relationship Id="rId14" Type="http://schemas.openxmlformats.org/officeDocument/2006/relationships/image" Target="../media/image99.png"/></Relationships>
</file>

<file path=ppt/slides/_rels/slide9.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15.png"/><Relationship Id="rId3" Type="http://schemas.openxmlformats.org/officeDocument/2006/relationships/image" Target="../media/image1.png"/><Relationship Id="rId7" Type="http://schemas.openxmlformats.org/officeDocument/2006/relationships/image" Target="../media/image109.png"/><Relationship Id="rId12" Type="http://schemas.openxmlformats.org/officeDocument/2006/relationships/image" Target="../media/image1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107.png"/><Relationship Id="rId10" Type="http://schemas.openxmlformats.org/officeDocument/2006/relationships/image" Target="../media/image112.png"/><Relationship Id="rId4" Type="http://schemas.openxmlformats.org/officeDocument/2006/relationships/image" Target="../media/image2.png"/><Relationship Id="rId9" Type="http://schemas.openxmlformats.org/officeDocument/2006/relationships/image" Target="../media/image111.png"/></Relationships>
</file>

<file path=ppt/slides/_rels/slide10.xml.rels><?xml version="1.0" encoding="UTF-8" standalone="yes"?>
<Relationships xmlns="http://schemas.openxmlformats.org/package/2006/relationships"><Relationship Id="rId8" Type="http://schemas.openxmlformats.org/officeDocument/2006/relationships/image" Target="../media/image119.png"/><Relationship Id="rId13" Type="http://schemas.openxmlformats.org/officeDocument/2006/relationships/image" Target="../media/image124.png"/><Relationship Id="rId18" Type="http://schemas.openxmlformats.org/officeDocument/2006/relationships/image" Target="../media/image129.png"/><Relationship Id="rId3" Type="http://schemas.openxmlformats.org/officeDocument/2006/relationships/image" Target="../media/image2.png"/><Relationship Id="rId21" Type="http://schemas.openxmlformats.org/officeDocument/2006/relationships/image" Target="../media/image132.png"/><Relationship Id="rId7" Type="http://schemas.openxmlformats.org/officeDocument/2006/relationships/image" Target="../media/image118.png"/><Relationship Id="rId12" Type="http://schemas.openxmlformats.org/officeDocument/2006/relationships/image" Target="../media/image123.png"/><Relationship Id="rId17" Type="http://schemas.openxmlformats.org/officeDocument/2006/relationships/image" Target="../media/image128.png"/><Relationship Id="rId2" Type="http://schemas.openxmlformats.org/officeDocument/2006/relationships/notesSlide" Target="../notesSlides/notesSlide10.xml"/><Relationship Id="rId16" Type="http://schemas.openxmlformats.org/officeDocument/2006/relationships/image" Target="../media/image127.png"/><Relationship Id="rId20" Type="http://schemas.openxmlformats.org/officeDocument/2006/relationships/image" Target="../media/image131.png"/><Relationship Id="rId1" Type="http://schemas.openxmlformats.org/officeDocument/2006/relationships/slideLayout" Target="../slideLayouts/slideLayout1.xml"/><Relationship Id="rId6" Type="http://schemas.openxmlformats.org/officeDocument/2006/relationships/image" Target="../media/image117.png"/><Relationship Id="rId11" Type="http://schemas.openxmlformats.org/officeDocument/2006/relationships/image" Target="../media/image122.png"/><Relationship Id="rId5" Type="http://schemas.openxmlformats.org/officeDocument/2006/relationships/image" Target="../media/image116.png"/><Relationship Id="rId15" Type="http://schemas.openxmlformats.org/officeDocument/2006/relationships/image" Target="../media/image126.png"/><Relationship Id="rId10" Type="http://schemas.openxmlformats.org/officeDocument/2006/relationships/image" Target="../media/image121.png"/><Relationship Id="rId19" Type="http://schemas.openxmlformats.org/officeDocument/2006/relationships/image" Target="../media/image130.png"/><Relationship Id="rId4" Type="http://schemas.openxmlformats.org/officeDocument/2006/relationships/image" Target="../media/image107.png"/><Relationship Id="rId9" Type="http://schemas.openxmlformats.org/officeDocument/2006/relationships/image" Target="../media/image120.png"/><Relationship Id="rId14" Type="http://schemas.openxmlformats.org/officeDocument/2006/relationships/image" Target="../media/image125.png"/></Relationships>
</file>

<file path=ppt/slides/_rels/slide11.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142.png"/><Relationship Id="rId18" Type="http://schemas.openxmlformats.org/officeDocument/2006/relationships/image" Target="../media/image147.png"/><Relationship Id="rId3" Type="http://schemas.openxmlformats.org/officeDocument/2006/relationships/image" Target="../media/image35.png"/><Relationship Id="rId21" Type="http://schemas.openxmlformats.org/officeDocument/2006/relationships/image" Target="../media/image150.png"/><Relationship Id="rId7" Type="http://schemas.openxmlformats.org/officeDocument/2006/relationships/image" Target="../media/image136.png"/><Relationship Id="rId12" Type="http://schemas.openxmlformats.org/officeDocument/2006/relationships/image" Target="../media/image141.png"/><Relationship Id="rId17" Type="http://schemas.openxmlformats.org/officeDocument/2006/relationships/image" Target="../media/image146.png"/><Relationship Id="rId2" Type="http://schemas.openxmlformats.org/officeDocument/2006/relationships/notesSlide" Target="../notesSlides/notesSlide11.xml"/><Relationship Id="rId16" Type="http://schemas.openxmlformats.org/officeDocument/2006/relationships/image" Target="../media/image145.png"/><Relationship Id="rId20" Type="http://schemas.openxmlformats.org/officeDocument/2006/relationships/image" Target="../media/image149.png"/><Relationship Id="rId1" Type="http://schemas.openxmlformats.org/officeDocument/2006/relationships/slideLayout" Target="../slideLayouts/slideLayout1.xml"/><Relationship Id="rId6" Type="http://schemas.openxmlformats.org/officeDocument/2006/relationships/image" Target="../media/image135.png"/><Relationship Id="rId11" Type="http://schemas.openxmlformats.org/officeDocument/2006/relationships/image" Target="../media/image140.png"/><Relationship Id="rId5" Type="http://schemas.openxmlformats.org/officeDocument/2006/relationships/image" Target="../media/image134.png"/><Relationship Id="rId15" Type="http://schemas.openxmlformats.org/officeDocument/2006/relationships/image" Target="../media/image144.png"/><Relationship Id="rId10" Type="http://schemas.openxmlformats.org/officeDocument/2006/relationships/image" Target="../media/image139.png"/><Relationship Id="rId19" Type="http://schemas.openxmlformats.org/officeDocument/2006/relationships/image" Target="../media/image148.png"/><Relationship Id="rId4" Type="http://schemas.openxmlformats.org/officeDocument/2006/relationships/image" Target="../media/image133.png"/><Relationship Id="rId9" Type="http://schemas.openxmlformats.org/officeDocument/2006/relationships/image" Target="../media/image138.png"/><Relationship Id="rId14" Type="http://schemas.openxmlformats.org/officeDocument/2006/relationships/image" Target="../media/image143.png"/><Relationship Id="rId22" Type="http://schemas.openxmlformats.org/officeDocument/2006/relationships/image" Target="../media/image151.png"/></Relationships>
</file>

<file path=ppt/slides/_rels/slide12.xml.rels><?xml version="1.0" encoding="UTF-8" standalone="yes"?>
<Relationships xmlns="http://schemas.openxmlformats.org/package/2006/relationships"><Relationship Id="rId8" Type="http://schemas.openxmlformats.org/officeDocument/2006/relationships/image" Target="../media/image154.png"/><Relationship Id="rId13" Type="http://schemas.openxmlformats.org/officeDocument/2006/relationships/image" Target="../media/image159.png"/><Relationship Id="rId18" Type="http://schemas.openxmlformats.org/officeDocument/2006/relationships/image" Target="../media/image164.png"/><Relationship Id="rId3" Type="http://schemas.openxmlformats.org/officeDocument/2006/relationships/image" Target="../media/image35.png"/><Relationship Id="rId7" Type="http://schemas.openxmlformats.org/officeDocument/2006/relationships/image" Target="../media/image153.png"/><Relationship Id="rId12" Type="http://schemas.openxmlformats.org/officeDocument/2006/relationships/image" Target="../media/image158.png"/><Relationship Id="rId17" Type="http://schemas.openxmlformats.org/officeDocument/2006/relationships/image" Target="../media/image163.png"/><Relationship Id="rId2" Type="http://schemas.openxmlformats.org/officeDocument/2006/relationships/notesSlide" Target="../notesSlides/notesSlide12.xml"/><Relationship Id="rId16" Type="http://schemas.openxmlformats.org/officeDocument/2006/relationships/image" Target="../media/image162.png"/><Relationship Id="rId20" Type="http://schemas.openxmlformats.org/officeDocument/2006/relationships/image" Target="../media/image166.png"/><Relationship Id="rId1" Type="http://schemas.openxmlformats.org/officeDocument/2006/relationships/slideLayout" Target="../slideLayouts/slideLayout1.xml"/><Relationship Id="rId6" Type="http://schemas.openxmlformats.org/officeDocument/2006/relationships/image" Target="../media/image152.png"/><Relationship Id="rId11" Type="http://schemas.openxmlformats.org/officeDocument/2006/relationships/image" Target="../media/image157.png"/><Relationship Id="rId5" Type="http://schemas.openxmlformats.org/officeDocument/2006/relationships/image" Target="../media/image7.png"/><Relationship Id="rId15" Type="http://schemas.openxmlformats.org/officeDocument/2006/relationships/image" Target="../media/image161.png"/><Relationship Id="rId10" Type="http://schemas.openxmlformats.org/officeDocument/2006/relationships/image" Target="../media/image156.png"/><Relationship Id="rId19" Type="http://schemas.openxmlformats.org/officeDocument/2006/relationships/image" Target="../media/image165.png"/><Relationship Id="rId4" Type="http://schemas.openxmlformats.org/officeDocument/2006/relationships/image" Target="../media/image2.png"/><Relationship Id="rId9" Type="http://schemas.openxmlformats.org/officeDocument/2006/relationships/image" Target="../media/image155.png"/><Relationship Id="rId14" Type="http://schemas.openxmlformats.org/officeDocument/2006/relationships/image" Target="../media/image160.png"/></Relationships>
</file>

<file path=ppt/slides/_rels/slide13.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35.png"/><Relationship Id="rId7" Type="http://schemas.openxmlformats.org/officeDocument/2006/relationships/image" Target="../media/image168.png"/><Relationship Id="rId12"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7.png"/><Relationship Id="rId11" Type="http://schemas.openxmlformats.org/officeDocument/2006/relationships/image" Target="../media/image172.png"/><Relationship Id="rId5" Type="http://schemas.openxmlformats.org/officeDocument/2006/relationships/image" Target="../media/image19.png"/><Relationship Id="rId10" Type="http://schemas.openxmlformats.org/officeDocument/2006/relationships/image" Target="../media/image171.png"/><Relationship Id="rId4" Type="http://schemas.openxmlformats.org/officeDocument/2006/relationships/image" Target="../media/image2.png"/><Relationship Id="rId9" Type="http://schemas.openxmlformats.org/officeDocument/2006/relationships/image" Target="../media/image170.png"/></Relationships>
</file>

<file path=ppt/slides/_rels/slide14.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180.png"/><Relationship Id="rId18" Type="http://schemas.openxmlformats.org/officeDocument/2006/relationships/image" Target="../media/image185.png"/><Relationship Id="rId3" Type="http://schemas.openxmlformats.org/officeDocument/2006/relationships/image" Target="../media/image35.png"/><Relationship Id="rId7" Type="http://schemas.openxmlformats.org/officeDocument/2006/relationships/image" Target="../media/image174.png"/><Relationship Id="rId12" Type="http://schemas.openxmlformats.org/officeDocument/2006/relationships/image" Target="../media/image179.png"/><Relationship Id="rId17" Type="http://schemas.openxmlformats.org/officeDocument/2006/relationships/image" Target="../media/image184.png"/><Relationship Id="rId2" Type="http://schemas.openxmlformats.org/officeDocument/2006/relationships/notesSlide" Target="../notesSlides/notesSlide14.xml"/><Relationship Id="rId16" Type="http://schemas.openxmlformats.org/officeDocument/2006/relationships/image" Target="../media/image183.png"/><Relationship Id="rId1" Type="http://schemas.openxmlformats.org/officeDocument/2006/relationships/slideLayout" Target="../slideLayouts/slideLayout1.xml"/><Relationship Id="rId6" Type="http://schemas.openxmlformats.org/officeDocument/2006/relationships/image" Target="../media/image173.png"/><Relationship Id="rId11" Type="http://schemas.openxmlformats.org/officeDocument/2006/relationships/image" Target="../media/image178.png"/><Relationship Id="rId5" Type="http://schemas.openxmlformats.org/officeDocument/2006/relationships/image" Target="../media/image7.png"/><Relationship Id="rId15" Type="http://schemas.openxmlformats.org/officeDocument/2006/relationships/image" Target="../media/image182.png"/><Relationship Id="rId10" Type="http://schemas.openxmlformats.org/officeDocument/2006/relationships/image" Target="../media/image177.png"/><Relationship Id="rId4" Type="http://schemas.openxmlformats.org/officeDocument/2006/relationships/image" Target="../media/image2.png"/><Relationship Id="rId9" Type="http://schemas.openxmlformats.org/officeDocument/2006/relationships/image" Target="../media/image176.png"/><Relationship Id="rId14" Type="http://schemas.openxmlformats.org/officeDocument/2006/relationships/image" Target="../media/image181.png"/></Relationships>
</file>

<file path=ppt/slides/_rels/slide15.xml.rels><?xml version="1.0" encoding="UTF-8" standalone="yes"?>
<Relationships xmlns="http://schemas.openxmlformats.org/package/2006/relationships"><Relationship Id="rId8" Type="http://schemas.openxmlformats.org/officeDocument/2006/relationships/image" Target="../media/image189.png"/><Relationship Id="rId13" Type="http://schemas.openxmlformats.org/officeDocument/2006/relationships/image" Target="../media/image194.png"/><Relationship Id="rId18" Type="http://schemas.openxmlformats.org/officeDocument/2006/relationships/image" Target="../media/image199.png"/><Relationship Id="rId26" Type="http://schemas.openxmlformats.org/officeDocument/2006/relationships/image" Target="../media/image207.png"/><Relationship Id="rId3" Type="http://schemas.openxmlformats.org/officeDocument/2006/relationships/image" Target="../media/image1.png"/><Relationship Id="rId21" Type="http://schemas.openxmlformats.org/officeDocument/2006/relationships/image" Target="../media/image202.png"/><Relationship Id="rId7" Type="http://schemas.openxmlformats.org/officeDocument/2006/relationships/image" Target="../media/image188.png"/><Relationship Id="rId12" Type="http://schemas.openxmlformats.org/officeDocument/2006/relationships/image" Target="../media/image193.png"/><Relationship Id="rId17" Type="http://schemas.openxmlformats.org/officeDocument/2006/relationships/image" Target="../media/image198.png"/><Relationship Id="rId25" Type="http://schemas.openxmlformats.org/officeDocument/2006/relationships/image" Target="../media/image206.png"/><Relationship Id="rId2" Type="http://schemas.openxmlformats.org/officeDocument/2006/relationships/notesSlide" Target="../notesSlides/notesSlide15.xml"/><Relationship Id="rId16" Type="http://schemas.openxmlformats.org/officeDocument/2006/relationships/image" Target="../media/image197.png"/><Relationship Id="rId20" Type="http://schemas.openxmlformats.org/officeDocument/2006/relationships/image" Target="../media/image201.png"/><Relationship Id="rId1" Type="http://schemas.openxmlformats.org/officeDocument/2006/relationships/slideLayout" Target="../slideLayouts/slideLayout1.xml"/><Relationship Id="rId6" Type="http://schemas.openxmlformats.org/officeDocument/2006/relationships/image" Target="../media/image187.png"/><Relationship Id="rId11" Type="http://schemas.openxmlformats.org/officeDocument/2006/relationships/image" Target="../media/image192.png"/><Relationship Id="rId24" Type="http://schemas.openxmlformats.org/officeDocument/2006/relationships/image" Target="../media/image205.png"/><Relationship Id="rId5" Type="http://schemas.openxmlformats.org/officeDocument/2006/relationships/image" Target="../media/image7.png"/><Relationship Id="rId15" Type="http://schemas.openxmlformats.org/officeDocument/2006/relationships/image" Target="../media/image196.png"/><Relationship Id="rId23" Type="http://schemas.openxmlformats.org/officeDocument/2006/relationships/image" Target="../media/image204.png"/><Relationship Id="rId28" Type="http://schemas.openxmlformats.org/officeDocument/2006/relationships/image" Target="../media/image209.png"/><Relationship Id="rId10" Type="http://schemas.openxmlformats.org/officeDocument/2006/relationships/image" Target="../media/image191.png"/><Relationship Id="rId19" Type="http://schemas.openxmlformats.org/officeDocument/2006/relationships/image" Target="../media/image200.png"/><Relationship Id="rId4" Type="http://schemas.openxmlformats.org/officeDocument/2006/relationships/image" Target="../media/image186.png"/><Relationship Id="rId9" Type="http://schemas.openxmlformats.org/officeDocument/2006/relationships/image" Target="../media/image190.png"/><Relationship Id="rId14" Type="http://schemas.openxmlformats.org/officeDocument/2006/relationships/image" Target="../media/image195.png"/><Relationship Id="rId22" Type="http://schemas.openxmlformats.org/officeDocument/2006/relationships/image" Target="../media/image203.png"/><Relationship Id="rId27" Type="http://schemas.openxmlformats.org/officeDocument/2006/relationships/image" Target="../media/image20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img-3" descr="preencoded.png"/>
          <p:cNvPicPr>
            <a:picLocks noChangeAspect="1"/>
          </p:cNvPicPr>
          <p:nvPr/>
        </p:nvPicPr>
        <p:blipFill>
          <a:blip r:embed="rId5"/>
          <a:stretch>
            <a:fillRect/>
          </a:stretch>
        </p:blipFill>
        <p:spPr>
          <a:xfrm>
            <a:off x="0" y="0"/>
            <a:ext cx="12192000" cy="952500"/>
          </a:xfrm>
          <a:prstGeom prst="rect">
            <a:avLst/>
          </a:prstGeom>
        </p:spPr>
      </p:pic>
      <p:pic>
        <p:nvPicPr>
          <p:cNvPr id="5" name="SK-1-img-4" descr="preencoded.png"/>
          <p:cNvPicPr>
            <a:picLocks noChangeAspect="1"/>
          </p:cNvPicPr>
          <p:nvPr/>
        </p:nvPicPr>
        <p:blipFill>
          <a:blip r:embed="rId6"/>
          <a:stretch>
            <a:fillRect/>
          </a:stretch>
        </p:blipFill>
        <p:spPr>
          <a:xfrm>
            <a:off x="571500" y="5012829"/>
            <a:ext cx="3419475" cy="457200"/>
          </a:xfrm>
          <a:prstGeom prst="rect">
            <a:avLst/>
          </a:prstGeom>
        </p:spPr>
      </p:pic>
      <p:pic>
        <p:nvPicPr>
          <p:cNvPr id="6" name="SK-1-img-5" descr="preencoded.png"/>
          <p:cNvPicPr>
            <a:picLocks noChangeAspect="1"/>
          </p:cNvPicPr>
          <p:nvPr/>
        </p:nvPicPr>
        <p:blipFill>
          <a:blip r:embed="rId7"/>
          <a:stretch>
            <a:fillRect/>
          </a:stretch>
        </p:blipFill>
        <p:spPr>
          <a:xfrm>
            <a:off x="7353300" y="1333500"/>
            <a:ext cx="4267200" cy="4381500"/>
          </a:xfrm>
          <a:prstGeom prst="rect">
            <a:avLst/>
          </a:prstGeom>
        </p:spPr>
      </p:pic>
      <p:pic>
        <p:nvPicPr>
          <p:cNvPr id="7" name="SK-1-img-6" descr="preencoded.png"/>
          <p:cNvPicPr>
            <a:picLocks noChangeAspect="1"/>
          </p:cNvPicPr>
          <p:nvPr/>
        </p:nvPicPr>
        <p:blipFill>
          <a:blip r:embed="rId8"/>
          <a:stretch>
            <a:fillRect/>
          </a:stretch>
        </p:blipFill>
        <p:spPr>
          <a:xfrm>
            <a:off x="0" y="6096000"/>
            <a:ext cx="12192000" cy="762000"/>
          </a:xfrm>
          <a:prstGeom prst="rect">
            <a:avLst/>
          </a:prstGeom>
        </p:spPr>
      </p:pic>
      <p:sp>
        <p:nvSpPr>
          <p:cNvPr id="8" name="SK-1-text-7"/>
          <p:cNvSpPr/>
          <p:nvPr/>
        </p:nvSpPr>
        <p:spPr>
          <a:xfrm>
            <a:off x="571500" y="304800"/>
            <a:ext cx="7132320" cy="342900"/>
          </a:xfrm>
          <a:prstGeom prst="rect">
            <a:avLst/>
          </a:prstGeom>
          <a:noFill/>
          <a:ln/>
        </p:spPr>
        <p:txBody>
          <a:bodyPr vert="horz" wrap="square" lIns="0" tIns="0" rIns="0" bIns="0" rtlCol="0" anchor="ctr"/>
          <a:lstStyle/>
          <a:p>
            <a:pPr marL="0" indent="0">
              <a:lnSpc>
                <a:spcPts val="2700"/>
              </a:lnSpc>
              <a:buNone/>
            </a:pPr>
            <a:r>
              <a:rPr lang="en-US" sz="1800" b="1" kern="0" spc="90" dirty="0">
                <a:solidFill>
                  <a:srgbClr val="FFFFFF"/>
                </a:solidFill>
                <a:latin typeface="Inter" pitchFamily="34" charset="0"/>
                <a:ea typeface="Inter" pitchFamily="34" charset="-122"/>
                <a:cs typeface="Inter" pitchFamily="34" charset="-120"/>
              </a:rPr>
              <a:t>BRADFORD VTS TEACHING DECK</a:t>
            </a:r>
            <a:endParaRPr lang="en-US" sz="1800" dirty="0"/>
          </a:p>
        </p:txBody>
      </p:sp>
      <p:sp>
        <p:nvSpPr>
          <p:cNvPr id="9" name="SK-1-text-8"/>
          <p:cNvSpPr/>
          <p:nvPr/>
        </p:nvSpPr>
        <p:spPr>
          <a:xfrm>
            <a:off x="9605963" y="347663"/>
            <a:ext cx="2586038" cy="257175"/>
          </a:xfrm>
          <a:prstGeom prst="rect">
            <a:avLst/>
          </a:prstGeom>
          <a:noFill/>
          <a:ln/>
        </p:spPr>
        <p:txBody>
          <a:bodyPr vert="horz" wrap="square" lIns="0" tIns="0" rIns="0" bIns="0" rtlCol="0" anchor="ctr"/>
          <a:lstStyle/>
          <a:p>
            <a:pPr marL="0" indent="0">
              <a:lnSpc>
                <a:spcPts val="2025"/>
              </a:lnSpc>
              <a:buNone/>
            </a:pPr>
            <a:r>
              <a:rPr lang="en-US" sz="1350" kern="0" spc="30" dirty="0">
                <a:solidFill>
                  <a:srgbClr val="FFFFFF">
                    <a:alpha val="90000"/>
                  </a:srgbClr>
                </a:solidFill>
                <a:latin typeface="Inter" pitchFamily="34" charset="0"/>
                <a:ea typeface="Inter" pitchFamily="34" charset="-122"/>
                <a:cs typeface="Inter" pitchFamily="34" charset="-120"/>
              </a:rPr>
              <a:t>www.bradfordvts.co.uk</a:t>
            </a:r>
            <a:endParaRPr lang="en-US" sz="1350" dirty="0"/>
          </a:p>
        </p:txBody>
      </p:sp>
      <p:sp>
        <p:nvSpPr>
          <p:cNvPr id="10" name="SK-1-text-9"/>
          <p:cNvSpPr/>
          <p:nvPr/>
        </p:nvSpPr>
        <p:spPr>
          <a:xfrm>
            <a:off x="571500" y="1578471"/>
            <a:ext cx="6400800" cy="200025"/>
          </a:xfrm>
          <a:prstGeom prst="rect">
            <a:avLst/>
          </a:prstGeom>
          <a:noFill/>
          <a:ln/>
        </p:spPr>
        <p:txBody>
          <a:bodyPr vert="horz" wrap="square" lIns="0" tIns="0" rIns="0" bIns="0" rtlCol="0" anchor="ctr"/>
          <a:lstStyle/>
          <a:p>
            <a:pPr marL="0" indent="0">
              <a:lnSpc>
                <a:spcPts val="1575"/>
              </a:lnSpc>
              <a:buNone/>
            </a:pPr>
            <a:r>
              <a:rPr lang="en-US" sz="1050" b="1" kern="0" spc="120" dirty="0">
                <a:solidFill>
                  <a:srgbClr val="EF7D00"/>
                </a:solidFill>
                <a:latin typeface="Inter" pitchFamily="34" charset="0"/>
                <a:ea typeface="Inter" pitchFamily="34" charset="-122"/>
                <a:cs typeface="Inter" pitchFamily="34" charset="-120"/>
              </a:rPr>
              <a:t>CLINICAL GUIDELINES UPDATE</a:t>
            </a:r>
            <a:endParaRPr lang="en-US" sz="1050" dirty="0"/>
          </a:p>
        </p:txBody>
      </p:sp>
      <p:sp>
        <p:nvSpPr>
          <p:cNvPr id="11" name="SK-1-text-10"/>
          <p:cNvSpPr/>
          <p:nvPr/>
        </p:nvSpPr>
        <p:spPr>
          <a:xfrm>
            <a:off x="571500" y="1930896"/>
            <a:ext cx="6400800" cy="1634133"/>
          </a:xfrm>
          <a:prstGeom prst="rect">
            <a:avLst/>
          </a:prstGeom>
          <a:noFill/>
          <a:ln/>
        </p:spPr>
        <p:txBody>
          <a:bodyPr vert="horz" wrap="square" lIns="0" tIns="0" rIns="0" bIns="0" rtlCol="0" anchor="ctr"/>
          <a:lstStyle/>
          <a:p>
            <a:pPr marL="0" indent="0">
              <a:lnSpc>
                <a:spcPts val="4290"/>
              </a:lnSpc>
              <a:buNone/>
            </a:pPr>
            <a:r>
              <a:rPr lang="en-US" sz="3900" b="1" dirty="0">
                <a:solidFill>
                  <a:srgbClr val="2D2D2D"/>
                </a:solidFill>
                <a:latin typeface="Inter" pitchFamily="34" charset="0"/>
                <a:ea typeface="Inter" pitchFamily="34" charset="-122"/>
                <a:cs typeface="Inter" pitchFamily="34" charset="-120"/>
              </a:rPr>
              <a:t>Annual Health Checks for People with Learning Disabilities</a:t>
            </a:r>
            <a:endParaRPr lang="en-US" sz="3900" dirty="0"/>
          </a:p>
        </p:txBody>
      </p:sp>
      <p:sp>
        <p:nvSpPr>
          <p:cNvPr id="12" name="SK-1-text-11"/>
          <p:cNvSpPr/>
          <p:nvPr/>
        </p:nvSpPr>
        <p:spPr>
          <a:xfrm>
            <a:off x="571500" y="3793629"/>
            <a:ext cx="6400800" cy="914400"/>
          </a:xfrm>
          <a:prstGeom prst="rect">
            <a:avLst/>
          </a:prstGeom>
          <a:noFill/>
          <a:ln/>
        </p:spPr>
        <p:txBody>
          <a:bodyPr vert="horz" wrap="square" lIns="0" tIns="0" rIns="0" bIns="0" rtlCol="0" anchor="ctr"/>
          <a:lstStyle/>
          <a:p>
            <a:pPr marL="0" indent="0">
              <a:lnSpc>
                <a:spcPts val="2400"/>
              </a:lnSpc>
              <a:buNone/>
            </a:pPr>
            <a:r>
              <a:rPr lang="en-US" sz="1500" dirty="0">
                <a:solidFill>
                  <a:srgbClr val="555555"/>
                </a:solidFill>
                <a:latin typeface="Inter" pitchFamily="34" charset="0"/>
                <a:ea typeface="Inter" pitchFamily="34" charset="-122"/>
                <a:cs typeface="Inter" pitchFamily="34" charset="-120"/>
              </a:rPr>
              <a:t>A comprehensive guide for GP trainees on clinical standards, health inequalities, and reasonable adjustments. </a:t>
            </a:r>
          </a:p>
          <a:p>
            <a:pPr marL="0" indent="0">
              <a:lnSpc>
                <a:spcPts val="2400"/>
              </a:lnSpc>
              <a:buNone/>
            </a:pPr>
            <a:r>
              <a:rPr lang="en-US" sz="1500" i="1" dirty="0">
                <a:solidFill>
                  <a:srgbClr val="555555"/>
                </a:solidFill>
                <a:latin typeface="Inter" pitchFamily="34" charset="0"/>
                <a:ea typeface="Inter" pitchFamily="34" charset="-122"/>
                <a:cs typeface="Inter" pitchFamily="34" charset="-120"/>
              </a:rPr>
              <a:t>Updated May 2026 to NICE NG96 and QS187 standards.</a:t>
            </a:r>
            <a:endParaRPr lang="en-US" sz="1500" i="1" dirty="0"/>
          </a:p>
        </p:txBody>
      </p:sp>
      <p:sp>
        <p:nvSpPr>
          <p:cNvPr id="13" name="SK-1-text-12"/>
          <p:cNvSpPr/>
          <p:nvPr/>
        </p:nvSpPr>
        <p:spPr>
          <a:xfrm>
            <a:off x="762000" y="5146179"/>
            <a:ext cx="7132320" cy="190500"/>
          </a:xfrm>
          <a:prstGeom prst="rect">
            <a:avLst/>
          </a:prstGeom>
          <a:noFill/>
          <a:ln/>
        </p:spPr>
        <p:txBody>
          <a:bodyPr vert="horz" wrap="square" lIns="0" tIns="0" rIns="0" bIns="0" rtlCol="0" anchor="ctr"/>
          <a:lstStyle/>
          <a:p>
            <a:pPr marL="0" indent="0">
              <a:lnSpc>
                <a:spcPts val="1800"/>
              </a:lnSpc>
              <a:buNone/>
            </a:pPr>
            <a:r>
              <a:rPr lang="en-US" sz="1200" b="1" dirty="0">
                <a:solidFill>
                  <a:srgbClr val="2D2D2D"/>
                </a:solidFill>
                <a:latin typeface="Inter" pitchFamily="34" charset="0"/>
                <a:ea typeface="Inter" pitchFamily="34" charset="-122"/>
                <a:cs typeface="Inter" pitchFamily="34" charset="-120"/>
              </a:rPr>
              <a:t>High-Yield Focus: AKT &amp; SCA Preparation</a:t>
            </a:r>
            <a:endParaRPr lang="en-US" sz="1200" dirty="0"/>
          </a:p>
        </p:txBody>
      </p:sp>
      <p:sp>
        <p:nvSpPr>
          <p:cNvPr id="14" name="SK-1-text-13"/>
          <p:cNvSpPr/>
          <p:nvPr/>
        </p:nvSpPr>
        <p:spPr>
          <a:xfrm>
            <a:off x="571500" y="6305550"/>
            <a:ext cx="8572500" cy="342900"/>
          </a:xfrm>
          <a:prstGeom prst="rect">
            <a:avLst/>
          </a:prstGeom>
          <a:noFill/>
          <a:ln/>
        </p:spPr>
        <p:txBody>
          <a:bodyPr vert="horz" wrap="square" lIns="0" tIns="0" rIns="0" bIns="0" rtlCol="0" anchor="ctr"/>
          <a:lstStyle/>
          <a:p>
            <a:pPr marL="0" indent="0">
              <a:lnSpc>
                <a:spcPts val="1350"/>
              </a:lnSpc>
              <a:buNone/>
            </a:pPr>
            <a:r>
              <a:rPr lang="en-US" sz="900" dirty="0">
                <a:solidFill>
                  <a:srgbClr val="888888"/>
                </a:solidFill>
                <a:latin typeface="Inter" pitchFamily="34" charset="0"/>
                <a:ea typeface="Inter" pitchFamily="34" charset="-122"/>
                <a:cs typeface="Inter" pitchFamily="34" charset="-120"/>
              </a:rPr>
              <a:t>Disclaimer: This teaching resource is intended for educational purposes for GP trainees. Clinical practice should always follow the latest national guidelines and local Bradford ICB pathways. Ensure the LD register is reviewed for accuracy before clinical audits.</a:t>
            </a:r>
            <a:endParaRPr lang="en-US" sz="900" dirty="0"/>
          </a:p>
        </p:txBody>
      </p:sp>
      <p:sp>
        <p:nvSpPr>
          <p:cNvPr id="15" name="SK-1-text-14"/>
          <p:cNvSpPr/>
          <p:nvPr/>
        </p:nvSpPr>
        <p:spPr>
          <a:xfrm>
            <a:off x="10934700" y="6376988"/>
            <a:ext cx="12573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2D2D2D"/>
                </a:solidFill>
                <a:latin typeface="Inter" pitchFamily="34" charset="0"/>
                <a:ea typeface="Inter" pitchFamily="34" charset="-122"/>
                <a:cs typeface="Inter" pitchFamily="34" charset="-120"/>
              </a:rPr>
              <a:t>MAY 2026</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img-3" descr="preencoded.png"/>
          <p:cNvPicPr>
            <a:picLocks noChangeAspect="1"/>
          </p:cNvPicPr>
          <p:nvPr/>
        </p:nvPicPr>
        <p:blipFill>
          <a:blip r:embed="rId4"/>
          <a:stretch>
            <a:fillRect/>
          </a:stretch>
        </p:blipFill>
        <p:spPr>
          <a:xfrm>
            <a:off x="381000" y="279053"/>
            <a:ext cx="57150" cy="381000"/>
          </a:xfrm>
          <a:prstGeom prst="rect">
            <a:avLst/>
          </a:prstGeom>
        </p:spPr>
      </p:pic>
      <p:pic>
        <p:nvPicPr>
          <p:cNvPr id="5" name="SK-2-img-4" descr="preencoded.png"/>
          <p:cNvPicPr>
            <a:picLocks noChangeAspect="1"/>
          </p:cNvPicPr>
          <p:nvPr/>
        </p:nvPicPr>
        <p:blipFill>
          <a:blip r:embed="rId5"/>
          <a:stretch>
            <a:fillRect/>
          </a:stretch>
        </p:blipFill>
        <p:spPr>
          <a:xfrm>
            <a:off x="381000" y="1669703"/>
            <a:ext cx="5572125" cy="3238500"/>
          </a:xfrm>
          <a:prstGeom prst="rect">
            <a:avLst/>
          </a:prstGeom>
        </p:spPr>
      </p:pic>
      <p:pic>
        <p:nvPicPr>
          <p:cNvPr id="6" name="SK-2-img-5" descr="preencoded.png"/>
          <p:cNvPicPr>
            <a:picLocks noChangeAspect="1"/>
          </p:cNvPicPr>
          <p:nvPr/>
        </p:nvPicPr>
        <p:blipFill>
          <a:blip r:embed="rId6"/>
          <a:stretch>
            <a:fillRect/>
          </a:stretch>
        </p:blipFill>
        <p:spPr>
          <a:xfrm>
            <a:off x="571500" y="1860203"/>
            <a:ext cx="5172075" cy="2857500"/>
          </a:xfrm>
          <a:prstGeom prst="rect">
            <a:avLst/>
          </a:prstGeom>
        </p:spPr>
      </p:pic>
      <p:pic>
        <p:nvPicPr>
          <p:cNvPr id="7" name="SK-2-img-6" descr="preencoded.png"/>
          <p:cNvPicPr>
            <a:picLocks noChangeAspect="1"/>
          </p:cNvPicPr>
          <p:nvPr/>
        </p:nvPicPr>
        <p:blipFill>
          <a:blip r:embed="rId7"/>
          <a:stretch>
            <a:fillRect/>
          </a:stretch>
        </p:blipFill>
        <p:spPr>
          <a:xfrm>
            <a:off x="381000" y="5098703"/>
            <a:ext cx="5572125" cy="742950"/>
          </a:xfrm>
          <a:prstGeom prst="rect">
            <a:avLst/>
          </a:prstGeom>
        </p:spPr>
      </p:pic>
      <p:pic>
        <p:nvPicPr>
          <p:cNvPr id="8" name="SK-2-img-7" descr="preencoded.png"/>
          <p:cNvPicPr>
            <a:picLocks noChangeAspect="1"/>
          </p:cNvPicPr>
          <p:nvPr/>
        </p:nvPicPr>
        <p:blipFill>
          <a:blip r:embed="rId8"/>
          <a:stretch>
            <a:fillRect/>
          </a:stretch>
        </p:blipFill>
        <p:spPr>
          <a:xfrm>
            <a:off x="6238875" y="2141190"/>
            <a:ext cx="381000" cy="381000"/>
          </a:xfrm>
          <a:prstGeom prst="rect">
            <a:avLst/>
          </a:prstGeom>
        </p:spPr>
      </p:pic>
      <p:pic>
        <p:nvPicPr>
          <p:cNvPr id="9" name="SK-2-img-8" descr="preencoded.png"/>
          <p:cNvPicPr>
            <a:picLocks noChangeAspect="1"/>
          </p:cNvPicPr>
          <p:nvPr/>
        </p:nvPicPr>
        <p:blipFill>
          <a:blip r:embed="rId9"/>
          <a:stretch>
            <a:fillRect/>
          </a:stretch>
        </p:blipFill>
        <p:spPr>
          <a:xfrm>
            <a:off x="6334125" y="2255490"/>
            <a:ext cx="190500" cy="152400"/>
          </a:xfrm>
          <a:prstGeom prst="rect">
            <a:avLst/>
          </a:prstGeom>
        </p:spPr>
      </p:pic>
      <p:pic>
        <p:nvPicPr>
          <p:cNvPr id="10" name="SK-2-img-9" descr="preencoded.png"/>
          <p:cNvPicPr>
            <a:picLocks noChangeAspect="1"/>
          </p:cNvPicPr>
          <p:nvPr/>
        </p:nvPicPr>
        <p:blipFill>
          <a:blip r:embed="rId10"/>
          <a:stretch>
            <a:fillRect/>
          </a:stretch>
        </p:blipFill>
        <p:spPr>
          <a:xfrm>
            <a:off x="6238875" y="2931765"/>
            <a:ext cx="381000" cy="381000"/>
          </a:xfrm>
          <a:prstGeom prst="rect">
            <a:avLst/>
          </a:prstGeom>
        </p:spPr>
      </p:pic>
      <p:pic>
        <p:nvPicPr>
          <p:cNvPr id="11" name="SK-2-img-10" descr="preencoded.png"/>
          <p:cNvPicPr>
            <a:picLocks noChangeAspect="1"/>
          </p:cNvPicPr>
          <p:nvPr/>
        </p:nvPicPr>
        <p:blipFill>
          <a:blip r:embed="rId11"/>
          <a:stretch>
            <a:fillRect/>
          </a:stretch>
        </p:blipFill>
        <p:spPr>
          <a:xfrm>
            <a:off x="6334125" y="3046065"/>
            <a:ext cx="190500" cy="152400"/>
          </a:xfrm>
          <a:prstGeom prst="rect">
            <a:avLst/>
          </a:prstGeom>
        </p:spPr>
      </p:pic>
      <p:pic>
        <p:nvPicPr>
          <p:cNvPr id="12" name="SK-2-img-11" descr="preencoded.png"/>
          <p:cNvPicPr>
            <a:picLocks noChangeAspect="1"/>
          </p:cNvPicPr>
          <p:nvPr/>
        </p:nvPicPr>
        <p:blipFill>
          <a:blip r:embed="rId12"/>
          <a:stretch>
            <a:fillRect/>
          </a:stretch>
        </p:blipFill>
        <p:spPr>
          <a:xfrm>
            <a:off x="6238875" y="3722340"/>
            <a:ext cx="381000" cy="381000"/>
          </a:xfrm>
          <a:prstGeom prst="rect">
            <a:avLst/>
          </a:prstGeom>
        </p:spPr>
      </p:pic>
      <p:pic>
        <p:nvPicPr>
          <p:cNvPr id="13" name="SK-2-img-12" descr="preencoded.png"/>
          <p:cNvPicPr>
            <a:picLocks noChangeAspect="1"/>
          </p:cNvPicPr>
          <p:nvPr/>
        </p:nvPicPr>
        <p:blipFill>
          <a:blip r:embed="rId13"/>
          <a:stretch>
            <a:fillRect/>
          </a:stretch>
        </p:blipFill>
        <p:spPr>
          <a:xfrm>
            <a:off x="6334125" y="3836640"/>
            <a:ext cx="190500" cy="152400"/>
          </a:xfrm>
          <a:prstGeom prst="rect">
            <a:avLst/>
          </a:prstGeom>
        </p:spPr>
      </p:pic>
      <p:pic>
        <p:nvPicPr>
          <p:cNvPr id="14" name="SK-2-img-13" descr="preencoded.png"/>
          <p:cNvPicPr>
            <a:picLocks noChangeAspect="1"/>
          </p:cNvPicPr>
          <p:nvPr/>
        </p:nvPicPr>
        <p:blipFill>
          <a:blip r:embed="rId14"/>
          <a:stretch>
            <a:fillRect/>
          </a:stretch>
        </p:blipFill>
        <p:spPr>
          <a:xfrm>
            <a:off x="6238875" y="4684365"/>
            <a:ext cx="5572125" cy="685800"/>
          </a:xfrm>
          <a:prstGeom prst="rect">
            <a:avLst/>
          </a:prstGeom>
        </p:spPr>
      </p:pic>
      <p:pic>
        <p:nvPicPr>
          <p:cNvPr id="15" name="SK-2-img-14" descr="preencoded.png"/>
          <p:cNvPicPr>
            <a:picLocks noChangeAspect="1"/>
          </p:cNvPicPr>
          <p:nvPr/>
        </p:nvPicPr>
        <p:blipFill>
          <a:blip r:embed="rId15"/>
          <a:stretch>
            <a:fillRect/>
          </a:stretch>
        </p:blipFill>
        <p:spPr>
          <a:xfrm>
            <a:off x="6381750" y="4866233"/>
            <a:ext cx="166688" cy="137220"/>
          </a:xfrm>
          <a:prstGeom prst="rect">
            <a:avLst/>
          </a:prstGeom>
        </p:spPr>
      </p:pic>
      <p:sp>
        <p:nvSpPr>
          <p:cNvPr id="16" name="SK-2-text-15"/>
          <p:cNvSpPr/>
          <p:nvPr/>
        </p:nvSpPr>
        <p:spPr>
          <a:xfrm>
            <a:off x="581025" y="190500"/>
            <a:ext cx="992124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WHY ANNUAL HEALTH CHECKS MATTER</a:t>
            </a:r>
            <a:endParaRPr lang="en-US" sz="2100" dirty="0"/>
          </a:p>
        </p:txBody>
      </p:sp>
      <p:sp>
        <p:nvSpPr>
          <p:cNvPr id="17" name="SK-2-text-16"/>
          <p:cNvSpPr/>
          <p:nvPr/>
        </p:nvSpPr>
        <p:spPr>
          <a:xfrm>
            <a:off x="581025" y="548580"/>
            <a:ext cx="5304234"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18" name="SK-2-text-17"/>
          <p:cNvSpPr/>
          <p:nvPr/>
        </p:nvSpPr>
        <p:spPr>
          <a:xfrm>
            <a:off x="523875" y="5317778"/>
            <a:ext cx="3169920" cy="304800"/>
          </a:xfrm>
          <a:prstGeom prst="rect">
            <a:avLst/>
          </a:prstGeom>
          <a:noFill/>
          <a:ln/>
        </p:spPr>
        <p:txBody>
          <a:bodyPr vert="horz" wrap="square" lIns="0" tIns="0" rIns="0" bIns="0" rtlCol="0" anchor="ctr"/>
          <a:lstStyle/>
          <a:p>
            <a:pPr marL="0" indent="0">
              <a:lnSpc>
                <a:spcPts val="2400"/>
              </a:lnSpc>
              <a:buNone/>
            </a:pPr>
            <a:r>
              <a:rPr lang="en-US" sz="2400" b="1" dirty="0">
                <a:solidFill>
                  <a:srgbClr val="FFFFFF"/>
                </a:solidFill>
              </a:rPr>
              <a:t>39-40%</a:t>
            </a:r>
            <a:endParaRPr lang="en-US" sz="2400" dirty="0"/>
          </a:p>
        </p:txBody>
      </p:sp>
      <p:sp>
        <p:nvSpPr>
          <p:cNvPr id="19" name="SK-2-text-18"/>
          <p:cNvSpPr/>
          <p:nvPr/>
        </p:nvSpPr>
        <p:spPr>
          <a:xfrm>
            <a:off x="1717328" y="5241578"/>
            <a:ext cx="368305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FFFFFF"/>
                </a:solidFill>
              </a:rPr>
              <a:t>OF DEATHS IN PEOPLE WITH LD ARE AVOIDABLE
</a:t>
            </a:r>
            <a:r>
              <a:rPr lang="en-US" sz="975" b="1" dirty="0">
                <a:solidFill>
                  <a:srgbClr val="FFFFFF">
                    <a:alpha val="90000"/>
                  </a:srgbClr>
                </a:solidFill>
              </a:rPr>
              <a:t>LeDeR 2023 National Report (Published Dec 2025)</a:t>
            </a:r>
            <a:endParaRPr lang="en-US" sz="1200" dirty="0"/>
          </a:p>
        </p:txBody>
      </p:sp>
      <p:sp>
        <p:nvSpPr>
          <p:cNvPr id="20" name="SK-2-text-19"/>
          <p:cNvSpPr/>
          <p:nvPr/>
        </p:nvSpPr>
        <p:spPr>
          <a:xfrm>
            <a:off x="6762750" y="2141190"/>
            <a:ext cx="50482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Leading Avoidable Causes</a:t>
            </a:r>
            <a:endParaRPr lang="en-US" sz="1350" dirty="0"/>
          </a:p>
        </p:txBody>
      </p:sp>
      <p:sp>
        <p:nvSpPr>
          <p:cNvPr id="21" name="SK-2-text-20"/>
          <p:cNvSpPr/>
          <p:nvPr/>
        </p:nvSpPr>
        <p:spPr>
          <a:xfrm>
            <a:off x="6762750" y="2417415"/>
            <a:ext cx="5048250" cy="400050"/>
          </a:xfrm>
          <a:prstGeom prst="rect">
            <a:avLst/>
          </a:prstGeom>
          <a:noFill/>
          <a:ln/>
        </p:spPr>
        <p:txBody>
          <a:bodyPr vert="horz" wrap="square" lIns="0" tIns="0" rIns="0" bIns="0" rtlCol="0" anchor="ctr"/>
          <a:lstStyle/>
          <a:p>
            <a:pPr marL="0" indent="0">
              <a:lnSpc>
                <a:spcPts val="1575"/>
              </a:lnSpc>
              <a:buNone/>
            </a:pPr>
            <a:r>
              <a:rPr lang="en-US" sz="1125" dirty="0">
                <a:solidFill>
                  <a:srgbClr val="555555"/>
                </a:solidFill>
              </a:rPr>
              <a:t>Cardiovascular disease (26.4%), Respiratory disease (23.8%), and Sepsis remain the primary killers.</a:t>
            </a:r>
            <a:endParaRPr lang="en-US" sz="1125" dirty="0"/>
          </a:p>
        </p:txBody>
      </p:sp>
      <p:sp>
        <p:nvSpPr>
          <p:cNvPr id="22" name="SK-2-text-21"/>
          <p:cNvSpPr/>
          <p:nvPr/>
        </p:nvSpPr>
        <p:spPr>
          <a:xfrm>
            <a:off x="6762750" y="2931765"/>
            <a:ext cx="50482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Complexity &amp; Comorbidity</a:t>
            </a:r>
            <a:endParaRPr lang="en-US" sz="1350" dirty="0"/>
          </a:p>
        </p:txBody>
      </p:sp>
      <p:sp>
        <p:nvSpPr>
          <p:cNvPr id="23" name="SK-2-text-22"/>
          <p:cNvSpPr/>
          <p:nvPr/>
        </p:nvSpPr>
        <p:spPr>
          <a:xfrm>
            <a:off x="6762750" y="3207990"/>
            <a:ext cx="5048250" cy="400050"/>
          </a:xfrm>
          <a:prstGeom prst="rect">
            <a:avLst/>
          </a:prstGeom>
          <a:noFill/>
          <a:ln/>
        </p:spPr>
        <p:txBody>
          <a:bodyPr vert="horz" wrap="square" lIns="0" tIns="0" rIns="0" bIns="0" rtlCol="0" anchor="ctr"/>
          <a:lstStyle/>
          <a:p>
            <a:pPr marL="0" indent="0">
              <a:lnSpc>
                <a:spcPts val="1575"/>
              </a:lnSpc>
              <a:buNone/>
            </a:pPr>
            <a:r>
              <a:rPr lang="en-US" sz="1125" dirty="0">
                <a:solidFill>
                  <a:srgbClr val="555555"/>
                </a:solidFill>
              </a:rPr>
              <a:t>People with LD have 2.5 times as many comorbidities as the general population, requiring proactive screening.</a:t>
            </a:r>
            <a:endParaRPr lang="en-US" sz="1125" dirty="0"/>
          </a:p>
        </p:txBody>
      </p:sp>
      <p:sp>
        <p:nvSpPr>
          <p:cNvPr id="24" name="SK-2-text-23"/>
          <p:cNvSpPr/>
          <p:nvPr/>
        </p:nvSpPr>
        <p:spPr>
          <a:xfrm>
            <a:off x="6762750" y="3722340"/>
            <a:ext cx="50749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Equality Act 2010 Duty</a:t>
            </a:r>
            <a:endParaRPr lang="en-US" sz="1350" dirty="0"/>
          </a:p>
        </p:txBody>
      </p:sp>
      <p:sp>
        <p:nvSpPr>
          <p:cNvPr id="25" name="SK-2-text-24"/>
          <p:cNvSpPr/>
          <p:nvPr/>
        </p:nvSpPr>
        <p:spPr>
          <a:xfrm>
            <a:off x="6762750" y="3998565"/>
            <a:ext cx="5048250" cy="400050"/>
          </a:xfrm>
          <a:prstGeom prst="rect">
            <a:avLst/>
          </a:prstGeom>
          <a:noFill/>
          <a:ln/>
        </p:spPr>
        <p:txBody>
          <a:bodyPr vert="horz" wrap="square" lIns="0" tIns="0" rIns="0" bIns="0" rtlCol="0" anchor="ctr"/>
          <a:lstStyle/>
          <a:p>
            <a:pPr marL="0" indent="0">
              <a:lnSpc>
                <a:spcPts val="1575"/>
              </a:lnSpc>
              <a:buNone/>
            </a:pPr>
            <a:r>
              <a:rPr lang="en-US" sz="1125" dirty="0">
                <a:solidFill>
                  <a:srgbClr val="555555"/>
                </a:solidFill>
              </a:rPr>
              <a:t>Failure to make "reasonable adjustments" often leads to diagnostic overshadowing and delayed treatment.</a:t>
            </a:r>
            <a:endParaRPr lang="en-US" sz="1125" dirty="0"/>
          </a:p>
        </p:txBody>
      </p:sp>
      <p:sp>
        <p:nvSpPr>
          <p:cNvPr id="26" name="SK-2-text-25"/>
          <p:cNvSpPr/>
          <p:nvPr/>
        </p:nvSpPr>
        <p:spPr>
          <a:xfrm>
            <a:off x="6624638" y="4684365"/>
            <a:ext cx="5286375" cy="685800"/>
          </a:xfrm>
          <a:prstGeom prst="rect">
            <a:avLst/>
          </a:prstGeom>
          <a:noFill/>
          <a:ln/>
        </p:spPr>
        <p:txBody>
          <a:bodyPr vert="horz" wrap="square" lIns="0" tIns="0" rIns="0" bIns="0" rtlCol="0" anchor="ctr"/>
          <a:lstStyle/>
          <a:p>
            <a:pPr marL="0" indent="0">
              <a:lnSpc>
                <a:spcPts val="1575"/>
              </a:lnSpc>
              <a:buNone/>
            </a:pPr>
            <a:r>
              <a:rPr lang="en-US" sz="1050" i="1" dirty="0">
                <a:solidFill>
                  <a:srgbClr val="444444"/>
                </a:solidFill>
              </a:rPr>
              <a:t> The AHC is the primary NHS mechanism to identify unmet health needs proactively. It is not a routine health check; it is a specialized, structured intervention.</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img-3" descr="preencoded.png"/>
          <p:cNvPicPr>
            <a:picLocks noChangeAspect="1"/>
          </p:cNvPicPr>
          <p:nvPr/>
        </p:nvPicPr>
        <p:blipFill>
          <a:blip r:embed="rId4"/>
          <a:stretch>
            <a:fillRect/>
          </a:stretch>
        </p:blipFill>
        <p:spPr>
          <a:xfrm>
            <a:off x="571500" y="320873"/>
            <a:ext cx="57150" cy="428625"/>
          </a:xfrm>
          <a:prstGeom prst="rect">
            <a:avLst/>
          </a:prstGeom>
        </p:spPr>
      </p:pic>
      <p:pic>
        <p:nvPicPr>
          <p:cNvPr id="5" name="SK-3-img-4" descr="preencoded.png"/>
          <p:cNvPicPr>
            <a:picLocks noChangeAspect="1"/>
          </p:cNvPicPr>
          <p:nvPr/>
        </p:nvPicPr>
        <p:blipFill>
          <a:blip r:embed="rId5"/>
          <a:stretch>
            <a:fillRect/>
          </a:stretch>
        </p:blipFill>
        <p:spPr>
          <a:xfrm>
            <a:off x="571500" y="956221"/>
            <a:ext cx="5334000" cy="2750939"/>
          </a:xfrm>
          <a:prstGeom prst="rect">
            <a:avLst/>
          </a:prstGeom>
        </p:spPr>
      </p:pic>
      <p:pic>
        <p:nvPicPr>
          <p:cNvPr id="6" name="SK-3-img-5" descr="preencoded.png"/>
          <p:cNvPicPr>
            <a:picLocks noChangeAspect="1"/>
          </p:cNvPicPr>
          <p:nvPr/>
        </p:nvPicPr>
        <p:blipFill>
          <a:blip r:embed="rId6"/>
          <a:stretch>
            <a:fillRect/>
          </a:stretch>
        </p:blipFill>
        <p:spPr>
          <a:xfrm>
            <a:off x="809625" y="1099096"/>
            <a:ext cx="428625" cy="428625"/>
          </a:xfrm>
          <a:prstGeom prst="rect">
            <a:avLst/>
          </a:prstGeom>
        </p:spPr>
      </p:pic>
      <p:pic>
        <p:nvPicPr>
          <p:cNvPr id="7" name="SK-3-img-6" descr="preencoded.png"/>
          <p:cNvPicPr>
            <a:picLocks noChangeAspect="1"/>
          </p:cNvPicPr>
          <p:nvPr/>
        </p:nvPicPr>
        <p:blipFill>
          <a:blip r:embed="rId7"/>
          <a:stretch>
            <a:fillRect/>
          </a:stretch>
        </p:blipFill>
        <p:spPr>
          <a:xfrm>
            <a:off x="910828" y="1219944"/>
            <a:ext cx="226219" cy="186779"/>
          </a:xfrm>
          <a:prstGeom prst="rect">
            <a:avLst/>
          </a:prstGeom>
        </p:spPr>
      </p:pic>
      <p:pic>
        <p:nvPicPr>
          <p:cNvPr id="8" name="SK-3-img-7" descr="preencoded.png"/>
          <p:cNvPicPr>
            <a:picLocks noChangeAspect="1"/>
          </p:cNvPicPr>
          <p:nvPr/>
        </p:nvPicPr>
        <p:blipFill>
          <a:blip r:embed="rId8"/>
          <a:stretch>
            <a:fillRect/>
          </a:stretch>
        </p:blipFill>
        <p:spPr>
          <a:xfrm>
            <a:off x="809625" y="1642021"/>
            <a:ext cx="202406" cy="202406"/>
          </a:xfrm>
          <a:prstGeom prst="rect">
            <a:avLst/>
          </a:prstGeom>
        </p:spPr>
      </p:pic>
      <p:pic>
        <p:nvPicPr>
          <p:cNvPr id="9" name="SK-3-img-8" descr="preencoded.png"/>
          <p:cNvPicPr>
            <a:picLocks noChangeAspect="1"/>
          </p:cNvPicPr>
          <p:nvPr/>
        </p:nvPicPr>
        <p:blipFill>
          <a:blip r:embed="rId9"/>
          <a:stretch>
            <a:fillRect/>
          </a:stretch>
        </p:blipFill>
        <p:spPr>
          <a:xfrm>
            <a:off x="809625" y="2213521"/>
            <a:ext cx="202406" cy="187821"/>
          </a:xfrm>
          <a:prstGeom prst="rect">
            <a:avLst/>
          </a:prstGeom>
        </p:spPr>
      </p:pic>
      <p:pic>
        <p:nvPicPr>
          <p:cNvPr id="10" name="SK-3-img-9" descr="preencoded.png"/>
          <p:cNvPicPr>
            <a:picLocks noChangeAspect="1"/>
          </p:cNvPicPr>
          <p:nvPr/>
        </p:nvPicPr>
        <p:blipFill>
          <a:blip r:embed="rId10"/>
          <a:stretch>
            <a:fillRect/>
          </a:stretch>
        </p:blipFill>
        <p:spPr>
          <a:xfrm>
            <a:off x="809625" y="3021360"/>
            <a:ext cx="4857750" cy="542925"/>
          </a:xfrm>
          <a:prstGeom prst="rect">
            <a:avLst/>
          </a:prstGeom>
        </p:spPr>
      </p:pic>
      <p:pic>
        <p:nvPicPr>
          <p:cNvPr id="11" name="SK-3-img-10" descr="preencoded.png"/>
          <p:cNvPicPr>
            <a:picLocks noChangeAspect="1"/>
          </p:cNvPicPr>
          <p:nvPr/>
        </p:nvPicPr>
        <p:blipFill>
          <a:blip r:embed="rId11"/>
          <a:stretch>
            <a:fillRect/>
          </a:stretch>
        </p:blipFill>
        <p:spPr>
          <a:xfrm>
            <a:off x="571500" y="3878610"/>
            <a:ext cx="5334000" cy="2750939"/>
          </a:xfrm>
          <a:prstGeom prst="rect">
            <a:avLst/>
          </a:prstGeom>
        </p:spPr>
      </p:pic>
      <p:pic>
        <p:nvPicPr>
          <p:cNvPr id="12" name="SK-3-img-11" descr="preencoded.png"/>
          <p:cNvPicPr>
            <a:picLocks noChangeAspect="1"/>
          </p:cNvPicPr>
          <p:nvPr/>
        </p:nvPicPr>
        <p:blipFill>
          <a:blip r:embed="rId12"/>
          <a:stretch>
            <a:fillRect/>
          </a:stretch>
        </p:blipFill>
        <p:spPr>
          <a:xfrm>
            <a:off x="809625" y="4021485"/>
            <a:ext cx="428625" cy="428625"/>
          </a:xfrm>
          <a:prstGeom prst="rect">
            <a:avLst/>
          </a:prstGeom>
        </p:spPr>
      </p:pic>
      <p:pic>
        <p:nvPicPr>
          <p:cNvPr id="13" name="SK-3-img-12" descr="preencoded.png"/>
          <p:cNvPicPr>
            <a:picLocks noChangeAspect="1"/>
          </p:cNvPicPr>
          <p:nvPr/>
        </p:nvPicPr>
        <p:blipFill>
          <a:blip r:embed="rId13"/>
          <a:stretch>
            <a:fillRect/>
          </a:stretch>
        </p:blipFill>
        <p:spPr>
          <a:xfrm>
            <a:off x="910828" y="4142333"/>
            <a:ext cx="226219" cy="186779"/>
          </a:xfrm>
          <a:prstGeom prst="rect">
            <a:avLst/>
          </a:prstGeom>
        </p:spPr>
      </p:pic>
      <p:pic>
        <p:nvPicPr>
          <p:cNvPr id="14" name="SK-3-img-13" descr="preencoded.png"/>
          <p:cNvPicPr>
            <a:picLocks noChangeAspect="1"/>
          </p:cNvPicPr>
          <p:nvPr/>
        </p:nvPicPr>
        <p:blipFill>
          <a:blip r:embed="rId8"/>
          <a:stretch>
            <a:fillRect/>
          </a:stretch>
        </p:blipFill>
        <p:spPr>
          <a:xfrm>
            <a:off x="809625" y="4564410"/>
            <a:ext cx="202406" cy="202406"/>
          </a:xfrm>
          <a:prstGeom prst="rect">
            <a:avLst/>
          </a:prstGeom>
        </p:spPr>
      </p:pic>
      <p:pic>
        <p:nvPicPr>
          <p:cNvPr id="15" name="SK-3-img-14" descr="preencoded.png"/>
          <p:cNvPicPr>
            <a:picLocks noChangeAspect="1"/>
          </p:cNvPicPr>
          <p:nvPr/>
        </p:nvPicPr>
        <p:blipFill>
          <a:blip r:embed="rId8"/>
          <a:stretch>
            <a:fillRect/>
          </a:stretch>
        </p:blipFill>
        <p:spPr>
          <a:xfrm>
            <a:off x="809625" y="5135910"/>
            <a:ext cx="202406" cy="202406"/>
          </a:xfrm>
          <a:prstGeom prst="rect">
            <a:avLst/>
          </a:prstGeom>
        </p:spPr>
      </p:pic>
      <p:pic>
        <p:nvPicPr>
          <p:cNvPr id="16" name="SK-3-img-15" descr="preencoded.png"/>
          <p:cNvPicPr>
            <a:picLocks noChangeAspect="1"/>
          </p:cNvPicPr>
          <p:nvPr/>
        </p:nvPicPr>
        <p:blipFill>
          <a:blip r:embed="rId14"/>
          <a:stretch>
            <a:fillRect/>
          </a:stretch>
        </p:blipFill>
        <p:spPr>
          <a:xfrm>
            <a:off x="6286500" y="956221"/>
            <a:ext cx="5334000" cy="3143250"/>
          </a:xfrm>
          <a:prstGeom prst="rect">
            <a:avLst/>
          </a:prstGeom>
        </p:spPr>
      </p:pic>
      <p:pic>
        <p:nvPicPr>
          <p:cNvPr id="17" name="SK-3-img-16" descr="preencoded.png"/>
          <p:cNvPicPr>
            <a:picLocks noChangeAspect="1"/>
          </p:cNvPicPr>
          <p:nvPr/>
        </p:nvPicPr>
        <p:blipFill>
          <a:blip r:embed="rId6"/>
          <a:stretch>
            <a:fillRect/>
          </a:stretch>
        </p:blipFill>
        <p:spPr>
          <a:xfrm>
            <a:off x="6524625" y="1099096"/>
            <a:ext cx="428625" cy="428625"/>
          </a:xfrm>
          <a:prstGeom prst="rect">
            <a:avLst/>
          </a:prstGeom>
        </p:spPr>
      </p:pic>
      <p:pic>
        <p:nvPicPr>
          <p:cNvPr id="18" name="SK-3-img-17" descr="preencoded.png"/>
          <p:cNvPicPr>
            <a:picLocks noChangeAspect="1"/>
          </p:cNvPicPr>
          <p:nvPr/>
        </p:nvPicPr>
        <p:blipFill>
          <a:blip r:embed="rId15"/>
          <a:stretch>
            <a:fillRect/>
          </a:stretch>
        </p:blipFill>
        <p:spPr>
          <a:xfrm>
            <a:off x="6625828" y="1219944"/>
            <a:ext cx="226219" cy="186779"/>
          </a:xfrm>
          <a:prstGeom prst="rect">
            <a:avLst/>
          </a:prstGeom>
        </p:spPr>
      </p:pic>
      <p:pic>
        <p:nvPicPr>
          <p:cNvPr id="19" name="SK-3-img-18" descr="preencoded.png"/>
          <p:cNvPicPr>
            <a:picLocks noChangeAspect="1"/>
          </p:cNvPicPr>
          <p:nvPr/>
        </p:nvPicPr>
        <p:blipFill>
          <a:blip r:embed="rId16"/>
          <a:stretch>
            <a:fillRect/>
          </a:stretch>
        </p:blipFill>
        <p:spPr>
          <a:xfrm>
            <a:off x="6524625" y="1699171"/>
            <a:ext cx="4857750" cy="971550"/>
          </a:xfrm>
          <a:prstGeom prst="rect">
            <a:avLst/>
          </a:prstGeom>
        </p:spPr>
      </p:pic>
      <p:pic>
        <p:nvPicPr>
          <p:cNvPr id="20" name="SK-3-img-19" descr="preencoded.png"/>
          <p:cNvPicPr>
            <a:picLocks noChangeAspect="1"/>
          </p:cNvPicPr>
          <p:nvPr/>
        </p:nvPicPr>
        <p:blipFill>
          <a:blip r:embed="rId8"/>
          <a:stretch>
            <a:fillRect/>
          </a:stretch>
        </p:blipFill>
        <p:spPr>
          <a:xfrm>
            <a:off x="6524625" y="2813596"/>
            <a:ext cx="202406" cy="202406"/>
          </a:xfrm>
          <a:prstGeom prst="rect">
            <a:avLst/>
          </a:prstGeom>
        </p:spPr>
      </p:pic>
      <p:pic>
        <p:nvPicPr>
          <p:cNvPr id="21" name="SK-3-img-20" descr="preencoded.png"/>
          <p:cNvPicPr>
            <a:picLocks noChangeAspect="1"/>
          </p:cNvPicPr>
          <p:nvPr/>
        </p:nvPicPr>
        <p:blipFill>
          <a:blip r:embed="rId8"/>
          <a:stretch>
            <a:fillRect/>
          </a:stretch>
        </p:blipFill>
        <p:spPr>
          <a:xfrm>
            <a:off x="6524625" y="3385096"/>
            <a:ext cx="202406" cy="202406"/>
          </a:xfrm>
          <a:prstGeom prst="rect">
            <a:avLst/>
          </a:prstGeom>
        </p:spPr>
      </p:pic>
      <p:pic>
        <p:nvPicPr>
          <p:cNvPr id="22" name="SK-3-img-21" descr="preencoded.png"/>
          <p:cNvPicPr>
            <a:picLocks noChangeAspect="1"/>
          </p:cNvPicPr>
          <p:nvPr/>
        </p:nvPicPr>
        <p:blipFill>
          <a:blip r:embed="rId17"/>
          <a:stretch>
            <a:fillRect/>
          </a:stretch>
        </p:blipFill>
        <p:spPr>
          <a:xfrm>
            <a:off x="6286500" y="4270921"/>
            <a:ext cx="5334000" cy="2358479"/>
          </a:xfrm>
          <a:prstGeom prst="rect">
            <a:avLst/>
          </a:prstGeom>
        </p:spPr>
      </p:pic>
      <p:pic>
        <p:nvPicPr>
          <p:cNvPr id="23" name="SK-3-img-22" descr="preencoded.png"/>
          <p:cNvPicPr>
            <a:picLocks noChangeAspect="1"/>
          </p:cNvPicPr>
          <p:nvPr/>
        </p:nvPicPr>
        <p:blipFill>
          <a:blip r:embed="rId6"/>
          <a:stretch>
            <a:fillRect/>
          </a:stretch>
        </p:blipFill>
        <p:spPr>
          <a:xfrm>
            <a:off x="6524625" y="4413796"/>
            <a:ext cx="428625" cy="428625"/>
          </a:xfrm>
          <a:prstGeom prst="rect">
            <a:avLst/>
          </a:prstGeom>
        </p:spPr>
      </p:pic>
      <p:pic>
        <p:nvPicPr>
          <p:cNvPr id="24" name="SK-3-img-23" descr="preencoded.png"/>
          <p:cNvPicPr>
            <a:picLocks noChangeAspect="1"/>
          </p:cNvPicPr>
          <p:nvPr/>
        </p:nvPicPr>
        <p:blipFill>
          <a:blip r:embed="rId18"/>
          <a:stretch>
            <a:fillRect/>
          </a:stretch>
        </p:blipFill>
        <p:spPr>
          <a:xfrm>
            <a:off x="6625828" y="4534644"/>
            <a:ext cx="226219" cy="186779"/>
          </a:xfrm>
          <a:prstGeom prst="rect">
            <a:avLst/>
          </a:prstGeom>
        </p:spPr>
      </p:pic>
      <p:pic>
        <p:nvPicPr>
          <p:cNvPr id="25" name="SK-3-img-24" descr="preencoded.png"/>
          <p:cNvPicPr>
            <a:picLocks noChangeAspect="1"/>
          </p:cNvPicPr>
          <p:nvPr/>
        </p:nvPicPr>
        <p:blipFill>
          <a:blip r:embed="rId19"/>
          <a:stretch>
            <a:fillRect/>
          </a:stretch>
        </p:blipFill>
        <p:spPr>
          <a:xfrm>
            <a:off x="6524625" y="4956721"/>
            <a:ext cx="202406" cy="202406"/>
          </a:xfrm>
          <a:prstGeom prst="rect">
            <a:avLst/>
          </a:prstGeom>
        </p:spPr>
      </p:pic>
      <p:pic>
        <p:nvPicPr>
          <p:cNvPr id="26" name="SK-3-img-25" descr="preencoded.png"/>
          <p:cNvPicPr>
            <a:picLocks noChangeAspect="1"/>
          </p:cNvPicPr>
          <p:nvPr/>
        </p:nvPicPr>
        <p:blipFill>
          <a:blip r:embed="rId8"/>
          <a:stretch>
            <a:fillRect/>
          </a:stretch>
        </p:blipFill>
        <p:spPr>
          <a:xfrm>
            <a:off x="6524625" y="5528221"/>
            <a:ext cx="202406" cy="202406"/>
          </a:xfrm>
          <a:prstGeom prst="rect">
            <a:avLst/>
          </a:prstGeom>
        </p:spPr>
      </p:pic>
      <p:sp>
        <p:nvSpPr>
          <p:cNvPr id="27" name="SK-3-text-26"/>
          <p:cNvSpPr/>
          <p:nvPr/>
        </p:nvSpPr>
        <p:spPr>
          <a:xfrm>
            <a:off x="771525" y="228600"/>
            <a:ext cx="987552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2D2D"/>
                </a:solidFill>
              </a:rPr>
              <a:t>Eligibility and QOF Targets</a:t>
            </a:r>
            <a:endParaRPr lang="en-US" sz="2400" dirty="0"/>
          </a:p>
        </p:txBody>
      </p:sp>
      <p:sp>
        <p:nvSpPr>
          <p:cNvPr id="28" name="SK-3-text-27"/>
          <p:cNvSpPr/>
          <p:nvPr/>
        </p:nvSpPr>
        <p:spPr>
          <a:xfrm>
            <a:off x="771525" y="613321"/>
            <a:ext cx="554736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EF7D00"/>
                </a:solidFill>
              </a:rPr>
              <a:t>NICE NG96 / QS187 STANDARDS</a:t>
            </a:r>
            <a:endParaRPr lang="en-US" sz="1200" dirty="0"/>
          </a:p>
        </p:txBody>
      </p:sp>
      <p:sp>
        <p:nvSpPr>
          <p:cNvPr id="29" name="SK-3-text-28"/>
          <p:cNvSpPr/>
          <p:nvPr/>
        </p:nvSpPr>
        <p:spPr>
          <a:xfrm>
            <a:off x="1381125" y="1156246"/>
            <a:ext cx="653796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2D2D"/>
                </a:solidFill>
              </a:rPr>
              <a:t>Who Should Receive an AHC?</a:t>
            </a:r>
            <a:endParaRPr lang="en-US" sz="1650" dirty="0"/>
          </a:p>
        </p:txBody>
      </p:sp>
      <p:sp>
        <p:nvSpPr>
          <p:cNvPr id="30" name="SK-3-text-29"/>
          <p:cNvSpPr/>
          <p:nvPr/>
        </p:nvSpPr>
        <p:spPr>
          <a:xfrm>
            <a:off x="1126331" y="1642021"/>
            <a:ext cx="4541044"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D2D2D"/>
                </a:solidFill>
              </a:rPr>
              <a:t>All patients aged 14 and over</a:t>
            </a:r>
            <a:r>
              <a:rPr lang="en-US" sz="1275" dirty="0">
                <a:solidFill>
                  <a:srgbClr val="2D2D2D"/>
                </a:solidFill>
              </a:rPr>
              <a:t> who are on the GP practice Learning Disability (LD) register.</a:t>
            </a:r>
            <a:endParaRPr lang="en-US" sz="1275" dirty="0"/>
          </a:p>
        </p:txBody>
      </p:sp>
      <p:sp>
        <p:nvSpPr>
          <p:cNvPr id="31" name="SK-3-text-30"/>
          <p:cNvSpPr/>
          <p:nvPr/>
        </p:nvSpPr>
        <p:spPr>
          <a:xfrm>
            <a:off x="1126331" y="2213521"/>
            <a:ext cx="4541044"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D2D2D"/>
                </a:solidFill>
              </a:rPr>
              <a:t>Must be conducted annually to identify and address unmet health needs.</a:t>
            </a:r>
            <a:endParaRPr lang="en-US" sz="1275" dirty="0"/>
          </a:p>
        </p:txBody>
      </p:sp>
      <p:sp>
        <p:nvSpPr>
          <p:cNvPr id="32" name="SK-3-text-31"/>
          <p:cNvSpPr/>
          <p:nvPr/>
        </p:nvSpPr>
        <p:spPr>
          <a:xfrm>
            <a:off x="809625" y="3021360"/>
            <a:ext cx="4857750" cy="542925"/>
          </a:xfrm>
          <a:prstGeom prst="rect">
            <a:avLst/>
          </a:prstGeom>
          <a:noFill/>
          <a:ln/>
        </p:spPr>
        <p:txBody>
          <a:bodyPr vert="horz" wrap="square" lIns="0" tIns="0" rIns="0" bIns="0" rtlCol="0" anchor="ctr"/>
          <a:lstStyle/>
          <a:p>
            <a:pPr marL="0" indent="0">
              <a:lnSpc>
                <a:spcPts val="1800"/>
              </a:lnSpc>
              <a:buNone/>
            </a:pPr>
            <a:r>
              <a:rPr lang="en-US" sz="1200" b="1" i="1" dirty="0">
                <a:solidFill>
                  <a:srgbClr val="555555"/>
                </a:solidFill>
              </a:rPr>
              <a:t>NICE NG96 Note:</a:t>
            </a:r>
            <a:r>
              <a:rPr lang="en-US" sz="1200" i="1" dirty="0">
                <a:solidFill>
                  <a:srgbClr val="555555"/>
                </a:solidFill>
              </a:rPr>
              <a:t> Age-related health difficulties often occur earlier in people with LD; do not wait for traditional "older age" markers.</a:t>
            </a:r>
            <a:endParaRPr lang="en-US" sz="1200" dirty="0"/>
          </a:p>
        </p:txBody>
      </p:sp>
      <p:sp>
        <p:nvSpPr>
          <p:cNvPr id="33" name="SK-3-text-32"/>
          <p:cNvSpPr/>
          <p:nvPr/>
        </p:nvSpPr>
        <p:spPr>
          <a:xfrm>
            <a:off x="1381125" y="4078635"/>
            <a:ext cx="477774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2D2D"/>
                </a:solidFill>
              </a:rPr>
              <a:t>Transitioning Youth</a:t>
            </a:r>
            <a:endParaRPr lang="en-US" sz="1650" dirty="0"/>
          </a:p>
        </p:txBody>
      </p:sp>
      <p:sp>
        <p:nvSpPr>
          <p:cNvPr id="34" name="SK-3-text-33"/>
          <p:cNvSpPr/>
          <p:nvPr/>
        </p:nvSpPr>
        <p:spPr>
          <a:xfrm>
            <a:off x="1126331" y="4564410"/>
            <a:ext cx="4541044"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D2D2D"/>
                </a:solidFill>
              </a:rPr>
              <a:t>Young people moving from paediatric to adult services should be invited from age 14.</a:t>
            </a:r>
            <a:endParaRPr lang="en-US" sz="1275" dirty="0"/>
          </a:p>
        </p:txBody>
      </p:sp>
      <p:sp>
        <p:nvSpPr>
          <p:cNvPr id="35" name="SK-3-text-34"/>
          <p:cNvSpPr/>
          <p:nvPr/>
        </p:nvSpPr>
        <p:spPr>
          <a:xfrm>
            <a:off x="1126331" y="5135910"/>
            <a:ext cx="4541044"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D2D2D"/>
                </a:solidFill>
              </a:rPr>
              <a:t>Ensure they are added to the LD register during the EHCP (Education, Health and Care Plan) process.</a:t>
            </a:r>
            <a:endParaRPr lang="en-US" sz="1275" dirty="0"/>
          </a:p>
        </p:txBody>
      </p:sp>
      <p:sp>
        <p:nvSpPr>
          <p:cNvPr id="36" name="SK-3-text-35"/>
          <p:cNvSpPr/>
          <p:nvPr/>
        </p:nvSpPr>
        <p:spPr>
          <a:xfrm>
            <a:off x="7096125" y="1156246"/>
            <a:ext cx="50958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2D2D"/>
                </a:solidFill>
              </a:rPr>
              <a:t>QOF Completion Target</a:t>
            </a:r>
            <a:endParaRPr lang="en-US" sz="1650" dirty="0"/>
          </a:p>
        </p:txBody>
      </p:sp>
      <p:sp>
        <p:nvSpPr>
          <p:cNvPr id="37" name="SK-3-text-36"/>
          <p:cNvSpPr/>
          <p:nvPr/>
        </p:nvSpPr>
        <p:spPr>
          <a:xfrm>
            <a:off x="7800826" y="1784896"/>
            <a:ext cx="2773680" cy="800100"/>
          </a:xfrm>
          <a:prstGeom prst="rect">
            <a:avLst/>
          </a:prstGeom>
          <a:noFill/>
          <a:ln/>
        </p:spPr>
        <p:txBody>
          <a:bodyPr vert="horz" wrap="square" lIns="0" tIns="0" rIns="0" bIns="0" rtlCol="0" anchor="ctr"/>
          <a:lstStyle/>
          <a:p>
            <a:pPr marL="0" indent="0">
              <a:lnSpc>
                <a:spcPts val="6300"/>
              </a:lnSpc>
              <a:buNone/>
            </a:pPr>
            <a:r>
              <a:rPr lang="en-US" sz="4200" b="1" dirty="0">
                <a:solidFill>
                  <a:srgbClr val="EF7D00"/>
                </a:solidFill>
              </a:rPr>
              <a:t>75%</a:t>
            </a:r>
            <a:endParaRPr lang="en-US" sz="4200" dirty="0"/>
          </a:p>
        </p:txBody>
      </p:sp>
      <p:sp>
        <p:nvSpPr>
          <p:cNvPr id="38" name="SK-3-text-37"/>
          <p:cNvSpPr/>
          <p:nvPr/>
        </p:nvSpPr>
        <p:spPr>
          <a:xfrm>
            <a:off x="9059019" y="1942058"/>
            <a:ext cx="2080260" cy="200025"/>
          </a:xfrm>
          <a:prstGeom prst="rect">
            <a:avLst/>
          </a:prstGeom>
          <a:noFill/>
          <a:ln/>
        </p:spPr>
        <p:txBody>
          <a:bodyPr vert="horz" wrap="square" lIns="0" tIns="0" rIns="0" bIns="0" rtlCol="0" anchor="ctr"/>
          <a:lstStyle/>
          <a:p>
            <a:pPr marL="0" indent="0">
              <a:lnSpc>
                <a:spcPts val="1575"/>
              </a:lnSpc>
              <a:buNone/>
            </a:pPr>
            <a:r>
              <a:rPr lang="en-US" sz="1050" dirty="0">
                <a:solidFill>
                  <a:srgbClr val="666666"/>
                </a:solidFill>
              </a:rPr>
              <a:t>QOF INDICATOR</a:t>
            </a:r>
            <a:endParaRPr lang="en-US" sz="1050" dirty="0"/>
          </a:p>
        </p:txBody>
      </p:sp>
      <p:sp>
        <p:nvSpPr>
          <p:cNvPr id="39" name="SK-3-text-38"/>
          <p:cNvSpPr/>
          <p:nvPr/>
        </p:nvSpPr>
        <p:spPr>
          <a:xfrm>
            <a:off x="9059019" y="2142083"/>
            <a:ext cx="1600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LD004</a:t>
            </a:r>
            <a:endParaRPr lang="en-US" sz="1500" dirty="0"/>
          </a:p>
        </p:txBody>
      </p:sp>
      <p:sp>
        <p:nvSpPr>
          <p:cNvPr id="40" name="SK-3-text-39"/>
          <p:cNvSpPr/>
          <p:nvPr/>
        </p:nvSpPr>
        <p:spPr>
          <a:xfrm>
            <a:off x="6841331" y="2813596"/>
            <a:ext cx="4541044"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D2D2D"/>
                </a:solidFill>
              </a:rPr>
              <a:t>The national target requires 75% of people on the LD register to receive an AHC each year.</a:t>
            </a:r>
            <a:endParaRPr lang="en-US" sz="1275" dirty="0"/>
          </a:p>
        </p:txBody>
      </p:sp>
      <p:sp>
        <p:nvSpPr>
          <p:cNvPr id="41" name="SK-3-text-40"/>
          <p:cNvSpPr/>
          <p:nvPr/>
        </p:nvSpPr>
        <p:spPr>
          <a:xfrm>
            <a:off x="6841331" y="3385096"/>
            <a:ext cx="4541044"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D2D2D"/>
                </a:solidFill>
              </a:rPr>
              <a:t>Achieving this target is essential for addressing the 21-year mortality gap identified in LeDeR reports.</a:t>
            </a:r>
            <a:endParaRPr lang="en-US" sz="1275" dirty="0"/>
          </a:p>
        </p:txBody>
      </p:sp>
      <p:sp>
        <p:nvSpPr>
          <p:cNvPr id="42" name="SK-3-text-41"/>
          <p:cNvSpPr/>
          <p:nvPr/>
        </p:nvSpPr>
        <p:spPr>
          <a:xfrm>
            <a:off x="7096125" y="4470946"/>
            <a:ext cx="50958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2D2D"/>
                </a:solidFill>
              </a:rPr>
              <a:t>Practice Requirements</a:t>
            </a:r>
            <a:endParaRPr lang="en-US" sz="1650" dirty="0"/>
          </a:p>
        </p:txBody>
      </p:sp>
      <p:sp>
        <p:nvSpPr>
          <p:cNvPr id="43" name="SK-3-text-42"/>
          <p:cNvSpPr/>
          <p:nvPr/>
        </p:nvSpPr>
        <p:spPr>
          <a:xfrm>
            <a:off x="6841331" y="4956721"/>
            <a:ext cx="4541044"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D2D2D"/>
                </a:solidFill>
              </a:rPr>
              <a:t>LD001:</a:t>
            </a:r>
            <a:r>
              <a:rPr lang="en-US" sz="1275" dirty="0">
                <a:solidFill>
                  <a:srgbClr val="2D2D2D"/>
                </a:solidFill>
              </a:rPr>
              <a:t> Maintain an up-to-date LD register (essential for accurate invitations).</a:t>
            </a:r>
            <a:endParaRPr lang="en-US" sz="1275" dirty="0"/>
          </a:p>
        </p:txBody>
      </p:sp>
      <p:sp>
        <p:nvSpPr>
          <p:cNvPr id="44" name="SK-3-text-43"/>
          <p:cNvSpPr/>
          <p:nvPr/>
        </p:nvSpPr>
        <p:spPr>
          <a:xfrm>
            <a:off x="6841331" y="5528221"/>
            <a:ext cx="4541044"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D2D2D"/>
                </a:solidFill>
              </a:rPr>
              <a:t>Proactively identify patients with mild LD who may be missing from current registers.</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4-img-3" descr="preencoded.png"/>
          <p:cNvPicPr>
            <a:picLocks noChangeAspect="1"/>
          </p:cNvPicPr>
          <p:nvPr/>
        </p:nvPicPr>
        <p:blipFill>
          <a:blip r:embed="rId5"/>
          <a:stretch>
            <a:fillRect/>
          </a:stretch>
        </p:blipFill>
        <p:spPr>
          <a:xfrm>
            <a:off x="476250" y="312390"/>
            <a:ext cx="57150" cy="381000"/>
          </a:xfrm>
          <a:prstGeom prst="rect">
            <a:avLst/>
          </a:prstGeom>
        </p:spPr>
      </p:pic>
      <p:pic>
        <p:nvPicPr>
          <p:cNvPr id="5" name="SK-4-img-4" descr="preencoded.png"/>
          <p:cNvPicPr>
            <a:picLocks noChangeAspect="1"/>
          </p:cNvPicPr>
          <p:nvPr/>
        </p:nvPicPr>
        <p:blipFill>
          <a:blip r:embed="rId6"/>
          <a:stretch>
            <a:fillRect/>
          </a:stretch>
        </p:blipFill>
        <p:spPr>
          <a:xfrm>
            <a:off x="476250" y="1005780"/>
            <a:ext cx="5476875" cy="2917924"/>
          </a:xfrm>
          <a:prstGeom prst="rect">
            <a:avLst/>
          </a:prstGeom>
        </p:spPr>
      </p:pic>
      <p:pic>
        <p:nvPicPr>
          <p:cNvPr id="6" name="SK-4-img-5" descr="preencoded.png"/>
          <p:cNvPicPr>
            <a:picLocks noChangeAspect="1"/>
          </p:cNvPicPr>
          <p:nvPr/>
        </p:nvPicPr>
        <p:blipFill>
          <a:blip r:embed="rId7"/>
          <a:stretch>
            <a:fillRect/>
          </a:stretch>
        </p:blipFill>
        <p:spPr>
          <a:xfrm>
            <a:off x="728663" y="1241227"/>
            <a:ext cx="238125" cy="190500"/>
          </a:xfrm>
          <a:prstGeom prst="rect">
            <a:avLst/>
          </a:prstGeom>
        </p:spPr>
      </p:pic>
      <p:pic>
        <p:nvPicPr>
          <p:cNvPr id="7" name="SK-4-img-6" descr="preencoded.png"/>
          <p:cNvPicPr>
            <a:picLocks noChangeAspect="1"/>
          </p:cNvPicPr>
          <p:nvPr/>
        </p:nvPicPr>
        <p:blipFill>
          <a:blip r:embed="rId8"/>
          <a:stretch>
            <a:fillRect/>
          </a:stretch>
        </p:blipFill>
        <p:spPr>
          <a:xfrm>
            <a:off x="704850" y="3152180"/>
            <a:ext cx="5019675" cy="590550"/>
          </a:xfrm>
          <a:prstGeom prst="rect">
            <a:avLst/>
          </a:prstGeom>
        </p:spPr>
      </p:pic>
      <p:pic>
        <p:nvPicPr>
          <p:cNvPr id="8" name="SK-4-img-7" descr="preencoded.png"/>
          <p:cNvPicPr>
            <a:picLocks noChangeAspect="1"/>
          </p:cNvPicPr>
          <p:nvPr/>
        </p:nvPicPr>
        <p:blipFill>
          <a:blip r:embed="rId9"/>
          <a:stretch>
            <a:fillRect/>
          </a:stretch>
        </p:blipFill>
        <p:spPr>
          <a:xfrm>
            <a:off x="847725" y="3352205"/>
            <a:ext cx="190500" cy="190500"/>
          </a:xfrm>
          <a:prstGeom prst="rect">
            <a:avLst/>
          </a:prstGeom>
        </p:spPr>
      </p:pic>
      <p:pic>
        <p:nvPicPr>
          <p:cNvPr id="9" name="SK-4-img-8" descr="preencoded.png"/>
          <p:cNvPicPr>
            <a:picLocks noChangeAspect="1"/>
          </p:cNvPicPr>
          <p:nvPr/>
        </p:nvPicPr>
        <p:blipFill>
          <a:blip r:embed="rId10"/>
          <a:stretch>
            <a:fillRect/>
          </a:stretch>
        </p:blipFill>
        <p:spPr>
          <a:xfrm>
            <a:off x="476250" y="4076105"/>
            <a:ext cx="5476875" cy="2477095"/>
          </a:xfrm>
          <a:prstGeom prst="rect">
            <a:avLst/>
          </a:prstGeom>
        </p:spPr>
      </p:pic>
      <p:pic>
        <p:nvPicPr>
          <p:cNvPr id="10" name="SK-4-img-9" descr="preencoded.png"/>
          <p:cNvPicPr>
            <a:picLocks noChangeAspect="1"/>
          </p:cNvPicPr>
          <p:nvPr/>
        </p:nvPicPr>
        <p:blipFill>
          <a:blip r:embed="rId11"/>
          <a:stretch>
            <a:fillRect/>
          </a:stretch>
        </p:blipFill>
        <p:spPr>
          <a:xfrm>
            <a:off x="728663" y="4311551"/>
            <a:ext cx="238125" cy="190500"/>
          </a:xfrm>
          <a:prstGeom prst="rect">
            <a:avLst/>
          </a:prstGeom>
        </p:spPr>
      </p:pic>
      <p:pic>
        <p:nvPicPr>
          <p:cNvPr id="11" name="SK-4-img-10" descr="preencoded.png"/>
          <p:cNvPicPr>
            <a:picLocks noChangeAspect="1"/>
          </p:cNvPicPr>
          <p:nvPr/>
        </p:nvPicPr>
        <p:blipFill>
          <a:blip r:embed="rId12"/>
          <a:stretch>
            <a:fillRect/>
          </a:stretch>
        </p:blipFill>
        <p:spPr>
          <a:xfrm>
            <a:off x="6238875" y="1005780"/>
            <a:ext cx="5476875" cy="2477095"/>
          </a:xfrm>
          <a:prstGeom prst="rect">
            <a:avLst/>
          </a:prstGeom>
        </p:spPr>
      </p:pic>
      <p:pic>
        <p:nvPicPr>
          <p:cNvPr id="12" name="SK-4-img-11" descr="preencoded.png"/>
          <p:cNvPicPr>
            <a:picLocks noChangeAspect="1"/>
          </p:cNvPicPr>
          <p:nvPr/>
        </p:nvPicPr>
        <p:blipFill>
          <a:blip r:embed="rId13"/>
          <a:stretch>
            <a:fillRect/>
          </a:stretch>
        </p:blipFill>
        <p:spPr>
          <a:xfrm>
            <a:off x="6491288" y="1241227"/>
            <a:ext cx="238125" cy="190500"/>
          </a:xfrm>
          <a:prstGeom prst="rect">
            <a:avLst/>
          </a:prstGeom>
        </p:spPr>
      </p:pic>
      <p:pic>
        <p:nvPicPr>
          <p:cNvPr id="13" name="SK-4-img-12" descr="preencoded.png"/>
          <p:cNvPicPr>
            <a:picLocks noChangeAspect="1"/>
          </p:cNvPicPr>
          <p:nvPr/>
        </p:nvPicPr>
        <p:blipFill>
          <a:blip r:embed="rId6"/>
          <a:stretch>
            <a:fillRect/>
          </a:stretch>
        </p:blipFill>
        <p:spPr>
          <a:xfrm>
            <a:off x="6238875" y="3635276"/>
            <a:ext cx="5476875" cy="2917924"/>
          </a:xfrm>
          <a:prstGeom prst="rect">
            <a:avLst/>
          </a:prstGeom>
        </p:spPr>
      </p:pic>
      <p:pic>
        <p:nvPicPr>
          <p:cNvPr id="14" name="SK-4-img-13" descr="preencoded.png"/>
          <p:cNvPicPr>
            <a:picLocks noChangeAspect="1"/>
          </p:cNvPicPr>
          <p:nvPr/>
        </p:nvPicPr>
        <p:blipFill>
          <a:blip r:embed="rId14"/>
          <a:stretch>
            <a:fillRect/>
          </a:stretch>
        </p:blipFill>
        <p:spPr>
          <a:xfrm>
            <a:off x="6491288" y="3870722"/>
            <a:ext cx="238125" cy="190500"/>
          </a:xfrm>
          <a:prstGeom prst="rect">
            <a:avLst/>
          </a:prstGeom>
        </p:spPr>
      </p:pic>
      <p:pic>
        <p:nvPicPr>
          <p:cNvPr id="15" name="SK-4-img-14" descr="preencoded.png"/>
          <p:cNvPicPr>
            <a:picLocks noChangeAspect="1"/>
          </p:cNvPicPr>
          <p:nvPr/>
        </p:nvPicPr>
        <p:blipFill>
          <a:blip r:embed="rId8"/>
          <a:stretch>
            <a:fillRect/>
          </a:stretch>
        </p:blipFill>
        <p:spPr>
          <a:xfrm>
            <a:off x="6467475" y="5781675"/>
            <a:ext cx="5019675" cy="590550"/>
          </a:xfrm>
          <a:prstGeom prst="rect">
            <a:avLst/>
          </a:prstGeom>
        </p:spPr>
      </p:pic>
      <p:pic>
        <p:nvPicPr>
          <p:cNvPr id="16" name="SK-4-img-15" descr="preencoded.png"/>
          <p:cNvPicPr>
            <a:picLocks noChangeAspect="1"/>
          </p:cNvPicPr>
          <p:nvPr/>
        </p:nvPicPr>
        <p:blipFill>
          <a:blip r:embed="rId15"/>
          <a:stretch>
            <a:fillRect/>
          </a:stretch>
        </p:blipFill>
        <p:spPr>
          <a:xfrm>
            <a:off x="6610350" y="5950000"/>
            <a:ext cx="190500" cy="253901"/>
          </a:xfrm>
          <a:prstGeom prst="rect">
            <a:avLst/>
          </a:prstGeom>
        </p:spPr>
      </p:pic>
      <p:sp>
        <p:nvSpPr>
          <p:cNvPr id="17" name="SK-4-text-16"/>
          <p:cNvSpPr/>
          <p:nvPr/>
        </p:nvSpPr>
        <p:spPr>
          <a:xfrm>
            <a:off x="676275" y="228600"/>
            <a:ext cx="11515725"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Maintaining the LD Register and Transitions</a:t>
            </a:r>
            <a:endParaRPr lang="en-US" sz="2100" dirty="0"/>
          </a:p>
        </p:txBody>
      </p:sp>
      <p:sp>
        <p:nvSpPr>
          <p:cNvPr id="18" name="SK-4-text-17"/>
          <p:cNvSpPr/>
          <p:nvPr/>
        </p:nvSpPr>
        <p:spPr>
          <a:xfrm>
            <a:off x="676275" y="577155"/>
            <a:ext cx="5571679"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19" name="SK-4-text-18"/>
          <p:cNvSpPr/>
          <p:nvPr/>
        </p:nvSpPr>
        <p:spPr>
          <a:xfrm>
            <a:off x="1104900" y="1186755"/>
            <a:ext cx="6172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Register Accuracy (LD001)</a:t>
            </a:r>
            <a:endParaRPr lang="en-US" sz="1500" dirty="0"/>
          </a:p>
        </p:txBody>
      </p:sp>
      <p:sp>
        <p:nvSpPr>
          <p:cNvPr id="20" name="SK-4-text-19"/>
          <p:cNvSpPr/>
          <p:nvPr/>
        </p:nvSpPr>
        <p:spPr>
          <a:xfrm>
            <a:off x="942975" y="1586805"/>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Systematic Audit:</a:t>
            </a:r>
            <a:r>
              <a:rPr lang="en-US" sz="1200" dirty="0">
                <a:solidFill>
                  <a:srgbClr val="2D2D2D"/>
                </a:solidFill>
              </a:rPr>
              <a:t> Regularly review codes; many patients with </a:t>
            </a:r>
            <a:r>
              <a:rPr lang="en-US" sz="1200" b="1" dirty="0">
                <a:solidFill>
                  <a:srgbClr val="2D2D2D"/>
                </a:solidFill>
              </a:rPr>
              <a:t>mild LD</a:t>
            </a:r>
            <a:r>
              <a:rPr lang="en-US" sz="1200" dirty="0">
                <a:solidFill>
                  <a:srgbClr val="2D2D2D"/>
                </a:solidFill>
              </a:rPr>
              <a:t> are often missed or incorrectly coded.</a:t>
            </a:r>
            <a:endParaRPr lang="en-US" sz="1200" dirty="0"/>
          </a:p>
        </p:txBody>
      </p:sp>
      <p:sp>
        <p:nvSpPr>
          <p:cNvPr id="21" name="SK-4-text-20"/>
          <p:cNvSpPr/>
          <p:nvPr/>
        </p:nvSpPr>
        <p:spPr>
          <a:xfrm>
            <a:off x="942975" y="2108597"/>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Data Tools:</a:t>
            </a:r>
            <a:r>
              <a:rPr lang="en-US" sz="1200" dirty="0">
                <a:solidFill>
                  <a:srgbClr val="2D2D2D"/>
                </a:solidFill>
              </a:rPr>
              <a:t> Utilize ICB/CCG search tools to identify patients with relevant diagnostic markers who lack the LD register code.</a:t>
            </a:r>
            <a:endParaRPr lang="en-US" sz="1200" dirty="0"/>
          </a:p>
        </p:txBody>
      </p:sp>
      <p:sp>
        <p:nvSpPr>
          <p:cNvPr id="22" name="SK-4-text-21"/>
          <p:cNvSpPr/>
          <p:nvPr/>
        </p:nvSpPr>
        <p:spPr>
          <a:xfrm>
            <a:off x="942975" y="2630388"/>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Clinical Coding:</a:t>
            </a:r>
            <a:r>
              <a:rPr lang="en-US" sz="1200" dirty="0">
                <a:solidFill>
                  <a:srgbClr val="2D2D2D"/>
                </a:solidFill>
              </a:rPr>
              <a:t> Ensure consistency between SystmOne/EMIS registers and secondary care diagnostic summaries.</a:t>
            </a:r>
            <a:endParaRPr lang="en-US" sz="1200" dirty="0"/>
          </a:p>
        </p:txBody>
      </p:sp>
      <p:sp>
        <p:nvSpPr>
          <p:cNvPr id="23" name="SK-4-text-22"/>
          <p:cNvSpPr/>
          <p:nvPr/>
        </p:nvSpPr>
        <p:spPr>
          <a:xfrm>
            <a:off x="1133475" y="3247430"/>
            <a:ext cx="4448175" cy="400050"/>
          </a:xfrm>
          <a:prstGeom prst="rect">
            <a:avLst/>
          </a:prstGeom>
          <a:noFill/>
          <a:ln/>
        </p:spPr>
        <p:txBody>
          <a:bodyPr vert="horz" wrap="square" lIns="0" tIns="0" rIns="0" bIns="0" rtlCol="0" anchor="ctr"/>
          <a:lstStyle/>
          <a:p>
            <a:pPr marL="0" indent="0">
              <a:lnSpc>
                <a:spcPts val="1575"/>
              </a:lnSpc>
              <a:buNone/>
            </a:pPr>
            <a:r>
              <a:rPr lang="en-US" sz="1050" b="1" dirty="0">
                <a:solidFill>
                  <a:srgbClr val="EF7D00"/>
                </a:solidFill>
              </a:rPr>
              <a:t>AKT TIP: QOF LD001 REQUIRES PRACTICES TO MAINTAIN A SPECIFIC, UP-TO-DATE REGISTER FOR ALL AGES.</a:t>
            </a:r>
            <a:endParaRPr lang="en-US" sz="1050" dirty="0"/>
          </a:p>
        </p:txBody>
      </p:sp>
      <p:sp>
        <p:nvSpPr>
          <p:cNvPr id="24" name="SK-4-text-23"/>
          <p:cNvSpPr/>
          <p:nvPr/>
        </p:nvSpPr>
        <p:spPr>
          <a:xfrm>
            <a:off x="1104900" y="4257080"/>
            <a:ext cx="5029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Proactive Case Finding</a:t>
            </a:r>
            <a:endParaRPr lang="en-US" sz="1500" dirty="0"/>
          </a:p>
        </p:txBody>
      </p:sp>
      <p:sp>
        <p:nvSpPr>
          <p:cNvPr id="25" name="SK-4-text-24"/>
          <p:cNvSpPr/>
          <p:nvPr/>
        </p:nvSpPr>
        <p:spPr>
          <a:xfrm>
            <a:off x="942975" y="4657130"/>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School Nursing:</a:t>
            </a:r>
            <a:r>
              <a:rPr lang="en-US" sz="1200" dirty="0">
                <a:solidFill>
                  <a:srgbClr val="2D2D2D"/>
                </a:solidFill>
              </a:rPr>
              <a:t> Liaise with local SEN (Special Educational Needs) teams to identify upcoming school leavers.</a:t>
            </a:r>
            <a:endParaRPr lang="en-US" sz="1200" dirty="0"/>
          </a:p>
        </p:txBody>
      </p:sp>
      <p:sp>
        <p:nvSpPr>
          <p:cNvPr id="26" name="SK-4-text-25"/>
          <p:cNvSpPr/>
          <p:nvPr/>
        </p:nvSpPr>
        <p:spPr>
          <a:xfrm>
            <a:off x="942975" y="5178921"/>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Diagnostic Search:</a:t>
            </a:r>
            <a:r>
              <a:rPr lang="en-US" sz="1200" dirty="0">
                <a:solidFill>
                  <a:srgbClr val="2D2D2D"/>
                </a:solidFill>
              </a:rPr>
              <a:t> Search for specific syndromes (e.g., Down's, Fragile X, DiGeorge) and ensure they are also on the LD register.</a:t>
            </a:r>
            <a:endParaRPr lang="en-US" sz="1200" dirty="0"/>
          </a:p>
        </p:txBody>
      </p:sp>
      <p:sp>
        <p:nvSpPr>
          <p:cNvPr id="27" name="SK-4-text-26"/>
          <p:cNvSpPr/>
          <p:nvPr/>
        </p:nvSpPr>
        <p:spPr>
          <a:xfrm>
            <a:off x="6867525" y="1186755"/>
            <a:ext cx="53244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Transition from Paediatrics</a:t>
            </a:r>
            <a:endParaRPr lang="en-US" sz="1500" dirty="0"/>
          </a:p>
        </p:txBody>
      </p:sp>
      <p:sp>
        <p:nvSpPr>
          <p:cNvPr id="28" name="SK-4-text-27"/>
          <p:cNvSpPr/>
          <p:nvPr/>
        </p:nvSpPr>
        <p:spPr>
          <a:xfrm>
            <a:off x="6705600" y="1586805"/>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Early Identification:</a:t>
            </a:r>
            <a:r>
              <a:rPr lang="en-US" sz="1200" dirty="0">
                <a:solidFill>
                  <a:srgbClr val="2D2D2D"/>
                </a:solidFill>
              </a:rPr>
              <a:t> Identify young people </a:t>
            </a:r>
            <a:r>
              <a:rPr lang="en-US" sz="1200" b="1" dirty="0">
                <a:solidFill>
                  <a:srgbClr val="2D2D2D"/>
                </a:solidFill>
              </a:rPr>
              <a:t>aged 14+</a:t>
            </a:r>
            <a:r>
              <a:rPr lang="en-US" sz="1200" dirty="0">
                <a:solidFill>
                  <a:srgbClr val="2D2D2D"/>
                </a:solidFill>
              </a:rPr>
              <a:t> during the transition from paediatric to adult primary care services.</a:t>
            </a:r>
            <a:endParaRPr lang="en-US" sz="1200" dirty="0"/>
          </a:p>
        </p:txBody>
      </p:sp>
      <p:sp>
        <p:nvSpPr>
          <p:cNvPr id="29" name="SK-4-text-28"/>
          <p:cNvSpPr/>
          <p:nvPr/>
        </p:nvSpPr>
        <p:spPr>
          <a:xfrm>
            <a:off x="6705600" y="2108597"/>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Handover Process:</a:t>
            </a:r>
            <a:r>
              <a:rPr lang="en-US" sz="1200" dirty="0">
                <a:solidFill>
                  <a:srgbClr val="2D2D2D"/>
                </a:solidFill>
              </a:rPr>
              <a:t> Attend transition multi-disciplinary meetings where possible to ensure medical history continuity.</a:t>
            </a:r>
            <a:endParaRPr lang="en-US" sz="1200" dirty="0"/>
          </a:p>
        </p:txBody>
      </p:sp>
      <p:sp>
        <p:nvSpPr>
          <p:cNvPr id="30" name="SK-4-text-29"/>
          <p:cNvSpPr/>
          <p:nvPr/>
        </p:nvSpPr>
        <p:spPr>
          <a:xfrm>
            <a:off x="6705600" y="2630388"/>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Invitations:</a:t>
            </a:r>
            <a:r>
              <a:rPr lang="en-US" sz="1200" dirty="0">
                <a:solidFill>
                  <a:srgbClr val="2D2D2D"/>
                </a:solidFill>
              </a:rPr>
              <a:t> Proactively invite 14-17 year olds for their first "adult-style" AHC to build trust before full transition.</a:t>
            </a:r>
            <a:endParaRPr lang="en-US" sz="1200" dirty="0"/>
          </a:p>
        </p:txBody>
      </p:sp>
      <p:sp>
        <p:nvSpPr>
          <p:cNvPr id="31" name="SK-4-text-30"/>
          <p:cNvSpPr/>
          <p:nvPr/>
        </p:nvSpPr>
        <p:spPr>
          <a:xfrm>
            <a:off x="6867525" y="3816251"/>
            <a:ext cx="4114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Linking with EHCPs</a:t>
            </a:r>
            <a:endParaRPr lang="en-US" sz="1500" dirty="0"/>
          </a:p>
        </p:txBody>
      </p:sp>
      <p:sp>
        <p:nvSpPr>
          <p:cNvPr id="32" name="SK-4-text-31"/>
          <p:cNvSpPr/>
          <p:nvPr/>
        </p:nvSpPr>
        <p:spPr>
          <a:xfrm>
            <a:off x="6705600" y="4216301"/>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EHCP Alignment:</a:t>
            </a:r>
            <a:r>
              <a:rPr lang="en-US" sz="1200" dirty="0">
                <a:solidFill>
                  <a:srgbClr val="2D2D2D"/>
                </a:solidFill>
              </a:rPr>
              <a:t> Education, Health and Care Plans (EHCP) often contain vital diagnostic and support information for the register.</a:t>
            </a:r>
            <a:endParaRPr lang="en-US" sz="1200" dirty="0"/>
          </a:p>
        </p:txBody>
      </p:sp>
      <p:sp>
        <p:nvSpPr>
          <p:cNvPr id="33" name="SK-4-text-32"/>
          <p:cNvSpPr/>
          <p:nvPr/>
        </p:nvSpPr>
        <p:spPr>
          <a:xfrm>
            <a:off x="6705600" y="4738092"/>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Social Care Liaison:</a:t>
            </a:r>
            <a:r>
              <a:rPr lang="en-US" sz="1200" dirty="0">
                <a:solidFill>
                  <a:srgbClr val="2D2D2D"/>
                </a:solidFill>
              </a:rPr>
              <a:t> Work with social workers and transition nurses to verify LD status for patients entering adult social care.</a:t>
            </a:r>
            <a:endParaRPr lang="en-US" sz="1200" dirty="0"/>
          </a:p>
        </p:txBody>
      </p:sp>
      <p:sp>
        <p:nvSpPr>
          <p:cNvPr id="34" name="SK-4-text-33"/>
          <p:cNvSpPr/>
          <p:nvPr/>
        </p:nvSpPr>
        <p:spPr>
          <a:xfrm>
            <a:off x="6705600" y="5259884"/>
            <a:ext cx="47815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Information Sharing:</a:t>
            </a:r>
            <a:r>
              <a:rPr lang="en-US" sz="1200" dirty="0">
                <a:solidFill>
                  <a:srgbClr val="2D2D2D"/>
                </a:solidFill>
              </a:rPr>
              <a:t> Ensure the practice's Accessible Information Standard record reflects needs identified in the EHCP.</a:t>
            </a:r>
            <a:endParaRPr lang="en-US" sz="1200" dirty="0"/>
          </a:p>
        </p:txBody>
      </p:sp>
      <p:sp>
        <p:nvSpPr>
          <p:cNvPr id="35" name="SK-4-text-34"/>
          <p:cNvSpPr/>
          <p:nvPr/>
        </p:nvSpPr>
        <p:spPr>
          <a:xfrm>
            <a:off x="6896100" y="5876925"/>
            <a:ext cx="4448175" cy="400050"/>
          </a:xfrm>
          <a:prstGeom prst="rect">
            <a:avLst/>
          </a:prstGeom>
          <a:noFill/>
          <a:ln/>
        </p:spPr>
        <p:txBody>
          <a:bodyPr vert="horz" wrap="square" lIns="0" tIns="0" rIns="0" bIns="0" rtlCol="0" anchor="ctr"/>
          <a:lstStyle/>
          <a:p>
            <a:pPr marL="0" indent="0">
              <a:lnSpc>
                <a:spcPts val="1575"/>
              </a:lnSpc>
              <a:buNone/>
            </a:pPr>
            <a:r>
              <a:rPr lang="en-US" sz="1050" b="1" dirty="0">
                <a:solidFill>
                  <a:srgbClr val="EF7D00"/>
                </a:solidFill>
              </a:rPr>
              <a:t>SCA PEARL: ASK "DO YOU HAVE AN EHCP OR A HOSPITAL PASSPORT?" WHEN MEETING A YOUNG PERSON IN TRANSITION.</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5-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5-img-3" descr="preencoded.png"/>
          <p:cNvPicPr>
            <a:picLocks noChangeAspect="1"/>
          </p:cNvPicPr>
          <p:nvPr/>
        </p:nvPicPr>
        <p:blipFill>
          <a:blip r:embed="rId4"/>
          <a:stretch>
            <a:fillRect/>
          </a:stretch>
        </p:blipFill>
        <p:spPr>
          <a:xfrm>
            <a:off x="571500" y="288578"/>
            <a:ext cx="57150" cy="457200"/>
          </a:xfrm>
          <a:prstGeom prst="rect">
            <a:avLst/>
          </a:prstGeom>
        </p:spPr>
      </p:pic>
      <p:pic>
        <p:nvPicPr>
          <p:cNvPr id="5" name="SK-5-img-4" descr="preencoded.png"/>
          <p:cNvPicPr>
            <a:picLocks noChangeAspect="1"/>
          </p:cNvPicPr>
          <p:nvPr/>
        </p:nvPicPr>
        <p:blipFill>
          <a:blip r:embed="rId5"/>
          <a:stretch>
            <a:fillRect/>
          </a:stretch>
        </p:blipFill>
        <p:spPr>
          <a:xfrm>
            <a:off x="571500" y="910530"/>
            <a:ext cx="5334000" cy="2566541"/>
          </a:xfrm>
          <a:prstGeom prst="rect">
            <a:avLst/>
          </a:prstGeom>
        </p:spPr>
      </p:pic>
      <p:pic>
        <p:nvPicPr>
          <p:cNvPr id="6" name="SK-5-img-5" descr="preencoded.png"/>
          <p:cNvPicPr>
            <a:picLocks noChangeAspect="1"/>
          </p:cNvPicPr>
          <p:nvPr/>
        </p:nvPicPr>
        <p:blipFill>
          <a:blip r:embed="rId6"/>
          <a:stretch>
            <a:fillRect/>
          </a:stretch>
        </p:blipFill>
        <p:spPr>
          <a:xfrm>
            <a:off x="800100" y="1091505"/>
            <a:ext cx="4876800" cy="333375"/>
          </a:xfrm>
          <a:prstGeom prst="rect">
            <a:avLst/>
          </a:prstGeom>
        </p:spPr>
      </p:pic>
      <p:pic>
        <p:nvPicPr>
          <p:cNvPr id="7" name="SK-5-img-6" descr="preencoded.png"/>
          <p:cNvPicPr>
            <a:picLocks noChangeAspect="1"/>
          </p:cNvPicPr>
          <p:nvPr/>
        </p:nvPicPr>
        <p:blipFill>
          <a:blip r:embed="rId7"/>
          <a:stretch>
            <a:fillRect/>
          </a:stretch>
        </p:blipFill>
        <p:spPr>
          <a:xfrm>
            <a:off x="800100" y="1129605"/>
            <a:ext cx="228600" cy="180975"/>
          </a:xfrm>
          <a:prstGeom prst="rect">
            <a:avLst/>
          </a:prstGeom>
        </p:spPr>
      </p:pic>
      <p:pic>
        <p:nvPicPr>
          <p:cNvPr id="8" name="SK-5-img-7" descr="preencoded.png"/>
          <p:cNvPicPr>
            <a:picLocks noChangeAspect="1"/>
          </p:cNvPicPr>
          <p:nvPr/>
        </p:nvPicPr>
        <p:blipFill>
          <a:blip r:embed="rId8"/>
          <a:stretch>
            <a:fillRect/>
          </a:stretch>
        </p:blipFill>
        <p:spPr>
          <a:xfrm>
            <a:off x="800100" y="1539180"/>
            <a:ext cx="178594" cy="156270"/>
          </a:xfrm>
          <a:prstGeom prst="rect">
            <a:avLst/>
          </a:prstGeom>
        </p:spPr>
      </p:pic>
      <p:pic>
        <p:nvPicPr>
          <p:cNvPr id="9" name="SK-5-img-8" descr="preencoded.png"/>
          <p:cNvPicPr>
            <a:picLocks noChangeAspect="1"/>
          </p:cNvPicPr>
          <p:nvPr/>
        </p:nvPicPr>
        <p:blipFill>
          <a:blip r:embed="rId8"/>
          <a:stretch>
            <a:fillRect/>
          </a:stretch>
        </p:blipFill>
        <p:spPr>
          <a:xfrm>
            <a:off x="800100" y="2091630"/>
            <a:ext cx="178594" cy="156270"/>
          </a:xfrm>
          <a:prstGeom prst="rect">
            <a:avLst/>
          </a:prstGeom>
        </p:spPr>
      </p:pic>
      <p:pic>
        <p:nvPicPr>
          <p:cNvPr id="10" name="SK-5-img-9" descr="preencoded.png"/>
          <p:cNvPicPr>
            <a:picLocks noChangeAspect="1"/>
          </p:cNvPicPr>
          <p:nvPr/>
        </p:nvPicPr>
        <p:blipFill>
          <a:blip r:embed="rId8"/>
          <a:stretch>
            <a:fillRect/>
          </a:stretch>
        </p:blipFill>
        <p:spPr>
          <a:xfrm>
            <a:off x="800100" y="2644080"/>
            <a:ext cx="178594" cy="156270"/>
          </a:xfrm>
          <a:prstGeom prst="rect">
            <a:avLst/>
          </a:prstGeom>
        </p:spPr>
      </p:pic>
      <p:pic>
        <p:nvPicPr>
          <p:cNvPr id="11" name="SK-5-img-10" descr="preencoded.png"/>
          <p:cNvPicPr>
            <a:picLocks noChangeAspect="1"/>
          </p:cNvPicPr>
          <p:nvPr/>
        </p:nvPicPr>
        <p:blipFill>
          <a:blip r:embed="rId9"/>
          <a:stretch>
            <a:fillRect/>
          </a:stretch>
        </p:blipFill>
        <p:spPr>
          <a:xfrm>
            <a:off x="571500" y="3667571"/>
            <a:ext cx="5334000" cy="2566541"/>
          </a:xfrm>
          <a:prstGeom prst="rect">
            <a:avLst/>
          </a:prstGeom>
        </p:spPr>
      </p:pic>
      <p:pic>
        <p:nvPicPr>
          <p:cNvPr id="12" name="SK-5-img-11" descr="preencoded.png"/>
          <p:cNvPicPr>
            <a:picLocks noChangeAspect="1"/>
          </p:cNvPicPr>
          <p:nvPr/>
        </p:nvPicPr>
        <p:blipFill>
          <a:blip r:embed="rId6"/>
          <a:stretch>
            <a:fillRect/>
          </a:stretch>
        </p:blipFill>
        <p:spPr>
          <a:xfrm>
            <a:off x="800100" y="3848546"/>
            <a:ext cx="4876800" cy="333375"/>
          </a:xfrm>
          <a:prstGeom prst="rect">
            <a:avLst/>
          </a:prstGeom>
        </p:spPr>
      </p:pic>
      <p:pic>
        <p:nvPicPr>
          <p:cNvPr id="13" name="SK-5-img-12" descr="preencoded.png"/>
          <p:cNvPicPr>
            <a:picLocks noChangeAspect="1"/>
          </p:cNvPicPr>
          <p:nvPr/>
        </p:nvPicPr>
        <p:blipFill>
          <a:blip r:embed="rId10"/>
          <a:stretch>
            <a:fillRect/>
          </a:stretch>
        </p:blipFill>
        <p:spPr>
          <a:xfrm>
            <a:off x="800100" y="3886646"/>
            <a:ext cx="228600" cy="180975"/>
          </a:xfrm>
          <a:prstGeom prst="rect">
            <a:avLst/>
          </a:prstGeom>
        </p:spPr>
      </p:pic>
      <p:pic>
        <p:nvPicPr>
          <p:cNvPr id="14" name="SK-5-img-13" descr="preencoded.png"/>
          <p:cNvPicPr>
            <a:picLocks noChangeAspect="1"/>
          </p:cNvPicPr>
          <p:nvPr/>
        </p:nvPicPr>
        <p:blipFill>
          <a:blip r:embed="rId8"/>
          <a:stretch>
            <a:fillRect/>
          </a:stretch>
        </p:blipFill>
        <p:spPr>
          <a:xfrm>
            <a:off x="800100" y="4296221"/>
            <a:ext cx="178594" cy="156270"/>
          </a:xfrm>
          <a:prstGeom prst="rect">
            <a:avLst/>
          </a:prstGeom>
        </p:spPr>
      </p:pic>
      <p:pic>
        <p:nvPicPr>
          <p:cNvPr id="15" name="SK-5-img-14" descr="preencoded.png"/>
          <p:cNvPicPr>
            <a:picLocks noChangeAspect="1"/>
          </p:cNvPicPr>
          <p:nvPr/>
        </p:nvPicPr>
        <p:blipFill>
          <a:blip r:embed="rId8"/>
          <a:stretch>
            <a:fillRect/>
          </a:stretch>
        </p:blipFill>
        <p:spPr>
          <a:xfrm>
            <a:off x="800100" y="4848671"/>
            <a:ext cx="178594" cy="156270"/>
          </a:xfrm>
          <a:prstGeom prst="rect">
            <a:avLst/>
          </a:prstGeom>
        </p:spPr>
      </p:pic>
      <p:pic>
        <p:nvPicPr>
          <p:cNvPr id="16" name="SK-5-img-15" descr="preencoded.png"/>
          <p:cNvPicPr>
            <a:picLocks noChangeAspect="1"/>
          </p:cNvPicPr>
          <p:nvPr/>
        </p:nvPicPr>
        <p:blipFill>
          <a:blip r:embed="rId8"/>
          <a:stretch>
            <a:fillRect/>
          </a:stretch>
        </p:blipFill>
        <p:spPr>
          <a:xfrm>
            <a:off x="800100" y="5401121"/>
            <a:ext cx="178594" cy="156270"/>
          </a:xfrm>
          <a:prstGeom prst="rect">
            <a:avLst/>
          </a:prstGeom>
        </p:spPr>
      </p:pic>
      <p:pic>
        <p:nvPicPr>
          <p:cNvPr id="17" name="SK-5-img-16" descr="preencoded.png"/>
          <p:cNvPicPr>
            <a:picLocks noChangeAspect="1"/>
          </p:cNvPicPr>
          <p:nvPr/>
        </p:nvPicPr>
        <p:blipFill>
          <a:blip r:embed="rId11"/>
          <a:stretch>
            <a:fillRect/>
          </a:stretch>
        </p:blipFill>
        <p:spPr>
          <a:xfrm>
            <a:off x="6286500" y="910530"/>
            <a:ext cx="5334000" cy="2585591"/>
          </a:xfrm>
          <a:prstGeom prst="rect">
            <a:avLst/>
          </a:prstGeom>
        </p:spPr>
      </p:pic>
      <p:pic>
        <p:nvPicPr>
          <p:cNvPr id="18" name="SK-5-img-17" descr="preencoded.png"/>
          <p:cNvPicPr>
            <a:picLocks noChangeAspect="1"/>
          </p:cNvPicPr>
          <p:nvPr/>
        </p:nvPicPr>
        <p:blipFill>
          <a:blip r:embed="rId6"/>
          <a:stretch>
            <a:fillRect/>
          </a:stretch>
        </p:blipFill>
        <p:spPr>
          <a:xfrm>
            <a:off x="6515100" y="1091505"/>
            <a:ext cx="4876800" cy="333375"/>
          </a:xfrm>
          <a:prstGeom prst="rect">
            <a:avLst/>
          </a:prstGeom>
        </p:spPr>
      </p:pic>
      <p:pic>
        <p:nvPicPr>
          <p:cNvPr id="19" name="SK-5-img-18" descr="preencoded.png"/>
          <p:cNvPicPr>
            <a:picLocks noChangeAspect="1"/>
          </p:cNvPicPr>
          <p:nvPr/>
        </p:nvPicPr>
        <p:blipFill>
          <a:blip r:embed="rId12"/>
          <a:stretch>
            <a:fillRect/>
          </a:stretch>
        </p:blipFill>
        <p:spPr>
          <a:xfrm>
            <a:off x="6515100" y="1129605"/>
            <a:ext cx="228600" cy="180975"/>
          </a:xfrm>
          <a:prstGeom prst="rect">
            <a:avLst/>
          </a:prstGeom>
        </p:spPr>
      </p:pic>
      <p:pic>
        <p:nvPicPr>
          <p:cNvPr id="20" name="SK-5-img-19" descr="preencoded.png"/>
          <p:cNvPicPr>
            <a:picLocks noChangeAspect="1"/>
          </p:cNvPicPr>
          <p:nvPr/>
        </p:nvPicPr>
        <p:blipFill>
          <a:blip r:embed="rId8"/>
          <a:stretch>
            <a:fillRect/>
          </a:stretch>
        </p:blipFill>
        <p:spPr>
          <a:xfrm>
            <a:off x="6515100" y="1539180"/>
            <a:ext cx="178594" cy="156270"/>
          </a:xfrm>
          <a:prstGeom prst="rect">
            <a:avLst/>
          </a:prstGeom>
        </p:spPr>
      </p:pic>
      <p:pic>
        <p:nvPicPr>
          <p:cNvPr id="21" name="SK-5-img-20" descr="preencoded.png"/>
          <p:cNvPicPr>
            <a:picLocks noChangeAspect="1"/>
          </p:cNvPicPr>
          <p:nvPr/>
        </p:nvPicPr>
        <p:blipFill>
          <a:blip r:embed="rId8"/>
          <a:stretch>
            <a:fillRect/>
          </a:stretch>
        </p:blipFill>
        <p:spPr>
          <a:xfrm>
            <a:off x="6515100" y="1863030"/>
            <a:ext cx="178594" cy="156270"/>
          </a:xfrm>
          <a:prstGeom prst="rect">
            <a:avLst/>
          </a:prstGeom>
        </p:spPr>
      </p:pic>
      <p:pic>
        <p:nvPicPr>
          <p:cNvPr id="22" name="SK-5-img-21" descr="preencoded.png"/>
          <p:cNvPicPr>
            <a:picLocks noChangeAspect="1"/>
          </p:cNvPicPr>
          <p:nvPr/>
        </p:nvPicPr>
        <p:blipFill>
          <a:blip r:embed="rId8"/>
          <a:stretch>
            <a:fillRect/>
          </a:stretch>
        </p:blipFill>
        <p:spPr>
          <a:xfrm>
            <a:off x="6515100" y="2186880"/>
            <a:ext cx="178594" cy="156270"/>
          </a:xfrm>
          <a:prstGeom prst="rect">
            <a:avLst/>
          </a:prstGeom>
        </p:spPr>
      </p:pic>
      <p:pic>
        <p:nvPicPr>
          <p:cNvPr id="23" name="SK-5-img-22" descr="preencoded.png"/>
          <p:cNvPicPr>
            <a:picLocks noChangeAspect="1"/>
          </p:cNvPicPr>
          <p:nvPr/>
        </p:nvPicPr>
        <p:blipFill>
          <a:blip r:embed="rId13"/>
          <a:stretch>
            <a:fillRect/>
          </a:stretch>
        </p:blipFill>
        <p:spPr>
          <a:xfrm>
            <a:off x="6286500" y="3648521"/>
            <a:ext cx="5334000" cy="2585591"/>
          </a:xfrm>
          <a:prstGeom prst="rect">
            <a:avLst/>
          </a:prstGeom>
        </p:spPr>
      </p:pic>
      <p:pic>
        <p:nvPicPr>
          <p:cNvPr id="24" name="SK-5-img-23" descr="preencoded.png"/>
          <p:cNvPicPr>
            <a:picLocks noChangeAspect="1"/>
          </p:cNvPicPr>
          <p:nvPr/>
        </p:nvPicPr>
        <p:blipFill>
          <a:blip r:embed="rId6"/>
          <a:stretch>
            <a:fillRect/>
          </a:stretch>
        </p:blipFill>
        <p:spPr>
          <a:xfrm>
            <a:off x="6515100" y="3829496"/>
            <a:ext cx="4876800" cy="333375"/>
          </a:xfrm>
          <a:prstGeom prst="rect">
            <a:avLst/>
          </a:prstGeom>
        </p:spPr>
      </p:pic>
      <p:pic>
        <p:nvPicPr>
          <p:cNvPr id="25" name="SK-5-img-24" descr="preencoded.png"/>
          <p:cNvPicPr>
            <a:picLocks noChangeAspect="1"/>
          </p:cNvPicPr>
          <p:nvPr/>
        </p:nvPicPr>
        <p:blipFill>
          <a:blip r:embed="rId14"/>
          <a:stretch>
            <a:fillRect/>
          </a:stretch>
        </p:blipFill>
        <p:spPr>
          <a:xfrm>
            <a:off x="6515100" y="3867596"/>
            <a:ext cx="228600" cy="180975"/>
          </a:xfrm>
          <a:prstGeom prst="rect">
            <a:avLst/>
          </a:prstGeom>
        </p:spPr>
      </p:pic>
      <p:pic>
        <p:nvPicPr>
          <p:cNvPr id="26" name="SK-5-img-25" descr="preencoded.png"/>
          <p:cNvPicPr>
            <a:picLocks noChangeAspect="1"/>
          </p:cNvPicPr>
          <p:nvPr/>
        </p:nvPicPr>
        <p:blipFill>
          <a:blip r:embed="rId8"/>
          <a:stretch>
            <a:fillRect/>
          </a:stretch>
        </p:blipFill>
        <p:spPr>
          <a:xfrm>
            <a:off x="6515100" y="4277171"/>
            <a:ext cx="178594" cy="156270"/>
          </a:xfrm>
          <a:prstGeom prst="rect">
            <a:avLst/>
          </a:prstGeom>
        </p:spPr>
      </p:pic>
      <p:pic>
        <p:nvPicPr>
          <p:cNvPr id="27" name="SK-5-img-26" descr="preencoded.png"/>
          <p:cNvPicPr>
            <a:picLocks noChangeAspect="1"/>
          </p:cNvPicPr>
          <p:nvPr/>
        </p:nvPicPr>
        <p:blipFill>
          <a:blip r:embed="rId8"/>
          <a:stretch>
            <a:fillRect/>
          </a:stretch>
        </p:blipFill>
        <p:spPr>
          <a:xfrm>
            <a:off x="6515100" y="4829621"/>
            <a:ext cx="178594" cy="156270"/>
          </a:xfrm>
          <a:prstGeom prst="rect">
            <a:avLst/>
          </a:prstGeom>
        </p:spPr>
      </p:pic>
      <p:pic>
        <p:nvPicPr>
          <p:cNvPr id="28" name="SK-5-img-27" descr="preencoded.png"/>
          <p:cNvPicPr>
            <a:picLocks noChangeAspect="1"/>
          </p:cNvPicPr>
          <p:nvPr/>
        </p:nvPicPr>
        <p:blipFill>
          <a:blip r:embed="rId8"/>
          <a:stretch>
            <a:fillRect/>
          </a:stretch>
        </p:blipFill>
        <p:spPr>
          <a:xfrm>
            <a:off x="6515100" y="5382071"/>
            <a:ext cx="178594" cy="156270"/>
          </a:xfrm>
          <a:prstGeom prst="rect">
            <a:avLst/>
          </a:prstGeom>
        </p:spPr>
      </p:pic>
      <p:pic>
        <p:nvPicPr>
          <p:cNvPr id="29" name="SK-5-img-28" descr="preencoded.png"/>
          <p:cNvPicPr>
            <a:picLocks noChangeAspect="1"/>
          </p:cNvPicPr>
          <p:nvPr/>
        </p:nvPicPr>
        <p:blipFill>
          <a:blip r:embed="rId15"/>
          <a:stretch>
            <a:fillRect/>
          </a:stretch>
        </p:blipFill>
        <p:spPr>
          <a:xfrm>
            <a:off x="0" y="6481763"/>
            <a:ext cx="12192000" cy="376238"/>
          </a:xfrm>
          <a:prstGeom prst="rect">
            <a:avLst/>
          </a:prstGeom>
        </p:spPr>
      </p:pic>
      <p:sp>
        <p:nvSpPr>
          <p:cNvPr id="30" name="SK-5-text-29"/>
          <p:cNvSpPr/>
          <p:nvPr/>
        </p:nvSpPr>
        <p:spPr>
          <a:xfrm>
            <a:off x="771525" y="247650"/>
            <a:ext cx="112014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Core Clinical Components of the AHC</a:t>
            </a:r>
            <a:endParaRPr lang="en-US" sz="2100" dirty="0"/>
          </a:p>
        </p:txBody>
      </p:sp>
      <p:sp>
        <p:nvSpPr>
          <p:cNvPr id="31" name="SK-5-text-30"/>
          <p:cNvSpPr/>
          <p:nvPr/>
        </p:nvSpPr>
        <p:spPr>
          <a:xfrm>
            <a:off x="771525" y="586680"/>
            <a:ext cx="485394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32" name="SK-5-text-31"/>
          <p:cNvSpPr/>
          <p:nvPr/>
        </p:nvSpPr>
        <p:spPr>
          <a:xfrm>
            <a:off x="1143000" y="1091505"/>
            <a:ext cx="45262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Physical Health Review</a:t>
            </a:r>
            <a:endParaRPr lang="en-US" sz="1350" dirty="0"/>
          </a:p>
        </p:txBody>
      </p:sp>
      <p:sp>
        <p:nvSpPr>
          <p:cNvPr id="33" name="SK-5-text-32"/>
          <p:cNvSpPr/>
          <p:nvPr/>
        </p:nvSpPr>
        <p:spPr>
          <a:xfrm>
            <a:off x="1073944" y="1539180"/>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Systemic Review:</a:t>
            </a:r>
            <a:r>
              <a:rPr lang="en-US" sz="1125" dirty="0">
                <a:solidFill>
                  <a:srgbClr val="2D2D2D"/>
                </a:solidFill>
              </a:rPr>
              <a:t> Epilepsy, diabetes, constipation, and respiratory health monitoring.</a:t>
            </a:r>
            <a:endParaRPr lang="en-US" sz="1125" dirty="0"/>
          </a:p>
        </p:txBody>
      </p:sp>
      <p:sp>
        <p:nvSpPr>
          <p:cNvPr id="34" name="SK-5-text-33"/>
          <p:cNvSpPr/>
          <p:nvPr/>
        </p:nvSpPr>
        <p:spPr>
          <a:xfrm>
            <a:off x="1073944" y="2091630"/>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Functional Status:</a:t>
            </a:r>
            <a:r>
              <a:rPr lang="en-US" sz="1125" dirty="0">
                <a:solidFill>
                  <a:srgbClr val="2D2D2D"/>
                </a:solidFill>
              </a:rPr>
              <a:t> Assessment of mobility, continence, and dysphagia (swallowing) risks.</a:t>
            </a:r>
            <a:endParaRPr lang="en-US" sz="1125" dirty="0"/>
          </a:p>
        </p:txBody>
      </p:sp>
      <p:sp>
        <p:nvSpPr>
          <p:cNvPr id="35" name="SK-5-text-34"/>
          <p:cNvSpPr/>
          <p:nvPr/>
        </p:nvSpPr>
        <p:spPr>
          <a:xfrm>
            <a:off x="1073944" y="2644080"/>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Chronic Disease:</a:t>
            </a:r>
            <a:r>
              <a:rPr lang="en-US" sz="1125" dirty="0">
                <a:solidFill>
                  <a:srgbClr val="2D2D2D"/>
                </a:solidFill>
              </a:rPr>
              <a:t> Proactive management of multi-morbidity (2.5x higher in LD).</a:t>
            </a:r>
            <a:endParaRPr lang="en-US" sz="1125" dirty="0"/>
          </a:p>
        </p:txBody>
      </p:sp>
      <p:sp>
        <p:nvSpPr>
          <p:cNvPr id="36" name="SK-5-text-35"/>
          <p:cNvSpPr/>
          <p:nvPr/>
        </p:nvSpPr>
        <p:spPr>
          <a:xfrm>
            <a:off x="1143000" y="3848546"/>
            <a:ext cx="41148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Mental Health Screen</a:t>
            </a:r>
            <a:endParaRPr lang="en-US" sz="1350" dirty="0"/>
          </a:p>
        </p:txBody>
      </p:sp>
      <p:sp>
        <p:nvSpPr>
          <p:cNvPr id="37" name="SK-5-text-36"/>
          <p:cNvSpPr/>
          <p:nvPr/>
        </p:nvSpPr>
        <p:spPr>
          <a:xfrm>
            <a:off x="1073944" y="4296221"/>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Mood &amp; Anxiety:</a:t>
            </a:r>
            <a:r>
              <a:rPr lang="en-US" sz="1125" dirty="0">
                <a:solidFill>
                  <a:srgbClr val="2D2D2D"/>
                </a:solidFill>
              </a:rPr>
              <a:t> Targeted screening for depression and anxiety disorders.</a:t>
            </a:r>
            <a:endParaRPr lang="en-US" sz="1125" dirty="0"/>
          </a:p>
        </p:txBody>
      </p:sp>
      <p:sp>
        <p:nvSpPr>
          <p:cNvPr id="38" name="SK-5-text-37"/>
          <p:cNvSpPr/>
          <p:nvPr/>
        </p:nvSpPr>
        <p:spPr>
          <a:xfrm>
            <a:off x="1073944" y="4848671"/>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Psychosis:</a:t>
            </a:r>
            <a:r>
              <a:rPr lang="en-US" sz="1125" dirty="0">
                <a:solidFill>
                  <a:srgbClr val="2D2D2D"/>
                </a:solidFill>
              </a:rPr>
              <a:t> Monitoring for severe mental illness and diagnostic overshadowing.</a:t>
            </a:r>
            <a:endParaRPr lang="en-US" sz="1125" dirty="0"/>
          </a:p>
        </p:txBody>
      </p:sp>
      <p:sp>
        <p:nvSpPr>
          <p:cNvPr id="39" name="SK-5-text-38"/>
          <p:cNvSpPr/>
          <p:nvPr/>
        </p:nvSpPr>
        <p:spPr>
          <a:xfrm>
            <a:off x="1073944" y="5401121"/>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Behavioural Changes:</a:t>
            </a:r>
            <a:r>
              <a:rPr lang="en-US" sz="1125" dirty="0">
                <a:solidFill>
                  <a:srgbClr val="2D2D2D"/>
                </a:solidFill>
              </a:rPr>
              <a:t> Review of new distress as a proxy for physical pain.</a:t>
            </a:r>
            <a:endParaRPr lang="en-US" sz="1125" dirty="0"/>
          </a:p>
        </p:txBody>
      </p:sp>
      <p:sp>
        <p:nvSpPr>
          <p:cNvPr id="40" name="SK-5-text-39"/>
          <p:cNvSpPr/>
          <p:nvPr/>
        </p:nvSpPr>
        <p:spPr>
          <a:xfrm>
            <a:off x="6858000" y="1091505"/>
            <a:ext cx="51435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Measurements &amp; Biometrics</a:t>
            </a:r>
            <a:endParaRPr lang="en-US" sz="1350" dirty="0"/>
          </a:p>
        </p:txBody>
      </p:sp>
      <p:sp>
        <p:nvSpPr>
          <p:cNvPr id="41" name="SK-5-text-40"/>
          <p:cNvSpPr/>
          <p:nvPr/>
        </p:nvSpPr>
        <p:spPr>
          <a:xfrm>
            <a:off x="6788944" y="1539180"/>
            <a:ext cx="5403056" cy="2286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BMI Monitoring:</a:t>
            </a:r>
            <a:r>
              <a:rPr lang="en-US" sz="1125" dirty="0">
                <a:solidFill>
                  <a:srgbClr val="2D2D2D"/>
                </a:solidFill>
              </a:rPr>
              <a:t> Height, weight, and formal obesity status review.</a:t>
            </a:r>
            <a:endParaRPr lang="en-US" sz="1125" dirty="0"/>
          </a:p>
        </p:txBody>
      </p:sp>
      <p:sp>
        <p:nvSpPr>
          <p:cNvPr id="42" name="SK-5-text-41"/>
          <p:cNvSpPr/>
          <p:nvPr/>
        </p:nvSpPr>
        <p:spPr>
          <a:xfrm>
            <a:off x="6788944" y="1863030"/>
            <a:ext cx="5403056" cy="2286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Blood Pressure:</a:t>
            </a:r>
            <a:r>
              <a:rPr lang="en-US" sz="1125" dirty="0">
                <a:solidFill>
                  <a:srgbClr val="2D2D2D"/>
                </a:solidFill>
              </a:rPr>
              <a:t> Routine screening for cardiovascular risk factors.</a:t>
            </a:r>
            <a:endParaRPr lang="en-US" sz="1125" dirty="0"/>
          </a:p>
        </p:txBody>
      </p:sp>
      <p:sp>
        <p:nvSpPr>
          <p:cNvPr id="43" name="SK-5-text-42"/>
          <p:cNvSpPr/>
          <p:nvPr/>
        </p:nvSpPr>
        <p:spPr>
          <a:xfrm>
            <a:off x="6788944" y="2186880"/>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Specific Syndromes:</a:t>
            </a:r>
            <a:r>
              <a:rPr lang="en-US" sz="1125" dirty="0">
                <a:solidFill>
                  <a:srgbClr val="2D2D2D"/>
                </a:solidFill>
              </a:rPr>
              <a:t> Targeted checks (e.g., cardiac review in Fragile X).</a:t>
            </a:r>
            <a:endParaRPr lang="en-US" sz="1125" dirty="0"/>
          </a:p>
        </p:txBody>
      </p:sp>
      <p:sp>
        <p:nvSpPr>
          <p:cNvPr id="44" name="SK-5-text-43"/>
          <p:cNvSpPr/>
          <p:nvPr/>
        </p:nvSpPr>
        <p:spPr>
          <a:xfrm>
            <a:off x="6858000" y="3829496"/>
            <a:ext cx="47320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Baseline Investigations</a:t>
            </a:r>
            <a:endParaRPr lang="en-US" sz="1350" dirty="0"/>
          </a:p>
        </p:txBody>
      </p:sp>
      <p:sp>
        <p:nvSpPr>
          <p:cNvPr id="45" name="SK-5-text-44"/>
          <p:cNvSpPr/>
          <p:nvPr/>
        </p:nvSpPr>
        <p:spPr>
          <a:xfrm>
            <a:off x="6788944" y="4277171"/>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Blood Tests:</a:t>
            </a:r>
            <a:r>
              <a:rPr lang="en-US" sz="1125" dirty="0">
                <a:solidFill>
                  <a:srgbClr val="2D2D2D"/>
                </a:solidFill>
              </a:rPr>
              <a:t> Annual TFTs (Down's), HbA1c, FBC, and U&amp;Es as indicated.</a:t>
            </a:r>
            <a:endParaRPr lang="en-US" sz="1125" dirty="0"/>
          </a:p>
        </p:txBody>
      </p:sp>
      <p:sp>
        <p:nvSpPr>
          <p:cNvPr id="46" name="SK-5-text-45"/>
          <p:cNvSpPr/>
          <p:nvPr/>
        </p:nvSpPr>
        <p:spPr>
          <a:xfrm>
            <a:off x="6788944" y="4829621"/>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Cardiac Screening:</a:t>
            </a:r>
            <a:r>
              <a:rPr lang="en-US" sz="1125" dirty="0">
                <a:solidFill>
                  <a:srgbClr val="2D2D2D"/>
                </a:solidFill>
              </a:rPr>
              <a:t> Baseline ECG if prescribed QT-prolonging psychotropics.</a:t>
            </a:r>
            <a:endParaRPr lang="en-US" sz="1125" dirty="0"/>
          </a:p>
        </p:txBody>
      </p:sp>
      <p:sp>
        <p:nvSpPr>
          <p:cNvPr id="47" name="SK-5-text-46"/>
          <p:cNvSpPr/>
          <p:nvPr/>
        </p:nvSpPr>
        <p:spPr>
          <a:xfrm>
            <a:off x="6788944" y="5382071"/>
            <a:ext cx="4602956" cy="457200"/>
          </a:xfrm>
          <a:prstGeom prst="rect">
            <a:avLst/>
          </a:prstGeom>
          <a:noFill/>
          <a:ln/>
        </p:spPr>
        <p:txBody>
          <a:bodyPr vert="horz" wrap="square" lIns="0" tIns="0" rIns="0" bIns="0" rtlCol="0" anchor="ctr"/>
          <a:lstStyle/>
          <a:p>
            <a:pPr marL="0" indent="0" algn="l">
              <a:lnSpc>
                <a:spcPts val="1800"/>
              </a:lnSpc>
              <a:buNone/>
            </a:pPr>
            <a:r>
              <a:rPr lang="en-US" sz="1125" b="1" dirty="0">
                <a:solidFill>
                  <a:srgbClr val="EF7D00"/>
                </a:solidFill>
              </a:rPr>
              <a:t>Sensory Review:</a:t>
            </a:r>
            <a:r>
              <a:rPr lang="en-US" sz="1125" dirty="0">
                <a:solidFill>
                  <a:srgbClr val="2D2D2D"/>
                </a:solidFill>
              </a:rPr>
              <a:t> Vision and hearing checks (mandatory in Down's syndrome).</a:t>
            </a:r>
            <a:endParaRPr lang="en-US" sz="1125" dirty="0"/>
          </a:p>
        </p:txBody>
      </p:sp>
      <p:sp>
        <p:nvSpPr>
          <p:cNvPr id="48" name="SK-5-text-47"/>
          <p:cNvSpPr/>
          <p:nvPr/>
        </p:nvSpPr>
        <p:spPr>
          <a:xfrm>
            <a:off x="571500" y="6481763"/>
            <a:ext cx="11620500" cy="376238"/>
          </a:xfrm>
          <a:prstGeom prst="rect">
            <a:avLst/>
          </a:prstGeom>
          <a:noFill/>
          <a:ln/>
        </p:spPr>
        <p:txBody>
          <a:bodyPr vert="horz" wrap="square" lIns="0" tIns="0" rIns="0" bIns="0" rtlCol="0" anchor="ctr"/>
          <a:lstStyle/>
          <a:p>
            <a:pPr marL="0" indent="0">
              <a:lnSpc>
                <a:spcPts val="1463"/>
              </a:lnSpc>
              <a:buNone/>
            </a:pPr>
            <a:r>
              <a:rPr lang="en-US" sz="975" i="1" dirty="0">
                <a:solidFill>
                  <a:srgbClr val="666666"/>
                </a:solidFill>
              </a:rPr>
              <a:t>Note: The AHC must utilize the electronic template (Systm1/EMIS) to ensure all minimum clinical standards are captured and coded correctly.</a:t>
            </a:r>
            <a:endParaRPr lang="en-US" sz="9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6-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6-img-3" descr="preencoded.png"/>
          <p:cNvPicPr>
            <a:picLocks noChangeAspect="1"/>
          </p:cNvPicPr>
          <p:nvPr/>
        </p:nvPicPr>
        <p:blipFill>
          <a:blip r:embed="rId5"/>
          <a:stretch>
            <a:fillRect/>
          </a:stretch>
        </p:blipFill>
        <p:spPr>
          <a:xfrm>
            <a:off x="381000" y="279053"/>
            <a:ext cx="57150" cy="381000"/>
          </a:xfrm>
          <a:prstGeom prst="rect">
            <a:avLst/>
          </a:prstGeom>
        </p:spPr>
      </p:pic>
      <p:pic>
        <p:nvPicPr>
          <p:cNvPr id="5" name="SK-6-img-4" descr="preencoded.png"/>
          <p:cNvPicPr>
            <a:picLocks noChangeAspect="1"/>
          </p:cNvPicPr>
          <p:nvPr/>
        </p:nvPicPr>
        <p:blipFill>
          <a:blip r:embed="rId6"/>
          <a:stretch>
            <a:fillRect/>
          </a:stretch>
        </p:blipFill>
        <p:spPr>
          <a:xfrm>
            <a:off x="381000" y="939105"/>
            <a:ext cx="5572125" cy="3181350"/>
          </a:xfrm>
          <a:prstGeom prst="rect">
            <a:avLst/>
          </a:prstGeom>
        </p:spPr>
      </p:pic>
      <p:pic>
        <p:nvPicPr>
          <p:cNvPr id="6" name="SK-6-img-5" descr="preencoded.png"/>
          <p:cNvPicPr>
            <a:picLocks noChangeAspect="1"/>
          </p:cNvPicPr>
          <p:nvPr/>
        </p:nvPicPr>
        <p:blipFill>
          <a:blip r:embed="rId7"/>
          <a:stretch>
            <a:fillRect/>
          </a:stretch>
        </p:blipFill>
        <p:spPr>
          <a:xfrm>
            <a:off x="609600" y="1167705"/>
            <a:ext cx="5114925" cy="381000"/>
          </a:xfrm>
          <a:prstGeom prst="rect">
            <a:avLst/>
          </a:prstGeom>
        </p:spPr>
      </p:pic>
      <p:pic>
        <p:nvPicPr>
          <p:cNvPr id="7" name="SK-6-img-6" descr="preencoded.png"/>
          <p:cNvPicPr>
            <a:picLocks noChangeAspect="1"/>
          </p:cNvPicPr>
          <p:nvPr/>
        </p:nvPicPr>
        <p:blipFill>
          <a:blip r:embed="rId8"/>
          <a:stretch>
            <a:fillRect/>
          </a:stretch>
        </p:blipFill>
        <p:spPr>
          <a:xfrm>
            <a:off x="609600" y="1215330"/>
            <a:ext cx="238125" cy="190500"/>
          </a:xfrm>
          <a:prstGeom prst="rect">
            <a:avLst/>
          </a:prstGeom>
        </p:spPr>
      </p:pic>
      <p:pic>
        <p:nvPicPr>
          <p:cNvPr id="8" name="SK-6-img-7" descr="preencoded.png"/>
          <p:cNvPicPr>
            <a:picLocks noChangeAspect="1"/>
          </p:cNvPicPr>
          <p:nvPr/>
        </p:nvPicPr>
        <p:blipFill>
          <a:blip r:embed="rId9"/>
          <a:stretch>
            <a:fillRect/>
          </a:stretch>
        </p:blipFill>
        <p:spPr>
          <a:xfrm>
            <a:off x="609600" y="1701105"/>
            <a:ext cx="5114925" cy="790575"/>
          </a:xfrm>
          <a:prstGeom prst="rect">
            <a:avLst/>
          </a:prstGeom>
        </p:spPr>
      </p:pic>
      <p:pic>
        <p:nvPicPr>
          <p:cNvPr id="9" name="SK-6-img-8" descr="preencoded.png"/>
          <p:cNvPicPr>
            <a:picLocks noChangeAspect="1"/>
          </p:cNvPicPr>
          <p:nvPr/>
        </p:nvPicPr>
        <p:blipFill>
          <a:blip r:embed="rId10"/>
          <a:stretch>
            <a:fillRect/>
          </a:stretch>
        </p:blipFill>
        <p:spPr>
          <a:xfrm>
            <a:off x="609600" y="2634555"/>
            <a:ext cx="190500" cy="156865"/>
          </a:xfrm>
          <a:prstGeom prst="rect">
            <a:avLst/>
          </a:prstGeom>
        </p:spPr>
      </p:pic>
      <p:pic>
        <p:nvPicPr>
          <p:cNvPr id="10" name="SK-6-img-9" descr="preencoded.png"/>
          <p:cNvPicPr>
            <a:picLocks noChangeAspect="1"/>
          </p:cNvPicPr>
          <p:nvPr/>
        </p:nvPicPr>
        <p:blipFill>
          <a:blip r:embed="rId11"/>
          <a:stretch>
            <a:fillRect/>
          </a:stretch>
        </p:blipFill>
        <p:spPr>
          <a:xfrm>
            <a:off x="609600" y="3206055"/>
            <a:ext cx="190500" cy="156865"/>
          </a:xfrm>
          <a:prstGeom prst="rect">
            <a:avLst/>
          </a:prstGeom>
        </p:spPr>
      </p:pic>
      <p:pic>
        <p:nvPicPr>
          <p:cNvPr id="11" name="SK-6-img-10" descr="preencoded.png"/>
          <p:cNvPicPr>
            <a:picLocks noChangeAspect="1"/>
          </p:cNvPicPr>
          <p:nvPr/>
        </p:nvPicPr>
        <p:blipFill>
          <a:blip r:embed="rId12"/>
          <a:stretch>
            <a:fillRect/>
          </a:stretch>
        </p:blipFill>
        <p:spPr>
          <a:xfrm>
            <a:off x="609600" y="3548955"/>
            <a:ext cx="190500" cy="156865"/>
          </a:xfrm>
          <a:prstGeom prst="rect">
            <a:avLst/>
          </a:prstGeom>
        </p:spPr>
      </p:pic>
      <p:pic>
        <p:nvPicPr>
          <p:cNvPr id="12" name="SK-6-img-11" descr="preencoded.png"/>
          <p:cNvPicPr>
            <a:picLocks noChangeAspect="1"/>
          </p:cNvPicPr>
          <p:nvPr/>
        </p:nvPicPr>
        <p:blipFill>
          <a:blip r:embed="rId13"/>
          <a:stretch>
            <a:fillRect/>
          </a:stretch>
        </p:blipFill>
        <p:spPr>
          <a:xfrm>
            <a:off x="381000" y="4310955"/>
            <a:ext cx="5572125" cy="2166045"/>
          </a:xfrm>
          <a:prstGeom prst="rect">
            <a:avLst/>
          </a:prstGeom>
        </p:spPr>
      </p:pic>
      <p:pic>
        <p:nvPicPr>
          <p:cNvPr id="13" name="SK-6-img-12" descr="preencoded.png"/>
          <p:cNvPicPr>
            <a:picLocks noChangeAspect="1"/>
          </p:cNvPicPr>
          <p:nvPr/>
        </p:nvPicPr>
        <p:blipFill>
          <a:blip r:embed="rId7"/>
          <a:stretch>
            <a:fillRect/>
          </a:stretch>
        </p:blipFill>
        <p:spPr>
          <a:xfrm>
            <a:off x="609600" y="4539555"/>
            <a:ext cx="5114925" cy="381000"/>
          </a:xfrm>
          <a:prstGeom prst="rect">
            <a:avLst/>
          </a:prstGeom>
        </p:spPr>
      </p:pic>
      <p:pic>
        <p:nvPicPr>
          <p:cNvPr id="14" name="SK-6-img-13" descr="preencoded.png"/>
          <p:cNvPicPr>
            <a:picLocks noChangeAspect="1"/>
          </p:cNvPicPr>
          <p:nvPr/>
        </p:nvPicPr>
        <p:blipFill>
          <a:blip r:embed="rId14"/>
          <a:stretch>
            <a:fillRect/>
          </a:stretch>
        </p:blipFill>
        <p:spPr>
          <a:xfrm>
            <a:off x="609600" y="4587180"/>
            <a:ext cx="238125" cy="190500"/>
          </a:xfrm>
          <a:prstGeom prst="rect">
            <a:avLst/>
          </a:prstGeom>
        </p:spPr>
      </p:pic>
      <p:pic>
        <p:nvPicPr>
          <p:cNvPr id="15" name="SK-6-img-14" descr="preencoded.png"/>
          <p:cNvPicPr>
            <a:picLocks noChangeAspect="1"/>
          </p:cNvPicPr>
          <p:nvPr/>
        </p:nvPicPr>
        <p:blipFill>
          <a:blip r:embed="rId15"/>
          <a:stretch>
            <a:fillRect/>
          </a:stretch>
        </p:blipFill>
        <p:spPr>
          <a:xfrm>
            <a:off x="609600" y="5072955"/>
            <a:ext cx="190500" cy="156865"/>
          </a:xfrm>
          <a:prstGeom prst="rect">
            <a:avLst/>
          </a:prstGeom>
        </p:spPr>
      </p:pic>
      <p:pic>
        <p:nvPicPr>
          <p:cNvPr id="16" name="SK-6-img-15" descr="preencoded.png"/>
          <p:cNvPicPr>
            <a:picLocks noChangeAspect="1"/>
          </p:cNvPicPr>
          <p:nvPr/>
        </p:nvPicPr>
        <p:blipFill>
          <a:blip r:embed="rId15"/>
          <a:stretch>
            <a:fillRect/>
          </a:stretch>
        </p:blipFill>
        <p:spPr>
          <a:xfrm>
            <a:off x="609600" y="5415855"/>
            <a:ext cx="190500" cy="156865"/>
          </a:xfrm>
          <a:prstGeom prst="rect">
            <a:avLst/>
          </a:prstGeom>
        </p:spPr>
      </p:pic>
      <p:pic>
        <p:nvPicPr>
          <p:cNvPr id="17" name="SK-6-img-16" descr="preencoded.png"/>
          <p:cNvPicPr>
            <a:picLocks noChangeAspect="1"/>
          </p:cNvPicPr>
          <p:nvPr/>
        </p:nvPicPr>
        <p:blipFill>
          <a:blip r:embed="rId16"/>
          <a:stretch>
            <a:fillRect/>
          </a:stretch>
        </p:blipFill>
        <p:spPr>
          <a:xfrm>
            <a:off x="6238875" y="939105"/>
            <a:ext cx="5572125" cy="2673697"/>
          </a:xfrm>
          <a:prstGeom prst="rect">
            <a:avLst/>
          </a:prstGeom>
        </p:spPr>
      </p:pic>
      <p:pic>
        <p:nvPicPr>
          <p:cNvPr id="18" name="SK-6-img-17" descr="preencoded.png"/>
          <p:cNvPicPr>
            <a:picLocks noChangeAspect="1"/>
          </p:cNvPicPr>
          <p:nvPr/>
        </p:nvPicPr>
        <p:blipFill>
          <a:blip r:embed="rId7"/>
          <a:stretch>
            <a:fillRect/>
          </a:stretch>
        </p:blipFill>
        <p:spPr>
          <a:xfrm>
            <a:off x="6467475" y="1167705"/>
            <a:ext cx="5114925" cy="381000"/>
          </a:xfrm>
          <a:prstGeom prst="rect">
            <a:avLst/>
          </a:prstGeom>
        </p:spPr>
      </p:pic>
      <p:pic>
        <p:nvPicPr>
          <p:cNvPr id="19" name="SK-6-img-18" descr="preencoded.png"/>
          <p:cNvPicPr>
            <a:picLocks noChangeAspect="1"/>
          </p:cNvPicPr>
          <p:nvPr/>
        </p:nvPicPr>
        <p:blipFill>
          <a:blip r:embed="rId17"/>
          <a:stretch>
            <a:fillRect/>
          </a:stretch>
        </p:blipFill>
        <p:spPr>
          <a:xfrm>
            <a:off x="6467475" y="1215330"/>
            <a:ext cx="238125" cy="190500"/>
          </a:xfrm>
          <a:prstGeom prst="rect">
            <a:avLst/>
          </a:prstGeom>
        </p:spPr>
      </p:pic>
      <p:pic>
        <p:nvPicPr>
          <p:cNvPr id="20" name="SK-6-img-19" descr="preencoded.png"/>
          <p:cNvPicPr>
            <a:picLocks noChangeAspect="1"/>
          </p:cNvPicPr>
          <p:nvPr/>
        </p:nvPicPr>
        <p:blipFill>
          <a:blip r:embed="rId18"/>
          <a:stretch>
            <a:fillRect/>
          </a:stretch>
        </p:blipFill>
        <p:spPr>
          <a:xfrm>
            <a:off x="6467475" y="1701105"/>
            <a:ext cx="190500" cy="156865"/>
          </a:xfrm>
          <a:prstGeom prst="rect">
            <a:avLst/>
          </a:prstGeom>
        </p:spPr>
      </p:pic>
      <p:pic>
        <p:nvPicPr>
          <p:cNvPr id="21" name="SK-6-img-20" descr="preencoded.png"/>
          <p:cNvPicPr>
            <a:picLocks noChangeAspect="1"/>
          </p:cNvPicPr>
          <p:nvPr/>
        </p:nvPicPr>
        <p:blipFill>
          <a:blip r:embed="rId19"/>
          <a:stretch>
            <a:fillRect/>
          </a:stretch>
        </p:blipFill>
        <p:spPr>
          <a:xfrm>
            <a:off x="6467475" y="2044005"/>
            <a:ext cx="190500" cy="156865"/>
          </a:xfrm>
          <a:prstGeom prst="rect">
            <a:avLst/>
          </a:prstGeom>
        </p:spPr>
      </p:pic>
      <p:pic>
        <p:nvPicPr>
          <p:cNvPr id="22" name="SK-6-img-21" descr="preencoded.png"/>
          <p:cNvPicPr>
            <a:picLocks noChangeAspect="1"/>
          </p:cNvPicPr>
          <p:nvPr/>
        </p:nvPicPr>
        <p:blipFill>
          <a:blip r:embed="rId20"/>
          <a:stretch>
            <a:fillRect/>
          </a:stretch>
        </p:blipFill>
        <p:spPr>
          <a:xfrm>
            <a:off x="6467475" y="2386905"/>
            <a:ext cx="190500" cy="156865"/>
          </a:xfrm>
          <a:prstGeom prst="rect">
            <a:avLst/>
          </a:prstGeom>
        </p:spPr>
      </p:pic>
      <p:pic>
        <p:nvPicPr>
          <p:cNvPr id="23" name="SK-6-img-22" descr="preencoded.png"/>
          <p:cNvPicPr>
            <a:picLocks noChangeAspect="1"/>
          </p:cNvPicPr>
          <p:nvPr/>
        </p:nvPicPr>
        <p:blipFill>
          <a:blip r:embed="rId21"/>
          <a:stretch>
            <a:fillRect/>
          </a:stretch>
        </p:blipFill>
        <p:spPr>
          <a:xfrm>
            <a:off x="6238875" y="3803303"/>
            <a:ext cx="5572125" cy="2673697"/>
          </a:xfrm>
          <a:prstGeom prst="rect">
            <a:avLst/>
          </a:prstGeom>
        </p:spPr>
      </p:pic>
      <p:pic>
        <p:nvPicPr>
          <p:cNvPr id="24" name="SK-6-img-23" descr="preencoded.png"/>
          <p:cNvPicPr>
            <a:picLocks noChangeAspect="1"/>
          </p:cNvPicPr>
          <p:nvPr/>
        </p:nvPicPr>
        <p:blipFill>
          <a:blip r:embed="rId22"/>
          <a:stretch>
            <a:fillRect/>
          </a:stretch>
        </p:blipFill>
        <p:spPr>
          <a:xfrm>
            <a:off x="6467475" y="4031903"/>
            <a:ext cx="5114925" cy="381000"/>
          </a:xfrm>
          <a:prstGeom prst="rect">
            <a:avLst/>
          </a:prstGeom>
        </p:spPr>
      </p:pic>
      <p:pic>
        <p:nvPicPr>
          <p:cNvPr id="25" name="SK-6-img-24" descr="preencoded.png"/>
          <p:cNvPicPr>
            <a:picLocks noChangeAspect="1"/>
          </p:cNvPicPr>
          <p:nvPr/>
        </p:nvPicPr>
        <p:blipFill>
          <a:blip r:embed="rId23"/>
          <a:stretch>
            <a:fillRect/>
          </a:stretch>
        </p:blipFill>
        <p:spPr>
          <a:xfrm>
            <a:off x="6467475" y="4079528"/>
            <a:ext cx="238125" cy="190500"/>
          </a:xfrm>
          <a:prstGeom prst="rect">
            <a:avLst/>
          </a:prstGeom>
        </p:spPr>
      </p:pic>
      <p:pic>
        <p:nvPicPr>
          <p:cNvPr id="26" name="SK-6-img-25" descr="preencoded.png"/>
          <p:cNvPicPr>
            <a:picLocks noChangeAspect="1"/>
          </p:cNvPicPr>
          <p:nvPr/>
        </p:nvPicPr>
        <p:blipFill>
          <a:blip r:embed="rId24"/>
          <a:stretch>
            <a:fillRect/>
          </a:stretch>
        </p:blipFill>
        <p:spPr>
          <a:xfrm>
            <a:off x="6467475" y="4565303"/>
            <a:ext cx="190500" cy="156865"/>
          </a:xfrm>
          <a:prstGeom prst="rect">
            <a:avLst/>
          </a:prstGeom>
        </p:spPr>
      </p:pic>
      <p:pic>
        <p:nvPicPr>
          <p:cNvPr id="27" name="SK-6-img-26" descr="preencoded.png"/>
          <p:cNvPicPr>
            <a:picLocks noChangeAspect="1"/>
          </p:cNvPicPr>
          <p:nvPr/>
        </p:nvPicPr>
        <p:blipFill>
          <a:blip r:embed="rId25"/>
          <a:stretch>
            <a:fillRect/>
          </a:stretch>
        </p:blipFill>
        <p:spPr>
          <a:xfrm>
            <a:off x="6467475" y="5136803"/>
            <a:ext cx="190500" cy="156865"/>
          </a:xfrm>
          <a:prstGeom prst="rect">
            <a:avLst/>
          </a:prstGeom>
        </p:spPr>
      </p:pic>
      <p:pic>
        <p:nvPicPr>
          <p:cNvPr id="28" name="SK-6-img-27" descr="preencoded.png"/>
          <p:cNvPicPr>
            <a:picLocks noChangeAspect="1"/>
          </p:cNvPicPr>
          <p:nvPr/>
        </p:nvPicPr>
        <p:blipFill>
          <a:blip r:embed="rId26"/>
          <a:stretch>
            <a:fillRect/>
          </a:stretch>
        </p:blipFill>
        <p:spPr>
          <a:xfrm>
            <a:off x="6467475" y="5479703"/>
            <a:ext cx="5114925" cy="628650"/>
          </a:xfrm>
          <a:prstGeom prst="rect">
            <a:avLst/>
          </a:prstGeom>
        </p:spPr>
      </p:pic>
      <p:sp>
        <p:nvSpPr>
          <p:cNvPr id="29" name="SK-6-text-28"/>
          <p:cNvSpPr/>
          <p:nvPr/>
        </p:nvSpPr>
        <p:spPr>
          <a:xfrm>
            <a:off x="581025" y="190500"/>
            <a:ext cx="11610975"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Medication Review and STOMP Principles</a:t>
            </a:r>
            <a:endParaRPr lang="en-US" sz="2100" dirty="0"/>
          </a:p>
        </p:txBody>
      </p:sp>
      <p:sp>
        <p:nvSpPr>
          <p:cNvPr id="30" name="SK-6-text-29"/>
          <p:cNvSpPr/>
          <p:nvPr/>
        </p:nvSpPr>
        <p:spPr>
          <a:xfrm>
            <a:off x="581025" y="548580"/>
            <a:ext cx="5296049"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31" name="SK-6-text-30"/>
          <p:cNvSpPr/>
          <p:nvPr/>
        </p:nvSpPr>
        <p:spPr>
          <a:xfrm>
            <a:off x="962025" y="1167705"/>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The STOMP Framework</a:t>
            </a:r>
            <a:endParaRPr lang="en-US" sz="1500" dirty="0"/>
          </a:p>
        </p:txBody>
      </p:sp>
      <p:sp>
        <p:nvSpPr>
          <p:cNvPr id="32" name="SK-6-text-31"/>
          <p:cNvSpPr/>
          <p:nvPr/>
        </p:nvSpPr>
        <p:spPr>
          <a:xfrm>
            <a:off x="752475" y="1843980"/>
            <a:ext cx="482917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D2D2D"/>
                </a:solidFill>
              </a:rPr>
              <a:t>S.T.O.M.P.</a:t>
            </a:r>
            <a:endParaRPr lang="en-US" sz="1200" dirty="0"/>
          </a:p>
        </p:txBody>
      </p:sp>
      <p:sp>
        <p:nvSpPr>
          <p:cNvPr id="33" name="SK-6-text-32"/>
          <p:cNvSpPr/>
          <p:nvPr/>
        </p:nvSpPr>
        <p:spPr>
          <a:xfrm>
            <a:off x="752475" y="2148780"/>
            <a:ext cx="11439525" cy="152400"/>
          </a:xfrm>
          <a:prstGeom prst="rect">
            <a:avLst/>
          </a:prstGeom>
          <a:noFill/>
          <a:ln/>
        </p:spPr>
        <p:txBody>
          <a:bodyPr vert="horz" wrap="square" lIns="0" tIns="0" rIns="0" bIns="0" rtlCol="0" anchor="ctr"/>
          <a:lstStyle/>
          <a:p>
            <a:pPr marL="0" indent="0">
              <a:lnSpc>
                <a:spcPts val="1470"/>
              </a:lnSpc>
              <a:buNone/>
            </a:pPr>
            <a:r>
              <a:rPr lang="en-US" sz="1050" dirty="0">
                <a:solidFill>
                  <a:srgbClr val="555555"/>
                </a:solidFill>
              </a:rPr>
              <a:t>Stopping Over-Medication of People with a learning disability, autism or both.</a:t>
            </a:r>
            <a:endParaRPr lang="en-US" sz="1050" dirty="0"/>
          </a:p>
        </p:txBody>
      </p:sp>
      <p:sp>
        <p:nvSpPr>
          <p:cNvPr id="34" name="SK-6-text-33"/>
          <p:cNvSpPr/>
          <p:nvPr/>
        </p:nvSpPr>
        <p:spPr>
          <a:xfrm>
            <a:off x="895350" y="2634555"/>
            <a:ext cx="4829175"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4A4A4A"/>
                </a:solidFill>
              </a:rPr>
              <a:t>Is there a documented mental health diagnosis justifying the medication?</a:t>
            </a:r>
            <a:endParaRPr lang="en-US" sz="1200" dirty="0"/>
          </a:p>
        </p:txBody>
      </p:sp>
      <p:sp>
        <p:nvSpPr>
          <p:cNvPr id="35" name="SK-6-text-34"/>
          <p:cNvSpPr/>
          <p:nvPr/>
        </p:nvSpPr>
        <p:spPr>
          <a:xfrm>
            <a:off x="895350" y="3206055"/>
            <a:ext cx="112966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A4A4A"/>
                </a:solidFill>
              </a:rPr>
              <a:t>Is the psychotropic medicine still indicated for the current presentation?</a:t>
            </a:r>
            <a:endParaRPr lang="en-US" sz="1200" dirty="0"/>
          </a:p>
        </p:txBody>
      </p:sp>
      <p:sp>
        <p:nvSpPr>
          <p:cNvPr id="36" name="SK-6-text-35"/>
          <p:cNvSpPr/>
          <p:nvPr/>
        </p:nvSpPr>
        <p:spPr>
          <a:xfrm>
            <a:off x="895350" y="3548955"/>
            <a:ext cx="112966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A4A4A"/>
                </a:solidFill>
              </a:rPr>
              <a:t>Can the dose be safely reduced or the medication discontinued?</a:t>
            </a:r>
            <a:endParaRPr lang="en-US" sz="1200" dirty="0"/>
          </a:p>
        </p:txBody>
      </p:sp>
      <p:sp>
        <p:nvSpPr>
          <p:cNvPr id="37" name="SK-6-text-36"/>
          <p:cNvSpPr/>
          <p:nvPr/>
        </p:nvSpPr>
        <p:spPr>
          <a:xfrm>
            <a:off x="962025" y="4539555"/>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Review Requirements</a:t>
            </a:r>
            <a:endParaRPr lang="en-US" sz="1500" dirty="0"/>
          </a:p>
        </p:txBody>
      </p:sp>
      <p:sp>
        <p:nvSpPr>
          <p:cNvPr id="38" name="SK-6-text-37"/>
          <p:cNvSpPr/>
          <p:nvPr/>
        </p:nvSpPr>
        <p:spPr>
          <a:xfrm>
            <a:off x="895350" y="5072955"/>
            <a:ext cx="969264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A4A4A"/>
                </a:solidFill>
              </a:rPr>
              <a:t>List and verify all current medications for accuracy.</a:t>
            </a:r>
            <a:endParaRPr lang="en-US" sz="1200" dirty="0"/>
          </a:p>
        </p:txBody>
      </p:sp>
      <p:sp>
        <p:nvSpPr>
          <p:cNvPr id="39" name="SK-6-text-38"/>
          <p:cNvSpPr/>
          <p:nvPr/>
        </p:nvSpPr>
        <p:spPr>
          <a:xfrm>
            <a:off x="895350" y="5415855"/>
            <a:ext cx="112966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A4A4A"/>
                </a:solidFill>
              </a:rPr>
              <a:t>Ensure all psychotropic reviews are recorded in the AHC template.</a:t>
            </a:r>
            <a:endParaRPr lang="en-US" sz="1200" dirty="0"/>
          </a:p>
        </p:txBody>
      </p:sp>
      <p:sp>
        <p:nvSpPr>
          <p:cNvPr id="40" name="SK-6-text-39"/>
          <p:cNvSpPr/>
          <p:nvPr/>
        </p:nvSpPr>
        <p:spPr>
          <a:xfrm>
            <a:off x="6819900" y="1167705"/>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Psychotropic Categories</a:t>
            </a:r>
            <a:endParaRPr lang="en-US" sz="1500" dirty="0"/>
          </a:p>
        </p:txBody>
      </p:sp>
      <p:sp>
        <p:nvSpPr>
          <p:cNvPr id="41" name="SK-6-text-40"/>
          <p:cNvSpPr/>
          <p:nvPr/>
        </p:nvSpPr>
        <p:spPr>
          <a:xfrm>
            <a:off x="6753225" y="1701105"/>
            <a:ext cx="5438775"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A4A4A"/>
                </a:solidFill>
              </a:rPr>
              <a:t>Antipsychotics:</a:t>
            </a:r>
            <a:r>
              <a:rPr lang="en-US" sz="1200" dirty="0">
                <a:solidFill>
                  <a:srgbClr val="4A4A4A"/>
                </a:solidFill>
              </a:rPr>
              <a:t> Review metabolic effects and movement disorders.</a:t>
            </a:r>
            <a:endParaRPr lang="en-US" sz="1200" dirty="0"/>
          </a:p>
        </p:txBody>
      </p:sp>
      <p:sp>
        <p:nvSpPr>
          <p:cNvPr id="42" name="SK-6-text-41"/>
          <p:cNvSpPr/>
          <p:nvPr/>
        </p:nvSpPr>
        <p:spPr>
          <a:xfrm>
            <a:off x="6753225" y="2044005"/>
            <a:ext cx="5438775"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A4A4A"/>
                </a:solidFill>
              </a:rPr>
              <a:t>Anxiolytics &amp; Hypnotics:</a:t>
            </a:r>
            <a:r>
              <a:rPr lang="en-US" sz="1200" dirty="0">
                <a:solidFill>
                  <a:srgbClr val="4A4A4A"/>
                </a:solidFill>
              </a:rPr>
              <a:t> Assess for long-term dependency.</a:t>
            </a:r>
            <a:endParaRPr lang="en-US" sz="1200" dirty="0"/>
          </a:p>
        </p:txBody>
      </p:sp>
      <p:sp>
        <p:nvSpPr>
          <p:cNvPr id="43" name="SK-6-text-42"/>
          <p:cNvSpPr/>
          <p:nvPr/>
        </p:nvSpPr>
        <p:spPr>
          <a:xfrm>
            <a:off x="6753225" y="2386905"/>
            <a:ext cx="5438775"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A4A4A"/>
                </a:solidFill>
              </a:rPr>
              <a:t>Mood Stabilisers:</a:t>
            </a:r>
            <a:r>
              <a:rPr lang="en-US" sz="1200" dirty="0">
                <a:solidFill>
                  <a:srgbClr val="4A4A4A"/>
                </a:solidFill>
              </a:rPr>
              <a:t> Check levels (e.g. Lithium, Valproate).</a:t>
            </a:r>
            <a:endParaRPr lang="en-US" sz="1200" dirty="0"/>
          </a:p>
        </p:txBody>
      </p:sp>
      <p:sp>
        <p:nvSpPr>
          <p:cNvPr id="44" name="SK-6-text-43"/>
          <p:cNvSpPr/>
          <p:nvPr/>
        </p:nvSpPr>
        <p:spPr>
          <a:xfrm>
            <a:off x="6819900" y="4031903"/>
            <a:ext cx="4114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Specialist Liaison</a:t>
            </a:r>
            <a:endParaRPr lang="en-US" sz="1500" dirty="0"/>
          </a:p>
        </p:txBody>
      </p:sp>
      <p:sp>
        <p:nvSpPr>
          <p:cNvPr id="45" name="SK-6-text-44"/>
          <p:cNvSpPr/>
          <p:nvPr/>
        </p:nvSpPr>
        <p:spPr>
          <a:xfrm>
            <a:off x="6753225" y="4565303"/>
            <a:ext cx="4829175"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4A4A4A"/>
                </a:solidFill>
              </a:rPr>
              <a:t>Liaise with the </a:t>
            </a:r>
            <a:r>
              <a:rPr lang="en-US" sz="1200" b="1" dirty="0">
                <a:solidFill>
                  <a:srgbClr val="4A4A4A"/>
                </a:solidFill>
              </a:rPr>
              <a:t>LD Psychiatry Team</a:t>
            </a:r>
            <a:r>
              <a:rPr lang="en-US" sz="1200" dirty="0">
                <a:solidFill>
                  <a:srgbClr val="4A4A4A"/>
                </a:solidFill>
              </a:rPr>
              <a:t> if psychotropic reduction is complex.</a:t>
            </a:r>
            <a:endParaRPr lang="en-US" sz="1200" dirty="0"/>
          </a:p>
        </p:txBody>
      </p:sp>
      <p:sp>
        <p:nvSpPr>
          <p:cNvPr id="46" name="SK-6-text-45"/>
          <p:cNvSpPr/>
          <p:nvPr/>
        </p:nvSpPr>
        <p:spPr>
          <a:xfrm>
            <a:off x="6753225" y="5136803"/>
            <a:ext cx="5438775"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A4A4A"/>
                </a:solidFill>
              </a:rPr>
              <a:t>Involve specialist pharmacists for medication optimization.</a:t>
            </a:r>
            <a:endParaRPr lang="en-US" sz="1200" dirty="0"/>
          </a:p>
        </p:txBody>
      </p:sp>
      <p:sp>
        <p:nvSpPr>
          <p:cNvPr id="47" name="SK-6-text-46"/>
          <p:cNvSpPr/>
          <p:nvPr/>
        </p:nvSpPr>
        <p:spPr>
          <a:xfrm>
            <a:off x="6581775" y="5479703"/>
            <a:ext cx="4886325" cy="628650"/>
          </a:xfrm>
          <a:prstGeom prst="rect">
            <a:avLst/>
          </a:prstGeom>
          <a:noFill/>
          <a:ln/>
        </p:spPr>
        <p:txBody>
          <a:bodyPr vert="horz" wrap="square" lIns="0" tIns="0" rIns="0" bIns="0" rtlCol="0" anchor="ctr"/>
          <a:lstStyle/>
          <a:p>
            <a:pPr marL="0" indent="0">
              <a:lnSpc>
                <a:spcPts val="1575"/>
              </a:lnSpc>
              <a:buNone/>
            </a:pPr>
            <a:r>
              <a:rPr lang="en-US" sz="1050" i="1" dirty="0">
                <a:solidFill>
                  <a:srgbClr val="2D2D2D"/>
                </a:solidFill>
              </a:rPr>
              <a:t>SCA Tip: Always mention STOMP when reviewing any psychotropic prescriptions to demonstrate safety awareness.</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7-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7-img-3" descr="preencoded.png"/>
          <p:cNvPicPr>
            <a:picLocks noChangeAspect="1"/>
          </p:cNvPicPr>
          <p:nvPr/>
        </p:nvPicPr>
        <p:blipFill>
          <a:blip r:embed="rId4"/>
          <a:stretch>
            <a:fillRect/>
          </a:stretch>
        </p:blipFill>
        <p:spPr>
          <a:xfrm>
            <a:off x="381000" y="279053"/>
            <a:ext cx="57150" cy="381000"/>
          </a:xfrm>
          <a:prstGeom prst="rect">
            <a:avLst/>
          </a:prstGeom>
        </p:spPr>
      </p:pic>
      <p:pic>
        <p:nvPicPr>
          <p:cNvPr id="5" name="SK-7-img-4" descr="preencoded.png"/>
          <p:cNvPicPr>
            <a:picLocks noChangeAspect="1"/>
          </p:cNvPicPr>
          <p:nvPr/>
        </p:nvPicPr>
        <p:blipFill>
          <a:blip r:embed="rId5"/>
          <a:stretch>
            <a:fillRect/>
          </a:stretch>
        </p:blipFill>
        <p:spPr>
          <a:xfrm>
            <a:off x="381000" y="1034355"/>
            <a:ext cx="5572125" cy="2626072"/>
          </a:xfrm>
          <a:prstGeom prst="rect">
            <a:avLst/>
          </a:prstGeom>
        </p:spPr>
      </p:pic>
      <p:pic>
        <p:nvPicPr>
          <p:cNvPr id="6" name="SK-7-img-5" descr="preencoded.png"/>
          <p:cNvPicPr>
            <a:picLocks noChangeAspect="1"/>
          </p:cNvPicPr>
          <p:nvPr/>
        </p:nvPicPr>
        <p:blipFill>
          <a:blip r:embed="rId6"/>
          <a:stretch>
            <a:fillRect/>
          </a:stretch>
        </p:blipFill>
        <p:spPr>
          <a:xfrm>
            <a:off x="619125" y="1320105"/>
            <a:ext cx="238125" cy="190500"/>
          </a:xfrm>
          <a:prstGeom prst="rect">
            <a:avLst/>
          </a:prstGeom>
        </p:spPr>
      </p:pic>
      <p:pic>
        <p:nvPicPr>
          <p:cNvPr id="7" name="SK-7-img-6" descr="preencoded.png"/>
          <p:cNvPicPr>
            <a:picLocks noChangeAspect="1"/>
          </p:cNvPicPr>
          <p:nvPr/>
        </p:nvPicPr>
        <p:blipFill>
          <a:blip r:embed="rId7"/>
          <a:stretch>
            <a:fillRect/>
          </a:stretch>
        </p:blipFill>
        <p:spPr>
          <a:xfrm>
            <a:off x="619125" y="1758255"/>
            <a:ext cx="119063" cy="99120"/>
          </a:xfrm>
          <a:prstGeom prst="rect">
            <a:avLst/>
          </a:prstGeom>
        </p:spPr>
      </p:pic>
      <p:pic>
        <p:nvPicPr>
          <p:cNvPr id="8" name="SK-7-img-7" descr="preencoded.png"/>
          <p:cNvPicPr>
            <a:picLocks noChangeAspect="1"/>
          </p:cNvPicPr>
          <p:nvPr/>
        </p:nvPicPr>
        <p:blipFill>
          <a:blip r:embed="rId8"/>
          <a:stretch>
            <a:fillRect/>
          </a:stretch>
        </p:blipFill>
        <p:spPr>
          <a:xfrm>
            <a:off x="619125" y="2099221"/>
            <a:ext cx="119063" cy="99120"/>
          </a:xfrm>
          <a:prstGeom prst="rect">
            <a:avLst/>
          </a:prstGeom>
        </p:spPr>
      </p:pic>
      <p:pic>
        <p:nvPicPr>
          <p:cNvPr id="9" name="SK-7-img-8" descr="preencoded.png"/>
          <p:cNvPicPr>
            <a:picLocks noChangeAspect="1"/>
          </p:cNvPicPr>
          <p:nvPr/>
        </p:nvPicPr>
        <p:blipFill>
          <a:blip r:embed="rId8"/>
          <a:stretch>
            <a:fillRect/>
          </a:stretch>
        </p:blipFill>
        <p:spPr>
          <a:xfrm>
            <a:off x="619125" y="2440186"/>
            <a:ext cx="119063" cy="99120"/>
          </a:xfrm>
          <a:prstGeom prst="rect">
            <a:avLst/>
          </a:prstGeom>
        </p:spPr>
      </p:pic>
      <p:pic>
        <p:nvPicPr>
          <p:cNvPr id="10" name="SK-7-img-9" descr="preencoded.png"/>
          <p:cNvPicPr>
            <a:picLocks noChangeAspect="1"/>
          </p:cNvPicPr>
          <p:nvPr/>
        </p:nvPicPr>
        <p:blipFill>
          <a:blip r:embed="rId9"/>
          <a:stretch>
            <a:fillRect/>
          </a:stretch>
        </p:blipFill>
        <p:spPr>
          <a:xfrm>
            <a:off x="381000" y="3850928"/>
            <a:ext cx="5572125" cy="2626072"/>
          </a:xfrm>
          <a:prstGeom prst="rect">
            <a:avLst/>
          </a:prstGeom>
        </p:spPr>
      </p:pic>
      <p:pic>
        <p:nvPicPr>
          <p:cNvPr id="11" name="SK-7-img-10" descr="preencoded.png"/>
          <p:cNvPicPr>
            <a:picLocks noChangeAspect="1"/>
          </p:cNvPicPr>
          <p:nvPr/>
        </p:nvPicPr>
        <p:blipFill>
          <a:blip r:embed="rId10"/>
          <a:stretch>
            <a:fillRect/>
          </a:stretch>
        </p:blipFill>
        <p:spPr>
          <a:xfrm>
            <a:off x="619125" y="4136678"/>
            <a:ext cx="238125" cy="190500"/>
          </a:xfrm>
          <a:prstGeom prst="rect">
            <a:avLst/>
          </a:prstGeom>
        </p:spPr>
      </p:pic>
      <p:pic>
        <p:nvPicPr>
          <p:cNvPr id="12" name="SK-7-img-11" descr="preencoded.png"/>
          <p:cNvPicPr>
            <a:picLocks noChangeAspect="1"/>
          </p:cNvPicPr>
          <p:nvPr/>
        </p:nvPicPr>
        <p:blipFill>
          <a:blip r:embed="rId8"/>
          <a:stretch>
            <a:fillRect/>
          </a:stretch>
        </p:blipFill>
        <p:spPr>
          <a:xfrm>
            <a:off x="619125" y="4574828"/>
            <a:ext cx="119063" cy="99120"/>
          </a:xfrm>
          <a:prstGeom prst="rect">
            <a:avLst/>
          </a:prstGeom>
        </p:spPr>
      </p:pic>
      <p:pic>
        <p:nvPicPr>
          <p:cNvPr id="13" name="SK-7-img-12" descr="preencoded.png"/>
          <p:cNvPicPr>
            <a:picLocks noChangeAspect="1"/>
          </p:cNvPicPr>
          <p:nvPr/>
        </p:nvPicPr>
        <p:blipFill>
          <a:blip r:embed="rId11"/>
          <a:stretch>
            <a:fillRect/>
          </a:stretch>
        </p:blipFill>
        <p:spPr>
          <a:xfrm>
            <a:off x="619125" y="4915793"/>
            <a:ext cx="119063" cy="99120"/>
          </a:xfrm>
          <a:prstGeom prst="rect">
            <a:avLst/>
          </a:prstGeom>
        </p:spPr>
      </p:pic>
      <p:pic>
        <p:nvPicPr>
          <p:cNvPr id="14" name="SK-7-img-13" descr="preencoded.png"/>
          <p:cNvPicPr>
            <a:picLocks noChangeAspect="1"/>
          </p:cNvPicPr>
          <p:nvPr/>
        </p:nvPicPr>
        <p:blipFill>
          <a:blip r:embed="rId11"/>
          <a:stretch>
            <a:fillRect/>
          </a:stretch>
        </p:blipFill>
        <p:spPr>
          <a:xfrm>
            <a:off x="619125" y="5256758"/>
            <a:ext cx="119063" cy="99120"/>
          </a:xfrm>
          <a:prstGeom prst="rect">
            <a:avLst/>
          </a:prstGeom>
        </p:spPr>
      </p:pic>
      <p:pic>
        <p:nvPicPr>
          <p:cNvPr id="15" name="SK-7-img-14" descr="preencoded.png"/>
          <p:cNvPicPr>
            <a:picLocks noChangeAspect="1"/>
          </p:cNvPicPr>
          <p:nvPr/>
        </p:nvPicPr>
        <p:blipFill>
          <a:blip r:embed="rId5"/>
          <a:stretch>
            <a:fillRect/>
          </a:stretch>
        </p:blipFill>
        <p:spPr>
          <a:xfrm>
            <a:off x="6238875" y="1034355"/>
            <a:ext cx="5572125" cy="2626072"/>
          </a:xfrm>
          <a:prstGeom prst="rect">
            <a:avLst/>
          </a:prstGeom>
        </p:spPr>
      </p:pic>
      <p:pic>
        <p:nvPicPr>
          <p:cNvPr id="16" name="SK-7-img-15" descr="preencoded.png"/>
          <p:cNvPicPr>
            <a:picLocks noChangeAspect="1"/>
          </p:cNvPicPr>
          <p:nvPr/>
        </p:nvPicPr>
        <p:blipFill>
          <a:blip r:embed="rId12"/>
          <a:stretch>
            <a:fillRect/>
          </a:stretch>
        </p:blipFill>
        <p:spPr>
          <a:xfrm>
            <a:off x="6477000" y="1320105"/>
            <a:ext cx="238125" cy="190500"/>
          </a:xfrm>
          <a:prstGeom prst="rect">
            <a:avLst/>
          </a:prstGeom>
        </p:spPr>
      </p:pic>
      <p:pic>
        <p:nvPicPr>
          <p:cNvPr id="17" name="SK-7-img-16" descr="preencoded.png"/>
          <p:cNvPicPr>
            <a:picLocks noChangeAspect="1"/>
          </p:cNvPicPr>
          <p:nvPr/>
        </p:nvPicPr>
        <p:blipFill>
          <a:blip r:embed="rId7"/>
          <a:stretch>
            <a:fillRect/>
          </a:stretch>
        </p:blipFill>
        <p:spPr>
          <a:xfrm>
            <a:off x="6477000" y="1758255"/>
            <a:ext cx="119063" cy="99120"/>
          </a:xfrm>
          <a:prstGeom prst="rect">
            <a:avLst/>
          </a:prstGeom>
        </p:spPr>
      </p:pic>
      <p:pic>
        <p:nvPicPr>
          <p:cNvPr id="18" name="SK-7-img-17" descr="preencoded.png"/>
          <p:cNvPicPr>
            <a:picLocks noChangeAspect="1"/>
          </p:cNvPicPr>
          <p:nvPr/>
        </p:nvPicPr>
        <p:blipFill>
          <a:blip r:embed="rId8"/>
          <a:stretch>
            <a:fillRect/>
          </a:stretch>
        </p:blipFill>
        <p:spPr>
          <a:xfrm>
            <a:off x="6477000" y="2099221"/>
            <a:ext cx="119063" cy="99120"/>
          </a:xfrm>
          <a:prstGeom prst="rect">
            <a:avLst/>
          </a:prstGeom>
        </p:spPr>
      </p:pic>
      <p:pic>
        <p:nvPicPr>
          <p:cNvPr id="19" name="SK-7-img-18" descr="preencoded.png"/>
          <p:cNvPicPr>
            <a:picLocks noChangeAspect="1"/>
          </p:cNvPicPr>
          <p:nvPr/>
        </p:nvPicPr>
        <p:blipFill>
          <a:blip r:embed="rId8"/>
          <a:stretch>
            <a:fillRect/>
          </a:stretch>
        </p:blipFill>
        <p:spPr>
          <a:xfrm>
            <a:off x="6477000" y="2440186"/>
            <a:ext cx="119063" cy="99120"/>
          </a:xfrm>
          <a:prstGeom prst="rect">
            <a:avLst/>
          </a:prstGeom>
        </p:spPr>
      </p:pic>
      <p:pic>
        <p:nvPicPr>
          <p:cNvPr id="20" name="SK-7-img-19" descr="preencoded.png"/>
          <p:cNvPicPr>
            <a:picLocks noChangeAspect="1"/>
          </p:cNvPicPr>
          <p:nvPr/>
        </p:nvPicPr>
        <p:blipFill>
          <a:blip r:embed="rId9"/>
          <a:stretch>
            <a:fillRect/>
          </a:stretch>
        </p:blipFill>
        <p:spPr>
          <a:xfrm>
            <a:off x="6238875" y="3850928"/>
            <a:ext cx="5572125" cy="2626072"/>
          </a:xfrm>
          <a:prstGeom prst="rect">
            <a:avLst/>
          </a:prstGeom>
        </p:spPr>
      </p:pic>
      <p:pic>
        <p:nvPicPr>
          <p:cNvPr id="21" name="SK-7-img-20" descr="preencoded.png"/>
          <p:cNvPicPr>
            <a:picLocks noChangeAspect="1"/>
          </p:cNvPicPr>
          <p:nvPr/>
        </p:nvPicPr>
        <p:blipFill>
          <a:blip r:embed="rId13"/>
          <a:stretch>
            <a:fillRect/>
          </a:stretch>
        </p:blipFill>
        <p:spPr>
          <a:xfrm>
            <a:off x="6477000" y="4136678"/>
            <a:ext cx="238125" cy="190500"/>
          </a:xfrm>
          <a:prstGeom prst="rect">
            <a:avLst/>
          </a:prstGeom>
        </p:spPr>
      </p:pic>
      <p:pic>
        <p:nvPicPr>
          <p:cNvPr id="22" name="SK-7-img-21" descr="preencoded.png"/>
          <p:cNvPicPr>
            <a:picLocks noChangeAspect="1"/>
          </p:cNvPicPr>
          <p:nvPr/>
        </p:nvPicPr>
        <p:blipFill>
          <a:blip r:embed="rId8"/>
          <a:stretch>
            <a:fillRect/>
          </a:stretch>
        </p:blipFill>
        <p:spPr>
          <a:xfrm>
            <a:off x="6477000" y="4574828"/>
            <a:ext cx="119063" cy="99120"/>
          </a:xfrm>
          <a:prstGeom prst="rect">
            <a:avLst/>
          </a:prstGeom>
        </p:spPr>
      </p:pic>
      <p:pic>
        <p:nvPicPr>
          <p:cNvPr id="23" name="SK-7-img-22" descr="preencoded.png"/>
          <p:cNvPicPr>
            <a:picLocks noChangeAspect="1"/>
          </p:cNvPicPr>
          <p:nvPr/>
        </p:nvPicPr>
        <p:blipFill>
          <a:blip r:embed="rId11"/>
          <a:stretch>
            <a:fillRect/>
          </a:stretch>
        </p:blipFill>
        <p:spPr>
          <a:xfrm>
            <a:off x="6477000" y="4915793"/>
            <a:ext cx="119063" cy="99120"/>
          </a:xfrm>
          <a:prstGeom prst="rect">
            <a:avLst/>
          </a:prstGeom>
        </p:spPr>
      </p:pic>
      <p:pic>
        <p:nvPicPr>
          <p:cNvPr id="24" name="SK-7-img-23" descr="preencoded.png"/>
          <p:cNvPicPr>
            <a:picLocks noChangeAspect="1"/>
          </p:cNvPicPr>
          <p:nvPr/>
        </p:nvPicPr>
        <p:blipFill>
          <a:blip r:embed="rId11"/>
          <a:stretch>
            <a:fillRect/>
          </a:stretch>
        </p:blipFill>
        <p:spPr>
          <a:xfrm>
            <a:off x="6477000" y="5256758"/>
            <a:ext cx="119063" cy="99120"/>
          </a:xfrm>
          <a:prstGeom prst="rect">
            <a:avLst/>
          </a:prstGeom>
        </p:spPr>
      </p:pic>
      <p:pic>
        <p:nvPicPr>
          <p:cNvPr id="25" name="SK-7-img-24" descr="preencoded.png"/>
          <p:cNvPicPr>
            <a:picLocks noChangeAspect="1"/>
          </p:cNvPicPr>
          <p:nvPr/>
        </p:nvPicPr>
        <p:blipFill>
          <a:blip r:embed="rId14"/>
          <a:stretch>
            <a:fillRect/>
          </a:stretch>
        </p:blipFill>
        <p:spPr>
          <a:xfrm>
            <a:off x="6477000" y="5848350"/>
            <a:ext cx="5095875" cy="390525"/>
          </a:xfrm>
          <a:prstGeom prst="rect">
            <a:avLst/>
          </a:prstGeom>
        </p:spPr>
      </p:pic>
      <p:sp>
        <p:nvSpPr>
          <p:cNvPr id="26" name="SK-7-text-25"/>
          <p:cNvSpPr/>
          <p:nvPr/>
        </p:nvSpPr>
        <p:spPr>
          <a:xfrm>
            <a:off x="581025" y="190500"/>
            <a:ext cx="11610975"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Specific Syndrome Checks and Vaccinations</a:t>
            </a:r>
            <a:endParaRPr lang="en-US" sz="2100" dirty="0"/>
          </a:p>
        </p:txBody>
      </p:sp>
      <p:sp>
        <p:nvSpPr>
          <p:cNvPr id="27" name="SK-7-text-26"/>
          <p:cNvSpPr/>
          <p:nvPr/>
        </p:nvSpPr>
        <p:spPr>
          <a:xfrm>
            <a:off x="581025" y="548580"/>
            <a:ext cx="56769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28" name="SK-7-text-27"/>
          <p:cNvSpPr/>
          <p:nvPr/>
        </p:nvSpPr>
        <p:spPr>
          <a:xfrm>
            <a:off x="971550" y="1272480"/>
            <a:ext cx="6172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Down's Syndrome &amp; Fragile X</a:t>
            </a:r>
            <a:endParaRPr lang="en-US" sz="1500" dirty="0"/>
          </a:p>
        </p:txBody>
      </p:sp>
      <p:sp>
        <p:nvSpPr>
          <p:cNvPr id="29" name="SK-7-text-28"/>
          <p:cNvSpPr/>
          <p:nvPr/>
        </p:nvSpPr>
        <p:spPr>
          <a:xfrm>
            <a:off x="833438" y="1701105"/>
            <a:ext cx="1094613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Down's:</a:t>
            </a:r>
            <a:r>
              <a:rPr lang="en-US" sz="1275" dirty="0">
                <a:solidFill>
                  <a:srgbClr val="2D2D2D"/>
                </a:solidFill>
              </a:rPr>
              <a:t> Annual TFTs and dementia screening from age 40.</a:t>
            </a:r>
            <a:endParaRPr lang="en-US" sz="1275" dirty="0"/>
          </a:p>
        </p:txBody>
      </p:sp>
      <p:sp>
        <p:nvSpPr>
          <p:cNvPr id="30" name="SK-7-text-29"/>
          <p:cNvSpPr/>
          <p:nvPr/>
        </p:nvSpPr>
        <p:spPr>
          <a:xfrm>
            <a:off x="833438" y="2042071"/>
            <a:ext cx="97155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Sensory:</a:t>
            </a:r>
            <a:r>
              <a:rPr lang="en-US" sz="1275" dirty="0">
                <a:solidFill>
                  <a:srgbClr val="2D2D2D"/>
                </a:solidFill>
              </a:rPr>
              <a:t> Annual vision and audiometry assessments.</a:t>
            </a:r>
            <a:endParaRPr lang="en-US" sz="1275" dirty="0"/>
          </a:p>
        </p:txBody>
      </p:sp>
      <p:sp>
        <p:nvSpPr>
          <p:cNvPr id="31" name="SK-7-text-30"/>
          <p:cNvSpPr/>
          <p:nvPr/>
        </p:nvSpPr>
        <p:spPr>
          <a:xfrm>
            <a:off x="833438" y="2383036"/>
            <a:ext cx="11358563"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Fragile X:</a:t>
            </a:r>
            <a:r>
              <a:rPr lang="en-US" sz="1275" dirty="0">
                <a:solidFill>
                  <a:srgbClr val="2D2D2D"/>
                </a:solidFill>
              </a:rPr>
              <a:t> Cardiac review (mitral valve) and anxiety management.</a:t>
            </a:r>
            <a:endParaRPr lang="en-US" sz="1275" dirty="0"/>
          </a:p>
        </p:txBody>
      </p:sp>
      <p:sp>
        <p:nvSpPr>
          <p:cNvPr id="32" name="SK-7-text-31"/>
          <p:cNvSpPr/>
          <p:nvPr/>
        </p:nvSpPr>
        <p:spPr>
          <a:xfrm>
            <a:off x="971550" y="4089053"/>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Epilepsy Management</a:t>
            </a:r>
            <a:endParaRPr lang="en-US" sz="1500" dirty="0"/>
          </a:p>
        </p:txBody>
      </p:sp>
      <p:sp>
        <p:nvSpPr>
          <p:cNvPr id="33" name="SK-7-text-32"/>
          <p:cNvSpPr/>
          <p:nvPr/>
        </p:nvSpPr>
        <p:spPr>
          <a:xfrm>
            <a:off x="833438" y="4517678"/>
            <a:ext cx="1107567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D2D2D"/>
                </a:solidFill>
              </a:rPr>
              <a:t>Review by epilepsy team and monitor medication adherence.</a:t>
            </a:r>
            <a:endParaRPr lang="en-US" sz="1275" dirty="0"/>
          </a:p>
        </p:txBody>
      </p:sp>
      <p:sp>
        <p:nvSpPr>
          <p:cNvPr id="34" name="SK-7-text-33"/>
          <p:cNvSpPr/>
          <p:nvPr/>
        </p:nvSpPr>
        <p:spPr>
          <a:xfrm>
            <a:off x="833438" y="4858643"/>
            <a:ext cx="11358563"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SUDEP:</a:t>
            </a:r>
            <a:r>
              <a:rPr lang="en-US" sz="1275" dirty="0">
                <a:solidFill>
                  <a:srgbClr val="2D2D2D"/>
                </a:solidFill>
              </a:rPr>
              <a:t> Assessment of Sudden Unexpected Death in Epilepsy risk.</a:t>
            </a:r>
            <a:endParaRPr lang="en-US" sz="1275" dirty="0"/>
          </a:p>
        </p:txBody>
      </p:sp>
      <p:sp>
        <p:nvSpPr>
          <p:cNvPr id="35" name="SK-7-text-34"/>
          <p:cNvSpPr/>
          <p:nvPr/>
        </p:nvSpPr>
        <p:spPr>
          <a:xfrm>
            <a:off x="833438" y="5199608"/>
            <a:ext cx="1107567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D2D2D"/>
                </a:solidFill>
              </a:rPr>
              <a:t>Liaise with LD psychiatry for complex polypharmacy cases.</a:t>
            </a:r>
            <a:endParaRPr lang="en-US" sz="1275" dirty="0"/>
          </a:p>
        </p:txBody>
      </p:sp>
      <p:sp>
        <p:nvSpPr>
          <p:cNvPr id="36" name="SK-7-text-35"/>
          <p:cNvSpPr/>
          <p:nvPr/>
        </p:nvSpPr>
        <p:spPr>
          <a:xfrm>
            <a:off x="6829425" y="1272480"/>
            <a:ext cx="53625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Seasonal &amp; Priority Vaccines</a:t>
            </a:r>
            <a:endParaRPr lang="en-US" sz="1500" dirty="0"/>
          </a:p>
        </p:txBody>
      </p:sp>
      <p:sp>
        <p:nvSpPr>
          <p:cNvPr id="37" name="SK-7-text-36"/>
          <p:cNvSpPr/>
          <p:nvPr/>
        </p:nvSpPr>
        <p:spPr>
          <a:xfrm>
            <a:off x="6691313" y="1701105"/>
            <a:ext cx="5500688"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Influenza:</a:t>
            </a:r>
            <a:r>
              <a:rPr lang="en-US" sz="1275" dirty="0">
                <a:solidFill>
                  <a:srgbClr val="2D2D2D"/>
                </a:solidFill>
              </a:rPr>
              <a:t> Mandatory annual discussion and offer.</a:t>
            </a:r>
            <a:endParaRPr lang="en-US" sz="1275" dirty="0"/>
          </a:p>
        </p:txBody>
      </p:sp>
      <p:sp>
        <p:nvSpPr>
          <p:cNvPr id="38" name="SK-7-text-37"/>
          <p:cNvSpPr/>
          <p:nvPr/>
        </p:nvSpPr>
        <p:spPr>
          <a:xfrm>
            <a:off x="6691313" y="2042071"/>
            <a:ext cx="5500688"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Pneumococcal:</a:t>
            </a:r>
            <a:r>
              <a:rPr lang="en-US" sz="1275" dirty="0">
                <a:solidFill>
                  <a:srgbClr val="2D2D2D"/>
                </a:solidFill>
              </a:rPr>
              <a:t> Ensure catch-up if not previously received.</a:t>
            </a:r>
            <a:endParaRPr lang="en-US" sz="1275" dirty="0"/>
          </a:p>
        </p:txBody>
      </p:sp>
      <p:sp>
        <p:nvSpPr>
          <p:cNvPr id="39" name="SK-7-text-38"/>
          <p:cNvSpPr/>
          <p:nvPr/>
        </p:nvSpPr>
        <p:spPr>
          <a:xfrm>
            <a:off x="6691313" y="2383036"/>
            <a:ext cx="5500688"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HPV:</a:t>
            </a:r>
            <a:r>
              <a:rPr lang="en-US" sz="1275" dirty="0">
                <a:solidFill>
                  <a:srgbClr val="2D2D2D"/>
                </a:solidFill>
              </a:rPr>
              <a:t> Offer to all young people up to age 25.</a:t>
            </a:r>
            <a:endParaRPr lang="en-US" sz="1275" dirty="0"/>
          </a:p>
        </p:txBody>
      </p:sp>
      <p:sp>
        <p:nvSpPr>
          <p:cNvPr id="40" name="SK-7-text-39"/>
          <p:cNvSpPr/>
          <p:nvPr/>
        </p:nvSpPr>
        <p:spPr>
          <a:xfrm>
            <a:off x="6829425" y="4089053"/>
            <a:ext cx="53625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Targeted &amp; Routine Review</a:t>
            </a:r>
            <a:endParaRPr lang="en-US" sz="1500" dirty="0"/>
          </a:p>
        </p:txBody>
      </p:sp>
      <p:sp>
        <p:nvSpPr>
          <p:cNvPr id="41" name="SK-7-text-40"/>
          <p:cNvSpPr/>
          <p:nvPr/>
        </p:nvSpPr>
        <p:spPr>
          <a:xfrm>
            <a:off x="6691313" y="4517678"/>
            <a:ext cx="5500688"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MenACWY:</a:t>
            </a:r>
            <a:r>
              <a:rPr lang="en-US" sz="1275" dirty="0">
                <a:solidFill>
                  <a:srgbClr val="2D2D2D"/>
                </a:solidFill>
              </a:rPr>
              <a:t> Check status for young people up to age 25.</a:t>
            </a:r>
            <a:endParaRPr lang="en-US" sz="1275" dirty="0"/>
          </a:p>
        </p:txBody>
      </p:sp>
      <p:sp>
        <p:nvSpPr>
          <p:cNvPr id="42" name="SK-7-text-41"/>
          <p:cNvSpPr/>
          <p:nvPr/>
        </p:nvSpPr>
        <p:spPr>
          <a:xfrm>
            <a:off x="6691313" y="4858643"/>
            <a:ext cx="5500688"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D2D2D"/>
                </a:solidFill>
              </a:rPr>
              <a:t>Hepatitis A/B:</a:t>
            </a:r>
            <a:r>
              <a:rPr lang="en-US" sz="1275" dirty="0">
                <a:solidFill>
                  <a:srgbClr val="2D2D2D"/>
                </a:solidFill>
              </a:rPr>
              <a:t> For specific risk groups (e.g., MSM).</a:t>
            </a:r>
            <a:endParaRPr lang="en-US" sz="1275" dirty="0"/>
          </a:p>
        </p:txBody>
      </p:sp>
      <p:sp>
        <p:nvSpPr>
          <p:cNvPr id="43" name="SK-7-text-42"/>
          <p:cNvSpPr/>
          <p:nvPr/>
        </p:nvSpPr>
        <p:spPr>
          <a:xfrm>
            <a:off x="6691313" y="5199608"/>
            <a:ext cx="5500688"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D2D2D"/>
                </a:solidFill>
              </a:rPr>
              <a:t>Complete audit of childhood immunisation schedule.</a:t>
            </a:r>
            <a:endParaRPr lang="en-US" sz="1275" dirty="0"/>
          </a:p>
        </p:txBody>
      </p:sp>
      <p:sp>
        <p:nvSpPr>
          <p:cNvPr id="44" name="SK-7-text-43"/>
          <p:cNvSpPr/>
          <p:nvPr/>
        </p:nvSpPr>
        <p:spPr>
          <a:xfrm>
            <a:off x="6619875" y="5848350"/>
            <a:ext cx="5572125" cy="390525"/>
          </a:xfrm>
          <a:prstGeom prst="rect">
            <a:avLst/>
          </a:prstGeom>
          <a:noFill/>
          <a:ln/>
        </p:spPr>
        <p:txBody>
          <a:bodyPr vert="horz" wrap="square" lIns="0" tIns="0" rIns="0" bIns="0" rtlCol="0" anchor="ctr"/>
          <a:lstStyle/>
          <a:p>
            <a:pPr marL="0" indent="0">
              <a:lnSpc>
                <a:spcPts val="1575"/>
              </a:lnSpc>
              <a:buNone/>
            </a:pPr>
            <a:r>
              <a:rPr lang="en-US" sz="1050" i="1" dirty="0">
                <a:solidFill>
                  <a:srgbClr val="2D2D2D"/>
                </a:solidFill>
              </a:rPr>
              <a:t>Record all discussions and uptake in the AHC clinical template.</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8-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8-img-3" descr="preencoded.png"/>
          <p:cNvPicPr>
            <a:picLocks noChangeAspect="1"/>
          </p:cNvPicPr>
          <p:nvPr/>
        </p:nvPicPr>
        <p:blipFill>
          <a:blip r:embed="rId5"/>
          <a:stretch>
            <a:fillRect/>
          </a:stretch>
        </p:blipFill>
        <p:spPr>
          <a:xfrm>
            <a:off x="381000" y="236190"/>
            <a:ext cx="57150" cy="381000"/>
          </a:xfrm>
          <a:prstGeom prst="rect">
            <a:avLst/>
          </a:prstGeom>
        </p:spPr>
      </p:pic>
      <p:pic>
        <p:nvPicPr>
          <p:cNvPr id="5" name="SK-8-img-4" descr="preencoded.png"/>
          <p:cNvPicPr>
            <a:picLocks noChangeAspect="1"/>
          </p:cNvPicPr>
          <p:nvPr/>
        </p:nvPicPr>
        <p:blipFill>
          <a:blip r:embed="rId6"/>
          <a:stretch>
            <a:fillRect/>
          </a:stretch>
        </p:blipFill>
        <p:spPr>
          <a:xfrm>
            <a:off x="381000" y="929580"/>
            <a:ext cx="6686550" cy="1962150"/>
          </a:xfrm>
          <a:prstGeom prst="rect">
            <a:avLst/>
          </a:prstGeom>
        </p:spPr>
      </p:pic>
      <p:pic>
        <p:nvPicPr>
          <p:cNvPr id="6" name="SK-8-img-5" descr="preencoded.png"/>
          <p:cNvPicPr>
            <a:picLocks noChangeAspect="1"/>
          </p:cNvPicPr>
          <p:nvPr/>
        </p:nvPicPr>
        <p:blipFill>
          <a:blip r:embed="rId7"/>
          <a:stretch>
            <a:fillRect/>
          </a:stretch>
        </p:blipFill>
        <p:spPr>
          <a:xfrm>
            <a:off x="609600" y="1139130"/>
            <a:ext cx="285750" cy="228600"/>
          </a:xfrm>
          <a:prstGeom prst="rect">
            <a:avLst/>
          </a:prstGeom>
        </p:spPr>
      </p:pic>
      <p:pic>
        <p:nvPicPr>
          <p:cNvPr id="7" name="SK-8-img-6" descr="preencoded.png"/>
          <p:cNvPicPr>
            <a:picLocks noChangeAspect="1"/>
          </p:cNvPicPr>
          <p:nvPr/>
        </p:nvPicPr>
        <p:blipFill>
          <a:blip r:embed="rId8"/>
          <a:stretch>
            <a:fillRect/>
          </a:stretch>
        </p:blipFill>
        <p:spPr>
          <a:xfrm>
            <a:off x="609600" y="1558230"/>
            <a:ext cx="142875" cy="114300"/>
          </a:xfrm>
          <a:prstGeom prst="rect">
            <a:avLst/>
          </a:prstGeom>
        </p:spPr>
      </p:pic>
      <p:pic>
        <p:nvPicPr>
          <p:cNvPr id="8" name="SK-8-img-7" descr="preencoded.png"/>
          <p:cNvPicPr>
            <a:picLocks noChangeAspect="1"/>
          </p:cNvPicPr>
          <p:nvPr/>
        </p:nvPicPr>
        <p:blipFill>
          <a:blip r:embed="rId9"/>
          <a:stretch>
            <a:fillRect/>
          </a:stretch>
        </p:blipFill>
        <p:spPr>
          <a:xfrm>
            <a:off x="609600" y="1882080"/>
            <a:ext cx="142875" cy="122337"/>
          </a:xfrm>
          <a:prstGeom prst="rect">
            <a:avLst/>
          </a:prstGeom>
        </p:spPr>
      </p:pic>
      <p:pic>
        <p:nvPicPr>
          <p:cNvPr id="9" name="SK-8-img-8" descr="preencoded.png"/>
          <p:cNvPicPr>
            <a:picLocks noChangeAspect="1"/>
          </p:cNvPicPr>
          <p:nvPr/>
        </p:nvPicPr>
        <p:blipFill>
          <a:blip r:embed="rId8"/>
          <a:stretch>
            <a:fillRect/>
          </a:stretch>
        </p:blipFill>
        <p:spPr>
          <a:xfrm>
            <a:off x="609600" y="2434530"/>
            <a:ext cx="142875" cy="114300"/>
          </a:xfrm>
          <a:prstGeom prst="rect">
            <a:avLst/>
          </a:prstGeom>
        </p:spPr>
      </p:pic>
      <p:pic>
        <p:nvPicPr>
          <p:cNvPr id="10" name="SK-8-img-9" descr="preencoded.png"/>
          <p:cNvPicPr>
            <a:picLocks noChangeAspect="1"/>
          </p:cNvPicPr>
          <p:nvPr/>
        </p:nvPicPr>
        <p:blipFill>
          <a:blip r:embed="rId10"/>
          <a:stretch>
            <a:fillRect/>
          </a:stretch>
        </p:blipFill>
        <p:spPr>
          <a:xfrm>
            <a:off x="381000" y="3044130"/>
            <a:ext cx="6686550" cy="1866900"/>
          </a:xfrm>
          <a:prstGeom prst="rect">
            <a:avLst/>
          </a:prstGeom>
        </p:spPr>
      </p:pic>
      <p:pic>
        <p:nvPicPr>
          <p:cNvPr id="11" name="SK-8-img-10" descr="preencoded.png"/>
          <p:cNvPicPr>
            <a:picLocks noChangeAspect="1"/>
          </p:cNvPicPr>
          <p:nvPr/>
        </p:nvPicPr>
        <p:blipFill>
          <a:blip r:embed="rId11"/>
          <a:stretch>
            <a:fillRect/>
          </a:stretch>
        </p:blipFill>
        <p:spPr>
          <a:xfrm>
            <a:off x="609600" y="3253680"/>
            <a:ext cx="285750" cy="228600"/>
          </a:xfrm>
          <a:prstGeom prst="rect">
            <a:avLst/>
          </a:prstGeom>
        </p:spPr>
      </p:pic>
      <p:pic>
        <p:nvPicPr>
          <p:cNvPr id="12" name="SK-8-img-11" descr="preencoded.png"/>
          <p:cNvPicPr>
            <a:picLocks noChangeAspect="1"/>
          </p:cNvPicPr>
          <p:nvPr/>
        </p:nvPicPr>
        <p:blipFill>
          <a:blip r:embed="rId9"/>
          <a:stretch>
            <a:fillRect/>
          </a:stretch>
        </p:blipFill>
        <p:spPr>
          <a:xfrm>
            <a:off x="609600" y="3672780"/>
            <a:ext cx="142875" cy="122337"/>
          </a:xfrm>
          <a:prstGeom prst="rect">
            <a:avLst/>
          </a:prstGeom>
        </p:spPr>
      </p:pic>
      <p:pic>
        <p:nvPicPr>
          <p:cNvPr id="13" name="SK-8-img-12" descr="preencoded.png"/>
          <p:cNvPicPr>
            <a:picLocks noChangeAspect="1"/>
          </p:cNvPicPr>
          <p:nvPr/>
        </p:nvPicPr>
        <p:blipFill>
          <a:blip r:embed="rId9"/>
          <a:stretch>
            <a:fillRect/>
          </a:stretch>
        </p:blipFill>
        <p:spPr>
          <a:xfrm>
            <a:off x="609600" y="4225230"/>
            <a:ext cx="142875" cy="122337"/>
          </a:xfrm>
          <a:prstGeom prst="rect">
            <a:avLst/>
          </a:prstGeom>
        </p:spPr>
      </p:pic>
      <p:pic>
        <p:nvPicPr>
          <p:cNvPr id="14" name="SK-8-img-13" descr="preencoded.png"/>
          <p:cNvPicPr>
            <a:picLocks noChangeAspect="1"/>
          </p:cNvPicPr>
          <p:nvPr/>
        </p:nvPicPr>
        <p:blipFill>
          <a:blip r:embed="rId12"/>
          <a:stretch>
            <a:fillRect/>
          </a:stretch>
        </p:blipFill>
        <p:spPr>
          <a:xfrm>
            <a:off x="381000" y="5063430"/>
            <a:ext cx="6686550" cy="1489770"/>
          </a:xfrm>
          <a:prstGeom prst="rect">
            <a:avLst/>
          </a:prstGeom>
        </p:spPr>
      </p:pic>
      <p:pic>
        <p:nvPicPr>
          <p:cNvPr id="15" name="SK-8-img-14" descr="preencoded.png"/>
          <p:cNvPicPr>
            <a:picLocks noChangeAspect="1"/>
          </p:cNvPicPr>
          <p:nvPr/>
        </p:nvPicPr>
        <p:blipFill>
          <a:blip r:embed="rId13"/>
          <a:stretch>
            <a:fillRect/>
          </a:stretch>
        </p:blipFill>
        <p:spPr>
          <a:xfrm>
            <a:off x="609600" y="5272980"/>
            <a:ext cx="285750" cy="228600"/>
          </a:xfrm>
          <a:prstGeom prst="rect">
            <a:avLst/>
          </a:prstGeom>
        </p:spPr>
      </p:pic>
      <p:pic>
        <p:nvPicPr>
          <p:cNvPr id="16" name="SK-8-img-15" descr="preencoded.png"/>
          <p:cNvPicPr>
            <a:picLocks noChangeAspect="1"/>
          </p:cNvPicPr>
          <p:nvPr/>
        </p:nvPicPr>
        <p:blipFill>
          <a:blip r:embed="rId8"/>
          <a:stretch>
            <a:fillRect/>
          </a:stretch>
        </p:blipFill>
        <p:spPr>
          <a:xfrm>
            <a:off x="609600" y="5692080"/>
            <a:ext cx="142875" cy="114300"/>
          </a:xfrm>
          <a:prstGeom prst="rect">
            <a:avLst/>
          </a:prstGeom>
        </p:spPr>
      </p:pic>
      <p:pic>
        <p:nvPicPr>
          <p:cNvPr id="17" name="SK-8-img-16" descr="preencoded.png"/>
          <p:cNvPicPr>
            <a:picLocks noChangeAspect="1"/>
          </p:cNvPicPr>
          <p:nvPr/>
        </p:nvPicPr>
        <p:blipFill>
          <a:blip r:embed="rId14"/>
          <a:stretch>
            <a:fillRect/>
          </a:stretch>
        </p:blipFill>
        <p:spPr>
          <a:xfrm>
            <a:off x="7353300" y="929580"/>
            <a:ext cx="4457700" cy="2783086"/>
          </a:xfrm>
          <a:prstGeom prst="rect">
            <a:avLst/>
          </a:prstGeom>
        </p:spPr>
      </p:pic>
      <p:pic>
        <p:nvPicPr>
          <p:cNvPr id="18" name="SK-8-img-17" descr="preencoded.png"/>
          <p:cNvPicPr>
            <a:picLocks noChangeAspect="1"/>
          </p:cNvPicPr>
          <p:nvPr/>
        </p:nvPicPr>
        <p:blipFill>
          <a:blip r:embed="rId15"/>
          <a:stretch>
            <a:fillRect/>
          </a:stretch>
        </p:blipFill>
        <p:spPr>
          <a:xfrm>
            <a:off x="7581900" y="1139130"/>
            <a:ext cx="285750" cy="228600"/>
          </a:xfrm>
          <a:prstGeom prst="rect">
            <a:avLst/>
          </a:prstGeom>
        </p:spPr>
      </p:pic>
      <p:pic>
        <p:nvPicPr>
          <p:cNvPr id="19" name="SK-8-img-18" descr="preencoded.png"/>
          <p:cNvPicPr>
            <a:picLocks noChangeAspect="1"/>
          </p:cNvPicPr>
          <p:nvPr/>
        </p:nvPicPr>
        <p:blipFill>
          <a:blip r:embed="rId16"/>
          <a:stretch>
            <a:fillRect/>
          </a:stretch>
        </p:blipFill>
        <p:spPr>
          <a:xfrm>
            <a:off x="7581900" y="1558230"/>
            <a:ext cx="142875" cy="155823"/>
          </a:xfrm>
          <a:prstGeom prst="rect">
            <a:avLst/>
          </a:prstGeom>
        </p:spPr>
      </p:pic>
      <p:pic>
        <p:nvPicPr>
          <p:cNvPr id="20" name="SK-8-img-19" descr="preencoded.png"/>
          <p:cNvPicPr>
            <a:picLocks noChangeAspect="1"/>
          </p:cNvPicPr>
          <p:nvPr/>
        </p:nvPicPr>
        <p:blipFill>
          <a:blip r:embed="rId17"/>
          <a:stretch>
            <a:fillRect/>
          </a:stretch>
        </p:blipFill>
        <p:spPr>
          <a:xfrm>
            <a:off x="7581900" y="2110680"/>
            <a:ext cx="142875" cy="190500"/>
          </a:xfrm>
          <a:prstGeom prst="rect">
            <a:avLst/>
          </a:prstGeom>
        </p:spPr>
      </p:pic>
      <p:pic>
        <p:nvPicPr>
          <p:cNvPr id="21" name="SK-8-img-20" descr="preencoded.png"/>
          <p:cNvPicPr>
            <a:picLocks noChangeAspect="1"/>
          </p:cNvPicPr>
          <p:nvPr/>
        </p:nvPicPr>
        <p:blipFill>
          <a:blip r:embed="rId18"/>
          <a:stretch>
            <a:fillRect/>
          </a:stretch>
        </p:blipFill>
        <p:spPr>
          <a:xfrm>
            <a:off x="7581900" y="2691705"/>
            <a:ext cx="4000500" cy="839986"/>
          </a:xfrm>
          <a:prstGeom prst="rect">
            <a:avLst/>
          </a:prstGeom>
        </p:spPr>
      </p:pic>
      <p:pic>
        <p:nvPicPr>
          <p:cNvPr id="22" name="SK-8-img-21" descr="preencoded.png"/>
          <p:cNvPicPr>
            <a:picLocks noChangeAspect="1"/>
          </p:cNvPicPr>
          <p:nvPr/>
        </p:nvPicPr>
        <p:blipFill>
          <a:blip r:embed="rId19"/>
          <a:stretch>
            <a:fillRect/>
          </a:stretch>
        </p:blipFill>
        <p:spPr>
          <a:xfrm>
            <a:off x="7353300" y="3865066"/>
            <a:ext cx="4457700" cy="2688134"/>
          </a:xfrm>
          <a:prstGeom prst="rect">
            <a:avLst/>
          </a:prstGeom>
        </p:spPr>
      </p:pic>
      <p:pic>
        <p:nvPicPr>
          <p:cNvPr id="23" name="SK-8-img-22" descr="preencoded.png"/>
          <p:cNvPicPr>
            <a:picLocks noChangeAspect="1"/>
          </p:cNvPicPr>
          <p:nvPr/>
        </p:nvPicPr>
        <p:blipFill>
          <a:blip r:embed="rId20"/>
          <a:stretch>
            <a:fillRect/>
          </a:stretch>
        </p:blipFill>
        <p:spPr>
          <a:xfrm>
            <a:off x="7581900" y="4074616"/>
            <a:ext cx="285750" cy="228600"/>
          </a:xfrm>
          <a:prstGeom prst="rect">
            <a:avLst/>
          </a:prstGeom>
        </p:spPr>
      </p:pic>
      <p:pic>
        <p:nvPicPr>
          <p:cNvPr id="24" name="SK-8-img-23" descr="preencoded.png"/>
          <p:cNvPicPr>
            <a:picLocks noChangeAspect="1"/>
          </p:cNvPicPr>
          <p:nvPr/>
        </p:nvPicPr>
        <p:blipFill>
          <a:blip r:embed="rId8"/>
          <a:stretch>
            <a:fillRect/>
          </a:stretch>
        </p:blipFill>
        <p:spPr>
          <a:xfrm>
            <a:off x="7581900" y="4493716"/>
            <a:ext cx="142875" cy="114300"/>
          </a:xfrm>
          <a:prstGeom prst="rect">
            <a:avLst/>
          </a:prstGeom>
        </p:spPr>
      </p:pic>
      <p:pic>
        <p:nvPicPr>
          <p:cNvPr id="25" name="SK-8-img-24" descr="preencoded.png"/>
          <p:cNvPicPr>
            <a:picLocks noChangeAspect="1"/>
          </p:cNvPicPr>
          <p:nvPr/>
        </p:nvPicPr>
        <p:blipFill>
          <a:blip r:embed="rId21"/>
          <a:stretch>
            <a:fillRect/>
          </a:stretch>
        </p:blipFill>
        <p:spPr>
          <a:xfrm>
            <a:off x="7581900" y="4817566"/>
            <a:ext cx="142875" cy="155823"/>
          </a:xfrm>
          <a:prstGeom prst="rect">
            <a:avLst/>
          </a:prstGeom>
        </p:spPr>
      </p:pic>
      <p:sp>
        <p:nvSpPr>
          <p:cNvPr id="26" name="SK-8-text-25"/>
          <p:cNvSpPr/>
          <p:nvPr/>
        </p:nvSpPr>
        <p:spPr>
          <a:xfrm>
            <a:off x="581025" y="152400"/>
            <a:ext cx="11610975"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Cancer Screening and Information Sharing</a:t>
            </a:r>
            <a:endParaRPr lang="en-US" sz="2100" dirty="0"/>
          </a:p>
        </p:txBody>
      </p:sp>
      <p:sp>
        <p:nvSpPr>
          <p:cNvPr id="27" name="SK-8-text-26"/>
          <p:cNvSpPr/>
          <p:nvPr/>
        </p:nvSpPr>
        <p:spPr>
          <a:xfrm>
            <a:off x="581025" y="500955"/>
            <a:ext cx="5423892"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28" name="SK-8-text-27"/>
          <p:cNvSpPr/>
          <p:nvPr/>
        </p:nvSpPr>
        <p:spPr>
          <a:xfrm>
            <a:off x="1009650" y="1110555"/>
            <a:ext cx="5029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Bowel Cancer Screening</a:t>
            </a:r>
            <a:endParaRPr lang="en-US" sz="1500" dirty="0"/>
          </a:p>
        </p:txBody>
      </p:sp>
      <p:sp>
        <p:nvSpPr>
          <p:cNvPr id="29" name="SK-8-text-28"/>
          <p:cNvSpPr/>
          <p:nvPr/>
        </p:nvSpPr>
        <p:spPr>
          <a:xfrm>
            <a:off x="847725" y="1510605"/>
            <a:ext cx="11344275"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EF7D00"/>
                </a:solidFill>
              </a:rPr>
              <a:t>Bradford Model:</a:t>
            </a:r>
            <a:r>
              <a:rPr lang="en-US" sz="1200" dirty="0">
                <a:solidFill>
                  <a:srgbClr val="2D2D2D"/>
                </a:solidFill>
              </a:rPr>
              <a:t> Proactively share LD register data with the Bowel Screening Hub.</a:t>
            </a:r>
            <a:endParaRPr lang="en-US" sz="1200" dirty="0"/>
          </a:p>
        </p:txBody>
      </p:sp>
      <p:sp>
        <p:nvSpPr>
          <p:cNvPr id="30" name="SK-8-text-29"/>
          <p:cNvSpPr/>
          <p:nvPr/>
        </p:nvSpPr>
        <p:spPr>
          <a:xfrm>
            <a:off x="847725" y="1834455"/>
            <a:ext cx="5991225"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D2D2D"/>
                </a:solidFill>
              </a:rPr>
              <a:t>Hub flags patients for </a:t>
            </a:r>
            <a:r>
              <a:rPr lang="en-US" sz="1200" b="1" dirty="0">
                <a:solidFill>
                  <a:srgbClr val="EF7D00"/>
                </a:solidFill>
              </a:rPr>
              <a:t>Reasonable Adjustments</a:t>
            </a:r>
            <a:r>
              <a:rPr lang="en-US" sz="1200" dirty="0">
                <a:solidFill>
                  <a:srgbClr val="2D2D2D"/>
                </a:solidFill>
              </a:rPr>
              <a:t> (e.g., simplified kits, additional support).</a:t>
            </a:r>
            <a:endParaRPr lang="en-US" sz="1200" dirty="0"/>
          </a:p>
        </p:txBody>
      </p:sp>
      <p:sp>
        <p:nvSpPr>
          <p:cNvPr id="31" name="SK-8-text-30"/>
          <p:cNvSpPr/>
          <p:nvPr/>
        </p:nvSpPr>
        <p:spPr>
          <a:xfrm>
            <a:off x="847725" y="2386905"/>
            <a:ext cx="11344275"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D2D2D"/>
                </a:solidFill>
              </a:rPr>
              <a:t>Aligns with GMC "Direct Care" principles and the Early Diagnosis DES.</a:t>
            </a:r>
            <a:endParaRPr lang="en-US" sz="1200" dirty="0"/>
          </a:p>
        </p:txBody>
      </p:sp>
      <p:sp>
        <p:nvSpPr>
          <p:cNvPr id="32" name="SK-8-text-31"/>
          <p:cNvSpPr/>
          <p:nvPr/>
        </p:nvSpPr>
        <p:spPr>
          <a:xfrm>
            <a:off x="1009650" y="3225105"/>
            <a:ext cx="6172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Cervical &amp; Breast Screening</a:t>
            </a:r>
            <a:endParaRPr lang="en-US" sz="1500" dirty="0"/>
          </a:p>
        </p:txBody>
      </p:sp>
      <p:sp>
        <p:nvSpPr>
          <p:cNvPr id="33" name="SK-8-text-32"/>
          <p:cNvSpPr/>
          <p:nvPr/>
        </p:nvSpPr>
        <p:spPr>
          <a:xfrm>
            <a:off x="847725" y="3625155"/>
            <a:ext cx="59912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EF7D00"/>
                </a:solidFill>
              </a:rPr>
              <a:t>Cervical:</a:t>
            </a:r>
            <a:r>
              <a:rPr lang="en-US" sz="1200" dirty="0">
                <a:solidFill>
                  <a:srgbClr val="2D2D2D"/>
                </a:solidFill>
              </a:rPr>
              <a:t> Offer desensitisation visits; do not assume low risk without sexual history check.</a:t>
            </a:r>
            <a:endParaRPr lang="en-US" sz="1200" dirty="0"/>
          </a:p>
        </p:txBody>
      </p:sp>
      <p:sp>
        <p:nvSpPr>
          <p:cNvPr id="34" name="SK-8-text-33"/>
          <p:cNvSpPr/>
          <p:nvPr/>
        </p:nvSpPr>
        <p:spPr>
          <a:xfrm>
            <a:off x="847725" y="4177605"/>
            <a:ext cx="59912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EF7D00"/>
                </a:solidFill>
              </a:rPr>
              <a:t>Breast:</a:t>
            </a:r>
            <a:r>
              <a:rPr lang="en-US" sz="1200" dirty="0">
                <a:solidFill>
                  <a:srgbClr val="2D2D2D"/>
                </a:solidFill>
              </a:rPr>
              <a:t> Support attendance; coordinate mammography adjustments via LD liaison nurses.</a:t>
            </a:r>
            <a:endParaRPr lang="en-US" sz="1200" dirty="0"/>
          </a:p>
        </p:txBody>
      </p:sp>
      <p:sp>
        <p:nvSpPr>
          <p:cNvPr id="35" name="SK-8-text-34"/>
          <p:cNvSpPr/>
          <p:nvPr/>
        </p:nvSpPr>
        <p:spPr>
          <a:xfrm>
            <a:off x="1009650" y="5244405"/>
            <a:ext cx="9372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AAA Screening (Abdominal Aortic Aneurysm)</a:t>
            </a:r>
            <a:endParaRPr lang="en-US" sz="1500" dirty="0"/>
          </a:p>
        </p:txBody>
      </p:sp>
      <p:sp>
        <p:nvSpPr>
          <p:cNvPr id="36" name="SK-8-text-35"/>
          <p:cNvSpPr/>
          <p:nvPr/>
        </p:nvSpPr>
        <p:spPr>
          <a:xfrm>
            <a:off x="847725" y="5644455"/>
            <a:ext cx="11344275"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D2D2D"/>
                </a:solidFill>
              </a:rPr>
              <a:t>Ensure offer is made to all </a:t>
            </a:r>
            <a:r>
              <a:rPr lang="en-US" sz="1200" b="1" dirty="0">
                <a:solidFill>
                  <a:srgbClr val="EF7D00"/>
                </a:solidFill>
              </a:rPr>
              <a:t>eligible males aged 65+</a:t>
            </a:r>
            <a:r>
              <a:rPr lang="en-US" sz="1200" dirty="0">
                <a:solidFill>
                  <a:srgbClr val="2D2D2D"/>
                </a:solidFill>
              </a:rPr>
              <a:t> on the register.</a:t>
            </a:r>
            <a:endParaRPr lang="en-US" sz="1200" dirty="0"/>
          </a:p>
        </p:txBody>
      </p:sp>
      <p:sp>
        <p:nvSpPr>
          <p:cNvPr id="37" name="SK-8-text-36"/>
          <p:cNvSpPr/>
          <p:nvPr/>
        </p:nvSpPr>
        <p:spPr>
          <a:xfrm>
            <a:off x="7981950" y="1110555"/>
            <a:ext cx="42100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Consent &amp; Information Sharing</a:t>
            </a:r>
            <a:endParaRPr lang="en-US" sz="1500" dirty="0"/>
          </a:p>
        </p:txBody>
      </p:sp>
      <p:sp>
        <p:nvSpPr>
          <p:cNvPr id="38" name="SK-8-text-37"/>
          <p:cNvSpPr/>
          <p:nvPr/>
        </p:nvSpPr>
        <p:spPr>
          <a:xfrm>
            <a:off x="7820025" y="1510605"/>
            <a:ext cx="3762375"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D2D2D"/>
                </a:solidFill>
              </a:rPr>
              <a:t>Cancer screening is classified as </a:t>
            </a:r>
            <a:r>
              <a:rPr lang="en-US" sz="1200" b="1" dirty="0">
                <a:solidFill>
                  <a:srgbClr val="EF7D00"/>
                </a:solidFill>
              </a:rPr>
              <a:t>"Direct Care"</a:t>
            </a:r>
            <a:r>
              <a:rPr lang="en-US" sz="1200" dirty="0">
                <a:solidFill>
                  <a:srgbClr val="2D2D2D"/>
                </a:solidFill>
              </a:rPr>
              <a:t> under GMC guidance.</a:t>
            </a:r>
            <a:endParaRPr lang="en-US" sz="1200" dirty="0"/>
          </a:p>
        </p:txBody>
      </p:sp>
      <p:sp>
        <p:nvSpPr>
          <p:cNvPr id="39" name="SK-8-text-38"/>
          <p:cNvSpPr/>
          <p:nvPr/>
        </p:nvSpPr>
        <p:spPr>
          <a:xfrm>
            <a:off x="7820025" y="2063055"/>
            <a:ext cx="376237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EF7D00"/>
                </a:solidFill>
              </a:rPr>
              <a:t>Implied Consent</a:t>
            </a:r>
            <a:r>
              <a:rPr lang="en-US" sz="1200" dirty="0">
                <a:solidFill>
                  <a:srgbClr val="2D2D2D"/>
                </a:solidFill>
              </a:rPr>
              <a:t> applies if information shared is up to date and no known objection exists.</a:t>
            </a:r>
            <a:endParaRPr lang="en-US" sz="1200" dirty="0"/>
          </a:p>
        </p:txBody>
      </p:sp>
      <p:sp>
        <p:nvSpPr>
          <p:cNvPr id="40" name="SK-8-text-39"/>
          <p:cNvSpPr/>
          <p:nvPr/>
        </p:nvSpPr>
        <p:spPr>
          <a:xfrm>
            <a:off x="7724775" y="2806005"/>
            <a:ext cx="371475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854D0E"/>
                </a:solidFill>
              </a:rPr>
              <a:t>GMC CLINICAL BASIS</a:t>
            </a:r>
            <a:endParaRPr lang="en-US" sz="1050" dirty="0"/>
          </a:p>
        </p:txBody>
      </p:sp>
      <p:sp>
        <p:nvSpPr>
          <p:cNvPr id="41" name="SK-8-text-40"/>
          <p:cNvSpPr/>
          <p:nvPr/>
        </p:nvSpPr>
        <p:spPr>
          <a:xfrm>
            <a:off x="7724775" y="3044130"/>
            <a:ext cx="3714750" cy="373261"/>
          </a:xfrm>
          <a:prstGeom prst="rect">
            <a:avLst/>
          </a:prstGeom>
          <a:noFill/>
          <a:ln/>
        </p:spPr>
        <p:txBody>
          <a:bodyPr vert="horz" wrap="square" lIns="0" tIns="0" rIns="0" bIns="0" rtlCol="0" anchor="ctr"/>
          <a:lstStyle/>
          <a:p>
            <a:pPr marL="0" indent="0">
              <a:lnSpc>
                <a:spcPts val="1470"/>
              </a:lnSpc>
              <a:buNone/>
            </a:pPr>
            <a:r>
              <a:rPr lang="en-US" sz="1050" dirty="0">
                <a:solidFill>
                  <a:srgbClr val="2D2D2D"/>
                </a:solidFill>
              </a:rPr>
              <a:t>Practices should inform patients (e.g., via website/posters) that data sharing for screening occurs to facilitate health equality.</a:t>
            </a:r>
            <a:endParaRPr lang="en-US" sz="1050" dirty="0"/>
          </a:p>
        </p:txBody>
      </p:sp>
      <p:sp>
        <p:nvSpPr>
          <p:cNvPr id="42" name="SK-8-text-41"/>
          <p:cNvSpPr/>
          <p:nvPr/>
        </p:nvSpPr>
        <p:spPr>
          <a:xfrm>
            <a:off x="7981950" y="4046041"/>
            <a:ext cx="42100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Clinical Implementation</a:t>
            </a:r>
            <a:endParaRPr lang="en-US" sz="1500" dirty="0"/>
          </a:p>
        </p:txBody>
      </p:sp>
      <p:sp>
        <p:nvSpPr>
          <p:cNvPr id="43" name="SK-8-text-42"/>
          <p:cNvSpPr/>
          <p:nvPr/>
        </p:nvSpPr>
        <p:spPr>
          <a:xfrm>
            <a:off x="7820025" y="4446091"/>
            <a:ext cx="4371975"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D2D2D"/>
                </a:solidFill>
              </a:rPr>
              <a:t>Use Easy-Read consent materials.</a:t>
            </a:r>
            <a:endParaRPr lang="en-US" sz="1200" dirty="0"/>
          </a:p>
        </p:txBody>
      </p:sp>
      <p:sp>
        <p:nvSpPr>
          <p:cNvPr id="44" name="SK-8-text-43"/>
          <p:cNvSpPr/>
          <p:nvPr/>
        </p:nvSpPr>
        <p:spPr>
          <a:xfrm>
            <a:off x="7820025" y="4769941"/>
            <a:ext cx="3762375"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D2D2D"/>
                </a:solidFill>
              </a:rPr>
              <a:t>Involve LD community nursing teams for complex desensitisation needs.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9-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9-img-3" descr="preencoded.png"/>
          <p:cNvPicPr>
            <a:picLocks noChangeAspect="1"/>
          </p:cNvPicPr>
          <p:nvPr/>
        </p:nvPicPr>
        <p:blipFill>
          <a:blip r:embed="rId5"/>
          <a:stretch>
            <a:fillRect/>
          </a:stretch>
        </p:blipFill>
        <p:spPr>
          <a:xfrm>
            <a:off x="571500" y="363736"/>
            <a:ext cx="57150" cy="476250"/>
          </a:xfrm>
          <a:prstGeom prst="rect">
            <a:avLst/>
          </a:prstGeom>
        </p:spPr>
      </p:pic>
      <p:pic>
        <p:nvPicPr>
          <p:cNvPr id="5" name="SK-9-img-4" descr="preencoded.png"/>
          <p:cNvPicPr>
            <a:picLocks noChangeAspect="1"/>
          </p:cNvPicPr>
          <p:nvPr/>
        </p:nvPicPr>
        <p:blipFill>
          <a:blip r:embed="rId6"/>
          <a:stretch>
            <a:fillRect/>
          </a:stretch>
        </p:blipFill>
        <p:spPr>
          <a:xfrm>
            <a:off x="571500" y="1051471"/>
            <a:ext cx="5334000" cy="2625179"/>
          </a:xfrm>
          <a:prstGeom prst="rect">
            <a:avLst/>
          </a:prstGeom>
        </p:spPr>
      </p:pic>
      <p:pic>
        <p:nvPicPr>
          <p:cNvPr id="6" name="SK-9-img-5" descr="preencoded.png"/>
          <p:cNvPicPr>
            <a:picLocks noChangeAspect="1"/>
          </p:cNvPicPr>
          <p:nvPr/>
        </p:nvPicPr>
        <p:blipFill>
          <a:blip r:embed="rId7"/>
          <a:stretch>
            <a:fillRect/>
          </a:stretch>
        </p:blipFill>
        <p:spPr>
          <a:xfrm>
            <a:off x="833438" y="1344067"/>
            <a:ext cx="238125" cy="190500"/>
          </a:xfrm>
          <a:prstGeom prst="rect">
            <a:avLst/>
          </a:prstGeom>
        </p:spPr>
      </p:pic>
      <p:pic>
        <p:nvPicPr>
          <p:cNvPr id="7" name="SK-9-img-6" descr="preencoded.png"/>
          <p:cNvPicPr>
            <a:picLocks noChangeAspect="1"/>
          </p:cNvPicPr>
          <p:nvPr/>
        </p:nvPicPr>
        <p:blipFill>
          <a:blip r:embed="rId8"/>
          <a:stretch>
            <a:fillRect/>
          </a:stretch>
        </p:blipFill>
        <p:spPr>
          <a:xfrm>
            <a:off x="571500" y="3914775"/>
            <a:ext cx="5334000" cy="2638425"/>
          </a:xfrm>
          <a:prstGeom prst="rect">
            <a:avLst/>
          </a:prstGeom>
        </p:spPr>
      </p:pic>
      <p:pic>
        <p:nvPicPr>
          <p:cNvPr id="8" name="SK-9-img-7" descr="preencoded.png"/>
          <p:cNvPicPr>
            <a:picLocks noChangeAspect="1"/>
          </p:cNvPicPr>
          <p:nvPr/>
        </p:nvPicPr>
        <p:blipFill>
          <a:blip r:embed="rId9"/>
          <a:stretch>
            <a:fillRect/>
          </a:stretch>
        </p:blipFill>
        <p:spPr>
          <a:xfrm>
            <a:off x="809625" y="4152900"/>
            <a:ext cx="2066032" cy="247650"/>
          </a:xfrm>
          <a:prstGeom prst="rect">
            <a:avLst/>
          </a:prstGeom>
        </p:spPr>
      </p:pic>
      <p:pic>
        <p:nvPicPr>
          <p:cNvPr id="9" name="SK-9-img-8" descr="preencoded.png"/>
          <p:cNvPicPr>
            <a:picLocks noChangeAspect="1"/>
          </p:cNvPicPr>
          <p:nvPr/>
        </p:nvPicPr>
        <p:blipFill>
          <a:blip r:embed="rId10"/>
          <a:stretch>
            <a:fillRect/>
          </a:stretch>
        </p:blipFill>
        <p:spPr>
          <a:xfrm>
            <a:off x="833438" y="4550271"/>
            <a:ext cx="238125" cy="190500"/>
          </a:xfrm>
          <a:prstGeom prst="rect">
            <a:avLst/>
          </a:prstGeom>
        </p:spPr>
      </p:pic>
      <p:pic>
        <p:nvPicPr>
          <p:cNvPr id="10" name="SK-9-img-9" descr="preencoded.png"/>
          <p:cNvPicPr>
            <a:picLocks noChangeAspect="1"/>
          </p:cNvPicPr>
          <p:nvPr/>
        </p:nvPicPr>
        <p:blipFill>
          <a:blip r:embed="rId11"/>
          <a:stretch>
            <a:fillRect/>
          </a:stretch>
        </p:blipFill>
        <p:spPr>
          <a:xfrm>
            <a:off x="6286500" y="1051471"/>
            <a:ext cx="5334000" cy="2655689"/>
          </a:xfrm>
          <a:prstGeom prst="rect">
            <a:avLst/>
          </a:prstGeom>
        </p:spPr>
      </p:pic>
      <p:pic>
        <p:nvPicPr>
          <p:cNvPr id="11" name="SK-9-img-10" descr="preencoded.png"/>
          <p:cNvPicPr>
            <a:picLocks noChangeAspect="1"/>
          </p:cNvPicPr>
          <p:nvPr/>
        </p:nvPicPr>
        <p:blipFill>
          <a:blip r:embed="rId12"/>
          <a:stretch>
            <a:fillRect/>
          </a:stretch>
        </p:blipFill>
        <p:spPr>
          <a:xfrm>
            <a:off x="6548438" y="1344067"/>
            <a:ext cx="238125" cy="190500"/>
          </a:xfrm>
          <a:prstGeom prst="rect">
            <a:avLst/>
          </a:prstGeom>
        </p:spPr>
      </p:pic>
      <p:pic>
        <p:nvPicPr>
          <p:cNvPr id="12" name="SK-9-img-11" descr="preencoded.png"/>
          <p:cNvPicPr>
            <a:picLocks noChangeAspect="1"/>
          </p:cNvPicPr>
          <p:nvPr/>
        </p:nvPicPr>
        <p:blipFill>
          <a:blip r:embed="rId11"/>
          <a:stretch>
            <a:fillRect/>
          </a:stretch>
        </p:blipFill>
        <p:spPr>
          <a:xfrm>
            <a:off x="6286500" y="3897660"/>
            <a:ext cx="5334000" cy="2655689"/>
          </a:xfrm>
          <a:prstGeom prst="rect">
            <a:avLst/>
          </a:prstGeom>
        </p:spPr>
      </p:pic>
      <p:pic>
        <p:nvPicPr>
          <p:cNvPr id="13" name="SK-9-img-12" descr="preencoded.png"/>
          <p:cNvPicPr>
            <a:picLocks noChangeAspect="1"/>
          </p:cNvPicPr>
          <p:nvPr/>
        </p:nvPicPr>
        <p:blipFill>
          <a:blip r:embed="rId13"/>
          <a:stretch>
            <a:fillRect/>
          </a:stretch>
        </p:blipFill>
        <p:spPr>
          <a:xfrm>
            <a:off x="6548438" y="4190256"/>
            <a:ext cx="238125" cy="190500"/>
          </a:xfrm>
          <a:prstGeom prst="rect">
            <a:avLst/>
          </a:prstGeom>
        </p:spPr>
      </p:pic>
      <p:sp>
        <p:nvSpPr>
          <p:cNvPr id="14" name="SK-9-text-13"/>
          <p:cNvSpPr/>
          <p:nvPr/>
        </p:nvSpPr>
        <p:spPr>
          <a:xfrm>
            <a:off x="771525" y="304800"/>
            <a:ext cx="11420475"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2D2D"/>
                </a:solidFill>
              </a:rPr>
              <a:t>Communication Needs and Hospital Passports</a:t>
            </a:r>
            <a:endParaRPr lang="en-US" sz="2400" dirty="0"/>
          </a:p>
        </p:txBody>
      </p:sp>
      <p:sp>
        <p:nvSpPr>
          <p:cNvPr id="15" name="SK-9-text-14"/>
          <p:cNvSpPr/>
          <p:nvPr/>
        </p:nvSpPr>
        <p:spPr>
          <a:xfrm>
            <a:off x="771525" y="699046"/>
            <a:ext cx="6774656" cy="200025"/>
          </a:xfrm>
          <a:prstGeom prst="rect">
            <a:avLst/>
          </a:prstGeom>
          <a:noFill/>
          <a:ln/>
        </p:spPr>
        <p:txBody>
          <a:bodyPr vert="horz" wrap="square" lIns="0" tIns="0" rIns="0" bIns="0" rtlCol="0" anchor="ctr"/>
          <a:lstStyle/>
          <a:p>
            <a:pPr marL="0" indent="0">
              <a:lnSpc>
                <a:spcPts val="1575"/>
              </a:lnSpc>
              <a:buNone/>
            </a:pPr>
            <a:r>
              <a:rPr lang="en-US" sz="1050" kern="0" spc="90" dirty="0">
                <a:solidFill>
                  <a:srgbClr val="EF7D00"/>
                </a:solidFill>
              </a:rPr>
              <a:t>NICE NG96 / QS187 STANDARDS</a:t>
            </a:r>
            <a:endParaRPr lang="en-US" sz="1050" dirty="0"/>
          </a:p>
        </p:txBody>
      </p:sp>
      <p:sp>
        <p:nvSpPr>
          <p:cNvPr id="16" name="SK-9-text-15"/>
          <p:cNvSpPr/>
          <p:nvPr/>
        </p:nvSpPr>
        <p:spPr>
          <a:xfrm>
            <a:off x="1209675" y="1289596"/>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Assessing Communication</a:t>
            </a:r>
            <a:endParaRPr lang="en-US" sz="1500" dirty="0"/>
          </a:p>
        </p:txBody>
      </p:sp>
      <p:sp>
        <p:nvSpPr>
          <p:cNvPr id="17" name="SK-9-text-16"/>
          <p:cNvSpPr/>
          <p:nvPr/>
        </p:nvSpPr>
        <p:spPr>
          <a:xfrm>
            <a:off x="1047750" y="1718221"/>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Identify Methods:</a:t>
            </a:r>
            <a:r>
              <a:rPr lang="en-US" sz="1200" dirty="0">
                <a:solidFill>
                  <a:srgbClr val="4A4A4A"/>
                </a:solidFill>
              </a:rPr>
              <a:t> Record use of Makaton, AAC devices, picture boards, or easy-read materials.</a:t>
            </a:r>
            <a:endParaRPr lang="en-US" sz="1200" dirty="0"/>
          </a:p>
        </p:txBody>
      </p:sp>
      <p:sp>
        <p:nvSpPr>
          <p:cNvPr id="18" name="SK-9-text-17"/>
          <p:cNvSpPr/>
          <p:nvPr/>
        </p:nvSpPr>
        <p:spPr>
          <a:xfrm>
            <a:off x="1047750" y="2289721"/>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Distress Indicators:</a:t>
            </a:r>
            <a:r>
              <a:rPr lang="en-US" sz="1200" dirty="0">
                <a:solidFill>
                  <a:srgbClr val="4A4A4A"/>
                </a:solidFill>
              </a:rPr>
              <a:t> Document how the individual communicates pain, discomfort, or anxiety.</a:t>
            </a:r>
            <a:endParaRPr lang="en-US" sz="1200" dirty="0"/>
          </a:p>
        </p:txBody>
      </p:sp>
      <p:sp>
        <p:nvSpPr>
          <p:cNvPr id="19" name="SK-9-text-18"/>
          <p:cNvSpPr/>
          <p:nvPr/>
        </p:nvSpPr>
        <p:spPr>
          <a:xfrm>
            <a:off x="1047750" y="2861221"/>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Carer Insight:</a:t>
            </a:r>
            <a:r>
              <a:rPr lang="en-US" sz="1200" dirty="0">
                <a:solidFill>
                  <a:srgbClr val="4A4A4A"/>
                </a:solidFill>
              </a:rPr>
              <a:t> Ask carers for subtle non-verbal cues specific to the patient.</a:t>
            </a:r>
            <a:endParaRPr lang="en-US" sz="1200" dirty="0"/>
          </a:p>
        </p:txBody>
      </p:sp>
      <p:sp>
        <p:nvSpPr>
          <p:cNvPr id="20" name="SK-9-text-19"/>
          <p:cNvSpPr/>
          <p:nvPr/>
        </p:nvSpPr>
        <p:spPr>
          <a:xfrm>
            <a:off x="904875" y="4152900"/>
            <a:ext cx="3112827" cy="247650"/>
          </a:xfrm>
          <a:prstGeom prst="rect">
            <a:avLst/>
          </a:prstGeom>
          <a:noFill/>
          <a:ln/>
        </p:spPr>
        <p:txBody>
          <a:bodyPr vert="horz" wrap="square" lIns="0" tIns="0" rIns="0" bIns="0" rtlCol="0" anchor="ctr"/>
          <a:lstStyle/>
          <a:p>
            <a:pPr marL="0" indent="0">
              <a:lnSpc>
                <a:spcPts val="1350"/>
              </a:lnSpc>
              <a:buNone/>
            </a:pPr>
            <a:r>
              <a:rPr lang="en-US" sz="900" b="1" dirty="0">
                <a:solidFill>
                  <a:srgbClr val="E65100"/>
                </a:solidFill>
              </a:rPr>
              <a:t>NHS MANDATORY REQUIREMENT</a:t>
            </a:r>
            <a:endParaRPr lang="en-US" sz="900" dirty="0"/>
          </a:p>
        </p:txBody>
      </p:sp>
      <p:sp>
        <p:nvSpPr>
          <p:cNvPr id="21" name="SK-9-text-20"/>
          <p:cNvSpPr/>
          <p:nvPr/>
        </p:nvSpPr>
        <p:spPr>
          <a:xfrm>
            <a:off x="1209675" y="4495800"/>
            <a:ext cx="7086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Accessible Information Standard</a:t>
            </a:r>
            <a:endParaRPr lang="en-US" sz="1500" dirty="0"/>
          </a:p>
        </p:txBody>
      </p:sp>
      <p:sp>
        <p:nvSpPr>
          <p:cNvPr id="22" name="SK-9-text-21"/>
          <p:cNvSpPr/>
          <p:nvPr/>
        </p:nvSpPr>
        <p:spPr>
          <a:xfrm>
            <a:off x="1047750" y="4924425"/>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Identify &amp; Record:</a:t>
            </a:r>
            <a:r>
              <a:rPr lang="en-US" sz="1200" dirty="0">
                <a:solidFill>
                  <a:srgbClr val="4A4A4A"/>
                </a:solidFill>
              </a:rPr>
              <a:t> Systematically flag communication needs on Systm1/EMIS.</a:t>
            </a:r>
            <a:endParaRPr lang="en-US" sz="1200" dirty="0"/>
          </a:p>
        </p:txBody>
      </p:sp>
      <p:sp>
        <p:nvSpPr>
          <p:cNvPr id="23" name="SK-9-text-22"/>
          <p:cNvSpPr/>
          <p:nvPr/>
        </p:nvSpPr>
        <p:spPr>
          <a:xfrm>
            <a:off x="1047750" y="5495925"/>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Meet Needs:</a:t>
            </a:r>
            <a:r>
              <a:rPr lang="en-US" sz="1200" dirty="0">
                <a:solidFill>
                  <a:srgbClr val="4A4A4A"/>
                </a:solidFill>
              </a:rPr>
              <a:t> Ensure every clinical contact (letters, calls) adheres to recorded preferences.</a:t>
            </a:r>
            <a:endParaRPr lang="en-US" sz="1200" dirty="0"/>
          </a:p>
        </p:txBody>
      </p:sp>
      <p:sp>
        <p:nvSpPr>
          <p:cNvPr id="24" name="SK-9-text-23"/>
          <p:cNvSpPr/>
          <p:nvPr/>
        </p:nvSpPr>
        <p:spPr>
          <a:xfrm>
            <a:off x="809625" y="6115050"/>
            <a:ext cx="10881360" cy="200025"/>
          </a:xfrm>
          <a:prstGeom prst="rect">
            <a:avLst/>
          </a:prstGeom>
          <a:noFill/>
          <a:ln/>
        </p:spPr>
        <p:txBody>
          <a:bodyPr vert="horz" wrap="square" lIns="0" tIns="0" rIns="0" bIns="0" rtlCol="0" anchor="ctr"/>
          <a:lstStyle/>
          <a:p>
            <a:pPr marL="0" indent="0">
              <a:lnSpc>
                <a:spcPts val="1575"/>
              </a:lnSpc>
              <a:buNone/>
            </a:pPr>
            <a:r>
              <a:rPr lang="en-US" sz="1050" i="1" dirty="0">
                <a:solidFill>
                  <a:srgbClr val="666666"/>
                </a:solidFill>
              </a:rPr>
              <a:t>Essential for AKT: AIS is a legal requirement for all NHS providers.</a:t>
            </a:r>
            <a:endParaRPr lang="en-US" sz="1050" dirty="0"/>
          </a:p>
        </p:txBody>
      </p:sp>
      <p:sp>
        <p:nvSpPr>
          <p:cNvPr id="25" name="SK-9-text-24"/>
          <p:cNvSpPr/>
          <p:nvPr/>
        </p:nvSpPr>
        <p:spPr>
          <a:xfrm>
            <a:off x="6924675" y="1289596"/>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The Hospital Passport</a:t>
            </a:r>
            <a:endParaRPr lang="en-US" sz="1500" dirty="0"/>
          </a:p>
        </p:txBody>
      </p:sp>
      <p:sp>
        <p:nvSpPr>
          <p:cNvPr id="26" name="SK-9-text-25"/>
          <p:cNvSpPr/>
          <p:nvPr/>
        </p:nvSpPr>
        <p:spPr>
          <a:xfrm>
            <a:off x="6762750" y="1718221"/>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Review &amp; Update:</a:t>
            </a:r>
            <a:r>
              <a:rPr lang="en-US" sz="1200" dirty="0">
                <a:solidFill>
                  <a:srgbClr val="4A4A4A"/>
                </a:solidFill>
              </a:rPr>
              <a:t> Ensure the passport reflects current medications, likes/dislikes, and health needs.</a:t>
            </a:r>
            <a:endParaRPr lang="en-US" sz="1200" dirty="0"/>
          </a:p>
        </p:txBody>
      </p:sp>
      <p:sp>
        <p:nvSpPr>
          <p:cNvPr id="27" name="SK-9-text-26"/>
          <p:cNvSpPr/>
          <p:nvPr/>
        </p:nvSpPr>
        <p:spPr>
          <a:xfrm>
            <a:off x="6762750" y="2289721"/>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Dynamic Document:</a:t>
            </a:r>
            <a:r>
              <a:rPr lang="en-US" sz="1200" dirty="0">
                <a:solidFill>
                  <a:srgbClr val="4A4A4A"/>
                </a:solidFill>
              </a:rPr>
              <a:t> If the patient doesn't have one, initiate creation during the AHC.</a:t>
            </a:r>
            <a:endParaRPr lang="en-US" sz="1200" dirty="0"/>
          </a:p>
        </p:txBody>
      </p:sp>
      <p:sp>
        <p:nvSpPr>
          <p:cNvPr id="28" name="SK-9-text-27"/>
          <p:cNvSpPr/>
          <p:nvPr/>
        </p:nvSpPr>
        <p:spPr>
          <a:xfrm>
            <a:off x="6762750" y="2861221"/>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Accessibility:</a:t>
            </a:r>
            <a:r>
              <a:rPr lang="en-US" sz="1200" dirty="0">
                <a:solidFill>
                  <a:srgbClr val="4A4A4A"/>
                </a:solidFill>
              </a:rPr>
              <a:t> Must be kept by the patient/carer to present during any admission.</a:t>
            </a:r>
            <a:endParaRPr lang="en-US" sz="1200" dirty="0"/>
          </a:p>
        </p:txBody>
      </p:sp>
      <p:sp>
        <p:nvSpPr>
          <p:cNvPr id="29" name="SK-9-text-28"/>
          <p:cNvSpPr/>
          <p:nvPr/>
        </p:nvSpPr>
        <p:spPr>
          <a:xfrm>
            <a:off x="6924675" y="4135785"/>
            <a:ext cx="52673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Secondary Care Coordination</a:t>
            </a:r>
            <a:endParaRPr lang="en-US" sz="1500" dirty="0"/>
          </a:p>
        </p:txBody>
      </p:sp>
      <p:sp>
        <p:nvSpPr>
          <p:cNvPr id="30" name="SK-9-text-29"/>
          <p:cNvSpPr/>
          <p:nvPr/>
        </p:nvSpPr>
        <p:spPr>
          <a:xfrm>
            <a:off x="6762750" y="4564410"/>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Adjustment Flags:</a:t>
            </a:r>
            <a:r>
              <a:rPr lang="en-US" sz="1200" dirty="0">
                <a:solidFill>
                  <a:srgbClr val="4A4A4A"/>
                </a:solidFill>
              </a:rPr>
              <a:t> Ensure referrals specify the need for double appointments or quiet waiting.</a:t>
            </a:r>
            <a:endParaRPr lang="en-US" sz="1200" dirty="0"/>
          </a:p>
        </p:txBody>
      </p:sp>
      <p:sp>
        <p:nvSpPr>
          <p:cNvPr id="31" name="SK-9-text-30"/>
          <p:cNvSpPr/>
          <p:nvPr/>
        </p:nvSpPr>
        <p:spPr>
          <a:xfrm>
            <a:off x="6762750" y="5135910"/>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Liaison Nursing:</a:t>
            </a:r>
            <a:r>
              <a:rPr lang="en-US" sz="1200" dirty="0">
                <a:solidFill>
                  <a:srgbClr val="4A4A4A"/>
                </a:solidFill>
              </a:rPr>
              <a:t> Discuss the role of the BTHFT LD Liaison Nurse for planned admissions.</a:t>
            </a:r>
            <a:endParaRPr lang="en-US" sz="1200" dirty="0"/>
          </a:p>
        </p:txBody>
      </p:sp>
      <p:sp>
        <p:nvSpPr>
          <p:cNvPr id="32" name="SK-9-text-31"/>
          <p:cNvSpPr/>
          <p:nvPr/>
        </p:nvSpPr>
        <p:spPr>
          <a:xfrm>
            <a:off x="6762750" y="5707410"/>
            <a:ext cx="46196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Follow-up Review:</a:t>
            </a:r>
            <a:r>
              <a:rPr lang="en-US" sz="1200" dirty="0">
                <a:solidFill>
                  <a:srgbClr val="4A4A4A"/>
                </a:solidFill>
              </a:rPr>
              <a:t> Track outstanding secondary care appointments to ensure no "lost to follow-up."</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0-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0-img-3" descr="preencoded.png"/>
          <p:cNvPicPr>
            <a:picLocks noChangeAspect="1"/>
          </p:cNvPicPr>
          <p:nvPr/>
        </p:nvPicPr>
        <p:blipFill>
          <a:blip r:embed="rId4"/>
          <a:stretch>
            <a:fillRect/>
          </a:stretch>
        </p:blipFill>
        <p:spPr>
          <a:xfrm>
            <a:off x="571500" y="363736"/>
            <a:ext cx="57150" cy="476250"/>
          </a:xfrm>
          <a:prstGeom prst="rect">
            <a:avLst/>
          </a:prstGeom>
        </p:spPr>
      </p:pic>
      <p:pic>
        <p:nvPicPr>
          <p:cNvPr id="5" name="SK-10-img-4" descr="preencoded.png"/>
          <p:cNvPicPr>
            <a:picLocks noChangeAspect="1"/>
          </p:cNvPicPr>
          <p:nvPr/>
        </p:nvPicPr>
        <p:blipFill>
          <a:blip r:embed="rId5"/>
          <a:stretch>
            <a:fillRect/>
          </a:stretch>
        </p:blipFill>
        <p:spPr>
          <a:xfrm>
            <a:off x="571500" y="1127671"/>
            <a:ext cx="5334000" cy="5425529"/>
          </a:xfrm>
          <a:prstGeom prst="rect">
            <a:avLst/>
          </a:prstGeom>
        </p:spPr>
      </p:pic>
      <p:pic>
        <p:nvPicPr>
          <p:cNvPr id="6" name="SK-10-img-5" descr="preencoded.png"/>
          <p:cNvPicPr>
            <a:picLocks noChangeAspect="1"/>
          </p:cNvPicPr>
          <p:nvPr/>
        </p:nvPicPr>
        <p:blipFill>
          <a:blip r:embed="rId6"/>
          <a:stretch>
            <a:fillRect/>
          </a:stretch>
        </p:blipFill>
        <p:spPr>
          <a:xfrm>
            <a:off x="857250" y="1413421"/>
            <a:ext cx="476250" cy="476250"/>
          </a:xfrm>
          <a:prstGeom prst="rect">
            <a:avLst/>
          </a:prstGeom>
        </p:spPr>
      </p:pic>
      <p:pic>
        <p:nvPicPr>
          <p:cNvPr id="7" name="SK-10-img-6" descr="preencoded.png"/>
          <p:cNvPicPr>
            <a:picLocks noChangeAspect="1"/>
          </p:cNvPicPr>
          <p:nvPr/>
        </p:nvPicPr>
        <p:blipFill>
          <a:blip r:embed="rId7"/>
          <a:stretch>
            <a:fillRect/>
          </a:stretch>
        </p:blipFill>
        <p:spPr>
          <a:xfrm>
            <a:off x="1000125" y="1575346"/>
            <a:ext cx="190500" cy="152400"/>
          </a:xfrm>
          <a:prstGeom prst="rect">
            <a:avLst/>
          </a:prstGeom>
        </p:spPr>
      </p:pic>
      <p:pic>
        <p:nvPicPr>
          <p:cNvPr id="8" name="SK-10-img-7" descr="preencoded.png"/>
          <p:cNvPicPr>
            <a:picLocks noChangeAspect="1"/>
          </p:cNvPicPr>
          <p:nvPr/>
        </p:nvPicPr>
        <p:blipFill>
          <a:blip r:embed="rId8"/>
          <a:stretch>
            <a:fillRect/>
          </a:stretch>
        </p:blipFill>
        <p:spPr>
          <a:xfrm>
            <a:off x="857250" y="2080171"/>
            <a:ext cx="214313" cy="214313"/>
          </a:xfrm>
          <a:prstGeom prst="rect">
            <a:avLst/>
          </a:prstGeom>
        </p:spPr>
      </p:pic>
      <p:pic>
        <p:nvPicPr>
          <p:cNvPr id="9" name="SK-10-img-8" descr="preencoded.png"/>
          <p:cNvPicPr>
            <a:picLocks noChangeAspect="1"/>
          </p:cNvPicPr>
          <p:nvPr/>
        </p:nvPicPr>
        <p:blipFill>
          <a:blip r:embed="rId9"/>
          <a:stretch>
            <a:fillRect/>
          </a:stretch>
        </p:blipFill>
        <p:spPr>
          <a:xfrm>
            <a:off x="857250" y="2771626"/>
            <a:ext cx="214313" cy="244822"/>
          </a:xfrm>
          <a:prstGeom prst="rect">
            <a:avLst/>
          </a:prstGeom>
        </p:spPr>
      </p:pic>
      <p:pic>
        <p:nvPicPr>
          <p:cNvPr id="10" name="SK-10-img-9" descr="preencoded.png"/>
          <p:cNvPicPr>
            <a:picLocks noChangeAspect="1"/>
          </p:cNvPicPr>
          <p:nvPr/>
        </p:nvPicPr>
        <p:blipFill>
          <a:blip r:embed="rId10"/>
          <a:stretch>
            <a:fillRect/>
          </a:stretch>
        </p:blipFill>
        <p:spPr>
          <a:xfrm>
            <a:off x="857250" y="3463082"/>
            <a:ext cx="214313" cy="190500"/>
          </a:xfrm>
          <a:prstGeom prst="rect">
            <a:avLst/>
          </a:prstGeom>
        </p:spPr>
      </p:pic>
      <p:pic>
        <p:nvPicPr>
          <p:cNvPr id="11" name="SK-10-img-10" descr="preencoded.png"/>
          <p:cNvPicPr>
            <a:picLocks noChangeAspect="1"/>
          </p:cNvPicPr>
          <p:nvPr/>
        </p:nvPicPr>
        <p:blipFill>
          <a:blip r:embed="rId11"/>
          <a:stretch>
            <a:fillRect/>
          </a:stretch>
        </p:blipFill>
        <p:spPr>
          <a:xfrm>
            <a:off x="857250" y="4154537"/>
            <a:ext cx="214313" cy="171450"/>
          </a:xfrm>
          <a:prstGeom prst="rect">
            <a:avLst/>
          </a:prstGeom>
        </p:spPr>
      </p:pic>
      <p:pic>
        <p:nvPicPr>
          <p:cNvPr id="12" name="SK-10-img-11" descr="preencoded.png"/>
          <p:cNvPicPr>
            <a:picLocks noChangeAspect="1"/>
          </p:cNvPicPr>
          <p:nvPr/>
        </p:nvPicPr>
        <p:blipFill>
          <a:blip r:embed="rId12"/>
          <a:stretch>
            <a:fillRect/>
          </a:stretch>
        </p:blipFill>
        <p:spPr>
          <a:xfrm>
            <a:off x="857250" y="4988868"/>
            <a:ext cx="4762500" cy="742950"/>
          </a:xfrm>
          <a:prstGeom prst="rect">
            <a:avLst/>
          </a:prstGeom>
        </p:spPr>
      </p:pic>
      <p:pic>
        <p:nvPicPr>
          <p:cNvPr id="13" name="SK-10-img-12" descr="preencoded.png"/>
          <p:cNvPicPr>
            <a:picLocks noChangeAspect="1"/>
          </p:cNvPicPr>
          <p:nvPr/>
        </p:nvPicPr>
        <p:blipFill>
          <a:blip r:embed="rId13"/>
          <a:stretch>
            <a:fillRect/>
          </a:stretch>
        </p:blipFill>
        <p:spPr>
          <a:xfrm>
            <a:off x="1000125" y="5167610"/>
            <a:ext cx="190500" cy="152400"/>
          </a:xfrm>
          <a:prstGeom prst="rect">
            <a:avLst/>
          </a:prstGeom>
        </p:spPr>
      </p:pic>
      <p:pic>
        <p:nvPicPr>
          <p:cNvPr id="14" name="SK-10-img-13" descr="preencoded.png"/>
          <p:cNvPicPr>
            <a:picLocks noChangeAspect="1"/>
          </p:cNvPicPr>
          <p:nvPr/>
        </p:nvPicPr>
        <p:blipFill>
          <a:blip r:embed="rId5"/>
          <a:stretch>
            <a:fillRect/>
          </a:stretch>
        </p:blipFill>
        <p:spPr>
          <a:xfrm>
            <a:off x="6286500" y="1127671"/>
            <a:ext cx="5334000" cy="5425529"/>
          </a:xfrm>
          <a:prstGeom prst="rect">
            <a:avLst/>
          </a:prstGeom>
        </p:spPr>
      </p:pic>
      <p:pic>
        <p:nvPicPr>
          <p:cNvPr id="15" name="SK-10-img-14" descr="preencoded.png"/>
          <p:cNvPicPr>
            <a:picLocks noChangeAspect="1"/>
          </p:cNvPicPr>
          <p:nvPr/>
        </p:nvPicPr>
        <p:blipFill>
          <a:blip r:embed="rId14"/>
          <a:stretch>
            <a:fillRect/>
          </a:stretch>
        </p:blipFill>
        <p:spPr>
          <a:xfrm>
            <a:off x="6572250" y="1413421"/>
            <a:ext cx="476250" cy="476250"/>
          </a:xfrm>
          <a:prstGeom prst="rect">
            <a:avLst/>
          </a:prstGeom>
        </p:spPr>
      </p:pic>
      <p:pic>
        <p:nvPicPr>
          <p:cNvPr id="16" name="SK-10-img-15" descr="preencoded.png"/>
          <p:cNvPicPr>
            <a:picLocks noChangeAspect="1"/>
          </p:cNvPicPr>
          <p:nvPr/>
        </p:nvPicPr>
        <p:blipFill>
          <a:blip r:embed="rId15"/>
          <a:stretch>
            <a:fillRect/>
          </a:stretch>
        </p:blipFill>
        <p:spPr>
          <a:xfrm>
            <a:off x="6715125" y="1575346"/>
            <a:ext cx="190500" cy="152400"/>
          </a:xfrm>
          <a:prstGeom prst="rect">
            <a:avLst/>
          </a:prstGeom>
        </p:spPr>
      </p:pic>
      <p:pic>
        <p:nvPicPr>
          <p:cNvPr id="17" name="SK-10-img-16" descr="preencoded.png"/>
          <p:cNvPicPr>
            <a:picLocks noChangeAspect="1"/>
          </p:cNvPicPr>
          <p:nvPr/>
        </p:nvPicPr>
        <p:blipFill>
          <a:blip r:embed="rId16"/>
          <a:stretch>
            <a:fillRect/>
          </a:stretch>
        </p:blipFill>
        <p:spPr>
          <a:xfrm>
            <a:off x="6572250" y="2080171"/>
            <a:ext cx="214313" cy="171450"/>
          </a:xfrm>
          <a:prstGeom prst="rect">
            <a:avLst/>
          </a:prstGeom>
        </p:spPr>
      </p:pic>
      <p:pic>
        <p:nvPicPr>
          <p:cNvPr id="18" name="SK-10-img-17" descr="preencoded.png"/>
          <p:cNvPicPr>
            <a:picLocks noChangeAspect="1"/>
          </p:cNvPicPr>
          <p:nvPr/>
        </p:nvPicPr>
        <p:blipFill>
          <a:blip r:embed="rId17"/>
          <a:stretch>
            <a:fillRect/>
          </a:stretch>
        </p:blipFill>
        <p:spPr>
          <a:xfrm>
            <a:off x="6572250" y="2771626"/>
            <a:ext cx="214313" cy="214313"/>
          </a:xfrm>
          <a:prstGeom prst="rect">
            <a:avLst/>
          </a:prstGeom>
        </p:spPr>
      </p:pic>
      <p:pic>
        <p:nvPicPr>
          <p:cNvPr id="19" name="SK-10-img-18" descr="preencoded.png"/>
          <p:cNvPicPr>
            <a:picLocks noChangeAspect="1"/>
          </p:cNvPicPr>
          <p:nvPr/>
        </p:nvPicPr>
        <p:blipFill>
          <a:blip r:embed="rId18"/>
          <a:stretch>
            <a:fillRect/>
          </a:stretch>
        </p:blipFill>
        <p:spPr>
          <a:xfrm>
            <a:off x="6572250" y="3463082"/>
            <a:ext cx="214313" cy="190500"/>
          </a:xfrm>
          <a:prstGeom prst="rect">
            <a:avLst/>
          </a:prstGeom>
        </p:spPr>
      </p:pic>
      <p:pic>
        <p:nvPicPr>
          <p:cNvPr id="20" name="SK-10-img-19" descr="preencoded.png"/>
          <p:cNvPicPr>
            <a:picLocks noChangeAspect="1"/>
          </p:cNvPicPr>
          <p:nvPr/>
        </p:nvPicPr>
        <p:blipFill>
          <a:blip r:embed="rId19"/>
          <a:stretch>
            <a:fillRect/>
          </a:stretch>
        </p:blipFill>
        <p:spPr>
          <a:xfrm>
            <a:off x="6572250" y="4306937"/>
            <a:ext cx="4762500" cy="923925"/>
          </a:xfrm>
          <a:prstGeom prst="rect">
            <a:avLst/>
          </a:prstGeom>
        </p:spPr>
      </p:pic>
      <p:pic>
        <p:nvPicPr>
          <p:cNvPr id="21" name="SK-10-img-20" descr="preencoded.png"/>
          <p:cNvPicPr>
            <a:picLocks noChangeAspect="1"/>
          </p:cNvPicPr>
          <p:nvPr/>
        </p:nvPicPr>
        <p:blipFill>
          <a:blip r:embed="rId20"/>
          <a:stretch>
            <a:fillRect/>
          </a:stretch>
        </p:blipFill>
        <p:spPr>
          <a:xfrm>
            <a:off x="6572250" y="5468987"/>
            <a:ext cx="4762500" cy="742950"/>
          </a:xfrm>
          <a:prstGeom prst="rect">
            <a:avLst/>
          </a:prstGeom>
        </p:spPr>
      </p:pic>
      <p:pic>
        <p:nvPicPr>
          <p:cNvPr id="22" name="SK-10-img-21" descr="preencoded.png"/>
          <p:cNvPicPr>
            <a:picLocks noChangeAspect="1"/>
          </p:cNvPicPr>
          <p:nvPr/>
        </p:nvPicPr>
        <p:blipFill>
          <a:blip r:embed="rId21"/>
          <a:stretch>
            <a:fillRect/>
          </a:stretch>
        </p:blipFill>
        <p:spPr>
          <a:xfrm>
            <a:off x="6715125" y="5647730"/>
            <a:ext cx="190500" cy="152400"/>
          </a:xfrm>
          <a:prstGeom prst="rect">
            <a:avLst/>
          </a:prstGeom>
        </p:spPr>
      </p:pic>
      <p:sp>
        <p:nvSpPr>
          <p:cNvPr id="23" name="SK-10-text-22"/>
          <p:cNvSpPr/>
          <p:nvPr/>
        </p:nvSpPr>
        <p:spPr>
          <a:xfrm>
            <a:off x="771525" y="304800"/>
            <a:ext cx="11420475"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2D2D"/>
                </a:solidFill>
              </a:rPr>
              <a:t>Health Action Plan &amp; Carer Support</a:t>
            </a:r>
            <a:endParaRPr lang="en-US" sz="2400" dirty="0"/>
          </a:p>
        </p:txBody>
      </p:sp>
      <p:sp>
        <p:nvSpPr>
          <p:cNvPr id="24" name="SK-10-text-23"/>
          <p:cNvSpPr/>
          <p:nvPr/>
        </p:nvSpPr>
        <p:spPr>
          <a:xfrm>
            <a:off x="771525" y="699046"/>
            <a:ext cx="5120134"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25" name="SK-10-text-24"/>
          <p:cNvSpPr/>
          <p:nvPr/>
        </p:nvSpPr>
        <p:spPr>
          <a:xfrm>
            <a:off x="1476375" y="1494383"/>
            <a:ext cx="704088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2D2D"/>
                </a:solidFill>
              </a:rPr>
              <a:t>The Health Action Plan (HAP)</a:t>
            </a:r>
            <a:endParaRPr lang="en-US" sz="1650" dirty="0"/>
          </a:p>
        </p:txBody>
      </p:sp>
      <p:sp>
        <p:nvSpPr>
          <p:cNvPr id="26" name="SK-10-text-25"/>
          <p:cNvSpPr/>
          <p:nvPr/>
        </p:nvSpPr>
        <p:spPr>
          <a:xfrm>
            <a:off x="1185863" y="2080171"/>
            <a:ext cx="4433888"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D2D2D"/>
                </a:solidFill>
              </a:rPr>
              <a:t>Personalized Summary:</a:t>
            </a:r>
            <a:r>
              <a:rPr lang="en-US" sz="1350" dirty="0">
                <a:solidFill>
                  <a:srgbClr val="2D2D2D"/>
                </a:solidFill>
              </a:rPr>
              <a:t> Must reflect findings, agreed goals, and necessary actions from the AHC.</a:t>
            </a:r>
            <a:endParaRPr lang="en-US" sz="1350" dirty="0"/>
          </a:p>
        </p:txBody>
      </p:sp>
      <p:sp>
        <p:nvSpPr>
          <p:cNvPr id="27" name="SK-10-text-26"/>
          <p:cNvSpPr/>
          <p:nvPr/>
        </p:nvSpPr>
        <p:spPr>
          <a:xfrm>
            <a:off x="1185863" y="2771626"/>
            <a:ext cx="4433888"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D2D2D"/>
                </a:solidFill>
              </a:rPr>
              <a:t>Accessible Format:</a:t>
            </a:r>
            <a:r>
              <a:rPr lang="en-US" sz="1350" dirty="0">
                <a:solidFill>
                  <a:srgbClr val="2D2D2D"/>
                </a:solidFill>
              </a:rPr>
              <a:t> Provide in easy-read, pictorial, or simple language tailored to the patient.</a:t>
            </a:r>
            <a:endParaRPr lang="en-US" sz="1350" dirty="0"/>
          </a:p>
        </p:txBody>
      </p:sp>
      <p:sp>
        <p:nvSpPr>
          <p:cNvPr id="28" name="SK-10-text-27"/>
          <p:cNvSpPr/>
          <p:nvPr/>
        </p:nvSpPr>
        <p:spPr>
          <a:xfrm>
            <a:off x="1185863" y="3463082"/>
            <a:ext cx="4433888"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D2D2D"/>
                </a:solidFill>
              </a:rPr>
              <a:t>Mandatory Handover:</a:t>
            </a:r>
            <a:r>
              <a:rPr lang="en-US" sz="1350" dirty="0">
                <a:solidFill>
                  <a:srgbClr val="2D2D2D"/>
                </a:solidFill>
              </a:rPr>
              <a:t> Must be given to the patient and their carer at the end of the session.</a:t>
            </a:r>
            <a:endParaRPr lang="en-US" sz="1350" dirty="0"/>
          </a:p>
        </p:txBody>
      </p:sp>
      <p:sp>
        <p:nvSpPr>
          <p:cNvPr id="29" name="SK-10-text-28"/>
          <p:cNvSpPr/>
          <p:nvPr/>
        </p:nvSpPr>
        <p:spPr>
          <a:xfrm>
            <a:off x="1185863" y="4154537"/>
            <a:ext cx="4433888"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D2D2D"/>
                </a:solidFill>
              </a:rPr>
              <a:t>Dynamic Document:</a:t>
            </a:r>
            <a:r>
              <a:rPr lang="en-US" sz="1350" dirty="0">
                <a:solidFill>
                  <a:srgbClr val="2D2D2D"/>
                </a:solidFill>
              </a:rPr>
              <a:t> Update after every annual check or significant health event.</a:t>
            </a:r>
            <a:endParaRPr lang="en-US" sz="1350" dirty="0"/>
          </a:p>
        </p:txBody>
      </p:sp>
      <p:sp>
        <p:nvSpPr>
          <p:cNvPr id="30" name="SK-10-text-29"/>
          <p:cNvSpPr/>
          <p:nvPr/>
        </p:nvSpPr>
        <p:spPr>
          <a:xfrm>
            <a:off x="1266825" y="4988868"/>
            <a:ext cx="4476750" cy="742950"/>
          </a:xfrm>
          <a:prstGeom prst="rect">
            <a:avLst/>
          </a:prstGeom>
          <a:noFill/>
          <a:ln/>
        </p:spPr>
        <p:txBody>
          <a:bodyPr vert="horz" wrap="square" lIns="0" tIns="0" rIns="0" bIns="0" rtlCol="0" anchor="ctr"/>
          <a:lstStyle/>
          <a:p>
            <a:pPr marL="0" indent="0">
              <a:lnSpc>
                <a:spcPts val="1800"/>
              </a:lnSpc>
              <a:buNone/>
            </a:pPr>
            <a:r>
              <a:rPr lang="en-US" sz="1200" dirty="0">
                <a:solidFill>
                  <a:srgbClr val="555555"/>
                </a:solidFill>
              </a:rPr>
              <a:t> The HAP serves as a communication tool between the patient, family, and secondary care providers.</a:t>
            </a:r>
            <a:endParaRPr lang="en-US" sz="1200" dirty="0"/>
          </a:p>
        </p:txBody>
      </p:sp>
      <p:sp>
        <p:nvSpPr>
          <p:cNvPr id="31" name="SK-10-text-30"/>
          <p:cNvSpPr/>
          <p:nvPr/>
        </p:nvSpPr>
        <p:spPr>
          <a:xfrm>
            <a:off x="7191375" y="1494383"/>
            <a:ext cx="500062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2D2D"/>
                </a:solidFill>
              </a:rPr>
              <a:t>Supporting Family Carers</a:t>
            </a:r>
            <a:endParaRPr lang="en-US" sz="1650" dirty="0"/>
          </a:p>
        </p:txBody>
      </p:sp>
      <p:sp>
        <p:nvSpPr>
          <p:cNvPr id="32" name="SK-10-text-31"/>
          <p:cNvSpPr/>
          <p:nvPr/>
        </p:nvSpPr>
        <p:spPr>
          <a:xfrm>
            <a:off x="6900863" y="2080171"/>
            <a:ext cx="4433888"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D2D2D"/>
                </a:solidFill>
              </a:rPr>
              <a:t>Needs Assessment:</a:t>
            </a:r>
            <a:r>
              <a:rPr lang="en-US" sz="1350" dirty="0">
                <a:solidFill>
                  <a:srgbClr val="2D2D2D"/>
                </a:solidFill>
              </a:rPr>
              <a:t> Evaluate if carers are managing and identify any unmet support needs.</a:t>
            </a:r>
            <a:endParaRPr lang="en-US" sz="1350" dirty="0"/>
          </a:p>
        </p:txBody>
      </p:sp>
      <p:sp>
        <p:nvSpPr>
          <p:cNvPr id="33" name="SK-10-text-32"/>
          <p:cNvSpPr/>
          <p:nvPr/>
        </p:nvSpPr>
        <p:spPr>
          <a:xfrm>
            <a:off x="6900863" y="2771626"/>
            <a:ext cx="4433888"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D2D2D"/>
                </a:solidFill>
              </a:rPr>
              <a:t>Health Checks:</a:t>
            </a:r>
            <a:r>
              <a:rPr lang="en-US" sz="1350" dirty="0">
                <a:solidFill>
                  <a:srgbClr val="2D2D2D"/>
                </a:solidFill>
              </a:rPr>
              <a:t> Encourage and facilitate the carer's own NHS Health Checks and vaccinations.</a:t>
            </a:r>
            <a:endParaRPr lang="en-US" sz="1350" dirty="0"/>
          </a:p>
        </p:txBody>
      </p:sp>
      <p:sp>
        <p:nvSpPr>
          <p:cNvPr id="34" name="SK-10-text-33"/>
          <p:cNvSpPr/>
          <p:nvPr/>
        </p:nvSpPr>
        <p:spPr>
          <a:xfrm>
            <a:off x="6900863" y="3463082"/>
            <a:ext cx="4433888"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D2D2D"/>
                </a:solidFill>
              </a:rPr>
              <a:t>Signposting:</a:t>
            </a:r>
            <a:r>
              <a:rPr lang="en-US" sz="1350" dirty="0">
                <a:solidFill>
                  <a:srgbClr val="2D2D2D"/>
                </a:solidFill>
              </a:rPr>
              <a:t> Refer to Bradford carer support groups and local social prescribing services.</a:t>
            </a:r>
            <a:endParaRPr lang="en-US" sz="1350" dirty="0"/>
          </a:p>
        </p:txBody>
      </p:sp>
      <p:sp>
        <p:nvSpPr>
          <p:cNvPr id="35" name="SK-10-text-34"/>
          <p:cNvSpPr/>
          <p:nvPr/>
        </p:nvSpPr>
        <p:spPr>
          <a:xfrm>
            <a:off x="6715125" y="4421237"/>
            <a:ext cx="447675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EF7D00"/>
                </a:solidFill>
              </a:rPr>
              <a:t>SCA ROLE-PLAY PROMPT</a:t>
            </a:r>
            <a:endParaRPr lang="en-US" sz="1050" dirty="0"/>
          </a:p>
        </p:txBody>
      </p:sp>
      <p:sp>
        <p:nvSpPr>
          <p:cNvPr id="36" name="SK-10-text-35"/>
          <p:cNvSpPr/>
          <p:nvPr/>
        </p:nvSpPr>
        <p:spPr>
          <a:xfrm>
            <a:off x="6715125" y="4659362"/>
            <a:ext cx="4476750" cy="457200"/>
          </a:xfrm>
          <a:prstGeom prst="rect">
            <a:avLst/>
          </a:prstGeom>
          <a:noFill/>
          <a:ln/>
        </p:spPr>
        <p:txBody>
          <a:bodyPr vert="horz" wrap="square" lIns="0" tIns="0" rIns="0" bIns="0" rtlCol="0" anchor="ctr"/>
          <a:lstStyle/>
          <a:p>
            <a:pPr marL="0" indent="0">
              <a:lnSpc>
                <a:spcPts val="1800"/>
              </a:lnSpc>
              <a:buNone/>
            </a:pPr>
            <a:r>
              <a:rPr lang="en-US" sz="1200" i="1" dirty="0">
                <a:solidFill>
                  <a:srgbClr val="2D2D2D"/>
                </a:solidFill>
              </a:rPr>
              <a:t>"How would you explain the value of the Health Action Plan to a busy carer who feels overwhelmed with paperwork?"</a:t>
            </a:r>
            <a:endParaRPr lang="en-US" sz="1200" dirty="0"/>
          </a:p>
        </p:txBody>
      </p:sp>
      <p:sp>
        <p:nvSpPr>
          <p:cNvPr id="37" name="SK-10-text-36"/>
          <p:cNvSpPr/>
          <p:nvPr/>
        </p:nvSpPr>
        <p:spPr>
          <a:xfrm>
            <a:off x="6981825" y="5468987"/>
            <a:ext cx="4476750" cy="742950"/>
          </a:xfrm>
          <a:prstGeom prst="rect">
            <a:avLst/>
          </a:prstGeom>
          <a:noFill/>
          <a:ln/>
        </p:spPr>
        <p:txBody>
          <a:bodyPr vert="horz" wrap="square" lIns="0" tIns="0" rIns="0" bIns="0" rtlCol="0" anchor="ctr"/>
          <a:lstStyle/>
          <a:p>
            <a:pPr marL="0" indent="0">
              <a:lnSpc>
                <a:spcPts val="1800"/>
              </a:lnSpc>
              <a:buNone/>
            </a:pPr>
            <a:r>
              <a:rPr lang="en-US" sz="1200" dirty="0">
                <a:solidFill>
                  <a:srgbClr val="555555"/>
                </a:solidFill>
              </a:rPr>
              <a:t> Carer resilience is a key determinant of patient health outcomes in Learning Disabilities.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1-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1-img-3" descr="preencoded.png"/>
          <p:cNvPicPr>
            <a:picLocks noChangeAspect="1"/>
          </p:cNvPicPr>
          <p:nvPr/>
        </p:nvPicPr>
        <p:blipFill>
          <a:blip r:embed="rId5"/>
          <a:stretch>
            <a:fillRect/>
          </a:stretch>
        </p:blipFill>
        <p:spPr>
          <a:xfrm>
            <a:off x="476250" y="301823"/>
            <a:ext cx="57150" cy="476250"/>
          </a:xfrm>
          <a:prstGeom prst="rect">
            <a:avLst/>
          </a:prstGeom>
        </p:spPr>
      </p:pic>
      <p:pic>
        <p:nvPicPr>
          <p:cNvPr id="5" name="SK-11-img-4" descr="preencoded.png"/>
          <p:cNvPicPr>
            <a:picLocks noChangeAspect="1"/>
          </p:cNvPicPr>
          <p:nvPr/>
        </p:nvPicPr>
        <p:blipFill>
          <a:blip r:embed="rId6"/>
          <a:stretch>
            <a:fillRect/>
          </a:stretch>
        </p:blipFill>
        <p:spPr>
          <a:xfrm>
            <a:off x="476250" y="1041946"/>
            <a:ext cx="5476875" cy="2643188"/>
          </a:xfrm>
          <a:prstGeom prst="rect">
            <a:avLst/>
          </a:prstGeom>
        </p:spPr>
      </p:pic>
      <p:pic>
        <p:nvPicPr>
          <p:cNvPr id="6" name="SK-11-img-5" descr="preencoded.png"/>
          <p:cNvPicPr>
            <a:picLocks noChangeAspect="1"/>
          </p:cNvPicPr>
          <p:nvPr/>
        </p:nvPicPr>
        <p:blipFill>
          <a:blip r:embed="rId7"/>
          <a:stretch>
            <a:fillRect/>
          </a:stretch>
        </p:blipFill>
        <p:spPr>
          <a:xfrm>
            <a:off x="666750" y="1280071"/>
            <a:ext cx="228600" cy="190500"/>
          </a:xfrm>
          <a:prstGeom prst="rect">
            <a:avLst/>
          </a:prstGeom>
        </p:spPr>
      </p:pic>
      <p:pic>
        <p:nvPicPr>
          <p:cNvPr id="7" name="SK-11-img-6" descr="preencoded.png"/>
          <p:cNvPicPr>
            <a:picLocks noChangeAspect="1"/>
          </p:cNvPicPr>
          <p:nvPr/>
        </p:nvPicPr>
        <p:blipFill>
          <a:blip r:embed="rId8"/>
          <a:stretch>
            <a:fillRect/>
          </a:stretch>
        </p:blipFill>
        <p:spPr>
          <a:xfrm>
            <a:off x="666750" y="1689646"/>
            <a:ext cx="142875" cy="190500"/>
          </a:xfrm>
          <a:prstGeom prst="rect">
            <a:avLst/>
          </a:prstGeom>
        </p:spPr>
      </p:pic>
      <p:pic>
        <p:nvPicPr>
          <p:cNvPr id="8" name="SK-11-img-7" descr="preencoded.png"/>
          <p:cNvPicPr>
            <a:picLocks noChangeAspect="1"/>
          </p:cNvPicPr>
          <p:nvPr/>
        </p:nvPicPr>
        <p:blipFill>
          <a:blip r:embed="rId9"/>
          <a:stretch>
            <a:fillRect/>
          </a:stretch>
        </p:blipFill>
        <p:spPr>
          <a:xfrm>
            <a:off x="666750" y="2242096"/>
            <a:ext cx="142875" cy="171450"/>
          </a:xfrm>
          <a:prstGeom prst="rect">
            <a:avLst/>
          </a:prstGeom>
        </p:spPr>
      </p:pic>
      <p:pic>
        <p:nvPicPr>
          <p:cNvPr id="9" name="SK-11-img-8" descr="preencoded.png"/>
          <p:cNvPicPr>
            <a:picLocks noChangeAspect="1"/>
          </p:cNvPicPr>
          <p:nvPr/>
        </p:nvPicPr>
        <p:blipFill>
          <a:blip r:embed="rId10"/>
          <a:stretch>
            <a:fillRect/>
          </a:stretch>
        </p:blipFill>
        <p:spPr>
          <a:xfrm>
            <a:off x="666750" y="2794546"/>
            <a:ext cx="142875" cy="155823"/>
          </a:xfrm>
          <a:prstGeom prst="rect">
            <a:avLst/>
          </a:prstGeom>
        </p:spPr>
      </p:pic>
      <p:pic>
        <p:nvPicPr>
          <p:cNvPr id="10" name="SK-11-img-9" descr="preencoded.png"/>
          <p:cNvPicPr>
            <a:picLocks noChangeAspect="1"/>
          </p:cNvPicPr>
          <p:nvPr/>
        </p:nvPicPr>
        <p:blipFill>
          <a:blip r:embed="rId11"/>
          <a:stretch>
            <a:fillRect/>
          </a:stretch>
        </p:blipFill>
        <p:spPr>
          <a:xfrm>
            <a:off x="476250" y="3875633"/>
            <a:ext cx="5476875" cy="2643188"/>
          </a:xfrm>
          <a:prstGeom prst="rect">
            <a:avLst/>
          </a:prstGeom>
        </p:spPr>
      </p:pic>
      <p:pic>
        <p:nvPicPr>
          <p:cNvPr id="11" name="SK-11-img-10" descr="preencoded.png"/>
          <p:cNvPicPr>
            <a:picLocks noChangeAspect="1"/>
          </p:cNvPicPr>
          <p:nvPr/>
        </p:nvPicPr>
        <p:blipFill>
          <a:blip r:embed="rId12"/>
          <a:stretch>
            <a:fillRect/>
          </a:stretch>
        </p:blipFill>
        <p:spPr>
          <a:xfrm>
            <a:off x="666750" y="4113758"/>
            <a:ext cx="228600" cy="190500"/>
          </a:xfrm>
          <a:prstGeom prst="rect">
            <a:avLst/>
          </a:prstGeom>
        </p:spPr>
      </p:pic>
      <p:pic>
        <p:nvPicPr>
          <p:cNvPr id="12" name="SK-11-img-11" descr="preencoded.png"/>
          <p:cNvPicPr>
            <a:picLocks noChangeAspect="1"/>
          </p:cNvPicPr>
          <p:nvPr/>
        </p:nvPicPr>
        <p:blipFill>
          <a:blip r:embed="rId13"/>
          <a:stretch>
            <a:fillRect/>
          </a:stretch>
        </p:blipFill>
        <p:spPr>
          <a:xfrm>
            <a:off x="666750" y="4523333"/>
            <a:ext cx="142875" cy="171450"/>
          </a:xfrm>
          <a:prstGeom prst="rect">
            <a:avLst/>
          </a:prstGeom>
        </p:spPr>
      </p:pic>
      <p:pic>
        <p:nvPicPr>
          <p:cNvPr id="13" name="SK-11-img-12" descr="preencoded.png"/>
          <p:cNvPicPr>
            <a:picLocks noChangeAspect="1"/>
          </p:cNvPicPr>
          <p:nvPr/>
        </p:nvPicPr>
        <p:blipFill>
          <a:blip r:embed="rId14"/>
          <a:stretch>
            <a:fillRect/>
          </a:stretch>
        </p:blipFill>
        <p:spPr>
          <a:xfrm>
            <a:off x="666750" y="5075783"/>
            <a:ext cx="142875" cy="190500"/>
          </a:xfrm>
          <a:prstGeom prst="rect">
            <a:avLst/>
          </a:prstGeom>
        </p:spPr>
      </p:pic>
      <p:pic>
        <p:nvPicPr>
          <p:cNvPr id="14" name="SK-11-img-13" descr="preencoded.png"/>
          <p:cNvPicPr>
            <a:picLocks noChangeAspect="1"/>
          </p:cNvPicPr>
          <p:nvPr/>
        </p:nvPicPr>
        <p:blipFill>
          <a:blip r:embed="rId15"/>
          <a:stretch>
            <a:fillRect/>
          </a:stretch>
        </p:blipFill>
        <p:spPr>
          <a:xfrm>
            <a:off x="666750" y="5666333"/>
            <a:ext cx="5095875" cy="247650"/>
          </a:xfrm>
          <a:prstGeom prst="rect">
            <a:avLst/>
          </a:prstGeom>
        </p:spPr>
      </p:pic>
      <p:pic>
        <p:nvPicPr>
          <p:cNvPr id="15" name="SK-11-img-14" descr="preencoded.png"/>
          <p:cNvPicPr>
            <a:picLocks noChangeAspect="1"/>
          </p:cNvPicPr>
          <p:nvPr/>
        </p:nvPicPr>
        <p:blipFill>
          <a:blip r:embed="rId16"/>
          <a:stretch>
            <a:fillRect/>
          </a:stretch>
        </p:blipFill>
        <p:spPr>
          <a:xfrm>
            <a:off x="6238875" y="1041946"/>
            <a:ext cx="5476875" cy="3438525"/>
          </a:xfrm>
          <a:prstGeom prst="rect">
            <a:avLst/>
          </a:prstGeom>
        </p:spPr>
      </p:pic>
      <p:pic>
        <p:nvPicPr>
          <p:cNvPr id="16" name="SK-11-img-15" descr="preencoded.png"/>
          <p:cNvPicPr>
            <a:picLocks noChangeAspect="1"/>
          </p:cNvPicPr>
          <p:nvPr/>
        </p:nvPicPr>
        <p:blipFill>
          <a:blip r:embed="rId17"/>
          <a:stretch>
            <a:fillRect/>
          </a:stretch>
        </p:blipFill>
        <p:spPr>
          <a:xfrm>
            <a:off x="6429375" y="1280071"/>
            <a:ext cx="228600" cy="190500"/>
          </a:xfrm>
          <a:prstGeom prst="rect">
            <a:avLst/>
          </a:prstGeom>
        </p:spPr>
      </p:pic>
      <p:pic>
        <p:nvPicPr>
          <p:cNvPr id="17" name="SK-11-img-16" descr="preencoded.png"/>
          <p:cNvPicPr>
            <a:picLocks noChangeAspect="1"/>
          </p:cNvPicPr>
          <p:nvPr/>
        </p:nvPicPr>
        <p:blipFill>
          <a:blip r:embed="rId10"/>
          <a:stretch>
            <a:fillRect/>
          </a:stretch>
        </p:blipFill>
        <p:spPr>
          <a:xfrm>
            <a:off x="6429375" y="1689646"/>
            <a:ext cx="142875" cy="155823"/>
          </a:xfrm>
          <a:prstGeom prst="rect">
            <a:avLst/>
          </a:prstGeom>
        </p:spPr>
      </p:pic>
      <p:pic>
        <p:nvPicPr>
          <p:cNvPr id="18" name="SK-11-img-17" descr="preencoded.png"/>
          <p:cNvPicPr>
            <a:picLocks noChangeAspect="1"/>
          </p:cNvPicPr>
          <p:nvPr/>
        </p:nvPicPr>
        <p:blipFill>
          <a:blip r:embed="rId9"/>
          <a:stretch>
            <a:fillRect/>
          </a:stretch>
        </p:blipFill>
        <p:spPr>
          <a:xfrm>
            <a:off x="6429375" y="2242096"/>
            <a:ext cx="142875" cy="171450"/>
          </a:xfrm>
          <a:prstGeom prst="rect">
            <a:avLst/>
          </a:prstGeom>
        </p:spPr>
      </p:pic>
      <p:pic>
        <p:nvPicPr>
          <p:cNvPr id="19" name="SK-11-img-18" descr="preencoded.png"/>
          <p:cNvPicPr>
            <a:picLocks noChangeAspect="1"/>
          </p:cNvPicPr>
          <p:nvPr/>
        </p:nvPicPr>
        <p:blipFill>
          <a:blip r:embed="rId18"/>
          <a:stretch>
            <a:fillRect/>
          </a:stretch>
        </p:blipFill>
        <p:spPr>
          <a:xfrm>
            <a:off x="6429375" y="2794546"/>
            <a:ext cx="142875" cy="171450"/>
          </a:xfrm>
          <a:prstGeom prst="rect">
            <a:avLst/>
          </a:prstGeom>
        </p:spPr>
      </p:pic>
      <p:pic>
        <p:nvPicPr>
          <p:cNvPr id="20" name="SK-11-img-19" descr="preencoded.png"/>
          <p:cNvPicPr>
            <a:picLocks noChangeAspect="1"/>
          </p:cNvPicPr>
          <p:nvPr/>
        </p:nvPicPr>
        <p:blipFill>
          <a:blip r:embed="rId19"/>
          <a:stretch>
            <a:fillRect/>
          </a:stretch>
        </p:blipFill>
        <p:spPr>
          <a:xfrm>
            <a:off x="6429375" y="3366046"/>
            <a:ext cx="5095875" cy="923925"/>
          </a:xfrm>
          <a:prstGeom prst="rect">
            <a:avLst/>
          </a:prstGeom>
        </p:spPr>
      </p:pic>
      <p:pic>
        <p:nvPicPr>
          <p:cNvPr id="21" name="SK-11-img-20" descr="preencoded.png"/>
          <p:cNvPicPr>
            <a:picLocks noChangeAspect="1"/>
          </p:cNvPicPr>
          <p:nvPr/>
        </p:nvPicPr>
        <p:blipFill>
          <a:blip r:embed="rId20"/>
          <a:stretch>
            <a:fillRect/>
          </a:stretch>
        </p:blipFill>
        <p:spPr>
          <a:xfrm>
            <a:off x="6238875" y="4632871"/>
            <a:ext cx="5476875" cy="1885950"/>
          </a:xfrm>
          <a:prstGeom prst="rect">
            <a:avLst/>
          </a:prstGeom>
        </p:spPr>
      </p:pic>
      <p:pic>
        <p:nvPicPr>
          <p:cNvPr id="22" name="SK-11-img-21" descr="preencoded.png"/>
          <p:cNvPicPr>
            <a:picLocks noChangeAspect="1"/>
          </p:cNvPicPr>
          <p:nvPr/>
        </p:nvPicPr>
        <p:blipFill>
          <a:blip r:embed="rId21"/>
          <a:stretch>
            <a:fillRect/>
          </a:stretch>
        </p:blipFill>
        <p:spPr>
          <a:xfrm>
            <a:off x="6429375" y="4870996"/>
            <a:ext cx="228600" cy="190500"/>
          </a:xfrm>
          <a:prstGeom prst="rect">
            <a:avLst/>
          </a:prstGeom>
        </p:spPr>
      </p:pic>
      <p:pic>
        <p:nvPicPr>
          <p:cNvPr id="23" name="SK-11-img-22" descr="preencoded.png"/>
          <p:cNvPicPr>
            <a:picLocks noChangeAspect="1"/>
          </p:cNvPicPr>
          <p:nvPr/>
        </p:nvPicPr>
        <p:blipFill>
          <a:blip r:embed="rId22"/>
          <a:stretch>
            <a:fillRect/>
          </a:stretch>
        </p:blipFill>
        <p:spPr>
          <a:xfrm>
            <a:off x="6429375" y="5280571"/>
            <a:ext cx="142875" cy="214313"/>
          </a:xfrm>
          <a:prstGeom prst="rect">
            <a:avLst/>
          </a:prstGeom>
        </p:spPr>
      </p:pic>
      <p:pic>
        <p:nvPicPr>
          <p:cNvPr id="24" name="SK-11-img-23" descr="preencoded.png"/>
          <p:cNvPicPr>
            <a:picLocks noChangeAspect="1"/>
          </p:cNvPicPr>
          <p:nvPr/>
        </p:nvPicPr>
        <p:blipFill>
          <a:blip r:embed="rId18"/>
          <a:stretch>
            <a:fillRect/>
          </a:stretch>
        </p:blipFill>
        <p:spPr>
          <a:xfrm>
            <a:off x="6429375" y="5833021"/>
            <a:ext cx="142875" cy="171450"/>
          </a:xfrm>
          <a:prstGeom prst="rect">
            <a:avLst/>
          </a:prstGeom>
        </p:spPr>
      </p:pic>
      <p:sp>
        <p:nvSpPr>
          <p:cNvPr id="25" name="SK-11-text-24"/>
          <p:cNvSpPr/>
          <p:nvPr/>
        </p:nvSpPr>
        <p:spPr>
          <a:xfrm>
            <a:off x="676275" y="228600"/>
            <a:ext cx="11515725"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2D2D"/>
                </a:solidFill>
              </a:rPr>
              <a:t>REASONABLE ADJUSTMENTS IN PRACTICE</a:t>
            </a:r>
            <a:endParaRPr lang="en-US" sz="2400" dirty="0"/>
          </a:p>
        </p:txBody>
      </p:sp>
      <p:sp>
        <p:nvSpPr>
          <p:cNvPr id="26" name="SK-11-text-25"/>
          <p:cNvSpPr/>
          <p:nvPr/>
        </p:nvSpPr>
        <p:spPr>
          <a:xfrm>
            <a:off x="676275" y="622846"/>
            <a:ext cx="9997440" cy="228600"/>
          </a:xfrm>
          <a:prstGeom prst="rect">
            <a:avLst/>
          </a:prstGeom>
          <a:noFill/>
          <a:ln/>
        </p:spPr>
        <p:txBody>
          <a:bodyPr vert="horz" wrap="square" lIns="0" tIns="0" rIns="0" bIns="0" rtlCol="0" anchor="ctr"/>
          <a:lstStyle/>
          <a:p>
            <a:pPr marL="0" indent="0">
              <a:lnSpc>
                <a:spcPts val="1800"/>
              </a:lnSpc>
              <a:buNone/>
            </a:pPr>
            <a:r>
              <a:rPr lang="en-US" sz="1200" kern="0" spc="90" dirty="0">
                <a:solidFill>
                  <a:srgbClr val="EF7D00"/>
                </a:solidFill>
              </a:rPr>
              <a:t>EQUALITY ACT 2010 &amp; ACCESSIBLE INFORMATION STANDARDS</a:t>
            </a:r>
            <a:endParaRPr lang="en-US" sz="1200" dirty="0"/>
          </a:p>
        </p:txBody>
      </p:sp>
      <p:sp>
        <p:nvSpPr>
          <p:cNvPr id="27" name="SK-11-text-26"/>
          <p:cNvSpPr/>
          <p:nvPr/>
        </p:nvSpPr>
        <p:spPr>
          <a:xfrm>
            <a:off x="1009650" y="1232446"/>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Appointment Logistics</a:t>
            </a:r>
            <a:endParaRPr lang="en-US" sz="1500" dirty="0"/>
          </a:p>
        </p:txBody>
      </p:sp>
      <p:sp>
        <p:nvSpPr>
          <p:cNvPr id="28" name="SK-11-text-27"/>
          <p:cNvSpPr/>
          <p:nvPr/>
        </p:nvSpPr>
        <p:spPr>
          <a:xfrm>
            <a:off x="904875" y="1632496"/>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Double Appointment Slots:</a:t>
            </a:r>
            <a:r>
              <a:rPr lang="en-US" sz="1200" dirty="0">
                <a:solidFill>
                  <a:srgbClr val="2D2D2D"/>
                </a:solidFill>
              </a:rPr>
              <a:t> Mandatory under the Equality Act to ensure sufficient time for explanation and assessment.</a:t>
            </a:r>
            <a:endParaRPr lang="en-US" sz="1200" dirty="0"/>
          </a:p>
        </p:txBody>
      </p:sp>
      <p:sp>
        <p:nvSpPr>
          <p:cNvPr id="29" name="SK-11-text-28"/>
          <p:cNvSpPr/>
          <p:nvPr/>
        </p:nvSpPr>
        <p:spPr>
          <a:xfrm>
            <a:off x="904875" y="2184946"/>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First Slot of the Day:</a:t>
            </a:r>
            <a:r>
              <a:rPr lang="en-US" sz="1200" dirty="0">
                <a:solidFill>
                  <a:srgbClr val="2D2D2D"/>
                </a:solidFill>
              </a:rPr>
              <a:t> Minimizes waiting time, reduces anxiety, and ensures a quieter clinical environment.</a:t>
            </a:r>
            <a:endParaRPr lang="en-US" sz="1200" dirty="0"/>
          </a:p>
        </p:txBody>
      </p:sp>
      <p:sp>
        <p:nvSpPr>
          <p:cNvPr id="30" name="SK-11-text-29"/>
          <p:cNvSpPr/>
          <p:nvPr/>
        </p:nvSpPr>
        <p:spPr>
          <a:xfrm>
            <a:off x="904875" y="2737396"/>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Environment:</a:t>
            </a:r>
            <a:r>
              <a:rPr lang="en-US" sz="1200" dirty="0">
                <a:solidFill>
                  <a:srgbClr val="2D2D2D"/>
                </a:solidFill>
              </a:rPr>
              <a:t> Offer quiet waiting areas or direct entry from outside to avoid sensory overload.</a:t>
            </a:r>
            <a:endParaRPr lang="en-US" sz="1200" dirty="0"/>
          </a:p>
        </p:txBody>
      </p:sp>
      <p:sp>
        <p:nvSpPr>
          <p:cNvPr id="31" name="SK-11-text-30"/>
          <p:cNvSpPr/>
          <p:nvPr/>
        </p:nvSpPr>
        <p:spPr>
          <a:xfrm>
            <a:off x="1009650" y="4066133"/>
            <a:ext cx="5029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The Invitation Process</a:t>
            </a:r>
            <a:endParaRPr lang="en-US" sz="1500" dirty="0"/>
          </a:p>
        </p:txBody>
      </p:sp>
      <p:sp>
        <p:nvSpPr>
          <p:cNvPr id="32" name="SK-11-text-31"/>
          <p:cNvSpPr/>
          <p:nvPr/>
        </p:nvSpPr>
        <p:spPr>
          <a:xfrm>
            <a:off x="904875" y="4466183"/>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Phone Call Preferred:</a:t>
            </a:r>
            <a:r>
              <a:rPr lang="en-US" sz="1200" dirty="0">
                <a:solidFill>
                  <a:srgbClr val="2D2D2D"/>
                </a:solidFill>
              </a:rPr>
              <a:t> Allows direct discussion of support needs and desensitization requirements.</a:t>
            </a:r>
            <a:endParaRPr lang="en-US" sz="1200" dirty="0"/>
          </a:p>
        </p:txBody>
      </p:sp>
      <p:sp>
        <p:nvSpPr>
          <p:cNvPr id="33" name="SK-11-text-32"/>
          <p:cNvSpPr/>
          <p:nvPr/>
        </p:nvSpPr>
        <p:spPr>
          <a:xfrm>
            <a:off x="904875" y="5018633"/>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Accessible Correspondence:</a:t>
            </a:r>
            <a:r>
              <a:rPr lang="en-US" sz="1200" dirty="0">
                <a:solidFill>
                  <a:srgbClr val="2D2D2D"/>
                </a:solidFill>
              </a:rPr>
              <a:t> Use easy-read letters with pictures/symbols for those who prefer written invites.</a:t>
            </a:r>
            <a:endParaRPr lang="en-US" sz="1200" dirty="0"/>
          </a:p>
        </p:txBody>
      </p:sp>
      <p:sp>
        <p:nvSpPr>
          <p:cNvPr id="34" name="SK-11-text-33"/>
          <p:cNvSpPr/>
          <p:nvPr/>
        </p:nvSpPr>
        <p:spPr>
          <a:xfrm>
            <a:off x="762000" y="5666333"/>
            <a:ext cx="4905375" cy="247650"/>
          </a:xfrm>
          <a:prstGeom prst="rect">
            <a:avLst/>
          </a:prstGeom>
          <a:noFill/>
          <a:ln/>
        </p:spPr>
        <p:txBody>
          <a:bodyPr vert="horz" wrap="square" lIns="0" tIns="0" rIns="0" bIns="0" rtlCol="0" anchor="ctr"/>
          <a:lstStyle/>
          <a:p>
            <a:pPr marL="0" indent="0">
              <a:lnSpc>
                <a:spcPts val="1350"/>
              </a:lnSpc>
              <a:buNone/>
            </a:pPr>
            <a:r>
              <a:rPr lang="en-US" sz="900" kern="0" spc="30" dirty="0">
                <a:solidFill>
                  <a:srgbClr val="FFFFFF"/>
                </a:solidFill>
              </a:rPr>
              <a:t>DIRECT CARE PRINCIPLE APPLIED</a:t>
            </a:r>
            <a:endParaRPr lang="en-US" sz="900" dirty="0"/>
          </a:p>
        </p:txBody>
      </p:sp>
      <p:sp>
        <p:nvSpPr>
          <p:cNvPr id="35" name="SK-11-text-34"/>
          <p:cNvSpPr/>
          <p:nvPr/>
        </p:nvSpPr>
        <p:spPr>
          <a:xfrm>
            <a:off x="6772275" y="1232446"/>
            <a:ext cx="4114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Consultation Style</a:t>
            </a:r>
            <a:endParaRPr lang="en-US" sz="1500" dirty="0"/>
          </a:p>
        </p:txBody>
      </p:sp>
      <p:sp>
        <p:nvSpPr>
          <p:cNvPr id="36" name="SK-11-text-35"/>
          <p:cNvSpPr/>
          <p:nvPr/>
        </p:nvSpPr>
        <p:spPr>
          <a:xfrm>
            <a:off x="6667500" y="1632496"/>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Patient-First:</a:t>
            </a:r>
            <a:r>
              <a:rPr lang="en-US" sz="1200" dirty="0">
                <a:solidFill>
                  <a:srgbClr val="2D2D2D"/>
                </a:solidFill>
              </a:rPr>
              <a:t> Always address the patient directly before consulting the carer or support worker.</a:t>
            </a:r>
            <a:endParaRPr lang="en-US" sz="1200" dirty="0"/>
          </a:p>
        </p:txBody>
      </p:sp>
      <p:sp>
        <p:nvSpPr>
          <p:cNvPr id="37" name="SK-11-text-36"/>
          <p:cNvSpPr/>
          <p:nvPr/>
        </p:nvSpPr>
        <p:spPr>
          <a:xfrm>
            <a:off x="6667500" y="2184946"/>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Communication Aids:</a:t>
            </a:r>
            <a:r>
              <a:rPr lang="en-US" sz="1200" dirty="0">
                <a:solidFill>
                  <a:srgbClr val="2D2D2D"/>
                </a:solidFill>
              </a:rPr>
              <a:t> Use Makaton, AAC, or Easy-Read visuals to explain procedures before they occur.</a:t>
            </a:r>
            <a:endParaRPr lang="en-US" sz="1200" dirty="0"/>
          </a:p>
        </p:txBody>
      </p:sp>
      <p:sp>
        <p:nvSpPr>
          <p:cNvPr id="38" name="SK-11-text-37"/>
          <p:cNvSpPr/>
          <p:nvPr/>
        </p:nvSpPr>
        <p:spPr>
          <a:xfrm>
            <a:off x="6667500" y="2737396"/>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AIS Record:</a:t>
            </a:r>
            <a:r>
              <a:rPr lang="en-US" sz="1200" dirty="0">
                <a:solidFill>
                  <a:srgbClr val="2D2D2D"/>
                </a:solidFill>
              </a:rPr>
              <a:t> Mandatory requirement to identify, record, and flag communication needs on Systm1/EMIS.</a:t>
            </a:r>
            <a:endParaRPr lang="en-US" sz="1200" dirty="0"/>
          </a:p>
        </p:txBody>
      </p:sp>
      <p:sp>
        <p:nvSpPr>
          <p:cNvPr id="39" name="SK-11-text-38"/>
          <p:cNvSpPr/>
          <p:nvPr/>
        </p:nvSpPr>
        <p:spPr>
          <a:xfrm>
            <a:off x="6572250" y="3480346"/>
            <a:ext cx="481012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EF7D00"/>
                </a:solidFill>
              </a:rPr>
              <a:t>SCA Role-Play Prompt:</a:t>
            </a:r>
            <a:endParaRPr lang="en-US" sz="1050" dirty="0"/>
          </a:p>
        </p:txBody>
      </p:sp>
      <p:sp>
        <p:nvSpPr>
          <p:cNvPr id="40" name="SK-11-text-39"/>
          <p:cNvSpPr/>
          <p:nvPr/>
        </p:nvSpPr>
        <p:spPr>
          <a:xfrm>
            <a:off x="6572250" y="3747046"/>
            <a:ext cx="4613523" cy="381000"/>
          </a:xfrm>
          <a:prstGeom prst="rect">
            <a:avLst/>
          </a:prstGeom>
          <a:noFill/>
          <a:ln/>
        </p:spPr>
        <p:txBody>
          <a:bodyPr vert="horz" wrap="square" lIns="0" tIns="0" rIns="0" bIns="0" rtlCol="0" anchor="ctr"/>
          <a:lstStyle/>
          <a:p>
            <a:pPr marL="0" indent="0">
              <a:lnSpc>
                <a:spcPts val="1575"/>
              </a:lnSpc>
              <a:buNone/>
            </a:pPr>
            <a:r>
              <a:rPr lang="en-US" sz="1050" i="1" dirty="0">
                <a:solidFill>
                  <a:srgbClr val="444444"/>
                </a:solidFill>
              </a:rPr>
              <a:t>"How would you explain the need for a smear test to a patient with a moderate LD and their carer using simple language?"</a:t>
            </a:r>
            <a:endParaRPr lang="en-US" sz="1050" dirty="0"/>
          </a:p>
        </p:txBody>
      </p:sp>
      <p:sp>
        <p:nvSpPr>
          <p:cNvPr id="41" name="SK-11-text-40"/>
          <p:cNvSpPr/>
          <p:nvPr/>
        </p:nvSpPr>
        <p:spPr>
          <a:xfrm>
            <a:off x="6772275" y="4823371"/>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Post-Check Deliverables</a:t>
            </a:r>
            <a:endParaRPr lang="en-US" sz="1500" dirty="0"/>
          </a:p>
        </p:txBody>
      </p:sp>
      <p:sp>
        <p:nvSpPr>
          <p:cNvPr id="42" name="SK-11-text-41"/>
          <p:cNvSpPr/>
          <p:nvPr/>
        </p:nvSpPr>
        <p:spPr>
          <a:xfrm>
            <a:off x="6667500" y="5223421"/>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Health Action Plan (HAP):</a:t>
            </a:r>
            <a:r>
              <a:rPr lang="en-US" sz="1200" dirty="0">
                <a:solidFill>
                  <a:srgbClr val="2D2D2D"/>
                </a:solidFill>
              </a:rPr>
              <a:t> Must be provided in an accessible format (pictures/simple language) at the end of every check.</a:t>
            </a:r>
            <a:endParaRPr lang="en-US" sz="1200" dirty="0"/>
          </a:p>
        </p:txBody>
      </p:sp>
      <p:sp>
        <p:nvSpPr>
          <p:cNvPr id="43" name="SK-11-text-42"/>
          <p:cNvSpPr/>
          <p:nvPr/>
        </p:nvSpPr>
        <p:spPr>
          <a:xfrm>
            <a:off x="6667500" y="5775871"/>
            <a:ext cx="48577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Follow-up:</a:t>
            </a:r>
            <a:r>
              <a:rPr lang="en-US" sz="1200" dirty="0">
                <a:solidFill>
                  <a:srgbClr val="2D2D2D"/>
                </a:solidFill>
              </a:rPr>
              <a:t> Arrange desensitization sessions for blood tests or screening if the patient is distressed.</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2-img-3" descr="preencoded.png"/>
          <p:cNvPicPr>
            <a:picLocks noChangeAspect="1"/>
          </p:cNvPicPr>
          <p:nvPr/>
        </p:nvPicPr>
        <p:blipFill>
          <a:blip r:embed="rId5"/>
          <a:stretch>
            <a:fillRect/>
          </a:stretch>
        </p:blipFill>
        <p:spPr>
          <a:xfrm>
            <a:off x="381000" y="279053"/>
            <a:ext cx="57150" cy="381000"/>
          </a:xfrm>
          <a:prstGeom prst="rect">
            <a:avLst/>
          </a:prstGeom>
        </p:spPr>
      </p:pic>
      <p:pic>
        <p:nvPicPr>
          <p:cNvPr id="5" name="SK-12-img-4" descr="preencoded.png"/>
          <p:cNvPicPr>
            <a:picLocks noChangeAspect="1"/>
          </p:cNvPicPr>
          <p:nvPr/>
        </p:nvPicPr>
        <p:blipFill>
          <a:blip r:embed="rId6"/>
          <a:stretch>
            <a:fillRect/>
          </a:stretch>
        </p:blipFill>
        <p:spPr>
          <a:xfrm>
            <a:off x="381000" y="1034355"/>
            <a:ext cx="5572125" cy="5442645"/>
          </a:xfrm>
          <a:prstGeom prst="rect">
            <a:avLst/>
          </a:prstGeom>
        </p:spPr>
      </p:pic>
      <p:pic>
        <p:nvPicPr>
          <p:cNvPr id="6" name="SK-12-img-5" descr="preencoded.png"/>
          <p:cNvPicPr>
            <a:picLocks noChangeAspect="1"/>
          </p:cNvPicPr>
          <p:nvPr/>
        </p:nvPicPr>
        <p:blipFill>
          <a:blip r:embed="rId7"/>
          <a:stretch>
            <a:fillRect/>
          </a:stretch>
        </p:blipFill>
        <p:spPr>
          <a:xfrm>
            <a:off x="619125" y="1301055"/>
            <a:ext cx="285750" cy="228600"/>
          </a:xfrm>
          <a:prstGeom prst="rect">
            <a:avLst/>
          </a:prstGeom>
        </p:spPr>
      </p:pic>
      <p:pic>
        <p:nvPicPr>
          <p:cNvPr id="7" name="SK-12-img-6" descr="preencoded.png"/>
          <p:cNvPicPr>
            <a:picLocks noChangeAspect="1"/>
          </p:cNvPicPr>
          <p:nvPr/>
        </p:nvPicPr>
        <p:blipFill>
          <a:blip r:embed="rId8"/>
          <a:stretch>
            <a:fillRect/>
          </a:stretch>
        </p:blipFill>
        <p:spPr>
          <a:xfrm>
            <a:off x="619125" y="1748730"/>
            <a:ext cx="119063" cy="119063"/>
          </a:xfrm>
          <a:prstGeom prst="rect">
            <a:avLst/>
          </a:prstGeom>
        </p:spPr>
      </p:pic>
      <p:pic>
        <p:nvPicPr>
          <p:cNvPr id="8" name="SK-12-img-7" descr="preencoded.png"/>
          <p:cNvPicPr>
            <a:picLocks noChangeAspect="1"/>
          </p:cNvPicPr>
          <p:nvPr/>
        </p:nvPicPr>
        <p:blipFill>
          <a:blip r:embed="rId9"/>
          <a:stretch>
            <a:fillRect/>
          </a:stretch>
        </p:blipFill>
        <p:spPr>
          <a:xfrm>
            <a:off x="619125" y="2270522"/>
            <a:ext cx="119063" cy="119063"/>
          </a:xfrm>
          <a:prstGeom prst="rect">
            <a:avLst/>
          </a:prstGeom>
        </p:spPr>
      </p:pic>
      <p:pic>
        <p:nvPicPr>
          <p:cNvPr id="9" name="SK-12-img-8" descr="preencoded.png"/>
          <p:cNvPicPr>
            <a:picLocks noChangeAspect="1"/>
          </p:cNvPicPr>
          <p:nvPr/>
        </p:nvPicPr>
        <p:blipFill>
          <a:blip r:embed="rId10"/>
          <a:stretch>
            <a:fillRect/>
          </a:stretch>
        </p:blipFill>
        <p:spPr>
          <a:xfrm>
            <a:off x="619125" y="2792313"/>
            <a:ext cx="119063" cy="119063"/>
          </a:xfrm>
          <a:prstGeom prst="rect">
            <a:avLst/>
          </a:prstGeom>
        </p:spPr>
      </p:pic>
      <p:pic>
        <p:nvPicPr>
          <p:cNvPr id="10" name="SK-12-img-9" descr="preencoded.png"/>
          <p:cNvPicPr>
            <a:picLocks noChangeAspect="1"/>
          </p:cNvPicPr>
          <p:nvPr/>
        </p:nvPicPr>
        <p:blipFill>
          <a:blip r:embed="rId11"/>
          <a:stretch>
            <a:fillRect/>
          </a:stretch>
        </p:blipFill>
        <p:spPr>
          <a:xfrm>
            <a:off x="619125" y="5391150"/>
            <a:ext cx="5095875" cy="847725"/>
          </a:xfrm>
          <a:prstGeom prst="rect">
            <a:avLst/>
          </a:prstGeom>
        </p:spPr>
      </p:pic>
      <p:pic>
        <p:nvPicPr>
          <p:cNvPr id="11" name="SK-12-img-10" descr="preencoded.png"/>
          <p:cNvPicPr>
            <a:picLocks noChangeAspect="1"/>
          </p:cNvPicPr>
          <p:nvPr/>
        </p:nvPicPr>
        <p:blipFill>
          <a:blip r:embed="rId12"/>
          <a:stretch>
            <a:fillRect/>
          </a:stretch>
        </p:blipFill>
        <p:spPr>
          <a:xfrm>
            <a:off x="6238875" y="1034355"/>
            <a:ext cx="5572125" cy="2626072"/>
          </a:xfrm>
          <a:prstGeom prst="rect">
            <a:avLst/>
          </a:prstGeom>
        </p:spPr>
      </p:pic>
      <p:pic>
        <p:nvPicPr>
          <p:cNvPr id="12" name="SK-12-img-11" descr="preencoded.png"/>
          <p:cNvPicPr>
            <a:picLocks noChangeAspect="1"/>
          </p:cNvPicPr>
          <p:nvPr/>
        </p:nvPicPr>
        <p:blipFill>
          <a:blip r:embed="rId13"/>
          <a:stretch>
            <a:fillRect/>
          </a:stretch>
        </p:blipFill>
        <p:spPr>
          <a:xfrm>
            <a:off x="6477000" y="1301055"/>
            <a:ext cx="285750" cy="228600"/>
          </a:xfrm>
          <a:prstGeom prst="rect">
            <a:avLst/>
          </a:prstGeom>
        </p:spPr>
      </p:pic>
      <p:pic>
        <p:nvPicPr>
          <p:cNvPr id="13" name="SK-12-img-12" descr="preencoded.png"/>
          <p:cNvPicPr>
            <a:picLocks noChangeAspect="1"/>
          </p:cNvPicPr>
          <p:nvPr/>
        </p:nvPicPr>
        <p:blipFill>
          <a:blip r:embed="rId14"/>
          <a:stretch>
            <a:fillRect/>
          </a:stretch>
        </p:blipFill>
        <p:spPr>
          <a:xfrm>
            <a:off x="6477000" y="1748730"/>
            <a:ext cx="119063" cy="119063"/>
          </a:xfrm>
          <a:prstGeom prst="rect">
            <a:avLst/>
          </a:prstGeom>
        </p:spPr>
      </p:pic>
      <p:pic>
        <p:nvPicPr>
          <p:cNvPr id="14" name="SK-12-img-13" descr="preencoded.png"/>
          <p:cNvPicPr>
            <a:picLocks noChangeAspect="1"/>
          </p:cNvPicPr>
          <p:nvPr/>
        </p:nvPicPr>
        <p:blipFill>
          <a:blip r:embed="rId15"/>
          <a:stretch>
            <a:fillRect/>
          </a:stretch>
        </p:blipFill>
        <p:spPr>
          <a:xfrm>
            <a:off x="6477000" y="2270522"/>
            <a:ext cx="119063" cy="119063"/>
          </a:xfrm>
          <a:prstGeom prst="rect">
            <a:avLst/>
          </a:prstGeom>
        </p:spPr>
      </p:pic>
      <p:pic>
        <p:nvPicPr>
          <p:cNvPr id="15" name="SK-12-img-14" descr="preencoded.png"/>
          <p:cNvPicPr>
            <a:picLocks noChangeAspect="1"/>
          </p:cNvPicPr>
          <p:nvPr/>
        </p:nvPicPr>
        <p:blipFill>
          <a:blip r:embed="rId16"/>
          <a:stretch>
            <a:fillRect/>
          </a:stretch>
        </p:blipFill>
        <p:spPr>
          <a:xfrm>
            <a:off x="6477000" y="2792313"/>
            <a:ext cx="119063" cy="119063"/>
          </a:xfrm>
          <a:prstGeom prst="rect">
            <a:avLst/>
          </a:prstGeom>
        </p:spPr>
      </p:pic>
      <p:pic>
        <p:nvPicPr>
          <p:cNvPr id="16" name="SK-12-img-15" descr="preencoded.png"/>
          <p:cNvPicPr>
            <a:picLocks noChangeAspect="1"/>
          </p:cNvPicPr>
          <p:nvPr/>
        </p:nvPicPr>
        <p:blipFill>
          <a:blip r:embed="rId17"/>
          <a:stretch>
            <a:fillRect/>
          </a:stretch>
        </p:blipFill>
        <p:spPr>
          <a:xfrm>
            <a:off x="6238875" y="3850928"/>
            <a:ext cx="5572125" cy="2626072"/>
          </a:xfrm>
          <a:prstGeom prst="rect">
            <a:avLst/>
          </a:prstGeom>
        </p:spPr>
      </p:pic>
      <p:pic>
        <p:nvPicPr>
          <p:cNvPr id="17" name="SK-12-img-16" descr="preencoded.png"/>
          <p:cNvPicPr>
            <a:picLocks noChangeAspect="1"/>
          </p:cNvPicPr>
          <p:nvPr/>
        </p:nvPicPr>
        <p:blipFill>
          <a:blip r:embed="rId18"/>
          <a:stretch>
            <a:fillRect/>
          </a:stretch>
        </p:blipFill>
        <p:spPr>
          <a:xfrm>
            <a:off x="6477000" y="4117628"/>
            <a:ext cx="285750" cy="228600"/>
          </a:xfrm>
          <a:prstGeom prst="rect">
            <a:avLst/>
          </a:prstGeom>
        </p:spPr>
      </p:pic>
      <p:pic>
        <p:nvPicPr>
          <p:cNvPr id="18" name="SK-12-img-17" descr="preencoded.png"/>
          <p:cNvPicPr>
            <a:picLocks noChangeAspect="1"/>
          </p:cNvPicPr>
          <p:nvPr/>
        </p:nvPicPr>
        <p:blipFill>
          <a:blip r:embed="rId19"/>
          <a:stretch>
            <a:fillRect/>
          </a:stretch>
        </p:blipFill>
        <p:spPr>
          <a:xfrm>
            <a:off x="6477000" y="5039469"/>
            <a:ext cx="5095875" cy="685800"/>
          </a:xfrm>
          <a:prstGeom prst="rect">
            <a:avLst/>
          </a:prstGeom>
        </p:spPr>
      </p:pic>
      <p:pic>
        <p:nvPicPr>
          <p:cNvPr id="19" name="SK-12-img-18" descr="preencoded.png"/>
          <p:cNvPicPr>
            <a:picLocks noChangeAspect="1"/>
          </p:cNvPicPr>
          <p:nvPr/>
        </p:nvPicPr>
        <p:blipFill>
          <a:blip r:embed="rId20"/>
          <a:stretch>
            <a:fillRect/>
          </a:stretch>
        </p:blipFill>
        <p:spPr>
          <a:xfrm>
            <a:off x="6619875" y="5221337"/>
            <a:ext cx="166688" cy="137220"/>
          </a:xfrm>
          <a:prstGeom prst="rect">
            <a:avLst/>
          </a:prstGeom>
        </p:spPr>
      </p:pic>
      <p:sp>
        <p:nvSpPr>
          <p:cNvPr id="20" name="SK-12-text-19"/>
          <p:cNvSpPr/>
          <p:nvPr/>
        </p:nvSpPr>
        <p:spPr>
          <a:xfrm>
            <a:off x="581025" y="190500"/>
            <a:ext cx="112014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BRADFORD COMMUNITY SUPPORT SERVICES</a:t>
            </a:r>
            <a:endParaRPr lang="en-US" sz="2100" dirty="0"/>
          </a:p>
        </p:txBody>
      </p:sp>
      <p:sp>
        <p:nvSpPr>
          <p:cNvPr id="21" name="SK-12-text-20"/>
          <p:cNvSpPr/>
          <p:nvPr/>
        </p:nvSpPr>
        <p:spPr>
          <a:xfrm>
            <a:off x="581025" y="548580"/>
            <a:ext cx="752094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SPECIALIST REFERRALS &amp; WADDILOVES HEALTH CENTRE</a:t>
            </a:r>
            <a:endParaRPr lang="en-US" sz="1050" dirty="0"/>
          </a:p>
        </p:txBody>
      </p:sp>
      <p:sp>
        <p:nvSpPr>
          <p:cNvPr id="22" name="SK-12-text-21"/>
          <p:cNvSpPr/>
          <p:nvPr/>
        </p:nvSpPr>
        <p:spPr>
          <a:xfrm>
            <a:off x="1019175" y="1272480"/>
            <a:ext cx="5715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Waddiloves LD Directorate</a:t>
            </a:r>
            <a:endParaRPr lang="en-US" sz="1500" dirty="0"/>
          </a:p>
        </p:txBody>
      </p:sp>
      <p:sp>
        <p:nvSpPr>
          <p:cNvPr id="23" name="SK-12-text-22"/>
          <p:cNvSpPr/>
          <p:nvPr/>
        </p:nvSpPr>
        <p:spPr>
          <a:xfrm>
            <a:off x="833438" y="1701105"/>
            <a:ext cx="4881563"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Specialist Disciplines:</a:t>
            </a:r>
            <a:r>
              <a:rPr lang="en-US" sz="1200" dirty="0">
                <a:solidFill>
                  <a:srgbClr val="2D2D2D"/>
                </a:solidFill>
              </a:rPr>
              <a:t> SALT, LD Community Nursing, OT, Physiotherapy, Dietetics.</a:t>
            </a:r>
            <a:endParaRPr lang="en-US" sz="1200" dirty="0"/>
          </a:p>
        </p:txBody>
      </p:sp>
      <p:sp>
        <p:nvSpPr>
          <p:cNvPr id="24" name="SK-12-text-23"/>
          <p:cNvSpPr/>
          <p:nvPr/>
        </p:nvSpPr>
        <p:spPr>
          <a:xfrm>
            <a:off x="833438" y="2222897"/>
            <a:ext cx="4881563"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Mental Health:</a:t>
            </a:r>
            <a:r>
              <a:rPr lang="en-US" sz="1200" dirty="0">
                <a:solidFill>
                  <a:srgbClr val="2D2D2D"/>
                </a:solidFill>
              </a:rPr>
              <a:t> Specialist LD Psychology &amp; Psychiatry teams for complex behaviour or mental health.</a:t>
            </a:r>
            <a:endParaRPr lang="en-US" sz="1200" dirty="0"/>
          </a:p>
        </p:txBody>
      </p:sp>
      <p:sp>
        <p:nvSpPr>
          <p:cNvPr id="25" name="SK-12-text-24"/>
          <p:cNvSpPr/>
          <p:nvPr/>
        </p:nvSpPr>
        <p:spPr>
          <a:xfrm>
            <a:off x="833438" y="2744688"/>
            <a:ext cx="4881563"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Bradford Epilepsy Service:</a:t>
            </a:r>
            <a:r>
              <a:rPr lang="en-US" sz="1200" dirty="0">
                <a:solidFill>
                  <a:srgbClr val="2D2D2D"/>
                </a:solidFill>
              </a:rPr>
              <a:t> Specialist review for seizure management and SUDEP risk.</a:t>
            </a:r>
            <a:endParaRPr lang="en-US" sz="1200" dirty="0"/>
          </a:p>
        </p:txBody>
      </p:sp>
      <p:sp>
        <p:nvSpPr>
          <p:cNvPr id="26" name="SK-12-text-25"/>
          <p:cNvSpPr/>
          <p:nvPr/>
        </p:nvSpPr>
        <p:spPr>
          <a:xfrm>
            <a:off x="762000" y="5534025"/>
            <a:ext cx="4810125" cy="200025"/>
          </a:xfrm>
          <a:prstGeom prst="rect">
            <a:avLst/>
          </a:prstGeom>
          <a:noFill/>
          <a:ln/>
        </p:spPr>
        <p:txBody>
          <a:bodyPr vert="horz" wrap="square" lIns="0" tIns="0" rIns="0" bIns="0" rtlCol="0" anchor="ctr"/>
          <a:lstStyle/>
          <a:p>
            <a:pPr marL="0" indent="0" algn="ctr">
              <a:lnSpc>
                <a:spcPts val="1575"/>
              </a:lnSpc>
              <a:buNone/>
            </a:pPr>
            <a:r>
              <a:rPr lang="en-US" sz="1050" dirty="0">
                <a:solidFill>
                  <a:srgbClr val="666666"/>
                </a:solidFill>
              </a:rPr>
              <a:t>Central Referral Line / Duty Team for Bradford:</a:t>
            </a:r>
            <a:endParaRPr lang="en-US" sz="1050" dirty="0"/>
          </a:p>
        </p:txBody>
      </p:sp>
      <p:sp>
        <p:nvSpPr>
          <p:cNvPr id="27" name="SK-12-text-26"/>
          <p:cNvSpPr/>
          <p:nvPr/>
        </p:nvSpPr>
        <p:spPr>
          <a:xfrm>
            <a:off x="762000" y="5781675"/>
            <a:ext cx="4810125" cy="314325"/>
          </a:xfrm>
          <a:prstGeom prst="rect">
            <a:avLst/>
          </a:prstGeom>
          <a:noFill/>
          <a:ln/>
        </p:spPr>
        <p:txBody>
          <a:bodyPr vert="horz" wrap="square" lIns="0" tIns="0" rIns="0" bIns="0" rtlCol="0" anchor="ctr"/>
          <a:lstStyle/>
          <a:p>
            <a:pPr marL="0" indent="0" algn="ctr">
              <a:lnSpc>
                <a:spcPts val="2475"/>
              </a:lnSpc>
              <a:buNone/>
            </a:pPr>
            <a:r>
              <a:rPr lang="en-US" sz="1650" b="1" dirty="0">
                <a:solidFill>
                  <a:srgbClr val="EF7D00"/>
                </a:solidFill>
              </a:rPr>
              <a:t>01274 497121</a:t>
            </a:r>
            <a:endParaRPr lang="en-US" sz="1650" dirty="0"/>
          </a:p>
        </p:txBody>
      </p:sp>
      <p:sp>
        <p:nvSpPr>
          <p:cNvPr id="28" name="SK-12-text-27"/>
          <p:cNvSpPr/>
          <p:nvPr/>
        </p:nvSpPr>
        <p:spPr>
          <a:xfrm>
            <a:off x="6877050" y="1272480"/>
            <a:ext cx="53149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When to Refer (Triggers)</a:t>
            </a:r>
            <a:endParaRPr lang="en-US" sz="1500" dirty="0"/>
          </a:p>
        </p:txBody>
      </p:sp>
      <p:sp>
        <p:nvSpPr>
          <p:cNvPr id="29" name="SK-12-text-28"/>
          <p:cNvSpPr/>
          <p:nvPr/>
        </p:nvSpPr>
        <p:spPr>
          <a:xfrm>
            <a:off x="6691313" y="1701105"/>
            <a:ext cx="4881563"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Physical Health:</a:t>
            </a:r>
            <a:r>
              <a:rPr lang="en-US" sz="1200" dirty="0">
                <a:solidFill>
                  <a:srgbClr val="2D2D2D"/>
                </a:solidFill>
              </a:rPr>
              <a:t> Unmanaged diabetes, chronic constipation, or recurrent aspiration/chest infections.</a:t>
            </a:r>
            <a:endParaRPr lang="en-US" sz="1200" dirty="0"/>
          </a:p>
        </p:txBody>
      </p:sp>
      <p:sp>
        <p:nvSpPr>
          <p:cNvPr id="30" name="SK-12-text-29"/>
          <p:cNvSpPr/>
          <p:nvPr/>
        </p:nvSpPr>
        <p:spPr>
          <a:xfrm>
            <a:off x="6691313" y="2222897"/>
            <a:ext cx="4881563"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Screening Support:</a:t>
            </a:r>
            <a:r>
              <a:rPr lang="en-US" sz="1200" dirty="0">
                <a:solidFill>
                  <a:srgbClr val="2D2D2D"/>
                </a:solidFill>
              </a:rPr>
              <a:t> Request </a:t>
            </a:r>
            <a:r>
              <a:rPr lang="en-US" sz="1200" b="1" dirty="0">
                <a:solidFill>
                  <a:srgbClr val="EF7D00"/>
                </a:solidFill>
              </a:rPr>
              <a:t>desensitisation</a:t>
            </a:r>
            <a:r>
              <a:rPr lang="en-US" sz="1200" dirty="0">
                <a:solidFill>
                  <a:srgbClr val="2D2D2D"/>
                </a:solidFill>
              </a:rPr>
              <a:t> for cervical screening or blood tests.</a:t>
            </a:r>
            <a:endParaRPr lang="en-US" sz="1200" dirty="0"/>
          </a:p>
        </p:txBody>
      </p:sp>
      <p:sp>
        <p:nvSpPr>
          <p:cNvPr id="31" name="SK-12-text-30"/>
          <p:cNvSpPr/>
          <p:nvPr/>
        </p:nvSpPr>
        <p:spPr>
          <a:xfrm>
            <a:off x="6691313" y="2744688"/>
            <a:ext cx="4881563"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Dementia:</a:t>
            </a:r>
            <a:r>
              <a:rPr lang="en-US" sz="1200" dirty="0">
                <a:solidFill>
                  <a:srgbClr val="2D2D2D"/>
                </a:solidFill>
              </a:rPr>
              <a:t> Cognitive assessment for patients (especially Down's syndrome age 40+).</a:t>
            </a:r>
            <a:endParaRPr lang="en-US" sz="1200" dirty="0"/>
          </a:p>
        </p:txBody>
      </p:sp>
      <p:sp>
        <p:nvSpPr>
          <p:cNvPr id="32" name="SK-12-text-31"/>
          <p:cNvSpPr/>
          <p:nvPr/>
        </p:nvSpPr>
        <p:spPr>
          <a:xfrm>
            <a:off x="6877050" y="4089053"/>
            <a:ext cx="53149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2D2D"/>
                </a:solidFill>
              </a:rPr>
              <a:t>Integration &amp; Hospital Liaison</a:t>
            </a:r>
            <a:endParaRPr lang="en-US" sz="1500" dirty="0"/>
          </a:p>
        </p:txBody>
      </p:sp>
      <p:sp>
        <p:nvSpPr>
          <p:cNvPr id="33" name="SK-12-text-32"/>
          <p:cNvSpPr/>
          <p:nvPr/>
        </p:nvSpPr>
        <p:spPr>
          <a:xfrm>
            <a:off x="6477000" y="4517678"/>
            <a:ext cx="5095875"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D2D2D"/>
                </a:solidFill>
              </a:rPr>
              <a:t>Social Prescribing:</a:t>
            </a:r>
            <a:r>
              <a:rPr lang="en-US" sz="1200" dirty="0">
                <a:solidFill>
                  <a:srgbClr val="2D2D2D"/>
                </a:solidFill>
              </a:rPr>
              <a:t> Link workers to support community groups, exercise, and cooking for the Health Action Plan.</a:t>
            </a:r>
            <a:endParaRPr lang="en-US" sz="1200" dirty="0"/>
          </a:p>
        </p:txBody>
      </p:sp>
      <p:sp>
        <p:nvSpPr>
          <p:cNvPr id="34" name="SK-12-text-33"/>
          <p:cNvSpPr/>
          <p:nvPr/>
        </p:nvSpPr>
        <p:spPr>
          <a:xfrm>
            <a:off x="6899821" y="5039469"/>
            <a:ext cx="4810125" cy="685800"/>
          </a:xfrm>
          <a:prstGeom prst="rect">
            <a:avLst/>
          </a:prstGeom>
          <a:noFill/>
          <a:ln/>
        </p:spPr>
        <p:txBody>
          <a:bodyPr vert="horz" wrap="square" lIns="0" tIns="0" rIns="0" bIns="0" rtlCol="0" anchor="ctr"/>
          <a:lstStyle/>
          <a:p>
            <a:pPr marL="0" indent="0">
              <a:lnSpc>
                <a:spcPts val="1575"/>
              </a:lnSpc>
              <a:buNone/>
            </a:pPr>
            <a:r>
              <a:rPr lang="en-US" sz="1050" dirty="0">
                <a:solidFill>
                  <a:srgbClr val="2D2D2D"/>
                </a:solidFill>
              </a:rPr>
              <a:t> </a:t>
            </a:r>
            <a:r>
              <a:rPr lang="en-US" sz="1050" b="1" dirty="0">
                <a:solidFill>
                  <a:srgbClr val="2D2D2D"/>
                </a:solidFill>
              </a:rPr>
              <a:t>BTHFT Liaison:</a:t>
            </a:r>
            <a:r>
              <a:rPr lang="en-US" sz="1050" dirty="0">
                <a:solidFill>
                  <a:srgbClr val="2D2D2D"/>
                </a:solidFill>
              </a:rPr>
              <a:t> Contact the hospital LD Liaison Nurse for any planned or emergency admissions to ensure reasonable adjustments.</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3-img-3" descr="preencoded.png"/>
          <p:cNvPicPr>
            <a:picLocks noChangeAspect="1"/>
          </p:cNvPicPr>
          <p:nvPr/>
        </p:nvPicPr>
        <p:blipFill>
          <a:blip r:embed="rId5"/>
          <a:stretch>
            <a:fillRect/>
          </a:stretch>
        </p:blipFill>
        <p:spPr>
          <a:xfrm>
            <a:off x="571500" y="350490"/>
            <a:ext cx="57150" cy="428625"/>
          </a:xfrm>
          <a:prstGeom prst="rect">
            <a:avLst/>
          </a:prstGeom>
        </p:spPr>
      </p:pic>
      <p:pic>
        <p:nvPicPr>
          <p:cNvPr id="5" name="SK-13-img-4" descr="preencoded.png"/>
          <p:cNvPicPr>
            <a:picLocks noChangeAspect="1"/>
          </p:cNvPicPr>
          <p:nvPr/>
        </p:nvPicPr>
        <p:blipFill>
          <a:blip r:embed="rId6"/>
          <a:stretch>
            <a:fillRect/>
          </a:stretch>
        </p:blipFill>
        <p:spPr>
          <a:xfrm>
            <a:off x="571500" y="1129605"/>
            <a:ext cx="5381625" cy="2335560"/>
          </a:xfrm>
          <a:prstGeom prst="rect">
            <a:avLst/>
          </a:prstGeom>
        </p:spPr>
      </p:pic>
      <p:pic>
        <p:nvPicPr>
          <p:cNvPr id="6" name="SK-13-img-5" descr="preencoded.png"/>
          <p:cNvPicPr>
            <a:picLocks noChangeAspect="1"/>
          </p:cNvPicPr>
          <p:nvPr/>
        </p:nvPicPr>
        <p:blipFill>
          <a:blip r:embed="rId7"/>
          <a:stretch>
            <a:fillRect/>
          </a:stretch>
        </p:blipFill>
        <p:spPr>
          <a:xfrm>
            <a:off x="762000" y="1320105"/>
            <a:ext cx="5000625" cy="381000"/>
          </a:xfrm>
          <a:prstGeom prst="rect">
            <a:avLst/>
          </a:prstGeom>
        </p:spPr>
      </p:pic>
      <p:pic>
        <p:nvPicPr>
          <p:cNvPr id="7" name="SK-13-img-6" descr="preencoded.png"/>
          <p:cNvPicPr>
            <a:picLocks noChangeAspect="1"/>
          </p:cNvPicPr>
          <p:nvPr/>
        </p:nvPicPr>
        <p:blipFill>
          <a:blip r:embed="rId8"/>
          <a:stretch>
            <a:fillRect/>
          </a:stretch>
        </p:blipFill>
        <p:spPr>
          <a:xfrm>
            <a:off x="785813" y="1374577"/>
            <a:ext cx="238125" cy="190500"/>
          </a:xfrm>
          <a:prstGeom prst="rect">
            <a:avLst/>
          </a:prstGeom>
        </p:spPr>
      </p:pic>
      <p:pic>
        <p:nvPicPr>
          <p:cNvPr id="8" name="SK-13-img-7" descr="preencoded.png"/>
          <p:cNvPicPr>
            <a:picLocks noChangeAspect="1"/>
          </p:cNvPicPr>
          <p:nvPr/>
        </p:nvPicPr>
        <p:blipFill>
          <a:blip r:embed="rId6"/>
          <a:stretch>
            <a:fillRect/>
          </a:stretch>
        </p:blipFill>
        <p:spPr>
          <a:xfrm>
            <a:off x="571500" y="3703290"/>
            <a:ext cx="5381625" cy="2335560"/>
          </a:xfrm>
          <a:prstGeom prst="rect">
            <a:avLst/>
          </a:prstGeom>
        </p:spPr>
      </p:pic>
      <p:pic>
        <p:nvPicPr>
          <p:cNvPr id="9" name="SK-13-img-8" descr="preencoded.png"/>
          <p:cNvPicPr>
            <a:picLocks noChangeAspect="1"/>
          </p:cNvPicPr>
          <p:nvPr/>
        </p:nvPicPr>
        <p:blipFill>
          <a:blip r:embed="rId7"/>
          <a:stretch>
            <a:fillRect/>
          </a:stretch>
        </p:blipFill>
        <p:spPr>
          <a:xfrm>
            <a:off x="762000" y="3893790"/>
            <a:ext cx="5000625" cy="381000"/>
          </a:xfrm>
          <a:prstGeom prst="rect">
            <a:avLst/>
          </a:prstGeom>
        </p:spPr>
      </p:pic>
      <p:pic>
        <p:nvPicPr>
          <p:cNvPr id="10" name="SK-13-img-9" descr="preencoded.png"/>
          <p:cNvPicPr>
            <a:picLocks noChangeAspect="1"/>
          </p:cNvPicPr>
          <p:nvPr/>
        </p:nvPicPr>
        <p:blipFill>
          <a:blip r:embed="rId9"/>
          <a:stretch>
            <a:fillRect/>
          </a:stretch>
        </p:blipFill>
        <p:spPr>
          <a:xfrm>
            <a:off x="785813" y="3948261"/>
            <a:ext cx="238125" cy="190500"/>
          </a:xfrm>
          <a:prstGeom prst="rect">
            <a:avLst/>
          </a:prstGeom>
        </p:spPr>
      </p:pic>
      <p:pic>
        <p:nvPicPr>
          <p:cNvPr id="11" name="SK-13-img-10" descr="preencoded.png"/>
          <p:cNvPicPr>
            <a:picLocks noChangeAspect="1"/>
          </p:cNvPicPr>
          <p:nvPr/>
        </p:nvPicPr>
        <p:blipFill>
          <a:blip r:embed="rId6"/>
          <a:stretch>
            <a:fillRect/>
          </a:stretch>
        </p:blipFill>
        <p:spPr>
          <a:xfrm>
            <a:off x="6238875" y="1129605"/>
            <a:ext cx="5381625" cy="2335560"/>
          </a:xfrm>
          <a:prstGeom prst="rect">
            <a:avLst/>
          </a:prstGeom>
        </p:spPr>
      </p:pic>
      <p:pic>
        <p:nvPicPr>
          <p:cNvPr id="12" name="SK-13-img-11" descr="preencoded.png"/>
          <p:cNvPicPr>
            <a:picLocks noChangeAspect="1"/>
          </p:cNvPicPr>
          <p:nvPr/>
        </p:nvPicPr>
        <p:blipFill>
          <a:blip r:embed="rId7"/>
          <a:stretch>
            <a:fillRect/>
          </a:stretch>
        </p:blipFill>
        <p:spPr>
          <a:xfrm>
            <a:off x="6429375" y="1320105"/>
            <a:ext cx="5000625" cy="381000"/>
          </a:xfrm>
          <a:prstGeom prst="rect">
            <a:avLst/>
          </a:prstGeom>
        </p:spPr>
      </p:pic>
      <p:pic>
        <p:nvPicPr>
          <p:cNvPr id="13" name="SK-13-img-12" descr="preencoded.png"/>
          <p:cNvPicPr>
            <a:picLocks noChangeAspect="1"/>
          </p:cNvPicPr>
          <p:nvPr/>
        </p:nvPicPr>
        <p:blipFill>
          <a:blip r:embed="rId10"/>
          <a:stretch>
            <a:fillRect/>
          </a:stretch>
        </p:blipFill>
        <p:spPr>
          <a:xfrm>
            <a:off x="6453188" y="1374577"/>
            <a:ext cx="238125" cy="190500"/>
          </a:xfrm>
          <a:prstGeom prst="rect">
            <a:avLst/>
          </a:prstGeom>
        </p:spPr>
      </p:pic>
      <p:pic>
        <p:nvPicPr>
          <p:cNvPr id="14" name="SK-13-img-13" descr="preencoded.png"/>
          <p:cNvPicPr>
            <a:picLocks noChangeAspect="1"/>
          </p:cNvPicPr>
          <p:nvPr/>
        </p:nvPicPr>
        <p:blipFill>
          <a:blip r:embed="rId6"/>
          <a:stretch>
            <a:fillRect/>
          </a:stretch>
        </p:blipFill>
        <p:spPr>
          <a:xfrm>
            <a:off x="6238875" y="3703290"/>
            <a:ext cx="5381625" cy="2335560"/>
          </a:xfrm>
          <a:prstGeom prst="rect">
            <a:avLst/>
          </a:prstGeom>
        </p:spPr>
      </p:pic>
      <p:pic>
        <p:nvPicPr>
          <p:cNvPr id="15" name="SK-13-img-14" descr="preencoded.png"/>
          <p:cNvPicPr>
            <a:picLocks noChangeAspect="1"/>
          </p:cNvPicPr>
          <p:nvPr/>
        </p:nvPicPr>
        <p:blipFill>
          <a:blip r:embed="rId7"/>
          <a:stretch>
            <a:fillRect/>
          </a:stretch>
        </p:blipFill>
        <p:spPr>
          <a:xfrm>
            <a:off x="6429375" y="3893790"/>
            <a:ext cx="5000625" cy="381000"/>
          </a:xfrm>
          <a:prstGeom prst="rect">
            <a:avLst/>
          </a:prstGeom>
        </p:spPr>
      </p:pic>
      <p:pic>
        <p:nvPicPr>
          <p:cNvPr id="16" name="SK-13-img-15" descr="preencoded.png"/>
          <p:cNvPicPr>
            <a:picLocks noChangeAspect="1"/>
          </p:cNvPicPr>
          <p:nvPr/>
        </p:nvPicPr>
        <p:blipFill>
          <a:blip r:embed="rId11"/>
          <a:stretch>
            <a:fillRect/>
          </a:stretch>
        </p:blipFill>
        <p:spPr>
          <a:xfrm>
            <a:off x="6453188" y="3948261"/>
            <a:ext cx="238125" cy="190500"/>
          </a:xfrm>
          <a:prstGeom prst="rect">
            <a:avLst/>
          </a:prstGeom>
        </p:spPr>
      </p:pic>
      <p:pic>
        <p:nvPicPr>
          <p:cNvPr id="17" name="SK-13-img-16" descr="preencoded.png"/>
          <p:cNvPicPr>
            <a:picLocks noChangeAspect="1"/>
          </p:cNvPicPr>
          <p:nvPr/>
        </p:nvPicPr>
        <p:blipFill>
          <a:blip r:embed="rId12"/>
          <a:stretch>
            <a:fillRect/>
          </a:stretch>
        </p:blipFill>
        <p:spPr>
          <a:xfrm>
            <a:off x="571500" y="6451253"/>
            <a:ext cx="166688" cy="137220"/>
          </a:xfrm>
          <a:prstGeom prst="rect">
            <a:avLst/>
          </a:prstGeom>
        </p:spPr>
      </p:pic>
      <p:sp>
        <p:nvSpPr>
          <p:cNvPr id="18" name="SK-13-text-17"/>
          <p:cNvSpPr/>
          <p:nvPr/>
        </p:nvSpPr>
        <p:spPr>
          <a:xfrm>
            <a:off x="771525" y="285750"/>
            <a:ext cx="11420475"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Top Tips for Clinicians: Maximising AHC Impact</a:t>
            </a:r>
            <a:endParaRPr lang="en-US" sz="2100" dirty="0"/>
          </a:p>
        </p:txBody>
      </p:sp>
      <p:sp>
        <p:nvSpPr>
          <p:cNvPr id="19" name="SK-13-text-18"/>
          <p:cNvSpPr/>
          <p:nvPr/>
        </p:nvSpPr>
        <p:spPr>
          <a:xfrm>
            <a:off x="771525" y="643830"/>
            <a:ext cx="6041082"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20" name="SK-13-text-19"/>
          <p:cNvSpPr/>
          <p:nvPr/>
        </p:nvSpPr>
        <p:spPr>
          <a:xfrm>
            <a:off x="1162050" y="1334393"/>
            <a:ext cx="57607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Register &amp; Outreach Strategy</a:t>
            </a:r>
            <a:endParaRPr lang="en-US" sz="1350" dirty="0"/>
          </a:p>
        </p:txBody>
      </p:sp>
      <p:sp>
        <p:nvSpPr>
          <p:cNvPr id="21" name="SK-13-text-20"/>
          <p:cNvSpPr/>
          <p:nvPr/>
        </p:nvSpPr>
        <p:spPr>
          <a:xfrm>
            <a:off x="1000125" y="1843980"/>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Active Maintenance:</a:t>
            </a:r>
            <a:r>
              <a:rPr lang="en-US" sz="1200" dirty="0">
                <a:solidFill>
                  <a:srgbClr val="444444"/>
                </a:solidFill>
              </a:rPr>
              <a:t> Proactively search for patients with mild LD who may be missing from the register.</a:t>
            </a:r>
            <a:endParaRPr lang="en-US" sz="1200" dirty="0"/>
          </a:p>
        </p:txBody>
      </p:sp>
      <p:sp>
        <p:nvSpPr>
          <p:cNvPr id="22" name="SK-13-text-21"/>
          <p:cNvSpPr/>
          <p:nvPr/>
        </p:nvSpPr>
        <p:spPr>
          <a:xfrm>
            <a:off x="1000125" y="2384822"/>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Personalised Invitations:</a:t>
            </a:r>
            <a:r>
              <a:rPr lang="en-US" sz="1200" dirty="0">
                <a:solidFill>
                  <a:srgbClr val="444444"/>
                </a:solidFill>
              </a:rPr>
              <a:t> Call the patient or carer directly instead of sending letters to discuss support needs.</a:t>
            </a:r>
            <a:endParaRPr lang="en-US" sz="1200" dirty="0"/>
          </a:p>
        </p:txBody>
      </p:sp>
      <p:sp>
        <p:nvSpPr>
          <p:cNvPr id="23" name="SK-13-text-22"/>
          <p:cNvSpPr/>
          <p:nvPr/>
        </p:nvSpPr>
        <p:spPr>
          <a:xfrm>
            <a:off x="1162050" y="3908078"/>
            <a:ext cx="53492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Mandatory Clinical Reviews</a:t>
            </a:r>
            <a:endParaRPr lang="en-US" sz="1350" dirty="0"/>
          </a:p>
        </p:txBody>
      </p:sp>
      <p:sp>
        <p:nvSpPr>
          <p:cNvPr id="24" name="SK-13-text-23"/>
          <p:cNvSpPr/>
          <p:nvPr/>
        </p:nvSpPr>
        <p:spPr>
          <a:xfrm>
            <a:off x="1000125" y="4417665"/>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STOMP Every Check:</a:t>
            </a:r>
            <a:r>
              <a:rPr lang="en-US" sz="1200" dirty="0">
                <a:solidFill>
                  <a:srgbClr val="444444"/>
                </a:solidFill>
              </a:rPr>
              <a:t> Question the indication, dose, and continued need for all psychotropic medications.</a:t>
            </a:r>
            <a:endParaRPr lang="en-US" sz="1200" dirty="0"/>
          </a:p>
        </p:txBody>
      </p:sp>
      <p:sp>
        <p:nvSpPr>
          <p:cNvPr id="25" name="SK-13-text-24"/>
          <p:cNvSpPr/>
          <p:nvPr/>
        </p:nvSpPr>
        <p:spPr>
          <a:xfrm>
            <a:off x="1000125" y="4958507"/>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Vaccination Status:</a:t>
            </a:r>
            <a:r>
              <a:rPr lang="en-US" sz="1200" dirty="0">
                <a:solidFill>
                  <a:srgbClr val="444444"/>
                </a:solidFill>
              </a:rPr>
              <a:t> Discussion and offer of the seasonal flu vaccine is a mandatory QOF requirement.</a:t>
            </a:r>
            <a:endParaRPr lang="en-US" sz="1200" dirty="0"/>
          </a:p>
        </p:txBody>
      </p:sp>
      <p:sp>
        <p:nvSpPr>
          <p:cNvPr id="26" name="SK-13-text-25"/>
          <p:cNvSpPr/>
          <p:nvPr/>
        </p:nvSpPr>
        <p:spPr>
          <a:xfrm>
            <a:off x="6829425" y="1334393"/>
            <a:ext cx="49377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Patient-Centred Delivery</a:t>
            </a:r>
            <a:endParaRPr lang="en-US" sz="1350" dirty="0"/>
          </a:p>
        </p:txBody>
      </p:sp>
      <p:sp>
        <p:nvSpPr>
          <p:cNvPr id="27" name="SK-13-text-26"/>
          <p:cNvSpPr/>
          <p:nvPr/>
        </p:nvSpPr>
        <p:spPr>
          <a:xfrm>
            <a:off x="6667500" y="1843980"/>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Engagement First:</a:t>
            </a:r>
            <a:r>
              <a:rPr lang="en-US" sz="1200" dirty="0">
                <a:solidFill>
                  <a:srgbClr val="444444"/>
                </a:solidFill>
              </a:rPr>
              <a:t> Address the patient directly before the carer; start the check by asking how they are feeling.</a:t>
            </a:r>
            <a:endParaRPr lang="en-US" sz="1200" dirty="0"/>
          </a:p>
        </p:txBody>
      </p:sp>
      <p:sp>
        <p:nvSpPr>
          <p:cNvPr id="28" name="SK-13-text-27"/>
          <p:cNvSpPr/>
          <p:nvPr/>
        </p:nvSpPr>
        <p:spPr>
          <a:xfrm>
            <a:off x="6667500" y="2384822"/>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Immediate HAP:</a:t>
            </a:r>
            <a:r>
              <a:rPr lang="en-US" sz="1200" dirty="0">
                <a:solidFill>
                  <a:srgbClr val="444444"/>
                </a:solidFill>
              </a:rPr>
              <a:t> Always update and hand the </a:t>
            </a:r>
            <a:r>
              <a:rPr lang="en-US" sz="1200" b="1" dirty="0">
                <a:solidFill>
                  <a:srgbClr val="2D2D2D"/>
                </a:solidFill>
              </a:rPr>
              <a:t>Health Action Plan</a:t>
            </a:r>
            <a:r>
              <a:rPr lang="en-US" sz="1200" dirty="0">
                <a:solidFill>
                  <a:srgbClr val="444444"/>
                </a:solidFill>
              </a:rPr>
              <a:t> to the patient before they leave.</a:t>
            </a:r>
            <a:endParaRPr lang="en-US" sz="1200" dirty="0"/>
          </a:p>
        </p:txBody>
      </p:sp>
      <p:sp>
        <p:nvSpPr>
          <p:cNvPr id="29" name="SK-13-text-28"/>
          <p:cNvSpPr/>
          <p:nvPr/>
        </p:nvSpPr>
        <p:spPr>
          <a:xfrm>
            <a:off x="6829425" y="3908078"/>
            <a:ext cx="53625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2D2D"/>
                </a:solidFill>
              </a:rPr>
              <a:t>Prevention &amp; Specific Needs</a:t>
            </a:r>
            <a:endParaRPr lang="en-US" sz="1350" dirty="0"/>
          </a:p>
        </p:txBody>
      </p:sp>
      <p:sp>
        <p:nvSpPr>
          <p:cNvPr id="30" name="SK-13-text-29"/>
          <p:cNvSpPr/>
          <p:nvPr/>
        </p:nvSpPr>
        <p:spPr>
          <a:xfrm>
            <a:off x="6667500" y="4417665"/>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Cancer Screening:</a:t>
            </a:r>
            <a:r>
              <a:rPr lang="en-US" sz="1200" dirty="0">
                <a:solidFill>
                  <a:srgbClr val="444444"/>
                </a:solidFill>
              </a:rPr>
              <a:t> Share LD register data with the Bowel Screening Hub as part of "Direct Care" principles.</a:t>
            </a:r>
            <a:endParaRPr lang="en-US" sz="1200" dirty="0"/>
          </a:p>
        </p:txBody>
      </p:sp>
      <p:sp>
        <p:nvSpPr>
          <p:cNvPr id="31" name="SK-13-text-30"/>
          <p:cNvSpPr/>
          <p:nvPr/>
        </p:nvSpPr>
        <p:spPr>
          <a:xfrm>
            <a:off x="6667500" y="4958507"/>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2D2D"/>
                </a:solidFill>
              </a:rPr>
              <a:t>Down's Syndrome:</a:t>
            </a:r>
            <a:r>
              <a:rPr lang="en-US" sz="1200" dirty="0">
                <a:solidFill>
                  <a:srgbClr val="444444"/>
                </a:solidFill>
              </a:rPr>
              <a:t> Ensure annual TFTs and perform dementia screening from age 40 onwards.</a:t>
            </a:r>
            <a:endParaRPr lang="en-US" sz="1200" dirty="0"/>
          </a:p>
        </p:txBody>
      </p:sp>
      <p:sp>
        <p:nvSpPr>
          <p:cNvPr id="32" name="SK-13-text-31"/>
          <p:cNvSpPr/>
          <p:nvPr/>
        </p:nvSpPr>
        <p:spPr>
          <a:xfrm>
            <a:off x="814388" y="6419850"/>
            <a:ext cx="11377613" cy="200025"/>
          </a:xfrm>
          <a:prstGeom prst="rect">
            <a:avLst/>
          </a:prstGeom>
          <a:noFill/>
          <a:ln/>
        </p:spPr>
        <p:txBody>
          <a:bodyPr vert="horz" wrap="square" lIns="0" tIns="0" rIns="0" bIns="0" rtlCol="0" anchor="ctr"/>
          <a:lstStyle/>
          <a:p>
            <a:pPr marL="0" indent="0">
              <a:lnSpc>
                <a:spcPts val="1575"/>
              </a:lnSpc>
              <a:buNone/>
            </a:pPr>
            <a:r>
              <a:rPr lang="en-US" sz="1050" i="1" dirty="0">
                <a:solidFill>
                  <a:srgbClr val="666666"/>
                </a:solidFill>
              </a:rPr>
              <a:t>The Annual Health Check is a minimum standard; use it as a foundation for high-quality, personalised care.</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4-img-3" descr="preencoded.png"/>
          <p:cNvPicPr>
            <a:picLocks noChangeAspect="1"/>
          </p:cNvPicPr>
          <p:nvPr/>
        </p:nvPicPr>
        <p:blipFill>
          <a:blip r:embed="rId5"/>
          <a:stretch>
            <a:fillRect/>
          </a:stretch>
        </p:blipFill>
        <p:spPr>
          <a:xfrm>
            <a:off x="381000" y="279053"/>
            <a:ext cx="57150" cy="381000"/>
          </a:xfrm>
          <a:prstGeom prst="rect">
            <a:avLst/>
          </a:prstGeom>
        </p:spPr>
      </p:pic>
      <p:pic>
        <p:nvPicPr>
          <p:cNvPr id="5" name="SK-14-img-4" descr="preencoded.png"/>
          <p:cNvPicPr>
            <a:picLocks noChangeAspect="1"/>
          </p:cNvPicPr>
          <p:nvPr/>
        </p:nvPicPr>
        <p:blipFill>
          <a:blip r:embed="rId6"/>
          <a:stretch>
            <a:fillRect/>
          </a:stretch>
        </p:blipFill>
        <p:spPr>
          <a:xfrm>
            <a:off x="381000" y="1034355"/>
            <a:ext cx="5572125" cy="5442645"/>
          </a:xfrm>
          <a:prstGeom prst="rect">
            <a:avLst/>
          </a:prstGeom>
        </p:spPr>
      </p:pic>
      <p:pic>
        <p:nvPicPr>
          <p:cNvPr id="6" name="SK-14-img-5" descr="preencoded.png"/>
          <p:cNvPicPr>
            <a:picLocks noChangeAspect="1"/>
          </p:cNvPicPr>
          <p:nvPr/>
        </p:nvPicPr>
        <p:blipFill>
          <a:blip r:embed="rId7"/>
          <a:stretch>
            <a:fillRect/>
          </a:stretch>
        </p:blipFill>
        <p:spPr>
          <a:xfrm>
            <a:off x="619125" y="1272480"/>
            <a:ext cx="5095875" cy="428625"/>
          </a:xfrm>
          <a:prstGeom prst="rect">
            <a:avLst/>
          </a:prstGeom>
        </p:spPr>
      </p:pic>
      <p:pic>
        <p:nvPicPr>
          <p:cNvPr id="7" name="SK-14-img-6" descr="preencoded.png"/>
          <p:cNvPicPr>
            <a:picLocks noChangeAspect="1"/>
          </p:cNvPicPr>
          <p:nvPr/>
        </p:nvPicPr>
        <p:blipFill>
          <a:blip r:embed="rId8"/>
          <a:stretch>
            <a:fillRect/>
          </a:stretch>
        </p:blipFill>
        <p:spPr>
          <a:xfrm>
            <a:off x="619125" y="1315343"/>
            <a:ext cx="285750" cy="228600"/>
          </a:xfrm>
          <a:prstGeom prst="rect">
            <a:avLst/>
          </a:prstGeom>
        </p:spPr>
      </p:pic>
      <p:pic>
        <p:nvPicPr>
          <p:cNvPr id="8" name="SK-14-img-7" descr="preencoded.png"/>
          <p:cNvPicPr>
            <a:picLocks noChangeAspect="1"/>
          </p:cNvPicPr>
          <p:nvPr/>
        </p:nvPicPr>
        <p:blipFill>
          <a:blip r:embed="rId9"/>
          <a:stretch>
            <a:fillRect/>
          </a:stretch>
        </p:blipFill>
        <p:spPr>
          <a:xfrm>
            <a:off x="619125" y="1929705"/>
            <a:ext cx="166688" cy="166688"/>
          </a:xfrm>
          <a:prstGeom prst="rect">
            <a:avLst/>
          </a:prstGeom>
        </p:spPr>
      </p:pic>
      <p:pic>
        <p:nvPicPr>
          <p:cNvPr id="9" name="SK-14-img-8" descr="preencoded.png"/>
          <p:cNvPicPr>
            <a:picLocks noChangeAspect="1"/>
          </p:cNvPicPr>
          <p:nvPr/>
        </p:nvPicPr>
        <p:blipFill>
          <a:blip r:embed="rId10"/>
          <a:stretch>
            <a:fillRect/>
          </a:stretch>
        </p:blipFill>
        <p:spPr>
          <a:xfrm>
            <a:off x="619125" y="2722066"/>
            <a:ext cx="166688" cy="179487"/>
          </a:xfrm>
          <a:prstGeom prst="rect">
            <a:avLst/>
          </a:prstGeom>
        </p:spPr>
      </p:pic>
      <p:pic>
        <p:nvPicPr>
          <p:cNvPr id="10" name="SK-14-img-9" descr="preencoded.png"/>
          <p:cNvPicPr>
            <a:picLocks noChangeAspect="1"/>
          </p:cNvPicPr>
          <p:nvPr/>
        </p:nvPicPr>
        <p:blipFill>
          <a:blip r:embed="rId11"/>
          <a:stretch>
            <a:fillRect/>
          </a:stretch>
        </p:blipFill>
        <p:spPr>
          <a:xfrm>
            <a:off x="619125" y="3514427"/>
            <a:ext cx="166688" cy="145852"/>
          </a:xfrm>
          <a:prstGeom prst="rect">
            <a:avLst/>
          </a:prstGeom>
        </p:spPr>
      </p:pic>
      <p:pic>
        <p:nvPicPr>
          <p:cNvPr id="11" name="SK-14-img-10" descr="preencoded.png"/>
          <p:cNvPicPr>
            <a:picLocks noChangeAspect="1"/>
          </p:cNvPicPr>
          <p:nvPr/>
        </p:nvPicPr>
        <p:blipFill>
          <a:blip r:embed="rId12"/>
          <a:stretch>
            <a:fillRect/>
          </a:stretch>
        </p:blipFill>
        <p:spPr>
          <a:xfrm>
            <a:off x="619125" y="4411563"/>
            <a:ext cx="5095875" cy="600075"/>
          </a:xfrm>
          <a:prstGeom prst="rect">
            <a:avLst/>
          </a:prstGeom>
        </p:spPr>
      </p:pic>
      <p:pic>
        <p:nvPicPr>
          <p:cNvPr id="12" name="SK-14-img-11" descr="preencoded.png"/>
          <p:cNvPicPr>
            <a:picLocks noChangeAspect="1"/>
          </p:cNvPicPr>
          <p:nvPr/>
        </p:nvPicPr>
        <p:blipFill>
          <a:blip r:embed="rId13"/>
          <a:stretch>
            <a:fillRect/>
          </a:stretch>
        </p:blipFill>
        <p:spPr>
          <a:xfrm>
            <a:off x="762000" y="4563517"/>
            <a:ext cx="154781" cy="125760"/>
          </a:xfrm>
          <a:prstGeom prst="rect">
            <a:avLst/>
          </a:prstGeom>
        </p:spPr>
      </p:pic>
      <p:pic>
        <p:nvPicPr>
          <p:cNvPr id="13" name="SK-14-img-12" descr="preencoded.png"/>
          <p:cNvPicPr>
            <a:picLocks noChangeAspect="1"/>
          </p:cNvPicPr>
          <p:nvPr/>
        </p:nvPicPr>
        <p:blipFill>
          <a:blip r:embed="rId6"/>
          <a:stretch>
            <a:fillRect/>
          </a:stretch>
        </p:blipFill>
        <p:spPr>
          <a:xfrm>
            <a:off x="6238875" y="1034355"/>
            <a:ext cx="5572125" cy="5442645"/>
          </a:xfrm>
          <a:prstGeom prst="rect">
            <a:avLst/>
          </a:prstGeom>
        </p:spPr>
      </p:pic>
      <p:pic>
        <p:nvPicPr>
          <p:cNvPr id="14" name="SK-14-img-13" descr="preencoded.png"/>
          <p:cNvPicPr>
            <a:picLocks noChangeAspect="1"/>
          </p:cNvPicPr>
          <p:nvPr/>
        </p:nvPicPr>
        <p:blipFill>
          <a:blip r:embed="rId7"/>
          <a:stretch>
            <a:fillRect/>
          </a:stretch>
        </p:blipFill>
        <p:spPr>
          <a:xfrm>
            <a:off x="6477000" y="1272480"/>
            <a:ext cx="5095875" cy="428625"/>
          </a:xfrm>
          <a:prstGeom prst="rect">
            <a:avLst/>
          </a:prstGeom>
        </p:spPr>
      </p:pic>
      <p:pic>
        <p:nvPicPr>
          <p:cNvPr id="15" name="SK-14-img-14" descr="preencoded.png"/>
          <p:cNvPicPr>
            <a:picLocks noChangeAspect="1"/>
          </p:cNvPicPr>
          <p:nvPr/>
        </p:nvPicPr>
        <p:blipFill>
          <a:blip r:embed="rId14"/>
          <a:stretch>
            <a:fillRect/>
          </a:stretch>
        </p:blipFill>
        <p:spPr>
          <a:xfrm>
            <a:off x="6477000" y="1315343"/>
            <a:ext cx="285750" cy="228600"/>
          </a:xfrm>
          <a:prstGeom prst="rect">
            <a:avLst/>
          </a:prstGeom>
        </p:spPr>
      </p:pic>
      <p:pic>
        <p:nvPicPr>
          <p:cNvPr id="16" name="SK-14-img-15" descr="preencoded.png"/>
          <p:cNvPicPr>
            <a:picLocks noChangeAspect="1"/>
          </p:cNvPicPr>
          <p:nvPr/>
        </p:nvPicPr>
        <p:blipFill>
          <a:blip r:embed="rId15"/>
          <a:stretch>
            <a:fillRect/>
          </a:stretch>
        </p:blipFill>
        <p:spPr>
          <a:xfrm>
            <a:off x="6477000" y="1929705"/>
            <a:ext cx="166688" cy="166688"/>
          </a:xfrm>
          <a:prstGeom prst="rect">
            <a:avLst/>
          </a:prstGeom>
        </p:spPr>
      </p:pic>
      <p:pic>
        <p:nvPicPr>
          <p:cNvPr id="17" name="SK-14-img-16" descr="preencoded.png"/>
          <p:cNvPicPr>
            <a:picLocks noChangeAspect="1"/>
          </p:cNvPicPr>
          <p:nvPr/>
        </p:nvPicPr>
        <p:blipFill>
          <a:blip r:embed="rId16"/>
          <a:stretch>
            <a:fillRect/>
          </a:stretch>
        </p:blipFill>
        <p:spPr>
          <a:xfrm>
            <a:off x="6477000" y="2722066"/>
            <a:ext cx="166688" cy="166688"/>
          </a:xfrm>
          <a:prstGeom prst="rect">
            <a:avLst/>
          </a:prstGeom>
        </p:spPr>
      </p:pic>
      <p:pic>
        <p:nvPicPr>
          <p:cNvPr id="18" name="SK-14-img-17" descr="preencoded.png"/>
          <p:cNvPicPr>
            <a:picLocks noChangeAspect="1"/>
          </p:cNvPicPr>
          <p:nvPr/>
        </p:nvPicPr>
        <p:blipFill>
          <a:blip r:embed="rId17"/>
          <a:stretch>
            <a:fillRect/>
          </a:stretch>
        </p:blipFill>
        <p:spPr>
          <a:xfrm>
            <a:off x="6477000" y="3514427"/>
            <a:ext cx="166688" cy="179487"/>
          </a:xfrm>
          <a:prstGeom prst="rect">
            <a:avLst/>
          </a:prstGeom>
        </p:spPr>
      </p:pic>
      <p:pic>
        <p:nvPicPr>
          <p:cNvPr id="19" name="SK-14-img-18" descr="preencoded.png"/>
          <p:cNvPicPr>
            <a:picLocks noChangeAspect="1"/>
          </p:cNvPicPr>
          <p:nvPr/>
        </p:nvPicPr>
        <p:blipFill>
          <a:blip r:embed="rId18"/>
          <a:stretch>
            <a:fillRect/>
          </a:stretch>
        </p:blipFill>
        <p:spPr>
          <a:xfrm>
            <a:off x="6477000" y="4411563"/>
            <a:ext cx="5095875" cy="600075"/>
          </a:xfrm>
          <a:prstGeom prst="rect">
            <a:avLst/>
          </a:prstGeom>
        </p:spPr>
      </p:pic>
      <p:sp>
        <p:nvSpPr>
          <p:cNvPr id="20" name="SK-14-text-19"/>
          <p:cNvSpPr/>
          <p:nvPr/>
        </p:nvSpPr>
        <p:spPr>
          <a:xfrm>
            <a:off x="581025" y="190500"/>
            <a:ext cx="864108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Exam Pearls for AKT and SCA</a:t>
            </a:r>
            <a:endParaRPr lang="en-US" sz="2100" dirty="0"/>
          </a:p>
        </p:txBody>
      </p:sp>
      <p:sp>
        <p:nvSpPr>
          <p:cNvPr id="21" name="SK-14-text-20"/>
          <p:cNvSpPr/>
          <p:nvPr/>
        </p:nvSpPr>
        <p:spPr>
          <a:xfrm>
            <a:off x="581025" y="548580"/>
            <a:ext cx="485394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22" name="SK-14-text-21"/>
          <p:cNvSpPr/>
          <p:nvPr/>
        </p:nvSpPr>
        <p:spPr>
          <a:xfrm>
            <a:off x="1019175" y="1272480"/>
            <a:ext cx="528066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2D2D"/>
                </a:solidFill>
              </a:rPr>
              <a:t>AKT: High-Yield Facts</a:t>
            </a:r>
            <a:endParaRPr lang="en-US" sz="1650" dirty="0"/>
          </a:p>
        </p:txBody>
      </p:sp>
      <p:sp>
        <p:nvSpPr>
          <p:cNvPr id="23" name="SK-14-text-22"/>
          <p:cNvSpPr/>
          <p:nvPr/>
        </p:nvSpPr>
        <p:spPr>
          <a:xfrm>
            <a:off x="900113" y="1891605"/>
            <a:ext cx="4814888"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Eligibility &amp; Targets</a:t>
            </a:r>
            <a:endParaRPr lang="en-US" sz="1200" dirty="0"/>
          </a:p>
        </p:txBody>
      </p:sp>
      <p:sp>
        <p:nvSpPr>
          <p:cNvPr id="24" name="SK-14-text-23"/>
          <p:cNvSpPr/>
          <p:nvPr/>
        </p:nvSpPr>
        <p:spPr>
          <a:xfrm>
            <a:off x="900113" y="2139255"/>
            <a:ext cx="4814888" cy="373261"/>
          </a:xfrm>
          <a:prstGeom prst="rect">
            <a:avLst/>
          </a:prstGeom>
          <a:noFill/>
          <a:ln/>
        </p:spPr>
        <p:txBody>
          <a:bodyPr vert="horz" wrap="square" lIns="0" tIns="0" rIns="0" bIns="0" rtlCol="0" anchor="ctr"/>
          <a:lstStyle/>
          <a:p>
            <a:pPr marL="0" indent="0" algn="l">
              <a:lnSpc>
                <a:spcPts val="1470"/>
              </a:lnSpc>
              <a:buNone/>
            </a:pPr>
            <a:r>
              <a:rPr lang="en-US" sz="1050" dirty="0">
                <a:solidFill>
                  <a:srgbClr val="555555"/>
                </a:solidFill>
              </a:rPr>
              <a:t>All patients aged 14+ on the LD register. National QOF target is 75% completion (Indicator LD004).</a:t>
            </a:r>
            <a:endParaRPr lang="en-US" sz="1050" dirty="0"/>
          </a:p>
        </p:txBody>
      </p:sp>
      <p:sp>
        <p:nvSpPr>
          <p:cNvPr id="25" name="SK-14-text-24"/>
          <p:cNvSpPr/>
          <p:nvPr/>
        </p:nvSpPr>
        <p:spPr>
          <a:xfrm>
            <a:off x="900113" y="2683966"/>
            <a:ext cx="4814888"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STOMP &amp; Clinical Standards</a:t>
            </a:r>
            <a:endParaRPr lang="en-US" sz="1200" dirty="0"/>
          </a:p>
        </p:txBody>
      </p:sp>
      <p:sp>
        <p:nvSpPr>
          <p:cNvPr id="26" name="SK-14-text-25"/>
          <p:cNvSpPr/>
          <p:nvPr/>
        </p:nvSpPr>
        <p:spPr>
          <a:xfrm>
            <a:off x="900113" y="2931616"/>
            <a:ext cx="4814888" cy="373261"/>
          </a:xfrm>
          <a:prstGeom prst="rect">
            <a:avLst/>
          </a:prstGeom>
          <a:noFill/>
          <a:ln/>
        </p:spPr>
        <p:txBody>
          <a:bodyPr vert="horz" wrap="square" lIns="0" tIns="0" rIns="0" bIns="0" rtlCol="0" anchor="ctr"/>
          <a:lstStyle/>
          <a:p>
            <a:pPr marL="0" indent="0" algn="l">
              <a:lnSpc>
                <a:spcPts val="1470"/>
              </a:lnSpc>
              <a:buNone/>
            </a:pPr>
            <a:r>
              <a:rPr lang="en-US" sz="1050" dirty="0">
                <a:solidFill>
                  <a:srgbClr val="555555"/>
                </a:solidFill>
              </a:rPr>
              <a:t>Mandatory psychotropic review. Accessible Information Standard (AIS) is a legal requirement for all providers.</a:t>
            </a:r>
            <a:endParaRPr lang="en-US" sz="1050" dirty="0"/>
          </a:p>
        </p:txBody>
      </p:sp>
      <p:sp>
        <p:nvSpPr>
          <p:cNvPr id="27" name="SK-14-text-26"/>
          <p:cNvSpPr/>
          <p:nvPr/>
        </p:nvSpPr>
        <p:spPr>
          <a:xfrm>
            <a:off x="900113" y="3476327"/>
            <a:ext cx="4814888"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Consent &amp; LeDeR Data</a:t>
            </a:r>
            <a:endParaRPr lang="en-US" sz="1200" dirty="0"/>
          </a:p>
        </p:txBody>
      </p:sp>
      <p:sp>
        <p:nvSpPr>
          <p:cNvPr id="28" name="SK-14-text-27"/>
          <p:cNvSpPr/>
          <p:nvPr/>
        </p:nvSpPr>
        <p:spPr>
          <a:xfrm>
            <a:off x="900113" y="3723977"/>
            <a:ext cx="4814888" cy="373261"/>
          </a:xfrm>
          <a:prstGeom prst="rect">
            <a:avLst/>
          </a:prstGeom>
          <a:noFill/>
          <a:ln/>
        </p:spPr>
        <p:txBody>
          <a:bodyPr vert="horz" wrap="square" lIns="0" tIns="0" rIns="0" bIns="0" rtlCol="0" anchor="ctr"/>
          <a:lstStyle/>
          <a:p>
            <a:pPr marL="0" indent="0" algn="l">
              <a:lnSpc>
                <a:spcPts val="1470"/>
              </a:lnSpc>
              <a:buNone/>
            </a:pPr>
            <a:r>
              <a:rPr lang="en-US" sz="1050" dirty="0">
                <a:solidFill>
                  <a:srgbClr val="555555"/>
                </a:solidFill>
              </a:rPr>
              <a:t>Bowel screening = direct care (implied consent applies). LeDeR 2023: 40% avoidable deaths; 21-year mortality gap.</a:t>
            </a:r>
            <a:endParaRPr lang="en-US" sz="1050" dirty="0"/>
          </a:p>
        </p:txBody>
      </p:sp>
      <p:sp>
        <p:nvSpPr>
          <p:cNvPr id="29" name="SK-14-text-28"/>
          <p:cNvSpPr/>
          <p:nvPr/>
        </p:nvSpPr>
        <p:spPr>
          <a:xfrm>
            <a:off x="964406" y="4525863"/>
            <a:ext cx="4810125" cy="371475"/>
          </a:xfrm>
          <a:prstGeom prst="rect">
            <a:avLst/>
          </a:prstGeom>
          <a:noFill/>
          <a:ln/>
        </p:spPr>
        <p:txBody>
          <a:bodyPr vert="horz" wrap="square" lIns="0" tIns="0" rIns="0" bIns="0" rtlCol="0" anchor="ctr"/>
          <a:lstStyle/>
          <a:p>
            <a:pPr marL="0" indent="0">
              <a:lnSpc>
                <a:spcPts val="1463"/>
              </a:lnSpc>
              <a:buNone/>
            </a:pPr>
            <a:r>
              <a:rPr lang="en-US" sz="975" i="1" dirty="0">
                <a:solidFill>
                  <a:srgbClr val="2D2D2D"/>
                </a:solidFill>
              </a:rPr>
              <a:t> Remember: Annual TFTs and dementia screening (age 40+) are specific to Down's Syndrome in AKT.</a:t>
            </a:r>
            <a:endParaRPr lang="en-US" sz="975" dirty="0"/>
          </a:p>
        </p:txBody>
      </p:sp>
      <p:sp>
        <p:nvSpPr>
          <p:cNvPr id="30" name="SK-14-text-29"/>
          <p:cNvSpPr/>
          <p:nvPr/>
        </p:nvSpPr>
        <p:spPr>
          <a:xfrm>
            <a:off x="6877050" y="1272480"/>
            <a:ext cx="531495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2D2D"/>
                </a:solidFill>
              </a:rPr>
              <a:t>SCA: Clinical Consultation</a:t>
            </a:r>
            <a:endParaRPr lang="en-US" sz="1650" dirty="0"/>
          </a:p>
        </p:txBody>
      </p:sp>
      <p:sp>
        <p:nvSpPr>
          <p:cNvPr id="31" name="SK-14-text-30"/>
          <p:cNvSpPr/>
          <p:nvPr/>
        </p:nvSpPr>
        <p:spPr>
          <a:xfrm>
            <a:off x="6757988" y="1891605"/>
            <a:ext cx="4814888"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Communication Style</a:t>
            </a:r>
            <a:endParaRPr lang="en-US" sz="1200" dirty="0"/>
          </a:p>
        </p:txBody>
      </p:sp>
      <p:sp>
        <p:nvSpPr>
          <p:cNvPr id="32" name="SK-14-text-31"/>
          <p:cNvSpPr/>
          <p:nvPr/>
        </p:nvSpPr>
        <p:spPr>
          <a:xfrm>
            <a:off x="6757988" y="2139255"/>
            <a:ext cx="4814888" cy="373261"/>
          </a:xfrm>
          <a:prstGeom prst="rect">
            <a:avLst/>
          </a:prstGeom>
          <a:noFill/>
          <a:ln/>
        </p:spPr>
        <p:txBody>
          <a:bodyPr vert="horz" wrap="square" lIns="0" tIns="0" rIns="0" bIns="0" rtlCol="0" anchor="ctr"/>
          <a:lstStyle/>
          <a:p>
            <a:pPr marL="0" indent="0" algn="l">
              <a:lnSpc>
                <a:spcPts val="1470"/>
              </a:lnSpc>
              <a:buNone/>
            </a:pPr>
            <a:r>
              <a:rPr lang="en-US" sz="1050" dirty="0">
                <a:solidFill>
                  <a:srgbClr val="555555"/>
                </a:solidFill>
              </a:rPr>
              <a:t>Always address the patient first. Use simple language, no medical jargon, and verify understanding (Chunk &amp; Check).</a:t>
            </a:r>
            <a:endParaRPr lang="en-US" sz="1050" dirty="0"/>
          </a:p>
        </p:txBody>
      </p:sp>
      <p:sp>
        <p:nvSpPr>
          <p:cNvPr id="33" name="SK-14-text-32"/>
          <p:cNvSpPr/>
          <p:nvPr/>
        </p:nvSpPr>
        <p:spPr>
          <a:xfrm>
            <a:off x="6757988" y="2683966"/>
            <a:ext cx="4814888"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Reasonable Adjustments</a:t>
            </a:r>
            <a:endParaRPr lang="en-US" sz="1200" dirty="0"/>
          </a:p>
        </p:txBody>
      </p:sp>
      <p:sp>
        <p:nvSpPr>
          <p:cNvPr id="34" name="SK-14-text-33"/>
          <p:cNvSpPr/>
          <p:nvPr/>
        </p:nvSpPr>
        <p:spPr>
          <a:xfrm>
            <a:off x="6757988" y="2931616"/>
            <a:ext cx="4814888" cy="373261"/>
          </a:xfrm>
          <a:prstGeom prst="rect">
            <a:avLst/>
          </a:prstGeom>
          <a:noFill/>
          <a:ln/>
        </p:spPr>
        <p:txBody>
          <a:bodyPr vert="horz" wrap="square" lIns="0" tIns="0" rIns="0" bIns="0" rtlCol="0" anchor="ctr"/>
          <a:lstStyle/>
          <a:p>
            <a:pPr marL="0" indent="0" algn="l">
              <a:lnSpc>
                <a:spcPts val="1470"/>
              </a:lnSpc>
              <a:buNone/>
            </a:pPr>
            <a:r>
              <a:rPr lang="en-US" sz="1050" dirty="0">
                <a:solidFill>
                  <a:srgbClr val="555555"/>
                </a:solidFill>
              </a:rPr>
              <a:t>Demonstrate logistics: offer double appointments, first slot of the day, and quiet waiting area access.</a:t>
            </a:r>
            <a:endParaRPr lang="en-US" sz="1050" dirty="0"/>
          </a:p>
        </p:txBody>
      </p:sp>
      <p:sp>
        <p:nvSpPr>
          <p:cNvPr id="35" name="SK-14-text-34"/>
          <p:cNvSpPr/>
          <p:nvPr/>
        </p:nvSpPr>
        <p:spPr>
          <a:xfrm>
            <a:off x="6757988" y="3476327"/>
            <a:ext cx="512064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D2D2D"/>
                </a:solidFill>
              </a:rPr>
              <a:t>The Health Action Plan (HAP)</a:t>
            </a:r>
            <a:endParaRPr lang="en-US" sz="1200" dirty="0"/>
          </a:p>
        </p:txBody>
      </p:sp>
      <p:sp>
        <p:nvSpPr>
          <p:cNvPr id="36" name="SK-14-text-35"/>
          <p:cNvSpPr/>
          <p:nvPr/>
        </p:nvSpPr>
        <p:spPr>
          <a:xfrm>
            <a:off x="6757988" y="3723977"/>
            <a:ext cx="4814888" cy="373261"/>
          </a:xfrm>
          <a:prstGeom prst="rect">
            <a:avLst/>
          </a:prstGeom>
          <a:noFill/>
          <a:ln/>
        </p:spPr>
        <p:txBody>
          <a:bodyPr vert="horz" wrap="square" lIns="0" tIns="0" rIns="0" bIns="0" rtlCol="0" anchor="ctr"/>
          <a:lstStyle/>
          <a:p>
            <a:pPr marL="0" indent="0" algn="l">
              <a:lnSpc>
                <a:spcPts val="1470"/>
              </a:lnSpc>
              <a:buNone/>
            </a:pPr>
            <a:r>
              <a:rPr lang="en-US" sz="1050" dirty="0">
                <a:solidFill>
                  <a:srgbClr val="555555"/>
                </a:solidFill>
              </a:rPr>
              <a:t>Closing: Hand over an easy-read HAP. Liaise with carers and mention the hospital passport for complex cases.</a:t>
            </a:r>
            <a:endParaRPr lang="en-US" sz="1050" dirty="0"/>
          </a:p>
        </p:txBody>
      </p:sp>
      <p:sp>
        <p:nvSpPr>
          <p:cNvPr id="37" name="SK-14-text-36"/>
          <p:cNvSpPr/>
          <p:nvPr/>
        </p:nvSpPr>
        <p:spPr>
          <a:xfrm>
            <a:off x="6619875" y="4525863"/>
            <a:ext cx="4810125" cy="371475"/>
          </a:xfrm>
          <a:prstGeom prst="rect">
            <a:avLst/>
          </a:prstGeom>
          <a:noFill/>
          <a:ln/>
        </p:spPr>
        <p:txBody>
          <a:bodyPr vert="horz" wrap="square" lIns="0" tIns="0" rIns="0" bIns="0" rtlCol="0" anchor="ctr"/>
          <a:lstStyle/>
          <a:p>
            <a:pPr marL="0" indent="0">
              <a:lnSpc>
                <a:spcPts val="1463"/>
              </a:lnSpc>
              <a:buNone/>
            </a:pPr>
            <a:r>
              <a:rPr lang="en-US" sz="975" b="1" i="1" dirty="0">
                <a:solidFill>
                  <a:srgbClr val="B22222"/>
                </a:solidFill>
              </a:rPr>
              <a:t>Safety-netting:</a:t>
            </a:r>
            <a:r>
              <a:rPr lang="en-US" sz="975" i="1" dirty="0">
                <a:solidFill>
                  <a:srgbClr val="2D2D2D"/>
                </a:solidFill>
              </a:rPr>
              <a:t> Explicitly ask carers about red flags (swallowing changes, constipation, or sudden behavior shifts).</a:t>
            </a:r>
            <a:endParaRPr lang="en-US" sz="9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5-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5-img-3" descr="preencoded.png"/>
          <p:cNvPicPr>
            <a:picLocks noChangeAspect="1"/>
          </p:cNvPicPr>
          <p:nvPr/>
        </p:nvPicPr>
        <p:blipFill>
          <a:blip r:embed="rId5"/>
          <a:stretch>
            <a:fillRect/>
          </a:stretch>
        </p:blipFill>
        <p:spPr>
          <a:xfrm>
            <a:off x="476250" y="374303"/>
            <a:ext cx="57150" cy="381000"/>
          </a:xfrm>
          <a:prstGeom prst="rect">
            <a:avLst/>
          </a:prstGeom>
        </p:spPr>
      </p:pic>
      <p:pic>
        <p:nvPicPr>
          <p:cNvPr id="5" name="SK-15-img-4" descr="preencoded.png"/>
          <p:cNvPicPr>
            <a:picLocks noChangeAspect="1"/>
          </p:cNvPicPr>
          <p:nvPr/>
        </p:nvPicPr>
        <p:blipFill>
          <a:blip r:embed="rId6"/>
          <a:stretch>
            <a:fillRect/>
          </a:stretch>
        </p:blipFill>
        <p:spPr>
          <a:xfrm>
            <a:off x="476250" y="1129605"/>
            <a:ext cx="3555950" cy="2311003"/>
          </a:xfrm>
          <a:prstGeom prst="rect">
            <a:avLst/>
          </a:prstGeom>
        </p:spPr>
      </p:pic>
      <p:pic>
        <p:nvPicPr>
          <p:cNvPr id="6" name="SK-15-img-5" descr="preencoded.png"/>
          <p:cNvPicPr>
            <a:picLocks noChangeAspect="1"/>
          </p:cNvPicPr>
          <p:nvPr/>
        </p:nvPicPr>
        <p:blipFill>
          <a:blip r:embed="rId7"/>
          <a:stretch>
            <a:fillRect/>
          </a:stretch>
        </p:blipFill>
        <p:spPr>
          <a:xfrm>
            <a:off x="619125" y="1310580"/>
            <a:ext cx="190500" cy="152400"/>
          </a:xfrm>
          <a:prstGeom prst="rect">
            <a:avLst/>
          </a:prstGeom>
        </p:spPr>
      </p:pic>
      <p:pic>
        <p:nvPicPr>
          <p:cNvPr id="7" name="SK-15-img-6" descr="preencoded.png"/>
          <p:cNvPicPr>
            <a:picLocks noChangeAspect="1"/>
          </p:cNvPicPr>
          <p:nvPr/>
        </p:nvPicPr>
        <p:blipFill>
          <a:blip r:embed="rId8"/>
          <a:stretch>
            <a:fillRect/>
          </a:stretch>
        </p:blipFill>
        <p:spPr>
          <a:xfrm>
            <a:off x="619125" y="1615380"/>
            <a:ext cx="166688" cy="166688"/>
          </a:xfrm>
          <a:prstGeom prst="rect">
            <a:avLst/>
          </a:prstGeom>
        </p:spPr>
      </p:pic>
      <p:pic>
        <p:nvPicPr>
          <p:cNvPr id="8" name="SK-15-img-7" descr="preencoded.png"/>
          <p:cNvPicPr>
            <a:picLocks noChangeAspect="1"/>
          </p:cNvPicPr>
          <p:nvPr/>
        </p:nvPicPr>
        <p:blipFill>
          <a:blip r:embed="rId8"/>
          <a:stretch>
            <a:fillRect/>
          </a:stretch>
        </p:blipFill>
        <p:spPr>
          <a:xfrm>
            <a:off x="619125" y="2091630"/>
            <a:ext cx="166688" cy="166688"/>
          </a:xfrm>
          <a:prstGeom prst="rect">
            <a:avLst/>
          </a:prstGeom>
        </p:spPr>
      </p:pic>
      <p:pic>
        <p:nvPicPr>
          <p:cNvPr id="9" name="SK-15-img-8" descr="preencoded.png"/>
          <p:cNvPicPr>
            <a:picLocks noChangeAspect="1"/>
          </p:cNvPicPr>
          <p:nvPr/>
        </p:nvPicPr>
        <p:blipFill>
          <a:blip r:embed="rId8"/>
          <a:stretch>
            <a:fillRect/>
          </a:stretch>
        </p:blipFill>
        <p:spPr>
          <a:xfrm>
            <a:off x="619125" y="2567880"/>
            <a:ext cx="166688" cy="166688"/>
          </a:xfrm>
          <a:prstGeom prst="rect">
            <a:avLst/>
          </a:prstGeom>
        </p:spPr>
      </p:pic>
      <p:pic>
        <p:nvPicPr>
          <p:cNvPr id="10" name="SK-15-img-9" descr="preencoded.png"/>
          <p:cNvPicPr>
            <a:picLocks noChangeAspect="1"/>
          </p:cNvPicPr>
          <p:nvPr/>
        </p:nvPicPr>
        <p:blipFill>
          <a:blip r:embed="rId6"/>
          <a:stretch>
            <a:fillRect/>
          </a:stretch>
        </p:blipFill>
        <p:spPr>
          <a:xfrm>
            <a:off x="476250" y="3631109"/>
            <a:ext cx="3555950" cy="2311003"/>
          </a:xfrm>
          <a:prstGeom prst="rect">
            <a:avLst/>
          </a:prstGeom>
        </p:spPr>
      </p:pic>
      <p:pic>
        <p:nvPicPr>
          <p:cNvPr id="11" name="SK-15-img-10" descr="preencoded.png"/>
          <p:cNvPicPr>
            <a:picLocks noChangeAspect="1"/>
          </p:cNvPicPr>
          <p:nvPr/>
        </p:nvPicPr>
        <p:blipFill>
          <a:blip r:embed="rId9"/>
          <a:stretch>
            <a:fillRect/>
          </a:stretch>
        </p:blipFill>
        <p:spPr>
          <a:xfrm>
            <a:off x="619125" y="3812084"/>
            <a:ext cx="190500" cy="152400"/>
          </a:xfrm>
          <a:prstGeom prst="rect">
            <a:avLst/>
          </a:prstGeom>
        </p:spPr>
      </p:pic>
      <p:pic>
        <p:nvPicPr>
          <p:cNvPr id="12" name="SK-15-img-11" descr="preencoded.png"/>
          <p:cNvPicPr>
            <a:picLocks noChangeAspect="1"/>
          </p:cNvPicPr>
          <p:nvPr/>
        </p:nvPicPr>
        <p:blipFill>
          <a:blip r:embed="rId8"/>
          <a:stretch>
            <a:fillRect/>
          </a:stretch>
        </p:blipFill>
        <p:spPr>
          <a:xfrm>
            <a:off x="619125" y="4116884"/>
            <a:ext cx="166688" cy="166688"/>
          </a:xfrm>
          <a:prstGeom prst="rect">
            <a:avLst/>
          </a:prstGeom>
        </p:spPr>
      </p:pic>
      <p:pic>
        <p:nvPicPr>
          <p:cNvPr id="13" name="SK-15-img-12" descr="preencoded.png"/>
          <p:cNvPicPr>
            <a:picLocks noChangeAspect="1"/>
          </p:cNvPicPr>
          <p:nvPr/>
        </p:nvPicPr>
        <p:blipFill>
          <a:blip r:embed="rId8"/>
          <a:stretch>
            <a:fillRect/>
          </a:stretch>
        </p:blipFill>
        <p:spPr>
          <a:xfrm>
            <a:off x="619125" y="4593134"/>
            <a:ext cx="166688" cy="166688"/>
          </a:xfrm>
          <a:prstGeom prst="rect">
            <a:avLst/>
          </a:prstGeom>
        </p:spPr>
      </p:pic>
      <p:pic>
        <p:nvPicPr>
          <p:cNvPr id="14" name="SK-15-img-13" descr="preencoded.png"/>
          <p:cNvPicPr>
            <a:picLocks noChangeAspect="1"/>
          </p:cNvPicPr>
          <p:nvPr/>
        </p:nvPicPr>
        <p:blipFill>
          <a:blip r:embed="rId8"/>
          <a:stretch>
            <a:fillRect/>
          </a:stretch>
        </p:blipFill>
        <p:spPr>
          <a:xfrm>
            <a:off x="619125" y="5069384"/>
            <a:ext cx="166688" cy="166688"/>
          </a:xfrm>
          <a:prstGeom prst="rect">
            <a:avLst/>
          </a:prstGeom>
        </p:spPr>
      </p:pic>
      <p:pic>
        <p:nvPicPr>
          <p:cNvPr id="15" name="SK-15-img-14" descr="preencoded.png"/>
          <p:cNvPicPr>
            <a:picLocks noChangeAspect="1"/>
          </p:cNvPicPr>
          <p:nvPr/>
        </p:nvPicPr>
        <p:blipFill>
          <a:blip r:embed="rId10"/>
          <a:stretch>
            <a:fillRect/>
          </a:stretch>
        </p:blipFill>
        <p:spPr>
          <a:xfrm>
            <a:off x="4317950" y="1129605"/>
            <a:ext cx="3555950" cy="2311003"/>
          </a:xfrm>
          <a:prstGeom prst="rect">
            <a:avLst/>
          </a:prstGeom>
        </p:spPr>
      </p:pic>
      <p:pic>
        <p:nvPicPr>
          <p:cNvPr id="16" name="SK-15-img-15" descr="preencoded.png"/>
          <p:cNvPicPr>
            <a:picLocks noChangeAspect="1"/>
          </p:cNvPicPr>
          <p:nvPr/>
        </p:nvPicPr>
        <p:blipFill>
          <a:blip r:embed="rId11"/>
          <a:stretch>
            <a:fillRect/>
          </a:stretch>
        </p:blipFill>
        <p:spPr>
          <a:xfrm>
            <a:off x="4460825" y="1310580"/>
            <a:ext cx="190500" cy="152400"/>
          </a:xfrm>
          <a:prstGeom prst="rect">
            <a:avLst/>
          </a:prstGeom>
        </p:spPr>
      </p:pic>
      <p:pic>
        <p:nvPicPr>
          <p:cNvPr id="17" name="SK-15-img-16" descr="preencoded.png"/>
          <p:cNvPicPr>
            <a:picLocks noChangeAspect="1"/>
          </p:cNvPicPr>
          <p:nvPr/>
        </p:nvPicPr>
        <p:blipFill>
          <a:blip r:embed="rId12"/>
          <a:stretch>
            <a:fillRect/>
          </a:stretch>
        </p:blipFill>
        <p:spPr>
          <a:xfrm>
            <a:off x="4460825" y="1615380"/>
            <a:ext cx="166688" cy="166688"/>
          </a:xfrm>
          <a:prstGeom prst="rect">
            <a:avLst/>
          </a:prstGeom>
        </p:spPr>
      </p:pic>
      <p:pic>
        <p:nvPicPr>
          <p:cNvPr id="18" name="SK-15-img-17" descr="preencoded.png"/>
          <p:cNvPicPr>
            <a:picLocks noChangeAspect="1"/>
          </p:cNvPicPr>
          <p:nvPr/>
        </p:nvPicPr>
        <p:blipFill>
          <a:blip r:embed="rId13"/>
          <a:stretch>
            <a:fillRect/>
          </a:stretch>
        </p:blipFill>
        <p:spPr>
          <a:xfrm>
            <a:off x="4460825" y="2091630"/>
            <a:ext cx="166688" cy="181719"/>
          </a:xfrm>
          <a:prstGeom prst="rect">
            <a:avLst/>
          </a:prstGeom>
        </p:spPr>
      </p:pic>
      <p:pic>
        <p:nvPicPr>
          <p:cNvPr id="19" name="SK-15-img-18" descr="preencoded.png"/>
          <p:cNvPicPr>
            <a:picLocks noChangeAspect="1"/>
          </p:cNvPicPr>
          <p:nvPr/>
        </p:nvPicPr>
        <p:blipFill>
          <a:blip r:embed="rId14"/>
          <a:stretch>
            <a:fillRect/>
          </a:stretch>
        </p:blipFill>
        <p:spPr>
          <a:xfrm>
            <a:off x="4460825" y="2567880"/>
            <a:ext cx="166688" cy="142875"/>
          </a:xfrm>
          <a:prstGeom prst="rect">
            <a:avLst/>
          </a:prstGeom>
        </p:spPr>
      </p:pic>
      <p:pic>
        <p:nvPicPr>
          <p:cNvPr id="20" name="SK-15-img-19" descr="preencoded.png"/>
          <p:cNvPicPr>
            <a:picLocks noChangeAspect="1"/>
          </p:cNvPicPr>
          <p:nvPr/>
        </p:nvPicPr>
        <p:blipFill>
          <a:blip r:embed="rId10"/>
          <a:stretch>
            <a:fillRect/>
          </a:stretch>
        </p:blipFill>
        <p:spPr>
          <a:xfrm>
            <a:off x="4317950" y="3631109"/>
            <a:ext cx="3555950" cy="2311003"/>
          </a:xfrm>
          <a:prstGeom prst="rect">
            <a:avLst/>
          </a:prstGeom>
        </p:spPr>
      </p:pic>
      <p:pic>
        <p:nvPicPr>
          <p:cNvPr id="21" name="SK-15-img-20" descr="preencoded.png"/>
          <p:cNvPicPr>
            <a:picLocks noChangeAspect="1"/>
          </p:cNvPicPr>
          <p:nvPr/>
        </p:nvPicPr>
        <p:blipFill>
          <a:blip r:embed="rId15"/>
          <a:stretch>
            <a:fillRect/>
          </a:stretch>
        </p:blipFill>
        <p:spPr>
          <a:xfrm>
            <a:off x="4460825" y="3812084"/>
            <a:ext cx="190500" cy="152400"/>
          </a:xfrm>
          <a:prstGeom prst="rect">
            <a:avLst/>
          </a:prstGeom>
        </p:spPr>
      </p:pic>
      <p:pic>
        <p:nvPicPr>
          <p:cNvPr id="22" name="SK-15-img-21" descr="preencoded.png"/>
          <p:cNvPicPr>
            <a:picLocks noChangeAspect="1"/>
          </p:cNvPicPr>
          <p:nvPr/>
        </p:nvPicPr>
        <p:blipFill>
          <a:blip r:embed="rId16"/>
          <a:stretch>
            <a:fillRect/>
          </a:stretch>
        </p:blipFill>
        <p:spPr>
          <a:xfrm>
            <a:off x="4460825" y="4116884"/>
            <a:ext cx="166688" cy="133350"/>
          </a:xfrm>
          <a:prstGeom prst="rect">
            <a:avLst/>
          </a:prstGeom>
        </p:spPr>
      </p:pic>
      <p:pic>
        <p:nvPicPr>
          <p:cNvPr id="23" name="SK-15-img-22" descr="preencoded.png"/>
          <p:cNvPicPr>
            <a:picLocks noChangeAspect="1"/>
          </p:cNvPicPr>
          <p:nvPr/>
        </p:nvPicPr>
        <p:blipFill>
          <a:blip r:embed="rId17"/>
          <a:stretch>
            <a:fillRect/>
          </a:stretch>
        </p:blipFill>
        <p:spPr>
          <a:xfrm>
            <a:off x="4460825" y="4593134"/>
            <a:ext cx="166688" cy="133350"/>
          </a:xfrm>
          <a:prstGeom prst="rect">
            <a:avLst/>
          </a:prstGeom>
        </p:spPr>
      </p:pic>
      <p:pic>
        <p:nvPicPr>
          <p:cNvPr id="24" name="SK-15-img-23" descr="preencoded.png"/>
          <p:cNvPicPr>
            <a:picLocks noChangeAspect="1"/>
          </p:cNvPicPr>
          <p:nvPr/>
        </p:nvPicPr>
        <p:blipFill>
          <a:blip r:embed="rId18"/>
          <a:stretch>
            <a:fillRect/>
          </a:stretch>
        </p:blipFill>
        <p:spPr>
          <a:xfrm>
            <a:off x="4460825" y="5069384"/>
            <a:ext cx="166688" cy="142875"/>
          </a:xfrm>
          <a:prstGeom prst="rect">
            <a:avLst/>
          </a:prstGeom>
        </p:spPr>
      </p:pic>
      <p:pic>
        <p:nvPicPr>
          <p:cNvPr id="25" name="SK-15-img-24" descr="preencoded.png"/>
          <p:cNvPicPr>
            <a:picLocks noChangeAspect="1"/>
          </p:cNvPicPr>
          <p:nvPr/>
        </p:nvPicPr>
        <p:blipFill>
          <a:blip r:embed="rId19"/>
          <a:stretch>
            <a:fillRect/>
          </a:stretch>
        </p:blipFill>
        <p:spPr>
          <a:xfrm>
            <a:off x="8159651" y="1129605"/>
            <a:ext cx="3555950" cy="2311003"/>
          </a:xfrm>
          <a:prstGeom prst="rect">
            <a:avLst/>
          </a:prstGeom>
        </p:spPr>
      </p:pic>
      <p:pic>
        <p:nvPicPr>
          <p:cNvPr id="26" name="SK-15-img-25" descr="preencoded.png"/>
          <p:cNvPicPr>
            <a:picLocks noChangeAspect="1"/>
          </p:cNvPicPr>
          <p:nvPr/>
        </p:nvPicPr>
        <p:blipFill>
          <a:blip r:embed="rId20"/>
          <a:stretch>
            <a:fillRect/>
          </a:stretch>
        </p:blipFill>
        <p:spPr>
          <a:xfrm>
            <a:off x="8302526" y="1310580"/>
            <a:ext cx="190500" cy="152400"/>
          </a:xfrm>
          <a:prstGeom prst="rect">
            <a:avLst/>
          </a:prstGeom>
        </p:spPr>
      </p:pic>
      <p:pic>
        <p:nvPicPr>
          <p:cNvPr id="27" name="SK-15-img-26" descr="preencoded.png"/>
          <p:cNvPicPr>
            <a:picLocks noChangeAspect="1"/>
          </p:cNvPicPr>
          <p:nvPr/>
        </p:nvPicPr>
        <p:blipFill>
          <a:blip r:embed="rId21"/>
          <a:stretch>
            <a:fillRect/>
          </a:stretch>
        </p:blipFill>
        <p:spPr>
          <a:xfrm>
            <a:off x="8302526" y="1615380"/>
            <a:ext cx="166688" cy="181719"/>
          </a:xfrm>
          <a:prstGeom prst="rect">
            <a:avLst/>
          </a:prstGeom>
        </p:spPr>
      </p:pic>
      <p:pic>
        <p:nvPicPr>
          <p:cNvPr id="28" name="SK-15-img-27" descr="preencoded.png"/>
          <p:cNvPicPr>
            <a:picLocks noChangeAspect="1"/>
          </p:cNvPicPr>
          <p:nvPr/>
        </p:nvPicPr>
        <p:blipFill>
          <a:blip r:embed="rId22"/>
          <a:stretch>
            <a:fillRect/>
          </a:stretch>
        </p:blipFill>
        <p:spPr>
          <a:xfrm>
            <a:off x="8302526" y="2091630"/>
            <a:ext cx="166688" cy="181719"/>
          </a:xfrm>
          <a:prstGeom prst="rect">
            <a:avLst/>
          </a:prstGeom>
        </p:spPr>
      </p:pic>
      <p:pic>
        <p:nvPicPr>
          <p:cNvPr id="29" name="SK-15-img-28" descr="preencoded.png"/>
          <p:cNvPicPr>
            <a:picLocks noChangeAspect="1"/>
          </p:cNvPicPr>
          <p:nvPr/>
        </p:nvPicPr>
        <p:blipFill>
          <a:blip r:embed="rId23"/>
          <a:stretch>
            <a:fillRect/>
          </a:stretch>
        </p:blipFill>
        <p:spPr>
          <a:xfrm>
            <a:off x="8302526" y="2567880"/>
            <a:ext cx="166688" cy="200025"/>
          </a:xfrm>
          <a:prstGeom prst="rect">
            <a:avLst/>
          </a:prstGeom>
        </p:spPr>
      </p:pic>
      <p:pic>
        <p:nvPicPr>
          <p:cNvPr id="30" name="SK-15-img-29" descr="preencoded.png"/>
          <p:cNvPicPr>
            <a:picLocks noChangeAspect="1"/>
          </p:cNvPicPr>
          <p:nvPr/>
        </p:nvPicPr>
        <p:blipFill>
          <a:blip r:embed="rId19"/>
          <a:stretch>
            <a:fillRect/>
          </a:stretch>
        </p:blipFill>
        <p:spPr>
          <a:xfrm>
            <a:off x="8159651" y="3631109"/>
            <a:ext cx="3555950" cy="2311003"/>
          </a:xfrm>
          <a:prstGeom prst="rect">
            <a:avLst/>
          </a:prstGeom>
        </p:spPr>
      </p:pic>
      <p:pic>
        <p:nvPicPr>
          <p:cNvPr id="31" name="SK-15-img-30" descr="preencoded.png"/>
          <p:cNvPicPr>
            <a:picLocks noChangeAspect="1"/>
          </p:cNvPicPr>
          <p:nvPr/>
        </p:nvPicPr>
        <p:blipFill>
          <a:blip r:embed="rId24"/>
          <a:stretch>
            <a:fillRect/>
          </a:stretch>
        </p:blipFill>
        <p:spPr>
          <a:xfrm>
            <a:off x="8302526" y="3812084"/>
            <a:ext cx="190500" cy="152400"/>
          </a:xfrm>
          <a:prstGeom prst="rect">
            <a:avLst/>
          </a:prstGeom>
        </p:spPr>
      </p:pic>
      <p:pic>
        <p:nvPicPr>
          <p:cNvPr id="32" name="SK-15-img-31" descr="preencoded.png"/>
          <p:cNvPicPr>
            <a:picLocks noChangeAspect="1"/>
          </p:cNvPicPr>
          <p:nvPr/>
        </p:nvPicPr>
        <p:blipFill>
          <a:blip r:embed="rId25"/>
          <a:stretch>
            <a:fillRect/>
          </a:stretch>
        </p:blipFill>
        <p:spPr>
          <a:xfrm>
            <a:off x="8302526" y="4116884"/>
            <a:ext cx="166688" cy="181719"/>
          </a:xfrm>
          <a:prstGeom prst="rect">
            <a:avLst/>
          </a:prstGeom>
        </p:spPr>
      </p:pic>
      <p:pic>
        <p:nvPicPr>
          <p:cNvPr id="33" name="SK-15-img-32" descr="preencoded.png"/>
          <p:cNvPicPr>
            <a:picLocks noChangeAspect="1"/>
          </p:cNvPicPr>
          <p:nvPr/>
        </p:nvPicPr>
        <p:blipFill>
          <a:blip r:embed="rId26"/>
          <a:stretch>
            <a:fillRect/>
          </a:stretch>
        </p:blipFill>
        <p:spPr>
          <a:xfrm>
            <a:off x="8302526" y="4593134"/>
            <a:ext cx="166688" cy="142875"/>
          </a:xfrm>
          <a:prstGeom prst="rect">
            <a:avLst/>
          </a:prstGeom>
        </p:spPr>
      </p:pic>
      <p:pic>
        <p:nvPicPr>
          <p:cNvPr id="34" name="SK-15-img-33" descr="preencoded.png"/>
          <p:cNvPicPr>
            <a:picLocks noChangeAspect="1"/>
          </p:cNvPicPr>
          <p:nvPr/>
        </p:nvPicPr>
        <p:blipFill>
          <a:blip r:embed="rId27"/>
          <a:stretch>
            <a:fillRect/>
          </a:stretch>
        </p:blipFill>
        <p:spPr>
          <a:xfrm>
            <a:off x="8302526" y="5069384"/>
            <a:ext cx="166688" cy="166688"/>
          </a:xfrm>
          <a:prstGeom prst="rect">
            <a:avLst/>
          </a:prstGeom>
        </p:spPr>
      </p:pic>
      <p:pic>
        <p:nvPicPr>
          <p:cNvPr id="35" name="SK-15-img-34" descr="preencoded.png"/>
          <p:cNvPicPr>
            <a:picLocks noChangeAspect="1"/>
          </p:cNvPicPr>
          <p:nvPr/>
        </p:nvPicPr>
        <p:blipFill>
          <a:blip r:embed="rId28"/>
          <a:stretch>
            <a:fillRect/>
          </a:stretch>
        </p:blipFill>
        <p:spPr>
          <a:xfrm>
            <a:off x="0" y="6037213"/>
            <a:ext cx="12192000" cy="820787"/>
          </a:xfrm>
          <a:prstGeom prst="rect">
            <a:avLst/>
          </a:prstGeom>
        </p:spPr>
      </p:pic>
      <p:sp>
        <p:nvSpPr>
          <p:cNvPr id="36" name="SK-15-text-35"/>
          <p:cNvSpPr/>
          <p:nvPr/>
        </p:nvSpPr>
        <p:spPr>
          <a:xfrm>
            <a:off x="676275" y="285750"/>
            <a:ext cx="11515725"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2D2D"/>
                </a:solidFill>
              </a:rPr>
              <a:t>Red Flags, Common Pitfalls, and Quick Recall</a:t>
            </a:r>
            <a:endParaRPr lang="en-US" sz="2100" dirty="0"/>
          </a:p>
        </p:txBody>
      </p:sp>
      <p:sp>
        <p:nvSpPr>
          <p:cNvPr id="37" name="SK-15-text-36"/>
          <p:cNvSpPr/>
          <p:nvPr/>
        </p:nvSpPr>
        <p:spPr>
          <a:xfrm>
            <a:off x="676275" y="643830"/>
            <a:ext cx="5824389"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EF7D00"/>
                </a:solidFill>
              </a:rPr>
              <a:t>NICE NG96 / QS187 STANDARDS</a:t>
            </a:r>
            <a:endParaRPr lang="en-US" sz="1050" dirty="0"/>
          </a:p>
        </p:txBody>
      </p:sp>
      <p:sp>
        <p:nvSpPr>
          <p:cNvPr id="38" name="SK-15-text-37"/>
          <p:cNvSpPr/>
          <p:nvPr/>
        </p:nvSpPr>
        <p:spPr>
          <a:xfrm>
            <a:off x="904875" y="1272480"/>
            <a:ext cx="32918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B22222"/>
                </a:solidFill>
              </a:rPr>
              <a:t>Physical Red Flags</a:t>
            </a:r>
            <a:endParaRPr lang="en-US" sz="1200" dirty="0"/>
          </a:p>
        </p:txBody>
      </p:sp>
      <p:sp>
        <p:nvSpPr>
          <p:cNvPr id="39" name="SK-15-text-38"/>
          <p:cNvSpPr/>
          <p:nvPr/>
        </p:nvSpPr>
        <p:spPr>
          <a:xfrm>
            <a:off x="862013" y="161538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Sudden behavior/function decline: Check physical causes (infection, constipation, pain).</a:t>
            </a:r>
            <a:endParaRPr lang="en-US" sz="1050" dirty="0"/>
          </a:p>
        </p:txBody>
      </p:sp>
      <p:sp>
        <p:nvSpPr>
          <p:cNvPr id="40" name="SK-15-text-39"/>
          <p:cNvSpPr/>
          <p:nvPr/>
        </p:nvSpPr>
        <p:spPr>
          <a:xfrm>
            <a:off x="862013" y="209163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Dysphagia signs: Coughing when eating or recurrent chest infections (SALT referral).</a:t>
            </a:r>
            <a:endParaRPr lang="en-US" sz="1050" dirty="0"/>
          </a:p>
        </p:txBody>
      </p:sp>
      <p:sp>
        <p:nvSpPr>
          <p:cNvPr id="41" name="SK-15-text-40"/>
          <p:cNvSpPr/>
          <p:nvPr/>
        </p:nvSpPr>
        <p:spPr>
          <a:xfrm>
            <a:off x="862013" y="256788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Down's Syndrome: Weight loss or confusion (Screen TFTs/Dementia/Dysphagia).</a:t>
            </a:r>
            <a:endParaRPr lang="en-US" sz="1050" dirty="0"/>
          </a:p>
        </p:txBody>
      </p:sp>
      <p:sp>
        <p:nvSpPr>
          <p:cNvPr id="42" name="SK-15-text-41"/>
          <p:cNvSpPr/>
          <p:nvPr/>
        </p:nvSpPr>
        <p:spPr>
          <a:xfrm>
            <a:off x="904875" y="3773984"/>
            <a:ext cx="384048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B22222"/>
                </a:solidFill>
              </a:rPr>
              <a:t>Safety &amp; Urgent Risks</a:t>
            </a:r>
            <a:endParaRPr lang="en-US" sz="1200" dirty="0"/>
          </a:p>
        </p:txBody>
      </p:sp>
      <p:sp>
        <p:nvSpPr>
          <p:cNvPr id="43" name="SK-15-text-42"/>
          <p:cNvSpPr/>
          <p:nvPr/>
        </p:nvSpPr>
        <p:spPr>
          <a:xfrm>
            <a:off x="862013" y="411688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Safeguarding: Unexplained bruising or carer reluctance to leave patient alone.</a:t>
            </a:r>
            <a:endParaRPr lang="en-US" sz="1050" dirty="0"/>
          </a:p>
        </p:txBody>
      </p:sp>
      <p:sp>
        <p:nvSpPr>
          <p:cNvPr id="44" name="SK-15-text-43"/>
          <p:cNvSpPr/>
          <p:nvPr/>
        </p:nvSpPr>
        <p:spPr>
          <a:xfrm>
            <a:off x="862013" y="459313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Epilepsy: Increased seizure frequency requires urgent team review and adherence check.</a:t>
            </a:r>
            <a:endParaRPr lang="en-US" sz="1050" dirty="0"/>
          </a:p>
        </p:txBody>
      </p:sp>
      <p:sp>
        <p:nvSpPr>
          <p:cNvPr id="45" name="SK-15-text-44"/>
          <p:cNvSpPr/>
          <p:nvPr/>
        </p:nvSpPr>
        <p:spPr>
          <a:xfrm>
            <a:off x="862013" y="506938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Constipation: Severe distension or pain; high risk of volvulus in LD population.</a:t>
            </a:r>
            <a:endParaRPr lang="en-US" sz="1050" dirty="0"/>
          </a:p>
        </p:txBody>
      </p:sp>
      <p:sp>
        <p:nvSpPr>
          <p:cNvPr id="46" name="SK-15-text-45"/>
          <p:cNvSpPr/>
          <p:nvPr/>
        </p:nvSpPr>
        <p:spPr>
          <a:xfrm>
            <a:off x="4746575" y="1272480"/>
            <a:ext cx="32918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D2D2D"/>
                </a:solidFill>
              </a:rPr>
              <a:t>Inclusion Pitfalls</a:t>
            </a:r>
            <a:endParaRPr lang="en-US" sz="1200" dirty="0"/>
          </a:p>
        </p:txBody>
      </p:sp>
      <p:sp>
        <p:nvSpPr>
          <p:cNvPr id="47" name="SK-15-text-46"/>
          <p:cNvSpPr/>
          <p:nvPr/>
        </p:nvSpPr>
        <p:spPr>
          <a:xfrm>
            <a:off x="4703713" y="161538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Missing 'Mild' LD: Failing to search records for those not currently on the LD register.</a:t>
            </a:r>
            <a:endParaRPr lang="en-US" sz="1050" dirty="0"/>
          </a:p>
        </p:txBody>
      </p:sp>
      <p:sp>
        <p:nvSpPr>
          <p:cNvPr id="48" name="SK-15-text-47"/>
          <p:cNvSpPr/>
          <p:nvPr/>
        </p:nvSpPr>
        <p:spPr>
          <a:xfrm>
            <a:off x="4703713" y="209163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Carer-Only Talk: Excluding the patient from conversation; speak to the person first.</a:t>
            </a:r>
            <a:endParaRPr lang="en-US" sz="1050" dirty="0"/>
          </a:p>
        </p:txBody>
      </p:sp>
      <p:sp>
        <p:nvSpPr>
          <p:cNvPr id="49" name="SK-15-text-48"/>
          <p:cNvSpPr/>
          <p:nvPr/>
        </p:nvSpPr>
        <p:spPr>
          <a:xfrm>
            <a:off x="4703713" y="256788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HAP Omission: Failing to update or provide a Health Action Plan at the appointment.</a:t>
            </a:r>
            <a:endParaRPr lang="en-US" sz="1050" dirty="0"/>
          </a:p>
        </p:txBody>
      </p:sp>
      <p:sp>
        <p:nvSpPr>
          <p:cNvPr id="50" name="SK-15-text-49"/>
          <p:cNvSpPr/>
          <p:nvPr/>
        </p:nvSpPr>
        <p:spPr>
          <a:xfrm>
            <a:off x="4746575" y="3773984"/>
            <a:ext cx="32702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D2D2D"/>
                </a:solidFill>
              </a:rPr>
              <a:t>Clinical Pitfalls</a:t>
            </a:r>
            <a:endParaRPr lang="en-US" sz="1200" dirty="0"/>
          </a:p>
        </p:txBody>
      </p:sp>
      <p:sp>
        <p:nvSpPr>
          <p:cNvPr id="51" name="SK-15-text-50"/>
          <p:cNvSpPr/>
          <p:nvPr/>
        </p:nvSpPr>
        <p:spPr>
          <a:xfrm>
            <a:off x="4703713" y="411688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STOMP Neglect: Not reviewing psychotropic indications or dosage every year.</a:t>
            </a:r>
            <a:endParaRPr lang="en-US" sz="1050" dirty="0"/>
          </a:p>
        </p:txBody>
      </p:sp>
      <p:sp>
        <p:nvSpPr>
          <p:cNvPr id="52" name="SK-15-text-51"/>
          <p:cNvSpPr/>
          <p:nvPr/>
        </p:nvSpPr>
        <p:spPr>
          <a:xfrm>
            <a:off x="4703713" y="459313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Screening Bias: Assuming cancer screening is not relevant due to disability status.</a:t>
            </a:r>
            <a:endParaRPr lang="en-US" sz="1050" dirty="0"/>
          </a:p>
        </p:txBody>
      </p:sp>
      <p:sp>
        <p:nvSpPr>
          <p:cNvPr id="53" name="SK-15-text-52"/>
          <p:cNvSpPr/>
          <p:nvPr/>
        </p:nvSpPr>
        <p:spPr>
          <a:xfrm>
            <a:off x="4703713" y="506938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AIS Failure: Not recording communication needs (Accessible Information Standard).</a:t>
            </a:r>
            <a:endParaRPr lang="en-US" sz="1050" dirty="0"/>
          </a:p>
        </p:txBody>
      </p:sp>
      <p:sp>
        <p:nvSpPr>
          <p:cNvPr id="54" name="SK-15-text-53"/>
          <p:cNvSpPr/>
          <p:nvPr/>
        </p:nvSpPr>
        <p:spPr>
          <a:xfrm>
            <a:off x="8588276" y="1272480"/>
            <a:ext cx="3603724"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EF7D00"/>
                </a:solidFill>
              </a:rPr>
              <a:t>Target &amp; Exam Recall</a:t>
            </a:r>
            <a:endParaRPr lang="en-US" sz="1200" dirty="0"/>
          </a:p>
        </p:txBody>
      </p:sp>
      <p:sp>
        <p:nvSpPr>
          <p:cNvPr id="55" name="SK-15-text-54"/>
          <p:cNvSpPr/>
          <p:nvPr/>
        </p:nvSpPr>
        <p:spPr>
          <a:xfrm>
            <a:off x="8545413" y="161538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Eligibility: All patients aged 14+ on the GP Learning Disability register.</a:t>
            </a:r>
            <a:endParaRPr lang="en-US" sz="1050" dirty="0"/>
          </a:p>
        </p:txBody>
      </p:sp>
      <p:sp>
        <p:nvSpPr>
          <p:cNvPr id="56" name="SK-15-text-55"/>
          <p:cNvSpPr/>
          <p:nvPr/>
        </p:nvSpPr>
        <p:spPr>
          <a:xfrm>
            <a:off x="8545413" y="209163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QOF Target: 75% completion required; use phone invites and double slots.</a:t>
            </a:r>
            <a:endParaRPr lang="en-US" sz="1050" dirty="0"/>
          </a:p>
        </p:txBody>
      </p:sp>
      <p:sp>
        <p:nvSpPr>
          <p:cNvPr id="57" name="SK-15-text-56"/>
          <p:cNvSpPr/>
          <p:nvPr/>
        </p:nvSpPr>
        <p:spPr>
          <a:xfrm>
            <a:off x="8545413" y="2567880"/>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STOMP Review: Review all psychotropics for indication and dose reduction.</a:t>
            </a:r>
            <a:endParaRPr lang="en-US" sz="1050" dirty="0"/>
          </a:p>
        </p:txBody>
      </p:sp>
      <p:sp>
        <p:nvSpPr>
          <p:cNvPr id="58" name="SK-15-text-57"/>
          <p:cNvSpPr/>
          <p:nvPr/>
        </p:nvSpPr>
        <p:spPr>
          <a:xfrm>
            <a:off x="8588276" y="3773984"/>
            <a:ext cx="3603724"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EF7D00"/>
                </a:solidFill>
              </a:rPr>
              <a:t>Local &amp; Mortality Facts</a:t>
            </a:r>
            <a:endParaRPr lang="en-US" sz="1200" dirty="0"/>
          </a:p>
        </p:txBody>
      </p:sp>
      <p:sp>
        <p:nvSpPr>
          <p:cNvPr id="59" name="SK-15-text-58"/>
          <p:cNvSpPr/>
          <p:nvPr/>
        </p:nvSpPr>
        <p:spPr>
          <a:xfrm>
            <a:off x="8545413" y="411688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HAP/AIS: Personalised plan and communication flags are mandatory.</a:t>
            </a:r>
            <a:endParaRPr lang="en-US" sz="1050" dirty="0"/>
          </a:p>
        </p:txBody>
      </p:sp>
      <p:sp>
        <p:nvSpPr>
          <p:cNvPr id="60" name="SK-15-text-59"/>
          <p:cNvSpPr/>
          <p:nvPr/>
        </p:nvSpPr>
        <p:spPr>
          <a:xfrm>
            <a:off x="8545413" y="459313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Waddiloves: Bradford LD Team (01274 497121) for specialist SALT/OT/Dietetics.</a:t>
            </a:r>
            <a:endParaRPr lang="en-US" sz="1050" dirty="0"/>
          </a:p>
        </p:txBody>
      </p:sp>
      <p:sp>
        <p:nvSpPr>
          <p:cNvPr id="61" name="SK-15-text-60"/>
          <p:cNvSpPr/>
          <p:nvPr/>
        </p:nvSpPr>
        <p:spPr>
          <a:xfrm>
            <a:off x="8545413" y="5069384"/>
            <a:ext cx="3027313" cy="400050"/>
          </a:xfrm>
          <a:prstGeom prst="rect">
            <a:avLst/>
          </a:prstGeom>
          <a:noFill/>
          <a:ln/>
        </p:spPr>
        <p:txBody>
          <a:bodyPr vert="horz" wrap="square" lIns="0" tIns="0" rIns="0" bIns="0" rtlCol="0" anchor="ctr"/>
          <a:lstStyle/>
          <a:p>
            <a:pPr marL="0" indent="0" algn="l">
              <a:lnSpc>
                <a:spcPts val="1575"/>
              </a:lnSpc>
              <a:buNone/>
            </a:pPr>
            <a:r>
              <a:rPr lang="en-US" sz="1050" dirty="0">
                <a:solidFill>
                  <a:srgbClr val="2D2D2D"/>
                </a:solidFill>
              </a:rPr>
              <a:t>LeDeR 2023: 40% of LD deaths are avoidable. AHCs are life-saving interventions.</a:t>
            </a:r>
            <a:endParaRPr lang="en-US" sz="1050" dirty="0"/>
          </a:p>
        </p:txBody>
      </p:sp>
      <p:sp>
        <p:nvSpPr>
          <p:cNvPr id="62" name="SK-15-text-61"/>
          <p:cNvSpPr/>
          <p:nvPr/>
        </p:nvSpPr>
        <p:spPr>
          <a:xfrm>
            <a:off x="476250" y="6180088"/>
            <a:ext cx="11239500" cy="439787"/>
          </a:xfrm>
          <a:prstGeom prst="rect">
            <a:avLst/>
          </a:prstGeom>
          <a:noFill/>
          <a:ln/>
        </p:spPr>
        <p:txBody>
          <a:bodyPr vert="horz" wrap="square" lIns="0" tIns="0" rIns="0" bIns="0" rtlCol="0" anchor="ctr"/>
          <a:lstStyle/>
          <a:p>
            <a:pPr marL="0" indent="0" algn="just">
              <a:lnSpc>
                <a:spcPts val="1155"/>
              </a:lnSpc>
              <a:buNone/>
            </a:pPr>
            <a:r>
              <a:rPr lang="en-US" sz="825" b="1" dirty="0">
                <a:solidFill>
                  <a:srgbClr val="707070"/>
                </a:solidFill>
              </a:rPr>
              <a:t>DISCLAIMER:</a:t>
            </a:r>
            <a:r>
              <a:rPr lang="en-US" sz="825" dirty="0">
                <a:solidFill>
                  <a:srgbClr val="707070"/>
                </a:solidFill>
              </a:rPr>
              <a:t> This teaching deck is intended for educational use by GP Trainees within the Bradford VTS. While based on NICE NG96 (2018), NICE QS187 (2019), and LeDeR 2023 data (updated May 2026), clinical guidelines and local referral pathways are subject to change. Clinicians must exercise independent professional judgment and consult the latest national guidance and local ICB protocols at the point of care. All data regarding mortality gaps and avoidable deaths is derived from the LeDeR national report published December 2025.</a:t>
            </a:r>
            <a:endParaRPr lang="en-US" sz="8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3003</Words>
  <Application>Microsoft Office PowerPoint</Application>
  <PresentationFormat>Widescreen</PresentationFormat>
  <Paragraphs>276</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Inter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Ramesh Mehay</cp:lastModifiedBy>
  <cp:revision>2</cp:revision>
  <dcterms:created xsi:type="dcterms:W3CDTF">2026-05-08T20:35:51Z</dcterms:created>
  <dcterms:modified xsi:type="dcterms:W3CDTF">2026-05-16T12:06:30Z</dcterms:modified>
</cp:coreProperties>
</file>