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embeddedFontLst>
    <p:embeddedFont>
      <p:font typeface="Montserrat"/>
      <p:regular r:id="rId201314"/>
      <p:bold r:id="rId30131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01314" Target="fonts/201314.fntdata" Type="http://schemas.openxmlformats.org/officeDocument/2006/relationships/font"/><Relationship Id="rId301314" Target="fonts/301314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image" Target="../media/image-2-10.png"/><Relationship Id="rId11" Type="http://schemas.openxmlformats.org/officeDocument/2006/relationships/image" Target="../media/image-2-11.png"/><Relationship Id="rId12" Type="http://schemas.openxmlformats.org/officeDocument/2006/relationships/image" Target="../media/image-2-12.png"/><Relationship Id="rId13" Type="http://schemas.openxmlformats.org/officeDocument/2006/relationships/image" Target="../media/image-2-13.png"/><Relationship Id="rId14" Type="http://schemas.openxmlformats.org/officeDocument/2006/relationships/image" Target="../media/image-2-14.png"/><Relationship Id="rId15" Type="http://schemas.openxmlformats.org/officeDocument/2006/relationships/image" Target="../media/image-2-15.png"/><Relationship Id="rId16" Type="http://schemas.openxmlformats.org/officeDocument/2006/relationships/image" Target="../media/image-2-16.png"/><Relationship Id="rId17" Type="http://schemas.openxmlformats.org/officeDocument/2006/relationships/image" Target="../media/image-2-17.png"/><Relationship Id="rId18" Type="http://schemas.openxmlformats.org/officeDocument/2006/relationships/image" Target="../media/image-2-18.png"/><Relationship Id="rId19" Type="http://schemas.openxmlformats.org/officeDocument/2006/relationships/image" Target="../media/image-2-19.png"/><Relationship Id="rId20" Type="http://schemas.openxmlformats.org/officeDocument/2006/relationships/image" Target="../media/image-2-20.png"/><Relationship Id="rId21" Type="http://schemas.openxmlformats.org/officeDocument/2006/relationships/image" Target="../media/image-2-21.png"/><Relationship Id="rId22" Type="http://schemas.openxmlformats.org/officeDocument/2006/relationships/image" Target="../media/image-2-22.png"/><Relationship Id="rId23" Type="http://schemas.openxmlformats.org/officeDocument/2006/relationships/image" Target="../media/image-2-23.png"/><Relationship Id="rId24" Type="http://schemas.openxmlformats.org/officeDocument/2006/relationships/image" Target="../media/image-2-24.png"/><Relationship Id="rId25" Type="http://schemas.openxmlformats.org/officeDocument/2006/relationships/image" Target="../media/image-2-25.png"/><Relationship Id="rId26" Type="http://schemas.openxmlformats.org/officeDocument/2006/relationships/image" Target="../media/image-2-26.png"/><Relationship Id="rId27" Type="http://schemas.openxmlformats.org/officeDocument/2006/relationships/slideLayout" Target="../slideLayouts/slideLayout1.xml"/><Relationship Id="rId2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image" Target="../media/image-4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image" Target="../media/image-5-17.png"/><Relationship Id="rId18" Type="http://schemas.openxmlformats.org/officeDocument/2006/relationships/image" Target="../media/image-5-18.png"/><Relationship Id="rId19" Type="http://schemas.openxmlformats.org/officeDocument/2006/relationships/image" Target="../media/image-5-19.png"/><Relationship Id="rId20" Type="http://schemas.openxmlformats.org/officeDocument/2006/relationships/image" Target="../media/image-5-20.png"/><Relationship Id="rId21" Type="http://schemas.openxmlformats.org/officeDocument/2006/relationships/image" Target="../media/image-5-21.png"/><Relationship Id="rId22" Type="http://schemas.openxmlformats.org/officeDocument/2006/relationships/image" Target="../media/image-5-22.png"/><Relationship Id="rId23" Type="http://schemas.openxmlformats.org/officeDocument/2006/relationships/image" Target="../media/image-5-23.png"/><Relationship Id="rId24" Type="http://schemas.openxmlformats.org/officeDocument/2006/relationships/image" Target="../media/image-5-24.png"/><Relationship Id="rId25" Type="http://schemas.openxmlformats.org/officeDocument/2006/relationships/image" Target="../media/image-5-25.png"/><Relationship Id="rId26" Type="http://schemas.openxmlformats.org/officeDocument/2006/relationships/image" Target="../media/image-5-26.png"/><Relationship Id="rId27" Type="http://schemas.openxmlformats.org/officeDocument/2006/relationships/image" Target="../media/image-5-27.png"/><Relationship Id="rId28" Type="http://schemas.openxmlformats.org/officeDocument/2006/relationships/image" Target="../media/image-5-28.png"/><Relationship Id="rId29" Type="http://schemas.openxmlformats.org/officeDocument/2006/relationships/image" Target="../media/image-5-29.png"/><Relationship Id="rId30" Type="http://schemas.openxmlformats.org/officeDocument/2006/relationships/slideLayout" Target="../slideLayouts/slideLayout1.xml"/><Relationship Id="rId3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image" Target="../media/image-6-18.png"/><Relationship Id="rId19" Type="http://schemas.openxmlformats.org/officeDocument/2006/relationships/image" Target="../media/image-6-19.png"/><Relationship Id="rId20" Type="http://schemas.openxmlformats.org/officeDocument/2006/relationships/image" Target="../media/image-6-20.png"/><Relationship Id="rId21" Type="http://schemas.openxmlformats.org/officeDocument/2006/relationships/image" Target="../media/image-6-21.png"/><Relationship Id="rId22" Type="http://schemas.openxmlformats.org/officeDocument/2006/relationships/image" Target="../media/image-6-22.png"/><Relationship Id="rId23" Type="http://schemas.openxmlformats.org/officeDocument/2006/relationships/image" Target="../media/image-6-23.png"/><Relationship Id="rId24" Type="http://schemas.openxmlformats.org/officeDocument/2006/relationships/image" Target="../media/image-6-24.png"/><Relationship Id="rId25" Type="http://schemas.openxmlformats.org/officeDocument/2006/relationships/image" Target="../media/image-6-25.png"/><Relationship Id="rId26" Type="http://schemas.openxmlformats.org/officeDocument/2006/relationships/image" Target="../media/image-6-26.png"/><Relationship Id="rId27" Type="http://schemas.openxmlformats.org/officeDocument/2006/relationships/image" Target="../media/image-6-27.png"/><Relationship Id="rId28" Type="http://schemas.openxmlformats.org/officeDocument/2006/relationships/image" Target="../media/image-6-28.png"/><Relationship Id="rId29" Type="http://schemas.openxmlformats.org/officeDocument/2006/relationships/slideLayout" Target="../slideLayouts/slideLayout1.xml"/><Relationship Id="rId3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image" Target="../media/image-7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image" Target="../media/image-8-17.png"/><Relationship Id="rId18" Type="http://schemas.openxmlformats.org/officeDocument/2006/relationships/image" Target="../media/image-8-18.png"/><Relationship Id="rId19" Type="http://schemas.openxmlformats.org/officeDocument/2006/relationships/image" Target="../media/image-8-19.png"/><Relationship Id="rId20" Type="http://schemas.openxmlformats.org/officeDocument/2006/relationships/image" Target="../media/image-8-20.png"/><Relationship Id="rId21" Type="http://schemas.openxmlformats.org/officeDocument/2006/relationships/image" Target="../media/image-8-21.png"/><Relationship Id="rId22" Type="http://schemas.openxmlformats.org/officeDocument/2006/relationships/image" Target="../media/image-8-22.png"/><Relationship Id="rId23" Type="http://schemas.openxmlformats.org/officeDocument/2006/relationships/slideLayout" Target="../slideLayouts/slideLayout1.xml"/><Relationship Id="rId2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image" Target="../media/image-9-17.png"/><Relationship Id="rId18" Type="http://schemas.openxmlformats.org/officeDocument/2006/relationships/image" Target="../media/image-9-18.png"/><Relationship Id="rId19" Type="http://schemas.openxmlformats.org/officeDocument/2006/relationships/image" Target="../media/image-9-19.png"/><Relationship Id="rId20" Type="http://schemas.openxmlformats.org/officeDocument/2006/relationships/image" Target="../media/image-9-20.png"/><Relationship Id="rId21" Type="http://schemas.openxmlformats.org/officeDocument/2006/relationships/image" Target="../media/image-9-21.png"/><Relationship Id="rId22" Type="http://schemas.openxmlformats.org/officeDocument/2006/relationships/image" Target="../media/image-9-22.png"/><Relationship Id="rId23" Type="http://schemas.openxmlformats.org/officeDocument/2006/relationships/image" Target="../media/image-9-23.png"/><Relationship Id="rId24" Type="http://schemas.openxmlformats.org/officeDocument/2006/relationships/image" Target="../media/image-9-24.png"/><Relationship Id="rId25" Type="http://schemas.openxmlformats.org/officeDocument/2006/relationships/image" Target="../media/image-9-25.png"/><Relationship Id="rId26" Type="http://schemas.openxmlformats.org/officeDocument/2006/relationships/image" Target="../media/image-9-26.png"/><Relationship Id="rId27" Type="http://schemas.openxmlformats.org/officeDocument/2006/relationships/image" Target="../media/image-9-27.png"/><Relationship Id="rId28" Type="http://schemas.openxmlformats.org/officeDocument/2006/relationships/image" Target="../media/image-9-28.png"/><Relationship Id="rId29" Type="http://schemas.openxmlformats.org/officeDocument/2006/relationships/image" Target="../media/image-9-29.png"/><Relationship Id="rId30" Type="http://schemas.openxmlformats.org/officeDocument/2006/relationships/image" Target="../media/image-9-30.png"/><Relationship Id="rId31" Type="http://schemas.openxmlformats.org/officeDocument/2006/relationships/slideLayout" Target="../slideLayouts/slideLayout1.xml"/><Relationship Id="rId3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image" Target="../media/image-10-16.png"/><Relationship Id="rId17" Type="http://schemas.openxmlformats.org/officeDocument/2006/relationships/image" Target="../media/image-10-17.png"/><Relationship Id="rId18" Type="http://schemas.openxmlformats.org/officeDocument/2006/relationships/image" Target="../media/image-10-18.png"/><Relationship Id="rId19" Type="http://schemas.openxmlformats.org/officeDocument/2006/relationships/image" Target="../media/image-10-19.png"/><Relationship Id="rId20" Type="http://schemas.openxmlformats.org/officeDocument/2006/relationships/image" Target="../media/image-10-20.png"/><Relationship Id="rId21" Type="http://schemas.openxmlformats.org/officeDocument/2006/relationships/image" Target="../media/image-10-21.png"/><Relationship Id="rId22" Type="http://schemas.openxmlformats.org/officeDocument/2006/relationships/image" Target="../media/image-10-22.png"/><Relationship Id="rId23" Type="http://schemas.openxmlformats.org/officeDocument/2006/relationships/slideLayout" Target="../slideLayouts/slideLayout1.xml"/><Relationship Id="rId2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image" Target="../media/image-12-17.png"/><Relationship Id="rId18" Type="http://schemas.openxmlformats.org/officeDocument/2006/relationships/image" Target="../media/image-12-18.png"/><Relationship Id="rId19" Type="http://schemas.openxmlformats.org/officeDocument/2006/relationships/image" Target="../media/image-12-19.png"/><Relationship Id="rId20" Type="http://schemas.openxmlformats.org/officeDocument/2006/relationships/image" Target="../media/image-12-20.pn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png"/><Relationship Id="rId16" Type="http://schemas.openxmlformats.org/officeDocument/2006/relationships/image" Target="../media/image-13-16.png"/><Relationship Id="rId17" Type="http://schemas.openxmlformats.org/officeDocument/2006/relationships/image" Target="../media/image-13-17.png"/><Relationship Id="rId18" Type="http://schemas.openxmlformats.org/officeDocument/2006/relationships/image" Target="../media/image-13-18.png"/><Relationship Id="rId19" Type="http://schemas.openxmlformats.org/officeDocument/2006/relationships/image" Target="../media/image-13-19.png"/><Relationship Id="rId20" Type="http://schemas.openxmlformats.org/officeDocument/2006/relationships/image" Target="../media/image-13-20.png"/><Relationship Id="rId21" Type="http://schemas.openxmlformats.org/officeDocument/2006/relationships/image" Target="../media/image-13-21.png"/><Relationship Id="rId22" Type="http://schemas.openxmlformats.org/officeDocument/2006/relationships/image" Target="../media/image-13-22.png"/><Relationship Id="rId23" Type="http://schemas.openxmlformats.org/officeDocument/2006/relationships/slideLayout" Target="../slideLayouts/slideLayout1.xml"/><Relationship Id="rId2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image" Target="../media/image-14-16.png"/><Relationship Id="rId17" Type="http://schemas.openxmlformats.org/officeDocument/2006/relationships/image" Target="../media/image-14-17.png"/><Relationship Id="rId18" Type="http://schemas.openxmlformats.org/officeDocument/2006/relationships/image" Target="../media/image-14-18.png"/><Relationship Id="rId19" Type="http://schemas.openxmlformats.org/officeDocument/2006/relationships/image" Target="../media/image-14-19.png"/><Relationship Id="rId20" Type="http://schemas.openxmlformats.org/officeDocument/2006/relationships/image" Target="../media/image-14-20.png"/><Relationship Id="rId21" Type="http://schemas.openxmlformats.org/officeDocument/2006/relationships/image" Target="../media/image-14-21.png"/><Relationship Id="rId22" Type="http://schemas.openxmlformats.org/officeDocument/2006/relationships/slideLayout" Target="../slideLayouts/slideLayout1.xml"/><Relationship Id="rId2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image" Target="../media/image-15-16.png"/><Relationship Id="rId17" Type="http://schemas.openxmlformats.org/officeDocument/2006/relationships/image" Target="../media/image-15-17.png"/><Relationship Id="rId18" Type="http://schemas.openxmlformats.org/officeDocument/2006/relationships/image" Target="../media/image-15-18.png"/><Relationship Id="rId19" Type="http://schemas.openxmlformats.org/officeDocument/2006/relationships/image" Target="../media/image-15-19.png"/><Relationship Id="rId20" Type="http://schemas.openxmlformats.org/officeDocument/2006/relationships/image" Target="../media/image-15-20.png"/><Relationship Id="rId21" Type="http://schemas.openxmlformats.org/officeDocument/2006/relationships/image" Target="../media/image-15-21.png"/><Relationship Id="rId22" Type="http://schemas.openxmlformats.org/officeDocument/2006/relationships/image" Target="../media/image-15-22.png"/><Relationship Id="rId23" Type="http://schemas.openxmlformats.org/officeDocument/2006/relationships/slideLayout" Target="../slideLayouts/slideLayout1.xml"/><Relationship Id="rId2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-img-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571500"/>
            <a:ext cx="3943350" cy="485775"/>
          </a:xfrm>
          <a:prstGeom prst="rect">
            <a:avLst/>
          </a:prstGeom>
        </p:spPr>
      </p:pic>
      <p:pic>
        <p:nvPicPr>
          <p:cNvPr id="5" name="SK-1-img-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707261"/>
            <a:ext cx="6362700" cy="971550"/>
          </a:xfrm>
          <a:prstGeom prst="rect">
            <a:avLst/>
          </a:prstGeom>
        </p:spPr>
      </p:pic>
      <p:pic>
        <p:nvPicPr>
          <p:cNvPr id="6" name="SK-1-img-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0" y="571500"/>
            <a:ext cx="4305300" cy="5715000"/>
          </a:xfrm>
          <a:prstGeom prst="rect">
            <a:avLst/>
          </a:prstGeom>
        </p:spPr>
      </p:pic>
      <p:sp>
        <p:nvSpPr>
          <p:cNvPr id="7" name="SK-1-text-6"/>
          <p:cNvSpPr/>
          <p:nvPr/>
        </p:nvSpPr>
        <p:spPr>
          <a:xfrm>
            <a:off x="800100" y="685800"/>
            <a:ext cx="534924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spc="120" kern="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1350" dirty="0"/>
          </a:p>
        </p:txBody>
      </p:sp>
      <p:sp>
        <p:nvSpPr>
          <p:cNvPr id="8" name="SK-1-text-7"/>
          <p:cNvSpPr/>
          <p:nvPr/>
        </p:nvSpPr>
        <p:spPr>
          <a:xfrm>
            <a:off x="571500" y="1438275"/>
            <a:ext cx="6362700" cy="11733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4620"/>
              </a:lnSpc>
              <a:buNone/>
            </a:pPr>
            <a:r>
              <a:rPr lang="en-US" sz="4200" b="1" dirty="0">
                <a:solidFill>
                  <a:srgbClr val="2D292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Learning Disabilities in General Practice</a:t>
            </a:r>
            <a:endParaRPr lang="en-US" sz="4200" dirty="0"/>
          </a:p>
        </p:txBody>
      </p:sp>
      <p:sp>
        <p:nvSpPr>
          <p:cNvPr id="9" name="SK-1-text-8"/>
          <p:cNvSpPr/>
          <p:nvPr/>
        </p:nvSpPr>
        <p:spPr>
          <a:xfrm>
            <a:off x="571500" y="2802136"/>
            <a:ext cx="87782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005EB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Comprehensive GP Training Module</a:t>
            </a:r>
            <a:endParaRPr lang="en-US" sz="1800" dirty="0"/>
          </a:p>
        </p:txBody>
      </p:sp>
      <p:sp>
        <p:nvSpPr>
          <p:cNvPr id="10" name="SK-1-text-9"/>
          <p:cNvSpPr/>
          <p:nvPr/>
        </p:nvSpPr>
        <p:spPr>
          <a:xfrm>
            <a:off x="571500" y="3526036"/>
            <a:ext cx="63627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050" b="1" spc="60" kern="0" dirty="0">
                <a:solidFill>
                  <a:srgbClr val="2D292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STANDARDS &amp; GUIDELINES</a:t>
            </a:r>
            <a:endParaRPr lang="en-US" sz="1050" dirty="0"/>
          </a:p>
        </p:txBody>
      </p:sp>
      <p:sp>
        <p:nvSpPr>
          <p:cNvPr id="11" name="SK-1-text-10"/>
          <p:cNvSpPr/>
          <p:nvPr/>
        </p:nvSpPr>
        <p:spPr>
          <a:xfrm>
            <a:off x="571500" y="3773686"/>
            <a:ext cx="870966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NG54, NG96, QS187 &amp; LeDeR 2023</a:t>
            </a:r>
            <a:endParaRPr lang="en-US" sz="1350" dirty="0"/>
          </a:p>
        </p:txBody>
      </p:sp>
      <p:sp>
        <p:nvSpPr>
          <p:cNvPr id="12" name="SK-1-text-11"/>
          <p:cNvSpPr/>
          <p:nvPr/>
        </p:nvSpPr>
        <p:spPr>
          <a:xfrm>
            <a:off x="571500" y="4173736"/>
            <a:ext cx="63627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050" b="1" spc="60" kern="0" dirty="0">
                <a:solidFill>
                  <a:srgbClr val="2D292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RESOURCE LINK</a:t>
            </a:r>
            <a:endParaRPr lang="en-US" sz="1050" dirty="0"/>
          </a:p>
        </p:txBody>
      </p:sp>
      <p:sp>
        <p:nvSpPr>
          <p:cNvPr id="13" name="SK-1-text-12"/>
          <p:cNvSpPr/>
          <p:nvPr/>
        </p:nvSpPr>
        <p:spPr>
          <a:xfrm>
            <a:off x="571500" y="4421386"/>
            <a:ext cx="63627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14" name="SK-1-text-13"/>
          <p:cNvSpPr/>
          <p:nvPr/>
        </p:nvSpPr>
        <p:spPr>
          <a:xfrm>
            <a:off x="571500" y="4821436"/>
            <a:ext cx="63627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050" b="1" spc="60" kern="0" dirty="0">
                <a:solidFill>
                  <a:srgbClr val="2D292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PUBLICATION DATE</a:t>
            </a:r>
            <a:endParaRPr lang="en-US" sz="1050" dirty="0"/>
          </a:p>
        </p:txBody>
      </p:sp>
      <p:sp>
        <p:nvSpPr>
          <p:cNvPr id="15" name="SK-1-text-14"/>
          <p:cNvSpPr/>
          <p:nvPr/>
        </p:nvSpPr>
        <p:spPr>
          <a:xfrm>
            <a:off x="571500" y="5069086"/>
            <a:ext cx="63627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Created May 2026</a:t>
            </a:r>
            <a:endParaRPr lang="en-US" sz="1350" dirty="0"/>
          </a:p>
        </p:txBody>
      </p:sp>
      <p:sp>
        <p:nvSpPr>
          <p:cNvPr id="16" name="SK-1-text-15"/>
          <p:cNvSpPr/>
          <p:nvPr/>
        </p:nvSpPr>
        <p:spPr>
          <a:xfrm>
            <a:off x="762000" y="5897761"/>
            <a:ext cx="59817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2D292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DISCLAIMER</a:t>
            </a:r>
            <a:endParaRPr lang="en-US" sz="900" dirty="0"/>
          </a:p>
        </p:txBody>
      </p:sp>
      <p:sp>
        <p:nvSpPr>
          <p:cNvPr id="17" name="SK-1-text-16"/>
          <p:cNvSpPr/>
          <p:nvPr/>
        </p:nvSpPr>
        <p:spPr>
          <a:xfrm>
            <a:off x="762000" y="6145411"/>
            <a:ext cx="59817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2D292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Always double check this advice and drug doses with the latest NICE/BNF guidance. This document is for educational purposes only.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-img-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5750"/>
            <a:ext cx="12192000" cy="872430"/>
          </a:xfrm>
          <a:prstGeom prst="rect">
            <a:avLst/>
          </a:prstGeom>
        </p:spPr>
      </p:pic>
      <p:pic>
        <p:nvPicPr>
          <p:cNvPr id="5" name="SK-2-img-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2136428"/>
            <a:ext cx="5524500" cy="3600450"/>
          </a:xfrm>
          <a:prstGeom prst="rect">
            <a:avLst/>
          </a:prstGeom>
        </p:spPr>
      </p:pic>
      <p:pic>
        <p:nvPicPr>
          <p:cNvPr id="6" name="SK-2-img-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2425005"/>
            <a:ext cx="261937" cy="213420"/>
          </a:xfrm>
          <a:prstGeom prst="rect">
            <a:avLst/>
          </a:prstGeom>
        </p:spPr>
      </p:pic>
      <p:pic>
        <p:nvPicPr>
          <p:cNvPr id="7" name="SK-2-img-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938" y="2933849"/>
            <a:ext cx="238125" cy="190500"/>
          </a:xfrm>
          <a:prstGeom prst="rect">
            <a:avLst/>
          </a:prstGeom>
        </p:spPr>
      </p:pic>
      <p:pic>
        <p:nvPicPr>
          <p:cNvPr id="8" name="SK-2-img-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938" y="3791099"/>
            <a:ext cx="238125" cy="190500"/>
          </a:xfrm>
          <a:prstGeom prst="rect">
            <a:avLst/>
          </a:prstGeom>
        </p:spPr>
      </p:pic>
      <p:pic>
        <p:nvPicPr>
          <p:cNvPr id="9" name="SK-2-img-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938" y="4648349"/>
            <a:ext cx="238125" cy="190500"/>
          </a:xfrm>
          <a:prstGeom prst="rect">
            <a:avLst/>
          </a:prstGeom>
        </p:spPr>
      </p:pic>
      <p:pic>
        <p:nvPicPr>
          <p:cNvPr id="10" name="SK-2-img-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0" y="1569690"/>
            <a:ext cx="5524500" cy="3257550"/>
          </a:xfrm>
          <a:prstGeom prst="rect">
            <a:avLst/>
          </a:prstGeom>
        </p:spPr>
      </p:pic>
      <p:pic>
        <p:nvPicPr>
          <p:cNvPr id="11" name="SK-2-img-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6500" y="1569690"/>
            <a:ext cx="1276648" cy="742950"/>
          </a:xfrm>
          <a:prstGeom prst="rect">
            <a:avLst/>
          </a:prstGeom>
        </p:spPr>
      </p:pic>
      <p:pic>
        <p:nvPicPr>
          <p:cNvPr id="12" name="SK-2-img-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63148" y="1569690"/>
            <a:ext cx="937915" cy="742950"/>
          </a:xfrm>
          <a:prstGeom prst="rect">
            <a:avLst/>
          </a:prstGeom>
        </p:spPr>
      </p:pic>
      <p:pic>
        <p:nvPicPr>
          <p:cNvPr id="13" name="SK-2-img-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01063" y="1569690"/>
            <a:ext cx="3309938" cy="742950"/>
          </a:xfrm>
          <a:prstGeom prst="rect">
            <a:avLst/>
          </a:prstGeom>
        </p:spPr>
      </p:pic>
      <p:pic>
        <p:nvPicPr>
          <p:cNvPr id="14" name="SK-2-img-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86500" y="2312640"/>
            <a:ext cx="1276648" cy="742950"/>
          </a:xfrm>
          <a:prstGeom prst="rect">
            <a:avLst/>
          </a:prstGeom>
        </p:spPr>
      </p:pic>
      <p:pic>
        <p:nvPicPr>
          <p:cNvPr id="15" name="SK-2-img-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63148" y="2312640"/>
            <a:ext cx="937915" cy="742950"/>
          </a:xfrm>
          <a:prstGeom prst="rect">
            <a:avLst/>
          </a:prstGeom>
        </p:spPr>
      </p:pic>
      <p:pic>
        <p:nvPicPr>
          <p:cNvPr id="16" name="SK-2-img-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501063" y="2312640"/>
            <a:ext cx="3309938" cy="742950"/>
          </a:xfrm>
          <a:prstGeom prst="rect">
            <a:avLst/>
          </a:prstGeom>
        </p:spPr>
      </p:pic>
      <p:pic>
        <p:nvPicPr>
          <p:cNvPr id="17" name="SK-2-img-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86500" y="3055590"/>
            <a:ext cx="5524500" cy="514350"/>
          </a:xfrm>
          <a:prstGeom prst="rect">
            <a:avLst/>
          </a:prstGeom>
        </p:spPr>
      </p:pic>
      <p:pic>
        <p:nvPicPr>
          <p:cNvPr id="18" name="SK-2-img-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86500" y="3055590"/>
            <a:ext cx="1276648" cy="514350"/>
          </a:xfrm>
          <a:prstGeom prst="rect">
            <a:avLst/>
          </a:prstGeom>
        </p:spPr>
      </p:pic>
      <p:pic>
        <p:nvPicPr>
          <p:cNvPr id="19" name="SK-2-img-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563148" y="3055590"/>
            <a:ext cx="937915" cy="514350"/>
          </a:xfrm>
          <a:prstGeom prst="rect">
            <a:avLst/>
          </a:prstGeom>
        </p:spPr>
      </p:pic>
      <p:pic>
        <p:nvPicPr>
          <p:cNvPr id="20" name="SK-2-img-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501063" y="3055590"/>
            <a:ext cx="3309938" cy="514350"/>
          </a:xfrm>
          <a:prstGeom prst="rect">
            <a:avLst/>
          </a:prstGeom>
        </p:spPr>
      </p:pic>
      <p:pic>
        <p:nvPicPr>
          <p:cNvPr id="21" name="SK-2-img-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86500" y="3569940"/>
            <a:ext cx="1276648" cy="742950"/>
          </a:xfrm>
          <a:prstGeom prst="rect">
            <a:avLst/>
          </a:prstGeom>
        </p:spPr>
      </p:pic>
      <p:pic>
        <p:nvPicPr>
          <p:cNvPr id="22" name="SK-2-img-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563148" y="3569940"/>
            <a:ext cx="937915" cy="742950"/>
          </a:xfrm>
          <a:prstGeom prst="rect">
            <a:avLst/>
          </a:prstGeom>
        </p:spPr>
      </p:pic>
      <p:pic>
        <p:nvPicPr>
          <p:cNvPr id="23" name="SK-2-img-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501063" y="3569940"/>
            <a:ext cx="3309938" cy="742950"/>
          </a:xfrm>
          <a:prstGeom prst="rect">
            <a:avLst/>
          </a:prstGeom>
        </p:spPr>
      </p:pic>
      <p:pic>
        <p:nvPicPr>
          <p:cNvPr id="24" name="SK-2-img-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286500" y="4312890"/>
            <a:ext cx="5524500" cy="514350"/>
          </a:xfrm>
          <a:prstGeom prst="rect">
            <a:avLst/>
          </a:prstGeom>
        </p:spPr>
      </p:pic>
      <p:pic>
        <p:nvPicPr>
          <p:cNvPr id="25" name="SK-2-img-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286500" y="5017740"/>
            <a:ext cx="5524500" cy="1285875"/>
          </a:xfrm>
          <a:prstGeom prst="rect">
            <a:avLst/>
          </a:prstGeom>
        </p:spPr>
      </p:pic>
      <p:pic>
        <p:nvPicPr>
          <p:cNvPr id="26" name="SK-2-img-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477000" y="5246340"/>
            <a:ext cx="190500" cy="152400"/>
          </a:xfrm>
          <a:prstGeom prst="rect">
            <a:avLst/>
          </a:prstGeom>
        </p:spPr>
      </p:pic>
      <p:sp>
        <p:nvSpPr>
          <p:cNvPr id="27" name="SK-2-text-26"/>
          <p:cNvSpPr/>
          <p:nvPr/>
        </p:nvSpPr>
        <p:spPr>
          <a:xfrm>
            <a:off x="381000" y="476250"/>
            <a:ext cx="1181100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2926"/>
                </a:solidFill>
              </a:rPr>
              <a:t>Definition and Classification of Learning Disability</a:t>
            </a:r>
            <a:endParaRPr lang="en-US" sz="2100" dirty="0"/>
          </a:p>
        </p:txBody>
      </p:sp>
      <p:sp>
        <p:nvSpPr>
          <p:cNvPr id="28" name="SK-2-text-27"/>
          <p:cNvSpPr/>
          <p:nvPr/>
        </p:nvSpPr>
        <p:spPr>
          <a:xfrm>
            <a:off x="381000" y="834330"/>
            <a:ext cx="1143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spc="30" kern="0" dirty="0">
                <a:solidFill>
                  <a:srgbClr val="005EB8"/>
                </a:solidFill>
              </a:rPr>
              <a:t>NICE NG96: CORE CRITERIA AND IQ CLASSIFICATION</a:t>
            </a:r>
            <a:endParaRPr lang="en-US" sz="1200" dirty="0"/>
          </a:p>
        </p:txBody>
      </p:sp>
      <p:sp>
        <p:nvSpPr>
          <p:cNvPr id="29" name="SK-2-text-28"/>
          <p:cNvSpPr/>
          <p:nvPr/>
        </p:nvSpPr>
        <p:spPr>
          <a:xfrm>
            <a:off x="995363" y="2374553"/>
            <a:ext cx="8130540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F37021"/>
                </a:solidFill>
              </a:rPr>
              <a:t>Three Core Criteria (NICE NG96)</a:t>
            </a:r>
            <a:endParaRPr lang="en-US" sz="1650" dirty="0"/>
          </a:p>
        </p:txBody>
      </p:sp>
      <p:sp>
        <p:nvSpPr>
          <p:cNvPr id="30" name="SK-2-text-29"/>
          <p:cNvSpPr/>
          <p:nvPr/>
        </p:nvSpPr>
        <p:spPr>
          <a:xfrm>
            <a:off x="1047750" y="2879378"/>
            <a:ext cx="46196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2926"/>
                </a:solidFill>
              </a:rPr>
              <a:t>Impaired Intelligence</a:t>
            </a:r>
            <a:endParaRPr lang="en-US" sz="1350" dirty="0"/>
          </a:p>
        </p:txBody>
      </p:sp>
      <p:sp>
        <p:nvSpPr>
          <p:cNvPr id="31" name="SK-2-text-30"/>
          <p:cNvSpPr/>
          <p:nvPr/>
        </p:nvSpPr>
        <p:spPr>
          <a:xfrm>
            <a:off x="1047750" y="3165128"/>
            <a:ext cx="3922216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4A4A"/>
                </a:solidFill>
              </a:rPr>
              <a:t>Significantly reduced ability to understand new or complex information and learn new skills.</a:t>
            </a:r>
            <a:endParaRPr lang="en-US" sz="1200" dirty="0"/>
          </a:p>
        </p:txBody>
      </p:sp>
      <p:sp>
        <p:nvSpPr>
          <p:cNvPr id="32" name="SK-2-text-31"/>
          <p:cNvSpPr/>
          <p:nvPr/>
        </p:nvSpPr>
        <p:spPr>
          <a:xfrm>
            <a:off x="1047750" y="3736628"/>
            <a:ext cx="555498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2926"/>
                </a:solidFill>
              </a:rPr>
              <a:t>Impaired Social Functioning</a:t>
            </a:r>
            <a:endParaRPr lang="en-US" sz="1350" dirty="0"/>
          </a:p>
        </p:txBody>
      </p:sp>
      <p:sp>
        <p:nvSpPr>
          <p:cNvPr id="33" name="SK-2-text-32"/>
          <p:cNvSpPr/>
          <p:nvPr/>
        </p:nvSpPr>
        <p:spPr>
          <a:xfrm>
            <a:off x="1047750" y="4022378"/>
            <a:ext cx="4193679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4A4A"/>
                </a:solidFill>
              </a:rPr>
              <a:t>Significantly reduced ability to cope independently in everyday social situations.</a:t>
            </a:r>
            <a:endParaRPr lang="en-US" sz="1200" dirty="0"/>
          </a:p>
        </p:txBody>
      </p:sp>
      <p:sp>
        <p:nvSpPr>
          <p:cNvPr id="34" name="SK-2-text-33"/>
          <p:cNvSpPr/>
          <p:nvPr/>
        </p:nvSpPr>
        <p:spPr>
          <a:xfrm>
            <a:off x="1047750" y="4593878"/>
            <a:ext cx="46196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2926"/>
                </a:solidFill>
              </a:rPr>
              <a:t>Early Onset</a:t>
            </a:r>
            <a:endParaRPr lang="en-US" sz="1350" dirty="0"/>
          </a:p>
        </p:txBody>
      </p:sp>
      <p:sp>
        <p:nvSpPr>
          <p:cNvPr id="35" name="SK-2-text-34"/>
          <p:cNvSpPr/>
          <p:nvPr/>
        </p:nvSpPr>
        <p:spPr>
          <a:xfrm>
            <a:off x="1047750" y="4879628"/>
            <a:ext cx="4515445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4A4A"/>
                </a:solidFill>
              </a:rPr>
              <a:t>Both criteria started before adulthood (18 years) and have a lasting effect on development.</a:t>
            </a:r>
            <a:endParaRPr lang="en-US" sz="1200" dirty="0"/>
          </a:p>
        </p:txBody>
      </p:sp>
      <p:sp>
        <p:nvSpPr>
          <p:cNvPr id="36" name="SK-2-text-35"/>
          <p:cNvSpPr/>
          <p:nvPr/>
        </p:nvSpPr>
        <p:spPr>
          <a:xfrm>
            <a:off x="6429375" y="1569690"/>
            <a:ext cx="1987248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Classification</a:t>
            </a:r>
            <a:endParaRPr lang="en-US" sz="1200" dirty="0"/>
          </a:p>
        </p:txBody>
      </p:sp>
      <p:sp>
        <p:nvSpPr>
          <p:cNvPr id="37" name="SK-2-text-36"/>
          <p:cNvSpPr/>
          <p:nvPr/>
        </p:nvSpPr>
        <p:spPr>
          <a:xfrm>
            <a:off x="7706023" y="1569690"/>
            <a:ext cx="65216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IQ Range</a:t>
            </a:r>
            <a:endParaRPr lang="en-US" sz="1200" dirty="0"/>
          </a:p>
        </p:txBody>
      </p:sp>
      <p:sp>
        <p:nvSpPr>
          <p:cNvPr id="38" name="SK-2-text-37"/>
          <p:cNvSpPr/>
          <p:nvPr/>
        </p:nvSpPr>
        <p:spPr>
          <a:xfrm>
            <a:off x="8643938" y="1569690"/>
            <a:ext cx="3174744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Typical Functioning</a:t>
            </a:r>
            <a:endParaRPr lang="en-US" sz="1200" dirty="0"/>
          </a:p>
        </p:txBody>
      </p:sp>
      <p:sp>
        <p:nvSpPr>
          <p:cNvPr id="39" name="SK-2-text-38"/>
          <p:cNvSpPr/>
          <p:nvPr/>
        </p:nvSpPr>
        <p:spPr>
          <a:xfrm>
            <a:off x="6429375" y="2598390"/>
            <a:ext cx="128016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Mild LD</a:t>
            </a:r>
            <a:endParaRPr lang="en-US" sz="1200" dirty="0"/>
          </a:p>
        </p:txBody>
      </p:sp>
      <p:sp>
        <p:nvSpPr>
          <p:cNvPr id="40" name="SK-2-text-39"/>
          <p:cNvSpPr/>
          <p:nvPr/>
        </p:nvSpPr>
        <p:spPr>
          <a:xfrm>
            <a:off x="7706023" y="2598390"/>
            <a:ext cx="140208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50–70</a:t>
            </a:r>
            <a:endParaRPr lang="en-US" sz="1200" dirty="0"/>
          </a:p>
        </p:txBody>
      </p:sp>
      <p:sp>
        <p:nvSpPr>
          <p:cNvPr id="41" name="SK-2-text-40"/>
          <p:cNvSpPr/>
          <p:nvPr/>
        </p:nvSpPr>
        <p:spPr>
          <a:xfrm>
            <a:off x="8643938" y="2312640"/>
            <a:ext cx="3024188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Most common; majority live semi-independently</a:t>
            </a:r>
            <a:endParaRPr lang="en-US" sz="1200" dirty="0"/>
          </a:p>
        </p:txBody>
      </p:sp>
      <p:sp>
        <p:nvSpPr>
          <p:cNvPr id="42" name="SK-2-text-41"/>
          <p:cNvSpPr/>
          <p:nvPr/>
        </p:nvSpPr>
        <p:spPr>
          <a:xfrm>
            <a:off x="6429375" y="3227040"/>
            <a:ext cx="201168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Moderate LD</a:t>
            </a:r>
            <a:endParaRPr lang="en-US" sz="1200" dirty="0"/>
          </a:p>
        </p:txBody>
      </p:sp>
      <p:sp>
        <p:nvSpPr>
          <p:cNvPr id="43" name="SK-2-text-42"/>
          <p:cNvSpPr/>
          <p:nvPr/>
        </p:nvSpPr>
        <p:spPr>
          <a:xfrm>
            <a:off x="7706023" y="3227040"/>
            <a:ext cx="140208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35–50</a:t>
            </a:r>
            <a:endParaRPr lang="en-US" sz="1200" dirty="0"/>
          </a:p>
        </p:txBody>
      </p:sp>
      <p:sp>
        <p:nvSpPr>
          <p:cNvPr id="44" name="SK-2-text-43"/>
          <p:cNvSpPr/>
          <p:nvPr/>
        </p:nvSpPr>
        <p:spPr>
          <a:xfrm>
            <a:off x="8643938" y="3055590"/>
            <a:ext cx="3548063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Often require some support with daily tasks</a:t>
            </a:r>
            <a:endParaRPr lang="en-US" sz="1200" dirty="0"/>
          </a:p>
        </p:txBody>
      </p:sp>
      <p:sp>
        <p:nvSpPr>
          <p:cNvPr id="45" name="SK-2-text-44"/>
          <p:cNvSpPr/>
          <p:nvPr/>
        </p:nvSpPr>
        <p:spPr>
          <a:xfrm>
            <a:off x="6429375" y="3855690"/>
            <a:ext cx="164592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Severe LD</a:t>
            </a:r>
            <a:endParaRPr lang="en-US" sz="1200" dirty="0"/>
          </a:p>
        </p:txBody>
      </p:sp>
      <p:sp>
        <p:nvSpPr>
          <p:cNvPr id="46" name="SK-2-text-45"/>
          <p:cNvSpPr/>
          <p:nvPr/>
        </p:nvSpPr>
        <p:spPr>
          <a:xfrm>
            <a:off x="7706023" y="3855690"/>
            <a:ext cx="140208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20–35</a:t>
            </a:r>
            <a:endParaRPr lang="en-US" sz="1200" dirty="0"/>
          </a:p>
        </p:txBody>
      </p:sp>
      <p:sp>
        <p:nvSpPr>
          <p:cNvPr id="47" name="SK-2-text-46"/>
          <p:cNvSpPr/>
          <p:nvPr/>
        </p:nvSpPr>
        <p:spPr>
          <a:xfrm>
            <a:off x="8643938" y="3569940"/>
            <a:ext cx="3024188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Require significant support with personal care</a:t>
            </a:r>
            <a:endParaRPr lang="en-US" sz="1200" dirty="0"/>
          </a:p>
        </p:txBody>
      </p:sp>
      <p:sp>
        <p:nvSpPr>
          <p:cNvPr id="48" name="SK-2-text-47"/>
          <p:cNvSpPr/>
          <p:nvPr/>
        </p:nvSpPr>
        <p:spPr>
          <a:xfrm>
            <a:off x="6429375" y="4484340"/>
            <a:ext cx="201168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Profound LD</a:t>
            </a:r>
            <a:endParaRPr lang="en-US" sz="1200" dirty="0"/>
          </a:p>
        </p:txBody>
      </p:sp>
      <p:sp>
        <p:nvSpPr>
          <p:cNvPr id="49" name="SK-2-text-48"/>
          <p:cNvSpPr/>
          <p:nvPr/>
        </p:nvSpPr>
        <p:spPr>
          <a:xfrm>
            <a:off x="7706023" y="4484340"/>
            <a:ext cx="79248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&lt;20</a:t>
            </a:r>
            <a:endParaRPr lang="en-US" sz="1200" dirty="0"/>
          </a:p>
        </p:txBody>
      </p:sp>
      <p:sp>
        <p:nvSpPr>
          <p:cNvPr id="50" name="SK-2-text-49"/>
          <p:cNvSpPr/>
          <p:nvPr/>
        </p:nvSpPr>
        <p:spPr>
          <a:xfrm>
            <a:off x="8643938" y="4312890"/>
            <a:ext cx="3548063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High dependency and 24-hour care needs</a:t>
            </a:r>
            <a:endParaRPr lang="en-US" sz="1200" dirty="0"/>
          </a:p>
        </p:txBody>
      </p:sp>
      <p:sp>
        <p:nvSpPr>
          <p:cNvPr id="51" name="SK-2-text-50"/>
          <p:cNvSpPr/>
          <p:nvPr/>
        </p:nvSpPr>
        <p:spPr>
          <a:xfrm>
            <a:off x="6762750" y="5208240"/>
            <a:ext cx="5143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Clinical Distinction</a:t>
            </a:r>
            <a:endParaRPr lang="en-US" sz="1200" dirty="0"/>
          </a:p>
        </p:txBody>
      </p:sp>
      <p:sp>
        <p:nvSpPr>
          <p:cNvPr id="52" name="SK-2-text-51"/>
          <p:cNvSpPr/>
          <p:nvPr/>
        </p:nvSpPr>
        <p:spPr>
          <a:xfrm>
            <a:off x="6477000" y="5513040"/>
            <a:ext cx="5143500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Learning disabilities are distinct from </a:t>
            </a:r>
            <a:pPr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F37021"/>
                </a:solidFill>
              </a:rPr>
              <a:t>Specific Learning Difficulties</a:t>
            </a:r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 (e.g., Dyslexia, Dyspraxia). Specific difficulties affect specific processing skills but </a:t>
            </a:r>
            <a:pPr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D2926"/>
                </a:solidFill>
              </a:rPr>
              <a:t>do not</a:t>
            </a:r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 impact general intellectual ability or overall social functioning.</a:t>
            </a:r>
            <a:endParaRPr lang="en-US" sz="11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-img-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805755"/>
          </a:xfrm>
          <a:prstGeom prst="rect">
            <a:avLst/>
          </a:prstGeom>
        </p:spPr>
      </p:pic>
      <p:pic>
        <p:nvPicPr>
          <p:cNvPr id="5" name="SK-3-img-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20055"/>
            <a:ext cx="5014913" cy="2735610"/>
          </a:xfrm>
          <a:prstGeom prst="rect">
            <a:avLst/>
          </a:prstGeom>
        </p:spPr>
      </p:pic>
      <p:pic>
        <p:nvPicPr>
          <p:cNvPr id="6" name="SK-3-img-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3893790"/>
            <a:ext cx="5014913" cy="2735610"/>
          </a:xfrm>
          <a:prstGeom prst="rect">
            <a:avLst/>
          </a:prstGeom>
        </p:spPr>
      </p:pic>
      <p:pic>
        <p:nvPicPr>
          <p:cNvPr id="7" name="SK-3-img-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" y="4131915"/>
            <a:ext cx="4538663" cy="361950"/>
          </a:xfrm>
          <a:prstGeom prst="rect">
            <a:avLst/>
          </a:prstGeom>
        </p:spPr>
      </p:pic>
      <p:pic>
        <p:nvPicPr>
          <p:cNvPr id="8" name="SK-3-img-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4186386"/>
            <a:ext cx="190500" cy="190500"/>
          </a:xfrm>
          <a:prstGeom prst="rect">
            <a:avLst/>
          </a:prstGeom>
        </p:spPr>
      </p:pic>
      <p:pic>
        <p:nvPicPr>
          <p:cNvPr id="9" name="SK-3-img-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1663" y="920055"/>
            <a:ext cx="6129338" cy="2533650"/>
          </a:xfrm>
          <a:prstGeom prst="rect">
            <a:avLst/>
          </a:prstGeom>
        </p:spPr>
      </p:pic>
      <p:pic>
        <p:nvPicPr>
          <p:cNvPr id="10" name="SK-3-img-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1663" y="3644205"/>
            <a:ext cx="6129338" cy="2985195"/>
          </a:xfrm>
          <a:prstGeom prst="rect">
            <a:avLst/>
          </a:prstGeom>
        </p:spPr>
      </p:pic>
      <p:pic>
        <p:nvPicPr>
          <p:cNvPr id="11" name="SK-3-img-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19788" y="3851077"/>
            <a:ext cx="190500" cy="190500"/>
          </a:xfrm>
          <a:prstGeom prst="rect">
            <a:avLst/>
          </a:prstGeom>
        </p:spPr>
      </p:pic>
      <p:pic>
        <p:nvPicPr>
          <p:cNvPr id="12" name="SK-3-img-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19788" y="4196655"/>
            <a:ext cx="2755106" cy="652463"/>
          </a:xfrm>
          <a:prstGeom prst="rect">
            <a:avLst/>
          </a:prstGeom>
        </p:spPr>
      </p:pic>
      <p:pic>
        <p:nvPicPr>
          <p:cNvPr id="13" name="SK-3-img-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17769" y="4196655"/>
            <a:ext cx="2755106" cy="652463"/>
          </a:xfrm>
          <a:prstGeom prst="rect">
            <a:avLst/>
          </a:prstGeom>
        </p:spPr>
      </p:pic>
      <p:pic>
        <p:nvPicPr>
          <p:cNvPr id="14" name="SK-3-img-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19788" y="4963418"/>
            <a:ext cx="2755106" cy="652463"/>
          </a:xfrm>
          <a:prstGeom prst="rect">
            <a:avLst/>
          </a:prstGeom>
        </p:spPr>
      </p:pic>
      <p:pic>
        <p:nvPicPr>
          <p:cNvPr id="15" name="SK-3-img-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17769" y="4963418"/>
            <a:ext cx="2755106" cy="652463"/>
          </a:xfrm>
          <a:prstGeom prst="rect">
            <a:avLst/>
          </a:prstGeom>
        </p:spPr>
      </p:pic>
      <p:pic>
        <p:nvPicPr>
          <p:cNvPr id="16" name="SK-3-img-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19788" y="5730180"/>
            <a:ext cx="5653088" cy="652463"/>
          </a:xfrm>
          <a:prstGeom prst="rect">
            <a:avLst/>
          </a:prstGeom>
        </p:spPr>
      </p:pic>
      <p:sp>
        <p:nvSpPr>
          <p:cNvPr id="17" name="SK-3-text-16"/>
          <p:cNvSpPr/>
          <p:nvPr/>
        </p:nvSpPr>
        <p:spPr>
          <a:xfrm>
            <a:off x="381000" y="152400"/>
            <a:ext cx="1143000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2926"/>
                </a:solidFill>
              </a:rPr>
              <a:t>Prevalence and Common Causes</a:t>
            </a:r>
            <a:endParaRPr lang="en-US" sz="2100" dirty="0"/>
          </a:p>
        </p:txBody>
      </p:sp>
      <p:sp>
        <p:nvSpPr>
          <p:cNvPr id="18" name="SK-3-text-17"/>
          <p:cNvSpPr/>
          <p:nvPr/>
        </p:nvSpPr>
        <p:spPr>
          <a:xfrm>
            <a:off x="381000" y="500955"/>
            <a:ext cx="1143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spc="30" kern="0" dirty="0">
                <a:solidFill>
                  <a:srgbClr val="005EB8"/>
                </a:solidFill>
              </a:rPr>
              <a:t>AKT FOCUS: EPIDEMIOLOGY &amp; ETIOLOGY (NICE NG96)</a:t>
            </a:r>
            <a:endParaRPr lang="en-US" sz="1200" dirty="0"/>
          </a:p>
        </p:txBody>
      </p:sp>
      <p:sp>
        <p:nvSpPr>
          <p:cNvPr id="19" name="SK-3-text-18"/>
          <p:cNvSpPr/>
          <p:nvPr/>
        </p:nvSpPr>
        <p:spPr>
          <a:xfrm>
            <a:off x="619125" y="1642021"/>
            <a:ext cx="4538663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F37021"/>
                </a:solidFill>
              </a:rPr>
              <a:t>2–3%</a:t>
            </a:r>
            <a:endParaRPr lang="en-US" sz="4800" dirty="0"/>
          </a:p>
        </p:txBody>
      </p:sp>
      <p:sp>
        <p:nvSpPr>
          <p:cNvPr id="20" name="SK-3-text-19"/>
          <p:cNvSpPr/>
          <p:nvPr/>
        </p:nvSpPr>
        <p:spPr>
          <a:xfrm>
            <a:off x="619125" y="2346871"/>
            <a:ext cx="4538663" cy="586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310"/>
              </a:lnSpc>
              <a:buNone/>
            </a:pPr>
            <a:r>
              <a:rPr lang="en-US" sz="1650" b="1" dirty="0">
                <a:solidFill>
                  <a:srgbClr val="2D2926"/>
                </a:solidFill>
              </a:rPr>
              <a:t>Approximate prevalence of Learning Disabilities in the UK population.</a:t>
            </a:r>
            <a:endParaRPr lang="en-US" sz="1650" dirty="0"/>
          </a:p>
        </p:txBody>
      </p:sp>
      <p:sp>
        <p:nvSpPr>
          <p:cNvPr id="21" name="SK-3-text-20"/>
          <p:cNvSpPr/>
          <p:nvPr/>
        </p:nvSpPr>
        <p:spPr>
          <a:xfrm>
            <a:off x="904875" y="4131915"/>
            <a:ext cx="52578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The Typical GP Practice</a:t>
            </a:r>
            <a:endParaRPr lang="en-US" sz="1500" dirty="0"/>
          </a:p>
        </p:txBody>
      </p:sp>
      <p:sp>
        <p:nvSpPr>
          <p:cNvPr id="22" name="SK-3-text-21"/>
          <p:cNvSpPr/>
          <p:nvPr/>
        </p:nvSpPr>
        <p:spPr>
          <a:xfrm>
            <a:off x="619125" y="4636740"/>
            <a:ext cx="836676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2D2926"/>
                </a:solidFill>
              </a:rPr>
              <a:t>For a standard list of </a:t>
            </a:r>
            <a:pPr indent="0" marL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2D2926"/>
                </a:solidFill>
              </a:rPr>
              <a:t>2,000 patients</a:t>
            </a:r>
            <a:pPr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2D2926"/>
                </a:solidFill>
              </a:rPr>
              <a:t>:</a:t>
            </a:r>
            <a:endParaRPr lang="en-US" sz="1350" dirty="0"/>
          </a:p>
        </p:txBody>
      </p:sp>
      <p:sp>
        <p:nvSpPr>
          <p:cNvPr id="23" name="SK-3-text-22"/>
          <p:cNvSpPr/>
          <p:nvPr/>
        </p:nvSpPr>
        <p:spPr>
          <a:xfrm>
            <a:off x="619125" y="4987230"/>
            <a:ext cx="1157287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2D2926"/>
                </a:solidFill>
              </a:rPr>
              <a:t>• Approximately </a:t>
            </a:r>
            <a:pPr indent="0" marL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2D2926"/>
                </a:solidFill>
              </a:rPr>
              <a:t>8 adults</a:t>
            </a:r>
            <a:pPr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2D2926"/>
                </a:solidFill>
              </a:rPr>
              <a:t> will have a formal LD diagnosis.</a:t>
            </a:r>
            <a:endParaRPr lang="en-US" sz="1350" dirty="0"/>
          </a:p>
        </p:txBody>
      </p:sp>
      <p:sp>
        <p:nvSpPr>
          <p:cNvPr id="24" name="SK-3-text-23"/>
          <p:cNvSpPr/>
          <p:nvPr/>
        </p:nvSpPr>
        <p:spPr>
          <a:xfrm>
            <a:off x="619125" y="5337721"/>
            <a:ext cx="4538663" cy="548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2D2926"/>
                </a:solidFill>
              </a:rPr>
              <a:t>• Many more (often with mild LD) remain undiagnosed or unrecorded on registers.</a:t>
            </a:r>
            <a:endParaRPr lang="en-US" sz="1350" dirty="0"/>
          </a:p>
        </p:txBody>
      </p:sp>
      <p:sp>
        <p:nvSpPr>
          <p:cNvPr id="25" name="SK-3-text-24"/>
          <p:cNvSpPr/>
          <p:nvPr/>
        </p:nvSpPr>
        <p:spPr>
          <a:xfrm>
            <a:off x="6205538" y="3796605"/>
            <a:ext cx="5986463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2926"/>
                </a:solidFill>
              </a:rPr>
              <a:t>Common Causes (Incidence per 2,000)</a:t>
            </a:r>
            <a:endParaRPr lang="en-US" sz="1500" dirty="0"/>
          </a:p>
        </p:txBody>
      </p:sp>
      <p:sp>
        <p:nvSpPr>
          <p:cNvPr id="26" name="SK-3-text-25"/>
          <p:cNvSpPr/>
          <p:nvPr/>
        </p:nvSpPr>
        <p:spPr>
          <a:xfrm>
            <a:off x="6062663" y="4291905"/>
            <a:ext cx="257175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5EB8"/>
                </a:solidFill>
              </a:rPr>
              <a:t>Down's Syndrome</a:t>
            </a:r>
            <a:endParaRPr lang="en-US" sz="1125" dirty="0"/>
          </a:p>
        </p:txBody>
      </p:sp>
      <p:sp>
        <p:nvSpPr>
          <p:cNvPr id="27" name="SK-3-text-26"/>
          <p:cNvSpPr/>
          <p:nvPr/>
        </p:nvSpPr>
        <p:spPr>
          <a:xfrm>
            <a:off x="6062663" y="4553843"/>
            <a:ext cx="330708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~2 patients per list</a:t>
            </a:r>
            <a:endParaRPr lang="en-US" sz="1050" dirty="0"/>
          </a:p>
        </p:txBody>
      </p:sp>
      <p:sp>
        <p:nvSpPr>
          <p:cNvPr id="28" name="SK-3-text-27"/>
          <p:cNvSpPr/>
          <p:nvPr/>
        </p:nvSpPr>
        <p:spPr>
          <a:xfrm>
            <a:off x="8960644" y="4291905"/>
            <a:ext cx="291465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5EB8"/>
                </a:solidFill>
              </a:rPr>
              <a:t>Other Chromosomal</a:t>
            </a:r>
            <a:endParaRPr lang="en-US" sz="1125" dirty="0"/>
          </a:p>
        </p:txBody>
      </p:sp>
      <p:sp>
        <p:nvSpPr>
          <p:cNvPr id="29" name="SK-3-text-28"/>
          <p:cNvSpPr/>
          <p:nvPr/>
        </p:nvSpPr>
        <p:spPr>
          <a:xfrm>
            <a:off x="8960644" y="4553843"/>
            <a:ext cx="323135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~1 patient (e.g., Fragile X)</a:t>
            </a:r>
            <a:endParaRPr lang="en-US" sz="1050" dirty="0"/>
          </a:p>
        </p:txBody>
      </p:sp>
      <p:sp>
        <p:nvSpPr>
          <p:cNvPr id="30" name="SK-3-text-29"/>
          <p:cNvSpPr/>
          <p:nvPr/>
        </p:nvSpPr>
        <p:spPr>
          <a:xfrm>
            <a:off x="6062663" y="5058668"/>
            <a:ext cx="291465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5EB8"/>
                </a:solidFill>
              </a:rPr>
              <a:t>Autistic Spectrum</a:t>
            </a:r>
            <a:endParaRPr lang="en-US" sz="1125" dirty="0"/>
          </a:p>
        </p:txBody>
      </p:sp>
      <p:sp>
        <p:nvSpPr>
          <p:cNvPr id="31" name="SK-3-text-30"/>
          <p:cNvSpPr/>
          <p:nvPr/>
        </p:nvSpPr>
        <p:spPr>
          <a:xfrm>
            <a:off x="6062663" y="5320605"/>
            <a:ext cx="538734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~1 patient (with co-occurring LD)</a:t>
            </a:r>
            <a:endParaRPr lang="en-US" sz="1050" dirty="0"/>
          </a:p>
        </p:txBody>
      </p:sp>
      <p:sp>
        <p:nvSpPr>
          <p:cNvPr id="32" name="SK-3-text-31"/>
          <p:cNvSpPr/>
          <p:nvPr/>
        </p:nvSpPr>
        <p:spPr>
          <a:xfrm>
            <a:off x="8960644" y="5058668"/>
            <a:ext cx="2469356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5EB8"/>
                </a:solidFill>
              </a:rPr>
              <a:t>Cerebral Palsy</a:t>
            </a:r>
            <a:endParaRPr lang="en-US" sz="1125" dirty="0"/>
          </a:p>
        </p:txBody>
      </p:sp>
      <p:sp>
        <p:nvSpPr>
          <p:cNvPr id="33" name="SK-3-text-32"/>
          <p:cNvSpPr/>
          <p:nvPr/>
        </p:nvSpPr>
        <p:spPr>
          <a:xfrm>
            <a:off x="8960644" y="5320605"/>
            <a:ext cx="31470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~1 patient per list</a:t>
            </a:r>
            <a:endParaRPr lang="en-US" sz="1050" dirty="0"/>
          </a:p>
        </p:txBody>
      </p:sp>
      <p:sp>
        <p:nvSpPr>
          <p:cNvPr id="34" name="SK-3-text-33"/>
          <p:cNvSpPr/>
          <p:nvPr/>
        </p:nvSpPr>
        <p:spPr>
          <a:xfrm>
            <a:off x="6062663" y="5825430"/>
            <a:ext cx="5367338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5EB8"/>
                </a:solidFill>
              </a:rPr>
              <a:t>Other / Unknown</a:t>
            </a:r>
            <a:endParaRPr lang="en-US" sz="1125" dirty="0"/>
          </a:p>
        </p:txBody>
      </p:sp>
      <p:sp>
        <p:nvSpPr>
          <p:cNvPr id="35" name="SK-3-text-34"/>
          <p:cNvSpPr/>
          <p:nvPr/>
        </p:nvSpPr>
        <p:spPr>
          <a:xfrm>
            <a:off x="6062663" y="6087368"/>
            <a:ext cx="612933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~3 patients (Infection, Hypoxia, Postnatal injury)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4-img-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872430"/>
          </a:xfrm>
          <a:prstGeom prst="rect">
            <a:avLst/>
          </a:prstGeom>
        </p:spPr>
      </p:pic>
      <p:pic>
        <p:nvPicPr>
          <p:cNvPr id="5" name="SK-4-img-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744117"/>
            <a:ext cx="5524500" cy="3048000"/>
          </a:xfrm>
          <a:prstGeom prst="rect">
            <a:avLst/>
          </a:prstGeom>
        </p:spPr>
      </p:pic>
      <p:pic>
        <p:nvPicPr>
          <p:cNvPr id="6" name="SK-4-img-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50" y="1839367"/>
            <a:ext cx="5334000" cy="2857500"/>
          </a:xfrm>
          <a:prstGeom prst="rect">
            <a:avLst/>
          </a:prstGeom>
        </p:spPr>
      </p:pic>
      <p:pic>
        <p:nvPicPr>
          <p:cNvPr id="7" name="SK-4-img-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4982617"/>
            <a:ext cx="5524500" cy="860822"/>
          </a:xfrm>
          <a:prstGeom prst="rect">
            <a:avLst/>
          </a:prstGeom>
        </p:spPr>
      </p:pic>
      <p:pic>
        <p:nvPicPr>
          <p:cNvPr id="8" name="SK-4-img-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6500" y="1015305"/>
            <a:ext cx="5524500" cy="5556945"/>
          </a:xfrm>
          <a:prstGeom prst="rect">
            <a:avLst/>
          </a:prstGeom>
        </p:spPr>
      </p:pic>
      <p:pic>
        <p:nvPicPr>
          <p:cNvPr id="9" name="SK-4-img-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7000" y="1246733"/>
            <a:ext cx="214313" cy="175320"/>
          </a:xfrm>
          <a:prstGeom prst="rect">
            <a:avLst/>
          </a:prstGeom>
        </p:spPr>
      </p:pic>
      <p:pic>
        <p:nvPicPr>
          <p:cNvPr id="10" name="SK-4-img-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7000" y="2644080"/>
            <a:ext cx="5143500" cy="366713"/>
          </a:xfrm>
          <a:prstGeom prst="rect">
            <a:avLst/>
          </a:prstGeom>
        </p:spPr>
      </p:pic>
      <p:pic>
        <p:nvPicPr>
          <p:cNvPr id="11" name="SK-4-img-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06766" y="2750939"/>
            <a:ext cx="178594" cy="148828"/>
          </a:xfrm>
          <a:prstGeom prst="rect">
            <a:avLst/>
          </a:prstGeom>
        </p:spPr>
      </p:pic>
      <p:pic>
        <p:nvPicPr>
          <p:cNvPr id="12" name="SK-4-img-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7000" y="3010793"/>
            <a:ext cx="5143500" cy="366713"/>
          </a:xfrm>
          <a:prstGeom prst="rect">
            <a:avLst/>
          </a:prstGeom>
        </p:spPr>
      </p:pic>
      <p:pic>
        <p:nvPicPr>
          <p:cNvPr id="13" name="SK-4-img-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06766" y="3117652"/>
            <a:ext cx="178594" cy="148828"/>
          </a:xfrm>
          <a:prstGeom prst="rect">
            <a:avLst/>
          </a:prstGeom>
        </p:spPr>
      </p:pic>
      <p:pic>
        <p:nvPicPr>
          <p:cNvPr id="14" name="SK-4-img-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3377505"/>
            <a:ext cx="5143500" cy="366713"/>
          </a:xfrm>
          <a:prstGeom prst="rect">
            <a:avLst/>
          </a:prstGeom>
        </p:spPr>
      </p:pic>
      <p:pic>
        <p:nvPicPr>
          <p:cNvPr id="15" name="SK-4-img-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06766" y="3484364"/>
            <a:ext cx="178594" cy="148828"/>
          </a:xfrm>
          <a:prstGeom prst="rect">
            <a:avLst/>
          </a:prstGeom>
        </p:spPr>
      </p:pic>
      <p:pic>
        <p:nvPicPr>
          <p:cNvPr id="16" name="SK-4-img-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77000" y="5798939"/>
            <a:ext cx="5143500" cy="582811"/>
          </a:xfrm>
          <a:prstGeom prst="rect">
            <a:avLst/>
          </a:prstGeom>
        </p:spPr>
      </p:pic>
      <p:sp>
        <p:nvSpPr>
          <p:cNvPr id="17" name="SK-4-text-16"/>
          <p:cNvSpPr/>
          <p:nvPr/>
        </p:nvSpPr>
        <p:spPr>
          <a:xfrm>
            <a:off x="381000" y="190500"/>
            <a:ext cx="1181100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2926"/>
                </a:solidFill>
              </a:rPr>
              <a:t>Health Inequalities and Mortality Data</a:t>
            </a:r>
            <a:endParaRPr lang="en-US" sz="2100" dirty="0"/>
          </a:p>
        </p:txBody>
      </p:sp>
      <p:sp>
        <p:nvSpPr>
          <p:cNvPr id="18" name="SK-4-text-17"/>
          <p:cNvSpPr/>
          <p:nvPr/>
        </p:nvSpPr>
        <p:spPr>
          <a:xfrm>
            <a:off x="381000" y="548580"/>
            <a:ext cx="1164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spc="30" kern="0" dirty="0">
                <a:solidFill>
                  <a:srgbClr val="005EB8"/>
                </a:solidFill>
              </a:rPr>
              <a:t>LEDER ANNUAL REPORT 2023 (PUBLISHED DEC 2025) / NICE NG96</a:t>
            </a:r>
            <a:endParaRPr lang="en-US" sz="1200" dirty="0"/>
          </a:p>
        </p:txBody>
      </p:sp>
      <p:sp>
        <p:nvSpPr>
          <p:cNvPr id="19" name="SK-4-text-18"/>
          <p:cNvSpPr/>
          <p:nvPr/>
        </p:nvSpPr>
        <p:spPr>
          <a:xfrm>
            <a:off x="381000" y="4982617"/>
            <a:ext cx="5143500" cy="8608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FFFFFF"/>
                </a:solidFill>
              </a:rPr>
              <a:t>"Why is the median age of death 21 years younger for our LD patients?"</a:t>
            </a:r>
            <a:endParaRPr lang="en-US" sz="1350" dirty="0"/>
          </a:p>
        </p:txBody>
      </p:sp>
      <p:sp>
        <p:nvSpPr>
          <p:cNvPr id="20" name="SK-4-text-19"/>
          <p:cNvSpPr/>
          <p:nvPr/>
        </p:nvSpPr>
        <p:spPr>
          <a:xfrm>
            <a:off x="6786563" y="1205805"/>
            <a:ext cx="51435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37021"/>
                </a:solidFill>
              </a:rPr>
              <a:t>Avoidable Mortality Gap</a:t>
            </a:r>
            <a:endParaRPr lang="en-US" sz="1350" dirty="0"/>
          </a:p>
        </p:txBody>
      </p:sp>
      <p:sp>
        <p:nvSpPr>
          <p:cNvPr id="21" name="SK-4-text-20"/>
          <p:cNvSpPr/>
          <p:nvPr/>
        </p:nvSpPr>
        <p:spPr>
          <a:xfrm>
            <a:off x="6477000" y="1605855"/>
            <a:ext cx="5143500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4725"/>
              </a:lnSpc>
              <a:buNone/>
            </a:pPr>
            <a:r>
              <a:rPr lang="en-US" sz="3150" b="1" dirty="0">
                <a:solidFill>
                  <a:srgbClr val="2D2926"/>
                </a:solidFill>
              </a:rPr>
              <a:t>39–40%</a:t>
            </a:r>
            <a:endParaRPr lang="en-US" sz="3150" dirty="0"/>
          </a:p>
        </p:txBody>
      </p:sp>
      <p:sp>
        <p:nvSpPr>
          <p:cNvPr id="22" name="SK-4-text-21"/>
          <p:cNvSpPr/>
          <p:nvPr/>
        </p:nvSpPr>
        <p:spPr>
          <a:xfrm>
            <a:off x="6477000" y="2253555"/>
            <a:ext cx="57150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666666"/>
                </a:solidFill>
              </a:rPr>
              <a:t>of LD deaths are avoidable (vs 22% general population)</a:t>
            </a:r>
            <a:endParaRPr lang="en-US" sz="1050" dirty="0"/>
          </a:p>
        </p:txBody>
      </p:sp>
      <p:sp>
        <p:nvSpPr>
          <p:cNvPr id="23" name="SK-4-text-22"/>
          <p:cNvSpPr/>
          <p:nvPr/>
        </p:nvSpPr>
        <p:spPr>
          <a:xfrm>
            <a:off x="6810375" y="2720280"/>
            <a:ext cx="4404866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Cardiovascular Conditions</a:t>
            </a:r>
            <a:endParaRPr lang="en-US" sz="1125" dirty="0"/>
          </a:p>
        </p:txBody>
      </p:sp>
      <p:sp>
        <p:nvSpPr>
          <p:cNvPr id="24" name="SK-4-text-23"/>
          <p:cNvSpPr/>
          <p:nvPr/>
        </p:nvSpPr>
        <p:spPr>
          <a:xfrm>
            <a:off x="11215241" y="2720280"/>
            <a:ext cx="976759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37021"/>
                </a:solidFill>
              </a:rPr>
              <a:t>26.4%</a:t>
            </a:r>
            <a:endParaRPr lang="en-US" sz="1125" dirty="0"/>
          </a:p>
        </p:txBody>
      </p:sp>
      <p:sp>
        <p:nvSpPr>
          <p:cNvPr id="25" name="SK-4-text-24"/>
          <p:cNvSpPr/>
          <p:nvPr/>
        </p:nvSpPr>
        <p:spPr>
          <a:xfrm>
            <a:off x="6810375" y="3086993"/>
            <a:ext cx="4404866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Respiratory Disease</a:t>
            </a:r>
            <a:endParaRPr lang="en-US" sz="1125" dirty="0"/>
          </a:p>
        </p:txBody>
      </p:sp>
      <p:sp>
        <p:nvSpPr>
          <p:cNvPr id="26" name="SK-4-text-25"/>
          <p:cNvSpPr/>
          <p:nvPr/>
        </p:nvSpPr>
        <p:spPr>
          <a:xfrm>
            <a:off x="11215241" y="3086993"/>
            <a:ext cx="976759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37021"/>
                </a:solidFill>
              </a:rPr>
              <a:t>23.8%</a:t>
            </a:r>
            <a:endParaRPr lang="en-US" sz="1125" dirty="0"/>
          </a:p>
        </p:txBody>
      </p:sp>
      <p:sp>
        <p:nvSpPr>
          <p:cNvPr id="27" name="SK-4-text-26"/>
          <p:cNvSpPr/>
          <p:nvPr/>
        </p:nvSpPr>
        <p:spPr>
          <a:xfrm>
            <a:off x="6810375" y="3453705"/>
            <a:ext cx="4439692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Sepsis</a:t>
            </a:r>
            <a:endParaRPr lang="en-US" sz="1125" dirty="0"/>
          </a:p>
        </p:txBody>
      </p:sp>
      <p:sp>
        <p:nvSpPr>
          <p:cNvPr id="28" name="SK-4-text-27"/>
          <p:cNvSpPr/>
          <p:nvPr/>
        </p:nvSpPr>
        <p:spPr>
          <a:xfrm>
            <a:off x="11250067" y="3453705"/>
            <a:ext cx="941933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37021"/>
                </a:solidFill>
              </a:rPr>
              <a:t>Top 3</a:t>
            </a:r>
            <a:endParaRPr lang="en-US" sz="1125" dirty="0"/>
          </a:p>
        </p:txBody>
      </p:sp>
      <p:sp>
        <p:nvSpPr>
          <p:cNvPr id="29" name="SK-4-text-28"/>
          <p:cNvSpPr/>
          <p:nvPr/>
        </p:nvSpPr>
        <p:spPr>
          <a:xfrm>
            <a:off x="6477000" y="5798939"/>
            <a:ext cx="5143500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People with LD have </a:t>
            </a:r>
            <a:pPr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2.5×</a:t>
            </a:r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 as many comorbidities as the general population. Respiratory disease remains the </a:t>
            </a:r>
            <a:pPr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D2926"/>
                </a:solidFill>
              </a:rPr>
              <a:t>#1 overall killer</a:t>
            </a:r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.</a:t>
            </a:r>
            <a:endParaRPr lang="en-US" sz="11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5-img-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85750"/>
            <a:ext cx="11811000" cy="872430"/>
          </a:xfrm>
          <a:prstGeom prst="rect">
            <a:avLst/>
          </a:prstGeom>
        </p:spPr>
      </p:pic>
      <p:pic>
        <p:nvPicPr>
          <p:cNvPr id="5" name="SK-5-img-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301055"/>
            <a:ext cx="5619750" cy="2302222"/>
          </a:xfrm>
          <a:prstGeom prst="rect">
            <a:avLst/>
          </a:prstGeom>
        </p:spPr>
      </p:pic>
      <p:pic>
        <p:nvPicPr>
          <p:cNvPr id="6" name="SK-5-img-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491555"/>
            <a:ext cx="381000" cy="381000"/>
          </a:xfrm>
          <a:prstGeom prst="rect">
            <a:avLst/>
          </a:prstGeom>
        </p:spPr>
      </p:pic>
      <p:pic>
        <p:nvPicPr>
          <p:cNvPr id="7" name="SK-5-img-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844" y="1594396"/>
            <a:ext cx="214313" cy="175320"/>
          </a:xfrm>
          <a:prstGeom prst="rect">
            <a:avLst/>
          </a:prstGeom>
        </p:spPr>
      </p:pic>
      <p:pic>
        <p:nvPicPr>
          <p:cNvPr id="8" name="SK-5-img-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024955"/>
            <a:ext cx="142875" cy="114300"/>
          </a:xfrm>
          <a:prstGeom prst="rect">
            <a:avLst/>
          </a:prstGeom>
        </p:spPr>
      </p:pic>
      <p:pic>
        <p:nvPicPr>
          <p:cNvPr id="9" name="SK-5-img-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314426"/>
            <a:ext cx="142875" cy="142875"/>
          </a:xfrm>
          <a:prstGeom prst="rect">
            <a:avLst/>
          </a:prstGeom>
        </p:spPr>
      </p:pic>
      <p:pic>
        <p:nvPicPr>
          <p:cNvPr id="10" name="SK-5-img-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2817168"/>
            <a:ext cx="142875" cy="114300"/>
          </a:xfrm>
          <a:prstGeom prst="rect">
            <a:avLst/>
          </a:prstGeom>
        </p:spPr>
      </p:pic>
      <p:pic>
        <p:nvPicPr>
          <p:cNvPr id="11" name="SK-5-img-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250" y="1301055"/>
            <a:ext cx="5619750" cy="2302222"/>
          </a:xfrm>
          <a:prstGeom prst="rect">
            <a:avLst/>
          </a:prstGeom>
        </p:spPr>
      </p:pic>
      <p:pic>
        <p:nvPicPr>
          <p:cNvPr id="12" name="SK-5-img-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81750" y="1491555"/>
            <a:ext cx="381000" cy="381000"/>
          </a:xfrm>
          <a:prstGeom prst="rect">
            <a:avLst/>
          </a:prstGeom>
        </p:spPr>
      </p:pic>
      <p:pic>
        <p:nvPicPr>
          <p:cNvPr id="13" name="SK-5-img-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5094" y="1594396"/>
            <a:ext cx="214313" cy="175320"/>
          </a:xfrm>
          <a:prstGeom prst="rect">
            <a:avLst/>
          </a:prstGeom>
        </p:spPr>
      </p:pic>
      <p:pic>
        <p:nvPicPr>
          <p:cNvPr id="14" name="SK-5-img-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81750" y="2024955"/>
            <a:ext cx="142875" cy="142875"/>
          </a:xfrm>
          <a:prstGeom prst="rect">
            <a:avLst/>
          </a:prstGeom>
        </p:spPr>
      </p:pic>
      <p:pic>
        <p:nvPicPr>
          <p:cNvPr id="15" name="SK-5-img-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81750" y="2527697"/>
            <a:ext cx="142875" cy="114300"/>
          </a:xfrm>
          <a:prstGeom prst="rect">
            <a:avLst/>
          </a:prstGeom>
        </p:spPr>
      </p:pic>
      <p:pic>
        <p:nvPicPr>
          <p:cNvPr id="16" name="SK-5-img-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81750" y="2817168"/>
            <a:ext cx="142875" cy="114300"/>
          </a:xfrm>
          <a:prstGeom prst="rect">
            <a:avLst/>
          </a:prstGeom>
        </p:spPr>
      </p:pic>
      <p:pic>
        <p:nvPicPr>
          <p:cNvPr id="17" name="SK-5-img-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000" y="3793778"/>
            <a:ext cx="5619750" cy="2302222"/>
          </a:xfrm>
          <a:prstGeom prst="rect">
            <a:avLst/>
          </a:prstGeom>
        </p:spPr>
      </p:pic>
      <p:pic>
        <p:nvPicPr>
          <p:cNvPr id="18" name="SK-5-img-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1500" y="3984278"/>
            <a:ext cx="381000" cy="381000"/>
          </a:xfrm>
          <a:prstGeom prst="rect">
            <a:avLst/>
          </a:prstGeom>
        </p:spPr>
      </p:pic>
      <p:pic>
        <p:nvPicPr>
          <p:cNvPr id="19" name="SK-5-img-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4844" y="4087118"/>
            <a:ext cx="214313" cy="175320"/>
          </a:xfrm>
          <a:prstGeom prst="rect">
            <a:avLst/>
          </a:prstGeom>
        </p:spPr>
      </p:pic>
      <p:pic>
        <p:nvPicPr>
          <p:cNvPr id="20" name="SK-5-img-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1500" y="4517678"/>
            <a:ext cx="142875" cy="114300"/>
          </a:xfrm>
          <a:prstGeom prst="rect">
            <a:avLst/>
          </a:prstGeom>
        </p:spPr>
      </p:pic>
      <p:pic>
        <p:nvPicPr>
          <p:cNvPr id="21" name="SK-5-img-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71500" y="4807148"/>
            <a:ext cx="142875" cy="122337"/>
          </a:xfrm>
          <a:prstGeom prst="rect">
            <a:avLst/>
          </a:prstGeom>
        </p:spPr>
      </p:pic>
      <p:pic>
        <p:nvPicPr>
          <p:cNvPr id="22" name="SK-5-img-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71500" y="5309890"/>
            <a:ext cx="142875" cy="114300"/>
          </a:xfrm>
          <a:prstGeom prst="rect">
            <a:avLst/>
          </a:prstGeom>
        </p:spPr>
      </p:pic>
      <p:pic>
        <p:nvPicPr>
          <p:cNvPr id="23" name="SK-5-img-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191250" y="3793778"/>
            <a:ext cx="5619750" cy="2302222"/>
          </a:xfrm>
          <a:prstGeom prst="rect">
            <a:avLst/>
          </a:prstGeom>
        </p:spPr>
      </p:pic>
      <p:pic>
        <p:nvPicPr>
          <p:cNvPr id="24" name="SK-5-img-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381750" y="3984278"/>
            <a:ext cx="381000" cy="381000"/>
          </a:xfrm>
          <a:prstGeom prst="rect">
            <a:avLst/>
          </a:prstGeom>
        </p:spPr>
      </p:pic>
      <p:pic>
        <p:nvPicPr>
          <p:cNvPr id="25" name="SK-5-img-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65094" y="4087118"/>
            <a:ext cx="214313" cy="175320"/>
          </a:xfrm>
          <a:prstGeom prst="rect">
            <a:avLst/>
          </a:prstGeom>
        </p:spPr>
      </p:pic>
      <p:pic>
        <p:nvPicPr>
          <p:cNvPr id="26" name="SK-5-img-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381750" y="4517678"/>
            <a:ext cx="142875" cy="114300"/>
          </a:xfrm>
          <a:prstGeom prst="rect">
            <a:avLst/>
          </a:prstGeom>
        </p:spPr>
      </p:pic>
      <p:pic>
        <p:nvPicPr>
          <p:cNvPr id="27" name="SK-5-img-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381750" y="4807148"/>
            <a:ext cx="142875" cy="122337"/>
          </a:xfrm>
          <a:prstGeom prst="rect">
            <a:avLst/>
          </a:prstGeom>
        </p:spPr>
      </p:pic>
      <p:pic>
        <p:nvPicPr>
          <p:cNvPr id="28" name="SK-5-img-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381750" y="5309890"/>
            <a:ext cx="142875" cy="114300"/>
          </a:xfrm>
          <a:prstGeom prst="rect">
            <a:avLst/>
          </a:prstGeom>
        </p:spPr>
      </p:pic>
      <p:pic>
        <p:nvPicPr>
          <p:cNvPr id="29" name="SK-5-img-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0" y="6477000"/>
            <a:ext cx="12192000" cy="381000"/>
          </a:xfrm>
          <a:prstGeom prst="rect">
            <a:avLst/>
          </a:prstGeom>
        </p:spPr>
      </p:pic>
      <p:sp>
        <p:nvSpPr>
          <p:cNvPr id="30" name="SK-5-text-29"/>
          <p:cNvSpPr/>
          <p:nvPr/>
        </p:nvSpPr>
        <p:spPr>
          <a:xfrm>
            <a:off x="762000" y="476250"/>
            <a:ext cx="1104900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2926"/>
                </a:solidFill>
              </a:rPr>
              <a:t>Barriers to Effective Healthcare</a:t>
            </a:r>
            <a:endParaRPr lang="en-US" sz="2100" dirty="0"/>
          </a:p>
        </p:txBody>
      </p:sp>
      <p:sp>
        <p:nvSpPr>
          <p:cNvPr id="31" name="SK-5-text-30"/>
          <p:cNvSpPr/>
          <p:nvPr/>
        </p:nvSpPr>
        <p:spPr>
          <a:xfrm>
            <a:off x="762000" y="834330"/>
            <a:ext cx="11049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spc="30" kern="0" dirty="0">
                <a:solidFill>
                  <a:srgbClr val="005EB8"/>
                </a:solidFill>
              </a:rPr>
              <a:t>WHY DO PEOPLE WITH LD RECEIVE INFERIOR HEALTHCARE?</a:t>
            </a:r>
            <a:endParaRPr lang="en-US" sz="1200" dirty="0"/>
          </a:p>
        </p:txBody>
      </p:sp>
      <p:sp>
        <p:nvSpPr>
          <p:cNvPr id="32" name="SK-5-text-31"/>
          <p:cNvSpPr/>
          <p:nvPr/>
        </p:nvSpPr>
        <p:spPr>
          <a:xfrm>
            <a:off x="1066800" y="1539180"/>
            <a:ext cx="5486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2926"/>
                </a:solidFill>
              </a:rPr>
              <a:t>Diagnostic Overshadowing</a:t>
            </a:r>
            <a:endParaRPr lang="en-US" sz="1500" dirty="0"/>
          </a:p>
        </p:txBody>
      </p:sp>
      <p:sp>
        <p:nvSpPr>
          <p:cNvPr id="33" name="SK-5-text-32"/>
          <p:cNvSpPr/>
          <p:nvPr/>
        </p:nvSpPr>
        <p:spPr>
          <a:xfrm>
            <a:off x="809625" y="1986855"/>
            <a:ext cx="11382375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Attributing all symptoms to the person's LD or pre-existing condition.</a:t>
            </a:r>
            <a:endParaRPr lang="en-US" sz="1200" dirty="0"/>
          </a:p>
        </p:txBody>
      </p:sp>
      <p:sp>
        <p:nvSpPr>
          <p:cNvPr id="34" name="SK-5-text-33"/>
          <p:cNvSpPr/>
          <p:nvPr/>
        </p:nvSpPr>
        <p:spPr>
          <a:xfrm>
            <a:off x="809625" y="2276326"/>
            <a:ext cx="5000625" cy="4265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Example:</a:t>
            </a:r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 Attributing challenging behavior to LD when it is actually abdominal pain/constipation.</a:t>
            </a:r>
            <a:endParaRPr lang="en-US" sz="1200" dirty="0"/>
          </a:p>
        </p:txBody>
      </p:sp>
      <p:sp>
        <p:nvSpPr>
          <p:cNvPr id="35" name="SK-5-text-34"/>
          <p:cNvSpPr/>
          <p:nvPr/>
        </p:nvSpPr>
        <p:spPr>
          <a:xfrm>
            <a:off x="809625" y="2779068"/>
            <a:ext cx="9144000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Leads to missed diagnoses and </a:t>
            </a:r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avoidable mortality.</a:t>
            </a:r>
            <a:endParaRPr lang="en-US" sz="1200" dirty="0"/>
          </a:p>
        </p:txBody>
      </p:sp>
      <p:sp>
        <p:nvSpPr>
          <p:cNvPr id="36" name="SK-5-text-35"/>
          <p:cNvSpPr/>
          <p:nvPr/>
        </p:nvSpPr>
        <p:spPr>
          <a:xfrm>
            <a:off x="6877050" y="1539180"/>
            <a:ext cx="50292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2926"/>
                </a:solidFill>
              </a:rPr>
              <a:t>Communication Barriers</a:t>
            </a:r>
            <a:endParaRPr lang="en-US" sz="1500" dirty="0"/>
          </a:p>
        </p:txBody>
      </p:sp>
      <p:sp>
        <p:nvSpPr>
          <p:cNvPr id="37" name="SK-5-text-36"/>
          <p:cNvSpPr/>
          <p:nvPr/>
        </p:nvSpPr>
        <p:spPr>
          <a:xfrm>
            <a:off x="6619875" y="1986855"/>
            <a:ext cx="5000625" cy="4265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Acquiescence Bias:</a:t>
            </a:r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 Saying "yes" to please the clinician rather than answering accurately.</a:t>
            </a:r>
            <a:endParaRPr lang="en-US" sz="1200" dirty="0"/>
          </a:p>
        </p:txBody>
      </p:sp>
      <p:sp>
        <p:nvSpPr>
          <p:cNvPr id="38" name="SK-5-text-37"/>
          <p:cNvSpPr/>
          <p:nvPr/>
        </p:nvSpPr>
        <p:spPr>
          <a:xfrm>
            <a:off x="6619875" y="2489597"/>
            <a:ext cx="5572125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Literal interpretation of clinical questions and instructions.</a:t>
            </a:r>
            <a:endParaRPr lang="en-US" sz="1200" dirty="0"/>
          </a:p>
        </p:txBody>
      </p:sp>
      <p:sp>
        <p:nvSpPr>
          <p:cNvPr id="39" name="SK-5-text-38"/>
          <p:cNvSpPr/>
          <p:nvPr/>
        </p:nvSpPr>
        <p:spPr>
          <a:xfrm>
            <a:off x="6619875" y="2779068"/>
            <a:ext cx="5572125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Limited understanding of abstract concepts (e.g., pain duration/severity).</a:t>
            </a:r>
            <a:endParaRPr lang="en-US" sz="1200" dirty="0"/>
          </a:p>
        </p:txBody>
      </p:sp>
      <p:sp>
        <p:nvSpPr>
          <p:cNvPr id="40" name="SK-5-text-39"/>
          <p:cNvSpPr/>
          <p:nvPr/>
        </p:nvSpPr>
        <p:spPr>
          <a:xfrm>
            <a:off x="1066800" y="4031903"/>
            <a:ext cx="59436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2926"/>
                </a:solidFill>
              </a:rPr>
              <a:t>Access &amp; Systemic Problems</a:t>
            </a:r>
            <a:endParaRPr lang="en-US" sz="1500" dirty="0"/>
          </a:p>
        </p:txBody>
      </p:sp>
      <p:sp>
        <p:nvSpPr>
          <p:cNvPr id="41" name="SK-5-text-40"/>
          <p:cNvSpPr/>
          <p:nvPr/>
        </p:nvSpPr>
        <p:spPr>
          <a:xfrm>
            <a:off x="809625" y="4479578"/>
            <a:ext cx="11382375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Complex appointment systems and inaccessible written communications.</a:t>
            </a:r>
            <a:endParaRPr lang="en-US" sz="1200" dirty="0"/>
          </a:p>
        </p:txBody>
      </p:sp>
      <p:sp>
        <p:nvSpPr>
          <p:cNvPr id="42" name="SK-5-text-41"/>
          <p:cNvSpPr/>
          <p:nvPr/>
        </p:nvSpPr>
        <p:spPr>
          <a:xfrm>
            <a:off x="809625" y="4769048"/>
            <a:ext cx="5000625" cy="4265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Distressing Environments:</a:t>
            </a:r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 Waiting rooms can be noisy and overwhelming.</a:t>
            </a:r>
            <a:endParaRPr lang="en-US" sz="1200" dirty="0"/>
          </a:p>
        </p:txBody>
      </p:sp>
      <p:sp>
        <p:nvSpPr>
          <p:cNvPr id="43" name="SK-5-text-42"/>
          <p:cNvSpPr/>
          <p:nvPr/>
        </p:nvSpPr>
        <p:spPr>
          <a:xfrm>
            <a:off x="809625" y="5271790"/>
            <a:ext cx="11382375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Failure to make </a:t>
            </a:r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Reasonable Adjustments</a:t>
            </a:r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 under Equality Act 2010.</a:t>
            </a:r>
            <a:endParaRPr lang="en-US" sz="1200" dirty="0"/>
          </a:p>
        </p:txBody>
      </p:sp>
      <p:sp>
        <p:nvSpPr>
          <p:cNvPr id="44" name="SK-5-text-43"/>
          <p:cNvSpPr/>
          <p:nvPr/>
        </p:nvSpPr>
        <p:spPr>
          <a:xfrm>
            <a:off x="6877050" y="4031903"/>
            <a:ext cx="5314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2926"/>
                </a:solidFill>
              </a:rPr>
              <a:t>Mental Capacity &amp; Consent</a:t>
            </a:r>
            <a:endParaRPr lang="en-US" sz="1500" dirty="0"/>
          </a:p>
        </p:txBody>
      </p:sp>
      <p:sp>
        <p:nvSpPr>
          <p:cNvPr id="45" name="SK-5-text-44"/>
          <p:cNvSpPr/>
          <p:nvPr/>
        </p:nvSpPr>
        <p:spPr>
          <a:xfrm>
            <a:off x="6619875" y="4479578"/>
            <a:ext cx="5572125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Assuming lack of capacity due to LD diagnosis (contravenes MCA 2005).</a:t>
            </a:r>
            <a:endParaRPr lang="en-US" sz="1200" dirty="0"/>
          </a:p>
        </p:txBody>
      </p:sp>
      <p:sp>
        <p:nvSpPr>
          <p:cNvPr id="46" name="SK-5-text-45"/>
          <p:cNvSpPr/>
          <p:nvPr/>
        </p:nvSpPr>
        <p:spPr>
          <a:xfrm>
            <a:off x="6619875" y="4769048"/>
            <a:ext cx="5000625" cy="4265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Decision-Specific:</a:t>
            </a:r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 Capacity must be assessed for each specific decision.</a:t>
            </a:r>
            <a:endParaRPr lang="en-US" sz="1200" dirty="0"/>
          </a:p>
        </p:txBody>
      </p:sp>
      <p:sp>
        <p:nvSpPr>
          <p:cNvPr id="47" name="SK-5-text-46"/>
          <p:cNvSpPr/>
          <p:nvPr/>
        </p:nvSpPr>
        <p:spPr>
          <a:xfrm>
            <a:off x="6619875" y="5271790"/>
            <a:ext cx="5572125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Failure to involve advocates or family in </a:t>
            </a:r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Best Interest</a:t>
            </a:r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 decisions.</a:t>
            </a:r>
            <a:endParaRPr lang="en-US" sz="1200" dirty="0"/>
          </a:p>
        </p:txBody>
      </p:sp>
      <p:sp>
        <p:nvSpPr>
          <p:cNvPr id="48" name="SK-5-text-47"/>
          <p:cNvSpPr/>
          <p:nvPr/>
        </p:nvSpPr>
        <p:spPr>
          <a:xfrm>
            <a:off x="381000" y="6567488"/>
            <a:ext cx="416052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49" name="SK-5-text-48"/>
          <p:cNvSpPr/>
          <p:nvPr/>
        </p:nvSpPr>
        <p:spPr>
          <a:xfrm>
            <a:off x="6168479" y="6567488"/>
            <a:ext cx="336042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www.bradfordvts.co.uk</a:t>
            </a:r>
            <a:endParaRPr lang="en-US" sz="1050" dirty="0"/>
          </a:p>
        </p:txBody>
      </p:sp>
      <p:sp>
        <p:nvSpPr>
          <p:cNvPr id="50" name="SK-5-text-49"/>
          <p:cNvSpPr/>
          <p:nvPr/>
        </p:nvSpPr>
        <p:spPr>
          <a:xfrm>
            <a:off x="11217771" y="6567488"/>
            <a:ext cx="974229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May 2026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6-img-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872430"/>
          </a:xfrm>
          <a:prstGeom prst="rect">
            <a:avLst/>
          </a:prstGeom>
        </p:spPr>
      </p:pic>
      <p:pic>
        <p:nvPicPr>
          <p:cNvPr id="5" name="SK-6-img-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15305"/>
            <a:ext cx="5619750" cy="2730847"/>
          </a:xfrm>
          <a:prstGeom prst="rect">
            <a:avLst/>
          </a:prstGeom>
        </p:spPr>
      </p:pic>
      <p:pic>
        <p:nvPicPr>
          <p:cNvPr id="6" name="SK-6-img-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243905"/>
            <a:ext cx="381000" cy="381000"/>
          </a:xfrm>
          <a:prstGeom prst="rect">
            <a:avLst/>
          </a:prstGeom>
        </p:spPr>
      </p:pic>
      <p:pic>
        <p:nvPicPr>
          <p:cNvPr id="7" name="SK-6-img-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944" y="1346746"/>
            <a:ext cx="214313" cy="175320"/>
          </a:xfrm>
          <a:prstGeom prst="rect">
            <a:avLst/>
          </a:prstGeom>
        </p:spPr>
      </p:pic>
      <p:pic>
        <p:nvPicPr>
          <p:cNvPr id="8" name="SK-6-img-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1805880"/>
            <a:ext cx="166688" cy="166688"/>
          </a:xfrm>
          <a:prstGeom prst="rect">
            <a:avLst/>
          </a:prstGeom>
        </p:spPr>
      </p:pic>
      <p:pic>
        <p:nvPicPr>
          <p:cNvPr id="9" name="SK-6-img-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2320230"/>
            <a:ext cx="166688" cy="166688"/>
          </a:xfrm>
          <a:prstGeom prst="rect">
            <a:avLst/>
          </a:prstGeom>
        </p:spPr>
      </p:pic>
      <p:pic>
        <p:nvPicPr>
          <p:cNvPr id="10" name="SK-6-img-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2834580"/>
            <a:ext cx="166688" cy="166688"/>
          </a:xfrm>
          <a:prstGeom prst="rect">
            <a:avLst/>
          </a:prstGeom>
        </p:spPr>
      </p:pic>
      <p:pic>
        <p:nvPicPr>
          <p:cNvPr id="11" name="SK-6-img-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3936653"/>
            <a:ext cx="5619750" cy="2730847"/>
          </a:xfrm>
          <a:prstGeom prst="rect">
            <a:avLst/>
          </a:prstGeom>
        </p:spPr>
      </p:pic>
      <p:pic>
        <p:nvPicPr>
          <p:cNvPr id="12" name="SK-6-img-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4165253"/>
            <a:ext cx="381000" cy="381000"/>
          </a:xfrm>
          <a:prstGeom prst="rect">
            <a:avLst/>
          </a:prstGeom>
        </p:spPr>
      </p:pic>
      <p:pic>
        <p:nvPicPr>
          <p:cNvPr id="13" name="SK-6-img-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2944" y="4268093"/>
            <a:ext cx="214313" cy="175320"/>
          </a:xfrm>
          <a:prstGeom prst="rect">
            <a:avLst/>
          </a:prstGeom>
        </p:spPr>
      </p:pic>
      <p:pic>
        <p:nvPicPr>
          <p:cNvPr id="14" name="SK-6-img-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600" y="4727228"/>
            <a:ext cx="166688" cy="155525"/>
          </a:xfrm>
          <a:prstGeom prst="rect">
            <a:avLst/>
          </a:prstGeom>
        </p:spPr>
      </p:pic>
      <p:pic>
        <p:nvPicPr>
          <p:cNvPr id="15" name="SK-6-img-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9600" y="5241578"/>
            <a:ext cx="166688" cy="166688"/>
          </a:xfrm>
          <a:prstGeom prst="rect">
            <a:avLst/>
          </a:prstGeom>
        </p:spPr>
      </p:pic>
      <p:pic>
        <p:nvPicPr>
          <p:cNvPr id="16" name="SK-6-img-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91250" y="1015305"/>
            <a:ext cx="5619750" cy="2730847"/>
          </a:xfrm>
          <a:prstGeom prst="rect">
            <a:avLst/>
          </a:prstGeom>
        </p:spPr>
      </p:pic>
      <p:pic>
        <p:nvPicPr>
          <p:cNvPr id="17" name="SK-6-img-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19850" y="1243905"/>
            <a:ext cx="381000" cy="381000"/>
          </a:xfrm>
          <a:prstGeom prst="rect">
            <a:avLst/>
          </a:prstGeom>
        </p:spPr>
      </p:pic>
      <p:pic>
        <p:nvPicPr>
          <p:cNvPr id="18" name="SK-6-img-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03194" y="1346746"/>
            <a:ext cx="214313" cy="175320"/>
          </a:xfrm>
          <a:prstGeom prst="rect">
            <a:avLst/>
          </a:prstGeom>
        </p:spPr>
      </p:pic>
      <p:pic>
        <p:nvPicPr>
          <p:cNvPr id="19" name="SK-6-img-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19850" y="1805880"/>
            <a:ext cx="166688" cy="166688"/>
          </a:xfrm>
          <a:prstGeom prst="rect">
            <a:avLst/>
          </a:prstGeom>
        </p:spPr>
      </p:pic>
      <p:pic>
        <p:nvPicPr>
          <p:cNvPr id="20" name="SK-6-img-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19850" y="2320230"/>
            <a:ext cx="166688" cy="166688"/>
          </a:xfrm>
          <a:prstGeom prst="rect">
            <a:avLst/>
          </a:prstGeom>
        </p:spPr>
      </p:pic>
      <p:pic>
        <p:nvPicPr>
          <p:cNvPr id="21" name="SK-6-img-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19850" y="2834580"/>
            <a:ext cx="166688" cy="166688"/>
          </a:xfrm>
          <a:prstGeom prst="rect">
            <a:avLst/>
          </a:prstGeom>
        </p:spPr>
      </p:pic>
      <p:pic>
        <p:nvPicPr>
          <p:cNvPr id="22" name="SK-6-img-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191250" y="3936653"/>
            <a:ext cx="5619750" cy="2730847"/>
          </a:xfrm>
          <a:prstGeom prst="rect">
            <a:avLst/>
          </a:prstGeom>
        </p:spPr>
      </p:pic>
      <p:pic>
        <p:nvPicPr>
          <p:cNvPr id="23" name="SK-6-img-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19850" y="4165253"/>
            <a:ext cx="381000" cy="381000"/>
          </a:xfrm>
          <a:prstGeom prst="rect">
            <a:avLst/>
          </a:prstGeom>
        </p:spPr>
      </p:pic>
      <p:pic>
        <p:nvPicPr>
          <p:cNvPr id="24" name="SK-6-img-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503194" y="4268093"/>
            <a:ext cx="214313" cy="175320"/>
          </a:xfrm>
          <a:prstGeom prst="rect">
            <a:avLst/>
          </a:prstGeom>
        </p:spPr>
      </p:pic>
      <p:pic>
        <p:nvPicPr>
          <p:cNvPr id="25" name="SK-6-img-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19850" y="4727228"/>
            <a:ext cx="166688" cy="166688"/>
          </a:xfrm>
          <a:prstGeom prst="rect">
            <a:avLst/>
          </a:prstGeom>
        </p:spPr>
      </p:pic>
      <p:pic>
        <p:nvPicPr>
          <p:cNvPr id="26" name="SK-6-img-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419850" y="5241578"/>
            <a:ext cx="166688" cy="166688"/>
          </a:xfrm>
          <a:prstGeom prst="rect">
            <a:avLst/>
          </a:prstGeom>
        </p:spPr>
      </p:pic>
      <p:pic>
        <p:nvPicPr>
          <p:cNvPr id="27" name="SK-6-img-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419850" y="5819775"/>
            <a:ext cx="5162550" cy="619125"/>
          </a:xfrm>
          <a:prstGeom prst="rect">
            <a:avLst/>
          </a:prstGeom>
        </p:spPr>
      </p:pic>
      <p:pic>
        <p:nvPicPr>
          <p:cNvPr id="28" name="SK-6-img-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562725" y="5945684"/>
            <a:ext cx="178594" cy="148828"/>
          </a:xfrm>
          <a:prstGeom prst="rect">
            <a:avLst/>
          </a:prstGeom>
        </p:spPr>
      </p:pic>
      <p:sp>
        <p:nvSpPr>
          <p:cNvPr id="29" name="SK-6-text-28"/>
          <p:cNvSpPr/>
          <p:nvPr/>
        </p:nvSpPr>
        <p:spPr>
          <a:xfrm>
            <a:off x="381000" y="190500"/>
            <a:ext cx="1181100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2926"/>
                </a:solidFill>
              </a:rPr>
              <a:t>Associated Physical Health Conditions</a:t>
            </a:r>
            <a:endParaRPr lang="en-US" sz="2100" dirty="0"/>
          </a:p>
        </p:txBody>
      </p:sp>
      <p:sp>
        <p:nvSpPr>
          <p:cNvPr id="30" name="SK-6-text-29"/>
          <p:cNvSpPr/>
          <p:nvPr/>
        </p:nvSpPr>
        <p:spPr>
          <a:xfrm>
            <a:off x="381000" y="548580"/>
            <a:ext cx="11811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spc="30" kern="0" dirty="0">
                <a:solidFill>
                  <a:srgbClr val="005EB8"/>
                </a:solidFill>
              </a:rPr>
              <a:t>COMORBIDITY BURDEN: 2.5X GENERAL POPULATION | NICE NG96 &amp; LEDER 2023</a:t>
            </a:r>
            <a:endParaRPr lang="en-US" sz="1200" dirty="0"/>
          </a:p>
        </p:txBody>
      </p:sp>
      <p:sp>
        <p:nvSpPr>
          <p:cNvPr id="31" name="SK-6-text-30"/>
          <p:cNvSpPr/>
          <p:nvPr/>
        </p:nvSpPr>
        <p:spPr>
          <a:xfrm>
            <a:off x="1104900" y="1305818"/>
            <a:ext cx="596646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Neurological &amp; Sensory Health</a:t>
            </a:r>
            <a:endParaRPr lang="en-US" sz="1350" dirty="0"/>
          </a:p>
        </p:txBody>
      </p:sp>
      <p:sp>
        <p:nvSpPr>
          <p:cNvPr id="32" name="SK-6-text-31"/>
          <p:cNvSpPr/>
          <p:nvPr/>
        </p:nvSpPr>
        <p:spPr>
          <a:xfrm>
            <a:off x="890588" y="1767780"/>
            <a:ext cx="4881563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F37021"/>
                </a:solidFill>
              </a:rPr>
              <a:t>Epilepsy (30%):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 10x higher prevalence. Risk of SUDEP; requires annual medication and safety review.</a:t>
            </a:r>
            <a:endParaRPr lang="en-US" sz="1125" dirty="0"/>
          </a:p>
        </p:txBody>
      </p:sp>
      <p:sp>
        <p:nvSpPr>
          <p:cNvPr id="33" name="SK-6-text-32"/>
          <p:cNvSpPr/>
          <p:nvPr/>
        </p:nvSpPr>
        <p:spPr>
          <a:xfrm>
            <a:off x="890588" y="2282130"/>
            <a:ext cx="4881563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F37021"/>
                </a:solidFill>
              </a:rPr>
              <a:t>Vision Loss (30%):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 High rate of undiagnosed refractive errors and cataracts; annual optometry vital.</a:t>
            </a:r>
            <a:endParaRPr lang="en-US" sz="1125" dirty="0"/>
          </a:p>
        </p:txBody>
      </p:sp>
      <p:sp>
        <p:nvSpPr>
          <p:cNvPr id="34" name="SK-6-text-33"/>
          <p:cNvSpPr/>
          <p:nvPr/>
        </p:nvSpPr>
        <p:spPr>
          <a:xfrm>
            <a:off x="890588" y="2796480"/>
            <a:ext cx="4881563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F37021"/>
                </a:solidFill>
              </a:rPr>
              <a:t>Hearing Loss (30%):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 Often missed; ear wax is a common reversible cause of behavior change.</a:t>
            </a:r>
            <a:endParaRPr lang="en-US" sz="1125" dirty="0"/>
          </a:p>
        </p:txBody>
      </p:sp>
      <p:sp>
        <p:nvSpPr>
          <p:cNvPr id="35" name="SK-6-text-34"/>
          <p:cNvSpPr/>
          <p:nvPr/>
        </p:nvSpPr>
        <p:spPr>
          <a:xfrm>
            <a:off x="1104900" y="4227165"/>
            <a:ext cx="370332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Respiratory Health</a:t>
            </a:r>
            <a:endParaRPr lang="en-US" sz="1350" dirty="0"/>
          </a:p>
        </p:txBody>
      </p:sp>
      <p:sp>
        <p:nvSpPr>
          <p:cNvPr id="36" name="SK-6-text-35"/>
          <p:cNvSpPr/>
          <p:nvPr/>
        </p:nvSpPr>
        <p:spPr>
          <a:xfrm>
            <a:off x="890588" y="4689128"/>
            <a:ext cx="4881563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D32F2F"/>
                </a:solidFill>
              </a:rPr>
              <a:t>Primary Killer: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 Respiratory disease remains the leading cause of death in people with LD.</a:t>
            </a:r>
            <a:endParaRPr lang="en-US" sz="1125" dirty="0"/>
          </a:p>
        </p:txBody>
      </p:sp>
      <p:sp>
        <p:nvSpPr>
          <p:cNvPr id="37" name="SK-6-text-36"/>
          <p:cNvSpPr/>
          <p:nvPr/>
        </p:nvSpPr>
        <p:spPr>
          <a:xfrm>
            <a:off x="890588" y="5203478"/>
            <a:ext cx="4881563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Annual flu and pneumococcal vaccinations are mandatory components of the Health Action Plan.</a:t>
            </a:r>
            <a:endParaRPr lang="en-US" sz="1125" dirty="0"/>
          </a:p>
        </p:txBody>
      </p:sp>
      <p:sp>
        <p:nvSpPr>
          <p:cNvPr id="38" name="SK-6-text-37"/>
          <p:cNvSpPr/>
          <p:nvPr/>
        </p:nvSpPr>
        <p:spPr>
          <a:xfrm>
            <a:off x="6915150" y="1305818"/>
            <a:ext cx="52768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Gastrointestinal &amp; Swallowing</a:t>
            </a:r>
            <a:endParaRPr lang="en-US" sz="1350" dirty="0"/>
          </a:p>
        </p:txBody>
      </p:sp>
      <p:sp>
        <p:nvSpPr>
          <p:cNvPr id="39" name="SK-6-text-38"/>
          <p:cNvSpPr/>
          <p:nvPr/>
        </p:nvSpPr>
        <p:spPr>
          <a:xfrm>
            <a:off x="6700838" y="1767780"/>
            <a:ext cx="4881563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F37021"/>
                </a:solidFill>
              </a:rPr>
              <a:t>Dysphagia: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 High risk for aspiration pneumonia. Refer to SALT urgently for coughing/choking during meals.</a:t>
            </a:r>
            <a:endParaRPr lang="en-US" sz="1125" dirty="0"/>
          </a:p>
        </p:txBody>
      </p:sp>
      <p:sp>
        <p:nvSpPr>
          <p:cNvPr id="40" name="SK-6-text-39"/>
          <p:cNvSpPr/>
          <p:nvPr/>
        </p:nvSpPr>
        <p:spPr>
          <a:xfrm>
            <a:off x="6700838" y="2282130"/>
            <a:ext cx="4881563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F37021"/>
                </a:solidFill>
              </a:rPr>
              <a:t>Constipation: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 Extremely common (meds, diet, mobility). Nationally linked to </a:t>
            </a:r>
            <a:pPr algn="l"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D32F2F"/>
                </a:solidFill>
              </a:rPr>
              <a:t>preventable deaths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.</a:t>
            </a:r>
            <a:endParaRPr lang="en-US" sz="1125" dirty="0"/>
          </a:p>
        </p:txBody>
      </p:sp>
      <p:sp>
        <p:nvSpPr>
          <p:cNvPr id="41" name="SK-6-text-40"/>
          <p:cNvSpPr/>
          <p:nvPr/>
        </p:nvSpPr>
        <p:spPr>
          <a:xfrm>
            <a:off x="6700838" y="2796480"/>
            <a:ext cx="4881563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F37021"/>
                </a:solidFill>
              </a:rPr>
              <a:t>Obesity: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 Common; requires proactive dietary support, exercise plans, and social prescribing.</a:t>
            </a:r>
            <a:endParaRPr lang="en-US" sz="1125" dirty="0"/>
          </a:p>
        </p:txBody>
      </p:sp>
      <p:sp>
        <p:nvSpPr>
          <p:cNvPr id="42" name="SK-6-text-41"/>
          <p:cNvSpPr/>
          <p:nvPr/>
        </p:nvSpPr>
        <p:spPr>
          <a:xfrm>
            <a:off x="6915150" y="4227165"/>
            <a:ext cx="390906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Physical &amp; Mobility</a:t>
            </a:r>
            <a:endParaRPr lang="en-US" sz="1350" dirty="0"/>
          </a:p>
        </p:txBody>
      </p:sp>
      <p:sp>
        <p:nvSpPr>
          <p:cNvPr id="43" name="SK-6-text-42"/>
          <p:cNvSpPr/>
          <p:nvPr/>
        </p:nvSpPr>
        <p:spPr>
          <a:xfrm>
            <a:off x="6700838" y="4689128"/>
            <a:ext cx="4881563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High prevalence of continence problems and mobility issues requiring pressure sore monitoring.</a:t>
            </a:r>
            <a:endParaRPr lang="en-US" sz="1125" dirty="0"/>
          </a:p>
        </p:txBody>
      </p:sp>
      <p:sp>
        <p:nvSpPr>
          <p:cNvPr id="44" name="SK-6-text-43"/>
          <p:cNvSpPr/>
          <p:nvPr/>
        </p:nvSpPr>
        <p:spPr>
          <a:xfrm>
            <a:off x="6700838" y="5203478"/>
            <a:ext cx="4881563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F37021"/>
                </a:solidFill>
              </a:rPr>
              <a:t>Diagnostic Overshadowing: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 Atypical pain presentation (e.g., self-harm or withdrawal) is frequent.</a:t>
            </a:r>
            <a:endParaRPr lang="en-US" sz="1125" dirty="0"/>
          </a:p>
        </p:txBody>
      </p:sp>
      <p:sp>
        <p:nvSpPr>
          <p:cNvPr id="45" name="SK-6-text-44"/>
          <p:cNvSpPr/>
          <p:nvPr/>
        </p:nvSpPr>
        <p:spPr>
          <a:xfrm>
            <a:off x="6817519" y="5915025"/>
            <a:ext cx="487680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 AKT Key: LD patients have </a:t>
            </a:r>
            <a:pPr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37021"/>
                </a:solidFill>
              </a:rPr>
              <a:t>2.5x</a:t>
            </a:r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 the comorbidities of the general population.</a:t>
            </a:r>
            <a:endParaRPr lang="en-US" sz="11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7-img-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872430"/>
          </a:xfrm>
          <a:prstGeom prst="rect">
            <a:avLst/>
          </a:prstGeom>
        </p:spPr>
      </p:pic>
      <p:pic>
        <p:nvPicPr>
          <p:cNvPr id="5" name="SK-7-img-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15305"/>
            <a:ext cx="5572125" cy="5461695"/>
          </a:xfrm>
          <a:prstGeom prst="rect">
            <a:avLst/>
          </a:prstGeom>
        </p:spPr>
      </p:pic>
      <p:pic>
        <p:nvPicPr>
          <p:cNvPr id="6" name="SK-7-img-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1253430"/>
            <a:ext cx="5095875" cy="381000"/>
          </a:xfrm>
          <a:prstGeom prst="rect">
            <a:avLst/>
          </a:prstGeom>
        </p:spPr>
      </p:pic>
      <p:pic>
        <p:nvPicPr>
          <p:cNvPr id="7" name="SK-7-img-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" y="1282005"/>
            <a:ext cx="285750" cy="228600"/>
          </a:xfrm>
          <a:prstGeom prst="rect">
            <a:avLst/>
          </a:prstGeom>
        </p:spPr>
      </p:pic>
      <p:pic>
        <p:nvPicPr>
          <p:cNvPr id="8" name="SK-7-img-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1872555"/>
            <a:ext cx="166688" cy="259259"/>
          </a:xfrm>
          <a:prstGeom prst="rect">
            <a:avLst/>
          </a:prstGeom>
        </p:spPr>
      </p:pic>
      <p:pic>
        <p:nvPicPr>
          <p:cNvPr id="9" name="SK-7-img-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25" y="2468761"/>
            <a:ext cx="166688" cy="212080"/>
          </a:xfrm>
          <a:prstGeom prst="rect">
            <a:avLst/>
          </a:prstGeom>
        </p:spPr>
      </p:pic>
      <p:pic>
        <p:nvPicPr>
          <p:cNvPr id="10" name="SK-7-img-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" y="3064966"/>
            <a:ext cx="166688" cy="233362"/>
          </a:xfrm>
          <a:prstGeom prst="rect">
            <a:avLst/>
          </a:prstGeom>
        </p:spPr>
      </p:pic>
      <p:pic>
        <p:nvPicPr>
          <p:cNvPr id="11" name="SK-7-img-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8875" y="1015305"/>
            <a:ext cx="5572125" cy="5461695"/>
          </a:xfrm>
          <a:prstGeom prst="rect">
            <a:avLst/>
          </a:prstGeom>
        </p:spPr>
      </p:pic>
      <p:pic>
        <p:nvPicPr>
          <p:cNvPr id="12" name="SK-7-img-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7000" y="1253430"/>
            <a:ext cx="5095875" cy="381000"/>
          </a:xfrm>
          <a:prstGeom prst="rect">
            <a:avLst/>
          </a:prstGeom>
        </p:spPr>
      </p:pic>
      <p:pic>
        <p:nvPicPr>
          <p:cNvPr id="13" name="SK-7-img-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7000" y="1282005"/>
            <a:ext cx="285750" cy="228600"/>
          </a:xfrm>
          <a:prstGeom prst="rect">
            <a:avLst/>
          </a:prstGeom>
        </p:spPr>
      </p:pic>
      <p:pic>
        <p:nvPicPr>
          <p:cNvPr id="14" name="SK-7-img-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1967805"/>
            <a:ext cx="5095875" cy="973336"/>
          </a:xfrm>
          <a:prstGeom prst="rect">
            <a:avLst/>
          </a:prstGeom>
        </p:spPr>
      </p:pic>
      <p:pic>
        <p:nvPicPr>
          <p:cNvPr id="15" name="SK-7-img-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3131641"/>
            <a:ext cx="166688" cy="233362"/>
          </a:xfrm>
          <a:prstGeom prst="rect">
            <a:avLst/>
          </a:prstGeom>
        </p:spPr>
      </p:pic>
      <p:pic>
        <p:nvPicPr>
          <p:cNvPr id="16" name="SK-7-img-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77000" y="3727847"/>
            <a:ext cx="166688" cy="212080"/>
          </a:xfrm>
          <a:prstGeom prst="rect">
            <a:avLst/>
          </a:prstGeom>
        </p:spPr>
      </p:pic>
      <p:pic>
        <p:nvPicPr>
          <p:cNvPr id="17" name="SK-7-img-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77000" y="4324052"/>
            <a:ext cx="166688" cy="259259"/>
          </a:xfrm>
          <a:prstGeom prst="rect">
            <a:avLst/>
          </a:prstGeom>
        </p:spPr>
      </p:pic>
      <p:sp>
        <p:nvSpPr>
          <p:cNvPr id="18" name="SK-7-text-17"/>
          <p:cNvSpPr/>
          <p:nvPr/>
        </p:nvSpPr>
        <p:spPr>
          <a:xfrm>
            <a:off x="381000" y="190500"/>
            <a:ext cx="1143000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2926"/>
                </a:solidFill>
              </a:rPr>
              <a:t>Syndrome-Specific Care and STOMP</a:t>
            </a:r>
            <a:endParaRPr lang="en-US" sz="2100" dirty="0"/>
          </a:p>
        </p:txBody>
      </p:sp>
      <p:sp>
        <p:nvSpPr>
          <p:cNvPr id="19" name="SK-7-text-18"/>
          <p:cNvSpPr/>
          <p:nvPr/>
        </p:nvSpPr>
        <p:spPr>
          <a:xfrm>
            <a:off x="381000" y="548580"/>
            <a:ext cx="11811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spc="30" kern="0" dirty="0">
                <a:solidFill>
                  <a:srgbClr val="005EB8"/>
                </a:solidFill>
              </a:rPr>
              <a:t>DOWN'S SYNDROME MONITORING &amp; MEDICATION GOVERNANCE (NICE NG54 / QS187)</a:t>
            </a:r>
            <a:endParaRPr lang="en-US" sz="1200" dirty="0"/>
          </a:p>
        </p:txBody>
      </p:sp>
      <p:sp>
        <p:nvSpPr>
          <p:cNvPr id="20" name="SK-7-text-19"/>
          <p:cNvSpPr/>
          <p:nvPr/>
        </p:nvSpPr>
        <p:spPr>
          <a:xfrm>
            <a:off x="1047750" y="1253430"/>
            <a:ext cx="59436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Down's Syndrome Monitoring</a:t>
            </a:r>
            <a:endParaRPr lang="en-US" sz="1500" dirty="0"/>
          </a:p>
        </p:txBody>
      </p:sp>
      <p:sp>
        <p:nvSpPr>
          <p:cNvPr id="21" name="SK-7-text-20"/>
          <p:cNvSpPr/>
          <p:nvPr/>
        </p:nvSpPr>
        <p:spPr>
          <a:xfrm>
            <a:off x="900113" y="1824930"/>
            <a:ext cx="4814888" cy="45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Annual Thyroid Function:</a:t>
            </a:r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 Lifelong monitoring for hypothyroidism is mandatory due to significantly elevated prevalence.</a:t>
            </a:r>
            <a:endParaRPr lang="en-US" sz="1275" dirty="0"/>
          </a:p>
        </p:txBody>
      </p:sp>
      <p:sp>
        <p:nvSpPr>
          <p:cNvPr id="22" name="SK-7-text-21"/>
          <p:cNvSpPr/>
          <p:nvPr/>
        </p:nvSpPr>
        <p:spPr>
          <a:xfrm>
            <a:off x="900113" y="2421136"/>
            <a:ext cx="4814888" cy="45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Dementia Screening:</a:t>
            </a:r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 Baseline cognitive assessment at </a:t>
            </a:r>
            <a:pPr algn="l" indent="0" marL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age 40</a:t>
            </a:r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; high risk of early-onset Alzheimer's.</a:t>
            </a:r>
            <a:endParaRPr lang="en-US" sz="1275" dirty="0"/>
          </a:p>
        </p:txBody>
      </p:sp>
      <p:sp>
        <p:nvSpPr>
          <p:cNvPr id="23" name="SK-7-text-22"/>
          <p:cNvSpPr/>
          <p:nvPr/>
        </p:nvSpPr>
        <p:spPr>
          <a:xfrm>
            <a:off x="900113" y="3017341"/>
            <a:ext cx="4814888" cy="45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Sensory Health:</a:t>
            </a:r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 Annual review of vision and hearing; ear wax management is a frequent barrier to communication.</a:t>
            </a:r>
            <a:endParaRPr lang="en-US" sz="1275" dirty="0"/>
          </a:p>
        </p:txBody>
      </p:sp>
      <p:sp>
        <p:nvSpPr>
          <p:cNvPr id="24" name="SK-7-text-23"/>
          <p:cNvSpPr/>
          <p:nvPr/>
        </p:nvSpPr>
        <p:spPr>
          <a:xfrm>
            <a:off x="619125" y="3565922"/>
            <a:ext cx="8458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900" i="1" dirty="0">
                <a:solidFill>
                  <a:srgbClr val="666666"/>
                </a:solidFill>
              </a:rPr>
              <a:t>*Atlantoaxial instability: Screen before surgical procedures.</a:t>
            </a:r>
            <a:endParaRPr lang="en-US" sz="900" dirty="0"/>
          </a:p>
        </p:txBody>
      </p:sp>
      <p:sp>
        <p:nvSpPr>
          <p:cNvPr id="25" name="SK-7-text-24"/>
          <p:cNvSpPr/>
          <p:nvPr/>
        </p:nvSpPr>
        <p:spPr>
          <a:xfrm>
            <a:off x="6905625" y="1253430"/>
            <a:ext cx="5257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STOMP &amp; STAMP Programme</a:t>
            </a:r>
            <a:endParaRPr lang="en-US" sz="1500" dirty="0"/>
          </a:p>
        </p:txBody>
      </p:sp>
      <p:sp>
        <p:nvSpPr>
          <p:cNvPr id="26" name="SK-7-text-25"/>
          <p:cNvSpPr/>
          <p:nvPr/>
        </p:nvSpPr>
        <p:spPr>
          <a:xfrm>
            <a:off x="6619875" y="1967805"/>
            <a:ext cx="4810125" cy="97333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FFFFFF"/>
                </a:solidFill>
              </a:rPr>
              <a:t>STOMP / STAMP</a:t>
            </a:r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FFFFFF"/>
                </a:solidFill>
              </a:rPr>
              <a:t>Stopping Over-Medication of People with LD / Paediatrics with Psychotropic medicines.</a:t>
            </a:r>
            <a:endParaRPr lang="en-US" sz="1125" dirty="0"/>
          </a:p>
        </p:txBody>
      </p:sp>
      <p:sp>
        <p:nvSpPr>
          <p:cNvPr id="27" name="SK-7-text-26"/>
          <p:cNvSpPr/>
          <p:nvPr/>
        </p:nvSpPr>
        <p:spPr>
          <a:xfrm>
            <a:off x="6757988" y="3084016"/>
            <a:ext cx="4814888" cy="45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Core Aim:</a:t>
            </a:r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 Reduce inappropriate use of antipsychotics/anxiolytics for "challenging behavior" without diagnosis.</a:t>
            </a:r>
            <a:endParaRPr lang="en-US" sz="1275" dirty="0"/>
          </a:p>
        </p:txBody>
      </p:sp>
      <p:sp>
        <p:nvSpPr>
          <p:cNvPr id="28" name="SK-7-text-27"/>
          <p:cNvSpPr/>
          <p:nvPr/>
        </p:nvSpPr>
        <p:spPr>
          <a:xfrm>
            <a:off x="6757988" y="3680222"/>
            <a:ext cx="4814888" cy="45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GP Role:</a:t>
            </a:r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 Annual structured medication review as part of the Health Check; liaise with community LD teams.</a:t>
            </a:r>
            <a:endParaRPr lang="en-US" sz="1275" dirty="0"/>
          </a:p>
        </p:txBody>
      </p:sp>
      <p:sp>
        <p:nvSpPr>
          <p:cNvPr id="29" name="SK-7-text-28"/>
          <p:cNvSpPr/>
          <p:nvPr/>
        </p:nvSpPr>
        <p:spPr>
          <a:xfrm>
            <a:off x="6757988" y="4276427"/>
            <a:ext cx="4814888" cy="45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NICE NG54:</a:t>
            </a:r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 Mental health symptoms must be assessed thoroughly before prescribing; avoid diagnostic overshadowing.</a:t>
            </a:r>
            <a:endParaRPr lang="en-US" sz="12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8-img-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5750"/>
            <a:ext cx="12192000" cy="872430"/>
          </a:xfrm>
          <a:prstGeom prst="rect">
            <a:avLst/>
          </a:prstGeom>
        </p:spPr>
      </p:pic>
      <p:pic>
        <p:nvPicPr>
          <p:cNvPr id="5" name="SK-8-img-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301055"/>
            <a:ext cx="5572125" cy="2527399"/>
          </a:xfrm>
          <a:prstGeom prst="rect">
            <a:avLst/>
          </a:prstGeom>
        </p:spPr>
      </p:pic>
      <p:pic>
        <p:nvPicPr>
          <p:cNvPr id="6" name="SK-8-img-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570583"/>
            <a:ext cx="214313" cy="175320"/>
          </a:xfrm>
          <a:prstGeom prst="rect">
            <a:avLst/>
          </a:prstGeom>
        </p:spPr>
      </p:pic>
      <p:pic>
        <p:nvPicPr>
          <p:cNvPr id="7" name="SK-8-img-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003673"/>
            <a:ext cx="190500" cy="152400"/>
          </a:xfrm>
          <a:prstGeom prst="rect">
            <a:avLst/>
          </a:prstGeom>
        </p:spPr>
      </p:pic>
      <p:pic>
        <p:nvPicPr>
          <p:cNvPr id="8" name="SK-8-img-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544514"/>
            <a:ext cx="190500" cy="152400"/>
          </a:xfrm>
          <a:prstGeom prst="rect">
            <a:avLst/>
          </a:prstGeom>
        </p:spPr>
      </p:pic>
      <p:pic>
        <p:nvPicPr>
          <p:cNvPr id="9" name="SK-8-img-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3085356"/>
            <a:ext cx="190500" cy="152400"/>
          </a:xfrm>
          <a:prstGeom prst="rect">
            <a:avLst/>
          </a:prstGeom>
        </p:spPr>
      </p:pic>
      <p:pic>
        <p:nvPicPr>
          <p:cNvPr id="10" name="SK-8-img-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4018955"/>
            <a:ext cx="5572125" cy="2458045"/>
          </a:xfrm>
          <a:prstGeom prst="rect">
            <a:avLst/>
          </a:prstGeom>
        </p:spPr>
      </p:pic>
      <p:pic>
        <p:nvPicPr>
          <p:cNvPr id="11" name="SK-8-img-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4288482"/>
            <a:ext cx="214313" cy="175320"/>
          </a:xfrm>
          <a:prstGeom prst="rect">
            <a:avLst/>
          </a:prstGeom>
        </p:spPr>
      </p:pic>
      <p:pic>
        <p:nvPicPr>
          <p:cNvPr id="12" name="SK-8-img-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4721572"/>
            <a:ext cx="190500" cy="152400"/>
          </a:xfrm>
          <a:prstGeom prst="rect">
            <a:avLst/>
          </a:prstGeom>
        </p:spPr>
      </p:pic>
      <p:pic>
        <p:nvPicPr>
          <p:cNvPr id="13" name="SK-8-img-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5262414"/>
            <a:ext cx="190500" cy="152400"/>
          </a:xfrm>
          <a:prstGeom prst="rect">
            <a:avLst/>
          </a:prstGeom>
        </p:spPr>
      </p:pic>
      <p:pic>
        <p:nvPicPr>
          <p:cNvPr id="14" name="SK-8-img-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875" y="1301055"/>
            <a:ext cx="5572125" cy="2672358"/>
          </a:xfrm>
          <a:prstGeom prst="rect">
            <a:avLst/>
          </a:prstGeom>
        </p:spPr>
      </p:pic>
      <p:pic>
        <p:nvPicPr>
          <p:cNvPr id="15" name="SK-8-img-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1570583"/>
            <a:ext cx="214313" cy="175320"/>
          </a:xfrm>
          <a:prstGeom prst="rect">
            <a:avLst/>
          </a:prstGeom>
        </p:spPr>
      </p:pic>
      <p:pic>
        <p:nvPicPr>
          <p:cNvPr id="16" name="SK-8-img-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475" y="2003673"/>
            <a:ext cx="190500" cy="152400"/>
          </a:xfrm>
          <a:prstGeom prst="rect">
            <a:avLst/>
          </a:prstGeom>
        </p:spPr>
      </p:pic>
      <p:pic>
        <p:nvPicPr>
          <p:cNvPr id="17" name="SK-8-img-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67475" y="2544514"/>
            <a:ext cx="190500" cy="152400"/>
          </a:xfrm>
          <a:prstGeom prst="rect">
            <a:avLst/>
          </a:prstGeom>
        </p:spPr>
      </p:pic>
      <p:pic>
        <p:nvPicPr>
          <p:cNvPr id="18" name="SK-8-img-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67475" y="3249513"/>
            <a:ext cx="5114925" cy="495300"/>
          </a:xfrm>
          <a:prstGeom prst="rect">
            <a:avLst/>
          </a:prstGeom>
        </p:spPr>
      </p:pic>
      <p:pic>
        <p:nvPicPr>
          <p:cNvPr id="19" name="SK-8-img-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38875" y="4163913"/>
            <a:ext cx="5572125" cy="2313087"/>
          </a:xfrm>
          <a:prstGeom prst="rect">
            <a:avLst/>
          </a:prstGeom>
        </p:spPr>
      </p:pic>
      <p:pic>
        <p:nvPicPr>
          <p:cNvPr id="20" name="SK-8-img-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7475" y="4433441"/>
            <a:ext cx="214313" cy="175320"/>
          </a:xfrm>
          <a:prstGeom prst="rect">
            <a:avLst/>
          </a:prstGeom>
        </p:spPr>
      </p:pic>
      <p:pic>
        <p:nvPicPr>
          <p:cNvPr id="21" name="SK-8-img-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67475" y="4866531"/>
            <a:ext cx="190500" cy="152400"/>
          </a:xfrm>
          <a:prstGeom prst="rect">
            <a:avLst/>
          </a:prstGeom>
        </p:spPr>
      </p:pic>
      <p:pic>
        <p:nvPicPr>
          <p:cNvPr id="22" name="SK-8-img-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67475" y="5407372"/>
            <a:ext cx="190500" cy="152400"/>
          </a:xfrm>
          <a:prstGeom prst="rect">
            <a:avLst/>
          </a:prstGeom>
        </p:spPr>
      </p:pic>
      <p:sp>
        <p:nvSpPr>
          <p:cNvPr id="23" name="SK-8-text-22"/>
          <p:cNvSpPr/>
          <p:nvPr/>
        </p:nvSpPr>
        <p:spPr>
          <a:xfrm>
            <a:off x="381000" y="476250"/>
            <a:ext cx="1181100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2926"/>
                </a:solidFill>
              </a:rPr>
              <a:t>Mental Capacity Act 2005 Principles</a:t>
            </a:r>
            <a:endParaRPr lang="en-US" sz="2100" dirty="0"/>
          </a:p>
        </p:txBody>
      </p:sp>
      <p:sp>
        <p:nvSpPr>
          <p:cNvPr id="24" name="SK-8-text-23"/>
          <p:cNvSpPr/>
          <p:nvPr/>
        </p:nvSpPr>
        <p:spPr>
          <a:xfrm>
            <a:off x="381000" y="834330"/>
            <a:ext cx="11811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spc="30" kern="0" dirty="0">
                <a:solidFill>
                  <a:srgbClr val="005EB8"/>
                </a:solidFill>
              </a:rPr>
              <a:t>KEY PRINCIPLES FOR GPS: ASSUME CAPACITY, SUPPORT DECISION-MAKING, AND ENSURE BEST INTERESTS</a:t>
            </a:r>
            <a:endParaRPr lang="en-US" sz="1200" dirty="0"/>
          </a:p>
        </p:txBody>
      </p:sp>
      <p:sp>
        <p:nvSpPr>
          <p:cNvPr id="25" name="SK-8-text-24"/>
          <p:cNvSpPr/>
          <p:nvPr/>
        </p:nvSpPr>
        <p:spPr>
          <a:xfrm>
            <a:off x="919162" y="1529655"/>
            <a:ext cx="521208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Statutory Principles 1-3</a:t>
            </a:r>
            <a:endParaRPr lang="en-US" sz="1350" dirty="0"/>
          </a:p>
        </p:txBody>
      </p:sp>
      <p:sp>
        <p:nvSpPr>
          <p:cNvPr id="26" name="SK-8-text-25"/>
          <p:cNvSpPr/>
          <p:nvPr/>
        </p:nvSpPr>
        <p:spPr>
          <a:xfrm>
            <a:off x="956816" y="1996380"/>
            <a:ext cx="359664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1. Assume Capacity:</a:t>
            </a:r>
            <a:endParaRPr lang="en-US" sz="1200" dirty="0"/>
          </a:p>
        </p:txBody>
      </p:sp>
      <p:sp>
        <p:nvSpPr>
          <p:cNvPr id="27" name="SK-8-text-26"/>
          <p:cNvSpPr/>
          <p:nvPr/>
        </p:nvSpPr>
        <p:spPr>
          <a:xfrm>
            <a:off x="2484388" y="1996380"/>
            <a:ext cx="5067449" cy="37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</a:rPr>
              <a:t>Presume capacity unless proven otherwise; do not assume based on diagnosis.</a:t>
            </a:r>
            <a:endParaRPr lang="en-US" sz="1125" dirty="0"/>
          </a:p>
        </p:txBody>
      </p:sp>
      <p:sp>
        <p:nvSpPr>
          <p:cNvPr id="28" name="SK-8-text-27"/>
          <p:cNvSpPr/>
          <p:nvPr/>
        </p:nvSpPr>
        <p:spPr>
          <a:xfrm>
            <a:off x="956816" y="2537222"/>
            <a:ext cx="505968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2. Support Decision-Making:</a:t>
            </a:r>
            <a:endParaRPr lang="en-US" sz="1200" dirty="0"/>
          </a:p>
        </p:txBody>
      </p:sp>
      <p:sp>
        <p:nvSpPr>
          <p:cNvPr id="29" name="SK-8-text-28"/>
          <p:cNvSpPr/>
          <p:nvPr/>
        </p:nvSpPr>
        <p:spPr>
          <a:xfrm>
            <a:off x="3056781" y="2537222"/>
            <a:ext cx="5051822" cy="37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</a:rPr>
              <a:t>Provide information in accessible formats and allow extra time before concluding incapacity.</a:t>
            </a:r>
            <a:endParaRPr lang="en-US" sz="1125" dirty="0"/>
          </a:p>
        </p:txBody>
      </p:sp>
      <p:sp>
        <p:nvSpPr>
          <p:cNvPr id="30" name="SK-8-text-29"/>
          <p:cNvSpPr/>
          <p:nvPr/>
        </p:nvSpPr>
        <p:spPr>
          <a:xfrm>
            <a:off x="956816" y="3078063"/>
            <a:ext cx="377952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3. Unwise Decisions:</a:t>
            </a:r>
            <a:endParaRPr lang="en-US" sz="1200" dirty="0"/>
          </a:p>
        </p:txBody>
      </p:sp>
      <p:sp>
        <p:nvSpPr>
          <p:cNvPr id="31" name="SK-8-text-30"/>
          <p:cNvSpPr/>
          <p:nvPr/>
        </p:nvSpPr>
        <p:spPr>
          <a:xfrm>
            <a:off x="2515344" y="3078063"/>
            <a:ext cx="4755505" cy="37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</a:rPr>
              <a:t>A person is not "incapable" just because they make a choice that seems unwise to others.</a:t>
            </a:r>
            <a:endParaRPr lang="en-US" sz="1125" dirty="0"/>
          </a:p>
        </p:txBody>
      </p:sp>
      <p:sp>
        <p:nvSpPr>
          <p:cNvPr id="32" name="SK-8-text-31"/>
          <p:cNvSpPr/>
          <p:nvPr/>
        </p:nvSpPr>
        <p:spPr>
          <a:xfrm>
            <a:off x="919162" y="4247555"/>
            <a:ext cx="521208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Statutory Principles 4-5</a:t>
            </a:r>
            <a:endParaRPr lang="en-US" sz="1350" dirty="0"/>
          </a:p>
        </p:txBody>
      </p:sp>
      <p:sp>
        <p:nvSpPr>
          <p:cNvPr id="33" name="SK-8-text-32"/>
          <p:cNvSpPr/>
          <p:nvPr/>
        </p:nvSpPr>
        <p:spPr>
          <a:xfrm>
            <a:off x="956816" y="4714280"/>
            <a:ext cx="341376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4. Best Interests:</a:t>
            </a:r>
            <a:endParaRPr lang="en-US" sz="1200" dirty="0"/>
          </a:p>
        </p:txBody>
      </p:sp>
      <p:sp>
        <p:nvSpPr>
          <p:cNvPr id="34" name="SK-8-text-33"/>
          <p:cNvSpPr/>
          <p:nvPr/>
        </p:nvSpPr>
        <p:spPr>
          <a:xfrm>
            <a:off x="2227362" y="4714280"/>
            <a:ext cx="4976813" cy="37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</a:rPr>
              <a:t>Decisions for those lacking capacity must reflect their known values and wishes.</a:t>
            </a:r>
            <a:endParaRPr lang="en-US" sz="1125" dirty="0"/>
          </a:p>
        </p:txBody>
      </p:sp>
      <p:sp>
        <p:nvSpPr>
          <p:cNvPr id="35" name="SK-8-text-34"/>
          <p:cNvSpPr/>
          <p:nvPr/>
        </p:nvSpPr>
        <p:spPr>
          <a:xfrm>
            <a:off x="956816" y="5255121"/>
            <a:ext cx="396240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5. Least Restrictive:</a:t>
            </a:r>
            <a:endParaRPr lang="en-US" sz="1200" dirty="0"/>
          </a:p>
        </p:txBody>
      </p:sp>
      <p:sp>
        <p:nvSpPr>
          <p:cNvPr id="36" name="SK-8-text-35"/>
          <p:cNvSpPr/>
          <p:nvPr/>
        </p:nvSpPr>
        <p:spPr>
          <a:xfrm>
            <a:off x="2439293" y="5255121"/>
            <a:ext cx="4784527" cy="37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</a:rPr>
              <a:t>Choose the option that achieves the goal while minimizing interference with rights.</a:t>
            </a:r>
            <a:endParaRPr lang="en-US" sz="1125" dirty="0"/>
          </a:p>
        </p:txBody>
      </p:sp>
      <p:sp>
        <p:nvSpPr>
          <p:cNvPr id="37" name="SK-8-text-36"/>
          <p:cNvSpPr/>
          <p:nvPr/>
        </p:nvSpPr>
        <p:spPr>
          <a:xfrm>
            <a:off x="6777038" y="1529655"/>
            <a:ext cx="51149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Nature of Assessment</a:t>
            </a:r>
            <a:endParaRPr lang="en-US" sz="1350" dirty="0"/>
          </a:p>
        </p:txBody>
      </p:sp>
      <p:sp>
        <p:nvSpPr>
          <p:cNvPr id="38" name="SK-8-text-37"/>
          <p:cNvSpPr/>
          <p:nvPr/>
        </p:nvSpPr>
        <p:spPr>
          <a:xfrm>
            <a:off x="6814691" y="1996380"/>
            <a:ext cx="329184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Decision-Specific:</a:t>
            </a:r>
            <a:endParaRPr lang="en-US" sz="1200" dirty="0"/>
          </a:p>
        </p:txBody>
      </p:sp>
      <p:sp>
        <p:nvSpPr>
          <p:cNvPr id="39" name="SK-8-text-38"/>
          <p:cNvSpPr/>
          <p:nvPr/>
        </p:nvSpPr>
        <p:spPr>
          <a:xfrm>
            <a:off x="8178254" y="1996380"/>
            <a:ext cx="4013746" cy="37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</a:rPr>
              <a:t>Capacity depends on the complexity of the choice (e.g., blood test vs. major surgery).</a:t>
            </a:r>
            <a:endParaRPr lang="en-US" sz="1125" dirty="0"/>
          </a:p>
        </p:txBody>
      </p:sp>
      <p:sp>
        <p:nvSpPr>
          <p:cNvPr id="40" name="SK-8-text-39"/>
          <p:cNvSpPr/>
          <p:nvPr/>
        </p:nvSpPr>
        <p:spPr>
          <a:xfrm>
            <a:off x="6814691" y="2537222"/>
            <a:ext cx="256032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Time-Specific:</a:t>
            </a:r>
            <a:endParaRPr lang="en-US" sz="1200" dirty="0"/>
          </a:p>
        </p:txBody>
      </p:sp>
      <p:sp>
        <p:nvSpPr>
          <p:cNvPr id="41" name="SK-8-text-40"/>
          <p:cNvSpPr/>
          <p:nvPr/>
        </p:nvSpPr>
        <p:spPr>
          <a:xfrm>
            <a:off x="7896076" y="2537222"/>
            <a:ext cx="4295924" cy="37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</a:rPr>
              <a:t>Capacity can fluctuate due to health (e.g., infection) or environment.</a:t>
            </a:r>
            <a:endParaRPr lang="en-US" sz="1125" dirty="0"/>
          </a:p>
        </p:txBody>
      </p:sp>
      <p:sp>
        <p:nvSpPr>
          <p:cNvPr id="42" name="SK-8-text-41"/>
          <p:cNvSpPr/>
          <p:nvPr/>
        </p:nvSpPr>
        <p:spPr>
          <a:xfrm>
            <a:off x="6467475" y="3249513"/>
            <a:ext cx="51149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666666"/>
                </a:solidFill>
              </a:rPr>
              <a:t>NICE NG96: Always document the specific decision and rationale for the assessment outcome.</a:t>
            </a:r>
            <a:endParaRPr lang="en-US" sz="1050" dirty="0"/>
          </a:p>
        </p:txBody>
      </p:sp>
      <p:sp>
        <p:nvSpPr>
          <p:cNvPr id="43" name="SK-8-text-42"/>
          <p:cNvSpPr/>
          <p:nvPr/>
        </p:nvSpPr>
        <p:spPr>
          <a:xfrm>
            <a:off x="6777038" y="4392513"/>
            <a:ext cx="51149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Legal Safeguards &amp; Tools</a:t>
            </a:r>
            <a:endParaRPr lang="en-US" sz="1350" dirty="0"/>
          </a:p>
        </p:txBody>
      </p:sp>
      <p:sp>
        <p:nvSpPr>
          <p:cNvPr id="44" name="SK-8-text-43"/>
          <p:cNvSpPr/>
          <p:nvPr/>
        </p:nvSpPr>
        <p:spPr>
          <a:xfrm>
            <a:off x="6814691" y="4859238"/>
            <a:ext cx="5377309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Lasting Power of Attorney (LPA):</a:t>
            </a:r>
            <a:endParaRPr lang="en-US" sz="1200" dirty="0"/>
          </a:p>
        </p:txBody>
      </p:sp>
      <p:sp>
        <p:nvSpPr>
          <p:cNvPr id="45" name="SK-8-text-44"/>
          <p:cNvSpPr/>
          <p:nvPr/>
        </p:nvSpPr>
        <p:spPr>
          <a:xfrm>
            <a:off x="9236273" y="4859238"/>
            <a:ext cx="2955727" cy="37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</a:rPr>
              <a:t>Health &amp; Welfare vs. Property &amp; Finance; must be registered to be valid.</a:t>
            </a:r>
            <a:endParaRPr lang="en-US" sz="1125" dirty="0"/>
          </a:p>
        </p:txBody>
      </p:sp>
      <p:sp>
        <p:nvSpPr>
          <p:cNvPr id="46" name="SK-8-text-45"/>
          <p:cNvSpPr/>
          <p:nvPr/>
        </p:nvSpPr>
        <p:spPr>
          <a:xfrm>
            <a:off x="6814691" y="5400080"/>
            <a:ext cx="91440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DoLS:</a:t>
            </a:r>
            <a:endParaRPr lang="en-US" sz="1200" dirty="0"/>
          </a:p>
        </p:txBody>
      </p:sp>
      <p:sp>
        <p:nvSpPr>
          <p:cNvPr id="47" name="SK-8-text-46"/>
          <p:cNvSpPr/>
          <p:nvPr/>
        </p:nvSpPr>
        <p:spPr>
          <a:xfrm>
            <a:off x="7305824" y="5400080"/>
            <a:ext cx="4594920" cy="37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</a:rPr>
              <a:t>Deprivation of Liberty Safeguards apply when care involves continuous supervision.</a:t>
            </a:r>
            <a:endParaRPr lang="en-US" sz="11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9-img-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282005"/>
          </a:xfrm>
          <a:prstGeom prst="rect">
            <a:avLst/>
          </a:prstGeom>
        </p:spPr>
      </p:pic>
      <p:pic>
        <p:nvPicPr>
          <p:cNvPr id="5" name="SK-9-img-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377255"/>
            <a:ext cx="5381625" cy="935236"/>
          </a:xfrm>
          <a:prstGeom prst="rect">
            <a:avLst/>
          </a:prstGeom>
        </p:spPr>
      </p:pic>
      <p:pic>
        <p:nvPicPr>
          <p:cNvPr id="6" name="SK-9-img-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1558230"/>
            <a:ext cx="190500" cy="152400"/>
          </a:xfrm>
          <a:prstGeom prst="rect">
            <a:avLst/>
          </a:prstGeom>
        </p:spPr>
      </p:pic>
      <p:pic>
        <p:nvPicPr>
          <p:cNvPr id="7" name="SK-9-img-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502991"/>
            <a:ext cx="5381625" cy="3536752"/>
          </a:xfrm>
          <a:prstGeom prst="rect">
            <a:avLst/>
          </a:prstGeom>
        </p:spPr>
      </p:pic>
      <p:pic>
        <p:nvPicPr>
          <p:cNvPr id="8" name="SK-9-img-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625" y="2760166"/>
            <a:ext cx="304800" cy="304800"/>
          </a:xfrm>
          <a:prstGeom prst="rect">
            <a:avLst/>
          </a:prstGeom>
        </p:spPr>
      </p:pic>
      <p:pic>
        <p:nvPicPr>
          <p:cNvPr id="9" name="SK-9-img-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8681" y="2843957"/>
            <a:ext cx="166688" cy="137220"/>
          </a:xfrm>
          <a:prstGeom prst="rect">
            <a:avLst/>
          </a:prstGeom>
        </p:spPr>
      </p:pic>
      <p:pic>
        <p:nvPicPr>
          <p:cNvPr id="10" name="SK-9-img-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9625" y="3402657"/>
            <a:ext cx="304800" cy="304800"/>
          </a:xfrm>
          <a:prstGeom prst="rect">
            <a:avLst/>
          </a:prstGeom>
        </p:spPr>
      </p:pic>
      <p:pic>
        <p:nvPicPr>
          <p:cNvPr id="11" name="SK-9-img-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8681" y="3486448"/>
            <a:ext cx="166688" cy="137220"/>
          </a:xfrm>
          <a:prstGeom prst="rect">
            <a:avLst/>
          </a:prstGeom>
        </p:spPr>
      </p:pic>
      <p:pic>
        <p:nvPicPr>
          <p:cNvPr id="12" name="SK-9-img-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9625" y="4045148"/>
            <a:ext cx="304800" cy="304800"/>
          </a:xfrm>
          <a:prstGeom prst="rect">
            <a:avLst/>
          </a:prstGeom>
        </p:spPr>
      </p:pic>
      <p:pic>
        <p:nvPicPr>
          <p:cNvPr id="13" name="SK-9-img-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8681" y="4128939"/>
            <a:ext cx="166688" cy="137220"/>
          </a:xfrm>
          <a:prstGeom prst="rect">
            <a:avLst/>
          </a:prstGeom>
        </p:spPr>
      </p:pic>
      <p:pic>
        <p:nvPicPr>
          <p:cNvPr id="14" name="SK-9-img-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9625" y="4687639"/>
            <a:ext cx="304800" cy="304800"/>
          </a:xfrm>
          <a:prstGeom prst="rect">
            <a:avLst/>
          </a:prstGeom>
        </p:spPr>
      </p:pic>
      <p:pic>
        <p:nvPicPr>
          <p:cNvPr id="15" name="SK-9-img-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78681" y="4771430"/>
            <a:ext cx="166688" cy="137220"/>
          </a:xfrm>
          <a:prstGeom prst="rect">
            <a:avLst/>
          </a:prstGeom>
        </p:spPr>
      </p:pic>
      <p:pic>
        <p:nvPicPr>
          <p:cNvPr id="16" name="SK-9-img-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9625" y="5330130"/>
            <a:ext cx="304800" cy="304800"/>
          </a:xfrm>
          <a:prstGeom prst="rect">
            <a:avLst/>
          </a:prstGeom>
        </p:spPr>
      </p:pic>
      <p:pic>
        <p:nvPicPr>
          <p:cNvPr id="17" name="SK-9-img-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8681" y="5413921"/>
            <a:ext cx="166688" cy="137220"/>
          </a:xfrm>
          <a:prstGeom prst="rect">
            <a:avLst/>
          </a:prstGeom>
        </p:spPr>
      </p:pic>
      <p:pic>
        <p:nvPicPr>
          <p:cNvPr id="18" name="SK-9-img-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38875" y="1377255"/>
            <a:ext cx="5381625" cy="3500438"/>
          </a:xfrm>
          <a:prstGeom prst="rect">
            <a:avLst/>
          </a:prstGeom>
        </p:spPr>
      </p:pic>
      <p:pic>
        <p:nvPicPr>
          <p:cNvPr id="19" name="SK-9-img-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77000" y="1634430"/>
            <a:ext cx="304800" cy="304800"/>
          </a:xfrm>
          <a:prstGeom prst="rect">
            <a:avLst/>
          </a:prstGeom>
        </p:spPr>
      </p:pic>
      <p:pic>
        <p:nvPicPr>
          <p:cNvPr id="20" name="SK-9-img-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46056" y="1718221"/>
            <a:ext cx="166688" cy="137220"/>
          </a:xfrm>
          <a:prstGeom prst="rect">
            <a:avLst/>
          </a:prstGeom>
        </p:spPr>
      </p:pic>
      <p:pic>
        <p:nvPicPr>
          <p:cNvPr id="21" name="SK-9-img-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77000" y="2267843"/>
            <a:ext cx="304800" cy="304800"/>
          </a:xfrm>
          <a:prstGeom prst="rect">
            <a:avLst/>
          </a:prstGeom>
        </p:spPr>
      </p:pic>
      <p:pic>
        <p:nvPicPr>
          <p:cNvPr id="22" name="SK-9-img-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46056" y="2351633"/>
            <a:ext cx="166688" cy="137220"/>
          </a:xfrm>
          <a:prstGeom prst="rect">
            <a:avLst/>
          </a:prstGeom>
        </p:spPr>
      </p:pic>
      <p:pic>
        <p:nvPicPr>
          <p:cNvPr id="23" name="SK-9-img-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77000" y="2901255"/>
            <a:ext cx="304800" cy="304800"/>
          </a:xfrm>
          <a:prstGeom prst="rect">
            <a:avLst/>
          </a:prstGeom>
        </p:spPr>
      </p:pic>
      <p:pic>
        <p:nvPicPr>
          <p:cNvPr id="24" name="SK-9-img-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546056" y="2985046"/>
            <a:ext cx="166688" cy="137220"/>
          </a:xfrm>
          <a:prstGeom prst="rect">
            <a:avLst/>
          </a:prstGeom>
        </p:spPr>
      </p:pic>
      <p:pic>
        <p:nvPicPr>
          <p:cNvPr id="25" name="SK-9-img-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77000" y="3534668"/>
            <a:ext cx="304800" cy="304800"/>
          </a:xfrm>
          <a:prstGeom prst="rect">
            <a:avLst/>
          </a:prstGeom>
        </p:spPr>
      </p:pic>
      <p:pic>
        <p:nvPicPr>
          <p:cNvPr id="26" name="SK-9-img-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546056" y="3618458"/>
            <a:ext cx="166688" cy="137220"/>
          </a:xfrm>
          <a:prstGeom prst="rect">
            <a:avLst/>
          </a:prstGeom>
        </p:spPr>
      </p:pic>
      <p:pic>
        <p:nvPicPr>
          <p:cNvPr id="27" name="SK-9-img-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477000" y="4168080"/>
            <a:ext cx="304800" cy="304800"/>
          </a:xfrm>
          <a:prstGeom prst="rect">
            <a:avLst/>
          </a:prstGeom>
        </p:spPr>
      </p:pic>
      <p:pic>
        <p:nvPicPr>
          <p:cNvPr id="28" name="SK-9-img-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546056" y="4251871"/>
            <a:ext cx="166688" cy="137220"/>
          </a:xfrm>
          <a:prstGeom prst="rect">
            <a:avLst/>
          </a:prstGeom>
        </p:spPr>
      </p:pic>
      <p:pic>
        <p:nvPicPr>
          <p:cNvPr id="29" name="SK-9-img-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238875" y="5068193"/>
            <a:ext cx="5381625" cy="971550"/>
          </a:xfrm>
          <a:prstGeom prst="rect">
            <a:avLst/>
          </a:prstGeom>
        </p:spPr>
      </p:pic>
      <p:pic>
        <p:nvPicPr>
          <p:cNvPr id="30" name="SK-9-img-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477000" y="5363468"/>
            <a:ext cx="285750" cy="381000"/>
          </a:xfrm>
          <a:prstGeom prst="rect">
            <a:avLst/>
          </a:prstGeom>
        </p:spPr>
      </p:pic>
      <p:sp>
        <p:nvSpPr>
          <p:cNvPr id="31" name="SK-9-text-30"/>
          <p:cNvSpPr/>
          <p:nvPr/>
        </p:nvSpPr>
        <p:spPr>
          <a:xfrm>
            <a:off x="571500" y="381000"/>
            <a:ext cx="1162050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2D2926"/>
                </a:solidFill>
              </a:rPr>
              <a:t>Consultation Skills: Top 10 Tips</a:t>
            </a:r>
            <a:endParaRPr lang="en-US" sz="2700" dirty="0"/>
          </a:p>
        </p:txBody>
      </p:sp>
      <p:sp>
        <p:nvSpPr>
          <p:cNvPr id="32" name="SK-9-text-31"/>
          <p:cNvSpPr/>
          <p:nvPr/>
        </p:nvSpPr>
        <p:spPr>
          <a:xfrm>
            <a:off x="571500" y="834330"/>
            <a:ext cx="110490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spc="60" kern="0" dirty="0">
                <a:solidFill>
                  <a:srgbClr val="005EB8"/>
                </a:solidFill>
              </a:rPr>
              <a:t>PRACTICAL ADJUSTMENTS &amp; NICE NG96 STANDARDS</a:t>
            </a:r>
            <a:endParaRPr lang="en-US" sz="1350" dirty="0"/>
          </a:p>
        </p:txBody>
      </p:sp>
      <p:sp>
        <p:nvSpPr>
          <p:cNvPr id="33" name="SK-9-text-32"/>
          <p:cNvSpPr/>
          <p:nvPr/>
        </p:nvSpPr>
        <p:spPr>
          <a:xfrm>
            <a:off x="1047750" y="1520130"/>
            <a:ext cx="50006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SCA Roleplay Framing</a:t>
            </a:r>
            <a:endParaRPr lang="en-US" sz="1200" dirty="0"/>
          </a:p>
        </p:txBody>
      </p:sp>
      <p:sp>
        <p:nvSpPr>
          <p:cNvPr id="34" name="SK-9-text-33"/>
          <p:cNvSpPr/>
          <p:nvPr/>
        </p:nvSpPr>
        <p:spPr>
          <a:xfrm>
            <a:off x="762000" y="1796355"/>
            <a:ext cx="5000625" cy="3732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70"/>
              </a:lnSpc>
              <a:buNone/>
            </a:pPr>
            <a:r>
              <a:rPr lang="en-US" sz="1050" i="1" dirty="0">
                <a:solidFill>
                  <a:srgbClr val="2D2926"/>
                </a:solidFill>
              </a:rPr>
              <a:t>"A 24-year-old with Down’s Syndrome presents with weight gain. How do you adjust your communication to ensure autonomy and accurate history taking?"</a:t>
            </a:r>
            <a:endParaRPr lang="en-US" sz="1050" dirty="0"/>
          </a:p>
        </p:txBody>
      </p:sp>
      <p:sp>
        <p:nvSpPr>
          <p:cNvPr id="35" name="SK-9-text-34"/>
          <p:cNvSpPr/>
          <p:nvPr/>
        </p:nvSpPr>
        <p:spPr>
          <a:xfrm>
            <a:off x="1257300" y="2741116"/>
            <a:ext cx="4987290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1. First Appointment Slot</a:t>
            </a:r>
            <a:endParaRPr lang="en-US" sz="1275" dirty="0"/>
          </a:p>
        </p:txBody>
      </p:sp>
      <p:sp>
        <p:nvSpPr>
          <p:cNvPr id="36" name="SK-9-text-35"/>
          <p:cNvSpPr/>
          <p:nvPr/>
        </p:nvSpPr>
        <p:spPr>
          <a:xfrm>
            <a:off x="1257300" y="3031629"/>
            <a:ext cx="977265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</a:rPr>
              <a:t>Reduces waiting room stress and distress for the patient.</a:t>
            </a:r>
            <a:endParaRPr lang="en-US" sz="1125" dirty="0"/>
          </a:p>
        </p:txBody>
      </p:sp>
      <p:sp>
        <p:nvSpPr>
          <p:cNvPr id="37" name="SK-9-text-36"/>
          <p:cNvSpPr/>
          <p:nvPr/>
        </p:nvSpPr>
        <p:spPr>
          <a:xfrm>
            <a:off x="1257300" y="3383607"/>
            <a:ext cx="5181600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2. Double Appointment Time</a:t>
            </a:r>
            <a:endParaRPr lang="en-US" sz="1275" dirty="0"/>
          </a:p>
        </p:txBody>
      </p:sp>
      <p:sp>
        <p:nvSpPr>
          <p:cNvPr id="38" name="SK-9-text-37"/>
          <p:cNvSpPr/>
          <p:nvPr/>
        </p:nvSpPr>
        <p:spPr>
          <a:xfrm>
            <a:off x="1257300" y="3674120"/>
            <a:ext cx="977265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</a:rPr>
              <a:t>A mandatory reasonable adjustment under the Equality Act.</a:t>
            </a:r>
            <a:endParaRPr lang="en-US" sz="1125" dirty="0"/>
          </a:p>
        </p:txBody>
      </p:sp>
      <p:sp>
        <p:nvSpPr>
          <p:cNvPr id="39" name="SK-9-text-38"/>
          <p:cNvSpPr/>
          <p:nvPr/>
        </p:nvSpPr>
        <p:spPr>
          <a:xfrm>
            <a:off x="1257300" y="4026098"/>
            <a:ext cx="4987290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3. Speak to Patient First</a:t>
            </a:r>
            <a:endParaRPr lang="en-US" sz="1275" dirty="0"/>
          </a:p>
        </p:txBody>
      </p:sp>
      <p:sp>
        <p:nvSpPr>
          <p:cNvPr id="40" name="SK-9-text-39"/>
          <p:cNvSpPr/>
          <p:nvPr/>
        </p:nvSpPr>
        <p:spPr>
          <a:xfrm>
            <a:off x="1257300" y="4316611"/>
            <a:ext cx="1093470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</a:rPr>
              <a:t>Always address the patient before the carer to respect autonomy.</a:t>
            </a:r>
            <a:endParaRPr lang="en-US" sz="1125" dirty="0"/>
          </a:p>
        </p:txBody>
      </p:sp>
      <p:sp>
        <p:nvSpPr>
          <p:cNvPr id="41" name="SK-9-text-40"/>
          <p:cNvSpPr/>
          <p:nvPr/>
        </p:nvSpPr>
        <p:spPr>
          <a:xfrm>
            <a:off x="1257300" y="4668589"/>
            <a:ext cx="4457700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4. Use Open Questions</a:t>
            </a:r>
            <a:endParaRPr lang="en-US" sz="1275" dirty="0"/>
          </a:p>
        </p:txBody>
      </p:sp>
      <p:sp>
        <p:nvSpPr>
          <p:cNvPr id="42" name="SK-9-text-41"/>
          <p:cNvSpPr/>
          <p:nvPr/>
        </p:nvSpPr>
        <p:spPr>
          <a:xfrm>
            <a:off x="1257300" y="4959102"/>
            <a:ext cx="942975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</a:rPr>
              <a:t>Avoid yes/no questions to minimize "acquiescence bias."</a:t>
            </a:r>
            <a:endParaRPr lang="en-US" sz="1125" dirty="0"/>
          </a:p>
        </p:txBody>
      </p:sp>
      <p:sp>
        <p:nvSpPr>
          <p:cNvPr id="43" name="SK-9-text-42"/>
          <p:cNvSpPr/>
          <p:nvPr/>
        </p:nvSpPr>
        <p:spPr>
          <a:xfrm>
            <a:off x="1257300" y="5311080"/>
            <a:ext cx="4457700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5. Explain the Process</a:t>
            </a:r>
            <a:endParaRPr lang="en-US" sz="1275" dirty="0"/>
          </a:p>
        </p:txBody>
      </p:sp>
      <p:sp>
        <p:nvSpPr>
          <p:cNvPr id="44" name="SK-9-text-43"/>
          <p:cNvSpPr/>
          <p:nvPr/>
        </p:nvSpPr>
        <p:spPr>
          <a:xfrm>
            <a:off x="1257300" y="5601593"/>
            <a:ext cx="1028700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</a:rPr>
              <a:t>Briefly outline listening, examination, and planning phases.</a:t>
            </a:r>
            <a:endParaRPr lang="en-US" sz="1125" dirty="0"/>
          </a:p>
        </p:txBody>
      </p:sp>
      <p:sp>
        <p:nvSpPr>
          <p:cNvPr id="45" name="SK-9-text-44"/>
          <p:cNvSpPr/>
          <p:nvPr/>
        </p:nvSpPr>
        <p:spPr>
          <a:xfrm>
            <a:off x="6924675" y="1615380"/>
            <a:ext cx="4457700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6. Communication Aids</a:t>
            </a:r>
            <a:endParaRPr lang="en-US" sz="1275" dirty="0"/>
          </a:p>
        </p:txBody>
      </p:sp>
      <p:sp>
        <p:nvSpPr>
          <p:cNvPr id="46" name="SK-9-text-45"/>
          <p:cNvSpPr/>
          <p:nvPr/>
        </p:nvSpPr>
        <p:spPr>
          <a:xfrm>
            <a:off x="6924675" y="1905893"/>
            <a:ext cx="526732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</a:rPr>
              <a:t>Use easy-read materials, pictures, or Makaton signing tools.</a:t>
            </a:r>
            <a:endParaRPr lang="en-US" sz="1125" dirty="0"/>
          </a:p>
        </p:txBody>
      </p:sp>
      <p:sp>
        <p:nvSpPr>
          <p:cNvPr id="47" name="SK-9-text-46"/>
          <p:cNvSpPr/>
          <p:nvPr/>
        </p:nvSpPr>
        <p:spPr>
          <a:xfrm>
            <a:off x="6924675" y="2248793"/>
            <a:ext cx="5181600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7. Triangulate Information</a:t>
            </a:r>
            <a:endParaRPr lang="en-US" sz="1275" dirty="0"/>
          </a:p>
        </p:txBody>
      </p:sp>
      <p:sp>
        <p:nvSpPr>
          <p:cNvPr id="48" name="SK-9-text-47"/>
          <p:cNvSpPr/>
          <p:nvPr/>
        </p:nvSpPr>
        <p:spPr>
          <a:xfrm>
            <a:off x="6924675" y="2539305"/>
            <a:ext cx="526732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</a:rPr>
              <a:t>Seek carer input after the patient to verify specific details.</a:t>
            </a:r>
            <a:endParaRPr lang="en-US" sz="1125" dirty="0"/>
          </a:p>
        </p:txBody>
      </p:sp>
      <p:sp>
        <p:nvSpPr>
          <p:cNvPr id="49" name="SK-9-text-48"/>
          <p:cNvSpPr/>
          <p:nvPr/>
        </p:nvSpPr>
        <p:spPr>
          <a:xfrm>
            <a:off x="6924675" y="2882205"/>
            <a:ext cx="4457700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8. Repeat-Back Method</a:t>
            </a:r>
            <a:endParaRPr lang="en-US" sz="1275" dirty="0"/>
          </a:p>
        </p:txBody>
      </p:sp>
      <p:sp>
        <p:nvSpPr>
          <p:cNvPr id="50" name="SK-9-text-49"/>
          <p:cNvSpPr/>
          <p:nvPr/>
        </p:nvSpPr>
        <p:spPr>
          <a:xfrm>
            <a:off x="6924675" y="3172718"/>
            <a:ext cx="526732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</a:rPr>
              <a:t>Ask the patient to summarize the plan in their own words.</a:t>
            </a:r>
            <a:endParaRPr lang="en-US" sz="1125" dirty="0"/>
          </a:p>
        </p:txBody>
      </p:sp>
      <p:sp>
        <p:nvSpPr>
          <p:cNvPr id="51" name="SK-9-text-50"/>
          <p:cNvSpPr/>
          <p:nvPr/>
        </p:nvSpPr>
        <p:spPr>
          <a:xfrm>
            <a:off x="6924675" y="3515618"/>
            <a:ext cx="4792980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9. Event-Based Schedules</a:t>
            </a:r>
            <a:endParaRPr lang="en-US" sz="1275" dirty="0"/>
          </a:p>
        </p:txBody>
      </p:sp>
      <p:sp>
        <p:nvSpPr>
          <p:cNvPr id="52" name="SK-9-text-51"/>
          <p:cNvSpPr/>
          <p:nvPr/>
        </p:nvSpPr>
        <p:spPr>
          <a:xfrm>
            <a:off x="6924675" y="3806130"/>
            <a:ext cx="526732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</a:rPr>
              <a:t>Link meds to "breakfast" or "bedtime" rather than clock times.</a:t>
            </a:r>
            <a:endParaRPr lang="en-US" sz="1125" dirty="0"/>
          </a:p>
        </p:txBody>
      </p:sp>
      <p:sp>
        <p:nvSpPr>
          <p:cNvPr id="53" name="SK-9-text-52"/>
          <p:cNvSpPr/>
          <p:nvPr/>
        </p:nvSpPr>
        <p:spPr>
          <a:xfrm>
            <a:off x="6924675" y="4149030"/>
            <a:ext cx="4922520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10. Explicit Connections</a:t>
            </a:r>
            <a:endParaRPr lang="en-US" sz="1275" dirty="0"/>
          </a:p>
        </p:txBody>
      </p:sp>
      <p:sp>
        <p:nvSpPr>
          <p:cNvPr id="54" name="SK-9-text-53"/>
          <p:cNvSpPr/>
          <p:nvPr/>
        </p:nvSpPr>
        <p:spPr>
          <a:xfrm>
            <a:off x="6924675" y="4439543"/>
            <a:ext cx="526732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</a:rPr>
              <a:t>Do not assume patients link symptoms to causes; explain clearly.</a:t>
            </a:r>
            <a:endParaRPr lang="en-US" sz="1125" dirty="0"/>
          </a:p>
        </p:txBody>
      </p:sp>
      <p:sp>
        <p:nvSpPr>
          <p:cNvPr id="55" name="SK-9-text-54"/>
          <p:cNvSpPr/>
          <p:nvPr/>
        </p:nvSpPr>
        <p:spPr>
          <a:xfrm>
            <a:off x="6953250" y="5211068"/>
            <a:ext cx="44291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Clinical Bottom Line:</a:t>
            </a:r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 Reasonable adjustments are not just "nice to have"—they are legal requirements that improve safety and reduce diagnostic overshadowing.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0-img-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967680"/>
          </a:xfrm>
          <a:prstGeom prst="rect">
            <a:avLst/>
          </a:prstGeom>
        </p:spPr>
      </p:pic>
      <p:pic>
        <p:nvPicPr>
          <p:cNvPr id="5" name="SK-10-img-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158180"/>
            <a:ext cx="4457700" cy="4537770"/>
          </a:xfrm>
          <a:prstGeom prst="rect">
            <a:avLst/>
          </a:prstGeom>
        </p:spPr>
      </p:pic>
      <p:pic>
        <p:nvPicPr>
          <p:cNvPr id="6" name="SK-10-img-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348680"/>
            <a:ext cx="4076700" cy="361950"/>
          </a:xfrm>
          <a:prstGeom prst="rect">
            <a:avLst/>
          </a:prstGeom>
        </p:spPr>
      </p:pic>
      <p:pic>
        <p:nvPicPr>
          <p:cNvPr id="7" name="SK-10-img-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396305"/>
            <a:ext cx="228600" cy="190500"/>
          </a:xfrm>
          <a:prstGeom prst="rect">
            <a:avLst/>
          </a:prstGeom>
        </p:spPr>
      </p:pic>
      <p:pic>
        <p:nvPicPr>
          <p:cNvPr id="8" name="SK-10-img-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901130"/>
            <a:ext cx="142875" cy="142875"/>
          </a:xfrm>
          <a:prstGeom prst="rect">
            <a:avLst/>
          </a:prstGeom>
        </p:spPr>
      </p:pic>
      <p:pic>
        <p:nvPicPr>
          <p:cNvPr id="9" name="SK-10-img-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441972"/>
            <a:ext cx="142875" cy="142875"/>
          </a:xfrm>
          <a:prstGeom prst="rect">
            <a:avLst/>
          </a:prstGeom>
        </p:spPr>
      </p:pic>
      <p:pic>
        <p:nvPicPr>
          <p:cNvPr id="10" name="SK-10-img-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2982813"/>
            <a:ext cx="142875" cy="142875"/>
          </a:xfrm>
          <a:prstGeom prst="rect">
            <a:avLst/>
          </a:prstGeom>
        </p:spPr>
      </p:pic>
      <p:pic>
        <p:nvPicPr>
          <p:cNvPr id="11" name="SK-10-img-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3523655"/>
            <a:ext cx="142875" cy="142875"/>
          </a:xfrm>
          <a:prstGeom prst="rect">
            <a:avLst/>
          </a:prstGeom>
        </p:spPr>
      </p:pic>
      <p:pic>
        <p:nvPicPr>
          <p:cNvPr id="12" name="SK-10-img-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4064496"/>
            <a:ext cx="142875" cy="142875"/>
          </a:xfrm>
          <a:prstGeom prst="rect">
            <a:avLst/>
          </a:prstGeom>
        </p:spPr>
      </p:pic>
      <p:pic>
        <p:nvPicPr>
          <p:cNvPr id="13" name="SK-10-img-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24450" y="1158180"/>
            <a:ext cx="6686550" cy="4537770"/>
          </a:xfrm>
          <a:prstGeom prst="rect">
            <a:avLst/>
          </a:prstGeom>
        </p:spPr>
      </p:pic>
      <p:pic>
        <p:nvPicPr>
          <p:cNvPr id="14" name="SK-10-img-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14950" y="1348680"/>
            <a:ext cx="6305550" cy="361950"/>
          </a:xfrm>
          <a:prstGeom prst="rect">
            <a:avLst/>
          </a:prstGeom>
        </p:spPr>
      </p:pic>
      <p:pic>
        <p:nvPicPr>
          <p:cNvPr id="15" name="SK-10-img-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14950" y="1396305"/>
            <a:ext cx="228600" cy="190500"/>
          </a:xfrm>
          <a:prstGeom prst="rect">
            <a:avLst/>
          </a:prstGeom>
        </p:spPr>
      </p:pic>
      <p:pic>
        <p:nvPicPr>
          <p:cNvPr id="16" name="SK-10-img-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14950" y="1901130"/>
            <a:ext cx="142875" cy="142875"/>
          </a:xfrm>
          <a:prstGeom prst="rect">
            <a:avLst/>
          </a:prstGeom>
        </p:spPr>
      </p:pic>
      <p:pic>
        <p:nvPicPr>
          <p:cNvPr id="17" name="SK-10-img-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14950" y="2441972"/>
            <a:ext cx="142875" cy="131862"/>
          </a:xfrm>
          <a:prstGeom prst="rect">
            <a:avLst/>
          </a:prstGeom>
        </p:spPr>
      </p:pic>
      <p:pic>
        <p:nvPicPr>
          <p:cNvPr id="18" name="SK-10-img-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14950" y="2982813"/>
            <a:ext cx="142875" cy="122337"/>
          </a:xfrm>
          <a:prstGeom prst="rect">
            <a:avLst/>
          </a:prstGeom>
        </p:spPr>
      </p:pic>
      <p:pic>
        <p:nvPicPr>
          <p:cNvPr id="19" name="SK-10-img-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314950" y="3523655"/>
            <a:ext cx="142875" cy="114300"/>
          </a:xfrm>
          <a:prstGeom prst="rect">
            <a:avLst/>
          </a:prstGeom>
        </p:spPr>
      </p:pic>
      <p:pic>
        <p:nvPicPr>
          <p:cNvPr id="20" name="SK-10-img-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314950" y="4064496"/>
            <a:ext cx="142875" cy="114300"/>
          </a:xfrm>
          <a:prstGeom prst="rect">
            <a:avLst/>
          </a:prstGeom>
        </p:spPr>
      </p:pic>
      <p:pic>
        <p:nvPicPr>
          <p:cNvPr id="21" name="SK-10-img-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81000" y="5886450"/>
            <a:ext cx="11430000" cy="685800"/>
          </a:xfrm>
          <a:prstGeom prst="rect">
            <a:avLst/>
          </a:prstGeom>
        </p:spPr>
      </p:pic>
      <p:pic>
        <p:nvPicPr>
          <p:cNvPr id="22" name="SK-10-img-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19125" y="6145113"/>
            <a:ext cx="226070" cy="180826"/>
          </a:xfrm>
          <a:prstGeom prst="rect">
            <a:avLst/>
          </a:prstGeom>
        </p:spPr>
      </p:pic>
      <p:sp>
        <p:nvSpPr>
          <p:cNvPr id="23" name="SK-10-text-22"/>
          <p:cNvSpPr/>
          <p:nvPr/>
        </p:nvSpPr>
        <p:spPr>
          <a:xfrm>
            <a:off x="381000" y="285750"/>
            <a:ext cx="1181100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2926"/>
                </a:solidFill>
              </a:rPr>
              <a:t>The LD Register and Annual Health Check</a:t>
            </a:r>
            <a:endParaRPr lang="en-US" sz="2100" dirty="0"/>
          </a:p>
        </p:txBody>
      </p:sp>
      <p:sp>
        <p:nvSpPr>
          <p:cNvPr id="24" name="SK-10-text-23"/>
          <p:cNvSpPr/>
          <p:nvPr/>
        </p:nvSpPr>
        <p:spPr>
          <a:xfrm>
            <a:off x="381000" y="643830"/>
            <a:ext cx="1143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spc="30" kern="0" dirty="0">
                <a:solidFill>
                  <a:srgbClr val="005EB8"/>
                </a:solidFill>
              </a:rPr>
              <a:t>QOF REQUIREMENTS &amp; NICE QS187 / NG96 STANDARDS</a:t>
            </a:r>
            <a:endParaRPr lang="en-US" sz="1200" dirty="0"/>
          </a:p>
        </p:txBody>
      </p:sp>
      <p:sp>
        <p:nvSpPr>
          <p:cNvPr id="25" name="SK-10-text-24"/>
          <p:cNvSpPr/>
          <p:nvPr/>
        </p:nvSpPr>
        <p:spPr>
          <a:xfrm>
            <a:off x="914400" y="1348680"/>
            <a:ext cx="61722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The Foundation: LD Register</a:t>
            </a:r>
            <a:endParaRPr lang="en-US" sz="1500" dirty="0"/>
          </a:p>
        </p:txBody>
      </p:sp>
      <p:sp>
        <p:nvSpPr>
          <p:cNvPr id="26" name="SK-10-text-25"/>
          <p:cNvSpPr/>
          <p:nvPr/>
        </p:nvSpPr>
        <p:spPr>
          <a:xfrm>
            <a:off x="885825" y="1853505"/>
            <a:ext cx="3838575" cy="4265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975" b="1" dirty="0">
                <a:solidFill>
                  <a:srgbClr val="FFFFFF"/>
                </a:solidFill>
                <a:highlight>
                  <a:srgbClr val="005EB8"/>
                </a:highlight>
              </a:rPr>
              <a:t>LD001</a:t>
            </a:r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 Maintain an up-to-date register of all patients with a learning disability.</a:t>
            </a:r>
            <a:endParaRPr lang="en-US" sz="1200" dirty="0"/>
          </a:p>
        </p:txBody>
      </p:sp>
      <p:sp>
        <p:nvSpPr>
          <p:cNvPr id="27" name="SK-10-text-26"/>
          <p:cNvSpPr/>
          <p:nvPr/>
        </p:nvSpPr>
        <p:spPr>
          <a:xfrm>
            <a:off x="885825" y="2394347"/>
            <a:ext cx="3838575" cy="4265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975" b="1" dirty="0">
                <a:solidFill>
                  <a:srgbClr val="FFFFFF"/>
                </a:solidFill>
                <a:highlight>
                  <a:srgbClr val="005EB8"/>
                </a:highlight>
              </a:rPr>
              <a:t>LD004</a:t>
            </a:r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 Offer AHC to all patients aged </a:t>
            </a:r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14 and over</a:t>
            </a:r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 on the register.</a:t>
            </a:r>
            <a:endParaRPr lang="en-US" sz="1200" dirty="0"/>
          </a:p>
        </p:txBody>
      </p:sp>
      <p:sp>
        <p:nvSpPr>
          <p:cNvPr id="28" name="SK-10-text-27"/>
          <p:cNvSpPr/>
          <p:nvPr/>
        </p:nvSpPr>
        <p:spPr>
          <a:xfrm>
            <a:off x="809625" y="2935188"/>
            <a:ext cx="3838575" cy="4265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QOF Target:</a:t>
            </a:r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 Practices expected to achieve annual checks for </a:t>
            </a:r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75%</a:t>
            </a:r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 of register.</a:t>
            </a:r>
            <a:endParaRPr lang="en-US" sz="1200" dirty="0"/>
          </a:p>
        </p:txBody>
      </p:sp>
      <p:sp>
        <p:nvSpPr>
          <p:cNvPr id="29" name="SK-10-text-28"/>
          <p:cNvSpPr/>
          <p:nvPr/>
        </p:nvSpPr>
        <p:spPr>
          <a:xfrm>
            <a:off x="809625" y="3476030"/>
            <a:ext cx="3838575" cy="4265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Transition Focus:</a:t>
            </a:r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 Proactively add young people transitioning from pediatrics/school EHCP teams.</a:t>
            </a:r>
            <a:endParaRPr lang="en-US" sz="1200" dirty="0"/>
          </a:p>
        </p:txBody>
      </p:sp>
      <p:sp>
        <p:nvSpPr>
          <p:cNvPr id="30" name="SK-10-text-29"/>
          <p:cNvSpPr/>
          <p:nvPr/>
        </p:nvSpPr>
        <p:spPr>
          <a:xfrm>
            <a:off x="809625" y="4016871"/>
            <a:ext cx="3838575" cy="4265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Audit Tip:</a:t>
            </a:r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 Ensure "mild LD" patients are not missed; they often lack formal codes.</a:t>
            </a:r>
            <a:endParaRPr lang="en-US" sz="1200" dirty="0"/>
          </a:p>
        </p:txBody>
      </p:sp>
      <p:sp>
        <p:nvSpPr>
          <p:cNvPr id="31" name="SK-10-text-30"/>
          <p:cNvSpPr/>
          <p:nvPr/>
        </p:nvSpPr>
        <p:spPr>
          <a:xfrm>
            <a:off x="5657850" y="1348680"/>
            <a:ext cx="4343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AHC Core Components</a:t>
            </a:r>
            <a:endParaRPr lang="en-US" sz="1500" dirty="0"/>
          </a:p>
        </p:txBody>
      </p:sp>
      <p:sp>
        <p:nvSpPr>
          <p:cNvPr id="32" name="SK-10-text-31"/>
          <p:cNvSpPr/>
          <p:nvPr/>
        </p:nvSpPr>
        <p:spPr>
          <a:xfrm>
            <a:off x="5553075" y="1853505"/>
            <a:ext cx="6067425" cy="4265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Physical &amp; Mental Health:</a:t>
            </a:r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 Collaborative review with specific syndrome checks (e.g., TFTs for Down's syndrome).</a:t>
            </a:r>
            <a:endParaRPr lang="en-US" sz="1200" dirty="0"/>
          </a:p>
        </p:txBody>
      </p:sp>
      <p:sp>
        <p:nvSpPr>
          <p:cNvPr id="33" name="SK-10-text-32"/>
          <p:cNvSpPr/>
          <p:nvPr/>
        </p:nvSpPr>
        <p:spPr>
          <a:xfrm>
            <a:off x="5553075" y="2394347"/>
            <a:ext cx="6067425" cy="4265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Medication &amp; STOMP:</a:t>
            </a:r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 Review accuracy and necessity of all psychotropics; reduce inappropriate use.</a:t>
            </a:r>
            <a:endParaRPr lang="en-US" sz="1200" dirty="0"/>
          </a:p>
        </p:txBody>
      </p:sp>
      <p:sp>
        <p:nvSpPr>
          <p:cNvPr id="34" name="SK-10-text-33"/>
          <p:cNvSpPr/>
          <p:nvPr/>
        </p:nvSpPr>
        <p:spPr>
          <a:xfrm>
            <a:off x="5553075" y="2935188"/>
            <a:ext cx="6067425" cy="4265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Immunisations:</a:t>
            </a:r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 Flu (mandatory), Pneumococcal, HPV (to age 25), and Hep B where appropriate.</a:t>
            </a:r>
            <a:endParaRPr lang="en-US" sz="1200" dirty="0"/>
          </a:p>
        </p:txBody>
      </p:sp>
      <p:sp>
        <p:nvSpPr>
          <p:cNvPr id="35" name="SK-10-text-34"/>
          <p:cNvSpPr/>
          <p:nvPr/>
        </p:nvSpPr>
        <p:spPr>
          <a:xfrm>
            <a:off x="5553075" y="3476030"/>
            <a:ext cx="6067425" cy="4265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Cancer Screening:</a:t>
            </a:r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 Review uptake for Cervical, Bowel, and Breast screening; flag for reasonable adjustments.</a:t>
            </a:r>
            <a:endParaRPr lang="en-US" sz="1200" dirty="0"/>
          </a:p>
        </p:txBody>
      </p:sp>
      <p:sp>
        <p:nvSpPr>
          <p:cNvPr id="36" name="SK-10-text-35"/>
          <p:cNvSpPr/>
          <p:nvPr/>
        </p:nvSpPr>
        <p:spPr>
          <a:xfrm>
            <a:off x="5553075" y="4016871"/>
            <a:ext cx="6067425" cy="4265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2926"/>
                </a:solidFill>
              </a:rPr>
              <a:t>Reasonable Adjustments:</a:t>
            </a:r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2926"/>
                </a:solidFill>
              </a:rPr>
              <a:t> Phone-call invites, quiet/first-slot clinics, and double appointments.</a:t>
            </a:r>
            <a:endParaRPr lang="en-US" sz="1200" dirty="0"/>
          </a:p>
        </p:txBody>
      </p:sp>
      <p:sp>
        <p:nvSpPr>
          <p:cNvPr id="37" name="SK-10-text-36"/>
          <p:cNvSpPr/>
          <p:nvPr/>
        </p:nvSpPr>
        <p:spPr>
          <a:xfrm>
            <a:off x="1035695" y="6029325"/>
            <a:ext cx="1053718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F37021"/>
                </a:solidFill>
              </a:rPr>
              <a:t>MANDATORY OUTCOME: Health Action Plan (HAP).</a:t>
            </a:r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FFFFFF"/>
                </a:solidFill>
              </a:rPr>
              <a:t> A personalized written summary of findings and goals. Must be provided in an </a:t>
            </a:r>
            <a:pPr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FFFFFF"/>
                </a:solidFill>
              </a:rPr>
              <a:t>accessible format</a:t>
            </a:r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FFFFFF"/>
                </a:solidFill>
              </a:rPr>
              <a:t> (Easy-Read) as per the Accessible Information Standard.</a:t>
            </a:r>
            <a:endParaRPr lang="en-US" sz="11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1-img-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811000" cy="872430"/>
          </a:xfrm>
          <a:prstGeom prst="rect">
            <a:avLst/>
          </a:prstGeom>
        </p:spPr>
      </p:pic>
      <p:pic>
        <p:nvPicPr>
          <p:cNvPr id="5" name="SK-11-img-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205805"/>
            <a:ext cx="5572125" cy="1630114"/>
          </a:xfrm>
          <a:prstGeom prst="rect">
            <a:avLst/>
          </a:prstGeom>
        </p:spPr>
      </p:pic>
      <p:pic>
        <p:nvPicPr>
          <p:cNvPr id="6" name="SK-11-img-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1472505"/>
            <a:ext cx="285750" cy="228600"/>
          </a:xfrm>
          <a:prstGeom prst="rect">
            <a:avLst/>
          </a:prstGeom>
        </p:spPr>
      </p:pic>
      <p:pic>
        <p:nvPicPr>
          <p:cNvPr id="7" name="SK-11-img-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3026420"/>
            <a:ext cx="5572125" cy="1630114"/>
          </a:xfrm>
          <a:prstGeom prst="rect">
            <a:avLst/>
          </a:prstGeom>
        </p:spPr>
      </p:pic>
      <p:pic>
        <p:nvPicPr>
          <p:cNvPr id="8" name="SK-11-img-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3293120"/>
            <a:ext cx="285750" cy="228600"/>
          </a:xfrm>
          <a:prstGeom prst="rect">
            <a:avLst/>
          </a:prstGeom>
        </p:spPr>
      </p:pic>
      <p:pic>
        <p:nvPicPr>
          <p:cNvPr id="9" name="SK-11-img-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4847034"/>
            <a:ext cx="5572125" cy="1630114"/>
          </a:xfrm>
          <a:prstGeom prst="rect">
            <a:avLst/>
          </a:prstGeom>
        </p:spPr>
      </p:pic>
      <p:pic>
        <p:nvPicPr>
          <p:cNvPr id="10" name="SK-11-img-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" y="5113734"/>
            <a:ext cx="285750" cy="228600"/>
          </a:xfrm>
          <a:prstGeom prst="rect">
            <a:avLst/>
          </a:prstGeom>
        </p:spPr>
      </p:pic>
      <p:pic>
        <p:nvPicPr>
          <p:cNvPr id="11" name="SK-11-img-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8875" y="1205805"/>
            <a:ext cx="5572125" cy="2540347"/>
          </a:xfrm>
          <a:prstGeom prst="rect">
            <a:avLst/>
          </a:prstGeom>
        </p:spPr>
      </p:pic>
      <p:pic>
        <p:nvPicPr>
          <p:cNvPr id="12" name="SK-11-img-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7000" y="1472505"/>
            <a:ext cx="285750" cy="228600"/>
          </a:xfrm>
          <a:prstGeom prst="rect">
            <a:avLst/>
          </a:prstGeom>
        </p:spPr>
      </p:pic>
      <p:pic>
        <p:nvPicPr>
          <p:cNvPr id="13" name="SK-11-img-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8875" y="3936653"/>
            <a:ext cx="5572125" cy="2540347"/>
          </a:xfrm>
          <a:prstGeom prst="rect">
            <a:avLst/>
          </a:prstGeom>
        </p:spPr>
      </p:pic>
      <p:pic>
        <p:nvPicPr>
          <p:cNvPr id="14" name="SK-11-img-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4203353"/>
            <a:ext cx="285750" cy="228600"/>
          </a:xfrm>
          <a:prstGeom prst="rect">
            <a:avLst/>
          </a:prstGeom>
        </p:spPr>
      </p:pic>
      <p:sp>
        <p:nvSpPr>
          <p:cNvPr id="15" name="SK-11-text-14"/>
          <p:cNvSpPr/>
          <p:nvPr/>
        </p:nvSpPr>
        <p:spPr>
          <a:xfrm>
            <a:off x="762000" y="381000"/>
            <a:ext cx="1143000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2926"/>
                </a:solidFill>
              </a:rPr>
              <a:t>Frameworks: THiNK LD and Hospital Passports</a:t>
            </a:r>
            <a:endParaRPr lang="en-US" sz="2100" dirty="0"/>
          </a:p>
        </p:txBody>
      </p:sp>
      <p:sp>
        <p:nvSpPr>
          <p:cNvPr id="16" name="SK-11-text-15"/>
          <p:cNvSpPr/>
          <p:nvPr/>
        </p:nvSpPr>
        <p:spPr>
          <a:xfrm>
            <a:off x="762000" y="739080"/>
            <a:ext cx="11049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spc="30" kern="0" dirty="0">
                <a:solidFill>
                  <a:srgbClr val="005EB8"/>
                </a:solidFill>
              </a:rPr>
              <a:t>IMPROVING COMMUNICATION &amp; SAFETY IN ACUTE CARE</a:t>
            </a:r>
            <a:endParaRPr lang="en-US" sz="1200" dirty="0"/>
          </a:p>
        </p:txBody>
      </p:sp>
      <p:sp>
        <p:nvSpPr>
          <p:cNvPr id="17" name="SK-11-text-16"/>
          <p:cNvSpPr/>
          <p:nvPr/>
        </p:nvSpPr>
        <p:spPr>
          <a:xfrm>
            <a:off x="1047750" y="1443930"/>
            <a:ext cx="27432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THiNK ACCESS</a:t>
            </a:r>
            <a:endParaRPr lang="en-US" sz="1500" dirty="0"/>
          </a:p>
        </p:txBody>
      </p:sp>
      <p:sp>
        <p:nvSpPr>
          <p:cNvPr id="18" name="SK-11-text-17"/>
          <p:cNvSpPr/>
          <p:nvPr/>
        </p:nvSpPr>
        <p:spPr>
          <a:xfrm>
            <a:off x="619125" y="1843980"/>
            <a:ext cx="509587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2926"/>
                </a:solidFill>
              </a:rPr>
              <a:t>Identify and remove physical or sensory barriers preventing service use.</a:t>
            </a:r>
            <a:endParaRPr lang="en-US" sz="1350" dirty="0"/>
          </a:p>
        </p:txBody>
      </p:sp>
      <p:sp>
        <p:nvSpPr>
          <p:cNvPr id="19" name="SK-11-text-18"/>
          <p:cNvSpPr/>
          <p:nvPr/>
        </p:nvSpPr>
        <p:spPr>
          <a:xfrm>
            <a:off x="1047750" y="3264545"/>
            <a:ext cx="320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THiNK FLEXIBLE</a:t>
            </a:r>
            <a:endParaRPr lang="en-US" sz="1500" dirty="0"/>
          </a:p>
        </p:txBody>
      </p:sp>
      <p:sp>
        <p:nvSpPr>
          <p:cNvPr id="20" name="SK-11-text-19"/>
          <p:cNvSpPr/>
          <p:nvPr/>
        </p:nvSpPr>
        <p:spPr>
          <a:xfrm>
            <a:off x="619125" y="3664595"/>
            <a:ext cx="509587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2926"/>
                </a:solidFill>
              </a:rPr>
              <a:t>Provide reasonable adjustments like double appointments and quiet waiting areas.</a:t>
            </a:r>
            <a:endParaRPr lang="en-US" sz="1350" dirty="0"/>
          </a:p>
        </p:txBody>
      </p:sp>
      <p:sp>
        <p:nvSpPr>
          <p:cNvPr id="21" name="SK-11-text-20"/>
          <p:cNvSpPr/>
          <p:nvPr/>
        </p:nvSpPr>
        <p:spPr>
          <a:xfrm>
            <a:off x="1047750" y="5085159"/>
            <a:ext cx="320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THiNK EQUALITY</a:t>
            </a:r>
            <a:endParaRPr lang="en-US" sz="1500" dirty="0"/>
          </a:p>
        </p:txBody>
      </p:sp>
      <p:sp>
        <p:nvSpPr>
          <p:cNvPr id="22" name="SK-11-text-21"/>
          <p:cNvSpPr/>
          <p:nvPr/>
        </p:nvSpPr>
        <p:spPr>
          <a:xfrm>
            <a:off x="619125" y="5485209"/>
            <a:ext cx="509587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2926"/>
                </a:solidFill>
              </a:rPr>
              <a:t>Ensure patients with LD achieve the same clinical outcomes as others.</a:t>
            </a:r>
            <a:endParaRPr lang="en-US" sz="1350" dirty="0"/>
          </a:p>
        </p:txBody>
      </p:sp>
      <p:sp>
        <p:nvSpPr>
          <p:cNvPr id="23" name="SK-11-text-22"/>
          <p:cNvSpPr/>
          <p:nvPr/>
        </p:nvSpPr>
        <p:spPr>
          <a:xfrm>
            <a:off x="6905625" y="1443930"/>
            <a:ext cx="52863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Hospital Passport Purpose</a:t>
            </a:r>
            <a:endParaRPr lang="en-US" sz="1500" dirty="0"/>
          </a:p>
        </p:txBody>
      </p:sp>
      <p:sp>
        <p:nvSpPr>
          <p:cNvPr id="24" name="SK-11-text-23"/>
          <p:cNvSpPr/>
          <p:nvPr/>
        </p:nvSpPr>
        <p:spPr>
          <a:xfrm>
            <a:off x="6477000" y="1977330"/>
            <a:ext cx="571500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• Documents communication needs and sensory preferences.</a:t>
            </a:r>
            <a:endParaRPr lang="en-US" sz="1275" dirty="0"/>
          </a:p>
        </p:txBody>
      </p:sp>
      <p:sp>
        <p:nvSpPr>
          <p:cNvPr id="25" name="SK-11-text-24"/>
          <p:cNvSpPr/>
          <p:nvPr/>
        </p:nvSpPr>
        <p:spPr>
          <a:xfrm>
            <a:off x="6477000" y="2310705"/>
            <a:ext cx="571500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• Highlights pain indicators and specific distress triggers.</a:t>
            </a:r>
            <a:endParaRPr lang="en-US" sz="1275" dirty="0"/>
          </a:p>
        </p:txBody>
      </p:sp>
      <p:sp>
        <p:nvSpPr>
          <p:cNvPr id="26" name="SK-11-text-25"/>
          <p:cNvSpPr/>
          <p:nvPr/>
        </p:nvSpPr>
        <p:spPr>
          <a:xfrm>
            <a:off x="6477000" y="2644080"/>
            <a:ext cx="571500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• Reduces clinical errors during acute hospital admissions.</a:t>
            </a:r>
            <a:endParaRPr lang="en-US" sz="1275" dirty="0"/>
          </a:p>
        </p:txBody>
      </p:sp>
      <p:sp>
        <p:nvSpPr>
          <p:cNvPr id="27" name="SK-11-text-26"/>
          <p:cNvSpPr/>
          <p:nvPr/>
        </p:nvSpPr>
        <p:spPr>
          <a:xfrm>
            <a:off x="6905625" y="4174778"/>
            <a:ext cx="38862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GP Implementation</a:t>
            </a:r>
            <a:endParaRPr lang="en-US" sz="1500" dirty="0"/>
          </a:p>
        </p:txBody>
      </p:sp>
      <p:sp>
        <p:nvSpPr>
          <p:cNvPr id="28" name="SK-11-text-27"/>
          <p:cNvSpPr/>
          <p:nvPr/>
        </p:nvSpPr>
        <p:spPr>
          <a:xfrm>
            <a:off x="6477000" y="4708178"/>
            <a:ext cx="571500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• Use the Bradford VIP Hospital Passport as the local tool.</a:t>
            </a:r>
            <a:endParaRPr lang="en-US" sz="1275" dirty="0"/>
          </a:p>
        </p:txBody>
      </p:sp>
      <p:sp>
        <p:nvSpPr>
          <p:cNvPr id="29" name="SK-11-text-28"/>
          <p:cNvSpPr/>
          <p:nvPr/>
        </p:nvSpPr>
        <p:spPr>
          <a:xfrm>
            <a:off x="6477000" y="5041553"/>
            <a:ext cx="571500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• Ensure all patients on the LD register have an up-to-date copy.</a:t>
            </a:r>
            <a:endParaRPr lang="en-US" sz="1275" dirty="0"/>
          </a:p>
        </p:txBody>
      </p:sp>
      <p:sp>
        <p:nvSpPr>
          <p:cNvPr id="30" name="SK-11-text-29"/>
          <p:cNvSpPr/>
          <p:nvPr/>
        </p:nvSpPr>
        <p:spPr>
          <a:xfrm>
            <a:off x="6477000" y="5374928"/>
            <a:ext cx="571500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• Link passport availability to the Annual Health Check (AHC).</a:t>
            </a:r>
            <a:endParaRPr lang="en-US" sz="12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81000"/>
            <a:ext cx="11430000" cy="872430"/>
          </a:xfrm>
          <a:prstGeom prst="rect">
            <a:avLst/>
          </a:prstGeom>
        </p:spPr>
      </p:pic>
      <p:pic>
        <p:nvPicPr>
          <p:cNvPr id="4" name="SK-12-img-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491555"/>
            <a:ext cx="2714625" cy="2283172"/>
          </a:xfrm>
          <a:prstGeom prst="rect">
            <a:avLst/>
          </a:prstGeom>
        </p:spPr>
      </p:pic>
      <p:pic>
        <p:nvPicPr>
          <p:cNvPr id="5" name="SK-12-img-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696343"/>
            <a:ext cx="285750" cy="228600"/>
          </a:xfrm>
          <a:prstGeom prst="rect">
            <a:avLst/>
          </a:prstGeom>
        </p:spPr>
      </p:pic>
      <p:pic>
        <p:nvPicPr>
          <p:cNvPr id="6" name="SK-12-img-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3965228"/>
            <a:ext cx="2714625" cy="2283172"/>
          </a:xfrm>
          <a:prstGeom prst="rect">
            <a:avLst/>
          </a:prstGeom>
        </p:spPr>
      </p:pic>
      <p:pic>
        <p:nvPicPr>
          <p:cNvPr id="7" name="SK-12-img-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290417"/>
            <a:ext cx="285750" cy="244822"/>
          </a:xfrm>
          <a:prstGeom prst="rect">
            <a:avLst/>
          </a:prstGeom>
        </p:spPr>
      </p:pic>
      <p:pic>
        <p:nvPicPr>
          <p:cNvPr id="8" name="SK-12-img-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6125" y="1491555"/>
            <a:ext cx="2714625" cy="2283172"/>
          </a:xfrm>
          <a:prstGeom prst="rect">
            <a:avLst/>
          </a:prstGeom>
        </p:spPr>
      </p:pic>
      <p:pic>
        <p:nvPicPr>
          <p:cNvPr id="9" name="SK-12-img-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6625" y="1696343"/>
            <a:ext cx="285750" cy="228600"/>
          </a:xfrm>
          <a:prstGeom prst="rect">
            <a:avLst/>
          </a:prstGeom>
        </p:spPr>
      </p:pic>
      <p:pic>
        <p:nvPicPr>
          <p:cNvPr id="10" name="SK-12-img-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86125" y="3965228"/>
            <a:ext cx="2714625" cy="2283172"/>
          </a:xfrm>
          <a:prstGeom prst="rect">
            <a:avLst/>
          </a:prstGeom>
        </p:spPr>
      </p:pic>
      <p:pic>
        <p:nvPicPr>
          <p:cNvPr id="11" name="SK-12-img-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76625" y="4170015"/>
            <a:ext cx="285750" cy="228600"/>
          </a:xfrm>
          <a:prstGeom prst="rect">
            <a:avLst/>
          </a:prstGeom>
        </p:spPr>
      </p:pic>
      <p:pic>
        <p:nvPicPr>
          <p:cNvPr id="12" name="SK-12-img-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250" y="1491555"/>
            <a:ext cx="2714625" cy="2283172"/>
          </a:xfrm>
          <a:prstGeom prst="rect">
            <a:avLst/>
          </a:prstGeom>
        </p:spPr>
      </p:pic>
      <p:pic>
        <p:nvPicPr>
          <p:cNvPr id="13" name="SK-12-img-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50" y="1696343"/>
            <a:ext cx="285750" cy="228600"/>
          </a:xfrm>
          <a:prstGeom prst="rect">
            <a:avLst/>
          </a:prstGeom>
        </p:spPr>
      </p:pic>
      <p:pic>
        <p:nvPicPr>
          <p:cNvPr id="14" name="SK-12-img-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91250" y="3965228"/>
            <a:ext cx="2714625" cy="2283172"/>
          </a:xfrm>
          <a:prstGeom prst="rect">
            <a:avLst/>
          </a:prstGeom>
        </p:spPr>
      </p:pic>
      <p:pic>
        <p:nvPicPr>
          <p:cNvPr id="15" name="SK-12-img-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81750" y="4170015"/>
            <a:ext cx="285750" cy="228600"/>
          </a:xfrm>
          <a:prstGeom prst="rect">
            <a:avLst/>
          </a:prstGeom>
        </p:spPr>
      </p:pic>
      <p:pic>
        <p:nvPicPr>
          <p:cNvPr id="16" name="SK-12-img-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96375" y="1491555"/>
            <a:ext cx="2714625" cy="2283172"/>
          </a:xfrm>
          <a:prstGeom prst="rect">
            <a:avLst/>
          </a:prstGeom>
        </p:spPr>
      </p:pic>
      <p:pic>
        <p:nvPicPr>
          <p:cNvPr id="17" name="SK-12-img-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86875" y="1696343"/>
            <a:ext cx="285750" cy="228600"/>
          </a:xfrm>
          <a:prstGeom prst="rect">
            <a:avLst/>
          </a:prstGeom>
        </p:spPr>
      </p:pic>
      <p:pic>
        <p:nvPicPr>
          <p:cNvPr id="18" name="SK-12-img-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96375" y="3965228"/>
            <a:ext cx="2714625" cy="2283172"/>
          </a:xfrm>
          <a:prstGeom prst="rect">
            <a:avLst/>
          </a:prstGeom>
        </p:spPr>
      </p:pic>
      <p:pic>
        <p:nvPicPr>
          <p:cNvPr id="19" name="SK-12-img-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286875" y="4170015"/>
            <a:ext cx="285750" cy="228600"/>
          </a:xfrm>
          <a:prstGeom prst="rect">
            <a:avLst/>
          </a:prstGeom>
        </p:spPr>
      </p:pic>
      <p:pic>
        <p:nvPicPr>
          <p:cNvPr id="20" name="SK-12-img-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1000" y="6438900"/>
            <a:ext cx="11430000" cy="38100"/>
          </a:xfrm>
          <a:prstGeom prst="rect">
            <a:avLst/>
          </a:prstGeom>
        </p:spPr>
      </p:pic>
      <p:sp>
        <p:nvSpPr>
          <p:cNvPr id="21" name="SK-12-text-20"/>
          <p:cNvSpPr/>
          <p:nvPr/>
        </p:nvSpPr>
        <p:spPr>
          <a:xfrm>
            <a:off x="762000" y="571500"/>
            <a:ext cx="1066800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2926"/>
                </a:solidFill>
              </a:rPr>
              <a:t>Top Tips and Clinical Pearls</a:t>
            </a:r>
            <a:endParaRPr lang="en-US" sz="2100" dirty="0"/>
          </a:p>
        </p:txBody>
      </p:sp>
      <p:sp>
        <p:nvSpPr>
          <p:cNvPr id="22" name="SK-12-text-21"/>
          <p:cNvSpPr/>
          <p:nvPr/>
        </p:nvSpPr>
        <p:spPr>
          <a:xfrm>
            <a:off x="762000" y="929580"/>
            <a:ext cx="1066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spc="30" kern="0" dirty="0">
                <a:solidFill>
                  <a:srgbClr val="005EB8"/>
                </a:solidFill>
              </a:rPr>
              <a:t>CLINICAL BEST PRACTICE &amp; PATIENT ADVOCACY</a:t>
            </a:r>
            <a:endParaRPr lang="en-US" sz="1200" dirty="0"/>
          </a:p>
        </p:txBody>
      </p:sp>
      <p:sp>
        <p:nvSpPr>
          <p:cNvPr id="23" name="SK-12-text-22"/>
          <p:cNvSpPr/>
          <p:nvPr/>
        </p:nvSpPr>
        <p:spPr>
          <a:xfrm>
            <a:off x="971550" y="1682055"/>
            <a:ext cx="329184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2926"/>
                </a:solidFill>
              </a:rPr>
              <a:t>Patient Autonomy</a:t>
            </a:r>
            <a:endParaRPr lang="en-US" sz="1350" dirty="0"/>
          </a:p>
        </p:txBody>
      </p:sp>
      <p:sp>
        <p:nvSpPr>
          <p:cNvPr id="24" name="SK-12-text-23"/>
          <p:cNvSpPr/>
          <p:nvPr/>
        </p:nvSpPr>
        <p:spPr>
          <a:xfrm>
            <a:off x="571500" y="2053530"/>
            <a:ext cx="2333625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Always </a:t>
            </a:r>
            <a:pPr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37021"/>
                </a:solidFill>
              </a:rPr>
              <a:t>speak to the patient first</a:t>
            </a:r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 before their carer. Respect their independence and maintain a direct therapeutic relationship.</a:t>
            </a:r>
            <a:endParaRPr lang="en-US" sz="1125" dirty="0"/>
          </a:p>
        </p:txBody>
      </p:sp>
      <p:sp>
        <p:nvSpPr>
          <p:cNvPr id="25" name="SK-12-text-24"/>
          <p:cNvSpPr/>
          <p:nvPr/>
        </p:nvSpPr>
        <p:spPr>
          <a:xfrm>
            <a:off x="971550" y="4155728"/>
            <a:ext cx="193357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2926"/>
                </a:solidFill>
              </a:rPr>
              <a:t>Reasonable Adjustments</a:t>
            </a:r>
            <a:endParaRPr lang="en-US" sz="1350" dirty="0"/>
          </a:p>
        </p:txBody>
      </p:sp>
      <p:sp>
        <p:nvSpPr>
          <p:cNvPr id="26" name="SK-12-text-25"/>
          <p:cNvSpPr/>
          <p:nvPr/>
        </p:nvSpPr>
        <p:spPr>
          <a:xfrm>
            <a:off x="571500" y="4784378"/>
            <a:ext cx="2333625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Book </a:t>
            </a:r>
            <a:pPr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37021"/>
                </a:solidFill>
              </a:rPr>
              <a:t>double appointments</a:t>
            </a:r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 and offer the first slot of the session to reduce waiting room stress and sensory overload.</a:t>
            </a:r>
            <a:endParaRPr lang="en-US" sz="1125" dirty="0"/>
          </a:p>
        </p:txBody>
      </p:sp>
      <p:sp>
        <p:nvSpPr>
          <p:cNvPr id="27" name="SK-12-text-26"/>
          <p:cNvSpPr/>
          <p:nvPr/>
        </p:nvSpPr>
        <p:spPr>
          <a:xfrm>
            <a:off x="3876675" y="1682055"/>
            <a:ext cx="390906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2926"/>
                </a:solidFill>
              </a:rPr>
              <a:t>Avoid Overshadowing</a:t>
            </a:r>
            <a:endParaRPr lang="en-US" sz="1350" dirty="0"/>
          </a:p>
        </p:txBody>
      </p:sp>
      <p:sp>
        <p:nvSpPr>
          <p:cNvPr id="28" name="SK-12-text-27"/>
          <p:cNvSpPr/>
          <p:nvPr/>
        </p:nvSpPr>
        <p:spPr>
          <a:xfrm>
            <a:off x="3476625" y="2053530"/>
            <a:ext cx="2333625" cy="10715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Never attribute new symptoms solely to LD. Always </a:t>
            </a:r>
            <a:pPr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37021"/>
                </a:solidFill>
              </a:rPr>
              <a:t>exclude physical causes</a:t>
            </a:r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 (pain, infection, constipation) for behavioral changes.</a:t>
            </a:r>
            <a:endParaRPr lang="en-US" sz="1125" dirty="0"/>
          </a:p>
        </p:txBody>
      </p:sp>
      <p:sp>
        <p:nvSpPr>
          <p:cNvPr id="29" name="SK-12-text-28"/>
          <p:cNvSpPr/>
          <p:nvPr/>
        </p:nvSpPr>
        <p:spPr>
          <a:xfrm>
            <a:off x="3876675" y="4155728"/>
            <a:ext cx="30861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2926"/>
                </a:solidFill>
              </a:rPr>
              <a:t>Dysphagia Risks</a:t>
            </a:r>
            <a:endParaRPr lang="en-US" sz="1350" dirty="0"/>
          </a:p>
        </p:txBody>
      </p:sp>
      <p:sp>
        <p:nvSpPr>
          <p:cNvPr id="30" name="SK-12-text-29"/>
          <p:cNvSpPr/>
          <p:nvPr/>
        </p:nvSpPr>
        <p:spPr>
          <a:xfrm>
            <a:off x="3476625" y="4527203"/>
            <a:ext cx="2333625" cy="10715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Proactively screen for swallowing issues. </a:t>
            </a:r>
            <a:pPr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37021"/>
                </a:solidFill>
              </a:rPr>
              <a:t>Aspiration pneumonia</a:t>
            </a:r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 remains the leading cause of avoidable death in the LD population.</a:t>
            </a:r>
            <a:endParaRPr lang="en-US" sz="1125" dirty="0"/>
          </a:p>
        </p:txBody>
      </p:sp>
      <p:sp>
        <p:nvSpPr>
          <p:cNvPr id="31" name="SK-12-text-30"/>
          <p:cNvSpPr/>
          <p:nvPr/>
        </p:nvSpPr>
        <p:spPr>
          <a:xfrm>
            <a:off x="6781800" y="1682055"/>
            <a:ext cx="41148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2926"/>
                </a:solidFill>
              </a:rPr>
              <a:t>Constipation Control</a:t>
            </a:r>
            <a:endParaRPr lang="en-US" sz="1350" dirty="0"/>
          </a:p>
        </p:txBody>
      </p:sp>
      <p:sp>
        <p:nvSpPr>
          <p:cNvPr id="32" name="SK-12-text-31"/>
          <p:cNvSpPr/>
          <p:nvPr/>
        </p:nvSpPr>
        <p:spPr>
          <a:xfrm>
            <a:off x="6381750" y="2053530"/>
            <a:ext cx="2333625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Monitor and treat constipation early. It is a major cause of </a:t>
            </a:r>
            <a:pPr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37021"/>
                </a:solidFill>
              </a:rPr>
              <a:t>preventable hospital admissions</a:t>
            </a:r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 and significant morbidity in patients with LD.</a:t>
            </a:r>
            <a:endParaRPr lang="en-US" sz="1125" dirty="0"/>
          </a:p>
        </p:txBody>
      </p:sp>
      <p:sp>
        <p:nvSpPr>
          <p:cNvPr id="33" name="SK-12-text-32"/>
          <p:cNvSpPr/>
          <p:nvPr/>
        </p:nvSpPr>
        <p:spPr>
          <a:xfrm>
            <a:off x="6781800" y="4155728"/>
            <a:ext cx="41148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2926"/>
                </a:solidFill>
              </a:rPr>
              <a:t>Health Check Targets</a:t>
            </a:r>
            <a:endParaRPr lang="en-US" sz="1350" dirty="0"/>
          </a:p>
        </p:txBody>
      </p:sp>
      <p:sp>
        <p:nvSpPr>
          <p:cNvPr id="34" name="SK-12-text-33"/>
          <p:cNvSpPr/>
          <p:nvPr/>
        </p:nvSpPr>
        <p:spPr>
          <a:xfrm>
            <a:off x="6381750" y="4527203"/>
            <a:ext cx="2333625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Ensure every patient aged 14+ on the LD register receives a </a:t>
            </a:r>
            <a:pPr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37021"/>
                </a:solidFill>
              </a:rPr>
              <a:t>comprehensive Annual Health Check</a:t>
            </a:r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. Aim for the 75% QOF target.</a:t>
            </a:r>
            <a:endParaRPr lang="en-US" sz="1125" dirty="0"/>
          </a:p>
        </p:txBody>
      </p:sp>
      <p:sp>
        <p:nvSpPr>
          <p:cNvPr id="35" name="SK-12-text-34"/>
          <p:cNvSpPr/>
          <p:nvPr/>
        </p:nvSpPr>
        <p:spPr>
          <a:xfrm>
            <a:off x="9686925" y="1682055"/>
            <a:ext cx="25050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2926"/>
                </a:solidFill>
              </a:rPr>
              <a:t>Down's Syndrome</a:t>
            </a:r>
            <a:endParaRPr lang="en-US" sz="1350" dirty="0"/>
          </a:p>
        </p:txBody>
      </p:sp>
      <p:sp>
        <p:nvSpPr>
          <p:cNvPr id="36" name="SK-12-text-35"/>
          <p:cNvSpPr/>
          <p:nvPr/>
        </p:nvSpPr>
        <p:spPr>
          <a:xfrm>
            <a:off x="9286875" y="2053530"/>
            <a:ext cx="2333625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Conduct </a:t>
            </a:r>
            <a:pPr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37021"/>
                </a:solidFill>
              </a:rPr>
              <a:t>annual thyroid function tests</a:t>
            </a:r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 (TFTs) and initiate active dementia monitoring from age 40 due to significantly elevated risks.</a:t>
            </a:r>
            <a:endParaRPr lang="en-US" sz="1125" dirty="0"/>
          </a:p>
        </p:txBody>
      </p:sp>
      <p:sp>
        <p:nvSpPr>
          <p:cNvPr id="37" name="SK-12-text-36"/>
          <p:cNvSpPr/>
          <p:nvPr/>
        </p:nvSpPr>
        <p:spPr>
          <a:xfrm>
            <a:off x="9686925" y="4155728"/>
            <a:ext cx="25050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2926"/>
                </a:solidFill>
              </a:rPr>
              <a:t>STOMP Principles</a:t>
            </a:r>
            <a:endParaRPr lang="en-US" sz="1350" dirty="0"/>
          </a:p>
        </p:txBody>
      </p:sp>
      <p:sp>
        <p:nvSpPr>
          <p:cNvPr id="38" name="SK-12-text-37"/>
          <p:cNvSpPr/>
          <p:nvPr/>
        </p:nvSpPr>
        <p:spPr>
          <a:xfrm>
            <a:off x="9286875" y="4527203"/>
            <a:ext cx="2333625" cy="10715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Review all </a:t>
            </a:r>
            <a:pPr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37021"/>
                </a:solidFill>
              </a:rPr>
              <a:t>psychotropic medications</a:t>
            </a:r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2926"/>
                </a:solidFill>
              </a:rPr>
              <a:t> annually. Challenge prescribing for "challenging behavior" without a clear psychiatric diagnosis.</a:t>
            </a:r>
            <a:endParaRPr lang="en-US" sz="11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3-img-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71450"/>
            <a:ext cx="11811000" cy="739080"/>
          </a:xfrm>
          <a:prstGeom prst="rect">
            <a:avLst/>
          </a:prstGeom>
        </p:spPr>
      </p:pic>
      <p:pic>
        <p:nvPicPr>
          <p:cNvPr id="5" name="SK-13-img-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96255"/>
            <a:ext cx="5572125" cy="1801564"/>
          </a:xfrm>
          <a:prstGeom prst="rect">
            <a:avLst/>
          </a:prstGeom>
        </p:spPr>
      </p:pic>
      <p:pic>
        <p:nvPicPr>
          <p:cNvPr id="6" name="SK-13-img-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110555"/>
            <a:ext cx="5191125" cy="195263"/>
          </a:xfrm>
          <a:prstGeom prst="rect">
            <a:avLst/>
          </a:prstGeom>
        </p:spPr>
      </p:pic>
      <p:pic>
        <p:nvPicPr>
          <p:cNvPr id="7" name="SK-13-img-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401068"/>
            <a:ext cx="228600" cy="180975"/>
          </a:xfrm>
          <a:prstGeom prst="rect">
            <a:avLst/>
          </a:prstGeom>
        </p:spPr>
      </p:pic>
      <p:pic>
        <p:nvPicPr>
          <p:cNvPr id="8" name="SK-13-img-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2912120"/>
            <a:ext cx="5572125" cy="1801564"/>
          </a:xfrm>
          <a:prstGeom prst="rect">
            <a:avLst/>
          </a:prstGeom>
        </p:spPr>
      </p:pic>
      <p:pic>
        <p:nvPicPr>
          <p:cNvPr id="9" name="SK-13-img-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026420"/>
            <a:ext cx="5191125" cy="195263"/>
          </a:xfrm>
          <a:prstGeom prst="rect">
            <a:avLst/>
          </a:prstGeom>
        </p:spPr>
      </p:pic>
      <p:pic>
        <p:nvPicPr>
          <p:cNvPr id="10" name="SK-13-img-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316932"/>
            <a:ext cx="228600" cy="180975"/>
          </a:xfrm>
          <a:prstGeom prst="rect">
            <a:avLst/>
          </a:prstGeom>
        </p:spPr>
      </p:pic>
      <p:pic>
        <p:nvPicPr>
          <p:cNvPr id="11" name="SK-13-img-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4827984"/>
            <a:ext cx="5572125" cy="1801564"/>
          </a:xfrm>
          <a:prstGeom prst="rect">
            <a:avLst/>
          </a:prstGeom>
        </p:spPr>
      </p:pic>
      <p:pic>
        <p:nvPicPr>
          <p:cNvPr id="12" name="SK-13-img-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4942284"/>
            <a:ext cx="5191125" cy="195263"/>
          </a:xfrm>
          <a:prstGeom prst="rect">
            <a:avLst/>
          </a:prstGeom>
        </p:spPr>
      </p:pic>
      <p:pic>
        <p:nvPicPr>
          <p:cNvPr id="13" name="SK-13-img-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5232797"/>
            <a:ext cx="228600" cy="180975"/>
          </a:xfrm>
          <a:prstGeom prst="rect">
            <a:avLst/>
          </a:prstGeom>
        </p:spPr>
      </p:pic>
      <p:pic>
        <p:nvPicPr>
          <p:cNvPr id="14" name="SK-13-img-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875" y="996255"/>
            <a:ext cx="5572125" cy="1708845"/>
          </a:xfrm>
          <a:prstGeom prst="rect">
            <a:avLst/>
          </a:prstGeom>
        </p:spPr>
      </p:pic>
      <p:pic>
        <p:nvPicPr>
          <p:cNvPr id="15" name="SK-13-img-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9375" y="1110555"/>
            <a:ext cx="5191125" cy="195263"/>
          </a:xfrm>
          <a:prstGeom prst="rect">
            <a:avLst/>
          </a:prstGeom>
        </p:spPr>
      </p:pic>
      <p:pic>
        <p:nvPicPr>
          <p:cNvPr id="16" name="SK-13-img-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29375" y="1401068"/>
            <a:ext cx="228600" cy="180975"/>
          </a:xfrm>
          <a:prstGeom prst="rect">
            <a:avLst/>
          </a:prstGeom>
        </p:spPr>
      </p:pic>
      <p:pic>
        <p:nvPicPr>
          <p:cNvPr id="17" name="SK-13-img-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38875" y="2819400"/>
            <a:ext cx="5572125" cy="1747838"/>
          </a:xfrm>
          <a:prstGeom prst="rect">
            <a:avLst/>
          </a:prstGeom>
        </p:spPr>
      </p:pic>
      <p:pic>
        <p:nvPicPr>
          <p:cNvPr id="18" name="SK-13-img-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2933700"/>
            <a:ext cx="5191125" cy="195263"/>
          </a:xfrm>
          <a:prstGeom prst="rect">
            <a:avLst/>
          </a:prstGeom>
        </p:spPr>
      </p:pic>
      <p:pic>
        <p:nvPicPr>
          <p:cNvPr id="19" name="SK-13-img-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29375" y="3224213"/>
            <a:ext cx="228600" cy="180975"/>
          </a:xfrm>
          <a:prstGeom prst="rect">
            <a:avLst/>
          </a:prstGeom>
        </p:spPr>
      </p:pic>
      <p:pic>
        <p:nvPicPr>
          <p:cNvPr id="20" name="SK-13-img-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38875" y="4681538"/>
            <a:ext cx="5572125" cy="1947863"/>
          </a:xfrm>
          <a:prstGeom prst="rect">
            <a:avLst/>
          </a:prstGeom>
        </p:spPr>
      </p:pic>
      <p:pic>
        <p:nvPicPr>
          <p:cNvPr id="21" name="SK-13-img-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29375" y="4795838"/>
            <a:ext cx="5191125" cy="195263"/>
          </a:xfrm>
          <a:prstGeom prst="rect">
            <a:avLst/>
          </a:prstGeom>
        </p:spPr>
      </p:pic>
      <p:pic>
        <p:nvPicPr>
          <p:cNvPr id="22" name="SK-13-img-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29375" y="5086350"/>
            <a:ext cx="228600" cy="180975"/>
          </a:xfrm>
          <a:prstGeom prst="rect">
            <a:avLst/>
          </a:prstGeom>
        </p:spPr>
      </p:pic>
      <p:sp>
        <p:nvSpPr>
          <p:cNvPr id="23" name="SK-13-text-22"/>
          <p:cNvSpPr/>
          <p:nvPr/>
        </p:nvSpPr>
        <p:spPr>
          <a:xfrm>
            <a:off x="762000" y="285750"/>
            <a:ext cx="1104900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2926"/>
                </a:solidFill>
              </a:rPr>
              <a:t>Exam Pearls for AKT and SCA</a:t>
            </a:r>
            <a:endParaRPr lang="en-US" sz="2100" dirty="0"/>
          </a:p>
        </p:txBody>
      </p:sp>
      <p:sp>
        <p:nvSpPr>
          <p:cNvPr id="24" name="SK-13-text-23"/>
          <p:cNvSpPr/>
          <p:nvPr/>
        </p:nvSpPr>
        <p:spPr>
          <a:xfrm>
            <a:off x="762000" y="624780"/>
            <a:ext cx="11049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spc="30" kern="0" dirty="0">
                <a:solidFill>
                  <a:srgbClr val="005EB8"/>
                </a:solidFill>
              </a:rPr>
              <a:t>RCGP AKT &amp; SCA PREPARATION • NICE NG96/QS187</a:t>
            </a:r>
            <a:endParaRPr lang="en-US" sz="1200" dirty="0"/>
          </a:p>
        </p:txBody>
      </p:sp>
      <p:sp>
        <p:nvSpPr>
          <p:cNvPr id="25" name="SK-13-text-24"/>
          <p:cNvSpPr/>
          <p:nvPr/>
        </p:nvSpPr>
        <p:spPr>
          <a:xfrm>
            <a:off x="647700" y="1110555"/>
            <a:ext cx="5038725" cy="1952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AKT: DATA &amp; EPIDEMIOLOGY</a:t>
            </a:r>
            <a:endParaRPr lang="en-US" sz="825" dirty="0"/>
          </a:p>
        </p:txBody>
      </p:sp>
      <p:sp>
        <p:nvSpPr>
          <p:cNvPr id="26" name="SK-13-text-25"/>
          <p:cNvSpPr/>
          <p:nvPr/>
        </p:nvSpPr>
        <p:spPr>
          <a:xfrm>
            <a:off x="914400" y="1362968"/>
            <a:ext cx="528066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LeDeR 2023 &amp; Prevalence</a:t>
            </a:r>
            <a:endParaRPr lang="en-US" sz="1350" dirty="0"/>
          </a:p>
        </p:txBody>
      </p:sp>
      <p:sp>
        <p:nvSpPr>
          <p:cNvPr id="27" name="SK-13-text-26"/>
          <p:cNvSpPr/>
          <p:nvPr/>
        </p:nvSpPr>
        <p:spPr>
          <a:xfrm>
            <a:off x="762000" y="1686818"/>
            <a:ext cx="114300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Avoidable Deaths: </a:t>
            </a:r>
            <a:pPr algn="l" indent="0" marL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2926"/>
                </a:solidFill>
              </a:rPr>
              <a:t>39–40%</a:t>
            </a:r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 of LD deaths are preventable (vs 22% in gen. pop).</a:t>
            </a:r>
            <a:endParaRPr lang="en-US" sz="1050" dirty="0"/>
          </a:p>
        </p:txBody>
      </p:sp>
      <p:sp>
        <p:nvSpPr>
          <p:cNvPr id="28" name="SK-13-text-27"/>
          <p:cNvSpPr/>
          <p:nvPr/>
        </p:nvSpPr>
        <p:spPr>
          <a:xfrm>
            <a:off x="762000" y="1934468"/>
            <a:ext cx="1104725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Mortality Gap: Median age of death is </a:t>
            </a:r>
            <a:pPr algn="l" indent="0" marL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2926"/>
                </a:solidFill>
              </a:rPr>
              <a:t>62 years</a:t>
            </a:r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 (vs 83 years general).</a:t>
            </a:r>
            <a:endParaRPr lang="en-US" sz="1050" dirty="0"/>
          </a:p>
        </p:txBody>
      </p:sp>
      <p:sp>
        <p:nvSpPr>
          <p:cNvPr id="29" name="SK-13-text-28"/>
          <p:cNvSpPr/>
          <p:nvPr/>
        </p:nvSpPr>
        <p:spPr>
          <a:xfrm>
            <a:off x="762000" y="2182118"/>
            <a:ext cx="996821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Epilepsy: </a:t>
            </a:r>
            <a:pPr algn="l" indent="0" marL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2926"/>
                </a:solidFill>
              </a:rPr>
              <a:t>30% prevalence</a:t>
            </a:r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 (10x higher than general population).</a:t>
            </a:r>
            <a:endParaRPr lang="en-US" sz="1050" dirty="0"/>
          </a:p>
        </p:txBody>
      </p:sp>
      <p:sp>
        <p:nvSpPr>
          <p:cNvPr id="30" name="SK-13-text-29"/>
          <p:cNvSpPr/>
          <p:nvPr/>
        </p:nvSpPr>
        <p:spPr>
          <a:xfrm>
            <a:off x="647700" y="3026420"/>
            <a:ext cx="5038725" cy="1952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AKT: QOF &amp; MANAGEMENT</a:t>
            </a:r>
            <a:endParaRPr lang="en-US" sz="825" dirty="0"/>
          </a:p>
        </p:txBody>
      </p:sp>
      <p:sp>
        <p:nvSpPr>
          <p:cNvPr id="31" name="SK-13-text-30"/>
          <p:cNvSpPr/>
          <p:nvPr/>
        </p:nvSpPr>
        <p:spPr>
          <a:xfrm>
            <a:off x="914400" y="3278832"/>
            <a:ext cx="390906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QOF &amp; Annual Checks</a:t>
            </a:r>
            <a:endParaRPr lang="en-US" sz="1350" dirty="0"/>
          </a:p>
        </p:txBody>
      </p:sp>
      <p:sp>
        <p:nvSpPr>
          <p:cNvPr id="32" name="SK-13-text-31"/>
          <p:cNvSpPr/>
          <p:nvPr/>
        </p:nvSpPr>
        <p:spPr>
          <a:xfrm>
            <a:off x="762000" y="3602682"/>
            <a:ext cx="1130416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QOF LD004: Annual Health Checks (AHC) for all </a:t>
            </a:r>
            <a:pPr algn="l" indent="0" marL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2926"/>
                </a:solidFill>
              </a:rPr>
              <a:t>aged 14+</a:t>
            </a:r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 on LD register.</a:t>
            </a:r>
            <a:endParaRPr lang="en-US" sz="1050" dirty="0"/>
          </a:p>
        </p:txBody>
      </p:sp>
      <p:sp>
        <p:nvSpPr>
          <p:cNvPr id="33" name="SK-13-text-32"/>
          <p:cNvSpPr/>
          <p:nvPr/>
        </p:nvSpPr>
        <p:spPr>
          <a:xfrm>
            <a:off x="762000" y="3850332"/>
            <a:ext cx="976268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Target: Practices expected to achieve </a:t>
            </a:r>
            <a:pPr algn="l" indent="0" marL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2926"/>
                </a:solidFill>
              </a:rPr>
              <a:t>75% completion</a:t>
            </a:r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 for AHCs.</a:t>
            </a:r>
            <a:endParaRPr lang="en-US" sz="1050" dirty="0"/>
          </a:p>
        </p:txBody>
      </p:sp>
      <p:sp>
        <p:nvSpPr>
          <p:cNvPr id="34" name="SK-13-text-33"/>
          <p:cNvSpPr/>
          <p:nvPr/>
        </p:nvSpPr>
        <p:spPr>
          <a:xfrm>
            <a:off x="762000" y="4097982"/>
            <a:ext cx="114300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Cancer Screening: Flag LD patients to screening hubs for reasonable adjustments.</a:t>
            </a:r>
            <a:endParaRPr lang="en-US" sz="1050" dirty="0"/>
          </a:p>
        </p:txBody>
      </p:sp>
      <p:sp>
        <p:nvSpPr>
          <p:cNvPr id="35" name="SK-13-text-34"/>
          <p:cNvSpPr/>
          <p:nvPr/>
        </p:nvSpPr>
        <p:spPr>
          <a:xfrm>
            <a:off x="647700" y="4942284"/>
            <a:ext cx="5038725" cy="1952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AKT: SYNDROME MONITORING</a:t>
            </a:r>
            <a:endParaRPr lang="en-US" sz="825" dirty="0"/>
          </a:p>
        </p:txBody>
      </p:sp>
      <p:sp>
        <p:nvSpPr>
          <p:cNvPr id="36" name="SK-13-text-35"/>
          <p:cNvSpPr/>
          <p:nvPr/>
        </p:nvSpPr>
        <p:spPr>
          <a:xfrm>
            <a:off x="914400" y="5194697"/>
            <a:ext cx="41148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Down's Syndrome Care</a:t>
            </a:r>
            <a:endParaRPr lang="en-US" sz="1350" dirty="0"/>
          </a:p>
        </p:txBody>
      </p:sp>
      <p:sp>
        <p:nvSpPr>
          <p:cNvPr id="37" name="SK-13-text-36"/>
          <p:cNvSpPr/>
          <p:nvPr/>
        </p:nvSpPr>
        <p:spPr>
          <a:xfrm>
            <a:off x="762000" y="5518547"/>
            <a:ext cx="6782499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Thyroid: </a:t>
            </a:r>
            <a:pPr algn="l" indent="0" marL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2926"/>
                </a:solidFill>
              </a:rPr>
              <a:t>Annual TFTs</a:t>
            </a:r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 are mandatory for life.</a:t>
            </a:r>
            <a:endParaRPr lang="en-US" sz="1050" dirty="0"/>
          </a:p>
        </p:txBody>
      </p:sp>
      <p:sp>
        <p:nvSpPr>
          <p:cNvPr id="38" name="SK-13-text-37"/>
          <p:cNvSpPr/>
          <p:nvPr/>
        </p:nvSpPr>
        <p:spPr>
          <a:xfrm>
            <a:off x="762000" y="5766197"/>
            <a:ext cx="1130416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Dementia: Monitor cognitive changes from </a:t>
            </a:r>
            <a:pPr algn="l" indent="0" marL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2926"/>
                </a:solidFill>
              </a:rPr>
              <a:t>age 40</a:t>
            </a:r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 (high Alzheimer's risk).</a:t>
            </a:r>
            <a:endParaRPr lang="en-US" sz="1050" dirty="0"/>
          </a:p>
        </p:txBody>
      </p:sp>
      <p:sp>
        <p:nvSpPr>
          <p:cNvPr id="39" name="SK-13-text-38"/>
          <p:cNvSpPr/>
          <p:nvPr/>
        </p:nvSpPr>
        <p:spPr>
          <a:xfrm>
            <a:off x="762000" y="6013847"/>
            <a:ext cx="909471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Sensory: Annual vision and hearing reviews are recommended.</a:t>
            </a:r>
            <a:endParaRPr lang="en-US" sz="1050" dirty="0"/>
          </a:p>
        </p:txBody>
      </p:sp>
      <p:sp>
        <p:nvSpPr>
          <p:cNvPr id="40" name="SK-13-text-39"/>
          <p:cNvSpPr/>
          <p:nvPr/>
        </p:nvSpPr>
        <p:spPr>
          <a:xfrm>
            <a:off x="6505575" y="1110555"/>
            <a:ext cx="5038725" cy="1952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SCA: COMMUNICATION</a:t>
            </a:r>
            <a:endParaRPr lang="en-US" sz="825" dirty="0"/>
          </a:p>
        </p:txBody>
      </p:sp>
      <p:sp>
        <p:nvSpPr>
          <p:cNvPr id="41" name="SK-13-text-40"/>
          <p:cNvSpPr/>
          <p:nvPr/>
        </p:nvSpPr>
        <p:spPr>
          <a:xfrm>
            <a:off x="6772275" y="1362968"/>
            <a:ext cx="452628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Consultation Etiquette</a:t>
            </a:r>
            <a:endParaRPr lang="en-US" sz="1350" dirty="0"/>
          </a:p>
        </p:txBody>
      </p:sp>
      <p:sp>
        <p:nvSpPr>
          <p:cNvPr id="42" name="SK-13-text-41"/>
          <p:cNvSpPr/>
          <p:nvPr/>
        </p:nvSpPr>
        <p:spPr>
          <a:xfrm>
            <a:off x="6619875" y="1686818"/>
            <a:ext cx="55721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Autonomy: Always </a:t>
            </a:r>
            <a:pPr algn="l" indent="0" marL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2926"/>
                </a:solidFill>
              </a:rPr>
              <a:t>speak to the patient first</a:t>
            </a:r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 before addressing the carer.</a:t>
            </a:r>
            <a:endParaRPr lang="en-US" sz="1050" dirty="0"/>
          </a:p>
        </p:txBody>
      </p:sp>
      <p:sp>
        <p:nvSpPr>
          <p:cNvPr id="43" name="SK-13-text-42"/>
          <p:cNvSpPr/>
          <p:nvPr/>
        </p:nvSpPr>
        <p:spPr>
          <a:xfrm>
            <a:off x="6619875" y="1934468"/>
            <a:ext cx="55721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Adjustments: Offer </a:t>
            </a:r>
            <a:pPr algn="l" indent="0" marL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2926"/>
                </a:solidFill>
              </a:rPr>
              <a:t>double appointments</a:t>
            </a:r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 and the first slot of the session.</a:t>
            </a:r>
            <a:endParaRPr lang="en-US" sz="1050" dirty="0"/>
          </a:p>
        </p:txBody>
      </p:sp>
      <p:sp>
        <p:nvSpPr>
          <p:cNvPr id="44" name="SK-13-text-43"/>
          <p:cNvSpPr/>
          <p:nvPr/>
        </p:nvSpPr>
        <p:spPr>
          <a:xfrm>
            <a:off x="6619875" y="2182118"/>
            <a:ext cx="55721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Communication: Use simple language and ask them to </a:t>
            </a:r>
            <a:pPr algn="l" indent="0" marL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2926"/>
                </a:solidFill>
              </a:rPr>
              <a:t>repeat back</a:t>
            </a:r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 instructions.</a:t>
            </a:r>
            <a:endParaRPr lang="en-US" sz="1050" dirty="0"/>
          </a:p>
        </p:txBody>
      </p:sp>
      <p:sp>
        <p:nvSpPr>
          <p:cNvPr id="45" name="SK-13-text-44"/>
          <p:cNvSpPr/>
          <p:nvPr/>
        </p:nvSpPr>
        <p:spPr>
          <a:xfrm>
            <a:off x="6505575" y="2933700"/>
            <a:ext cx="5038725" cy="1952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SCA: LEGAL FRAMEWORK</a:t>
            </a:r>
            <a:endParaRPr lang="en-US" sz="825" dirty="0"/>
          </a:p>
        </p:txBody>
      </p:sp>
      <p:sp>
        <p:nvSpPr>
          <p:cNvPr id="46" name="SK-13-text-45"/>
          <p:cNvSpPr/>
          <p:nvPr/>
        </p:nvSpPr>
        <p:spPr>
          <a:xfrm>
            <a:off x="6772275" y="3186113"/>
            <a:ext cx="370332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Capacity &amp; Consent</a:t>
            </a:r>
            <a:endParaRPr lang="en-US" sz="1350" dirty="0"/>
          </a:p>
        </p:txBody>
      </p:sp>
      <p:sp>
        <p:nvSpPr>
          <p:cNvPr id="47" name="SK-13-text-46"/>
          <p:cNvSpPr/>
          <p:nvPr/>
        </p:nvSpPr>
        <p:spPr>
          <a:xfrm>
            <a:off x="6619875" y="3509963"/>
            <a:ext cx="55721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MCA 2005: Always </a:t>
            </a:r>
            <a:pPr algn="l" indent="0" marL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2926"/>
                </a:solidFill>
              </a:rPr>
              <a:t>assume capacity</a:t>
            </a:r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; it is decision-specific and time-specific.</a:t>
            </a:r>
            <a:endParaRPr lang="en-US" sz="1050" dirty="0"/>
          </a:p>
        </p:txBody>
      </p:sp>
      <p:sp>
        <p:nvSpPr>
          <p:cNvPr id="48" name="SK-13-text-47"/>
          <p:cNvSpPr/>
          <p:nvPr/>
        </p:nvSpPr>
        <p:spPr>
          <a:xfrm>
            <a:off x="6619875" y="3757613"/>
            <a:ext cx="55721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Best Interests: If capacity lacks, consult family/carers for a best-interest decision.</a:t>
            </a:r>
            <a:endParaRPr lang="en-US" sz="1050" dirty="0"/>
          </a:p>
        </p:txBody>
      </p:sp>
      <p:sp>
        <p:nvSpPr>
          <p:cNvPr id="49" name="SK-13-text-48"/>
          <p:cNvSpPr/>
          <p:nvPr/>
        </p:nvSpPr>
        <p:spPr>
          <a:xfrm>
            <a:off x="6619875" y="4005262"/>
            <a:ext cx="5000625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Documentation: Clearly record the capacity assessment for the specific clinical decision.</a:t>
            </a:r>
            <a:endParaRPr lang="en-US" sz="1050" dirty="0"/>
          </a:p>
        </p:txBody>
      </p:sp>
      <p:sp>
        <p:nvSpPr>
          <p:cNvPr id="50" name="SK-13-text-49"/>
          <p:cNvSpPr/>
          <p:nvPr/>
        </p:nvSpPr>
        <p:spPr>
          <a:xfrm>
            <a:off x="6505575" y="4795838"/>
            <a:ext cx="5038725" cy="1952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SCA: CLINICAL SAFETY</a:t>
            </a:r>
            <a:endParaRPr lang="en-US" sz="825" dirty="0"/>
          </a:p>
        </p:txBody>
      </p:sp>
      <p:sp>
        <p:nvSpPr>
          <p:cNvPr id="51" name="SK-13-text-50"/>
          <p:cNvSpPr/>
          <p:nvPr/>
        </p:nvSpPr>
        <p:spPr>
          <a:xfrm>
            <a:off x="6772275" y="5048250"/>
            <a:ext cx="493776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EB8"/>
                </a:solidFill>
              </a:rPr>
              <a:t>Diagnostic Overshadowing</a:t>
            </a:r>
            <a:endParaRPr lang="en-US" sz="1350" dirty="0"/>
          </a:p>
        </p:txBody>
      </p:sp>
      <p:sp>
        <p:nvSpPr>
          <p:cNvPr id="52" name="SK-13-text-51"/>
          <p:cNvSpPr/>
          <p:nvPr/>
        </p:nvSpPr>
        <p:spPr>
          <a:xfrm>
            <a:off x="6619875" y="5372100"/>
            <a:ext cx="55721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Definition: Don't attribute physical symptoms (e.g. pain) to the LD itself.</a:t>
            </a:r>
            <a:endParaRPr lang="en-US" sz="1050" dirty="0"/>
          </a:p>
        </p:txBody>
      </p:sp>
      <p:sp>
        <p:nvSpPr>
          <p:cNvPr id="53" name="SK-13-text-52"/>
          <p:cNvSpPr/>
          <p:nvPr/>
        </p:nvSpPr>
        <p:spPr>
          <a:xfrm>
            <a:off x="6619875" y="5619750"/>
            <a:ext cx="5000625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Red Flags: Treat </a:t>
            </a:r>
            <a:pPr algn="l" indent="0" marL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2926"/>
                </a:solidFill>
              </a:rPr>
              <a:t>sudden behavior change</a:t>
            </a:r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 as a physical illness until proven otherwise.</a:t>
            </a:r>
            <a:endParaRPr lang="en-US" sz="1050" dirty="0"/>
          </a:p>
        </p:txBody>
      </p:sp>
      <p:sp>
        <p:nvSpPr>
          <p:cNvPr id="54" name="SK-13-text-53"/>
          <p:cNvSpPr/>
          <p:nvPr/>
        </p:nvSpPr>
        <p:spPr>
          <a:xfrm>
            <a:off x="6619875" y="6067425"/>
            <a:ext cx="5000625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2D2926"/>
                </a:solidFill>
              </a:rPr>
              <a:t>Safety Net: Provide carers with clear, easy-read red flag symptoms and escalation plans.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72430"/>
          </a:xfrm>
          <a:prstGeom prst="rect">
            <a:avLst/>
          </a:prstGeom>
        </p:spPr>
      </p:pic>
      <p:pic>
        <p:nvPicPr>
          <p:cNvPr id="4" name="SK-14-img-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015305"/>
            <a:ext cx="5572125" cy="5556945"/>
          </a:xfrm>
          <a:prstGeom prst="rect">
            <a:avLst/>
          </a:prstGeom>
        </p:spPr>
      </p:pic>
      <p:pic>
        <p:nvPicPr>
          <p:cNvPr id="5" name="SK-14-img-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1286768"/>
            <a:ext cx="285750" cy="228600"/>
          </a:xfrm>
          <a:prstGeom prst="rect">
            <a:avLst/>
          </a:prstGeom>
        </p:spPr>
      </p:pic>
      <p:pic>
        <p:nvPicPr>
          <p:cNvPr id="6" name="SK-14-img-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796355"/>
            <a:ext cx="142875" cy="114300"/>
          </a:xfrm>
          <a:prstGeom prst="rect">
            <a:avLst/>
          </a:prstGeom>
        </p:spPr>
      </p:pic>
      <p:pic>
        <p:nvPicPr>
          <p:cNvPr id="7" name="SK-14-img-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363986"/>
            <a:ext cx="142875" cy="114300"/>
          </a:xfrm>
          <a:prstGeom prst="rect">
            <a:avLst/>
          </a:prstGeom>
        </p:spPr>
      </p:pic>
      <p:pic>
        <p:nvPicPr>
          <p:cNvPr id="8" name="SK-14-img-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931616"/>
            <a:ext cx="142875" cy="114300"/>
          </a:xfrm>
          <a:prstGeom prst="rect">
            <a:avLst/>
          </a:prstGeom>
        </p:spPr>
      </p:pic>
      <p:pic>
        <p:nvPicPr>
          <p:cNvPr id="9" name="SK-14-img-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3499247"/>
            <a:ext cx="142875" cy="114300"/>
          </a:xfrm>
          <a:prstGeom prst="rect">
            <a:avLst/>
          </a:prstGeom>
        </p:spPr>
      </p:pic>
      <p:pic>
        <p:nvPicPr>
          <p:cNvPr id="10" name="SK-14-img-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4066877"/>
            <a:ext cx="142875" cy="114300"/>
          </a:xfrm>
          <a:prstGeom prst="rect">
            <a:avLst/>
          </a:prstGeom>
        </p:spPr>
      </p:pic>
      <p:pic>
        <p:nvPicPr>
          <p:cNvPr id="11" name="SK-14-img-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5986463"/>
            <a:ext cx="5114925" cy="357188"/>
          </a:xfrm>
          <a:prstGeom prst="rect">
            <a:avLst/>
          </a:prstGeom>
        </p:spPr>
      </p:pic>
      <p:pic>
        <p:nvPicPr>
          <p:cNvPr id="12" name="SK-14-img-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6159996"/>
            <a:ext cx="178594" cy="148828"/>
          </a:xfrm>
          <a:prstGeom prst="rect">
            <a:avLst/>
          </a:prstGeom>
        </p:spPr>
      </p:pic>
      <p:pic>
        <p:nvPicPr>
          <p:cNvPr id="13" name="SK-14-img-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8875" y="1015305"/>
            <a:ext cx="5572125" cy="5556945"/>
          </a:xfrm>
          <a:prstGeom prst="rect">
            <a:avLst/>
          </a:prstGeom>
        </p:spPr>
      </p:pic>
      <p:pic>
        <p:nvPicPr>
          <p:cNvPr id="14" name="SK-14-img-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7475" y="1286768"/>
            <a:ext cx="285750" cy="228600"/>
          </a:xfrm>
          <a:prstGeom prst="rect">
            <a:avLst/>
          </a:prstGeom>
        </p:spPr>
      </p:pic>
      <p:pic>
        <p:nvPicPr>
          <p:cNvPr id="15" name="SK-14-img-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1796355"/>
            <a:ext cx="142875" cy="114300"/>
          </a:xfrm>
          <a:prstGeom prst="rect">
            <a:avLst/>
          </a:prstGeom>
        </p:spPr>
      </p:pic>
      <p:pic>
        <p:nvPicPr>
          <p:cNvPr id="16" name="SK-14-img-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475" y="2363986"/>
            <a:ext cx="142875" cy="114300"/>
          </a:xfrm>
          <a:prstGeom prst="rect">
            <a:avLst/>
          </a:prstGeom>
        </p:spPr>
      </p:pic>
      <p:pic>
        <p:nvPicPr>
          <p:cNvPr id="17" name="SK-14-img-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67475" y="2931616"/>
            <a:ext cx="142875" cy="114300"/>
          </a:xfrm>
          <a:prstGeom prst="rect">
            <a:avLst/>
          </a:prstGeom>
        </p:spPr>
      </p:pic>
      <p:pic>
        <p:nvPicPr>
          <p:cNvPr id="18" name="SK-14-img-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67475" y="3499247"/>
            <a:ext cx="142875" cy="114300"/>
          </a:xfrm>
          <a:prstGeom prst="rect">
            <a:avLst/>
          </a:prstGeom>
        </p:spPr>
      </p:pic>
      <p:pic>
        <p:nvPicPr>
          <p:cNvPr id="19" name="SK-14-img-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67475" y="4066877"/>
            <a:ext cx="142875" cy="114300"/>
          </a:xfrm>
          <a:prstGeom prst="rect">
            <a:avLst/>
          </a:prstGeom>
        </p:spPr>
      </p:pic>
      <p:pic>
        <p:nvPicPr>
          <p:cNvPr id="20" name="SK-14-img-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7475" y="5986463"/>
            <a:ext cx="5114925" cy="357188"/>
          </a:xfrm>
          <a:prstGeom prst="rect">
            <a:avLst/>
          </a:prstGeom>
        </p:spPr>
      </p:pic>
      <p:pic>
        <p:nvPicPr>
          <p:cNvPr id="21" name="SK-14-img-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67475" y="6159996"/>
            <a:ext cx="178594" cy="148828"/>
          </a:xfrm>
          <a:prstGeom prst="rect">
            <a:avLst/>
          </a:prstGeom>
        </p:spPr>
      </p:pic>
      <p:sp>
        <p:nvSpPr>
          <p:cNvPr id="22" name="SK-14-text-21"/>
          <p:cNvSpPr/>
          <p:nvPr/>
        </p:nvSpPr>
        <p:spPr>
          <a:xfrm>
            <a:off x="381000" y="190500"/>
            <a:ext cx="1143000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2926"/>
                </a:solidFill>
              </a:rPr>
              <a:t>Red Flags and Common Pitfalls</a:t>
            </a:r>
            <a:endParaRPr lang="en-US" sz="2100" dirty="0"/>
          </a:p>
        </p:txBody>
      </p:sp>
      <p:sp>
        <p:nvSpPr>
          <p:cNvPr id="23" name="SK-14-text-22"/>
          <p:cNvSpPr/>
          <p:nvPr/>
        </p:nvSpPr>
        <p:spPr>
          <a:xfrm>
            <a:off x="381000" y="548580"/>
            <a:ext cx="11811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spc="30" kern="0" dirty="0">
                <a:solidFill>
                  <a:srgbClr val="005EB8"/>
                </a:solidFill>
              </a:rPr>
              <a:t>CLINICAL SAFETY AND AVOIDING DIAGNOSTIC BIAS (NICE NG96 / LEDER)</a:t>
            </a:r>
            <a:endParaRPr lang="en-US" sz="1200" dirty="0"/>
          </a:p>
        </p:txBody>
      </p:sp>
      <p:sp>
        <p:nvSpPr>
          <p:cNvPr id="24" name="SK-14-text-23"/>
          <p:cNvSpPr/>
          <p:nvPr/>
        </p:nvSpPr>
        <p:spPr>
          <a:xfrm>
            <a:off x="1038225" y="1243905"/>
            <a:ext cx="4526280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D2926"/>
                </a:solidFill>
              </a:rPr>
              <a:t>Clinical Red Flags</a:t>
            </a:r>
            <a:endParaRPr lang="en-US" sz="1650" dirty="0"/>
          </a:p>
        </p:txBody>
      </p:sp>
      <p:sp>
        <p:nvSpPr>
          <p:cNvPr id="25" name="SK-14-text-24"/>
          <p:cNvSpPr/>
          <p:nvPr/>
        </p:nvSpPr>
        <p:spPr>
          <a:xfrm>
            <a:off x="866775" y="1748730"/>
            <a:ext cx="4857750" cy="45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Sudden Behaviour Change:</a:t>
            </a:r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 Consider physical causes first—infection, constipation, toothache, or acute pain.</a:t>
            </a:r>
            <a:endParaRPr lang="en-US" sz="1275" dirty="0"/>
          </a:p>
        </p:txBody>
      </p:sp>
      <p:sp>
        <p:nvSpPr>
          <p:cNvPr id="26" name="SK-14-text-25"/>
          <p:cNvSpPr/>
          <p:nvPr/>
        </p:nvSpPr>
        <p:spPr>
          <a:xfrm>
            <a:off x="866775" y="2316361"/>
            <a:ext cx="4857750" cy="45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Dysphagia/Aspiration:</a:t>
            </a:r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 Recurrent chest infections are a major warning sign; refer SALT urgently.</a:t>
            </a:r>
            <a:endParaRPr lang="en-US" sz="1275" dirty="0"/>
          </a:p>
        </p:txBody>
      </p:sp>
      <p:sp>
        <p:nvSpPr>
          <p:cNvPr id="27" name="SK-14-text-26"/>
          <p:cNvSpPr/>
          <p:nvPr/>
        </p:nvSpPr>
        <p:spPr>
          <a:xfrm>
            <a:off x="866775" y="2883991"/>
            <a:ext cx="4857750" cy="45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Weight Loss (Down's):</a:t>
            </a:r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 Screen for hypothyroidism, early dementia, or swallowing difficulties.</a:t>
            </a:r>
            <a:endParaRPr lang="en-US" sz="1275" dirty="0"/>
          </a:p>
        </p:txBody>
      </p:sp>
      <p:sp>
        <p:nvSpPr>
          <p:cNvPr id="28" name="SK-14-text-27"/>
          <p:cNvSpPr/>
          <p:nvPr/>
        </p:nvSpPr>
        <p:spPr>
          <a:xfrm>
            <a:off x="866775" y="3451622"/>
            <a:ext cx="4857750" cy="45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Safeguarding:</a:t>
            </a:r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 Unexplained bruising, unusual behaviour around specific carers, or financial "cuckooing."</a:t>
            </a:r>
            <a:endParaRPr lang="en-US" sz="1275" dirty="0"/>
          </a:p>
        </p:txBody>
      </p:sp>
      <p:sp>
        <p:nvSpPr>
          <p:cNvPr id="29" name="SK-14-text-28"/>
          <p:cNvSpPr/>
          <p:nvPr/>
        </p:nvSpPr>
        <p:spPr>
          <a:xfrm>
            <a:off x="866775" y="4019252"/>
            <a:ext cx="4857750" cy="45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Abdominal Distension:</a:t>
            </a:r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 Risk of volvulus or faecal impaction; do not delay treatment for severe constipation.</a:t>
            </a:r>
            <a:endParaRPr lang="en-US" sz="1275" dirty="0"/>
          </a:p>
        </p:txBody>
      </p:sp>
      <p:sp>
        <p:nvSpPr>
          <p:cNvPr id="30" name="SK-14-text-29"/>
          <p:cNvSpPr/>
          <p:nvPr/>
        </p:nvSpPr>
        <p:spPr>
          <a:xfrm>
            <a:off x="788194" y="5986463"/>
            <a:ext cx="10458450" cy="3571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i="1" dirty="0">
                <a:solidFill>
                  <a:srgbClr val="4B5563"/>
                </a:solidFill>
              </a:rPr>
              <a:t> Always safety-net clearly with carers for red flag symptoms.</a:t>
            </a:r>
            <a:endParaRPr lang="en-US" sz="1125" dirty="0"/>
          </a:p>
        </p:txBody>
      </p:sp>
      <p:sp>
        <p:nvSpPr>
          <p:cNvPr id="31" name="SK-14-text-30"/>
          <p:cNvSpPr/>
          <p:nvPr/>
        </p:nvSpPr>
        <p:spPr>
          <a:xfrm>
            <a:off x="6896100" y="1243905"/>
            <a:ext cx="3771900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D2926"/>
                </a:solidFill>
              </a:rPr>
              <a:t>Common Pitfalls</a:t>
            </a:r>
            <a:endParaRPr lang="en-US" sz="1650" dirty="0"/>
          </a:p>
        </p:txBody>
      </p:sp>
      <p:sp>
        <p:nvSpPr>
          <p:cNvPr id="32" name="SK-14-text-31"/>
          <p:cNvSpPr/>
          <p:nvPr/>
        </p:nvSpPr>
        <p:spPr>
          <a:xfrm>
            <a:off x="6724650" y="1748730"/>
            <a:ext cx="4857750" cy="45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Diagnostic Overshadowing:</a:t>
            </a:r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 Attributing physical/emotional symptoms to the LD rather than a new condition.</a:t>
            </a:r>
            <a:endParaRPr lang="en-US" sz="1275" dirty="0"/>
          </a:p>
        </p:txBody>
      </p:sp>
      <p:sp>
        <p:nvSpPr>
          <p:cNvPr id="33" name="SK-14-text-32"/>
          <p:cNvSpPr/>
          <p:nvPr/>
        </p:nvSpPr>
        <p:spPr>
          <a:xfrm>
            <a:off x="6724650" y="2316361"/>
            <a:ext cx="4857750" cy="45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Assuming No Capacity:</a:t>
            </a:r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 Violates MCA 2005. Capacity must be assessed per decision and time.</a:t>
            </a:r>
            <a:endParaRPr lang="en-US" sz="1275" dirty="0"/>
          </a:p>
        </p:txBody>
      </p:sp>
      <p:sp>
        <p:nvSpPr>
          <p:cNvPr id="34" name="SK-14-text-33"/>
          <p:cNvSpPr/>
          <p:nvPr/>
        </p:nvSpPr>
        <p:spPr>
          <a:xfrm>
            <a:off x="6724650" y="2883991"/>
            <a:ext cx="4857750" cy="45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Excluding the Patient:</a:t>
            </a:r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 Speaking only to the carer violates autonomy and misses the primary history.</a:t>
            </a:r>
            <a:endParaRPr lang="en-US" sz="1275" dirty="0"/>
          </a:p>
        </p:txBody>
      </p:sp>
      <p:sp>
        <p:nvSpPr>
          <p:cNvPr id="35" name="SK-14-text-34"/>
          <p:cNvSpPr/>
          <p:nvPr/>
        </p:nvSpPr>
        <p:spPr>
          <a:xfrm>
            <a:off x="6724650" y="3451622"/>
            <a:ext cx="4857750" cy="45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Missing Monitoring:</a:t>
            </a:r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 Neglecting annual TFTs in Down’s syndrome or failing to check psychotropics (STOMP).</a:t>
            </a:r>
            <a:endParaRPr lang="en-US" sz="1275" dirty="0"/>
          </a:p>
        </p:txBody>
      </p:sp>
      <p:sp>
        <p:nvSpPr>
          <p:cNvPr id="36" name="SK-14-text-35"/>
          <p:cNvSpPr/>
          <p:nvPr/>
        </p:nvSpPr>
        <p:spPr>
          <a:xfrm>
            <a:off x="6724650" y="4019252"/>
            <a:ext cx="4857750" cy="45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Passport Neglect:</a:t>
            </a:r>
            <a:pPr algn="l"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2D2926"/>
                </a:solidFill>
              </a:rPr>
              <a:t> Failing to ensure an up-to-date hospital passport is ready before an acute admission.</a:t>
            </a:r>
            <a:endParaRPr lang="en-US" sz="1275" dirty="0"/>
          </a:p>
        </p:txBody>
      </p:sp>
      <p:sp>
        <p:nvSpPr>
          <p:cNvPr id="37" name="SK-14-text-36"/>
          <p:cNvSpPr/>
          <p:nvPr/>
        </p:nvSpPr>
        <p:spPr>
          <a:xfrm>
            <a:off x="6646069" y="5986463"/>
            <a:ext cx="5545931" cy="3571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i="1" dirty="0">
                <a:solidFill>
                  <a:srgbClr val="4B5563"/>
                </a:solidFill>
              </a:rPr>
              <a:t> Reasonable adjustments are a legal duty, not an optional extra.</a:t>
            </a:r>
            <a:endParaRPr lang="en-US" sz="11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5-img-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158180"/>
          </a:xfrm>
          <a:prstGeom prst="rect">
            <a:avLst/>
          </a:prstGeom>
        </p:spPr>
      </p:pic>
      <p:pic>
        <p:nvPicPr>
          <p:cNvPr id="5" name="SK-15-img-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348680"/>
            <a:ext cx="5334000" cy="1770757"/>
          </a:xfrm>
          <a:prstGeom prst="rect">
            <a:avLst/>
          </a:prstGeom>
        </p:spPr>
      </p:pic>
      <p:pic>
        <p:nvPicPr>
          <p:cNvPr id="6" name="SK-15-img-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1577280"/>
            <a:ext cx="228600" cy="171450"/>
          </a:xfrm>
          <a:prstGeom prst="rect">
            <a:avLst/>
          </a:prstGeom>
        </p:spPr>
      </p:pic>
      <p:pic>
        <p:nvPicPr>
          <p:cNvPr id="7" name="SK-15-img-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1926729"/>
            <a:ext cx="228600" cy="171450"/>
          </a:xfrm>
          <a:prstGeom prst="rect">
            <a:avLst/>
          </a:prstGeom>
        </p:spPr>
      </p:pic>
      <p:pic>
        <p:nvPicPr>
          <p:cNvPr id="8" name="SK-15-img-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2276177"/>
            <a:ext cx="228600" cy="171450"/>
          </a:xfrm>
          <a:prstGeom prst="rect">
            <a:avLst/>
          </a:prstGeom>
        </p:spPr>
      </p:pic>
      <p:pic>
        <p:nvPicPr>
          <p:cNvPr id="9" name="SK-15-img-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309938"/>
            <a:ext cx="5334000" cy="1770757"/>
          </a:xfrm>
          <a:prstGeom prst="rect">
            <a:avLst/>
          </a:prstGeom>
        </p:spPr>
      </p:pic>
      <p:pic>
        <p:nvPicPr>
          <p:cNvPr id="10" name="SK-15-img-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000" y="3538538"/>
            <a:ext cx="228600" cy="171450"/>
          </a:xfrm>
          <a:prstGeom prst="rect">
            <a:avLst/>
          </a:prstGeom>
        </p:spPr>
      </p:pic>
      <p:pic>
        <p:nvPicPr>
          <p:cNvPr id="11" name="SK-15-img-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000" y="3887986"/>
            <a:ext cx="228600" cy="171450"/>
          </a:xfrm>
          <a:prstGeom prst="rect">
            <a:avLst/>
          </a:prstGeom>
        </p:spPr>
      </p:pic>
      <p:pic>
        <p:nvPicPr>
          <p:cNvPr id="12" name="SK-15-img-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0" y="4237434"/>
            <a:ext cx="228600" cy="171450"/>
          </a:xfrm>
          <a:prstGeom prst="rect">
            <a:avLst/>
          </a:prstGeom>
        </p:spPr>
      </p:pic>
      <p:pic>
        <p:nvPicPr>
          <p:cNvPr id="13" name="SK-15-img-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86500" y="1348680"/>
            <a:ext cx="5334000" cy="1770757"/>
          </a:xfrm>
          <a:prstGeom prst="rect">
            <a:avLst/>
          </a:prstGeom>
        </p:spPr>
      </p:pic>
      <p:pic>
        <p:nvPicPr>
          <p:cNvPr id="14" name="SK-15-img-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1577280"/>
            <a:ext cx="228600" cy="171450"/>
          </a:xfrm>
          <a:prstGeom prst="rect">
            <a:avLst/>
          </a:prstGeom>
        </p:spPr>
      </p:pic>
      <p:pic>
        <p:nvPicPr>
          <p:cNvPr id="15" name="SK-15-img-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1926729"/>
            <a:ext cx="228600" cy="171450"/>
          </a:xfrm>
          <a:prstGeom prst="rect">
            <a:avLst/>
          </a:prstGeom>
        </p:spPr>
      </p:pic>
      <p:pic>
        <p:nvPicPr>
          <p:cNvPr id="16" name="SK-15-img-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77000" y="2276177"/>
            <a:ext cx="228600" cy="171450"/>
          </a:xfrm>
          <a:prstGeom prst="rect">
            <a:avLst/>
          </a:prstGeom>
        </p:spPr>
      </p:pic>
      <p:pic>
        <p:nvPicPr>
          <p:cNvPr id="17" name="SK-15-img-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86500" y="3309938"/>
            <a:ext cx="5334000" cy="1770757"/>
          </a:xfrm>
          <a:prstGeom prst="rect">
            <a:avLst/>
          </a:prstGeom>
        </p:spPr>
      </p:pic>
      <p:pic>
        <p:nvPicPr>
          <p:cNvPr id="18" name="SK-15-img-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77000" y="3538538"/>
            <a:ext cx="228600" cy="171450"/>
          </a:xfrm>
          <a:prstGeom prst="rect">
            <a:avLst/>
          </a:prstGeom>
        </p:spPr>
      </p:pic>
      <p:pic>
        <p:nvPicPr>
          <p:cNvPr id="19" name="SK-15-img-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77000" y="3887986"/>
            <a:ext cx="228600" cy="171450"/>
          </a:xfrm>
          <a:prstGeom prst="rect">
            <a:avLst/>
          </a:prstGeom>
        </p:spPr>
      </p:pic>
      <p:pic>
        <p:nvPicPr>
          <p:cNvPr id="20" name="SK-15-img-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77000" y="4237434"/>
            <a:ext cx="228600" cy="171450"/>
          </a:xfrm>
          <a:prstGeom prst="rect">
            <a:avLst/>
          </a:prstGeom>
        </p:spPr>
      </p:pic>
      <p:pic>
        <p:nvPicPr>
          <p:cNvPr id="21" name="SK-15-img-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71500" y="5366445"/>
            <a:ext cx="11049000" cy="834330"/>
          </a:xfrm>
          <a:prstGeom prst="rect">
            <a:avLst/>
          </a:prstGeom>
        </p:spPr>
      </p:pic>
      <p:pic>
        <p:nvPicPr>
          <p:cNvPr id="22" name="SK-15-img-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57250" y="5593110"/>
            <a:ext cx="381000" cy="381000"/>
          </a:xfrm>
          <a:prstGeom prst="rect">
            <a:avLst/>
          </a:prstGeom>
        </p:spPr>
      </p:pic>
      <p:sp>
        <p:nvSpPr>
          <p:cNvPr id="23" name="SK-15-text-22"/>
          <p:cNvSpPr/>
          <p:nvPr/>
        </p:nvSpPr>
        <p:spPr>
          <a:xfrm>
            <a:off x="571500" y="381000"/>
            <a:ext cx="1104900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2926"/>
                </a:solidFill>
              </a:rPr>
              <a:t>Quick Recall and Final Disclaimer</a:t>
            </a:r>
            <a:endParaRPr lang="en-US" sz="2100" dirty="0"/>
          </a:p>
        </p:txBody>
      </p:sp>
      <p:sp>
        <p:nvSpPr>
          <p:cNvPr id="24" name="SK-15-text-23"/>
          <p:cNvSpPr/>
          <p:nvPr/>
        </p:nvSpPr>
        <p:spPr>
          <a:xfrm>
            <a:off x="571500" y="739080"/>
            <a:ext cx="11049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spc="30" kern="0" dirty="0">
                <a:solidFill>
                  <a:srgbClr val="005EB8"/>
                </a:solidFill>
              </a:rPr>
              <a:t>SUMMARY: CLINICAL PRIORITIES &amp; AKT/SCA RAPID REVIEW</a:t>
            </a:r>
            <a:endParaRPr lang="en-US" sz="1200" dirty="0"/>
          </a:p>
        </p:txBody>
      </p:sp>
      <p:sp>
        <p:nvSpPr>
          <p:cNvPr id="25" name="SK-15-text-24"/>
          <p:cNvSpPr/>
          <p:nvPr/>
        </p:nvSpPr>
        <p:spPr>
          <a:xfrm>
            <a:off x="1104900" y="1539180"/>
            <a:ext cx="9989820" cy="23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425" dirty="0">
                <a:solidFill>
                  <a:srgbClr val="2D2926"/>
                </a:solidFill>
              </a:rPr>
              <a:t>LD: impaired intelligence + social functioning</a:t>
            </a:r>
            <a:endParaRPr lang="en-US" sz="1425" dirty="0"/>
          </a:p>
        </p:txBody>
      </p:sp>
      <p:sp>
        <p:nvSpPr>
          <p:cNvPr id="26" name="SK-15-text-25"/>
          <p:cNvSpPr/>
          <p:nvPr/>
        </p:nvSpPr>
        <p:spPr>
          <a:xfrm>
            <a:off x="1104900" y="1888629"/>
            <a:ext cx="7600950" cy="23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425" dirty="0">
                <a:solidFill>
                  <a:srgbClr val="2D2926"/>
                </a:solidFill>
              </a:rPr>
              <a:t>IQ 50–70 = mild; &lt;20 = profound</a:t>
            </a:r>
            <a:endParaRPr lang="en-US" sz="1425" dirty="0"/>
          </a:p>
        </p:txBody>
      </p:sp>
      <p:sp>
        <p:nvSpPr>
          <p:cNvPr id="27" name="SK-15-text-26"/>
          <p:cNvSpPr/>
          <p:nvPr/>
        </p:nvSpPr>
        <p:spPr>
          <a:xfrm>
            <a:off x="1104900" y="2238077"/>
            <a:ext cx="7962900" cy="23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425" dirty="0">
                <a:solidFill>
                  <a:srgbClr val="2D2926"/>
                </a:solidFill>
              </a:rPr>
              <a:t>39–40% LD deaths avoidable (LeDeR)</a:t>
            </a:r>
            <a:endParaRPr lang="en-US" sz="1425" dirty="0"/>
          </a:p>
        </p:txBody>
      </p:sp>
      <p:sp>
        <p:nvSpPr>
          <p:cNvPr id="28" name="SK-15-text-27"/>
          <p:cNvSpPr/>
          <p:nvPr/>
        </p:nvSpPr>
        <p:spPr>
          <a:xfrm>
            <a:off x="1104900" y="3500438"/>
            <a:ext cx="6587490" cy="23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425" dirty="0">
                <a:solidFill>
                  <a:srgbClr val="2D2926"/>
                </a:solidFill>
              </a:rPr>
              <a:t>Median LD death age: 62 years</a:t>
            </a:r>
            <a:endParaRPr lang="en-US" sz="1425" dirty="0"/>
          </a:p>
        </p:txBody>
      </p:sp>
      <p:sp>
        <p:nvSpPr>
          <p:cNvPr id="29" name="SK-15-text-28"/>
          <p:cNvSpPr/>
          <p:nvPr/>
        </p:nvSpPr>
        <p:spPr>
          <a:xfrm>
            <a:off x="1104900" y="3849886"/>
            <a:ext cx="8614410" cy="23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425" dirty="0">
                <a:solidFill>
                  <a:srgbClr val="2D2926"/>
                </a:solidFill>
              </a:rPr>
              <a:t>30% have epilepsy; 30% sensory issues</a:t>
            </a:r>
            <a:endParaRPr lang="en-US" sz="1425" dirty="0"/>
          </a:p>
        </p:txBody>
      </p:sp>
      <p:sp>
        <p:nvSpPr>
          <p:cNvPr id="30" name="SK-15-text-29"/>
          <p:cNvSpPr/>
          <p:nvPr/>
        </p:nvSpPr>
        <p:spPr>
          <a:xfrm>
            <a:off x="1104900" y="4199334"/>
            <a:ext cx="8686800" cy="23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425" dirty="0">
                <a:solidFill>
                  <a:srgbClr val="2D2926"/>
                </a:solidFill>
              </a:rPr>
              <a:t>Diagnostic overshadowing: don't blame LD</a:t>
            </a:r>
            <a:endParaRPr lang="en-US" sz="1425" dirty="0"/>
          </a:p>
        </p:txBody>
      </p:sp>
      <p:sp>
        <p:nvSpPr>
          <p:cNvPr id="31" name="SK-15-text-30"/>
          <p:cNvSpPr/>
          <p:nvPr/>
        </p:nvSpPr>
        <p:spPr>
          <a:xfrm>
            <a:off x="6819900" y="1539180"/>
            <a:ext cx="5372100" cy="23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425" dirty="0">
                <a:solidFill>
                  <a:srgbClr val="2D2926"/>
                </a:solidFill>
              </a:rPr>
              <a:t>Annual health check: age 14+, QOF</a:t>
            </a:r>
            <a:endParaRPr lang="en-US" sz="1425" dirty="0"/>
          </a:p>
        </p:txBody>
      </p:sp>
      <p:sp>
        <p:nvSpPr>
          <p:cNvPr id="32" name="SK-15-text-31"/>
          <p:cNvSpPr/>
          <p:nvPr/>
        </p:nvSpPr>
        <p:spPr>
          <a:xfrm>
            <a:off x="6819900" y="1888629"/>
            <a:ext cx="5372100" cy="23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425" dirty="0">
                <a:solidFill>
                  <a:srgbClr val="2D2926"/>
                </a:solidFill>
              </a:rPr>
              <a:t>Down's: TFTs annually; dementia from 40</a:t>
            </a:r>
            <a:endParaRPr lang="en-US" sz="1425" dirty="0"/>
          </a:p>
        </p:txBody>
      </p:sp>
      <p:sp>
        <p:nvSpPr>
          <p:cNvPr id="33" name="SK-15-text-32"/>
          <p:cNvSpPr/>
          <p:nvPr/>
        </p:nvSpPr>
        <p:spPr>
          <a:xfrm>
            <a:off x="6819900" y="2238077"/>
            <a:ext cx="5372100" cy="23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425" dirty="0">
                <a:solidFill>
                  <a:srgbClr val="2D2926"/>
                </a:solidFill>
              </a:rPr>
              <a:t>STOMP: reduce psychotropics without indication</a:t>
            </a:r>
            <a:endParaRPr lang="en-US" sz="1425" dirty="0"/>
          </a:p>
        </p:txBody>
      </p:sp>
      <p:sp>
        <p:nvSpPr>
          <p:cNvPr id="34" name="SK-15-text-33"/>
          <p:cNvSpPr/>
          <p:nvPr/>
        </p:nvSpPr>
        <p:spPr>
          <a:xfrm>
            <a:off x="6819900" y="3500438"/>
            <a:ext cx="5372100" cy="23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425" dirty="0">
                <a:solidFill>
                  <a:srgbClr val="2D2926"/>
                </a:solidFill>
              </a:rPr>
              <a:t>Speak to patient first; always</a:t>
            </a:r>
            <a:endParaRPr lang="en-US" sz="1425" dirty="0"/>
          </a:p>
        </p:txBody>
      </p:sp>
      <p:sp>
        <p:nvSpPr>
          <p:cNvPr id="35" name="SK-15-text-34"/>
          <p:cNvSpPr/>
          <p:nvPr/>
        </p:nvSpPr>
        <p:spPr>
          <a:xfrm>
            <a:off x="6819900" y="3849886"/>
            <a:ext cx="5372100" cy="23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425" dirty="0">
                <a:solidFill>
                  <a:srgbClr val="2D2926"/>
                </a:solidFill>
              </a:rPr>
              <a:t>Dysphagia → aspiration → leading killer</a:t>
            </a:r>
            <a:endParaRPr lang="en-US" sz="1425" dirty="0"/>
          </a:p>
        </p:txBody>
      </p:sp>
      <p:sp>
        <p:nvSpPr>
          <p:cNvPr id="36" name="SK-15-text-35"/>
          <p:cNvSpPr/>
          <p:nvPr/>
        </p:nvSpPr>
        <p:spPr>
          <a:xfrm>
            <a:off x="6819900" y="4199334"/>
            <a:ext cx="5372100" cy="23514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425" dirty="0">
                <a:solidFill>
                  <a:srgbClr val="2D2926"/>
                </a:solidFill>
              </a:rPr>
              <a:t>Capacity is decision-specific; assume it</a:t>
            </a:r>
            <a:endParaRPr lang="en-US" sz="1425" dirty="0"/>
          </a:p>
        </p:txBody>
      </p:sp>
      <p:sp>
        <p:nvSpPr>
          <p:cNvPr id="37" name="SK-15-text-36"/>
          <p:cNvSpPr/>
          <p:nvPr/>
        </p:nvSpPr>
        <p:spPr>
          <a:xfrm>
            <a:off x="1428750" y="5556945"/>
            <a:ext cx="9906000" cy="45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2926"/>
                </a:solidFill>
              </a:rPr>
              <a:t>⚠ Disclaimer: Always double check this advice and drug doses with the latest NICE/BNF guidance. Clinical guidelines and mortality data are subject to change.</a:t>
            </a:r>
            <a:endParaRPr lang="en-US" sz="1275" dirty="0"/>
          </a:p>
        </p:txBody>
      </p:sp>
      <p:sp>
        <p:nvSpPr>
          <p:cNvPr id="38" name="SK-15-text-37"/>
          <p:cNvSpPr/>
          <p:nvPr/>
        </p:nvSpPr>
        <p:spPr>
          <a:xfrm>
            <a:off x="571500" y="6276975"/>
            <a:ext cx="110490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666666"/>
                </a:solidFill>
              </a:rPr>
              <a:t>This document was created for educational purposes for the Bradford VTS GP Training Scheme (May 2026).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2026-05-08T20:35:44Z</dcterms:created>
  <dcterms:modified xsi:type="dcterms:W3CDTF">2026-05-08T20:35:44Z</dcterms:modified>
</cp:coreProperties>
</file>